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notesSlides/notesSlide4.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6.xml" ContentType="application/vnd.openxmlformats-officedocument.drawingml.chartshapes+xml"/>
  <Override PartName="/ppt/notesSlides/notesSlide5.xml" ContentType="application/vnd.openxmlformats-officedocument.presentationml.notesSlide+xml"/>
  <Override PartName="/ppt/charts/chart24.xml" ContentType="application/vnd.openxmlformats-officedocument.drawingml.chart+xml"/>
  <Override PartName="/ppt/notesSlides/notesSlide6.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7.xml" ContentType="application/vnd.openxmlformats-officedocument.presentationml.notesSlide+xml"/>
  <Override PartName="/ppt/charts/chart27.xml" ContentType="application/vnd.openxmlformats-officedocument.drawingml.chart+xml"/>
  <Override PartName="/ppt/drawings/drawing7.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drawings/drawing8.xml" ContentType="application/vnd.openxmlformats-officedocument.drawingml.chartshapes+xml"/>
  <Override PartName="/ppt/charts/chart33.xml" ContentType="application/vnd.openxmlformats-officedocument.drawingml.chart+xml"/>
  <Override PartName="/ppt/drawings/drawing9.xml" ContentType="application/vnd.openxmlformats-officedocument.drawingml.chartshapes+xml"/>
  <Override PartName="/ppt/notesSlides/notesSlide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9.xml" ContentType="application/vnd.openxmlformats-officedocument.presentationml.notesSlide+xml"/>
  <Override PartName="/ppt/charts/chart3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12.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13.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drawings/drawing10.xml" ContentType="application/vnd.openxmlformats-officedocument.drawingml.chartshapes+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4.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5.xml" ContentType="application/vnd.openxmlformats-officedocument.presentationml.notesSlide+xml"/>
  <Override PartName="/ppt/charts/chart5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9.xml" ContentType="application/vnd.openxmlformats-officedocument.drawingml.chart+xml"/>
  <Override PartName="/ppt/theme/themeOverride1.xml" ContentType="application/vnd.openxmlformats-officedocument.themeOverride+xml"/>
  <Override PartName="/ppt/charts/chart60.xml" ContentType="application/vnd.openxmlformats-officedocument.drawingml.chart+xml"/>
  <Override PartName="/ppt/theme/themeOverride2.xml" ContentType="application/vnd.openxmlformats-officedocument.themeOverride+xml"/>
  <Override PartName="/ppt/charts/chart61.xml" ContentType="application/vnd.openxmlformats-officedocument.drawingml.chart+xml"/>
  <Override PartName="/ppt/theme/themeOverride3.xml" ContentType="application/vnd.openxmlformats-officedocument.themeOverride+xml"/>
  <Override PartName="/ppt/charts/chart62.xml" ContentType="application/vnd.openxmlformats-officedocument.drawingml.chart+xml"/>
  <Override PartName="/ppt/notesSlides/notesSlide18.xml" ContentType="application/vnd.openxmlformats-officedocument.presentationml.notesSlide+xml"/>
  <Override PartName="/ppt/charts/chart63.xml" ContentType="application/vnd.openxmlformats-officedocument.drawingml.chart+xml"/>
  <Override PartName="/ppt/notesSlides/notesSlide19.xml" ContentType="application/vnd.openxmlformats-officedocument.presentationml.notesSlide+xml"/>
  <Override PartName="/ppt/charts/chart64.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9">
  <p:sldMasterIdLst>
    <p:sldMasterId id="2147483720" r:id="rId1"/>
    <p:sldMasterId id="2147483752" r:id="rId2"/>
    <p:sldMasterId id="2147483781" r:id="rId3"/>
  </p:sldMasterIdLst>
  <p:notesMasterIdLst>
    <p:notesMasterId r:id="rId73"/>
  </p:notesMasterIdLst>
  <p:handoutMasterIdLst>
    <p:handoutMasterId r:id="rId74"/>
  </p:handoutMasterIdLst>
  <p:sldIdLst>
    <p:sldId id="472" r:id="rId4"/>
    <p:sldId id="419" r:id="rId5"/>
    <p:sldId id="346" r:id="rId6"/>
    <p:sldId id="347" r:id="rId7"/>
    <p:sldId id="348" r:id="rId8"/>
    <p:sldId id="387" r:id="rId9"/>
    <p:sldId id="350" r:id="rId10"/>
    <p:sldId id="260" r:id="rId11"/>
    <p:sldId id="287" r:id="rId12"/>
    <p:sldId id="433" r:id="rId13"/>
    <p:sldId id="314" r:id="rId14"/>
    <p:sldId id="351" r:id="rId15"/>
    <p:sldId id="345" r:id="rId16"/>
    <p:sldId id="434" r:id="rId17"/>
    <p:sldId id="318" r:id="rId18"/>
    <p:sldId id="355" r:id="rId19"/>
    <p:sldId id="319" r:id="rId20"/>
    <p:sldId id="316" r:id="rId21"/>
    <p:sldId id="420" r:id="rId22"/>
    <p:sldId id="421" r:id="rId23"/>
    <p:sldId id="436" r:id="rId24"/>
    <p:sldId id="423" r:id="rId25"/>
    <p:sldId id="424" r:id="rId26"/>
    <p:sldId id="320" r:id="rId27"/>
    <p:sldId id="474" r:id="rId28"/>
    <p:sldId id="431" r:id="rId29"/>
    <p:sldId id="430" r:id="rId30"/>
    <p:sldId id="349" r:id="rId31"/>
    <p:sldId id="456" r:id="rId32"/>
    <p:sldId id="323" r:id="rId33"/>
    <p:sldId id="432" r:id="rId34"/>
    <p:sldId id="324" r:id="rId35"/>
    <p:sldId id="332" r:id="rId36"/>
    <p:sldId id="331" r:id="rId37"/>
    <p:sldId id="325" r:id="rId38"/>
    <p:sldId id="467" r:id="rId39"/>
    <p:sldId id="356" r:id="rId40"/>
    <p:sldId id="459" r:id="rId41"/>
    <p:sldId id="460" r:id="rId42"/>
    <p:sldId id="461" r:id="rId43"/>
    <p:sldId id="462" r:id="rId44"/>
    <p:sldId id="463" r:id="rId45"/>
    <p:sldId id="363" r:id="rId46"/>
    <p:sldId id="440" r:id="rId47"/>
    <p:sldId id="441" r:id="rId48"/>
    <p:sldId id="442" r:id="rId49"/>
    <p:sldId id="443" r:id="rId50"/>
    <p:sldId id="444" r:id="rId51"/>
    <p:sldId id="445" r:id="rId52"/>
    <p:sldId id="446" r:id="rId53"/>
    <p:sldId id="469" r:id="rId54"/>
    <p:sldId id="448" r:id="rId55"/>
    <p:sldId id="449" r:id="rId56"/>
    <p:sldId id="450" r:id="rId57"/>
    <p:sldId id="451" r:id="rId58"/>
    <p:sldId id="452" r:id="rId59"/>
    <p:sldId id="466" r:id="rId60"/>
    <p:sldId id="465" r:id="rId61"/>
    <p:sldId id="453" r:id="rId62"/>
    <p:sldId id="438" r:id="rId63"/>
    <p:sldId id="464" r:id="rId64"/>
    <p:sldId id="405" r:id="rId65"/>
    <p:sldId id="468" r:id="rId66"/>
    <p:sldId id="470" r:id="rId67"/>
    <p:sldId id="404" r:id="rId68"/>
    <p:sldId id="457" r:id="rId69"/>
    <p:sldId id="458" r:id="rId70"/>
    <p:sldId id="471" r:id="rId71"/>
    <p:sldId id="473" r:id="rId7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35">
          <p15:clr>
            <a:srgbClr val="A4A3A4"/>
          </p15:clr>
        </p15:guide>
        <p15:guide id="4" pos="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3EF"/>
    <a:srgbClr val="5A7ACE"/>
    <a:srgbClr val="836DB0"/>
    <a:srgbClr val="233A75"/>
    <a:srgbClr val="D9D9D9"/>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7889" autoAdjust="0"/>
  </p:normalViewPr>
  <p:slideViewPr>
    <p:cSldViewPr snapToGrid="0">
      <p:cViewPr varScale="1">
        <p:scale>
          <a:sx n="54" d="100"/>
          <a:sy n="54" d="100"/>
        </p:scale>
        <p:origin x="84" y="1290"/>
      </p:cViewPr>
      <p:guideLst>
        <p:guide orient="horz" pos="2160"/>
        <p:guide pos="3840"/>
        <p:guide orient="horz" pos="1635"/>
        <p:guide pos="124"/>
      </p:guideLst>
    </p:cSldViewPr>
  </p:slideViewPr>
  <p:outlineViewPr>
    <p:cViewPr>
      <p:scale>
        <a:sx n="33" d="100"/>
        <a:sy n="33" d="100"/>
      </p:scale>
      <p:origin x="0" y="2094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8.xml"/><Relationship Id="rId64" Type="http://schemas.openxmlformats.org/officeDocument/2006/relationships/slide" Target="slides/slide66.xml"/><Relationship Id="rId8" Type="http://schemas.openxmlformats.org/officeDocument/2006/relationships/slide" Target="slides/slide9.xml"/><Relationship Id="rId51" Type="http://schemas.openxmlformats.org/officeDocument/2006/relationships/slide" Target="slides/slide53.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1.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3.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354207677165356E-2"/>
          <c:y val="2.5792167563053726E-2"/>
          <c:w val="0.92502079232283463"/>
          <c:h val="0.94841566487389251"/>
        </c:manualLayout>
      </c:layout>
      <c:barChart>
        <c:barDir val="bar"/>
        <c:grouping val="clustered"/>
        <c:varyColors val="0"/>
        <c:ser>
          <c:idx val="0"/>
          <c:order val="0"/>
          <c:tx>
            <c:strRef>
              <c:f>Sheet1!$B$1</c:f>
              <c:strCache>
                <c:ptCount val="1"/>
                <c:pt idx="0">
                  <c:v>Series 2</c:v>
                </c:pt>
              </c:strCache>
            </c:strRef>
          </c:tx>
          <c:spPr>
            <a:solidFill>
              <a:srgbClr val="C8D3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Sheet1!$B$2:$B$6</c:f>
              <c:numCache>
                <c:formatCode>0%</c:formatCode>
                <c:ptCount val="5"/>
                <c:pt idx="0">
                  <c:v>0.42</c:v>
                </c:pt>
                <c:pt idx="1">
                  <c:v>0.12</c:v>
                </c:pt>
                <c:pt idx="2">
                  <c:v>0.12</c:v>
                </c:pt>
                <c:pt idx="3">
                  <c:v>0.24</c:v>
                </c:pt>
                <c:pt idx="4">
                  <c:v>0.09</c:v>
                </c:pt>
              </c:numCache>
            </c:numRef>
          </c:val>
          <c:extLst>
            <c:ext xmlns:c16="http://schemas.microsoft.com/office/drawing/2014/chart" uri="{C3380CC4-5D6E-409C-BE32-E72D297353CC}">
              <c16:uniqueId val="{00000000-1C45-4CE4-A135-12B0C877DAE3}"/>
            </c:ext>
          </c:extLst>
        </c:ser>
        <c:ser>
          <c:idx val="1"/>
          <c:order val="1"/>
          <c:tx>
            <c:strRef>
              <c:f>Sheet1!$C$1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Sheet1!$C$2:$C$6</c:f>
              <c:numCache>
                <c:formatCode>0%</c:formatCode>
                <c:ptCount val="5"/>
                <c:pt idx="0">
                  <c:v>0.02</c:v>
                </c:pt>
                <c:pt idx="1">
                  <c:v>0.03</c:v>
                </c:pt>
                <c:pt idx="2">
                  <c:v>0.06</c:v>
                </c:pt>
                <c:pt idx="3">
                  <c:v>0.38</c:v>
                </c:pt>
                <c:pt idx="4">
                  <c:v>0.51</c:v>
                </c:pt>
              </c:numCache>
            </c:numRef>
          </c:val>
          <c:extLst>
            <c:ext xmlns:c16="http://schemas.microsoft.com/office/drawing/2014/chart" uri="{C3380CC4-5D6E-409C-BE32-E72D297353CC}">
              <c16:uniqueId val="{00000001-1C45-4CE4-A135-12B0C877DAE3}"/>
            </c:ext>
          </c:extLst>
        </c:ser>
        <c:dLbls>
          <c:showLegendKey val="0"/>
          <c:showVal val="0"/>
          <c:showCatName val="0"/>
          <c:showSerName val="0"/>
          <c:showPercent val="0"/>
          <c:showBubbleSize val="0"/>
        </c:dLbls>
        <c:gapWidth val="150"/>
        <c:axId val="216345600"/>
        <c:axId val="216347392"/>
      </c:barChart>
      <c:catAx>
        <c:axId val="216345600"/>
        <c:scaling>
          <c:orientation val="minMax"/>
        </c:scaling>
        <c:delete val="0"/>
        <c:axPos val="l"/>
        <c:numFmt formatCode="General" sourceLinked="1"/>
        <c:majorTickMark val="out"/>
        <c:minorTickMark val="none"/>
        <c:tickLblPos val="nextTo"/>
        <c:crossAx val="216347392"/>
        <c:crosses val="autoZero"/>
        <c:auto val="1"/>
        <c:lblAlgn val="ctr"/>
        <c:lblOffset val="100"/>
        <c:noMultiLvlLbl val="0"/>
      </c:catAx>
      <c:valAx>
        <c:axId val="216347392"/>
        <c:scaling>
          <c:orientation val="minMax"/>
        </c:scaling>
        <c:delete val="1"/>
        <c:axPos val="b"/>
        <c:numFmt formatCode="0%" sourceLinked="1"/>
        <c:majorTickMark val="out"/>
        <c:minorTickMark val="none"/>
        <c:tickLblPos val="nextTo"/>
        <c:crossAx val="216345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62396163632097E-2"/>
          <c:y val="0.15796774040931089"/>
          <c:w val="0.91678110446744532"/>
          <c:h val="0.60065458649868886"/>
        </c:manualLayout>
      </c:layout>
      <c:barChart>
        <c:barDir val="col"/>
        <c:grouping val="clustered"/>
        <c:varyColors val="0"/>
        <c:ser>
          <c:idx val="0"/>
          <c:order val="0"/>
          <c:tx>
            <c:strRef>
              <c:f>Sheet1!$B$1</c:f>
              <c:strCache>
                <c:ptCount val="1"/>
                <c:pt idx="0">
                  <c:v>2011 SSV density</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Managers</c:v>
                </c:pt>
                <c:pt idx="1">
                  <c:v>Professionals</c:v>
                </c:pt>
                <c:pt idx="2">
                  <c:v>Associate Professionals</c:v>
                </c:pt>
                <c:pt idx="3">
                  <c:v>Admin and Clerical</c:v>
                </c:pt>
                <c:pt idx="4">
                  <c:v>Skilled trades</c:v>
                </c:pt>
                <c:pt idx="5">
                  <c:v>Caring, leisure et al</c:v>
                </c:pt>
                <c:pt idx="6">
                  <c:v>Sales and Cust. Service</c:v>
                </c:pt>
                <c:pt idx="7">
                  <c:v>Machine Operatives</c:v>
                </c:pt>
                <c:pt idx="8">
                  <c:v>Elementary</c:v>
                </c:pt>
              </c:strCache>
            </c:strRef>
          </c:cat>
          <c:val>
            <c:numRef>
              <c:f>Sheet1!$B$2:$B$10</c:f>
              <c:numCache>
                <c:formatCode>0%</c:formatCode>
                <c:ptCount val="9"/>
                <c:pt idx="0">
                  <c:v>0.2</c:v>
                </c:pt>
                <c:pt idx="1">
                  <c:v>0.19</c:v>
                </c:pt>
                <c:pt idx="2">
                  <c:v>0.18</c:v>
                </c:pt>
                <c:pt idx="3">
                  <c:v>0.1</c:v>
                </c:pt>
                <c:pt idx="4">
                  <c:v>0.33</c:v>
                </c:pt>
                <c:pt idx="5">
                  <c:v>0.15</c:v>
                </c:pt>
                <c:pt idx="6">
                  <c:v>0.09</c:v>
                </c:pt>
                <c:pt idx="7">
                  <c:v>0.14000000000000001</c:v>
                </c:pt>
                <c:pt idx="8">
                  <c:v>0.1</c:v>
                </c:pt>
              </c:numCache>
            </c:numRef>
          </c:val>
          <c:extLst>
            <c:ext xmlns:c16="http://schemas.microsoft.com/office/drawing/2014/chart" uri="{C3380CC4-5D6E-409C-BE32-E72D297353CC}">
              <c16:uniqueId val="{00000000-35CF-4A86-AB65-23595FD6522D}"/>
            </c:ext>
          </c:extLst>
        </c:ser>
        <c:ser>
          <c:idx val="1"/>
          <c:order val="1"/>
          <c:tx>
            <c:strRef>
              <c:f>Sheet1!$C$1</c:f>
              <c:strCache>
                <c:ptCount val="1"/>
                <c:pt idx="0">
                  <c:v>2013 SSV density</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Managers</c:v>
                </c:pt>
                <c:pt idx="1">
                  <c:v>Professionals</c:v>
                </c:pt>
                <c:pt idx="2">
                  <c:v>Associate Professionals</c:v>
                </c:pt>
                <c:pt idx="3">
                  <c:v>Admin and Clerical</c:v>
                </c:pt>
                <c:pt idx="4">
                  <c:v>Skilled trades</c:v>
                </c:pt>
                <c:pt idx="5">
                  <c:v>Caring, leisure et al</c:v>
                </c:pt>
                <c:pt idx="6">
                  <c:v>Sales and Cust. Service</c:v>
                </c:pt>
                <c:pt idx="7">
                  <c:v>Machine Operatives</c:v>
                </c:pt>
                <c:pt idx="8">
                  <c:v>Elementary</c:v>
                </c:pt>
              </c:strCache>
            </c:strRef>
          </c:cat>
          <c:val>
            <c:numRef>
              <c:f>Sheet1!$C$2:$C$10</c:f>
              <c:numCache>
                <c:formatCode>0%</c:formatCode>
                <c:ptCount val="9"/>
                <c:pt idx="0">
                  <c:v>0.2</c:v>
                </c:pt>
                <c:pt idx="1">
                  <c:v>0.3</c:v>
                </c:pt>
                <c:pt idx="2">
                  <c:v>0.26</c:v>
                </c:pt>
                <c:pt idx="3">
                  <c:v>0.13</c:v>
                </c:pt>
                <c:pt idx="4">
                  <c:v>0.39</c:v>
                </c:pt>
                <c:pt idx="5">
                  <c:v>0.27</c:v>
                </c:pt>
                <c:pt idx="6">
                  <c:v>0.13</c:v>
                </c:pt>
                <c:pt idx="7">
                  <c:v>0.25</c:v>
                </c:pt>
                <c:pt idx="8">
                  <c:v>0.14000000000000001</c:v>
                </c:pt>
              </c:numCache>
            </c:numRef>
          </c:val>
          <c:extLst>
            <c:ext xmlns:c16="http://schemas.microsoft.com/office/drawing/2014/chart" uri="{C3380CC4-5D6E-409C-BE32-E72D297353CC}">
              <c16:uniqueId val="{00000001-35CF-4A86-AB65-23595FD6522D}"/>
            </c:ext>
          </c:extLst>
        </c:ser>
        <c:ser>
          <c:idx val="2"/>
          <c:order val="2"/>
          <c:tx>
            <c:strRef>
              <c:f>Sheet1!$D$1</c:f>
              <c:strCache>
                <c:ptCount val="1"/>
                <c:pt idx="0">
                  <c:v>2015 SSV density</c:v>
                </c:pt>
              </c:strCache>
            </c:strRef>
          </c:tx>
          <c:spPr>
            <a:solidFill>
              <a:srgbClr val="233A75"/>
            </a:solidFill>
            <a:ln>
              <a:noFill/>
            </a:ln>
          </c:spPr>
          <c:invertIfNegative val="0"/>
          <c:dLbls>
            <c:dLbl>
              <c:idx val="0"/>
              <c:layout>
                <c:manualLayout>
                  <c:x val="1.084237483524072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5CF-4A86-AB65-23595FD6522D}"/>
                </c:ext>
              </c:extLst>
            </c:dLbl>
            <c:dLbl>
              <c:idx val="1"/>
              <c:layout>
                <c:manualLayout>
                  <c:x val="7.5896623846685067E-3"/>
                  <c:y val="2.083131717894757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5CF-4A86-AB65-23595FD6522D}"/>
                </c:ext>
              </c:extLst>
            </c:dLbl>
            <c:dLbl>
              <c:idx val="2"/>
              <c:layout>
                <c:manualLayout>
                  <c:x val="6.505424901144473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5CF-4A86-AB65-23595FD6522D}"/>
                </c:ext>
              </c:extLst>
            </c:dLbl>
            <c:dLbl>
              <c:idx val="3"/>
              <c:layout>
                <c:manualLayout>
                  <c:x val="5.421187417620362E-3"/>
                  <c:y val="2.083131717894757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5CF-4A86-AB65-23595FD6522D}"/>
                </c:ext>
              </c:extLst>
            </c:dLbl>
            <c:dLbl>
              <c:idx val="4"/>
              <c:layout>
                <c:manualLayout>
                  <c:x val="8.6738998681925791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5CF-4A86-AB65-23595FD6522D}"/>
                </c:ext>
              </c:extLst>
            </c:dLbl>
            <c:dLbl>
              <c:idx val="5"/>
              <c:layout>
                <c:manualLayout>
                  <c:x val="1.0842374835240804E-2"/>
                  <c:y val="-2.083131717894757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5CF-4A86-AB65-23595FD6522D}"/>
                </c:ext>
              </c:extLst>
            </c:dLbl>
            <c:dLbl>
              <c:idx val="6"/>
              <c:layout>
                <c:manualLayout>
                  <c:x val="7.589662384668506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5CF-4A86-AB65-23595FD6522D}"/>
                </c:ext>
              </c:extLst>
            </c:dLbl>
            <c:dLbl>
              <c:idx val="7"/>
              <c:layout>
                <c:manualLayout>
                  <c:x val="4.3369499340962896E-3"/>
                  <c:y val="4.16626343578955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5CF-4A86-AB65-23595FD6522D}"/>
                </c:ext>
              </c:extLst>
            </c:dLbl>
            <c:dLbl>
              <c:idx val="8"/>
              <c:layout>
                <c:manualLayout>
                  <c:x val="7.5896623846685067E-3"/>
                  <c:y val="-2.083131717894757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5CF-4A86-AB65-23595FD6522D}"/>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Managers</c:v>
                </c:pt>
                <c:pt idx="1">
                  <c:v>Professionals</c:v>
                </c:pt>
                <c:pt idx="2">
                  <c:v>Associate Professionals</c:v>
                </c:pt>
                <c:pt idx="3">
                  <c:v>Admin and Clerical</c:v>
                </c:pt>
                <c:pt idx="4">
                  <c:v>Skilled trades</c:v>
                </c:pt>
                <c:pt idx="5">
                  <c:v>Caring, leisure et al</c:v>
                </c:pt>
                <c:pt idx="6">
                  <c:v>Sales and Cust. Service</c:v>
                </c:pt>
                <c:pt idx="7">
                  <c:v>Machine Operatives</c:v>
                </c:pt>
                <c:pt idx="8">
                  <c:v>Elementary</c:v>
                </c:pt>
              </c:strCache>
            </c:strRef>
          </c:cat>
          <c:val>
            <c:numRef>
              <c:f>Sheet1!$D$2:$D$10</c:f>
              <c:numCache>
                <c:formatCode>0%</c:formatCode>
                <c:ptCount val="9"/>
                <c:pt idx="0">
                  <c:v>0.17</c:v>
                </c:pt>
                <c:pt idx="1">
                  <c:v>0.32</c:v>
                </c:pt>
                <c:pt idx="2">
                  <c:v>0.22</c:v>
                </c:pt>
                <c:pt idx="3">
                  <c:v>0.11</c:v>
                </c:pt>
                <c:pt idx="4">
                  <c:v>0.43</c:v>
                </c:pt>
                <c:pt idx="5">
                  <c:v>0.2</c:v>
                </c:pt>
                <c:pt idx="6">
                  <c:v>0.16</c:v>
                </c:pt>
                <c:pt idx="7">
                  <c:v>0.32</c:v>
                </c:pt>
                <c:pt idx="8">
                  <c:v>0.14000000000000001</c:v>
                </c:pt>
              </c:numCache>
            </c:numRef>
          </c:val>
          <c:extLst>
            <c:ext xmlns:c16="http://schemas.microsoft.com/office/drawing/2014/chart" uri="{C3380CC4-5D6E-409C-BE32-E72D297353CC}">
              <c16:uniqueId val="{0000000B-35CF-4A86-AB65-23595FD6522D}"/>
            </c:ext>
          </c:extLst>
        </c:ser>
        <c:dLbls>
          <c:showLegendKey val="0"/>
          <c:showVal val="0"/>
          <c:showCatName val="0"/>
          <c:showSerName val="0"/>
          <c:showPercent val="0"/>
          <c:showBubbleSize val="0"/>
        </c:dLbls>
        <c:gapWidth val="150"/>
        <c:axId val="230670336"/>
        <c:axId val="230671872"/>
      </c:barChart>
      <c:catAx>
        <c:axId val="230670336"/>
        <c:scaling>
          <c:orientation val="minMax"/>
        </c:scaling>
        <c:delete val="0"/>
        <c:axPos val="b"/>
        <c:numFmt formatCode="General" sourceLinked="0"/>
        <c:majorTickMark val="out"/>
        <c:minorTickMark val="none"/>
        <c:tickLblPos val="nextTo"/>
        <c:txPr>
          <a:bodyPr/>
          <a:lstStyle/>
          <a:p>
            <a:pPr>
              <a:defRPr sz="1400" b="0"/>
            </a:pPr>
            <a:endParaRPr lang="en-US"/>
          </a:p>
        </c:txPr>
        <c:crossAx val="230671872"/>
        <c:crosses val="autoZero"/>
        <c:auto val="1"/>
        <c:lblAlgn val="ctr"/>
        <c:lblOffset val="100"/>
        <c:noMultiLvlLbl val="0"/>
      </c:catAx>
      <c:valAx>
        <c:axId val="230671872"/>
        <c:scaling>
          <c:orientation val="minMax"/>
        </c:scaling>
        <c:delete val="1"/>
        <c:axPos val="l"/>
        <c:numFmt formatCode="0%" sourceLinked="1"/>
        <c:majorTickMark val="out"/>
        <c:minorTickMark val="none"/>
        <c:tickLblPos val="nextTo"/>
        <c:crossAx val="230670336"/>
        <c:crosses val="autoZero"/>
        <c:crossBetween val="between"/>
      </c:valAx>
    </c:plotArea>
    <c:legend>
      <c:legendPos val="t"/>
      <c:layout>
        <c:manualLayout>
          <c:xMode val="edge"/>
          <c:yMode val="edge"/>
          <c:x val="2.8886863992405361E-2"/>
          <c:y val="0.16722082916542755"/>
          <c:w val="0.49211330884394722"/>
          <c:h val="6.413383950841788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73202935088796E-2"/>
          <c:y val="1.7429786469520019E-2"/>
          <c:w val="0.81959166567985209"/>
          <c:h val="0.96514042706095993"/>
        </c:manualLayout>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C8D3EF"/>
              </a:solidFill>
            </c:spPr>
            <c:extLst>
              <c:ext xmlns:c16="http://schemas.microsoft.com/office/drawing/2014/chart" uri="{C3380CC4-5D6E-409C-BE32-E72D297353CC}">
                <c16:uniqueId val="{00000001-F381-4F25-8243-23E5A777EEF2}"/>
              </c:ext>
            </c:extLst>
          </c:dPt>
          <c:dPt>
            <c:idx val="1"/>
            <c:invertIfNegative val="0"/>
            <c:bubble3D val="0"/>
            <c:spPr>
              <a:solidFill>
                <a:srgbClr val="836DB0"/>
              </a:solidFill>
            </c:spPr>
            <c:extLst>
              <c:ext xmlns:c16="http://schemas.microsoft.com/office/drawing/2014/chart" uri="{C3380CC4-5D6E-409C-BE32-E72D297353CC}">
                <c16:uniqueId val="{00000003-F381-4F25-8243-23E5A777EEF2}"/>
              </c:ext>
            </c:extLst>
          </c:dPt>
          <c:dPt>
            <c:idx val="2"/>
            <c:invertIfNegative val="0"/>
            <c:bubble3D val="0"/>
            <c:spPr>
              <a:solidFill>
                <a:srgbClr val="836DB0"/>
              </a:solidFill>
            </c:spPr>
            <c:extLst>
              <c:ext xmlns:c16="http://schemas.microsoft.com/office/drawing/2014/chart" uri="{C3380CC4-5D6E-409C-BE32-E72D297353CC}">
                <c16:uniqueId val="{00000005-F381-4F25-8243-23E5A777EEF2}"/>
              </c:ext>
            </c:extLst>
          </c:dPt>
          <c:dPt>
            <c:idx val="3"/>
            <c:invertIfNegative val="0"/>
            <c:bubble3D val="0"/>
            <c:spPr>
              <a:solidFill>
                <a:srgbClr val="836DB0"/>
              </a:solidFill>
            </c:spPr>
            <c:extLst>
              <c:ext xmlns:c16="http://schemas.microsoft.com/office/drawing/2014/chart" uri="{C3380CC4-5D6E-409C-BE32-E72D297353CC}">
                <c16:uniqueId val="{00000007-F381-4F25-8243-23E5A777EEF2}"/>
              </c:ext>
            </c:extLst>
          </c:dPt>
          <c:dPt>
            <c:idx val="4"/>
            <c:invertIfNegative val="0"/>
            <c:bubble3D val="0"/>
            <c:spPr>
              <a:solidFill>
                <a:srgbClr val="836DB0"/>
              </a:solidFill>
            </c:spPr>
            <c:extLst>
              <c:ext xmlns:c16="http://schemas.microsoft.com/office/drawing/2014/chart" uri="{C3380CC4-5D6E-409C-BE32-E72D297353CC}">
                <c16:uniqueId val="{00000009-F381-4F25-8243-23E5A777EEF2}"/>
              </c:ext>
            </c:extLst>
          </c:dPt>
          <c:dPt>
            <c:idx val="5"/>
            <c:invertIfNegative val="0"/>
            <c:bubble3D val="0"/>
            <c:spPr>
              <a:solidFill>
                <a:srgbClr val="836DB0"/>
              </a:solidFill>
            </c:spPr>
            <c:extLst>
              <c:ext xmlns:c16="http://schemas.microsoft.com/office/drawing/2014/chart" uri="{C3380CC4-5D6E-409C-BE32-E72D297353CC}">
                <c16:uniqueId val="{0000000B-F381-4F25-8243-23E5A777EEF2}"/>
              </c:ext>
            </c:extLst>
          </c:dPt>
          <c:dPt>
            <c:idx val="6"/>
            <c:invertIfNegative val="0"/>
            <c:bubble3D val="0"/>
            <c:spPr>
              <a:solidFill>
                <a:srgbClr val="836DB0"/>
              </a:solidFill>
            </c:spPr>
            <c:extLst>
              <c:ext xmlns:c16="http://schemas.microsoft.com/office/drawing/2014/chart" uri="{C3380CC4-5D6E-409C-BE32-E72D297353CC}">
                <c16:uniqueId val="{0000000D-F381-4F25-8243-23E5A777EEF2}"/>
              </c:ext>
            </c:extLst>
          </c:dPt>
          <c:dPt>
            <c:idx val="7"/>
            <c:invertIfNegative val="0"/>
            <c:bubble3D val="0"/>
            <c:spPr>
              <a:solidFill>
                <a:srgbClr val="836DB0"/>
              </a:solidFill>
            </c:spPr>
            <c:extLst>
              <c:ext xmlns:c16="http://schemas.microsoft.com/office/drawing/2014/chart" uri="{C3380CC4-5D6E-409C-BE32-E72D297353CC}">
                <c16:uniqueId val="{0000000F-F381-4F25-8243-23E5A777EEF2}"/>
              </c:ext>
            </c:extLst>
          </c:dPt>
          <c:dPt>
            <c:idx val="8"/>
            <c:invertIfNegative val="0"/>
            <c:bubble3D val="0"/>
            <c:spPr>
              <a:solidFill>
                <a:srgbClr val="836DB0"/>
              </a:solidFill>
            </c:spPr>
            <c:extLst>
              <c:ext xmlns:c16="http://schemas.microsoft.com/office/drawing/2014/chart" uri="{C3380CC4-5D6E-409C-BE32-E72D297353CC}">
                <c16:uniqueId val="{00000011-F381-4F25-8243-23E5A777EEF2}"/>
              </c:ext>
            </c:extLst>
          </c:dPt>
          <c:dPt>
            <c:idx val="9"/>
            <c:invertIfNegative val="0"/>
            <c:bubble3D val="0"/>
            <c:spPr>
              <a:solidFill>
                <a:srgbClr val="836DB0"/>
              </a:solidFill>
            </c:spPr>
            <c:extLst>
              <c:ext xmlns:c16="http://schemas.microsoft.com/office/drawing/2014/chart" uri="{C3380CC4-5D6E-409C-BE32-E72D297353CC}">
                <c16:uniqueId val="{00000013-F381-4F25-8243-23E5A777EEF2}"/>
              </c:ext>
            </c:extLst>
          </c:dPt>
          <c:dPt>
            <c:idx val="10"/>
            <c:invertIfNegative val="0"/>
            <c:bubble3D val="0"/>
            <c:spPr>
              <a:solidFill>
                <a:srgbClr val="233A75"/>
              </a:solidFill>
            </c:spPr>
            <c:extLst>
              <c:ext xmlns:c16="http://schemas.microsoft.com/office/drawing/2014/chart" uri="{C3380CC4-5D6E-409C-BE32-E72D297353CC}">
                <c16:uniqueId val="{00000015-F381-4F25-8243-23E5A777EEF2}"/>
              </c:ext>
            </c:extLst>
          </c:dPt>
          <c:dPt>
            <c:idx val="11"/>
            <c:invertIfNegative val="0"/>
            <c:bubble3D val="0"/>
            <c:spPr>
              <a:solidFill>
                <a:srgbClr val="233A75"/>
              </a:solidFill>
            </c:spPr>
            <c:extLst>
              <c:ext xmlns:c16="http://schemas.microsoft.com/office/drawing/2014/chart" uri="{C3380CC4-5D6E-409C-BE32-E72D297353CC}">
                <c16:uniqueId val="{00000017-F381-4F25-8243-23E5A777EEF2}"/>
              </c:ext>
            </c:extLst>
          </c:dPt>
          <c:dPt>
            <c:idx val="12"/>
            <c:invertIfNegative val="0"/>
            <c:bubble3D val="0"/>
            <c:spPr>
              <a:solidFill>
                <a:srgbClr val="233A75"/>
              </a:solidFill>
            </c:spPr>
            <c:extLst>
              <c:ext xmlns:c16="http://schemas.microsoft.com/office/drawing/2014/chart" uri="{C3380CC4-5D6E-409C-BE32-E72D297353CC}">
                <c16:uniqueId val="{00000019-F381-4F25-8243-23E5A777EEF2}"/>
              </c:ext>
            </c:extLst>
          </c:dPt>
          <c:dLbls>
            <c:dLbl>
              <c:idx val="12"/>
              <c:layout>
                <c:manualLayout>
                  <c:x val="0"/>
                  <c:y val="1.58452604268363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F381-4F25-8243-23E5A777EEF2}"/>
                </c:ext>
              </c:extLst>
            </c:dLbl>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Public admin.</c:v>
                </c:pt>
                <c:pt idx="1">
                  <c:v>Education</c:v>
                </c:pt>
                <c:pt idx="2">
                  <c:v>Hotels and restaurants</c:v>
                </c:pt>
                <c:pt idx="3">
                  <c:v>Wholesale and Retail</c:v>
                </c:pt>
                <c:pt idx="4">
                  <c:v>Financial services</c:v>
                </c:pt>
                <c:pt idx="5">
                  <c:v>Community, social and other activities</c:v>
                </c:pt>
                <c:pt idx="6">
                  <c:v>Health and social work</c:v>
                </c:pt>
                <c:pt idx="7">
                  <c:v>Agriculture</c:v>
                </c:pt>
                <c:pt idx="8">
                  <c:v>Business services</c:v>
                </c:pt>
                <c:pt idx="9">
                  <c:v>Manufacturing</c:v>
                </c:pt>
                <c:pt idx="10">
                  <c:v>Transport, Storage and Comms</c:v>
                </c:pt>
                <c:pt idx="11">
                  <c:v>Construction</c:v>
                </c:pt>
                <c:pt idx="12">
                  <c:v>Electricity, Gas and Water</c:v>
                </c:pt>
              </c:strCache>
            </c:strRef>
          </c:cat>
          <c:val>
            <c:numRef>
              <c:f>Sheet1!$B$2:$B$14</c:f>
              <c:numCache>
                <c:formatCode>0%</c:formatCode>
                <c:ptCount val="13"/>
                <c:pt idx="0">
                  <c:v>0.09</c:v>
                </c:pt>
                <c:pt idx="1">
                  <c:v>0.16</c:v>
                </c:pt>
                <c:pt idx="2">
                  <c:v>0.188</c:v>
                </c:pt>
                <c:pt idx="3">
                  <c:v>0.20100000000000001</c:v>
                </c:pt>
                <c:pt idx="4">
                  <c:v>0.20799999999999999</c:v>
                </c:pt>
                <c:pt idx="5">
                  <c:v>0.20899999999999999</c:v>
                </c:pt>
                <c:pt idx="6">
                  <c:v>0.21199999999999999</c:v>
                </c:pt>
                <c:pt idx="7">
                  <c:v>0.216</c:v>
                </c:pt>
                <c:pt idx="8">
                  <c:v>0.26</c:v>
                </c:pt>
                <c:pt idx="9">
                  <c:v>0.29799999999999999</c:v>
                </c:pt>
                <c:pt idx="10">
                  <c:v>0.312</c:v>
                </c:pt>
                <c:pt idx="11">
                  <c:v>0.35</c:v>
                </c:pt>
                <c:pt idx="12">
                  <c:v>0.35</c:v>
                </c:pt>
              </c:numCache>
            </c:numRef>
          </c:val>
          <c:extLst>
            <c:ext xmlns:c16="http://schemas.microsoft.com/office/drawing/2014/chart" uri="{C3380CC4-5D6E-409C-BE32-E72D297353CC}">
              <c16:uniqueId val="{0000001A-F381-4F25-8243-23E5A777EEF2}"/>
            </c:ext>
          </c:extLst>
        </c:ser>
        <c:dLbls>
          <c:showLegendKey val="0"/>
          <c:showVal val="0"/>
          <c:showCatName val="0"/>
          <c:showSerName val="0"/>
          <c:showPercent val="0"/>
          <c:showBubbleSize val="0"/>
        </c:dLbls>
        <c:gapWidth val="25"/>
        <c:axId val="230160256"/>
        <c:axId val="230161792"/>
      </c:barChart>
      <c:catAx>
        <c:axId val="230160256"/>
        <c:scaling>
          <c:orientation val="minMax"/>
        </c:scaling>
        <c:delete val="1"/>
        <c:axPos val="l"/>
        <c:numFmt formatCode="General" sourceLinked="0"/>
        <c:majorTickMark val="out"/>
        <c:minorTickMark val="none"/>
        <c:tickLblPos val="nextTo"/>
        <c:crossAx val="230161792"/>
        <c:crosses val="autoZero"/>
        <c:auto val="1"/>
        <c:lblAlgn val="ctr"/>
        <c:lblOffset val="100"/>
        <c:noMultiLvlLbl val="0"/>
      </c:catAx>
      <c:valAx>
        <c:axId val="230161792"/>
        <c:scaling>
          <c:orientation val="minMax"/>
          <c:max val="0.37000000000000005"/>
          <c:min val="0"/>
        </c:scaling>
        <c:delete val="1"/>
        <c:axPos val="b"/>
        <c:numFmt formatCode="0%" sourceLinked="1"/>
        <c:majorTickMark val="out"/>
        <c:minorTickMark val="none"/>
        <c:tickLblPos val="nextTo"/>
        <c:crossAx val="2301602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solidFill>
            <a:ln>
              <a:solidFill>
                <a:srgbClr val="004436"/>
              </a:solidFill>
            </a:ln>
          </c:spPr>
          <c:dPt>
            <c:idx val="0"/>
            <c:bubble3D val="0"/>
            <c:spPr>
              <a:solidFill>
                <a:schemeClr val="accent2"/>
              </a:solidFill>
              <a:ln>
                <a:solidFill>
                  <a:srgbClr val="004436"/>
                </a:solidFill>
              </a:ln>
            </c:spPr>
            <c:extLst>
              <c:ext xmlns:c16="http://schemas.microsoft.com/office/drawing/2014/chart" uri="{C3380CC4-5D6E-409C-BE32-E72D297353CC}">
                <c16:uniqueId val="{00000001-A657-46AC-822B-10E95DB5215C}"/>
              </c:ext>
            </c:extLst>
          </c:dPt>
          <c:dPt>
            <c:idx val="1"/>
            <c:bubble3D val="0"/>
            <c:spPr>
              <a:solidFill>
                <a:schemeClr val="tx2"/>
              </a:solidFill>
              <a:ln>
                <a:solidFill>
                  <a:srgbClr val="004436"/>
                </a:solidFill>
              </a:ln>
            </c:spPr>
            <c:extLst>
              <c:ext xmlns:c16="http://schemas.microsoft.com/office/drawing/2014/chart" uri="{C3380CC4-5D6E-409C-BE32-E72D297353CC}">
                <c16:uniqueId val="{00000003-A657-46AC-822B-10E95DB5215C}"/>
              </c:ext>
            </c:extLst>
          </c:dPt>
          <c:dPt>
            <c:idx val="2"/>
            <c:bubble3D val="0"/>
            <c:spPr>
              <a:solidFill>
                <a:srgbClr val="836DB0"/>
              </a:solidFill>
              <a:ln>
                <a:solidFill>
                  <a:srgbClr val="004436"/>
                </a:solidFill>
              </a:ln>
            </c:spPr>
            <c:extLst>
              <c:ext xmlns:c16="http://schemas.microsoft.com/office/drawing/2014/chart" uri="{C3380CC4-5D6E-409C-BE32-E72D297353CC}">
                <c16:uniqueId val="{00000005-A657-46AC-822B-10E95DB5215C}"/>
              </c:ext>
            </c:extLst>
          </c:dPt>
          <c:dPt>
            <c:idx val="3"/>
            <c:bubble3D val="0"/>
            <c:spPr>
              <a:solidFill>
                <a:srgbClr val="C8D3EF"/>
              </a:solidFill>
              <a:ln>
                <a:solidFill>
                  <a:srgbClr val="004436"/>
                </a:solidFill>
              </a:ln>
            </c:spPr>
            <c:extLst>
              <c:ext xmlns:c16="http://schemas.microsoft.com/office/drawing/2014/chart" uri="{C3380CC4-5D6E-409C-BE32-E72D297353CC}">
                <c16:uniqueId val="{00000007-A657-46AC-822B-10E95DB5215C}"/>
              </c:ext>
            </c:extLst>
          </c:dPt>
          <c:dPt>
            <c:idx val="4"/>
            <c:bubble3D val="0"/>
            <c:spPr>
              <a:solidFill>
                <a:schemeClr val="tx2"/>
              </a:solidFill>
              <a:ln>
                <a:solidFill>
                  <a:srgbClr val="004436"/>
                </a:solidFill>
              </a:ln>
            </c:spPr>
            <c:extLst>
              <c:ext xmlns:c16="http://schemas.microsoft.com/office/drawing/2014/chart" uri="{C3380CC4-5D6E-409C-BE32-E72D297353CC}">
                <c16:uniqueId val="{00000009-A657-46AC-822B-10E95DB5215C}"/>
              </c:ext>
            </c:extLst>
          </c:dPt>
          <c:dPt>
            <c:idx val="5"/>
            <c:bubble3D val="0"/>
            <c:spPr>
              <a:solidFill>
                <a:srgbClr val="836DB0"/>
              </a:solidFill>
              <a:ln>
                <a:solidFill>
                  <a:srgbClr val="004436"/>
                </a:solidFill>
              </a:ln>
            </c:spPr>
            <c:extLst>
              <c:ext xmlns:c16="http://schemas.microsoft.com/office/drawing/2014/chart" uri="{C3380CC4-5D6E-409C-BE32-E72D297353CC}">
                <c16:uniqueId val="{0000000B-A657-46AC-822B-10E95DB5215C}"/>
              </c:ext>
            </c:extLst>
          </c:dPt>
          <c:dPt>
            <c:idx val="6"/>
            <c:bubble3D val="0"/>
            <c:spPr>
              <a:solidFill>
                <a:srgbClr val="836DB0"/>
              </a:solidFill>
              <a:ln>
                <a:solidFill>
                  <a:srgbClr val="004436"/>
                </a:solidFill>
              </a:ln>
            </c:spPr>
            <c:extLst>
              <c:ext xmlns:c16="http://schemas.microsoft.com/office/drawing/2014/chart" uri="{C3380CC4-5D6E-409C-BE32-E72D297353CC}">
                <c16:uniqueId val="{0000000D-A657-46AC-822B-10E95DB5215C}"/>
              </c:ext>
            </c:extLst>
          </c:dPt>
          <c:dPt>
            <c:idx val="7"/>
            <c:bubble3D val="0"/>
            <c:spPr>
              <a:solidFill>
                <a:schemeClr val="accent1"/>
              </a:solidFill>
              <a:ln>
                <a:solidFill>
                  <a:srgbClr val="004436"/>
                </a:solidFill>
              </a:ln>
            </c:spPr>
            <c:extLst>
              <c:ext xmlns:c16="http://schemas.microsoft.com/office/drawing/2014/chart" uri="{C3380CC4-5D6E-409C-BE32-E72D297353CC}">
                <c16:uniqueId val="{0000000F-A657-46AC-822B-10E95DB5215C}"/>
              </c:ext>
            </c:extLst>
          </c:dPt>
          <c:dPt>
            <c:idx val="8"/>
            <c:bubble3D val="0"/>
            <c:spPr>
              <a:solidFill>
                <a:srgbClr val="836DB0"/>
              </a:solidFill>
              <a:ln>
                <a:solidFill>
                  <a:srgbClr val="004436"/>
                </a:solidFill>
              </a:ln>
            </c:spPr>
            <c:extLst>
              <c:ext xmlns:c16="http://schemas.microsoft.com/office/drawing/2014/chart" uri="{C3380CC4-5D6E-409C-BE32-E72D297353CC}">
                <c16:uniqueId val="{00000011-A657-46AC-822B-10E95DB5215C}"/>
              </c:ext>
            </c:extLst>
          </c:dPt>
          <c:dPt>
            <c:idx val="9"/>
            <c:bubble3D val="0"/>
            <c:spPr>
              <a:solidFill>
                <a:schemeClr val="bg1">
                  <a:lumMod val="95000"/>
                </a:schemeClr>
              </a:solidFill>
              <a:ln>
                <a:noFill/>
              </a:ln>
            </c:spPr>
            <c:extLst>
              <c:ext xmlns:c16="http://schemas.microsoft.com/office/drawing/2014/chart" uri="{C3380CC4-5D6E-409C-BE32-E72D297353CC}">
                <c16:uniqueId val="{00000013-A657-46AC-822B-10E95DB5215C}"/>
              </c:ext>
            </c:extLst>
          </c:dPt>
          <c:cat>
            <c:strRef>
              <c:f>Sheet1!$A$2:$A$11</c:f>
              <c:strCache>
                <c:ptCount val="1"/>
                <c:pt idx="0">
                  <c:v>Managers</c:v>
                </c:pt>
              </c:strCache>
            </c:strRef>
          </c:cat>
          <c:val>
            <c:numRef>
              <c:f>Sheet1!$B$2:$B$11</c:f>
              <c:numCache>
                <c:formatCode>General</c:formatCode>
                <c:ptCount val="10"/>
                <c:pt idx="0">
                  <c:v>5.5555554999999988</c:v>
                </c:pt>
                <c:pt idx="1">
                  <c:v>5.5555554999999988</c:v>
                </c:pt>
                <c:pt idx="2">
                  <c:v>5.5555554999999988</c:v>
                </c:pt>
                <c:pt idx="3">
                  <c:v>5.5555554999999988</c:v>
                </c:pt>
                <c:pt idx="4">
                  <c:v>5.5555554999999988</c:v>
                </c:pt>
                <c:pt idx="5">
                  <c:v>5.5555554999999988</c:v>
                </c:pt>
                <c:pt idx="6">
                  <c:v>5.5555554999999988</c:v>
                </c:pt>
                <c:pt idx="7">
                  <c:v>5.5555554999999988</c:v>
                </c:pt>
                <c:pt idx="8">
                  <c:v>5.5555554999999988</c:v>
                </c:pt>
                <c:pt idx="9">
                  <c:v>50</c:v>
                </c:pt>
              </c:numCache>
            </c:numRef>
          </c:val>
          <c:extLst>
            <c:ext xmlns:c16="http://schemas.microsoft.com/office/drawing/2014/chart" uri="{C3380CC4-5D6E-409C-BE32-E72D297353CC}">
              <c16:uniqueId val="{00000014-A657-46AC-822B-10E95DB5215C}"/>
            </c:ext>
          </c:extLst>
        </c:ser>
        <c:dLbls>
          <c:showLegendKey val="0"/>
          <c:showVal val="0"/>
          <c:showCatName val="0"/>
          <c:showSerName val="0"/>
          <c:showPercent val="0"/>
          <c:showBubbleSize val="0"/>
          <c:showLeaderLines val="0"/>
        </c:dLbls>
        <c:firstSliceAng val="27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77032935722226"/>
          <c:y val="0.1551260475297829"/>
          <c:w val="0.54670361216075614"/>
          <c:h val="0.80079971259394067"/>
        </c:manualLayout>
      </c:layout>
      <c:barChart>
        <c:barDir val="bar"/>
        <c:grouping val="clustered"/>
        <c:varyColors val="0"/>
        <c:ser>
          <c:idx val="0"/>
          <c:order val="0"/>
          <c:tx>
            <c:strRef>
              <c:f>Sheet1!$B$1</c:f>
              <c:strCache>
                <c:ptCount val="1"/>
                <c:pt idx="0">
                  <c:v>Skill lacking among any applicants</c:v>
                </c:pt>
              </c:strCache>
            </c:strRef>
          </c:tx>
          <c:spPr>
            <a:solidFill>
              <a:srgbClr val="233A75"/>
            </a:solidFill>
            <a:ln>
              <a:no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Specialist skills needed for the role</c:v>
                </c:pt>
                <c:pt idx="1">
                  <c:v>Solving complex problems</c:v>
                </c:pt>
                <c:pt idx="2">
                  <c:v>Knowledge of how the organisation works </c:v>
                </c:pt>
                <c:pt idx="3">
                  <c:v>Knowledge of the organisation's products and services </c:v>
                </c:pt>
                <c:pt idx="4">
                  <c:v>Complex numerical skills</c:v>
                </c:pt>
                <c:pt idx="5">
                  <c:v>Reading and understanding instructions, guidelines etc</c:v>
                </c:pt>
                <c:pt idx="6">
                  <c:v>Writing instructions, guideline etc.</c:v>
                </c:pt>
                <c:pt idx="7">
                  <c:v>Basic numerical skills </c:v>
                </c:pt>
                <c:pt idx="8">
                  <c:v>Basic IT skills</c:v>
                </c:pt>
                <c:pt idx="9">
                  <c:v>Advanced IT skills</c:v>
                </c:pt>
                <c:pt idx="10">
                  <c:v>Adapting to new equipment</c:v>
                </c:pt>
                <c:pt idx="11">
                  <c:v>Foreign language skills </c:v>
                </c:pt>
                <c:pt idx="12">
                  <c:v>Manual dexterity </c:v>
                </c:pt>
              </c:strCache>
            </c:strRef>
          </c:cat>
          <c:val>
            <c:numRef>
              <c:f>Sheet1!$B$2:$B$14</c:f>
              <c:numCache>
                <c:formatCode>0%</c:formatCode>
                <c:ptCount val="13"/>
                <c:pt idx="0">
                  <c:v>0.64</c:v>
                </c:pt>
                <c:pt idx="1">
                  <c:v>0.39</c:v>
                </c:pt>
                <c:pt idx="2">
                  <c:v>0.37</c:v>
                </c:pt>
                <c:pt idx="3">
                  <c:v>0.31</c:v>
                </c:pt>
                <c:pt idx="4">
                  <c:v>0.28999999999999998</c:v>
                </c:pt>
                <c:pt idx="5">
                  <c:v>0.26</c:v>
                </c:pt>
                <c:pt idx="6">
                  <c:v>0.25</c:v>
                </c:pt>
                <c:pt idx="7">
                  <c:v>0.24</c:v>
                </c:pt>
                <c:pt idx="8">
                  <c:v>0.22</c:v>
                </c:pt>
                <c:pt idx="9">
                  <c:v>0.22</c:v>
                </c:pt>
                <c:pt idx="10">
                  <c:v>0.2</c:v>
                </c:pt>
                <c:pt idx="11">
                  <c:v>0.15</c:v>
                </c:pt>
                <c:pt idx="12">
                  <c:v>0.15</c:v>
                </c:pt>
              </c:numCache>
            </c:numRef>
          </c:val>
          <c:extLst>
            <c:ext xmlns:c16="http://schemas.microsoft.com/office/drawing/2014/chart" uri="{C3380CC4-5D6E-409C-BE32-E72D297353CC}">
              <c16:uniqueId val="{00000000-2802-49D7-97EB-DB7BF90C109F}"/>
            </c:ext>
          </c:extLst>
        </c:ser>
        <c:ser>
          <c:idx val="1"/>
          <c:order val="1"/>
          <c:tx>
            <c:strRef>
              <c:f>Sheet1!$C$1</c:f>
              <c:strCache>
                <c:ptCount val="1"/>
                <c:pt idx="0">
                  <c:v>Main skill lacking </c:v>
                </c:pt>
              </c:strCache>
            </c:strRef>
          </c:tx>
          <c:invertIfNegative val="0"/>
          <c:dLbls>
            <c:dLbl>
              <c:idx val="6"/>
              <c:layout/>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26-4F39-B42D-25F1E4E9C42E}"/>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Specialist skills needed for the role</c:v>
                </c:pt>
                <c:pt idx="1">
                  <c:v>Solving complex problems</c:v>
                </c:pt>
                <c:pt idx="2">
                  <c:v>Knowledge of how the organisation works </c:v>
                </c:pt>
                <c:pt idx="3">
                  <c:v>Knowledge of the organisation's products and services </c:v>
                </c:pt>
                <c:pt idx="4">
                  <c:v>Complex numerical skills</c:v>
                </c:pt>
                <c:pt idx="5">
                  <c:v>Reading and understanding instructions, guidelines etc</c:v>
                </c:pt>
                <c:pt idx="6">
                  <c:v>Writing instructions, guideline etc.</c:v>
                </c:pt>
                <c:pt idx="7">
                  <c:v>Basic numerical skills </c:v>
                </c:pt>
                <c:pt idx="8">
                  <c:v>Basic IT skills</c:v>
                </c:pt>
                <c:pt idx="9">
                  <c:v>Advanced IT skills</c:v>
                </c:pt>
                <c:pt idx="10">
                  <c:v>Adapting to new equipment</c:v>
                </c:pt>
                <c:pt idx="11">
                  <c:v>Foreign language skills </c:v>
                </c:pt>
                <c:pt idx="12">
                  <c:v>Manual dexterity </c:v>
                </c:pt>
              </c:strCache>
            </c:strRef>
          </c:cat>
          <c:val>
            <c:numRef>
              <c:f>Sheet1!$C$2:$C$14</c:f>
              <c:numCache>
                <c:formatCode>0%</c:formatCode>
                <c:ptCount val="13"/>
                <c:pt idx="0">
                  <c:v>0.28999999999999998</c:v>
                </c:pt>
                <c:pt idx="1">
                  <c:v>0.04</c:v>
                </c:pt>
                <c:pt idx="2">
                  <c:v>0.02</c:v>
                </c:pt>
                <c:pt idx="3">
                  <c:v>0.06</c:v>
                </c:pt>
                <c:pt idx="4">
                  <c:v>0.01</c:v>
                </c:pt>
                <c:pt idx="5">
                  <c:v>0.02</c:v>
                </c:pt>
                <c:pt idx="6">
                  <c:v>0</c:v>
                </c:pt>
                <c:pt idx="7">
                  <c:v>0.01</c:v>
                </c:pt>
                <c:pt idx="8">
                  <c:v>0.04</c:v>
                </c:pt>
                <c:pt idx="9">
                  <c:v>0.04</c:v>
                </c:pt>
                <c:pt idx="10">
                  <c:v>0.01</c:v>
                </c:pt>
                <c:pt idx="11">
                  <c:v>0.02</c:v>
                </c:pt>
                <c:pt idx="12">
                  <c:v>0.02</c:v>
                </c:pt>
              </c:numCache>
            </c:numRef>
          </c:val>
          <c:extLst>
            <c:ext xmlns:c16="http://schemas.microsoft.com/office/drawing/2014/chart" uri="{C3380CC4-5D6E-409C-BE32-E72D297353CC}">
              <c16:uniqueId val="{00000001-2802-49D7-97EB-DB7BF90C109F}"/>
            </c:ext>
          </c:extLst>
        </c:ser>
        <c:dLbls>
          <c:showLegendKey val="0"/>
          <c:showVal val="0"/>
          <c:showCatName val="0"/>
          <c:showSerName val="0"/>
          <c:showPercent val="0"/>
          <c:showBubbleSize val="0"/>
        </c:dLbls>
        <c:gapWidth val="71"/>
        <c:axId val="230206848"/>
        <c:axId val="230208640"/>
      </c:barChart>
      <c:catAx>
        <c:axId val="230206848"/>
        <c:scaling>
          <c:orientation val="maxMin"/>
        </c:scaling>
        <c:delete val="0"/>
        <c:axPos val="l"/>
        <c:numFmt formatCode="General" sourceLinked="1"/>
        <c:majorTickMark val="out"/>
        <c:minorTickMark val="none"/>
        <c:tickLblPos val="nextTo"/>
        <c:txPr>
          <a:bodyPr/>
          <a:lstStyle/>
          <a:p>
            <a:pPr>
              <a:defRPr sz="1600"/>
            </a:pPr>
            <a:endParaRPr lang="en-US"/>
          </a:p>
        </c:txPr>
        <c:crossAx val="230208640"/>
        <c:crosses val="autoZero"/>
        <c:auto val="1"/>
        <c:lblAlgn val="ctr"/>
        <c:lblOffset val="100"/>
        <c:noMultiLvlLbl val="0"/>
      </c:catAx>
      <c:valAx>
        <c:axId val="230208640"/>
        <c:scaling>
          <c:orientation val="minMax"/>
        </c:scaling>
        <c:delete val="1"/>
        <c:axPos val="t"/>
        <c:numFmt formatCode="0%" sourceLinked="1"/>
        <c:majorTickMark val="out"/>
        <c:minorTickMark val="none"/>
        <c:tickLblPos val="nextTo"/>
        <c:crossAx val="230206848"/>
        <c:crosses val="autoZero"/>
        <c:crossBetween val="between"/>
      </c:valAx>
      <c:spPr>
        <a:noFill/>
        <a:ln w="25400">
          <a:noFill/>
        </a:ln>
      </c:spPr>
    </c:plotArea>
    <c:legend>
      <c:legendPos val="r"/>
      <c:legendEntry>
        <c:idx val="0"/>
        <c:txPr>
          <a:bodyPr/>
          <a:lstStyle/>
          <a:p>
            <a:pPr algn="just">
              <a:defRPr sz="1600"/>
            </a:pPr>
            <a:endParaRPr lang="en-US"/>
          </a:p>
        </c:txPr>
      </c:legendEntry>
      <c:layout>
        <c:manualLayout>
          <c:xMode val="edge"/>
          <c:yMode val="edge"/>
          <c:x val="0.67396129115255421"/>
          <c:y val="0.5311378965064314"/>
          <c:w val="0.30596609594287183"/>
          <c:h val="0.14820192964529758"/>
        </c:manualLayout>
      </c:layout>
      <c:overlay val="1"/>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9148622047245"/>
          <c:y val="0.15899096712779498"/>
          <c:w val="0.58610851377952766"/>
          <c:h val="0.80079971259394067"/>
        </c:manualLayout>
      </c:layout>
      <c:barChart>
        <c:barDir val="bar"/>
        <c:grouping val="clustered"/>
        <c:varyColors val="0"/>
        <c:ser>
          <c:idx val="0"/>
          <c:order val="0"/>
          <c:tx>
            <c:strRef>
              <c:f>Sheet1!$B$1</c:f>
              <c:strCache>
                <c:ptCount val="1"/>
                <c:pt idx="0">
                  <c:v>Skill lacking among any applicants</c:v>
                </c:pt>
              </c:strCache>
            </c:strRef>
          </c:tx>
          <c:spPr>
            <a:solidFill>
              <a:srgbClr val="233A75"/>
            </a:solidFill>
            <a:ln>
              <a:solidFill>
                <a:schemeClr val="accent1"/>
              </a:solidFill>
            </a:ln>
          </c:spPr>
          <c:invertIfNegative val="0"/>
          <c:dPt>
            <c:idx val="1"/>
            <c:invertIfNegative val="0"/>
            <c:bubble3D val="0"/>
            <c:extLst>
              <c:ext xmlns:c16="http://schemas.microsoft.com/office/drawing/2014/chart" uri="{C3380CC4-5D6E-409C-BE32-E72D297353CC}">
                <c16:uniqueId val="{00000000-9DF9-42F1-8B01-F4C9947CF2C0}"/>
              </c:ext>
            </c:extLst>
          </c:dPt>
          <c:dPt>
            <c:idx val="4"/>
            <c:invertIfNegative val="0"/>
            <c:bubble3D val="0"/>
            <c:extLst>
              <c:ext xmlns:c16="http://schemas.microsoft.com/office/drawing/2014/chart" uri="{C3380CC4-5D6E-409C-BE32-E72D297353CC}">
                <c16:uniqueId val="{00000001-9DF9-42F1-8B01-F4C9947CF2C0}"/>
              </c:ext>
            </c:extLst>
          </c:dPt>
          <c:dPt>
            <c:idx val="7"/>
            <c:invertIfNegative val="0"/>
            <c:bubble3D val="0"/>
            <c:extLst>
              <c:ext xmlns:c16="http://schemas.microsoft.com/office/drawing/2014/chart" uri="{C3380CC4-5D6E-409C-BE32-E72D297353CC}">
                <c16:uniqueId val="{00000002-9DF9-42F1-8B01-F4C9947CF2C0}"/>
              </c:ext>
            </c:extLst>
          </c:dPt>
          <c:dPt>
            <c:idx val="10"/>
            <c:invertIfNegative val="0"/>
            <c:bubble3D val="0"/>
            <c:spPr>
              <a:solidFill>
                <a:srgbClr val="836DB0"/>
              </a:solidFill>
              <a:ln>
                <a:solidFill>
                  <a:schemeClr val="accent1"/>
                </a:solidFill>
              </a:ln>
            </c:spPr>
            <c:extLst>
              <c:ext xmlns:c16="http://schemas.microsoft.com/office/drawing/2014/chart" uri="{C3380CC4-5D6E-409C-BE32-E72D297353CC}">
                <c16:uniqueId val="{00000004-9DF9-42F1-8B01-F4C9947CF2C0}"/>
              </c:ext>
            </c:extLst>
          </c:dPt>
          <c:dPt>
            <c:idx val="13"/>
            <c:invertIfNegative val="0"/>
            <c:bubble3D val="0"/>
            <c:spPr>
              <a:solidFill>
                <a:srgbClr val="836DB0"/>
              </a:solidFill>
              <a:ln>
                <a:solidFill>
                  <a:schemeClr val="accent1"/>
                </a:solidFill>
              </a:ln>
            </c:spPr>
            <c:extLst>
              <c:ext xmlns:c16="http://schemas.microsoft.com/office/drawing/2014/chart" uri="{C3380CC4-5D6E-409C-BE32-E72D297353CC}">
                <c16:uniqueId val="{00000006-9DF9-42F1-8B01-F4C9947CF2C0}"/>
              </c:ext>
            </c:extLst>
          </c:dPt>
          <c:dPt>
            <c:idx val="16"/>
            <c:invertIfNegative val="0"/>
            <c:bubble3D val="0"/>
            <c:spPr>
              <a:solidFill>
                <a:srgbClr val="836DB0"/>
              </a:solidFill>
              <a:ln>
                <a:solidFill>
                  <a:schemeClr val="accent1"/>
                </a:solidFill>
              </a:ln>
            </c:spPr>
            <c:extLst>
              <c:ext xmlns:c16="http://schemas.microsoft.com/office/drawing/2014/chart" uri="{C3380CC4-5D6E-409C-BE32-E72D297353CC}">
                <c16:uniqueId val="{00000008-9DF9-42F1-8B01-F4C9947CF2C0}"/>
              </c:ext>
            </c:extLst>
          </c:dPt>
          <c:dPt>
            <c:idx val="19"/>
            <c:invertIfNegative val="0"/>
            <c:bubble3D val="0"/>
            <c:spPr>
              <a:solidFill>
                <a:srgbClr val="836DB0"/>
              </a:solidFill>
              <a:ln>
                <a:solidFill>
                  <a:schemeClr val="accent1"/>
                </a:solidFill>
              </a:ln>
            </c:spPr>
            <c:extLst>
              <c:ext xmlns:c16="http://schemas.microsoft.com/office/drawing/2014/chart" uri="{C3380CC4-5D6E-409C-BE32-E72D297353CC}">
                <c16:uniqueId val="{0000000A-9DF9-42F1-8B01-F4C9947CF2C0}"/>
              </c:ext>
            </c:extLst>
          </c:dPt>
          <c:dPt>
            <c:idx val="22"/>
            <c:invertIfNegative val="0"/>
            <c:bubble3D val="0"/>
            <c:spPr>
              <a:solidFill>
                <a:srgbClr val="836DB0"/>
              </a:solidFill>
              <a:ln>
                <a:solidFill>
                  <a:schemeClr val="accent1"/>
                </a:solidFill>
              </a:ln>
            </c:spPr>
            <c:extLst>
              <c:ext xmlns:c16="http://schemas.microsoft.com/office/drawing/2014/chart" uri="{C3380CC4-5D6E-409C-BE32-E72D297353CC}">
                <c16:uniqueId val="{0000000C-9DF9-42F1-8B01-F4C9947CF2C0}"/>
              </c:ext>
            </c:extLst>
          </c:dPt>
          <c:dPt>
            <c:idx val="25"/>
            <c:invertIfNegative val="0"/>
            <c:bubble3D val="0"/>
            <c:spPr>
              <a:solidFill>
                <a:srgbClr val="836DB0"/>
              </a:solidFill>
              <a:ln>
                <a:solidFill>
                  <a:schemeClr val="accent1"/>
                </a:solidFill>
              </a:ln>
            </c:spPr>
            <c:extLst>
              <c:ext xmlns:c16="http://schemas.microsoft.com/office/drawing/2014/chart" uri="{C3380CC4-5D6E-409C-BE32-E72D297353CC}">
                <c16:uniqueId val="{0000000E-9DF9-42F1-8B01-F4C9947CF2C0}"/>
              </c:ext>
            </c:extLst>
          </c:dPt>
          <c:dPt>
            <c:idx val="28"/>
            <c:invertIfNegative val="0"/>
            <c:bubble3D val="0"/>
            <c:spPr>
              <a:solidFill>
                <a:srgbClr val="836DB0"/>
              </a:solidFill>
              <a:ln>
                <a:solidFill>
                  <a:schemeClr val="accent1"/>
                </a:solidFill>
              </a:ln>
            </c:spPr>
            <c:extLst>
              <c:ext xmlns:c16="http://schemas.microsoft.com/office/drawing/2014/chart" uri="{C3380CC4-5D6E-409C-BE32-E72D297353CC}">
                <c16:uniqueId val="{00000010-9DF9-42F1-8B01-F4C9947CF2C0}"/>
              </c:ext>
            </c:extLst>
          </c:dPt>
          <c:dLbls>
            <c:dLbl>
              <c:idx val="1"/>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0-9DF9-42F1-8B01-F4C9947CF2C0}"/>
                </c:ext>
              </c:extLst>
            </c:dLbl>
            <c:dLbl>
              <c:idx val="4"/>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1-9DF9-42F1-8B01-F4C9947CF2C0}"/>
                </c:ext>
              </c:extLst>
            </c:dLbl>
            <c:dLbl>
              <c:idx val="10"/>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4-9DF9-42F1-8B01-F4C9947CF2C0}"/>
                </c:ext>
              </c:extLst>
            </c:dLbl>
            <c:dLbl>
              <c:idx val="16"/>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8-9DF9-42F1-8B01-F4C9947CF2C0}"/>
                </c:ext>
              </c:extLst>
            </c:dLbl>
            <c:dLbl>
              <c:idx val="19"/>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A-9DF9-42F1-8B01-F4C9947CF2C0}"/>
                </c:ext>
              </c:extLst>
            </c:dLbl>
            <c:dLbl>
              <c:idx val="22"/>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C-9DF9-42F1-8B01-F4C9947CF2C0}"/>
                </c:ext>
              </c:extLst>
            </c:dLbl>
            <c:dLbl>
              <c:idx val="25"/>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E-9DF9-42F1-8B01-F4C9947CF2C0}"/>
                </c:ext>
              </c:extLst>
            </c:dLbl>
            <c:dLbl>
              <c:idx val="28"/>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10-9DF9-42F1-8B01-F4C9947CF2C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Ability to manage and prioritise own tasks</c:v>
                </c:pt>
                <c:pt idx="1">
                  <c:v>Customer handling skills</c:v>
                </c:pt>
                <c:pt idx="2">
                  <c:v>Team working</c:v>
                </c:pt>
                <c:pt idx="3">
                  <c:v>Managing their own feelings, or those of others</c:v>
                </c:pt>
                <c:pt idx="4">
                  <c:v>Persuading or influencing others</c:v>
                </c:pt>
                <c:pt idx="5">
                  <c:v>Managing or motivating other staff</c:v>
                </c:pt>
                <c:pt idx="6">
                  <c:v>Sales skills </c:v>
                </c:pt>
                <c:pt idx="7">
                  <c:v>Setting objectives for others and planning resources</c:v>
                </c:pt>
                <c:pt idx="8">
                  <c:v>Instructing, teaching or training people</c:v>
                </c:pt>
                <c:pt idx="9">
                  <c:v>Making speeches or presentations</c:v>
                </c:pt>
              </c:strCache>
            </c:strRef>
          </c:cat>
          <c:val>
            <c:numRef>
              <c:f>Sheet1!$B$2:$B$11</c:f>
              <c:numCache>
                <c:formatCode>0%</c:formatCode>
                <c:ptCount val="10"/>
                <c:pt idx="0">
                  <c:v>0.47</c:v>
                </c:pt>
                <c:pt idx="1">
                  <c:v>0.39</c:v>
                </c:pt>
                <c:pt idx="2">
                  <c:v>0.33</c:v>
                </c:pt>
                <c:pt idx="3">
                  <c:v>0.32</c:v>
                </c:pt>
                <c:pt idx="4">
                  <c:v>0.31</c:v>
                </c:pt>
                <c:pt idx="5">
                  <c:v>0.3</c:v>
                </c:pt>
                <c:pt idx="6">
                  <c:v>0.25</c:v>
                </c:pt>
                <c:pt idx="7">
                  <c:v>0.21</c:v>
                </c:pt>
                <c:pt idx="8">
                  <c:v>0.22</c:v>
                </c:pt>
                <c:pt idx="9">
                  <c:v>0.16</c:v>
                </c:pt>
              </c:numCache>
            </c:numRef>
          </c:val>
          <c:extLst>
            <c:ext xmlns:c16="http://schemas.microsoft.com/office/drawing/2014/chart" uri="{C3380CC4-5D6E-409C-BE32-E72D297353CC}">
              <c16:uniqueId val="{00000011-9DF9-42F1-8B01-F4C9947CF2C0}"/>
            </c:ext>
          </c:extLst>
        </c:ser>
        <c:ser>
          <c:idx val="1"/>
          <c:order val="1"/>
          <c:tx>
            <c:strRef>
              <c:f>Sheet1!$C$1</c:f>
              <c:strCache>
                <c:ptCount val="1"/>
                <c:pt idx="0">
                  <c:v>Main skill lacking </c:v>
                </c:pt>
              </c:strCache>
            </c:strRef>
          </c:tx>
          <c:invertIfNegative val="0"/>
          <c:dLbls>
            <c:dLbl>
              <c:idx val="7"/>
              <c:layout/>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6E6-432F-BF22-11F4FAEE0E0B}"/>
                </c:ext>
              </c:extLst>
            </c:dLbl>
            <c:dLbl>
              <c:idx val="9"/>
              <c:layout/>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6E6-432F-BF22-11F4FAEE0E0B}"/>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Ability to manage and prioritise own tasks</c:v>
                </c:pt>
                <c:pt idx="1">
                  <c:v>Customer handling skills</c:v>
                </c:pt>
                <c:pt idx="2">
                  <c:v>Team working</c:v>
                </c:pt>
                <c:pt idx="3">
                  <c:v>Managing their own feelings, or those of others</c:v>
                </c:pt>
                <c:pt idx="4">
                  <c:v>Persuading or influencing others</c:v>
                </c:pt>
                <c:pt idx="5">
                  <c:v>Managing or motivating other staff</c:v>
                </c:pt>
                <c:pt idx="6">
                  <c:v>Sales skills </c:v>
                </c:pt>
                <c:pt idx="7">
                  <c:v>Setting objectives for others and planning resources</c:v>
                </c:pt>
                <c:pt idx="8">
                  <c:v>Instructing, teaching or training people</c:v>
                </c:pt>
                <c:pt idx="9">
                  <c:v>Making speeches or presentations</c:v>
                </c:pt>
              </c:strCache>
            </c:strRef>
          </c:cat>
          <c:val>
            <c:numRef>
              <c:f>Sheet1!$C$2:$C$11</c:f>
              <c:numCache>
                <c:formatCode>0%</c:formatCode>
                <c:ptCount val="10"/>
                <c:pt idx="0">
                  <c:v>0.06</c:v>
                </c:pt>
                <c:pt idx="1">
                  <c:v>0.09</c:v>
                </c:pt>
                <c:pt idx="2">
                  <c:v>0.04</c:v>
                </c:pt>
                <c:pt idx="3">
                  <c:v>0.03</c:v>
                </c:pt>
                <c:pt idx="4">
                  <c:v>0.01</c:v>
                </c:pt>
                <c:pt idx="5">
                  <c:v>0.02</c:v>
                </c:pt>
                <c:pt idx="6">
                  <c:v>0.03</c:v>
                </c:pt>
                <c:pt idx="7">
                  <c:v>0</c:v>
                </c:pt>
                <c:pt idx="8">
                  <c:v>0.01</c:v>
                </c:pt>
                <c:pt idx="9">
                  <c:v>0</c:v>
                </c:pt>
              </c:numCache>
            </c:numRef>
          </c:val>
          <c:extLst>
            <c:ext xmlns:c16="http://schemas.microsoft.com/office/drawing/2014/chart" uri="{C3380CC4-5D6E-409C-BE32-E72D297353CC}">
              <c16:uniqueId val="{00000012-9DF9-42F1-8B01-F4C9947CF2C0}"/>
            </c:ext>
          </c:extLst>
        </c:ser>
        <c:dLbls>
          <c:showLegendKey val="0"/>
          <c:showVal val="0"/>
          <c:showCatName val="0"/>
          <c:showSerName val="0"/>
          <c:showPercent val="0"/>
          <c:showBubbleSize val="0"/>
        </c:dLbls>
        <c:gapWidth val="100"/>
        <c:axId val="230292864"/>
        <c:axId val="230311040"/>
      </c:barChart>
      <c:catAx>
        <c:axId val="230292864"/>
        <c:scaling>
          <c:orientation val="maxMin"/>
        </c:scaling>
        <c:delete val="0"/>
        <c:axPos val="l"/>
        <c:numFmt formatCode="General" sourceLinked="1"/>
        <c:majorTickMark val="out"/>
        <c:minorTickMark val="none"/>
        <c:tickLblPos val="nextTo"/>
        <c:txPr>
          <a:bodyPr/>
          <a:lstStyle/>
          <a:p>
            <a:pPr>
              <a:defRPr sz="1600"/>
            </a:pPr>
            <a:endParaRPr lang="en-US"/>
          </a:p>
        </c:txPr>
        <c:crossAx val="230311040"/>
        <c:crosses val="autoZero"/>
        <c:auto val="1"/>
        <c:lblAlgn val="ctr"/>
        <c:lblOffset val="100"/>
        <c:noMultiLvlLbl val="0"/>
      </c:catAx>
      <c:valAx>
        <c:axId val="230311040"/>
        <c:scaling>
          <c:orientation val="minMax"/>
        </c:scaling>
        <c:delete val="1"/>
        <c:axPos val="t"/>
        <c:numFmt formatCode="0%" sourceLinked="1"/>
        <c:majorTickMark val="out"/>
        <c:minorTickMark val="none"/>
        <c:tickLblPos val="nextTo"/>
        <c:crossAx val="230292864"/>
        <c:crosses val="autoZero"/>
        <c:crossBetween val="between"/>
      </c:valAx>
      <c:spPr>
        <a:noFill/>
        <a:ln w="25400">
          <a:noFill/>
        </a:ln>
      </c:spPr>
    </c:plotArea>
    <c:legend>
      <c:legendPos val="r"/>
      <c:layout>
        <c:manualLayout>
          <c:xMode val="edge"/>
          <c:yMode val="edge"/>
          <c:x val="0.72688238188976373"/>
          <c:y val="0.74208337923516687"/>
          <c:w val="0.25957595144356954"/>
          <c:h val="9.5565791579909645E-2"/>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2015</c:v>
                </c:pt>
              </c:strCache>
            </c:strRef>
          </c:tx>
          <c:spPr>
            <a:solidFill>
              <a:srgbClr val="233A75"/>
            </a:solidFill>
          </c:spPr>
          <c:invertIfNegative val="0"/>
          <c:dLbls>
            <c:dLbl>
              <c:idx val="0"/>
              <c:layout>
                <c:manualLayout>
                  <c:x val="4.1666666666666666E-3"/>
                  <c:y val="-4.687499711644949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24-464E-8733-AA2977C5FF04}"/>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Any impact </c:v>
                </c:pt>
                <c:pt idx="1">
                  <c:v>Increase workload for other staff</c:v>
                </c:pt>
                <c:pt idx="2">
                  <c:v>Have difficulties meeting customer services objectives</c:v>
                </c:pt>
                <c:pt idx="3">
                  <c:v>Lose business or orders to competitors</c:v>
                </c:pt>
                <c:pt idx="4">
                  <c:v>Experience increased operating costs</c:v>
                </c:pt>
                <c:pt idx="5">
                  <c:v>Delay developing new products or services</c:v>
                </c:pt>
                <c:pt idx="6">
                  <c:v>Have difficulties meeting quality standards</c:v>
                </c:pt>
                <c:pt idx="7">
                  <c:v>Have difficulties introducing new working practices</c:v>
                </c:pt>
                <c:pt idx="8">
                  <c:v>Outsource work</c:v>
                </c:pt>
                <c:pt idx="9">
                  <c:v>Withdraw from offering certain products or services altogether</c:v>
                </c:pt>
                <c:pt idx="10">
                  <c:v>Have difficulties introducing technological change</c:v>
                </c:pt>
              </c:strCache>
            </c:strRef>
          </c:cat>
          <c:val>
            <c:numRef>
              <c:f>Sheet1!$B$2:$B$12</c:f>
              <c:numCache>
                <c:formatCode>0%</c:formatCode>
                <c:ptCount val="11"/>
                <c:pt idx="0">
                  <c:v>0.94</c:v>
                </c:pt>
                <c:pt idx="1">
                  <c:v>0.84</c:v>
                </c:pt>
                <c:pt idx="2">
                  <c:v>0.49</c:v>
                </c:pt>
                <c:pt idx="3">
                  <c:v>0.43</c:v>
                </c:pt>
                <c:pt idx="4">
                  <c:v>0.42</c:v>
                </c:pt>
                <c:pt idx="5">
                  <c:v>0.4</c:v>
                </c:pt>
                <c:pt idx="6">
                  <c:v>0.35</c:v>
                </c:pt>
                <c:pt idx="7">
                  <c:v>0.35</c:v>
                </c:pt>
                <c:pt idx="8">
                  <c:v>0.3</c:v>
                </c:pt>
                <c:pt idx="9">
                  <c:v>0.24</c:v>
                </c:pt>
                <c:pt idx="10">
                  <c:v>0.23</c:v>
                </c:pt>
              </c:numCache>
            </c:numRef>
          </c:val>
          <c:extLst>
            <c:ext xmlns:c16="http://schemas.microsoft.com/office/drawing/2014/chart" uri="{C3380CC4-5D6E-409C-BE32-E72D297353CC}">
              <c16:uniqueId val="{00000001-FA24-464E-8733-AA2977C5FF04}"/>
            </c:ext>
          </c:extLst>
        </c:ser>
        <c:ser>
          <c:idx val="1"/>
          <c:order val="1"/>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Any impact </c:v>
                </c:pt>
                <c:pt idx="1">
                  <c:v>Increase workload for other staff</c:v>
                </c:pt>
                <c:pt idx="2">
                  <c:v>Have difficulties meeting customer services objectives</c:v>
                </c:pt>
                <c:pt idx="3">
                  <c:v>Lose business or orders to competitors</c:v>
                </c:pt>
                <c:pt idx="4">
                  <c:v>Experience increased operating costs</c:v>
                </c:pt>
                <c:pt idx="5">
                  <c:v>Delay developing new products or services</c:v>
                </c:pt>
                <c:pt idx="6">
                  <c:v>Have difficulties meeting quality standards</c:v>
                </c:pt>
                <c:pt idx="7">
                  <c:v>Have difficulties introducing new working practices</c:v>
                </c:pt>
                <c:pt idx="8">
                  <c:v>Outsource work</c:v>
                </c:pt>
                <c:pt idx="9">
                  <c:v>Withdraw from offering certain products or services altogether</c:v>
                </c:pt>
                <c:pt idx="10">
                  <c:v>Have difficulties introducing technological change</c:v>
                </c:pt>
              </c:strCache>
            </c:strRef>
          </c:cat>
          <c:val>
            <c:numRef>
              <c:f>Sheet1!$C$2:$C$12</c:f>
              <c:numCache>
                <c:formatCode>0%</c:formatCode>
                <c:ptCount val="11"/>
                <c:pt idx="0">
                  <c:v>0.95</c:v>
                </c:pt>
                <c:pt idx="1">
                  <c:v>0.84</c:v>
                </c:pt>
                <c:pt idx="2">
                  <c:v>0.49</c:v>
                </c:pt>
                <c:pt idx="3">
                  <c:v>0.42</c:v>
                </c:pt>
                <c:pt idx="4">
                  <c:v>0.42</c:v>
                </c:pt>
                <c:pt idx="5">
                  <c:v>0.44</c:v>
                </c:pt>
                <c:pt idx="6">
                  <c:v>0.35</c:v>
                </c:pt>
                <c:pt idx="7">
                  <c:v>0.37</c:v>
                </c:pt>
                <c:pt idx="8">
                  <c:v>0.28999999999999998</c:v>
                </c:pt>
                <c:pt idx="9">
                  <c:v>0.24</c:v>
                </c:pt>
                <c:pt idx="10">
                  <c:v>0.21</c:v>
                </c:pt>
              </c:numCache>
            </c:numRef>
          </c:val>
          <c:extLst>
            <c:ext xmlns:c16="http://schemas.microsoft.com/office/drawing/2014/chart" uri="{C3380CC4-5D6E-409C-BE32-E72D297353CC}">
              <c16:uniqueId val="{00000002-FA24-464E-8733-AA2977C5FF04}"/>
            </c:ext>
          </c:extLst>
        </c:ser>
        <c:ser>
          <c:idx val="2"/>
          <c:order val="2"/>
          <c:tx>
            <c:strRef>
              <c:f>Sheet1!$D$1</c:f>
              <c:strCache>
                <c:ptCount val="1"/>
                <c:pt idx="0">
                  <c:v>Column1</c:v>
                </c:pt>
              </c:strCache>
            </c:strRef>
          </c:tx>
          <c:invertIfNegative val="0"/>
          <c:cat>
            <c:strRef>
              <c:f>Sheet1!$A$2:$A$12</c:f>
              <c:strCache>
                <c:ptCount val="11"/>
                <c:pt idx="0">
                  <c:v>Any impact </c:v>
                </c:pt>
                <c:pt idx="1">
                  <c:v>Increase workload for other staff</c:v>
                </c:pt>
                <c:pt idx="2">
                  <c:v>Have difficulties meeting customer services objectives</c:v>
                </c:pt>
                <c:pt idx="3">
                  <c:v>Lose business or orders to competitors</c:v>
                </c:pt>
                <c:pt idx="4">
                  <c:v>Experience increased operating costs</c:v>
                </c:pt>
                <c:pt idx="5">
                  <c:v>Delay developing new products or services</c:v>
                </c:pt>
                <c:pt idx="6">
                  <c:v>Have difficulties meeting quality standards</c:v>
                </c:pt>
                <c:pt idx="7">
                  <c:v>Have difficulties introducing new working practices</c:v>
                </c:pt>
                <c:pt idx="8">
                  <c:v>Outsource work</c:v>
                </c:pt>
                <c:pt idx="9">
                  <c:v>Withdraw from offering certain products or services altogether</c:v>
                </c:pt>
                <c:pt idx="10">
                  <c:v>Have difficulties introducing technological change</c:v>
                </c:pt>
              </c:strCache>
            </c:strRef>
          </c:cat>
          <c:val>
            <c:numRef>
              <c:f>Sheet1!$D$2:$D$12</c:f>
              <c:numCache>
                <c:formatCode>General</c:formatCode>
                <c:ptCount val="11"/>
              </c:numCache>
            </c:numRef>
          </c:val>
          <c:extLst>
            <c:ext xmlns:c16="http://schemas.microsoft.com/office/drawing/2014/chart" uri="{C3380CC4-5D6E-409C-BE32-E72D297353CC}">
              <c16:uniqueId val="{00000003-FA24-464E-8733-AA2977C5FF04}"/>
            </c:ext>
          </c:extLst>
        </c:ser>
        <c:dLbls>
          <c:showLegendKey val="0"/>
          <c:showVal val="0"/>
          <c:showCatName val="0"/>
          <c:showSerName val="0"/>
          <c:showPercent val="0"/>
          <c:showBubbleSize val="0"/>
        </c:dLbls>
        <c:gapWidth val="0"/>
        <c:axId val="231895424"/>
        <c:axId val="231896960"/>
      </c:barChart>
      <c:catAx>
        <c:axId val="231895424"/>
        <c:scaling>
          <c:orientation val="maxMin"/>
        </c:scaling>
        <c:delete val="0"/>
        <c:axPos val="l"/>
        <c:numFmt formatCode="General" sourceLinked="1"/>
        <c:majorTickMark val="out"/>
        <c:minorTickMark val="none"/>
        <c:tickLblPos val="nextTo"/>
        <c:txPr>
          <a:bodyPr/>
          <a:lstStyle/>
          <a:p>
            <a:pPr>
              <a:defRPr sz="1600"/>
            </a:pPr>
            <a:endParaRPr lang="en-US"/>
          </a:p>
        </c:txPr>
        <c:crossAx val="231896960"/>
        <c:crosses val="autoZero"/>
        <c:auto val="1"/>
        <c:lblAlgn val="ctr"/>
        <c:lblOffset val="100"/>
        <c:noMultiLvlLbl val="0"/>
      </c:catAx>
      <c:valAx>
        <c:axId val="231896960"/>
        <c:scaling>
          <c:orientation val="minMax"/>
        </c:scaling>
        <c:delete val="1"/>
        <c:axPos val="t"/>
        <c:numFmt formatCode="0%" sourceLinked="1"/>
        <c:majorTickMark val="out"/>
        <c:minorTickMark val="none"/>
        <c:tickLblPos val="nextTo"/>
        <c:crossAx val="23189542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rgbClr val="233A75"/>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Increasing advertising/ recruitment spend</c:v>
                </c:pt>
                <c:pt idx="1">
                  <c:v>Using new recruitment methods </c:v>
                </c:pt>
                <c:pt idx="2">
                  <c:v>Redefining existing jobs</c:v>
                </c:pt>
                <c:pt idx="3">
                  <c:v>Increasing/ expanding trainee programmes</c:v>
                </c:pt>
                <c:pt idx="4">
                  <c:v>Using contractors/ contracting out</c:v>
                </c:pt>
                <c:pt idx="5">
                  <c:v>Increasing training to existing workforce</c:v>
                </c:pt>
                <c:pt idx="6">
                  <c:v>Preparing to offer training to those less well qualified </c:v>
                </c:pt>
                <c:pt idx="7">
                  <c:v>Increasing salaries</c:v>
                </c:pt>
                <c:pt idx="8">
                  <c:v>Recruiting workers who are non-UK nationals</c:v>
                </c:pt>
                <c:pt idx="9">
                  <c:v>Making the job more attractive</c:v>
                </c:pt>
                <c:pt idx="10">
                  <c:v>Other</c:v>
                </c:pt>
                <c:pt idx="11">
                  <c:v>No action taken</c:v>
                </c:pt>
              </c:strCache>
            </c:strRef>
          </c:cat>
          <c:val>
            <c:numRef>
              <c:f>Sheet1!$B$2:$B$13</c:f>
              <c:numCache>
                <c:formatCode>0%</c:formatCode>
                <c:ptCount val="12"/>
                <c:pt idx="0">
                  <c:v>0.39</c:v>
                </c:pt>
                <c:pt idx="1">
                  <c:v>0.32</c:v>
                </c:pt>
                <c:pt idx="2">
                  <c:v>0.12</c:v>
                </c:pt>
                <c:pt idx="3">
                  <c:v>0.1</c:v>
                </c:pt>
                <c:pt idx="4">
                  <c:v>0.08</c:v>
                </c:pt>
                <c:pt idx="5">
                  <c:v>0.08</c:v>
                </c:pt>
                <c:pt idx="6">
                  <c:v>0.06</c:v>
                </c:pt>
                <c:pt idx="7">
                  <c:v>0.05</c:v>
                </c:pt>
                <c:pt idx="8">
                  <c:v>0.03</c:v>
                </c:pt>
                <c:pt idx="9">
                  <c:v>0.02</c:v>
                </c:pt>
                <c:pt idx="10">
                  <c:v>0.03</c:v>
                </c:pt>
                <c:pt idx="11">
                  <c:v>0.15</c:v>
                </c:pt>
              </c:numCache>
            </c:numRef>
          </c:val>
          <c:extLst>
            <c:ext xmlns:c16="http://schemas.microsoft.com/office/drawing/2014/chart" uri="{C3380CC4-5D6E-409C-BE32-E72D297353CC}">
              <c16:uniqueId val="{00000000-64F1-466C-A0E6-0E05F2CEAAD9}"/>
            </c:ext>
          </c:extLst>
        </c:ser>
        <c:ser>
          <c:idx val="1"/>
          <c:order val="1"/>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Increasing advertising/ recruitment spend</c:v>
                </c:pt>
                <c:pt idx="1">
                  <c:v>Using new recruitment methods </c:v>
                </c:pt>
                <c:pt idx="2">
                  <c:v>Redefining existing jobs</c:v>
                </c:pt>
                <c:pt idx="3">
                  <c:v>Increasing/ expanding trainee programmes</c:v>
                </c:pt>
                <c:pt idx="4">
                  <c:v>Using contractors/ contracting out</c:v>
                </c:pt>
                <c:pt idx="5">
                  <c:v>Increasing training to existing workforce</c:v>
                </c:pt>
                <c:pt idx="6">
                  <c:v>Preparing to offer training to those less well qualified </c:v>
                </c:pt>
                <c:pt idx="7">
                  <c:v>Increasing salaries</c:v>
                </c:pt>
                <c:pt idx="8">
                  <c:v>Recruiting workers who are non-UK nationals</c:v>
                </c:pt>
                <c:pt idx="9">
                  <c:v>Making the job more attractive</c:v>
                </c:pt>
                <c:pt idx="10">
                  <c:v>Other</c:v>
                </c:pt>
                <c:pt idx="11">
                  <c:v>No action taken</c:v>
                </c:pt>
              </c:strCache>
            </c:strRef>
          </c:cat>
          <c:val>
            <c:numRef>
              <c:f>Sheet1!$C$2:$C$13</c:f>
              <c:numCache>
                <c:formatCode>0%</c:formatCode>
                <c:ptCount val="12"/>
                <c:pt idx="0">
                  <c:v>0.37</c:v>
                </c:pt>
                <c:pt idx="1">
                  <c:v>0.34</c:v>
                </c:pt>
                <c:pt idx="2">
                  <c:v>0.13</c:v>
                </c:pt>
                <c:pt idx="3">
                  <c:v>7.0000000000000007E-2</c:v>
                </c:pt>
                <c:pt idx="4">
                  <c:v>7.0000000000000007E-2</c:v>
                </c:pt>
                <c:pt idx="5">
                  <c:v>7.0000000000000007E-2</c:v>
                </c:pt>
                <c:pt idx="6">
                  <c:v>0.06</c:v>
                </c:pt>
                <c:pt idx="7">
                  <c:v>0.04</c:v>
                </c:pt>
                <c:pt idx="8">
                  <c:v>0.04</c:v>
                </c:pt>
                <c:pt idx="9">
                  <c:v>0.01</c:v>
                </c:pt>
                <c:pt idx="10">
                  <c:v>0.05</c:v>
                </c:pt>
                <c:pt idx="11">
                  <c:v>0.13</c:v>
                </c:pt>
              </c:numCache>
            </c:numRef>
          </c:val>
          <c:extLst>
            <c:ext xmlns:c16="http://schemas.microsoft.com/office/drawing/2014/chart" uri="{C3380CC4-5D6E-409C-BE32-E72D297353CC}">
              <c16:uniqueId val="{00000001-64F1-466C-A0E6-0E05F2CEAAD9}"/>
            </c:ext>
          </c:extLst>
        </c:ser>
        <c:dLbls>
          <c:showLegendKey val="0"/>
          <c:showVal val="0"/>
          <c:showCatName val="0"/>
          <c:showSerName val="0"/>
          <c:showPercent val="0"/>
          <c:showBubbleSize val="0"/>
        </c:dLbls>
        <c:gapWidth val="102"/>
        <c:axId val="231647488"/>
        <c:axId val="231669760"/>
      </c:barChart>
      <c:catAx>
        <c:axId val="231647488"/>
        <c:scaling>
          <c:orientation val="maxMin"/>
        </c:scaling>
        <c:delete val="0"/>
        <c:axPos val="l"/>
        <c:numFmt formatCode="General" sourceLinked="0"/>
        <c:majorTickMark val="out"/>
        <c:minorTickMark val="none"/>
        <c:tickLblPos val="nextTo"/>
        <c:crossAx val="231669760"/>
        <c:crosses val="autoZero"/>
        <c:auto val="1"/>
        <c:lblAlgn val="ctr"/>
        <c:lblOffset val="100"/>
        <c:noMultiLvlLbl val="0"/>
      </c:catAx>
      <c:valAx>
        <c:axId val="231669760"/>
        <c:scaling>
          <c:orientation val="minMax"/>
        </c:scaling>
        <c:delete val="1"/>
        <c:axPos val="t"/>
        <c:numFmt formatCode="0%" sourceLinked="1"/>
        <c:majorTickMark val="out"/>
        <c:minorTickMark val="none"/>
        <c:tickLblPos val="nextTo"/>
        <c:crossAx val="2316474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68654932920415E-2"/>
          <c:y val="5.2650577431556191E-2"/>
          <c:w val="0.95632521068802878"/>
          <c:h val="0.89816853876411151"/>
        </c:manualLayout>
      </c:layout>
      <c:barChart>
        <c:barDir val="col"/>
        <c:grouping val="clustered"/>
        <c:varyColors val="0"/>
        <c:ser>
          <c:idx val="0"/>
          <c:order val="0"/>
          <c:tx>
            <c:strRef>
              <c:f>Sheet1!$B$1</c:f>
              <c:strCache>
                <c:ptCount val="1"/>
                <c:pt idx="0">
                  <c:v>2015</c:v>
                </c:pt>
              </c:strCache>
            </c:strRef>
          </c:tx>
          <c:spPr>
            <a:solidFill>
              <a:srgbClr val="233A75"/>
            </a:solidFill>
          </c:spPr>
          <c:invertIfNegative val="0"/>
          <c:dLbls>
            <c:spPr>
              <a:noFill/>
              <a:ln>
                <a:noFill/>
              </a:ln>
              <a:effectLst/>
            </c:spPr>
            <c:txPr>
              <a:bodyPr/>
              <a:lstStyle/>
              <a:p>
                <a:pPr>
                  <a:defRPr sz="1200" b="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 to 4</c:v>
                </c:pt>
                <c:pt idx="1">
                  <c:v>5 to 24</c:v>
                </c:pt>
                <c:pt idx="2">
                  <c:v>25 to 49</c:v>
                </c:pt>
                <c:pt idx="3">
                  <c:v>50 to 99</c:v>
                </c:pt>
                <c:pt idx="4">
                  <c:v>100 to 249</c:v>
                </c:pt>
                <c:pt idx="5">
                  <c:v>250+</c:v>
                </c:pt>
              </c:strCache>
            </c:strRef>
          </c:cat>
          <c:val>
            <c:numRef>
              <c:f>Sheet1!$B$2:$B$7</c:f>
              <c:numCache>
                <c:formatCode>0%</c:formatCode>
                <c:ptCount val="6"/>
                <c:pt idx="0">
                  <c:v>0.05</c:v>
                </c:pt>
                <c:pt idx="1">
                  <c:v>0.1</c:v>
                </c:pt>
                <c:pt idx="2">
                  <c:v>0.15</c:v>
                </c:pt>
                <c:pt idx="3">
                  <c:v>0.19</c:v>
                </c:pt>
                <c:pt idx="4">
                  <c:v>0.22</c:v>
                </c:pt>
                <c:pt idx="5">
                  <c:v>0.3</c:v>
                </c:pt>
              </c:numCache>
            </c:numRef>
          </c:val>
          <c:extLst>
            <c:ext xmlns:c16="http://schemas.microsoft.com/office/drawing/2014/chart" uri="{C3380CC4-5D6E-409C-BE32-E72D297353CC}">
              <c16:uniqueId val="{00000000-5F53-485F-BD59-3A3AB88490FC}"/>
            </c:ext>
          </c:extLst>
        </c:ser>
        <c:dLbls>
          <c:showLegendKey val="0"/>
          <c:showVal val="0"/>
          <c:showCatName val="0"/>
          <c:showSerName val="0"/>
          <c:showPercent val="0"/>
          <c:showBubbleSize val="0"/>
        </c:dLbls>
        <c:gapWidth val="90"/>
        <c:axId val="250280960"/>
        <c:axId val="250553088"/>
      </c:barChart>
      <c:catAx>
        <c:axId val="250280960"/>
        <c:scaling>
          <c:orientation val="minMax"/>
        </c:scaling>
        <c:delete val="0"/>
        <c:axPos val="b"/>
        <c:numFmt formatCode="General" sourceLinked="0"/>
        <c:majorTickMark val="out"/>
        <c:minorTickMark val="none"/>
        <c:tickLblPos val="nextTo"/>
        <c:txPr>
          <a:bodyPr/>
          <a:lstStyle/>
          <a:p>
            <a:pPr>
              <a:defRPr sz="1200" b="1">
                <a:solidFill>
                  <a:srgbClr val="000000"/>
                </a:solidFill>
              </a:defRPr>
            </a:pPr>
            <a:endParaRPr lang="en-US"/>
          </a:p>
        </c:txPr>
        <c:crossAx val="250553088"/>
        <c:crosses val="autoZero"/>
        <c:auto val="1"/>
        <c:lblAlgn val="ctr"/>
        <c:lblOffset val="100"/>
        <c:noMultiLvlLbl val="0"/>
      </c:catAx>
      <c:valAx>
        <c:axId val="250553088"/>
        <c:scaling>
          <c:orientation val="minMax"/>
        </c:scaling>
        <c:delete val="1"/>
        <c:axPos val="l"/>
        <c:numFmt formatCode="0%" sourceLinked="1"/>
        <c:majorTickMark val="out"/>
        <c:minorTickMark val="none"/>
        <c:tickLblPos val="nextTo"/>
        <c:crossAx val="250280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21071439105256E-2"/>
          <c:y val="6.5966641689711142E-2"/>
          <c:w val="0.97791818000166997"/>
          <c:h val="0.74724538585374944"/>
        </c:manualLayout>
      </c:layout>
      <c:barChart>
        <c:barDir val="col"/>
        <c:grouping val="clustered"/>
        <c:varyColors val="0"/>
        <c:ser>
          <c:idx val="0"/>
          <c:order val="0"/>
          <c:tx>
            <c:strRef>
              <c:f>Sheet1!$B$1</c:f>
              <c:strCache>
                <c:ptCount val="1"/>
                <c:pt idx="0">
                  <c:v>Incidence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Hotels &amp; Restaurants </c:v>
                </c:pt>
                <c:pt idx="1">
                  <c:v>Public Admin </c:v>
                </c:pt>
                <c:pt idx="2">
                  <c:v>Education </c:v>
                </c:pt>
                <c:pt idx="3">
                  <c:v>Health &amp; Social Work</c:v>
                </c:pt>
                <c:pt idx="4">
                  <c:v>Arts &amp; Other Services </c:v>
                </c:pt>
                <c:pt idx="5">
                  <c:v>Electricity, Gas &amp; Water </c:v>
                </c:pt>
                <c:pt idx="6">
                  <c:v>Manufacturing </c:v>
                </c:pt>
                <c:pt idx="7">
                  <c:v>Transport &amp; Comms</c:v>
                </c:pt>
                <c:pt idx="8">
                  <c:v>Business Services</c:v>
                </c:pt>
                <c:pt idx="9">
                  <c:v>Agriculture </c:v>
                </c:pt>
                <c:pt idx="10">
                  <c:v>Construction </c:v>
                </c:pt>
                <c:pt idx="11">
                  <c:v>Wholesale &amp; Retail </c:v>
                </c:pt>
                <c:pt idx="12">
                  <c:v>Financial Services </c:v>
                </c:pt>
              </c:strCache>
            </c:strRef>
          </c:cat>
          <c:val>
            <c:numRef>
              <c:f>Sheet1!$B$2:$B$14</c:f>
              <c:numCache>
                <c:formatCode>General</c:formatCode>
                <c:ptCount val="13"/>
                <c:pt idx="0">
                  <c:v>0.14000000000000001</c:v>
                </c:pt>
                <c:pt idx="1">
                  <c:v>0.13</c:v>
                </c:pt>
                <c:pt idx="2">
                  <c:v>0.11</c:v>
                </c:pt>
                <c:pt idx="3">
                  <c:v>0.11</c:v>
                </c:pt>
                <c:pt idx="4">
                  <c:v>0.1</c:v>
                </c:pt>
                <c:pt idx="5">
                  <c:v>0.1</c:v>
                </c:pt>
                <c:pt idx="6">
                  <c:v>0.09</c:v>
                </c:pt>
                <c:pt idx="7">
                  <c:v>0.09</c:v>
                </c:pt>
                <c:pt idx="8">
                  <c:v>7.0000000000000007E-2</c:v>
                </c:pt>
                <c:pt idx="9">
                  <c:v>7.0000000000000007E-2</c:v>
                </c:pt>
                <c:pt idx="10">
                  <c:v>0.06</c:v>
                </c:pt>
                <c:pt idx="11">
                  <c:v>0.06</c:v>
                </c:pt>
                <c:pt idx="12">
                  <c:v>0.06</c:v>
                </c:pt>
              </c:numCache>
            </c:numRef>
          </c:val>
          <c:extLst>
            <c:ext xmlns:c16="http://schemas.microsoft.com/office/drawing/2014/chart" uri="{C3380CC4-5D6E-409C-BE32-E72D297353CC}">
              <c16:uniqueId val="{00000000-BB13-4E85-9BDE-7C2EF57B3F9C}"/>
            </c:ext>
          </c:extLst>
        </c:ser>
        <c:dLbls>
          <c:showLegendKey val="0"/>
          <c:showVal val="0"/>
          <c:showCatName val="0"/>
          <c:showSerName val="0"/>
          <c:showPercent val="0"/>
          <c:showBubbleSize val="0"/>
        </c:dLbls>
        <c:gapWidth val="150"/>
        <c:axId val="249775232"/>
        <c:axId val="249777152"/>
      </c:barChart>
      <c:catAx>
        <c:axId val="249775232"/>
        <c:scaling>
          <c:orientation val="minMax"/>
        </c:scaling>
        <c:delete val="0"/>
        <c:axPos val="b"/>
        <c:numFmt formatCode="General" sourceLinked="0"/>
        <c:majorTickMark val="out"/>
        <c:minorTickMark val="none"/>
        <c:tickLblPos val="nextTo"/>
        <c:txPr>
          <a:bodyPr/>
          <a:lstStyle/>
          <a:p>
            <a:pPr>
              <a:defRPr sz="1100"/>
            </a:pPr>
            <a:endParaRPr lang="en-US"/>
          </a:p>
        </c:txPr>
        <c:crossAx val="249777152"/>
        <c:crosses val="autoZero"/>
        <c:auto val="1"/>
        <c:lblAlgn val="ctr"/>
        <c:lblOffset val="100"/>
        <c:noMultiLvlLbl val="0"/>
      </c:catAx>
      <c:valAx>
        <c:axId val="249777152"/>
        <c:scaling>
          <c:orientation val="minMax"/>
        </c:scaling>
        <c:delete val="1"/>
        <c:axPos val="l"/>
        <c:numFmt formatCode="General" sourceLinked="1"/>
        <c:majorTickMark val="out"/>
        <c:minorTickMark val="none"/>
        <c:tickLblPos val="nextTo"/>
        <c:crossAx val="249775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2015</c:v>
                </c:pt>
              </c:strCache>
            </c:strRef>
          </c:tx>
          <c:spPr>
            <a:solidFill>
              <a:srgbClr val="233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Managers</c:v>
                </c:pt>
                <c:pt idx="1">
                  <c:v>Professionals</c:v>
                </c:pt>
                <c:pt idx="2">
                  <c:v>Associate Professionals</c:v>
                </c:pt>
                <c:pt idx="3">
                  <c:v>Admin / clerical</c:v>
                </c:pt>
                <c:pt idx="4">
                  <c:v>Skilled Trade</c:v>
                </c:pt>
                <c:pt idx="5">
                  <c:v>Caring / leisure / service</c:v>
                </c:pt>
                <c:pt idx="6">
                  <c:v>Sales / customer service</c:v>
                </c:pt>
                <c:pt idx="7">
                  <c:v>Machine Ops</c:v>
                </c:pt>
                <c:pt idx="8">
                  <c:v>Elementary</c:v>
                </c:pt>
              </c:strCache>
            </c:strRef>
          </c:cat>
          <c:val>
            <c:numRef>
              <c:f>Sheet1!$B$2:$B$10</c:f>
              <c:numCache>
                <c:formatCode>0%</c:formatCode>
                <c:ptCount val="9"/>
                <c:pt idx="0">
                  <c:v>0.02</c:v>
                </c:pt>
                <c:pt idx="1">
                  <c:v>0.11</c:v>
                </c:pt>
                <c:pt idx="2">
                  <c:v>0.1</c:v>
                </c:pt>
                <c:pt idx="3">
                  <c:v>0.04</c:v>
                </c:pt>
                <c:pt idx="4">
                  <c:v>0.21</c:v>
                </c:pt>
                <c:pt idx="5">
                  <c:v>0.13</c:v>
                </c:pt>
                <c:pt idx="6">
                  <c:v>0.09</c:v>
                </c:pt>
                <c:pt idx="7">
                  <c:v>0.08</c:v>
                </c:pt>
                <c:pt idx="8">
                  <c:v>0.19</c:v>
                </c:pt>
              </c:numCache>
            </c:numRef>
          </c:val>
          <c:extLst>
            <c:ext xmlns:c16="http://schemas.microsoft.com/office/drawing/2014/chart" uri="{C3380CC4-5D6E-409C-BE32-E72D297353CC}">
              <c16:uniqueId val="{00000000-758C-4F58-8017-0638E68D3402}"/>
            </c:ext>
          </c:extLst>
        </c:ser>
        <c:dLbls>
          <c:showLegendKey val="0"/>
          <c:showVal val="0"/>
          <c:showCatName val="0"/>
          <c:showSerName val="0"/>
          <c:showPercent val="0"/>
          <c:showBubbleSize val="0"/>
        </c:dLbls>
        <c:gapWidth val="140"/>
        <c:overlap val="-21"/>
        <c:axId val="234057728"/>
        <c:axId val="234059264"/>
      </c:barChart>
      <c:catAx>
        <c:axId val="234057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4059264"/>
        <c:crosses val="autoZero"/>
        <c:auto val="1"/>
        <c:lblAlgn val="ctr"/>
        <c:lblOffset val="100"/>
        <c:noMultiLvlLbl val="0"/>
      </c:catAx>
      <c:valAx>
        <c:axId val="234059264"/>
        <c:scaling>
          <c:orientation val="minMax"/>
        </c:scaling>
        <c:delete val="1"/>
        <c:axPos val="l"/>
        <c:numFmt formatCode="0%" sourceLinked="1"/>
        <c:majorTickMark val="none"/>
        <c:minorTickMark val="none"/>
        <c:tickLblPos val="nextTo"/>
        <c:crossAx val="234057728"/>
        <c:crosses val="autoZero"/>
        <c:crossBetween val="between"/>
        <c:majorUnit val="5.000000000000001E-2"/>
        <c:min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0"/>
          <c:w val="0.93888888888888888"/>
          <c:h val="1"/>
        </c:manualLayout>
      </c:layout>
      <c:barChart>
        <c:barDir val="bar"/>
        <c:grouping val="clustered"/>
        <c:varyColors val="0"/>
        <c:ser>
          <c:idx val="0"/>
          <c:order val="0"/>
          <c:tx>
            <c:strRef>
              <c:f>'Sheet 1'!$A$4</c:f>
              <c:strCache>
                <c:ptCount val="1"/>
                <c:pt idx="0">
                  <c:v>emp</c:v>
                </c:pt>
              </c:strCache>
            </c:strRef>
          </c:tx>
          <c:spPr>
            <a:solidFill>
              <a:srgbClr val="C8D3E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 1'!$B$3:$D$3</c:f>
              <c:strCache>
                <c:ptCount val="3"/>
                <c:pt idx="0">
                  <c:v>public</c:v>
                </c:pt>
                <c:pt idx="1">
                  <c:v>3rd</c:v>
                </c:pt>
                <c:pt idx="2">
                  <c:v>private</c:v>
                </c:pt>
              </c:strCache>
            </c:strRef>
          </c:cat>
          <c:val>
            <c:numRef>
              <c:f>'Sheet 1'!$B$4:$D$4</c:f>
              <c:numCache>
                <c:formatCode>0%</c:formatCode>
                <c:ptCount val="3"/>
                <c:pt idx="0">
                  <c:v>0.17</c:v>
                </c:pt>
                <c:pt idx="1">
                  <c:v>0.1</c:v>
                </c:pt>
                <c:pt idx="2">
                  <c:v>0.73</c:v>
                </c:pt>
              </c:numCache>
            </c:numRef>
          </c:val>
          <c:extLst>
            <c:ext xmlns:c16="http://schemas.microsoft.com/office/drawing/2014/chart" uri="{C3380CC4-5D6E-409C-BE32-E72D297353CC}">
              <c16:uniqueId val="{00000000-C8D2-444D-80E8-8214B9EB7D7E}"/>
            </c:ext>
          </c:extLst>
        </c:ser>
        <c:ser>
          <c:idx val="1"/>
          <c:order val="1"/>
          <c:tx>
            <c:strRef>
              <c:f>'Sheet 1'!$A$5</c:f>
              <c:strCache>
                <c:ptCount val="1"/>
                <c:pt idx="0">
                  <c:v>est</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 1'!$B$3:$D$3</c:f>
              <c:strCache>
                <c:ptCount val="3"/>
                <c:pt idx="0">
                  <c:v>public</c:v>
                </c:pt>
                <c:pt idx="1">
                  <c:v>3rd</c:v>
                </c:pt>
                <c:pt idx="2">
                  <c:v>private</c:v>
                </c:pt>
              </c:strCache>
            </c:strRef>
          </c:cat>
          <c:val>
            <c:numRef>
              <c:f>'Sheet 1'!$B$5:$D$5</c:f>
              <c:numCache>
                <c:formatCode>0%</c:formatCode>
                <c:ptCount val="3"/>
                <c:pt idx="0">
                  <c:v>0.04</c:v>
                </c:pt>
                <c:pt idx="1">
                  <c:v>0.09</c:v>
                </c:pt>
                <c:pt idx="2">
                  <c:v>0.86</c:v>
                </c:pt>
              </c:numCache>
            </c:numRef>
          </c:val>
          <c:extLst>
            <c:ext xmlns:c16="http://schemas.microsoft.com/office/drawing/2014/chart" uri="{C3380CC4-5D6E-409C-BE32-E72D297353CC}">
              <c16:uniqueId val="{00000001-C8D2-444D-80E8-8214B9EB7D7E}"/>
            </c:ext>
          </c:extLst>
        </c:ser>
        <c:dLbls>
          <c:showLegendKey val="0"/>
          <c:showVal val="0"/>
          <c:showCatName val="0"/>
          <c:showSerName val="0"/>
          <c:showPercent val="0"/>
          <c:showBubbleSize val="0"/>
        </c:dLbls>
        <c:gapWidth val="150"/>
        <c:axId val="210219776"/>
        <c:axId val="210221312"/>
      </c:barChart>
      <c:catAx>
        <c:axId val="210219776"/>
        <c:scaling>
          <c:orientation val="minMax"/>
        </c:scaling>
        <c:delete val="1"/>
        <c:axPos val="l"/>
        <c:numFmt formatCode="General" sourceLinked="0"/>
        <c:majorTickMark val="out"/>
        <c:minorTickMark val="none"/>
        <c:tickLblPos val="nextTo"/>
        <c:crossAx val="210221312"/>
        <c:crosses val="autoZero"/>
        <c:auto val="1"/>
        <c:lblAlgn val="ctr"/>
        <c:lblOffset val="100"/>
        <c:noMultiLvlLbl val="0"/>
      </c:catAx>
      <c:valAx>
        <c:axId val="210221312"/>
        <c:scaling>
          <c:orientation val="minMax"/>
        </c:scaling>
        <c:delete val="1"/>
        <c:axPos val="b"/>
        <c:numFmt formatCode="0%" sourceLinked="1"/>
        <c:majorTickMark val="out"/>
        <c:minorTickMark val="none"/>
        <c:tickLblPos val="nextTo"/>
        <c:crossAx val="210219776"/>
        <c:crosses val="autoZero"/>
        <c:crossBetween val="between"/>
      </c:valAx>
      <c:spPr>
        <a:noFill/>
      </c:spPr>
    </c:plotArea>
    <c:plotVisOnly val="1"/>
    <c:dispBlanksAs val="gap"/>
    <c:showDLblsOverMax val="0"/>
  </c:chart>
  <c:spPr>
    <a:no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22234383839675"/>
          <c:y val="2.1087632775102283E-2"/>
          <c:w val="0.53008385755621079"/>
          <c:h val="0.95782473444979543"/>
        </c:manualLayout>
      </c:layout>
      <c:barChart>
        <c:barDir val="bar"/>
        <c:grouping val="clustered"/>
        <c:varyColors val="0"/>
        <c:ser>
          <c:idx val="0"/>
          <c:order val="0"/>
          <c:tx>
            <c:strRef>
              <c:f>Sheet1!$B$1</c:f>
              <c:strCache>
                <c:ptCount val="1"/>
                <c:pt idx="0">
                  <c:v>Column1</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1-A68B-4922-9EF7-89780FFF9B1D}"/>
              </c:ext>
            </c:extLst>
          </c:dPt>
          <c:dPt>
            <c:idx val="1"/>
            <c:invertIfNegative val="0"/>
            <c:bubble3D val="0"/>
            <c:extLst>
              <c:ext xmlns:c16="http://schemas.microsoft.com/office/drawing/2014/chart" uri="{C3380CC4-5D6E-409C-BE32-E72D297353CC}">
                <c16:uniqueId val="{00000003-A68B-4922-9EF7-89780FFF9B1D}"/>
              </c:ext>
            </c:extLst>
          </c:dPt>
          <c:dPt>
            <c:idx val="2"/>
            <c:invertIfNegative val="0"/>
            <c:bubble3D val="0"/>
            <c:extLst>
              <c:ext xmlns:c16="http://schemas.microsoft.com/office/drawing/2014/chart" uri="{C3380CC4-5D6E-409C-BE32-E72D297353CC}">
                <c16:uniqueId val="{00000005-A68B-4922-9EF7-89780FFF9B1D}"/>
              </c:ext>
            </c:extLst>
          </c:dPt>
          <c:dPt>
            <c:idx val="3"/>
            <c:invertIfNegative val="0"/>
            <c:bubble3D val="0"/>
            <c:extLst>
              <c:ext xmlns:c16="http://schemas.microsoft.com/office/drawing/2014/chart" uri="{C3380CC4-5D6E-409C-BE32-E72D297353CC}">
                <c16:uniqueId val="{00000007-A68B-4922-9EF7-89780FFF9B1D}"/>
              </c:ext>
            </c:extLst>
          </c:dPt>
          <c:dPt>
            <c:idx val="4"/>
            <c:invertIfNegative val="0"/>
            <c:bubble3D val="0"/>
            <c:extLst>
              <c:ext xmlns:c16="http://schemas.microsoft.com/office/drawing/2014/chart" uri="{C3380CC4-5D6E-409C-BE32-E72D297353CC}">
                <c16:uniqueId val="{00000009-A68B-4922-9EF7-89780FFF9B1D}"/>
              </c:ext>
            </c:extLst>
          </c:dPt>
          <c:dPt>
            <c:idx val="5"/>
            <c:invertIfNegative val="0"/>
            <c:bubble3D val="0"/>
            <c:extLst>
              <c:ext xmlns:c16="http://schemas.microsoft.com/office/drawing/2014/chart" uri="{C3380CC4-5D6E-409C-BE32-E72D297353CC}">
                <c16:uniqueId val="{0000000B-A68B-4922-9EF7-89780FFF9B1D}"/>
              </c:ext>
            </c:extLst>
          </c:dPt>
          <c:dPt>
            <c:idx val="6"/>
            <c:invertIfNegative val="0"/>
            <c:bubble3D val="0"/>
            <c:extLst>
              <c:ext xmlns:c16="http://schemas.microsoft.com/office/drawing/2014/chart" uri="{C3380CC4-5D6E-409C-BE32-E72D297353CC}">
                <c16:uniqueId val="{0000000D-A68B-4922-9EF7-89780FFF9B1D}"/>
              </c:ext>
            </c:extLst>
          </c:dPt>
          <c:dPt>
            <c:idx val="7"/>
            <c:invertIfNegative val="0"/>
            <c:bubble3D val="0"/>
            <c:extLst>
              <c:ext xmlns:c16="http://schemas.microsoft.com/office/drawing/2014/chart" uri="{C3380CC4-5D6E-409C-BE32-E72D297353CC}">
                <c16:uniqueId val="{0000000F-A68B-4922-9EF7-89780FFF9B1D}"/>
              </c:ext>
            </c:extLst>
          </c:dPt>
          <c:dPt>
            <c:idx val="8"/>
            <c:invertIfNegative val="0"/>
            <c:bubble3D val="0"/>
            <c:extLst>
              <c:ext xmlns:c16="http://schemas.microsoft.com/office/drawing/2014/chart" uri="{C3380CC4-5D6E-409C-BE32-E72D297353CC}">
                <c16:uniqueId val="{00000011-A68B-4922-9EF7-89780FFF9B1D}"/>
              </c:ext>
            </c:extLst>
          </c:dPt>
          <c:dPt>
            <c:idx val="9"/>
            <c:invertIfNegative val="0"/>
            <c:bubble3D val="0"/>
            <c:extLst>
              <c:ext xmlns:c16="http://schemas.microsoft.com/office/drawing/2014/chart" uri="{C3380CC4-5D6E-409C-BE32-E72D297353CC}">
                <c16:uniqueId val="{00000013-A68B-4922-9EF7-89780FFF9B1D}"/>
              </c:ext>
            </c:extLst>
          </c:dPt>
          <c:dPt>
            <c:idx val="10"/>
            <c:invertIfNegative val="0"/>
            <c:bubble3D val="0"/>
            <c:extLst>
              <c:ext xmlns:c16="http://schemas.microsoft.com/office/drawing/2014/chart" uri="{C3380CC4-5D6E-409C-BE32-E72D297353CC}">
                <c16:uniqueId val="{00000015-A68B-4922-9EF7-89780FFF9B1D}"/>
              </c:ext>
            </c:extLst>
          </c:dPt>
          <c:dPt>
            <c:idx val="11"/>
            <c:invertIfNegative val="0"/>
            <c:bubble3D val="0"/>
            <c:extLst>
              <c:ext xmlns:c16="http://schemas.microsoft.com/office/drawing/2014/chart" uri="{C3380CC4-5D6E-409C-BE32-E72D297353CC}">
                <c16:uniqueId val="{00000017-A68B-4922-9EF7-89780FFF9B1D}"/>
              </c:ext>
            </c:extLst>
          </c:dPt>
          <c:dPt>
            <c:idx val="12"/>
            <c:invertIfNegative val="0"/>
            <c:bubble3D val="0"/>
            <c:extLst>
              <c:ext xmlns:c16="http://schemas.microsoft.com/office/drawing/2014/chart" uri="{C3380CC4-5D6E-409C-BE32-E72D297353CC}">
                <c16:uniqueId val="{00000019-A68B-4922-9EF7-89780FFF9B1D}"/>
              </c:ext>
            </c:extLst>
          </c:dPt>
          <c:dPt>
            <c:idx val="13"/>
            <c:invertIfNegative val="0"/>
            <c:bubble3D val="0"/>
            <c:extLst>
              <c:ext xmlns:c16="http://schemas.microsoft.com/office/drawing/2014/chart" uri="{C3380CC4-5D6E-409C-BE32-E72D297353CC}">
                <c16:uniqueId val="{0000001B-A68B-4922-9EF7-89780FFF9B1D}"/>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Other</c:v>
                </c:pt>
                <c:pt idx="1">
                  <c:v>Students come and go</c:v>
                </c:pt>
                <c:pt idx="2">
                  <c:v>Cost to employer</c:v>
                </c:pt>
                <c:pt idx="3">
                  <c:v>Nature of work is too difficult/mentally and physically tiring</c:v>
                </c:pt>
                <c:pt idx="4">
                  <c:v>Difficult to find experienced/skilled staff</c:v>
                </c:pt>
                <c:pt idx="5">
                  <c:v>Unattractive conditions of employment</c:v>
                </c:pt>
                <c:pt idx="6">
                  <c:v>Impact of the benefits trap</c:v>
                </c:pt>
                <c:pt idx="7">
                  <c:v>Geographic location of the site</c:v>
                </c:pt>
                <c:pt idx="8">
                  <c:v>Staff don't want long term commitment</c:v>
                </c:pt>
                <c:pt idx="9">
                  <c:v>Lack of career progression</c:v>
                </c:pt>
                <c:pt idx="10">
                  <c:v>Long/unsocial hours</c:v>
                </c:pt>
                <c:pt idx="11">
                  <c:v>Wages offered are lower than those offered by other organisations</c:v>
                </c:pt>
                <c:pt idx="12">
                  <c:v>Too much competition from other employers</c:v>
                </c:pt>
                <c:pt idx="13">
                  <c:v>Not enough people interested in doing this type of work</c:v>
                </c:pt>
              </c:strCache>
            </c:strRef>
          </c:cat>
          <c:val>
            <c:numRef>
              <c:f>Sheet1!$B$2:$B$15</c:f>
              <c:numCache>
                <c:formatCode>0%</c:formatCode>
                <c:ptCount val="14"/>
                <c:pt idx="0">
                  <c:v>0.03</c:v>
                </c:pt>
                <c:pt idx="1">
                  <c:v>0.01</c:v>
                </c:pt>
                <c:pt idx="2">
                  <c:v>0.02</c:v>
                </c:pt>
                <c:pt idx="3">
                  <c:v>0.04</c:v>
                </c:pt>
                <c:pt idx="4">
                  <c:v>0.09</c:v>
                </c:pt>
                <c:pt idx="5">
                  <c:v>0.2</c:v>
                </c:pt>
                <c:pt idx="6">
                  <c:v>0.23</c:v>
                </c:pt>
                <c:pt idx="7">
                  <c:v>0.26</c:v>
                </c:pt>
                <c:pt idx="8">
                  <c:v>0.3</c:v>
                </c:pt>
                <c:pt idx="9">
                  <c:v>0.3</c:v>
                </c:pt>
                <c:pt idx="10">
                  <c:v>0.33</c:v>
                </c:pt>
                <c:pt idx="11">
                  <c:v>0.34</c:v>
                </c:pt>
                <c:pt idx="12">
                  <c:v>0.38</c:v>
                </c:pt>
                <c:pt idx="13">
                  <c:v>0.56000000000000005</c:v>
                </c:pt>
              </c:numCache>
            </c:numRef>
          </c:val>
          <c:extLst>
            <c:ext xmlns:c16="http://schemas.microsoft.com/office/drawing/2014/chart" uri="{C3380CC4-5D6E-409C-BE32-E72D297353CC}">
              <c16:uniqueId val="{0000001C-A68B-4922-9EF7-89780FFF9B1D}"/>
            </c:ext>
          </c:extLst>
        </c:ser>
        <c:dLbls>
          <c:showLegendKey val="0"/>
          <c:showVal val="0"/>
          <c:showCatName val="0"/>
          <c:showSerName val="0"/>
          <c:showPercent val="0"/>
          <c:showBubbleSize val="0"/>
        </c:dLbls>
        <c:gapWidth val="80"/>
        <c:axId val="234447616"/>
        <c:axId val="234449152"/>
      </c:barChart>
      <c:catAx>
        <c:axId val="234447616"/>
        <c:scaling>
          <c:orientation val="minMax"/>
        </c:scaling>
        <c:delete val="0"/>
        <c:axPos val="l"/>
        <c:numFmt formatCode="General" sourceLinked="0"/>
        <c:majorTickMark val="out"/>
        <c:minorTickMark val="none"/>
        <c:tickLblPos val="nextTo"/>
        <c:txPr>
          <a:bodyPr/>
          <a:lstStyle/>
          <a:p>
            <a:pPr>
              <a:defRPr sz="1400"/>
            </a:pPr>
            <a:endParaRPr lang="en-US"/>
          </a:p>
        </c:txPr>
        <c:crossAx val="234449152"/>
        <c:crosses val="autoZero"/>
        <c:auto val="1"/>
        <c:lblAlgn val="ctr"/>
        <c:lblOffset val="100"/>
        <c:noMultiLvlLbl val="0"/>
      </c:catAx>
      <c:valAx>
        <c:axId val="234449152"/>
        <c:scaling>
          <c:orientation val="minMax"/>
        </c:scaling>
        <c:delete val="1"/>
        <c:axPos val="b"/>
        <c:numFmt formatCode="0%" sourceLinked="1"/>
        <c:majorTickMark val="out"/>
        <c:minorTickMark val="none"/>
        <c:tickLblPos val="nextTo"/>
        <c:crossAx val="23444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Sheet1!$C$1</c:f>
              <c:strCache>
                <c:ptCount val="1"/>
                <c:pt idx="0">
                  <c:v>Incidence</c:v>
                </c:pt>
              </c:strCache>
            </c:strRef>
          </c:tx>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C160-4952-9842-8F0197139146}"/>
              </c:ext>
            </c:extLst>
          </c:dPt>
          <c:dPt>
            <c:idx val="1"/>
            <c:invertIfNegative val="0"/>
            <c:bubble3D val="0"/>
            <c:spPr>
              <a:solidFill>
                <a:schemeClr val="bg1">
                  <a:lumMod val="65000"/>
                </a:schemeClr>
              </a:solidFill>
            </c:spPr>
            <c:extLst>
              <c:ext xmlns:c16="http://schemas.microsoft.com/office/drawing/2014/chart" uri="{C3380CC4-5D6E-409C-BE32-E72D297353CC}">
                <c16:uniqueId val="{00000003-C160-4952-9842-8F0197139146}"/>
              </c:ext>
            </c:extLst>
          </c:dPt>
          <c:dPt>
            <c:idx val="3"/>
            <c:invertIfNegative val="0"/>
            <c:bubble3D val="0"/>
            <c:spPr>
              <a:solidFill>
                <a:schemeClr val="bg1">
                  <a:lumMod val="65000"/>
                </a:schemeClr>
              </a:solidFill>
            </c:spPr>
            <c:extLst>
              <c:ext xmlns:c16="http://schemas.microsoft.com/office/drawing/2014/chart" uri="{C3380CC4-5D6E-409C-BE32-E72D297353CC}">
                <c16:uniqueId val="{00000005-C160-4952-9842-8F0197139146}"/>
              </c:ext>
            </c:extLst>
          </c:dPt>
          <c:dPt>
            <c:idx val="4"/>
            <c:invertIfNegative val="0"/>
            <c:bubble3D val="0"/>
            <c:spPr>
              <a:solidFill>
                <a:schemeClr val="bg1">
                  <a:lumMod val="85000"/>
                </a:schemeClr>
              </a:solidFill>
            </c:spPr>
            <c:extLst>
              <c:ext xmlns:c16="http://schemas.microsoft.com/office/drawing/2014/chart" uri="{C3380CC4-5D6E-409C-BE32-E72D297353CC}">
                <c16:uniqueId val="{00000007-C160-4952-9842-8F0197139146}"/>
              </c:ext>
            </c:extLst>
          </c:dPt>
          <c:dPt>
            <c:idx val="5"/>
            <c:invertIfNegative val="0"/>
            <c:bubble3D val="0"/>
            <c:spPr>
              <a:solidFill>
                <a:schemeClr val="bg1">
                  <a:lumMod val="65000"/>
                </a:schemeClr>
              </a:solidFill>
            </c:spPr>
            <c:extLst>
              <c:ext xmlns:c16="http://schemas.microsoft.com/office/drawing/2014/chart" uri="{C3380CC4-5D6E-409C-BE32-E72D297353CC}">
                <c16:uniqueId val="{00000009-C160-4952-9842-8F0197139146}"/>
              </c:ext>
            </c:extLst>
          </c:dPt>
          <c:dPt>
            <c:idx val="6"/>
            <c:invertIfNegative val="0"/>
            <c:bubble3D val="0"/>
            <c:spPr>
              <a:solidFill>
                <a:srgbClr val="233A75"/>
              </a:solidFill>
            </c:spPr>
            <c:extLst>
              <c:ext xmlns:c16="http://schemas.microsoft.com/office/drawing/2014/chart" uri="{C3380CC4-5D6E-409C-BE32-E72D297353CC}">
                <c16:uniqueId val="{0000000B-C160-4952-9842-8F0197139146}"/>
              </c:ext>
            </c:extLst>
          </c:dPt>
          <c:dPt>
            <c:idx val="8"/>
            <c:invertIfNegative val="0"/>
            <c:bubble3D val="0"/>
            <c:spPr>
              <a:solidFill>
                <a:schemeClr val="bg1">
                  <a:lumMod val="85000"/>
                </a:schemeClr>
              </a:solidFill>
            </c:spPr>
            <c:extLst>
              <c:ext xmlns:c16="http://schemas.microsoft.com/office/drawing/2014/chart" uri="{C3380CC4-5D6E-409C-BE32-E72D297353CC}">
                <c16:uniqueId val="{0000000D-C160-4952-9842-8F0197139146}"/>
              </c:ext>
            </c:extLst>
          </c:dPt>
          <c:dPt>
            <c:idx val="9"/>
            <c:invertIfNegative val="0"/>
            <c:bubble3D val="0"/>
            <c:spPr>
              <a:solidFill>
                <a:schemeClr val="bg1">
                  <a:lumMod val="65000"/>
                </a:schemeClr>
              </a:solidFill>
            </c:spPr>
            <c:extLst>
              <c:ext xmlns:c16="http://schemas.microsoft.com/office/drawing/2014/chart" uri="{C3380CC4-5D6E-409C-BE32-E72D297353CC}">
                <c16:uniqueId val="{0000000F-C160-4952-9842-8F0197139146}"/>
              </c:ext>
            </c:extLst>
          </c:dPt>
          <c:dPt>
            <c:idx val="12"/>
            <c:invertIfNegative val="0"/>
            <c:bubble3D val="0"/>
            <c:spPr>
              <a:solidFill>
                <a:schemeClr val="bg1">
                  <a:lumMod val="85000"/>
                </a:schemeClr>
              </a:solidFill>
            </c:spPr>
            <c:extLst>
              <c:ext xmlns:c16="http://schemas.microsoft.com/office/drawing/2014/chart" uri="{C3380CC4-5D6E-409C-BE32-E72D297353CC}">
                <c16:uniqueId val="{00000011-C160-4952-9842-8F0197139146}"/>
              </c:ext>
            </c:extLst>
          </c:dPt>
          <c:dPt>
            <c:idx val="13"/>
            <c:invertIfNegative val="0"/>
            <c:bubble3D val="0"/>
            <c:spPr>
              <a:solidFill>
                <a:schemeClr val="bg1">
                  <a:lumMod val="65000"/>
                </a:schemeClr>
              </a:solidFill>
            </c:spPr>
            <c:extLst>
              <c:ext xmlns:c16="http://schemas.microsoft.com/office/drawing/2014/chart" uri="{C3380CC4-5D6E-409C-BE32-E72D297353CC}">
                <c16:uniqueId val="{00000013-C160-4952-9842-8F0197139146}"/>
              </c:ext>
            </c:extLst>
          </c:dPt>
          <c:dPt>
            <c:idx val="15"/>
            <c:invertIfNegative val="0"/>
            <c:bubble3D val="0"/>
            <c:spPr>
              <a:solidFill>
                <a:schemeClr val="bg1">
                  <a:lumMod val="65000"/>
                </a:schemeClr>
              </a:solidFill>
            </c:spPr>
            <c:extLst>
              <c:ext xmlns:c16="http://schemas.microsoft.com/office/drawing/2014/chart" uri="{C3380CC4-5D6E-409C-BE32-E72D297353CC}">
                <c16:uniqueId val="{00000015-C160-4952-9842-8F0197139146}"/>
              </c:ext>
            </c:extLst>
          </c:dPt>
          <c:dPt>
            <c:idx val="16"/>
            <c:invertIfNegative val="0"/>
            <c:bubble3D val="0"/>
            <c:spPr>
              <a:solidFill>
                <a:schemeClr val="bg1">
                  <a:lumMod val="85000"/>
                </a:schemeClr>
              </a:solidFill>
            </c:spPr>
            <c:extLst>
              <c:ext xmlns:c16="http://schemas.microsoft.com/office/drawing/2014/chart" uri="{C3380CC4-5D6E-409C-BE32-E72D297353CC}">
                <c16:uniqueId val="{00000017-C160-4952-9842-8F0197139146}"/>
              </c:ext>
            </c:extLst>
          </c:dPt>
          <c:dPt>
            <c:idx val="17"/>
            <c:invertIfNegative val="0"/>
            <c:bubble3D val="0"/>
            <c:spPr>
              <a:solidFill>
                <a:schemeClr val="bg1">
                  <a:lumMod val="65000"/>
                </a:schemeClr>
              </a:solidFill>
            </c:spPr>
            <c:extLst>
              <c:ext xmlns:c16="http://schemas.microsoft.com/office/drawing/2014/chart" uri="{C3380CC4-5D6E-409C-BE32-E72D297353CC}">
                <c16:uniqueId val="{00000019-C160-4952-9842-8F0197139146}"/>
              </c:ext>
            </c:extLst>
          </c:dPt>
          <c:dPt>
            <c:idx val="20"/>
            <c:invertIfNegative val="0"/>
            <c:bubble3D val="0"/>
            <c:spPr>
              <a:solidFill>
                <a:schemeClr val="bg1">
                  <a:lumMod val="85000"/>
                </a:schemeClr>
              </a:solidFill>
            </c:spPr>
            <c:extLst>
              <c:ext xmlns:c16="http://schemas.microsoft.com/office/drawing/2014/chart" uri="{C3380CC4-5D6E-409C-BE32-E72D297353CC}">
                <c16:uniqueId val="{0000001B-C160-4952-9842-8F0197139146}"/>
              </c:ext>
            </c:extLst>
          </c:dPt>
          <c:dPt>
            <c:idx val="21"/>
            <c:invertIfNegative val="0"/>
            <c:bubble3D val="0"/>
            <c:spPr>
              <a:solidFill>
                <a:schemeClr val="bg1">
                  <a:lumMod val="65000"/>
                </a:schemeClr>
              </a:solidFill>
            </c:spPr>
            <c:extLst>
              <c:ext xmlns:c16="http://schemas.microsoft.com/office/drawing/2014/chart" uri="{C3380CC4-5D6E-409C-BE32-E72D297353CC}">
                <c16:uniqueId val="{0000001D-C160-4952-9842-8F0197139146}"/>
              </c:ext>
            </c:extLst>
          </c:dPt>
          <c:dLbls>
            <c:dLbl>
              <c:idx val="0"/>
              <c:layout>
                <c:manualLayout>
                  <c:x val="2.5045590707478984E-18"/>
                  <c:y val="-0.3318974228286327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60-4952-9842-8F0197139146}"/>
                </c:ext>
              </c:extLst>
            </c:dLbl>
            <c:dLbl>
              <c:idx val="1"/>
              <c:layout>
                <c:manualLayout>
                  <c:x val="-1.0929111288558572E-3"/>
                  <c:y val="-0.2955616904925344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160-4952-9842-8F0197139146}"/>
                </c:ext>
              </c:extLst>
            </c:dLbl>
            <c:dLbl>
              <c:idx val="2"/>
              <c:layout>
                <c:manualLayout>
                  <c:x val="-3.2787333865675716E-3"/>
                  <c:y val="-0.27739382432448534"/>
                </c:manualLayout>
              </c:layout>
              <c:spPr/>
              <c:txPr>
                <a:bodyPr/>
                <a:lstStyle/>
                <a:p>
                  <a:pPr>
                    <a:defRPr sz="14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2D64-47E7-80C5-BE4861102B68}"/>
                </c:ext>
              </c:extLst>
            </c:dLbl>
            <c:dLbl>
              <c:idx val="4"/>
              <c:layout>
                <c:manualLayout>
                  <c:x val="-3.2787333865675716E-3"/>
                  <c:y val="-0.3294964665296293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60-4952-9842-8F0197139146}"/>
                </c:ext>
              </c:extLst>
            </c:dLbl>
            <c:dLbl>
              <c:idx val="5"/>
              <c:layout>
                <c:manualLayout>
                  <c:x val="1.0929111288558572E-3"/>
                  <c:y val="-0.2979626467915378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160-4952-9842-8F0197139146}"/>
                </c:ext>
              </c:extLst>
            </c:dLbl>
            <c:dLbl>
              <c:idx val="6"/>
              <c:layout>
                <c:manualLayout>
                  <c:x val="-2.1858222577117144E-3"/>
                  <c:y val="-0.27979478062348867"/>
                </c:manualLayout>
              </c:layout>
              <c:spPr/>
              <c:txPr>
                <a:bodyPr/>
                <a:lstStyle/>
                <a:p>
                  <a:pPr>
                    <a:defRPr sz="14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160-4952-9842-8F0197139146}"/>
                </c:ext>
              </c:extLst>
            </c:dLbl>
            <c:dLbl>
              <c:idx val="8"/>
              <c:layout>
                <c:manualLayout>
                  <c:x val="-3.2787333865675716E-3"/>
                  <c:y val="-0.2520230892594259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160-4952-9842-8F0197139146}"/>
                </c:ext>
              </c:extLst>
            </c:dLbl>
            <c:dLbl>
              <c:idx val="9"/>
              <c:layout>
                <c:manualLayout>
                  <c:x val="2.1858222577117144E-3"/>
                  <c:y val="-0.2773938243244853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160-4952-9842-8F0197139146}"/>
                </c:ext>
              </c:extLst>
            </c:dLbl>
            <c:dLbl>
              <c:idx val="10"/>
              <c:layout>
                <c:manualLayout>
                  <c:x val="-2.1858222577117144E-3"/>
                  <c:y val="-0.18415334813355905"/>
                </c:manualLayout>
              </c:layout>
              <c:spPr/>
              <c:txPr>
                <a:bodyPr/>
                <a:lstStyle/>
                <a:p>
                  <a:pPr>
                    <a:defRPr sz="14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D64-47E7-80C5-BE4861102B68}"/>
                </c:ext>
              </c:extLst>
            </c:dLbl>
            <c:dLbl>
              <c:idx val="12"/>
              <c:layout>
                <c:manualLayout>
                  <c:x val="0"/>
                  <c:y val="-0.3973662076554964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160-4952-9842-8F0197139146}"/>
                </c:ext>
              </c:extLst>
            </c:dLbl>
            <c:dLbl>
              <c:idx val="13"/>
              <c:layout>
                <c:manualLayout>
                  <c:x val="3.2787333865675716E-3"/>
                  <c:y val="-0.3658323879174048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160-4952-9842-8F0197139146}"/>
                </c:ext>
              </c:extLst>
            </c:dLbl>
            <c:dLbl>
              <c:idx val="14"/>
              <c:layout>
                <c:manualLayout>
                  <c:x val="-1.0929111288558572E-3"/>
                  <c:y val="-0.27739382432448534"/>
                </c:manualLayout>
              </c:layout>
              <c:spPr/>
              <c:txPr>
                <a:bodyPr/>
                <a:lstStyle/>
                <a:p>
                  <a:pPr>
                    <a:defRPr sz="14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2D64-47E7-80C5-BE4861102B68}"/>
                </c:ext>
              </c:extLst>
            </c:dLbl>
            <c:dLbl>
              <c:idx val="16"/>
              <c:layout>
                <c:manualLayout>
                  <c:x val="-1.0929111288558572E-3"/>
                  <c:y val="-0.3113286003615802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160-4952-9842-8F0197139146}"/>
                </c:ext>
              </c:extLst>
            </c:dLbl>
            <c:dLbl>
              <c:idx val="17"/>
              <c:layout>
                <c:manualLayout>
                  <c:x val="3.2787333865675716E-3"/>
                  <c:y val="-0.3137295566605836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C160-4952-9842-8F0197139146}"/>
                </c:ext>
              </c:extLst>
            </c:dLbl>
            <c:dLbl>
              <c:idx val="18"/>
              <c:layout>
                <c:manualLayout>
                  <c:x val="0"/>
                  <c:y val="-0.27843360854846311"/>
                </c:manualLayout>
              </c:layout>
              <c:spPr/>
              <c:txPr>
                <a:bodyPr/>
                <a:lstStyle/>
                <a:p>
                  <a:pPr>
                    <a:defRPr sz="14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2D64-47E7-80C5-BE4861102B68}"/>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Sheet1!$B$2:$B$20</c:f>
              <c:numCache>
                <c:formatCode>General</c:formatCode>
                <c:ptCount val="19"/>
                <c:pt idx="0">
                  <c:v>2011</c:v>
                </c:pt>
                <c:pt idx="1">
                  <c:v>2013</c:v>
                </c:pt>
                <c:pt idx="2">
                  <c:v>2015</c:v>
                </c:pt>
                <c:pt idx="4">
                  <c:v>2011</c:v>
                </c:pt>
                <c:pt idx="5">
                  <c:v>2013</c:v>
                </c:pt>
                <c:pt idx="6">
                  <c:v>2015</c:v>
                </c:pt>
                <c:pt idx="8">
                  <c:v>2011</c:v>
                </c:pt>
                <c:pt idx="9">
                  <c:v>2013</c:v>
                </c:pt>
                <c:pt idx="10">
                  <c:v>2015</c:v>
                </c:pt>
                <c:pt idx="12">
                  <c:v>2011</c:v>
                </c:pt>
                <c:pt idx="13">
                  <c:v>2013</c:v>
                </c:pt>
                <c:pt idx="14">
                  <c:v>2015</c:v>
                </c:pt>
                <c:pt idx="16">
                  <c:v>2011</c:v>
                </c:pt>
                <c:pt idx="17">
                  <c:v>2013</c:v>
                </c:pt>
                <c:pt idx="18">
                  <c:v>2015</c:v>
                </c:pt>
              </c:numCache>
            </c:numRef>
          </c:cat>
          <c:val>
            <c:numRef>
              <c:f>Sheet1!$C$2:$C$20</c:f>
              <c:numCache>
                <c:formatCode>0%</c:formatCode>
                <c:ptCount val="19"/>
                <c:pt idx="0">
                  <c:v>0.17</c:v>
                </c:pt>
                <c:pt idx="1">
                  <c:v>0.15</c:v>
                </c:pt>
                <c:pt idx="2">
                  <c:v>0.14000000000000001</c:v>
                </c:pt>
                <c:pt idx="4">
                  <c:v>0.17</c:v>
                </c:pt>
                <c:pt idx="5">
                  <c:v>0.15</c:v>
                </c:pt>
                <c:pt idx="6">
                  <c:v>0.14000000000000001</c:v>
                </c:pt>
                <c:pt idx="8">
                  <c:v>0.13</c:v>
                </c:pt>
                <c:pt idx="9">
                  <c:v>0.14000000000000001</c:v>
                </c:pt>
                <c:pt idx="10">
                  <c:v>0.09</c:v>
                </c:pt>
                <c:pt idx="12">
                  <c:v>0.21</c:v>
                </c:pt>
                <c:pt idx="13">
                  <c:v>0.19</c:v>
                </c:pt>
                <c:pt idx="14">
                  <c:v>0.14000000000000001</c:v>
                </c:pt>
                <c:pt idx="16">
                  <c:v>0.16</c:v>
                </c:pt>
                <c:pt idx="17">
                  <c:v>0.16</c:v>
                </c:pt>
                <c:pt idx="18">
                  <c:v>0.14000000000000001</c:v>
                </c:pt>
              </c:numCache>
            </c:numRef>
          </c:val>
          <c:extLst>
            <c:ext xmlns:c16="http://schemas.microsoft.com/office/drawing/2014/chart" uri="{C3380CC4-5D6E-409C-BE32-E72D297353CC}">
              <c16:uniqueId val="{00000024-C160-4952-9842-8F0197139146}"/>
            </c:ext>
          </c:extLst>
        </c:ser>
        <c:dLbls>
          <c:showLegendKey val="0"/>
          <c:showVal val="0"/>
          <c:showCatName val="0"/>
          <c:showSerName val="0"/>
          <c:showPercent val="0"/>
          <c:showBubbleSize val="0"/>
        </c:dLbls>
        <c:gapWidth val="10"/>
        <c:overlap val="100"/>
        <c:axId val="259314048"/>
        <c:axId val="259315584"/>
      </c:barChart>
      <c:lineChart>
        <c:grouping val="standard"/>
        <c:varyColors val="0"/>
        <c:ser>
          <c:idx val="1"/>
          <c:order val="1"/>
          <c:tx>
            <c:strRef>
              <c:f>Sheet1!$D$1</c:f>
              <c:strCache>
                <c:ptCount val="1"/>
                <c:pt idx="0">
                  <c:v>Density</c:v>
                </c:pt>
              </c:strCache>
            </c:strRef>
          </c:tx>
          <c:spPr>
            <a:ln>
              <a:solidFill>
                <a:srgbClr val="FF0000"/>
              </a:solidFill>
            </a:ln>
          </c:spPr>
          <c:marker>
            <c:spPr>
              <a:solidFill>
                <a:srgbClr val="FF0000"/>
              </a:solidFill>
              <a:ln>
                <a:solidFill>
                  <a:srgbClr val="FF0000"/>
                </a:solidFill>
              </a:ln>
            </c:spPr>
          </c:marker>
          <c:dLbls>
            <c:dLbl>
              <c:idx val="0"/>
              <c:layout>
                <c:manualLayout>
                  <c:x val="-2.8150873542556965E-2"/>
                  <c:y val="-2.9370092457976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C160-4952-9842-8F0197139146}"/>
                </c:ext>
              </c:extLst>
            </c:dLbl>
            <c:dLbl>
              <c:idx val="1"/>
              <c:layout>
                <c:manualLayout>
                  <c:x val="-2.0770590386295956E-2"/>
                  <c:y val="-2.4475077048313417E-2"/>
                </c:manualLayout>
              </c:layout>
              <c:spPr/>
              <c:txPr>
                <a:bodyPr/>
                <a:lstStyle/>
                <a:p>
                  <a:pPr>
                    <a:defRPr sz="11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C160-4952-9842-8F0197139146}"/>
                </c:ext>
              </c:extLst>
            </c:dLbl>
            <c:dLbl>
              <c:idx val="2"/>
              <c:layout>
                <c:manualLayout>
                  <c:x val="-2.6731628798134871E-2"/>
                  <c:y val="-2.6922584753144758E-2"/>
                </c:manualLayout>
              </c:layout>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C160-4952-9842-8F0197139146}"/>
                </c:ext>
              </c:extLst>
            </c:dLbl>
            <c:dLbl>
              <c:idx val="3"/>
              <c:layout>
                <c:manualLayout>
                  <c:x val="-2.308640668929832E-2"/>
                  <c:y val="-3.671261557247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160-4952-9842-8F0197139146}"/>
                </c:ext>
              </c:extLst>
            </c:dLbl>
            <c:dLbl>
              <c:idx val="4"/>
              <c:layout>
                <c:manualLayout>
                  <c:x val="-2.3086406689298275E-2"/>
                  <c:y val="-3.9160123277301465E-2"/>
                </c:manualLayout>
              </c:layout>
              <c:spPr/>
              <c:txPr>
                <a:bodyPr/>
                <a:lstStyle/>
                <a:p>
                  <a:pPr>
                    <a:defRPr sz="11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C160-4952-9842-8F0197139146}"/>
                </c:ext>
              </c:extLst>
            </c:dLbl>
            <c:dLbl>
              <c:idx val="5"/>
              <c:layout>
                <c:manualLayout>
                  <c:x val="-2.7946702834413729E-2"/>
                  <c:y val="-2.9370092457976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C160-4952-9842-8F0197139146}"/>
                </c:ext>
              </c:extLst>
            </c:dLbl>
            <c:dLbl>
              <c:idx val="6"/>
              <c:layout>
                <c:manualLayout>
                  <c:x val="-2.7946798509534694E-2"/>
                  <c:y val="-3.4265107867638783E-2"/>
                </c:manualLayout>
              </c:layout>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C160-4952-9842-8F0197139146}"/>
                </c:ext>
              </c:extLst>
            </c:dLbl>
            <c:dLbl>
              <c:idx val="7"/>
              <c:layout>
                <c:manualLayout>
                  <c:x val="-2.3086406689298299E-2"/>
                  <c:y val="-3.6712615572470124E-2"/>
                </c:manualLayout>
              </c:layout>
              <c:spPr/>
              <c:txPr>
                <a:bodyPr/>
                <a:lstStyle/>
                <a:p>
                  <a:pP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160-4952-9842-8F0197139146}"/>
                </c:ext>
              </c:extLst>
            </c:dLbl>
            <c:dLbl>
              <c:idx val="8"/>
              <c:layout>
                <c:manualLayout>
                  <c:x val="-2.5516554761856013E-2"/>
                  <c:y val="-3.42651078676387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C160-4952-9842-8F0197139146}"/>
                </c:ext>
              </c:extLst>
            </c:dLbl>
            <c:dLbl>
              <c:idx val="9"/>
              <c:layout>
                <c:manualLayout>
                  <c:x val="-2.4301480725577154E-2"/>
                  <c:y val="-3.67126155724700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C160-4952-9842-8F0197139146}"/>
                </c:ext>
              </c:extLst>
            </c:dLbl>
            <c:dLbl>
              <c:idx val="10"/>
              <c:layout>
                <c:manualLayout>
                  <c:x val="-2.1871332653019528E-2"/>
                  <c:y val="-3.6712615572470124E-2"/>
                </c:manualLayout>
              </c:layout>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C160-4952-9842-8F0197139146}"/>
                </c:ext>
              </c:extLst>
            </c:dLbl>
            <c:dLbl>
              <c:idx val="12"/>
              <c:layout>
                <c:manualLayout>
                  <c:x val="-2.1871332653019441E-2"/>
                  <c:y val="-3.91601232773014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C160-4952-9842-8F0197139146}"/>
                </c:ext>
              </c:extLst>
            </c:dLbl>
            <c:dLbl>
              <c:idx val="13"/>
              <c:layout>
                <c:manualLayout>
                  <c:x val="-2.1871332653019351E-2"/>
                  <c:y val="-3.6712615572470034E-2"/>
                </c:manualLayout>
              </c:layout>
              <c:spPr/>
              <c:txPr>
                <a:bodyPr/>
                <a:lstStyle/>
                <a:p>
                  <a:pPr>
                    <a:defRPr sz="11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C160-4952-9842-8F0197139146}"/>
                </c:ext>
              </c:extLst>
            </c:dLbl>
            <c:dLbl>
              <c:idx val="14"/>
              <c:layout>
                <c:manualLayout>
                  <c:x val="-2.6731628798134871E-2"/>
                  <c:y val="-2.9370092457976098E-2"/>
                </c:manualLayout>
              </c:layout>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C160-4952-9842-8F0197139146}"/>
                </c:ext>
              </c:extLst>
            </c:dLbl>
            <c:dLbl>
              <c:idx val="15"/>
              <c:layout>
                <c:manualLayout>
                  <c:x val="-2.3086406689298299E-2"/>
                  <c:y val="-3.6712615572470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160-4952-9842-8F0197139146}"/>
                </c:ext>
              </c:extLst>
            </c:dLbl>
            <c:dLbl>
              <c:idx val="16"/>
              <c:layout>
                <c:manualLayout>
                  <c:x val="-2.3086406689298209E-2"/>
                  <c:y val="-3.6712615572470124E-2"/>
                </c:manualLayout>
              </c:layout>
              <c:spPr/>
              <c:txPr>
                <a:bodyPr/>
                <a:lstStyle/>
                <a:p>
                  <a:pPr>
                    <a:defRPr sz="11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C160-4952-9842-8F0197139146}"/>
                </c:ext>
              </c:extLst>
            </c:dLbl>
            <c:dLbl>
              <c:idx val="17"/>
              <c:layout>
                <c:manualLayout>
                  <c:x val="-2.5516554761856013E-2"/>
                  <c:y val="-3.18176001628074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C160-4952-9842-8F0197139146}"/>
                </c:ext>
              </c:extLst>
            </c:dLbl>
            <c:dLbl>
              <c:idx val="18"/>
              <c:layout>
                <c:manualLayout>
                  <c:x val="-2.0174192822740744E-2"/>
                  <c:y val="-4.400877275402354E-2"/>
                </c:manualLayout>
              </c:layout>
              <c:spPr>
                <a:noFill/>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C160-4952-9842-8F0197139146}"/>
                </c:ext>
              </c:extLst>
            </c:dLbl>
            <c:dLbl>
              <c:idx val="20"/>
              <c:layout>
                <c:manualLayout>
                  <c:x val="-2.3086406689298299E-2"/>
                  <c:y val="-2.9370092457976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160-4952-9842-8F0197139146}"/>
                </c:ext>
              </c:extLst>
            </c:dLbl>
            <c:dLbl>
              <c:idx val="21"/>
              <c:layout>
                <c:manualLayout>
                  <c:x val="-2.5516554761856013E-2"/>
                  <c:y val="-2.937009245797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C160-4952-9842-8F0197139146}"/>
                </c:ext>
              </c:extLst>
            </c:dLbl>
            <c:dLbl>
              <c:idx val="22"/>
              <c:layout>
                <c:manualLayout>
                  <c:x val="-1.7011036507904007E-2"/>
                  <c:y val="-3.4265107867638783E-2"/>
                </c:manualLayout>
              </c:layout>
              <c:spPr/>
              <c:txPr>
                <a:bodyPr/>
                <a:lstStyle/>
                <a:p>
                  <a:pPr>
                    <a:defRPr sz="11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C160-4952-9842-8F0197139146}"/>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Sheet1!$B$2:$B$20</c:f>
              <c:numCache>
                <c:formatCode>General</c:formatCode>
                <c:ptCount val="19"/>
                <c:pt idx="0">
                  <c:v>2011</c:v>
                </c:pt>
                <c:pt idx="1">
                  <c:v>2013</c:v>
                </c:pt>
                <c:pt idx="2">
                  <c:v>2015</c:v>
                </c:pt>
                <c:pt idx="4">
                  <c:v>2011</c:v>
                </c:pt>
                <c:pt idx="5">
                  <c:v>2013</c:v>
                </c:pt>
                <c:pt idx="6">
                  <c:v>2015</c:v>
                </c:pt>
                <c:pt idx="8">
                  <c:v>2011</c:v>
                </c:pt>
                <c:pt idx="9">
                  <c:v>2013</c:v>
                </c:pt>
                <c:pt idx="10">
                  <c:v>2015</c:v>
                </c:pt>
                <c:pt idx="12">
                  <c:v>2011</c:v>
                </c:pt>
                <c:pt idx="13">
                  <c:v>2013</c:v>
                </c:pt>
                <c:pt idx="14">
                  <c:v>2015</c:v>
                </c:pt>
                <c:pt idx="16">
                  <c:v>2011</c:v>
                </c:pt>
                <c:pt idx="17">
                  <c:v>2013</c:v>
                </c:pt>
                <c:pt idx="18">
                  <c:v>2015</c:v>
                </c:pt>
              </c:numCache>
            </c:numRef>
          </c:cat>
          <c:val>
            <c:numRef>
              <c:f>Sheet1!$D$2:$D$20</c:f>
              <c:numCache>
                <c:formatCode>0.0%</c:formatCode>
                <c:ptCount val="19"/>
                <c:pt idx="0">
                  <c:v>5.5E-2</c:v>
                </c:pt>
                <c:pt idx="1">
                  <c:v>5.1999999999999998E-2</c:v>
                </c:pt>
                <c:pt idx="2">
                  <c:v>0.05</c:v>
                </c:pt>
                <c:pt idx="4">
                  <c:v>5.6000000000000001E-2</c:v>
                </c:pt>
                <c:pt idx="5">
                  <c:v>5.0999999999999997E-2</c:v>
                </c:pt>
                <c:pt idx="6">
                  <c:v>5.0999999999999997E-2</c:v>
                </c:pt>
                <c:pt idx="8">
                  <c:v>4.3999999999999997E-2</c:v>
                </c:pt>
                <c:pt idx="9">
                  <c:v>5.1999999999999998E-2</c:v>
                </c:pt>
                <c:pt idx="10">
                  <c:v>3.3000000000000002E-2</c:v>
                </c:pt>
                <c:pt idx="12">
                  <c:v>5.1999999999999998E-2</c:v>
                </c:pt>
                <c:pt idx="13">
                  <c:v>5.8999999999999997E-2</c:v>
                </c:pt>
                <c:pt idx="14">
                  <c:v>0.05</c:v>
                </c:pt>
                <c:pt idx="16">
                  <c:v>4.5999999999999999E-2</c:v>
                </c:pt>
                <c:pt idx="17">
                  <c:v>5.8000000000000003E-2</c:v>
                </c:pt>
                <c:pt idx="18">
                  <c:v>4.4999999999999998E-2</c:v>
                </c:pt>
              </c:numCache>
            </c:numRef>
          </c:val>
          <c:smooth val="0"/>
          <c:extLst>
            <c:ext xmlns:c16="http://schemas.microsoft.com/office/drawing/2014/chart" uri="{C3380CC4-5D6E-409C-BE32-E72D297353CC}">
              <c16:uniqueId val="{0000003A-C160-4952-9842-8F0197139146}"/>
            </c:ext>
          </c:extLst>
        </c:ser>
        <c:dLbls>
          <c:showLegendKey val="0"/>
          <c:showVal val="0"/>
          <c:showCatName val="0"/>
          <c:showSerName val="0"/>
          <c:showPercent val="0"/>
          <c:showBubbleSize val="0"/>
        </c:dLbls>
        <c:marker val="1"/>
        <c:smooth val="0"/>
        <c:axId val="259314048"/>
        <c:axId val="259315584"/>
      </c:lineChart>
      <c:catAx>
        <c:axId val="259314048"/>
        <c:scaling>
          <c:orientation val="minMax"/>
        </c:scaling>
        <c:delete val="0"/>
        <c:axPos val="b"/>
        <c:numFmt formatCode="General" sourceLinked="1"/>
        <c:majorTickMark val="out"/>
        <c:minorTickMark val="none"/>
        <c:tickLblPos val="nextTo"/>
        <c:txPr>
          <a:bodyPr/>
          <a:lstStyle/>
          <a:p>
            <a:pPr>
              <a:defRPr sz="1200" baseline="0"/>
            </a:pPr>
            <a:endParaRPr lang="en-US"/>
          </a:p>
        </c:txPr>
        <c:crossAx val="259315584"/>
        <c:crosses val="autoZero"/>
        <c:auto val="1"/>
        <c:lblAlgn val="ctr"/>
        <c:lblOffset val="100"/>
        <c:noMultiLvlLbl val="0"/>
      </c:catAx>
      <c:valAx>
        <c:axId val="259315584"/>
        <c:scaling>
          <c:orientation val="minMax"/>
        </c:scaling>
        <c:delete val="1"/>
        <c:axPos val="l"/>
        <c:numFmt formatCode="0%" sourceLinked="1"/>
        <c:majorTickMark val="out"/>
        <c:minorTickMark val="none"/>
        <c:tickLblPos val="nextTo"/>
        <c:crossAx val="25931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Sheet1!$C$1</c:f>
              <c:strCache>
                <c:ptCount val="1"/>
                <c:pt idx="0">
                  <c:v>Incidence</c:v>
                </c:pt>
              </c:strCache>
            </c:strRef>
          </c:tx>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C160-4952-9842-8F0197139146}"/>
              </c:ext>
            </c:extLst>
          </c:dPt>
          <c:dPt>
            <c:idx val="1"/>
            <c:invertIfNegative val="0"/>
            <c:bubble3D val="0"/>
            <c:spPr>
              <a:solidFill>
                <a:schemeClr val="bg1">
                  <a:lumMod val="65000"/>
                </a:schemeClr>
              </a:solidFill>
            </c:spPr>
            <c:extLst>
              <c:ext xmlns:c16="http://schemas.microsoft.com/office/drawing/2014/chart" uri="{C3380CC4-5D6E-409C-BE32-E72D297353CC}">
                <c16:uniqueId val="{00000003-C160-4952-9842-8F0197139146}"/>
              </c:ext>
            </c:extLst>
          </c:dPt>
          <c:dPt>
            <c:idx val="3"/>
            <c:invertIfNegative val="0"/>
            <c:bubble3D val="0"/>
            <c:spPr>
              <a:solidFill>
                <a:schemeClr val="bg1">
                  <a:lumMod val="65000"/>
                </a:schemeClr>
              </a:solidFill>
            </c:spPr>
            <c:extLst>
              <c:ext xmlns:c16="http://schemas.microsoft.com/office/drawing/2014/chart" uri="{C3380CC4-5D6E-409C-BE32-E72D297353CC}">
                <c16:uniqueId val="{00000005-C160-4952-9842-8F0197139146}"/>
              </c:ext>
            </c:extLst>
          </c:dPt>
          <c:dPt>
            <c:idx val="4"/>
            <c:invertIfNegative val="0"/>
            <c:bubble3D val="0"/>
            <c:spPr>
              <a:solidFill>
                <a:schemeClr val="bg1">
                  <a:lumMod val="85000"/>
                </a:schemeClr>
              </a:solidFill>
            </c:spPr>
            <c:extLst>
              <c:ext xmlns:c16="http://schemas.microsoft.com/office/drawing/2014/chart" uri="{C3380CC4-5D6E-409C-BE32-E72D297353CC}">
                <c16:uniqueId val="{00000007-C160-4952-9842-8F0197139146}"/>
              </c:ext>
            </c:extLst>
          </c:dPt>
          <c:dPt>
            <c:idx val="5"/>
            <c:invertIfNegative val="0"/>
            <c:bubble3D val="0"/>
            <c:spPr>
              <a:solidFill>
                <a:schemeClr val="bg1">
                  <a:lumMod val="65000"/>
                </a:schemeClr>
              </a:solidFill>
            </c:spPr>
            <c:extLst>
              <c:ext xmlns:c16="http://schemas.microsoft.com/office/drawing/2014/chart" uri="{C3380CC4-5D6E-409C-BE32-E72D297353CC}">
                <c16:uniqueId val="{00000009-C160-4952-9842-8F0197139146}"/>
              </c:ext>
            </c:extLst>
          </c:dPt>
          <c:dPt>
            <c:idx val="6"/>
            <c:invertIfNegative val="0"/>
            <c:bubble3D val="0"/>
            <c:spPr>
              <a:solidFill>
                <a:srgbClr val="233A75"/>
              </a:solidFill>
            </c:spPr>
            <c:extLst>
              <c:ext xmlns:c16="http://schemas.microsoft.com/office/drawing/2014/chart" uri="{C3380CC4-5D6E-409C-BE32-E72D297353CC}">
                <c16:uniqueId val="{0000000B-C160-4952-9842-8F0197139146}"/>
              </c:ext>
            </c:extLst>
          </c:dPt>
          <c:dPt>
            <c:idx val="8"/>
            <c:invertIfNegative val="0"/>
            <c:bubble3D val="0"/>
            <c:spPr>
              <a:solidFill>
                <a:schemeClr val="bg1">
                  <a:lumMod val="85000"/>
                </a:schemeClr>
              </a:solidFill>
            </c:spPr>
            <c:extLst>
              <c:ext xmlns:c16="http://schemas.microsoft.com/office/drawing/2014/chart" uri="{C3380CC4-5D6E-409C-BE32-E72D297353CC}">
                <c16:uniqueId val="{0000000D-C160-4952-9842-8F0197139146}"/>
              </c:ext>
            </c:extLst>
          </c:dPt>
          <c:dPt>
            <c:idx val="9"/>
            <c:invertIfNegative val="0"/>
            <c:bubble3D val="0"/>
            <c:spPr>
              <a:solidFill>
                <a:schemeClr val="bg1">
                  <a:lumMod val="65000"/>
                </a:schemeClr>
              </a:solidFill>
            </c:spPr>
            <c:extLst>
              <c:ext xmlns:c16="http://schemas.microsoft.com/office/drawing/2014/chart" uri="{C3380CC4-5D6E-409C-BE32-E72D297353CC}">
                <c16:uniqueId val="{0000000F-C160-4952-9842-8F0197139146}"/>
              </c:ext>
            </c:extLst>
          </c:dPt>
          <c:dPt>
            <c:idx val="12"/>
            <c:invertIfNegative val="0"/>
            <c:bubble3D val="0"/>
            <c:spPr>
              <a:solidFill>
                <a:schemeClr val="bg1">
                  <a:lumMod val="85000"/>
                </a:schemeClr>
              </a:solidFill>
            </c:spPr>
            <c:extLst>
              <c:ext xmlns:c16="http://schemas.microsoft.com/office/drawing/2014/chart" uri="{C3380CC4-5D6E-409C-BE32-E72D297353CC}">
                <c16:uniqueId val="{00000011-C160-4952-9842-8F0197139146}"/>
              </c:ext>
            </c:extLst>
          </c:dPt>
          <c:dPt>
            <c:idx val="13"/>
            <c:invertIfNegative val="0"/>
            <c:bubble3D val="0"/>
            <c:spPr>
              <a:solidFill>
                <a:schemeClr val="bg1">
                  <a:lumMod val="65000"/>
                </a:schemeClr>
              </a:solidFill>
            </c:spPr>
            <c:extLst>
              <c:ext xmlns:c16="http://schemas.microsoft.com/office/drawing/2014/chart" uri="{C3380CC4-5D6E-409C-BE32-E72D297353CC}">
                <c16:uniqueId val="{00000013-C160-4952-9842-8F0197139146}"/>
              </c:ext>
            </c:extLst>
          </c:dPt>
          <c:dPt>
            <c:idx val="15"/>
            <c:invertIfNegative val="0"/>
            <c:bubble3D val="0"/>
            <c:spPr>
              <a:solidFill>
                <a:schemeClr val="bg1">
                  <a:lumMod val="65000"/>
                </a:schemeClr>
              </a:solidFill>
            </c:spPr>
            <c:extLst>
              <c:ext xmlns:c16="http://schemas.microsoft.com/office/drawing/2014/chart" uri="{C3380CC4-5D6E-409C-BE32-E72D297353CC}">
                <c16:uniqueId val="{00000015-C160-4952-9842-8F0197139146}"/>
              </c:ext>
            </c:extLst>
          </c:dPt>
          <c:dPt>
            <c:idx val="16"/>
            <c:invertIfNegative val="0"/>
            <c:bubble3D val="0"/>
            <c:spPr>
              <a:solidFill>
                <a:schemeClr val="bg1">
                  <a:lumMod val="85000"/>
                </a:schemeClr>
              </a:solidFill>
            </c:spPr>
            <c:extLst>
              <c:ext xmlns:c16="http://schemas.microsoft.com/office/drawing/2014/chart" uri="{C3380CC4-5D6E-409C-BE32-E72D297353CC}">
                <c16:uniqueId val="{00000017-C160-4952-9842-8F0197139146}"/>
              </c:ext>
            </c:extLst>
          </c:dPt>
          <c:dPt>
            <c:idx val="17"/>
            <c:invertIfNegative val="0"/>
            <c:bubble3D val="0"/>
            <c:spPr>
              <a:solidFill>
                <a:schemeClr val="bg1">
                  <a:lumMod val="65000"/>
                </a:schemeClr>
              </a:solidFill>
            </c:spPr>
            <c:extLst>
              <c:ext xmlns:c16="http://schemas.microsoft.com/office/drawing/2014/chart" uri="{C3380CC4-5D6E-409C-BE32-E72D297353CC}">
                <c16:uniqueId val="{00000019-C160-4952-9842-8F0197139146}"/>
              </c:ext>
            </c:extLst>
          </c:dPt>
          <c:dPt>
            <c:idx val="20"/>
            <c:invertIfNegative val="0"/>
            <c:bubble3D val="0"/>
            <c:spPr>
              <a:solidFill>
                <a:schemeClr val="bg1">
                  <a:lumMod val="85000"/>
                </a:schemeClr>
              </a:solidFill>
            </c:spPr>
            <c:extLst>
              <c:ext xmlns:c16="http://schemas.microsoft.com/office/drawing/2014/chart" uri="{C3380CC4-5D6E-409C-BE32-E72D297353CC}">
                <c16:uniqueId val="{0000001B-C160-4952-9842-8F0197139146}"/>
              </c:ext>
            </c:extLst>
          </c:dPt>
          <c:dPt>
            <c:idx val="21"/>
            <c:invertIfNegative val="0"/>
            <c:bubble3D val="0"/>
            <c:spPr>
              <a:solidFill>
                <a:schemeClr val="bg1">
                  <a:lumMod val="65000"/>
                </a:schemeClr>
              </a:solidFill>
            </c:spPr>
            <c:extLst>
              <c:ext xmlns:c16="http://schemas.microsoft.com/office/drawing/2014/chart" uri="{C3380CC4-5D6E-409C-BE32-E72D297353CC}">
                <c16:uniqueId val="{0000001D-C160-4952-9842-8F0197139146}"/>
              </c:ext>
            </c:extLst>
          </c:dPt>
          <c:dLbls>
            <c:dLbl>
              <c:idx val="0"/>
              <c:layout>
                <c:manualLayout>
                  <c:x val="2.2427808504660303E-3"/>
                  <c:y val="-9.02643455834944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60-4952-9842-8F0197139146}"/>
                </c:ext>
              </c:extLst>
            </c:dLbl>
            <c:dLbl>
              <c:idx val="1"/>
              <c:layout>
                <c:manualLayout>
                  <c:x val="1.1213904252330151E-3"/>
                  <c:y val="-7.2211476466795516E-2"/>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160-4952-9842-8F0197139146}"/>
                </c:ext>
              </c:extLst>
            </c:dLbl>
            <c:dLbl>
              <c:idx val="2"/>
              <c:layout>
                <c:manualLayout>
                  <c:x val="0"/>
                  <c:y val="-6.853021573527765E-2"/>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C160-4952-9842-8F0197139146}"/>
                </c:ext>
              </c:extLst>
            </c:dLbl>
            <c:dLbl>
              <c:idx val="3"/>
              <c:layout>
                <c:manualLayout>
                  <c:x val="0"/>
                  <c:y val="-0.18601058556718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60-4952-9842-8F0197139146}"/>
                </c:ext>
              </c:extLst>
            </c:dLbl>
            <c:dLbl>
              <c:idx val="4"/>
              <c:layout>
                <c:manualLayout>
                  <c:x val="2.4301480725577155E-3"/>
                  <c:y val="-0.20069563179617"/>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60-4952-9842-8F0197139146}"/>
                </c:ext>
              </c:extLst>
            </c:dLbl>
            <c:dLbl>
              <c:idx val="5"/>
              <c:layout>
                <c:manualLayout>
                  <c:x val="-1.2150740362788578E-3"/>
                  <c:y val="-0.1860105855671818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160-4952-9842-8F0197139146}"/>
                </c:ext>
              </c:extLst>
            </c:dLbl>
            <c:dLbl>
              <c:idx val="6"/>
              <c:layout>
                <c:manualLayout>
                  <c:x val="2.4301480725577155E-3"/>
                  <c:y val="-0.16887803163336257"/>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160-4952-9842-8F0197139146}"/>
                </c:ext>
              </c:extLst>
            </c:dLbl>
            <c:dLbl>
              <c:idx val="7"/>
              <c:layout>
                <c:manualLayout>
                  <c:x val="0"/>
                  <c:y val="-0.24964578589279676"/>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160-4952-9842-8F0197139146}"/>
                </c:ext>
              </c:extLst>
            </c:dLbl>
            <c:dLbl>
              <c:idx val="8"/>
              <c:layout>
                <c:manualLayout>
                  <c:x val="4.4552199992742014E-17"/>
                  <c:y val="-0.2814633860556043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160-4952-9842-8F0197139146}"/>
                </c:ext>
              </c:extLst>
            </c:dLbl>
            <c:dLbl>
              <c:idx val="9"/>
              <c:layout>
                <c:manualLayout>
                  <c:x val="1.2150740362788578E-3"/>
                  <c:y val="-0.2594358167121222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160-4952-9842-8F0197139146}"/>
                </c:ext>
              </c:extLst>
            </c:dLbl>
            <c:dLbl>
              <c:idx val="10"/>
              <c:layout>
                <c:manualLayout>
                  <c:x val="2.4301480725577155E-3"/>
                  <c:y val="-0.25209329359762817"/>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C160-4952-9842-8F0197139146}"/>
                </c:ext>
              </c:extLst>
            </c:dLbl>
            <c:dLbl>
              <c:idx val="12"/>
              <c:layout>
                <c:manualLayout>
                  <c:x val="0"/>
                  <c:y val="-0.3181760016280744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160-4952-9842-8F0197139146}"/>
                </c:ext>
              </c:extLst>
            </c:dLbl>
            <c:dLbl>
              <c:idx val="13"/>
              <c:layout>
                <c:manualLayout>
                  <c:x val="-3.6452221088365735E-3"/>
                  <c:y val="-0.29614843228459237"/>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160-4952-9842-8F0197139146}"/>
                </c:ext>
              </c:extLst>
            </c:dLbl>
            <c:dLbl>
              <c:idx val="14"/>
              <c:layout>
                <c:manualLayout>
                  <c:x val="0"/>
                  <c:y val="-0.27656837064594159"/>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C160-4952-9842-8F0197139146}"/>
                </c:ext>
              </c:extLst>
            </c:dLbl>
            <c:dLbl>
              <c:idx val="15"/>
              <c:layout>
                <c:manualLayout>
                  <c:x val="-2.4301480725577155E-3"/>
                  <c:y val="-0.3916012327730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160-4952-9842-8F0197139146}"/>
                </c:ext>
              </c:extLst>
            </c:dLbl>
            <c:dLbl>
              <c:idx val="16"/>
              <c:layout>
                <c:manualLayout>
                  <c:x val="-1.2150740362788578E-3"/>
                  <c:y val="-0.34509858638121915"/>
                </c:manualLayout>
              </c:layout>
              <c:spPr/>
              <c:txPr>
                <a:bodyPr/>
                <a:lstStyle/>
                <a:p>
                  <a:pPr>
                    <a:defRPr sz="1200" b="0"/>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160-4952-9842-8F0197139146}"/>
                </c:ext>
              </c:extLst>
            </c:dLbl>
            <c:dLbl>
              <c:idx val="17"/>
              <c:layout>
                <c:manualLayout>
                  <c:x val="0"/>
                  <c:y val="-0.354888617200544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C160-4952-9842-8F0197139146}"/>
                </c:ext>
              </c:extLst>
            </c:dLbl>
            <c:dLbl>
              <c:idx val="18"/>
              <c:layout>
                <c:manualLayout>
                  <c:x val="-2.4301480725577155E-3"/>
                  <c:y val="-0.32551852474256843"/>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C160-4952-9842-8F0197139146}"/>
                </c:ext>
              </c:extLst>
            </c:dLbl>
            <c:dLbl>
              <c:idx val="20"/>
              <c:layout>
                <c:manualLayout>
                  <c:x val="0"/>
                  <c:y val="-0.3769161865440265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160-4952-9842-8F0197139146}"/>
                </c:ext>
              </c:extLst>
            </c:dLbl>
            <c:dLbl>
              <c:idx val="21"/>
              <c:layout>
                <c:manualLayout>
                  <c:x val="-3.6452221088365735E-3"/>
                  <c:y val="-0.3842587096585206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C160-4952-9842-8F0197139146}"/>
                </c:ext>
              </c:extLst>
            </c:dLbl>
            <c:dLbl>
              <c:idx val="22"/>
              <c:layout>
                <c:manualLayout>
                  <c:x val="-1.2150740362788578E-3"/>
                  <c:y val="-0.34509858638121915"/>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C160-4952-9842-8F019713914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c:f>
              <c:numCache>
                <c:formatCode>General</c:formatCode>
                <c:ptCount val="23"/>
                <c:pt idx="0">
                  <c:v>2011</c:v>
                </c:pt>
                <c:pt idx="1">
                  <c:v>2013</c:v>
                </c:pt>
                <c:pt idx="2">
                  <c:v>2015</c:v>
                </c:pt>
                <c:pt idx="4">
                  <c:v>2011</c:v>
                </c:pt>
                <c:pt idx="5">
                  <c:v>2013</c:v>
                </c:pt>
                <c:pt idx="6">
                  <c:v>205</c:v>
                </c:pt>
                <c:pt idx="8">
                  <c:v>2011</c:v>
                </c:pt>
                <c:pt idx="9">
                  <c:v>2013</c:v>
                </c:pt>
                <c:pt idx="10">
                  <c:v>2015</c:v>
                </c:pt>
                <c:pt idx="12">
                  <c:v>2011</c:v>
                </c:pt>
                <c:pt idx="13">
                  <c:v>2013</c:v>
                </c:pt>
                <c:pt idx="14">
                  <c:v>2015</c:v>
                </c:pt>
                <c:pt idx="16">
                  <c:v>2011</c:v>
                </c:pt>
                <c:pt idx="17">
                  <c:v>2013</c:v>
                </c:pt>
                <c:pt idx="18">
                  <c:v>2015</c:v>
                </c:pt>
                <c:pt idx="20">
                  <c:v>2011</c:v>
                </c:pt>
                <c:pt idx="21">
                  <c:v>2013</c:v>
                </c:pt>
                <c:pt idx="22">
                  <c:v>2015</c:v>
                </c:pt>
              </c:numCache>
            </c:numRef>
          </c:cat>
          <c:val>
            <c:numRef>
              <c:f>Sheet1!$C$2:$C$24</c:f>
              <c:numCache>
                <c:formatCode>0%</c:formatCode>
                <c:ptCount val="23"/>
                <c:pt idx="0">
                  <c:v>0.08</c:v>
                </c:pt>
                <c:pt idx="1">
                  <c:v>7.0000000000000007E-2</c:v>
                </c:pt>
                <c:pt idx="2">
                  <c:v>0.06</c:v>
                </c:pt>
                <c:pt idx="4">
                  <c:v>0.23</c:v>
                </c:pt>
                <c:pt idx="5">
                  <c:v>0.21</c:v>
                </c:pt>
                <c:pt idx="6">
                  <c:v>0.19</c:v>
                </c:pt>
                <c:pt idx="8">
                  <c:v>0.35</c:v>
                </c:pt>
                <c:pt idx="9">
                  <c:v>0.32</c:v>
                </c:pt>
                <c:pt idx="10">
                  <c:v>0.3</c:v>
                </c:pt>
                <c:pt idx="12">
                  <c:v>0.39</c:v>
                </c:pt>
                <c:pt idx="13">
                  <c:v>0.36</c:v>
                </c:pt>
                <c:pt idx="14">
                  <c:v>0.33</c:v>
                </c:pt>
                <c:pt idx="16">
                  <c:v>0.44</c:v>
                </c:pt>
                <c:pt idx="17">
                  <c:v>0.44</c:v>
                </c:pt>
                <c:pt idx="18">
                  <c:v>0.39</c:v>
                </c:pt>
                <c:pt idx="20">
                  <c:v>0.47</c:v>
                </c:pt>
                <c:pt idx="21">
                  <c:v>0.48</c:v>
                </c:pt>
                <c:pt idx="22">
                  <c:v>0.43</c:v>
                </c:pt>
              </c:numCache>
            </c:numRef>
          </c:val>
          <c:extLst>
            <c:ext xmlns:c16="http://schemas.microsoft.com/office/drawing/2014/chart" uri="{C3380CC4-5D6E-409C-BE32-E72D297353CC}">
              <c16:uniqueId val="{00000024-C160-4952-9842-8F0197139146}"/>
            </c:ext>
          </c:extLst>
        </c:ser>
        <c:dLbls>
          <c:showLegendKey val="0"/>
          <c:showVal val="0"/>
          <c:showCatName val="0"/>
          <c:showSerName val="0"/>
          <c:showPercent val="0"/>
          <c:showBubbleSize val="0"/>
        </c:dLbls>
        <c:gapWidth val="10"/>
        <c:overlap val="100"/>
        <c:axId val="259973504"/>
        <c:axId val="259975040"/>
      </c:barChart>
      <c:lineChart>
        <c:grouping val="standard"/>
        <c:varyColors val="0"/>
        <c:ser>
          <c:idx val="1"/>
          <c:order val="1"/>
          <c:tx>
            <c:strRef>
              <c:f>Sheet1!$D$1</c:f>
              <c:strCache>
                <c:ptCount val="1"/>
                <c:pt idx="0">
                  <c:v>Density</c:v>
                </c:pt>
              </c:strCache>
            </c:strRef>
          </c:tx>
          <c:spPr>
            <a:ln>
              <a:solidFill>
                <a:srgbClr val="FF0000"/>
              </a:solidFill>
            </a:ln>
          </c:spPr>
          <c:marker>
            <c:spPr>
              <a:solidFill>
                <a:srgbClr val="FF0000"/>
              </a:solidFill>
              <a:ln>
                <a:solidFill>
                  <a:srgbClr val="FF0000"/>
                </a:solidFill>
              </a:ln>
            </c:spPr>
          </c:marker>
          <c:dLbls>
            <c:dLbl>
              <c:idx val="0"/>
              <c:layout>
                <c:manualLayout>
                  <c:x val="-2.8150873542556965E-2"/>
                  <c:y val="-2.9370092457976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C160-4952-9842-8F0197139146}"/>
                </c:ext>
              </c:extLst>
            </c:dLbl>
            <c:dLbl>
              <c:idx val="1"/>
              <c:layout>
                <c:manualLayout>
                  <c:x val="-2.0770590386295956E-2"/>
                  <c:y val="-2.4475077048313417E-2"/>
                </c:manualLayout>
              </c:layout>
              <c:spPr/>
              <c:txPr>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C160-4952-9842-8F0197139146}"/>
                </c:ext>
              </c:extLst>
            </c:dLbl>
            <c:dLbl>
              <c:idx val="2"/>
              <c:layout>
                <c:manualLayout>
                  <c:x val="-2.6731628798134871E-2"/>
                  <c:y val="-2.6922584753144758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C160-4952-9842-8F0197139146}"/>
                </c:ext>
              </c:extLst>
            </c:dLbl>
            <c:dLbl>
              <c:idx val="3"/>
              <c:layout>
                <c:manualLayout>
                  <c:x val="-2.308640668929832E-2"/>
                  <c:y val="-3.671261557247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160-4952-9842-8F0197139146}"/>
                </c:ext>
              </c:extLst>
            </c:dLbl>
            <c:dLbl>
              <c:idx val="4"/>
              <c:layout>
                <c:manualLayout>
                  <c:x val="-2.3086406689298275E-2"/>
                  <c:y val="-3.9160123277301465E-2"/>
                </c:manualLayout>
              </c:layout>
              <c:spPr/>
              <c:txPr>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C160-4952-9842-8F0197139146}"/>
                </c:ext>
              </c:extLst>
            </c:dLbl>
            <c:dLbl>
              <c:idx val="5"/>
              <c:layout>
                <c:manualLayout>
                  <c:x val="-2.7946702834413729E-2"/>
                  <c:y val="-2.9370092457976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C160-4952-9842-8F0197139146}"/>
                </c:ext>
              </c:extLst>
            </c:dLbl>
            <c:dLbl>
              <c:idx val="6"/>
              <c:layout>
                <c:manualLayout>
                  <c:x val="-2.7946798509534694E-2"/>
                  <c:y val="-3.4265107867638783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C160-4952-9842-8F0197139146}"/>
                </c:ext>
              </c:extLst>
            </c:dLbl>
            <c:dLbl>
              <c:idx val="7"/>
              <c:layout>
                <c:manualLayout>
                  <c:x val="-2.3086406689298299E-2"/>
                  <c:y val="-3.6712615572470124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160-4952-9842-8F0197139146}"/>
                </c:ext>
              </c:extLst>
            </c:dLbl>
            <c:dLbl>
              <c:idx val="8"/>
              <c:layout>
                <c:manualLayout>
                  <c:x val="-2.5516554761856013E-2"/>
                  <c:y val="-3.42651078676387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C160-4952-9842-8F0197139146}"/>
                </c:ext>
              </c:extLst>
            </c:dLbl>
            <c:dLbl>
              <c:idx val="9"/>
              <c:layout>
                <c:manualLayout>
                  <c:x val="-2.4301480725577154E-2"/>
                  <c:y val="-3.67126155724700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C160-4952-9842-8F0197139146}"/>
                </c:ext>
              </c:extLst>
            </c:dLbl>
            <c:dLbl>
              <c:idx val="10"/>
              <c:layout>
                <c:manualLayout>
                  <c:x val="-2.1871332653019528E-2"/>
                  <c:y val="-3.6712615572470124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C160-4952-9842-8F0197139146}"/>
                </c:ext>
              </c:extLst>
            </c:dLbl>
            <c:dLbl>
              <c:idx val="12"/>
              <c:layout>
                <c:manualLayout>
                  <c:x val="-2.1871332653019441E-2"/>
                  <c:y val="-3.91601232773014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C160-4952-9842-8F0197139146}"/>
                </c:ext>
              </c:extLst>
            </c:dLbl>
            <c:dLbl>
              <c:idx val="13"/>
              <c:layout>
                <c:manualLayout>
                  <c:x val="-2.1871332653019351E-2"/>
                  <c:y val="-3.6712615572470034E-2"/>
                </c:manualLayout>
              </c:layout>
              <c:spPr/>
              <c:txPr>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C160-4952-9842-8F0197139146}"/>
                </c:ext>
              </c:extLst>
            </c:dLbl>
            <c:dLbl>
              <c:idx val="14"/>
              <c:layout>
                <c:manualLayout>
                  <c:x val="-2.6731628798134871E-2"/>
                  <c:y val="-2.9370092457976098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C160-4952-9842-8F0197139146}"/>
                </c:ext>
              </c:extLst>
            </c:dLbl>
            <c:dLbl>
              <c:idx val="15"/>
              <c:layout>
                <c:manualLayout>
                  <c:x val="-2.3086406689298299E-2"/>
                  <c:y val="-3.6712615572470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160-4952-9842-8F0197139146}"/>
                </c:ext>
              </c:extLst>
            </c:dLbl>
            <c:dLbl>
              <c:idx val="16"/>
              <c:layout>
                <c:manualLayout>
                  <c:x val="-2.3086406689298209E-2"/>
                  <c:y val="-3.6712615572470124E-2"/>
                </c:manualLayout>
              </c:layout>
              <c:spPr/>
              <c:txPr>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C160-4952-9842-8F0197139146}"/>
                </c:ext>
              </c:extLst>
            </c:dLbl>
            <c:dLbl>
              <c:idx val="17"/>
              <c:layout>
                <c:manualLayout>
                  <c:x val="-2.5516554761856013E-2"/>
                  <c:y val="-3.18176001628074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C160-4952-9842-8F0197139146}"/>
                </c:ext>
              </c:extLst>
            </c:dLbl>
            <c:dLbl>
              <c:idx val="18"/>
              <c:layout>
                <c:manualLayout>
                  <c:x val="-2.6731628798134871E-2"/>
                  <c:y val="-4.1607630982132722E-2"/>
                </c:manualLayout>
              </c:layout>
              <c:spPr>
                <a:noFill/>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C160-4952-9842-8F0197139146}"/>
                </c:ext>
              </c:extLst>
            </c:dLbl>
            <c:dLbl>
              <c:idx val="20"/>
              <c:layout>
                <c:manualLayout>
                  <c:x val="-2.3086406689298299E-2"/>
                  <c:y val="-2.9370092457976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C160-4952-9842-8F0197139146}"/>
                </c:ext>
              </c:extLst>
            </c:dLbl>
            <c:dLbl>
              <c:idx val="21"/>
              <c:layout>
                <c:manualLayout>
                  <c:x val="-2.5516554761856013E-2"/>
                  <c:y val="-2.93700924579760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C160-4952-9842-8F0197139146}"/>
                </c:ext>
              </c:extLst>
            </c:dLbl>
            <c:dLbl>
              <c:idx val="22"/>
              <c:layout>
                <c:manualLayout>
                  <c:x val="-1.7011036507904007E-2"/>
                  <c:y val="-3.4265107867638783E-2"/>
                </c:manualLayout>
              </c:layout>
              <c:spPr/>
              <c:txPr>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9-C160-4952-9842-8F0197139146}"/>
                </c:ext>
              </c:extLst>
            </c:dLbl>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c:f>
              <c:numCache>
                <c:formatCode>General</c:formatCode>
                <c:ptCount val="23"/>
                <c:pt idx="0">
                  <c:v>2011</c:v>
                </c:pt>
                <c:pt idx="1">
                  <c:v>2013</c:v>
                </c:pt>
                <c:pt idx="2">
                  <c:v>2015</c:v>
                </c:pt>
                <c:pt idx="4">
                  <c:v>2011</c:v>
                </c:pt>
                <c:pt idx="5">
                  <c:v>2013</c:v>
                </c:pt>
                <c:pt idx="6">
                  <c:v>205</c:v>
                </c:pt>
                <c:pt idx="8">
                  <c:v>2011</c:v>
                </c:pt>
                <c:pt idx="9">
                  <c:v>2013</c:v>
                </c:pt>
                <c:pt idx="10">
                  <c:v>2015</c:v>
                </c:pt>
                <c:pt idx="12">
                  <c:v>2011</c:v>
                </c:pt>
                <c:pt idx="13">
                  <c:v>2013</c:v>
                </c:pt>
                <c:pt idx="14">
                  <c:v>2015</c:v>
                </c:pt>
                <c:pt idx="16">
                  <c:v>2011</c:v>
                </c:pt>
                <c:pt idx="17">
                  <c:v>2013</c:v>
                </c:pt>
                <c:pt idx="18">
                  <c:v>2015</c:v>
                </c:pt>
                <c:pt idx="20">
                  <c:v>2011</c:v>
                </c:pt>
                <c:pt idx="21">
                  <c:v>2013</c:v>
                </c:pt>
                <c:pt idx="22">
                  <c:v>2015</c:v>
                </c:pt>
              </c:numCache>
            </c:numRef>
          </c:cat>
          <c:val>
            <c:numRef>
              <c:f>Sheet1!$D$2:$D$24</c:f>
              <c:numCache>
                <c:formatCode>0.0%</c:formatCode>
                <c:ptCount val="23"/>
                <c:pt idx="0">
                  <c:v>3.5900000000000001E-2</c:v>
                </c:pt>
                <c:pt idx="1">
                  <c:v>2.92E-2</c:v>
                </c:pt>
                <c:pt idx="2">
                  <c:v>2.5999999999999999E-2</c:v>
                </c:pt>
                <c:pt idx="4">
                  <c:v>5.5100000000000003E-2</c:v>
                </c:pt>
                <c:pt idx="5">
                  <c:v>4.8899999999999999E-2</c:v>
                </c:pt>
                <c:pt idx="6">
                  <c:v>4.2900000000000001E-2</c:v>
                </c:pt>
                <c:pt idx="8">
                  <c:v>5.4699999999999999E-2</c:v>
                </c:pt>
                <c:pt idx="9">
                  <c:v>5.0900000000000001E-2</c:v>
                </c:pt>
                <c:pt idx="10">
                  <c:v>4.4999999999999998E-2</c:v>
                </c:pt>
                <c:pt idx="12">
                  <c:v>5.4800000000000001E-2</c:v>
                </c:pt>
                <c:pt idx="13">
                  <c:v>5.1799999999999999E-2</c:v>
                </c:pt>
                <c:pt idx="14">
                  <c:v>4.48E-2</c:v>
                </c:pt>
                <c:pt idx="16">
                  <c:v>5.8400000000000001E-2</c:v>
                </c:pt>
                <c:pt idx="17">
                  <c:v>5.5E-2</c:v>
                </c:pt>
                <c:pt idx="18">
                  <c:v>5.0900000000000001E-2</c:v>
                </c:pt>
                <c:pt idx="20">
                  <c:v>5.96E-2</c:v>
                </c:pt>
                <c:pt idx="21">
                  <c:v>6.2199999999999998E-2</c:v>
                </c:pt>
                <c:pt idx="22">
                  <c:v>6.7000000000000004E-2</c:v>
                </c:pt>
              </c:numCache>
            </c:numRef>
          </c:val>
          <c:smooth val="0"/>
          <c:extLst>
            <c:ext xmlns:c16="http://schemas.microsoft.com/office/drawing/2014/chart" uri="{C3380CC4-5D6E-409C-BE32-E72D297353CC}">
              <c16:uniqueId val="{0000003A-C160-4952-9842-8F0197139146}"/>
            </c:ext>
          </c:extLst>
        </c:ser>
        <c:dLbls>
          <c:showLegendKey val="0"/>
          <c:showVal val="0"/>
          <c:showCatName val="0"/>
          <c:showSerName val="0"/>
          <c:showPercent val="0"/>
          <c:showBubbleSize val="0"/>
        </c:dLbls>
        <c:marker val="1"/>
        <c:smooth val="0"/>
        <c:axId val="259973504"/>
        <c:axId val="259975040"/>
      </c:lineChart>
      <c:catAx>
        <c:axId val="259973504"/>
        <c:scaling>
          <c:orientation val="minMax"/>
        </c:scaling>
        <c:delete val="0"/>
        <c:axPos val="b"/>
        <c:numFmt formatCode="General" sourceLinked="1"/>
        <c:majorTickMark val="out"/>
        <c:minorTickMark val="none"/>
        <c:tickLblPos val="nextTo"/>
        <c:txPr>
          <a:bodyPr/>
          <a:lstStyle/>
          <a:p>
            <a:pPr>
              <a:defRPr sz="1200" baseline="0"/>
            </a:pPr>
            <a:endParaRPr lang="en-US"/>
          </a:p>
        </c:txPr>
        <c:crossAx val="259975040"/>
        <c:crosses val="autoZero"/>
        <c:auto val="1"/>
        <c:lblAlgn val="ctr"/>
        <c:lblOffset val="100"/>
        <c:noMultiLvlLbl val="0"/>
      </c:catAx>
      <c:valAx>
        <c:axId val="259975040"/>
        <c:scaling>
          <c:orientation val="minMax"/>
        </c:scaling>
        <c:delete val="1"/>
        <c:axPos val="l"/>
        <c:numFmt formatCode="0%" sourceLinked="1"/>
        <c:majorTickMark val="out"/>
        <c:minorTickMark val="none"/>
        <c:tickLblPos val="nextTo"/>
        <c:crossAx val="259973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45951051920364E-2"/>
          <c:y val="6.6195069591738515E-2"/>
          <c:w val="0.91419369474391865"/>
          <c:h val="0.71383412706950711"/>
        </c:manualLayout>
      </c:layout>
      <c:barChart>
        <c:barDir val="col"/>
        <c:grouping val="stacked"/>
        <c:varyColors val="0"/>
        <c:ser>
          <c:idx val="0"/>
          <c:order val="0"/>
          <c:tx>
            <c:strRef>
              <c:f>Sheet1!$B$1</c:f>
              <c:strCache>
                <c:ptCount val="1"/>
                <c:pt idx="0">
                  <c:v>Incidence </c:v>
                </c:pt>
              </c:strCache>
            </c:strRef>
          </c:tx>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17E9-46E0-B5FB-5163876D79B2}"/>
              </c:ext>
            </c:extLst>
          </c:dPt>
          <c:dPt>
            <c:idx val="1"/>
            <c:invertIfNegative val="0"/>
            <c:bubble3D val="0"/>
            <c:spPr>
              <a:solidFill>
                <a:srgbClr val="233A75"/>
              </a:solidFill>
            </c:spPr>
            <c:extLst>
              <c:ext xmlns:c16="http://schemas.microsoft.com/office/drawing/2014/chart" uri="{C3380CC4-5D6E-409C-BE32-E72D297353CC}">
                <c16:uniqueId val="{00000003-17E9-46E0-B5FB-5163876D79B2}"/>
              </c:ext>
            </c:extLst>
          </c:dPt>
          <c:dPt>
            <c:idx val="3"/>
            <c:invertIfNegative val="0"/>
            <c:bubble3D val="0"/>
            <c:spPr>
              <a:solidFill>
                <a:schemeClr val="bg1">
                  <a:lumMod val="65000"/>
                </a:schemeClr>
              </a:solidFill>
            </c:spPr>
            <c:extLst>
              <c:ext xmlns:c16="http://schemas.microsoft.com/office/drawing/2014/chart" uri="{C3380CC4-5D6E-409C-BE32-E72D297353CC}">
                <c16:uniqueId val="{00000005-17E9-46E0-B5FB-5163876D79B2}"/>
              </c:ext>
            </c:extLst>
          </c:dPt>
          <c:dPt>
            <c:idx val="6"/>
            <c:invertIfNegative val="0"/>
            <c:bubble3D val="0"/>
            <c:spPr>
              <a:solidFill>
                <a:schemeClr val="bg1">
                  <a:lumMod val="65000"/>
                </a:schemeClr>
              </a:solidFill>
            </c:spPr>
            <c:extLst>
              <c:ext xmlns:c16="http://schemas.microsoft.com/office/drawing/2014/chart" uri="{C3380CC4-5D6E-409C-BE32-E72D297353CC}">
                <c16:uniqueId val="{00000007-17E9-46E0-B5FB-5163876D79B2}"/>
              </c:ext>
            </c:extLst>
          </c:dPt>
          <c:dPt>
            <c:idx val="9"/>
            <c:invertIfNegative val="0"/>
            <c:bubble3D val="0"/>
            <c:spPr>
              <a:solidFill>
                <a:schemeClr val="bg1">
                  <a:lumMod val="65000"/>
                </a:schemeClr>
              </a:solidFill>
            </c:spPr>
            <c:extLst>
              <c:ext xmlns:c16="http://schemas.microsoft.com/office/drawing/2014/chart" uri="{C3380CC4-5D6E-409C-BE32-E72D297353CC}">
                <c16:uniqueId val="{00000009-17E9-46E0-B5FB-5163876D79B2}"/>
              </c:ext>
            </c:extLst>
          </c:dPt>
          <c:dPt>
            <c:idx val="12"/>
            <c:invertIfNegative val="0"/>
            <c:bubble3D val="0"/>
            <c:spPr>
              <a:solidFill>
                <a:schemeClr val="bg1">
                  <a:lumMod val="65000"/>
                </a:schemeClr>
              </a:solidFill>
            </c:spPr>
            <c:extLst>
              <c:ext xmlns:c16="http://schemas.microsoft.com/office/drawing/2014/chart" uri="{C3380CC4-5D6E-409C-BE32-E72D297353CC}">
                <c16:uniqueId val="{0000000B-17E9-46E0-B5FB-5163876D79B2}"/>
              </c:ext>
            </c:extLst>
          </c:dPt>
          <c:dPt>
            <c:idx val="15"/>
            <c:invertIfNegative val="0"/>
            <c:bubble3D val="0"/>
            <c:spPr>
              <a:solidFill>
                <a:schemeClr val="bg1">
                  <a:lumMod val="65000"/>
                </a:schemeClr>
              </a:solidFill>
            </c:spPr>
            <c:extLst>
              <c:ext xmlns:c16="http://schemas.microsoft.com/office/drawing/2014/chart" uri="{C3380CC4-5D6E-409C-BE32-E72D297353CC}">
                <c16:uniqueId val="{0000000D-17E9-46E0-B5FB-5163876D79B2}"/>
              </c:ext>
            </c:extLst>
          </c:dPt>
          <c:dPt>
            <c:idx val="18"/>
            <c:invertIfNegative val="0"/>
            <c:bubble3D val="0"/>
            <c:spPr>
              <a:solidFill>
                <a:schemeClr val="bg1">
                  <a:lumMod val="65000"/>
                </a:schemeClr>
              </a:solidFill>
            </c:spPr>
            <c:extLst>
              <c:ext xmlns:c16="http://schemas.microsoft.com/office/drawing/2014/chart" uri="{C3380CC4-5D6E-409C-BE32-E72D297353CC}">
                <c16:uniqueId val="{0000000F-17E9-46E0-B5FB-5163876D79B2}"/>
              </c:ext>
            </c:extLst>
          </c:dPt>
          <c:dPt>
            <c:idx val="21"/>
            <c:invertIfNegative val="0"/>
            <c:bubble3D val="0"/>
            <c:spPr>
              <a:solidFill>
                <a:schemeClr val="bg1">
                  <a:lumMod val="65000"/>
                </a:schemeClr>
              </a:solidFill>
            </c:spPr>
            <c:extLst>
              <c:ext xmlns:c16="http://schemas.microsoft.com/office/drawing/2014/chart" uri="{C3380CC4-5D6E-409C-BE32-E72D297353CC}">
                <c16:uniqueId val="{00000011-17E9-46E0-B5FB-5163876D79B2}"/>
              </c:ext>
            </c:extLst>
          </c:dPt>
          <c:dPt>
            <c:idx val="24"/>
            <c:invertIfNegative val="0"/>
            <c:bubble3D val="0"/>
            <c:spPr>
              <a:solidFill>
                <a:schemeClr val="bg1">
                  <a:lumMod val="65000"/>
                </a:schemeClr>
              </a:solidFill>
            </c:spPr>
            <c:extLst>
              <c:ext xmlns:c16="http://schemas.microsoft.com/office/drawing/2014/chart" uri="{C3380CC4-5D6E-409C-BE32-E72D297353CC}">
                <c16:uniqueId val="{00000013-17E9-46E0-B5FB-5163876D79B2}"/>
              </c:ext>
            </c:extLst>
          </c:dPt>
          <c:dPt>
            <c:idx val="27"/>
            <c:invertIfNegative val="0"/>
            <c:bubble3D val="0"/>
            <c:spPr>
              <a:solidFill>
                <a:schemeClr val="bg1">
                  <a:lumMod val="65000"/>
                </a:schemeClr>
              </a:solidFill>
            </c:spPr>
            <c:extLst>
              <c:ext xmlns:c16="http://schemas.microsoft.com/office/drawing/2014/chart" uri="{C3380CC4-5D6E-409C-BE32-E72D297353CC}">
                <c16:uniqueId val="{00000015-17E9-46E0-B5FB-5163876D79B2}"/>
              </c:ext>
            </c:extLst>
          </c:dPt>
          <c:dPt>
            <c:idx val="30"/>
            <c:invertIfNegative val="0"/>
            <c:bubble3D val="0"/>
            <c:spPr>
              <a:solidFill>
                <a:schemeClr val="bg1">
                  <a:lumMod val="65000"/>
                </a:schemeClr>
              </a:solidFill>
            </c:spPr>
            <c:extLst>
              <c:ext xmlns:c16="http://schemas.microsoft.com/office/drawing/2014/chart" uri="{C3380CC4-5D6E-409C-BE32-E72D297353CC}">
                <c16:uniqueId val="{00000017-17E9-46E0-B5FB-5163876D79B2}"/>
              </c:ext>
            </c:extLst>
          </c:dPt>
          <c:dPt>
            <c:idx val="33"/>
            <c:invertIfNegative val="0"/>
            <c:bubble3D val="0"/>
            <c:spPr>
              <a:solidFill>
                <a:schemeClr val="bg1">
                  <a:lumMod val="65000"/>
                </a:schemeClr>
              </a:solidFill>
            </c:spPr>
            <c:extLst>
              <c:ext xmlns:c16="http://schemas.microsoft.com/office/drawing/2014/chart" uri="{C3380CC4-5D6E-409C-BE32-E72D297353CC}">
                <c16:uniqueId val="{00000019-17E9-46E0-B5FB-5163876D79B2}"/>
              </c:ext>
            </c:extLst>
          </c:dPt>
          <c:dPt>
            <c:idx val="36"/>
            <c:invertIfNegative val="0"/>
            <c:bubble3D val="0"/>
            <c:spPr>
              <a:solidFill>
                <a:schemeClr val="bg1">
                  <a:lumMod val="65000"/>
                </a:schemeClr>
              </a:solidFill>
            </c:spPr>
            <c:extLst>
              <c:ext xmlns:c16="http://schemas.microsoft.com/office/drawing/2014/chart" uri="{C3380CC4-5D6E-409C-BE32-E72D297353CC}">
                <c16:uniqueId val="{0000001B-17E9-46E0-B5FB-5163876D79B2}"/>
              </c:ext>
            </c:extLst>
          </c:dPt>
          <c:dLbls>
            <c:dLbl>
              <c:idx val="0"/>
              <c:layout>
                <c:manualLayout>
                  <c:x val="-2.0080322872618257E-3"/>
                  <c:y val="-0.315185916259462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7E9-46E0-B5FB-5163876D79B2}"/>
                </c:ext>
              </c:extLst>
            </c:dLbl>
            <c:dLbl>
              <c:idx val="1"/>
              <c:layout>
                <c:manualLayout>
                  <c:x val="2.0080322872618257E-3"/>
                  <c:y val="-0.35796114775181859"/>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7E9-46E0-B5FB-5163876D79B2}"/>
                </c:ext>
              </c:extLst>
            </c:dLbl>
            <c:dLbl>
              <c:idx val="3"/>
              <c:layout>
                <c:manualLayout>
                  <c:x val="1.0040161436309313E-3"/>
                  <c:y val="-0.324191228152590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7E9-46E0-B5FB-5163876D79B2}"/>
                </c:ext>
              </c:extLst>
            </c:dLbl>
            <c:dLbl>
              <c:idx val="4"/>
              <c:layout>
                <c:manualLayout>
                  <c:x val="2.0080322872618257E-3"/>
                  <c:y val="-0.29042130855336223"/>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17E9-46E0-B5FB-5163876D79B2}"/>
                </c:ext>
              </c:extLst>
            </c:dLbl>
            <c:dLbl>
              <c:idx val="6"/>
              <c:layout>
                <c:manualLayout>
                  <c:x val="0"/>
                  <c:y val="-0.276913340713671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7E9-46E0-B5FB-5163876D79B2}"/>
                </c:ext>
              </c:extLst>
            </c:dLbl>
            <c:dLbl>
              <c:idx val="7"/>
              <c:layout>
                <c:manualLayout>
                  <c:x val="0"/>
                  <c:y val="-0.29042130855336223"/>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7E9-46E0-B5FB-5163876D79B2}"/>
                </c:ext>
              </c:extLst>
            </c:dLbl>
            <c:dLbl>
              <c:idx val="9"/>
              <c:layout>
                <c:manualLayout>
                  <c:x val="2.0080322872618257E-3"/>
                  <c:y val="-0.263405372873979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7E9-46E0-B5FB-5163876D79B2}"/>
                </c:ext>
              </c:extLst>
            </c:dLbl>
            <c:dLbl>
              <c:idx val="10"/>
              <c:layout>
                <c:manualLayout>
                  <c:x val="0"/>
                  <c:y val="-0.27916466868695289"/>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17E9-46E0-B5FB-5163876D79B2}"/>
                </c:ext>
              </c:extLst>
            </c:dLbl>
            <c:dLbl>
              <c:idx val="12"/>
              <c:layout>
                <c:manualLayout>
                  <c:x val="0"/>
                  <c:y val="-0.263405372873979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7E9-46E0-B5FB-5163876D79B2}"/>
                </c:ext>
              </c:extLst>
            </c:dLbl>
            <c:dLbl>
              <c:idx val="13"/>
              <c:layout>
                <c:manualLayout>
                  <c:x val="0"/>
                  <c:y val="-0.24989740503428839"/>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17E9-46E0-B5FB-5163876D79B2}"/>
                </c:ext>
              </c:extLst>
            </c:dLbl>
            <c:dLbl>
              <c:idx val="15"/>
              <c:layout>
                <c:manualLayout>
                  <c:x val="0"/>
                  <c:y val="-0.292672636526644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7E9-46E0-B5FB-5163876D79B2}"/>
                </c:ext>
              </c:extLst>
            </c:dLbl>
            <c:dLbl>
              <c:idx val="16"/>
              <c:layout>
                <c:manualLayout>
                  <c:x val="2.0080322872618257E-3"/>
                  <c:y val="-0.25440006098085222"/>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17E9-46E0-B5FB-5163876D79B2}"/>
                </c:ext>
              </c:extLst>
            </c:dLbl>
            <c:dLbl>
              <c:idx val="18"/>
              <c:layout>
                <c:manualLayout>
                  <c:x val="-1.0040161436309129E-3"/>
                  <c:y val="-0.297175292473207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7E9-46E0-B5FB-5163876D79B2}"/>
                </c:ext>
              </c:extLst>
            </c:dLbl>
            <c:dLbl>
              <c:idx val="19"/>
              <c:layout>
                <c:manualLayout>
                  <c:x val="0"/>
                  <c:y val="-0.23638943719459718"/>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17E9-46E0-B5FB-5163876D79B2}"/>
                </c:ext>
              </c:extLst>
            </c:dLbl>
            <c:dLbl>
              <c:idx val="21"/>
              <c:layout>
                <c:manualLayout>
                  <c:x val="-3.0120484308927388E-3"/>
                  <c:y val="-0.276913340713671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7E9-46E0-B5FB-5163876D79B2}"/>
                </c:ext>
              </c:extLst>
            </c:dLbl>
            <c:dLbl>
              <c:idx val="22"/>
              <c:layout>
                <c:manualLayout>
                  <c:x val="-7.3626999987546917E-17"/>
                  <c:y val="-0.21837881340834214"/>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17E9-46E0-B5FB-5163876D79B2}"/>
                </c:ext>
              </c:extLst>
            </c:dLbl>
            <c:dLbl>
              <c:idx val="24"/>
              <c:layout>
                <c:manualLayout>
                  <c:x val="-7.3626999987546917E-17"/>
                  <c:y val="-0.2206301413816240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7E9-46E0-B5FB-5163876D79B2}"/>
                </c:ext>
              </c:extLst>
            </c:dLbl>
            <c:dLbl>
              <c:idx val="25"/>
              <c:layout>
                <c:manualLayout>
                  <c:x val="5.0200807181545641E-3"/>
                  <c:y val="-0.18617330084566616"/>
                </c:manualLayout>
              </c:layout>
              <c:spPr/>
              <c:txPr>
                <a:bodyPr/>
                <a:lstStyle/>
                <a:p>
                  <a:pPr>
                    <a:defRPr sz="12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17E9-46E0-B5FB-5163876D79B2}"/>
                </c:ext>
              </c:extLst>
            </c:dLbl>
            <c:dLbl>
              <c:idx val="27"/>
              <c:layout>
                <c:manualLayout>
                  <c:x val="0"/>
                  <c:y val="-0.209373501515214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7E9-46E0-B5FB-5163876D79B2}"/>
                </c:ext>
              </c:extLst>
            </c:dLbl>
            <c:dLbl>
              <c:idx val="28"/>
              <c:layout>
                <c:manualLayout>
                  <c:x val="1.0040161436309129E-3"/>
                  <c:y val="-0.19586553367552337"/>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17E9-46E0-B5FB-5163876D79B2}"/>
                </c:ext>
              </c:extLst>
            </c:dLbl>
            <c:dLbl>
              <c:idx val="30"/>
              <c:layout>
                <c:manualLayout>
                  <c:x val="-1.0040161436309129E-3"/>
                  <c:y val="-0.209373501515214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7E9-46E0-B5FB-5163876D79B2}"/>
                </c:ext>
              </c:extLst>
            </c:dLbl>
            <c:dLbl>
              <c:idx val="31"/>
              <c:layout>
                <c:manualLayout>
                  <c:x val="1.0040161436309129E-3"/>
                  <c:y val="-0.1913628777289596"/>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17E9-46E0-B5FB-5163876D79B2}"/>
                </c:ext>
              </c:extLst>
            </c:dLbl>
            <c:dLbl>
              <c:idx val="33"/>
              <c:layout>
                <c:manualLayout>
                  <c:x val="0"/>
                  <c:y val="-0.177854909889268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7E9-46E0-B5FB-5163876D79B2}"/>
                </c:ext>
              </c:extLst>
            </c:dLbl>
            <c:dLbl>
              <c:idx val="34"/>
              <c:layout>
                <c:manualLayout>
                  <c:x val="0"/>
                  <c:y val="-0.16659827002285896"/>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17E9-46E0-B5FB-5163876D79B2}"/>
                </c:ext>
              </c:extLst>
            </c:dLbl>
            <c:dLbl>
              <c:idx val="36"/>
              <c:layout>
                <c:manualLayout>
                  <c:x val="-3.0120484308927388E-3"/>
                  <c:y val="-0.1530903021831676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7E9-46E0-B5FB-5163876D79B2}"/>
                </c:ext>
              </c:extLst>
            </c:dLbl>
            <c:dLbl>
              <c:idx val="37"/>
              <c:layout>
                <c:manualLayout>
                  <c:x val="0"/>
                  <c:y val="-0.11706905461065764"/>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17E9-46E0-B5FB-5163876D79B2}"/>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Public Administration 2013</c:v>
                </c:pt>
                <c:pt idx="1">
                  <c:v>Public Administration 2015</c:v>
                </c:pt>
                <c:pt idx="3">
                  <c:v>Hotels &amp; Restaurants 2013</c:v>
                </c:pt>
                <c:pt idx="4">
                  <c:v>Hotels &amp; Restaurants 2015</c:v>
                </c:pt>
                <c:pt idx="6">
                  <c:v>Education 2013</c:v>
                </c:pt>
                <c:pt idx="7">
                  <c:v>Education 2015</c:v>
                </c:pt>
                <c:pt idx="9">
                  <c:v>Manufacturing 2013</c:v>
                </c:pt>
                <c:pt idx="10">
                  <c:v>Manufacturing 2015</c:v>
                </c:pt>
                <c:pt idx="12">
                  <c:v>Wholesale &amp; Retail 2013</c:v>
                </c:pt>
                <c:pt idx="13">
                  <c:v>Wholesale &amp; Retail 2015</c:v>
                </c:pt>
                <c:pt idx="15">
                  <c:v>Financial Services 2013</c:v>
                </c:pt>
                <c:pt idx="16">
                  <c:v>Financial Services 2015</c:v>
                </c:pt>
                <c:pt idx="18">
                  <c:v>Health &amp; Social Work 2013</c:v>
                </c:pt>
                <c:pt idx="19">
                  <c:v>Health &amp; Social Work 2015</c:v>
                </c:pt>
                <c:pt idx="21">
                  <c:v>Electricity, Gas &amp; Water 2013</c:v>
                </c:pt>
                <c:pt idx="22">
                  <c:v>Electricity, Gas &amp; Water 2015</c:v>
                </c:pt>
                <c:pt idx="24">
                  <c:v>Transport &amp; Comms 2013</c:v>
                </c:pt>
                <c:pt idx="25">
                  <c:v>Transport &amp; Comms 2015</c:v>
                </c:pt>
                <c:pt idx="27">
                  <c:v>Business Services 2013</c:v>
                </c:pt>
                <c:pt idx="28">
                  <c:v>Business Services 2015</c:v>
                </c:pt>
                <c:pt idx="30">
                  <c:v>Arts &amp; Other Services 2013</c:v>
                </c:pt>
                <c:pt idx="31">
                  <c:v>Arts &amp; Other Services 2015</c:v>
                </c:pt>
                <c:pt idx="33">
                  <c:v>Construction 2013</c:v>
                </c:pt>
                <c:pt idx="34">
                  <c:v>Construction 2015</c:v>
                </c:pt>
                <c:pt idx="36">
                  <c:v>Agriculture 2013</c:v>
                </c:pt>
                <c:pt idx="37">
                  <c:v>Agriculture 2015</c:v>
                </c:pt>
              </c:strCache>
            </c:strRef>
          </c:cat>
          <c:val>
            <c:numRef>
              <c:f>Sheet1!$B$2:$B$39</c:f>
              <c:numCache>
                <c:formatCode>0%</c:formatCode>
                <c:ptCount val="38"/>
                <c:pt idx="0">
                  <c:v>0.2</c:v>
                </c:pt>
                <c:pt idx="1">
                  <c:v>0.23</c:v>
                </c:pt>
                <c:pt idx="3">
                  <c:v>0.21</c:v>
                </c:pt>
                <c:pt idx="4">
                  <c:v>0.19</c:v>
                </c:pt>
                <c:pt idx="6">
                  <c:v>0.18</c:v>
                </c:pt>
                <c:pt idx="7">
                  <c:v>0.19</c:v>
                </c:pt>
                <c:pt idx="9">
                  <c:v>0.17</c:v>
                </c:pt>
                <c:pt idx="10">
                  <c:v>0.19</c:v>
                </c:pt>
                <c:pt idx="12">
                  <c:v>0.17</c:v>
                </c:pt>
                <c:pt idx="13">
                  <c:v>0.16</c:v>
                </c:pt>
                <c:pt idx="15">
                  <c:v>0.19</c:v>
                </c:pt>
                <c:pt idx="16">
                  <c:v>0.16</c:v>
                </c:pt>
                <c:pt idx="18">
                  <c:v>0.19</c:v>
                </c:pt>
                <c:pt idx="19">
                  <c:v>0.15</c:v>
                </c:pt>
                <c:pt idx="21">
                  <c:v>0.18</c:v>
                </c:pt>
                <c:pt idx="22">
                  <c:v>0.14000000000000001</c:v>
                </c:pt>
                <c:pt idx="24">
                  <c:v>0.13</c:v>
                </c:pt>
                <c:pt idx="25">
                  <c:v>0.12</c:v>
                </c:pt>
                <c:pt idx="27">
                  <c:v>0.13</c:v>
                </c:pt>
                <c:pt idx="28">
                  <c:v>0.12</c:v>
                </c:pt>
                <c:pt idx="30">
                  <c:v>0.14000000000000001</c:v>
                </c:pt>
                <c:pt idx="31">
                  <c:v>0.12</c:v>
                </c:pt>
                <c:pt idx="33">
                  <c:v>0.11</c:v>
                </c:pt>
                <c:pt idx="34">
                  <c:v>0.1</c:v>
                </c:pt>
                <c:pt idx="36">
                  <c:v>0.09</c:v>
                </c:pt>
                <c:pt idx="37">
                  <c:v>7.0000000000000007E-2</c:v>
                </c:pt>
              </c:numCache>
            </c:numRef>
          </c:val>
          <c:extLst>
            <c:ext xmlns:c16="http://schemas.microsoft.com/office/drawing/2014/chart" uri="{C3380CC4-5D6E-409C-BE32-E72D297353CC}">
              <c16:uniqueId val="{00000028-17E9-46E0-B5FB-5163876D79B2}"/>
            </c:ext>
          </c:extLst>
        </c:ser>
        <c:dLbls>
          <c:showLegendKey val="0"/>
          <c:showVal val="0"/>
          <c:showCatName val="0"/>
          <c:showSerName val="0"/>
          <c:showPercent val="0"/>
          <c:showBubbleSize val="0"/>
        </c:dLbls>
        <c:gapWidth val="4"/>
        <c:overlap val="100"/>
        <c:axId val="259496960"/>
        <c:axId val="259511040"/>
      </c:barChart>
      <c:lineChart>
        <c:grouping val="standard"/>
        <c:varyColors val="0"/>
        <c:ser>
          <c:idx val="1"/>
          <c:order val="1"/>
          <c:tx>
            <c:strRef>
              <c:f>Sheet1!$C$1</c:f>
              <c:strCache>
                <c:ptCount val="1"/>
                <c:pt idx="0">
                  <c:v>Density </c:v>
                </c:pt>
              </c:strCache>
            </c:strRef>
          </c:tx>
          <c:spPr>
            <a:ln>
              <a:solidFill>
                <a:srgbClr val="FF0000"/>
              </a:solidFill>
            </a:ln>
          </c:spPr>
          <c:marker>
            <c:spPr>
              <a:solidFill>
                <a:srgbClr val="FF0000"/>
              </a:solidFill>
              <a:ln>
                <a:solidFill>
                  <a:srgbClr val="FF0000"/>
                </a:solidFill>
              </a:ln>
            </c:spPr>
          </c:marker>
          <c:dLbls>
            <c:dLbl>
              <c:idx val="0"/>
              <c:layout>
                <c:manualLayout>
                  <c:x val="-2.1084339016249173E-2"/>
                  <c:y val="-4.2775231492355681E-2"/>
                </c:manualLayout>
              </c:layout>
              <c:spPr>
                <a:noFill/>
              </c:spPr>
              <c:txPr>
                <a:bodyPr/>
                <a:lstStyle/>
                <a:p>
                  <a:pPr>
                    <a:defRPr sz="1000" b="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17E9-46E0-B5FB-5163876D79B2}"/>
                </c:ext>
              </c:extLst>
            </c:dLbl>
            <c:dLbl>
              <c:idx val="1"/>
              <c:layout>
                <c:manualLayout>
                  <c:x val="-2.0080322872618257E-2"/>
                  <c:y val="-3.3769919599228169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17E9-46E0-B5FB-5163876D79B2}"/>
                </c:ext>
              </c:extLst>
            </c:dLbl>
            <c:dLbl>
              <c:idx val="3"/>
              <c:layout>
                <c:manualLayout>
                  <c:x val="-1.9076306728987344E-2"/>
                  <c:y val="-3.1518591625946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17E9-46E0-B5FB-5163876D79B2}"/>
                </c:ext>
              </c:extLst>
            </c:dLbl>
            <c:dLbl>
              <c:idx val="4"/>
              <c:layout>
                <c:manualLayout>
                  <c:x val="-2.1084339016249173E-2"/>
                  <c:y val="-3.8272575545791922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17E9-46E0-B5FB-5163876D79B2}"/>
                </c:ext>
              </c:extLst>
            </c:dLbl>
            <c:dLbl>
              <c:idx val="6"/>
              <c:layout>
                <c:manualLayout>
                  <c:x val="-1.9076306728987344E-2"/>
                  <c:y val="-2.25132797328187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17E9-46E0-B5FB-5163876D79B2}"/>
                </c:ext>
              </c:extLst>
            </c:dLbl>
            <c:dLbl>
              <c:idx val="7"/>
              <c:layout>
                <c:manualLayout>
                  <c:x val="-1.9076306728987344E-2"/>
                  <c:y val="-3.6021247572510046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17E9-46E0-B5FB-5163876D79B2}"/>
                </c:ext>
              </c:extLst>
            </c:dLbl>
            <c:dLbl>
              <c:idx val="9"/>
              <c:layout>
                <c:manualLayout>
                  <c:x val="-1.9076306728987309E-2"/>
                  <c:y val="-2.9267263652664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17E9-46E0-B5FB-5163876D79B2}"/>
                </c:ext>
              </c:extLst>
            </c:dLbl>
            <c:dLbl>
              <c:idx val="10"/>
              <c:layout>
                <c:manualLayout>
                  <c:x val="-2.0080322872618222E-2"/>
                  <c:y val="-3.1518591625946286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17E9-46E0-B5FB-5163876D79B2}"/>
                </c:ext>
              </c:extLst>
            </c:dLbl>
            <c:dLbl>
              <c:idx val="12"/>
              <c:layout>
                <c:manualLayout>
                  <c:x val="-1.8072290585356431E-2"/>
                  <c:y val="-2.47646077061006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17E9-46E0-B5FB-5163876D79B2}"/>
                </c:ext>
              </c:extLst>
            </c:dLbl>
            <c:dLbl>
              <c:idx val="13"/>
              <c:layout>
                <c:manualLayout>
                  <c:x val="-1.9076306728987344E-2"/>
                  <c:y val="-2.7015935679382534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17E9-46E0-B5FB-5163876D79B2}"/>
                </c:ext>
              </c:extLst>
            </c:dLbl>
            <c:dLbl>
              <c:idx val="15"/>
              <c:layout>
                <c:manualLayout>
                  <c:x val="-1.8072290585356431E-2"/>
                  <c:y val="-2.47646077061006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17E9-46E0-B5FB-5163876D79B2}"/>
                </c:ext>
              </c:extLst>
            </c:dLbl>
            <c:dLbl>
              <c:idx val="16"/>
              <c:layout>
                <c:manualLayout>
                  <c:x val="-1.9076306728987344E-2"/>
                  <c:y val="-5.6283199332046945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17E9-46E0-B5FB-5163876D79B2}"/>
                </c:ext>
              </c:extLst>
            </c:dLbl>
            <c:dLbl>
              <c:idx val="18"/>
              <c:layout>
                <c:manualLayout>
                  <c:x val="-1.9076306728987344E-2"/>
                  <c:y val="-2.7015935679382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17E9-46E0-B5FB-5163876D79B2}"/>
                </c:ext>
              </c:extLst>
            </c:dLbl>
            <c:dLbl>
              <c:idx val="19"/>
              <c:layout>
                <c:manualLayout>
                  <c:x val="-2.0080322872618257E-2"/>
                  <c:y val="-2.926726365266441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17E9-46E0-B5FB-5163876D79B2}"/>
                </c:ext>
              </c:extLst>
            </c:dLbl>
            <c:dLbl>
              <c:idx val="21"/>
              <c:layout>
                <c:manualLayout>
                  <c:x val="-2.0080322872618257E-2"/>
                  <c:y val="-3.1518591625946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17E9-46E0-B5FB-5163876D79B2}"/>
                </c:ext>
              </c:extLst>
            </c:dLbl>
            <c:dLbl>
              <c:idx val="22"/>
              <c:layout>
                <c:manualLayout>
                  <c:x val="-1.9076385785376532E-2"/>
                  <c:y val="-2.4764607706100655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17E9-46E0-B5FB-5163876D79B2}"/>
                </c:ext>
              </c:extLst>
            </c:dLbl>
            <c:dLbl>
              <c:idx val="24"/>
              <c:layout>
                <c:manualLayout>
                  <c:x val="-2.1084418072638361E-2"/>
                  <c:y val="-3.6021247572510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9-17E9-46E0-B5FB-5163876D79B2}"/>
                </c:ext>
              </c:extLst>
            </c:dLbl>
            <c:dLbl>
              <c:idx val="25"/>
              <c:layout>
                <c:manualLayout>
                  <c:x val="-2.0080322872618257E-2"/>
                  <c:y val="-3.3769919599228086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A-17E9-46E0-B5FB-5163876D79B2}"/>
                </c:ext>
              </c:extLst>
            </c:dLbl>
            <c:dLbl>
              <c:idx val="27"/>
              <c:layout>
                <c:manualLayout>
                  <c:x val="-2.1084339016249173E-2"/>
                  <c:y val="-2.7015935679382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B-17E9-46E0-B5FB-5163876D79B2}"/>
                </c:ext>
              </c:extLst>
            </c:dLbl>
            <c:dLbl>
              <c:idx val="28"/>
              <c:layout>
                <c:manualLayout>
                  <c:x val="-1.8072290585356431E-2"/>
                  <c:y val="-2.926726365266441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C-17E9-46E0-B5FB-5163876D79B2}"/>
                </c:ext>
              </c:extLst>
            </c:dLbl>
            <c:dLbl>
              <c:idx val="30"/>
              <c:layout>
                <c:manualLayout>
                  <c:x val="-2.1084339016249173E-2"/>
                  <c:y val="-3.37699195992281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D-17E9-46E0-B5FB-5163876D79B2}"/>
                </c:ext>
              </c:extLst>
            </c:dLbl>
            <c:dLbl>
              <c:idx val="31"/>
              <c:layout>
                <c:manualLayout>
                  <c:x val="-1.9076306728987344E-2"/>
                  <c:y val="-3.3769919599228169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E-17E9-46E0-B5FB-5163876D79B2}"/>
                </c:ext>
              </c:extLst>
            </c:dLbl>
            <c:dLbl>
              <c:idx val="33"/>
              <c:layout>
                <c:manualLayout>
                  <c:x val="-2.0080322872618257E-2"/>
                  <c:y val="-2.9267263652664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F-17E9-46E0-B5FB-5163876D79B2}"/>
                </c:ext>
              </c:extLst>
            </c:dLbl>
            <c:dLbl>
              <c:idx val="34"/>
              <c:layout>
                <c:manualLayout>
                  <c:x val="-1.9076306728987344E-2"/>
                  <c:y val="-3.3769919599228169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0-17E9-46E0-B5FB-5163876D79B2}"/>
                </c:ext>
              </c:extLst>
            </c:dLbl>
            <c:dLbl>
              <c:idx val="36"/>
              <c:layout>
                <c:manualLayout>
                  <c:x val="-1.9076306728987344E-2"/>
                  <c:y val="-2.92672636526644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1-17E9-46E0-B5FB-5163876D79B2}"/>
                </c:ext>
              </c:extLst>
            </c:dLbl>
            <c:dLbl>
              <c:idx val="37"/>
              <c:layout>
                <c:manualLayout>
                  <c:x val="-1.8072290585356431E-2"/>
                  <c:y val="-3.3769919599228086E-2"/>
                </c:manualLayout>
              </c:layout>
              <c:spPr>
                <a:noFill/>
              </c:spPr>
              <c:txPr>
                <a:bodyPr/>
                <a:lstStyle/>
                <a:p>
                  <a:pPr>
                    <a:defRPr sz="10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2-17E9-46E0-B5FB-5163876D79B2}"/>
                </c:ext>
              </c:extLst>
            </c:dLbl>
            <c:spPr>
              <a:noFill/>
            </c:spPr>
            <c:txPr>
              <a:bodyPr/>
              <a:lstStyle/>
              <a:p>
                <a:pPr>
                  <a:defRPr sz="10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Public Administration 2013</c:v>
                </c:pt>
                <c:pt idx="1">
                  <c:v>Public Administration 2015</c:v>
                </c:pt>
                <c:pt idx="3">
                  <c:v>Hotels &amp; Restaurants 2013</c:v>
                </c:pt>
                <c:pt idx="4">
                  <c:v>Hotels &amp; Restaurants 2015</c:v>
                </c:pt>
                <c:pt idx="6">
                  <c:v>Education 2013</c:v>
                </c:pt>
                <c:pt idx="7">
                  <c:v>Education 2015</c:v>
                </c:pt>
                <c:pt idx="9">
                  <c:v>Manufacturing 2013</c:v>
                </c:pt>
                <c:pt idx="10">
                  <c:v>Manufacturing 2015</c:v>
                </c:pt>
                <c:pt idx="12">
                  <c:v>Wholesale &amp; Retail 2013</c:v>
                </c:pt>
                <c:pt idx="13">
                  <c:v>Wholesale &amp; Retail 2015</c:v>
                </c:pt>
                <c:pt idx="15">
                  <c:v>Financial Services 2013</c:v>
                </c:pt>
                <c:pt idx="16">
                  <c:v>Financial Services 2015</c:v>
                </c:pt>
                <c:pt idx="18">
                  <c:v>Health &amp; Social Work 2013</c:v>
                </c:pt>
                <c:pt idx="19">
                  <c:v>Health &amp; Social Work 2015</c:v>
                </c:pt>
                <c:pt idx="21">
                  <c:v>Electricity, Gas &amp; Water 2013</c:v>
                </c:pt>
                <c:pt idx="22">
                  <c:v>Electricity, Gas &amp; Water 2015</c:v>
                </c:pt>
                <c:pt idx="24">
                  <c:v>Transport &amp; Comms 2013</c:v>
                </c:pt>
                <c:pt idx="25">
                  <c:v>Transport &amp; Comms 2015</c:v>
                </c:pt>
                <c:pt idx="27">
                  <c:v>Business Services 2013</c:v>
                </c:pt>
                <c:pt idx="28">
                  <c:v>Business Services 2015</c:v>
                </c:pt>
                <c:pt idx="30">
                  <c:v>Arts &amp; Other Services 2013</c:v>
                </c:pt>
                <c:pt idx="31">
                  <c:v>Arts &amp; Other Services 2015</c:v>
                </c:pt>
                <c:pt idx="33">
                  <c:v>Construction 2013</c:v>
                </c:pt>
                <c:pt idx="34">
                  <c:v>Construction 2015</c:v>
                </c:pt>
                <c:pt idx="36">
                  <c:v>Agriculture 2013</c:v>
                </c:pt>
                <c:pt idx="37">
                  <c:v>Agriculture 2015</c:v>
                </c:pt>
              </c:strCache>
            </c:strRef>
          </c:cat>
          <c:val>
            <c:numRef>
              <c:f>Sheet1!$C$2:$C$39</c:f>
              <c:numCache>
                <c:formatCode>0.0%</c:formatCode>
                <c:ptCount val="38"/>
                <c:pt idx="0">
                  <c:v>4.8000000000000001E-2</c:v>
                </c:pt>
                <c:pt idx="1">
                  <c:v>6.4000000000000001E-2</c:v>
                </c:pt>
                <c:pt idx="3">
                  <c:v>8.8999999999999996E-2</c:v>
                </c:pt>
                <c:pt idx="4">
                  <c:v>7.1999999999999995E-2</c:v>
                </c:pt>
                <c:pt idx="6">
                  <c:v>3.7999999999999999E-2</c:v>
                </c:pt>
                <c:pt idx="7">
                  <c:v>0.04</c:v>
                </c:pt>
                <c:pt idx="9">
                  <c:v>5.8999999999999997E-2</c:v>
                </c:pt>
                <c:pt idx="10">
                  <c:v>7.1999999999999995E-2</c:v>
                </c:pt>
                <c:pt idx="12">
                  <c:v>5.8000000000000003E-2</c:v>
                </c:pt>
                <c:pt idx="13">
                  <c:v>5.3999999999999999E-2</c:v>
                </c:pt>
                <c:pt idx="15">
                  <c:v>8.1000000000000003E-2</c:v>
                </c:pt>
                <c:pt idx="16">
                  <c:v>3.6999999999999998E-2</c:v>
                </c:pt>
                <c:pt idx="18">
                  <c:v>0.04</c:v>
                </c:pt>
                <c:pt idx="19">
                  <c:v>3.2000000000000001E-2</c:v>
                </c:pt>
                <c:pt idx="21">
                  <c:v>5.0999999999999997E-2</c:v>
                </c:pt>
                <c:pt idx="22">
                  <c:v>4.9000000000000002E-2</c:v>
                </c:pt>
                <c:pt idx="24">
                  <c:v>4.3999999999999997E-2</c:v>
                </c:pt>
                <c:pt idx="25">
                  <c:v>4.9000000000000002E-2</c:v>
                </c:pt>
                <c:pt idx="27">
                  <c:v>0.05</c:v>
                </c:pt>
                <c:pt idx="28">
                  <c:v>5.1999999999999998E-2</c:v>
                </c:pt>
                <c:pt idx="30">
                  <c:v>4.3999999999999997E-2</c:v>
                </c:pt>
                <c:pt idx="31">
                  <c:v>3.7999999999999999E-2</c:v>
                </c:pt>
                <c:pt idx="33">
                  <c:v>4.7E-2</c:v>
                </c:pt>
                <c:pt idx="34">
                  <c:v>3.7999999999999999E-2</c:v>
                </c:pt>
                <c:pt idx="36">
                  <c:v>4.3999999999999997E-2</c:v>
                </c:pt>
                <c:pt idx="37">
                  <c:v>2.9000000000000001E-2</c:v>
                </c:pt>
              </c:numCache>
            </c:numRef>
          </c:val>
          <c:smooth val="0"/>
          <c:extLst>
            <c:ext xmlns:c16="http://schemas.microsoft.com/office/drawing/2014/chart" uri="{C3380CC4-5D6E-409C-BE32-E72D297353CC}">
              <c16:uniqueId val="{00000043-17E9-46E0-B5FB-5163876D79B2}"/>
            </c:ext>
          </c:extLst>
        </c:ser>
        <c:dLbls>
          <c:showLegendKey val="0"/>
          <c:showVal val="0"/>
          <c:showCatName val="0"/>
          <c:showSerName val="0"/>
          <c:showPercent val="0"/>
          <c:showBubbleSize val="0"/>
        </c:dLbls>
        <c:marker val="1"/>
        <c:smooth val="0"/>
        <c:axId val="259496960"/>
        <c:axId val="259511040"/>
      </c:lineChart>
      <c:catAx>
        <c:axId val="259496960"/>
        <c:scaling>
          <c:orientation val="minMax"/>
        </c:scaling>
        <c:delete val="0"/>
        <c:axPos val="b"/>
        <c:numFmt formatCode="General" sourceLinked="0"/>
        <c:majorTickMark val="none"/>
        <c:minorTickMark val="none"/>
        <c:tickLblPos val="none"/>
        <c:txPr>
          <a:bodyPr/>
          <a:lstStyle/>
          <a:p>
            <a:pPr>
              <a:defRPr sz="1000"/>
            </a:pPr>
            <a:endParaRPr lang="en-US"/>
          </a:p>
        </c:txPr>
        <c:crossAx val="259511040"/>
        <c:crosses val="autoZero"/>
        <c:auto val="1"/>
        <c:lblAlgn val="ctr"/>
        <c:lblOffset val="100"/>
        <c:noMultiLvlLbl val="0"/>
      </c:catAx>
      <c:valAx>
        <c:axId val="259511040"/>
        <c:scaling>
          <c:orientation val="minMax"/>
        </c:scaling>
        <c:delete val="1"/>
        <c:axPos val="l"/>
        <c:majorGridlines>
          <c:spPr>
            <a:ln>
              <a:noFill/>
            </a:ln>
          </c:spPr>
        </c:majorGridlines>
        <c:numFmt formatCode="0%" sourceLinked="1"/>
        <c:majorTickMark val="out"/>
        <c:minorTickMark val="none"/>
        <c:tickLblPos val="nextTo"/>
        <c:crossAx val="259496960"/>
        <c:crosses val="autoZero"/>
        <c:crossBetween val="between"/>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29551717396997E-2"/>
          <c:y val="0.11604941884602243"/>
          <c:w val="0.955945592872119"/>
          <c:h val="0.7581772631928555"/>
        </c:manualLayout>
      </c:layout>
      <c:barChart>
        <c:barDir val="col"/>
        <c:grouping val="clustered"/>
        <c:varyColors val="0"/>
        <c:ser>
          <c:idx val="1"/>
          <c:order val="0"/>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UK Overall</c:v>
                </c:pt>
                <c:pt idx="1">
                  <c:v>Managers</c:v>
                </c:pt>
                <c:pt idx="2">
                  <c:v>Professionals</c:v>
                </c:pt>
                <c:pt idx="3">
                  <c:v>Associate Professionals</c:v>
                </c:pt>
                <c:pt idx="4">
                  <c:v>Admin and Clerical</c:v>
                </c:pt>
                <c:pt idx="5">
                  <c:v>Skilled trades</c:v>
                </c:pt>
                <c:pt idx="6">
                  <c:v>Caring, leisure et al</c:v>
                </c:pt>
                <c:pt idx="7">
                  <c:v>Sales and Cust. Service</c:v>
                </c:pt>
                <c:pt idx="8">
                  <c:v>Machine Operatives</c:v>
                </c:pt>
                <c:pt idx="9">
                  <c:v>Elementary</c:v>
                </c:pt>
              </c:strCache>
            </c:strRef>
          </c:cat>
          <c:val>
            <c:numRef>
              <c:f>Sheet1!$C$2:$C$11</c:f>
              <c:numCache>
                <c:formatCode>0.0%</c:formatCode>
                <c:ptCount val="10"/>
                <c:pt idx="0">
                  <c:v>5.1999999999999998E-2</c:v>
                </c:pt>
                <c:pt idx="1">
                  <c:v>0.03</c:v>
                </c:pt>
                <c:pt idx="2">
                  <c:v>3.7999999999999999E-2</c:v>
                </c:pt>
                <c:pt idx="3">
                  <c:v>5.2999999999999999E-2</c:v>
                </c:pt>
                <c:pt idx="4">
                  <c:v>4.9000000000000002E-2</c:v>
                </c:pt>
                <c:pt idx="5">
                  <c:v>5.5E-2</c:v>
                </c:pt>
                <c:pt idx="6">
                  <c:v>4.8000000000000001E-2</c:v>
                </c:pt>
                <c:pt idx="7">
                  <c:v>7.8E-2</c:v>
                </c:pt>
                <c:pt idx="8">
                  <c:v>5.3999999999999999E-2</c:v>
                </c:pt>
                <c:pt idx="9">
                  <c:v>7.2999999999999995E-2</c:v>
                </c:pt>
              </c:numCache>
            </c:numRef>
          </c:val>
          <c:extLst>
            <c:ext xmlns:c16="http://schemas.microsoft.com/office/drawing/2014/chart" uri="{C3380CC4-5D6E-409C-BE32-E72D297353CC}">
              <c16:uniqueId val="{00000000-2357-40A9-9304-0B1A7C7788CA}"/>
            </c:ext>
          </c:extLst>
        </c:ser>
        <c:ser>
          <c:idx val="2"/>
          <c:order val="1"/>
          <c:tx>
            <c:strRef>
              <c:f>Sheet1!$D$1</c:f>
              <c:strCache>
                <c:ptCount val="1"/>
                <c:pt idx="0">
                  <c:v>2015</c:v>
                </c:pt>
              </c:strCache>
            </c:strRef>
          </c:tx>
          <c:spPr>
            <a:solidFill>
              <a:srgbClr val="233A75"/>
            </a:solidFill>
          </c:spPr>
          <c:invertIfNegative val="0"/>
          <c:dLbls>
            <c:dLbl>
              <c:idx val="0"/>
              <c:layout>
                <c:manualLayout>
                  <c:x val="6.7044298465430323E-3"/>
                  <c:y val="4.321732940044292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57-40A9-9304-0B1A7C7788CA}"/>
                </c:ext>
              </c:extLst>
            </c:dLbl>
            <c:dLbl>
              <c:idx val="1"/>
              <c:layout>
                <c:manualLayout>
                  <c:x val="5.421187417620362E-3"/>
                  <c:y val="-2.25419831123272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357-40A9-9304-0B1A7C7788CA}"/>
                </c:ext>
              </c:extLst>
            </c:dLbl>
            <c:dLbl>
              <c:idx val="2"/>
              <c:layout>
                <c:manualLayout>
                  <c:x val="7.589662384668506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357-40A9-9304-0B1A7C7788CA}"/>
                </c:ext>
              </c:extLst>
            </c:dLbl>
            <c:dLbl>
              <c:idx val="3"/>
              <c:layout>
                <c:manualLayout>
                  <c:x val="6.505424901144434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357-40A9-9304-0B1A7C7788CA}"/>
                </c:ext>
              </c:extLst>
            </c:dLbl>
            <c:dLbl>
              <c:idx val="5"/>
              <c:layout>
                <c:manualLayout>
                  <c:x val="3.053734424651988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357-40A9-9304-0B1A7C7788CA}"/>
                </c:ext>
              </c:extLst>
            </c:dLbl>
            <c:dLbl>
              <c:idx val="6"/>
              <c:layout>
                <c:manualLayout>
                  <c:x val="2.6327839470071225E-3"/>
                  <c:y val="1.08043323501107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357-40A9-9304-0B1A7C7788CA}"/>
                </c:ext>
              </c:extLst>
            </c:dLbl>
            <c:dLbl>
              <c:idx val="7"/>
              <c:layout>
                <c:manualLayout>
                  <c:x val="2.6327839470070475E-3"/>
                  <c:y val="2.53416891374093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357-40A9-9304-0B1A7C7788CA}"/>
                </c:ext>
              </c:extLst>
            </c:dLbl>
            <c:dLbl>
              <c:idx val="9"/>
              <c:layout>
                <c:manualLayout>
                  <c:x val="6.505424901144434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357-40A9-9304-0B1A7C7788CA}"/>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UK Overall</c:v>
                </c:pt>
                <c:pt idx="1">
                  <c:v>Managers</c:v>
                </c:pt>
                <c:pt idx="2">
                  <c:v>Professionals</c:v>
                </c:pt>
                <c:pt idx="3">
                  <c:v>Associate Professionals</c:v>
                </c:pt>
                <c:pt idx="4">
                  <c:v>Admin and Clerical</c:v>
                </c:pt>
                <c:pt idx="5">
                  <c:v>Skilled trades</c:v>
                </c:pt>
                <c:pt idx="6">
                  <c:v>Caring, leisure et al</c:v>
                </c:pt>
                <c:pt idx="7">
                  <c:v>Sales and Cust. Service</c:v>
                </c:pt>
                <c:pt idx="8">
                  <c:v>Machine Operatives</c:v>
                </c:pt>
                <c:pt idx="9">
                  <c:v>Elementary</c:v>
                </c:pt>
              </c:strCache>
            </c:strRef>
          </c:cat>
          <c:val>
            <c:numRef>
              <c:f>Sheet1!$D$2:$D$11</c:f>
              <c:numCache>
                <c:formatCode>0.0%</c:formatCode>
                <c:ptCount val="10"/>
                <c:pt idx="0">
                  <c:v>0.05</c:v>
                </c:pt>
                <c:pt idx="1">
                  <c:v>2.7E-2</c:v>
                </c:pt>
                <c:pt idx="2">
                  <c:v>0.03</c:v>
                </c:pt>
                <c:pt idx="3">
                  <c:v>5.2999999999999999E-2</c:v>
                </c:pt>
                <c:pt idx="4">
                  <c:v>5.3999999999999999E-2</c:v>
                </c:pt>
                <c:pt idx="5">
                  <c:v>5.5E-2</c:v>
                </c:pt>
                <c:pt idx="6">
                  <c:v>4.1000000000000002E-2</c:v>
                </c:pt>
                <c:pt idx="7">
                  <c:v>6.5000000000000002E-2</c:v>
                </c:pt>
                <c:pt idx="8">
                  <c:v>7.0000000000000007E-2</c:v>
                </c:pt>
                <c:pt idx="9">
                  <c:v>6.9000000000000006E-2</c:v>
                </c:pt>
              </c:numCache>
            </c:numRef>
          </c:val>
          <c:extLst>
            <c:ext xmlns:c16="http://schemas.microsoft.com/office/drawing/2014/chart" uri="{C3380CC4-5D6E-409C-BE32-E72D297353CC}">
              <c16:uniqueId val="{00000009-2357-40A9-9304-0B1A7C7788CA}"/>
            </c:ext>
          </c:extLst>
        </c:ser>
        <c:dLbls>
          <c:showLegendKey val="0"/>
          <c:showVal val="0"/>
          <c:showCatName val="0"/>
          <c:showSerName val="0"/>
          <c:showPercent val="0"/>
          <c:showBubbleSize val="0"/>
        </c:dLbls>
        <c:gapWidth val="150"/>
        <c:axId val="261858816"/>
        <c:axId val="261860736"/>
      </c:barChart>
      <c:catAx>
        <c:axId val="261858816"/>
        <c:scaling>
          <c:orientation val="minMax"/>
        </c:scaling>
        <c:delete val="0"/>
        <c:axPos val="b"/>
        <c:numFmt formatCode="General" sourceLinked="0"/>
        <c:majorTickMark val="out"/>
        <c:minorTickMark val="none"/>
        <c:tickLblPos val="nextTo"/>
        <c:txPr>
          <a:bodyPr/>
          <a:lstStyle/>
          <a:p>
            <a:pPr>
              <a:defRPr sz="1200"/>
            </a:pPr>
            <a:endParaRPr lang="en-US"/>
          </a:p>
        </c:txPr>
        <c:crossAx val="261860736"/>
        <c:crosses val="autoZero"/>
        <c:auto val="1"/>
        <c:lblAlgn val="ctr"/>
        <c:lblOffset val="100"/>
        <c:noMultiLvlLbl val="0"/>
      </c:catAx>
      <c:valAx>
        <c:axId val="261860736"/>
        <c:scaling>
          <c:orientation val="minMax"/>
        </c:scaling>
        <c:delete val="1"/>
        <c:axPos val="l"/>
        <c:numFmt formatCode="0.0%" sourceLinked="1"/>
        <c:majorTickMark val="out"/>
        <c:minorTickMark val="none"/>
        <c:tickLblPos val="nextTo"/>
        <c:crossAx val="26185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solidFill>
            <a:ln>
              <a:solidFill>
                <a:srgbClr val="004436"/>
              </a:solidFill>
            </a:ln>
          </c:spPr>
          <c:dPt>
            <c:idx val="0"/>
            <c:bubble3D val="0"/>
            <c:spPr>
              <a:solidFill>
                <a:srgbClr val="C8D3EF"/>
              </a:solidFill>
              <a:ln>
                <a:solidFill>
                  <a:srgbClr val="004436"/>
                </a:solidFill>
              </a:ln>
            </c:spPr>
            <c:extLst>
              <c:ext xmlns:c16="http://schemas.microsoft.com/office/drawing/2014/chart" uri="{C3380CC4-5D6E-409C-BE32-E72D297353CC}">
                <c16:uniqueId val="{00000001-A657-46AC-822B-10E95DB5215C}"/>
              </c:ext>
            </c:extLst>
          </c:dPt>
          <c:dPt>
            <c:idx val="1"/>
            <c:bubble3D val="0"/>
            <c:spPr>
              <a:solidFill>
                <a:srgbClr val="C8D3EF"/>
              </a:solidFill>
              <a:ln>
                <a:solidFill>
                  <a:srgbClr val="004436"/>
                </a:solidFill>
              </a:ln>
            </c:spPr>
            <c:extLst>
              <c:ext xmlns:c16="http://schemas.microsoft.com/office/drawing/2014/chart" uri="{C3380CC4-5D6E-409C-BE32-E72D297353CC}">
                <c16:uniqueId val="{00000003-A657-46AC-822B-10E95DB5215C}"/>
              </c:ext>
            </c:extLst>
          </c:dPt>
          <c:dPt>
            <c:idx val="2"/>
            <c:bubble3D val="0"/>
            <c:spPr>
              <a:solidFill>
                <a:srgbClr val="836DB0"/>
              </a:solidFill>
              <a:ln>
                <a:solidFill>
                  <a:srgbClr val="004436"/>
                </a:solidFill>
              </a:ln>
            </c:spPr>
            <c:extLst>
              <c:ext xmlns:c16="http://schemas.microsoft.com/office/drawing/2014/chart" uri="{C3380CC4-5D6E-409C-BE32-E72D297353CC}">
                <c16:uniqueId val="{00000005-A657-46AC-822B-10E95DB5215C}"/>
              </c:ext>
            </c:extLst>
          </c:dPt>
          <c:dPt>
            <c:idx val="3"/>
            <c:bubble3D val="0"/>
            <c:spPr>
              <a:solidFill>
                <a:srgbClr val="836DB0"/>
              </a:solidFill>
              <a:ln>
                <a:solidFill>
                  <a:srgbClr val="004436"/>
                </a:solidFill>
              </a:ln>
            </c:spPr>
            <c:extLst>
              <c:ext xmlns:c16="http://schemas.microsoft.com/office/drawing/2014/chart" uri="{C3380CC4-5D6E-409C-BE32-E72D297353CC}">
                <c16:uniqueId val="{00000007-A657-46AC-822B-10E95DB5215C}"/>
              </c:ext>
            </c:extLst>
          </c:dPt>
          <c:dPt>
            <c:idx val="4"/>
            <c:bubble3D val="0"/>
            <c:spPr>
              <a:solidFill>
                <a:srgbClr val="836DB0"/>
              </a:solidFill>
              <a:ln>
                <a:solidFill>
                  <a:srgbClr val="004436"/>
                </a:solidFill>
              </a:ln>
            </c:spPr>
            <c:extLst>
              <c:ext xmlns:c16="http://schemas.microsoft.com/office/drawing/2014/chart" uri="{C3380CC4-5D6E-409C-BE32-E72D297353CC}">
                <c16:uniqueId val="{00000009-A657-46AC-822B-10E95DB5215C}"/>
              </c:ext>
            </c:extLst>
          </c:dPt>
          <c:dPt>
            <c:idx val="5"/>
            <c:bubble3D val="0"/>
            <c:spPr>
              <a:solidFill>
                <a:srgbClr val="C8D3EF"/>
              </a:solidFill>
              <a:ln>
                <a:solidFill>
                  <a:srgbClr val="004436"/>
                </a:solidFill>
              </a:ln>
            </c:spPr>
            <c:extLst>
              <c:ext xmlns:c16="http://schemas.microsoft.com/office/drawing/2014/chart" uri="{C3380CC4-5D6E-409C-BE32-E72D297353CC}">
                <c16:uniqueId val="{0000000B-A657-46AC-822B-10E95DB5215C}"/>
              </c:ext>
            </c:extLst>
          </c:dPt>
          <c:dPt>
            <c:idx val="6"/>
            <c:bubble3D val="0"/>
            <c:spPr>
              <a:solidFill>
                <a:srgbClr val="836DB0"/>
              </a:solidFill>
              <a:ln>
                <a:solidFill>
                  <a:srgbClr val="004436"/>
                </a:solidFill>
              </a:ln>
            </c:spPr>
            <c:extLst>
              <c:ext xmlns:c16="http://schemas.microsoft.com/office/drawing/2014/chart" uri="{C3380CC4-5D6E-409C-BE32-E72D297353CC}">
                <c16:uniqueId val="{0000000D-A657-46AC-822B-10E95DB5215C}"/>
              </c:ext>
            </c:extLst>
          </c:dPt>
          <c:dPt>
            <c:idx val="7"/>
            <c:bubble3D val="0"/>
            <c:spPr>
              <a:solidFill>
                <a:srgbClr val="836DB0"/>
              </a:solidFill>
              <a:ln>
                <a:solidFill>
                  <a:srgbClr val="004436"/>
                </a:solidFill>
              </a:ln>
            </c:spPr>
            <c:extLst>
              <c:ext xmlns:c16="http://schemas.microsoft.com/office/drawing/2014/chart" uri="{C3380CC4-5D6E-409C-BE32-E72D297353CC}">
                <c16:uniqueId val="{0000000F-A657-46AC-822B-10E95DB5215C}"/>
              </c:ext>
            </c:extLst>
          </c:dPt>
          <c:dPt>
            <c:idx val="8"/>
            <c:bubble3D val="0"/>
            <c:spPr>
              <a:solidFill>
                <a:srgbClr val="836DB0"/>
              </a:solidFill>
              <a:ln>
                <a:solidFill>
                  <a:srgbClr val="004436"/>
                </a:solidFill>
              </a:ln>
            </c:spPr>
            <c:extLst>
              <c:ext xmlns:c16="http://schemas.microsoft.com/office/drawing/2014/chart" uri="{C3380CC4-5D6E-409C-BE32-E72D297353CC}">
                <c16:uniqueId val="{00000011-A657-46AC-822B-10E95DB5215C}"/>
              </c:ext>
            </c:extLst>
          </c:dPt>
          <c:dPt>
            <c:idx val="9"/>
            <c:bubble3D val="0"/>
            <c:spPr>
              <a:solidFill>
                <a:schemeClr val="bg1">
                  <a:lumMod val="95000"/>
                </a:schemeClr>
              </a:solidFill>
              <a:ln>
                <a:noFill/>
              </a:ln>
            </c:spPr>
            <c:extLst>
              <c:ext xmlns:c16="http://schemas.microsoft.com/office/drawing/2014/chart" uri="{C3380CC4-5D6E-409C-BE32-E72D297353CC}">
                <c16:uniqueId val="{00000013-A657-46AC-822B-10E95DB5215C}"/>
              </c:ext>
            </c:extLst>
          </c:dPt>
          <c:cat>
            <c:strRef>
              <c:f>Sheet1!$A$2:$A$11</c:f>
              <c:strCache>
                <c:ptCount val="1"/>
                <c:pt idx="0">
                  <c:v>Managers</c:v>
                </c:pt>
              </c:strCache>
            </c:strRef>
          </c:cat>
          <c:val>
            <c:numRef>
              <c:f>Sheet1!$B$2:$B$11</c:f>
              <c:numCache>
                <c:formatCode>General</c:formatCode>
                <c:ptCount val="10"/>
                <c:pt idx="0">
                  <c:v>5.5555554999999988</c:v>
                </c:pt>
                <c:pt idx="1">
                  <c:v>5.5555554999999988</c:v>
                </c:pt>
                <c:pt idx="2">
                  <c:v>5.5555554999999988</c:v>
                </c:pt>
                <c:pt idx="3">
                  <c:v>5.5555554999999988</c:v>
                </c:pt>
                <c:pt idx="4">
                  <c:v>5.5555554999999988</c:v>
                </c:pt>
                <c:pt idx="5">
                  <c:v>5.5555554999999988</c:v>
                </c:pt>
                <c:pt idx="6">
                  <c:v>5.5555554999999988</c:v>
                </c:pt>
                <c:pt idx="7">
                  <c:v>5.5555554999999988</c:v>
                </c:pt>
                <c:pt idx="8">
                  <c:v>5.5555554999999988</c:v>
                </c:pt>
                <c:pt idx="9">
                  <c:v>50</c:v>
                </c:pt>
              </c:numCache>
            </c:numRef>
          </c:val>
          <c:extLst>
            <c:ext xmlns:c16="http://schemas.microsoft.com/office/drawing/2014/chart" uri="{C3380CC4-5D6E-409C-BE32-E72D297353CC}">
              <c16:uniqueId val="{00000014-A657-46AC-822B-10E95DB5215C}"/>
            </c:ext>
          </c:extLst>
        </c:ser>
        <c:dLbls>
          <c:showLegendKey val="0"/>
          <c:showVal val="0"/>
          <c:showCatName val="0"/>
          <c:showSerName val="0"/>
          <c:showPercent val="0"/>
          <c:showBubbleSize val="0"/>
          <c:showLeaderLines val="0"/>
        </c:dLbls>
        <c:firstSliceAng val="270"/>
      </c:pieChart>
    </c:plotArea>
    <c:plotVisOnly val="1"/>
    <c:dispBlanksAs val="zero"/>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73202935088796E-2"/>
          <c:y val="1.7429786469520019E-2"/>
          <c:w val="0.81959166567985209"/>
          <c:h val="0.96514042706095993"/>
        </c:manualLayout>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C8D3EF"/>
              </a:solidFill>
            </c:spPr>
            <c:extLst>
              <c:ext xmlns:c16="http://schemas.microsoft.com/office/drawing/2014/chart" uri="{C3380CC4-5D6E-409C-BE32-E72D297353CC}">
                <c16:uniqueId val="{00000001-0953-420F-9931-E1FED98ED71D}"/>
              </c:ext>
            </c:extLst>
          </c:dPt>
          <c:dPt>
            <c:idx val="1"/>
            <c:invertIfNegative val="0"/>
            <c:bubble3D val="0"/>
            <c:spPr>
              <a:solidFill>
                <a:srgbClr val="C8D3EF"/>
              </a:solidFill>
            </c:spPr>
            <c:extLst>
              <c:ext xmlns:c16="http://schemas.microsoft.com/office/drawing/2014/chart" uri="{C3380CC4-5D6E-409C-BE32-E72D297353CC}">
                <c16:uniqueId val="{00000003-0953-420F-9931-E1FED98ED71D}"/>
              </c:ext>
            </c:extLst>
          </c:dPt>
          <c:dPt>
            <c:idx val="2"/>
            <c:invertIfNegative val="0"/>
            <c:bubble3D val="0"/>
            <c:spPr>
              <a:solidFill>
                <a:srgbClr val="C8D3EF"/>
              </a:solidFill>
            </c:spPr>
            <c:extLst>
              <c:ext xmlns:c16="http://schemas.microsoft.com/office/drawing/2014/chart" uri="{C3380CC4-5D6E-409C-BE32-E72D297353CC}">
                <c16:uniqueId val="{00000005-0953-420F-9931-E1FED98ED71D}"/>
              </c:ext>
            </c:extLst>
          </c:dPt>
          <c:dPt>
            <c:idx val="3"/>
            <c:invertIfNegative val="0"/>
            <c:bubble3D val="0"/>
            <c:spPr>
              <a:solidFill>
                <a:srgbClr val="C8D3EF"/>
              </a:solidFill>
            </c:spPr>
            <c:extLst>
              <c:ext xmlns:c16="http://schemas.microsoft.com/office/drawing/2014/chart" uri="{C3380CC4-5D6E-409C-BE32-E72D297353CC}">
                <c16:uniqueId val="{00000007-0953-420F-9931-E1FED98ED71D}"/>
              </c:ext>
            </c:extLst>
          </c:dPt>
          <c:dPt>
            <c:idx val="4"/>
            <c:invertIfNegative val="0"/>
            <c:bubble3D val="0"/>
            <c:spPr>
              <a:solidFill>
                <a:srgbClr val="C8D3EF"/>
              </a:solidFill>
            </c:spPr>
            <c:extLst>
              <c:ext xmlns:c16="http://schemas.microsoft.com/office/drawing/2014/chart" uri="{C3380CC4-5D6E-409C-BE32-E72D297353CC}">
                <c16:uniqueId val="{00000009-0953-420F-9931-E1FED98ED71D}"/>
              </c:ext>
            </c:extLst>
          </c:dPt>
          <c:dPt>
            <c:idx val="5"/>
            <c:invertIfNegative val="0"/>
            <c:bubble3D val="0"/>
            <c:spPr>
              <a:solidFill>
                <a:srgbClr val="C8D3EF"/>
              </a:solidFill>
            </c:spPr>
            <c:extLst>
              <c:ext xmlns:c16="http://schemas.microsoft.com/office/drawing/2014/chart" uri="{C3380CC4-5D6E-409C-BE32-E72D297353CC}">
                <c16:uniqueId val="{0000000B-0953-420F-9931-E1FED98ED71D}"/>
              </c:ext>
            </c:extLst>
          </c:dPt>
          <c:dPt>
            <c:idx val="6"/>
            <c:invertIfNegative val="0"/>
            <c:bubble3D val="0"/>
            <c:spPr>
              <a:solidFill>
                <a:srgbClr val="836DB0"/>
              </a:solidFill>
            </c:spPr>
            <c:extLst>
              <c:ext xmlns:c16="http://schemas.microsoft.com/office/drawing/2014/chart" uri="{C3380CC4-5D6E-409C-BE32-E72D297353CC}">
                <c16:uniqueId val="{0000000D-0953-420F-9931-E1FED98ED71D}"/>
              </c:ext>
            </c:extLst>
          </c:dPt>
          <c:dPt>
            <c:idx val="7"/>
            <c:invertIfNegative val="0"/>
            <c:bubble3D val="0"/>
            <c:spPr>
              <a:solidFill>
                <a:srgbClr val="836DB0"/>
              </a:solidFill>
            </c:spPr>
            <c:extLst>
              <c:ext xmlns:c16="http://schemas.microsoft.com/office/drawing/2014/chart" uri="{C3380CC4-5D6E-409C-BE32-E72D297353CC}">
                <c16:uniqueId val="{0000000F-0953-420F-9931-E1FED98ED71D}"/>
              </c:ext>
            </c:extLst>
          </c:dPt>
          <c:dPt>
            <c:idx val="8"/>
            <c:invertIfNegative val="0"/>
            <c:bubble3D val="0"/>
            <c:spPr>
              <a:solidFill>
                <a:srgbClr val="836DB0"/>
              </a:solidFill>
            </c:spPr>
            <c:extLst>
              <c:ext xmlns:c16="http://schemas.microsoft.com/office/drawing/2014/chart" uri="{C3380CC4-5D6E-409C-BE32-E72D297353CC}">
                <c16:uniqueId val="{00000011-0953-420F-9931-E1FED98ED71D}"/>
              </c:ext>
            </c:extLst>
          </c:dPt>
          <c:dPt>
            <c:idx val="9"/>
            <c:invertIfNegative val="0"/>
            <c:bubble3D val="0"/>
            <c:spPr>
              <a:solidFill>
                <a:srgbClr val="836DB0"/>
              </a:solidFill>
            </c:spPr>
            <c:extLst>
              <c:ext xmlns:c16="http://schemas.microsoft.com/office/drawing/2014/chart" uri="{C3380CC4-5D6E-409C-BE32-E72D297353CC}">
                <c16:uniqueId val="{00000013-0953-420F-9931-E1FED98ED71D}"/>
              </c:ext>
            </c:extLst>
          </c:dPt>
          <c:dPt>
            <c:idx val="10"/>
            <c:invertIfNegative val="0"/>
            <c:bubble3D val="0"/>
            <c:spPr>
              <a:solidFill>
                <a:srgbClr val="836DB0"/>
              </a:solidFill>
            </c:spPr>
            <c:extLst>
              <c:ext xmlns:c16="http://schemas.microsoft.com/office/drawing/2014/chart" uri="{C3380CC4-5D6E-409C-BE32-E72D297353CC}">
                <c16:uniqueId val="{00000015-0953-420F-9931-E1FED98ED71D}"/>
              </c:ext>
            </c:extLst>
          </c:dPt>
          <c:dPt>
            <c:idx val="11"/>
            <c:invertIfNegative val="0"/>
            <c:bubble3D val="0"/>
            <c:spPr>
              <a:solidFill>
                <a:srgbClr val="836DB0"/>
              </a:solidFill>
            </c:spPr>
            <c:extLst>
              <c:ext xmlns:c16="http://schemas.microsoft.com/office/drawing/2014/chart" uri="{C3380CC4-5D6E-409C-BE32-E72D297353CC}">
                <c16:uniqueId val="{00000017-0953-420F-9931-E1FED98ED71D}"/>
              </c:ext>
            </c:extLst>
          </c:dPt>
          <c:dPt>
            <c:idx val="12"/>
            <c:invertIfNegative val="0"/>
            <c:bubble3D val="0"/>
            <c:spPr>
              <a:solidFill>
                <a:schemeClr val="accent2"/>
              </a:solidFill>
            </c:spPr>
            <c:extLst>
              <c:ext xmlns:c16="http://schemas.microsoft.com/office/drawing/2014/chart" uri="{C3380CC4-5D6E-409C-BE32-E72D297353CC}">
                <c16:uniqueId val="{00000019-0953-420F-9931-E1FED98ED71D}"/>
              </c:ext>
            </c:extLst>
          </c:dPt>
          <c:dLbls>
            <c:dLbl>
              <c:idx val="12"/>
              <c:layout>
                <c:manualLayout>
                  <c:x val="0"/>
                  <c:y val="1.58452604268363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0953-420F-9931-E1FED98ED71D}"/>
                </c:ext>
              </c:extLst>
            </c:dLbl>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Agriculture</c:v>
                </c:pt>
                <c:pt idx="1">
                  <c:v>Health &amp; Social Work</c:v>
                </c:pt>
                <c:pt idx="2">
                  <c:v>Financial Services</c:v>
                </c:pt>
                <c:pt idx="3">
                  <c:v>Arts and Other Services</c:v>
                </c:pt>
                <c:pt idx="4">
                  <c:v>Construction</c:v>
                </c:pt>
                <c:pt idx="5">
                  <c:v>Education</c:v>
                </c:pt>
                <c:pt idx="6">
                  <c:v>Electricity, Gas &amp; Water</c:v>
                </c:pt>
                <c:pt idx="7">
                  <c:v>Transport &amp; Comms</c:v>
                </c:pt>
                <c:pt idx="8">
                  <c:v>Business services</c:v>
                </c:pt>
                <c:pt idx="9">
                  <c:v>Wholesale &amp; Retail</c:v>
                </c:pt>
                <c:pt idx="10">
                  <c:v>Public Administration</c:v>
                </c:pt>
                <c:pt idx="11">
                  <c:v>Manufacturing</c:v>
                </c:pt>
                <c:pt idx="12">
                  <c:v>Hotels &amp; Restaurants</c:v>
                </c:pt>
              </c:strCache>
            </c:strRef>
          </c:cat>
          <c:val>
            <c:numRef>
              <c:f>Sheet1!$B$2:$B$14</c:f>
              <c:numCache>
                <c:formatCode>0.0%</c:formatCode>
                <c:ptCount val="13"/>
                <c:pt idx="0">
                  <c:v>2.9000000000000001E-2</c:v>
                </c:pt>
                <c:pt idx="1">
                  <c:v>3.2000000000000001E-2</c:v>
                </c:pt>
                <c:pt idx="2">
                  <c:v>3.6999999999999998E-2</c:v>
                </c:pt>
                <c:pt idx="3">
                  <c:v>3.6999999999999998E-2</c:v>
                </c:pt>
                <c:pt idx="4">
                  <c:v>3.7999999999999999E-2</c:v>
                </c:pt>
                <c:pt idx="5">
                  <c:v>0.04</c:v>
                </c:pt>
                <c:pt idx="6">
                  <c:v>4.9000000000000002E-2</c:v>
                </c:pt>
                <c:pt idx="7">
                  <c:v>4.9000000000000002E-2</c:v>
                </c:pt>
                <c:pt idx="8">
                  <c:v>5.1999999999999998E-2</c:v>
                </c:pt>
                <c:pt idx="9">
                  <c:v>5.3999999999999999E-2</c:v>
                </c:pt>
                <c:pt idx="10">
                  <c:v>6.4000000000000001E-2</c:v>
                </c:pt>
                <c:pt idx="11">
                  <c:v>7.1999999999999995E-2</c:v>
                </c:pt>
                <c:pt idx="12">
                  <c:v>7.1999999999999995E-2</c:v>
                </c:pt>
              </c:numCache>
            </c:numRef>
          </c:val>
          <c:extLst>
            <c:ext xmlns:c16="http://schemas.microsoft.com/office/drawing/2014/chart" uri="{C3380CC4-5D6E-409C-BE32-E72D297353CC}">
              <c16:uniqueId val="{0000001A-0953-420F-9931-E1FED98ED71D}"/>
            </c:ext>
          </c:extLst>
        </c:ser>
        <c:dLbls>
          <c:showLegendKey val="0"/>
          <c:showVal val="0"/>
          <c:showCatName val="0"/>
          <c:showSerName val="0"/>
          <c:showPercent val="0"/>
          <c:showBubbleSize val="0"/>
        </c:dLbls>
        <c:gapWidth val="25"/>
        <c:axId val="261784320"/>
        <c:axId val="261785856"/>
      </c:barChart>
      <c:catAx>
        <c:axId val="261784320"/>
        <c:scaling>
          <c:orientation val="minMax"/>
        </c:scaling>
        <c:delete val="1"/>
        <c:axPos val="l"/>
        <c:numFmt formatCode="General" sourceLinked="0"/>
        <c:majorTickMark val="out"/>
        <c:minorTickMark val="none"/>
        <c:tickLblPos val="nextTo"/>
        <c:crossAx val="261785856"/>
        <c:crosses val="autoZero"/>
        <c:auto val="1"/>
        <c:lblAlgn val="ctr"/>
        <c:lblOffset val="100"/>
        <c:noMultiLvlLbl val="0"/>
      </c:catAx>
      <c:valAx>
        <c:axId val="261785856"/>
        <c:scaling>
          <c:orientation val="minMax"/>
          <c:max val="8.0000000000000016E-2"/>
          <c:min val="0"/>
        </c:scaling>
        <c:delete val="1"/>
        <c:axPos val="b"/>
        <c:numFmt formatCode="0.0%" sourceLinked="1"/>
        <c:majorTickMark val="out"/>
        <c:minorTickMark val="none"/>
        <c:tickLblPos val="nextTo"/>
        <c:crossAx val="261784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71498077821725"/>
          <c:y val="5.2769103697472772E-2"/>
          <c:w val="0.49526370418708593"/>
          <c:h val="0.91335850249443185"/>
        </c:manualLayout>
      </c:layout>
      <c:barChart>
        <c:barDir val="bar"/>
        <c:grouping val="clustered"/>
        <c:varyColors val="0"/>
        <c:ser>
          <c:idx val="1"/>
          <c:order val="0"/>
          <c:tx>
            <c:strRef>
              <c:f>Sheet1!$B$1</c:f>
              <c:strCache>
                <c:ptCount val="1"/>
                <c:pt idx="0">
                  <c:v>2015</c:v>
                </c:pt>
              </c:strCache>
            </c:strRef>
          </c:tx>
          <c:spPr>
            <a:solidFill>
              <a:srgbClr val="233A75"/>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Staff are new to the role</c:v>
                </c:pt>
                <c:pt idx="1">
                  <c:v>Their training is currently only partially completed</c:v>
                </c:pt>
                <c:pt idx="2">
                  <c:v>Staff lack motivation</c:v>
                </c:pt>
                <c:pt idx="3">
                  <c:v>They have had training but their performance has not improved sufficiently</c:v>
                </c:pt>
                <c:pt idx="4">
                  <c:v>The introduction of new working practices</c:v>
                </c:pt>
                <c:pt idx="5">
                  <c:v>Staff have not received the appropriate training</c:v>
                </c:pt>
                <c:pt idx="6">
                  <c:v>Unable to recruit staff with the required skills</c:v>
                </c:pt>
                <c:pt idx="7">
                  <c:v>The introduction of new technology</c:v>
                </c:pt>
                <c:pt idx="8">
                  <c:v>The development of new products and services</c:v>
                </c:pt>
                <c:pt idx="9">
                  <c:v>Problems retaining staff</c:v>
                </c:pt>
                <c:pt idx="11">
                  <c:v>New to the role/ training not complete (transient)</c:v>
                </c:pt>
                <c:pt idx="12">
                  <c:v>Transient skill gaps only</c:v>
                </c:pt>
              </c:strCache>
            </c:strRef>
          </c:cat>
          <c:val>
            <c:numRef>
              <c:f>Sheet1!$B$2:$B$14</c:f>
              <c:numCache>
                <c:formatCode>0%</c:formatCode>
                <c:ptCount val="13"/>
                <c:pt idx="0">
                  <c:v>0.6</c:v>
                </c:pt>
                <c:pt idx="1">
                  <c:v>0.56000000000000005</c:v>
                </c:pt>
                <c:pt idx="2">
                  <c:v>0.34</c:v>
                </c:pt>
                <c:pt idx="3">
                  <c:v>0.28999999999999998</c:v>
                </c:pt>
                <c:pt idx="4">
                  <c:v>0.28000000000000003</c:v>
                </c:pt>
                <c:pt idx="5">
                  <c:v>0.26</c:v>
                </c:pt>
                <c:pt idx="6">
                  <c:v>0.26</c:v>
                </c:pt>
                <c:pt idx="7">
                  <c:v>0.2</c:v>
                </c:pt>
                <c:pt idx="8">
                  <c:v>0.19</c:v>
                </c:pt>
                <c:pt idx="9">
                  <c:v>0.18</c:v>
                </c:pt>
                <c:pt idx="11">
                  <c:v>0.73</c:v>
                </c:pt>
                <c:pt idx="12">
                  <c:v>0.21</c:v>
                </c:pt>
              </c:numCache>
            </c:numRef>
          </c:val>
          <c:extLst>
            <c:ext xmlns:c16="http://schemas.microsoft.com/office/drawing/2014/chart" uri="{C3380CC4-5D6E-409C-BE32-E72D297353CC}">
              <c16:uniqueId val="{00000000-6349-4F66-9238-FFEC761892CE}"/>
            </c:ext>
          </c:extLst>
        </c:ser>
        <c:ser>
          <c:idx val="0"/>
          <c:order val="1"/>
          <c:tx>
            <c:strRef>
              <c:f>Sheet1!$C$1</c:f>
              <c:strCache>
                <c:ptCount val="1"/>
                <c:pt idx="0">
                  <c:v>2013</c:v>
                </c:pt>
              </c:strCache>
            </c:strRef>
          </c:tx>
          <c:spPr>
            <a:solidFill>
              <a:schemeClr val="bg1">
                <a:lumMod val="65000"/>
              </a:schemeClr>
            </a:solidFill>
          </c:spPr>
          <c:invertIfNegative val="0"/>
          <c:dLbls>
            <c:dLbl>
              <c:idx val="11"/>
              <c:layout>
                <c:manualLayout>
                  <c:x val="0"/>
                  <c:y val="-2.3833688148764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49-4F66-9238-FFEC761892CE}"/>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Staff are new to the role</c:v>
                </c:pt>
                <c:pt idx="1">
                  <c:v>Their training is currently only partially completed</c:v>
                </c:pt>
                <c:pt idx="2">
                  <c:v>Staff lack motivation</c:v>
                </c:pt>
                <c:pt idx="3">
                  <c:v>They have had training but their performance has not improved sufficiently</c:v>
                </c:pt>
                <c:pt idx="4">
                  <c:v>The introduction of new working practices</c:v>
                </c:pt>
                <c:pt idx="5">
                  <c:v>Staff have not received the appropriate training</c:v>
                </c:pt>
                <c:pt idx="6">
                  <c:v>Unable to recruit staff with the required skills</c:v>
                </c:pt>
                <c:pt idx="7">
                  <c:v>The introduction of new technology</c:v>
                </c:pt>
                <c:pt idx="8">
                  <c:v>The development of new products and services</c:v>
                </c:pt>
                <c:pt idx="9">
                  <c:v>Problems retaining staff</c:v>
                </c:pt>
                <c:pt idx="11">
                  <c:v>New to the role/ training not complete (transient)</c:v>
                </c:pt>
                <c:pt idx="12">
                  <c:v>Transient skill gaps only</c:v>
                </c:pt>
              </c:strCache>
            </c:strRef>
          </c:cat>
          <c:val>
            <c:numRef>
              <c:f>Sheet1!$C$2:$C$14</c:f>
              <c:numCache>
                <c:formatCode>0%</c:formatCode>
                <c:ptCount val="13"/>
                <c:pt idx="0">
                  <c:v>0.62</c:v>
                </c:pt>
                <c:pt idx="1">
                  <c:v>0.56999999999999995</c:v>
                </c:pt>
                <c:pt idx="2">
                  <c:v>0.42</c:v>
                </c:pt>
                <c:pt idx="3">
                  <c:v>0.39</c:v>
                </c:pt>
                <c:pt idx="4">
                  <c:v>0.32</c:v>
                </c:pt>
                <c:pt idx="5">
                  <c:v>0.28999999999999998</c:v>
                </c:pt>
                <c:pt idx="6">
                  <c:v>0.26</c:v>
                </c:pt>
                <c:pt idx="7">
                  <c:v>0.2</c:v>
                </c:pt>
                <c:pt idx="8">
                  <c:v>0.21</c:v>
                </c:pt>
                <c:pt idx="9">
                  <c:v>0.18</c:v>
                </c:pt>
                <c:pt idx="11">
                  <c:v>0.75</c:v>
                </c:pt>
                <c:pt idx="12">
                  <c:v>0.17</c:v>
                </c:pt>
              </c:numCache>
            </c:numRef>
          </c:val>
          <c:extLst>
            <c:ext xmlns:c16="http://schemas.microsoft.com/office/drawing/2014/chart" uri="{C3380CC4-5D6E-409C-BE32-E72D297353CC}">
              <c16:uniqueId val="{00000002-6349-4F66-9238-FFEC761892CE}"/>
            </c:ext>
          </c:extLst>
        </c:ser>
        <c:dLbls>
          <c:showLegendKey val="0"/>
          <c:showVal val="0"/>
          <c:showCatName val="0"/>
          <c:showSerName val="0"/>
          <c:showPercent val="0"/>
          <c:showBubbleSize val="0"/>
        </c:dLbls>
        <c:gapWidth val="63"/>
        <c:axId val="261953024"/>
        <c:axId val="261954560"/>
      </c:barChart>
      <c:catAx>
        <c:axId val="261953024"/>
        <c:scaling>
          <c:orientation val="maxMin"/>
        </c:scaling>
        <c:delete val="0"/>
        <c:axPos val="l"/>
        <c:numFmt formatCode="General" sourceLinked="0"/>
        <c:majorTickMark val="out"/>
        <c:minorTickMark val="none"/>
        <c:tickLblPos val="nextTo"/>
        <c:txPr>
          <a:bodyPr/>
          <a:lstStyle/>
          <a:p>
            <a:pPr>
              <a:defRPr sz="1300"/>
            </a:pPr>
            <a:endParaRPr lang="en-US"/>
          </a:p>
        </c:txPr>
        <c:crossAx val="261954560"/>
        <c:crosses val="autoZero"/>
        <c:auto val="1"/>
        <c:lblAlgn val="ctr"/>
        <c:lblOffset val="100"/>
        <c:noMultiLvlLbl val="0"/>
      </c:catAx>
      <c:valAx>
        <c:axId val="261954560"/>
        <c:scaling>
          <c:orientation val="minMax"/>
          <c:max val="0.75000000000000033"/>
        </c:scaling>
        <c:delete val="1"/>
        <c:axPos val="t"/>
        <c:numFmt formatCode="0%" sourceLinked="1"/>
        <c:majorTickMark val="out"/>
        <c:minorTickMark val="none"/>
        <c:tickLblPos val="none"/>
        <c:crossAx val="261953024"/>
        <c:crosses val="autoZero"/>
        <c:crossBetween val="between"/>
      </c:valAx>
    </c:plotArea>
    <c:legend>
      <c:legendPos val="r"/>
      <c:layout>
        <c:manualLayout>
          <c:xMode val="edge"/>
          <c:yMode val="edge"/>
          <c:x val="0.87878597150674476"/>
          <c:y val="0.41679922200836544"/>
          <c:w val="6.792034660334062E-2"/>
          <c:h val="0.1473346054642577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942408376963352E-2"/>
          <c:y val="3.0313465536497348E-2"/>
          <c:w val="0.81565056641273381"/>
          <c:h val="0.88968176936899168"/>
        </c:manualLayout>
      </c:layout>
      <c:barChart>
        <c:barDir val="col"/>
        <c:grouping val="stacked"/>
        <c:varyColors val="0"/>
        <c:ser>
          <c:idx val="0"/>
          <c:order val="0"/>
          <c:tx>
            <c:strRef>
              <c:f>Sheet1!$B$1</c:f>
              <c:strCache>
                <c:ptCount val="1"/>
                <c:pt idx="0">
                  <c:v>Staff not being fully proficient has a major Impact on establishment performance</c:v>
                </c:pt>
              </c:strCache>
            </c:strRef>
          </c:tx>
          <c:invertIfNegative val="0"/>
          <c:dPt>
            <c:idx val="6"/>
            <c:invertIfNegative val="0"/>
            <c:bubble3D val="0"/>
            <c:spPr>
              <a:solidFill>
                <a:schemeClr val="accent1"/>
              </a:solidFill>
            </c:spPr>
            <c:extLst>
              <c:ext xmlns:c16="http://schemas.microsoft.com/office/drawing/2014/chart" uri="{C3380CC4-5D6E-409C-BE32-E72D297353CC}">
                <c16:uniqueId val="{00000001-CFB7-4C94-A2AB-3BB5AAA0E537}"/>
              </c:ext>
            </c:extLst>
          </c:dPt>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UK Overall</c:v>
                </c:pt>
                <c:pt idx="2">
                  <c:v>2 to 4</c:v>
                </c:pt>
                <c:pt idx="3">
                  <c:v>5 to 24 </c:v>
                </c:pt>
                <c:pt idx="4">
                  <c:v>25 to 49</c:v>
                </c:pt>
                <c:pt idx="5">
                  <c:v>50 to 99</c:v>
                </c:pt>
                <c:pt idx="6">
                  <c:v>100 to 249</c:v>
                </c:pt>
                <c:pt idx="7">
                  <c:v>250+</c:v>
                </c:pt>
              </c:strCache>
            </c:strRef>
          </c:cat>
          <c:val>
            <c:numRef>
              <c:f>Sheet1!$B$2:$B$9</c:f>
              <c:numCache>
                <c:formatCode>General</c:formatCode>
                <c:ptCount val="8"/>
                <c:pt idx="0" formatCode="0%">
                  <c:v>0.17</c:v>
                </c:pt>
                <c:pt idx="2" formatCode="0%">
                  <c:v>0.23</c:v>
                </c:pt>
                <c:pt idx="3" formatCode="0%">
                  <c:v>0.16</c:v>
                </c:pt>
                <c:pt idx="4" formatCode="0%">
                  <c:v>0.16</c:v>
                </c:pt>
                <c:pt idx="5" formatCode="0%">
                  <c:v>0.14000000000000001</c:v>
                </c:pt>
                <c:pt idx="6" formatCode="0%">
                  <c:v>0.14000000000000001</c:v>
                </c:pt>
                <c:pt idx="7" formatCode="0%">
                  <c:v>0.17</c:v>
                </c:pt>
              </c:numCache>
            </c:numRef>
          </c:val>
          <c:extLst>
            <c:ext xmlns:c16="http://schemas.microsoft.com/office/drawing/2014/chart" uri="{C3380CC4-5D6E-409C-BE32-E72D297353CC}">
              <c16:uniqueId val="{00000002-CFB7-4C94-A2AB-3BB5AAA0E537}"/>
            </c:ext>
          </c:extLst>
        </c:ser>
        <c:ser>
          <c:idx val="1"/>
          <c:order val="1"/>
          <c:tx>
            <c:strRef>
              <c:f>Sheet1!$C$1</c:f>
              <c:strCache>
                <c:ptCount val="1"/>
                <c:pt idx="0">
                  <c:v>Staff not being fully proficient has a minor Impact on establishment performance</c:v>
                </c:pt>
              </c:strCache>
            </c:strRef>
          </c:tx>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UK Overall</c:v>
                </c:pt>
                <c:pt idx="2">
                  <c:v>2 to 4</c:v>
                </c:pt>
                <c:pt idx="3">
                  <c:v>5 to 24 </c:v>
                </c:pt>
                <c:pt idx="4">
                  <c:v>25 to 49</c:v>
                </c:pt>
                <c:pt idx="5">
                  <c:v>50 to 99</c:v>
                </c:pt>
                <c:pt idx="6">
                  <c:v>100 to 249</c:v>
                </c:pt>
                <c:pt idx="7">
                  <c:v>250+</c:v>
                </c:pt>
              </c:strCache>
            </c:strRef>
          </c:cat>
          <c:val>
            <c:numRef>
              <c:f>Sheet1!$C$2:$C$9</c:f>
              <c:numCache>
                <c:formatCode>General</c:formatCode>
                <c:ptCount val="8"/>
                <c:pt idx="0" formatCode="0%">
                  <c:v>0.48</c:v>
                </c:pt>
                <c:pt idx="2" formatCode="0%">
                  <c:v>0.45</c:v>
                </c:pt>
                <c:pt idx="3" formatCode="0%">
                  <c:v>0.48</c:v>
                </c:pt>
                <c:pt idx="4" formatCode="0%">
                  <c:v>0.49</c:v>
                </c:pt>
                <c:pt idx="5" formatCode="0%">
                  <c:v>0.51</c:v>
                </c:pt>
                <c:pt idx="6" formatCode="0%">
                  <c:v>0.57999999999999996</c:v>
                </c:pt>
                <c:pt idx="7" formatCode="0%">
                  <c:v>0.54</c:v>
                </c:pt>
              </c:numCache>
            </c:numRef>
          </c:val>
          <c:extLst>
            <c:ext xmlns:c16="http://schemas.microsoft.com/office/drawing/2014/chart" uri="{C3380CC4-5D6E-409C-BE32-E72D297353CC}">
              <c16:uniqueId val="{00000003-CFB7-4C94-A2AB-3BB5AAA0E537}"/>
            </c:ext>
          </c:extLst>
        </c:ser>
        <c:dLbls>
          <c:showLegendKey val="0"/>
          <c:showVal val="0"/>
          <c:showCatName val="0"/>
          <c:showSerName val="0"/>
          <c:showPercent val="0"/>
          <c:showBubbleSize val="0"/>
        </c:dLbls>
        <c:gapWidth val="150"/>
        <c:overlap val="100"/>
        <c:axId val="262022656"/>
        <c:axId val="262024192"/>
      </c:barChart>
      <c:catAx>
        <c:axId val="262022656"/>
        <c:scaling>
          <c:orientation val="minMax"/>
        </c:scaling>
        <c:delete val="0"/>
        <c:axPos val="b"/>
        <c:numFmt formatCode="General" sourceLinked="0"/>
        <c:majorTickMark val="out"/>
        <c:minorTickMark val="none"/>
        <c:tickLblPos val="nextTo"/>
        <c:txPr>
          <a:bodyPr/>
          <a:lstStyle/>
          <a:p>
            <a:pPr>
              <a:defRPr sz="1600"/>
            </a:pPr>
            <a:endParaRPr lang="en-US"/>
          </a:p>
        </c:txPr>
        <c:crossAx val="262024192"/>
        <c:crosses val="autoZero"/>
        <c:auto val="1"/>
        <c:lblAlgn val="ctr"/>
        <c:lblOffset val="100"/>
        <c:noMultiLvlLbl val="0"/>
      </c:catAx>
      <c:valAx>
        <c:axId val="262024192"/>
        <c:scaling>
          <c:orientation val="minMax"/>
        </c:scaling>
        <c:delete val="1"/>
        <c:axPos val="l"/>
        <c:numFmt formatCode="0%" sourceLinked="1"/>
        <c:majorTickMark val="out"/>
        <c:minorTickMark val="none"/>
        <c:tickLblPos val="nextTo"/>
        <c:crossAx val="262022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2110997157156"/>
          <c:y val="2.9279642105843814E-2"/>
          <c:w val="0.5296848573176437"/>
          <c:h val="0.94890311233022351"/>
        </c:manualLayout>
      </c:layout>
      <c:barChart>
        <c:barDir val="bar"/>
        <c:grouping val="clustered"/>
        <c:varyColors val="0"/>
        <c:ser>
          <c:idx val="1"/>
          <c:order val="0"/>
          <c:tx>
            <c:strRef>
              <c:f>Sheet1!$B$1</c:f>
              <c:strCache>
                <c:ptCount val="1"/>
                <c:pt idx="0">
                  <c:v>2015</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1-B832-4CBE-B6CA-29FEFDD552F4}"/>
              </c:ext>
            </c:extLst>
          </c:dPt>
          <c:dPt>
            <c:idx val="1"/>
            <c:invertIfNegative val="0"/>
            <c:bubble3D val="0"/>
            <c:extLst>
              <c:ext xmlns:c16="http://schemas.microsoft.com/office/drawing/2014/chart" uri="{C3380CC4-5D6E-409C-BE32-E72D297353CC}">
                <c16:uniqueId val="{00000003-B832-4CBE-B6CA-29FEFDD552F4}"/>
              </c:ext>
            </c:extLst>
          </c:dPt>
          <c:dPt>
            <c:idx val="2"/>
            <c:invertIfNegative val="0"/>
            <c:bubble3D val="0"/>
            <c:extLst>
              <c:ext xmlns:c16="http://schemas.microsoft.com/office/drawing/2014/chart" uri="{C3380CC4-5D6E-409C-BE32-E72D297353CC}">
                <c16:uniqueId val="{00000005-B832-4CBE-B6CA-29FEFDD552F4}"/>
              </c:ext>
            </c:extLst>
          </c:dPt>
          <c:dPt>
            <c:idx val="3"/>
            <c:invertIfNegative val="0"/>
            <c:bubble3D val="0"/>
            <c:extLst>
              <c:ext xmlns:c16="http://schemas.microsoft.com/office/drawing/2014/chart" uri="{C3380CC4-5D6E-409C-BE32-E72D297353CC}">
                <c16:uniqueId val="{00000007-B832-4CBE-B6CA-29FEFDD552F4}"/>
              </c:ext>
            </c:extLst>
          </c:dPt>
          <c:dPt>
            <c:idx val="4"/>
            <c:invertIfNegative val="0"/>
            <c:bubble3D val="0"/>
            <c:extLst>
              <c:ext xmlns:c16="http://schemas.microsoft.com/office/drawing/2014/chart" uri="{C3380CC4-5D6E-409C-BE32-E72D297353CC}">
                <c16:uniqueId val="{00000009-B832-4CBE-B6CA-29FEFDD552F4}"/>
              </c:ext>
            </c:extLst>
          </c:dPt>
          <c:dPt>
            <c:idx val="5"/>
            <c:invertIfNegative val="0"/>
            <c:bubble3D val="0"/>
            <c:extLst>
              <c:ext xmlns:c16="http://schemas.microsoft.com/office/drawing/2014/chart" uri="{C3380CC4-5D6E-409C-BE32-E72D297353CC}">
                <c16:uniqueId val="{0000000B-B832-4CBE-B6CA-29FEFDD552F4}"/>
              </c:ext>
            </c:extLst>
          </c:dPt>
          <c:dPt>
            <c:idx val="6"/>
            <c:invertIfNegative val="0"/>
            <c:bubble3D val="0"/>
            <c:extLst>
              <c:ext xmlns:c16="http://schemas.microsoft.com/office/drawing/2014/chart" uri="{C3380CC4-5D6E-409C-BE32-E72D297353CC}">
                <c16:uniqueId val="{0000000D-B832-4CBE-B6CA-29FEFDD552F4}"/>
              </c:ext>
            </c:extLst>
          </c:dPt>
          <c:dPt>
            <c:idx val="7"/>
            <c:invertIfNegative val="0"/>
            <c:bubble3D val="0"/>
            <c:spPr>
              <a:solidFill>
                <a:srgbClr val="836DB0"/>
              </a:solidFill>
            </c:spPr>
            <c:extLst>
              <c:ext xmlns:c16="http://schemas.microsoft.com/office/drawing/2014/chart" uri="{C3380CC4-5D6E-409C-BE32-E72D297353CC}">
                <c16:uniqueId val="{0000000F-B832-4CBE-B6CA-29FEFDD552F4}"/>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Increased workload for other staff</c:v>
                </c:pt>
                <c:pt idx="1">
                  <c:v>Have higher operating costs</c:v>
                </c:pt>
                <c:pt idx="2">
                  <c:v>Have difficulties meeting quality standards</c:v>
                </c:pt>
                <c:pt idx="3">
                  <c:v>Have difficulties introducing new working practices</c:v>
                </c:pt>
                <c:pt idx="4">
                  <c:v>Lose business or order to competitors </c:v>
                </c:pt>
                <c:pt idx="5">
                  <c:v>Delay developing new products or services</c:v>
                </c:pt>
                <c:pt idx="6">
                  <c:v>Outsource work</c:v>
                </c:pt>
                <c:pt idx="7">
                  <c:v>No impact</c:v>
                </c:pt>
              </c:strCache>
            </c:strRef>
          </c:cat>
          <c:val>
            <c:numRef>
              <c:f>Sheet1!$B$2:$B$9</c:f>
              <c:numCache>
                <c:formatCode>0%</c:formatCode>
                <c:ptCount val="8"/>
                <c:pt idx="0">
                  <c:v>0.52</c:v>
                </c:pt>
                <c:pt idx="1">
                  <c:v>0.27</c:v>
                </c:pt>
                <c:pt idx="2">
                  <c:v>0.25</c:v>
                </c:pt>
                <c:pt idx="3">
                  <c:v>0.24</c:v>
                </c:pt>
                <c:pt idx="4">
                  <c:v>0.21</c:v>
                </c:pt>
                <c:pt idx="5">
                  <c:v>0.17</c:v>
                </c:pt>
                <c:pt idx="6">
                  <c:v>0.11</c:v>
                </c:pt>
                <c:pt idx="7">
                  <c:v>0.34</c:v>
                </c:pt>
              </c:numCache>
            </c:numRef>
          </c:val>
          <c:extLst>
            <c:ext xmlns:c16="http://schemas.microsoft.com/office/drawing/2014/chart" uri="{C3380CC4-5D6E-409C-BE32-E72D297353CC}">
              <c16:uniqueId val="{00000010-B832-4CBE-B6CA-29FEFDD552F4}"/>
            </c:ext>
          </c:extLst>
        </c:ser>
        <c:dLbls>
          <c:showLegendKey val="0"/>
          <c:showVal val="0"/>
          <c:showCatName val="0"/>
          <c:showSerName val="0"/>
          <c:showPercent val="0"/>
          <c:showBubbleSize val="0"/>
        </c:dLbls>
        <c:gapWidth val="100"/>
        <c:axId val="259826048"/>
        <c:axId val="259827968"/>
      </c:barChart>
      <c:catAx>
        <c:axId val="259826048"/>
        <c:scaling>
          <c:orientation val="maxMin"/>
        </c:scaling>
        <c:delete val="0"/>
        <c:axPos val="l"/>
        <c:numFmt formatCode="General" sourceLinked="1"/>
        <c:majorTickMark val="out"/>
        <c:minorTickMark val="none"/>
        <c:tickLblPos val="nextTo"/>
        <c:crossAx val="259827968"/>
        <c:crosses val="autoZero"/>
        <c:auto val="1"/>
        <c:lblAlgn val="ctr"/>
        <c:lblOffset val="100"/>
        <c:noMultiLvlLbl val="0"/>
      </c:catAx>
      <c:valAx>
        <c:axId val="259827968"/>
        <c:scaling>
          <c:orientation val="minMax"/>
        </c:scaling>
        <c:delete val="1"/>
        <c:axPos val="t"/>
        <c:numFmt formatCode="0%" sourceLinked="1"/>
        <c:majorTickMark val="out"/>
        <c:minorTickMark val="none"/>
        <c:tickLblPos val="none"/>
        <c:crossAx val="259826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6005578711493E-2"/>
          <c:y val="4.4177279596642777E-2"/>
          <c:w val="0.89445326309131656"/>
          <c:h val="0.91164544080671439"/>
        </c:manualLayout>
      </c:layout>
      <c:barChart>
        <c:barDir val="bar"/>
        <c:grouping val="clustered"/>
        <c:varyColors val="0"/>
        <c:ser>
          <c:idx val="0"/>
          <c:order val="0"/>
          <c:tx>
            <c:strRef>
              <c:f>Sheet1!$B$1</c:f>
              <c:strCache>
                <c:ptCount val="1"/>
                <c:pt idx="0">
                  <c:v>Series 1</c:v>
                </c:pt>
              </c:strCache>
            </c:strRef>
          </c:tx>
          <c:spPr>
            <a:solidFill>
              <a:srgbClr val="C8D3E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Sheet1!$B$2:$B$4</c:f>
              <c:numCache>
                <c:formatCode>0%</c:formatCode>
                <c:ptCount val="3"/>
                <c:pt idx="0">
                  <c:v>0.21</c:v>
                </c:pt>
                <c:pt idx="1">
                  <c:v>0.11</c:v>
                </c:pt>
                <c:pt idx="2">
                  <c:v>0.67</c:v>
                </c:pt>
              </c:numCache>
            </c:numRef>
          </c:val>
          <c:extLst>
            <c:ext xmlns:c16="http://schemas.microsoft.com/office/drawing/2014/chart" uri="{C3380CC4-5D6E-409C-BE32-E72D297353CC}">
              <c16:uniqueId val="{00000000-E4DD-48AC-BFE8-967F5C02C45E}"/>
            </c:ext>
          </c:extLst>
        </c:ser>
        <c:ser>
          <c:idx val="1"/>
          <c:order val="1"/>
          <c:tx>
            <c:strRef>
              <c:f>Sheet1!$C$1</c:f>
              <c:strCache>
                <c:ptCount val="1"/>
                <c:pt idx="0">
                  <c:v>Series 2</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Sheet1!$C$2:$C$4</c:f>
              <c:numCache>
                <c:formatCode>0%</c:formatCode>
                <c:ptCount val="3"/>
                <c:pt idx="0">
                  <c:v>7.0000000000000007E-2</c:v>
                </c:pt>
                <c:pt idx="1">
                  <c:v>0.1</c:v>
                </c:pt>
                <c:pt idx="2">
                  <c:v>0.83</c:v>
                </c:pt>
              </c:numCache>
            </c:numRef>
          </c:val>
          <c:extLst>
            <c:ext xmlns:c16="http://schemas.microsoft.com/office/drawing/2014/chart" uri="{C3380CC4-5D6E-409C-BE32-E72D297353CC}">
              <c16:uniqueId val="{00000001-E4DD-48AC-BFE8-967F5C02C45E}"/>
            </c:ext>
          </c:extLst>
        </c:ser>
        <c:dLbls>
          <c:showLegendKey val="0"/>
          <c:showVal val="0"/>
          <c:showCatName val="0"/>
          <c:showSerName val="0"/>
          <c:showPercent val="0"/>
          <c:showBubbleSize val="0"/>
        </c:dLbls>
        <c:gapWidth val="150"/>
        <c:axId val="211526400"/>
        <c:axId val="211527936"/>
      </c:barChart>
      <c:catAx>
        <c:axId val="211526400"/>
        <c:scaling>
          <c:orientation val="minMax"/>
        </c:scaling>
        <c:delete val="1"/>
        <c:axPos val="l"/>
        <c:numFmt formatCode="General" sourceLinked="1"/>
        <c:majorTickMark val="out"/>
        <c:minorTickMark val="none"/>
        <c:tickLblPos val="nextTo"/>
        <c:crossAx val="211527936"/>
        <c:crosses val="autoZero"/>
        <c:auto val="1"/>
        <c:lblAlgn val="ctr"/>
        <c:lblOffset val="100"/>
        <c:noMultiLvlLbl val="0"/>
      </c:catAx>
      <c:valAx>
        <c:axId val="211527936"/>
        <c:scaling>
          <c:orientation val="minMax"/>
        </c:scaling>
        <c:delete val="1"/>
        <c:axPos val="b"/>
        <c:numFmt formatCode="0%" sourceLinked="1"/>
        <c:majorTickMark val="out"/>
        <c:minorTickMark val="none"/>
        <c:tickLblPos val="nextTo"/>
        <c:crossAx val="211526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77032935722226"/>
          <c:y val="0.1551260475297829"/>
          <c:w val="0.54670361216075614"/>
          <c:h val="0.80079971259394067"/>
        </c:manualLayout>
      </c:layout>
      <c:barChart>
        <c:barDir val="bar"/>
        <c:grouping val="clustered"/>
        <c:varyColors val="0"/>
        <c:ser>
          <c:idx val="0"/>
          <c:order val="0"/>
          <c:tx>
            <c:strRef>
              <c:f>Sheet1!$B$1</c:f>
              <c:strCache>
                <c:ptCount val="1"/>
                <c:pt idx="0">
                  <c:v>Skill lacking among any existing staff</c:v>
                </c:pt>
              </c:strCache>
            </c:strRef>
          </c:tx>
          <c:spPr>
            <a:solidFill>
              <a:srgbClr val="233A75"/>
            </a:solidFill>
            <a:ln>
              <a:no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Specialist skills needed for the role</c:v>
                </c:pt>
                <c:pt idx="1">
                  <c:v>Solving complex problems</c:v>
                </c:pt>
                <c:pt idx="2">
                  <c:v>Knowledge of the organisation's products and services </c:v>
                </c:pt>
                <c:pt idx="3">
                  <c:v>Knowledge of how the organisation works </c:v>
                </c:pt>
                <c:pt idx="4">
                  <c:v>Adapting to new equipment</c:v>
                </c:pt>
                <c:pt idx="5">
                  <c:v>Basic IT skills</c:v>
                </c:pt>
                <c:pt idx="6">
                  <c:v>Reading and understanding instructions, guidelines etc</c:v>
                </c:pt>
                <c:pt idx="7">
                  <c:v>Advanced IT skills</c:v>
                </c:pt>
                <c:pt idx="8">
                  <c:v>Complex numerical skills</c:v>
                </c:pt>
                <c:pt idx="9">
                  <c:v>Writing instructions, guideline etc.</c:v>
                </c:pt>
                <c:pt idx="10">
                  <c:v>Basic numerical skills </c:v>
                </c:pt>
                <c:pt idx="11">
                  <c:v>Manual dexterity </c:v>
                </c:pt>
                <c:pt idx="12">
                  <c:v>Foreign language skills </c:v>
                </c:pt>
              </c:strCache>
            </c:strRef>
          </c:cat>
          <c:val>
            <c:numRef>
              <c:f>Sheet1!$B$2:$B$14</c:f>
              <c:numCache>
                <c:formatCode>0%</c:formatCode>
                <c:ptCount val="13"/>
                <c:pt idx="0">
                  <c:v>0.48</c:v>
                </c:pt>
                <c:pt idx="1">
                  <c:v>0.39</c:v>
                </c:pt>
                <c:pt idx="2">
                  <c:v>0.37</c:v>
                </c:pt>
                <c:pt idx="3">
                  <c:v>0.36</c:v>
                </c:pt>
                <c:pt idx="4">
                  <c:v>0.32</c:v>
                </c:pt>
                <c:pt idx="5">
                  <c:v>0.3</c:v>
                </c:pt>
                <c:pt idx="6">
                  <c:v>0.28999999999999998</c:v>
                </c:pt>
                <c:pt idx="7">
                  <c:v>0.27</c:v>
                </c:pt>
                <c:pt idx="8">
                  <c:v>0.24</c:v>
                </c:pt>
                <c:pt idx="9">
                  <c:v>0.22</c:v>
                </c:pt>
                <c:pt idx="10">
                  <c:v>0.2</c:v>
                </c:pt>
                <c:pt idx="11">
                  <c:v>0.14000000000000001</c:v>
                </c:pt>
                <c:pt idx="12">
                  <c:v>0.13</c:v>
                </c:pt>
              </c:numCache>
            </c:numRef>
          </c:val>
          <c:extLst>
            <c:ext xmlns:c16="http://schemas.microsoft.com/office/drawing/2014/chart" uri="{C3380CC4-5D6E-409C-BE32-E72D297353CC}">
              <c16:uniqueId val="{00000000-2802-49D7-97EB-DB7BF90C109F}"/>
            </c:ext>
          </c:extLst>
        </c:ser>
        <c:ser>
          <c:idx val="1"/>
          <c:order val="1"/>
          <c:tx>
            <c:strRef>
              <c:f>Sheet1!$C$1</c:f>
              <c:strCache>
                <c:ptCount val="1"/>
                <c:pt idx="0">
                  <c:v>Main skill lacking </c:v>
                </c:pt>
              </c:strCache>
            </c:strRef>
          </c:tx>
          <c:invertIfNegative val="0"/>
          <c:dLbls>
            <c:dLbl>
              <c:idx val="10"/>
              <c:layout/>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544-4410-87D7-3EE8A94177B8}"/>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Specialist skills needed for the role</c:v>
                </c:pt>
                <c:pt idx="1">
                  <c:v>Solving complex problems</c:v>
                </c:pt>
                <c:pt idx="2">
                  <c:v>Knowledge of the organisation's products and services </c:v>
                </c:pt>
                <c:pt idx="3">
                  <c:v>Knowledge of how the organisation works </c:v>
                </c:pt>
                <c:pt idx="4">
                  <c:v>Adapting to new equipment</c:v>
                </c:pt>
                <c:pt idx="5">
                  <c:v>Basic IT skills</c:v>
                </c:pt>
                <c:pt idx="6">
                  <c:v>Reading and understanding instructions, guidelines etc</c:v>
                </c:pt>
                <c:pt idx="7">
                  <c:v>Advanced IT skills</c:v>
                </c:pt>
                <c:pt idx="8">
                  <c:v>Complex numerical skills</c:v>
                </c:pt>
                <c:pt idx="9">
                  <c:v>Writing instructions, guideline etc.</c:v>
                </c:pt>
                <c:pt idx="10">
                  <c:v>Basic numerical skills </c:v>
                </c:pt>
                <c:pt idx="11">
                  <c:v>Manual dexterity </c:v>
                </c:pt>
                <c:pt idx="12">
                  <c:v>Foreign language skills </c:v>
                </c:pt>
              </c:strCache>
            </c:strRef>
          </c:cat>
          <c:val>
            <c:numRef>
              <c:f>Sheet1!$C$2:$C$14</c:f>
              <c:numCache>
                <c:formatCode>0%</c:formatCode>
                <c:ptCount val="13"/>
                <c:pt idx="0">
                  <c:v>0.12</c:v>
                </c:pt>
                <c:pt idx="1">
                  <c:v>0.03</c:v>
                </c:pt>
                <c:pt idx="2">
                  <c:v>0.06</c:v>
                </c:pt>
                <c:pt idx="3">
                  <c:v>0.04</c:v>
                </c:pt>
                <c:pt idx="4">
                  <c:v>0.03</c:v>
                </c:pt>
                <c:pt idx="5">
                  <c:v>0.02</c:v>
                </c:pt>
                <c:pt idx="6">
                  <c:v>0.02</c:v>
                </c:pt>
                <c:pt idx="7">
                  <c:v>0.02</c:v>
                </c:pt>
                <c:pt idx="8">
                  <c:v>0.01</c:v>
                </c:pt>
                <c:pt idx="9">
                  <c:v>0.01</c:v>
                </c:pt>
                <c:pt idx="10">
                  <c:v>0</c:v>
                </c:pt>
                <c:pt idx="11">
                  <c:v>0.01</c:v>
                </c:pt>
                <c:pt idx="12">
                  <c:v>0.03</c:v>
                </c:pt>
              </c:numCache>
            </c:numRef>
          </c:val>
          <c:extLst>
            <c:ext xmlns:c16="http://schemas.microsoft.com/office/drawing/2014/chart" uri="{C3380CC4-5D6E-409C-BE32-E72D297353CC}">
              <c16:uniqueId val="{00000001-2802-49D7-97EB-DB7BF90C109F}"/>
            </c:ext>
          </c:extLst>
        </c:ser>
        <c:dLbls>
          <c:showLegendKey val="0"/>
          <c:showVal val="0"/>
          <c:showCatName val="0"/>
          <c:showSerName val="0"/>
          <c:showPercent val="0"/>
          <c:showBubbleSize val="0"/>
        </c:dLbls>
        <c:gapWidth val="71"/>
        <c:axId val="261112960"/>
        <c:axId val="261114496"/>
      </c:barChart>
      <c:catAx>
        <c:axId val="261112960"/>
        <c:scaling>
          <c:orientation val="maxMin"/>
        </c:scaling>
        <c:delete val="0"/>
        <c:axPos val="l"/>
        <c:numFmt formatCode="General" sourceLinked="1"/>
        <c:majorTickMark val="out"/>
        <c:minorTickMark val="none"/>
        <c:tickLblPos val="nextTo"/>
        <c:txPr>
          <a:bodyPr/>
          <a:lstStyle/>
          <a:p>
            <a:pPr>
              <a:defRPr sz="1600"/>
            </a:pPr>
            <a:endParaRPr lang="en-US"/>
          </a:p>
        </c:txPr>
        <c:crossAx val="261114496"/>
        <c:crosses val="autoZero"/>
        <c:auto val="1"/>
        <c:lblAlgn val="ctr"/>
        <c:lblOffset val="100"/>
        <c:noMultiLvlLbl val="0"/>
      </c:catAx>
      <c:valAx>
        <c:axId val="261114496"/>
        <c:scaling>
          <c:orientation val="minMax"/>
        </c:scaling>
        <c:delete val="1"/>
        <c:axPos val="t"/>
        <c:numFmt formatCode="0%" sourceLinked="1"/>
        <c:majorTickMark val="out"/>
        <c:minorTickMark val="none"/>
        <c:tickLblPos val="nextTo"/>
        <c:crossAx val="261112960"/>
        <c:crosses val="autoZero"/>
        <c:crossBetween val="between"/>
      </c:valAx>
      <c:spPr>
        <a:noFill/>
        <a:ln w="25400">
          <a:noFill/>
        </a:ln>
      </c:spPr>
    </c:plotArea>
    <c:legend>
      <c:legendPos val="r"/>
      <c:legendEntry>
        <c:idx val="0"/>
        <c:txPr>
          <a:bodyPr/>
          <a:lstStyle/>
          <a:p>
            <a:pPr algn="just">
              <a:defRPr sz="1600"/>
            </a:pPr>
            <a:endParaRPr lang="en-US"/>
          </a:p>
        </c:txPr>
      </c:legendEntry>
      <c:layout>
        <c:manualLayout>
          <c:xMode val="edge"/>
          <c:yMode val="edge"/>
          <c:x val="0.7675645832145076"/>
          <c:y val="0.71291411152938811"/>
          <c:w val="0.21555382520121236"/>
          <c:h val="0.19986464338866422"/>
        </c:manualLayout>
      </c:layout>
      <c:overlay val="1"/>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9148622047245"/>
          <c:y val="0.15899096712779498"/>
          <c:w val="0.58610851377952766"/>
          <c:h val="0.80079971259394067"/>
        </c:manualLayout>
      </c:layout>
      <c:barChart>
        <c:barDir val="bar"/>
        <c:grouping val="clustered"/>
        <c:varyColors val="0"/>
        <c:ser>
          <c:idx val="0"/>
          <c:order val="0"/>
          <c:tx>
            <c:strRef>
              <c:f>Sheet1!$B$1</c:f>
              <c:strCache>
                <c:ptCount val="1"/>
                <c:pt idx="0">
                  <c:v>Skill lacking among any applicants</c:v>
                </c:pt>
              </c:strCache>
            </c:strRef>
          </c:tx>
          <c:spPr>
            <a:solidFill>
              <a:srgbClr val="233A75"/>
            </a:solidFill>
            <a:ln>
              <a:solidFill>
                <a:schemeClr val="accent1"/>
              </a:solidFill>
            </a:ln>
          </c:spPr>
          <c:invertIfNegative val="0"/>
          <c:dPt>
            <c:idx val="1"/>
            <c:invertIfNegative val="0"/>
            <c:bubble3D val="0"/>
            <c:extLst>
              <c:ext xmlns:c16="http://schemas.microsoft.com/office/drawing/2014/chart" uri="{C3380CC4-5D6E-409C-BE32-E72D297353CC}">
                <c16:uniqueId val="{00000000-9DF9-42F1-8B01-F4C9947CF2C0}"/>
              </c:ext>
            </c:extLst>
          </c:dPt>
          <c:dPt>
            <c:idx val="4"/>
            <c:invertIfNegative val="0"/>
            <c:bubble3D val="0"/>
            <c:extLst>
              <c:ext xmlns:c16="http://schemas.microsoft.com/office/drawing/2014/chart" uri="{C3380CC4-5D6E-409C-BE32-E72D297353CC}">
                <c16:uniqueId val="{00000001-9DF9-42F1-8B01-F4C9947CF2C0}"/>
              </c:ext>
            </c:extLst>
          </c:dPt>
          <c:dPt>
            <c:idx val="7"/>
            <c:invertIfNegative val="0"/>
            <c:bubble3D val="0"/>
            <c:extLst>
              <c:ext xmlns:c16="http://schemas.microsoft.com/office/drawing/2014/chart" uri="{C3380CC4-5D6E-409C-BE32-E72D297353CC}">
                <c16:uniqueId val="{00000002-9DF9-42F1-8B01-F4C9947CF2C0}"/>
              </c:ext>
            </c:extLst>
          </c:dPt>
          <c:dPt>
            <c:idx val="10"/>
            <c:invertIfNegative val="0"/>
            <c:bubble3D val="0"/>
            <c:spPr>
              <a:solidFill>
                <a:srgbClr val="836DB0"/>
              </a:solidFill>
              <a:ln>
                <a:solidFill>
                  <a:schemeClr val="accent1"/>
                </a:solidFill>
              </a:ln>
            </c:spPr>
            <c:extLst>
              <c:ext xmlns:c16="http://schemas.microsoft.com/office/drawing/2014/chart" uri="{C3380CC4-5D6E-409C-BE32-E72D297353CC}">
                <c16:uniqueId val="{00000004-9DF9-42F1-8B01-F4C9947CF2C0}"/>
              </c:ext>
            </c:extLst>
          </c:dPt>
          <c:dPt>
            <c:idx val="13"/>
            <c:invertIfNegative val="0"/>
            <c:bubble3D val="0"/>
            <c:spPr>
              <a:solidFill>
                <a:srgbClr val="836DB0"/>
              </a:solidFill>
              <a:ln>
                <a:solidFill>
                  <a:schemeClr val="accent1"/>
                </a:solidFill>
              </a:ln>
            </c:spPr>
            <c:extLst>
              <c:ext xmlns:c16="http://schemas.microsoft.com/office/drawing/2014/chart" uri="{C3380CC4-5D6E-409C-BE32-E72D297353CC}">
                <c16:uniqueId val="{00000006-9DF9-42F1-8B01-F4C9947CF2C0}"/>
              </c:ext>
            </c:extLst>
          </c:dPt>
          <c:dPt>
            <c:idx val="16"/>
            <c:invertIfNegative val="0"/>
            <c:bubble3D val="0"/>
            <c:spPr>
              <a:solidFill>
                <a:srgbClr val="836DB0"/>
              </a:solidFill>
              <a:ln>
                <a:solidFill>
                  <a:schemeClr val="accent1"/>
                </a:solidFill>
              </a:ln>
            </c:spPr>
            <c:extLst>
              <c:ext xmlns:c16="http://schemas.microsoft.com/office/drawing/2014/chart" uri="{C3380CC4-5D6E-409C-BE32-E72D297353CC}">
                <c16:uniqueId val="{00000008-9DF9-42F1-8B01-F4C9947CF2C0}"/>
              </c:ext>
            </c:extLst>
          </c:dPt>
          <c:dPt>
            <c:idx val="19"/>
            <c:invertIfNegative val="0"/>
            <c:bubble3D val="0"/>
            <c:spPr>
              <a:solidFill>
                <a:srgbClr val="836DB0"/>
              </a:solidFill>
              <a:ln>
                <a:solidFill>
                  <a:schemeClr val="accent1"/>
                </a:solidFill>
              </a:ln>
            </c:spPr>
            <c:extLst>
              <c:ext xmlns:c16="http://schemas.microsoft.com/office/drawing/2014/chart" uri="{C3380CC4-5D6E-409C-BE32-E72D297353CC}">
                <c16:uniqueId val="{0000000A-9DF9-42F1-8B01-F4C9947CF2C0}"/>
              </c:ext>
            </c:extLst>
          </c:dPt>
          <c:dPt>
            <c:idx val="22"/>
            <c:invertIfNegative val="0"/>
            <c:bubble3D val="0"/>
            <c:spPr>
              <a:solidFill>
                <a:srgbClr val="836DB0"/>
              </a:solidFill>
              <a:ln>
                <a:solidFill>
                  <a:schemeClr val="accent1"/>
                </a:solidFill>
              </a:ln>
            </c:spPr>
            <c:extLst>
              <c:ext xmlns:c16="http://schemas.microsoft.com/office/drawing/2014/chart" uri="{C3380CC4-5D6E-409C-BE32-E72D297353CC}">
                <c16:uniqueId val="{0000000C-9DF9-42F1-8B01-F4C9947CF2C0}"/>
              </c:ext>
            </c:extLst>
          </c:dPt>
          <c:dPt>
            <c:idx val="25"/>
            <c:invertIfNegative val="0"/>
            <c:bubble3D val="0"/>
            <c:spPr>
              <a:solidFill>
                <a:srgbClr val="836DB0"/>
              </a:solidFill>
              <a:ln>
                <a:solidFill>
                  <a:schemeClr val="accent1"/>
                </a:solidFill>
              </a:ln>
            </c:spPr>
            <c:extLst>
              <c:ext xmlns:c16="http://schemas.microsoft.com/office/drawing/2014/chart" uri="{C3380CC4-5D6E-409C-BE32-E72D297353CC}">
                <c16:uniqueId val="{0000000E-9DF9-42F1-8B01-F4C9947CF2C0}"/>
              </c:ext>
            </c:extLst>
          </c:dPt>
          <c:dPt>
            <c:idx val="28"/>
            <c:invertIfNegative val="0"/>
            <c:bubble3D val="0"/>
            <c:spPr>
              <a:solidFill>
                <a:srgbClr val="836DB0"/>
              </a:solidFill>
              <a:ln>
                <a:solidFill>
                  <a:schemeClr val="accent1"/>
                </a:solidFill>
              </a:ln>
            </c:spPr>
            <c:extLst>
              <c:ext xmlns:c16="http://schemas.microsoft.com/office/drawing/2014/chart" uri="{C3380CC4-5D6E-409C-BE32-E72D297353CC}">
                <c16:uniqueId val="{00000010-9DF9-42F1-8B01-F4C9947CF2C0}"/>
              </c:ext>
            </c:extLst>
          </c:dPt>
          <c:dLbls>
            <c:dLbl>
              <c:idx val="1"/>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0-9DF9-42F1-8B01-F4C9947CF2C0}"/>
                </c:ext>
              </c:extLst>
            </c:dLbl>
            <c:dLbl>
              <c:idx val="4"/>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1-9DF9-42F1-8B01-F4C9947CF2C0}"/>
                </c:ext>
              </c:extLst>
            </c:dLbl>
            <c:dLbl>
              <c:idx val="10"/>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4-9DF9-42F1-8B01-F4C9947CF2C0}"/>
                </c:ext>
              </c:extLst>
            </c:dLbl>
            <c:dLbl>
              <c:idx val="16"/>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8-9DF9-42F1-8B01-F4C9947CF2C0}"/>
                </c:ext>
              </c:extLst>
            </c:dLbl>
            <c:dLbl>
              <c:idx val="19"/>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A-9DF9-42F1-8B01-F4C9947CF2C0}"/>
                </c:ext>
              </c:extLst>
            </c:dLbl>
            <c:dLbl>
              <c:idx val="22"/>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C-9DF9-42F1-8B01-F4C9947CF2C0}"/>
                </c:ext>
              </c:extLst>
            </c:dLbl>
            <c:dLbl>
              <c:idx val="25"/>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0E-9DF9-42F1-8B01-F4C9947CF2C0}"/>
                </c:ext>
              </c:extLst>
            </c:dLbl>
            <c:dLbl>
              <c:idx val="28"/>
              <c:spPr/>
              <c:txPr>
                <a:bodyPr/>
                <a:lstStyle/>
                <a:p>
                  <a:pPr>
                    <a:defRPr sz="1200" b="0"/>
                  </a:pPr>
                  <a:endParaRPr lang="en-US"/>
                </a:p>
              </c:txPr>
              <c:showLegendKey val="0"/>
              <c:showVal val="1"/>
              <c:showCatName val="0"/>
              <c:showSerName val="0"/>
              <c:showPercent val="0"/>
              <c:showBubbleSize val="0"/>
              <c:extLst>
                <c:ext xmlns:c16="http://schemas.microsoft.com/office/drawing/2014/chart" uri="{C3380CC4-5D6E-409C-BE32-E72D297353CC}">
                  <c16:uniqueId val="{00000010-9DF9-42F1-8B01-F4C9947CF2C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Ability to manage and prioritise own tasks</c:v>
                </c:pt>
                <c:pt idx="1">
                  <c:v>Team working</c:v>
                </c:pt>
                <c:pt idx="2">
                  <c:v>Customer handling skills</c:v>
                </c:pt>
                <c:pt idx="3">
                  <c:v>Managing their own feelings, or those of others</c:v>
                </c:pt>
                <c:pt idx="4">
                  <c:v>Managing or motivating other staff</c:v>
                </c:pt>
                <c:pt idx="5">
                  <c:v>Persuading or influencing others</c:v>
                </c:pt>
                <c:pt idx="6">
                  <c:v>Setting objectives for others and planning resources</c:v>
                </c:pt>
                <c:pt idx="7">
                  <c:v>Instructing, teaching or training people</c:v>
                </c:pt>
                <c:pt idx="8">
                  <c:v>Sales skills </c:v>
                </c:pt>
                <c:pt idx="9">
                  <c:v>Making speeches or presentations</c:v>
                </c:pt>
              </c:strCache>
            </c:strRef>
          </c:cat>
          <c:val>
            <c:numRef>
              <c:f>Sheet1!$B$2:$B$11</c:f>
              <c:numCache>
                <c:formatCode>0%</c:formatCode>
                <c:ptCount val="10"/>
                <c:pt idx="0">
                  <c:v>0.59</c:v>
                </c:pt>
                <c:pt idx="1">
                  <c:v>0.56000000000000005</c:v>
                </c:pt>
                <c:pt idx="2">
                  <c:v>0.46</c:v>
                </c:pt>
                <c:pt idx="3">
                  <c:v>0.46</c:v>
                </c:pt>
                <c:pt idx="4">
                  <c:v>0.41</c:v>
                </c:pt>
                <c:pt idx="5">
                  <c:v>0.39</c:v>
                </c:pt>
                <c:pt idx="6">
                  <c:v>0.3</c:v>
                </c:pt>
                <c:pt idx="7">
                  <c:v>0.28000000000000003</c:v>
                </c:pt>
                <c:pt idx="8">
                  <c:v>0.23</c:v>
                </c:pt>
                <c:pt idx="9">
                  <c:v>0.17</c:v>
                </c:pt>
              </c:numCache>
            </c:numRef>
          </c:val>
          <c:extLst>
            <c:ext xmlns:c16="http://schemas.microsoft.com/office/drawing/2014/chart" uri="{C3380CC4-5D6E-409C-BE32-E72D297353CC}">
              <c16:uniqueId val="{00000011-9DF9-42F1-8B01-F4C9947CF2C0}"/>
            </c:ext>
          </c:extLst>
        </c:ser>
        <c:ser>
          <c:idx val="1"/>
          <c:order val="1"/>
          <c:tx>
            <c:strRef>
              <c:f>Sheet1!$C$1</c:f>
              <c:strCache>
                <c:ptCount val="1"/>
                <c:pt idx="0">
                  <c:v>Main skill lacking </c:v>
                </c:pt>
              </c:strCache>
            </c:strRef>
          </c:tx>
          <c:invertIfNegative val="0"/>
          <c:dLbls>
            <c:dLbl>
              <c:idx val="9"/>
              <c:layout/>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0A5-49DC-B5EF-4E6C52A56F1A}"/>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Ability to manage and prioritise own tasks</c:v>
                </c:pt>
                <c:pt idx="1">
                  <c:v>Team working</c:v>
                </c:pt>
                <c:pt idx="2">
                  <c:v>Customer handling skills</c:v>
                </c:pt>
                <c:pt idx="3">
                  <c:v>Managing their own feelings, or those of others</c:v>
                </c:pt>
                <c:pt idx="4">
                  <c:v>Managing or motivating other staff</c:v>
                </c:pt>
                <c:pt idx="5">
                  <c:v>Persuading or influencing others</c:v>
                </c:pt>
                <c:pt idx="6">
                  <c:v>Setting objectives for others and planning resources</c:v>
                </c:pt>
                <c:pt idx="7">
                  <c:v>Instructing, teaching or training people</c:v>
                </c:pt>
                <c:pt idx="8">
                  <c:v>Sales skills </c:v>
                </c:pt>
                <c:pt idx="9">
                  <c:v>Making speeches or presentations</c:v>
                </c:pt>
              </c:strCache>
            </c:strRef>
          </c:cat>
          <c:val>
            <c:numRef>
              <c:f>Sheet1!$C$2:$C$11</c:f>
              <c:numCache>
                <c:formatCode>0%</c:formatCode>
                <c:ptCount val="10"/>
                <c:pt idx="0">
                  <c:v>0.1</c:v>
                </c:pt>
                <c:pt idx="1">
                  <c:v>0.09</c:v>
                </c:pt>
                <c:pt idx="2">
                  <c:v>0.11</c:v>
                </c:pt>
                <c:pt idx="3">
                  <c:v>0.03</c:v>
                </c:pt>
                <c:pt idx="4">
                  <c:v>7.0000000000000007E-2</c:v>
                </c:pt>
                <c:pt idx="5">
                  <c:v>0.02</c:v>
                </c:pt>
                <c:pt idx="6">
                  <c:v>0.03</c:v>
                </c:pt>
                <c:pt idx="7">
                  <c:v>0.03</c:v>
                </c:pt>
                <c:pt idx="8">
                  <c:v>0.03</c:v>
                </c:pt>
                <c:pt idx="9">
                  <c:v>0</c:v>
                </c:pt>
              </c:numCache>
            </c:numRef>
          </c:val>
          <c:extLst>
            <c:ext xmlns:c16="http://schemas.microsoft.com/office/drawing/2014/chart" uri="{C3380CC4-5D6E-409C-BE32-E72D297353CC}">
              <c16:uniqueId val="{00000012-9DF9-42F1-8B01-F4C9947CF2C0}"/>
            </c:ext>
          </c:extLst>
        </c:ser>
        <c:dLbls>
          <c:showLegendKey val="0"/>
          <c:showVal val="0"/>
          <c:showCatName val="0"/>
          <c:showSerName val="0"/>
          <c:showPercent val="0"/>
          <c:showBubbleSize val="0"/>
        </c:dLbls>
        <c:gapWidth val="100"/>
        <c:axId val="260669440"/>
        <c:axId val="260670976"/>
      </c:barChart>
      <c:catAx>
        <c:axId val="260669440"/>
        <c:scaling>
          <c:orientation val="maxMin"/>
        </c:scaling>
        <c:delete val="0"/>
        <c:axPos val="l"/>
        <c:numFmt formatCode="General" sourceLinked="1"/>
        <c:majorTickMark val="out"/>
        <c:minorTickMark val="none"/>
        <c:tickLblPos val="nextTo"/>
        <c:txPr>
          <a:bodyPr/>
          <a:lstStyle/>
          <a:p>
            <a:pPr>
              <a:defRPr sz="1600"/>
            </a:pPr>
            <a:endParaRPr lang="en-US"/>
          </a:p>
        </c:txPr>
        <c:crossAx val="260670976"/>
        <c:crosses val="autoZero"/>
        <c:auto val="1"/>
        <c:lblAlgn val="ctr"/>
        <c:lblOffset val="100"/>
        <c:noMultiLvlLbl val="0"/>
      </c:catAx>
      <c:valAx>
        <c:axId val="260670976"/>
        <c:scaling>
          <c:orientation val="minMax"/>
        </c:scaling>
        <c:delete val="1"/>
        <c:axPos val="t"/>
        <c:numFmt formatCode="0%" sourceLinked="1"/>
        <c:majorTickMark val="out"/>
        <c:minorTickMark val="none"/>
        <c:tickLblPos val="nextTo"/>
        <c:crossAx val="260669440"/>
        <c:crosses val="autoZero"/>
        <c:crossBetween val="between"/>
      </c:valAx>
      <c:spPr>
        <a:noFill/>
        <a:ln w="25400">
          <a:noFill/>
        </a:ln>
      </c:spPr>
    </c:plotArea>
    <c:legend>
      <c:legendPos val="r"/>
      <c:layout>
        <c:manualLayout>
          <c:xMode val="edge"/>
          <c:yMode val="edge"/>
          <c:x val="0.73834071522309708"/>
          <c:y val="0.68217768239664178"/>
          <c:w val="0.26061761811023626"/>
          <c:h val="0.22697183625796485"/>
        </c:manualLayout>
      </c:layout>
      <c:overlay val="1"/>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2110997157156"/>
          <c:y val="2.9279642105843814E-2"/>
          <c:w val="0.5296848573176437"/>
          <c:h val="0.94890311233022351"/>
        </c:manualLayout>
      </c:layout>
      <c:barChart>
        <c:barDir val="bar"/>
        <c:grouping val="clustered"/>
        <c:varyColors val="0"/>
        <c:ser>
          <c:idx val="1"/>
          <c:order val="0"/>
          <c:tx>
            <c:strRef>
              <c:f>Sheet1!$B$1</c:f>
              <c:strCache>
                <c:ptCount val="1"/>
                <c:pt idx="0">
                  <c:v>2015</c:v>
                </c:pt>
              </c:strCache>
            </c:strRef>
          </c:tx>
          <c:spPr>
            <a:solidFill>
              <a:srgbClr val="233A75"/>
            </a:solidFill>
          </c:spPr>
          <c:invertIfNegative val="0"/>
          <c:dPt>
            <c:idx val="7"/>
            <c:invertIfNegative val="0"/>
            <c:bubble3D val="0"/>
            <c:extLst>
              <c:ext xmlns:c16="http://schemas.microsoft.com/office/drawing/2014/chart" uri="{C3380CC4-5D6E-409C-BE32-E72D297353CC}">
                <c16:uniqueId val="{00000000-400A-4000-908F-B7B0BE10D71A}"/>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Increase training activity / spend or increase / expand trainee programmes</c:v>
                </c:pt>
                <c:pt idx="1">
                  <c:v>More supervision of staff</c:v>
                </c:pt>
                <c:pt idx="2">
                  <c:v>More staff appraisals / performance reviews</c:v>
                </c:pt>
                <c:pt idx="3">
                  <c:v>Implementation of mentoring / buddying scheme</c:v>
                </c:pt>
                <c:pt idx="4">
                  <c:v>Reallocating work</c:v>
                </c:pt>
                <c:pt idx="5">
                  <c:v>Changing work practices</c:v>
                </c:pt>
                <c:pt idx="6">
                  <c:v>Increase recruitment activity / spend</c:v>
                </c:pt>
                <c:pt idx="7">
                  <c:v>Recruiting workers who are non-UK nationals</c:v>
                </c:pt>
                <c:pt idx="8">
                  <c:v>Nothing</c:v>
                </c:pt>
              </c:strCache>
            </c:strRef>
          </c:cat>
          <c:val>
            <c:numRef>
              <c:f>Sheet1!$B$2:$B$10</c:f>
              <c:numCache>
                <c:formatCode>0%</c:formatCode>
                <c:ptCount val="9"/>
                <c:pt idx="0">
                  <c:v>0.68</c:v>
                </c:pt>
                <c:pt idx="1">
                  <c:v>0.56000000000000005</c:v>
                </c:pt>
                <c:pt idx="2">
                  <c:v>0.46</c:v>
                </c:pt>
                <c:pt idx="3">
                  <c:v>0.45</c:v>
                </c:pt>
                <c:pt idx="4">
                  <c:v>0.33</c:v>
                </c:pt>
                <c:pt idx="5">
                  <c:v>0.27</c:v>
                </c:pt>
                <c:pt idx="6">
                  <c:v>0.19</c:v>
                </c:pt>
                <c:pt idx="7">
                  <c:v>0.1</c:v>
                </c:pt>
                <c:pt idx="8">
                  <c:v>0.16</c:v>
                </c:pt>
              </c:numCache>
            </c:numRef>
          </c:val>
          <c:extLst>
            <c:ext xmlns:c16="http://schemas.microsoft.com/office/drawing/2014/chart" uri="{C3380CC4-5D6E-409C-BE32-E72D297353CC}">
              <c16:uniqueId val="{00000001-400A-4000-908F-B7B0BE10D71A}"/>
            </c:ext>
          </c:extLst>
        </c:ser>
        <c:ser>
          <c:idx val="0"/>
          <c:order val="1"/>
          <c:tx>
            <c:strRef>
              <c:f>Sheet1!$C$1</c:f>
              <c:strCache>
                <c:ptCount val="1"/>
                <c:pt idx="0">
                  <c:v>2013</c:v>
                </c:pt>
              </c:strCache>
            </c:strRef>
          </c:tx>
          <c:spPr>
            <a:solidFill>
              <a:schemeClr val="bg1">
                <a:lumMod val="65000"/>
              </a:schemeClr>
            </a:solidFill>
          </c:spPr>
          <c:invertIfNegative val="0"/>
          <c:dPt>
            <c:idx val="7"/>
            <c:invertIfNegative val="0"/>
            <c:bubble3D val="0"/>
            <c:extLst>
              <c:ext xmlns:c16="http://schemas.microsoft.com/office/drawing/2014/chart" uri="{C3380CC4-5D6E-409C-BE32-E72D297353CC}">
                <c16:uniqueId val="{00000002-400A-4000-908F-B7B0BE10D71A}"/>
              </c:ext>
            </c:extLst>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Increase training activity / spend or increase / expand trainee programmes</c:v>
                </c:pt>
                <c:pt idx="1">
                  <c:v>More supervision of staff</c:v>
                </c:pt>
                <c:pt idx="2">
                  <c:v>More staff appraisals / performance reviews</c:v>
                </c:pt>
                <c:pt idx="3">
                  <c:v>Implementation of mentoring / buddying scheme</c:v>
                </c:pt>
                <c:pt idx="4">
                  <c:v>Reallocating work</c:v>
                </c:pt>
                <c:pt idx="5">
                  <c:v>Changing work practices</c:v>
                </c:pt>
                <c:pt idx="6">
                  <c:v>Increase recruitment activity / spend</c:v>
                </c:pt>
                <c:pt idx="7">
                  <c:v>Recruiting workers who are non-UK nationals</c:v>
                </c:pt>
                <c:pt idx="8">
                  <c:v>Nothing</c:v>
                </c:pt>
              </c:strCache>
            </c:strRef>
          </c:cat>
          <c:val>
            <c:numRef>
              <c:f>Sheet1!$C$2:$C$10</c:f>
              <c:numCache>
                <c:formatCode>0%</c:formatCode>
                <c:ptCount val="9"/>
                <c:pt idx="0">
                  <c:v>0.68</c:v>
                </c:pt>
                <c:pt idx="1">
                  <c:v>0.6</c:v>
                </c:pt>
                <c:pt idx="2">
                  <c:v>0.51</c:v>
                </c:pt>
                <c:pt idx="3">
                  <c:v>0.47</c:v>
                </c:pt>
                <c:pt idx="4">
                  <c:v>0.37</c:v>
                </c:pt>
                <c:pt idx="5">
                  <c:v>0.31</c:v>
                </c:pt>
                <c:pt idx="6">
                  <c:v>0.16</c:v>
                </c:pt>
                <c:pt idx="7">
                  <c:v>0.1</c:v>
                </c:pt>
                <c:pt idx="8">
                  <c:v>0.15</c:v>
                </c:pt>
              </c:numCache>
            </c:numRef>
          </c:val>
          <c:extLst>
            <c:ext xmlns:c16="http://schemas.microsoft.com/office/drawing/2014/chart" uri="{C3380CC4-5D6E-409C-BE32-E72D297353CC}">
              <c16:uniqueId val="{00000003-400A-4000-908F-B7B0BE10D71A}"/>
            </c:ext>
          </c:extLst>
        </c:ser>
        <c:dLbls>
          <c:showLegendKey val="0"/>
          <c:showVal val="0"/>
          <c:showCatName val="0"/>
          <c:showSerName val="0"/>
          <c:showPercent val="0"/>
          <c:showBubbleSize val="0"/>
        </c:dLbls>
        <c:gapWidth val="100"/>
        <c:axId val="260749568"/>
        <c:axId val="260755456"/>
      </c:barChart>
      <c:catAx>
        <c:axId val="260749568"/>
        <c:scaling>
          <c:orientation val="maxMin"/>
        </c:scaling>
        <c:delete val="0"/>
        <c:axPos val="l"/>
        <c:numFmt formatCode="General" sourceLinked="1"/>
        <c:majorTickMark val="out"/>
        <c:minorTickMark val="none"/>
        <c:tickLblPos val="nextTo"/>
        <c:crossAx val="260755456"/>
        <c:crosses val="autoZero"/>
        <c:auto val="1"/>
        <c:lblAlgn val="ctr"/>
        <c:lblOffset val="100"/>
        <c:noMultiLvlLbl val="0"/>
      </c:catAx>
      <c:valAx>
        <c:axId val="260755456"/>
        <c:scaling>
          <c:orientation val="minMax"/>
        </c:scaling>
        <c:delete val="1"/>
        <c:axPos val="t"/>
        <c:numFmt formatCode="0%" sourceLinked="1"/>
        <c:majorTickMark val="out"/>
        <c:minorTickMark val="none"/>
        <c:tickLblPos val="none"/>
        <c:crossAx val="260749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96782947832325E-2"/>
          <c:y val="6.4395327233144312E-2"/>
          <c:w val="0.94376770071512583"/>
          <c:h val="0.71718959943101079"/>
        </c:manualLayout>
      </c:layout>
      <c:barChart>
        <c:barDir val="col"/>
        <c:grouping val="clustered"/>
        <c:varyColors val="0"/>
        <c:ser>
          <c:idx val="0"/>
          <c:order val="0"/>
          <c:tx>
            <c:strRef>
              <c:f>Sheet1!$C$1</c:f>
              <c:strCache>
                <c:ptCount val="1"/>
                <c:pt idx="0">
                  <c:v>% Change in SSVs since 2013</c:v>
                </c:pt>
              </c:strCache>
            </c:strRef>
          </c:tx>
          <c:spPr>
            <a:solidFill>
              <a:schemeClr val="tx2"/>
            </a:solidFill>
          </c:spPr>
          <c:invertIfNegative val="0"/>
          <c:dPt>
            <c:idx val="1"/>
            <c:invertIfNegative val="0"/>
            <c:bubble3D val="0"/>
            <c:extLst>
              <c:ext xmlns:c16="http://schemas.microsoft.com/office/drawing/2014/chart" uri="{C3380CC4-5D6E-409C-BE32-E72D297353CC}">
                <c16:uniqueId val="{00000000-54E4-41BB-AB66-1B174519167B}"/>
              </c:ext>
            </c:extLst>
          </c:dPt>
          <c:dPt>
            <c:idx val="4"/>
            <c:invertIfNegative val="0"/>
            <c:bubble3D val="0"/>
            <c:extLst>
              <c:ext xmlns:c16="http://schemas.microsoft.com/office/drawing/2014/chart" uri="{C3380CC4-5D6E-409C-BE32-E72D297353CC}">
                <c16:uniqueId val="{00000001-54E4-41BB-AB66-1B174519167B}"/>
              </c:ext>
            </c:extLst>
          </c:dPt>
          <c:dPt>
            <c:idx val="7"/>
            <c:invertIfNegative val="0"/>
            <c:bubble3D val="0"/>
            <c:extLst>
              <c:ext xmlns:c16="http://schemas.microsoft.com/office/drawing/2014/chart" uri="{C3380CC4-5D6E-409C-BE32-E72D297353CC}">
                <c16:uniqueId val="{00000002-54E4-41BB-AB66-1B174519167B}"/>
              </c:ext>
            </c:extLst>
          </c:dPt>
          <c:dPt>
            <c:idx val="10"/>
            <c:invertIfNegative val="0"/>
            <c:bubble3D val="0"/>
            <c:extLst>
              <c:ext xmlns:c16="http://schemas.microsoft.com/office/drawing/2014/chart" uri="{C3380CC4-5D6E-409C-BE32-E72D297353CC}">
                <c16:uniqueId val="{00000003-54E4-41BB-AB66-1B174519167B}"/>
              </c:ext>
            </c:extLst>
          </c:dPt>
          <c:dPt>
            <c:idx val="13"/>
            <c:invertIfNegative val="0"/>
            <c:bubble3D val="0"/>
            <c:extLst>
              <c:ext xmlns:c16="http://schemas.microsoft.com/office/drawing/2014/chart" uri="{C3380CC4-5D6E-409C-BE32-E72D297353CC}">
                <c16:uniqueId val="{00000004-54E4-41BB-AB66-1B174519167B}"/>
              </c:ext>
            </c:extLst>
          </c:dPt>
          <c:dPt>
            <c:idx val="16"/>
            <c:invertIfNegative val="0"/>
            <c:bubble3D val="0"/>
            <c:extLst>
              <c:ext xmlns:c16="http://schemas.microsoft.com/office/drawing/2014/chart" uri="{C3380CC4-5D6E-409C-BE32-E72D297353CC}">
                <c16:uniqueId val="{00000005-54E4-41BB-AB66-1B174519167B}"/>
              </c:ext>
            </c:extLst>
          </c:dPt>
          <c:dPt>
            <c:idx val="19"/>
            <c:invertIfNegative val="0"/>
            <c:bubble3D val="0"/>
            <c:extLst>
              <c:ext xmlns:c16="http://schemas.microsoft.com/office/drawing/2014/chart" uri="{C3380CC4-5D6E-409C-BE32-E72D297353CC}">
                <c16:uniqueId val="{00000006-54E4-41BB-AB66-1B174519167B}"/>
              </c:ext>
            </c:extLst>
          </c:dPt>
          <c:dPt>
            <c:idx val="22"/>
            <c:invertIfNegative val="0"/>
            <c:bubble3D val="0"/>
            <c:extLst>
              <c:ext xmlns:c16="http://schemas.microsoft.com/office/drawing/2014/chart" uri="{C3380CC4-5D6E-409C-BE32-E72D297353CC}">
                <c16:uniqueId val="{00000007-54E4-41BB-AB66-1B174519167B}"/>
              </c:ext>
            </c:extLst>
          </c:dPt>
          <c:dPt>
            <c:idx val="25"/>
            <c:invertIfNegative val="0"/>
            <c:bubble3D val="0"/>
            <c:extLst>
              <c:ext xmlns:c16="http://schemas.microsoft.com/office/drawing/2014/chart" uri="{C3380CC4-5D6E-409C-BE32-E72D297353CC}">
                <c16:uniqueId val="{00000008-54E4-41BB-AB66-1B174519167B}"/>
              </c:ext>
            </c:extLst>
          </c:dPt>
          <c:dPt>
            <c:idx val="28"/>
            <c:invertIfNegative val="0"/>
            <c:bubble3D val="0"/>
            <c:extLst>
              <c:ext xmlns:c16="http://schemas.microsoft.com/office/drawing/2014/chart" uri="{C3380CC4-5D6E-409C-BE32-E72D297353CC}">
                <c16:uniqueId val="{00000009-54E4-41BB-AB66-1B174519167B}"/>
              </c:ext>
            </c:extLst>
          </c:dPt>
          <c:dPt>
            <c:idx val="31"/>
            <c:invertIfNegative val="0"/>
            <c:bubble3D val="0"/>
            <c:extLst>
              <c:ext xmlns:c16="http://schemas.microsoft.com/office/drawing/2014/chart" uri="{C3380CC4-5D6E-409C-BE32-E72D297353CC}">
                <c16:uniqueId val="{0000000A-54E4-41BB-AB66-1B174519167B}"/>
              </c:ext>
            </c:extLst>
          </c:dPt>
          <c:dPt>
            <c:idx val="34"/>
            <c:invertIfNegative val="0"/>
            <c:bubble3D val="0"/>
            <c:extLst>
              <c:ext xmlns:c16="http://schemas.microsoft.com/office/drawing/2014/chart" uri="{C3380CC4-5D6E-409C-BE32-E72D297353CC}">
                <c16:uniqueId val="{0000000B-54E4-41BB-AB66-1B174519167B}"/>
              </c:ext>
            </c:extLst>
          </c:dPt>
          <c:dPt>
            <c:idx val="37"/>
            <c:invertIfNegative val="0"/>
            <c:bubble3D val="0"/>
            <c:extLst>
              <c:ext xmlns:c16="http://schemas.microsoft.com/office/drawing/2014/chart" uri="{C3380CC4-5D6E-409C-BE32-E72D297353CC}">
                <c16:uniqueId val="{0000000C-54E4-41BB-AB66-1B174519167B}"/>
              </c:ext>
            </c:extLst>
          </c:dPt>
          <c:dLbls>
            <c:dLbl>
              <c:idx val="9"/>
              <c:layout>
                <c:manualLayout>
                  <c:x val="1.3412833060711341E-3"/>
                  <c:y val="-2.43914978713949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4E4-41BB-AB66-1B174519167B}"/>
                </c:ext>
              </c:extLst>
            </c:dLbl>
            <c:dLbl>
              <c:idx val="11"/>
              <c:layout>
                <c:manualLayout>
                  <c:x val="2.939629341773576E-3"/>
                  <c:y val="5.914994557176549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4E4-41BB-AB66-1B174519167B}"/>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Sheet1!$B$2:$B$14</c:f>
              <c:strCache>
                <c:ptCount val="13"/>
                <c:pt idx="0">
                  <c:v>Construction</c:v>
                </c:pt>
                <c:pt idx="1">
                  <c:v>Financial services</c:v>
                </c:pt>
                <c:pt idx="2">
                  <c:v>Transport, Storage and Comms</c:v>
                </c:pt>
                <c:pt idx="3">
                  <c:v>Wholesale and Retail</c:v>
                </c:pt>
                <c:pt idx="4">
                  <c:v>Education</c:v>
                </c:pt>
                <c:pt idx="5">
                  <c:v>Electricity, Gas and Water</c:v>
                </c:pt>
                <c:pt idx="6">
                  <c:v>Hotels and restaurants</c:v>
                </c:pt>
                <c:pt idx="7">
                  <c:v>Agriculture</c:v>
                </c:pt>
                <c:pt idx="8">
                  <c:v>Health and social work</c:v>
                </c:pt>
                <c:pt idx="9">
                  <c:v>Manufacturing</c:v>
                </c:pt>
                <c:pt idx="10">
                  <c:v>Business services</c:v>
                </c:pt>
                <c:pt idx="11">
                  <c:v>Community, social and other activities</c:v>
                </c:pt>
                <c:pt idx="12">
                  <c:v>Public admin.</c:v>
                </c:pt>
              </c:strCache>
            </c:strRef>
          </c:cat>
          <c:val>
            <c:numRef>
              <c:f>Sheet1!$C$2:$C$14</c:f>
              <c:numCache>
                <c:formatCode>0%</c:formatCode>
                <c:ptCount val="13"/>
                <c:pt idx="0">
                  <c:v>1.4131748589846898</c:v>
                </c:pt>
                <c:pt idx="1">
                  <c:v>1.3896477354421279</c:v>
                </c:pt>
                <c:pt idx="2">
                  <c:v>0.84032044800497785</c:v>
                </c:pt>
                <c:pt idx="3">
                  <c:v>0.7031910053941639</c:v>
                </c:pt>
                <c:pt idx="4">
                  <c:v>0.59219240153363539</c:v>
                </c:pt>
                <c:pt idx="5">
                  <c:v>0.57530120481927716</c:v>
                </c:pt>
                <c:pt idx="6">
                  <c:v>0.55926074728806752</c:v>
                </c:pt>
                <c:pt idx="7">
                  <c:v>0.37141033822590935</c:v>
                </c:pt>
                <c:pt idx="8">
                  <c:v>0.33113168296234657</c:v>
                </c:pt>
                <c:pt idx="9">
                  <c:v>0.28965758211041231</c:v>
                </c:pt>
                <c:pt idx="10">
                  <c:v>0.25616571045376646</c:v>
                </c:pt>
                <c:pt idx="11">
                  <c:v>0.23727558763649825</c:v>
                </c:pt>
                <c:pt idx="12">
                  <c:v>-0.47084350420395987</c:v>
                </c:pt>
              </c:numCache>
            </c:numRef>
          </c:val>
          <c:extLst>
            <c:ext xmlns:c16="http://schemas.microsoft.com/office/drawing/2014/chart" uri="{C3380CC4-5D6E-409C-BE32-E72D297353CC}">
              <c16:uniqueId val="{0000000F-54E4-41BB-AB66-1B174519167B}"/>
            </c:ext>
          </c:extLst>
        </c:ser>
        <c:ser>
          <c:idx val="1"/>
          <c:order val="1"/>
          <c:tx>
            <c:strRef>
              <c:f>Sheet1!$D$1</c:f>
              <c:strCache>
                <c:ptCount val="1"/>
                <c:pt idx="0">
                  <c:v>% Change in Skills Gaps since 2013</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10-54E4-41BB-AB66-1B174519167B}"/>
              </c:ext>
            </c:extLst>
          </c:dPt>
          <c:dPt>
            <c:idx val="3"/>
            <c:invertIfNegative val="0"/>
            <c:bubble3D val="0"/>
            <c:extLst>
              <c:ext xmlns:c16="http://schemas.microsoft.com/office/drawing/2014/chart" uri="{C3380CC4-5D6E-409C-BE32-E72D297353CC}">
                <c16:uniqueId val="{00000011-54E4-41BB-AB66-1B174519167B}"/>
              </c:ext>
            </c:extLst>
          </c:dPt>
          <c:dPt>
            <c:idx val="6"/>
            <c:invertIfNegative val="0"/>
            <c:bubble3D val="0"/>
            <c:extLst>
              <c:ext xmlns:c16="http://schemas.microsoft.com/office/drawing/2014/chart" uri="{C3380CC4-5D6E-409C-BE32-E72D297353CC}">
                <c16:uniqueId val="{00000012-54E4-41BB-AB66-1B174519167B}"/>
              </c:ext>
            </c:extLst>
          </c:dPt>
          <c:dPt>
            <c:idx val="9"/>
            <c:invertIfNegative val="0"/>
            <c:bubble3D val="0"/>
            <c:extLst>
              <c:ext xmlns:c16="http://schemas.microsoft.com/office/drawing/2014/chart" uri="{C3380CC4-5D6E-409C-BE32-E72D297353CC}">
                <c16:uniqueId val="{00000013-54E4-41BB-AB66-1B174519167B}"/>
              </c:ext>
            </c:extLst>
          </c:dPt>
          <c:dPt>
            <c:idx val="12"/>
            <c:invertIfNegative val="0"/>
            <c:bubble3D val="0"/>
            <c:extLst>
              <c:ext xmlns:c16="http://schemas.microsoft.com/office/drawing/2014/chart" uri="{C3380CC4-5D6E-409C-BE32-E72D297353CC}">
                <c16:uniqueId val="{00000014-54E4-41BB-AB66-1B174519167B}"/>
              </c:ext>
            </c:extLst>
          </c:dPt>
          <c:dPt>
            <c:idx val="15"/>
            <c:invertIfNegative val="0"/>
            <c:bubble3D val="0"/>
            <c:extLst>
              <c:ext xmlns:c16="http://schemas.microsoft.com/office/drawing/2014/chart" uri="{C3380CC4-5D6E-409C-BE32-E72D297353CC}">
                <c16:uniqueId val="{00000015-54E4-41BB-AB66-1B174519167B}"/>
              </c:ext>
            </c:extLst>
          </c:dPt>
          <c:dPt>
            <c:idx val="18"/>
            <c:invertIfNegative val="0"/>
            <c:bubble3D val="0"/>
            <c:extLst>
              <c:ext xmlns:c16="http://schemas.microsoft.com/office/drawing/2014/chart" uri="{C3380CC4-5D6E-409C-BE32-E72D297353CC}">
                <c16:uniqueId val="{00000016-54E4-41BB-AB66-1B174519167B}"/>
              </c:ext>
            </c:extLst>
          </c:dPt>
          <c:dPt>
            <c:idx val="21"/>
            <c:invertIfNegative val="0"/>
            <c:bubble3D val="0"/>
            <c:extLst>
              <c:ext xmlns:c16="http://schemas.microsoft.com/office/drawing/2014/chart" uri="{C3380CC4-5D6E-409C-BE32-E72D297353CC}">
                <c16:uniqueId val="{00000017-54E4-41BB-AB66-1B174519167B}"/>
              </c:ext>
            </c:extLst>
          </c:dPt>
          <c:dPt>
            <c:idx val="24"/>
            <c:invertIfNegative val="0"/>
            <c:bubble3D val="0"/>
            <c:extLst>
              <c:ext xmlns:c16="http://schemas.microsoft.com/office/drawing/2014/chart" uri="{C3380CC4-5D6E-409C-BE32-E72D297353CC}">
                <c16:uniqueId val="{00000018-54E4-41BB-AB66-1B174519167B}"/>
              </c:ext>
            </c:extLst>
          </c:dPt>
          <c:dPt>
            <c:idx val="27"/>
            <c:invertIfNegative val="0"/>
            <c:bubble3D val="0"/>
            <c:extLst>
              <c:ext xmlns:c16="http://schemas.microsoft.com/office/drawing/2014/chart" uri="{C3380CC4-5D6E-409C-BE32-E72D297353CC}">
                <c16:uniqueId val="{00000019-54E4-41BB-AB66-1B174519167B}"/>
              </c:ext>
            </c:extLst>
          </c:dPt>
          <c:dPt>
            <c:idx val="30"/>
            <c:invertIfNegative val="0"/>
            <c:bubble3D val="0"/>
            <c:extLst>
              <c:ext xmlns:c16="http://schemas.microsoft.com/office/drawing/2014/chart" uri="{C3380CC4-5D6E-409C-BE32-E72D297353CC}">
                <c16:uniqueId val="{0000001A-54E4-41BB-AB66-1B174519167B}"/>
              </c:ext>
            </c:extLst>
          </c:dPt>
          <c:dPt>
            <c:idx val="33"/>
            <c:invertIfNegative val="0"/>
            <c:bubble3D val="0"/>
            <c:extLst>
              <c:ext xmlns:c16="http://schemas.microsoft.com/office/drawing/2014/chart" uri="{C3380CC4-5D6E-409C-BE32-E72D297353CC}">
                <c16:uniqueId val="{0000001B-54E4-41BB-AB66-1B174519167B}"/>
              </c:ext>
            </c:extLst>
          </c:dPt>
          <c:dPt>
            <c:idx val="36"/>
            <c:invertIfNegative val="0"/>
            <c:bubble3D val="0"/>
            <c:extLst>
              <c:ext xmlns:c16="http://schemas.microsoft.com/office/drawing/2014/chart" uri="{C3380CC4-5D6E-409C-BE32-E72D297353CC}">
                <c16:uniqueId val="{0000001C-54E4-41BB-AB66-1B174519167B}"/>
              </c:ext>
            </c:extLst>
          </c:dPt>
          <c:dLbls>
            <c:dLbl>
              <c:idx val="2"/>
              <c:layout>
                <c:manualLayout>
                  <c:x val="6.7064165303556706E-3"/>
                  <c:y val="1.12576144021822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54E4-41BB-AB66-1B174519167B}"/>
                </c:ext>
              </c:extLst>
            </c:dLbl>
            <c:dLbl>
              <c:idx val="4"/>
              <c:layout>
                <c:manualLayout>
                  <c:x val="6.7063109174969248E-3"/>
                  <c:y val="9.381345335151886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54E4-41BB-AB66-1B174519167B}"/>
                </c:ext>
              </c:extLst>
            </c:dLbl>
            <c:dLbl>
              <c:idx val="10"/>
              <c:layout>
                <c:manualLayout>
                  <c:x val="6.7064165303555717E-3"/>
                  <c:y val="3.752538134060754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54E4-41BB-AB66-1B174519167B}"/>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Sheet1!$B$2:$B$14</c:f>
              <c:strCache>
                <c:ptCount val="13"/>
                <c:pt idx="0">
                  <c:v>Construction</c:v>
                </c:pt>
                <c:pt idx="1">
                  <c:v>Financial services</c:v>
                </c:pt>
                <c:pt idx="2">
                  <c:v>Transport, Storage and Comms</c:v>
                </c:pt>
                <c:pt idx="3">
                  <c:v>Wholesale and Retail</c:v>
                </c:pt>
                <c:pt idx="4">
                  <c:v>Education</c:v>
                </c:pt>
                <c:pt idx="5">
                  <c:v>Electricity, Gas and Water</c:v>
                </c:pt>
                <c:pt idx="6">
                  <c:v>Hotels and restaurants</c:v>
                </c:pt>
                <c:pt idx="7">
                  <c:v>Agriculture</c:v>
                </c:pt>
                <c:pt idx="8">
                  <c:v>Health and social work</c:v>
                </c:pt>
                <c:pt idx="9">
                  <c:v>Manufacturing</c:v>
                </c:pt>
                <c:pt idx="10">
                  <c:v>Business services</c:v>
                </c:pt>
                <c:pt idx="11">
                  <c:v>Community, social and other activities</c:v>
                </c:pt>
                <c:pt idx="12">
                  <c:v>Public admin.</c:v>
                </c:pt>
              </c:strCache>
            </c:strRef>
          </c:cat>
          <c:val>
            <c:numRef>
              <c:f>Sheet1!$D$2:$D$14</c:f>
              <c:numCache>
                <c:formatCode>0%</c:formatCode>
                <c:ptCount val="13"/>
                <c:pt idx="0">
                  <c:v>-0.24657070852290985</c:v>
                </c:pt>
                <c:pt idx="1">
                  <c:v>-0.56620988228559166</c:v>
                </c:pt>
                <c:pt idx="2">
                  <c:v>0.1528839030585247</c:v>
                </c:pt>
                <c:pt idx="3">
                  <c:v>-4.8136792452830188E-2</c:v>
                </c:pt>
                <c:pt idx="4">
                  <c:v>6.0875260981700575E-2</c:v>
                </c:pt>
                <c:pt idx="5">
                  <c:v>-3.2677466453451993E-2</c:v>
                </c:pt>
                <c:pt idx="6">
                  <c:v>-0.12098954380374717</c:v>
                </c:pt>
                <c:pt idx="7">
                  <c:v>-0.29787361127702783</c:v>
                </c:pt>
                <c:pt idx="8">
                  <c:v>-0.14581708811406929</c:v>
                </c:pt>
                <c:pt idx="9">
                  <c:v>0.2492095160581681</c:v>
                </c:pt>
                <c:pt idx="10">
                  <c:v>0.11242273447437127</c:v>
                </c:pt>
                <c:pt idx="11">
                  <c:v>-0.12606002507189734</c:v>
                </c:pt>
                <c:pt idx="12">
                  <c:v>0.24628920971763205</c:v>
                </c:pt>
              </c:numCache>
            </c:numRef>
          </c:val>
          <c:extLst>
            <c:ext xmlns:c16="http://schemas.microsoft.com/office/drawing/2014/chart" uri="{C3380CC4-5D6E-409C-BE32-E72D297353CC}">
              <c16:uniqueId val="{00000020-54E4-41BB-AB66-1B174519167B}"/>
            </c:ext>
          </c:extLst>
        </c:ser>
        <c:dLbls>
          <c:showLegendKey val="0"/>
          <c:showVal val="0"/>
          <c:showCatName val="0"/>
          <c:showSerName val="0"/>
          <c:showPercent val="0"/>
          <c:showBubbleSize val="0"/>
        </c:dLbls>
        <c:gapWidth val="96"/>
        <c:axId val="212915712"/>
        <c:axId val="212917248"/>
      </c:barChart>
      <c:catAx>
        <c:axId val="212915712"/>
        <c:scaling>
          <c:orientation val="minMax"/>
        </c:scaling>
        <c:delete val="0"/>
        <c:axPos val="b"/>
        <c:numFmt formatCode="General" sourceLinked="1"/>
        <c:majorTickMark val="out"/>
        <c:minorTickMark val="none"/>
        <c:tickLblPos val="none"/>
        <c:crossAx val="212917248"/>
        <c:crosses val="autoZero"/>
        <c:auto val="1"/>
        <c:lblAlgn val="ctr"/>
        <c:lblOffset val="100"/>
        <c:noMultiLvlLbl val="0"/>
      </c:catAx>
      <c:valAx>
        <c:axId val="212917248"/>
        <c:scaling>
          <c:orientation val="minMax"/>
          <c:max val="1.585"/>
          <c:min val="-0.70000000000000007"/>
        </c:scaling>
        <c:delete val="1"/>
        <c:axPos val="l"/>
        <c:numFmt formatCode="0%" sourceLinked="1"/>
        <c:majorTickMark val="out"/>
        <c:minorTickMark val="none"/>
        <c:tickLblPos val="nextTo"/>
        <c:crossAx val="212915712"/>
        <c:crosses val="autoZero"/>
        <c:crossBetween val="between"/>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56183045534135E-2"/>
          <c:y val="2.017338659642403E-2"/>
          <c:w val="0.94924381695446591"/>
          <c:h val="0.81412979915761419"/>
        </c:manualLayout>
      </c:layout>
      <c:barChart>
        <c:barDir val="col"/>
        <c:grouping val="stacked"/>
        <c:varyColors val="0"/>
        <c:ser>
          <c:idx val="0"/>
          <c:order val="0"/>
          <c:tx>
            <c:strRef>
              <c:f>Sheet1!$B$1</c:f>
              <c:strCache>
                <c:ptCount val="1"/>
                <c:pt idx="0">
                  <c:v>Incidence of under-utilisation</c:v>
                </c:pt>
              </c:strCache>
            </c:strRef>
          </c:tx>
          <c:spPr>
            <a:solidFill>
              <a:schemeClr val="tx2"/>
            </a:solidFill>
            <a:ln>
              <a:solidFill>
                <a:schemeClr val="tx2"/>
              </a:solidFill>
            </a:ln>
          </c:spPr>
          <c:invertIfNegative val="0"/>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UK</c:v>
                </c:pt>
                <c:pt idx="1">
                  <c:v>England</c:v>
                </c:pt>
                <c:pt idx="2">
                  <c:v>N. Ireland</c:v>
                </c:pt>
                <c:pt idx="3">
                  <c:v>Scotland</c:v>
                </c:pt>
                <c:pt idx="4">
                  <c:v>Wales</c:v>
                </c:pt>
              </c:strCache>
            </c:strRef>
          </c:cat>
          <c:val>
            <c:numRef>
              <c:f>Sheet1!$B$2:$B$6</c:f>
              <c:numCache>
                <c:formatCode>0%</c:formatCode>
                <c:ptCount val="5"/>
                <c:pt idx="0">
                  <c:v>0.3</c:v>
                </c:pt>
                <c:pt idx="1">
                  <c:v>0.3</c:v>
                </c:pt>
                <c:pt idx="2">
                  <c:v>0.28000000000000003</c:v>
                </c:pt>
                <c:pt idx="3">
                  <c:v>0.32</c:v>
                </c:pt>
                <c:pt idx="4">
                  <c:v>0.34</c:v>
                </c:pt>
              </c:numCache>
            </c:numRef>
          </c:val>
          <c:extLst>
            <c:ext xmlns:c16="http://schemas.microsoft.com/office/drawing/2014/chart" uri="{C3380CC4-5D6E-409C-BE32-E72D297353CC}">
              <c16:uniqueId val="{00000000-924F-424A-BE9F-9A09B09EA36D}"/>
            </c:ext>
          </c:extLst>
        </c:ser>
        <c:dLbls>
          <c:showLegendKey val="0"/>
          <c:showVal val="0"/>
          <c:showCatName val="0"/>
          <c:showSerName val="0"/>
          <c:showPercent val="0"/>
          <c:showBubbleSize val="0"/>
        </c:dLbls>
        <c:gapWidth val="150"/>
        <c:overlap val="100"/>
        <c:axId val="260812160"/>
        <c:axId val="260822144"/>
      </c:barChart>
      <c:lineChart>
        <c:grouping val="standard"/>
        <c:varyColors val="0"/>
        <c:ser>
          <c:idx val="1"/>
          <c:order val="1"/>
          <c:tx>
            <c:strRef>
              <c:f>Sheet1!$C$1</c:f>
              <c:strCache>
                <c:ptCount val="1"/>
                <c:pt idx="0">
                  <c:v>Skills under-utilisation density</c:v>
                </c:pt>
              </c:strCache>
            </c:strRef>
          </c:tx>
          <c:spPr>
            <a:ln w="41275">
              <a:solidFill>
                <a:srgbClr val="FF0000"/>
              </a:solidFill>
            </a:ln>
          </c:spPr>
          <c:marker>
            <c:symbol val="square"/>
            <c:size val="11"/>
            <c:spPr>
              <a:solidFill>
                <a:srgbClr val="FF0000"/>
              </a:solidFill>
              <a:ln>
                <a:solidFill>
                  <a:srgbClr val="FF0000"/>
                </a:solidFill>
              </a:ln>
            </c:spPr>
          </c:marker>
          <c:dLbls>
            <c:spPr>
              <a:noFill/>
              <a:ln>
                <a:noFill/>
              </a:ln>
              <a:effectLst/>
            </c:spPr>
            <c:txPr>
              <a:bodyPr/>
              <a:lstStyle/>
              <a:p>
                <a:pPr>
                  <a:defRPr sz="1200" b="1">
                    <a:solidFill>
                      <a:srgbClr val="C8D3E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UK</c:v>
                </c:pt>
                <c:pt idx="1">
                  <c:v>England</c:v>
                </c:pt>
                <c:pt idx="2">
                  <c:v>N. Ireland</c:v>
                </c:pt>
                <c:pt idx="3">
                  <c:v>Scotland</c:v>
                </c:pt>
                <c:pt idx="4">
                  <c:v>Wales</c:v>
                </c:pt>
              </c:strCache>
            </c:strRef>
          </c:cat>
          <c:val>
            <c:numRef>
              <c:f>Sheet1!$C$2:$C$6</c:f>
              <c:numCache>
                <c:formatCode>0.0%</c:formatCode>
                <c:ptCount val="5"/>
                <c:pt idx="0">
                  <c:v>7.0999999999999994E-2</c:v>
                </c:pt>
                <c:pt idx="1">
                  <c:v>7.0300000000000001E-2</c:v>
                </c:pt>
                <c:pt idx="2">
                  <c:v>7.8E-2</c:v>
                </c:pt>
                <c:pt idx="3">
                  <c:v>7.9299999999999995E-2</c:v>
                </c:pt>
                <c:pt idx="4">
                  <c:v>7.4999999999999997E-2</c:v>
                </c:pt>
              </c:numCache>
            </c:numRef>
          </c:val>
          <c:smooth val="0"/>
          <c:extLst>
            <c:ext xmlns:c16="http://schemas.microsoft.com/office/drawing/2014/chart" uri="{C3380CC4-5D6E-409C-BE32-E72D297353CC}">
              <c16:uniqueId val="{00000001-924F-424A-BE9F-9A09B09EA36D}"/>
            </c:ext>
          </c:extLst>
        </c:ser>
        <c:dLbls>
          <c:showLegendKey val="0"/>
          <c:showVal val="0"/>
          <c:showCatName val="0"/>
          <c:showSerName val="0"/>
          <c:showPercent val="0"/>
          <c:showBubbleSize val="0"/>
        </c:dLbls>
        <c:marker val="1"/>
        <c:smooth val="0"/>
        <c:axId val="260812160"/>
        <c:axId val="260822144"/>
      </c:lineChart>
      <c:catAx>
        <c:axId val="260812160"/>
        <c:scaling>
          <c:orientation val="minMax"/>
        </c:scaling>
        <c:delete val="0"/>
        <c:axPos val="b"/>
        <c:numFmt formatCode="General" sourceLinked="0"/>
        <c:majorTickMark val="out"/>
        <c:minorTickMark val="none"/>
        <c:tickLblPos val="nextTo"/>
        <c:txPr>
          <a:bodyPr/>
          <a:lstStyle/>
          <a:p>
            <a:pPr>
              <a:defRPr sz="1400" b="1"/>
            </a:pPr>
            <a:endParaRPr lang="en-US"/>
          </a:p>
        </c:txPr>
        <c:crossAx val="260822144"/>
        <c:crosses val="autoZero"/>
        <c:auto val="1"/>
        <c:lblAlgn val="ctr"/>
        <c:lblOffset val="100"/>
        <c:noMultiLvlLbl val="0"/>
      </c:catAx>
      <c:valAx>
        <c:axId val="260822144"/>
        <c:scaling>
          <c:orientation val="minMax"/>
          <c:max val="0.5"/>
        </c:scaling>
        <c:delete val="0"/>
        <c:axPos val="l"/>
        <c:numFmt formatCode="0%" sourceLinked="1"/>
        <c:majorTickMark val="out"/>
        <c:minorTickMark val="none"/>
        <c:tickLblPos val="nextTo"/>
        <c:spPr>
          <a:ln w="3175">
            <a:solidFill>
              <a:schemeClr val="bg1"/>
            </a:solidFill>
          </a:ln>
        </c:spPr>
        <c:txPr>
          <a:bodyPr/>
          <a:lstStyle/>
          <a:p>
            <a:pPr>
              <a:defRPr sz="1400">
                <a:solidFill>
                  <a:schemeClr val="bg1"/>
                </a:solidFill>
              </a:defRPr>
            </a:pPr>
            <a:endParaRPr lang="en-US"/>
          </a:p>
        </c:txPr>
        <c:crossAx val="260812160"/>
        <c:crosses val="autoZero"/>
        <c:crossBetween val="between"/>
      </c:valAx>
    </c:plotArea>
    <c:legend>
      <c:legendPos val="t"/>
      <c:layout>
        <c:manualLayout>
          <c:xMode val="edge"/>
          <c:yMode val="edge"/>
          <c:x val="6.9772697665378233E-2"/>
          <c:y val="1.9472080079017542E-2"/>
          <c:w val="0.51990299081143021"/>
          <c:h val="4.913802869053444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56183045534135E-2"/>
          <c:y val="2.017338659642403E-2"/>
          <c:w val="0.94924381695446591"/>
          <c:h val="0.81412979915761419"/>
        </c:manualLayout>
      </c:layout>
      <c:barChart>
        <c:barDir val="col"/>
        <c:grouping val="stacked"/>
        <c:varyColors val="0"/>
        <c:ser>
          <c:idx val="0"/>
          <c:order val="0"/>
          <c:tx>
            <c:strRef>
              <c:f>Sheet1!$B$1</c:f>
              <c:strCache>
                <c:ptCount val="1"/>
                <c:pt idx="0">
                  <c:v>Incidence of under-utilisation</c:v>
                </c:pt>
              </c:strCache>
            </c:strRef>
          </c:tx>
          <c:spPr>
            <a:solidFill>
              <a:schemeClr val="tx2"/>
            </a:solidFill>
            <a:ln>
              <a:solidFill>
                <a:schemeClr val="tx2"/>
              </a:solidFill>
            </a:ln>
          </c:spPr>
          <c:invertIfNegative val="0"/>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Sheet1!$B$2:$B$7</c:f>
              <c:numCache>
                <c:formatCode>0%</c:formatCode>
                <c:ptCount val="6"/>
                <c:pt idx="0">
                  <c:v>0.28999999999999998</c:v>
                </c:pt>
                <c:pt idx="1">
                  <c:v>0.3</c:v>
                </c:pt>
                <c:pt idx="2">
                  <c:v>0.34</c:v>
                </c:pt>
                <c:pt idx="3">
                  <c:v>0.35</c:v>
                </c:pt>
                <c:pt idx="4">
                  <c:v>0.34</c:v>
                </c:pt>
                <c:pt idx="5">
                  <c:v>0.35</c:v>
                </c:pt>
              </c:numCache>
            </c:numRef>
          </c:val>
          <c:extLst>
            <c:ext xmlns:c16="http://schemas.microsoft.com/office/drawing/2014/chart" uri="{C3380CC4-5D6E-409C-BE32-E72D297353CC}">
              <c16:uniqueId val="{00000000-2BA8-4E45-87DC-EADEEFF0289F}"/>
            </c:ext>
          </c:extLst>
        </c:ser>
        <c:dLbls>
          <c:showLegendKey val="0"/>
          <c:showVal val="0"/>
          <c:showCatName val="0"/>
          <c:showSerName val="0"/>
          <c:showPercent val="0"/>
          <c:showBubbleSize val="0"/>
        </c:dLbls>
        <c:gapWidth val="150"/>
        <c:overlap val="100"/>
        <c:axId val="260976000"/>
        <c:axId val="261047424"/>
      </c:barChart>
      <c:lineChart>
        <c:grouping val="standard"/>
        <c:varyColors val="0"/>
        <c:ser>
          <c:idx val="1"/>
          <c:order val="1"/>
          <c:tx>
            <c:strRef>
              <c:f>Sheet1!$C$1</c:f>
              <c:strCache>
                <c:ptCount val="1"/>
                <c:pt idx="0">
                  <c:v>Skills under-utilisation density</c:v>
                </c:pt>
              </c:strCache>
            </c:strRef>
          </c:tx>
          <c:spPr>
            <a:ln w="41275">
              <a:solidFill>
                <a:srgbClr val="FF0000"/>
              </a:solidFill>
            </a:ln>
          </c:spPr>
          <c:marker>
            <c:symbol val="square"/>
            <c:size val="11"/>
            <c:spPr>
              <a:solidFill>
                <a:srgbClr val="FF0000"/>
              </a:solidFill>
              <a:ln>
                <a:solidFill>
                  <a:srgbClr val="FF0000"/>
                </a:solidFill>
              </a:ln>
            </c:spPr>
          </c:marker>
          <c:dLbls>
            <c:spPr>
              <a:noFill/>
              <a:ln>
                <a:noFill/>
              </a:ln>
              <a:effectLst/>
            </c:spPr>
            <c:txPr>
              <a:bodyPr/>
              <a:lstStyle/>
              <a:p>
                <a:pPr>
                  <a:defRPr sz="1200" b="1">
                    <a:solidFill>
                      <a:srgbClr val="C8D3E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Sheet1!$C$2:$C$7</c:f>
              <c:numCache>
                <c:formatCode>0.0%</c:formatCode>
                <c:ptCount val="6"/>
                <c:pt idx="0">
                  <c:v>0.1661</c:v>
                </c:pt>
                <c:pt idx="1">
                  <c:v>8.9200000000000002E-2</c:v>
                </c:pt>
                <c:pt idx="2">
                  <c:v>6.4299999999999996E-2</c:v>
                </c:pt>
                <c:pt idx="3">
                  <c:v>5.6000000000000001E-2</c:v>
                </c:pt>
                <c:pt idx="4">
                  <c:v>0.05</c:v>
                </c:pt>
                <c:pt idx="5">
                  <c:v>4.8099999999999997E-2</c:v>
                </c:pt>
              </c:numCache>
            </c:numRef>
          </c:val>
          <c:smooth val="0"/>
          <c:extLst>
            <c:ext xmlns:c16="http://schemas.microsoft.com/office/drawing/2014/chart" uri="{C3380CC4-5D6E-409C-BE32-E72D297353CC}">
              <c16:uniqueId val="{00000001-2BA8-4E45-87DC-EADEEFF0289F}"/>
            </c:ext>
          </c:extLst>
        </c:ser>
        <c:dLbls>
          <c:showLegendKey val="0"/>
          <c:showVal val="0"/>
          <c:showCatName val="0"/>
          <c:showSerName val="0"/>
          <c:showPercent val="0"/>
          <c:showBubbleSize val="0"/>
        </c:dLbls>
        <c:marker val="1"/>
        <c:smooth val="0"/>
        <c:axId val="260976000"/>
        <c:axId val="261047424"/>
      </c:lineChart>
      <c:catAx>
        <c:axId val="260976000"/>
        <c:scaling>
          <c:orientation val="minMax"/>
        </c:scaling>
        <c:delete val="0"/>
        <c:axPos val="b"/>
        <c:numFmt formatCode="General" sourceLinked="0"/>
        <c:majorTickMark val="out"/>
        <c:minorTickMark val="none"/>
        <c:tickLblPos val="nextTo"/>
        <c:txPr>
          <a:bodyPr/>
          <a:lstStyle/>
          <a:p>
            <a:pPr>
              <a:defRPr sz="1400" b="1"/>
            </a:pPr>
            <a:endParaRPr lang="en-US"/>
          </a:p>
        </c:txPr>
        <c:crossAx val="261047424"/>
        <c:crosses val="autoZero"/>
        <c:auto val="1"/>
        <c:lblAlgn val="ctr"/>
        <c:lblOffset val="100"/>
        <c:noMultiLvlLbl val="0"/>
      </c:catAx>
      <c:valAx>
        <c:axId val="261047424"/>
        <c:scaling>
          <c:orientation val="minMax"/>
          <c:max val="0.5"/>
        </c:scaling>
        <c:delete val="0"/>
        <c:axPos val="l"/>
        <c:numFmt formatCode="0%" sourceLinked="1"/>
        <c:majorTickMark val="out"/>
        <c:minorTickMark val="none"/>
        <c:tickLblPos val="nextTo"/>
        <c:spPr>
          <a:ln w="3175">
            <a:solidFill>
              <a:schemeClr val="bg1"/>
            </a:solidFill>
          </a:ln>
        </c:spPr>
        <c:txPr>
          <a:bodyPr/>
          <a:lstStyle/>
          <a:p>
            <a:pPr>
              <a:defRPr sz="1400">
                <a:solidFill>
                  <a:schemeClr val="bg1"/>
                </a:solidFill>
              </a:defRPr>
            </a:pPr>
            <a:endParaRPr lang="en-US"/>
          </a:p>
        </c:txPr>
        <c:crossAx val="260976000"/>
        <c:crosses val="autoZero"/>
        <c:crossBetween val="between"/>
      </c:valAx>
    </c:plotArea>
    <c:legend>
      <c:legendPos val="t"/>
      <c:layout>
        <c:manualLayout>
          <c:xMode val="edge"/>
          <c:yMode val="edge"/>
          <c:x val="6.9772697665378233E-2"/>
          <c:y val="1.9472080079017542E-2"/>
          <c:w val="0.51990299081143021"/>
          <c:h val="4.913802869053444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84023783649699E-2"/>
          <c:y val="4.7312200299606295E-4"/>
          <c:w val="0.98941597621635036"/>
          <c:h val="0.86311191574890278"/>
        </c:manualLayout>
      </c:layout>
      <c:barChart>
        <c:barDir val="col"/>
        <c:grouping val="stacked"/>
        <c:varyColors val="0"/>
        <c:ser>
          <c:idx val="0"/>
          <c:order val="0"/>
          <c:tx>
            <c:strRef>
              <c:f>Sheet1!$B$1</c:f>
              <c:strCache>
                <c:ptCount val="1"/>
                <c:pt idx="0">
                  <c:v>Incidence of under-utilisation</c:v>
                </c:pt>
              </c:strCache>
            </c:strRef>
          </c:tx>
          <c:spPr>
            <a:solidFill>
              <a:schemeClr val="tx2"/>
            </a:solidFill>
            <a:ln>
              <a:solidFill>
                <a:schemeClr val="tx2"/>
              </a:solidFill>
            </a:ln>
          </c:spPr>
          <c:invertIfNegative val="0"/>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Hotels &amp; Restaurants</c:v>
                </c:pt>
                <c:pt idx="1">
                  <c:v>Education</c:v>
                </c:pt>
                <c:pt idx="2">
                  <c:v>Public Admin.</c:v>
                </c:pt>
                <c:pt idx="3">
                  <c:v>Health &amp; Social Work</c:v>
                </c:pt>
                <c:pt idx="4">
                  <c:v>Arts and Other Services</c:v>
                </c:pt>
                <c:pt idx="5">
                  <c:v>Wholesale &amp; Retail</c:v>
                </c:pt>
                <c:pt idx="6">
                  <c:v>Financial Services</c:v>
                </c:pt>
                <c:pt idx="7">
                  <c:v>Electricity, Gas &amp; Water</c:v>
                </c:pt>
                <c:pt idx="8">
                  <c:v>Transport &amp; Comms</c:v>
                </c:pt>
                <c:pt idx="9">
                  <c:v>Business Services</c:v>
                </c:pt>
                <c:pt idx="10">
                  <c:v>Construction</c:v>
                </c:pt>
                <c:pt idx="11">
                  <c:v>Manufacturing</c:v>
                </c:pt>
                <c:pt idx="12">
                  <c:v>Agriculture</c:v>
                </c:pt>
              </c:strCache>
            </c:strRef>
          </c:cat>
          <c:val>
            <c:numRef>
              <c:f>Sheet1!$B$2:$B$14</c:f>
              <c:numCache>
                <c:formatCode>0%</c:formatCode>
                <c:ptCount val="13"/>
                <c:pt idx="0">
                  <c:v>0.4</c:v>
                </c:pt>
                <c:pt idx="1">
                  <c:v>0.37</c:v>
                </c:pt>
                <c:pt idx="2">
                  <c:v>0.36</c:v>
                </c:pt>
                <c:pt idx="3">
                  <c:v>0.36</c:v>
                </c:pt>
                <c:pt idx="4">
                  <c:v>0.35</c:v>
                </c:pt>
                <c:pt idx="5">
                  <c:v>0.31</c:v>
                </c:pt>
                <c:pt idx="6">
                  <c:v>0.3</c:v>
                </c:pt>
                <c:pt idx="7">
                  <c:v>0.27</c:v>
                </c:pt>
                <c:pt idx="8">
                  <c:v>0.27</c:v>
                </c:pt>
                <c:pt idx="9">
                  <c:v>0.26</c:v>
                </c:pt>
                <c:pt idx="10">
                  <c:v>0.25</c:v>
                </c:pt>
                <c:pt idx="11">
                  <c:v>0.24</c:v>
                </c:pt>
                <c:pt idx="12">
                  <c:v>0.2</c:v>
                </c:pt>
              </c:numCache>
            </c:numRef>
          </c:val>
          <c:extLst>
            <c:ext xmlns:c16="http://schemas.microsoft.com/office/drawing/2014/chart" uri="{C3380CC4-5D6E-409C-BE32-E72D297353CC}">
              <c16:uniqueId val="{00000000-C7B4-445B-85D7-D80DD9529C87}"/>
            </c:ext>
          </c:extLst>
        </c:ser>
        <c:dLbls>
          <c:showLegendKey val="0"/>
          <c:showVal val="0"/>
          <c:showCatName val="0"/>
          <c:showSerName val="0"/>
          <c:showPercent val="0"/>
          <c:showBubbleSize val="0"/>
        </c:dLbls>
        <c:gapWidth val="120"/>
        <c:overlap val="100"/>
        <c:axId val="261108096"/>
        <c:axId val="261109632"/>
      </c:barChart>
      <c:lineChart>
        <c:grouping val="standard"/>
        <c:varyColors val="0"/>
        <c:ser>
          <c:idx val="1"/>
          <c:order val="1"/>
          <c:tx>
            <c:strRef>
              <c:f>Sheet1!$C$1</c:f>
              <c:strCache>
                <c:ptCount val="1"/>
                <c:pt idx="0">
                  <c:v>Skills under-utilisation density</c:v>
                </c:pt>
              </c:strCache>
            </c:strRef>
          </c:tx>
          <c:spPr>
            <a:ln w="41275">
              <a:solidFill>
                <a:srgbClr val="FF0000"/>
              </a:solidFill>
            </a:ln>
          </c:spPr>
          <c:marker>
            <c:symbol val="square"/>
            <c:size val="12"/>
            <c:spPr>
              <a:solidFill>
                <a:srgbClr val="FF0000"/>
              </a:solidFill>
              <a:ln>
                <a:solidFill>
                  <a:srgbClr val="FF0000"/>
                </a:solidFill>
              </a:ln>
            </c:spPr>
          </c:marker>
          <c:dLbls>
            <c:dLbl>
              <c:idx val="1"/>
              <c:layout>
                <c:manualLayout>
                  <c:x val="-2.7145258648855287E-2"/>
                  <c:y val="3.06546724458596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7B4-445B-85D7-D80DD9529C87}"/>
                </c:ext>
              </c:extLst>
            </c:dLbl>
            <c:spPr>
              <a:noFill/>
              <a:ln>
                <a:noFill/>
              </a:ln>
              <a:effectLst/>
            </c:spPr>
            <c:txPr>
              <a:bodyPr/>
              <a:lstStyle/>
              <a:p>
                <a:pPr>
                  <a:defRPr sz="1200" b="1">
                    <a:solidFill>
                      <a:schemeClr val="bg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Hotels &amp; Restaurants</c:v>
                </c:pt>
                <c:pt idx="1">
                  <c:v>Education</c:v>
                </c:pt>
                <c:pt idx="2">
                  <c:v>Public Admin.</c:v>
                </c:pt>
                <c:pt idx="3">
                  <c:v>Health &amp; Social Work</c:v>
                </c:pt>
                <c:pt idx="4">
                  <c:v>Arts and Other Services</c:v>
                </c:pt>
                <c:pt idx="5">
                  <c:v>Wholesale &amp; Retail</c:v>
                </c:pt>
                <c:pt idx="6">
                  <c:v>Financial Services</c:v>
                </c:pt>
                <c:pt idx="7">
                  <c:v>Electricity, Gas &amp; Water</c:v>
                </c:pt>
                <c:pt idx="8">
                  <c:v>Transport &amp; Comms</c:v>
                </c:pt>
                <c:pt idx="9">
                  <c:v>Business Services</c:v>
                </c:pt>
                <c:pt idx="10">
                  <c:v>Construction</c:v>
                </c:pt>
                <c:pt idx="11">
                  <c:v>Manufacturing</c:v>
                </c:pt>
                <c:pt idx="12">
                  <c:v>Agriculture</c:v>
                </c:pt>
              </c:strCache>
            </c:strRef>
          </c:cat>
          <c:val>
            <c:numRef>
              <c:f>Sheet1!$C$2:$C$14</c:f>
              <c:numCache>
                <c:formatCode>0.0%</c:formatCode>
                <c:ptCount val="13"/>
                <c:pt idx="0">
                  <c:v>0.1295</c:v>
                </c:pt>
                <c:pt idx="1">
                  <c:v>5.8000000000000003E-2</c:v>
                </c:pt>
                <c:pt idx="2">
                  <c:v>5.8999999999999997E-2</c:v>
                </c:pt>
                <c:pt idx="3">
                  <c:v>6.2399999999999997E-2</c:v>
                </c:pt>
                <c:pt idx="4">
                  <c:v>0.107</c:v>
                </c:pt>
                <c:pt idx="5">
                  <c:v>8.3799999999999999E-2</c:v>
                </c:pt>
                <c:pt idx="6">
                  <c:v>6.83E-2</c:v>
                </c:pt>
                <c:pt idx="7">
                  <c:v>3.7999999999999999E-2</c:v>
                </c:pt>
                <c:pt idx="8">
                  <c:v>7.1099999999999997E-2</c:v>
                </c:pt>
                <c:pt idx="9">
                  <c:v>6.8000000000000005E-2</c:v>
                </c:pt>
                <c:pt idx="10">
                  <c:v>6.6400000000000001E-2</c:v>
                </c:pt>
                <c:pt idx="11">
                  <c:v>3.2000000000000001E-2</c:v>
                </c:pt>
                <c:pt idx="12">
                  <c:v>8.5999999999999993E-2</c:v>
                </c:pt>
              </c:numCache>
            </c:numRef>
          </c:val>
          <c:smooth val="0"/>
          <c:extLst>
            <c:ext xmlns:c16="http://schemas.microsoft.com/office/drawing/2014/chart" uri="{C3380CC4-5D6E-409C-BE32-E72D297353CC}">
              <c16:uniqueId val="{00000002-C7B4-445B-85D7-D80DD9529C87}"/>
            </c:ext>
          </c:extLst>
        </c:ser>
        <c:dLbls>
          <c:showLegendKey val="0"/>
          <c:showVal val="0"/>
          <c:showCatName val="0"/>
          <c:showSerName val="0"/>
          <c:showPercent val="0"/>
          <c:showBubbleSize val="0"/>
        </c:dLbls>
        <c:marker val="1"/>
        <c:smooth val="0"/>
        <c:axId val="261108096"/>
        <c:axId val="261109632"/>
      </c:lineChart>
      <c:catAx>
        <c:axId val="261108096"/>
        <c:scaling>
          <c:orientation val="minMax"/>
        </c:scaling>
        <c:delete val="0"/>
        <c:axPos val="b"/>
        <c:numFmt formatCode="General" sourceLinked="0"/>
        <c:majorTickMark val="out"/>
        <c:minorTickMark val="none"/>
        <c:tickLblPos val="nextTo"/>
        <c:txPr>
          <a:bodyPr/>
          <a:lstStyle/>
          <a:p>
            <a:pPr>
              <a:defRPr sz="1100" b="0"/>
            </a:pPr>
            <a:endParaRPr lang="en-US"/>
          </a:p>
        </c:txPr>
        <c:crossAx val="261109632"/>
        <c:crosses val="autoZero"/>
        <c:auto val="1"/>
        <c:lblAlgn val="ctr"/>
        <c:lblOffset val="100"/>
        <c:noMultiLvlLbl val="0"/>
      </c:catAx>
      <c:valAx>
        <c:axId val="261109632"/>
        <c:scaling>
          <c:orientation val="minMax"/>
          <c:max val="0.5"/>
        </c:scaling>
        <c:delete val="1"/>
        <c:axPos val="l"/>
        <c:numFmt formatCode="0%" sourceLinked="1"/>
        <c:majorTickMark val="out"/>
        <c:minorTickMark val="none"/>
        <c:tickLblPos val="nextTo"/>
        <c:crossAx val="261108096"/>
        <c:crosses val="autoZero"/>
        <c:crossBetween val="between"/>
      </c:valAx>
    </c:plotArea>
    <c:legend>
      <c:legendPos val="t"/>
      <c:layout>
        <c:manualLayout>
          <c:xMode val="edge"/>
          <c:yMode val="edge"/>
          <c:x val="9.5144587725515765E-3"/>
          <c:y val="2.335141259099224E-2"/>
          <c:w val="0.57713516566437439"/>
          <c:h val="6.464041920821068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lumMod val="50000"/>
                </a:schemeClr>
              </a:solidFill>
            </c:spPr>
            <c:extLst>
              <c:ext xmlns:c16="http://schemas.microsoft.com/office/drawing/2014/chart" uri="{C3380CC4-5D6E-409C-BE32-E72D297353CC}">
                <c16:uniqueId val="{00000001-E741-4FAB-B658-3B252403F9C0}"/>
              </c:ext>
            </c:extLst>
          </c:dPt>
          <c:dPt>
            <c:idx val="1"/>
            <c:bubble3D val="0"/>
            <c:spPr>
              <a:solidFill>
                <a:srgbClr val="5A7ACE"/>
              </a:solidFill>
            </c:spPr>
            <c:extLst>
              <c:ext xmlns:c16="http://schemas.microsoft.com/office/drawing/2014/chart" uri="{C3380CC4-5D6E-409C-BE32-E72D297353CC}">
                <c16:uniqueId val="{00000003-E741-4FAB-B658-3B252403F9C0}"/>
              </c:ext>
            </c:extLst>
          </c:dPt>
          <c:dPt>
            <c:idx val="2"/>
            <c:bubble3D val="0"/>
            <c:spPr>
              <a:solidFill>
                <a:schemeClr val="tx2">
                  <a:lumMod val="20000"/>
                  <a:lumOff val="80000"/>
                </a:schemeClr>
              </a:solidFill>
            </c:spPr>
            <c:extLst>
              <c:ext xmlns:c16="http://schemas.microsoft.com/office/drawing/2014/chart" uri="{C3380CC4-5D6E-409C-BE32-E72D297353CC}">
                <c16:uniqueId val="{00000005-E741-4FAB-B658-3B252403F9C0}"/>
              </c:ext>
            </c:extLst>
          </c:dPt>
          <c:dPt>
            <c:idx val="3"/>
            <c:bubble3D val="0"/>
            <c:spPr>
              <a:solidFill>
                <a:schemeClr val="accent3"/>
              </a:solidFill>
            </c:spPr>
            <c:extLst>
              <c:ext xmlns:c16="http://schemas.microsoft.com/office/drawing/2014/chart" uri="{C3380CC4-5D6E-409C-BE32-E72D297353CC}">
                <c16:uniqueId val="{00000007-E741-4FAB-B658-3B252403F9C0}"/>
              </c:ext>
            </c:extLst>
          </c:dPt>
          <c:dPt>
            <c:idx val="4"/>
            <c:bubble3D val="0"/>
            <c:spPr>
              <a:solidFill>
                <a:schemeClr val="accent3">
                  <a:lumMod val="40000"/>
                  <a:lumOff val="60000"/>
                </a:schemeClr>
              </a:solidFill>
            </c:spPr>
            <c:extLst>
              <c:ext xmlns:c16="http://schemas.microsoft.com/office/drawing/2014/chart" uri="{C3380CC4-5D6E-409C-BE32-E72D297353CC}">
                <c16:uniqueId val="{00000009-E741-4FAB-B658-3B252403F9C0}"/>
              </c:ext>
            </c:extLst>
          </c:dPt>
          <c:dPt>
            <c:idx val="5"/>
            <c:bubble3D val="0"/>
            <c:spPr>
              <a:solidFill>
                <a:schemeClr val="accent2">
                  <a:lumMod val="75000"/>
                </a:schemeClr>
              </a:solidFill>
            </c:spPr>
            <c:extLst>
              <c:ext xmlns:c16="http://schemas.microsoft.com/office/drawing/2014/chart" uri="{C3380CC4-5D6E-409C-BE32-E72D297353CC}">
                <c16:uniqueId val="{0000000B-E741-4FAB-B658-3B252403F9C0}"/>
              </c:ext>
            </c:extLst>
          </c:dPt>
          <c:dPt>
            <c:idx val="6"/>
            <c:bubble3D val="0"/>
            <c:spPr>
              <a:solidFill>
                <a:schemeClr val="accent2">
                  <a:lumMod val="60000"/>
                  <a:lumOff val="40000"/>
                </a:schemeClr>
              </a:solidFill>
            </c:spPr>
            <c:extLst>
              <c:ext xmlns:c16="http://schemas.microsoft.com/office/drawing/2014/chart" uri="{C3380CC4-5D6E-409C-BE32-E72D297353CC}">
                <c16:uniqueId val="{0000000D-E741-4FAB-B658-3B252403F9C0}"/>
              </c:ext>
            </c:extLst>
          </c:dPt>
          <c:dPt>
            <c:idx val="7"/>
            <c:bubble3D val="0"/>
            <c:spPr>
              <a:solidFill>
                <a:schemeClr val="accent4"/>
              </a:solidFill>
            </c:spPr>
            <c:extLst>
              <c:ext xmlns:c16="http://schemas.microsoft.com/office/drawing/2014/chart" uri="{C3380CC4-5D6E-409C-BE32-E72D297353CC}">
                <c16:uniqueId val="{0000000F-E741-4FAB-B658-3B252403F9C0}"/>
              </c:ext>
            </c:extLst>
          </c:dPt>
          <c:dPt>
            <c:idx val="8"/>
            <c:bubble3D val="0"/>
            <c:spPr>
              <a:solidFill>
                <a:schemeClr val="accent5"/>
              </a:solidFill>
            </c:spPr>
            <c:extLst>
              <c:ext xmlns:c16="http://schemas.microsoft.com/office/drawing/2014/chart" uri="{C3380CC4-5D6E-409C-BE32-E72D297353CC}">
                <c16:uniqueId val="{00000011-E741-4FAB-B658-3B252403F9C0}"/>
              </c:ext>
            </c:extLst>
          </c:dPt>
          <c:cat>
            <c:strRef>
              <c:f>Sheet1!$A$2:$A$12</c:f>
              <c:strCache>
                <c:ptCount val="9"/>
                <c:pt idx="0">
                  <c:v>Managers</c:v>
                </c:pt>
                <c:pt idx="1">
                  <c:v>Professionals</c:v>
                </c:pt>
                <c:pt idx="2">
                  <c:v>Associate professionals</c:v>
                </c:pt>
                <c:pt idx="3">
                  <c:v>Administrative/clerical staff</c:v>
                </c:pt>
                <c:pt idx="4">
                  <c:v>Skilled trades occupations</c:v>
                </c:pt>
                <c:pt idx="5">
                  <c:v>Caring, leisure and other services staff</c:v>
                </c:pt>
                <c:pt idx="6">
                  <c:v>Sales and customer services staff</c:v>
                </c:pt>
                <c:pt idx="7">
                  <c:v>Machine operatives</c:v>
                </c:pt>
                <c:pt idx="8">
                  <c:v>Elementary staff</c:v>
                </c:pt>
              </c:strCache>
            </c:strRef>
          </c:cat>
          <c:val>
            <c:numRef>
              <c:f>Sheet1!$B$2:$B$12</c:f>
              <c:numCache>
                <c:formatCode>0%</c:formatCode>
                <c:ptCount val="11"/>
                <c:pt idx="0">
                  <c:v>0.37</c:v>
                </c:pt>
                <c:pt idx="1">
                  <c:v>7.0000000000000007E-2</c:v>
                </c:pt>
                <c:pt idx="2">
                  <c:v>0.08</c:v>
                </c:pt>
                <c:pt idx="3">
                  <c:v>0.14000000000000001</c:v>
                </c:pt>
                <c:pt idx="4">
                  <c:v>0.06</c:v>
                </c:pt>
                <c:pt idx="5">
                  <c:v>7.0000000000000007E-2</c:v>
                </c:pt>
                <c:pt idx="6">
                  <c:v>0.09</c:v>
                </c:pt>
                <c:pt idx="7">
                  <c:v>0.02</c:v>
                </c:pt>
                <c:pt idx="8">
                  <c:v>0.09</c:v>
                </c:pt>
              </c:numCache>
            </c:numRef>
          </c:val>
          <c:extLst>
            <c:ext xmlns:c16="http://schemas.microsoft.com/office/drawing/2014/chart" uri="{C3380CC4-5D6E-409C-BE32-E72D297353CC}">
              <c16:uniqueId val="{00000012-E741-4FAB-B658-3B252403F9C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19256060490852"/>
          <c:y val="2.0370370370370372E-2"/>
          <c:w val="0.4359636279366097"/>
          <c:h val="0.95925925925925926"/>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Pt>
            <c:idx val="3"/>
            <c:invertIfNegative val="0"/>
            <c:bubble3D val="0"/>
            <c:extLst>
              <c:ext xmlns:c16="http://schemas.microsoft.com/office/drawing/2014/chart" uri="{C3380CC4-5D6E-409C-BE32-E72D297353CC}">
                <c16:uniqueId val="{00000001-1431-4200-A723-64FEA6BF0560}"/>
              </c:ext>
            </c:extLst>
          </c:dPt>
          <c:dPt>
            <c:idx val="4"/>
            <c:invertIfNegative val="0"/>
            <c:bubble3D val="0"/>
            <c:extLst>
              <c:ext xmlns:c16="http://schemas.microsoft.com/office/drawing/2014/chart" uri="{C3380CC4-5D6E-409C-BE32-E72D297353CC}">
                <c16:uniqueId val="{00000003-1431-4200-A723-64FEA6BF0560}"/>
              </c:ext>
            </c:extLst>
          </c:dPt>
          <c:dPt>
            <c:idx val="5"/>
            <c:invertIfNegative val="0"/>
            <c:bubble3D val="0"/>
            <c:extLst>
              <c:ext xmlns:c16="http://schemas.microsoft.com/office/drawing/2014/chart" uri="{C3380CC4-5D6E-409C-BE32-E72D297353CC}">
                <c16:uniqueId val="{00000005-1431-4200-A723-64FEA6BF0560}"/>
              </c:ext>
            </c:extLst>
          </c:dPt>
          <c:dPt>
            <c:idx val="6"/>
            <c:invertIfNegative val="0"/>
            <c:bubble3D val="0"/>
            <c:extLst>
              <c:ext xmlns:c16="http://schemas.microsoft.com/office/drawing/2014/chart" uri="{C3380CC4-5D6E-409C-BE32-E72D297353CC}">
                <c16:uniqueId val="{00000007-1431-4200-A723-64FEA6BF0560}"/>
              </c:ext>
            </c:extLst>
          </c:dPt>
          <c:dPt>
            <c:idx val="8"/>
            <c:invertIfNegative val="0"/>
            <c:bubble3D val="0"/>
            <c:extLst>
              <c:ext xmlns:c16="http://schemas.microsoft.com/office/drawing/2014/chart" uri="{C3380CC4-5D6E-409C-BE32-E72D297353CC}">
                <c16:uniqueId val="{00000009-1431-4200-A723-64FEA6BF0560}"/>
              </c:ext>
            </c:extLst>
          </c:dPt>
          <c:dPt>
            <c:idx val="9"/>
            <c:invertIfNegative val="0"/>
            <c:bubble3D val="0"/>
            <c:extLst>
              <c:ext xmlns:c16="http://schemas.microsoft.com/office/drawing/2014/chart" uri="{C3380CC4-5D6E-409C-BE32-E72D297353CC}">
                <c16:uniqueId val="{0000000B-1431-4200-A723-64FEA6BF0560}"/>
              </c:ext>
            </c:extLst>
          </c:dPt>
          <c:dPt>
            <c:idx val="10"/>
            <c:invertIfNegative val="0"/>
            <c:bubble3D val="0"/>
            <c:extLst>
              <c:ext xmlns:c16="http://schemas.microsoft.com/office/drawing/2014/chart" uri="{C3380CC4-5D6E-409C-BE32-E72D297353CC}">
                <c16:uniqueId val="{0000000D-1431-4200-A723-64FEA6BF0560}"/>
              </c:ext>
            </c:extLst>
          </c:dPt>
          <c:dPt>
            <c:idx val="11"/>
            <c:invertIfNegative val="0"/>
            <c:bubble3D val="0"/>
            <c:extLst>
              <c:ext xmlns:c16="http://schemas.microsoft.com/office/drawing/2014/chart" uri="{C3380CC4-5D6E-409C-BE32-E72D297353CC}">
                <c16:uniqueId val="{0000000F-1431-4200-A723-64FEA6BF0560}"/>
              </c:ext>
            </c:extLst>
          </c:dPt>
          <c:dPt>
            <c:idx val="12"/>
            <c:invertIfNegative val="0"/>
            <c:bubble3D val="0"/>
            <c:extLst>
              <c:ext xmlns:c16="http://schemas.microsoft.com/office/drawing/2014/chart" uri="{C3380CC4-5D6E-409C-BE32-E72D297353CC}">
                <c16:uniqueId val="{00000011-1431-4200-A723-64FEA6BF056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Not particular reason / it just happened</c:v>
                </c:pt>
                <c:pt idx="1">
                  <c:v>They have more than one job</c:v>
                </c:pt>
                <c:pt idx="2">
                  <c:v>Qualifications / skills not relevant to job role</c:v>
                </c:pt>
                <c:pt idx="3">
                  <c:v>Family-run business</c:v>
                </c:pt>
                <c:pt idx="4">
                  <c:v>Actively seek staff with quals / skills beyond needs</c:v>
                </c:pt>
                <c:pt idx="5">
                  <c:v>Competition for higher level roles / struggling to get higher level job</c:v>
                </c:pt>
                <c:pt idx="6">
                  <c:v>Attractive conditions of employment</c:v>
                </c:pt>
                <c:pt idx="7">
                  <c:v>Temporary role / stop gap</c:v>
                </c:pt>
                <c:pt idx="8">
                  <c:v>They own the business / are a partner in the business</c:v>
                </c:pt>
                <c:pt idx="9">
                  <c:v>To gain experience / current role is lower level in same industry as desired higher level role</c:v>
                </c:pt>
                <c:pt idx="10">
                  <c:v>Lack of jobs in desired higher level role</c:v>
                </c:pt>
                <c:pt idx="11">
                  <c:v>Working hours suit them better</c:v>
                </c:pt>
                <c:pt idx="12">
                  <c:v>They are not interested in taking on higher level role</c:v>
                </c:pt>
              </c:strCache>
            </c:strRef>
          </c:cat>
          <c:val>
            <c:numRef>
              <c:f>Sheet1!$B$2:$B$14</c:f>
              <c:numCache>
                <c:formatCode>0%</c:formatCode>
                <c:ptCount val="13"/>
                <c:pt idx="0">
                  <c:v>0.1</c:v>
                </c:pt>
                <c:pt idx="1">
                  <c:v>0.01</c:v>
                </c:pt>
                <c:pt idx="2">
                  <c:v>0.03</c:v>
                </c:pt>
                <c:pt idx="3">
                  <c:v>0.04</c:v>
                </c:pt>
                <c:pt idx="4">
                  <c:v>0.04</c:v>
                </c:pt>
                <c:pt idx="5">
                  <c:v>0.04</c:v>
                </c:pt>
                <c:pt idx="6">
                  <c:v>7.0000000000000007E-2</c:v>
                </c:pt>
                <c:pt idx="7">
                  <c:v>7.0000000000000007E-2</c:v>
                </c:pt>
                <c:pt idx="8">
                  <c:v>0.08</c:v>
                </c:pt>
                <c:pt idx="9">
                  <c:v>0.1</c:v>
                </c:pt>
                <c:pt idx="10">
                  <c:v>0.11</c:v>
                </c:pt>
                <c:pt idx="11">
                  <c:v>0.15</c:v>
                </c:pt>
                <c:pt idx="12">
                  <c:v>0.26</c:v>
                </c:pt>
              </c:numCache>
            </c:numRef>
          </c:val>
          <c:extLst>
            <c:ext xmlns:c16="http://schemas.microsoft.com/office/drawing/2014/chart" uri="{C3380CC4-5D6E-409C-BE32-E72D297353CC}">
              <c16:uniqueId val="{00000012-1431-4200-A723-64FEA6BF0560}"/>
            </c:ext>
          </c:extLst>
        </c:ser>
        <c:dLbls>
          <c:showLegendKey val="0"/>
          <c:showVal val="0"/>
          <c:showCatName val="0"/>
          <c:showSerName val="0"/>
          <c:showPercent val="0"/>
          <c:showBubbleSize val="0"/>
        </c:dLbls>
        <c:gapWidth val="60"/>
        <c:axId val="236150144"/>
        <c:axId val="236151936"/>
      </c:barChart>
      <c:catAx>
        <c:axId val="236150144"/>
        <c:scaling>
          <c:orientation val="minMax"/>
        </c:scaling>
        <c:delete val="0"/>
        <c:axPos val="l"/>
        <c:numFmt formatCode="General" sourceLinked="0"/>
        <c:majorTickMark val="out"/>
        <c:minorTickMark val="none"/>
        <c:tickLblPos val="nextTo"/>
        <c:txPr>
          <a:bodyPr/>
          <a:lstStyle/>
          <a:p>
            <a:pPr>
              <a:defRPr sz="1400"/>
            </a:pPr>
            <a:endParaRPr lang="en-US"/>
          </a:p>
        </c:txPr>
        <c:crossAx val="236151936"/>
        <c:crosses val="autoZero"/>
        <c:auto val="1"/>
        <c:lblAlgn val="ctr"/>
        <c:lblOffset val="100"/>
        <c:noMultiLvlLbl val="0"/>
      </c:catAx>
      <c:valAx>
        <c:axId val="236151936"/>
        <c:scaling>
          <c:orientation val="minMax"/>
        </c:scaling>
        <c:delete val="1"/>
        <c:axPos val="b"/>
        <c:numFmt formatCode="0%" sourceLinked="1"/>
        <c:majorTickMark val="out"/>
        <c:minorTickMark val="none"/>
        <c:tickLblPos val="nextTo"/>
        <c:crossAx val="2361501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130997076766156E-2"/>
          <c:w val="0.95425089833092458"/>
          <c:h val="0.81725447806019869"/>
        </c:manualLayout>
      </c:layout>
      <c:barChart>
        <c:barDir val="col"/>
        <c:grouping val="clustered"/>
        <c:varyColors val="0"/>
        <c:ser>
          <c:idx val="2"/>
          <c:order val="0"/>
          <c:tx>
            <c:strRef>
              <c:f>Sheet1!$D$1</c:f>
              <c:strCache>
                <c:ptCount val="1"/>
                <c:pt idx="0">
                  <c:v>Train</c:v>
                </c:pt>
              </c:strCache>
            </c:strRef>
          </c:tx>
          <c:spPr>
            <a:solidFill>
              <a:srgbClr val="233A75"/>
            </a:solidFill>
          </c:spPr>
          <c:invertIfNegative val="0"/>
          <c:dLbls>
            <c:dLbl>
              <c:idx val="7"/>
              <c:layout>
                <c:manualLayout>
                  <c:x val="-9.7211420953227413E-3"/>
                  <c:y val="3.8130924179509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83-475B-9C16-6AF463EFF492}"/>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England</c:v>
                </c:pt>
                <c:pt idx="1">
                  <c:v>Northern Ireland</c:v>
                </c:pt>
                <c:pt idx="2">
                  <c:v>Scotland</c:v>
                </c:pt>
                <c:pt idx="3">
                  <c:v>Wales</c:v>
                </c:pt>
              </c:strCache>
            </c:strRef>
          </c:cat>
          <c:val>
            <c:numRef>
              <c:f>Sheet1!$D$2:$D$5</c:f>
              <c:numCache>
                <c:formatCode>0%</c:formatCode>
                <c:ptCount val="4"/>
                <c:pt idx="0">
                  <c:v>0.66</c:v>
                </c:pt>
                <c:pt idx="1">
                  <c:v>0.62</c:v>
                </c:pt>
                <c:pt idx="2">
                  <c:v>0.71</c:v>
                </c:pt>
                <c:pt idx="3">
                  <c:v>0.63</c:v>
                </c:pt>
              </c:numCache>
            </c:numRef>
          </c:val>
          <c:extLst>
            <c:ext xmlns:c16="http://schemas.microsoft.com/office/drawing/2014/chart" uri="{C3380CC4-5D6E-409C-BE32-E72D297353CC}">
              <c16:uniqueId val="{00000001-C383-475B-9C16-6AF463EFF492}"/>
            </c:ext>
          </c:extLst>
        </c:ser>
        <c:ser>
          <c:idx val="1"/>
          <c:order val="1"/>
          <c:tx>
            <c:strRef>
              <c:f>Sheet1!$C$1</c:f>
              <c:strCache>
                <c:ptCount val="1"/>
                <c:pt idx="0">
                  <c:v>Train off-the-job</c:v>
                </c:pt>
              </c:strCache>
            </c:strRef>
          </c:tx>
          <c:spPr>
            <a:solidFill>
              <a:srgbClr val="836DB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England</c:v>
                </c:pt>
                <c:pt idx="1">
                  <c:v>Northern Ireland</c:v>
                </c:pt>
                <c:pt idx="2">
                  <c:v>Scotland</c:v>
                </c:pt>
                <c:pt idx="3">
                  <c:v>Wales</c:v>
                </c:pt>
              </c:strCache>
            </c:strRef>
          </c:cat>
          <c:val>
            <c:numRef>
              <c:f>Sheet1!$C$2:$C$5</c:f>
              <c:numCache>
                <c:formatCode>0%</c:formatCode>
                <c:ptCount val="4"/>
                <c:pt idx="0">
                  <c:v>0.48</c:v>
                </c:pt>
                <c:pt idx="1">
                  <c:v>0.47</c:v>
                </c:pt>
                <c:pt idx="2">
                  <c:v>0.52</c:v>
                </c:pt>
                <c:pt idx="3">
                  <c:v>0.49</c:v>
                </c:pt>
              </c:numCache>
            </c:numRef>
          </c:val>
          <c:extLst>
            <c:ext xmlns:c16="http://schemas.microsoft.com/office/drawing/2014/chart" uri="{C3380CC4-5D6E-409C-BE32-E72D297353CC}">
              <c16:uniqueId val="{00000002-C383-475B-9C16-6AF463EFF492}"/>
            </c:ext>
          </c:extLst>
        </c:ser>
        <c:ser>
          <c:idx val="0"/>
          <c:order val="2"/>
          <c:tx>
            <c:strRef>
              <c:f>Sheet1!$B$1</c:f>
              <c:strCache>
                <c:ptCount val="1"/>
                <c:pt idx="0">
                  <c:v>Train on-the-job</c:v>
                </c:pt>
              </c:strCache>
            </c:strRef>
          </c:tx>
          <c:spPr>
            <a:solidFill>
              <a:srgbClr val="C8D3EF"/>
            </a:solidFill>
          </c:spPr>
          <c:invertIfNegative val="0"/>
          <c:dLbls>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England</c:v>
                </c:pt>
                <c:pt idx="1">
                  <c:v>Northern Ireland</c:v>
                </c:pt>
                <c:pt idx="2">
                  <c:v>Scotland</c:v>
                </c:pt>
                <c:pt idx="3">
                  <c:v>Wales</c:v>
                </c:pt>
              </c:strCache>
            </c:strRef>
          </c:cat>
          <c:val>
            <c:numRef>
              <c:f>Sheet1!$B$2:$B$5</c:f>
              <c:numCache>
                <c:formatCode>0%</c:formatCode>
                <c:ptCount val="4"/>
                <c:pt idx="0">
                  <c:v>0.52</c:v>
                </c:pt>
                <c:pt idx="1">
                  <c:v>0.49</c:v>
                </c:pt>
                <c:pt idx="2">
                  <c:v>0.57999999999999996</c:v>
                </c:pt>
                <c:pt idx="3">
                  <c:v>0.49</c:v>
                </c:pt>
              </c:numCache>
            </c:numRef>
          </c:val>
          <c:extLst>
            <c:ext xmlns:c16="http://schemas.microsoft.com/office/drawing/2014/chart" uri="{C3380CC4-5D6E-409C-BE32-E72D297353CC}">
              <c16:uniqueId val="{00000003-C383-475B-9C16-6AF463EFF492}"/>
            </c:ext>
          </c:extLst>
        </c:ser>
        <c:dLbls>
          <c:showLegendKey val="0"/>
          <c:showVal val="0"/>
          <c:showCatName val="0"/>
          <c:showSerName val="0"/>
          <c:showPercent val="0"/>
          <c:showBubbleSize val="0"/>
        </c:dLbls>
        <c:gapWidth val="150"/>
        <c:axId val="242625152"/>
        <c:axId val="242639232"/>
      </c:barChart>
      <c:catAx>
        <c:axId val="242625152"/>
        <c:scaling>
          <c:orientation val="minMax"/>
        </c:scaling>
        <c:delete val="1"/>
        <c:axPos val="b"/>
        <c:numFmt formatCode="General" sourceLinked="1"/>
        <c:majorTickMark val="out"/>
        <c:minorTickMark val="none"/>
        <c:tickLblPos val="nextTo"/>
        <c:crossAx val="242639232"/>
        <c:crosses val="autoZero"/>
        <c:auto val="1"/>
        <c:lblAlgn val="ctr"/>
        <c:lblOffset val="100"/>
        <c:noMultiLvlLbl val="0"/>
      </c:catAx>
      <c:valAx>
        <c:axId val="242639232"/>
        <c:scaling>
          <c:orientation val="minMax"/>
          <c:max val="1"/>
        </c:scaling>
        <c:delete val="1"/>
        <c:axPos val="l"/>
        <c:majorGridlines>
          <c:spPr>
            <a:ln>
              <a:noFill/>
            </a:ln>
          </c:spPr>
        </c:majorGridlines>
        <c:numFmt formatCode="0%" sourceLinked="1"/>
        <c:majorTickMark val="out"/>
        <c:minorTickMark val="none"/>
        <c:tickLblPos val="nextTo"/>
        <c:crossAx val="242625152"/>
        <c:crosses val="autoZero"/>
        <c:crossBetween val="between"/>
        <c:majorUnit val="0.1"/>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8.3324072824911607E-3"/>
          <c:y val="0.11503785840517262"/>
          <c:w val="0.71249397725236407"/>
          <c:h val="9.540514007278141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6005578711493E-2"/>
          <c:y val="4.4177279596642777E-2"/>
          <c:w val="0.89445326309131656"/>
          <c:h val="0.91164544080671439"/>
        </c:manualLayout>
      </c:layout>
      <c:barChart>
        <c:barDir val="bar"/>
        <c:grouping val="clustered"/>
        <c:varyColors val="0"/>
        <c:ser>
          <c:idx val="0"/>
          <c:order val="0"/>
          <c:tx>
            <c:strRef>
              <c:f>Sheet1!$B$1</c:f>
              <c:strCache>
                <c:ptCount val="1"/>
                <c:pt idx="0">
                  <c:v>Series 1</c:v>
                </c:pt>
              </c:strCache>
            </c:strRef>
          </c:tx>
          <c:spPr>
            <a:solidFill>
              <a:srgbClr val="C8D3E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Sheet1!$B$2:$B$4</c:f>
              <c:numCache>
                <c:formatCode>0%</c:formatCode>
                <c:ptCount val="3"/>
                <c:pt idx="0">
                  <c:v>0.2</c:v>
                </c:pt>
                <c:pt idx="1">
                  <c:v>0.11</c:v>
                </c:pt>
                <c:pt idx="2">
                  <c:v>0.68</c:v>
                </c:pt>
              </c:numCache>
            </c:numRef>
          </c:val>
          <c:extLst>
            <c:ext xmlns:c16="http://schemas.microsoft.com/office/drawing/2014/chart" uri="{C3380CC4-5D6E-409C-BE32-E72D297353CC}">
              <c16:uniqueId val="{00000000-C081-4668-85E4-34B84A29A7CE}"/>
            </c:ext>
          </c:extLst>
        </c:ser>
        <c:ser>
          <c:idx val="1"/>
          <c:order val="1"/>
          <c:tx>
            <c:strRef>
              <c:f>Sheet1!$C$1</c:f>
              <c:strCache>
                <c:ptCount val="1"/>
                <c:pt idx="0">
                  <c:v>Series 2</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Sheet1!$C$2:$C$4</c:f>
              <c:numCache>
                <c:formatCode>0%</c:formatCode>
                <c:ptCount val="3"/>
                <c:pt idx="0">
                  <c:v>7.0000000000000007E-2</c:v>
                </c:pt>
                <c:pt idx="1">
                  <c:v>0.14000000000000001</c:v>
                </c:pt>
                <c:pt idx="2">
                  <c:v>0.78</c:v>
                </c:pt>
              </c:numCache>
            </c:numRef>
          </c:val>
          <c:extLst>
            <c:ext xmlns:c16="http://schemas.microsoft.com/office/drawing/2014/chart" uri="{C3380CC4-5D6E-409C-BE32-E72D297353CC}">
              <c16:uniqueId val="{00000001-C081-4668-85E4-34B84A29A7CE}"/>
            </c:ext>
          </c:extLst>
        </c:ser>
        <c:dLbls>
          <c:showLegendKey val="0"/>
          <c:showVal val="0"/>
          <c:showCatName val="0"/>
          <c:showSerName val="0"/>
          <c:showPercent val="0"/>
          <c:showBubbleSize val="0"/>
        </c:dLbls>
        <c:gapWidth val="150"/>
        <c:axId val="211649280"/>
        <c:axId val="211650816"/>
      </c:barChart>
      <c:catAx>
        <c:axId val="211649280"/>
        <c:scaling>
          <c:orientation val="minMax"/>
        </c:scaling>
        <c:delete val="1"/>
        <c:axPos val="l"/>
        <c:numFmt formatCode="General" sourceLinked="1"/>
        <c:majorTickMark val="out"/>
        <c:minorTickMark val="none"/>
        <c:tickLblPos val="nextTo"/>
        <c:crossAx val="211650816"/>
        <c:crosses val="autoZero"/>
        <c:auto val="1"/>
        <c:lblAlgn val="ctr"/>
        <c:lblOffset val="100"/>
        <c:noMultiLvlLbl val="0"/>
      </c:catAx>
      <c:valAx>
        <c:axId val="211650816"/>
        <c:scaling>
          <c:orientation val="minMax"/>
        </c:scaling>
        <c:delete val="1"/>
        <c:axPos val="b"/>
        <c:numFmt formatCode="0%" sourceLinked="1"/>
        <c:majorTickMark val="out"/>
        <c:minorTickMark val="none"/>
        <c:tickLblPos val="nextTo"/>
        <c:crossAx val="211649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130997076766156E-2"/>
          <c:w val="0.95425089833092458"/>
          <c:h val="0.81725447806019869"/>
        </c:manualLayout>
      </c:layout>
      <c:barChart>
        <c:barDir val="col"/>
        <c:grouping val="clustered"/>
        <c:varyColors val="0"/>
        <c:ser>
          <c:idx val="2"/>
          <c:order val="0"/>
          <c:tx>
            <c:strRef>
              <c:f>Sheet1!$D$1</c:f>
              <c:strCache>
                <c:ptCount val="1"/>
                <c:pt idx="0">
                  <c:v>Column2</c:v>
                </c:pt>
              </c:strCache>
            </c:strRef>
          </c:tx>
          <c:spPr>
            <a:solidFill>
              <a:srgbClr val="C8D3EF"/>
            </a:solidFill>
          </c:spPr>
          <c:invertIfNegative val="0"/>
          <c:dLbls>
            <c:dLbl>
              <c:idx val="7"/>
              <c:layout>
                <c:manualLayout>
                  <c:x val="-9.7211420953227413E-3"/>
                  <c:y val="3.8130924179509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E2-469B-A7EF-AB342FB7D8D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England</c:v>
                </c:pt>
                <c:pt idx="1">
                  <c:v>Northern Ireland</c:v>
                </c:pt>
                <c:pt idx="2">
                  <c:v>Scotland</c:v>
                </c:pt>
                <c:pt idx="3">
                  <c:v>Wales</c:v>
                </c:pt>
              </c:strCache>
            </c:strRef>
          </c:cat>
          <c:val>
            <c:numRef>
              <c:f>Sheet1!$D$2:$D$5</c:f>
              <c:numCache>
                <c:formatCode>General</c:formatCode>
                <c:ptCount val="4"/>
              </c:numCache>
            </c:numRef>
          </c:val>
          <c:extLst>
            <c:ext xmlns:c16="http://schemas.microsoft.com/office/drawing/2014/chart" uri="{C3380CC4-5D6E-409C-BE32-E72D297353CC}">
              <c16:uniqueId val="{00000001-48E2-469B-A7EF-AB342FB7D8D0}"/>
            </c:ext>
          </c:extLst>
        </c:ser>
        <c:ser>
          <c:idx val="1"/>
          <c:order val="1"/>
          <c:tx>
            <c:strRef>
              <c:f>Sheet1!$C$1</c:f>
              <c:strCache>
                <c:ptCount val="1"/>
                <c:pt idx="0">
                  <c:v>Column1</c:v>
                </c:pt>
              </c:strCache>
            </c:strRef>
          </c:tx>
          <c:spPr>
            <a:solidFill>
              <a:srgbClr val="836DB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England</c:v>
                </c:pt>
                <c:pt idx="1">
                  <c:v>Northern Ireland</c:v>
                </c:pt>
                <c:pt idx="2">
                  <c:v>Scotland</c:v>
                </c:pt>
                <c:pt idx="3">
                  <c:v>Wales</c:v>
                </c:pt>
              </c:strCache>
            </c:strRef>
          </c:cat>
          <c:val>
            <c:numRef>
              <c:f>Sheet1!$C$2:$C$5</c:f>
              <c:numCache>
                <c:formatCode>General</c:formatCode>
                <c:ptCount val="4"/>
              </c:numCache>
            </c:numRef>
          </c:val>
          <c:extLst>
            <c:ext xmlns:c16="http://schemas.microsoft.com/office/drawing/2014/chart" uri="{C3380CC4-5D6E-409C-BE32-E72D297353CC}">
              <c16:uniqueId val="{00000002-48E2-469B-A7EF-AB342FB7D8D0}"/>
            </c:ext>
          </c:extLst>
        </c:ser>
        <c:ser>
          <c:idx val="0"/>
          <c:order val="2"/>
          <c:tx>
            <c:strRef>
              <c:f>Sheet1!$B$1</c:f>
              <c:strCache>
                <c:ptCount val="1"/>
                <c:pt idx="0">
                  <c:v>Train on-the-job only</c:v>
                </c:pt>
              </c:strCache>
            </c:strRef>
          </c:tx>
          <c:spPr>
            <a:solidFill>
              <a:schemeClr val="accent3"/>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England</c:v>
                </c:pt>
                <c:pt idx="1">
                  <c:v>Northern Ireland</c:v>
                </c:pt>
                <c:pt idx="2">
                  <c:v>Scotland</c:v>
                </c:pt>
                <c:pt idx="3">
                  <c:v>Wales</c:v>
                </c:pt>
              </c:strCache>
            </c:strRef>
          </c:cat>
          <c:val>
            <c:numRef>
              <c:f>Sheet1!$B$2:$B$5</c:f>
              <c:numCache>
                <c:formatCode>0%</c:formatCode>
                <c:ptCount val="4"/>
                <c:pt idx="0">
                  <c:v>0.17</c:v>
                </c:pt>
                <c:pt idx="1">
                  <c:v>0.15</c:v>
                </c:pt>
                <c:pt idx="2">
                  <c:v>0.2</c:v>
                </c:pt>
                <c:pt idx="3">
                  <c:v>0.14000000000000001</c:v>
                </c:pt>
              </c:numCache>
            </c:numRef>
          </c:val>
          <c:extLst>
            <c:ext xmlns:c16="http://schemas.microsoft.com/office/drawing/2014/chart" uri="{C3380CC4-5D6E-409C-BE32-E72D297353CC}">
              <c16:uniqueId val="{00000003-48E2-469B-A7EF-AB342FB7D8D0}"/>
            </c:ext>
          </c:extLst>
        </c:ser>
        <c:dLbls>
          <c:showLegendKey val="0"/>
          <c:showVal val="0"/>
          <c:showCatName val="0"/>
          <c:showSerName val="0"/>
          <c:showPercent val="0"/>
          <c:showBubbleSize val="0"/>
        </c:dLbls>
        <c:gapWidth val="150"/>
        <c:axId val="242677632"/>
        <c:axId val="242679168"/>
      </c:barChart>
      <c:catAx>
        <c:axId val="242677632"/>
        <c:scaling>
          <c:orientation val="minMax"/>
        </c:scaling>
        <c:delete val="0"/>
        <c:axPos val="b"/>
        <c:numFmt formatCode="General" sourceLinked="1"/>
        <c:majorTickMark val="out"/>
        <c:minorTickMark val="none"/>
        <c:tickLblPos val="nextTo"/>
        <c:txPr>
          <a:bodyPr/>
          <a:lstStyle/>
          <a:p>
            <a:pPr>
              <a:defRPr sz="1600"/>
            </a:pPr>
            <a:endParaRPr lang="en-US"/>
          </a:p>
        </c:txPr>
        <c:crossAx val="242679168"/>
        <c:crosses val="autoZero"/>
        <c:auto val="1"/>
        <c:lblAlgn val="ctr"/>
        <c:lblOffset val="100"/>
        <c:noMultiLvlLbl val="0"/>
      </c:catAx>
      <c:valAx>
        <c:axId val="242679168"/>
        <c:scaling>
          <c:orientation val="minMax"/>
          <c:max val="1"/>
        </c:scaling>
        <c:delete val="1"/>
        <c:axPos val="l"/>
        <c:majorGridlines>
          <c:spPr>
            <a:ln>
              <a:noFill/>
            </a:ln>
          </c:spPr>
        </c:majorGridlines>
        <c:numFmt formatCode="General" sourceLinked="1"/>
        <c:majorTickMark val="out"/>
        <c:minorTickMark val="none"/>
        <c:tickLblPos val="nextTo"/>
        <c:crossAx val="242677632"/>
        <c:crosses val="autoZero"/>
        <c:crossBetween val="between"/>
        <c:majorUnit val="0.1"/>
      </c:valAx>
    </c:plotArea>
    <c:legend>
      <c:legendPos val="r"/>
      <c:legendEntry>
        <c:idx val="0"/>
        <c:delete val="1"/>
      </c:legendEntry>
      <c:legendEntry>
        <c:idx val="1"/>
        <c:delete val="1"/>
      </c:legendEntry>
      <c:legendEntry>
        <c:idx val="2"/>
        <c:txPr>
          <a:bodyPr/>
          <a:lstStyle/>
          <a:p>
            <a:pPr>
              <a:defRPr sz="1600"/>
            </a:pPr>
            <a:endParaRPr lang="en-US"/>
          </a:p>
        </c:txPr>
      </c:legendEntry>
      <c:layout>
        <c:manualLayout>
          <c:xMode val="edge"/>
          <c:yMode val="edge"/>
          <c:x val="0.63013830073839394"/>
          <c:y val="9.6979953671916155E-2"/>
          <c:w val="0.34378495500213024"/>
          <c:h val="0.1355338179263382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20770998278258568"/>
          <c:w val="0.95425089833092458"/>
          <c:h val="0.636675430727634"/>
        </c:manualLayout>
      </c:layout>
      <c:barChart>
        <c:barDir val="col"/>
        <c:grouping val="clustered"/>
        <c:varyColors val="0"/>
        <c:ser>
          <c:idx val="2"/>
          <c:order val="0"/>
          <c:tx>
            <c:strRef>
              <c:f>Sheet1!$B$1</c:f>
              <c:strCache>
                <c:ptCount val="1"/>
                <c:pt idx="0">
                  <c:v>Train</c:v>
                </c:pt>
              </c:strCache>
            </c:strRef>
          </c:tx>
          <c:spPr>
            <a:solidFill>
              <a:srgbClr val="233A75"/>
            </a:solidFill>
          </c:spPr>
          <c:invertIfNegative val="0"/>
          <c:dLbls>
            <c:dLbl>
              <c:idx val="7"/>
              <c:layout>
                <c:manualLayout>
                  <c:x val="-9.7211420953227413E-3"/>
                  <c:y val="3.8130924179509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0E-40A3-B2AE-448CFC32DF17}"/>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Sheet1!$B$2:$B$7</c:f>
              <c:numCache>
                <c:formatCode>0%</c:formatCode>
                <c:ptCount val="6"/>
                <c:pt idx="0">
                  <c:v>0.51</c:v>
                </c:pt>
                <c:pt idx="1">
                  <c:v>0.78</c:v>
                </c:pt>
                <c:pt idx="2">
                  <c:v>0.92</c:v>
                </c:pt>
                <c:pt idx="3">
                  <c:v>0.95</c:v>
                </c:pt>
                <c:pt idx="4">
                  <c:v>0.96</c:v>
                </c:pt>
                <c:pt idx="5">
                  <c:v>0.97</c:v>
                </c:pt>
              </c:numCache>
            </c:numRef>
          </c:val>
          <c:extLst>
            <c:ext xmlns:c16="http://schemas.microsoft.com/office/drawing/2014/chart" uri="{C3380CC4-5D6E-409C-BE32-E72D297353CC}">
              <c16:uniqueId val="{00000001-E20E-40A3-B2AE-448CFC32DF17}"/>
            </c:ext>
          </c:extLst>
        </c:ser>
        <c:ser>
          <c:idx val="1"/>
          <c:order val="1"/>
          <c:tx>
            <c:strRef>
              <c:f>Sheet1!$C$1</c:f>
              <c:strCache>
                <c:ptCount val="1"/>
                <c:pt idx="0">
                  <c:v>Train off-the-job</c:v>
                </c:pt>
              </c:strCache>
            </c:strRef>
          </c:tx>
          <c:spPr>
            <a:solidFill>
              <a:srgbClr val="836DB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Sheet1!$C$2:$C$7</c:f>
              <c:numCache>
                <c:formatCode>0%</c:formatCode>
                <c:ptCount val="6"/>
                <c:pt idx="0">
                  <c:v>0.35</c:v>
                </c:pt>
                <c:pt idx="1">
                  <c:v>0.57999999999999996</c:v>
                </c:pt>
                <c:pt idx="2">
                  <c:v>0.76</c:v>
                </c:pt>
                <c:pt idx="3">
                  <c:v>0.82</c:v>
                </c:pt>
                <c:pt idx="4">
                  <c:v>0.85</c:v>
                </c:pt>
                <c:pt idx="5">
                  <c:v>0.86</c:v>
                </c:pt>
              </c:numCache>
            </c:numRef>
          </c:val>
          <c:extLst>
            <c:ext xmlns:c16="http://schemas.microsoft.com/office/drawing/2014/chart" uri="{C3380CC4-5D6E-409C-BE32-E72D297353CC}">
              <c16:uniqueId val="{00000002-E20E-40A3-B2AE-448CFC32DF17}"/>
            </c:ext>
          </c:extLst>
        </c:ser>
        <c:ser>
          <c:idx val="0"/>
          <c:order val="2"/>
          <c:tx>
            <c:strRef>
              <c:f>Sheet1!$D$1</c:f>
              <c:strCache>
                <c:ptCount val="1"/>
                <c:pt idx="0">
                  <c:v>Train on-the-job</c:v>
                </c:pt>
              </c:strCache>
            </c:strRef>
          </c:tx>
          <c:spPr>
            <a:solidFill>
              <a:srgbClr val="C8D3EF"/>
            </a:solidFill>
          </c:spPr>
          <c:invertIfNegative val="0"/>
          <c:dLbls>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Sheet1!$D$2:$D$7</c:f>
              <c:numCache>
                <c:formatCode>0%</c:formatCode>
                <c:ptCount val="6"/>
                <c:pt idx="0">
                  <c:v>0.37</c:v>
                </c:pt>
                <c:pt idx="1">
                  <c:v>0.64</c:v>
                </c:pt>
                <c:pt idx="2">
                  <c:v>0.83</c:v>
                </c:pt>
                <c:pt idx="3">
                  <c:v>0.88</c:v>
                </c:pt>
                <c:pt idx="4">
                  <c:v>0.91</c:v>
                </c:pt>
                <c:pt idx="5">
                  <c:v>0.92</c:v>
                </c:pt>
              </c:numCache>
            </c:numRef>
          </c:val>
          <c:extLst>
            <c:ext xmlns:c16="http://schemas.microsoft.com/office/drawing/2014/chart" uri="{C3380CC4-5D6E-409C-BE32-E72D297353CC}">
              <c16:uniqueId val="{00000003-E20E-40A3-B2AE-448CFC32DF17}"/>
            </c:ext>
          </c:extLst>
        </c:ser>
        <c:dLbls>
          <c:showLegendKey val="0"/>
          <c:showVal val="0"/>
          <c:showCatName val="0"/>
          <c:showSerName val="0"/>
          <c:showPercent val="0"/>
          <c:showBubbleSize val="0"/>
        </c:dLbls>
        <c:gapWidth val="150"/>
        <c:axId val="242423296"/>
        <c:axId val="242424832"/>
      </c:barChart>
      <c:catAx>
        <c:axId val="242423296"/>
        <c:scaling>
          <c:orientation val="minMax"/>
        </c:scaling>
        <c:delete val="1"/>
        <c:axPos val="b"/>
        <c:numFmt formatCode="General" sourceLinked="1"/>
        <c:majorTickMark val="out"/>
        <c:minorTickMark val="none"/>
        <c:tickLblPos val="nextTo"/>
        <c:crossAx val="242424832"/>
        <c:crosses val="autoZero"/>
        <c:auto val="1"/>
        <c:lblAlgn val="ctr"/>
        <c:lblOffset val="100"/>
        <c:noMultiLvlLbl val="0"/>
      </c:catAx>
      <c:valAx>
        <c:axId val="242424832"/>
        <c:scaling>
          <c:orientation val="minMax"/>
          <c:max val="1"/>
        </c:scaling>
        <c:delete val="1"/>
        <c:axPos val="l"/>
        <c:majorGridlines>
          <c:spPr>
            <a:ln>
              <a:noFill/>
            </a:ln>
          </c:spPr>
        </c:majorGridlines>
        <c:numFmt formatCode="0%" sourceLinked="1"/>
        <c:majorTickMark val="out"/>
        <c:minorTickMark val="none"/>
        <c:tickLblPos val="nextTo"/>
        <c:crossAx val="242423296"/>
        <c:crosses val="autoZero"/>
        <c:crossBetween val="between"/>
        <c:majorUnit val="0.1"/>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
          <c:y val="8.2934916657161115E-2"/>
          <c:w val="0.72799479716616144"/>
          <c:h val="0.1426346972765267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20770998278258568"/>
          <c:w val="0.95425089833092458"/>
          <c:h val="0.636675430727634"/>
        </c:manualLayout>
      </c:layout>
      <c:barChart>
        <c:barDir val="col"/>
        <c:grouping val="clustered"/>
        <c:varyColors val="0"/>
        <c:ser>
          <c:idx val="2"/>
          <c:order val="0"/>
          <c:tx>
            <c:strRef>
              <c:f>Sheet1!$D$1</c:f>
              <c:strCache>
                <c:ptCount val="1"/>
                <c:pt idx="0">
                  <c:v>Column2</c:v>
                </c:pt>
              </c:strCache>
            </c:strRef>
          </c:tx>
          <c:spPr>
            <a:solidFill>
              <a:srgbClr val="C8D3EF"/>
            </a:solidFill>
          </c:spPr>
          <c:invertIfNegative val="0"/>
          <c:dLbls>
            <c:dLbl>
              <c:idx val="7"/>
              <c:layout>
                <c:manualLayout>
                  <c:x val="-9.7211420953227413E-3"/>
                  <c:y val="3.8130924179509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23-4EEC-9FD3-8F10BB3B2FFD}"/>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2-4</c:v>
                </c:pt>
                <c:pt idx="1">
                  <c:v>5-24</c:v>
                </c:pt>
                <c:pt idx="2">
                  <c:v>25-49</c:v>
                </c:pt>
                <c:pt idx="3">
                  <c:v>50-99</c:v>
                </c:pt>
                <c:pt idx="4">
                  <c:v>100-249</c:v>
                </c:pt>
                <c:pt idx="5">
                  <c:v>250+</c:v>
                </c:pt>
              </c:strCache>
            </c:strRef>
          </c:cat>
          <c:val>
            <c:numRef>
              <c:f>Sheet1!$D$2:$D$7</c:f>
              <c:numCache>
                <c:formatCode>General</c:formatCode>
                <c:ptCount val="6"/>
              </c:numCache>
            </c:numRef>
          </c:val>
          <c:extLst>
            <c:ext xmlns:c16="http://schemas.microsoft.com/office/drawing/2014/chart" uri="{C3380CC4-5D6E-409C-BE32-E72D297353CC}">
              <c16:uniqueId val="{00000001-1823-4EEC-9FD3-8F10BB3B2FFD}"/>
            </c:ext>
          </c:extLst>
        </c:ser>
        <c:ser>
          <c:idx val="1"/>
          <c:order val="1"/>
          <c:tx>
            <c:strRef>
              <c:f>Sheet1!$C$1</c:f>
              <c:strCache>
                <c:ptCount val="1"/>
                <c:pt idx="0">
                  <c:v>Column1</c:v>
                </c:pt>
              </c:strCache>
            </c:strRef>
          </c:tx>
          <c:spPr>
            <a:solidFill>
              <a:srgbClr val="836DB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2-4</c:v>
                </c:pt>
                <c:pt idx="1">
                  <c:v>5-24</c:v>
                </c:pt>
                <c:pt idx="2">
                  <c:v>25-49</c:v>
                </c:pt>
                <c:pt idx="3">
                  <c:v>50-99</c:v>
                </c:pt>
                <c:pt idx="4">
                  <c:v>100-249</c:v>
                </c:pt>
                <c:pt idx="5">
                  <c:v>250+</c:v>
                </c:pt>
              </c:strCache>
            </c:strRef>
          </c:cat>
          <c:val>
            <c:numRef>
              <c:f>Sheet1!$C$2:$C$7</c:f>
              <c:numCache>
                <c:formatCode>General</c:formatCode>
                <c:ptCount val="6"/>
              </c:numCache>
            </c:numRef>
          </c:val>
          <c:extLst>
            <c:ext xmlns:c16="http://schemas.microsoft.com/office/drawing/2014/chart" uri="{C3380CC4-5D6E-409C-BE32-E72D297353CC}">
              <c16:uniqueId val="{00000002-1823-4EEC-9FD3-8F10BB3B2FFD}"/>
            </c:ext>
          </c:extLst>
        </c:ser>
        <c:ser>
          <c:idx val="0"/>
          <c:order val="2"/>
          <c:tx>
            <c:strRef>
              <c:f>Sheet1!$B$1</c:f>
              <c:strCache>
                <c:ptCount val="1"/>
                <c:pt idx="0">
                  <c:v>Train on-the-job only</c:v>
                </c:pt>
              </c:strCache>
            </c:strRef>
          </c:tx>
          <c:spPr>
            <a:solidFill>
              <a:schemeClr val="accent3"/>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Sheet1!$B$2:$B$7</c:f>
              <c:numCache>
                <c:formatCode>0%</c:formatCode>
                <c:ptCount val="6"/>
                <c:pt idx="0">
                  <c:v>0.16</c:v>
                </c:pt>
                <c:pt idx="1">
                  <c:v>0.2</c:v>
                </c:pt>
                <c:pt idx="2">
                  <c:v>0.16</c:v>
                </c:pt>
                <c:pt idx="3">
                  <c:v>0.13</c:v>
                </c:pt>
                <c:pt idx="4">
                  <c:v>0.11</c:v>
                </c:pt>
                <c:pt idx="5">
                  <c:v>0.11</c:v>
                </c:pt>
              </c:numCache>
            </c:numRef>
          </c:val>
          <c:extLst>
            <c:ext xmlns:c16="http://schemas.microsoft.com/office/drawing/2014/chart" uri="{C3380CC4-5D6E-409C-BE32-E72D297353CC}">
              <c16:uniqueId val="{00000003-1823-4EEC-9FD3-8F10BB3B2FFD}"/>
            </c:ext>
          </c:extLst>
        </c:ser>
        <c:dLbls>
          <c:showLegendKey val="0"/>
          <c:showVal val="0"/>
          <c:showCatName val="0"/>
          <c:showSerName val="0"/>
          <c:showPercent val="0"/>
          <c:showBubbleSize val="0"/>
        </c:dLbls>
        <c:gapWidth val="150"/>
        <c:axId val="242496256"/>
        <c:axId val="242497792"/>
      </c:barChart>
      <c:catAx>
        <c:axId val="242496256"/>
        <c:scaling>
          <c:orientation val="minMax"/>
        </c:scaling>
        <c:delete val="0"/>
        <c:axPos val="b"/>
        <c:numFmt formatCode="General" sourceLinked="1"/>
        <c:majorTickMark val="out"/>
        <c:minorTickMark val="none"/>
        <c:tickLblPos val="nextTo"/>
        <c:txPr>
          <a:bodyPr/>
          <a:lstStyle/>
          <a:p>
            <a:pPr>
              <a:defRPr sz="1600"/>
            </a:pPr>
            <a:endParaRPr lang="en-US"/>
          </a:p>
        </c:txPr>
        <c:crossAx val="242497792"/>
        <c:crosses val="autoZero"/>
        <c:auto val="1"/>
        <c:lblAlgn val="ctr"/>
        <c:lblOffset val="100"/>
        <c:noMultiLvlLbl val="0"/>
      </c:catAx>
      <c:valAx>
        <c:axId val="242497792"/>
        <c:scaling>
          <c:orientation val="minMax"/>
          <c:max val="1"/>
        </c:scaling>
        <c:delete val="1"/>
        <c:axPos val="l"/>
        <c:majorGridlines>
          <c:spPr>
            <a:ln>
              <a:noFill/>
            </a:ln>
          </c:spPr>
        </c:majorGridlines>
        <c:numFmt formatCode="General" sourceLinked="1"/>
        <c:majorTickMark val="out"/>
        <c:minorTickMark val="none"/>
        <c:tickLblPos val="nextTo"/>
        <c:crossAx val="242496256"/>
        <c:crosses val="autoZero"/>
        <c:crossBetween val="between"/>
        <c:majorUnit val="0.1"/>
      </c:valAx>
    </c:plotArea>
    <c:legend>
      <c:legendPos val="r"/>
      <c:legendEntry>
        <c:idx val="0"/>
        <c:delete val="1"/>
      </c:legendEntry>
      <c:legendEntry>
        <c:idx val="1"/>
        <c:delete val="1"/>
      </c:legendEntry>
      <c:legendEntry>
        <c:idx val="2"/>
        <c:txPr>
          <a:bodyPr/>
          <a:lstStyle/>
          <a:p>
            <a:pPr>
              <a:defRPr sz="1600"/>
            </a:pPr>
            <a:endParaRPr lang="en-US"/>
          </a:p>
        </c:txPr>
      </c:legendEntry>
      <c:layout>
        <c:manualLayout>
          <c:xMode val="edge"/>
          <c:yMode val="edge"/>
          <c:x val="0.63534605528995092"/>
          <c:y val="9.898638753116687E-2"/>
          <c:w val="0.34378495500213024"/>
          <c:h val="0.1094501770875364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5353626858281627"/>
          <c:w val="0.99791666666666667"/>
          <c:h val="0.72094565281616418"/>
        </c:manualLayout>
      </c:layout>
      <c:barChart>
        <c:barDir val="col"/>
        <c:grouping val="clustered"/>
        <c:varyColors val="0"/>
        <c:ser>
          <c:idx val="2"/>
          <c:order val="0"/>
          <c:tx>
            <c:strRef>
              <c:f>Sheet1!$B$1</c:f>
              <c:strCache>
                <c:ptCount val="1"/>
                <c:pt idx="0">
                  <c:v>Train</c:v>
                </c:pt>
              </c:strCache>
            </c:strRef>
          </c:tx>
          <c:spPr>
            <a:solidFill>
              <a:srgbClr val="233A75"/>
            </a:solidFill>
          </c:spPr>
          <c:invertIfNegative val="0"/>
          <c:dLbls>
            <c:dLbl>
              <c:idx val="7"/>
              <c:layout>
                <c:manualLayout>
                  <c:x val="2.777496431457954E-3"/>
                  <c:y val="3.81301426716662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B6-4704-8FBC-5DF907FC7119}"/>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Education</c:v>
                </c:pt>
                <c:pt idx="1">
                  <c:v>Public Administration</c:v>
                </c:pt>
                <c:pt idx="2">
                  <c:v>Health and Social Work</c:v>
                </c:pt>
                <c:pt idx="3">
                  <c:v>Electricity, Gas and Water</c:v>
                </c:pt>
                <c:pt idx="4">
                  <c:v>Financial Services</c:v>
                </c:pt>
                <c:pt idx="5">
                  <c:v>Arts and Other Services </c:v>
                </c:pt>
                <c:pt idx="6">
                  <c:v>Business Services</c:v>
                </c:pt>
                <c:pt idx="7">
                  <c:v>Manufacturing</c:v>
                </c:pt>
                <c:pt idx="8">
                  <c:v>Hotels &amp; Restaurants</c:v>
                </c:pt>
                <c:pt idx="9">
                  <c:v>Transport and Communications</c:v>
                </c:pt>
                <c:pt idx="10">
                  <c:v>Wholesale and Retail</c:v>
                </c:pt>
                <c:pt idx="11">
                  <c:v>Construction</c:v>
                </c:pt>
                <c:pt idx="12">
                  <c:v>Agriculture     </c:v>
                </c:pt>
              </c:strCache>
            </c:strRef>
          </c:cat>
          <c:val>
            <c:numRef>
              <c:f>Sheet1!$B$2:$B$14</c:f>
              <c:numCache>
                <c:formatCode>0%</c:formatCode>
                <c:ptCount val="13"/>
                <c:pt idx="0">
                  <c:v>0.93</c:v>
                </c:pt>
                <c:pt idx="1">
                  <c:v>0.9</c:v>
                </c:pt>
                <c:pt idx="2">
                  <c:v>0.88</c:v>
                </c:pt>
                <c:pt idx="3">
                  <c:v>0.74</c:v>
                </c:pt>
                <c:pt idx="4">
                  <c:v>0.74</c:v>
                </c:pt>
                <c:pt idx="5">
                  <c:v>0.7</c:v>
                </c:pt>
                <c:pt idx="6">
                  <c:v>0.68</c:v>
                </c:pt>
                <c:pt idx="7">
                  <c:v>0.63</c:v>
                </c:pt>
                <c:pt idx="8">
                  <c:v>0.63</c:v>
                </c:pt>
                <c:pt idx="9">
                  <c:v>0.62</c:v>
                </c:pt>
                <c:pt idx="10">
                  <c:v>0.6</c:v>
                </c:pt>
                <c:pt idx="11">
                  <c:v>0.56999999999999995</c:v>
                </c:pt>
                <c:pt idx="12">
                  <c:v>0.5</c:v>
                </c:pt>
              </c:numCache>
            </c:numRef>
          </c:val>
          <c:extLst>
            <c:ext xmlns:c16="http://schemas.microsoft.com/office/drawing/2014/chart" uri="{C3380CC4-5D6E-409C-BE32-E72D297353CC}">
              <c16:uniqueId val="{00000001-61B6-4704-8FBC-5DF907FC7119}"/>
            </c:ext>
          </c:extLst>
        </c:ser>
        <c:ser>
          <c:idx val="1"/>
          <c:order val="1"/>
          <c:tx>
            <c:strRef>
              <c:f>Sheet1!$C$1</c:f>
              <c:strCache>
                <c:ptCount val="1"/>
                <c:pt idx="0">
                  <c:v>Train off-the-job</c:v>
                </c:pt>
              </c:strCache>
            </c:strRef>
          </c:tx>
          <c:spPr>
            <a:solidFill>
              <a:srgbClr val="836DB0"/>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Education</c:v>
                </c:pt>
                <c:pt idx="1">
                  <c:v>Public Administration</c:v>
                </c:pt>
                <c:pt idx="2">
                  <c:v>Health and Social Work</c:v>
                </c:pt>
                <c:pt idx="3">
                  <c:v>Electricity, Gas and Water</c:v>
                </c:pt>
                <c:pt idx="4">
                  <c:v>Financial Services</c:v>
                </c:pt>
                <c:pt idx="5">
                  <c:v>Arts and Other Services </c:v>
                </c:pt>
                <c:pt idx="6">
                  <c:v>Business Services</c:v>
                </c:pt>
                <c:pt idx="7">
                  <c:v>Manufacturing</c:v>
                </c:pt>
                <c:pt idx="8">
                  <c:v>Hotels &amp; Restaurants</c:v>
                </c:pt>
                <c:pt idx="9">
                  <c:v>Transport and Communications</c:v>
                </c:pt>
                <c:pt idx="10">
                  <c:v>Wholesale and Retail</c:v>
                </c:pt>
                <c:pt idx="11">
                  <c:v>Construction</c:v>
                </c:pt>
                <c:pt idx="12">
                  <c:v>Agriculture     </c:v>
                </c:pt>
              </c:strCache>
            </c:strRef>
          </c:cat>
          <c:val>
            <c:numRef>
              <c:f>Sheet1!$C$2:$C$14</c:f>
              <c:numCache>
                <c:formatCode>0%</c:formatCode>
                <c:ptCount val="13"/>
                <c:pt idx="0">
                  <c:v>0.82</c:v>
                </c:pt>
                <c:pt idx="1">
                  <c:v>0.74</c:v>
                </c:pt>
                <c:pt idx="2">
                  <c:v>0.72</c:v>
                </c:pt>
                <c:pt idx="3">
                  <c:v>0.61</c:v>
                </c:pt>
                <c:pt idx="4">
                  <c:v>0.53</c:v>
                </c:pt>
                <c:pt idx="5">
                  <c:v>0.51</c:v>
                </c:pt>
                <c:pt idx="6">
                  <c:v>0.51</c:v>
                </c:pt>
                <c:pt idx="7">
                  <c:v>0.46</c:v>
                </c:pt>
                <c:pt idx="8">
                  <c:v>0.4</c:v>
                </c:pt>
                <c:pt idx="9">
                  <c:v>0.44</c:v>
                </c:pt>
                <c:pt idx="10">
                  <c:v>0.39</c:v>
                </c:pt>
                <c:pt idx="11">
                  <c:v>0.46</c:v>
                </c:pt>
                <c:pt idx="12">
                  <c:v>0.41</c:v>
                </c:pt>
              </c:numCache>
            </c:numRef>
          </c:val>
          <c:extLst>
            <c:ext xmlns:c16="http://schemas.microsoft.com/office/drawing/2014/chart" uri="{C3380CC4-5D6E-409C-BE32-E72D297353CC}">
              <c16:uniqueId val="{00000002-61B6-4704-8FBC-5DF907FC7119}"/>
            </c:ext>
          </c:extLst>
        </c:ser>
        <c:ser>
          <c:idx val="0"/>
          <c:order val="2"/>
          <c:tx>
            <c:strRef>
              <c:f>Sheet1!$D$1</c:f>
              <c:strCache>
                <c:ptCount val="1"/>
                <c:pt idx="0">
                  <c:v>Train on-the-job</c:v>
                </c:pt>
              </c:strCache>
            </c:strRef>
          </c:tx>
          <c:spPr>
            <a:solidFill>
              <a:srgbClr val="C8D3EF"/>
            </a:solidFill>
          </c:spPr>
          <c:invertIfNegative val="0"/>
          <c:dLbls>
            <c:spPr>
              <a:noFill/>
              <a:ln>
                <a:noFill/>
              </a:ln>
              <a:effectLst/>
            </c:spPr>
            <c:txPr>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Education</c:v>
                </c:pt>
                <c:pt idx="1">
                  <c:v>Public Administration</c:v>
                </c:pt>
                <c:pt idx="2">
                  <c:v>Health and Social Work</c:v>
                </c:pt>
                <c:pt idx="3">
                  <c:v>Electricity, Gas and Water</c:v>
                </c:pt>
                <c:pt idx="4">
                  <c:v>Financial Services</c:v>
                </c:pt>
                <c:pt idx="5">
                  <c:v>Arts and Other Services </c:v>
                </c:pt>
                <c:pt idx="6">
                  <c:v>Business Services</c:v>
                </c:pt>
                <c:pt idx="7">
                  <c:v>Manufacturing</c:v>
                </c:pt>
                <c:pt idx="8">
                  <c:v>Hotels &amp; Restaurants</c:v>
                </c:pt>
                <c:pt idx="9">
                  <c:v>Transport and Communications</c:v>
                </c:pt>
                <c:pt idx="10">
                  <c:v>Wholesale and Retail</c:v>
                </c:pt>
                <c:pt idx="11">
                  <c:v>Construction</c:v>
                </c:pt>
                <c:pt idx="12">
                  <c:v>Agriculture     </c:v>
                </c:pt>
              </c:strCache>
            </c:strRef>
          </c:cat>
          <c:val>
            <c:numRef>
              <c:f>Sheet1!$D$2:$D$14</c:f>
              <c:numCache>
                <c:formatCode>0%</c:formatCode>
                <c:ptCount val="13"/>
                <c:pt idx="0">
                  <c:v>0.84</c:v>
                </c:pt>
                <c:pt idx="1">
                  <c:v>0.78</c:v>
                </c:pt>
                <c:pt idx="2">
                  <c:v>0.77</c:v>
                </c:pt>
                <c:pt idx="3">
                  <c:v>0.57999999999999996</c:v>
                </c:pt>
                <c:pt idx="4">
                  <c:v>0.64</c:v>
                </c:pt>
                <c:pt idx="5">
                  <c:v>0.57999999999999996</c:v>
                </c:pt>
                <c:pt idx="6">
                  <c:v>0.53</c:v>
                </c:pt>
                <c:pt idx="7">
                  <c:v>0.5</c:v>
                </c:pt>
                <c:pt idx="8">
                  <c:v>0.52</c:v>
                </c:pt>
                <c:pt idx="9">
                  <c:v>0.48</c:v>
                </c:pt>
                <c:pt idx="10">
                  <c:v>0.48</c:v>
                </c:pt>
                <c:pt idx="11">
                  <c:v>0.38</c:v>
                </c:pt>
                <c:pt idx="12">
                  <c:v>0.31</c:v>
                </c:pt>
              </c:numCache>
            </c:numRef>
          </c:val>
          <c:extLst>
            <c:ext xmlns:c16="http://schemas.microsoft.com/office/drawing/2014/chart" uri="{C3380CC4-5D6E-409C-BE32-E72D297353CC}">
              <c16:uniqueId val="{00000003-61B6-4704-8FBC-5DF907FC7119}"/>
            </c:ext>
          </c:extLst>
        </c:ser>
        <c:dLbls>
          <c:showLegendKey val="0"/>
          <c:showVal val="0"/>
          <c:showCatName val="0"/>
          <c:showSerName val="0"/>
          <c:showPercent val="0"/>
          <c:showBubbleSize val="0"/>
        </c:dLbls>
        <c:gapWidth val="60"/>
        <c:axId val="242582656"/>
        <c:axId val="242584192"/>
      </c:barChart>
      <c:catAx>
        <c:axId val="242582656"/>
        <c:scaling>
          <c:orientation val="minMax"/>
        </c:scaling>
        <c:delete val="1"/>
        <c:axPos val="b"/>
        <c:numFmt formatCode="General" sourceLinked="1"/>
        <c:majorTickMark val="out"/>
        <c:minorTickMark val="none"/>
        <c:tickLblPos val="nextTo"/>
        <c:crossAx val="242584192"/>
        <c:crosses val="autoZero"/>
        <c:auto val="1"/>
        <c:lblAlgn val="ctr"/>
        <c:lblOffset val="100"/>
        <c:noMultiLvlLbl val="0"/>
      </c:catAx>
      <c:valAx>
        <c:axId val="242584192"/>
        <c:scaling>
          <c:orientation val="minMax"/>
          <c:max val="1"/>
        </c:scaling>
        <c:delete val="1"/>
        <c:axPos val="l"/>
        <c:majorGridlines>
          <c:spPr>
            <a:ln>
              <a:noFill/>
            </a:ln>
          </c:spPr>
        </c:majorGridlines>
        <c:numFmt formatCode="0%" sourceLinked="1"/>
        <c:majorTickMark val="out"/>
        <c:minorTickMark val="none"/>
        <c:tickLblPos val="nextTo"/>
        <c:crossAx val="242582656"/>
        <c:crosses val="autoZero"/>
        <c:crossBetween val="between"/>
        <c:majorUnit val="0.1"/>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1.5623263654670925E-2"/>
          <c:y val="8.6947784375662557E-2"/>
          <c:w val="0.71249397725236407"/>
          <c:h val="6.530863218402063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575491363013177"/>
          <c:w val="0.99764501293020125"/>
          <c:h val="0.72111090713244586"/>
        </c:manualLayout>
      </c:layout>
      <c:barChart>
        <c:barDir val="col"/>
        <c:grouping val="clustered"/>
        <c:varyColors val="0"/>
        <c:ser>
          <c:idx val="2"/>
          <c:order val="0"/>
          <c:tx>
            <c:strRef>
              <c:f>Sheet1!$D$1</c:f>
              <c:strCache>
                <c:ptCount val="1"/>
                <c:pt idx="0">
                  <c:v>Column2</c:v>
                </c:pt>
              </c:strCache>
            </c:strRef>
          </c:tx>
          <c:spPr>
            <a:solidFill>
              <a:srgbClr val="C8D3EF"/>
            </a:solidFill>
          </c:spPr>
          <c:invertIfNegative val="0"/>
          <c:dLbls>
            <c:dLbl>
              <c:idx val="7"/>
              <c:layout>
                <c:manualLayout>
                  <c:x val="-9.7211420953227413E-3"/>
                  <c:y val="3.8130924179509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53-4447-85B8-78C6AD34CCB2}"/>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numCache>
            </c:numRef>
          </c:cat>
          <c:val>
            <c:numRef>
              <c:f>Sheet1!$D$2:$D$14</c:f>
              <c:numCache>
                <c:formatCode>General</c:formatCode>
                <c:ptCount val="13"/>
              </c:numCache>
            </c:numRef>
          </c:val>
          <c:extLst>
            <c:ext xmlns:c16="http://schemas.microsoft.com/office/drawing/2014/chart" uri="{C3380CC4-5D6E-409C-BE32-E72D297353CC}">
              <c16:uniqueId val="{00000001-8753-4447-85B8-78C6AD34CCB2}"/>
            </c:ext>
          </c:extLst>
        </c:ser>
        <c:ser>
          <c:idx val="1"/>
          <c:order val="1"/>
          <c:tx>
            <c:strRef>
              <c:f>Sheet1!$C$1</c:f>
              <c:strCache>
                <c:ptCount val="1"/>
                <c:pt idx="0">
                  <c:v>Column1</c:v>
                </c:pt>
              </c:strCache>
            </c:strRef>
          </c:tx>
          <c:spPr>
            <a:solidFill>
              <a:srgbClr val="836DB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numCache>
            </c:numRef>
          </c:cat>
          <c:val>
            <c:numRef>
              <c:f>Sheet1!$C$2:$C$14</c:f>
              <c:numCache>
                <c:formatCode>General</c:formatCode>
                <c:ptCount val="13"/>
              </c:numCache>
            </c:numRef>
          </c:val>
          <c:extLst>
            <c:ext xmlns:c16="http://schemas.microsoft.com/office/drawing/2014/chart" uri="{C3380CC4-5D6E-409C-BE32-E72D297353CC}">
              <c16:uniqueId val="{00000002-8753-4447-85B8-78C6AD34CCB2}"/>
            </c:ext>
          </c:extLst>
        </c:ser>
        <c:ser>
          <c:idx val="0"/>
          <c:order val="2"/>
          <c:tx>
            <c:strRef>
              <c:f>Sheet1!$B$1</c:f>
              <c:strCache>
                <c:ptCount val="1"/>
                <c:pt idx="0">
                  <c:v>Train on-the-job only</c:v>
                </c:pt>
              </c:strCache>
            </c:strRef>
          </c:tx>
          <c:spPr>
            <a:solidFill>
              <a:schemeClr val="accent3"/>
            </a:solidFill>
          </c:spPr>
          <c:invertIfNegative val="0"/>
          <c:dLbls>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Sheet1!$A$2:$A$14</c:f>
              <c:numCache>
                <c:formatCode>General</c:formatCode>
                <c:ptCount val="13"/>
              </c:numCache>
            </c:numRef>
          </c:cat>
          <c:val>
            <c:numRef>
              <c:f>Sheet1!$B$2:$B$14</c:f>
              <c:numCache>
                <c:formatCode>0%</c:formatCode>
                <c:ptCount val="13"/>
                <c:pt idx="0">
                  <c:v>0.11</c:v>
                </c:pt>
                <c:pt idx="1">
                  <c:v>0.16</c:v>
                </c:pt>
                <c:pt idx="2">
                  <c:v>0.16</c:v>
                </c:pt>
                <c:pt idx="3">
                  <c:v>0.13</c:v>
                </c:pt>
                <c:pt idx="4">
                  <c:v>0.21</c:v>
                </c:pt>
                <c:pt idx="5">
                  <c:v>0.18</c:v>
                </c:pt>
                <c:pt idx="6">
                  <c:v>0.17</c:v>
                </c:pt>
                <c:pt idx="7">
                  <c:v>0.17</c:v>
                </c:pt>
                <c:pt idx="8">
                  <c:v>0.23</c:v>
                </c:pt>
                <c:pt idx="9">
                  <c:v>0.17</c:v>
                </c:pt>
                <c:pt idx="10">
                  <c:v>0.21</c:v>
                </c:pt>
                <c:pt idx="11">
                  <c:v>0.11</c:v>
                </c:pt>
                <c:pt idx="12">
                  <c:v>0.09</c:v>
                </c:pt>
              </c:numCache>
            </c:numRef>
          </c:val>
          <c:extLst>
            <c:ext xmlns:c16="http://schemas.microsoft.com/office/drawing/2014/chart" uri="{C3380CC4-5D6E-409C-BE32-E72D297353CC}">
              <c16:uniqueId val="{00000003-8753-4447-85B8-78C6AD34CCB2}"/>
            </c:ext>
          </c:extLst>
        </c:ser>
        <c:dLbls>
          <c:showLegendKey val="0"/>
          <c:showVal val="0"/>
          <c:showCatName val="0"/>
          <c:showSerName val="0"/>
          <c:showPercent val="0"/>
          <c:showBubbleSize val="0"/>
        </c:dLbls>
        <c:gapWidth val="60"/>
        <c:axId val="242999680"/>
        <c:axId val="243001216"/>
      </c:barChart>
      <c:catAx>
        <c:axId val="242999680"/>
        <c:scaling>
          <c:orientation val="minMax"/>
        </c:scaling>
        <c:delete val="0"/>
        <c:axPos val="b"/>
        <c:numFmt formatCode="General" sourceLinked="1"/>
        <c:majorTickMark val="out"/>
        <c:minorTickMark val="none"/>
        <c:tickLblPos val="nextTo"/>
        <c:txPr>
          <a:bodyPr rot="0"/>
          <a:lstStyle/>
          <a:p>
            <a:pPr>
              <a:defRPr sz="950"/>
            </a:pPr>
            <a:endParaRPr lang="en-US"/>
          </a:p>
        </c:txPr>
        <c:crossAx val="243001216"/>
        <c:crosses val="autoZero"/>
        <c:auto val="1"/>
        <c:lblAlgn val="ctr"/>
        <c:lblOffset val="100"/>
        <c:noMultiLvlLbl val="0"/>
      </c:catAx>
      <c:valAx>
        <c:axId val="243001216"/>
        <c:scaling>
          <c:orientation val="minMax"/>
          <c:max val="1"/>
        </c:scaling>
        <c:delete val="1"/>
        <c:axPos val="l"/>
        <c:majorGridlines>
          <c:spPr>
            <a:ln>
              <a:noFill/>
            </a:ln>
          </c:spPr>
        </c:majorGridlines>
        <c:numFmt formatCode="General" sourceLinked="1"/>
        <c:majorTickMark val="out"/>
        <c:minorTickMark val="none"/>
        <c:tickLblPos val="nextTo"/>
        <c:crossAx val="242999680"/>
        <c:crosses val="autoZero"/>
        <c:crossBetween val="between"/>
        <c:majorUnit val="0.1"/>
      </c:valAx>
    </c:plotArea>
    <c:legend>
      <c:legendPos val="r"/>
      <c:legendEntry>
        <c:idx val="0"/>
        <c:delete val="1"/>
      </c:legendEntry>
      <c:legendEntry>
        <c:idx val="1"/>
        <c:delete val="1"/>
      </c:legendEntry>
      <c:legendEntry>
        <c:idx val="2"/>
        <c:txPr>
          <a:bodyPr/>
          <a:lstStyle/>
          <a:p>
            <a:pPr>
              <a:defRPr sz="1600"/>
            </a:pPr>
            <a:endParaRPr lang="en-US"/>
          </a:p>
        </c:txPr>
      </c:legendEntry>
      <c:layout>
        <c:manualLayout>
          <c:xMode val="edge"/>
          <c:yMode val="edge"/>
          <c:x val="0.61034883344247748"/>
          <c:y val="9.6979953671916155E-2"/>
          <c:w val="0.34378495500213024"/>
          <c:h val="5.527646288776703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9E-2"/>
          <c:y val="0"/>
          <c:w val="0.95416666666666661"/>
          <c:h val="0.99941759975952482"/>
        </c:manualLayout>
      </c:layout>
      <c:barChart>
        <c:barDir val="bar"/>
        <c:grouping val="stacked"/>
        <c:varyColors val="0"/>
        <c:ser>
          <c:idx val="0"/>
          <c:order val="0"/>
          <c:tx>
            <c:strRef>
              <c:f>Sheet1!$B$1</c:f>
              <c:strCache>
                <c:ptCount val="1"/>
                <c:pt idx="0">
                  <c:v>Series 1</c:v>
                </c:pt>
              </c:strCache>
            </c:strRef>
          </c:tx>
          <c:spPr>
            <a:solidFill>
              <a:srgbClr val="836DB0"/>
            </a:solidFill>
          </c:spPr>
          <c:invertIfNegative val="0"/>
          <c:dPt>
            <c:idx val="0"/>
            <c:invertIfNegative val="0"/>
            <c:bubble3D val="0"/>
            <c:extLst>
              <c:ext xmlns:c16="http://schemas.microsoft.com/office/drawing/2014/chart" uri="{C3380CC4-5D6E-409C-BE32-E72D297353CC}">
                <c16:uniqueId val="{00000000-2DE9-462C-827A-E81EA2FC3A17}"/>
              </c:ext>
            </c:extLst>
          </c:dPt>
          <c:dLbls>
            <c:dLbl>
              <c:idx val="0"/>
              <c:layout/>
              <c:tx>
                <c:rich>
                  <a:bodyPr/>
                  <a:lstStyle/>
                  <a:p>
                    <a:r>
                      <a:rPr lang="en-GB" b="1" dirty="0">
                        <a:solidFill>
                          <a:schemeClr val="bg1">
                            <a:lumMod val="95000"/>
                          </a:schemeClr>
                        </a:solidFill>
                      </a:rPr>
                      <a:t>66% of all </a:t>
                    </a:r>
                    <a:r>
                      <a:rPr lang="en-GB" b="0" dirty="0">
                        <a:solidFill>
                          <a:schemeClr val="bg1">
                            <a:lumMod val="95000"/>
                          </a:schemeClr>
                        </a:solidFill>
                      </a:rPr>
                      <a:t>employers</a:t>
                    </a:r>
                    <a:r>
                      <a:rPr lang="en-GB" b="1" baseline="0" dirty="0">
                        <a:solidFill>
                          <a:schemeClr val="bg1">
                            <a:lumMod val="95000"/>
                          </a:schemeClr>
                        </a:solidFill>
                      </a:rPr>
                      <a:t> </a:t>
                    </a:r>
                    <a:r>
                      <a:rPr lang="en-GB" dirty="0">
                        <a:solidFill>
                          <a:schemeClr val="bg1">
                            <a:lumMod val="95000"/>
                          </a:schemeClr>
                        </a:solidFill>
                      </a:rPr>
                      <a:t>train</a:t>
                    </a:r>
                    <a:endParaRPr lang="en-GB" dirty="0"/>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DE9-462C-827A-E81EA2FC3A17}"/>
                </c:ext>
              </c:extLst>
            </c:dLbl>
            <c:spPr>
              <a:noFill/>
              <a:ln>
                <a:noFill/>
              </a:ln>
              <a:effectLst/>
            </c:spPr>
            <c:txPr>
              <a:bodyPr/>
              <a:lstStyle/>
              <a:p>
                <a:pPr>
                  <a:defRPr>
                    <a:solidFill>
                      <a:schemeClr val="bg1">
                        <a:lumMod val="95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0.66</c:v>
                </c:pt>
              </c:numCache>
            </c:numRef>
          </c:val>
          <c:extLst>
            <c:ext xmlns:c16="http://schemas.microsoft.com/office/drawing/2014/chart" uri="{C3380CC4-5D6E-409C-BE32-E72D297353CC}">
              <c16:uniqueId val="{00000001-2DE9-462C-827A-E81EA2FC3A17}"/>
            </c:ext>
          </c:extLst>
        </c:ser>
        <c:ser>
          <c:idx val="1"/>
          <c:order val="1"/>
          <c:tx>
            <c:strRef>
              <c:f>Sheet1!$C$1</c:f>
              <c:strCache>
                <c:ptCount val="1"/>
                <c:pt idx="0">
                  <c:v>Series 2</c:v>
                </c:pt>
              </c:strCache>
            </c:strRef>
          </c:tx>
          <c:spPr>
            <a:solidFill>
              <a:schemeClr val="bg1">
                <a:lumMod val="65000"/>
              </a:schemeClr>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0.34</c:v>
                </c:pt>
              </c:numCache>
            </c:numRef>
          </c:val>
          <c:extLst>
            <c:ext xmlns:c16="http://schemas.microsoft.com/office/drawing/2014/chart" uri="{C3380CC4-5D6E-409C-BE32-E72D297353CC}">
              <c16:uniqueId val="{00000002-2DE9-462C-827A-E81EA2FC3A17}"/>
            </c:ext>
          </c:extLst>
        </c:ser>
        <c:dLbls>
          <c:showLegendKey val="0"/>
          <c:showVal val="1"/>
          <c:showCatName val="0"/>
          <c:showSerName val="0"/>
          <c:showPercent val="0"/>
          <c:showBubbleSize val="0"/>
        </c:dLbls>
        <c:gapWidth val="150"/>
        <c:overlap val="100"/>
        <c:axId val="242121344"/>
        <c:axId val="242135424"/>
      </c:barChart>
      <c:catAx>
        <c:axId val="242121344"/>
        <c:scaling>
          <c:orientation val="minMax"/>
        </c:scaling>
        <c:delete val="1"/>
        <c:axPos val="l"/>
        <c:numFmt formatCode="General" sourceLinked="0"/>
        <c:majorTickMark val="out"/>
        <c:minorTickMark val="none"/>
        <c:tickLblPos val="none"/>
        <c:crossAx val="242135424"/>
        <c:crosses val="autoZero"/>
        <c:auto val="1"/>
        <c:lblAlgn val="ctr"/>
        <c:lblOffset val="100"/>
        <c:noMultiLvlLbl val="0"/>
      </c:catAx>
      <c:valAx>
        <c:axId val="242135424"/>
        <c:scaling>
          <c:orientation val="minMax"/>
          <c:max val="1"/>
          <c:min val="0"/>
        </c:scaling>
        <c:delete val="1"/>
        <c:axPos val="b"/>
        <c:numFmt formatCode="0%" sourceLinked="1"/>
        <c:majorTickMark val="out"/>
        <c:minorTickMark val="none"/>
        <c:tickLblPos val="none"/>
        <c:crossAx val="242121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9E-2"/>
          <c:y val="0"/>
          <c:w val="0.95416666666666661"/>
          <c:h val="0.99941759975952482"/>
        </c:manualLayout>
      </c:layout>
      <c:barChart>
        <c:barDir val="bar"/>
        <c:grouping val="stack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0.42</c:v>
                </c:pt>
              </c:numCache>
            </c:numRef>
          </c:val>
          <c:extLst>
            <c:ext xmlns:c16="http://schemas.microsoft.com/office/drawing/2014/chart" uri="{C3380CC4-5D6E-409C-BE32-E72D297353CC}">
              <c16:uniqueId val="{00000000-F1F6-4603-9AA6-8DCB511CF84F}"/>
            </c:ext>
          </c:extLst>
        </c:ser>
        <c:ser>
          <c:idx val="1"/>
          <c:order val="1"/>
          <c:tx>
            <c:strRef>
              <c:f>Sheet1!$C$1</c:f>
              <c:strCache>
                <c:ptCount val="1"/>
                <c:pt idx="0">
                  <c:v>Series 2</c:v>
                </c:pt>
              </c:strCache>
            </c:strRef>
          </c:tx>
          <c:spPr>
            <a:solidFill>
              <a:srgbClr val="C8D3EF"/>
            </a:solidFill>
          </c:spPr>
          <c:invertIfNegative val="0"/>
          <c:dPt>
            <c:idx val="0"/>
            <c:invertIfNegative val="0"/>
            <c:bubble3D val="0"/>
            <c:extLst>
              <c:ext xmlns:c16="http://schemas.microsoft.com/office/drawing/2014/chart" uri="{C3380CC4-5D6E-409C-BE32-E72D297353CC}">
                <c16:uniqueId val="{00000001-F1F6-4603-9AA6-8DCB511CF84F}"/>
              </c:ext>
            </c:extLst>
          </c:dPt>
          <c:dLbls>
            <c:spPr>
              <a:noFill/>
              <a:ln>
                <a:noFill/>
              </a:ln>
              <a:effectLst/>
            </c:spPr>
            <c:txPr>
              <a:bodyPr/>
              <a:lstStyle/>
              <a:p>
                <a:pPr>
                  <a:defRPr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0.57999999999999996</c:v>
                </c:pt>
              </c:numCache>
            </c:numRef>
          </c:val>
          <c:extLst>
            <c:ext xmlns:c16="http://schemas.microsoft.com/office/drawing/2014/chart" uri="{C3380CC4-5D6E-409C-BE32-E72D297353CC}">
              <c16:uniqueId val="{00000002-F1F6-4603-9AA6-8DCB511CF84F}"/>
            </c:ext>
          </c:extLst>
        </c:ser>
        <c:dLbls>
          <c:showLegendKey val="0"/>
          <c:showVal val="1"/>
          <c:showCatName val="0"/>
          <c:showSerName val="0"/>
          <c:showPercent val="0"/>
          <c:showBubbleSize val="0"/>
        </c:dLbls>
        <c:gapWidth val="150"/>
        <c:overlap val="100"/>
        <c:axId val="242183168"/>
        <c:axId val="242184960"/>
      </c:barChart>
      <c:catAx>
        <c:axId val="242183168"/>
        <c:scaling>
          <c:orientation val="minMax"/>
        </c:scaling>
        <c:delete val="1"/>
        <c:axPos val="l"/>
        <c:numFmt formatCode="General" sourceLinked="0"/>
        <c:majorTickMark val="out"/>
        <c:minorTickMark val="none"/>
        <c:tickLblPos val="none"/>
        <c:crossAx val="242184960"/>
        <c:crosses val="autoZero"/>
        <c:auto val="1"/>
        <c:lblAlgn val="ctr"/>
        <c:lblOffset val="100"/>
        <c:noMultiLvlLbl val="0"/>
      </c:catAx>
      <c:valAx>
        <c:axId val="242184960"/>
        <c:scaling>
          <c:orientation val="minMax"/>
          <c:max val="1"/>
          <c:min val="0"/>
        </c:scaling>
        <c:delete val="1"/>
        <c:axPos val="b"/>
        <c:numFmt formatCode="0%" sourceLinked="1"/>
        <c:majorTickMark val="out"/>
        <c:minorTickMark val="none"/>
        <c:tickLblPos val="none"/>
        <c:crossAx val="242183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8435213526253E-2"/>
          <c:y val="0"/>
          <c:w val="0.91285502811999863"/>
          <c:h val="0.99941759975952482"/>
        </c:manualLayout>
      </c:layout>
      <c:barChart>
        <c:barDir val="bar"/>
        <c:grouping val="stacked"/>
        <c:varyColors val="0"/>
        <c:ser>
          <c:idx val="0"/>
          <c:order val="0"/>
          <c:tx>
            <c:strRef>
              <c:f>Sheet1!$B$1</c:f>
              <c:strCache>
                <c:ptCount val="1"/>
                <c:pt idx="0">
                  <c:v>Yes</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7D35-49D0-B1EF-1598AB318048}"/>
              </c:ext>
            </c:extLst>
          </c:dPt>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0.46</c:v>
                </c:pt>
              </c:numCache>
            </c:numRef>
          </c:val>
          <c:extLst>
            <c:ext xmlns:c16="http://schemas.microsoft.com/office/drawing/2014/chart" uri="{C3380CC4-5D6E-409C-BE32-E72D297353CC}">
              <c16:uniqueId val="{00000001-7D35-49D0-B1EF-1598AB318048}"/>
            </c:ext>
          </c:extLst>
        </c:ser>
        <c:ser>
          <c:idx val="1"/>
          <c:order val="1"/>
          <c:tx>
            <c:strRef>
              <c:f>Sheet1!$C$1</c:f>
              <c:strCache>
                <c:ptCount val="1"/>
                <c:pt idx="0">
                  <c:v>No</c:v>
                </c:pt>
              </c:strCache>
            </c:strRef>
          </c:tx>
          <c:spPr>
            <a:solidFill>
              <a:srgbClr val="C8D3EF"/>
            </a:solidFill>
          </c:spPr>
          <c:invertIfNegative val="0"/>
          <c:dLbls>
            <c:spPr>
              <a:noFill/>
              <a:ln>
                <a:noFill/>
              </a:ln>
              <a:effectLst/>
            </c:spPr>
            <c:txPr>
              <a:bodyPr/>
              <a:lstStyle/>
              <a:p>
                <a:pPr>
                  <a:defRPr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0.51</c:v>
                </c:pt>
              </c:numCache>
            </c:numRef>
          </c:val>
          <c:extLst>
            <c:ext xmlns:c16="http://schemas.microsoft.com/office/drawing/2014/chart" uri="{C3380CC4-5D6E-409C-BE32-E72D297353CC}">
              <c16:uniqueId val="{00000002-7D35-49D0-B1EF-1598AB318048}"/>
            </c:ext>
          </c:extLst>
        </c:ser>
        <c:ser>
          <c:idx val="2"/>
          <c:order val="2"/>
          <c:tx>
            <c:strRef>
              <c:f>Sheet1!$D$1</c:f>
              <c:strCache>
                <c:ptCount val="1"/>
                <c:pt idx="0">
                  <c:v>Don’t Know</c:v>
                </c:pt>
              </c:strCache>
            </c:strRef>
          </c:tx>
          <c:spPr>
            <a:solidFill>
              <a:srgbClr val="5A7ACE"/>
            </a:solidFill>
          </c:spPr>
          <c:invertIfNegative val="0"/>
          <c:dLbls>
            <c:dLbl>
              <c:idx val="0"/>
              <c:layout>
                <c:manualLayout>
                  <c:x val="-6.5214363335149832E-3"/>
                  <c:y val="0"/>
                </c:manualLayout>
              </c:layout>
              <c:spPr/>
              <c:txPr>
                <a:bodyPr/>
                <a:lstStyle/>
                <a:p>
                  <a:pPr>
                    <a:defRPr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52-4986-B2F6-DCC17457D7E1}"/>
                </c:ext>
              </c:extLst>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0.02</c:v>
                </c:pt>
              </c:numCache>
            </c:numRef>
          </c:val>
          <c:extLst>
            <c:ext xmlns:c16="http://schemas.microsoft.com/office/drawing/2014/chart" uri="{C3380CC4-5D6E-409C-BE32-E72D297353CC}">
              <c16:uniqueId val="{00000002-2E52-4986-B2F6-DCC17457D7E1}"/>
            </c:ext>
          </c:extLst>
        </c:ser>
        <c:dLbls>
          <c:showLegendKey val="0"/>
          <c:showVal val="1"/>
          <c:showCatName val="0"/>
          <c:showSerName val="0"/>
          <c:showPercent val="0"/>
          <c:showBubbleSize val="0"/>
        </c:dLbls>
        <c:gapWidth val="150"/>
        <c:overlap val="100"/>
        <c:axId val="242222976"/>
        <c:axId val="242224512"/>
      </c:barChart>
      <c:catAx>
        <c:axId val="242222976"/>
        <c:scaling>
          <c:orientation val="minMax"/>
        </c:scaling>
        <c:delete val="1"/>
        <c:axPos val="l"/>
        <c:numFmt formatCode="General" sourceLinked="0"/>
        <c:majorTickMark val="out"/>
        <c:minorTickMark val="none"/>
        <c:tickLblPos val="none"/>
        <c:crossAx val="242224512"/>
        <c:crosses val="autoZero"/>
        <c:auto val="1"/>
        <c:lblAlgn val="ctr"/>
        <c:lblOffset val="100"/>
        <c:noMultiLvlLbl val="0"/>
      </c:catAx>
      <c:valAx>
        <c:axId val="242224512"/>
        <c:scaling>
          <c:orientation val="minMax"/>
          <c:max val="1"/>
          <c:min val="0"/>
        </c:scaling>
        <c:delete val="1"/>
        <c:axPos val="b"/>
        <c:numFmt formatCode="0%" sourceLinked="1"/>
        <c:majorTickMark val="out"/>
        <c:minorTickMark val="none"/>
        <c:tickLblPos val="none"/>
        <c:crossAx val="242222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9E-2"/>
          <c:y val="0"/>
          <c:w val="0.95416666666666661"/>
          <c:h val="0.99941759975952482"/>
        </c:manualLayout>
      </c:layout>
      <c:barChart>
        <c:barDir val="bar"/>
        <c:grouping val="stacked"/>
        <c:varyColors val="0"/>
        <c:ser>
          <c:idx val="0"/>
          <c:order val="0"/>
          <c:tx>
            <c:strRef>
              <c:f>Sheet1!$B$1</c:f>
              <c:strCache>
                <c:ptCount val="1"/>
                <c:pt idx="0">
                  <c:v>Series 1</c:v>
                </c:pt>
              </c:strCache>
            </c:strRef>
          </c:tx>
          <c:spPr>
            <a:solidFill>
              <a:schemeClr val="accent3"/>
            </a:solidFill>
            <a:ln>
              <a:solidFill>
                <a:srgbClr val="FFC000"/>
              </a:solid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1-91FE-411B-BC9F-A29A32316E31}"/>
              </c:ext>
            </c:extLst>
          </c:dPt>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0.3</c:v>
                </c:pt>
              </c:numCache>
            </c:numRef>
          </c:val>
          <c:extLst>
            <c:ext xmlns:c16="http://schemas.microsoft.com/office/drawing/2014/chart" uri="{C3380CC4-5D6E-409C-BE32-E72D297353CC}">
              <c16:uniqueId val="{00000002-91FE-411B-BC9F-A29A32316E31}"/>
            </c:ext>
          </c:extLst>
        </c:ser>
        <c:ser>
          <c:idx val="1"/>
          <c:order val="1"/>
          <c:tx>
            <c:strRef>
              <c:f>Sheet1!$C$1</c:f>
              <c:strCache>
                <c:ptCount val="1"/>
                <c:pt idx="0">
                  <c:v>Series 2</c:v>
                </c:pt>
              </c:strCache>
            </c:strRef>
          </c:tx>
          <c:spPr>
            <a:solidFill>
              <a:srgbClr val="C8D3EF"/>
            </a:solidFill>
          </c:spPr>
          <c:invertIfNegative val="0"/>
          <c:dLbls>
            <c:spPr>
              <a:noFill/>
              <a:ln>
                <a:noFill/>
              </a:ln>
              <a:effectLst/>
            </c:spPr>
            <c:txPr>
              <a:bodyPr/>
              <a:lstStyle/>
              <a:p>
                <a:pPr>
                  <a:defRPr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3-91FE-411B-BC9F-A29A32316E31}"/>
            </c:ext>
          </c:extLst>
        </c:ser>
        <c:dLbls>
          <c:showLegendKey val="0"/>
          <c:showVal val="1"/>
          <c:showCatName val="0"/>
          <c:showSerName val="0"/>
          <c:showPercent val="0"/>
          <c:showBubbleSize val="0"/>
        </c:dLbls>
        <c:gapWidth val="150"/>
        <c:overlap val="100"/>
        <c:axId val="242301568"/>
        <c:axId val="242307456"/>
      </c:barChart>
      <c:catAx>
        <c:axId val="242301568"/>
        <c:scaling>
          <c:orientation val="minMax"/>
        </c:scaling>
        <c:delete val="1"/>
        <c:axPos val="l"/>
        <c:numFmt formatCode="General" sourceLinked="0"/>
        <c:majorTickMark val="out"/>
        <c:minorTickMark val="none"/>
        <c:tickLblPos val="none"/>
        <c:crossAx val="242307456"/>
        <c:crosses val="autoZero"/>
        <c:auto val="1"/>
        <c:lblAlgn val="ctr"/>
        <c:lblOffset val="100"/>
        <c:noMultiLvlLbl val="0"/>
      </c:catAx>
      <c:valAx>
        <c:axId val="242307456"/>
        <c:scaling>
          <c:orientation val="minMax"/>
          <c:max val="1"/>
          <c:min val="0"/>
        </c:scaling>
        <c:delete val="1"/>
        <c:axPos val="b"/>
        <c:numFmt formatCode="0%" sourceLinked="1"/>
        <c:majorTickMark val="out"/>
        <c:minorTickMark val="none"/>
        <c:tickLblPos val="none"/>
        <c:crossAx val="242301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15261611758908"/>
          <c:y val="4.2498624650808607E-2"/>
          <c:w val="0.58247177962138552"/>
          <c:h val="0.95325151288411114"/>
        </c:manualLayout>
      </c:layout>
      <c:barChart>
        <c:barDir val="bar"/>
        <c:grouping val="clustered"/>
        <c:varyColors val="0"/>
        <c:ser>
          <c:idx val="0"/>
          <c:order val="0"/>
          <c:tx>
            <c:strRef>
              <c:f>Sheet1!$B$1</c:f>
              <c:strCache>
                <c:ptCount val="1"/>
                <c:pt idx="0">
                  <c:v>2015</c:v>
                </c:pt>
              </c:strCache>
            </c:strRef>
          </c:tx>
          <c:spPr>
            <a:solidFill>
              <a:schemeClr val="accent1"/>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Supervisory training</c:v>
                </c:pt>
                <c:pt idx="1">
                  <c:v>Management training</c:v>
                </c:pt>
                <c:pt idx="2">
                  <c:v>More extensive induction</c:v>
                </c:pt>
                <c:pt idx="3">
                  <c:v>Training in new technology</c:v>
                </c:pt>
                <c:pt idx="4">
                  <c:v>Basic induction</c:v>
                </c:pt>
                <c:pt idx="5">
                  <c:v>Health and safety / first aid training</c:v>
                </c:pt>
                <c:pt idx="6">
                  <c:v>Job specific training</c:v>
                </c:pt>
              </c:strCache>
            </c:strRef>
          </c:cat>
          <c:val>
            <c:numRef>
              <c:f>Sheet1!$B$2:$B$8</c:f>
              <c:numCache>
                <c:formatCode>0%</c:formatCode>
                <c:ptCount val="7"/>
                <c:pt idx="0">
                  <c:v>0.36</c:v>
                </c:pt>
                <c:pt idx="1">
                  <c:v>0.37</c:v>
                </c:pt>
                <c:pt idx="2">
                  <c:v>0.37</c:v>
                </c:pt>
                <c:pt idx="3">
                  <c:v>0.49</c:v>
                </c:pt>
                <c:pt idx="4">
                  <c:v>0.66</c:v>
                </c:pt>
                <c:pt idx="5">
                  <c:v>0.75</c:v>
                </c:pt>
                <c:pt idx="6">
                  <c:v>0.85</c:v>
                </c:pt>
              </c:numCache>
            </c:numRef>
          </c:val>
          <c:extLst>
            <c:ext xmlns:c16="http://schemas.microsoft.com/office/drawing/2014/chart" uri="{C3380CC4-5D6E-409C-BE32-E72D297353CC}">
              <c16:uniqueId val="{00000000-3F5F-414F-8FC1-F0BA590235AF}"/>
            </c:ext>
          </c:extLst>
        </c:ser>
        <c:dLbls>
          <c:showLegendKey val="0"/>
          <c:showVal val="0"/>
          <c:showCatName val="0"/>
          <c:showSerName val="0"/>
          <c:showPercent val="0"/>
          <c:showBubbleSize val="0"/>
        </c:dLbls>
        <c:gapWidth val="63"/>
        <c:axId val="242769280"/>
        <c:axId val="242771072"/>
      </c:barChart>
      <c:catAx>
        <c:axId val="242769280"/>
        <c:scaling>
          <c:orientation val="minMax"/>
        </c:scaling>
        <c:delete val="0"/>
        <c:axPos val="l"/>
        <c:numFmt formatCode="General" sourceLinked="0"/>
        <c:majorTickMark val="out"/>
        <c:minorTickMark val="none"/>
        <c:tickLblPos val="nextTo"/>
        <c:crossAx val="242771072"/>
        <c:crosses val="autoZero"/>
        <c:auto val="1"/>
        <c:lblAlgn val="ctr"/>
        <c:lblOffset val="100"/>
        <c:noMultiLvlLbl val="0"/>
      </c:catAx>
      <c:valAx>
        <c:axId val="242771072"/>
        <c:scaling>
          <c:orientation val="minMax"/>
          <c:max val="1"/>
        </c:scaling>
        <c:delete val="1"/>
        <c:axPos val="b"/>
        <c:numFmt formatCode="0%" sourceLinked="1"/>
        <c:majorTickMark val="out"/>
        <c:minorTickMark val="none"/>
        <c:tickLblPos val="none"/>
        <c:crossAx val="242769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6005578711493E-2"/>
          <c:y val="4.4177279596642777E-2"/>
          <c:w val="0.89445326309131656"/>
          <c:h val="0.91164544080671439"/>
        </c:manualLayout>
      </c:layout>
      <c:barChart>
        <c:barDir val="bar"/>
        <c:grouping val="clustered"/>
        <c:varyColors val="0"/>
        <c:ser>
          <c:idx val="0"/>
          <c:order val="0"/>
          <c:tx>
            <c:strRef>
              <c:f>Sheet1!$B$1</c:f>
              <c:strCache>
                <c:ptCount val="1"/>
                <c:pt idx="0">
                  <c:v>Series 1</c:v>
                </c:pt>
              </c:strCache>
            </c:strRef>
          </c:tx>
          <c:spPr>
            <a:solidFill>
              <a:srgbClr val="C8D3E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Sheet1!$B$2:$B$4</c:f>
              <c:numCache>
                <c:formatCode>0%</c:formatCode>
                <c:ptCount val="3"/>
                <c:pt idx="0">
                  <c:v>0.24</c:v>
                </c:pt>
                <c:pt idx="1">
                  <c:v>0.1</c:v>
                </c:pt>
                <c:pt idx="2">
                  <c:v>0.66</c:v>
                </c:pt>
              </c:numCache>
            </c:numRef>
          </c:val>
          <c:extLst>
            <c:ext xmlns:c16="http://schemas.microsoft.com/office/drawing/2014/chart" uri="{C3380CC4-5D6E-409C-BE32-E72D297353CC}">
              <c16:uniqueId val="{00000000-473B-4E3E-B63A-F843FB792670}"/>
            </c:ext>
          </c:extLst>
        </c:ser>
        <c:ser>
          <c:idx val="1"/>
          <c:order val="1"/>
          <c:tx>
            <c:strRef>
              <c:f>Sheet1!$C$1</c:f>
              <c:strCache>
                <c:ptCount val="1"/>
                <c:pt idx="0">
                  <c:v>Series 2</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Sheet1!$C$2:$C$4</c:f>
              <c:numCache>
                <c:formatCode>0%</c:formatCode>
                <c:ptCount val="3"/>
                <c:pt idx="0">
                  <c:v>7.0000000000000007E-2</c:v>
                </c:pt>
                <c:pt idx="1">
                  <c:v>0.08</c:v>
                </c:pt>
                <c:pt idx="2">
                  <c:v>0.84</c:v>
                </c:pt>
              </c:numCache>
            </c:numRef>
          </c:val>
          <c:extLst>
            <c:ext xmlns:c16="http://schemas.microsoft.com/office/drawing/2014/chart" uri="{C3380CC4-5D6E-409C-BE32-E72D297353CC}">
              <c16:uniqueId val="{00000001-473B-4E3E-B63A-F843FB792670}"/>
            </c:ext>
          </c:extLst>
        </c:ser>
        <c:dLbls>
          <c:showLegendKey val="0"/>
          <c:showVal val="0"/>
          <c:showCatName val="0"/>
          <c:showSerName val="0"/>
          <c:showPercent val="0"/>
          <c:showBubbleSize val="0"/>
        </c:dLbls>
        <c:gapWidth val="150"/>
        <c:axId val="211710720"/>
        <c:axId val="211712256"/>
      </c:barChart>
      <c:catAx>
        <c:axId val="211710720"/>
        <c:scaling>
          <c:orientation val="minMax"/>
        </c:scaling>
        <c:delete val="1"/>
        <c:axPos val="l"/>
        <c:numFmt formatCode="General" sourceLinked="1"/>
        <c:majorTickMark val="out"/>
        <c:minorTickMark val="none"/>
        <c:tickLblPos val="nextTo"/>
        <c:crossAx val="211712256"/>
        <c:crosses val="autoZero"/>
        <c:auto val="1"/>
        <c:lblAlgn val="ctr"/>
        <c:lblOffset val="100"/>
        <c:noMultiLvlLbl val="0"/>
      </c:catAx>
      <c:valAx>
        <c:axId val="211712256"/>
        <c:scaling>
          <c:orientation val="minMax"/>
        </c:scaling>
        <c:delete val="1"/>
        <c:axPos val="b"/>
        <c:numFmt formatCode="0%" sourceLinked="1"/>
        <c:majorTickMark val="out"/>
        <c:minorTickMark val="none"/>
        <c:tickLblPos val="nextTo"/>
        <c:crossAx val="21171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1.5457788347205993E-2"/>
          <c:y val="1.6550864647303373E-2"/>
          <c:w val="0.95719381688466165"/>
          <c:h val="0.90887364557507266"/>
        </c:manualLayout>
      </c:layout>
      <c:barChart>
        <c:barDir val="col"/>
        <c:grouping val="clustered"/>
        <c:varyColors val="0"/>
        <c:ser>
          <c:idx val="0"/>
          <c:order val="0"/>
          <c:tx>
            <c:strRef>
              <c:f>Sheet1!$A$3</c:f>
              <c:strCache>
                <c:ptCount val="1"/>
              </c:strCache>
            </c:strRef>
          </c:tx>
          <c:spPr>
            <a:solidFill>
              <a:srgbClr val="E8503E"/>
            </a:solidFill>
          </c:spPr>
          <c:invertIfNegative val="0"/>
          <c:dLbls>
            <c:delete val="1"/>
          </c:dLbls>
          <c:cat>
            <c:strRef>
              <c:f>Sheet1!$B$1:$F$1</c:f>
              <c:strCache>
                <c:ptCount val="5"/>
                <c:pt idx="0">
                  <c:v>UK</c:v>
                </c:pt>
                <c:pt idx="1">
                  <c:v>England</c:v>
                </c:pt>
                <c:pt idx="2">
                  <c:v>Northern Ireland</c:v>
                </c:pt>
                <c:pt idx="3">
                  <c:v>Scotland</c:v>
                </c:pt>
                <c:pt idx="4">
                  <c:v>Wales</c:v>
                </c:pt>
              </c:strCache>
            </c:strRef>
          </c:cat>
          <c:val>
            <c:numRef>
              <c:f>Sheet1!$B$3:$F$3</c:f>
              <c:numCache>
                <c:formatCode>General</c:formatCode>
                <c:ptCount val="5"/>
              </c:numCache>
            </c:numRef>
          </c:val>
          <c:extLst>
            <c:ext xmlns:c16="http://schemas.microsoft.com/office/drawing/2014/chart" uri="{C3380CC4-5D6E-409C-BE32-E72D297353CC}">
              <c16:uniqueId val="{00000000-2366-4C4E-9D5B-B40530950925}"/>
            </c:ext>
          </c:extLst>
        </c:ser>
        <c:ser>
          <c:idx val="1"/>
          <c:order val="1"/>
          <c:tx>
            <c:strRef>
              <c:f>Sheet1!$A$4</c:f>
              <c:strCache>
                <c:ptCount val="1"/>
              </c:strCache>
            </c:strRef>
          </c:tx>
          <c:spPr>
            <a:solidFill>
              <a:schemeClr val="bg2"/>
            </a:solidFill>
          </c:spPr>
          <c:invertIfNegative val="0"/>
          <c:dLbls>
            <c:delete val="1"/>
          </c:dLbls>
          <c:cat>
            <c:strRef>
              <c:f>Sheet1!$B$1:$F$1</c:f>
              <c:strCache>
                <c:ptCount val="5"/>
                <c:pt idx="0">
                  <c:v>UK</c:v>
                </c:pt>
                <c:pt idx="1">
                  <c:v>England</c:v>
                </c:pt>
                <c:pt idx="2">
                  <c:v>Northern Ireland</c:v>
                </c:pt>
                <c:pt idx="3">
                  <c:v>Scotland</c:v>
                </c:pt>
                <c:pt idx="4">
                  <c:v>Wales</c:v>
                </c:pt>
              </c:strCache>
            </c:strRef>
          </c:cat>
          <c:val>
            <c:numRef>
              <c:f>Sheet1!$B$4:$F$4</c:f>
              <c:numCache>
                <c:formatCode>General</c:formatCode>
                <c:ptCount val="5"/>
              </c:numCache>
            </c:numRef>
          </c:val>
          <c:extLst>
            <c:ext xmlns:c16="http://schemas.microsoft.com/office/drawing/2014/chart" uri="{C3380CC4-5D6E-409C-BE32-E72D297353CC}">
              <c16:uniqueId val="{00000001-2366-4C4E-9D5B-B40530950925}"/>
            </c:ext>
          </c:extLst>
        </c:ser>
        <c:ser>
          <c:idx val="2"/>
          <c:order val="2"/>
          <c:tx>
            <c:strRef>
              <c:f>Sheet1!$A$5</c:f>
              <c:strCache>
                <c:ptCount val="1"/>
              </c:strCache>
            </c:strRef>
          </c:tx>
          <c:invertIfNegative val="0"/>
          <c:dLbls>
            <c:dLbl>
              <c:idx val="0"/>
              <c:layout>
                <c:manualLayout>
                  <c:x val="4.9912035187092685E-4"/>
                  <c:y val="3.53596428193973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66-4C4E-9D5B-B40530950925}"/>
                </c:ext>
              </c:extLst>
            </c:dLbl>
            <c:dLbl>
              <c:idx val="3"/>
              <c:layout>
                <c:manualLayout>
                  <c:x val="0"/>
                  <c:y val="4.5401067910701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66-4C4E-9D5B-B40530950925}"/>
                </c:ext>
              </c:extLst>
            </c:dLbl>
            <c:spPr>
              <a:noFill/>
              <a:ln>
                <a:noFill/>
              </a:ln>
              <a:effectLst/>
            </c:spPr>
            <c:txPr>
              <a:bodyPr/>
              <a:lstStyle/>
              <a:p>
                <a:pPr>
                  <a:defRPr sz="12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UK</c:v>
                </c:pt>
                <c:pt idx="1">
                  <c:v>England</c:v>
                </c:pt>
                <c:pt idx="2">
                  <c:v>Northern Ireland</c:v>
                </c:pt>
                <c:pt idx="3">
                  <c:v>Scotland</c:v>
                </c:pt>
                <c:pt idx="4">
                  <c:v>Wales</c:v>
                </c:pt>
              </c:strCache>
            </c:strRef>
          </c:cat>
          <c:val>
            <c:numRef>
              <c:f>Sheet1!$B$5:$F$5</c:f>
              <c:numCache>
                <c:formatCode>General</c:formatCode>
                <c:ptCount val="5"/>
              </c:numCache>
            </c:numRef>
          </c:val>
          <c:extLst>
            <c:ext xmlns:c16="http://schemas.microsoft.com/office/drawing/2014/chart" uri="{C3380CC4-5D6E-409C-BE32-E72D297353CC}">
              <c16:uniqueId val="{00000004-2366-4C4E-9D5B-B40530950925}"/>
            </c:ext>
          </c:extLst>
        </c:ser>
        <c:dLbls>
          <c:showLegendKey val="0"/>
          <c:showVal val="1"/>
          <c:showCatName val="0"/>
          <c:showSerName val="0"/>
          <c:showPercent val="0"/>
          <c:showBubbleSize val="0"/>
        </c:dLbls>
        <c:gapWidth val="60"/>
        <c:overlap val="50"/>
        <c:axId val="242900352"/>
        <c:axId val="242917376"/>
      </c:barChart>
      <c:catAx>
        <c:axId val="242900352"/>
        <c:scaling>
          <c:orientation val="minMax"/>
        </c:scaling>
        <c:delete val="1"/>
        <c:axPos val="b"/>
        <c:numFmt formatCode="General" sourceLinked="1"/>
        <c:majorTickMark val="out"/>
        <c:minorTickMark val="none"/>
        <c:tickLblPos val="nextTo"/>
        <c:crossAx val="242917376"/>
        <c:crosses val="autoZero"/>
        <c:auto val="1"/>
        <c:lblAlgn val="ctr"/>
        <c:lblOffset val="100"/>
        <c:tickLblSkip val="1"/>
        <c:tickMarkSkip val="1"/>
        <c:noMultiLvlLbl val="0"/>
      </c:catAx>
      <c:valAx>
        <c:axId val="242917376"/>
        <c:scaling>
          <c:orientation val="minMax"/>
          <c:max val="30"/>
        </c:scaling>
        <c:delete val="1"/>
        <c:axPos val="l"/>
        <c:numFmt formatCode="General" sourceLinked="1"/>
        <c:majorTickMark val="out"/>
        <c:minorTickMark val="none"/>
        <c:tickLblPos val="none"/>
        <c:crossAx val="242900352"/>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8841724533256E-2"/>
          <c:y val="2.5202621729623346E-2"/>
          <c:w val="0.92871606927799255"/>
          <c:h val="0.85671339378032296"/>
        </c:manualLayout>
      </c:layout>
      <c:barChart>
        <c:barDir val="col"/>
        <c:grouping val="clustered"/>
        <c:varyColors val="0"/>
        <c:ser>
          <c:idx val="0"/>
          <c:order val="0"/>
          <c:tx>
            <c:strRef>
              <c:f>Sheet1!$B$1</c:f>
              <c:strCache>
                <c:ptCount val="1"/>
                <c:pt idx="0">
                  <c:v>2011</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UK</c:v>
                </c:pt>
                <c:pt idx="1">
                  <c:v>England</c:v>
                </c:pt>
                <c:pt idx="2">
                  <c:v>N. Ireland</c:v>
                </c:pt>
                <c:pt idx="3">
                  <c:v>Scotland</c:v>
                </c:pt>
                <c:pt idx="4">
                  <c:v>Wales</c:v>
                </c:pt>
              </c:strCache>
            </c:strRef>
          </c:cat>
          <c:val>
            <c:numRef>
              <c:f>Sheet1!$B$2:$B$6</c:f>
              <c:numCache>
                <c:formatCode>0%</c:formatCode>
                <c:ptCount val="5"/>
                <c:pt idx="0">
                  <c:v>0.55000000000000004</c:v>
                </c:pt>
                <c:pt idx="1">
                  <c:v>0.5412915024889754</c:v>
                </c:pt>
                <c:pt idx="2">
                  <c:v>0.55730096348232239</c:v>
                </c:pt>
                <c:pt idx="3">
                  <c:v>0.57852740231182631</c:v>
                </c:pt>
                <c:pt idx="4">
                  <c:v>0.56170920551263637</c:v>
                </c:pt>
              </c:numCache>
            </c:numRef>
          </c:val>
          <c:extLst>
            <c:ext xmlns:c16="http://schemas.microsoft.com/office/drawing/2014/chart" uri="{C3380CC4-5D6E-409C-BE32-E72D297353CC}">
              <c16:uniqueId val="{00000000-47C7-4B0D-B0C7-79E86771D547}"/>
            </c:ext>
          </c:extLst>
        </c:ser>
        <c:ser>
          <c:idx val="1"/>
          <c:order val="1"/>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UK</c:v>
                </c:pt>
                <c:pt idx="1">
                  <c:v>England</c:v>
                </c:pt>
                <c:pt idx="2">
                  <c:v>N. Ireland</c:v>
                </c:pt>
                <c:pt idx="3">
                  <c:v>Scotland</c:v>
                </c:pt>
                <c:pt idx="4">
                  <c:v>Wales</c:v>
                </c:pt>
              </c:strCache>
            </c:strRef>
          </c:cat>
          <c:val>
            <c:numRef>
              <c:f>Sheet1!$C$2:$C$6</c:f>
              <c:numCache>
                <c:formatCode>0%</c:formatCode>
                <c:ptCount val="5"/>
                <c:pt idx="0">
                  <c:v>0.62291150745067392</c:v>
                </c:pt>
                <c:pt idx="1">
                  <c:v>0.62181613194824381</c:v>
                </c:pt>
                <c:pt idx="2">
                  <c:v>0.58672799943825715</c:v>
                </c:pt>
                <c:pt idx="3">
                  <c:v>0.6473018062471354</c:v>
                </c:pt>
                <c:pt idx="4">
                  <c:v>0.61855623401665683</c:v>
                </c:pt>
              </c:numCache>
            </c:numRef>
          </c:val>
          <c:extLst>
            <c:ext xmlns:c16="http://schemas.microsoft.com/office/drawing/2014/chart" uri="{C3380CC4-5D6E-409C-BE32-E72D297353CC}">
              <c16:uniqueId val="{00000001-47C7-4B0D-B0C7-79E86771D547}"/>
            </c:ext>
          </c:extLst>
        </c:ser>
        <c:ser>
          <c:idx val="2"/>
          <c:order val="2"/>
          <c:tx>
            <c:strRef>
              <c:f>Sheet1!$D$1</c:f>
              <c:strCache>
                <c:ptCount val="1"/>
                <c:pt idx="0">
                  <c:v>2015</c:v>
                </c:pt>
              </c:strCache>
            </c:strRef>
          </c:tx>
          <c:spPr>
            <a:solidFill>
              <a:srgbClr val="233A75"/>
            </a:solidFill>
          </c:spPr>
          <c:invertIfNegative val="0"/>
          <c:dPt>
            <c:idx val="1"/>
            <c:invertIfNegative val="0"/>
            <c:bubble3D val="0"/>
            <c:extLst>
              <c:ext xmlns:c16="http://schemas.microsoft.com/office/drawing/2014/chart" uri="{C3380CC4-5D6E-409C-BE32-E72D297353CC}">
                <c16:uniqueId val="{00000002-47C7-4B0D-B0C7-79E86771D547}"/>
              </c:ext>
            </c:extLst>
          </c:dPt>
          <c:dPt>
            <c:idx val="2"/>
            <c:invertIfNegative val="0"/>
            <c:bubble3D val="0"/>
            <c:extLst>
              <c:ext xmlns:c16="http://schemas.microsoft.com/office/drawing/2014/chart" uri="{C3380CC4-5D6E-409C-BE32-E72D297353CC}">
                <c16:uniqueId val="{00000003-47C7-4B0D-B0C7-79E86771D547}"/>
              </c:ext>
            </c:extLst>
          </c:dPt>
          <c:dPt>
            <c:idx val="3"/>
            <c:invertIfNegative val="0"/>
            <c:bubble3D val="0"/>
            <c:extLst>
              <c:ext xmlns:c16="http://schemas.microsoft.com/office/drawing/2014/chart" uri="{C3380CC4-5D6E-409C-BE32-E72D297353CC}">
                <c16:uniqueId val="{00000004-47C7-4B0D-B0C7-79E86771D547}"/>
              </c:ext>
            </c:extLst>
          </c:dPt>
          <c:dPt>
            <c:idx val="4"/>
            <c:invertIfNegative val="0"/>
            <c:bubble3D val="0"/>
            <c:extLst>
              <c:ext xmlns:c16="http://schemas.microsoft.com/office/drawing/2014/chart" uri="{C3380CC4-5D6E-409C-BE32-E72D297353CC}">
                <c16:uniqueId val="{00000005-47C7-4B0D-B0C7-79E86771D547}"/>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UK</c:v>
                </c:pt>
                <c:pt idx="1">
                  <c:v>England</c:v>
                </c:pt>
                <c:pt idx="2">
                  <c:v>N. Ireland</c:v>
                </c:pt>
                <c:pt idx="3">
                  <c:v>Scotland</c:v>
                </c:pt>
                <c:pt idx="4">
                  <c:v>Wales</c:v>
                </c:pt>
              </c:strCache>
            </c:strRef>
          </c:cat>
          <c:val>
            <c:numRef>
              <c:f>Sheet1!$D$2:$D$6</c:f>
              <c:numCache>
                <c:formatCode>0%</c:formatCode>
                <c:ptCount val="5"/>
                <c:pt idx="0">
                  <c:v>0.63</c:v>
                </c:pt>
                <c:pt idx="1">
                  <c:v>0.63</c:v>
                </c:pt>
                <c:pt idx="2">
                  <c:v>0.64</c:v>
                </c:pt>
                <c:pt idx="3">
                  <c:v>0.62</c:v>
                </c:pt>
                <c:pt idx="4">
                  <c:v>0.64</c:v>
                </c:pt>
              </c:numCache>
            </c:numRef>
          </c:val>
          <c:extLst>
            <c:ext xmlns:c16="http://schemas.microsoft.com/office/drawing/2014/chart" uri="{C3380CC4-5D6E-409C-BE32-E72D297353CC}">
              <c16:uniqueId val="{00000006-47C7-4B0D-B0C7-79E86771D547}"/>
            </c:ext>
          </c:extLst>
        </c:ser>
        <c:dLbls>
          <c:showLegendKey val="0"/>
          <c:showVal val="0"/>
          <c:showCatName val="0"/>
          <c:showSerName val="0"/>
          <c:showPercent val="0"/>
          <c:showBubbleSize val="0"/>
        </c:dLbls>
        <c:gapWidth val="80"/>
        <c:axId val="242860800"/>
        <c:axId val="242862336"/>
      </c:barChart>
      <c:catAx>
        <c:axId val="242860800"/>
        <c:scaling>
          <c:orientation val="minMax"/>
        </c:scaling>
        <c:delete val="0"/>
        <c:axPos val="b"/>
        <c:numFmt formatCode="General" sourceLinked="1"/>
        <c:majorTickMark val="out"/>
        <c:minorTickMark val="none"/>
        <c:tickLblPos val="nextTo"/>
        <c:crossAx val="242862336"/>
        <c:crosses val="autoZero"/>
        <c:auto val="1"/>
        <c:lblAlgn val="ctr"/>
        <c:lblOffset val="100"/>
        <c:noMultiLvlLbl val="0"/>
      </c:catAx>
      <c:valAx>
        <c:axId val="242862336"/>
        <c:scaling>
          <c:orientation val="minMax"/>
          <c:max val="0.8"/>
          <c:min val="0.2"/>
        </c:scaling>
        <c:delete val="1"/>
        <c:axPos val="l"/>
        <c:numFmt formatCode="0%" sourceLinked="1"/>
        <c:majorTickMark val="out"/>
        <c:minorTickMark val="none"/>
        <c:tickLblPos val="nextTo"/>
        <c:crossAx val="242860800"/>
        <c:crosses val="autoZero"/>
        <c:crossBetween val="between"/>
      </c:valAx>
      <c:spPr>
        <a:noFill/>
        <a:ln w="25400">
          <a:noFill/>
        </a:ln>
      </c:spPr>
    </c:plotArea>
    <c:legend>
      <c:legendPos val="r"/>
      <c:layout>
        <c:manualLayout>
          <c:xMode val="edge"/>
          <c:yMode val="edge"/>
          <c:x val="0.3430054143333171"/>
          <c:y val="8.9079774119144199E-5"/>
          <c:w val="0.36010361121792644"/>
          <c:h val="0.11365878772683828"/>
        </c:manualLayout>
      </c:layout>
      <c:overlay val="1"/>
      <c:txPr>
        <a:bodyPr rot="0" vert="horz"/>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1.5457788347205993E-2"/>
          <c:y val="1.6550864647303373E-2"/>
          <c:w val="0.95719381688466165"/>
          <c:h val="0.90887364557507266"/>
        </c:manualLayout>
      </c:layout>
      <c:barChart>
        <c:barDir val="col"/>
        <c:grouping val="clustered"/>
        <c:varyColors val="0"/>
        <c:ser>
          <c:idx val="0"/>
          <c:order val="0"/>
          <c:tx>
            <c:strRef>
              <c:f>Sheet1!$A$3</c:f>
              <c:strCache>
                <c:ptCount val="1"/>
              </c:strCache>
            </c:strRef>
          </c:tx>
          <c:spPr>
            <a:solidFill>
              <a:srgbClr val="E8503E"/>
            </a:solidFill>
          </c:spPr>
          <c:invertIfNegative val="0"/>
          <c:dLbls>
            <c:delete val="1"/>
          </c:dLbls>
          <c:cat>
            <c:strRef>
              <c:f>Sheet1!$B$1:$F$1</c:f>
              <c:strCache>
                <c:ptCount val="5"/>
                <c:pt idx="0">
                  <c:v>UK</c:v>
                </c:pt>
                <c:pt idx="1">
                  <c:v>England</c:v>
                </c:pt>
                <c:pt idx="2">
                  <c:v>Northern Ireland</c:v>
                </c:pt>
                <c:pt idx="3">
                  <c:v>Scotland</c:v>
                </c:pt>
                <c:pt idx="4">
                  <c:v>Wales</c:v>
                </c:pt>
              </c:strCache>
            </c:strRef>
          </c:cat>
          <c:val>
            <c:numRef>
              <c:f>Sheet1!$B$3:$F$3</c:f>
              <c:numCache>
                <c:formatCode>General</c:formatCode>
                <c:ptCount val="5"/>
              </c:numCache>
            </c:numRef>
          </c:val>
          <c:extLst>
            <c:ext xmlns:c16="http://schemas.microsoft.com/office/drawing/2014/chart" uri="{C3380CC4-5D6E-409C-BE32-E72D297353CC}">
              <c16:uniqueId val="{00000000-0F69-407D-8D4D-6311F4F5FC7F}"/>
            </c:ext>
          </c:extLst>
        </c:ser>
        <c:ser>
          <c:idx val="1"/>
          <c:order val="1"/>
          <c:tx>
            <c:strRef>
              <c:f>Sheet1!$A$4</c:f>
              <c:strCache>
                <c:ptCount val="1"/>
              </c:strCache>
            </c:strRef>
          </c:tx>
          <c:spPr>
            <a:solidFill>
              <a:schemeClr val="bg2"/>
            </a:solidFill>
          </c:spPr>
          <c:invertIfNegative val="0"/>
          <c:dLbls>
            <c:delete val="1"/>
          </c:dLbls>
          <c:cat>
            <c:strRef>
              <c:f>Sheet1!$B$1:$F$1</c:f>
              <c:strCache>
                <c:ptCount val="5"/>
                <c:pt idx="0">
                  <c:v>UK</c:v>
                </c:pt>
                <c:pt idx="1">
                  <c:v>England</c:v>
                </c:pt>
                <c:pt idx="2">
                  <c:v>Northern Ireland</c:v>
                </c:pt>
                <c:pt idx="3">
                  <c:v>Scotland</c:v>
                </c:pt>
                <c:pt idx="4">
                  <c:v>Wales</c:v>
                </c:pt>
              </c:strCache>
            </c:strRef>
          </c:cat>
          <c:val>
            <c:numRef>
              <c:f>Sheet1!$B$4:$F$4</c:f>
              <c:numCache>
                <c:formatCode>General</c:formatCode>
                <c:ptCount val="5"/>
              </c:numCache>
            </c:numRef>
          </c:val>
          <c:extLst>
            <c:ext xmlns:c16="http://schemas.microsoft.com/office/drawing/2014/chart" uri="{C3380CC4-5D6E-409C-BE32-E72D297353CC}">
              <c16:uniqueId val="{00000001-0F69-407D-8D4D-6311F4F5FC7F}"/>
            </c:ext>
          </c:extLst>
        </c:ser>
        <c:ser>
          <c:idx val="2"/>
          <c:order val="2"/>
          <c:tx>
            <c:strRef>
              <c:f>Sheet1!$A$5</c:f>
              <c:strCache>
                <c:ptCount val="1"/>
              </c:strCache>
            </c:strRef>
          </c:tx>
          <c:invertIfNegative val="0"/>
          <c:dLbls>
            <c:dLbl>
              <c:idx val="0"/>
              <c:layout>
                <c:manualLayout>
                  <c:x val="4.9912035187092685E-4"/>
                  <c:y val="3.53596428193973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69-407D-8D4D-6311F4F5FC7F}"/>
                </c:ext>
              </c:extLst>
            </c:dLbl>
            <c:dLbl>
              <c:idx val="3"/>
              <c:layout>
                <c:manualLayout>
                  <c:x val="0"/>
                  <c:y val="4.5401067910701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69-407D-8D4D-6311F4F5FC7F}"/>
                </c:ext>
              </c:extLst>
            </c:dLbl>
            <c:spPr>
              <a:noFill/>
              <a:ln>
                <a:noFill/>
              </a:ln>
              <a:effectLst/>
            </c:spPr>
            <c:txPr>
              <a:bodyPr/>
              <a:lstStyle/>
              <a:p>
                <a:pPr>
                  <a:defRPr sz="12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UK</c:v>
                </c:pt>
                <c:pt idx="1">
                  <c:v>England</c:v>
                </c:pt>
                <c:pt idx="2">
                  <c:v>Northern Ireland</c:v>
                </c:pt>
                <c:pt idx="3">
                  <c:v>Scotland</c:v>
                </c:pt>
                <c:pt idx="4">
                  <c:v>Wales</c:v>
                </c:pt>
              </c:strCache>
            </c:strRef>
          </c:cat>
          <c:val>
            <c:numRef>
              <c:f>Sheet1!$B$5:$F$5</c:f>
              <c:numCache>
                <c:formatCode>General</c:formatCode>
                <c:ptCount val="5"/>
              </c:numCache>
            </c:numRef>
          </c:val>
          <c:extLst>
            <c:ext xmlns:c16="http://schemas.microsoft.com/office/drawing/2014/chart" uri="{C3380CC4-5D6E-409C-BE32-E72D297353CC}">
              <c16:uniqueId val="{00000004-0F69-407D-8D4D-6311F4F5FC7F}"/>
            </c:ext>
          </c:extLst>
        </c:ser>
        <c:dLbls>
          <c:showLegendKey val="0"/>
          <c:showVal val="1"/>
          <c:showCatName val="0"/>
          <c:showSerName val="0"/>
          <c:showPercent val="0"/>
          <c:showBubbleSize val="0"/>
        </c:dLbls>
        <c:gapWidth val="60"/>
        <c:overlap val="50"/>
        <c:axId val="243306880"/>
        <c:axId val="243315456"/>
      </c:barChart>
      <c:catAx>
        <c:axId val="243306880"/>
        <c:scaling>
          <c:orientation val="minMax"/>
        </c:scaling>
        <c:delete val="1"/>
        <c:axPos val="b"/>
        <c:numFmt formatCode="General" sourceLinked="1"/>
        <c:majorTickMark val="out"/>
        <c:minorTickMark val="none"/>
        <c:tickLblPos val="nextTo"/>
        <c:crossAx val="243315456"/>
        <c:crosses val="autoZero"/>
        <c:auto val="1"/>
        <c:lblAlgn val="ctr"/>
        <c:lblOffset val="100"/>
        <c:tickLblSkip val="1"/>
        <c:tickMarkSkip val="1"/>
        <c:noMultiLvlLbl val="0"/>
      </c:catAx>
      <c:valAx>
        <c:axId val="243315456"/>
        <c:scaling>
          <c:orientation val="minMax"/>
          <c:max val="30"/>
        </c:scaling>
        <c:delete val="1"/>
        <c:axPos val="l"/>
        <c:numFmt formatCode="General" sourceLinked="1"/>
        <c:majorTickMark val="out"/>
        <c:minorTickMark val="none"/>
        <c:tickLblPos val="none"/>
        <c:crossAx val="243306880"/>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661941784269235E-2"/>
          <c:y val="1.7773217085796565E-2"/>
          <c:w val="0.95684257617535851"/>
          <c:h val="0.89853550775267499"/>
        </c:manualLayout>
      </c:layout>
      <c:barChart>
        <c:barDir val="col"/>
        <c:grouping val="clustered"/>
        <c:varyColors val="0"/>
        <c:ser>
          <c:idx val="0"/>
          <c:order val="0"/>
          <c:tx>
            <c:strRef>
              <c:f>Sheet1!$B$1</c:f>
              <c:strCache>
                <c:ptCount val="1"/>
                <c:pt idx="0">
                  <c:v>2011</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Sheet1!$B$2:$B$7</c:f>
              <c:numCache>
                <c:formatCode>0%</c:formatCode>
                <c:ptCount val="6"/>
                <c:pt idx="0">
                  <c:v>0.42520000000000002</c:v>
                </c:pt>
                <c:pt idx="1">
                  <c:v>0.56059999999999999</c:v>
                </c:pt>
                <c:pt idx="2">
                  <c:v>0.64819999999999989</c:v>
                </c:pt>
                <c:pt idx="3">
                  <c:v>0.65959999999999996</c:v>
                </c:pt>
                <c:pt idx="4">
                  <c:v>0.67370000000000008</c:v>
                </c:pt>
                <c:pt idx="5">
                  <c:v>0.70269999999999999</c:v>
                </c:pt>
              </c:numCache>
            </c:numRef>
          </c:val>
          <c:extLst>
            <c:ext xmlns:c16="http://schemas.microsoft.com/office/drawing/2014/chart" uri="{C3380CC4-5D6E-409C-BE32-E72D297353CC}">
              <c16:uniqueId val="{00000000-909A-4CD6-897F-5C638CE2AACE}"/>
            </c:ext>
          </c:extLst>
        </c:ser>
        <c:ser>
          <c:idx val="1"/>
          <c:order val="1"/>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Sheet1!$C$2:$C$7</c:f>
              <c:numCache>
                <c:formatCode>0%</c:formatCode>
                <c:ptCount val="6"/>
                <c:pt idx="0">
                  <c:v>0.4113</c:v>
                </c:pt>
                <c:pt idx="1">
                  <c:v>0.54299999999999993</c:v>
                </c:pt>
                <c:pt idx="2">
                  <c:v>0.62829999999999997</c:v>
                </c:pt>
                <c:pt idx="3">
                  <c:v>0.65689999999999993</c:v>
                </c:pt>
                <c:pt idx="4">
                  <c:v>0.68379999999999996</c:v>
                </c:pt>
                <c:pt idx="5">
                  <c:v>0.71069999999999989</c:v>
                </c:pt>
              </c:numCache>
            </c:numRef>
          </c:val>
          <c:extLst>
            <c:ext xmlns:c16="http://schemas.microsoft.com/office/drawing/2014/chart" uri="{C3380CC4-5D6E-409C-BE32-E72D297353CC}">
              <c16:uniqueId val="{00000001-909A-4CD6-897F-5C638CE2AACE}"/>
            </c:ext>
          </c:extLst>
        </c:ser>
        <c:ser>
          <c:idx val="2"/>
          <c:order val="2"/>
          <c:tx>
            <c:strRef>
              <c:f>Sheet1!$D$1</c:f>
              <c:strCache>
                <c:ptCount val="1"/>
                <c:pt idx="0">
                  <c:v>2015</c:v>
                </c:pt>
              </c:strCache>
            </c:strRef>
          </c:tx>
          <c:spPr>
            <a:solidFill>
              <a:srgbClr val="233A75"/>
            </a:solidFill>
          </c:spPr>
          <c:invertIfNegative val="0"/>
          <c:dPt>
            <c:idx val="1"/>
            <c:invertIfNegative val="0"/>
            <c:bubble3D val="0"/>
            <c:extLst>
              <c:ext xmlns:c16="http://schemas.microsoft.com/office/drawing/2014/chart" uri="{C3380CC4-5D6E-409C-BE32-E72D297353CC}">
                <c16:uniqueId val="{00000002-909A-4CD6-897F-5C638CE2AACE}"/>
              </c:ext>
            </c:extLst>
          </c:dPt>
          <c:dPt>
            <c:idx val="2"/>
            <c:invertIfNegative val="0"/>
            <c:bubble3D val="0"/>
            <c:extLst>
              <c:ext xmlns:c16="http://schemas.microsoft.com/office/drawing/2014/chart" uri="{C3380CC4-5D6E-409C-BE32-E72D297353CC}">
                <c16:uniqueId val="{00000003-909A-4CD6-897F-5C638CE2AACE}"/>
              </c:ext>
            </c:extLst>
          </c:dPt>
          <c:dPt>
            <c:idx val="3"/>
            <c:invertIfNegative val="0"/>
            <c:bubble3D val="0"/>
            <c:extLst>
              <c:ext xmlns:c16="http://schemas.microsoft.com/office/drawing/2014/chart" uri="{C3380CC4-5D6E-409C-BE32-E72D297353CC}">
                <c16:uniqueId val="{00000004-909A-4CD6-897F-5C638CE2AACE}"/>
              </c:ext>
            </c:extLst>
          </c:dPt>
          <c:dPt>
            <c:idx val="4"/>
            <c:invertIfNegative val="0"/>
            <c:bubble3D val="0"/>
            <c:extLst>
              <c:ext xmlns:c16="http://schemas.microsoft.com/office/drawing/2014/chart" uri="{C3380CC4-5D6E-409C-BE32-E72D297353CC}">
                <c16:uniqueId val="{00000005-909A-4CD6-897F-5C638CE2AACE}"/>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2-4</c:v>
                </c:pt>
                <c:pt idx="1">
                  <c:v>5-24</c:v>
                </c:pt>
                <c:pt idx="2">
                  <c:v>25-49</c:v>
                </c:pt>
                <c:pt idx="3">
                  <c:v>50-99</c:v>
                </c:pt>
                <c:pt idx="4">
                  <c:v>100-249</c:v>
                </c:pt>
                <c:pt idx="5">
                  <c:v>250+</c:v>
                </c:pt>
              </c:strCache>
            </c:strRef>
          </c:cat>
          <c:val>
            <c:numRef>
              <c:f>Sheet1!$D$2:$D$7</c:f>
              <c:numCache>
                <c:formatCode>0%</c:formatCode>
                <c:ptCount val="6"/>
                <c:pt idx="0">
                  <c:v>0.42520000000000002</c:v>
                </c:pt>
                <c:pt idx="1">
                  <c:v>0.56059999999999999</c:v>
                </c:pt>
                <c:pt idx="2">
                  <c:v>0.64819999999999989</c:v>
                </c:pt>
                <c:pt idx="3">
                  <c:v>0.65959999999999996</c:v>
                </c:pt>
                <c:pt idx="4">
                  <c:v>0.67370000000000008</c:v>
                </c:pt>
                <c:pt idx="5">
                  <c:v>0.70269999999999999</c:v>
                </c:pt>
              </c:numCache>
            </c:numRef>
          </c:val>
          <c:extLst>
            <c:ext xmlns:c16="http://schemas.microsoft.com/office/drawing/2014/chart" uri="{C3380CC4-5D6E-409C-BE32-E72D297353CC}">
              <c16:uniqueId val="{00000006-909A-4CD6-897F-5C638CE2AACE}"/>
            </c:ext>
          </c:extLst>
        </c:ser>
        <c:dLbls>
          <c:showLegendKey val="0"/>
          <c:showVal val="0"/>
          <c:showCatName val="0"/>
          <c:showSerName val="0"/>
          <c:showPercent val="0"/>
          <c:showBubbleSize val="0"/>
        </c:dLbls>
        <c:gapWidth val="150"/>
        <c:axId val="243455488"/>
        <c:axId val="243457024"/>
      </c:barChart>
      <c:catAx>
        <c:axId val="243455488"/>
        <c:scaling>
          <c:orientation val="minMax"/>
        </c:scaling>
        <c:delete val="0"/>
        <c:axPos val="b"/>
        <c:numFmt formatCode="General" sourceLinked="1"/>
        <c:majorTickMark val="out"/>
        <c:minorTickMark val="none"/>
        <c:tickLblPos val="nextTo"/>
        <c:crossAx val="243457024"/>
        <c:crosses val="autoZero"/>
        <c:auto val="1"/>
        <c:lblAlgn val="ctr"/>
        <c:lblOffset val="100"/>
        <c:noMultiLvlLbl val="0"/>
      </c:catAx>
      <c:valAx>
        <c:axId val="243457024"/>
        <c:scaling>
          <c:orientation val="minMax"/>
          <c:max val="0.8"/>
          <c:min val="0.2"/>
        </c:scaling>
        <c:delete val="1"/>
        <c:axPos val="l"/>
        <c:numFmt formatCode="0%" sourceLinked="1"/>
        <c:majorTickMark val="out"/>
        <c:minorTickMark val="none"/>
        <c:tickLblPos val="nextTo"/>
        <c:crossAx val="243455488"/>
        <c:crosses val="autoZero"/>
        <c:crossBetween val="between"/>
      </c:valAx>
      <c:spPr>
        <a:noFill/>
        <a:ln w="25400">
          <a:noFill/>
        </a:ln>
      </c:spPr>
    </c:plotArea>
    <c:legend>
      <c:legendPos val="r"/>
      <c:layout>
        <c:manualLayout>
          <c:xMode val="edge"/>
          <c:yMode val="edge"/>
          <c:x val="3.1530321841463912E-2"/>
          <c:y val="6.4363832579478433E-2"/>
          <c:w val="0.28911782533458952"/>
          <c:h val="0.11365878772683828"/>
        </c:manualLayout>
      </c:layout>
      <c:overlay val="1"/>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661941784269235E-2"/>
          <c:y val="0.16725229175067166"/>
          <c:w val="0.95684257617535851"/>
          <c:h val="0.68796261750152665"/>
        </c:manualLayout>
      </c:layout>
      <c:barChart>
        <c:barDir val="col"/>
        <c:grouping val="clustered"/>
        <c:varyColors val="0"/>
        <c:ser>
          <c:idx val="0"/>
          <c:order val="0"/>
          <c:tx>
            <c:strRef>
              <c:f>Sheet1!$B$1</c:f>
              <c:strCache>
                <c:ptCount val="1"/>
                <c:pt idx="0">
                  <c:v>2011</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Agriculture</c:v>
                </c:pt>
                <c:pt idx="1">
                  <c:v>Manufacturing</c:v>
                </c:pt>
                <c:pt idx="2">
                  <c:v>Electricity, Gas &amp; Water</c:v>
                </c:pt>
                <c:pt idx="3">
                  <c:v>Construction</c:v>
                </c:pt>
                <c:pt idx="4">
                  <c:v>Wholesale &amp; Retail</c:v>
                </c:pt>
                <c:pt idx="5">
                  <c:v>Hotels &amp; Restaurants</c:v>
                </c:pt>
                <c:pt idx="6">
                  <c:v>Transport &amp; Comms</c:v>
                </c:pt>
                <c:pt idx="7">
                  <c:v>Financial Services</c:v>
                </c:pt>
                <c:pt idx="8">
                  <c:v>Business Services</c:v>
                </c:pt>
                <c:pt idx="9">
                  <c:v>Public Admin</c:v>
                </c:pt>
                <c:pt idx="10">
                  <c:v>Education</c:v>
                </c:pt>
                <c:pt idx="11">
                  <c:v>Health &amp; Social Work</c:v>
                </c:pt>
                <c:pt idx="12">
                  <c:v>Arts &amp; Other Services</c:v>
                </c:pt>
              </c:strCache>
            </c:strRef>
          </c:cat>
          <c:val>
            <c:numRef>
              <c:f>Sheet1!$B$2:$B$14</c:f>
              <c:numCache>
                <c:formatCode>0%</c:formatCode>
                <c:ptCount val="13"/>
                <c:pt idx="0">
                  <c:v>0.39</c:v>
                </c:pt>
                <c:pt idx="1">
                  <c:v>0.46</c:v>
                </c:pt>
                <c:pt idx="2">
                  <c:v>0.55000000000000004</c:v>
                </c:pt>
                <c:pt idx="3">
                  <c:v>0.49</c:v>
                </c:pt>
                <c:pt idx="4">
                  <c:v>0.52</c:v>
                </c:pt>
                <c:pt idx="5">
                  <c:v>0.55000000000000004</c:v>
                </c:pt>
                <c:pt idx="6">
                  <c:v>0.44</c:v>
                </c:pt>
                <c:pt idx="7">
                  <c:v>0.59</c:v>
                </c:pt>
                <c:pt idx="8">
                  <c:v>0.52</c:v>
                </c:pt>
                <c:pt idx="9">
                  <c:v>0.61</c:v>
                </c:pt>
                <c:pt idx="10">
                  <c:v>0.65</c:v>
                </c:pt>
                <c:pt idx="11">
                  <c:v>0.66</c:v>
                </c:pt>
                <c:pt idx="12">
                  <c:v>0.55000000000000004</c:v>
                </c:pt>
              </c:numCache>
            </c:numRef>
          </c:val>
          <c:extLst>
            <c:ext xmlns:c16="http://schemas.microsoft.com/office/drawing/2014/chart" uri="{C3380CC4-5D6E-409C-BE32-E72D297353CC}">
              <c16:uniqueId val="{00000000-909A-4CD6-897F-5C638CE2AACE}"/>
            </c:ext>
          </c:extLst>
        </c:ser>
        <c:ser>
          <c:idx val="1"/>
          <c:order val="1"/>
          <c:tx>
            <c:strRef>
              <c:f>Sheet1!$C$1</c:f>
              <c:strCache>
                <c:ptCount val="1"/>
                <c:pt idx="0">
                  <c:v>2013</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Agriculture</c:v>
                </c:pt>
                <c:pt idx="1">
                  <c:v>Manufacturing</c:v>
                </c:pt>
                <c:pt idx="2">
                  <c:v>Electricity, Gas &amp; Water</c:v>
                </c:pt>
                <c:pt idx="3">
                  <c:v>Construction</c:v>
                </c:pt>
                <c:pt idx="4">
                  <c:v>Wholesale &amp; Retail</c:v>
                </c:pt>
                <c:pt idx="5">
                  <c:v>Hotels &amp; Restaurants</c:v>
                </c:pt>
                <c:pt idx="6">
                  <c:v>Transport &amp; Comms</c:v>
                </c:pt>
                <c:pt idx="7">
                  <c:v>Financial Services</c:v>
                </c:pt>
                <c:pt idx="8">
                  <c:v>Business Services</c:v>
                </c:pt>
                <c:pt idx="9">
                  <c:v>Public Admin</c:v>
                </c:pt>
                <c:pt idx="10">
                  <c:v>Education</c:v>
                </c:pt>
                <c:pt idx="11">
                  <c:v>Health &amp; Social Work</c:v>
                </c:pt>
                <c:pt idx="12">
                  <c:v>Arts &amp; Other Services</c:v>
                </c:pt>
              </c:strCache>
            </c:strRef>
          </c:cat>
          <c:val>
            <c:numRef>
              <c:f>Sheet1!$C$2:$C$14</c:f>
              <c:numCache>
                <c:formatCode>0%</c:formatCode>
                <c:ptCount val="13"/>
                <c:pt idx="0">
                  <c:v>0.41</c:v>
                </c:pt>
                <c:pt idx="1">
                  <c:v>0.5</c:v>
                </c:pt>
                <c:pt idx="2">
                  <c:v>0.68</c:v>
                </c:pt>
                <c:pt idx="3">
                  <c:v>0.48</c:v>
                </c:pt>
                <c:pt idx="4">
                  <c:v>0.55000000000000004</c:v>
                </c:pt>
                <c:pt idx="5">
                  <c:v>0.59</c:v>
                </c:pt>
                <c:pt idx="6">
                  <c:v>0.56000000000000005</c:v>
                </c:pt>
                <c:pt idx="7">
                  <c:v>0.67</c:v>
                </c:pt>
                <c:pt idx="8">
                  <c:v>0.6</c:v>
                </c:pt>
                <c:pt idx="9">
                  <c:v>0.67</c:v>
                </c:pt>
                <c:pt idx="10">
                  <c:v>0.76</c:v>
                </c:pt>
                <c:pt idx="11">
                  <c:v>0.8</c:v>
                </c:pt>
                <c:pt idx="12">
                  <c:v>0.63</c:v>
                </c:pt>
              </c:numCache>
            </c:numRef>
          </c:val>
          <c:extLst>
            <c:ext xmlns:c16="http://schemas.microsoft.com/office/drawing/2014/chart" uri="{C3380CC4-5D6E-409C-BE32-E72D297353CC}">
              <c16:uniqueId val="{00000001-909A-4CD6-897F-5C638CE2AACE}"/>
            </c:ext>
          </c:extLst>
        </c:ser>
        <c:ser>
          <c:idx val="2"/>
          <c:order val="2"/>
          <c:tx>
            <c:strRef>
              <c:f>Sheet1!$D$1</c:f>
              <c:strCache>
                <c:ptCount val="1"/>
                <c:pt idx="0">
                  <c:v>2015</c:v>
                </c:pt>
              </c:strCache>
            </c:strRef>
          </c:tx>
          <c:spPr>
            <a:solidFill>
              <a:srgbClr val="233A75"/>
            </a:solidFill>
          </c:spPr>
          <c:invertIfNegative val="0"/>
          <c:dPt>
            <c:idx val="1"/>
            <c:invertIfNegative val="0"/>
            <c:bubble3D val="0"/>
            <c:extLst>
              <c:ext xmlns:c16="http://schemas.microsoft.com/office/drawing/2014/chart" uri="{C3380CC4-5D6E-409C-BE32-E72D297353CC}">
                <c16:uniqueId val="{00000002-909A-4CD6-897F-5C638CE2AACE}"/>
              </c:ext>
            </c:extLst>
          </c:dPt>
          <c:dPt>
            <c:idx val="2"/>
            <c:invertIfNegative val="0"/>
            <c:bubble3D val="0"/>
            <c:extLst>
              <c:ext xmlns:c16="http://schemas.microsoft.com/office/drawing/2014/chart" uri="{C3380CC4-5D6E-409C-BE32-E72D297353CC}">
                <c16:uniqueId val="{00000003-909A-4CD6-897F-5C638CE2AACE}"/>
              </c:ext>
            </c:extLst>
          </c:dPt>
          <c:dPt>
            <c:idx val="3"/>
            <c:invertIfNegative val="0"/>
            <c:bubble3D val="0"/>
            <c:extLst>
              <c:ext xmlns:c16="http://schemas.microsoft.com/office/drawing/2014/chart" uri="{C3380CC4-5D6E-409C-BE32-E72D297353CC}">
                <c16:uniqueId val="{00000004-909A-4CD6-897F-5C638CE2AACE}"/>
              </c:ext>
            </c:extLst>
          </c:dPt>
          <c:dPt>
            <c:idx val="4"/>
            <c:invertIfNegative val="0"/>
            <c:bubble3D val="0"/>
            <c:extLst>
              <c:ext xmlns:c16="http://schemas.microsoft.com/office/drawing/2014/chart" uri="{C3380CC4-5D6E-409C-BE32-E72D297353CC}">
                <c16:uniqueId val="{00000005-909A-4CD6-897F-5C638CE2AACE}"/>
              </c:ext>
            </c:extLst>
          </c:dPt>
          <c:dLbls>
            <c:dLbl>
              <c:idx val="0"/>
              <c:layout>
                <c:manualLayout>
                  <c:x val="5.1432368409579377E-3"/>
                  <c:y val="7.73167162596242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031-44F3-9685-40355860EF0E}"/>
                </c:ext>
              </c:extLst>
            </c:dLbl>
            <c:dLbl>
              <c:idx val="1"/>
              <c:layout>
                <c:manualLayout>
                  <c:x val="7.177585909002078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09A-4CD6-897F-5C638CE2AACE}"/>
                </c:ext>
              </c:extLst>
            </c:dLbl>
            <c:dLbl>
              <c:idx val="2"/>
              <c:layout>
                <c:manualLayout>
                  <c:x val="9.2447145032448497E-3"/>
                  <c:y val="1.28861193766040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9A-4CD6-897F-5C638CE2AACE}"/>
                </c:ext>
              </c:extLst>
            </c:dLbl>
            <c:dLbl>
              <c:idx val="3"/>
              <c:layout>
                <c:manualLayout>
                  <c:x val="5.1268470778586791E-3"/>
                  <c:y val="1.0308895501283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09A-4CD6-897F-5C638CE2AACE}"/>
                </c:ext>
              </c:extLst>
            </c:dLbl>
            <c:dLbl>
              <c:idx val="4"/>
              <c:layout>
                <c:manualLayout>
                  <c:x val="7.2920590215484037E-3"/>
                  <c:y val="5.15444775064161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09A-4CD6-897F-5C638CE2AACE}"/>
                </c:ext>
              </c:extLst>
            </c:dLbl>
            <c:dLbl>
              <c:idx val="5"/>
              <c:layout>
                <c:manualLayout>
                  <c:x val="3.0761082467151849E-3"/>
                  <c:y val="1.54633432519248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31-44F3-9685-40355860EF0E}"/>
                </c:ext>
              </c:extLst>
            </c:dLbl>
            <c:dLbl>
              <c:idx val="6"/>
              <c:layout>
                <c:manualLayout>
                  <c:x val="7.2920590215484037E-3"/>
                  <c:y val="5.15444775064161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31-44F3-9685-40355860EF0E}"/>
                </c:ext>
              </c:extLst>
            </c:dLbl>
            <c:dLbl>
              <c:idx val="8"/>
              <c:layout>
                <c:manualLayout>
                  <c:x val="8.3337817389123846E-3"/>
                  <c:y val="-2.577223875320855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031-44F3-9685-40355860EF0E}"/>
                </c:ext>
              </c:extLst>
            </c:dLbl>
            <c:dLbl>
              <c:idx val="10"/>
              <c:layout>
                <c:manualLayout>
                  <c:x val="7.1775859090020978E-3"/>
                  <c:y val="5.15444775064161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031-44F3-9685-40355860EF0E}"/>
                </c:ext>
              </c:extLst>
            </c:dLbl>
            <c:dLbl>
              <c:idx val="11"/>
              <c:layout>
                <c:manualLayout>
                  <c:x val="9.2283247401455538E-3"/>
                  <c:y val="1.54633432519248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031-44F3-9685-40355860EF0E}"/>
                </c:ext>
              </c:extLst>
            </c:dLbl>
            <c:dLbl>
              <c:idx val="12"/>
              <c:layout>
                <c:manualLayout>
                  <c:x val="4.1014776622869129E-3"/>
                  <c:y val="1.0476897147224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031-44F3-9685-40355860EF0E}"/>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Agriculture</c:v>
                </c:pt>
                <c:pt idx="1">
                  <c:v>Manufacturing</c:v>
                </c:pt>
                <c:pt idx="2">
                  <c:v>Electricity, Gas &amp; Water</c:v>
                </c:pt>
                <c:pt idx="3">
                  <c:v>Construction</c:v>
                </c:pt>
                <c:pt idx="4">
                  <c:v>Wholesale &amp; Retail</c:v>
                </c:pt>
                <c:pt idx="5">
                  <c:v>Hotels &amp; Restaurants</c:v>
                </c:pt>
                <c:pt idx="6">
                  <c:v>Transport &amp; Comms</c:v>
                </c:pt>
                <c:pt idx="7">
                  <c:v>Financial Services</c:v>
                </c:pt>
                <c:pt idx="8">
                  <c:v>Business Services</c:v>
                </c:pt>
                <c:pt idx="9">
                  <c:v>Public Admin</c:v>
                </c:pt>
                <c:pt idx="10">
                  <c:v>Education</c:v>
                </c:pt>
                <c:pt idx="11">
                  <c:v>Health &amp; Social Work</c:v>
                </c:pt>
                <c:pt idx="12">
                  <c:v>Arts &amp; Other Services</c:v>
                </c:pt>
              </c:strCache>
            </c:strRef>
          </c:cat>
          <c:val>
            <c:numRef>
              <c:f>Sheet1!$D$2:$D$14</c:f>
              <c:numCache>
                <c:formatCode>0%</c:formatCode>
                <c:ptCount val="13"/>
                <c:pt idx="0">
                  <c:v>0.4</c:v>
                </c:pt>
                <c:pt idx="1">
                  <c:v>0.52</c:v>
                </c:pt>
                <c:pt idx="2">
                  <c:v>0.57999999999999996</c:v>
                </c:pt>
                <c:pt idx="3">
                  <c:v>0.53</c:v>
                </c:pt>
                <c:pt idx="4">
                  <c:v>0.55000000000000004</c:v>
                </c:pt>
                <c:pt idx="5">
                  <c:v>0.64</c:v>
                </c:pt>
                <c:pt idx="6">
                  <c:v>0.55000000000000004</c:v>
                </c:pt>
                <c:pt idx="7">
                  <c:v>0.71</c:v>
                </c:pt>
                <c:pt idx="8">
                  <c:v>0.6</c:v>
                </c:pt>
                <c:pt idx="9">
                  <c:v>0.74</c:v>
                </c:pt>
                <c:pt idx="10">
                  <c:v>0.75</c:v>
                </c:pt>
                <c:pt idx="11">
                  <c:v>0.78</c:v>
                </c:pt>
                <c:pt idx="12">
                  <c:v>0.61</c:v>
                </c:pt>
              </c:numCache>
            </c:numRef>
          </c:val>
          <c:extLst>
            <c:ext xmlns:c16="http://schemas.microsoft.com/office/drawing/2014/chart" uri="{C3380CC4-5D6E-409C-BE32-E72D297353CC}">
              <c16:uniqueId val="{00000006-909A-4CD6-897F-5C638CE2AACE}"/>
            </c:ext>
          </c:extLst>
        </c:ser>
        <c:dLbls>
          <c:showLegendKey val="0"/>
          <c:showVal val="0"/>
          <c:showCatName val="0"/>
          <c:showSerName val="0"/>
          <c:showPercent val="0"/>
          <c:showBubbleSize val="0"/>
        </c:dLbls>
        <c:gapWidth val="150"/>
        <c:axId val="243809664"/>
        <c:axId val="243827840"/>
      </c:barChart>
      <c:catAx>
        <c:axId val="243809664"/>
        <c:scaling>
          <c:orientation val="minMax"/>
        </c:scaling>
        <c:delete val="0"/>
        <c:axPos val="b"/>
        <c:numFmt formatCode="General" sourceLinked="1"/>
        <c:majorTickMark val="out"/>
        <c:minorTickMark val="none"/>
        <c:tickLblPos val="nextTo"/>
        <c:txPr>
          <a:bodyPr/>
          <a:lstStyle/>
          <a:p>
            <a:pPr>
              <a:defRPr sz="1050"/>
            </a:pPr>
            <a:endParaRPr lang="en-US"/>
          </a:p>
        </c:txPr>
        <c:crossAx val="243827840"/>
        <c:crosses val="autoZero"/>
        <c:auto val="1"/>
        <c:lblAlgn val="ctr"/>
        <c:lblOffset val="100"/>
        <c:noMultiLvlLbl val="0"/>
      </c:catAx>
      <c:valAx>
        <c:axId val="243827840"/>
        <c:scaling>
          <c:orientation val="minMax"/>
          <c:max val="0.8"/>
          <c:min val="0.2"/>
        </c:scaling>
        <c:delete val="1"/>
        <c:axPos val="l"/>
        <c:numFmt formatCode="0%" sourceLinked="1"/>
        <c:majorTickMark val="out"/>
        <c:minorTickMark val="none"/>
        <c:tickLblPos val="nextTo"/>
        <c:crossAx val="243809664"/>
        <c:crosses val="autoZero"/>
        <c:crossBetween val="between"/>
      </c:valAx>
      <c:spPr>
        <a:noFill/>
        <a:ln w="25400">
          <a:noFill/>
        </a:ln>
      </c:spPr>
    </c:plotArea>
    <c:legend>
      <c:legendPos val="r"/>
      <c:layout>
        <c:manualLayout>
          <c:xMode val="edge"/>
          <c:yMode val="edge"/>
          <c:x val="1.6405910649147652E-2"/>
          <c:y val="0.15721065639456933"/>
          <c:w val="0.28911782533458952"/>
          <c:h val="7.2423237792735615E-2"/>
        </c:manualLayout>
      </c:layout>
      <c:overlay val="1"/>
      <c:txPr>
        <a:bodyPr rot="0" vert="horz"/>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306339298720823E-2"/>
          <c:y val="7.1969651084015124E-2"/>
          <c:w val="0.96216634894802511"/>
          <c:h val="0.79882334239358121"/>
        </c:manualLayout>
      </c:layout>
      <c:barChart>
        <c:barDir val="col"/>
        <c:grouping val="clustered"/>
        <c:varyColors val="0"/>
        <c:ser>
          <c:idx val="0"/>
          <c:order val="0"/>
          <c:tx>
            <c:strRef>
              <c:f>Sheet1!$B$1</c:f>
              <c:strCache>
                <c:ptCount val="1"/>
                <c:pt idx="0">
                  <c:v>2011</c:v>
                </c:pt>
              </c:strCache>
            </c:strRef>
          </c:tx>
          <c:spPr>
            <a:solidFill>
              <a:schemeClr val="bg1">
                <a:lumMod val="85000"/>
              </a:scheme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Managers</c:v>
                </c:pt>
                <c:pt idx="1">
                  <c:v>Professionals</c:v>
                </c:pt>
                <c:pt idx="2">
                  <c:v>Assoc. Professionals</c:v>
                </c:pt>
                <c:pt idx="3">
                  <c:v>Admin / clerical</c:v>
                </c:pt>
                <c:pt idx="4">
                  <c:v>Skilled Trades</c:v>
                </c:pt>
                <c:pt idx="5">
                  <c:v>Caring, Leisure, Other services</c:v>
                </c:pt>
                <c:pt idx="6">
                  <c:v>Sales &amp; Customer service</c:v>
                </c:pt>
                <c:pt idx="7">
                  <c:v>Machine operatives</c:v>
                </c:pt>
                <c:pt idx="8">
                  <c:v>Elementary</c:v>
                </c:pt>
              </c:strCache>
            </c:strRef>
          </c:cat>
          <c:val>
            <c:numRef>
              <c:f>Sheet1!$B$2:$B$10</c:f>
              <c:numCache>
                <c:formatCode>0%</c:formatCode>
                <c:ptCount val="9"/>
                <c:pt idx="0">
                  <c:v>0.47</c:v>
                </c:pt>
                <c:pt idx="1">
                  <c:v>0.65</c:v>
                </c:pt>
                <c:pt idx="2">
                  <c:v>0.59</c:v>
                </c:pt>
                <c:pt idx="3">
                  <c:v>0.47</c:v>
                </c:pt>
                <c:pt idx="4">
                  <c:v>0.56000000000000005</c:v>
                </c:pt>
                <c:pt idx="5">
                  <c:v>0.73</c:v>
                </c:pt>
                <c:pt idx="6">
                  <c:v>0.56999999999999995</c:v>
                </c:pt>
                <c:pt idx="7">
                  <c:v>0.48</c:v>
                </c:pt>
                <c:pt idx="8">
                  <c:v>0.49</c:v>
                </c:pt>
              </c:numCache>
            </c:numRef>
          </c:val>
          <c:extLst>
            <c:ext xmlns:c16="http://schemas.microsoft.com/office/drawing/2014/chart" uri="{C3380CC4-5D6E-409C-BE32-E72D297353CC}">
              <c16:uniqueId val="{00000000-E7E0-4D93-8FB5-440DE61365F4}"/>
            </c:ext>
          </c:extLst>
        </c:ser>
        <c:ser>
          <c:idx val="1"/>
          <c:order val="1"/>
          <c:tx>
            <c:strRef>
              <c:f>Sheet1!$C$1</c:f>
              <c:strCache>
                <c:ptCount val="1"/>
                <c:pt idx="0">
                  <c:v>2013</c:v>
                </c:pt>
              </c:strCache>
            </c:strRef>
          </c:tx>
          <c:spPr>
            <a:solidFill>
              <a:schemeClr val="bg1">
                <a:lumMod val="65000"/>
              </a:schemeClr>
            </a:solidFill>
          </c:spPr>
          <c:invertIfNegative val="0"/>
          <c:dLbls>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E0-4D93-8FB5-440DE61365F4}"/>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Managers</c:v>
                </c:pt>
                <c:pt idx="1">
                  <c:v>Professionals</c:v>
                </c:pt>
                <c:pt idx="2">
                  <c:v>Assoc. Professionals</c:v>
                </c:pt>
                <c:pt idx="3">
                  <c:v>Admin / clerical</c:v>
                </c:pt>
                <c:pt idx="4">
                  <c:v>Skilled Trades</c:v>
                </c:pt>
                <c:pt idx="5">
                  <c:v>Caring, Leisure, Other services</c:v>
                </c:pt>
                <c:pt idx="6">
                  <c:v>Sales &amp; Customer service</c:v>
                </c:pt>
                <c:pt idx="7">
                  <c:v>Machine operatives</c:v>
                </c:pt>
                <c:pt idx="8">
                  <c:v>Elementary</c:v>
                </c:pt>
              </c:strCache>
            </c:strRef>
          </c:cat>
          <c:val>
            <c:numRef>
              <c:f>Sheet1!$C$2:$C$10</c:f>
              <c:numCache>
                <c:formatCode>0%</c:formatCode>
                <c:ptCount val="9"/>
                <c:pt idx="0">
                  <c:v>0.5</c:v>
                </c:pt>
                <c:pt idx="1">
                  <c:v>0.7</c:v>
                </c:pt>
                <c:pt idx="2">
                  <c:v>0.65</c:v>
                </c:pt>
                <c:pt idx="3">
                  <c:v>0.52</c:v>
                </c:pt>
                <c:pt idx="4">
                  <c:v>0.6</c:v>
                </c:pt>
                <c:pt idx="5">
                  <c:v>0.81</c:v>
                </c:pt>
                <c:pt idx="6">
                  <c:v>0.63</c:v>
                </c:pt>
                <c:pt idx="7">
                  <c:v>0.56999999999999995</c:v>
                </c:pt>
                <c:pt idx="8">
                  <c:v>0.55000000000000004</c:v>
                </c:pt>
              </c:numCache>
            </c:numRef>
          </c:val>
          <c:extLst>
            <c:ext xmlns:c16="http://schemas.microsoft.com/office/drawing/2014/chart" uri="{C3380CC4-5D6E-409C-BE32-E72D297353CC}">
              <c16:uniqueId val="{00000002-E7E0-4D93-8FB5-440DE61365F4}"/>
            </c:ext>
          </c:extLst>
        </c:ser>
        <c:ser>
          <c:idx val="2"/>
          <c:order val="2"/>
          <c:tx>
            <c:strRef>
              <c:f>Sheet1!$D$1</c:f>
              <c:strCache>
                <c:ptCount val="1"/>
                <c:pt idx="0">
                  <c:v>2015</c:v>
                </c:pt>
              </c:strCache>
            </c:strRef>
          </c:tx>
          <c:spPr>
            <a:solidFill>
              <a:srgbClr val="233A75"/>
            </a:solidFill>
          </c:spPr>
          <c:invertIfNegative val="0"/>
          <c:dLbls>
            <c:dLbl>
              <c:idx val="0"/>
              <c:layout>
                <c:manualLayout>
                  <c:x val="5.246881472617021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E0-4D93-8FB5-440DE61365F4}"/>
                </c:ext>
              </c:extLst>
            </c:dLbl>
            <c:dLbl>
              <c:idx val="1"/>
              <c:layout>
                <c:manualLayout>
                  <c:x val="4.197505178093616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7E0-4D93-8FB5-440DE61365F4}"/>
                </c:ext>
              </c:extLst>
            </c:dLbl>
            <c:dLbl>
              <c:idx val="2"/>
              <c:layout>
                <c:manualLayout>
                  <c:x val="7.345634061663791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7E0-4D93-8FB5-440DE61365F4}"/>
                </c:ext>
              </c:extLst>
            </c:dLbl>
            <c:dLbl>
              <c:idx val="3"/>
              <c:layout>
                <c:manualLayout>
                  <c:x val="3.1481288835702127E-3"/>
                  <c:y val="4.3459212262446706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E0-4D93-8FB5-440DE61365F4}"/>
                </c:ext>
              </c:extLst>
            </c:dLbl>
            <c:dLbl>
              <c:idx val="4"/>
              <c:layout>
                <c:manualLayout>
                  <c:x val="6.29625776714042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E0-4D93-8FB5-440DE61365F4}"/>
                </c:ext>
              </c:extLst>
            </c:dLbl>
            <c:dLbl>
              <c:idx val="5"/>
              <c:layout>
                <c:manualLayout>
                  <c:x val="-4.328982499372447E-4"/>
                  <c:y val="7.45884713239629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E0-4D93-8FB5-440DE61365F4}"/>
                </c:ext>
              </c:extLst>
            </c:dLbl>
            <c:dLbl>
              <c:idx val="7"/>
              <c:layout>
                <c:manualLayout>
                  <c:x val="4.1975051780936169E-3"/>
                  <c:y val="-2.37052987128956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E0-4D93-8FB5-440DE61365F4}"/>
                </c:ext>
              </c:extLst>
            </c:dLbl>
            <c:dLbl>
              <c:idx val="8"/>
              <c:layout>
                <c:manualLayout>
                  <c:x val="2.098752589046808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E0-4D93-8FB5-440DE61365F4}"/>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Managers</c:v>
                </c:pt>
                <c:pt idx="1">
                  <c:v>Professionals</c:v>
                </c:pt>
                <c:pt idx="2">
                  <c:v>Assoc. Professionals</c:v>
                </c:pt>
                <c:pt idx="3">
                  <c:v>Admin / clerical</c:v>
                </c:pt>
                <c:pt idx="4">
                  <c:v>Skilled Trades</c:v>
                </c:pt>
                <c:pt idx="5">
                  <c:v>Caring, Leisure, Other services</c:v>
                </c:pt>
                <c:pt idx="6">
                  <c:v>Sales &amp; Customer service</c:v>
                </c:pt>
                <c:pt idx="7">
                  <c:v>Machine operatives</c:v>
                </c:pt>
                <c:pt idx="8">
                  <c:v>Elementary</c:v>
                </c:pt>
              </c:strCache>
            </c:strRef>
          </c:cat>
          <c:val>
            <c:numRef>
              <c:f>Sheet1!$D$2:$D$10</c:f>
              <c:numCache>
                <c:formatCode>0%</c:formatCode>
                <c:ptCount val="9"/>
                <c:pt idx="0">
                  <c:v>0.48</c:v>
                </c:pt>
                <c:pt idx="1">
                  <c:v>0.69</c:v>
                </c:pt>
                <c:pt idx="2">
                  <c:v>0.62</c:v>
                </c:pt>
                <c:pt idx="3">
                  <c:v>0.52</c:v>
                </c:pt>
                <c:pt idx="4">
                  <c:v>0.57999999999999996</c:v>
                </c:pt>
                <c:pt idx="5">
                  <c:v>0.8</c:v>
                </c:pt>
                <c:pt idx="6">
                  <c:v>0.66</c:v>
                </c:pt>
                <c:pt idx="7">
                  <c:v>0.54</c:v>
                </c:pt>
                <c:pt idx="8">
                  <c:v>0.56000000000000005</c:v>
                </c:pt>
              </c:numCache>
            </c:numRef>
          </c:val>
          <c:extLst>
            <c:ext xmlns:c16="http://schemas.microsoft.com/office/drawing/2014/chart" uri="{C3380CC4-5D6E-409C-BE32-E72D297353CC}">
              <c16:uniqueId val="{0000000B-E7E0-4D93-8FB5-440DE61365F4}"/>
            </c:ext>
          </c:extLst>
        </c:ser>
        <c:dLbls>
          <c:dLblPos val="outEnd"/>
          <c:showLegendKey val="0"/>
          <c:showVal val="1"/>
          <c:showCatName val="0"/>
          <c:showSerName val="0"/>
          <c:showPercent val="0"/>
          <c:showBubbleSize val="0"/>
        </c:dLbls>
        <c:gapWidth val="150"/>
        <c:axId val="243684864"/>
        <c:axId val="243686400"/>
      </c:barChart>
      <c:catAx>
        <c:axId val="243684864"/>
        <c:scaling>
          <c:orientation val="minMax"/>
        </c:scaling>
        <c:delete val="0"/>
        <c:axPos val="b"/>
        <c:numFmt formatCode="General" sourceLinked="0"/>
        <c:majorTickMark val="out"/>
        <c:minorTickMark val="none"/>
        <c:tickLblPos val="nextTo"/>
        <c:txPr>
          <a:bodyPr/>
          <a:lstStyle/>
          <a:p>
            <a:pPr>
              <a:defRPr sz="1100"/>
            </a:pPr>
            <a:endParaRPr lang="en-US"/>
          </a:p>
        </c:txPr>
        <c:crossAx val="243686400"/>
        <c:crosses val="autoZero"/>
        <c:auto val="1"/>
        <c:lblAlgn val="ctr"/>
        <c:lblOffset val="100"/>
        <c:noMultiLvlLbl val="0"/>
      </c:catAx>
      <c:valAx>
        <c:axId val="243686400"/>
        <c:scaling>
          <c:orientation val="minMax"/>
          <c:max val="0.8"/>
          <c:min val="0.2"/>
        </c:scaling>
        <c:delete val="1"/>
        <c:axPos val="l"/>
        <c:majorGridlines>
          <c:spPr>
            <a:ln>
              <a:noFill/>
            </a:ln>
          </c:spPr>
        </c:majorGridlines>
        <c:numFmt formatCode="0%" sourceLinked="1"/>
        <c:majorTickMark val="out"/>
        <c:minorTickMark val="none"/>
        <c:tickLblPos val="nextTo"/>
        <c:crossAx val="243684864"/>
        <c:crosses val="autoZero"/>
        <c:crossBetween val="between"/>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2.0987525890468085E-3"/>
          <c:y val="8.808735980739388E-4"/>
          <c:w val="0.34155793709807131"/>
          <c:h val="0.1016035188236615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44385179314986"/>
          <c:y val="2.1087632775102283E-2"/>
          <c:w val="0.63555614820685014"/>
          <c:h val="0.95782473444979543"/>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E888-4308-A140-2283CF5C3E80}"/>
              </c:ext>
            </c:extLst>
          </c:dPt>
          <c:dPt>
            <c:idx val="1"/>
            <c:invertIfNegative val="0"/>
            <c:bubble3D val="0"/>
            <c:extLst>
              <c:ext xmlns:c16="http://schemas.microsoft.com/office/drawing/2014/chart" uri="{C3380CC4-5D6E-409C-BE32-E72D297353CC}">
                <c16:uniqueId val="{00000002-E888-4308-A140-2283CF5C3E80}"/>
              </c:ext>
            </c:extLst>
          </c:dPt>
          <c:dPt>
            <c:idx val="2"/>
            <c:invertIfNegative val="0"/>
            <c:bubble3D val="0"/>
            <c:extLst>
              <c:ext xmlns:c16="http://schemas.microsoft.com/office/drawing/2014/chart" uri="{C3380CC4-5D6E-409C-BE32-E72D297353CC}">
                <c16:uniqueId val="{00000003-E888-4308-A140-2283CF5C3E80}"/>
              </c:ext>
            </c:extLst>
          </c:dPt>
          <c:dPt>
            <c:idx val="3"/>
            <c:invertIfNegative val="0"/>
            <c:bubble3D val="0"/>
            <c:extLst>
              <c:ext xmlns:c16="http://schemas.microsoft.com/office/drawing/2014/chart" uri="{C3380CC4-5D6E-409C-BE32-E72D297353CC}">
                <c16:uniqueId val="{00000004-E888-4308-A140-2283CF5C3E80}"/>
              </c:ext>
            </c:extLst>
          </c:dPt>
          <c:dPt>
            <c:idx val="4"/>
            <c:invertIfNegative val="0"/>
            <c:bubble3D val="0"/>
            <c:extLst>
              <c:ext xmlns:c16="http://schemas.microsoft.com/office/drawing/2014/chart" uri="{C3380CC4-5D6E-409C-BE32-E72D297353CC}">
                <c16:uniqueId val="{00000006-E888-4308-A140-2283CF5C3E80}"/>
              </c:ext>
            </c:extLst>
          </c:dPt>
          <c:dPt>
            <c:idx val="5"/>
            <c:invertIfNegative val="0"/>
            <c:bubble3D val="0"/>
            <c:extLst>
              <c:ext xmlns:c16="http://schemas.microsoft.com/office/drawing/2014/chart" uri="{C3380CC4-5D6E-409C-BE32-E72D297353CC}">
                <c16:uniqueId val="{00000007-E888-4308-A140-2283CF5C3E80}"/>
              </c:ext>
            </c:extLst>
          </c:dPt>
          <c:dPt>
            <c:idx val="6"/>
            <c:invertIfNegative val="0"/>
            <c:bubble3D val="0"/>
            <c:extLst>
              <c:ext xmlns:c16="http://schemas.microsoft.com/office/drawing/2014/chart" uri="{C3380CC4-5D6E-409C-BE32-E72D297353CC}">
                <c16:uniqueId val="{00000009-E888-4308-A140-2283CF5C3E80}"/>
              </c:ext>
            </c:extLst>
          </c:dPt>
          <c:dPt>
            <c:idx val="7"/>
            <c:invertIfNegative val="0"/>
            <c:bubble3D val="0"/>
            <c:extLst>
              <c:ext xmlns:c16="http://schemas.microsoft.com/office/drawing/2014/chart" uri="{C3380CC4-5D6E-409C-BE32-E72D297353CC}">
                <c16:uniqueId val="{0000000B-E888-4308-A140-2283CF5C3E80}"/>
              </c:ext>
            </c:extLst>
          </c:dPt>
          <c:dPt>
            <c:idx val="8"/>
            <c:invertIfNegative val="0"/>
            <c:bubble3D val="0"/>
            <c:extLst>
              <c:ext xmlns:c16="http://schemas.microsoft.com/office/drawing/2014/chart" uri="{C3380CC4-5D6E-409C-BE32-E72D297353CC}">
                <c16:uniqueId val="{0000000D-E888-4308-A140-2283CF5C3E80}"/>
              </c:ext>
            </c:extLst>
          </c:dPt>
          <c:dPt>
            <c:idx val="9"/>
            <c:invertIfNegative val="0"/>
            <c:bubble3D val="0"/>
            <c:extLst>
              <c:ext xmlns:c16="http://schemas.microsoft.com/office/drawing/2014/chart" uri="{C3380CC4-5D6E-409C-BE32-E72D297353CC}">
                <c16:uniqueId val="{0000000E-E888-4308-A140-2283CF5C3E80}"/>
              </c:ext>
            </c:extLst>
          </c:dPt>
          <c:dPt>
            <c:idx val="10"/>
            <c:invertIfNegative val="0"/>
            <c:bubble3D val="0"/>
            <c:extLst>
              <c:ext xmlns:c16="http://schemas.microsoft.com/office/drawing/2014/chart" uri="{C3380CC4-5D6E-409C-BE32-E72D297353CC}">
                <c16:uniqueId val="{0000000F-E888-4308-A140-2283CF5C3E80}"/>
              </c:ext>
            </c:extLst>
          </c:dPt>
          <c:dPt>
            <c:idx val="11"/>
            <c:invertIfNegative val="0"/>
            <c:bubble3D val="0"/>
            <c:extLst>
              <c:ext xmlns:c16="http://schemas.microsoft.com/office/drawing/2014/chart" uri="{C3380CC4-5D6E-409C-BE32-E72D297353CC}">
                <c16:uniqueId val="{00000011-E888-4308-A140-2283CF5C3E80}"/>
              </c:ext>
            </c:extLst>
          </c:dPt>
          <c:dPt>
            <c:idx val="12"/>
            <c:invertIfNegative val="0"/>
            <c:bubble3D val="0"/>
            <c:extLst>
              <c:ext xmlns:c16="http://schemas.microsoft.com/office/drawing/2014/chart" uri="{C3380CC4-5D6E-409C-BE32-E72D297353CC}">
                <c16:uniqueId val="{00000013-E888-4308-A140-2283CF5C3E80}"/>
              </c:ext>
            </c:extLst>
          </c:dPt>
          <c:dPt>
            <c:idx val="13"/>
            <c:invertIfNegative val="0"/>
            <c:bubble3D val="0"/>
            <c:extLst>
              <c:ext xmlns:c16="http://schemas.microsoft.com/office/drawing/2014/chart" uri="{C3380CC4-5D6E-409C-BE32-E72D297353CC}">
                <c16:uniqueId val="{00000015-E888-4308-A140-2283CF5C3E80}"/>
              </c:ext>
            </c:extLst>
          </c:dPt>
          <c:dPt>
            <c:idx val="14"/>
            <c:invertIfNegative val="0"/>
            <c:bubble3D val="0"/>
            <c:extLst>
              <c:ext xmlns:c16="http://schemas.microsoft.com/office/drawing/2014/chart" uri="{C3380CC4-5D6E-409C-BE32-E72D297353CC}">
                <c16:uniqueId val="{00000017-E888-4308-A140-2283CF5C3E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Other</c:v>
                </c:pt>
                <c:pt idx="1">
                  <c:v>Courses interested in are not available locally</c:v>
                </c:pt>
                <c:pt idx="2">
                  <c:v>Business not operating long enough</c:v>
                </c:pt>
                <c:pt idx="3">
                  <c:v>Trained staff will be poached by other employers</c:v>
                </c:pt>
                <c:pt idx="4">
                  <c:v>External courses are too expensive</c:v>
                </c:pt>
                <c:pt idx="5">
                  <c:v>Training not needed due to size of establishment</c:v>
                </c:pt>
                <c:pt idx="6">
                  <c:v>Employees too busy to give training</c:v>
                </c:pt>
                <c:pt idx="7">
                  <c:v>Employees too busy to undertake training</c:v>
                </c:pt>
                <c:pt idx="8">
                  <c:v>Managers lack time to organise training</c:v>
                </c:pt>
                <c:pt idx="9">
                  <c:v>Learn by experience/Learn as you go</c:v>
                </c:pt>
                <c:pt idx="10">
                  <c:v>Any staff training arranged AND funded elsewhere</c:v>
                </c:pt>
                <c:pt idx="11">
                  <c:v>No training available in relevant subject area</c:v>
                </c:pt>
                <c:pt idx="12">
                  <c:v>No money available for training</c:v>
                </c:pt>
                <c:pt idx="13">
                  <c:v>Training not considered a priority</c:v>
                </c:pt>
                <c:pt idx="14">
                  <c:v>All staff are fully proficient / no need for training</c:v>
                </c:pt>
              </c:strCache>
            </c:strRef>
          </c:cat>
          <c:val>
            <c:numRef>
              <c:f>Sheet1!$B$2:$B$16</c:f>
              <c:numCache>
                <c:formatCode>0%</c:formatCode>
                <c:ptCount val="15"/>
                <c:pt idx="0">
                  <c:v>0.04</c:v>
                </c:pt>
                <c:pt idx="1">
                  <c:v>0.01</c:v>
                </c:pt>
                <c:pt idx="2">
                  <c:v>0.01</c:v>
                </c:pt>
                <c:pt idx="3">
                  <c:v>0.01</c:v>
                </c:pt>
                <c:pt idx="4">
                  <c:v>0.01</c:v>
                </c:pt>
                <c:pt idx="5">
                  <c:v>0.01</c:v>
                </c:pt>
                <c:pt idx="6">
                  <c:v>0.02</c:v>
                </c:pt>
                <c:pt idx="7">
                  <c:v>0.02</c:v>
                </c:pt>
                <c:pt idx="8">
                  <c:v>0.02</c:v>
                </c:pt>
                <c:pt idx="9">
                  <c:v>0.03</c:v>
                </c:pt>
                <c:pt idx="10">
                  <c:v>0.04</c:v>
                </c:pt>
                <c:pt idx="11">
                  <c:v>0.05</c:v>
                </c:pt>
                <c:pt idx="12">
                  <c:v>7.0000000000000007E-2</c:v>
                </c:pt>
                <c:pt idx="13">
                  <c:v>7.0000000000000007E-2</c:v>
                </c:pt>
                <c:pt idx="14">
                  <c:v>0.68</c:v>
                </c:pt>
              </c:numCache>
            </c:numRef>
          </c:val>
          <c:extLst>
            <c:ext xmlns:c16="http://schemas.microsoft.com/office/drawing/2014/chart" uri="{C3380CC4-5D6E-409C-BE32-E72D297353CC}">
              <c16:uniqueId val="{00000018-E888-4308-A140-2283CF5C3E80}"/>
            </c:ext>
          </c:extLst>
        </c:ser>
        <c:dLbls>
          <c:showLegendKey val="0"/>
          <c:showVal val="0"/>
          <c:showCatName val="0"/>
          <c:showSerName val="0"/>
          <c:showPercent val="0"/>
          <c:showBubbleSize val="0"/>
        </c:dLbls>
        <c:gapWidth val="80"/>
        <c:axId val="243989120"/>
        <c:axId val="243999104"/>
      </c:barChart>
      <c:catAx>
        <c:axId val="243989120"/>
        <c:scaling>
          <c:orientation val="minMax"/>
        </c:scaling>
        <c:delete val="0"/>
        <c:axPos val="l"/>
        <c:numFmt formatCode="General" sourceLinked="1"/>
        <c:majorTickMark val="out"/>
        <c:minorTickMark val="none"/>
        <c:tickLblPos val="nextTo"/>
        <c:txPr>
          <a:bodyPr/>
          <a:lstStyle/>
          <a:p>
            <a:pPr>
              <a:defRPr sz="1200"/>
            </a:pPr>
            <a:endParaRPr lang="en-US"/>
          </a:p>
        </c:txPr>
        <c:crossAx val="243999104"/>
        <c:crosses val="autoZero"/>
        <c:auto val="1"/>
        <c:lblAlgn val="ctr"/>
        <c:lblOffset val="100"/>
        <c:noMultiLvlLbl val="0"/>
      </c:catAx>
      <c:valAx>
        <c:axId val="243999104"/>
        <c:scaling>
          <c:orientation val="minMax"/>
        </c:scaling>
        <c:delete val="1"/>
        <c:axPos val="b"/>
        <c:numFmt formatCode="0%" sourceLinked="1"/>
        <c:majorTickMark val="out"/>
        <c:minorTickMark val="none"/>
        <c:tickLblPos val="nextTo"/>
        <c:crossAx val="243989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04249597057113"/>
          <c:y val="2.1087632775102283E-2"/>
          <c:w val="0.58727828542340044"/>
          <c:h val="0.95782473444979543"/>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FBF1-4A42-8F39-78C04A49FDDB}"/>
              </c:ext>
            </c:extLst>
          </c:dPt>
          <c:dPt>
            <c:idx val="1"/>
            <c:invertIfNegative val="0"/>
            <c:bubble3D val="0"/>
            <c:extLst>
              <c:ext xmlns:c16="http://schemas.microsoft.com/office/drawing/2014/chart" uri="{C3380CC4-5D6E-409C-BE32-E72D297353CC}">
                <c16:uniqueId val="{00000003-FBF1-4A42-8F39-78C04A49FDDB}"/>
              </c:ext>
            </c:extLst>
          </c:dPt>
          <c:dPt>
            <c:idx val="2"/>
            <c:invertIfNegative val="0"/>
            <c:bubble3D val="0"/>
            <c:extLst>
              <c:ext xmlns:c16="http://schemas.microsoft.com/office/drawing/2014/chart" uri="{C3380CC4-5D6E-409C-BE32-E72D297353CC}">
                <c16:uniqueId val="{00000005-FBF1-4A42-8F39-78C04A49FDDB}"/>
              </c:ext>
            </c:extLst>
          </c:dPt>
          <c:dPt>
            <c:idx val="3"/>
            <c:invertIfNegative val="0"/>
            <c:bubble3D val="0"/>
            <c:extLst>
              <c:ext xmlns:c16="http://schemas.microsoft.com/office/drawing/2014/chart" uri="{C3380CC4-5D6E-409C-BE32-E72D297353CC}">
                <c16:uniqueId val="{00000007-FBF1-4A42-8F39-78C04A49FDDB}"/>
              </c:ext>
            </c:extLst>
          </c:dPt>
          <c:dPt>
            <c:idx val="4"/>
            <c:invertIfNegative val="0"/>
            <c:bubble3D val="0"/>
            <c:extLst>
              <c:ext xmlns:c16="http://schemas.microsoft.com/office/drawing/2014/chart" uri="{C3380CC4-5D6E-409C-BE32-E72D297353CC}">
                <c16:uniqueId val="{00000009-FBF1-4A42-8F39-78C04A49FDDB}"/>
              </c:ext>
            </c:extLst>
          </c:dPt>
          <c:dPt>
            <c:idx val="5"/>
            <c:invertIfNegative val="0"/>
            <c:bubble3D val="0"/>
            <c:extLst>
              <c:ext xmlns:c16="http://schemas.microsoft.com/office/drawing/2014/chart" uri="{C3380CC4-5D6E-409C-BE32-E72D297353CC}">
                <c16:uniqueId val="{0000000B-FBF1-4A42-8F39-78C04A49FDDB}"/>
              </c:ext>
            </c:extLst>
          </c:dPt>
          <c:dPt>
            <c:idx val="6"/>
            <c:invertIfNegative val="0"/>
            <c:bubble3D val="0"/>
            <c:extLst>
              <c:ext xmlns:c16="http://schemas.microsoft.com/office/drawing/2014/chart" uri="{C3380CC4-5D6E-409C-BE32-E72D297353CC}">
                <c16:uniqueId val="{0000000D-FBF1-4A42-8F39-78C04A49FDDB}"/>
              </c:ext>
            </c:extLst>
          </c:dPt>
          <c:dPt>
            <c:idx val="7"/>
            <c:invertIfNegative val="0"/>
            <c:bubble3D val="0"/>
            <c:extLst>
              <c:ext xmlns:c16="http://schemas.microsoft.com/office/drawing/2014/chart" uri="{C3380CC4-5D6E-409C-BE32-E72D297353CC}">
                <c16:uniqueId val="{0000000F-FBF1-4A42-8F39-78C04A49FDDB}"/>
              </c:ext>
            </c:extLst>
          </c:dPt>
          <c:dPt>
            <c:idx val="8"/>
            <c:invertIfNegative val="0"/>
            <c:bubble3D val="0"/>
            <c:extLst>
              <c:ext xmlns:c16="http://schemas.microsoft.com/office/drawing/2014/chart" uri="{C3380CC4-5D6E-409C-BE32-E72D297353CC}">
                <c16:uniqueId val="{00000011-FBF1-4A42-8F39-78C04A49FDDB}"/>
              </c:ext>
            </c:extLst>
          </c:dPt>
          <c:dPt>
            <c:idx val="9"/>
            <c:invertIfNegative val="0"/>
            <c:bubble3D val="0"/>
            <c:extLst>
              <c:ext xmlns:c16="http://schemas.microsoft.com/office/drawing/2014/chart" uri="{C3380CC4-5D6E-409C-BE32-E72D297353CC}">
                <c16:uniqueId val="{00000013-FBF1-4A42-8F39-78C04A49FDDB}"/>
              </c:ext>
            </c:extLst>
          </c:dPt>
          <c:dPt>
            <c:idx val="10"/>
            <c:invertIfNegative val="0"/>
            <c:bubble3D val="0"/>
            <c:extLst>
              <c:ext xmlns:c16="http://schemas.microsoft.com/office/drawing/2014/chart" uri="{C3380CC4-5D6E-409C-BE32-E72D297353CC}">
                <c16:uniqueId val="{00000015-FBF1-4A42-8F39-78C04A49FDDB}"/>
              </c:ext>
            </c:extLst>
          </c:dPt>
          <c:dPt>
            <c:idx val="11"/>
            <c:invertIfNegative val="0"/>
            <c:bubble3D val="0"/>
            <c:extLst>
              <c:ext xmlns:c16="http://schemas.microsoft.com/office/drawing/2014/chart" uri="{C3380CC4-5D6E-409C-BE32-E72D297353CC}">
                <c16:uniqueId val="{00000017-FBF1-4A42-8F39-78C04A49FDDB}"/>
              </c:ext>
            </c:extLst>
          </c:dPt>
          <c:dPt>
            <c:idx val="12"/>
            <c:invertIfNegative val="0"/>
            <c:bubble3D val="0"/>
            <c:extLst>
              <c:ext xmlns:c16="http://schemas.microsoft.com/office/drawing/2014/chart" uri="{C3380CC4-5D6E-409C-BE32-E72D297353CC}">
                <c16:uniqueId val="{00000019-FBF1-4A42-8F39-78C04A49FDDB}"/>
              </c:ext>
            </c:extLst>
          </c:dPt>
          <c:dPt>
            <c:idx val="13"/>
            <c:invertIfNegative val="0"/>
            <c:bubble3D val="0"/>
            <c:extLst>
              <c:ext xmlns:c16="http://schemas.microsoft.com/office/drawing/2014/chart" uri="{C3380CC4-5D6E-409C-BE32-E72D297353CC}">
                <c16:uniqueId val="{0000001B-FBF1-4A42-8F39-78C04A49FDDB}"/>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4"/>
                <c:pt idx="0">
                  <c:v>Other</c:v>
                </c:pt>
                <c:pt idx="1">
                  <c:v>Training not a management priority</c:v>
                </c:pt>
                <c:pt idx="2">
                  <c:v>Staff turnover</c:v>
                </c:pt>
                <c:pt idx="3">
                  <c:v>Decisions taken at head office</c:v>
                </c:pt>
                <c:pt idx="4">
                  <c:v>Lack of knowledge about training opportunities</c:v>
                </c:pt>
                <c:pt idx="5">
                  <c:v>Lack of provision (e.g. courses full)</c:v>
                </c:pt>
                <c:pt idx="6">
                  <c:v>Lack of good local training providers</c:v>
                </c:pt>
                <c:pt idx="7">
                  <c:v>Staff now fully proficient</c:v>
                </c:pt>
                <c:pt idx="8">
                  <c:v>Staff not keen</c:v>
                </c:pt>
                <c:pt idx="9">
                  <c:v>Difficulty finding flexible training providers</c:v>
                </c:pt>
                <c:pt idx="10">
                  <c:v>A lack of appropriate training / qualifications</c:v>
                </c:pt>
                <c:pt idx="11">
                  <c:v>Hard to find time to organise training</c:v>
                </c:pt>
                <c:pt idx="12">
                  <c:v>Unable to spare more staff time</c:v>
                </c:pt>
                <c:pt idx="13">
                  <c:v>Lack of funds for training</c:v>
                </c:pt>
              </c:strCache>
            </c:strRef>
          </c:cat>
          <c:val>
            <c:numRef>
              <c:f>Sheet1!$B$2:$B$17</c:f>
              <c:numCache>
                <c:formatCode>0%</c:formatCode>
                <c:ptCount val="14"/>
                <c:pt idx="0">
                  <c:v>0.01</c:v>
                </c:pt>
                <c:pt idx="1">
                  <c:v>0.01</c:v>
                </c:pt>
                <c:pt idx="2">
                  <c:v>0.01</c:v>
                </c:pt>
                <c:pt idx="3">
                  <c:v>0.01</c:v>
                </c:pt>
                <c:pt idx="4">
                  <c:v>0.02</c:v>
                </c:pt>
                <c:pt idx="5">
                  <c:v>0.02</c:v>
                </c:pt>
                <c:pt idx="6">
                  <c:v>0.02</c:v>
                </c:pt>
                <c:pt idx="7">
                  <c:v>0.02</c:v>
                </c:pt>
                <c:pt idx="8">
                  <c:v>0.04</c:v>
                </c:pt>
                <c:pt idx="9">
                  <c:v>0.04</c:v>
                </c:pt>
                <c:pt idx="10">
                  <c:v>0.05</c:v>
                </c:pt>
                <c:pt idx="11">
                  <c:v>0.14000000000000001</c:v>
                </c:pt>
                <c:pt idx="12">
                  <c:v>0.49</c:v>
                </c:pt>
                <c:pt idx="13">
                  <c:v>0.52</c:v>
                </c:pt>
              </c:numCache>
            </c:numRef>
          </c:val>
          <c:extLst>
            <c:ext xmlns:c16="http://schemas.microsoft.com/office/drawing/2014/chart" uri="{C3380CC4-5D6E-409C-BE32-E72D297353CC}">
              <c16:uniqueId val="{0000001C-FBF1-4A42-8F39-78C04A49FDDB}"/>
            </c:ext>
          </c:extLst>
        </c:ser>
        <c:dLbls>
          <c:showLegendKey val="0"/>
          <c:showVal val="0"/>
          <c:showCatName val="0"/>
          <c:showSerName val="0"/>
          <c:showPercent val="0"/>
          <c:showBubbleSize val="0"/>
        </c:dLbls>
        <c:gapWidth val="80"/>
        <c:axId val="244146176"/>
        <c:axId val="244147712"/>
      </c:barChart>
      <c:catAx>
        <c:axId val="244146176"/>
        <c:scaling>
          <c:orientation val="minMax"/>
        </c:scaling>
        <c:delete val="0"/>
        <c:axPos val="l"/>
        <c:numFmt formatCode="General" sourceLinked="1"/>
        <c:majorTickMark val="out"/>
        <c:minorTickMark val="none"/>
        <c:tickLblPos val="nextTo"/>
        <c:txPr>
          <a:bodyPr/>
          <a:lstStyle/>
          <a:p>
            <a:pPr>
              <a:defRPr sz="1200"/>
            </a:pPr>
            <a:endParaRPr lang="en-US"/>
          </a:p>
        </c:txPr>
        <c:crossAx val="244147712"/>
        <c:crosses val="autoZero"/>
        <c:auto val="1"/>
        <c:lblAlgn val="ctr"/>
        <c:lblOffset val="100"/>
        <c:noMultiLvlLbl val="0"/>
      </c:catAx>
      <c:valAx>
        <c:axId val="244147712"/>
        <c:scaling>
          <c:orientation val="minMax"/>
        </c:scaling>
        <c:delete val="1"/>
        <c:axPos val="b"/>
        <c:numFmt formatCode="0%" sourceLinked="1"/>
        <c:majorTickMark val="out"/>
        <c:minorTickMark val="none"/>
        <c:tickLblPos val="nextTo"/>
        <c:crossAx val="244146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65244657225272E-3"/>
          <c:y val="0.12370284683083262"/>
          <c:w val="0.97347835865178034"/>
          <c:h val="0.64736782249419744"/>
        </c:manualLayout>
      </c:layout>
      <c:barChart>
        <c:barDir val="col"/>
        <c:grouping val="clustered"/>
        <c:varyColors val="0"/>
        <c:ser>
          <c:idx val="0"/>
          <c:order val="0"/>
          <c:tx>
            <c:strRef>
              <c:f>Sheet1!$B$1</c:f>
              <c:strCache>
                <c:ptCount val="1"/>
                <c:pt idx="0">
                  <c:v>Spend per trainee</c:v>
                </c:pt>
              </c:strCache>
            </c:strRef>
          </c:tx>
          <c:spPr>
            <a:solidFill>
              <a:schemeClr val="bg1">
                <a:lumMod val="65000"/>
              </a:schemeClr>
            </a:solidFill>
            <a:ln>
              <a:noFill/>
            </a:ln>
          </c:spPr>
          <c:invertIfNegative val="0"/>
          <c:dPt>
            <c:idx val="0"/>
            <c:invertIfNegative val="0"/>
            <c:bubble3D val="0"/>
            <c:extLst>
              <c:ext xmlns:c16="http://schemas.microsoft.com/office/drawing/2014/chart" uri="{C3380CC4-5D6E-409C-BE32-E72D297353CC}">
                <c16:uniqueId val="{00000000-9F5A-4801-8A60-2233DEAF8E0C}"/>
              </c:ext>
            </c:extLst>
          </c:dPt>
          <c:dPt>
            <c:idx val="2"/>
            <c:invertIfNegative val="0"/>
            <c:bubble3D val="0"/>
            <c:spPr>
              <a:solidFill>
                <a:srgbClr val="233A75"/>
              </a:solidFill>
              <a:ln>
                <a:noFill/>
              </a:ln>
            </c:spPr>
            <c:extLst>
              <c:ext xmlns:c16="http://schemas.microsoft.com/office/drawing/2014/chart" uri="{C3380CC4-5D6E-409C-BE32-E72D297353CC}">
                <c16:uniqueId val="{00000002-9F5A-4801-8A60-2233DEAF8E0C}"/>
              </c:ext>
            </c:extLst>
          </c:dPt>
          <c:dPt>
            <c:idx val="3"/>
            <c:invertIfNegative val="0"/>
            <c:bubble3D val="0"/>
            <c:extLst>
              <c:ext xmlns:c16="http://schemas.microsoft.com/office/drawing/2014/chart" uri="{C3380CC4-5D6E-409C-BE32-E72D297353CC}">
                <c16:uniqueId val="{00000003-9F5A-4801-8A60-2233DEAF8E0C}"/>
              </c:ext>
            </c:extLst>
          </c:dPt>
          <c:dPt>
            <c:idx val="6"/>
            <c:invertIfNegative val="0"/>
            <c:bubble3D val="0"/>
            <c:spPr>
              <a:solidFill>
                <a:srgbClr val="233A75"/>
              </a:solidFill>
              <a:ln>
                <a:noFill/>
              </a:ln>
            </c:spPr>
            <c:extLst>
              <c:ext xmlns:c16="http://schemas.microsoft.com/office/drawing/2014/chart" uri="{C3380CC4-5D6E-409C-BE32-E72D297353CC}">
                <c16:uniqueId val="{00000005-9F5A-4801-8A60-2233DEAF8E0C}"/>
              </c:ext>
            </c:extLst>
          </c:dPt>
          <c:dPt>
            <c:idx val="9"/>
            <c:invertIfNegative val="0"/>
            <c:bubble3D val="0"/>
            <c:extLst>
              <c:ext xmlns:c16="http://schemas.microsoft.com/office/drawing/2014/chart" uri="{C3380CC4-5D6E-409C-BE32-E72D297353CC}">
                <c16:uniqueId val="{00000006-9F5A-4801-8A60-2233DEAF8E0C}"/>
              </c:ext>
            </c:extLst>
          </c:dPt>
          <c:dPt>
            <c:idx val="10"/>
            <c:invertIfNegative val="0"/>
            <c:bubble3D val="0"/>
            <c:spPr>
              <a:solidFill>
                <a:srgbClr val="233A75"/>
              </a:solidFill>
              <a:ln>
                <a:noFill/>
              </a:ln>
            </c:spPr>
            <c:extLst>
              <c:ext xmlns:c16="http://schemas.microsoft.com/office/drawing/2014/chart" uri="{C3380CC4-5D6E-409C-BE32-E72D297353CC}">
                <c16:uniqueId val="{00000008-9F5A-4801-8A60-2233DEAF8E0C}"/>
              </c:ext>
            </c:extLst>
          </c:dPt>
          <c:dPt>
            <c:idx val="12"/>
            <c:invertIfNegative val="0"/>
            <c:bubble3D val="0"/>
            <c:extLst>
              <c:ext xmlns:c16="http://schemas.microsoft.com/office/drawing/2014/chart" uri="{C3380CC4-5D6E-409C-BE32-E72D297353CC}">
                <c16:uniqueId val="{00000009-9F5A-4801-8A60-2233DEAF8E0C}"/>
              </c:ext>
            </c:extLst>
          </c:dPt>
          <c:dPt>
            <c:idx val="14"/>
            <c:invertIfNegative val="0"/>
            <c:bubble3D val="0"/>
            <c:spPr>
              <a:solidFill>
                <a:srgbClr val="233A75"/>
              </a:solidFill>
              <a:ln>
                <a:noFill/>
              </a:ln>
            </c:spPr>
            <c:extLst>
              <c:ext xmlns:c16="http://schemas.microsoft.com/office/drawing/2014/chart" uri="{C3380CC4-5D6E-409C-BE32-E72D297353CC}">
                <c16:uniqueId val="{0000000B-9F5A-4801-8A60-2233DEAF8E0C}"/>
              </c:ext>
            </c:extLst>
          </c:dPt>
          <c:dPt>
            <c:idx val="18"/>
            <c:invertIfNegative val="0"/>
            <c:bubble3D val="0"/>
            <c:spPr>
              <a:solidFill>
                <a:srgbClr val="233A75"/>
              </a:solidFill>
              <a:ln>
                <a:noFill/>
              </a:ln>
            </c:spPr>
            <c:extLst>
              <c:ext xmlns:c16="http://schemas.microsoft.com/office/drawing/2014/chart" uri="{C3380CC4-5D6E-409C-BE32-E72D297353CC}">
                <c16:uniqueId val="{0000000D-9F5A-4801-8A60-2233DEAF8E0C}"/>
              </c:ext>
            </c:extLst>
          </c:dPt>
          <c:dLbls>
            <c:dLbl>
              <c:idx val="2"/>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F5A-4801-8A60-2233DEAF8E0C}"/>
                </c:ext>
              </c:extLst>
            </c:dLbl>
            <c:dLbl>
              <c:idx val="6"/>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9F5A-4801-8A60-2233DEAF8E0C}"/>
                </c:ext>
              </c:extLst>
            </c:dLbl>
            <c:dLbl>
              <c:idx val="10"/>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F5A-4801-8A60-2233DEAF8E0C}"/>
                </c:ext>
              </c:extLst>
            </c:dLbl>
            <c:dLbl>
              <c:idx val="14"/>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9F5A-4801-8A60-2233DEAF8E0C}"/>
                </c:ext>
              </c:extLst>
            </c:dLbl>
            <c:dLbl>
              <c:idx val="18"/>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9F5A-4801-8A60-2233DEAF8E0C}"/>
                </c:ext>
              </c:extLst>
            </c:dLbl>
            <c:dLbl>
              <c:idx val="22"/>
              <c:spPr/>
              <c:txPr>
                <a:bodyPr rot="-5400000" vert="horz"/>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1585-4847-B410-7C2DC998F2AA}"/>
                </c:ext>
              </c:extLst>
            </c:dLbl>
            <c:spPr>
              <a:noFill/>
              <a:ln>
                <a:noFill/>
              </a:ln>
              <a:effectLst/>
            </c:spPr>
            <c:txPr>
              <a:bodyPr rot="-5400000" vert="horz"/>
              <a:lstStyle/>
              <a:p>
                <a:pPr>
                  <a:defRPr sz="11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Sheet1!$A$2:$A$24</c:f>
              <c:strCache>
                <c:ptCount val="23"/>
                <c:pt idx="0">
                  <c:v>UK 2011</c:v>
                </c:pt>
                <c:pt idx="1">
                  <c:v>UK 2013</c:v>
                </c:pt>
                <c:pt idx="2">
                  <c:v>UK 2015</c:v>
                </c:pt>
                <c:pt idx="4">
                  <c:v>2-4 2011</c:v>
                </c:pt>
                <c:pt idx="5">
                  <c:v>2-4 2013</c:v>
                </c:pt>
                <c:pt idx="6">
                  <c:v>2-4 2015</c:v>
                </c:pt>
                <c:pt idx="8">
                  <c:v>5-24 2011</c:v>
                </c:pt>
                <c:pt idx="9">
                  <c:v>5-24 2013</c:v>
                </c:pt>
                <c:pt idx="10">
                  <c:v>5-24 2015</c:v>
                </c:pt>
                <c:pt idx="12">
                  <c:v>25-49 2011</c:v>
                </c:pt>
                <c:pt idx="13">
                  <c:v>25-49 2013</c:v>
                </c:pt>
                <c:pt idx="14">
                  <c:v>25-49 2015</c:v>
                </c:pt>
                <c:pt idx="16">
                  <c:v>50-99 2011</c:v>
                </c:pt>
                <c:pt idx="17">
                  <c:v>50-99 2013</c:v>
                </c:pt>
                <c:pt idx="18">
                  <c:v>50-99 2015</c:v>
                </c:pt>
                <c:pt idx="20">
                  <c:v>50-99 2011</c:v>
                </c:pt>
                <c:pt idx="21">
                  <c:v>50-99 2013</c:v>
                </c:pt>
                <c:pt idx="22">
                  <c:v>50-99 2015</c:v>
                </c:pt>
              </c:strCache>
            </c:strRef>
          </c:cat>
          <c:val>
            <c:numRef>
              <c:f>Sheet1!$B$2:$B$24</c:f>
              <c:numCache>
                <c:formatCode>"£"#,##0_);[Red]\("£"#,##0\)</c:formatCode>
                <c:ptCount val="23"/>
                <c:pt idx="0">
                  <c:v>5700</c:v>
                </c:pt>
                <c:pt idx="1">
                  <c:v>2560</c:v>
                </c:pt>
                <c:pt idx="2">
                  <c:v>2610</c:v>
                </c:pt>
                <c:pt idx="4">
                  <c:v>5700</c:v>
                </c:pt>
                <c:pt idx="5">
                  <c:v>5650</c:v>
                </c:pt>
                <c:pt idx="6">
                  <c:v>5810</c:v>
                </c:pt>
                <c:pt idx="8">
                  <c:v>3570</c:v>
                </c:pt>
                <c:pt idx="9">
                  <c:v>3630</c:v>
                </c:pt>
                <c:pt idx="10">
                  <c:v>3750</c:v>
                </c:pt>
                <c:pt idx="12">
                  <c:v>3100</c:v>
                </c:pt>
                <c:pt idx="13">
                  <c:v>3080</c:v>
                </c:pt>
                <c:pt idx="14">
                  <c:v>2810</c:v>
                </c:pt>
                <c:pt idx="16">
                  <c:v>2740</c:v>
                </c:pt>
                <c:pt idx="17">
                  <c:v>2460</c:v>
                </c:pt>
                <c:pt idx="18">
                  <c:v>2820</c:v>
                </c:pt>
                <c:pt idx="20">
                  <c:v>2290</c:v>
                </c:pt>
                <c:pt idx="21">
                  <c:v>1600</c:v>
                </c:pt>
                <c:pt idx="22">
                  <c:v>1570</c:v>
                </c:pt>
              </c:numCache>
            </c:numRef>
          </c:val>
          <c:extLst>
            <c:ext xmlns:c16="http://schemas.microsoft.com/office/drawing/2014/chart" uri="{C3380CC4-5D6E-409C-BE32-E72D297353CC}">
              <c16:uniqueId val="{0000000F-9F5A-4801-8A60-2233DEAF8E0C}"/>
            </c:ext>
          </c:extLst>
        </c:ser>
        <c:ser>
          <c:idx val="1"/>
          <c:order val="1"/>
          <c:tx>
            <c:strRef>
              <c:f>Sheet1!$C$1</c:f>
              <c:strCache>
                <c:ptCount val="1"/>
                <c:pt idx="0">
                  <c:v>Spend per employee</c:v>
                </c:pt>
              </c:strCache>
            </c:strRef>
          </c:tx>
          <c:spPr>
            <a:solidFill>
              <a:schemeClr val="bg1">
                <a:lumMod val="85000"/>
              </a:schemeClr>
            </a:solidFill>
            <a:ln>
              <a:noFill/>
            </a:ln>
          </c:spPr>
          <c:invertIfNegative val="0"/>
          <c:dPt>
            <c:idx val="0"/>
            <c:invertIfNegative val="0"/>
            <c:bubble3D val="0"/>
            <c:extLst>
              <c:ext xmlns:c16="http://schemas.microsoft.com/office/drawing/2014/chart" uri="{C3380CC4-5D6E-409C-BE32-E72D297353CC}">
                <c16:uniqueId val="{00000010-9F5A-4801-8A60-2233DEAF8E0C}"/>
              </c:ext>
            </c:extLst>
          </c:dPt>
          <c:dPt>
            <c:idx val="2"/>
            <c:invertIfNegative val="0"/>
            <c:bubble3D val="0"/>
            <c:spPr>
              <a:solidFill>
                <a:srgbClr val="C8D3EF"/>
              </a:solidFill>
              <a:ln>
                <a:noFill/>
              </a:ln>
            </c:spPr>
            <c:extLst>
              <c:ext xmlns:c16="http://schemas.microsoft.com/office/drawing/2014/chart" uri="{C3380CC4-5D6E-409C-BE32-E72D297353CC}">
                <c16:uniqueId val="{00000012-9F5A-4801-8A60-2233DEAF8E0C}"/>
              </c:ext>
            </c:extLst>
          </c:dPt>
          <c:dPt>
            <c:idx val="3"/>
            <c:invertIfNegative val="0"/>
            <c:bubble3D val="0"/>
            <c:extLst>
              <c:ext xmlns:c16="http://schemas.microsoft.com/office/drawing/2014/chart" uri="{C3380CC4-5D6E-409C-BE32-E72D297353CC}">
                <c16:uniqueId val="{00000013-9F5A-4801-8A60-2233DEAF8E0C}"/>
              </c:ext>
            </c:extLst>
          </c:dPt>
          <c:dPt>
            <c:idx val="6"/>
            <c:invertIfNegative val="0"/>
            <c:bubble3D val="0"/>
            <c:spPr>
              <a:solidFill>
                <a:srgbClr val="C8D3EF"/>
              </a:solidFill>
              <a:ln>
                <a:noFill/>
              </a:ln>
            </c:spPr>
            <c:extLst>
              <c:ext xmlns:c16="http://schemas.microsoft.com/office/drawing/2014/chart" uri="{C3380CC4-5D6E-409C-BE32-E72D297353CC}">
                <c16:uniqueId val="{00000015-9F5A-4801-8A60-2233DEAF8E0C}"/>
              </c:ext>
            </c:extLst>
          </c:dPt>
          <c:dPt>
            <c:idx val="9"/>
            <c:invertIfNegative val="0"/>
            <c:bubble3D val="0"/>
            <c:extLst>
              <c:ext xmlns:c16="http://schemas.microsoft.com/office/drawing/2014/chart" uri="{C3380CC4-5D6E-409C-BE32-E72D297353CC}">
                <c16:uniqueId val="{00000016-9F5A-4801-8A60-2233DEAF8E0C}"/>
              </c:ext>
            </c:extLst>
          </c:dPt>
          <c:dPt>
            <c:idx val="10"/>
            <c:invertIfNegative val="0"/>
            <c:bubble3D val="0"/>
            <c:spPr>
              <a:solidFill>
                <a:srgbClr val="C8D3EF"/>
              </a:solidFill>
              <a:ln>
                <a:noFill/>
              </a:ln>
            </c:spPr>
            <c:extLst>
              <c:ext xmlns:c16="http://schemas.microsoft.com/office/drawing/2014/chart" uri="{C3380CC4-5D6E-409C-BE32-E72D297353CC}">
                <c16:uniqueId val="{00000018-9F5A-4801-8A60-2233DEAF8E0C}"/>
              </c:ext>
            </c:extLst>
          </c:dPt>
          <c:dPt>
            <c:idx val="12"/>
            <c:invertIfNegative val="0"/>
            <c:bubble3D val="0"/>
            <c:extLst>
              <c:ext xmlns:c16="http://schemas.microsoft.com/office/drawing/2014/chart" uri="{C3380CC4-5D6E-409C-BE32-E72D297353CC}">
                <c16:uniqueId val="{00000019-9F5A-4801-8A60-2233DEAF8E0C}"/>
              </c:ext>
            </c:extLst>
          </c:dPt>
          <c:dPt>
            <c:idx val="14"/>
            <c:invertIfNegative val="0"/>
            <c:bubble3D val="0"/>
            <c:spPr>
              <a:solidFill>
                <a:srgbClr val="C8D3EF"/>
              </a:solidFill>
              <a:ln>
                <a:noFill/>
              </a:ln>
            </c:spPr>
            <c:extLst>
              <c:ext xmlns:c16="http://schemas.microsoft.com/office/drawing/2014/chart" uri="{C3380CC4-5D6E-409C-BE32-E72D297353CC}">
                <c16:uniqueId val="{0000001B-9F5A-4801-8A60-2233DEAF8E0C}"/>
              </c:ext>
            </c:extLst>
          </c:dPt>
          <c:dPt>
            <c:idx val="18"/>
            <c:invertIfNegative val="0"/>
            <c:bubble3D val="0"/>
            <c:spPr>
              <a:solidFill>
                <a:srgbClr val="C8D3EF"/>
              </a:solidFill>
              <a:ln>
                <a:noFill/>
              </a:ln>
            </c:spPr>
            <c:extLst>
              <c:ext xmlns:c16="http://schemas.microsoft.com/office/drawing/2014/chart" uri="{C3380CC4-5D6E-409C-BE32-E72D297353CC}">
                <c16:uniqueId val="{0000001D-9F5A-4801-8A60-2233DEAF8E0C}"/>
              </c:ext>
            </c:extLst>
          </c:dPt>
          <c:dLbls>
            <c:dLbl>
              <c:idx val="2"/>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9F5A-4801-8A60-2233DEAF8E0C}"/>
                </c:ext>
              </c:extLst>
            </c:dLbl>
            <c:dLbl>
              <c:idx val="6"/>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9F5A-4801-8A60-2233DEAF8E0C}"/>
                </c:ext>
              </c:extLst>
            </c:dLbl>
            <c:dLbl>
              <c:idx val="10"/>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9F5A-4801-8A60-2233DEAF8E0C}"/>
                </c:ext>
              </c:extLst>
            </c:dLbl>
            <c:dLbl>
              <c:idx val="14"/>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9F5A-4801-8A60-2233DEAF8E0C}"/>
                </c:ext>
              </c:extLst>
            </c:dLbl>
            <c:dLbl>
              <c:idx val="18"/>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D-9F5A-4801-8A60-2233DEAF8E0C}"/>
                </c:ext>
              </c:extLst>
            </c:dLbl>
            <c:dLbl>
              <c:idx val="22"/>
              <c:spPr/>
              <c:txPr>
                <a:bodyPr rot="-5400000" vert="horz"/>
                <a:lstStyle/>
                <a:p>
                  <a:pPr algn="ctr">
                    <a:defRPr lang="en-GB"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D-1585-4847-B410-7C2DC998F2AA}"/>
                </c:ext>
              </c:extLst>
            </c:dLbl>
            <c:spPr>
              <a:noFill/>
              <a:ln>
                <a:noFill/>
              </a:ln>
              <a:effectLst/>
            </c:spPr>
            <c:txPr>
              <a:bodyPr rot="-5400000" vert="horz"/>
              <a:lstStyle/>
              <a:p>
                <a:pPr algn="ctr">
                  <a:defRPr lang="en-GB" sz="11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Sheet1!$A$2:$A$24</c:f>
              <c:strCache>
                <c:ptCount val="23"/>
                <c:pt idx="0">
                  <c:v>UK 2011</c:v>
                </c:pt>
                <c:pt idx="1">
                  <c:v>UK 2013</c:v>
                </c:pt>
                <c:pt idx="2">
                  <c:v>UK 2015</c:v>
                </c:pt>
                <c:pt idx="4">
                  <c:v>2-4 2011</c:v>
                </c:pt>
                <c:pt idx="5">
                  <c:v>2-4 2013</c:v>
                </c:pt>
                <c:pt idx="6">
                  <c:v>2-4 2015</c:v>
                </c:pt>
                <c:pt idx="8">
                  <c:v>5-24 2011</c:v>
                </c:pt>
                <c:pt idx="9">
                  <c:v>5-24 2013</c:v>
                </c:pt>
                <c:pt idx="10">
                  <c:v>5-24 2015</c:v>
                </c:pt>
                <c:pt idx="12">
                  <c:v>25-49 2011</c:v>
                </c:pt>
                <c:pt idx="13">
                  <c:v>25-49 2013</c:v>
                </c:pt>
                <c:pt idx="14">
                  <c:v>25-49 2015</c:v>
                </c:pt>
                <c:pt idx="16">
                  <c:v>50-99 2011</c:v>
                </c:pt>
                <c:pt idx="17">
                  <c:v>50-99 2013</c:v>
                </c:pt>
                <c:pt idx="18">
                  <c:v>50-99 2015</c:v>
                </c:pt>
                <c:pt idx="20">
                  <c:v>50-99 2011</c:v>
                </c:pt>
                <c:pt idx="21">
                  <c:v>50-99 2013</c:v>
                </c:pt>
                <c:pt idx="22">
                  <c:v>50-99 2015</c:v>
                </c:pt>
              </c:strCache>
            </c:strRef>
          </c:cat>
          <c:val>
            <c:numRef>
              <c:f>Sheet1!$C$2:$C$24</c:f>
              <c:numCache>
                <c:formatCode>"£"#,##0_);[Red]\("£"#,##0\)</c:formatCode>
                <c:ptCount val="23"/>
                <c:pt idx="0">
                  <c:v>2290</c:v>
                </c:pt>
                <c:pt idx="1">
                  <c:v>1600</c:v>
                </c:pt>
                <c:pt idx="2">
                  <c:v>1640</c:v>
                </c:pt>
                <c:pt idx="4">
                  <c:v>2290</c:v>
                </c:pt>
                <c:pt idx="5">
                  <c:v>2320</c:v>
                </c:pt>
                <c:pt idx="6">
                  <c:v>2470</c:v>
                </c:pt>
                <c:pt idx="8">
                  <c:v>1880</c:v>
                </c:pt>
                <c:pt idx="9">
                  <c:v>1970</c:v>
                </c:pt>
                <c:pt idx="10">
                  <c:v>2100</c:v>
                </c:pt>
                <c:pt idx="12">
                  <c:v>1810</c:v>
                </c:pt>
                <c:pt idx="13">
                  <c:v>1930</c:v>
                </c:pt>
                <c:pt idx="14">
                  <c:v>1820</c:v>
                </c:pt>
                <c:pt idx="16">
                  <c:v>1616</c:v>
                </c:pt>
                <c:pt idx="17">
                  <c:v>1610</c:v>
                </c:pt>
                <c:pt idx="18">
                  <c:v>1860</c:v>
                </c:pt>
                <c:pt idx="20">
                  <c:v>1290</c:v>
                </c:pt>
                <c:pt idx="21">
                  <c:v>1120</c:v>
                </c:pt>
                <c:pt idx="22">
                  <c:v>1080</c:v>
                </c:pt>
              </c:numCache>
            </c:numRef>
          </c:val>
          <c:extLst>
            <c:ext xmlns:c16="http://schemas.microsoft.com/office/drawing/2014/chart" uri="{C3380CC4-5D6E-409C-BE32-E72D297353CC}">
              <c16:uniqueId val="{0000001F-9F5A-4801-8A60-2233DEAF8E0C}"/>
            </c:ext>
          </c:extLst>
        </c:ser>
        <c:dLbls>
          <c:showLegendKey val="0"/>
          <c:showVal val="0"/>
          <c:showCatName val="0"/>
          <c:showSerName val="0"/>
          <c:showPercent val="0"/>
          <c:showBubbleSize val="0"/>
        </c:dLbls>
        <c:gapWidth val="10"/>
        <c:axId val="244867840"/>
        <c:axId val="244869376"/>
      </c:barChart>
      <c:catAx>
        <c:axId val="244867840"/>
        <c:scaling>
          <c:orientation val="minMax"/>
        </c:scaling>
        <c:delete val="0"/>
        <c:axPos val="b"/>
        <c:numFmt formatCode="General" sourceLinked="0"/>
        <c:majorTickMark val="out"/>
        <c:minorTickMark val="none"/>
        <c:tickLblPos val="none"/>
        <c:txPr>
          <a:bodyPr/>
          <a:lstStyle/>
          <a:p>
            <a:pPr>
              <a:defRPr sz="1400" b="1"/>
            </a:pPr>
            <a:endParaRPr lang="en-US"/>
          </a:p>
        </c:txPr>
        <c:crossAx val="244869376"/>
        <c:crosses val="autoZero"/>
        <c:auto val="1"/>
        <c:lblAlgn val="ctr"/>
        <c:lblOffset val="100"/>
        <c:noMultiLvlLbl val="0"/>
      </c:catAx>
      <c:valAx>
        <c:axId val="244869376"/>
        <c:scaling>
          <c:orientation val="minMax"/>
        </c:scaling>
        <c:delete val="1"/>
        <c:axPos val="l"/>
        <c:numFmt formatCode="&quot;£&quot;#,##0_);[Red]\(&quot;£&quot;#,##0\)" sourceLinked="1"/>
        <c:majorTickMark val="out"/>
        <c:minorTickMark val="none"/>
        <c:tickLblPos val="nextTo"/>
        <c:crossAx val="24486784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322679871603201E-2"/>
          <c:y val="0"/>
          <c:w val="0.9313546402567936"/>
          <c:h val="0.76833037133172932"/>
        </c:manualLayout>
      </c:layout>
      <c:barChart>
        <c:barDir val="col"/>
        <c:grouping val="clustered"/>
        <c:varyColors val="0"/>
        <c:ser>
          <c:idx val="0"/>
          <c:order val="0"/>
          <c:tx>
            <c:strRef>
              <c:f>Sheet1!$B$1</c:f>
              <c:strCache>
                <c:ptCount val="1"/>
                <c:pt idx="0">
                  <c:v>Have vacancies</c:v>
                </c:pt>
              </c:strCache>
            </c:strRef>
          </c:tx>
          <c:spPr>
            <a:solidFill>
              <a:srgbClr val="233A75"/>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HPW</c:v>
                </c:pt>
                <c:pt idx="1">
                  <c:v>non-HPW</c:v>
                </c:pt>
              </c:strCache>
            </c:strRef>
          </c:cat>
          <c:val>
            <c:numRef>
              <c:f>Sheet1!$B$2:$B$3</c:f>
              <c:numCache>
                <c:formatCode>0%</c:formatCode>
                <c:ptCount val="2"/>
                <c:pt idx="0">
                  <c:v>0.4</c:v>
                </c:pt>
                <c:pt idx="1">
                  <c:v>0.16</c:v>
                </c:pt>
              </c:numCache>
            </c:numRef>
          </c:val>
          <c:extLst>
            <c:ext xmlns:c16="http://schemas.microsoft.com/office/drawing/2014/chart" uri="{C3380CC4-5D6E-409C-BE32-E72D297353CC}">
              <c16:uniqueId val="{00000000-189E-4FBA-AACC-9EB6F3B274C5}"/>
            </c:ext>
          </c:extLst>
        </c:ser>
        <c:ser>
          <c:idx val="1"/>
          <c:order val="1"/>
          <c:tx>
            <c:strRef>
              <c:f>Sheet1!$C$1</c:f>
              <c:strCache>
                <c:ptCount val="1"/>
                <c:pt idx="0">
                  <c:v>Have HtFVs</c:v>
                </c:pt>
              </c:strCache>
            </c:strRef>
          </c:tx>
          <c:spPr>
            <a:solidFill>
              <a:srgbClr val="836DB0"/>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HPW</c:v>
                </c:pt>
                <c:pt idx="1">
                  <c:v>non-HPW</c:v>
                </c:pt>
              </c:strCache>
            </c:strRef>
          </c:cat>
          <c:val>
            <c:numRef>
              <c:f>Sheet1!$C$2:$C$3</c:f>
              <c:numCache>
                <c:formatCode>0%</c:formatCode>
                <c:ptCount val="2"/>
                <c:pt idx="0">
                  <c:v>0.14000000000000001</c:v>
                </c:pt>
                <c:pt idx="1">
                  <c:v>0.06</c:v>
                </c:pt>
              </c:numCache>
            </c:numRef>
          </c:val>
          <c:extLst>
            <c:ext xmlns:c16="http://schemas.microsoft.com/office/drawing/2014/chart" uri="{C3380CC4-5D6E-409C-BE32-E72D297353CC}">
              <c16:uniqueId val="{00000001-189E-4FBA-AACC-9EB6F3B274C5}"/>
            </c:ext>
          </c:extLst>
        </c:ser>
        <c:ser>
          <c:idx val="2"/>
          <c:order val="2"/>
          <c:tx>
            <c:strRef>
              <c:f>Sheet1!$D$1</c:f>
              <c:strCache>
                <c:ptCount val="1"/>
                <c:pt idx="0">
                  <c:v>Have SSVs</c:v>
                </c:pt>
              </c:strCache>
            </c:strRef>
          </c:tx>
          <c:spPr>
            <a:solidFill>
              <a:srgbClr val="E8503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HPW</c:v>
                </c:pt>
                <c:pt idx="1">
                  <c:v>non-HPW</c:v>
                </c:pt>
              </c:strCache>
            </c:strRef>
          </c:cat>
          <c:val>
            <c:numRef>
              <c:f>Sheet1!$D$2:$D$3</c:f>
              <c:numCache>
                <c:formatCode>0%</c:formatCode>
                <c:ptCount val="2"/>
                <c:pt idx="0">
                  <c:v>0.11</c:v>
                </c:pt>
                <c:pt idx="1">
                  <c:v>0.05</c:v>
                </c:pt>
              </c:numCache>
            </c:numRef>
          </c:val>
          <c:extLst>
            <c:ext xmlns:c16="http://schemas.microsoft.com/office/drawing/2014/chart" uri="{C3380CC4-5D6E-409C-BE32-E72D297353CC}">
              <c16:uniqueId val="{00000003-189E-4FBA-AACC-9EB6F3B274C5}"/>
            </c:ext>
          </c:extLst>
        </c:ser>
        <c:dLbls>
          <c:showLegendKey val="0"/>
          <c:showVal val="0"/>
          <c:showCatName val="0"/>
          <c:showSerName val="0"/>
          <c:showPercent val="0"/>
          <c:showBubbleSize val="0"/>
        </c:dLbls>
        <c:gapWidth val="75"/>
        <c:axId val="184153216"/>
        <c:axId val="184154752"/>
      </c:barChart>
      <c:catAx>
        <c:axId val="184153216"/>
        <c:scaling>
          <c:orientation val="minMax"/>
        </c:scaling>
        <c:delete val="0"/>
        <c:axPos val="b"/>
        <c:numFmt formatCode="General" sourceLinked="0"/>
        <c:majorTickMark val="none"/>
        <c:minorTickMark val="none"/>
        <c:tickLblPos val="nextTo"/>
        <c:txPr>
          <a:bodyPr rot="0" vert="horz"/>
          <a:lstStyle/>
          <a:p>
            <a:pPr>
              <a:defRPr sz="1200" b="1"/>
            </a:pPr>
            <a:endParaRPr lang="en-US"/>
          </a:p>
        </c:txPr>
        <c:crossAx val="184154752"/>
        <c:crosses val="autoZero"/>
        <c:auto val="1"/>
        <c:lblAlgn val="ctr"/>
        <c:lblOffset val="100"/>
        <c:noMultiLvlLbl val="0"/>
      </c:catAx>
      <c:valAx>
        <c:axId val="184154752"/>
        <c:scaling>
          <c:orientation val="minMax"/>
          <c:max val="1"/>
          <c:min val="0"/>
        </c:scaling>
        <c:delete val="1"/>
        <c:axPos val="l"/>
        <c:numFmt formatCode="0%" sourceLinked="1"/>
        <c:majorTickMark val="none"/>
        <c:minorTickMark val="none"/>
        <c:tickLblPos val="nextTo"/>
        <c:crossAx val="184153216"/>
        <c:crosses val="autoZero"/>
        <c:crossBetween val="between"/>
      </c:valAx>
    </c:plotArea>
    <c:legend>
      <c:legendPos val="b"/>
      <c:layout>
        <c:manualLayout>
          <c:xMode val="edge"/>
          <c:yMode val="edge"/>
          <c:x val="2.8082192622220802E-2"/>
          <c:y val="0.83960109253034287"/>
          <c:w val="0.94636989136884109"/>
          <c:h val="0.12919779356532304"/>
        </c:manualLayout>
      </c:layout>
      <c:overlay val="0"/>
      <c:spPr>
        <a:noFill/>
      </c:spPr>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56696781590097E-2"/>
          <c:y val="5.5823070937017237E-2"/>
          <c:w val="0.9231581644989959"/>
          <c:h val="0.71524758613973938"/>
        </c:manualLayout>
      </c:layout>
      <c:barChart>
        <c:barDir val="col"/>
        <c:grouping val="clustered"/>
        <c:varyColors val="0"/>
        <c:ser>
          <c:idx val="0"/>
          <c:order val="0"/>
          <c:tx>
            <c:strRef>
              <c:f>Sheet1!$B$1</c:f>
              <c:strCache>
                <c:ptCount val="1"/>
                <c:pt idx="0">
                  <c:v>Incidence of vacancies</c:v>
                </c:pt>
              </c:strCache>
            </c:strRef>
          </c:tx>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1DA0-4A00-BB71-A037253845AF}"/>
              </c:ext>
            </c:extLst>
          </c:dPt>
          <c:dPt>
            <c:idx val="1"/>
            <c:invertIfNegative val="0"/>
            <c:bubble3D val="0"/>
            <c:spPr>
              <a:solidFill>
                <a:schemeClr val="bg1">
                  <a:lumMod val="65000"/>
                </a:schemeClr>
              </a:solidFill>
            </c:spPr>
            <c:extLst>
              <c:ext xmlns:c16="http://schemas.microsoft.com/office/drawing/2014/chart" uri="{C3380CC4-5D6E-409C-BE32-E72D297353CC}">
                <c16:uniqueId val="{00000003-1DA0-4A00-BB71-A037253845AF}"/>
              </c:ext>
            </c:extLst>
          </c:dPt>
          <c:dPt>
            <c:idx val="2"/>
            <c:invertIfNegative val="0"/>
            <c:bubble3D val="0"/>
            <c:spPr>
              <a:solidFill>
                <a:srgbClr val="233A75"/>
              </a:solidFill>
            </c:spPr>
            <c:extLst>
              <c:ext xmlns:c16="http://schemas.microsoft.com/office/drawing/2014/chart" uri="{C3380CC4-5D6E-409C-BE32-E72D297353CC}">
                <c16:uniqueId val="{00000005-1DA0-4A00-BB71-A037253845AF}"/>
              </c:ext>
            </c:extLst>
          </c:dPt>
          <c:dPt>
            <c:idx val="3"/>
            <c:invertIfNegative val="0"/>
            <c:bubble3D val="0"/>
            <c:extLst>
              <c:ext xmlns:c16="http://schemas.microsoft.com/office/drawing/2014/chart" uri="{C3380CC4-5D6E-409C-BE32-E72D297353CC}">
                <c16:uniqueId val="{00000006-1DA0-4A00-BB71-A037253845AF}"/>
              </c:ext>
            </c:extLst>
          </c:dPt>
          <c:dPt>
            <c:idx val="4"/>
            <c:invertIfNegative val="0"/>
            <c:bubble3D val="0"/>
            <c:spPr>
              <a:solidFill>
                <a:schemeClr val="bg1">
                  <a:lumMod val="85000"/>
                </a:schemeClr>
              </a:solidFill>
            </c:spPr>
            <c:extLst>
              <c:ext xmlns:c16="http://schemas.microsoft.com/office/drawing/2014/chart" uri="{C3380CC4-5D6E-409C-BE32-E72D297353CC}">
                <c16:uniqueId val="{00000008-1DA0-4A00-BB71-A037253845AF}"/>
              </c:ext>
            </c:extLst>
          </c:dPt>
          <c:dPt>
            <c:idx val="5"/>
            <c:invertIfNegative val="0"/>
            <c:bubble3D val="0"/>
            <c:spPr>
              <a:solidFill>
                <a:schemeClr val="bg1">
                  <a:lumMod val="65000"/>
                </a:schemeClr>
              </a:solidFill>
            </c:spPr>
            <c:extLst>
              <c:ext xmlns:c16="http://schemas.microsoft.com/office/drawing/2014/chart" uri="{C3380CC4-5D6E-409C-BE32-E72D297353CC}">
                <c16:uniqueId val="{0000000A-1DA0-4A00-BB71-A037253845AF}"/>
              </c:ext>
            </c:extLst>
          </c:dPt>
          <c:dPt>
            <c:idx val="6"/>
            <c:invertIfNegative val="0"/>
            <c:bubble3D val="0"/>
            <c:spPr>
              <a:solidFill>
                <a:srgbClr val="233A75"/>
              </a:solidFill>
            </c:spPr>
            <c:extLst>
              <c:ext xmlns:c16="http://schemas.microsoft.com/office/drawing/2014/chart" uri="{C3380CC4-5D6E-409C-BE32-E72D297353CC}">
                <c16:uniqueId val="{0000000C-1DA0-4A00-BB71-A037253845AF}"/>
              </c:ext>
            </c:extLst>
          </c:dPt>
          <c:dPt>
            <c:idx val="8"/>
            <c:invertIfNegative val="0"/>
            <c:bubble3D val="0"/>
            <c:spPr>
              <a:solidFill>
                <a:schemeClr val="bg1">
                  <a:lumMod val="85000"/>
                </a:schemeClr>
              </a:solidFill>
            </c:spPr>
            <c:extLst>
              <c:ext xmlns:c16="http://schemas.microsoft.com/office/drawing/2014/chart" uri="{C3380CC4-5D6E-409C-BE32-E72D297353CC}">
                <c16:uniqueId val="{0000000E-1DA0-4A00-BB71-A037253845AF}"/>
              </c:ext>
            </c:extLst>
          </c:dPt>
          <c:dPt>
            <c:idx val="9"/>
            <c:invertIfNegative val="0"/>
            <c:bubble3D val="0"/>
            <c:spPr>
              <a:solidFill>
                <a:schemeClr val="bg1">
                  <a:lumMod val="65000"/>
                </a:schemeClr>
              </a:solidFill>
            </c:spPr>
            <c:extLst>
              <c:ext xmlns:c16="http://schemas.microsoft.com/office/drawing/2014/chart" uri="{C3380CC4-5D6E-409C-BE32-E72D297353CC}">
                <c16:uniqueId val="{00000010-1DA0-4A00-BB71-A037253845AF}"/>
              </c:ext>
            </c:extLst>
          </c:dPt>
          <c:dPt>
            <c:idx val="10"/>
            <c:invertIfNegative val="0"/>
            <c:bubble3D val="0"/>
            <c:spPr>
              <a:solidFill>
                <a:srgbClr val="233A75"/>
              </a:solidFill>
            </c:spPr>
            <c:extLst>
              <c:ext xmlns:c16="http://schemas.microsoft.com/office/drawing/2014/chart" uri="{C3380CC4-5D6E-409C-BE32-E72D297353CC}">
                <c16:uniqueId val="{00000012-1DA0-4A00-BB71-A037253845AF}"/>
              </c:ext>
            </c:extLst>
          </c:dPt>
          <c:dPt>
            <c:idx val="12"/>
            <c:invertIfNegative val="0"/>
            <c:bubble3D val="0"/>
            <c:spPr>
              <a:solidFill>
                <a:schemeClr val="bg1">
                  <a:lumMod val="85000"/>
                </a:schemeClr>
              </a:solidFill>
            </c:spPr>
            <c:extLst>
              <c:ext xmlns:c16="http://schemas.microsoft.com/office/drawing/2014/chart" uri="{C3380CC4-5D6E-409C-BE32-E72D297353CC}">
                <c16:uniqueId val="{00000014-1DA0-4A00-BB71-A037253845AF}"/>
              </c:ext>
            </c:extLst>
          </c:dPt>
          <c:dPt>
            <c:idx val="13"/>
            <c:invertIfNegative val="0"/>
            <c:bubble3D val="0"/>
            <c:spPr>
              <a:solidFill>
                <a:schemeClr val="bg1">
                  <a:lumMod val="65000"/>
                </a:schemeClr>
              </a:solidFill>
            </c:spPr>
            <c:extLst>
              <c:ext xmlns:c16="http://schemas.microsoft.com/office/drawing/2014/chart" uri="{C3380CC4-5D6E-409C-BE32-E72D297353CC}">
                <c16:uniqueId val="{00000016-1DA0-4A00-BB71-A037253845AF}"/>
              </c:ext>
            </c:extLst>
          </c:dPt>
          <c:dPt>
            <c:idx val="14"/>
            <c:invertIfNegative val="0"/>
            <c:bubble3D val="0"/>
            <c:spPr>
              <a:solidFill>
                <a:srgbClr val="233A75"/>
              </a:solidFill>
            </c:spPr>
            <c:extLst>
              <c:ext xmlns:c16="http://schemas.microsoft.com/office/drawing/2014/chart" uri="{C3380CC4-5D6E-409C-BE32-E72D297353CC}">
                <c16:uniqueId val="{00000018-1DA0-4A00-BB71-A037253845AF}"/>
              </c:ext>
            </c:extLst>
          </c:dPt>
          <c:dPt>
            <c:idx val="16"/>
            <c:invertIfNegative val="0"/>
            <c:bubble3D val="0"/>
            <c:spPr>
              <a:solidFill>
                <a:schemeClr val="bg1">
                  <a:lumMod val="85000"/>
                </a:schemeClr>
              </a:solidFill>
            </c:spPr>
            <c:extLst>
              <c:ext xmlns:c16="http://schemas.microsoft.com/office/drawing/2014/chart" uri="{C3380CC4-5D6E-409C-BE32-E72D297353CC}">
                <c16:uniqueId val="{0000001A-1DA0-4A00-BB71-A037253845AF}"/>
              </c:ext>
            </c:extLst>
          </c:dPt>
          <c:dPt>
            <c:idx val="17"/>
            <c:invertIfNegative val="0"/>
            <c:bubble3D val="0"/>
            <c:spPr>
              <a:solidFill>
                <a:schemeClr val="bg1">
                  <a:lumMod val="65000"/>
                </a:schemeClr>
              </a:solidFill>
            </c:spPr>
            <c:extLst>
              <c:ext xmlns:c16="http://schemas.microsoft.com/office/drawing/2014/chart" uri="{C3380CC4-5D6E-409C-BE32-E72D297353CC}">
                <c16:uniqueId val="{0000001C-1DA0-4A00-BB71-A037253845AF}"/>
              </c:ext>
            </c:extLst>
          </c:dPt>
          <c:dPt>
            <c:idx val="18"/>
            <c:invertIfNegative val="0"/>
            <c:bubble3D val="0"/>
            <c:spPr>
              <a:solidFill>
                <a:srgbClr val="233A75"/>
              </a:solidFill>
            </c:spPr>
            <c:extLst>
              <c:ext xmlns:c16="http://schemas.microsoft.com/office/drawing/2014/chart" uri="{C3380CC4-5D6E-409C-BE32-E72D297353CC}">
                <c16:uniqueId val="{0000001E-1DA0-4A00-BB71-A037253845AF}"/>
              </c:ext>
            </c:extLst>
          </c:dPt>
          <c:dLbls>
            <c:dLbl>
              <c:idx val="2"/>
              <c:spPr/>
              <c:txPr>
                <a:bodyPr/>
                <a:lstStyle/>
                <a:p>
                  <a:pPr>
                    <a:defRPr sz="14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DA0-4A00-BB71-A037253845AF}"/>
                </c:ext>
              </c:extLst>
            </c:dLbl>
            <c:dLbl>
              <c:idx val="6"/>
              <c:spPr/>
              <c:txPr>
                <a:bodyPr/>
                <a:lstStyle/>
                <a:p>
                  <a:pPr>
                    <a:defRPr sz="14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1DA0-4A00-BB71-A037253845AF}"/>
                </c:ext>
              </c:extLst>
            </c:dLbl>
            <c:dLbl>
              <c:idx val="10"/>
              <c:spPr/>
              <c:txPr>
                <a:bodyPr/>
                <a:lstStyle/>
                <a:p>
                  <a:pPr>
                    <a:defRPr sz="14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1DA0-4A00-BB71-A037253845AF}"/>
                </c:ext>
              </c:extLst>
            </c:dLbl>
            <c:dLbl>
              <c:idx val="14"/>
              <c:spPr/>
              <c:txPr>
                <a:bodyPr/>
                <a:lstStyle/>
                <a:p>
                  <a:pPr>
                    <a:defRPr sz="14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1DA0-4A00-BB71-A037253845AF}"/>
                </c:ext>
              </c:extLst>
            </c:dLbl>
            <c:dLbl>
              <c:idx val="18"/>
              <c:spPr/>
              <c:txPr>
                <a:bodyPr/>
                <a:lstStyle/>
                <a:p>
                  <a:pPr>
                    <a:defRPr sz="14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1DA0-4A00-BB71-A037253845AF}"/>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Sheet1!$A$2:$A$20</c:f>
              <c:strCache>
                <c:ptCount val="19"/>
                <c:pt idx="0">
                  <c:v>UK 2011</c:v>
                </c:pt>
                <c:pt idx="1">
                  <c:v>UK 2013</c:v>
                </c:pt>
                <c:pt idx="2">
                  <c:v>UK 2015</c:v>
                </c:pt>
                <c:pt idx="4">
                  <c:v>England 2011</c:v>
                </c:pt>
                <c:pt idx="5">
                  <c:v>England 2013</c:v>
                </c:pt>
                <c:pt idx="6">
                  <c:v>England 2015</c:v>
                </c:pt>
                <c:pt idx="8">
                  <c:v>Northern Ireland 2011</c:v>
                </c:pt>
                <c:pt idx="9">
                  <c:v>NI 2013</c:v>
                </c:pt>
                <c:pt idx="10">
                  <c:v>NI 2015</c:v>
                </c:pt>
                <c:pt idx="12">
                  <c:v>Scotland 2011</c:v>
                </c:pt>
                <c:pt idx="13">
                  <c:v>Scotland 2013</c:v>
                </c:pt>
                <c:pt idx="14">
                  <c:v>Scotland 2015</c:v>
                </c:pt>
                <c:pt idx="16">
                  <c:v>Wales 2011</c:v>
                </c:pt>
                <c:pt idx="17">
                  <c:v>Wales 2013</c:v>
                </c:pt>
                <c:pt idx="18">
                  <c:v>Wales 2015</c:v>
                </c:pt>
              </c:strCache>
            </c:strRef>
          </c:cat>
          <c:val>
            <c:numRef>
              <c:f>Sheet1!$B$2:$B$20</c:f>
              <c:numCache>
                <c:formatCode>0%</c:formatCode>
                <c:ptCount val="19"/>
                <c:pt idx="0">
                  <c:v>0.14000000000000001</c:v>
                </c:pt>
                <c:pt idx="1">
                  <c:v>0.15</c:v>
                </c:pt>
                <c:pt idx="2">
                  <c:v>0.19</c:v>
                </c:pt>
                <c:pt idx="4">
                  <c:v>0.14000000000000001</c:v>
                </c:pt>
                <c:pt idx="5">
                  <c:v>0.15</c:v>
                </c:pt>
                <c:pt idx="6">
                  <c:v>0.2</c:v>
                </c:pt>
                <c:pt idx="8">
                  <c:v>0.1</c:v>
                </c:pt>
                <c:pt idx="9">
                  <c:v>0.1</c:v>
                </c:pt>
                <c:pt idx="10">
                  <c:v>0.13</c:v>
                </c:pt>
                <c:pt idx="12">
                  <c:v>0.14000000000000001</c:v>
                </c:pt>
                <c:pt idx="13">
                  <c:v>0.15</c:v>
                </c:pt>
                <c:pt idx="14">
                  <c:v>0.19</c:v>
                </c:pt>
                <c:pt idx="16">
                  <c:v>0.12</c:v>
                </c:pt>
                <c:pt idx="17">
                  <c:v>0.14000000000000001</c:v>
                </c:pt>
                <c:pt idx="18">
                  <c:v>0.17</c:v>
                </c:pt>
              </c:numCache>
            </c:numRef>
          </c:val>
          <c:extLst>
            <c:ext xmlns:c16="http://schemas.microsoft.com/office/drawing/2014/chart" uri="{C3380CC4-5D6E-409C-BE32-E72D297353CC}">
              <c16:uniqueId val="{0000001F-1DA0-4A00-BB71-A037253845AF}"/>
            </c:ext>
          </c:extLst>
        </c:ser>
        <c:dLbls>
          <c:showLegendKey val="0"/>
          <c:showVal val="0"/>
          <c:showCatName val="0"/>
          <c:showSerName val="0"/>
          <c:showPercent val="0"/>
          <c:showBubbleSize val="0"/>
        </c:dLbls>
        <c:gapWidth val="10"/>
        <c:axId val="211471360"/>
        <c:axId val="211481344"/>
      </c:barChart>
      <c:lineChart>
        <c:grouping val="standard"/>
        <c:varyColors val="0"/>
        <c:ser>
          <c:idx val="1"/>
          <c:order val="1"/>
          <c:tx>
            <c:strRef>
              <c:f>Sheet1!$C$1</c:f>
              <c:strCache>
                <c:ptCount val="1"/>
                <c:pt idx="0">
                  <c:v>Density</c:v>
                </c:pt>
              </c:strCache>
            </c:strRef>
          </c:tx>
          <c:spPr>
            <a:ln>
              <a:solidFill>
                <a:srgbClr val="FF0000"/>
              </a:solidFill>
            </a:ln>
          </c:spPr>
          <c:marker>
            <c:spPr>
              <a:solidFill>
                <a:srgbClr val="FF0000"/>
              </a:solidFill>
              <a:ln>
                <a:solidFill>
                  <a:srgbClr val="FF0000"/>
                </a:solidFill>
              </a:ln>
            </c:spPr>
          </c:marker>
          <c:dLbls>
            <c:dLbl>
              <c:idx val="0"/>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F-EDB2-44C5-93A7-40667F098D80}"/>
                </c:ext>
              </c:extLst>
            </c:dLbl>
            <c:dLbl>
              <c:idx val="1"/>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0-EDB2-44C5-93A7-40667F098D80}"/>
                </c:ext>
              </c:extLst>
            </c:dLbl>
            <c:dLbl>
              <c:idx val="2"/>
              <c:spPr/>
              <c:txPr>
                <a:bodyPr/>
                <a:lstStyle/>
                <a:p>
                  <a:pPr>
                    <a:defRPr sz="1200" b="1">
                      <a:solidFill>
                        <a:schemeClr val="bg1">
                          <a:lumMod val="8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1-EDB2-44C5-93A7-40667F098D80}"/>
                </c:ext>
              </c:extLst>
            </c:dLbl>
            <c:dLbl>
              <c:idx val="4"/>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2-EDB2-44C5-93A7-40667F098D80}"/>
                </c:ext>
              </c:extLst>
            </c:dLbl>
            <c:dLbl>
              <c:idx val="5"/>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3-EDB2-44C5-93A7-40667F098D80}"/>
                </c:ext>
              </c:extLst>
            </c:dLbl>
            <c:dLbl>
              <c:idx val="6"/>
              <c:spPr/>
              <c:txPr>
                <a:bodyPr/>
                <a:lstStyle/>
                <a:p>
                  <a:pPr>
                    <a:defRPr sz="1200" b="1">
                      <a:solidFill>
                        <a:schemeClr val="bg1">
                          <a:lumMod val="8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4-EDB2-44C5-93A7-40667F098D80}"/>
                </c:ext>
              </c:extLst>
            </c:dLbl>
            <c:dLbl>
              <c:idx val="8"/>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5-EDB2-44C5-93A7-40667F098D80}"/>
                </c:ext>
              </c:extLst>
            </c:dLbl>
            <c:dLbl>
              <c:idx val="9"/>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6-EDB2-44C5-93A7-40667F098D80}"/>
                </c:ext>
              </c:extLst>
            </c:dLbl>
            <c:dLbl>
              <c:idx val="10"/>
              <c:spPr/>
              <c:txPr>
                <a:bodyPr/>
                <a:lstStyle/>
                <a:p>
                  <a:pPr>
                    <a:defRPr sz="1200" b="1">
                      <a:solidFill>
                        <a:schemeClr val="bg1">
                          <a:lumMod val="8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7-EDB2-44C5-93A7-40667F098D80}"/>
                </c:ext>
              </c:extLst>
            </c:dLbl>
            <c:dLbl>
              <c:idx val="12"/>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8-EDB2-44C5-93A7-40667F098D80}"/>
                </c:ext>
              </c:extLst>
            </c:dLbl>
            <c:dLbl>
              <c:idx val="13"/>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9-EDB2-44C5-93A7-40667F098D80}"/>
                </c:ext>
              </c:extLst>
            </c:dLbl>
            <c:dLbl>
              <c:idx val="14"/>
              <c:spPr/>
              <c:txPr>
                <a:bodyPr/>
                <a:lstStyle/>
                <a:p>
                  <a:pPr>
                    <a:defRPr sz="1200" b="1">
                      <a:solidFill>
                        <a:schemeClr val="bg1">
                          <a:lumMod val="8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A-EDB2-44C5-93A7-40667F098D80}"/>
                </c:ext>
              </c:extLst>
            </c:dLbl>
            <c:dLbl>
              <c:idx val="16"/>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B-EDB2-44C5-93A7-40667F098D80}"/>
                </c:ext>
              </c:extLst>
            </c:dLbl>
            <c:dLbl>
              <c:idx val="17"/>
              <c:spPr/>
              <c:txPr>
                <a:bodyPr/>
                <a:lstStyle/>
                <a:p>
                  <a:pPr>
                    <a:defRPr sz="1200" b="1">
                      <a:solidFill>
                        <a:schemeClr val="tx1">
                          <a:lumMod val="75000"/>
                          <a:lumOff val="2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C-EDB2-44C5-93A7-40667F098D80}"/>
                </c:ext>
              </c:extLst>
            </c:dLbl>
            <c:dLbl>
              <c:idx val="18"/>
              <c:spPr/>
              <c:txPr>
                <a:bodyPr/>
                <a:lstStyle/>
                <a:p>
                  <a:pPr>
                    <a:defRPr sz="1200" b="1">
                      <a:solidFill>
                        <a:schemeClr val="bg1">
                          <a:lumMod val="85000"/>
                        </a:schemeClr>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D-EDB2-44C5-93A7-40667F098D80}"/>
                </c:ext>
              </c:extLst>
            </c:dLbl>
            <c:spPr>
              <a:noFill/>
              <a:ln>
                <a:noFill/>
              </a:ln>
              <a:effectLst/>
            </c:spPr>
            <c:txPr>
              <a:bodyPr/>
              <a:lstStyle/>
              <a:p>
                <a:pPr>
                  <a:defRPr sz="1200" b="1">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UK 2011</c:v>
                </c:pt>
                <c:pt idx="1">
                  <c:v>UK 2013</c:v>
                </c:pt>
                <c:pt idx="2">
                  <c:v>UK 2015</c:v>
                </c:pt>
                <c:pt idx="4">
                  <c:v>England 2011</c:v>
                </c:pt>
                <c:pt idx="5">
                  <c:v>England 2013</c:v>
                </c:pt>
                <c:pt idx="6">
                  <c:v>England 2015</c:v>
                </c:pt>
                <c:pt idx="8">
                  <c:v>Northern Ireland 2011</c:v>
                </c:pt>
                <c:pt idx="9">
                  <c:v>NI 2013</c:v>
                </c:pt>
                <c:pt idx="10">
                  <c:v>NI 2015</c:v>
                </c:pt>
                <c:pt idx="12">
                  <c:v>Scotland 2011</c:v>
                </c:pt>
                <c:pt idx="13">
                  <c:v>Scotland 2013</c:v>
                </c:pt>
                <c:pt idx="14">
                  <c:v>Scotland 2015</c:v>
                </c:pt>
                <c:pt idx="16">
                  <c:v>Wales 2011</c:v>
                </c:pt>
                <c:pt idx="17">
                  <c:v>Wales 2013</c:v>
                </c:pt>
                <c:pt idx="18">
                  <c:v>Wales 2015</c:v>
                </c:pt>
              </c:strCache>
            </c:strRef>
          </c:cat>
          <c:val>
            <c:numRef>
              <c:f>Sheet1!$C$2:$C$20</c:f>
              <c:numCache>
                <c:formatCode>0.0%</c:formatCode>
                <c:ptCount val="19"/>
                <c:pt idx="0">
                  <c:v>2.1999999999999999E-2</c:v>
                </c:pt>
                <c:pt idx="1">
                  <c:v>2.4E-2</c:v>
                </c:pt>
                <c:pt idx="2">
                  <c:v>3.3000000000000002E-2</c:v>
                </c:pt>
                <c:pt idx="4">
                  <c:v>2.1999999999999999E-2</c:v>
                </c:pt>
                <c:pt idx="5">
                  <c:v>2.5000000000000001E-2</c:v>
                </c:pt>
                <c:pt idx="6">
                  <c:v>3.4000000000000002E-2</c:v>
                </c:pt>
                <c:pt idx="8">
                  <c:v>2.4E-2</c:v>
                </c:pt>
                <c:pt idx="9">
                  <c:v>2.1000000000000001E-2</c:v>
                </c:pt>
                <c:pt idx="10">
                  <c:v>2.7E-2</c:v>
                </c:pt>
                <c:pt idx="12">
                  <c:v>1.9E-2</c:v>
                </c:pt>
                <c:pt idx="13">
                  <c:v>2.4E-2</c:v>
                </c:pt>
                <c:pt idx="14">
                  <c:v>3.1E-2</c:v>
                </c:pt>
                <c:pt idx="16">
                  <c:v>1.9E-2</c:v>
                </c:pt>
                <c:pt idx="17">
                  <c:v>2.1999999999999999E-2</c:v>
                </c:pt>
                <c:pt idx="18">
                  <c:v>3.1E-2</c:v>
                </c:pt>
              </c:numCache>
            </c:numRef>
          </c:val>
          <c:smooth val="0"/>
          <c:extLst>
            <c:ext xmlns:c16="http://schemas.microsoft.com/office/drawing/2014/chart" uri="{C3380CC4-5D6E-409C-BE32-E72D297353CC}">
              <c16:uniqueId val="{0000002F-1DA0-4A00-BB71-A037253845AF}"/>
            </c:ext>
          </c:extLst>
        </c:ser>
        <c:dLbls>
          <c:showLegendKey val="0"/>
          <c:showVal val="0"/>
          <c:showCatName val="0"/>
          <c:showSerName val="0"/>
          <c:showPercent val="0"/>
          <c:showBubbleSize val="0"/>
        </c:dLbls>
        <c:marker val="1"/>
        <c:smooth val="0"/>
        <c:axId val="211471360"/>
        <c:axId val="211481344"/>
      </c:lineChart>
      <c:catAx>
        <c:axId val="211471360"/>
        <c:scaling>
          <c:orientation val="minMax"/>
        </c:scaling>
        <c:delete val="0"/>
        <c:axPos val="b"/>
        <c:numFmt formatCode="General" sourceLinked="0"/>
        <c:majorTickMark val="out"/>
        <c:minorTickMark val="none"/>
        <c:tickLblPos val="none"/>
        <c:crossAx val="211481344"/>
        <c:crosses val="autoZero"/>
        <c:auto val="1"/>
        <c:lblAlgn val="ctr"/>
        <c:lblOffset val="100"/>
        <c:noMultiLvlLbl val="0"/>
      </c:catAx>
      <c:valAx>
        <c:axId val="211481344"/>
        <c:scaling>
          <c:orientation val="minMax"/>
        </c:scaling>
        <c:delete val="1"/>
        <c:axPos val="l"/>
        <c:numFmt formatCode="0%" sourceLinked="1"/>
        <c:majorTickMark val="out"/>
        <c:minorTickMark val="none"/>
        <c:tickLblPos val="nextTo"/>
        <c:crossAx val="2114713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005535110035958E-2"/>
          <c:y val="0"/>
          <c:w val="0.92798892977992808"/>
          <c:h val="0.75207916841485956"/>
        </c:manualLayout>
      </c:layout>
      <c:barChart>
        <c:barDir val="col"/>
        <c:grouping val="clustered"/>
        <c:varyColors val="0"/>
        <c:ser>
          <c:idx val="0"/>
          <c:order val="0"/>
          <c:tx>
            <c:strRef>
              <c:f>Sheet1!$B$1</c:f>
              <c:strCache>
                <c:ptCount val="1"/>
                <c:pt idx="0">
                  <c:v>Have skills gaps</c:v>
                </c:pt>
              </c:strCache>
            </c:strRef>
          </c:tx>
          <c:spPr>
            <a:solidFill>
              <a:srgbClr val="E8503E"/>
            </a:solidFill>
            <a:ln>
              <a:noFill/>
            </a:ln>
          </c:spPr>
          <c:invertIfNegative val="0"/>
          <c:dPt>
            <c:idx val="0"/>
            <c:invertIfNegative val="0"/>
            <c:bubble3D val="0"/>
            <c:spPr>
              <a:solidFill>
                <a:srgbClr val="233A75"/>
              </a:solidFill>
              <a:ln>
                <a:noFill/>
              </a:ln>
            </c:spPr>
            <c:extLst>
              <c:ext xmlns:c16="http://schemas.microsoft.com/office/drawing/2014/chart" uri="{C3380CC4-5D6E-409C-BE32-E72D297353CC}">
                <c16:uniqueId val="{00000001-6F06-45C6-BDC1-5FF743DC34D0}"/>
              </c:ext>
            </c:extLst>
          </c:dPt>
          <c:dPt>
            <c:idx val="1"/>
            <c:invertIfNegative val="0"/>
            <c:bubble3D val="0"/>
            <c:spPr>
              <a:solidFill>
                <a:srgbClr val="836DB0"/>
              </a:solidFill>
              <a:ln>
                <a:noFill/>
              </a:ln>
            </c:spPr>
            <c:extLst>
              <c:ext xmlns:c16="http://schemas.microsoft.com/office/drawing/2014/chart" uri="{C3380CC4-5D6E-409C-BE32-E72D297353CC}">
                <c16:uniqueId val="{00000003-6F06-45C6-BDC1-5FF743DC34D0}"/>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HPW</c:v>
                </c:pt>
                <c:pt idx="1">
                  <c:v>non-HPW</c:v>
                </c:pt>
              </c:strCache>
            </c:strRef>
          </c:cat>
          <c:val>
            <c:numRef>
              <c:f>Sheet1!$B$2:$B$3</c:f>
              <c:numCache>
                <c:formatCode>0%</c:formatCode>
                <c:ptCount val="2"/>
                <c:pt idx="0">
                  <c:v>0.25</c:v>
                </c:pt>
                <c:pt idx="1">
                  <c:v>0.12</c:v>
                </c:pt>
              </c:numCache>
            </c:numRef>
          </c:val>
          <c:extLst>
            <c:ext xmlns:c16="http://schemas.microsoft.com/office/drawing/2014/chart" uri="{C3380CC4-5D6E-409C-BE32-E72D297353CC}">
              <c16:uniqueId val="{00000004-6F06-45C6-BDC1-5FF743DC34D0}"/>
            </c:ext>
          </c:extLst>
        </c:ser>
        <c:dLbls>
          <c:showLegendKey val="0"/>
          <c:showVal val="0"/>
          <c:showCatName val="0"/>
          <c:showSerName val="0"/>
          <c:showPercent val="0"/>
          <c:showBubbleSize val="0"/>
        </c:dLbls>
        <c:gapWidth val="75"/>
        <c:axId val="184493184"/>
        <c:axId val="184494720"/>
      </c:barChart>
      <c:catAx>
        <c:axId val="184493184"/>
        <c:scaling>
          <c:orientation val="minMax"/>
        </c:scaling>
        <c:delete val="0"/>
        <c:axPos val="b"/>
        <c:numFmt formatCode="General" sourceLinked="0"/>
        <c:majorTickMark val="none"/>
        <c:minorTickMark val="none"/>
        <c:tickLblPos val="nextTo"/>
        <c:txPr>
          <a:bodyPr rot="0" vert="horz"/>
          <a:lstStyle/>
          <a:p>
            <a:pPr>
              <a:defRPr sz="1200" b="1"/>
            </a:pPr>
            <a:endParaRPr lang="en-US"/>
          </a:p>
        </c:txPr>
        <c:crossAx val="184494720"/>
        <c:crosses val="autoZero"/>
        <c:auto val="1"/>
        <c:lblAlgn val="ctr"/>
        <c:lblOffset val="100"/>
        <c:noMultiLvlLbl val="0"/>
      </c:catAx>
      <c:valAx>
        <c:axId val="184494720"/>
        <c:scaling>
          <c:orientation val="minMax"/>
          <c:max val="1"/>
          <c:min val="0"/>
        </c:scaling>
        <c:delete val="1"/>
        <c:axPos val="l"/>
        <c:numFmt formatCode="0%" sourceLinked="1"/>
        <c:majorTickMark val="none"/>
        <c:minorTickMark val="none"/>
        <c:tickLblPos val="nextTo"/>
        <c:crossAx val="1844931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02209105722737E-2"/>
          <c:y val="8.0953474699489436E-2"/>
          <c:w val="0.93039558178855453"/>
          <c:h val="0.78353954513496171"/>
        </c:manualLayout>
      </c:layout>
      <c:barChart>
        <c:barDir val="col"/>
        <c:grouping val="clustered"/>
        <c:varyColors val="0"/>
        <c:ser>
          <c:idx val="0"/>
          <c:order val="0"/>
          <c:tx>
            <c:strRef>
              <c:f>Sheet1!$B$1</c:f>
              <c:strCache>
                <c:ptCount val="1"/>
                <c:pt idx="0">
                  <c:v>Train</c:v>
                </c:pt>
              </c:strCache>
            </c:strRef>
          </c:tx>
          <c:spPr>
            <a:solidFill>
              <a:srgbClr val="E8503E"/>
            </a:solidFill>
            <a:ln>
              <a:noFill/>
            </a:ln>
          </c:spPr>
          <c:invertIfNegative val="0"/>
          <c:dPt>
            <c:idx val="0"/>
            <c:invertIfNegative val="0"/>
            <c:bubble3D val="0"/>
            <c:spPr>
              <a:solidFill>
                <a:srgbClr val="233A75"/>
              </a:solidFill>
              <a:ln>
                <a:noFill/>
              </a:ln>
            </c:spPr>
            <c:extLst>
              <c:ext xmlns:c16="http://schemas.microsoft.com/office/drawing/2014/chart" uri="{C3380CC4-5D6E-409C-BE32-E72D297353CC}">
                <c16:uniqueId val="{00000001-D0F4-400B-8EE2-18F56A282D16}"/>
              </c:ext>
            </c:extLst>
          </c:dPt>
          <c:dPt>
            <c:idx val="1"/>
            <c:invertIfNegative val="0"/>
            <c:bubble3D val="0"/>
            <c:spPr>
              <a:solidFill>
                <a:srgbClr val="836DB0"/>
              </a:solidFill>
              <a:ln>
                <a:noFill/>
              </a:ln>
            </c:spPr>
            <c:extLst>
              <c:ext xmlns:c16="http://schemas.microsoft.com/office/drawing/2014/chart" uri="{C3380CC4-5D6E-409C-BE32-E72D297353CC}">
                <c16:uniqueId val="{00000003-D0F4-400B-8EE2-18F56A282D16}"/>
              </c:ext>
            </c:extLst>
          </c:dPt>
          <c:dLbls>
            <c:dLbl>
              <c:idx val="0"/>
              <c:layout>
                <c:manualLayout>
                  <c:x val="-3.163837191429368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F4-400B-8EE2-18F56A282D1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HPW</c:v>
                </c:pt>
                <c:pt idx="1">
                  <c:v>non-HPW</c:v>
                </c:pt>
              </c:strCache>
            </c:strRef>
          </c:cat>
          <c:val>
            <c:numRef>
              <c:f>Sheet1!$B$2:$B$3</c:f>
              <c:numCache>
                <c:formatCode>0%</c:formatCode>
                <c:ptCount val="2"/>
                <c:pt idx="0">
                  <c:v>0.98</c:v>
                </c:pt>
                <c:pt idx="1">
                  <c:v>0.62</c:v>
                </c:pt>
              </c:numCache>
            </c:numRef>
          </c:val>
          <c:extLst>
            <c:ext xmlns:c16="http://schemas.microsoft.com/office/drawing/2014/chart" uri="{C3380CC4-5D6E-409C-BE32-E72D297353CC}">
              <c16:uniqueId val="{00000004-D0F4-400B-8EE2-18F56A282D16}"/>
            </c:ext>
          </c:extLst>
        </c:ser>
        <c:dLbls>
          <c:showLegendKey val="0"/>
          <c:showVal val="0"/>
          <c:showCatName val="0"/>
          <c:showSerName val="0"/>
          <c:showPercent val="0"/>
          <c:showBubbleSize val="0"/>
        </c:dLbls>
        <c:gapWidth val="75"/>
        <c:axId val="184222848"/>
        <c:axId val="184224384"/>
      </c:barChart>
      <c:catAx>
        <c:axId val="184222848"/>
        <c:scaling>
          <c:orientation val="minMax"/>
        </c:scaling>
        <c:delete val="0"/>
        <c:axPos val="b"/>
        <c:numFmt formatCode="General" sourceLinked="0"/>
        <c:majorTickMark val="none"/>
        <c:minorTickMark val="none"/>
        <c:tickLblPos val="nextTo"/>
        <c:txPr>
          <a:bodyPr rot="0" vert="horz"/>
          <a:lstStyle/>
          <a:p>
            <a:pPr>
              <a:defRPr sz="1200" b="1"/>
            </a:pPr>
            <a:endParaRPr lang="en-US"/>
          </a:p>
        </c:txPr>
        <c:crossAx val="184224384"/>
        <c:crosses val="autoZero"/>
        <c:auto val="1"/>
        <c:lblAlgn val="ctr"/>
        <c:lblOffset val="100"/>
        <c:noMultiLvlLbl val="0"/>
      </c:catAx>
      <c:valAx>
        <c:axId val="184224384"/>
        <c:scaling>
          <c:orientation val="minMax"/>
          <c:max val="0.98"/>
          <c:min val="0"/>
        </c:scaling>
        <c:delete val="1"/>
        <c:axPos val="l"/>
        <c:numFmt formatCode="0%" sourceLinked="1"/>
        <c:majorTickMark val="none"/>
        <c:minorTickMark val="none"/>
        <c:tickLblPos val="nextTo"/>
        <c:crossAx val="1842228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7500999630987"/>
          <c:y val="4.7022562748516808E-2"/>
          <c:w val="0.75257273233044064"/>
          <c:h val="0.83806944235004477"/>
        </c:manualLayout>
      </c:layout>
      <c:barChart>
        <c:barDir val="bar"/>
        <c:grouping val="percentStacked"/>
        <c:varyColors val="0"/>
        <c:ser>
          <c:idx val="0"/>
          <c:order val="0"/>
          <c:tx>
            <c:strRef>
              <c:f>Sheet1!$C$1</c:f>
              <c:strCache>
                <c:ptCount val="1"/>
                <c:pt idx="0">
                  <c:v>1</c:v>
                </c:pt>
              </c:strCache>
            </c:strRef>
          </c:tx>
          <c:spPr>
            <a:solidFill>
              <a:schemeClr val="tx1">
                <a:lumMod val="65000"/>
                <a:lumOff val="35000"/>
              </a:schemeClr>
            </a:solidFill>
            <a:ln>
              <a:noFill/>
            </a:ln>
          </c:spPr>
          <c:invertIfNegative val="0"/>
          <c:dLbls>
            <c:dLbl>
              <c:idx val="0"/>
              <c:layout>
                <c:manualLayout>
                  <c:x val="2.0833333333333346E-3"/>
                  <c:y val="3.124753937007878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362-49D7-B4BC-FD378B391CDE}"/>
                </c:ext>
              </c:extLst>
            </c:dLbl>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Sheet1!$B$2:$B$5</c:f>
              <c:numCache>
                <c:formatCode>General</c:formatCode>
                <c:ptCount val="4"/>
              </c:numCache>
            </c:numRef>
          </c:cat>
          <c:val>
            <c:numRef>
              <c:f>Sheet1!$C$2:$C$5</c:f>
              <c:numCache>
                <c:formatCode>0%</c:formatCode>
                <c:ptCount val="4"/>
                <c:pt idx="0">
                  <c:v>0.1</c:v>
                </c:pt>
                <c:pt idx="1">
                  <c:v>0.06</c:v>
                </c:pt>
                <c:pt idx="2">
                  <c:v>0.18</c:v>
                </c:pt>
                <c:pt idx="3">
                  <c:v>0.14000000000000001</c:v>
                </c:pt>
              </c:numCache>
            </c:numRef>
          </c:val>
          <c:extLst>
            <c:ext xmlns:c16="http://schemas.microsoft.com/office/drawing/2014/chart" uri="{C3380CC4-5D6E-409C-BE32-E72D297353CC}">
              <c16:uniqueId val="{00000001-B362-49D7-B4BC-FD378B391CDE}"/>
            </c:ext>
          </c:extLst>
        </c:ser>
        <c:ser>
          <c:idx val="1"/>
          <c:order val="1"/>
          <c:tx>
            <c:strRef>
              <c:f>Sheet1!$D$1</c:f>
              <c:strCache>
                <c:ptCount val="1"/>
                <c:pt idx="0">
                  <c:v>2</c:v>
                </c:pt>
              </c:strCache>
            </c:strRef>
          </c:tx>
          <c:spPr>
            <a:solidFill>
              <a:schemeClr val="bg1">
                <a:lumMod val="65000"/>
              </a:schemeClr>
            </a:solidFill>
            <a:ln>
              <a:noFill/>
            </a:ln>
          </c:spPr>
          <c:invertIfNegative val="0"/>
          <c:dLbls>
            <c:dLbl>
              <c:idx val="0"/>
              <c:layout>
                <c:manualLayout>
                  <c:x val="1.0416666666666666E-2"/>
                  <c:y val="3.124753937007878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362-49D7-B4BC-FD378B391CDE}"/>
                </c:ext>
              </c:extLst>
            </c:dLbl>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Sheet1!$B$2:$B$5</c:f>
              <c:numCache>
                <c:formatCode>General</c:formatCode>
                <c:ptCount val="4"/>
              </c:numCache>
            </c:numRef>
          </c:cat>
          <c:val>
            <c:numRef>
              <c:f>Sheet1!$D$2:$D$5</c:f>
              <c:numCache>
                <c:formatCode>0%</c:formatCode>
                <c:ptCount val="4"/>
                <c:pt idx="0">
                  <c:v>0.06</c:v>
                </c:pt>
                <c:pt idx="1">
                  <c:v>0.05</c:v>
                </c:pt>
                <c:pt idx="2">
                  <c:v>0.12</c:v>
                </c:pt>
                <c:pt idx="3">
                  <c:v>0.12</c:v>
                </c:pt>
              </c:numCache>
            </c:numRef>
          </c:val>
          <c:extLst>
            <c:ext xmlns:c16="http://schemas.microsoft.com/office/drawing/2014/chart" uri="{C3380CC4-5D6E-409C-BE32-E72D297353CC}">
              <c16:uniqueId val="{00000003-B362-49D7-B4BC-FD378B391CDE}"/>
            </c:ext>
          </c:extLst>
        </c:ser>
        <c:ser>
          <c:idx val="2"/>
          <c:order val="2"/>
          <c:tx>
            <c:strRef>
              <c:f>Sheet1!$E$1</c:f>
              <c:strCache>
                <c:ptCount val="1"/>
                <c:pt idx="0">
                  <c:v>3</c:v>
                </c:pt>
              </c:strCache>
            </c:strRef>
          </c:tx>
          <c:spPr>
            <a:solidFill>
              <a:schemeClr val="tx2">
                <a:lumMod val="60000"/>
                <a:lumOff val="40000"/>
              </a:schemeClr>
            </a:solidFill>
            <a:ln>
              <a:noFill/>
            </a:ln>
          </c:spPr>
          <c:invertIfNegative val="0"/>
          <c:dLbls>
            <c:dLbl>
              <c:idx val="0"/>
              <c:layout>
                <c:manualLayout>
                  <c:x val="1.0416666666666682E-2"/>
                  <c:y val="3.124753937007878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362-49D7-B4BC-FD378B391CDE}"/>
                </c:ext>
              </c:extLst>
            </c:dLbl>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Sheet1!$B$2:$B$5</c:f>
              <c:numCache>
                <c:formatCode>General</c:formatCode>
                <c:ptCount val="4"/>
              </c:numCache>
            </c:numRef>
          </c:cat>
          <c:val>
            <c:numRef>
              <c:f>Sheet1!$E$2:$E$5</c:f>
              <c:numCache>
                <c:formatCode>0%</c:formatCode>
                <c:ptCount val="4"/>
                <c:pt idx="0">
                  <c:v>0.23</c:v>
                </c:pt>
                <c:pt idx="1">
                  <c:v>0.24</c:v>
                </c:pt>
                <c:pt idx="2">
                  <c:v>0.26</c:v>
                </c:pt>
                <c:pt idx="3">
                  <c:v>0.38</c:v>
                </c:pt>
              </c:numCache>
            </c:numRef>
          </c:val>
          <c:extLst>
            <c:ext xmlns:c16="http://schemas.microsoft.com/office/drawing/2014/chart" uri="{C3380CC4-5D6E-409C-BE32-E72D297353CC}">
              <c16:uniqueId val="{00000005-B362-49D7-B4BC-FD378B391CDE}"/>
            </c:ext>
          </c:extLst>
        </c:ser>
        <c:ser>
          <c:idx val="3"/>
          <c:order val="3"/>
          <c:tx>
            <c:strRef>
              <c:f>Sheet1!$F$1</c:f>
              <c:strCache>
                <c:ptCount val="1"/>
                <c:pt idx="0">
                  <c:v>4</c:v>
                </c:pt>
              </c:strCache>
            </c:strRef>
          </c:tx>
          <c:spPr>
            <a:solidFill>
              <a:schemeClr val="tx2"/>
            </a:solidFill>
            <a:ln>
              <a:noFill/>
            </a:ln>
          </c:spPr>
          <c:invertIfNegative val="0"/>
          <c:dLbls>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Sheet1!$B$2:$B$5</c:f>
              <c:numCache>
                <c:formatCode>General</c:formatCode>
                <c:ptCount val="4"/>
              </c:numCache>
            </c:numRef>
          </c:cat>
          <c:val>
            <c:numRef>
              <c:f>Sheet1!$F$2:$F$5</c:f>
              <c:numCache>
                <c:formatCode>0%</c:formatCode>
                <c:ptCount val="4"/>
                <c:pt idx="0">
                  <c:v>0.22</c:v>
                </c:pt>
                <c:pt idx="1">
                  <c:v>0.26</c:v>
                </c:pt>
                <c:pt idx="2">
                  <c:v>0.18</c:v>
                </c:pt>
                <c:pt idx="3">
                  <c:v>0.16</c:v>
                </c:pt>
              </c:numCache>
            </c:numRef>
          </c:val>
          <c:extLst>
            <c:ext xmlns:c16="http://schemas.microsoft.com/office/drawing/2014/chart" uri="{C3380CC4-5D6E-409C-BE32-E72D297353CC}">
              <c16:uniqueId val="{00000006-B362-49D7-B4BC-FD378B391CDE}"/>
            </c:ext>
          </c:extLst>
        </c:ser>
        <c:ser>
          <c:idx val="4"/>
          <c:order val="4"/>
          <c:tx>
            <c:strRef>
              <c:f>Sheet1!$G$1</c:f>
              <c:strCache>
                <c:ptCount val="1"/>
                <c:pt idx="0">
                  <c:v>5</c:v>
                </c:pt>
              </c:strCache>
            </c:strRef>
          </c:tx>
          <c:spPr>
            <a:solidFill>
              <a:schemeClr val="tx2">
                <a:lumMod val="75000"/>
              </a:schemeClr>
            </a:solidFill>
            <a:ln>
              <a:noFill/>
            </a:ln>
          </c:spPr>
          <c:invertIfNegative val="0"/>
          <c:dLbls>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362-49D7-B4BC-FD378B391CDE}"/>
                </c:ext>
              </c:extLst>
            </c:dLbl>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Sheet1!$B$2:$B$5</c:f>
              <c:numCache>
                <c:formatCode>General</c:formatCode>
                <c:ptCount val="4"/>
              </c:numCache>
            </c:numRef>
          </c:cat>
          <c:val>
            <c:numRef>
              <c:f>Sheet1!$G$2:$G$5</c:f>
              <c:numCache>
                <c:formatCode>0%</c:formatCode>
                <c:ptCount val="4"/>
                <c:pt idx="0">
                  <c:v>0.31</c:v>
                </c:pt>
                <c:pt idx="1">
                  <c:v>0.34</c:v>
                </c:pt>
                <c:pt idx="2">
                  <c:v>0.19</c:v>
                </c:pt>
                <c:pt idx="3">
                  <c:v>0.15</c:v>
                </c:pt>
              </c:numCache>
            </c:numRef>
          </c:val>
          <c:extLst>
            <c:ext xmlns:c16="http://schemas.microsoft.com/office/drawing/2014/chart" uri="{C3380CC4-5D6E-409C-BE32-E72D297353CC}">
              <c16:uniqueId val="{00000008-B362-49D7-B4BC-FD378B391CDE}"/>
            </c:ext>
          </c:extLst>
        </c:ser>
        <c:dLbls>
          <c:showLegendKey val="0"/>
          <c:showVal val="1"/>
          <c:showCatName val="0"/>
          <c:showSerName val="0"/>
          <c:showPercent val="0"/>
          <c:showBubbleSize val="0"/>
        </c:dLbls>
        <c:gapWidth val="100"/>
        <c:overlap val="100"/>
        <c:axId val="184331648"/>
        <c:axId val="184362112"/>
      </c:barChart>
      <c:catAx>
        <c:axId val="184331648"/>
        <c:scaling>
          <c:orientation val="minMax"/>
        </c:scaling>
        <c:delete val="1"/>
        <c:axPos val="l"/>
        <c:numFmt formatCode="General" sourceLinked="1"/>
        <c:majorTickMark val="out"/>
        <c:minorTickMark val="none"/>
        <c:tickLblPos val="none"/>
        <c:crossAx val="184362112"/>
        <c:crosses val="autoZero"/>
        <c:auto val="1"/>
        <c:lblAlgn val="ctr"/>
        <c:lblOffset val="100"/>
        <c:noMultiLvlLbl val="0"/>
      </c:catAx>
      <c:valAx>
        <c:axId val="184362112"/>
        <c:scaling>
          <c:orientation val="minMax"/>
        </c:scaling>
        <c:delete val="1"/>
        <c:axPos val="b"/>
        <c:numFmt formatCode="0%" sourceLinked="1"/>
        <c:majorTickMark val="out"/>
        <c:minorTickMark val="none"/>
        <c:tickLblPos val="none"/>
        <c:crossAx val="184331648"/>
        <c:crosses val="autoZero"/>
        <c:crossBetween val="between"/>
      </c:valAx>
      <c:spPr>
        <a:ln>
          <a:noFill/>
        </a:ln>
      </c:spPr>
    </c:plotArea>
    <c:legend>
      <c:legendPos val="t"/>
      <c:layout>
        <c:manualLayout>
          <c:xMode val="edge"/>
          <c:yMode val="edge"/>
          <c:x val="0"/>
          <c:y val="2.3005394204204638E-2"/>
          <c:w val="1"/>
          <c:h val="7.7550025305830231E-2"/>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spPr>
    <a:ln w="19050">
      <a:noFill/>
    </a:ln>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81E-2"/>
          <c:y val="0.14064895402777933"/>
          <c:w val="0.91398495741527785"/>
          <c:h val="0.80344181227434186"/>
        </c:manualLayout>
      </c:layout>
      <c:barChart>
        <c:barDir val="col"/>
        <c:grouping val="clustered"/>
        <c:varyColors val="0"/>
        <c:ser>
          <c:idx val="0"/>
          <c:order val="0"/>
          <c:tx>
            <c:strRef>
              <c:f>Sheet1!$B$1</c:f>
              <c:strCache>
                <c:ptCount val="1"/>
                <c:pt idx="0">
                  <c:v>Incidence of vacancies</c:v>
                </c:pt>
              </c:strCache>
            </c:strRef>
          </c:tx>
          <c:spPr>
            <a:solidFill>
              <a:schemeClr val="tx2"/>
            </a:solidFill>
          </c:spPr>
          <c:invertIfNegative val="0"/>
          <c:dLbls>
            <c:dLbl>
              <c:idx val="3"/>
              <c:layout>
                <c:manualLayout>
                  <c:x val="0"/>
                  <c:y val="1.11626153990301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5A0-498F-AD1C-EC7E6068736D}"/>
                </c:ext>
              </c:extLst>
            </c:dLbl>
            <c:dLbl>
              <c:idx val="4"/>
              <c:layout>
                <c:manualLayout>
                  <c:x val="1.0960676857649996E-16"/>
                  <c:y val="1.11626153990301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5A0-498F-AD1C-EC7E6068736D}"/>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Sheet1!$B$2:$B$6</c:f>
              <c:numCache>
                <c:formatCode>0%</c:formatCode>
                <c:ptCount val="5"/>
                <c:pt idx="0">
                  <c:v>0.11</c:v>
                </c:pt>
                <c:pt idx="1">
                  <c:v>0.14000000000000001</c:v>
                </c:pt>
                <c:pt idx="2">
                  <c:v>0.18</c:v>
                </c:pt>
                <c:pt idx="3">
                  <c:v>0.21</c:v>
                </c:pt>
                <c:pt idx="4">
                  <c:v>0.23</c:v>
                </c:pt>
              </c:numCache>
            </c:numRef>
          </c:val>
          <c:extLst>
            <c:ext xmlns:c16="http://schemas.microsoft.com/office/drawing/2014/chart" uri="{C3380CC4-5D6E-409C-BE32-E72D297353CC}">
              <c16:uniqueId val="{00000002-D5A0-498F-AD1C-EC7E6068736D}"/>
            </c:ext>
          </c:extLst>
        </c:ser>
        <c:ser>
          <c:idx val="1"/>
          <c:order val="1"/>
          <c:tx>
            <c:strRef>
              <c:f>Sheet1!$C$1</c:f>
              <c:strCache>
                <c:ptCount val="1"/>
                <c:pt idx="0">
                  <c:v>Incidence of HtFVs</c:v>
                </c:pt>
              </c:strCache>
            </c:strRef>
          </c:tx>
          <c:spPr>
            <a:solidFill>
              <a:schemeClr val="bg2"/>
            </a:solidFill>
          </c:spPr>
          <c:invertIfNegative val="0"/>
          <c:dLbls>
            <c:dLbl>
              <c:idx val="4"/>
              <c:layout>
                <c:manualLayout>
                  <c:x val="1.3888888888888905E-3"/>
                  <c:y val="1.28990360440023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5A0-498F-AD1C-EC7E6068736D}"/>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Sheet1!$C$2:$C$6</c:f>
              <c:numCache>
                <c:formatCode>0%</c:formatCode>
                <c:ptCount val="5"/>
                <c:pt idx="0">
                  <c:v>0.06</c:v>
                </c:pt>
                <c:pt idx="1">
                  <c:v>7.0000000000000007E-2</c:v>
                </c:pt>
                <c:pt idx="2">
                  <c:v>0.08</c:v>
                </c:pt>
                <c:pt idx="3">
                  <c:v>0.09</c:v>
                </c:pt>
                <c:pt idx="4">
                  <c:v>0.09</c:v>
                </c:pt>
              </c:numCache>
            </c:numRef>
          </c:val>
          <c:extLst>
            <c:ext xmlns:c16="http://schemas.microsoft.com/office/drawing/2014/chart" uri="{C3380CC4-5D6E-409C-BE32-E72D297353CC}">
              <c16:uniqueId val="{00000004-D5A0-498F-AD1C-EC7E6068736D}"/>
            </c:ext>
          </c:extLst>
        </c:ser>
        <c:ser>
          <c:idx val="2"/>
          <c:order val="2"/>
          <c:tx>
            <c:strRef>
              <c:f>Sheet1!$D$1</c:f>
              <c:strCache>
                <c:ptCount val="1"/>
                <c:pt idx="0">
                  <c:v>Incidence of SSVs</c:v>
                </c:pt>
              </c:strCache>
            </c:strRef>
          </c:tx>
          <c:spPr>
            <a:solidFill>
              <a:schemeClr val="accent3"/>
            </a:solidFill>
          </c:spPr>
          <c:invertIfNegative val="0"/>
          <c:dLbls>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Sheet1!$D$2:$D$6</c:f>
              <c:numCache>
                <c:formatCode>0%</c:formatCode>
                <c:ptCount val="5"/>
                <c:pt idx="0">
                  <c:v>0.04</c:v>
                </c:pt>
                <c:pt idx="1">
                  <c:v>0.05</c:v>
                </c:pt>
                <c:pt idx="2">
                  <c:v>0.06</c:v>
                </c:pt>
                <c:pt idx="3">
                  <c:v>7.0000000000000007E-2</c:v>
                </c:pt>
                <c:pt idx="4">
                  <c:v>7.0000000000000007E-2</c:v>
                </c:pt>
              </c:numCache>
            </c:numRef>
          </c:val>
          <c:extLst>
            <c:ext xmlns:c16="http://schemas.microsoft.com/office/drawing/2014/chart" uri="{C3380CC4-5D6E-409C-BE32-E72D297353CC}">
              <c16:uniqueId val="{00000005-D5A0-498F-AD1C-EC7E6068736D}"/>
            </c:ext>
          </c:extLst>
        </c:ser>
        <c:dLbls>
          <c:showLegendKey val="0"/>
          <c:showVal val="0"/>
          <c:showCatName val="0"/>
          <c:showSerName val="0"/>
          <c:showPercent val="0"/>
          <c:showBubbleSize val="0"/>
        </c:dLbls>
        <c:gapWidth val="70"/>
        <c:axId val="236331008"/>
        <c:axId val="236332160"/>
      </c:barChart>
      <c:lineChart>
        <c:grouping val="standard"/>
        <c:varyColors val="0"/>
        <c:ser>
          <c:idx val="3"/>
          <c:order val="3"/>
          <c:tx>
            <c:strRef>
              <c:f>Sheet1!$E$1</c:f>
              <c:strCache>
                <c:ptCount val="1"/>
                <c:pt idx="0">
                  <c:v>HtFVs as % of vacs</c:v>
                </c:pt>
              </c:strCache>
            </c:strRef>
          </c:tx>
          <c:spPr>
            <a:ln>
              <a:solidFill>
                <a:schemeClr val="accent2"/>
              </a:solidFill>
              <a:prstDash val="sysDash"/>
            </a:ln>
          </c:spPr>
          <c:marker>
            <c:symbol val="triangle"/>
            <c:size val="8"/>
            <c:spPr>
              <a:solidFill>
                <a:schemeClr val="accent2"/>
              </a:solidFill>
              <a:ln>
                <a:noFill/>
              </a:ln>
            </c:spPr>
          </c:marker>
          <c:dLbls>
            <c:dLbl>
              <c:idx val="0"/>
              <c:layout>
                <c:manualLayout>
                  <c:x val="-2.5409135331479198E-2"/>
                  <c:y val="-2.90228000374782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5A0-498F-AD1C-EC7E6068736D}"/>
                </c:ext>
              </c:extLst>
            </c:dLbl>
            <c:dLbl>
              <c:idx val="1"/>
              <c:layout>
                <c:manualLayout>
                  <c:x val="-2.9893100389975519E-2"/>
                  <c:y val="-3.34878461970903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5A0-498F-AD1C-EC7E6068736D}"/>
                </c:ext>
              </c:extLst>
            </c:dLbl>
            <c:dLbl>
              <c:idx val="2"/>
              <c:layout>
                <c:manualLayout>
                  <c:x val="-2.6903790350978011E-2"/>
                  <c:y val="-3.57203692768963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5A0-498F-AD1C-EC7E6068736D}"/>
                </c:ext>
              </c:extLst>
            </c:dLbl>
            <c:dLbl>
              <c:idx val="3"/>
              <c:layout>
                <c:manualLayout>
                  <c:x val="-3.2882410428973073E-2"/>
                  <c:y val="-3.12553231172842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5A0-498F-AD1C-EC7E6068736D}"/>
                </c:ext>
              </c:extLst>
            </c:dLbl>
            <c:dLbl>
              <c:idx val="4"/>
              <c:layout>
                <c:manualLayout>
                  <c:x val="-2.8398445370476835E-2"/>
                  <c:y val="-3.12553231172842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5A0-498F-AD1C-EC7E6068736D}"/>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Sheet1!$E$2:$E$6</c:f>
              <c:numCache>
                <c:formatCode>0%</c:formatCode>
                <c:ptCount val="5"/>
                <c:pt idx="0">
                  <c:v>0.47299999999999998</c:v>
                </c:pt>
                <c:pt idx="1">
                  <c:v>0.42299999999999999</c:v>
                </c:pt>
                <c:pt idx="2">
                  <c:v>0.35</c:v>
                </c:pt>
                <c:pt idx="3">
                  <c:v>0.36799999999999999</c:v>
                </c:pt>
                <c:pt idx="4">
                  <c:v>0.34300000000000003</c:v>
                </c:pt>
              </c:numCache>
            </c:numRef>
          </c:val>
          <c:smooth val="0"/>
          <c:extLst>
            <c:ext xmlns:c16="http://schemas.microsoft.com/office/drawing/2014/chart" uri="{C3380CC4-5D6E-409C-BE32-E72D297353CC}">
              <c16:uniqueId val="{0000000B-D5A0-498F-AD1C-EC7E6068736D}"/>
            </c:ext>
          </c:extLst>
        </c:ser>
        <c:dLbls>
          <c:showLegendKey val="0"/>
          <c:showVal val="0"/>
          <c:showCatName val="0"/>
          <c:showSerName val="0"/>
          <c:showPercent val="0"/>
          <c:showBubbleSize val="0"/>
        </c:dLbls>
        <c:marker val="1"/>
        <c:smooth val="0"/>
        <c:axId val="236331008"/>
        <c:axId val="236332160"/>
      </c:lineChart>
      <c:catAx>
        <c:axId val="236331008"/>
        <c:scaling>
          <c:orientation val="minMax"/>
        </c:scaling>
        <c:delete val="0"/>
        <c:axPos val="b"/>
        <c:numFmt formatCode="General" sourceLinked="0"/>
        <c:majorTickMark val="out"/>
        <c:minorTickMark val="none"/>
        <c:tickLblPos val="nextTo"/>
        <c:txPr>
          <a:bodyPr/>
          <a:lstStyle/>
          <a:p>
            <a:pPr>
              <a:defRPr sz="1200" b="1"/>
            </a:pPr>
            <a:endParaRPr lang="en-US"/>
          </a:p>
        </c:txPr>
        <c:crossAx val="236332160"/>
        <c:crosses val="autoZero"/>
        <c:auto val="1"/>
        <c:lblAlgn val="ctr"/>
        <c:lblOffset val="100"/>
        <c:noMultiLvlLbl val="0"/>
      </c:catAx>
      <c:valAx>
        <c:axId val="236332160"/>
        <c:scaling>
          <c:orientation val="minMax"/>
          <c:max val="0.60000000000000009"/>
          <c:min val="0"/>
        </c:scaling>
        <c:delete val="1"/>
        <c:axPos val="l"/>
        <c:numFmt formatCode="0%" sourceLinked="1"/>
        <c:majorTickMark val="out"/>
        <c:minorTickMark val="none"/>
        <c:tickLblPos val="nextTo"/>
        <c:crossAx val="236331008"/>
        <c:crosses val="autoZero"/>
        <c:crossBetween val="between"/>
      </c:valAx>
    </c:plotArea>
    <c:legend>
      <c:legendPos val="r"/>
      <c:layout>
        <c:manualLayout>
          <c:xMode val="edge"/>
          <c:yMode val="edge"/>
          <c:x val="3.283167644063794E-2"/>
          <c:y val="2.686343603427184E-2"/>
          <c:w val="0.89440968423470835"/>
          <c:h val="0.1371173486204325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7777777781E-2"/>
          <c:y val="0.15423425114086875"/>
          <c:w val="0.95733103674540709"/>
          <c:h val="0.73742821742670195"/>
        </c:manualLayout>
      </c:layout>
      <c:barChart>
        <c:barDir val="col"/>
        <c:grouping val="clustered"/>
        <c:varyColors val="0"/>
        <c:ser>
          <c:idx val="0"/>
          <c:order val="0"/>
          <c:tx>
            <c:strRef>
              <c:f>Sheet1!$B$1</c:f>
              <c:strCache>
                <c:ptCount val="1"/>
                <c:pt idx="0">
                  <c:v>Incidence of training</c:v>
                </c:pt>
              </c:strCache>
            </c:strRef>
          </c:tx>
          <c:spPr>
            <a:solidFill>
              <a:schemeClr val="tx2"/>
            </a:solidFill>
          </c:spPr>
          <c:invertIfNegative val="0"/>
          <c:dLbls>
            <c:dLbl>
              <c:idx val="0"/>
              <c:layout>
                <c:manualLayout>
                  <c:x val="-1.533646020007425E-3"/>
                  <c:y val="-1.24999733432327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8C-46AB-A905-D8357EEA80E5}"/>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Sheet1!$B$2:$B$6</c:f>
              <c:numCache>
                <c:formatCode>0%</c:formatCode>
                <c:ptCount val="5"/>
                <c:pt idx="0">
                  <c:v>0.46</c:v>
                </c:pt>
                <c:pt idx="1">
                  <c:v>0.56999999999999995</c:v>
                </c:pt>
                <c:pt idx="2">
                  <c:v>0.63</c:v>
                </c:pt>
                <c:pt idx="3">
                  <c:v>0.68</c:v>
                </c:pt>
                <c:pt idx="4">
                  <c:v>0.71</c:v>
                </c:pt>
              </c:numCache>
            </c:numRef>
          </c:val>
          <c:extLst>
            <c:ext xmlns:c16="http://schemas.microsoft.com/office/drawing/2014/chart" uri="{C3380CC4-5D6E-409C-BE32-E72D297353CC}">
              <c16:uniqueId val="{00000001-B48C-46AB-A905-D8357EEA80E5}"/>
            </c:ext>
          </c:extLst>
        </c:ser>
        <c:dLbls>
          <c:showLegendKey val="0"/>
          <c:showVal val="0"/>
          <c:showCatName val="0"/>
          <c:showSerName val="0"/>
          <c:showPercent val="0"/>
          <c:showBubbleSize val="0"/>
        </c:dLbls>
        <c:gapWidth val="70"/>
        <c:axId val="183853824"/>
        <c:axId val="183855360"/>
      </c:barChart>
      <c:lineChart>
        <c:grouping val="standard"/>
        <c:varyColors val="0"/>
        <c:ser>
          <c:idx val="1"/>
          <c:order val="1"/>
          <c:tx>
            <c:strRef>
              <c:f>Sheet1!$C$1</c:f>
              <c:strCache>
                <c:ptCount val="1"/>
                <c:pt idx="0">
                  <c:v>Proportion of staff trained</c:v>
                </c:pt>
              </c:strCache>
            </c:strRef>
          </c:tx>
          <c:spPr>
            <a:ln>
              <a:solidFill>
                <a:srgbClr val="FF0000"/>
              </a:solidFill>
              <a:prstDash val="dash"/>
            </a:ln>
          </c:spPr>
          <c:marker>
            <c:symbol val="circle"/>
            <c:size val="8"/>
            <c:spPr>
              <a:solidFill>
                <a:srgbClr val="FF0000"/>
              </a:solidFill>
              <a:ln>
                <a:solidFill>
                  <a:srgbClr val="FF0000"/>
                </a:solidFill>
              </a:ln>
            </c:spPr>
          </c:marker>
          <c:dLbls>
            <c:spPr>
              <a:noFill/>
              <a:ln>
                <a:noFill/>
              </a:ln>
              <a:effectLst/>
            </c:spPr>
            <c:txPr>
              <a:bodyPr/>
              <a:lstStyle/>
              <a:p>
                <a:pPr>
                  <a:defRPr sz="1400">
                    <a:solidFill>
                      <a:schemeClr val="bg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Very low PMS</c:v>
                </c:pt>
                <c:pt idx="1">
                  <c:v>Low PMS</c:v>
                </c:pt>
                <c:pt idx="2">
                  <c:v>Medium PMS</c:v>
                </c:pt>
                <c:pt idx="3">
                  <c:v>High PMS</c:v>
                </c:pt>
                <c:pt idx="4">
                  <c:v>Very high PMS</c:v>
                </c:pt>
              </c:strCache>
            </c:strRef>
          </c:cat>
          <c:val>
            <c:numRef>
              <c:f>Sheet1!$C$2:$C$6</c:f>
              <c:numCache>
                <c:formatCode>0%</c:formatCode>
                <c:ptCount val="5"/>
                <c:pt idx="0">
                  <c:v>0.47</c:v>
                </c:pt>
                <c:pt idx="1">
                  <c:v>0.49</c:v>
                </c:pt>
                <c:pt idx="2">
                  <c:v>0.54</c:v>
                </c:pt>
                <c:pt idx="3">
                  <c:v>0.61</c:v>
                </c:pt>
                <c:pt idx="4">
                  <c:v>0.64</c:v>
                </c:pt>
              </c:numCache>
            </c:numRef>
          </c:val>
          <c:smooth val="0"/>
          <c:extLst>
            <c:ext xmlns:c16="http://schemas.microsoft.com/office/drawing/2014/chart" uri="{C3380CC4-5D6E-409C-BE32-E72D297353CC}">
              <c16:uniqueId val="{00000002-B48C-46AB-A905-D8357EEA80E5}"/>
            </c:ext>
          </c:extLst>
        </c:ser>
        <c:dLbls>
          <c:showLegendKey val="0"/>
          <c:showVal val="0"/>
          <c:showCatName val="0"/>
          <c:showSerName val="0"/>
          <c:showPercent val="0"/>
          <c:showBubbleSize val="0"/>
        </c:dLbls>
        <c:marker val="1"/>
        <c:smooth val="0"/>
        <c:axId val="183853824"/>
        <c:axId val="183855360"/>
      </c:lineChart>
      <c:catAx>
        <c:axId val="183853824"/>
        <c:scaling>
          <c:orientation val="minMax"/>
        </c:scaling>
        <c:delete val="0"/>
        <c:axPos val="b"/>
        <c:numFmt formatCode="General" sourceLinked="0"/>
        <c:majorTickMark val="out"/>
        <c:minorTickMark val="none"/>
        <c:tickLblPos val="nextTo"/>
        <c:txPr>
          <a:bodyPr/>
          <a:lstStyle/>
          <a:p>
            <a:pPr>
              <a:defRPr sz="1200" b="1"/>
            </a:pPr>
            <a:endParaRPr lang="en-US"/>
          </a:p>
        </c:txPr>
        <c:crossAx val="183855360"/>
        <c:crosses val="autoZero"/>
        <c:auto val="1"/>
        <c:lblAlgn val="ctr"/>
        <c:lblOffset val="100"/>
        <c:noMultiLvlLbl val="0"/>
      </c:catAx>
      <c:valAx>
        <c:axId val="183855360"/>
        <c:scaling>
          <c:orientation val="minMax"/>
          <c:max val="0.8"/>
          <c:min val="0"/>
        </c:scaling>
        <c:delete val="1"/>
        <c:axPos val="l"/>
        <c:numFmt formatCode="0%" sourceLinked="1"/>
        <c:majorTickMark val="out"/>
        <c:minorTickMark val="none"/>
        <c:tickLblPos val="none"/>
        <c:crossAx val="183853824"/>
        <c:crosses val="autoZero"/>
        <c:crossBetween val="between"/>
      </c:valAx>
    </c:plotArea>
    <c:legend>
      <c:legendPos val="t"/>
      <c:layout>
        <c:manualLayout>
          <c:xMode val="edge"/>
          <c:yMode val="edge"/>
          <c:x val="0.17417992203764793"/>
          <c:y val="2.291661779592663E-2"/>
          <c:w val="0.74825985518517313"/>
          <c:h val="0.1310599239207658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42407320937035E-2"/>
          <c:y val="3.4958610519100958E-2"/>
          <c:w val="0.97541395239722328"/>
          <c:h val="0.93590921404831495"/>
        </c:manualLayout>
      </c:layout>
      <c:barChart>
        <c:barDir val="col"/>
        <c:grouping val="stacked"/>
        <c:varyColors val="0"/>
        <c:ser>
          <c:idx val="0"/>
          <c:order val="0"/>
          <c:tx>
            <c:strRef>
              <c:f>Sheet1!$B$1</c:f>
              <c:strCache>
                <c:ptCount val="1"/>
                <c:pt idx="0">
                  <c:v>Incidence</c:v>
                </c:pt>
              </c:strCache>
            </c:strRef>
          </c:tx>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A59D-443F-A829-1690F4AE756D}"/>
              </c:ext>
            </c:extLst>
          </c:dPt>
          <c:dPt>
            <c:idx val="3"/>
            <c:invertIfNegative val="0"/>
            <c:bubble3D val="0"/>
            <c:spPr>
              <a:solidFill>
                <a:schemeClr val="bg1">
                  <a:lumMod val="65000"/>
                </a:schemeClr>
              </a:solidFill>
            </c:spPr>
            <c:extLst>
              <c:ext xmlns:c16="http://schemas.microsoft.com/office/drawing/2014/chart" uri="{C3380CC4-5D6E-409C-BE32-E72D297353CC}">
                <c16:uniqueId val="{00000003-A59D-443F-A829-1690F4AE756D}"/>
              </c:ext>
            </c:extLst>
          </c:dPt>
          <c:dPt>
            <c:idx val="6"/>
            <c:invertIfNegative val="0"/>
            <c:bubble3D val="0"/>
            <c:spPr>
              <a:solidFill>
                <a:schemeClr val="bg1">
                  <a:lumMod val="65000"/>
                </a:schemeClr>
              </a:solidFill>
            </c:spPr>
            <c:extLst>
              <c:ext xmlns:c16="http://schemas.microsoft.com/office/drawing/2014/chart" uri="{C3380CC4-5D6E-409C-BE32-E72D297353CC}">
                <c16:uniqueId val="{00000005-A59D-443F-A829-1690F4AE756D}"/>
              </c:ext>
            </c:extLst>
          </c:dPt>
          <c:dPt>
            <c:idx val="9"/>
            <c:invertIfNegative val="0"/>
            <c:bubble3D val="0"/>
            <c:spPr>
              <a:solidFill>
                <a:schemeClr val="bg1">
                  <a:lumMod val="65000"/>
                </a:schemeClr>
              </a:solidFill>
            </c:spPr>
            <c:extLst>
              <c:ext xmlns:c16="http://schemas.microsoft.com/office/drawing/2014/chart" uri="{C3380CC4-5D6E-409C-BE32-E72D297353CC}">
                <c16:uniqueId val="{00000007-A59D-443F-A829-1690F4AE756D}"/>
              </c:ext>
            </c:extLst>
          </c:dPt>
          <c:dPt>
            <c:idx val="12"/>
            <c:invertIfNegative val="0"/>
            <c:bubble3D val="0"/>
            <c:spPr>
              <a:solidFill>
                <a:schemeClr val="bg1">
                  <a:lumMod val="65000"/>
                </a:schemeClr>
              </a:solidFill>
            </c:spPr>
            <c:extLst>
              <c:ext xmlns:c16="http://schemas.microsoft.com/office/drawing/2014/chart" uri="{C3380CC4-5D6E-409C-BE32-E72D297353CC}">
                <c16:uniqueId val="{00000009-A59D-443F-A829-1690F4AE756D}"/>
              </c:ext>
            </c:extLst>
          </c:dPt>
          <c:dPt>
            <c:idx val="15"/>
            <c:invertIfNegative val="0"/>
            <c:bubble3D val="0"/>
            <c:spPr>
              <a:solidFill>
                <a:schemeClr val="bg1">
                  <a:lumMod val="65000"/>
                </a:schemeClr>
              </a:solidFill>
            </c:spPr>
            <c:extLst>
              <c:ext xmlns:c16="http://schemas.microsoft.com/office/drawing/2014/chart" uri="{C3380CC4-5D6E-409C-BE32-E72D297353CC}">
                <c16:uniqueId val="{0000000B-A59D-443F-A829-1690F4AE756D}"/>
              </c:ext>
            </c:extLst>
          </c:dPt>
          <c:dPt>
            <c:idx val="18"/>
            <c:invertIfNegative val="0"/>
            <c:bubble3D val="0"/>
            <c:spPr>
              <a:solidFill>
                <a:schemeClr val="bg1">
                  <a:lumMod val="65000"/>
                </a:schemeClr>
              </a:solidFill>
            </c:spPr>
            <c:extLst>
              <c:ext xmlns:c16="http://schemas.microsoft.com/office/drawing/2014/chart" uri="{C3380CC4-5D6E-409C-BE32-E72D297353CC}">
                <c16:uniqueId val="{0000000D-A59D-443F-A829-1690F4AE756D}"/>
              </c:ext>
            </c:extLst>
          </c:dPt>
          <c:dPt>
            <c:idx val="21"/>
            <c:invertIfNegative val="0"/>
            <c:bubble3D val="0"/>
            <c:spPr>
              <a:solidFill>
                <a:schemeClr val="bg1">
                  <a:lumMod val="65000"/>
                </a:schemeClr>
              </a:solidFill>
            </c:spPr>
            <c:extLst>
              <c:ext xmlns:c16="http://schemas.microsoft.com/office/drawing/2014/chart" uri="{C3380CC4-5D6E-409C-BE32-E72D297353CC}">
                <c16:uniqueId val="{0000000F-A59D-443F-A829-1690F4AE756D}"/>
              </c:ext>
            </c:extLst>
          </c:dPt>
          <c:dPt>
            <c:idx val="24"/>
            <c:invertIfNegative val="0"/>
            <c:bubble3D val="0"/>
            <c:spPr>
              <a:solidFill>
                <a:schemeClr val="bg1">
                  <a:lumMod val="65000"/>
                </a:schemeClr>
              </a:solidFill>
            </c:spPr>
            <c:extLst>
              <c:ext xmlns:c16="http://schemas.microsoft.com/office/drawing/2014/chart" uri="{C3380CC4-5D6E-409C-BE32-E72D297353CC}">
                <c16:uniqueId val="{00000011-A59D-443F-A829-1690F4AE756D}"/>
              </c:ext>
            </c:extLst>
          </c:dPt>
          <c:dPt>
            <c:idx val="27"/>
            <c:invertIfNegative val="0"/>
            <c:bubble3D val="0"/>
            <c:spPr>
              <a:solidFill>
                <a:schemeClr val="bg1">
                  <a:lumMod val="65000"/>
                </a:schemeClr>
              </a:solidFill>
            </c:spPr>
            <c:extLst>
              <c:ext xmlns:c16="http://schemas.microsoft.com/office/drawing/2014/chart" uri="{C3380CC4-5D6E-409C-BE32-E72D297353CC}">
                <c16:uniqueId val="{00000013-A59D-443F-A829-1690F4AE756D}"/>
              </c:ext>
            </c:extLst>
          </c:dPt>
          <c:dPt>
            <c:idx val="30"/>
            <c:invertIfNegative val="0"/>
            <c:bubble3D val="0"/>
            <c:spPr>
              <a:solidFill>
                <a:schemeClr val="bg1">
                  <a:lumMod val="65000"/>
                </a:schemeClr>
              </a:solidFill>
            </c:spPr>
            <c:extLst>
              <c:ext xmlns:c16="http://schemas.microsoft.com/office/drawing/2014/chart" uri="{C3380CC4-5D6E-409C-BE32-E72D297353CC}">
                <c16:uniqueId val="{00000015-A59D-443F-A829-1690F4AE756D}"/>
              </c:ext>
            </c:extLst>
          </c:dPt>
          <c:dPt>
            <c:idx val="33"/>
            <c:invertIfNegative val="0"/>
            <c:bubble3D val="0"/>
            <c:spPr>
              <a:solidFill>
                <a:schemeClr val="bg1">
                  <a:lumMod val="65000"/>
                </a:schemeClr>
              </a:solidFill>
            </c:spPr>
            <c:extLst>
              <c:ext xmlns:c16="http://schemas.microsoft.com/office/drawing/2014/chart" uri="{C3380CC4-5D6E-409C-BE32-E72D297353CC}">
                <c16:uniqueId val="{00000017-A59D-443F-A829-1690F4AE756D}"/>
              </c:ext>
            </c:extLst>
          </c:dPt>
          <c:dPt>
            <c:idx val="36"/>
            <c:invertIfNegative val="0"/>
            <c:bubble3D val="0"/>
            <c:spPr>
              <a:solidFill>
                <a:schemeClr val="bg1">
                  <a:lumMod val="65000"/>
                </a:schemeClr>
              </a:solidFill>
            </c:spPr>
            <c:extLst>
              <c:ext xmlns:c16="http://schemas.microsoft.com/office/drawing/2014/chart" uri="{C3380CC4-5D6E-409C-BE32-E72D297353CC}">
                <c16:uniqueId val="{00000019-A59D-443F-A829-1690F4AE756D}"/>
              </c:ext>
            </c:extLst>
          </c:dPt>
          <c:dLbls>
            <c:dLbl>
              <c:idx val="0"/>
              <c:layout>
                <c:manualLayout>
                  <c:x val="3.249390739236393E-3"/>
                  <c:y val="-0.407850456056177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9D-443F-A829-1690F4AE756D}"/>
                </c:ext>
              </c:extLst>
            </c:dLbl>
            <c:dLbl>
              <c:idx val="1"/>
              <c:layout>
                <c:manualLayout>
                  <c:x val="-1.083130246412131E-3"/>
                  <c:y val="-0.460288371834829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A59D-443F-A829-1690F4AE756D}"/>
                </c:ext>
              </c:extLst>
            </c:dLbl>
            <c:dLbl>
              <c:idx val="3"/>
              <c:layout>
                <c:manualLayout>
                  <c:x val="-2.166260492824262E-3"/>
                  <c:y val="-0.378718280623593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9D-443F-A829-1690F4AE756D}"/>
                </c:ext>
              </c:extLst>
            </c:dLbl>
            <c:dLbl>
              <c:idx val="4"/>
              <c:layout>
                <c:manualLayout>
                  <c:x val="1.083130246412131E-3"/>
                  <c:y val="-0.442809066575278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A59D-443F-A829-1690F4AE756D}"/>
                </c:ext>
              </c:extLst>
            </c:dLbl>
            <c:dLbl>
              <c:idx val="6"/>
              <c:layout>
                <c:manualLayout>
                  <c:x val="-3.249390739236393E-3"/>
                  <c:y val="-0.337933235017975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9D-443F-A829-1690F4AE756D}"/>
                </c:ext>
              </c:extLst>
            </c:dLbl>
            <c:dLbl>
              <c:idx val="7"/>
              <c:layout>
                <c:manualLayout>
                  <c:x val="0"/>
                  <c:y val="-0.419503326229211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A59D-443F-A829-1690F4AE756D}"/>
                </c:ext>
              </c:extLst>
            </c:dLbl>
            <c:dLbl>
              <c:idx val="9"/>
              <c:layout>
                <c:manualLayout>
                  <c:x val="-3.249390739236393E-3"/>
                  <c:y val="-0.2592763613499987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9D-443F-A829-1690F4AE756D}"/>
                </c:ext>
              </c:extLst>
            </c:dLbl>
            <c:dLbl>
              <c:idx val="10"/>
              <c:layout>
                <c:manualLayout>
                  <c:x val="3.249390739236393E-3"/>
                  <c:y val="-0.3728918455370768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A59D-443F-A829-1690F4AE756D}"/>
                </c:ext>
              </c:extLst>
            </c:dLbl>
            <c:dLbl>
              <c:idx val="12"/>
              <c:layout>
                <c:manualLayout>
                  <c:x val="-2.166260492824262E-3"/>
                  <c:y val="-0.238883838547189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9D-443F-A829-1690F4AE756D}"/>
                </c:ext>
              </c:extLst>
            </c:dLbl>
            <c:dLbl>
              <c:idx val="13"/>
              <c:layout>
                <c:manualLayout>
                  <c:x val="4.332520985648524E-3"/>
                  <c:y val="-0.3146277240591167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A59D-443F-A829-1690F4AE756D}"/>
                </c:ext>
              </c:extLst>
            </c:dLbl>
            <c:dLbl>
              <c:idx val="15"/>
              <c:layout>
                <c:manualLayout>
                  <c:x val="-2.166260492824262E-3"/>
                  <c:y val="-0.253449926263481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9D-443F-A829-1690F4AE756D}"/>
                </c:ext>
              </c:extLst>
            </c:dLbl>
            <c:dLbl>
              <c:idx val="16"/>
              <c:layout>
                <c:manualLayout>
                  <c:x val="-2.166260492824262E-3"/>
                  <c:y val="-0.308801059585391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A59D-443F-A829-1690F4AE756D}"/>
                </c:ext>
              </c:extLst>
            </c:dLbl>
            <c:dLbl>
              <c:idx val="18"/>
              <c:layout>
                <c:manualLayout>
                  <c:x val="0"/>
                  <c:y val="-0.218491315744380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59D-443F-A829-1690F4AE756D}"/>
                </c:ext>
              </c:extLst>
            </c:dLbl>
            <c:dLbl>
              <c:idx val="19"/>
              <c:layout>
                <c:manualLayout>
                  <c:x val="-1.083130246412131E-3"/>
                  <c:y val="-0.2767558959967573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A59D-443F-A829-1690F4AE756D}"/>
                </c:ext>
              </c:extLst>
            </c:dLbl>
            <c:dLbl>
              <c:idx val="21"/>
              <c:layout>
                <c:manualLayout>
                  <c:x val="-1.083130246412131E-3"/>
                  <c:y val="-0.22140453328763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59D-443F-A829-1690F4AE756D}"/>
                </c:ext>
              </c:extLst>
            </c:dLbl>
            <c:dLbl>
              <c:idx val="22"/>
              <c:layout>
                <c:manualLayout>
                  <c:x val="-1.083130246412131E-3"/>
                  <c:y val="-0.2738426784534989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A59D-443F-A829-1690F4AE756D}"/>
                </c:ext>
              </c:extLst>
            </c:dLbl>
            <c:dLbl>
              <c:idx val="24"/>
              <c:layout>
                <c:manualLayout>
                  <c:x val="-2.1662604928241827E-3"/>
                  <c:y val="-0.212664880657864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A59D-443F-A829-1690F4AE756D}"/>
                </c:ext>
              </c:extLst>
            </c:dLbl>
            <c:dLbl>
              <c:idx val="25"/>
              <c:layout>
                <c:manualLayout>
                  <c:x val="1.083130246412131E-3"/>
                  <c:y val="-0.2738426784534989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A59D-443F-A829-1690F4AE756D}"/>
                </c:ext>
              </c:extLst>
            </c:dLbl>
            <c:dLbl>
              <c:idx val="27"/>
              <c:layout>
                <c:manualLayout>
                  <c:x val="1.083130246412131E-3"/>
                  <c:y val="-0.250536708720223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A59D-443F-A829-1690F4AE756D}"/>
                </c:ext>
              </c:extLst>
            </c:dLbl>
            <c:dLbl>
              <c:idx val="28"/>
              <c:layout>
                <c:manualLayout>
                  <c:x val="0"/>
                  <c:y val="-0.2680160139797740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A59D-443F-A829-1690F4AE756D}"/>
                </c:ext>
              </c:extLst>
            </c:dLbl>
            <c:dLbl>
              <c:idx val="30"/>
              <c:layout>
                <c:manualLayout>
                  <c:x val="-1.083130246412131E-3"/>
                  <c:y val="-0.1864459227685384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A59D-443F-A829-1690F4AE756D}"/>
                </c:ext>
              </c:extLst>
            </c:dLbl>
            <c:dLbl>
              <c:idx val="31"/>
              <c:layout>
                <c:manualLayout>
                  <c:x val="-3.249390739236393E-3"/>
                  <c:y val="-0.253449926263481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A59D-443F-A829-1690F4AE756D}"/>
                </c:ext>
              </c:extLst>
            </c:dLbl>
            <c:dLbl>
              <c:idx val="33"/>
              <c:layout>
                <c:manualLayout>
                  <c:x val="-5.415651232060655E-3"/>
                  <c:y val="-0.119441919273594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A59D-443F-A829-1690F4AE756D}"/>
                </c:ext>
              </c:extLst>
            </c:dLbl>
            <c:dLbl>
              <c:idx val="34"/>
              <c:layout>
                <c:manualLayout>
                  <c:x val="-2.166260492824262E-3"/>
                  <c:y val="-0.1864459227685384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A59D-443F-A829-1690F4AE756D}"/>
                </c:ext>
              </c:extLst>
            </c:dLbl>
            <c:dLbl>
              <c:idx val="36"/>
              <c:layout>
                <c:manualLayout>
                  <c:x val="-6.498781478472786E-3"/>
                  <c:y val="-9.03097438410108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A59D-443F-A829-1690F4AE756D}"/>
                </c:ext>
              </c:extLst>
            </c:dLbl>
            <c:dLbl>
              <c:idx val="37"/>
              <c:layout>
                <c:manualLayout>
                  <c:x val="-1.083130246412131E-3"/>
                  <c:y val="-9.61361789275276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A59D-443F-A829-1690F4AE756D}"/>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Ed 3</c:v>
                </c:pt>
                <c:pt idx="1">
                  <c:v>Ed 5</c:v>
                </c:pt>
                <c:pt idx="3">
                  <c:v>Pub 3 </c:v>
                </c:pt>
                <c:pt idx="4">
                  <c:v>Pub 5</c:v>
                </c:pt>
                <c:pt idx="6">
                  <c:v>Health 3</c:v>
                </c:pt>
                <c:pt idx="7">
                  <c:v>Heath 5</c:v>
                </c:pt>
                <c:pt idx="9">
                  <c:v>Hotel 3</c:v>
                </c:pt>
                <c:pt idx="10">
                  <c:v>Hotel 5</c:v>
                </c:pt>
                <c:pt idx="12">
                  <c:v>Arts 3</c:v>
                </c:pt>
                <c:pt idx="13">
                  <c:v>Arts 5</c:v>
                </c:pt>
                <c:pt idx="15">
                  <c:v>Elec 3</c:v>
                </c:pt>
                <c:pt idx="16">
                  <c:v>Elec 5</c:v>
                </c:pt>
                <c:pt idx="18">
                  <c:v>Manufac 3</c:v>
                </c:pt>
                <c:pt idx="19">
                  <c:v>Manufac 5</c:v>
                </c:pt>
                <c:pt idx="21">
                  <c:v>Bus 3</c:v>
                </c:pt>
                <c:pt idx="22">
                  <c:v>Bus 5</c:v>
                </c:pt>
                <c:pt idx="24">
                  <c:v>Transport 3</c:v>
                </c:pt>
                <c:pt idx="25">
                  <c:v>Transport 5</c:v>
                </c:pt>
                <c:pt idx="27">
                  <c:v>Financial 3</c:v>
                </c:pt>
                <c:pt idx="28">
                  <c:v>Financial 5</c:v>
                </c:pt>
                <c:pt idx="30">
                  <c:v>Wholeslae 3</c:v>
                </c:pt>
                <c:pt idx="31">
                  <c:v>Whole 5</c:v>
                </c:pt>
                <c:pt idx="33">
                  <c:v>Construc 3 </c:v>
                </c:pt>
                <c:pt idx="34">
                  <c:v>Construc 5</c:v>
                </c:pt>
                <c:pt idx="36">
                  <c:v>Ag 5</c:v>
                </c:pt>
                <c:pt idx="37">
                  <c:v>Ag 5</c:v>
                </c:pt>
              </c:strCache>
            </c:strRef>
          </c:cat>
          <c:val>
            <c:numRef>
              <c:f>Sheet1!$B$2:$B$39</c:f>
              <c:numCache>
                <c:formatCode>0%</c:formatCode>
                <c:ptCount val="38"/>
                <c:pt idx="0">
                  <c:v>0.28999999999999998</c:v>
                </c:pt>
                <c:pt idx="1">
                  <c:v>0.33</c:v>
                </c:pt>
                <c:pt idx="3">
                  <c:v>0.27</c:v>
                </c:pt>
                <c:pt idx="4">
                  <c:v>0.31</c:v>
                </c:pt>
                <c:pt idx="6">
                  <c:v>0.23</c:v>
                </c:pt>
                <c:pt idx="7">
                  <c:v>0.3</c:v>
                </c:pt>
                <c:pt idx="9">
                  <c:v>0.18</c:v>
                </c:pt>
                <c:pt idx="10">
                  <c:v>0.26</c:v>
                </c:pt>
                <c:pt idx="12">
                  <c:v>0.16</c:v>
                </c:pt>
                <c:pt idx="13">
                  <c:v>0.22</c:v>
                </c:pt>
                <c:pt idx="15">
                  <c:v>0.17</c:v>
                </c:pt>
                <c:pt idx="16">
                  <c:v>0.21</c:v>
                </c:pt>
                <c:pt idx="18">
                  <c:v>0.15</c:v>
                </c:pt>
                <c:pt idx="19">
                  <c:v>0.19</c:v>
                </c:pt>
                <c:pt idx="21">
                  <c:v>0.15</c:v>
                </c:pt>
                <c:pt idx="22">
                  <c:v>0.19</c:v>
                </c:pt>
                <c:pt idx="24">
                  <c:v>0.14000000000000001</c:v>
                </c:pt>
                <c:pt idx="25">
                  <c:v>0.19</c:v>
                </c:pt>
                <c:pt idx="27">
                  <c:v>0.17</c:v>
                </c:pt>
                <c:pt idx="28">
                  <c:v>0.18</c:v>
                </c:pt>
                <c:pt idx="30">
                  <c:v>0.12</c:v>
                </c:pt>
                <c:pt idx="31">
                  <c:v>0.17</c:v>
                </c:pt>
                <c:pt idx="33">
                  <c:v>7.0000000000000007E-2</c:v>
                </c:pt>
                <c:pt idx="34">
                  <c:v>0.12</c:v>
                </c:pt>
                <c:pt idx="36">
                  <c:v>0.05</c:v>
                </c:pt>
                <c:pt idx="37">
                  <c:v>0.05</c:v>
                </c:pt>
              </c:numCache>
            </c:numRef>
          </c:val>
          <c:extLst>
            <c:ext xmlns:c16="http://schemas.microsoft.com/office/drawing/2014/chart" uri="{C3380CC4-5D6E-409C-BE32-E72D297353CC}">
              <c16:uniqueId val="{00000027-A59D-443F-A829-1690F4AE756D}"/>
            </c:ext>
          </c:extLst>
        </c:ser>
        <c:dLbls>
          <c:showLegendKey val="0"/>
          <c:showVal val="0"/>
          <c:showCatName val="0"/>
          <c:showSerName val="0"/>
          <c:showPercent val="0"/>
          <c:showBubbleSize val="0"/>
        </c:dLbls>
        <c:gapWidth val="10"/>
        <c:overlap val="100"/>
        <c:axId val="221504640"/>
        <c:axId val="221506176"/>
      </c:barChart>
      <c:lineChart>
        <c:grouping val="standard"/>
        <c:varyColors val="0"/>
        <c:ser>
          <c:idx val="1"/>
          <c:order val="1"/>
          <c:tx>
            <c:strRef>
              <c:f>Sheet1!$C$1</c:f>
              <c:strCache>
                <c:ptCount val="1"/>
                <c:pt idx="0">
                  <c:v>Density </c:v>
                </c:pt>
              </c:strCache>
            </c:strRef>
          </c:tx>
          <c:spPr>
            <a:ln>
              <a:solidFill>
                <a:srgbClr val="FF0000"/>
              </a:solidFill>
            </a:ln>
          </c:spPr>
          <c:marker>
            <c:spPr>
              <a:solidFill>
                <a:srgbClr val="FF0000"/>
              </a:solidFill>
              <a:ln>
                <a:solidFill>
                  <a:srgbClr val="FF0000"/>
                </a:solidFill>
              </a:ln>
            </c:spPr>
          </c:marker>
          <c:dLbls>
            <c:dLbl>
              <c:idx val="0"/>
              <c:layout>
                <c:manualLayout>
                  <c:x val="-2.0579474681830492E-2"/>
                  <c:y val="-4.36982631488761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A59D-443F-A829-1690F4AE756D}"/>
                </c:ext>
              </c:extLst>
            </c:dLbl>
            <c:dLbl>
              <c:idx val="1"/>
              <c:layout>
                <c:manualLayout>
                  <c:x val="-1.7330083942594096E-2"/>
                  <c:y val="-4.07850456056177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A59D-443F-A829-1690F4AE756D}"/>
                </c:ext>
              </c:extLst>
            </c:dLbl>
            <c:dLbl>
              <c:idx val="3"/>
              <c:layout>
                <c:manualLayout>
                  <c:x val="-1.949634443541836E-2"/>
                  <c:y val="-4.36984925360843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A59D-443F-A829-1690F4AE756D}"/>
                </c:ext>
              </c:extLst>
            </c:dLbl>
            <c:dLbl>
              <c:idx val="4"/>
              <c:layout>
                <c:manualLayout>
                  <c:x val="-2.166260492824262E-2"/>
                  <c:y val="-4.0785274992825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A59D-443F-A829-1690F4AE756D}"/>
                </c:ext>
              </c:extLst>
            </c:dLbl>
            <c:dLbl>
              <c:idx val="6"/>
              <c:layout>
                <c:manualLayout>
                  <c:x val="-2.0579474681830492E-2"/>
                  <c:y val="-3.20453929758425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A59D-443F-A829-1690F4AE756D}"/>
                </c:ext>
              </c:extLst>
            </c:dLbl>
            <c:dLbl>
              <c:idx val="7"/>
              <c:layout>
                <c:manualLayout>
                  <c:x val="-1.949634443541836E-2"/>
                  <c:y val="-4.0785274992825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A59D-443F-A829-1690F4AE756D}"/>
                </c:ext>
              </c:extLst>
            </c:dLbl>
            <c:dLbl>
              <c:idx val="9"/>
              <c:layout>
                <c:manualLayout>
                  <c:x val="-1.8413214189006228E-2"/>
                  <c:y val="-4.0785274992825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A59D-443F-A829-1690F4AE756D}"/>
                </c:ext>
              </c:extLst>
            </c:dLbl>
            <c:dLbl>
              <c:idx val="10"/>
              <c:layout>
                <c:manualLayout>
                  <c:x val="-1.949634443541836E-2"/>
                  <c:y val="-3.78718280623593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A59D-443F-A829-1690F4AE756D}"/>
                </c:ext>
              </c:extLst>
            </c:dLbl>
            <c:dLbl>
              <c:idx val="12"/>
              <c:layout>
                <c:manualLayout>
                  <c:x val="-1.6246953696182006E-2"/>
                  <c:y val="-3.78718280623594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A59D-443F-A829-1690F4AE756D}"/>
                </c:ext>
              </c:extLst>
            </c:dLbl>
            <c:dLbl>
              <c:idx val="13"/>
              <c:layout>
                <c:manualLayout>
                  <c:x val="-2.1662604928242582E-2"/>
                  <c:y val="-3.78718280623592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A59D-443F-A829-1690F4AE756D}"/>
                </c:ext>
              </c:extLst>
            </c:dLbl>
            <c:dLbl>
              <c:idx val="15"/>
              <c:layout>
                <c:manualLayout>
                  <c:x val="-2.166260492824262E-2"/>
                  <c:y val="-4.0785274992825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A59D-443F-A829-1690F4AE756D}"/>
                </c:ext>
              </c:extLst>
            </c:dLbl>
            <c:dLbl>
              <c:idx val="16"/>
              <c:layout>
                <c:manualLayout>
                  <c:x val="-2.2745735174654752E-2"/>
                  <c:y val="-4.07850456056177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A59D-443F-A829-1690F4AE756D}"/>
                </c:ext>
              </c:extLst>
            </c:dLbl>
            <c:dLbl>
              <c:idx val="18"/>
              <c:layout>
                <c:manualLayout>
                  <c:x val="-2.2745735174654752E-2"/>
                  <c:y val="-4.71800466960823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A59D-443F-A829-1690F4AE756D}"/>
                </c:ext>
              </c:extLst>
            </c:dLbl>
            <c:dLbl>
              <c:idx val="19"/>
              <c:layout>
                <c:manualLayout>
                  <c:x val="-1.7330083942594096E-2"/>
                  <c:y val="-3.78718280623593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A59D-443F-A829-1690F4AE756D}"/>
                </c:ext>
              </c:extLst>
            </c:dLbl>
            <c:dLbl>
              <c:idx val="21"/>
              <c:layout>
                <c:manualLayout>
                  <c:x val="-1.8413214189006228E-2"/>
                  <c:y val="-3.2045392975842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A59D-443F-A829-1690F4AE756D}"/>
                </c:ext>
              </c:extLst>
            </c:dLbl>
            <c:dLbl>
              <c:idx val="22"/>
              <c:layout>
                <c:manualLayout>
                  <c:x val="-1.8413214189006228E-2"/>
                  <c:y val="-3.78718280623594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A59D-443F-A829-1690F4AE756D}"/>
                </c:ext>
              </c:extLst>
            </c:dLbl>
            <c:dLbl>
              <c:idx val="24"/>
              <c:layout>
                <c:manualLayout>
                  <c:x val="-1.8413214189006228E-2"/>
                  <c:y val="-4.6611480692134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A59D-443F-A829-1690F4AE756D}"/>
                </c:ext>
              </c:extLst>
            </c:dLbl>
            <c:dLbl>
              <c:idx val="25"/>
              <c:layout>
                <c:manualLayout>
                  <c:x val="-1.949634443541836E-2"/>
                  <c:y val="-4.95246982353931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9-A59D-443F-A829-1690F4AE756D}"/>
                </c:ext>
              </c:extLst>
            </c:dLbl>
            <c:dLbl>
              <c:idx val="27"/>
              <c:layout>
                <c:manualLayout>
                  <c:x val="-2.166260492824262E-2"/>
                  <c:y val="-4.0785045605617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A-A59D-443F-A829-1690F4AE756D}"/>
                </c:ext>
              </c:extLst>
            </c:dLbl>
            <c:dLbl>
              <c:idx val="28"/>
              <c:layout>
                <c:manualLayout>
                  <c:x val="-2.166260492824262E-2"/>
                  <c:y val="-4.0785274992825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B-A59D-443F-A829-1690F4AE756D}"/>
                </c:ext>
              </c:extLst>
            </c:dLbl>
            <c:dLbl>
              <c:idx val="30"/>
              <c:layout>
                <c:manualLayout>
                  <c:x val="-1.7330083942594096E-2"/>
                  <c:y val="-4.36982631488761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C-A59D-443F-A829-1690F4AE756D}"/>
                </c:ext>
              </c:extLst>
            </c:dLbl>
            <c:dLbl>
              <c:idx val="31"/>
              <c:layout>
                <c:manualLayout>
                  <c:x val="-1.7330083942594096E-2"/>
                  <c:y val="-4.6611480692134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D-A59D-443F-A829-1690F4AE756D}"/>
                </c:ext>
              </c:extLst>
            </c:dLbl>
            <c:dLbl>
              <c:idx val="33"/>
              <c:layout>
                <c:manualLayout>
                  <c:x val="-1.949634443541836E-2"/>
                  <c:y val="-3.78718280623592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E-A59D-443F-A829-1690F4AE756D}"/>
                </c:ext>
              </c:extLst>
            </c:dLbl>
            <c:dLbl>
              <c:idx val="34"/>
              <c:layout>
                <c:manualLayout>
                  <c:x val="-1.8413214189006228E-2"/>
                  <c:y val="-3.49586105191010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F-A59D-443F-A829-1690F4AE756D}"/>
                </c:ext>
              </c:extLst>
            </c:dLbl>
            <c:dLbl>
              <c:idx val="36"/>
              <c:layout>
                <c:manualLayout>
                  <c:x val="-2.0579474681830492E-2"/>
                  <c:y val="-4.07850456056177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0-A59D-443F-A829-1690F4AE756D}"/>
                </c:ext>
              </c:extLst>
            </c:dLbl>
            <c:dLbl>
              <c:idx val="37"/>
              <c:layout>
                <c:manualLayout>
                  <c:x val="-5.415651232060655E-3"/>
                  <c:y val="-3.20456223630506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1-A59D-443F-A829-1690F4AE756D}"/>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Ed 3</c:v>
                </c:pt>
                <c:pt idx="1">
                  <c:v>Ed 5</c:v>
                </c:pt>
                <c:pt idx="3">
                  <c:v>Pub 3 </c:v>
                </c:pt>
                <c:pt idx="4">
                  <c:v>Pub 5</c:v>
                </c:pt>
                <c:pt idx="6">
                  <c:v>Health 3</c:v>
                </c:pt>
                <c:pt idx="7">
                  <c:v>Heath 5</c:v>
                </c:pt>
                <c:pt idx="9">
                  <c:v>Hotel 3</c:v>
                </c:pt>
                <c:pt idx="10">
                  <c:v>Hotel 5</c:v>
                </c:pt>
                <c:pt idx="12">
                  <c:v>Arts 3</c:v>
                </c:pt>
                <c:pt idx="13">
                  <c:v>Arts 5</c:v>
                </c:pt>
                <c:pt idx="15">
                  <c:v>Elec 3</c:v>
                </c:pt>
                <c:pt idx="16">
                  <c:v>Elec 5</c:v>
                </c:pt>
                <c:pt idx="18">
                  <c:v>Manufac 3</c:v>
                </c:pt>
                <c:pt idx="19">
                  <c:v>Manufac 5</c:v>
                </c:pt>
                <c:pt idx="21">
                  <c:v>Bus 3</c:v>
                </c:pt>
                <c:pt idx="22">
                  <c:v>Bus 5</c:v>
                </c:pt>
                <c:pt idx="24">
                  <c:v>Transport 3</c:v>
                </c:pt>
                <c:pt idx="25">
                  <c:v>Transport 5</c:v>
                </c:pt>
                <c:pt idx="27">
                  <c:v>Financial 3</c:v>
                </c:pt>
                <c:pt idx="28">
                  <c:v>Financial 5</c:v>
                </c:pt>
                <c:pt idx="30">
                  <c:v>Wholeslae 3</c:v>
                </c:pt>
                <c:pt idx="31">
                  <c:v>Whole 5</c:v>
                </c:pt>
                <c:pt idx="33">
                  <c:v>Construc 3 </c:v>
                </c:pt>
                <c:pt idx="34">
                  <c:v>Construc 5</c:v>
                </c:pt>
                <c:pt idx="36">
                  <c:v>Ag 5</c:v>
                </c:pt>
                <c:pt idx="37">
                  <c:v>Ag 5</c:v>
                </c:pt>
              </c:strCache>
            </c:strRef>
          </c:cat>
          <c:val>
            <c:numRef>
              <c:f>Sheet1!$C$2:$C$39</c:f>
              <c:numCache>
                <c:formatCode>0.0%</c:formatCode>
                <c:ptCount val="38"/>
                <c:pt idx="0">
                  <c:v>1.7999999999999999E-2</c:v>
                </c:pt>
                <c:pt idx="1">
                  <c:v>2.1000000000000001E-2</c:v>
                </c:pt>
                <c:pt idx="3">
                  <c:v>2.4E-2</c:v>
                </c:pt>
                <c:pt idx="4">
                  <c:v>3.4000000000000002E-2</c:v>
                </c:pt>
                <c:pt idx="6">
                  <c:v>2.4E-2</c:v>
                </c:pt>
                <c:pt idx="7">
                  <c:v>3.2000000000000001E-2</c:v>
                </c:pt>
                <c:pt idx="9">
                  <c:v>3.6999999999999998E-2</c:v>
                </c:pt>
                <c:pt idx="10">
                  <c:v>5.2999999999999999E-2</c:v>
                </c:pt>
                <c:pt idx="12">
                  <c:v>3.6999999999999998E-2</c:v>
                </c:pt>
                <c:pt idx="13">
                  <c:v>5.0999999999999997E-2</c:v>
                </c:pt>
                <c:pt idx="15">
                  <c:v>0.02</c:v>
                </c:pt>
                <c:pt idx="16">
                  <c:v>2.1000000000000001E-2</c:v>
                </c:pt>
                <c:pt idx="18">
                  <c:v>1.6E-2</c:v>
                </c:pt>
                <c:pt idx="19">
                  <c:v>0.02</c:v>
                </c:pt>
                <c:pt idx="21">
                  <c:v>3.2000000000000001E-2</c:v>
                </c:pt>
                <c:pt idx="22">
                  <c:v>4.1000000000000002E-2</c:v>
                </c:pt>
                <c:pt idx="24">
                  <c:v>2.3E-2</c:v>
                </c:pt>
                <c:pt idx="25">
                  <c:v>3.4000000000000002E-2</c:v>
                </c:pt>
                <c:pt idx="27">
                  <c:v>2.5999999999999999E-2</c:v>
                </c:pt>
                <c:pt idx="28">
                  <c:v>3.2000000000000001E-2</c:v>
                </c:pt>
                <c:pt idx="30">
                  <c:v>1.9E-2</c:v>
                </c:pt>
                <c:pt idx="31">
                  <c:v>2.9000000000000001E-2</c:v>
                </c:pt>
                <c:pt idx="33">
                  <c:v>1.7999999999999999E-2</c:v>
                </c:pt>
                <c:pt idx="34">
                  <c:v>0.03</c:v>
                </c:pt>
                <c:pt idx="36">
                  <c:v>1.4E-2</c:v>
                </c:pt>
                <c:pt idx="37">
                  <c:v>2.5000000000000001E-2</c:v>
                </c:pt>
              </c:numCache>
            </c:numRef>
          </c:val>
          <c:smooth val="0"/>
          <c:extLst>
            <c:ext xmlns:c16="http://schemas.microsoft.com/office/drawing/2014/chart" uri="{C3380CC4-5D6E-409C-BE32-E72D297353CC}">
              <c16:uniqueId val="{00000042-A59D-443F-A829-1690F4AE756D}"/>
            </c:ext>
          </c:extLst>
        </c:ser>
        <c:dLbls>
          <c:showLegendKey val="0"/>
          <c:showVal val="0"/>
          <c:showCatName val="0"/>
          <c:showSerName val="0"/>
          <c:showPercent val="0"/>
          <c:showBubbleSize val="0"/>
        </c:dLbls>
        <c:marker val="1"/>
        <c:smooth val="0"/>
        <c:axId val="221504640"/>
        <c:axId val="221506176"/>
      </c:lineChart>
      <c:catAx>
        <c:axId val="221504640"/>
        <c:scaling>
          <c:orientation val="minMax"/>
        </c:scaling>
        <c:delete val="0"/>
        <c:axPos val="b"/>
        <c:numFmt formatCode="General" sourceLinked="0"/>
        <c:majorTickMark val="none"/>
        <c:minorTickMark val="none"/>
        <c:tickLblPos val="none"/>
        <c:crossAx val="221506176"/>
        <c:crosses val="autoZero"/>
        <c:auto val="1"/>
        <c:lblAlgn val="ctr"/>
        <c:lblOffset val="100"/>
        <c:noMultiLvlLbl val="0"/>
      </c:catAx>
      <c:valAx>
        <c:axId val="221506176"/>
        <c:scaling>
          <c:orientation val="minMax"/>
        </c:scaling>
        <c:delete val="1"/>
        <c:axPos val="l"/>
        <c:numFmt formatCode="0%" sourceLinked="1"/>
        <c:majorTickMark val="out"/>
        <c:minorTickMark val="none"/>
        <c:tickLblPos val="nextTo"/>
        <c:crossAx val="221504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72439703607856E-2"/>
          <c:y val="4.5964482377975367E-2"/>
          <c:w val="0.9231581644989959"/>
          <c:h val="0.73118548552778795"/>
        </c:manualLayout>
      </c:layout>
      <c:barChart>
        <c:barDir val="col"/>
        <c:grouping val="stacked"/>
        <c:varyColors val="0"/>
        <c:ser>
          <c:idx val="0"/>
          <c:order val="0"/>
          <c:tx>
            <c:strRef>
              <c:f>Sheet1!$B$1</c:f>
              <c:strCache>
                <c:ptCount val="1"/>
                <c:pt idx="0">
                  <c:v>% of establishments with skill shortage vacancies </c:v>
                </c:pt>
              </c:strCache>
            </c:strRef>
          </c:tx>
          <c:spPr>
            <a:solidFill>
              <a:srgbClr val="233A75"/>
            </a:solidFill>
          </c:spPr>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6221-449D-938A-98D93D82CBD3}"/>
              </c:ext>
            </c:extLst>
          </c:dPt>
          <c:dPt>
            <c:idx val="1"/>
            <c:invertIfNegative val="0"/>
            <c:bubble3D val="0"/>
            <c:spPr>
              <a:solidFill>
                <a:schemeClr val="bg1">
                  <a:lumMod val="65000"/>
                </a:schemeClr>
              </a:solidFill>
            </c:spPr>
            <c:extLst>
              <c:ext xmlns:c16="http://schemas.microsoft.com/office/drawing/2014/chart" uri="{C3380CC4-5D6E-409C-BE32-E72D297353CC}">
                <c16:uniqueId val="{00000003-6221-449D-938A-98D93D82CBD3}"/>
              </c:ext>
            </c:extLst>
          </c:dPt>
          <c:dPt>
            <c:idx val="2"/>
            <c:invertIfNegative val="0"/>
            <c:bubble3D val="0"/>
            <c:extLst>
              <c:ext xmlns:c16="http://schemas.microsoft.com/office/drawing/2014/chart" uri="{C3380CC4-5D6E-409C-BE32-E72D297353CC}">
                <c16:uniqueId val="{00000004-6221-449D-938A-98D93D82CBD3}"/>
              </c:ext>
            </c:extLst>
          </c:dPt>
          <c:dPt>
            <c:idx val="3"/>
            <c:invertIfNegative val="0"/>
            <c:bubble3D val="0"/>
            <c:extLst>
              <c:ext xmlns:c16="http://schemas.microsoft.com/office/drawing/2014/chart" uri="{C3380CC4-5D6E-409C-BE32-E72D297353CC}">
                <c16:uniqueId val="{00000005-6221-449D-938A-98D93D82CBD3}"/>
              </c:ext>
            </c:extLst>
          </c:dPt>
          <c:dPt>
            <c:idx val="4"/>
            <c:invertIfNegative val="0"/>
            <c:bubble3D val="0"/>
            <c:spPr>
              <a:solidFill>
                <a:schemeClr val="bg1">
                  <a:lumMod val="85000"/>
                </a:schemeClr>
              </a:solidFill>
            </c:spPr>
            <c:extLst>
              <c:ext xmlns:c16="http://schemas.microsoft.com/office/drawing/2014/chart" uri="{C3380CC4-5D6E-409C-BE32-E72D297353CC}">
                <c16:uniqueId val="{00000007-6221-449D-938A-98D93D82CBD3}"/>
              </c:ext>
            </c:extLst>
          </c:dPt>
          <c:dPt>
            <c:idx val="5"/>
            <c:invertIfNegative val="0"/>
            <c:bubble3D val="0"/>
            <c:spPr>
              <a:solidFill>
                <a:schemeClr val="bg1">
                  <a:lumMod val="65000"/>
                </a:schemeClr>
              </a:solidFill>
            </c:spPr>
            <c:extLst>
              <c:ext xmlns:c16="http://schemas.microsoft.com/office/drawing/2014/chart" uri="{C3380CC4-5D6E-409C-BE32-E72D297353CC}">
                <c16:uniqueId val="{00000009-6221-449D-938A-98D93D82CBD3}"/>
              </c:ext>
            </c:extLst>
          </c:dPt>
          <c:dPt>
            <c:idx val="6"/>
            <c:invertIfNegative val="0"/>
            <c:bubble3D val="0"/>
            <c:extLst>
              <c:ext xmlns:c16="http://schemas.microsoft.com/office/drawing/2014/chart" uri="{C3380CC4-5D6E-409C-BE32-E72D297353CC}">
                <c16:uniqueId val="{0000000A-6221-449D-938A-98D93D82CBD3}"/>
              </c:ext>
            </c:extLst>
          </c:dPt>
          <c:dPt>
            <c:idx val="8"/>
            <c:invertIfNegative val="0"/>
            <c:bubble3D val="0"/>
            <c:spPr>
              <a:solidFill>
                <a:schemeClr val="bg1">
                  <a:lumMod val="85000"/>
                </a:schemeClr>
              </a:solidFill>
            </c:spPr>
            <c:extLst>
              <c:ext xmlns:c16="http://schemas.microsoft.com/office/drawing/2014/chart" uri="{C3380CC4-5D6E-409C-BE32-E72D297353CC}">
                <c16:uniqueId val="{0000000C-6221-449D-938A-98D93D82CBD3}"/>
              </c:ext>
            </c:extLst>
          </c:dPt>
          <c:dPt>
            <c:idx val="9"/>
            <c:invertIfNegative val="0"/>
            <c:bubble3D val="0"/>
            <c:spPr>
              <a:solidFill>
                <a:schemeClr val="bg1">
                  <a:lumMod val="65000"/>
                </a:schemeClr>
              </a:solidFill>
            </c:spPr>
            <c:extLst>
              <c:ext xmlns:c16="http://schemas.microsoft.com/office/drawing/2014/chart" uri="{C3380CC4-5D6E-409C-BE32-E72D297353CC}">
                <c16:uniqueId val="{0000000E-6221-449D-938A-98D93D82CBD3}"/>
              </c:ext>
            </c:extLst>
          </c:dPt>
          <c:dPt>
            <c:idx val="10"/>
            <c:invertIfNegative val="0"/>
            <c:bubble3D val="0"/>
            <c:extLst>
              <c:ext xmlns:c16="http://schemas.microsoft.com/office/drawing/2014/chart" uri="{C3380CC4-5D6E-409C-BE32-E72D297353CC}">
                <c16:uniqueId val="{0000000F-6221-449D-938A-98D93D82CBD3}"/>
              </c:ext>
            </c:extLst>
          </c:dPt>
          <c:dPt>
            <c:idx val="12"/>
            <c:invertIfNegative val="0"/>
            <c:bubble3D val="0"/>
            <c:spPr>
              <a:solidFill>
                <a:schemeClr val="bg1">
                  <a:lumMod val="85000"/>
                </a:schemeClr>
              </a:solidFill>
            </c:spPr>
            <c:extLst>
              <c:ext xmlns:c16="http://schemas.microsoft.com/office/drawing/2014/chart" uri="{C3380CC4-5D6E-409C-BE32-E72D297353CC}">
                <c16:uniqueId val="{00000011-6221-449D-938A-98D93D82CBD3}"/>
              </c:ext>
            </c:extLst>
          </c:dPt>
          <c:dPt>
            <c:idx val="13"/>
            <c:invertIfNegative val="0"/>
            <c:bubble3D val="0"/>
            <c:spPr>
              <a:solidFill>
                <a:schemeClr val="bg1">
                  <a:lumMod val="65000"/>
                </a:schemeClr>
              </a:solidFill>
            </c:spPr>
            <c:extLst>
              <c:ext xmlns:c16="http://schemas.microsoft.com/office/drawing/2014/chart" uri="{C3380CC4-5D6E-409C-BE32-E72D297353CC}">
                <c16:uniqueId val="{00000013-6221-449D-938A-98D93D82CBD3}"/>
              </c:ext>
            </c:extLst>
          </c:dPt>
          <c:dPt>
            <c:idx val="14"/>
            <c:invertIfNegative val="0"/>
            <c:bubble3D val="0"/>
            <c:extLst>
              <c:ext xmlns:c16="http://schemas.microsoft.com/office/drawing/2014/chart" uri="{C3380CC4-5D6E-409C-BE32-E72D297353CC}">
                <c16:uniqueId val="{00000014-6221-449D-938A-98D93D82CBD3}"/>
              </c:ext>
            </c:extLst>
          </c:dPt>
          <c:dPt>
            <c:idx val="16"/>
            <c:invertIfNegative val="0"/>
            <c:bubble3D val="0"/>
            <c:spPr>
              <a:solidFill>
                <a:schemeClr val="bg1">
                  <a:lumMod val="85000"/>
                </a:schemeClr>
              </a:solidFill>
            </c:spPr>
            <c:extLst>
              <c:ext xmlns:c16="http://schemas.microsoft.com/office/drawing/2014/chart" uri="{C3380CC4-5D6E-409C-BE32-E72D297353CC}">
                <c16:uniqueId val="{00000016-6221-449D-938A-98D93D82CBD3}"/>
              </c:ext>
            </c:extLst>
          </c:dPt>
          <c:dPt>
            <c:idx val="17"/>
            <c:invertIfNegative val="0"/>
            <c:bubble3D val="0"/>
            <c:spPr>
              <a:solidFill>
                <a:schemeClr val="bg1">
                  <a:lumMod val="65000"/>
                </a:schemeClr>
              </a:solidFill>
            </c:spPr>
            <c:extLst>
              <c:ext xmlns:c16="http://schemas.microsoft.com/office/drawing/2014/chart" uri="{C3380CC4-5D6E-409C-BE32-E72D297353CC}">
                <c16:uniqueId val="{00000018-6221-449D-938A-98D93D82CBD3}"/>
              </c:ext>
            </c:extLst>
          </c:dPt>
          <c:dPt>
            <c:idx val="18"/>
            <c:invertIfNegative val="0"/>
            <c:bubble3D val="0"/>
            <c:extLst>
              <c:ext xmlns:c16="http://schemas.microsoft.com/office/drawing/2014/chart" uri="{C3380CC4-5D6E-409C-BE32-E72D297353CC}">
                <c16:uniqueId val="{00000019-6221-449D-938A-98D93D82CBD3}"/>
              </c:ext>
            </c:extLst>
          </c:dPt>
          <c:dLbls>
            <c:dLbl>
              <c:idx val="2"/>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221-449D-938A-98D93D82CBD3}"/>
                </c:ext>
              </c:extLst>
            </c:dLbl>
            <c:dLbl>
              <c:idx val="6"/>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6221-449D-938A-98D93D82CBD3}"/>
                </c:ext>
              </c:extLst>
            </c:dLbl>
            <c:dLbl>
              <c:idx val="10"/>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6221-449D-938A-98D93D82CBD3}"/>
                </c:ext>
              </c:extLst>
            </c:dLbl>
            <c:dLbl>
              <c:idx val="14"/>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4-6221-449D-938A-98D93D82CBD3}"/>
                </c:ext>
              </c:extLst>
            </c:dLbl>
            <c:dLbl>
              <c:idx val="18"/>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9-6221-449D-938A-98D93D82CBD3}"/>
                </c:ext>
              </c:extLst>
            </c:dLbl>
            <c:spPr>
              <a:noFill/>
              <a:ln>
                <a:noFill/>
              </a:ln>
              <a:effectLst/>
            </c:spPr>
            <c:txPr>
              <a:bodyPr/>
              <a:lstStyle/>
              <a:p>
                <a:pPr>
                  <a:defRPr sz="1200">
                    <a:solidFill>
                      <a:schemeClr val="tx1">
                        <a:lumMod val="75000"/>
                        <a:lumOff val="2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Sheet1!$A$2:$A$20</c:f>
              <c:strCache>
                <c:ptCount val="19"/>
                <c:pt idx="0">
                  <c:v>UK 2011</c:v>
                </c:pt>
                <c:pt idx="1">
                  <c:v>UK 2013</c:v>
                </c:pt>
                <c:pt idx="2">
                  <c:v>UK 2015</c:v>
                </c:pt>
                <c:pt idx="4">
                  <c:v>England 2011</c:v>
                </c:pt>
                <c:pt idx="5">
                  <c:v>England 2013</c:v>
                </c:pt>
                <c:pt idx="6">
                  <c:v>England 2015</c:v>
                </c:pt>
                <c:pt idx="8">
                  <c:v>Northern Ireland 2011</c:v>
                </c:pt>
                <c:pt idx="9">
                  <c:v>Northern Ireland 2013</c:v>
                </c:pt>
                <c:pt idx="10">
                  <c:v>NI 2015</c:v>
                </c:pt>
                <c:pt idx="12">
                  <c:v>Scotland 2011</c:v>
                </c:pt>
                <c:pt idx="13">
                  <c:v>Scotland 2013</c:v>
                </c:pt>
                <c:pt idx="14">
                  <c:v>Scotland 2015</c:v>
                </c:pt>
                <c:pt idx="16">
                  <c:v>Wales 2011</c:v>
                </c:pt>
                <c:pt idx="17">
                  <c:v>Wales 2013</c:v>
                </c:pt>
                <c:pt idx="18">
                  <c:v>Wales 2015</c:v>
                </c:pt>
              </c:strCache>
            </c:strRef>
          </c:cat>
          <c:val>
            <c:numRef>
              <c:f>Sheet1!$B$2:$B$20</c:f>
              <c:numCache>
                <c:formatCode>0%</c:formatCode>
                <c:ptCount val="19"/>
                <c:pt idx="0">
                  <c:v>0.03</c:v>
                </c:pt>
                <c:pt idx="1">
                  <c:v>0.04</c:v>
                </c:pt>
                <c:pt idx="2">
                  <c:v>0.06</c:v>
                </c:pt>
                <c:pt idx="4">
                  <c:v>0.03</c:v>
                </c:pt>
                <c:pt idx="5">
                  <c:v>0.04</c:v>
                </c:pt>
                <c:pt idx="6">
                  <c:v>0.06</c:v>
                </c:pt>
                <c:pt idx="8">
                  <c:v>0.02</c:v>
                </c:pt>
                <c:pt idx="9">
                  <c:v>0.03</c:v>
                </c:pt>
                <c:pt idx="10">
                  <c:v>0.03</c:v>
                </c:pt>
                <c:pt idx="12">
                  <c:v>0.03</c:v>
                </c:pt>
                <c:pt idx="13">
                  <c:v>0.04</c:v>
                </c:pt>
                <c:pt idx="14">
                  <c:v>0.06</c:v>
                </c:pt>
                <c:pt idx="16">
                  <c:v>0.03</c:v>
                </c:pt>
                <c:pt idx="17">
                  <c:v>0.04</c:v>
                </c:pt>
                <c:pt idx="18">
                  <c:v>0.06</c:v>
                </c:pt>
              </c:numCache>
            </c:numRef>
          </c:val>
          <c:extLst>
            <c:ext xmlns:c16="http://schemas.microsoft.com/office/drawing/2014/chart" uri="{C3380CC4-5D6E-409C-BE32-E72D297353CC}">
              <c16:uniqueId val="{0000001A-6221-449D-938A-98D93D82CBD3}"/>
            </c:ext>
          </c:extLst>
        </c:ser>
        <c:ser>
          <c:idx val="1"/>
          <c:order val="1"/>
          <c:tx>
            <c:strRef>
              <c:f>Sheet1!$C$1</c:f>
              <c:strCache>
                <c:ptCount val="1"/>
                <c:pt idx="0">
                  <c:v>% of establishments with vacancies</c:v>
                </c:pt>
              </c:strCache>
            </c:strRef>
          </c:tx>
          <c:spPr>
            <a:solidFill>
              <a:schemeClr val="bg1"/>
            </a:solidFill>
            <a:ln w="19050">
              <a:solidFill>
                <a:srgbClr val="233A75"/>
              </a:solidFill>
              <a:prstDash val="sysDash"/>
            </a:ln>
          </c:spPr>
          <c:invertIfNegative val="0"/>
          <c:dPt>
            <c:idx val="0"/>
            <c:invertIfNegative val="0"/>
            <c:bubble3D val="0"/>
            <c:spPr>
              <a:solidFill>
                <a:schemeClr val="bg1"/>
              </a:solidFill>
              <a:ln w="19050">
                <a:solidFill>
                  <a:schemeClr val="bg1">
                    <a:lumMod val="85000"/>
                  </a:schemeClr>
                </a:solidFill>
                <a:prstDash val="sysDash"/>
              </a:ln>
            </c:spPr>
            <c:extLst>
              <c:ext xmlns:c16="http://schemas.microsoft.com/office/drawing/2014/chart" uri="{C3380CC4-5D6E-409C-BE32-E72D297353CC}">
                <c16:uniqueId val="{0000001C-6221-449D-938A-98D93D82CBD3}"/>
              </c:ext>
            </c:extLst>
          </c:dPt>
          <c:dPt>
            <c:idx val="1"/>
            <c:invertIfNegative val="0"/>
            <c:bubble3D val="0"/>
            <c:spPr>
              <a:solidFill>
                <a:schemeClr val="bg1"/>
              </a:solidFill>
              <a:ln w="19050">
                <a:solidFill>
                  <a:schemeClr val="bg1">
                    <a:lumMod val="65000"/>
                  </a:schemeClr>
                </a:solidFill>
                <a:prstDash val="sysDash"/>
              </a:ln>
            </c:spPr>
            <c:extLst>
              <c:ext xmlns:c16="http://schemas.microsoft.com/office/drawing/2014/chart" uri="{C3380CC4-5D6E-409C-BE32-E72D297353CC}">
                <c16:uniqueId val="{0000001E-6221-449D-938A-98D93D82CBD3}"/>
              </c:ext>
            </c:extLst>
          </c:dPt>
          <c:dPt>
            <c:idx val="2"/>
            <c:invertIfNegative val="0"/>
            <c:bubble3D val="0"/>
            <c:extLst>
              <c:ext xmlns:c16="http://schemas.microsoft.com/office/drawing/2014/chart" uri="{C3380CC4-5D6E-409C-BE32-E72D297353CC}">
                <c16:uniqueId val="{0000001F-6221-449D-938A-98D93D82CBD3}"/>
              </c:ext>
            </c:extLst>
          </c:dPt>
          <c:dPt>
            <c:idx val="3"/>
            <c:invertIfNegative val="0"/>
            <c:bubble3D val="0"/>
            <c:extLst>
              <c:ext xmlns:c16="http://schemas.microsoft.com/office/drawing/2014/chart" uri="{C3380CC4-5D6E-409C-BE32-E72D297353CC}">
                <c16:uniqueId val="{00000020-6221-449D-938A-98D93D82CBD3}"/>
              </c:ext>
            </c:extLst>
          </c:dPt>
          <c:dPt>
            <c:idx val="4"/>
            <c:invertIfNegative val="0"/>
            <c:bubble3D val="0"/>
            <c:spPr>
              <a:solidFill>
                <a:schemeClr val="bg1"/>
              </a:solidFill>
              <a:ln w="19050">
                <a:solidFill>
                  <a:schemeClr val="bg1">
                    <a:lumMod val="85000"/>
                  </a:schemeClr>
                </a:solidFill>
                <a:prstDash val="sysDash"/>
              </a:ln>
            </c:spPr>
            <c:extLst>
              <c:ext xmlns:c16="http://schemas.microsoft.com/office/drawing/2014/chart" uri="{C3380CC4-5D6E-409C-BE32-E72D297353CC}">
                <c16:uniqueId val="{00000022-6221-449D-938A-98D93D82CBD3}"/>
              </c:ext>
            </c:extLst>
          </c:dPt>
          <c:dPt>
            <c:idx val="5"/>
            <c:invertIfNegative val="0"/>
            <c:bubble3D val="0"/>
            <c:spPr>
              <a:solidFill>
                <a:schemeClr val="bg1"/>
              </a:solidFill>
              <a:ln w="19050">
                <a:solidFill>
                  <a:schemeClr val="bg1">
                    <a:lumMod val="65000"/>
                  </a:schemeClr>
                </a:solidFill>
                <a:prstDash val="sysDash"/>
              </a:ln>
            </c:spPr>
            <c:extLst>
              <c:ext xmlns:c16="http://schemas.microsoft.com/office/drawing/2014/chart" uri="{C3380CC4-5D6E-409C-BE32-E72D297353CC}">
                <c16:uniqueId val="{00000024-6221-449D-938A-98D93D82CBD3}"/>
              </c:ext>
            </c:extLst>
          </c:dPt>
          <c:dPt>
            <c:idx val="6"/>
            <c:invertIfNegative val="0"/>
            <c:bubble3D val="0"/>
            <c:extLst>
              <c:ext xmlns:c16="http://schemas.microsoft.com/office/drawing/2014/chart" uri="{C3380CC4-5D6E-409C-BE32-E72D297353CC}">
                <c16:uniqueId val="{00000025-6221-449D-938A-98D93D82CBD3}"/>
              </c:ext>
            </c:extLst>
          </c:dPt>
          <c:dPt>
            <c:idx val="8"/>
            <c:invertIfNegative val="0"/>
            <c:bubble3D val="0"/>
            <c:spPr>
              <a:solidFill>
                <a:schemeClr val="bg1"/>
              </a:solidFill>
              <a:ln w="19050">
                <a:solidFill>
                  <a:schemeClr val="bg1">
                    <a:lumMod val="85000"/>
                  </a:schemeClr>
                </a:solidFill>
                <a:prstDash val="sysDash"/>
              </a:ln>
            </c:spPr>
            <c:extLst>
              <c:ext xmlns:c16="http://schemas.microsoft.com/office/drawing/2014/chart" uri="{C3380CC4-5D6E-409C-BE32-E72D297353CC}">
                <c16:uniqueId val="{00000027-6221-449D-938A-98D93D82CBD3}"/>
              </c:ext>
            </c:extLst>
          </c:dPt>
          <c:dPt>
            <c:idx val="9"/>
            <c:invertIfNegative val="0"/>
            <c:bubble3D val="0"/>
            <c:spPr>
              <a:solidFill>
                <a:schemeClr val="bg1"/>
              </a:solidFill>
              <a:ln w="19050">
                <a:solidFill>
                  <a:schemeClr val="bg1">
                    <a:lumMod val="65000"/>
                  </a:schemeClr>
                </a:solidFill>
                <a:prstDash val="sysDash"/>
              </a:ln>
            </c:spPr>
            <c:extLst>
              <c:ext xmlns:c16="http://schemas.microsoft.com/office/drawing/2014/chart" uri="{C3380CC4-5D6E-409C-BE32-E72D297353CC}">
                <c16:uniqueId val="{00000029-6221-449D-938A-98D93D82CBD3}"/>
              </c:ext>
            </c:extLst>
          </c:dPt>
          <c:dPt>
            <c:idx val="10"/>
            <c:invertIfNegative val="0"/>
            <c:bubble3D val="0"/>
            <c:extLst>
              <c:ext xmlns:c16="http://schemas.microsoft.com/office/drawing/2014/chart" uri="{C3380CC4-5D6E-409C-BE32-E72D297353CC}">
                <c16:uniqueId val="{0000002A-6221-449D-938A-98D93D82CBD3}"/>
              </c:ext>
            </c:extLst>
          </c:dPt>
          <c:dPt>
            <c:idx val="12"/>
            <c:invertIfNegative val="0"/>
            <c:bubble3D val="0"/>
            <c:spPr>
              <a:solidFill>
                <a:schemeClr val="bg1"/>
              </a:solidFill>
              <a:ln w="19050">
                <a:solidFill>
                  <a:schemeClr val="bg1">
                    <a:lumMod val="85000"/>
                  </a:schemeClr>
                </a:solidFill>
                <a:prstDash val="sysDash"/>
              </a:ln>
            </c:spPr>
            <c:extLst>
              <c:ext xmlns:c16="http://schemas.microsoft.com/office/drawing/2014/chart" uri="{C3380CC4-5D6E-409C-BE32-E72D297353CC}">
                <c16:uniqueId val="{0000002C-6221-449D-938A-98D93D82CBD3}"/>
              </c:ext>
            </c:extLst>
          </c:dPt>
          <c:dPt>
            <c:idx val="13"/>
            <c:invertIfNegative val="0"/>
            <c:bubble3D val="0"/>
            <c:spPr>
              <a:solidFill>
                <a:schemeClr val="bg1"/>
              </a:solidFill>
              <a:ln w="19050">
                <a:solidFill>
                  <a:schemeClr val="bg1">
                    <a:lumMod val="65000"/>
                  </a:schemeClr>
                </a:solidFill>
                <a:prstDash val="sysDash"/>
              </a:ln>
            </c:spPr>
            <c:extLst>
              <c:ext xmlns:c16="http://schemas.microsoft.com/office/drawing/2014/chart" uri="{C3380CC4-5D6E-409C-BE32-E72D297353CC}">
                <c16:uniqueId val="{0000002E-6221-449D-938A-98D93D82CBD3}"/>
              </c:ext>
            </c:extLst>
          </c:dPt>
          <c:dPt>
            <c:idx val="14"/>
            <c:invertIfNegative val="0"/>
            <c:bubble3D val="0"/>
            <c:extLst>
              <c:ext xmlns:c16="http://schemas.microsoft.com/office/drawing/2014/chart" uri="{C3380CC4-5D6E-409C-BE32-E72D297353CC}">
                <c16:uniqueId val="{0000002F-6221-449D-938A-98D93D82CBD3}"/>
              </c:ext>
            </c:extLst>
          </c:dPt>
          <c:dPt>
            <c:idx val="16"/>
            <c:invertIfNegative val="0"/>
            <c:bubble3D val="0"/>
            <c:spPr>
              <a:solidFill>
                <a:schemeClr val="bg1"/>
              </a:solidFill>
              <a:ln w="19050">
                <a:solidFill>
                  <a:schemeClr val="bg1">
                    <a:lumMod val="85000"/>
                  </a:schemeClr>
                </a:solidFill>
                <a:prstDash val="sysDash"/>
              </a:ln>
            </c:spPr>
            <c:extLst>
              <c:ext xmlns:c16="http://schemas.microsoft.com/office/drawing/2014/chart" uri="{C3380CC4-5D6E-409C-BE32-E72D297353CC}">
                <c16:uniqueId val="{00000031-6221-449D-938A-98D93D82CBD3}"/>
              </c:ext>
            </c:extLst>
          </c:dPt>
          <c:dPt>
            <c:idx val="17"/>
            <c:invertIfNegative val="0"/>
            <c:bubble3D val="0"/>
            <c:spPr>
              <a:solidFill>
                <a:schemeClr val="bg1"/>
              </a:solidFill>
              <a:ln w="19050">
                <a:solidFill>
                  <a:schemeClr val="bg1">
                    <a:lumMod val="65000"/>
                  </a:schemeClr>
                </a:solidFill>
                <a:prstDash val="sysDash"/>
              </a:ln>
            </c:spPr>
            <c:extLst>
              <c:ext xmlns:c16="http://schemas.microsoft.com/office/drawing/2014/chart" uri="{C3380CC4-5D6E-409C-BE32-E72D297353CC}">
                <c16:uniqueId val="{00000033-6221-449D-938A-98D93D82CBD3}"/>
              </c:ext>
            </c:extLst>
          </c:dPt>
          <c:dPt>
            <c:idx val="18"/>
            <c:invertIfNegative val="0"/>
            <c:bubble3D val="0"/>
            <c:extLst>
              <c:ext xmlns:c16="http://schemas.microsoft.com/office/drawing/2014/chart" uri="{C3380CC4-5D6E-409C-BE32-E72D297353CC}">
                <c16:uniqueId val="{00000034-6221-449D-938A-98D93D82CBD3}"/>
              </c:ext>
            </c:extLst>
          </c:dPt>
          <c:cat>
            <c:strRef>
              <c:f>Sheet1!$A$2:$A$20</c:f>
              <c:strCache>
                <c:ptCount val="19"/>
                <c:pt idx="0">
                  <c:v>UK 2011</c:v>
                </c:pt>
                <c:pt idx="1">
                  <c:v>UK 2013</c:v>
                </c:pt>
                <c:pt idx="2">
                  <c:v>UK 2015</c:v>
                </c:pt>
                <c:pt idx="4">
                  <c:v>England 2011</c:v>
                </c:pt>
                <c:pt idx="5">
                  <c:v>England 2013</c:v>
                </c:pt>
                <c:pt idx="6">
                  <c:v>England 2015</c:v>
                </c:pt>
                <c:pt idx="8">
                  <c:v>Northern Ireland 2011</c:v>
                </c:pt>
                <c:pt idx="9">
                  <c:v>Northern Ireland 2013</c:v>
                </c:pt>
                <c:pt idx="10">
                  <c:v>NI 2015</c:v>
                </c:pt>
                <c:pt idx="12">
                  <c:v>Scotland 2011</c:v>
                </c:pt>
                <c:pt idx="13">
                  <c:v>Scotland 2013</c:v>
                </c:pt>
                <c:pt idx="14">
                  <c:v>Scotland 2015</c:v>
                </c:pt>
                <c:pt idx="16">
                  <c:v>Wales 2011</c:v>
                </c:pt>
                <c:pt idx="17">
                  <c:v>Wales 2013</c:v>
                </c:pt>
                <c:pt idx="18">
                  <c:v>Wales 2015</c:v>
                </c:pt>
              </c:strCache>
            </c:strRef>
          </c:cat>
          <c:val>
            <c:numRef>
              <c:f>Sheet1!$C$2:$C$20</c:f>
              <c:numCache>
                <c:formatCode>0%</c:formatCode>
                <c:ptCount val="19"/>
                <c:pt idx="0">
                  <c:v>0.11</c:v>
                </c:pt>
                <c:pt idx="1">
                  <c:v>0.11</c:v>
                </c:pt>
                <c:pt idx="2">
                  <c:v>0.13</c:v>
                </c:pt>
                <c:pt idx="4">
                  <c:v>0.11</c:v>
                </c:pt>
                <c:pt idx="5">
                  <c:v>0.11</c:v>
                </c:pt>
                <c:pt idx="6">
                  <c:v>0.14000000000000001</c:v>
                </c:pt>
                <c:pt idx="8">
                  <c:v>0.08</c:v>
                </c:pt>
                <c:pt idx="9">
                  <c:v>7.0000000000000007E-2</c:v>
                </c:pt>
                <c:pt idx="10">
                  <c:v>0.1</c:v>
                </c:pt>
                <c:pt idx="12">
                  <c:v>0.11</c:v>
                </c:pt>
                <c:pt idx="13">
                  <c:v>0.11</c:v>
                </c:pt>
                <c:pt idx="14">
                  <c:v>0.13</c:v>
                </c:pt>
                <c:pt idx="16">
                  <c:v>0.09</c:v>
                </c:pt>
                <c:pt idx="17">
                  <c:v>0.1</c:v>
                </c:pt>
                <c:pt idx="18">
                  <c:v>0.11</c:v>
                </c:pt>
              </c:numCache>
            </c:numRef>
          </c:val>
          <c:extLst>
            <c:ext xmlns:c16="http://schemas.microsoft.com/office/drawing/2014/chart" uri="{C3380CC4-5D6E-409C-BE32-E72D297353CC}">
              <c16:uniqueId val="{00000035-6221-449D-938A-98D93D82CBD3}"/>
            </c:ext>
          </c:extLst>
        </c:ser>
        <c:dLbls>
          <c:showLegendKey val="0"/>
          <c:showVal val="0"/>
          <c:showCatName val="0"/>
          <c:showSerName val="0"/>
          <c:showPercent val="0"/>
          <c:showBubbleSize val="0"/>
        </c:dLbls>
        <c:gapWidth val="10"/>
        <c:overlap val="100"/>
        <c:axId val="221074176"/>
        <c:axId val="221075712"/>
      </c:barChart>
      <c:catAx>
        <c:axId val="221074176"/>
        <c:scaling>
          <c:orientation val="minMax"/>
        </c:scaling>
        <c:delete val="0"/>
        <c:axPos val="b"/>
        <c:numFmt formatCode="General" sourceLinked="0"/>
        <c:majorTickMark val="out"/>
        <c:minorTickMark val="none"/>
        <c:tickLblPos val="none"/>
        <c:crossAx val="221075712"/>
        <c:crosses val="autoZero"/>
        <c:auto val="1"/>
        <c:lblAlgn val="ctr"/>
        <c:lblOffset val="100"/>
        <c:noMultiLvlLbl val="0"/>
      </c:catAx>
      <c:valAx>
        <c:axId val="221075712"/>
        <c:scaling>
          <c:orientation val="minMax"/>
          <c:max val="0.25"/>
        </c:scaling>
        <c:delete val="1"/>
        <c:axPos val="l"/>
        <c:numFmt formatCode="0%" sourceLinked="1"/>
        <c:majorTickMark val="out"/>
        <c:minorTickMark val="none"/>
        <c:tickLblPos val="nextTo"/>
        <c:crossAx val="221074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7750348983182"/>
          <c:y val="6.8009360658459134E-3"/>
          <c:w val="0.67457384410272214"/>
          <c:h val="0.99319906393415414"/>
        </c:manualLayout>
      </c:layout>
      <c:barChart>
        <c:barDir val="bar"/>
        <c:grouping val="clustered"/>
        <c:varyColors val="0"/>
        <c:ser>
          <c:idx val="1"/>
          <c:order val="0"/>
          <c:tx>
            <c:strRef>
              <c:f>Sheet1!$B$1</c:f>
              <c:strCache>
                <c:ptCount val="1"/>
                <c:pt idx="0">
                  <c:v>2013</c:v>
                </c:pt>
              </c:strCache>
            </c:strRef>
          </c:tx>
          <c:spPr>
            <a:solidFill>
              <a:schemeClr val="bg1">
                <a:lumMod val="65000"/>
              </a:schemeClr>
            </a:solidFill>
          </c:spPr>
          <c:invertIfNegative val="0"/>
          <c:dLbls>
            <c:dLbl>
              <c:idx val="1"/>
              <c:layout>
                <c:manualLayout>
                  <c:x val="-5.3619767032667314E-3"/>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04-407C-BA2F-0659D5C0C1B1}"/>
                </c:ext>
              </c:extLst>
            </c:dLbl>
            <c:dLbl>
              <c:idx val="2"/>
              <c:delete val="1"/>
              <c:extLst>
                <c:ext xmlns:c15="http://schemas.microsoft.com/office/drawing/2012/chart" uri="{CE6537A1-D6FC-4f65-9D91-7224C49458BB}"/>
                <c:ext xmlns:c16="http://schemas.microsoft.com/office/drawing/2014/chart" uri="{C3380CC4-5D6E-409C-BE32-E72D297353CC}">
                  <c16:uniqueId val="{00000001-B904-407C-BA2F-0659D5C0C1B1}"/>
                </c:ext>
              </c:extLst>
            </c:dLbl>
            <c:dLbl>
              <c:idx val="3"/>
              <c:layout>
                <c:manualLayout>
                  <c:x val="-1.3404941758166828E-3"/>
                  <c:y val="6.80093606584591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904-407C-BA2F-0659D5C0C1B1}"/>
                </c:ext>
              </c:extLst>
            </c:dLbl>
            <c:dLbl>
              <c:idx val="6"/>
              <c:layout>
                <c:manualLayout>
                  <c:x val="0"/>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904-407C-BA2F-0659D5C0C1B1}"/>
                </c:ext>
              </c:extLst>
            </c:dLbl>
            <c:dLbl>
              <c:idx val="8"/>
              <c:layout>
                <c:manualLayout>
                  <c:x val="-4.0214825274500487E-3"/>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904-407C-BA2F-0659D5C0C1B1}"/>
                </c:ext>
              </c:extLst>
            </c:dLbl>
            <c:dLbl>
              <c:idx val="9"/>
              <c:delete val="1"/>
              <c:extLst>
                <c:ext xmlns:c15="http://schemas.microsoft.com/office/drawing/2012/chart" uri="{CE6537A1-D6FC-4f65-9D91-7224C49458BB}"/>
                <c:ext xmlns:c16="http://schemas.microsoft.com/office/drawing/2014/chart" uri="{C3380CC4-5D6E-409C-BE32-E72D297353CC}">
                  <c16:uniqueId val="{00000005-B904-407C-BA2F-0659D5C0C1B1}"/>
                </c:ext>
              </c:extLst>
            </c:dLbl>
            <c:dLbl>
              <c:idx val="10"/>
              <c:layout>
                <c:manualLayout>
                  <c:x val="-1.3404941758166828E-3"/>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904-407C-BA2F-0659D5C0C1B1}"/>
                </c:ext>
              </c:extLst>
            </c:dLbl>
            <c:dLbl>
              <c:idx val="11"/>
              <c:layout>
                <c:manualLayout>
                  <c:x val="-1.3404941758166828E-3"/>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904-407C-BA2F-0659D5C0C1B1}"/>
                </c:ext>
              </c:extLst>
            </c:dLbl>
            <c:dLbl>
              <c:idx val="12"/>
              <c:layout>
                <c:manualLayout>
                  <c:x val="0"/>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904-407C-BA2F-0659D5C0C1B1}"/>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Public Administration</c:v>
                </c:pt>
                <c:pt idx="1">
                  <c:v>Education</c:v>
                </c:pt>
                <c:pt idx="2">
                  <c:v>Hotels &amp; Restaurants</c:v>
                </c:pt>
                <c:pt idx="3">
                  <c:v>Wholesale &amp; Retail</c:v>
                </c:pt>
                <c:pt idx="4">
                  <c:v>Arts &amp; Other Services</c:v>
                </c:pt>
                <c:pt idx="5">
                  <c:v>Health &amp; Social Work</c:v>
                </c:pt>
                <c:pt idx="6">
                  <c:v>Financial Services</c:v>
                </c:pt>
                <c:pt idx="7">
                  <c:v>Agriculture</c:v>
                </c:pt>
                <c:pt idx="8">
                  <c:v>Business Services</c:v>
                </c:pt>
                <c:pt idx="9">
                  <c:v>Manufacturing</c:v>
                </c:pt>
                <c:pt idx="10">
                  <c:v>Transport &amp; Comms</c:v>
                </c:pt>
                <c:pt idx="11">
                  <c:v>Construction</c:v>
                </c:pt>
                <c:pt idx="12">
                  <c:v>Electricity, Gas &amp; Water</c:v>
                </c:pt>
              </c:strCache>
            </c:strRef>
          </c:cat>
          <c:val>
            <c:numRef>
              <c:f>Sheet1!$B$2:$B$14</c:f>
              <c:numCache>
                <c:formatCode>0%</c:formatCode>
                <c:ptCount val="13"/>
                <c:pt idx="0">
                  <c:v>0.22</c:v>
                </c:pt>
                <c:pt idx="1">
                  <c:v>0.12</c:v>
                </c:pt>
                <c:pt idx="2">
                  <c:v>0.19</c:v>
                </c:pt>
                <c:pt idx="3">
                  <c:v>0.18</c:v>
                </c:pt>
                <c:pt idx="4">
                  <c:v>0.24</c:v>
                </c:pt>
                <c:pt idx="5">
                  <c:v>0.22</c:v>
                </c:pt>
                <c:pt idx="6">
                  <c:v>0.1</c:v>
                </c:pt>
                <c:pt idx="7">
                  <c:v>0.28000000000000003</c:v>
                </c:pt>
                <c:pt idx="8">
                  <c:v>0.28000000000000003</c:v>
                </c:pt>
                <c:pt idx="9">
                  <c:v>0.3</c:v>
                </c:pt>
                <c:pt idx="10">
                  <c:v>0.26</c:v>
                </c:pt>
                <c:pt idx="11">
                  <c:v>0.23</c:v>
                </c:pt>
                <c:pt idx="12">
                  <c:v>0.23</c:v>
                </c:pt>
              </c:numCache>
            </c:numRef>
          </c:val>
          <c:extLst>
            <c:ext xmlns:c16="http://schemas.microsoft.com/office/drawing/2014/chart" uri="{C3380CC4-5D6E-409C-BE32-E72D297353CC}">
              <c16:uniqueId val="{00000009-B904-407C-BA2F-0659D5C0C1B1}"/>
            </c:ext>
          </c:extLst>
        </c:ser>
        <c:ser>
          <c:idx val="0"/>
          <c:order val="1"/>
          <c:tx>
            <c:strRef>
              <c:f>Sheet1!$C$1</c:f>
              <c:strCache>
                <c:ptCount val="1"/>
                <c:pt idx="0">
                  <c:v>2015</c:v>
                </c:pt>
              </c:strCache>
            </c:strRef>
          </c:tx>
          <c:spPr>
            <a:solidFill>
              <a:srgbClr val="233A75"/>
            </a:solidFill>
          </c:spPr>
          <c:invertIfNegative val="0"/>
          <c:dLbls>
            <c:dLbl>
              <c:idx val="0"/>
              <c:layout>
                <c:manualLayout>
                  <c:x val="-4.0214825274500982E-3"/>
                  <c:y val="-6.80093606584591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904-407C-BA2F-0659D5C0C1B1}"/>
                </c:ext>
              </c:extLst>
            </c:dLbl>
            <c:dLbl>
              <c:idx val="1"/>
              <c:layout>
                <c:manualLayout>
                  <c:x val="-5.3619767032667314E-3"/>
                  <c:y val="-9.06791475446121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904-407C-BA2F-0659D5C0C1B1}"/>
                </c:ext>
              </c:extLst>
            </c:dLbl>
            <c:dLbl>
              <c:idx val="2"/>
              <c:layout>
                <c:manualLayout>
                  <c:x val="-4.2293119000628874E-3"/>
                  <c:y val="7.34161940819361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904-407C-BA2F-0659D5C0C1B1}"/>
                </c:ext>
              </c:extLst>
            </c:dLbl>
            <c:dLbl>
              <c:idx val="4"/>
              <c:layout>
                <c:manualLayout>
                  <c:x val="0"/>
                  <c:y val="-4.533957377230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904-407C-BA2F-0659D5C0C1B1}"/>
                </c:ext>
              </c:extLst>
            </c:dLbl>
            <c:dLbl>
              <c:idx val="5"/>
              <c:layout>
                <c:manualLayout>
                  <c:x val="0"/>
                  <c:y val="-6.80093606584591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904-407C-BA2F-0659D5C0C1B1}"/>
                </c:ext>
              </c:extLst>
            </c:dLbl>
            <c:dLbl>
              <c:idx val="6"/>
              <c:layout>
                <c:manualLayout>
                  <c:x val="0"/>
                  <c:y val="-6.80093606584591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904-407C-BA2F-0659D5C0C1B1}"/>
                </c:ext>
              </c:extLst>
            </c:dLbl>
            <c:dLbl>
              <c:idx val="7"/>
              <c:layout>
                <c:manualLayout>
                  <c:x val="-9.8301770636113933E-17"/>
                  <c:y val="-9.06791475446121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904-407C-BA2F-0659D5C0C1B1}"/>
                </c:ext>
              </c:extLst>
            </c:dLbl>
            <c:dLbl>
              <c:idx val="9"/>
              <c:layout>
                <c:manualLayout>
                  <c:x val="-6.1932560183120579E-3"/>
                  <c:y val="1.049817216076520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904-407C-BA2F-0659D5C0C1B1}"/>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Sheet1!$A$2:$A$14</c:f>
              <c:strCache>
                <c:ptCount val="13"/>
                <c:pt idx="0">
                  <c:v>Public Administration</c:v>
                </c:pt>
                <c:pt idx="1">
                  <c:v>Education</c:v>
                </c:pt>
                <c:pt idx="2">
                  <c:v>Hotels &amp; Restaurants</c:v>
                </c:pt>
                <c:pt idx="3">
                  <c:v>Wholesale &amp; Retail</c:v>
                </c:pt>
                <c:pt idx="4">
                  <c:v>Arts &amp; Other Services</c:v>
                </c:pt>
                <c:pt idx="5">
                  <c:v>Health &amp; Social Work</c:v>
                </c:pt>
                <c:pt idx="6">
                  <c:v>Financial Services</c:v>
                </c:pt>
                <c:pt idx="7">
                  <c:v>Agriculture</c:v>
                </c:pt>
                <c:pt idx="8">
                  <c:v>Business Services</c:v>
                </c:pt>
                <c:pt idx="9">
                  <c:v>Manufacturing</c:v>
                </c:pt>
                <c:pt idx="10">
                  <c:v>Transport &amp; Comms</c:v>
                </c:pt>
                <c:pt idx="11">
                  <c:v>Construction</c:v>
                </c:pt>
                <c:pt idx="12">
                  <c:v>Electricity, Gas &amp; Water</c:v>
                </c:pt>
              </c:strCache>
            </c:strRef>
          </c:cat>
          <c:val>
            <c:numRef>
              <c:f>Sheet1!$C$2:$C$14</c:f>
              <c:numCache>
                <c:formatCode>0%</c:formatCode>
                <c:ptCount val="13"/>
                <c:pt idx="0">
                  <c:v>0.09</c:v>
                </c:pt>
                <c:pt idx="1">
                  <c:v>0.16</c:v>
                </c:pt>
                <c:pt idx="2">
                  <c:v>0.19</c:v>
                </c:pt>
                <c:pt idx="3">
                  <c:v>0.2</c:v>
                </c:pt>
                <c:pt idx="4">
                  <c:v>0.21</c:v>
                </c:pt>
                <c:pt idx="5">
                  <c:v>0.21</c:v>
                </c:pt>
                <c:pt idx="6">
                  <c:v>0.21</c:v>
                </c:pt>
                <c:pt idx="7">
                  <c:v>0.22</c:v>
                </c:pt>
                <c:pt idx="8">
                  <c:v>0.26</c:v>
                </c:pt>
                <c:pt idx="9">
                  <c:v>0.3</c:v>
                </c:pt>
                <c:pt idx="10">
                  <c:v>0.31</c:v>
                </c:pt>
                <c:pt idx="11">
                  <c:v>0.35</c:v>
                </c:pt>
                <c:pt idx="12">
                  <c:v>0.35</c:v>
                </c:pt>
              </c:numCache>
            </c:numRef>
          </c:val>
          <c:extLst>
            <c:ext xmlns:c16="http://schemas.microsoft.com/office/drawing/2014/chart" uri="{C3380CC4-5D6E-409C-BE32-E72D297353CC}">
              <c16:uniqueId val="{00000012-B904-407C-BA2F-0659D5C0C1B1}"/>
            </c:ext>
          </c:extLst>
        </c:ser>
        <c:dLbls>
          <c:dLblPos val="outEnd"/>
          <c:showLegendKey val="0"/>
          <c:showVal val="1"/>
          <c:showCatName val="0"/>
          <c:showSerName val="0"/>
          <c:showPercent val="0"/>
          <c:showBubbleSize val="0"/>
        </c:dLbls>
        <c:gapWidth val="121"/>
        <c:overlap val="1"/>
        <c:axId val="221399296"/>
        <c:axId val="221405184"/>
      </c:barChart>
      <c:catAx>
        <c:axId val="221399296"/>
        <c:scaling>
          <c:orientation val="minMax"/>
        </c:scaling>
        <c:delete val="0"/>
        <c:axPos val="l"/>
        <c:numFmt formatCode="General" sourceLinked="0"/>
        <c:majorTickMark val="out"/>
        <c:minorTickMark val="none"/>
        <c:tickLblPos val="nextTo"/>
        <c:txPr>
          <a:bodyPr/>
          <a:lstStyle/>
          <a:p>
            <a:pPr>
              <a:defRPr sz="1400" b="1"/>
            </a:pPr>
            <a:endParaRPr lang="en-US"/>
          </a:p>
        </c:txPr>
        <c:crossAx val="221405184"/>
        <c:crosses val="autoZero"/>
        <c:auto val="1"/>
        <c:lblAlgn val="ctr"/>
        <c:lblOffset val="100"/>
        <c:noMultiLvlLbl val="0"/>
      </c:catAx>
      <c:valAx>
        <c:axId val="221405184"/>
        <c:scaling>
          <c:orientation val="minMax"/>
          <c:max val="0.4"/>
        </c:scaling>
        <c:delete val="1"/>
        <c:axPos val="b"/>
        <c:numFmt formatCode="0%" sourceLinked="1"/>
        <c:majorTickMark val="out"/>
        <c:minorTickMark val="none"/>
        <c:tickLblPos val="nextTo"/>
        <c:crossAx val="221399296"/>
        <c:crossesAt val="1"/>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8979145885478006"/>
          <c:y val="0.43675897018476767"/>
          <c:w val="9.6909073752300734E-2"/>
          <c:h val="0.1413589733978083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0.32209</cdr:x>
      <cdr:y>0.0836</cdr:y>
    </cdr:from>
    <cdr:to>
      <cdr:x>0.34873</cdr:x>
      <cdr:y>0.10428</cdr:y>
    </cdr:to>
    <cdr:pic>
      <cdr:nvPicPr>
        <cdr:cNvPr id="2" name="chart">
          <a:extLst xmlns:a="http://schemas.openxmlformats.org/drawingml/2006/main">
            <a:ext uri="{FF2B5EF4-FFF2-40B4-BE49-F238E27FC236}">
              <a16:creationId xmlns:a16="http://schemas.microsoft.com/office/drawing/2014/main" id="{31D3151E-71BD-4244-AF00-A10819F309A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14259" y="500510"/>
          <a:ext cx="323747" cy="123810"/>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0.00103</cdr:x>
      <cdr:y>0.87824</cdr:y>
    </cdr:from>
    <cdr:to>
      <cdr:x>0.0778</cdr:x>
      <cdr:y>0.92879</cdr:y>
    </cdr:to>
    <cdr:sp macro="" textlink="">
      <cdr:nvSpPr>
        <cdr:cNvPr id="2" name="TextBox 1"/>
        <cdr:cNvSpPr txBox="1"/>
      </cdr:nvSpPr>
      <cdr:spPr>
        <a:xfrm xmlns:a="http://schemas.openxmlformats.org/drawingml/2006/main">
          <a:off x="12578" y="5558941"/>
          <a:ext cx="936000" cy="3199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900" dirty="0"/>
            <a:t>Education</a:t>
          </a:r>
        </a:p>
      </cdr:txBody>
    </cdr:sp>
  </cdr:relSizeAnchor>
</c:userShapes>
</file>

<file path=ppt/drawings/drawing2.xml><?xml version="1.0" encoding="utf-8"?>
<c:userShapes xmlns:c="http://schemas.openxmlformats.org/drawingml/2006/chart">
  <cdr:relSizeAnchor xmlns:cdr="http://schemas.openxmlformats.org/drawingml/2006/chartDrawing">
    <cdr:from>
      <cdr:x>0.65891</cdr:x>
      <cdr:y>0</cdr:y>
    </cdr:from>
    <cdr:to>
      <cdr:x>0.75735</cdr:x>
      <cdr:y>0.153</cdr:y>
    </cdr:to>
    <cdr:sp macro="" textlink="">
      <cdr:nvSpPr>
        <cdr:cNvPr id="2" name="TextBox 1"/>
        <cdr:cNvSpPr txBox="1"/>
      </cdr:nvSpPr>
      <cdr:spPr>
        <a:xfrm xmlns:a="http://schemas.openxmlformats.org/drawingml/2006/main">
          <a:off x="612068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0.66849</cdr:x>
      <cdr:y>0.77721</cdr:y>
    </cdr:from>
    <cdr:to>
      <cdr:x>0.93017</cdr:x>
      <cdr:y>0.82182</cdr:y>
    </cdr:to>
    <cdr:sp macro="" textlink="">
      <cdr:nvSpPr>
        <cdr:cNvPr id="2" name="TextBox 4"/>
        <cdr:cNvSpPr txBox="1"/>
      </cdr:nvSpPr>
      <cdr:spPr>
        <a:xfrm xmlns:a="http://schemas.openxmlformats.org/drawingml/2006/main">
          <a:off x="1649150" y="4557307"/>
          <a:ext cx="64554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i="1" dirty="0"/>
            <a:t>(3,420)</a:t>
          </a:r>
        </a:p>
      </cdr:txBody>
    </cdr:sp>
  </cdr:relSizeAnchor>
</c:userShapes>
</file>

<file path=ppt/drawings/drawing4.xml><?xml version="1.0" encoding="utf-8"?>
<c:userShapes xmlns:c="http://schemas.openxmlformats.org/drawingml/2006/chart">
  <cdr:relSizeAnchor xmlns:cdr="http://schemas.openxmlformats.org/drawingml/2006/chartDrawing">
    <cdr:from>
      <cdr:x>0.08421</cdr:x>
      <cdr:y>0.01438</cdr:y>
    </cdr:from>
    <cdr:to>
      <cdr:x>0.11474</cdr:x>
      <cdr:y>0.10225</cdr:y>
    </cdr:to>
    <cdr:sp macro="" textlink="">
      <cdr:nvSpPr>
        <cdr:cNvPr id="10" name="TextBox 187"/>
        <cdr:cNvSpPr txBox="1"/>
      </cdr:nvSpPr>
      <cdr:spPr>
        <a:xfrm xmlns:a="http://schemas.openxmlformats.org/drawingml/2006/main" rot="18485826">
          <a:off x="527470" y="182730"/>
          <a:ext cx="449262"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900" b="1" dirty="0"/>
            <a:t>37%</a:t>
          </a:r>
        </a:p>
      </cdr:txBody>
    </cdr:sp>
  </cdr:relSizeAnchor>
  <cdr:relSizeAnchor xmlns:cdr="http://schemas.openxmlformats.org/drawingml/2006/chartDrawing">
    <cdr:from>
      <cdr:x>0.01713</cdr:x>
      <cdr:y>0.15521</cdr:y>
    </cdr:from>
    <cdr:to>
      <cdr:x>0.04766</cdr:x>
      <cdr:y>0.24309</cdr:y>
    </cdr:to>
    <cdr:sp macro="" textlink="">
      <cdr:nvSpPr>
        <cdr:cNvPr id="18" name="TextBox 187"/>
        <cdr:cNvSpPr txBox="1"/>
      </cdr:nvSpPr>
      <cdr:spPr>
        <a:xfrm xmlns:a="http://schemas.openxmlformats.org/drawingml/2006/main" rot="17626045">
          <a:off x="20274" y="902742"/>
          <a:ext cx="449262"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900" b="1" dirty="0"/>
            <a:t>39%</a:t>
          </a:r>
        </a:p>
      </cdr:txBody>
    </cdr:sp>
  </cdr:relSizeAnchor>
</c:userShapes>
</file>

<file path=ppt/drawings/drawing5.xml><?xml version="1.0" encoding="utf-8"?>
<c:userShapes xmlns:c="http://schemas.openxmlformats.org/drawingml/2006/chart">
  <cdr:relSizeAnchor xmlns:cdr="http://schemas.openxmlformats.org/drawingml/2006/chartDrawing">
    <cdr:from>
      <cdr:x>0.8789</cdr:x>
      <cdr:y>0.56962</cdr:y>
    </cdr:from>
    <cdr:to>
      <cdr:x>0.94956</cdr:x>
      <cdr:y>0.70549</cdr:y>
    </cdr:to>
    <cdr:grpSp>
      <cdr:nvGrpSpPr>
        <cdr:cNvPr id="2" name="Group 1">
          <a:extLst xmlns:a="http://schemas.openxmlformats.org/drawingml/2006/main">
            <a:ext uri="{FF2B5EF4-FFF2-40B4-BE49-F238E27FC236}">
              <a16:creationId xmlns:a16="http://schemas.microsoft.com/office/drawing/2014/main" id="{2A1EA02E-632B-4843-946B-992017713D0D}"/>
            </a:ext>
          </a:extLst>
        </cdr:cNvPr>
        <cdr:cNvGrpSpPr/>
      </cdr:nvGrpSpPr>
      <cdr:grpSpPr>
        <a:xfrm xmlns:a="http://schemas.openxmlformats.org/drawingml/2006/main">
          <a:off x="10572367" y="3263242"/>
          <a:ext cx="849976" cy="778373"/>
          <a:chOff x="10521538" y="3212425"/>
          <a:chExt cx="850027" cy="778398"/>
        </a:xfrm>
      </cdr:grpSpPr>
      <cdr:sp macro="" textlink="">
        <cdr:nvSpPr>
          <cdr:cNvPr id="3" name="Rectangle 2"/>
          <cdr:cNvSpPr/>
        </cdr:nvSpPr>
        <cdr:spPr>
          <a:xfrm xmlns:a="http://schemas.openxmlformats.org/drawingml/2006/main">
            <a:off x="10521538" y="3325091"/>
            <a:ext cx="144000" cy="144000"/>
          </a:xfrm>
          <a:prstGeom xmlns:a="http://schemas.openxmlformats.org/drawingml/2006/main" prst="rect">
            <a:avLst/>
          </a:prstGeom>
          <a:solidFill xmlns:a="http://schemas.openxmlformats.org/drawingml/2006/main">
            <a:schemeClr val="tx2"/>
          </a:solidFill>
          <a:ln xmlns:a="http://schemas.openxmlformats.org/drawingml/2006/mai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sp macro="" textlink="">
        <cdr:nvSpPr>
          <cdr:cNvPr id="4" name="TextBox 7"/>
          <cdr:cNvSpPr txBox="1"/>
        </cdr:nvSpPr>
        <cdr:spPr>
          <a:xfrm xmlns:a="http://schemas.openxmlformats.org/drawingml/2006/main">
            <a:off x="10665538" y="3212425"/>
            <a:ext cx="69762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2015</a:t>
            </a:r>
          </a:p>
        </cdr:txBody>
      </cdr:sp>
      <cdr:sp macro="" textlink="">
        <cdr:nvSpPr>
          <cdr:cNvPr id="5" name="Rectangle 4"/>
          <cdr:cNvSpPr/>
        </cdr:nvSpPr>
        <cdr:spPr>
          <a:xfrm xmlns:a="http://schemas.openxmlformats.org/drawingml/2006/main">
            <a:off x="10539086" y="3739462"/>
            <a:ext cx="144000" cy="144000"/>
          </a:xfrm>
          <a:prstGeom xmlns:a="http://schemas.openxmlformats.org/drawingml/2006/main" prst="rect">
            <a:avLst/>
          </a:prstGeom>
          <a:solidFill xmlns:a="http://schemas.openxmlformats.org/drawingml/2006/main">
            <a:schemeClr val="bg1">
              <a:lumMod val="65000"/>
            </a:schemeClr>
          </a:solidFill>
          <a:ln xmlns:a="http://schemas.openxmlformats.org/drawingml/2006/main">
            <a:solidFill>
              <a:schemeClr val="bg1">
                <a:lumMod val="6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sp macro="" textlink="">
        <cdr:nvSpPr>
          <cdr:cNvPr id="6" name="TextBox 9"/>
          <cdr:cNvSpPr txBox="1"/>
        </cdr:nvSpPr>
        <cdr:spPr>
          <a:xfrm xmlns:a="http://schemas.openxmlformats.org/drawingml/2006/main">
            <a:off x="10673938" y="3621491"/>
            <a:ext cx="69762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2013</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0.09936</cdr:x>
      <cdr:y>0.78384</cdr:y>
    </cdr:from>
    <cdr:to>
      <cdr:x>0.18253</cdr:x>
      <cdr:y>0.85615</cdr:y>
    </cdr:to>
    <cdr:sp macro="" textlink="">
      <cdr:nvSpPr>
        <cdr:cNvPr id="2" name="TextBox 5"/>
        <cdr:cNvSpPr txBox="1"/>
      </cdr:nvSpPr>
      <cdr:spPr>
        <a:xfrm xmlns:a="http://schemas.openxmlformats.org/drawingml/2006/main">
          <a:off x="1256778" y="4421730"/>
          <a:ext cx="1052034"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dirty="0">
              <a:latin typeface="NeueHaasGroteskDisp Std Blk"/>
            </a:rPr>
            <a:t>Hotels &amp; Restaurants </a:t>
          </a:r>
        </a:p>
      </cdr:txBody>
    </cdr:sp>
  </cdr:relSizeAnchor>
  <cdr:relSizeAnchor xmlns:cdr="http://schemas.openxmlformats.org/drawingml/2006/chartDrawing">
    <cdr:from>
      <cdr:x>0.22423</cdr:x>
      <cdr:y>0.78384</cdr:y>
    </cdr:from>
    <cdr:to>
      <cdr:x>0.34489</cdr:x>
      <cdr:y>0.82834</cdr:y>
    </cdr:to>
    <cdr:sp macro="" textlink="">
      <cdr:nvSpPr>
        <cdr:cNvPr id="3" name="TextBox 5"/>
        <cdr:cNvSpPr txBox="1"/>
      </cdr:nvSpPr>
      <cdr:spPr>
        <a:xfrm xmlns:a="http://schemas.openxmlformats.org/drawingml/2006/main">
          <a:off x="2836393" y="4421730"/>
          <a:ext cx="1526252" cy="25103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dirty="0">
              <a:latin typeface="NeueHaasGroteskDisp Std Blk"/>
            </a:rPr>
            <a:t>Manufacturing</a:t>
          </a:r>
        </a:p>
      </cdr:txBody>
    </cdr:sp>
  </cdr:relSizeAnchor>
  <cdr:relSizeAnchor xmlns:cdr="http://schemas.openxmlformats.org/drawingml/2006/chartDrawing">
    <cdr:from>
      <cdr:x>0.02736</cdr:x>
      <cdr:y>0.78384</cdr:y>
    </cdr:from>
    <cdr:to>
      <cdr:x>0.1109</cdr:x>
      <cdr:y>0.82749</cdr:y>
    </cdr:to>
    <cdr:sp macro="" textlink="">
      <cdr:nvSpPr>
        <cdr:cNvPr id="4" name="TextBox 5"/>
        <cdr:cNvSpPr txBox="1"/>
      </cdr:nvSpPr>
      <cdr:spPr>
        <a:xfrm xmlns:a="http://schemas.openxmlformats.org/drawingml/2006/main">
          <a:off x="346101" y="4421730"/>
          <a:ext cx="1056665" cy="24622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dirty="0">
              <a:latin typeface="NeueHaasGroteskDisp Std Blk"/>
            </a:rPr>
            <a:t>Public Admin</a:t>
          </a:r>
        </a:p>
      </cdr:txBody>
    </cdr:sp>
  </cdr:relSizeAnchor>
  <cdr:relSizeAnchor xmlns:cdr="http://schemas.openxmlformats.org/drawingml/2006/chartDrawing">
    <cdr:from>
      <cdr:x>0.3169</cdr:x>
      <cdr:y>0.78384</cdr:y>
    </cdr:from>
    <cdr:to>
      <cdr:x>0.39931</cdr:x>
      <cdr:y>0.85615</cdr:y>
    </cdr:to>
    <cdr:sp macro="" textlink="">
      <cdr:nvSpPr>
        <cdr:cNvPr id="5" name="TextBox 5"/>
        <cdr:cNvSpPr txBox="1"/>
      </cdr:nvSpPr>
      <cdr:spPr>
        <a:xfrm xmlns:a="http://schemas.openxmlformats.org/drawingml/2006/main">
          <a:off x="4008470" y="4421730"/>
          <a:ext cx="1042421"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dirty="0">
              <a:latin typeface="NeueHaasGroteskDisp Std Blk"/>
            </a:rPr>
            <a:t>Wholesale &amp; Retail</a:t>
          </a:r>
        </a:p>
      </cdr:txBody>
    </cdr:sp>
  </cdr:relSizeAnchor>
  <cdr:relSizeAnchor xmlns:cdr="http://schemas.openxmlformats.org/drawingml/2006/chartDrawing">
    <cdr:from>
      <cdr:x>0.67595</cdr:x>
      <cdr:y>0.78384</cdr:y>
    </cdr:from>
    <cdr:to>
      <cdr:x>0.75836</cdr:x>
      <cdr:y>0.85615</cdr:y>
    </cdr:to>
    <cdr:sp macro="" textlink="">
      <cdr:nvSpPr>
        <cdr:cNvPr id="6" name="TextBox 5"/>
        <cdr:cNvSpPr txBox="1"/>
      </cdr:nvSpPr>
      <cdr:spPr>
        <a:xfrm xmlns:a="http://schemas.openxmlformats.org/drawingml/2006/main">
          <a:off x="8550273" y="4421730"/>
          <a:ext cx="1042421"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Business Services </a:t>
          </a:r>
        </a:p>
      </cdr:txBody>
    </cdr:sp>
  </cdr:relSizeAnchor>
  <cdr:relSizeAnchor xmlns:cdr="http://schemas.openxmlformats.org/drawingml/2006/chartDrawing">
    <cdr:from>
      <cdr:x>0.74853</cdr:x>
      <cdr:y>0.78384</cdr:y>
    </cdr:from>
    <cdr:to>
      <cdr:x>0.83094</cdr:x>
      <cdr:y>0.85477</cdr:y>
    </cdr:to>
    <cdr:sp macro="" textlink="">
      <cdr:nvSpPr>
        <cdr:cNvPr id="7" name="TextBox 5"/>
        <cdr:cNvSpPr txBox="1"/>
      </cdr:nvSpPr>
      <cdr:spPr>
        <a:xfrm xmlns:a="http://schemas.openxmlformats.org/drawingml/2006/main">
          <a:off x="9468366" y="4421730"/>
          <a:ext cx="1042421" cy="40012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Arts &amp; Other Services</a:t>
          </a:r>
        </a:p>
      </cdr:txBody>
    </cdr:sp>
  </cdr:relSizeAnchor>
  <cdr:relSizeAnchor xmlns:cdr="http://schemas.openxmlformats.org/drawingml/2006/chartDrawing">
    <cdr:from>
      <cdr:x>0.53422</cdr:x>
      <cdr:y>0.78384</cdr:y>
    </cdr:from>
    <cdr:to>
      <cdr:x>0.61663</cdr:x>
      <cdr:y>0.85615</cdr:y>
    </cdr:to>
    <cdr:sp macro="" textlink="">
      <cdr:nvSpPr>
        <cdr:cNvPr id="8" name="TextBox 5"/>
        <cdr:cNvSpPr txBox="1"/>
      </cdr:nvSpPr>
      <cdr:spPr>
        <a:xfrm xmlns:a="http://schemas.openxmlformats.org/drawingml/2006/main">
          <a:off x="6757426" y="4421730"/>
          <a:ext cx="1042420"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Electricity, Gas &amp; Water</a:t>
          </a:r>
        </a:p>
      </cdr:txBody>
    </cdr:sp>
  </cdr:relSizeAnchor>
  <cdr:relSizeAnchor xmlns:cdr="http://schemas.openxmlformats.org/drawingml/2006/chartDrawing">
    <cdr:from>
      <cdr:x>0.17319</cdr:x>
      <cdr:y>0.78384</cdr:y>
    </cdr:from>
    <cdr:to>
      <cdr:x>0.2556</cdr:x>
      <cdr:y>0.82834</cdr:y>
    </cdr:to>
    <cdr:sp macro="" textlink="">
      <cdr:nvSpPr>
        <cdr:cNvPr id="9" name="TextBox 5"/>
        <cdr:cNvSpPr txBox="1"/>
      </cdr:nvSpPr>
      <cdr:spPr>
        <a:xfrm xmlns:a="http://schemas.openxmlformats.org/drawingml/2006/main">
          <a:off x="2190734" y="4421730"/>
          <a:ext cx="1042420" cy="2510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Education</a:t>
          </a:r>
        </a:p>
      </cdr:txBody>
    </cdr:sp>
  </cdr:relSizeAnchor>
  <cdr:relSizeAnchor xmlns:cdr="http://schemas.openxmlformats.org/drawingml/2006/chartDrawing">
    <cdr:from>
      <cdr:x>0.82098</cdr:x>
      <cdr:y>0.78384</cdr:y>
    </cdr:from>
    <cdr:to>
      <cdr:x>0.90339</cdr:x>
      <cdr:y>0.82834</cdr:y>
    </cdr:to>
    <cdr:sp macro="" textlink="">
      <cdr:nvSpPr>
        <cdr:cNvPr id="10" name="TextBox 5"/>
        <cdr:cNvSpPr txBox="1"/>
      </cdr:nvSpPr>
      <cdr:spPr>
        <a:xfrm xmlns:a="http://schemas.openxmlformats.org/drawingml/2006/main">
          <a:off x="10384680" y="4421730"/>
          <a:ext cx="1042421" cy="25103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Construction</a:t>
          </a:r>
        </a:p>
      </cdr:txBody>
    </cdr:sp>
  </cdr:relSizeAnchor>
  <cdr:relSizeAnchor xmlns:cdr="http://schemas.openxmlformats.org/drawingml/2006/chartDrawing">
    <cdr:from>
      <cdr:x>0.60461</cdr:x>
      <cdr:y>0.78384</cdr:y>
    </cdr:from>
    <cdr:to>
      <cdr:x>0.68702</cdr:x>
      <cdr:y>0.85477</cdr:y>
    </cdr:to>
    <cdr:sp macro="" textlink="">
      <cdr:nvSpPr>
        <cdr:cNvPr id="11" name="TextBox 5"/>
        <cdr:cNvSpPr txBox="1"/>
      </cdr:nvSpPr>
      <cdr:spPr>
        <a:xfrm xmlns:a="http://schemas.openxmlformats.org/drawingml/2006/main">
          <a:off x="7647852" y="4421730"/>
          <a:ext cx="1042420" cy="40012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Transport &amp; Comms</a:t>
          </a:r>
        </a:p>
      </cdr:txBody>
    </cdr:sp>
  </cdr:relSizeAnchor>
  <cdr:relSizeAnchor xmlns:cdr="http://schemas.openxmlformats.org/drawingml/2006/chartDrawing">
    <cdr:from>
      <cdr:x>0.39249</cdr:x>
      <cdr:y>0.78384</cdr:y>
    </cdr:from>
    <cdr:to>
      <cdr:x>0.4749</cdr:x>
      <cdr:y>0.85615</cdr:y>
    </cdr:to>
    <cdr:sp macro="" textlink="">
      <cdr:nvSpPr>
        <cdr:cNvPr id="12" name="TextBox 5"/>
        <cdr:cNvSpPr txBox="1"/>
      </cdr:nvSpPr>
      <cdr:spPr>
        <a:xfrm xmlns:a="http://schemas.openxmlformats.org/drawingml/2006/main">
          <a:off x="4964622" y="4421730"/>
          <a:ext cx="1042421"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Financial Services </a:t>
          </a:r>
        </a:p>
      </cdr:txBody>
    </cdr:sp>
  </cdr:relSizeAnchor>
  <cdr:relSizeAnchor xmlns:cdr="http://schemas.openxmlformats.org/drawingml/2006/chartDrawing">
    <cdr:from>
      <cdr:x>0.8947</cdr:x>
      <cdr:y>0.78384</cdr:y>
    </cdr:from>
    <cdr:to>
      <cdr:x>0.97711</cdr:x>
      <cdr:y>0.82834</cdr:y>
    </cdr:to>
    <cdr:sp macro="" textlink="">
      <cdr:nvSpPr>
        <cdr:cNvPr id="13" name="TextBox 5"/>
        <cdr:cNvSpPr txBox="1"/>
      </cdr:nvSpPr>
      <cdr:spPr>
        <a:xfrm xmlns:a="http://schemas.openxmlformats.org/drawingml/2006/main">
          <a:off x="11317269" y="4421730"/>
          <a:ext cx="1042420" cy="25103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Agriculture</a:t>
          </a:r>
        </a:p>
      </cdr:txBody>
    </cdr:sp>
  </cdr:relSizeAnchor>
  <cdr:relSizeAnchor xmlns:cdr="http://schemas.openxmlformats.org/drawingml/2006/chartDrawing">
    <cdr:from>
      <cdr:x>0.46349</cdr:x>
      <cdr:y>0.78384</cdr:y>
    </cdr:from>
    <cdr:to>
      <cdr:x>0.5459</cdr:x>
      <cdr:y>0.85615</cdr:y>
    </cdr:to>
    <cdr:sp macro="" textlink="">
      <cdr:nvSpPr>
        <cdr:cNvPr id="14" name="TextBox 5"/>
        <cdr:cNvSpPr txBox="1"/>
      </cdr:nvSpPr>
      <cdr:spPr>
        <a:xfrm xmlns:a="http://schemas.openxmlformats.org/drawingml/2006/main">
          <a:off x="5862835" y="4421730"/>
          <a:ext cx="1042420" cy="4079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NeueHaasGroteskDisp Std Blk"/>
            </a:rPr>
            <a:t>Health &amp; Social Work </a:t>
          </a:r>
        </a:p>
      </cdr:txBody>
    </cdr:sp>
  </cdr:relSizeAnchor>
</c:userShapes>
</file>

<file path=ppt/drawings/drawing7.xml><?xml version="1.0" encoding="utf-8"?>
<c:userShapes xmlns:c="http://schemas.openxmlformats.org/drawingml/2006/chart">
  <cdr:relSizeAnchor xmlns:cdr="http://schemas.openxmlformats.org/drawingml/2006/chartDrawing">
    <cdr:from>
      <cdr:x>0.65891</cdr:x>
      <cdr:y>0</cdr:y>
    </cdr:from>
    <cdr:to>
      <cdr:x>0.75735</cdr:x>
      <cdr:y>0.153</cdr:y>
    </cdr:to>
    <cdr:sp macro="" textlink="">
      <cdr:nvSpPr>
        <cdr:cNvPr id="2" name="TextBox 1"/>
        <cdr:cNvSpPr txBox="1"/>
      </cdr:nvSpPr>
      <cdr:spPr>
        <a:xfrm xmlns:a="http://schemas.openxmlformats.org/drawingml/2006/main">
          <a:off x="612068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0.89168</cdr:x>
      <cdr:y>0.59314</cdr:y>
    </cdr:from>
    <cdr:to>
      <cdr:x>0.96337</cdr:x>
      <cdr:y>0.73462</cdr:y>
    </cdr:to>
    <cdr:grpSp>
      <cdr:nvGrpSpPr>
        <cdr:cNvPr id="2" name="Group 1">
          <a:extLst xmlns:a="http://schemas.openxmlformats.org/drawingml/2006/main">
            <a:ext uri="{FF2B5EF4-FFF2-40B4-BE49-F238E27FC236}">
              <a16:creationId xmlns:a16="http://schemas.microsoft.com/office/drawing/2014/main" id="{88EEDE41-795D-4A25-948A-798BE19389B1}"/>
            </a:ext>
          </a:extLst>
        </cdr:cNvPr>
        <cdr:cNvGrpSpPr/>
      </cdr:nvGrpSpPr>
      <cdr:grpSpPr>
        <a:xfrm xmlns:a="http://schemas.openxmlformats.org/drawingml/2006/main">
          <a:off x="10572329" y="3263248"/>
          <a:ext cx="850002" cy="778373"/>
          <a:chOff x="10521538" y="3212425"/>
          <a:chExt cx="850027" cy="778398"/>
        </a:xfrm>
      </cdr:grpSpPr>
      <cdr:sp macro="" textlink="">
        <cdr:nvSpPr>
          <cdr:cNvPr id="3" name="Rectangle 2"/>
          <cdr:cNvSpPr/>
        </cdr:nvSpPr>
        <cdr:spPr>
          <a:xfrm xmlns:a="http://schemas.openxmlformats.org/drawingml/2006/main">
            <a:off x="10521538" y="3325091"/>
            <a:ext cx="144000" cy="144000"/>
          </a:xfrm>
          <a:prstGeom xmlns:a="http://schemas.openxmlformats.org/drawingml/2006/main" prst="rect">
            <a:avLst/>
          </a:prstGeom>
          <a:solidFill xmlns:a="http://schemas.openxmlformats.org/drawingml/2006/main">
            <a:schemeClr val="tx2"/>
          </a:solidFill>
          <a:ln xmlns:a="http://schemas.openxmlformats.org/drawingml/2006/mai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sp macro="" textlink="">
        <cdr:nvSpPr>
          <cdr:cNvPr id="4" name="TextBox 7"/>
          <cdr:cNvSpPr txBox="1"/>
        </cdr:nvSpPr>
        <cdr:spPr>
          <a:xfrm xmlns:a="http://schemas.openxmlformats.org/drawingml/2006/main">
            <a:off x="10665538" y="3212425"/>
            <a:ext cx="69762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2015</a:t>
            </a:r>
          </a:p>
        </cdr:txBody>
      </cdr:sp>
      <cdr:sp macro="" textlink="">
        <cdr:nvSpPr>
          <cdr:cNvPr id="5" name="Rectangle 4"/>
          <cdr:cNvSpPr/>
        </cdr:nvSpPr>
        <cdr:spPr>
          <a:xfrm xmlns:a="http://schemas.openxmlformats.org/drawingml/2006/main">
            <a:off x="10539086" y="3739462"/>
            <a:ext cx="144000" cy="144000"/>
          </a:xfrm>
          <a:prstGeom xmlns:a="http://schemas.openxmlformats.org/drawingml/2006/main" prst="rect">
            <a:avLst/>
          </a:prstGeom>
          <a:solidFill xmlns:a="http://schemas.openxmlformats.org/drawingml/2006/main">
            <a:schemeClr val="bg1">
              <a:lumMod val="65000"/>
            </a:schemeClr>
          </a:solidFill>
          <a:ln xmlns:a="http://schemas.openxmlformats.org/drawingml/2006/main">
            <a:solidFill>
              <a:schemeClr val="bg1">
                <a:lumMod val="6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sp macro="" textlink="">
        <cdr:nvSpPr>
          <cdr:cNvPr id="6" name="TextBox 9"/>
          <cdr:cNvSpPr txBox="1"/>
        </cdr:nvSpPr>
        <cdr:spPr>
          <a:xfrm xmlns:a="http://schemas.openxmlformats.org/drawingml/2006/main">
            <a:off x="10673938" y="3621491"/>
            <a:ext cx="69762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2013</a:t>
            </a:r>
          </a:p>
        </cdr:txBody>
      </cdr:sp>
    </cdr:grpSp>
  </cdr:relSizeAnchor>
</c:userShapes>
</file>

<file path=ppt/drawings/drawing9.xml><?xml version="1.0" encoding="utf-8"?>
<c:userShapes xmlns:c="http://schemas.openxmlformats.org/drawingml/2006/chart">
  <cdr:relSizeAnchor xmlns:cdr="http://schemas.openxmlformats.org/drawingml/2006/chartDrawing">
    <cdr:from>
      <cdr:x>0.03697</cdr:x>
      <cdr:y>0.87158</cdr:y>
    </cdr:from>
    <cdr:to>
      <cdr:x>0.11597</cdr:x>
      <cdr:y>0.9135</cdr:y>
    </cdr:to>
    <cdr:sp macro="" textlink="">
      <cdr:nvSpPr>
        <cdr:cNvPr id="2" name="TextBox 19"/>
        <cdr:cNvSpPr txBox="1"/>
      </cdr:nvSpPr>
      <cdr:spPr>
        <a:xfrm xmlns:a="http://schemas.openxmlformats.org/drawingml/2006/main">
          <a:off x="462769"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(7,202)</a:t>
          </a:r>
        </a:p>
      </cdr:txBody>
    </cdr:sp>
  </cdr:relSizeAnchor>
  <cdr:relSizeAnchor xmlns:cdr="http://schemas.openxmlformats.org/drawingml/2006/chartDrawing">
    <cdr:from>
      <cdr:x>0.11029</cdr:x>
      <cdr:y>0.87158</cdr:y>
    </cdr:from>
    <cdr:to>
      <cdr:x>0.18929</cdr:x>
      <cdr:y>0.9135</cdr:y>
    </cdr:to>
    <cdr:sp macro="" textlink="">
      <cdr:nvSpPr>
        <cdr:cNvPr id="3" name="TextBox 20"/>
        <cdr:cNvSpPr txBox="1"/>
      </cdr:nvSpPr>
      <cdr:spPr>
        <a:xfrm xmlns:a="http://schemas.openxmlformats.org/drawingml/2006/main">
          <a:off x="1380482"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(2,330)</a:t>
          </a:r>
        </a:p>
      </cdr:txBody>
    </cdr:sp>
  </cdr:relSizeAnchor>
  <cdr:relSizeAnchor xmlns:cdr="http://schemas.openxmlformats.org/drawingml/2006/chartDrawing">
    <cdr:from>
      <cdr:x>0.91675</cdr:x>
      <cdr:y>0.87158</cdr:y>
    </cdr:from>
    <cdr:to>
      <cdr:x>0.99575</cdr:x>
      <cdr:y>0.9135</cdr:y>
    </cdr:to>
    <cdr:sp macro="" textlink="">
      <cdr:nvSpPr>
        <cdr:cNvPr id="4" name="TextBox 21"/>
        <cdr:cNvSpPr txBox="1"/>
      </cdr:nvSpPr>
      <cdr:spPr>
        <a:xfrm xmlns:a="http://schemas.openxmlformats.org/drawingml/2006/main">
          <a:off x="11474574"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(942)</a:t>
          </a:r>
        </a:p>
      </cdr:txBody>
    </cdr:sp>
  </cdr:relSizeAnchor>
  <cdr:relSizeAnchor xmlns:cdr="http://schemas.openxmlformats.org/drawingml/2006/chartDrawing">
    <cdr:from>
      <cdr:x>0.84344</cdr:x>
      <cdr:y>0.87158</cdr:y>
    </cdr:from>
    <cdr:to>
      <cdr:x>0.92244</cdr:x>
      <cdr:y>0.9135</cdr:y>
    </cdr:to>
    <cdr:sp macro="" textlink="">
      <cdr:nvSpPr>
        <cdr:cNvPr id="5" name="TextBox 22"/>
        <cdr:cNvSpPr txBox="1"/>
      </cdr:nvSpPr>
      <cdr:spPr>
        <a:xfrm xmlns:a="http://schemas.openxmlformats.org/drawingml/2006/main">
          <a:off x="10556986"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(7,358)</a:t>
          </a:r>
        </a:p>
      </cdr:txBody>
    </cdr:sp>
  </cdr:relSizeAnchor>
  <cdr:relSizeAnchor xmlns:cdr="http://schemas.openxmlformats.org/drawingml/2006/chartDrawing">
    <cdr:from>
      <cdr:x>0.77012</cdr:x>
      <cdr:y>0.87158</cdr:y>
    </cdr:from>
    <cdr:to>
      <cdr:x>0.84912</cdr:x>
      <cdr:y>0.9135</cdr:y>
    </cdr:to>
    <cdr:sp macro="" textlink="">
      <cdr:nvSpPr>
        <cdr:cNvPr id="6" name="TextBox 23"/>
        <cdr:cNvSpPr txBox="1"/>
      </cdr:nvSpPr>
      <cdr:spPr>
        <a:xfrm xmlns:a="http://schemas.openxmlformats.org/drawingml/2006/main">
          <a:off x="9639273"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(14,011)</a:t>
          </a:r>
        </a:p>
      </cdr:txBody>
    </cdr:sp>
  </cdr:relSizeAnchor>
  <cdr:relSizeAnchor xmlns:cdr="http://schemas.openxmlformats.org/drawingml/2006/chartDrawing">
    <cdr:from>
      <cdr:x>0.69681</cdr:x>
      <cdr:y>0.87158</cdr:y>
    </cdr:from>
    <cdr:to>
      <cdr:x>0.77581</cdr:x>
      <cdr:y>0.9135</cdr:y>
    </cdr:to>
    <cdr:sp macro="" textlink="">
      <cdr:nvSpPr>
        <cdr:cNvPr id="7" name="TextBox 24"/>
        <cdr:cNvSpPr txBox="1"/>
      </cdr:nvSpPr>
      <cdr:spPr>
        <a:xfrm xmlns:a="http://schemas.openxmlformats.org/drawingml/2006/main">
          <a:off x="8721685"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(8,556)</a:t>
          </a:r>
        </a:p>
      </cdr:txBody>
    </cdr:sp>
  </cdr:relSizeAnchor>
  <cdr:relSizeAnchor xmlns:cdr="http://schemas.openxmlformats.org/drawingml/2006/chartDrawing">
    <cdr:from>
      <cdr:x>0.62349</cdr:x>
      <cdr:y>0.87158</cdr:y>
    </cdr:from>
    <cdr:to>
      <cdr:x>0.70249</cdr:x>
      <cdr:y>0.9135</cdr:y>
    </cdr:to>
    <cdr:sp macro="" textlink="">
      <cdr:nvSpPr>
        <cdr:cNvPr id="8" name="TextBox 25"/>
        <cdr:cNvSpPr txBox="1"/>
      </cdr:nvSpPr>
      <cdr:spPr>
        <a:xfrm xmlns:a="http://schemas.openxmlformats.org/drawingml/2006/main">
          <a:off x="7803972"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(8,460)</a:t>
          </a:r>
        </a:p>
      </cdr:txBody>
    </cdr:sp>
  </cdr:relSizeAnchor>
  <cdr:relSizeAnchor xmlns:cdr="http://schemas.openxmlformats.org/drawingml/2006/chartDrawing">
    <cdr:from>
      <cdr:x>0.55018</cdr:x>
      <cdr:y>0.87158</cdr:y>
    </cdr:from>
    <cdr:to>
      <cdr:x>0.62918</cdr:x>
      <cdr:y>0.9135</cdr:y>
    </cdr:to>
    <cdr:sp macro="" textlink="">
      <cdr:nvSpPr>
        <cdr:cNvPr id="9" name="TextBox 26"/>
        <cdr:cNvSpPr txBox="1"/>
      </cdr:nvSpPr>
      <cdr:spPr>
        <a:xfrm xmlns:a="http://schemas.openxmlformats.org/drawingml/2006/main">
          <a:off x="6886384"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(3,407)</a:t>
          </a:r>
        </a:p>
      </cdr:txBody>
    </cdr:sp>
  </cdr:relSizeAnchor>
  <cdr:relSizeAnchor xmlns:cdr="http://schemas.openxmlformats.org/drawingml/2006/chartDrawing">
    <cdr:from>
      <cdr:x>0.47686</cdr:x>
      <cdr:y>0.87158</cdr:y>
    </cdr:from>
    <cdr:to>
      <cdr:x>0.55586</cdr:x>
      <cdr:y>0.9135</cdr:y>
    </cdr:to>
    <cdr:sp macro="" textlink="">
      <cdr:nvSpPr>
        <cdr:cNvPr id="10" name="TextBox 27"/>
        <cdr:cNvSpPr txBox="1"/>
      </cdr:nvSpPr>
      <cdr:spPr>
        <a:xfrm xmlns:a="http://schemas.openxmlformats.org/drawingml/2006/main">
          <a:off x="5968671"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(8,888)</a:t>
          </a:r>
        </a:p>
      </cdr:txBody>
    </cdr:sp>
  </cdr:relSizeAnchor>
  <cdr:relSizeAnchor xmlns:cdr="http://schemas.openxmlformats.org/drawingml/2006/chartDrawing">
    <cdr:from>
      <cdr:x>0.40355</cdr:x>
      <cdr:y>0.87158</cdr:y>
    </cdr:from>
    <cdr:to>
      <cdr:x>0.48255</cdr:x>
      <cdr:y>0.9135</cdr:y>
    </cdr:to>
    <cdr:sp macro="" textlink="">
      <cdr:nvSpPr>
        <cdr:cNvPr id="11" name="TextBox 28"/>
        <cdr:cNvSpPr txBox="1"/>
      </cdr:nvSpPr>
      <cdr:spPr>
        <a:xfrm xmlns:a="http://schemas.openxmlformats.org/drawingml/2006/main">
          <a:off x="5051083"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(1,148)</a:t>
          </a:r>
        </a:p>
      </cdr:txBody>
    </cdr:sp>
  </cdr:relSizeAnchor>
  <cdr:relSizeAnchor xmlns:cdr="http://schemas.openxmlformats.org/drawingml/2006/chartDrawing">
    <cdr:from>
      <cdr:x>0.33023</cdr:x>
      <cdr:y>0.87158</cdr:y>
    </cdr:from>
    <cdr:to>
      <cdr:x>0.40923</cdr:x>
      <cdr:y>0.9135</cdr:y>
    </cdr:to>
    <cdr:sp macro="" textlink="">
      <cdr:nvSpPr>
        <cdr:cNvPr id="12" name="TextBox 29"/>
        <cdr:cNvSpPr txBox="1"/>
      </cdr:nvSpPr>
      <cdr:spPr>
        <a:xfrm xmlns:a="http://schemas.openxmlformats.org/drawingml/2006/main">
          <a:off x="4133370"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(5,796)</a:t>
          </a:r>
        </a:p>
      </cdr:txBody>
    </cdr:sp>
  </cdr:relSizeAnchor>
  <cdr:relSizeAnchor xmlns:cdr="http://schemas.openxmlformats.org/drawingml/2006/chartDrawing">
    <cdr:from>
      <cdr:x>0.25692</cdr:x>
      <cdr:y>0.87158</cdr:y>
    </cdr:from>
    <cdr:to>
      <cdr:x>0.33592</cdr:x>
      <cdr:y>0.9135</cdr:y>
    </cdr:to>
    <cdr:sp macro="" textlink="">
      <cdr:nvSpPr>
        <cdr:cNvPr id="13" name="TextBox 30"/>
        <cdr:cNvSpPr txBox="1"/>
      </cdr:nvSpPr>
      <cdr:spPr>
        <a:xfrm xmlns:a="http://schemas.openxmlformats.org/drawingml/2006/main">
          <a:off x="3215782"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(17,287)</a:t>
          </a:r>
        </a:p>
      </cdr:txBody>
    </cdr:sp>
  </cdr:relSizeAnchor>
  <cdr:relSizeAnchor xmlns:cdr="http://schemas.openxmlformats.org/drawingml/2006/chartDrawing">
    <cdr:from>
      <cdr:x>0.1836</cdr:x>
      <cdr:y>0.87158</cdr:y>
    </cdr:from>
    <cdr:to>
      <cdr:x>0.2626</cdr:x>
      <cdr:y>0.9135</cdr:y>
    </cdr:to>
    <cdr:sp macro="" textlink="">
      <cdr:nvSpPr>
        <cdr:cNvPr id="14" name="TextBox 31"/>
        <cdr:cNvSpPr txBox="1"/>
      </cdr:nvSpPr>
      <cdr:spPr>
        <a:xfrm xmlns:a="http://schemas.openxmlformats.org/drawingml/2006/main">
          <a:off x="2298069" y="5118657"/>
          <a:ext cx="988807" cy="2461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000" i="1" dirty="0"/>
            <a:t>(6,890)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C0B779C-6C81-4813-8914-A354F3A37584}" type="datetimeFigureOut">
              <a:rPr lang="en-GB" smtClean="0"/>
              <a:t>12/04/2018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3C658EE-B0D2-41DB-AED0-F02609720FB2}" type="slidenum">
              <a:rPr lang="en-GB" smtClean="0"/>
              <a:t>‹#›</a:t>
            </a:fld>
            <a:endParaRPr lang="en-GB" dirty="0"/>
          </a:p>
        </p:txBody>
      </p:sp>
    </p:spTree>
    <p:extLst>
      <p:ext uri="{BB962C8B-B14F-4D97-AF65-F5344CB8AC3E}">
        <p14:creationId xmlns:p14="http://schemas.microsoft.com/office/powerpoint/2010/main" val="4193984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8952EF-B811-44BF-B7F8-663FA743C825}" type="datetimeFigureOut">
              <a:rPr lang="en-GB" smtClean="0"/>
              <a:t>12/04/2018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DA3B4A-FF96-4852-A830-3C79A3FA9CBE}" type="slidenum">
              <a:rPr lang="en-GB" smtClean="0"/>
              <a:t>‹#›</a:t>
            </a:fld>
            <a:endParaRPr lang="en-GB" dirty="0"/>
          </a:p>
        </p:txBody>
      </p:sp>
    </p:spTree>
    <p:extLst>
      <p:ext uri="{BB962C8B-B14F-4D97-AF65-F5344CB8AC3E}">
        <p14:creationId xmlns:p14="http://schemas.microsoft.com/office/powerpoint/2010/main" val="301847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10</a:t>
            </a:fld>
            <a:endParaRPr lang="en-GB" dirty="0"/>
          </a:p>
        </p:txBody>
      </p:sp>
    </p:spTree>
    <p:extLst>
      <p:ext uri="{BB962C8B-B14F-4D97-AF65-F5344CB8AC3E}">
        <p14:creationId xmlns:p14="http://schemas.microsoft.com/office/powerpoint/2010/main" val="262823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579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749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749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749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362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58</a:t>
            </a:fld>
            <a:endParaRPr lang="en-GB" dirty="0"/>
          </a:p>
        </p:txBody>
      </p:sp>
    </p:spTree>
    <p:extLst>
      <p:ext uri="{BB962C8B-B14F-4D97-AF65-F5344CB8AC3E}">
        <p14:creationId xmlns:p14="http://schemas.microsoft.com/office/powerpoint/2010/main" val="252046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5797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61</a:t>
            </a:fld>
            <a:endParaRPr lang="en-GB" dirty="0"/>
          </a:p>
        </p:txBody>
      </p:sp>
    </p:spTree>
    <p:extLst>
      <p:ext uri="{BB962C8B-B14F-4D97-AF65-F5344CB8AC3E}">
        <p14:creationId xmlns:p14="http://schemas.microsoft.com/office/powerpoint/2010/main" val="40375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63</a:t>
            </a:fld>
            <a:endParaRPr lang="en-GB" dirty="0"/>
          </a:p>
        </p:txBody>
      </p:sp>
    </p:spTree>
    <p:extLst>
      <p:ext uri="{BB962C8B-B14F-4D97-AF65-F5344CB8AC3E}">
        <p14:creationId xmlns:p14="http://schemas.microsoft.com/office/powerpoint/2010/main" val="40375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64</a:t>
            </a:fld>
            <a:endParaRPr lang="en-GB" dirty="0"/>
          </a:p>
        </p:txBody>
      </p:sp>
    </p:spTree>
    <p:extLst>
      <p:ext uri="{BB962C8B-B14F-4D97-AF65-F5344CB8AC3E}">
        <p14:creationId xmlns:p14="http://schemas.microsoft.com/office/powerpoint/2010/main" val="40375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54750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579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579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26</a:t>
            </a:fld>
            <a:endParaRPr lang="en-GB" dirty="0"/>
          </a:p>
        </p:txBody>
      </p:sp>
    </p:spTree>
    <p:extLst>
      <p:ext uri="{BB962C8B-B14F-4D97-AF65-F5344CB8AC3E}">
        <p14:creationId xmlns:p14="http://schemas.microsoft.com/office/powerpoint/2010/main" val="228078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28</a:t>
            </a:fld>
            <a:endParaRPr lang="en-GB" dirty="0"/>
          </a:p>
        </p:txBody>
      </p:sp>
    </p:spTree>
    <p:extLst>
      <p:ext uri="{BB962C8B-B14F-4D97-AF65-F5344CB8AC3E}">
        <p14:creationId xmlns:p14="http://schemas.microsoft.com/office/powerpoint/2010/main" val="4715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29</a:t>
            </a:fld>
            <a:endParaRPr lang="en-GB" dirty="0"/>
          </a:p>
        </p:txBody>
      </p:sp>
    </p:spTree>
    <p:extLst>
      <p:ext uri="{BB962C8B-B14F-4D97-AF65-F5344CB8AC3E}">
        <p14:creationId xmlns:p14="http://schemas.microsoft.com/office/powerpoint/2010/main" val="366181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30</a:t>
            </a:fld>
            <a:endParaRPr lang="en-GB" dirty="0"/>
          </a:p>
        </p:txBody>
      </p:sp>
    </p:spTree>
    <p:extLst>
      <p:ext uri="{BB962C8B-B14F-4D97-AF65-F5344CB8AC3E}">
        <p14:creationId xmlns:p14="http://schemas.microsoft.com/office/powerpoint/2010/main" val="264011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579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A3B4A-FF96-4852-A830-3C79A3FA9CBE}" type="slidenum">
              <a:rPr lang="en-GB" smtClean="0"/>
              <a:t>42</a:t>
            </a:fld>
            <a:endParaRPr lang="en-GB" dirty="0"/>
          </a:p>
        </p:txBody>
      </p:sp>
    </p:spTree>
    <p:extLst>
      <p:ext uri="{BB962C8B-B14F-4D97-AF65-F5344CB8AC3E}">
        <p14:creationId xmlns:p14="http://schemas.microsoft.com/office/powerpoint/2010/main" val="226792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dirty="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spTree>
    <p:extLst>
      <p:ext uri="{BB962C8B-B14F-4D97-AF65-F5344CB8AC3E}">
        <p14:creationId xmlns:p14="http://schemas.microsoft.com/office/powerpoint/2010/main" val="311806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2204864"/>
            <a:ext cx="11521280" cy="446449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9432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1340768"/>
            <a:ext cx="11521280" cy="3816424"/>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64604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goes here (size 34)</a:t>
            </a:r>
            <a:endParaRPr lang="en-GB" dirty="0"/>
          </a:p>
        </p:txBody>
      </p:sp>
      <p:sp>
        <p:nvSpPr>
          <p:cNvPr id="3" name="Content Placeholder 2"/>
          <p:cNvSpPr>
            <a:spLocks noGrp="1"/>
          </p:cNvSpPr>
          <p:nvPr>
            <p:ph idx="1" hasCustomPrompt="1"/>
          </p:nvPr>
        </p:nvSpPr>
        <p:spPr>
          <a:xfrm>
            <a:off x="335360" y="2204864"/>
            <a:ext cx="11521280" cy="2952328"/>
          </a:xfrm>
        </p:spPr>
        <p:txBody>
          <a:bodyPr/>
          <a:lstStyle>
            <a:lvl1pPr>
              <a:defRPr sz="2400"/>
            </a:lvl1pPr>
            <a:lvl2pPr>
              <a:defRPr sz="2100"/>
            </a:lvl2pPr>
            <a:lvl3pPr>
              <a:defRPr sz="2100"/>
            </a:lvl3pPr>
            <a:lvl4pPr>
              <a:defRPr sz="2100"/>
            </a:lvl4pPr>
            <a:lvl5pPr>
              <a:defRPr sz="2100"/>
            </a:lvl5pPr>
          </a:lstStyle>
          <a:p>
            <a:pPr lvl="0"/>
            <a:r>
              <a:rPr lang="en-US" dirty="0"/>
              <a:t>Body Text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2"/>
          <p:cNvSpPr>
            <a:spLocks noGrp="1"/>
          </p:cNvSpPr>
          <p:nvPr>
            <p:ph type="body" idx="13" hasCustomPrompt="1"/>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 goes here</a:t>
            </a:r>
          </a:p>
        </p:txBody>
      </p:sp>
      <p:sp>
        <p:nvSpPr>
          <p:cNvPr id="7"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34760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838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35360" y="1340771"/>
            <a:ext cx="5661157"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5360" y="2174877"/>
            <a:ext cx="5661157"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40771"/>
            <a:ext cx="5663273"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663273"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3698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300394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2276872"/>
            <a:ext cx="8352928" cy="4392488"/>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
        <p:nvSpPr>
          <p:cNvPr id="6" name="Text Placeholder 4"/>
          <p:cNvSpPr>
            <a:spLocks noGrp="1"/>
          </p:cNvSpPr>
          <p:nvPr>
            <p:ph type="body" sz="quarter" idx="3"/>
          </p:nvPr>
        </p:nvSpPr>
        <p:spPr>
          <a:xfrm>
            <a:off x="3503713" y="1340771"/>
            <a:ext cx="835292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81768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1223466"/>
          </a:xfrm>
        </p:spPr>
        <p:txBody>
          <a:bodyPr/>
          <a:lstStyle/>
          <a:p>
            <a:r>
              <a:rPr lang="en-US" dirty="0"/>
              <a:t>Click icon to add picture</a:t>
            </a:r>
            <a:endParaRPr lang="en-GB" dirty="0"/>
          </a:p>
        </p:txBody>
      </p:sp>
      <p:sp>
        <p:nvSpPr>
          <p:cNvPr id="6" name="Picture Placeholder 4"/>
          <p:cNvSpPr>
            <a:spLocks noGrp="1"/>
          </p:cNvSpPr>
          <p:nvPr>
            <p:ph type="pic" sz="quarter" idx="11"/>
          </p:nvPr>
        </p:nvSpPr>
        <p:spPr>
          <a:xfrm>
            <a:off x="335360" y="2709367"/>
            <a:ext cx="3073400" cy="1223466"/>
          </a:xfrm>
        </p:spPr>
        <p:txBody>
          <a:bodyPr/>
          <a:lstStyle/>
          <a:p>
            <a:r>
              <a:rPr lang="en-US" dirty="0"/>
              <a:t>Click icon to add picture</a:t>
            </a:r>
            <a:endParaRPr lang="en-GB" dirty="0"/>
          </a:p>
        </p:txBody>
      </p:sp>
      <p:sp>
        <p:nvSpPr>
          <p:cNvPr id="8" name="Picture Placeholder 4"/>
          <p:cNvSpPr>
            <a:spLocks noGrp="1"/>
          </p:cNvSpPr>
          <p:nvPr>
            <p:ph type="pic" sz="quarter" idx="12"/>
          </p:nvPr>
        </p:nvSpPr>
        <p:spPr>
          <a:xfrm>
            <a:off x="335360" y="4077296"/>
            <a:ext cx="3073400" cy="1223466"/>
          </a:xfrm>
        </p:spPr>
        <p:txBody>
          <a:bodyPr/>
          <a:lstStyle/>
          <a:p>
            <a:r>
              <a:rPr lang="en-US" dirty="0"/>
              <a:t>Click icon to add picture</a:t>
            </a:r>
            <a:endParaRPr lang="en-GB" dirty="0"/>
          </a:p>
        </p:txBody>
      </p:sp>
      <p:sp>
        <p:nvSpPr>
          <p:cNvPr id="9" name="Picture Placeholder 4"/>
          <p:cNvSpPr>
            <a:spLocks noGrp="1"/>
          </p:cNvSpPr>
          <p:nvPr>
            <p:ph type="pic" sz="quarter" idx="13"/>
          </p:nvPr>
        </p:nvSpPr>
        <p:spPr>
          <a:xfrm>
            <a:off x="335360" y="5445224"/>
            <a:ext cx="3073400" cy="1223466"/>
          </a:xfrm>
        </p:spPr>
        <p:txBody>
          <a:bodyPr/>
          <a:lstStyle/>
          <a:p>
            <a:r>
              <a:rPr lang="en-US" dirty="0"/>
              <a:t>Click icon to add picture</a:t>
            </a:r>
            <a:endParaRPr lang="en-GB" dirty="0"/>
          </a:p>
        </p:txBody>
      </p:sp>
    </p:spTree>
    <p:extLst>
      <p:ext uri="{BB962C8B-B14F-4D97-AF65-F5344CB8AC3E}">
        <p14:creationId xmlns:p14="http://schemas.microsoft.com/office/powerpoint/2010/main" val="2209324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dirty="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4396961"/>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grpSp>
    </p:spTree>
    <p:extLst>
      <p:ext uri="{BB962C8B-B14F-4D97-AF65-F5344CB8AC3E}">
        <p14:creationId xmlns:p14="http://schemas.microsoft.com/office/powerpoint/2010/main" val="1843723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dirty="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p>
          </p:txBody>
        </p:sp>
      </p:grpSp>
      <p:pic>
        <p:nvPicPr>
          <p:cNvPr id="1026" name="Picture 10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500" y="4102100"/>
            <a:ext cx="541533" cy="934146"/>
          </a:xfrm>
          <a:prstGeom prst="rect">
            <a:avLst/>
          </a:prstGeom>
        </p:spPr>
      </p:pic>
    </p:spTree>
    <p:extLst>
      <p:ext uri="{BB962C8B-B14F-4D97-AF65-F5344CB8AC3E}">
        <p14:creationId xmlns:p14="http://schemas.microsoft.com/office/powerpoint/2010/main" val="1678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descreen">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349" y="5661248"/>
            <a:ext cx="2158411" cy="996946"/>
          </a:xfrm>
          <a:prstGeom prst="rect">
            <a:avLst/>
          </a:prstGeom>
        </p:spPr>
      </p:pic>
    </p:spTree>
    <p:extLst>
      <p:ext uri="{BB962C8B-B14F-4D97-AF65-F5344CB8AC3E}">
        <p14:creationId xmlns:p14="http://schemas.microsoft.com/office/powerpoint/2010/main" val="948420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Slide Widescreen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0" y="4396961"/>
            <a:ext cx="81797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spTree>
    <p:extLst>
      <p:ext uri="{BB962C8B-B14F-4D97-AF65-F5344CB8AC3E}">
        <p14:creationId xmlns:p14="http://schemas.microsoft.com/office/powerpoint/2010/main" val="416327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nal Slide Widescreen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129" y="4188857"/>
            <a:ext cx="414380" cy="934146"/>
          </a:xfrm>
          <a:prstGeom prst="rect">
            <a:avLst/>
          </a:prstGeom>
        </p:spPr>
      </p:pic>
    </p:spTree>
    <p:extLst>
      <p:ext uri="{BB962C8B-B14F-4D97-AF65-F5344CB8AC3E}">
        <p14:creationId xmlns:p14="http://schemas.microsoft.com/office/powerpoint/2010/main" val="3857764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4573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52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2" y="273050"/>
            <a:ext cx="4285324"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0"/>
            <a:ext cx="7089907"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35362" y="1435102"/>
            <a:ext cx="4285324"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325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Intro Page + Imag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60648"/>
            <a:ext cx="11617291" cy="864096"/>
          </a:xfrm>
          <a:prstGeom prst="rect">
            <a:avLst/>
          </a:prstGeom>
        </p:spPr>
        <p:txBody>
          <a:bodyPr/>
          <a:lstStyle>
            <a:lvl1pPr algn="l">
              <a:defRPr sz="3400">
                <a:solidFill>
                  <a:schemeClr val="tx2"/>
                </a:solidFill>
                <a:latin typeface="NeueHaasGroteskDisp Std Blk"/>
              </a:defRPr>
            </a:lvl1pPr>
          </a:lstStyle>
          <a:p>
            <a:r>
              <a:rPr lang="en-US" dirty="0"/>
              <a:t>Title goes here – Standard font 34pt</a:t>
            </a:r>
            <a:endParaRPr lang="en-GB" dirty="0"/>
          </a:p>
        </p:txBody>
      </p:sp>
      <p:sp>
        <p:nvSpPr>
          <p:cNvPr id="3" name="Content Placeholder 2"/>
          <p:cNvSpPr>
            <a:spLocks noGrp="1"/>
          </p:cNvSpPr>
          <p:nvPr>
            <p:ph idx="1" hasCustomPrompt="1"/>
          </p:nvPr>
        </p:nvSpPr>
        <p:spPr>
          <a:xfrm>
            <a:off x="2927648" y="2204864"/>
            <a:ext cx="8928992" cy="4032448"/>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a:t>Content should be added here in size 21 text.</a:t>
            </a:r>
          </a:p>
          <a:p>
            <a:pPr lvl="0"/>
            <a:r>
              <a:rPr lang="en-US" dirty="0"/>
              <a:t>“Quotes should be shown in quotation marks and be size 21 in italic” – All quotes need to be attributed</a:t>
            </a:r>
          </a:p>
          <a:p>
            <a:pPr marL="254000" indent="-254000" eaLnBrk="1" hangingPunct="1">
              <a:buSzPct val="125000"/>
              <a:buFontTx/>
              <a:buChar char="•"/>
            </a:pPr>
            <a:endParaRPr lang="en-US" kern="0" dirty="0"/>
          </a:p>
          <a:p>
            <a:pPr marL="254000" indent="-254000" eaLnBrk="1" hangingPunct="1">
              <a:buSzPct val="125000"/>
              <a:buFontTx/>
              <a:buChar char="•"/>
            </a:pPr>
            <a:r>
              <a:rPr lang="en-US" kern="0" dirty="0"/>
              <a:t>Line break after ten words; </a:t>
            </a:r>
          </a:p>
          <a:p>
            <a:pPr marL="254000" indent="-254000" eaLnBrk="1" hangingPunct="1">
              <a:buSzPct val="125000"/>
              <a:buFontTx/>
              <a:buChar char="•"/>
            </a:pPr>
            <a:r>
              <a:rPr lang="en-US" kern="0" dirty="0"/>
              <a:t>Standard font should be 21 point;</a:t>
            </a:r>
          </a:p>
          <a:p>
            <a:pPr marL="254000" indent="-254000" eaLnBrk="1" hangingPunct="1">
              <a:buSzPct val="125000"/>
              <a:buFontTx/>
              <a:buChar char="•"/>
            </a:pPr>
            <a:r>
              <a:rPr lang="en-US" kern="0" dirty="0"/>
              <a:t>Best practice is no more than three bullets.</a:t>
            </a:r>
          </a:p>
          <a:p>
            <a:pPr lvl="0"/>
            <a:endParaRPr lang="en-US" dirty="0"/>
          </a:p>
        </p:txBody>
      </p:sp>
      <p:sp>
        <p:nvSpPr>
          <p:cNvPr id="4" name="Text Box 1"/>
          <p:cNvSpPr txBox="1">
            <a:spLocks noGrp="1" noChangeArrowheads="1"/>
          </p:cNvSpPr>
          <p:nvPr>
            <p:ph type="sldNum" sz="quarter" idx="10"/>
          </p:nvPr>
        </p:nvSpPr>
        <p:spPr>
          <a:xfrm>
            <a:off x="11205634" y="6454775"/>
            <a:ext cx="376767" cy="266700"/>
          </a:xfrm>
          <a:prstGeom prst="rect">
            <a:avLst/>
          </a:prstGeom>
          <a:ln/>
        </p:spPr>
        <p:txBody>
          <a:bodyPr/>
          <a:lstStyle>
            <a:lvl1pPr>
              <a:defRPr/>
            </a:lvl1pPr>
          </a:lstStyle>
          <a:p>
            <a:pPr>
              <a:defRPr/>
            </a:pPr>
            <a:fld id="{223D1A83-DC1D-43E7-A826-A080D0E04935}" type="slidenum">
              <a:rPr lang="en-US" smtClean="0"/>
              <a:pPr>
                <a:defRPr/>
              </a:pPr>
              <a:t>‹#›</a:t>
            </a:fld>
            <a:endParaRPr lang="en-US" dirty="0"/>
          </a:p>
        </p:txBody>
      </p:sp>
      <p:sp>
        <p:nvSpPr>
          <p:cNvPr id="7" name="Picture Placeholder 6"/>
          <p:cNvSpPr>
            <a:spLocks noGrp="1"/>
          </p:cNvSpPr>
          <p:nvPr>
            <p:ph type="pic" sz="quarter" idx="11"/>
          </p:nvPr>
        </p:nvSpPr>
        <p:spPr>
          <a:xfrm>
            <a:off x="239184" y="1340768"/>
            <a:ext cx="2495549" cy="3816424"/>
          </a:xfrm>
          <a:prstGeom prst="rect">
            <a:avLst/>
          </a:prstGeom>
        </p:spPr>
        <p:txBody>
          <a:bodyPr/>
          <a:lstStyle/>
          <a:p>
            <a:r>
              <a:rPr lang="en-US" dirty="0"/>
              <a:t>Click icon to add picture</a:t>
            </a:r>
            <a:endParaRPr lang="en-GB" dirty="0"/>
          </a:p>
        </p:txBody>
      </p:sp>
      <p:sp>
        <p:nvSpPr>
          <p:cNvPr id="9" name="Text Placeholder 8"/>
          <p:cNvSpPr>
            <a:spLocks noGrp="1"/>
          </p:cNvSpPr>
          <p:nvPr>
            <p:ph type="body" sz="quarter" idx="12" hasCustomPrompt="1"/>
          </p:nvPr>
        </p:nvSpPr>
        <p:spPr>
          <a:xfrm>
            <a:off x="239184" y="5157788"/>
            <a:ext cx="2495549"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a:t>Picture description goes here – standard font 13pt</a:t>
            </a:r>
          </a:p>
        </p:txBody>
      </p:sp>
      <p:sp>
        <p:nvSpPr>
          <p:cNvPr id="6" name="Text Placeholder 5"/>
          <p:cNvSpPr>
            <a:spLocks noGrp="1"/>
          </p:cNvSpPr>
          <p:nvPr>
            <p:ph type="body" sz="quarter" idx="13" hasCustomPrompt="1"/>
          </p:nvPr>
        </p:nvSpPr>
        <p:spPr>
          <a:xfrm>
            <a:off x="2927648" y="1341439"/>
            <a:ext cx="8929919" cy="719137"/>
          </a:xfrm>
          <a:prstGeom prst="rect">
            <a:avLst/>
          </a:prstGeom>
        </p:spPr>
        <p:txBody>
          <a:bodyPr/>
          <a:lstStyle>
            <a:lvl1pPr marL="0" indent="0" algn="l">
              <a:buNone/>
              <a:defRPr sz="2100" b="1">
                <a:latin typeface="NeueHaasGroteskDisp Std Blk"/>
              </a:defRPr>
            </a:lvl1pPr>
          </a:lstStyle>
          <a:p>
            <a:pPr algn="l"/>
            <a:r>
              <a:rPr lang="en-US" sz="2100" dirty="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p>
        </p:txBody>
      </p:sp>
    </p:spTree>
    <p:extLst>
      <p:ext uri="{BB962C8B-B14F-4D97-AF65-F5344CB8AC3E}">
        <p14:creationId xmlns:p14="http://schemas.microsoft.com/office/powerpoint/2010/main" val="2065272994"/>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GB" noProof="0"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11205634" y="6454775"/>
            <a:ext cx="376767" cy="266700"/>
          </a:xfrm>
          <a:prstGeom prst="rect">
            <a:avLst/>
          </a:prstGeom>
          <a:ln/>
        </p:spPr>
        <p:txBody>
          <a:bodyPr/>
          <a:lstStyle>
            <a:lvl1pPr>
              <a:defRPr/>
            </a:lvl1pPr>
          </a:lstStyle>
          <a:p>
            <a:pPr>
              <a:defRPr/>
            </a:pPr>
            <a:fld id="{F440F420-E3A2-4BD3-A94B-F65CB5EAA8C1}" type="slidenum">
              <a:rPr lang="en-GB"/>
              <a:pPr>
                <a:defRPr/>
              </a:pPr>
              <a:t>‹#›</a:t>
            </a:fld>
            <a:endParaRPr lang="en-GB" dirty="0"/>
          </a:p>
        </p:txBody>
      </p:sp>
    </p:spTree>
    <p:extLst>
      <p:ext uri="{BB962C8B-B14F-4D97-AF65-F5344CB8AC3E}">
        <p14:creationId xmlns:p14="http://schemas.microsoft.com/office/powerpoint/2010/main" val="240625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dirty="0">
              <a:solidFill>
                <a:prstClr val="black"/>
              </a:solidFill>
            </a:endParaRPr>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spTree>
    <p:extLst>
      <p:ext uri="{BB962C8B-B14F-4D97-AF65-F5344CB8AC3E}">
        <p14:creationId xmlns:p14="http://schemas.microsoft.com/office/powerpoint/2010/main" val="787314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Widescreen">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solidFill>
                <a:prstClr val="black"/>
              </a:solidFill>
            </a:endParaRPr>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349" y="5661248"/>
            <a:ext cx="2158411" cy="996946"/>
          </a:xfrm>
          <a:prstGeom prst="rect">
            <a:avLst/>
          </a:prstGeom>
        </p:spPr>
      </p:pic>
    </p:spTree>
    <p:extLst>
      <p:ext uri="{BB962C8B-B14F-4D97-AF65-F5344CB8AC3E}">
        <p14:creationId xmlns:p14="http://schemas.microsoft.com/office/powerpoint/2010/main" val="154715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52736"/>
          </a:xfrm>
          <a:solidFill>
            <a:schemeClr val="tx2"/>
          </a:solidFill>
        </p:spPr>
        <p:txBody>
          <a:bodyPr anchor="ctr"/>
          <a:lstStyle>
            <a:lvl1pPr>
              <a:defRPr>
                <a:solidFill>
                  <a:schemeClr val="bg1"/>
                </a:solidFill>
              </a:defRPr>
            </a:lvl1pPr>
          </a:lstStyle>
          <a:p>
            <a:r>
              <a:rPr lang="en-US" dirty="0"/>
              <a:t>Click to edit title</a:t>
            </a:r>
            <a:endParaRPr lang="en-GB" dirty="0"/>
          </a:p>
        </p:txBody>
      </p:sp>
      <p:sp>
        <p:nvSpPr>
          <p:cNvPr id="3" name="Content Placeholder 2"/>
          <p:cNvSpPr>
            <a:spLocks noGrp="1"/>
          </p:cNvSpPr>
          <p:nvPr>
            <p:ph idx="1"/>
          </p:nvPr>
        </p:nvSpPr>
        <p:spPr>
          <a:xfrm>
            <a:off x="335360" y="1124744"/>
            <a:ext cx="11521280" cy="554461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5243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52736"/>
          </a:xfrm>
          <a:solidFill>
            <a:schemeClr val="tx2"/>
          </a:solidFill>
        </p:spPr>
        <p:txBody>
          <a:bodyPr anchor="ctr"/>
          <a:lstStyle>
            <a:lvl1pPr>
              <a:defRPr>
                <a:solidFill>
                  <a:schemeClr val="bg1"/>
                </a:solidFill>
              </a:defRPr>
            </a:lvl1pPr>
          </a:lstStyle>
          <a:p>
            <a:r>
              <a:rPr lang="en-US" dirty="0"/>
              <a:t>Click to edit title</a:t>
            </a:r>
            <a:endParaRPr lang="en-GB" dirty="0"/>
          </a:p>
        </p:txBody>
      </p:sp>
      <p:sp>
        <p:nvSpPr>
          <p:cNvPr id="3" name="Content Placeholder 2"/>
          <p:cNvSpPr>
            <a:spLocks noGrp="1"/>
          </p:cNvSpPr>
          <p:nvPr>
            <p:ph idx="1"/>
          </p:nvPr>
        </p:nvSpPr>
        <p:spPr>
          <a:xfrm>
            <a:off x="335360" y="1124744"/>
            <a:ext cx="11521280" cy="554461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1784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35360" y="2060848"/>
            <a:ext cx="11521280" cy="460851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124747"/>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4371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6823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503712" y="1124744"/>
            <a:ext cx="8352928" cy="554461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124744"/>
            <a:ext cx="3073400" cy="4248944"/>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3676954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3536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30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1597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9478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2204864"/>
            <a:ext cx="11521280" cy="446449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15661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1340768"/>
            <a:ext cx="11521280" cy="3816424"/>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1686149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goes here (size 34)</a:t>
            </a:r>
            <a:endParaRPr lang="en-GB" dirty="0"/>
          </a:p>
        </p:txBody>
      </p:sp>
      <p:sp>
        <p:nvSpPr>
          <p:cNvPr id="3" name="Content Placeholder 2"/>
          <p:cNvSpPr>
            <a:spLocks noGrp="1"/>
          </p:cNvSpPr>
          <p:nvPr>
            <p:ph idx="1" hasCustomPrompt="1"/>
          </p:nvPr>
        </p:nvSpPr>
        <p:spPr>
          <a:xfrm>
            <a:off x="335360" y="2204864"/>
            <a:ext cx="11521280" cy="2952328"/>
          </a:xfrm>
        </p:spPr>
        <p:txBody>
          <a:bodyPr/>
          <a:lstStyle>
            <a:lvl1pPr>
              <a:defRPr sz="2400"/>
            </a:lvl1pPr>
            <a:lvl2pPr>
              <a:defRPr sz="2100"/>
            </a:lvl2pPr>
            <a:lvl3pPr>
              <a:defRPr sz="2100"/>
            </a:lvl3pPr>
            <a:lvl4pPr>
              <a:defRPr sz="2100"/>
            </a:lvl4pPr>
            <a:lvl5pPr>
              <a:defRPr sz="2100"/>
            </a:lvl5pPr>
          </a:lstStyle>
          <a:p>
            <a:pPr lvl="0"/>
            <a:r>
              <a:rPr lang="en-US" dirty="0"/>
              <a:t>Body Text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2"/>
          <p:cNvSpPr>
            <a:spLocks noGrp="1"/>
          </p:cNvSpPr>
          <p:nvPr>
            <p:ph type="body" idx="13" hasCustomPrompt="1"/>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 goes here</a:t>
            </a:r>
          </a:p>
        </p:txBody>
      </p:sp>
      <p:sp>
        <p:nvSpPr>
          <p:cNvPr id="7"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2567172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2361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35360" y="2060848"/>
            <a:ext cx="11521280" cy="460851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124747"/>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75298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35360" y="1340771"/>
            <a:ext cx="5661157"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5360" y="2174877"/>
            <a:ext cx="5661157"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40771"/>
            <a:ext cx="5663273"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663273"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5377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694893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2276872"/>
            <a:ext cx="8352928" cy="4392488"/>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
        <p:nvSpPr>
          <p:cNvPr id="6" name="Text Placeholder 4"/>
          <p:cNvSpPr>
            <a:spLocks noGrp="1"/>
          </p:cNvSpPr>
          <p:nvPr>
            <p:ph type="body" sz="quarter" idx="3"/>
          </p:nvPr>
        </p:nvSpPr>
        <p:spPr>
          <a:xfrm>
            <a:off x="3503713" y="1340771"/>
            <a:ext cx="835292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52653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1223466"/>
          </a:xfrm>
        </p:spPr>
        <p:txBody>
          <a:bodyPr/>
          <a:lstStyle/>
          <a:p>
            <a:r>
              <a:rPr lang="en-US" dirty="0"/>
              <a:t>Click icon to add picture</a:t>
            </a:r>
            <a:endParaRPr lang="en-GB" dirty="0"/>
          </a:p>
        </p:txBody>
      </p:sp>
      <p:sp>
        <p:nvSpPr>
          <p:cNvPr id="6" name="Picture Placeholder 4"/>
          <p:cNvSpPr>
            <a:spLocks noGrp="1"/>
          </p:cNvSpPr>
          <p:nvPr>
            <p:ph type="pic" sz="quarter" idx="11"/>
          </p:nvPr>
        </p:nvSpPr>
        <p:spPr>
          <a:xfrm>
            <a:off x="335360" y="2709367"/>
            <a:ext cx="3073400" cy="1223466"/>
          </a:xfrm>
        </p:spPr>
        <p:txBody>
          <a:bodyPr/>
          <a:lstStyle/>
          <a:p>
            <a:r>
              <a:rPr lang="en-US" dirty="0"/>
              <a:t>Click icon to add picture</a:t>
            </a:r>
            <a:endParaRPr lang="en-GB" dirty="0"/>
          </a:p>
        </p:txBody>
      </p:sp>
      <p:sp>
        <p:nvSpPr>
          <p:cNvPr id="8" name="Picture Placeholder 4"/>
          <p:cNvSpPr>
            <a:spLocks noGrp="1"/>
          </p:cNvSpPr>
          <p:nvPr>
            <p:ph type="pic" sz="quarter" idx="12"/>
          </p:nvPr>
        </p:nvSpPr>
        <p:spPr>
          <a:xfrm>
            <a:off x="335360" y="4077296"/>
            <a:ext cx="3073400" cy="1223466"/>
          </a:xfrm>
        </p:spPr>
        <p:txBody>
          <a:bodyPr/>
          <a:lstStyle/>
          <a:p>
            <a:r>
              <a:rPr lang="en-US" dirty="0"/>
              <a:t>Click icon to add picture</a:t>
            </a:r>
            <a:endParaRPr lang="en-GB" dirty="0"/>
          </a:p>
        </p:txBody>
      </p:sp>
      <p:sp>
        <p:nvSpPr>
          <p:cNvPr id="9" name="Picture Placeholder 4"/>
          <p:cNvSpPr>
            <a:spLocks noGrp="1"/>
          </p:cNvSpPr>
          <p:nvPr>
            <p:ph type="pic" sz="quarter" idx="13"/>
          </p:nvPr>
        </p:nvSpPr>
        <p:spPr>
          <a:xfrm>
            <a:off x="335360" y="5445224"/>
            <a:ext cx="3073400" cy="1223466"/>
          </a:xfrm>
        </p:spPr>
        <p:txBody>
          <a:bodyPr/>
          <a:lstStyle/>
          <a:p>
            <a:r>
              <a:rPr lang="en-US" dirty="0"/>
              <a:t>Click icon to add picture</a:t>
            </a:r>
            <a:endParaRPr lang="en-GB" dirty="0"/>
          </a:p>
        </p:txBody>
      </p:sp>
    </p:spTree>
    <p:extLst>
      <p:ext uri="{BB962C8B-B14F-4D97-AF65-F5344CB8AC3E}">
        <p14:creationId xmlns:p14="http://schemas.microsoft.com/office/powerpoint/2010/main" val="2068328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dirty="0">
              <a:solidFill>
                <a:prstClr val="black"/>
              </a:solidFill>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4396961"/>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157131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dirty="0">
              <a:solidFill>
                <a:prstClr val="black"/>
              </a:solidFill>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pic>
        <p:nvPicPr>
          <p:cNvPr id="1026" name="Picture 10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500" y="4102100"/>
            <a:ext cx="541533" cy="934146"/>
          </a:xfrm>
          <a:prstGeom prst="rect">
            <a:avLst/>
          </a:prstGeom>
        </p:spPr>
      </p:pic>
    </p:spTree>
    <p:extLst>
      <p:ext uri="{BB962C8B-B14F-4D97-AF65-F5344CB8AC3E}">
        <p14:creationId xmlns:p14="http://schemas.microsoft.com/office/powerpoint/2010/main" val="1646789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inal Slide Widescreen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solidFill>
                <a:prstClr val="black"/>
              </a:solidFill>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0" y="4396961"/>
            <a:ext cx="81797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spTree>
    <p:extLst>
      <p:ext uri="{BB962C8B-B14F-4D97-AF65-F5344CB8AC3E}">
        <p14:creationId xmlns:p14="http://schemas.microsoft.com/office/powerpoint/2010/main" val="1481510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inal Slide Widescreen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dirty="0">
              <a:solidFill>
                <a:prstClr val="black"/>
              </a:solidFill>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129" y="4188857"/>
            <a:ext cx="414380" cy="934146"/>
          </a:xfrm>
          <a:prstGeom prst="rect">
            <a:avLst/>
          </a:prstGeom>
        </p:spPr>
      </p:pic>
    </p:spTree>
    <p:extLst>
      <p:ext uri="{BB962C8B-B14F-4D97-AF65-F5344CB8AC3E}">
        <p14:creationId xmlns:p14="http://schemas.microsoft.com/office/powerpoint/2010/main" val="3155507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8441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5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453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2" y="273050"/>
            <a:ext cx="4285324"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0"/>
            <a:ext cx="7089907"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35362" y="1435102"/>
            <a:ext cx="4285324"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682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Slide UKCES">
    <p:spTree>
      <p:nvGrpSpPr>
        <p:cNvPr id="1" name=""/>
        <p:cNvGrpSpPr/>
        <p:nvPr/>
      </p:nvGrpSpPr>
      <p:grpSpPr>
        <a:xfrm>
          <a:off x="0" y="0"/>
          <a:ext cx="0" cy="0"/>
          <a:chOff x="0" y="0"/>
          <a:chExt cx="0" cy="0"/>
        </a:xfrm>
      </p:grpSpPr>
      <p:sp>
        <p:nvSpPr>
          <p:cNvPr id="9" name="Rectangle 8"/>
          <p:cNvSpPr/>
          <p:nvPr/>
        </p:nvSpPr>
        <p:spPr>
          <a:xfrm>
            <a:off x="9831222" y="5838601"/>
            <a:ext cx="1789853" cy="5803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prstClr val="white"/>
              </a:solidFill>
            </a:endParaRPr>
          </a:p>
        </p:txBody>
      </p:sp>
      <p:sp>
        <p:nvSpPr>
          <p:cNvPr id="5"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dirty="0">
              <a:solidFill>
                <a:prstClr val="black"/>
              </a:solidFill>
            </a:endParaRPr>
          </a:p>
        </p:txBody>
      </p:sp>
      <p:sp>
        <p:nvSpPr>
          <p:cNvPr id="4" name="Text Box 1"/>
          <p:cNvSpPr txBox="1">
            <a:spLocks noGrp="1" noChangeArrowheads="1"/>
          </p:cNvSpPr>
          <p:nvPr>
            <p:ph type="sldNum" sz="quarter" idx="10"/>
          </p:nvPr>
        </p:nvSpPr>
        <p:spPr>
          <a:xfrm>
            <a:off x="11205634" y="6454775"/>
            <a:ext cx="376767" cy="266700"/>
          </a:xfrm>
          <a:prstGeom prst="rect">
            <a:avLst/>
          </a:prstGeom>
          <a:ln/>
        </p:spPr>
        <p:txBody>
          <a:bodyPr/>
          <a:lstStyle>
            <a:lvl1pPr>
              <a:defRPr/>
            </a:lvl1pPr>
          </a:lstStyle>
          <a:p>
            <a:pPr>
              <a:defRPr/>
            </a:pPr>
            <a:fld id="{223D1A83-DC1D-43E7-A826-A080D0E04935}" type="slidenum">
              <a:rPr lang="en-US" smtClean="0">
                <a:solidFill>
                  <a:prstClr val="black"/>
                </a:solidFill>
              </a:rPr>
              <a:pPr>
                <a:defRPr/>
              </a:pPr>
              <a:t>‹#›</a:t>
            </a:fld>
            <a:endParaRPr lang="en-US" dirty="0">
              <a:solidFill>
                <a:prstClr val="black"/>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9796872" y="5805265"/>
            <a:ext cx="1867747" cy="647065"/>
          </a:xfrm>
          <a:prstGeom prst="rect">
            <a:avLst/>
          </a:prstGeom>
        </p:spPr>
      </p:pic>
      <p:sp>
        <p:nvSpPr>
          <p:cNvPr id="15" name="Text Placeholder 14"/>
          <p:cNvSpPr>
            <a:spLocks noGrp="1"/>
          </p:cNvSpPr>
          <p:nvPr>
            <p:ph type="body" sz="quarter" idx="12" hasCustomPrompt="1"/>
          </p:nvPr>
        </p:nvSpPr>
        <p:spPr>
          <a:xfrm>
            <a:off x="335360" y="4149080"/>
            <a:ext cx="10464733" cy="1104900"/>
          </a:xfrm>
          <a:prstGeom prst="rect">
            <a:avLst/>
          </a:prstGeom>
        </p:spPr>
        <p:txBody>
          <a:bodyPr/>
          <a:lstStyle>
            <a:lvl1pPr marL="0" indent="0">
              <a:buNone/>
              <a:defRPr sz="5400">
                <a:solidFill>
                  <a:schemeClr val="bg1"/>
                </a:solidFill>
                <a:latin typeface="NeueHaasGroteskDisp Std Blk"/>
              </a:defRPr>
            </a:lvl1pPr>
          </a:lstStyle>
          <a:p>
            <a:pPr lvl="0"/>
            <a:r>
              <a:rPr lang="en-US" dirty="0"/>
              <a:t>Subtitle goes here</a:t>
            </a:r>
            <a:endParaRPr lang="en-GB" dirty="0"/>
          </a:p>
        </p:txBody>
      </p:sp>
      <p:sp>
        <p:nvSpPr>
          <p:cNvPr id="17" name="Text Placeholder 16"/>
          <p:cNvSpPr>
            <a:spLocks noGrp="1"/>
          </p:cNvSpPr>
          <p:nvPr>
            <p:ph type="body" sz="quarter" idx="13" hasCustomPrompt="1"/>
          </p:nvPr>
        </p:nvSpPr>
        <p:spPr>
          <a:xfrm>
            <a:off x="335361" y="1124744"/>
            <a:ext cx="10396140" cy="2591594"/>
          </a:xfrm>
          <a:prstGeom prst="rect">
            <a:avLst/>
          </a:prstGeom>
        </p:spPr>
        <p:txBody>
          <a:bodyPr/>
          <a:lstStyle>
            <a:lvl1pPr marL="0" indent="0">
              <a:buNone/>
              <a:defRPr sz="7200" baseline="0">
                <a:solidFill>
                  <a:schemeClr val="bg1"/>
                </a:solidFill>
                <a:latin typeface="NeueHaasGroteskDisp Std Blk"/>
              </a:defRPr>
            </a:lvl1pPr>
          </a:lstStyle>
          <a:p>
            <a:pPr lvl="0"/>
            <a:r>
              <a:rPr lang="en-GB" dirty="0"/>
              <a:t>Title goes here</a:t>
            </a:r>
          </a:p>
        </p:txBody>
      </p:sp>
    </p:spTree>
    <p:extLst>
      <p:ext uri="{BB962C8B-B14F-4D97-AF65-F5344CB8AC3E}">
        <p14:creationId xmlns:p14="http://schemas.microsoft.com/office/powerpoint/2010/main" val="4016254251"/>
      </p:ext>
    </p:extLst>
  </p:cSld>
  <p:clrMapOvr>
    <a:masterClrMapping/>
  </p:clrMapOv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Intro Page + Imag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60648"/>
            <a:ext cx="11617291" cy="864096"/>
          </a:xfrm>
          <a:prstGeom prst="rect">
            <a:avLst/>
          </a:prstGeom>
        </p:spPr>
        <p:txBody>
          <a:bodyPr/>
          <a:lstStyle>
            <a:lvl1pPr algn="l">
              <a:defRPr sz="3400">
                <a:solidFill>
                  <a:schemeClr val="tx2"/>
                </a:solidFill>
                <a:latin typeface="NeueHaasGroteskDisp Std Blk"/>
              </a:defRPr>
            </a:lvl1pPr>
          </a:lstStyle>
          <a:p>
            <a:r>
              <a:rPr lang="en-US" dirty="0"/>
              <a:t>Title goes here – Standard font 34pt</a:t>
            </a:r>
            <a:endParaRPr lang="en-GB" dirty="0"/>
          </a:p>
        </p:txBody>
      </p:sp>
      <p:sp>
        <p:nvSpPr>
          <p:cNvPr id="3" name="Content Placeholder 2"/>
          <p:cNvSpPr>
            <a:spLocks noGrp="1"/>
          </p:cNvSpPr>
          <p:nvPr>
            <p:ph idx="1" hasCustomPrompt="1"/>
          </p:nvPr>
        </p:nvSpPr>
        <p:spPr>
          <a:xfrm>
            <a:off x="2927648" y="2204864"/>
            <a:ext cx="8928992" cy="4032448"/>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a:t>Content should be added here in size 21 text.</a:t>
            </a:r>
          </a:p>
          <a:p>
            <a:pPr lvl="0"/>
            <a:r>
              <a:rPr lang="en-US" dirty="0"/>
              <a:t>“Quotes should be shown in quotation marks and be size 21 in italic” – All quotes need to be attributed</a:t>
            </a:r>
          </a:p>
          <a:p>
            <a:pPr marL="254000" indent="-254000" eaLnBrk="1" hangingPunct="1">
              <a:buSzPct val="125000"/>
              <a:buFontTx/>
              <a:buChar char="•"/>
            </a:pPr>
            <a:endParaRPr lang="en-US" kern="0" dirty="0"/>
          </a:p>
          <a:p>
            <a:pPr marL="254000" indent="-254000" eaLnBrk="1" hangingPunct="1">
              <a:buSzPct val="125000"/>
              <a:buFontTx/>
              <a:buChar char="•"/>
            </a:pPr>
            <a:r>
              <a:rPr lang="en-US" kern="0" dirty="0"/>
              <a:t>Line break after ten words; </a:t>
            </a:r>
          </a:p>
          <a:p>
            <a:pPr marL="254000" indent="-254000" eaLnBrk="1" hangingPunct="1">
              <a:buSzPct val="125000"/>
              <a:buFontTx/>
              <a:buChar char="•"/>
            </a:pPr>
            <a:r>
              <a:rPr lang="en-US" kern="0" dirty="0"/>
              <a:t>Standard font should be 21 point;</a:t>
            </a:r>
          </a:p>
          <a:p>
            <a:pPr marL="254000" indent="-254000" eaLnBrk="1" hangingPunct="1">
              <a:buSzPct val="125000"/>
              <a:buFontTx/>
              <a:buChar char="•"/>
            </a:pPr>
            <a:r>
              <a:rPr lang="en-US" kern="0" dirty="0"/>
              <a:t>Best practice is no more than three bullets.</a:t>
            </a:r>
          </a:p>
          <a:p>
            <a:pPr lvl="0"/>
            <a:endParaRPr lang="en-US" dirty="0"/>
          </a:p>
        </p:txBody>
      </p:sp>
      <p:sp>
        <p:nvSpPr>
          <p:cNvPr id="4" name="Text Box 1"/>
          <p:cNvSpPr txBox="1">
            <a:spLocks noGrp="1" noChangeArrowheads="1"/>
          </p:cNvSpPr>
          <p:nvPr>
            <p:ph type="sldNum" sz="quarter" idx="10"/>
          </p:nvPr>
        </p:nvSpPr>
        <p:spPr>
          <a:xfrm>
            <a:off x="11205634" y="6454775"/>
            <a:ext cx="376767" cy="266700"/>
          </a:xfrm>
          <a:prstGeom prst="rect">
            <a:avLst/>
          </a:prstGeom>
          <a:ln/>
        </p:spPr>
        <p:txBody>
          <a:bodyPr/>
          <a:lstStyle>
            <a:lvl1pPr>
              <a:defRPr/>
            </a:lvl1pPr>
          </a:lstStyle>
          <a:p>
            <a:pPr>
              <a:defRPr/>
            </a:pPr>
            <a:fld id="{223D1A83-DC1D-43E7-A826-A080D0E04935}" type="slidenum">
              <a:rPr lang="en-US" smtClean="0">
                <a:solidFill>
                  <a:prstClr val="black"/>
                </a:solidFill>
              </a:rPr>
              <a:pPr>
                <a:defRPr/>
              </a:pPr>
              <a:t>‹#›</a:t>
            </a:fld>
            <a:endParaRPr lang="en-US" dirty="0">
              <a:solidFill>
                <a:prstClr val="black"/>
              </a:solidFill>
            </a:endParaRPr>
          </a:p>
        </p:txBody>
      </p:sp>
      <p:sp>
        <p:nvSpPr>
          <p:cNvPr id="7" name="Picture Placeholder 6"/>
          <p:cNvSpPr>
            <a:spLocks noGrp="1"/>
          </p:cNvSpPr>
          <p:nvPr>
            <p:ph type="pic" sz="quarter" idx="11"/>
          </p:nvPr>
        </p:nvSpPr>
        <p:spPr>
          <a:xfrm>
            <a:off x="239184" y="1340768"/>
            <a:ext cx="2495549" cy="3816424"/>
          </a:xfrm>
          <a:prstGeom prst="rect">
            <a:avLst/>
          </a:prstGeom>
        </p:spPr>
        <p:txBody>
          <a:bodyPr/>
          <a:lstStyle/>
          <a:p>
            <a:r>
              <a:rPr lang="en-US" dirty="0"/>
              <a:t>Click icon to add picture</a:t>
            </a:r>
            <a:endParaRPr lang="en-GB" dirty="0"/>
          </a:p>
        </p:txBody>
      </p:sp>
      <p:sp>
        <p:nvSpPr>
          <p:cNvPr id="9" name="Text Placeholder 8"/>
          <p:cNvSpPr>
            <a:spLocks noGrp="1"/>
          </p:cNvSpPr>
          <p:nvPr>
            <p:ph type="body" sz="quarter" idx="12" hasCustomPrompt="1"/>
          </p:nvPr>
        </p:nvSpPr>
        <p:spPr>
          <a:xfrm>
            <a:off x="239184" y="5157788"/>
            <a:ext cx="2495549"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a:t>Picture description goes here – standard font 13pt</a:t>
            </a:r>
          </a:p>
        </p:txBody>
      </p:sp>
      <p:sp>
        <p:nvSpPr>
          <p:cNvPr id="6" name="Text Placeholder 5"/>
          <p:cNvSpPr>
            <a:spLocks noGrp="1"/>
          </p:cNvSpPr>
          <p:nvPr>
            <p:ph type="body" sz="quarter" idx="13" hasCustomPrompt="1"/>
          </p:nvPr>
        </p:nvSpPr>
        <p:spPr>
          <a:xfrm>
            <a:off x="2927648" y="1341439"/>
            <a:ext cx="8929919" cy="719137"/>
          </a:xfrm>
          <a:prstGeom prst="rect">
            <a:avLst/>
          </a:prstGeom>
        </p:spPr>
        <p:txBody>
          <a:bodyPr/>
          <a:lstStyle>
            <a:lvl1pPr marL="0" indent="0" algn="l">
              <a:buNone/>
              <a:defRPr sz="2100" b="1">
                <a:latin typeface="NeueHaasGroteskDisp Std Blk"/>
              </a:defRPr>
            </a:lvl1pPr>
          </a:lstStyle>
          <a:p>
            <a:pPr algn="l"/>
            <a:r>
              <a:rPr lang="en-US" sz="2100" dirty="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p>
        </p:txBody>
      </p:sp>
    </p:spTree>
    <p:extLst>
      <p:ext uri="{BB962C8B-B14F-4D97-AF65-F5344CB8AC3E}">
        <p14:creationId xmlns:p14="http://schemas.microsoft.com/office/powerpoint/2010/main" val="108881353"/>
      </p:ext>
    </p:extLst>
  </p:cSld>
  <p:clrMapOvr>
    <a:masterClrMapping/>
  </p:clrMapOv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GB" noProof="0"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dirty="0">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dirty="0">
              <a:solidFill>
                <a:prstClr val="black"/>
              </a:solidFill>
            </a:endParaRPr>
          </a:p>
        </p:txBody>
      </p:sp>
      <p:sp>
        <p:nvSpPr>
          <p:cNvPr id="6" name="Rectangle 6"/>
          <p:cNvSpPr>
            <a:spLocks noGrp="1" noChangeArrowheads="1"/>
          </p:cNvSpPr>
          <p:nvPr>
            <p:ph type="sldNum" sz="quarter" idx="12"/>
          </p:nvPr>
        </p:nvSpPr>
        <p:spPr>
          <a:xfrm>
            <a:off x="11205634" y="6454775"/>
            <a:ext cx="376767" cy="266700"/>
          </a:xfrm>
          <a:prstGeom prst="rect">
            <a:avLst/>
          </a:prstGeom>
          <a:ln/>
        </p:spPr>
        <p:txBody>
          <a:bodyPr/>
          <a:lstStyle>
            <a:lvl1pPr>
              <a:defRPr/>
            </a:lvl1pPr>
          </a:lstStyle>
          <a:p>
            <a:pPr>
              <a:defRPr/>
            </a:pPr>
            <a:fld id="{F440F420-E3A2-4BD3-A94B-F65CB5EAA8C1}"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632266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ack Page">
    <p:spTree>
      <p:nvGrpSpPr>
        <p:cNvPr id="1" name=""/>
        <p:cNvGrpSpPr/>
        <p:nvPr/>
      </p:nvGrpSpPr>
      <p:grpSpPr>
        <a:xfrm>
          <a:off x="0" y="0"/>
          <a:ext cx="0" cy="0"/>
          <a:chOff x="0" y="0"/>
          <a:chExt cx="0" cy="0"/>
        </a:xfrm>
      </p:grpSpPr>
      <p:sp>
        <p:nvSpPr>
          <p:cNvPr id="9" name="Rectangle 8"/>
          <p:cNvSpPr/>
          <p:nvPr/>
        </p:nvSpPr>
        <p:spPr>
          <a:xfrm>
            <a:off x="9831222" y="5838601"/>
            <a:ext cx="1789853" cy="5803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prstClr val="white"/>
              </a:solidFill>
            </a:endParaRPr>
          </a:p>
        </p:txBody>
      </p:sp>
      <p:sp>
        <p:nvSpPr>
          <p:cNvPr id="5"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dirty="0">
              <a:solidFill>
                <a:prstClr val="black"/>
              </a:solidFill>
            </a:endParaRPr>
          </a:p>
        </p:txBody>
      </p:sp>
      <p:sp>
        <p:nvSpPr>
          <p:cNvPr id="4" name="Text Box 1"/>
          <p:cNvSpPr txBox="1">
            <a:spLocks noGrp="1" noChangeArrowheads="1"/>
          </p:cNvSpPr>
          <p:nvPr>
            <p:ph type="sldNum" sz="quarter" idx="10"/>
          </p:nvPr>
        </p:nvSpPr>
        <p:spPr>
          <a:xfrm>
            <a:off x="11205634" y="6454775"/>
            <a:ext cx="376767" cy="266700"/>
          </a:xfrm>
          <a:prstGeom prst="rect">
            <a:avLst/>
          </a:prstGeom>
          <a:ln/>
        </p:spPr>
        <p:txBody>
          <a:bodyPr/>
          <a:lstStyle>
            <a:lvl1pPr>
              <a:defRPr/>
            </a:lvl1pPr>
          </a:lstStyle>
          <a:p>
            <a:pPr>
              <a:defRPr/>
            </a:pPr>
            <a:fld id="{223D1A83-DC1D-43E7-A826-A080D0E04935}" type="slidenum">
              <a:rPr lang="en-US" smtClean="0">
                <a:solidFill>
                  <a:prstClr val="black"/>
                </a:solidFill>
              </a:rPr>
              <a:pPr>
                <a:defRPr/>
              </a:pPr>
              <a:t>‹#›</a:t>
            </a:fld>
            <a:endParaRPr lang="en-US" dirty="0">
              <a:solidFill>
                <a:prstClr val="black"/>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9796872" y="5805265"/>
            <a:ext cx="1867747" cy="647065"/>
          </a:xfrm>
          <a:prstGeom prst="rect">
            <a:avLst/>
          </a:prstGeom>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4114800"/>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09721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34" y="2022476"/>
            <a:ext cx="42333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 Placeholder 5"/>
          <p:cNvSpPr>
            <a:spLocks noGrp="1"/>
          </p:cNvSpPr>
          <p:nvPr>
            <p:ph type="body" sz="quarter" idx="12"/>
          </p:nvPr>
        </p:nvSpPr>
        <p:spPr>
          <a:xfrm>
            <a:off x="2543605" y="1988840"/>
            <a:ext cx="7679267"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a:t>Click to edit Master text styles</a:t>
            </a:r>
          </a:p>
        </p:txBody>
      </p:sp>
      <p:sp>
        <p:nvSpPr>
          <p:cNvPr id="13" name="Text Placeholder 5"/>
          <p:cNvSpPr>
            <a:spLocks noGrp="1"/>
          </p:cNvSpPr>
          <p:nvPr>
            <p:ph type="body" sz="quarter" idx="13"/>
          </p:nvPr>
        </p:nvSpPr>
        <p:spPr>
          <a:xfrm>
            <a:off x="2543605" y="3019674"/>
            <a:ext cx="7679267"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a:t>Click to edit Master text styles</a:t>
            </a:r>
          </a:p>
        </p:txBody>
      </p:sp>
      <p:sp>
        <p:nvSpPr>
          <p:cNvPr id="16" name="Text Placeholder 5"/>
          <p:cNvSpPr>
            <a:spLocks noGrp="1"/>
          </p:cNvSpPr>
          <p:nvPr>
            <p:ph type="body" sz="quarter" idx="14"/>
          </p:nvPr>
        </p:nvSpPr>
        <p:spPr>
          <a:xfrm>
            <a:off x="2543605" y="4050506"/>
            <a:ext cx="7679267"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a:t>Click to edit Master text styles</a:t>
            </a:r>
          </a:p>
        </p:txBody>
      </p:sp>
      <p:sp>
        <p:nvSpPr>
          <p:cNvPr id="3" name="Text Placeholder 2"/>
          <p:cNvSpPr>
            <a:spLocks noGrp="1"/>
          </p:cNvSpPr>
          <p:nvPr>
            <p:ph type="body" sz="quarter" idx="11" hasCustomPrompt="1"/>
          </p:nvPr>
        </p:nvSpPr>
        <p:spPr>
          <a:xfrm>
            <a:off x="431371" y="620689"/>
            <a:ext cx="9793816" cy="1008063"/>
          </a:xfrm>
          <a:prstGeom prst="rect">
            <a:avLst/>
          </a:prstGeom>
        </p:spPr>
        <p:txBody>
          <a:bodyPr/>
          <a:lstStyle>
            <a:lvl1pPr>
              <a:buNone/>
              <a:defRPr sz="3200">
                <a:solidFill>
                  <a:schemeClr val="bg1"/>
                </a:solidFill>
                <a:latin typeface="NeueHaasGroteskDisp Std Blk"/>
              </a:defRPr>
            </a:lvl1pPr>
          </a:lstStyle>
          <a:p>
            <a:pPr marL="0" indent="0" eaLnBrk="1" hangingPunct="1"/>
            <a:r>
              <a:rPr lang="en-US" sz="3300" dirty="0">
                <a:latin typeface="NeueHaasGroteskDisp Std Blk" charset="0"/>
                <a:ea typeface="NeueHaasGroteskDisp Std Blk" charset="0"/>
                <a:cs typeface="NeueHaasGroteskDisp Std Blk" charset="0"/>
                <a:sym typeface="NeueHaasGroteskDisp Std Blk" charset="0"/>
              </a:rPr>
              <a:t>Last page should be used for contacts and social media. 33pt</a:t>
            </a:r>
            <a:endParaRPr lang="en-US" sz="3300" dirty="0">
              <a:latin typeface="NeueHaasGroteskDisp Std Blk" charset="0"/>
              <a:ea typeface="ヒラギノ角ゴ ProN W6" charset="0"/>
              <a:cs typeface="ヒラギノ角ゴ ProN W6" charset="0"/>
              <a:sym typeface="NeueHaasGroteskDisp Std Blk" charset="0"/>
            </a:endParaRPr>
          </a:p>
        </p:txBody>
      </p:sp>
    </p:spTree>
    <p:extLst>
      <p:ext uri="{BB962C8B-B14F-4D97-AF65-F5344CB8AC3E}">
        <p14:creationId xmlns:p14="http://schemas.microsoft.com/office/powerpoint/2010/main" val="2665709851"/>
      </p:ext>
    </p:extLst>
  </p:cSld>
  <p:clrMapOvr>
    <a:masterClrMapping/>
  </p:clrMapOvr>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spTree>
    <p:extLst>
      <p:ext uri="{BB962C8B-B14F-4D97-AF65-F5344CB8AC3E}">
        <p14:creationId xmlns:p14="http://schemas.microsoft.com/office/powerpoint/2010/main" val="321531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Widescreen">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349" y="5661248"/>
            <a:ext cx="2158411" cy="996946"/>
          </a:xfrm>
          <a:prstGeom prst="rect">
            <a:avLst/>
          </a:prstGeom>
        </p:spPr>
      </p:pic>
    </p:spTree>
    <p:extLst>
      <p:ext uri="{BB962C8B-B14F-4D97-AF65-F5344CB8AC3E}">
        <p14:creationId xmlns:p14="http://schemas.microsoft.com/office/powerpoint/2010/main" val="109242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52736"/>
          </a:xfrm>
          <a:solidFill>
            <a:schemeClr val="tx2"/>
          </a:solidFill>
        </p:spPr>
        <p:txBody>
          <a:bodyPr anchor="ctr"/>
          <a:lstStyle>
            <a:lvl1pPr>
              <a:defRPr>
                <a:solidFill>
                  <a:schemeClr val="bg1"/>
                </a:solidFill>
              </a:defRPr>
            </a:lvl1pPr>
          </a:lstStyle>
          <a:p>
            <a:r>
              <a:rPr lang="en-US" dirty="0"/>
              <a:t>Click to edit title</a:t>
            </a:r>
            <a:endParaRPr lang="en-GB" dirty="0"/>
          </a:p>
        </p:txBody>
      </p:sp>
      <p:sp>
        <p:nvSpPr>
          <p:cNvPr id="3" name="Content Placeholder 2"/>
          <p:cNvSpPr>
            <a:spLocks noGrp="1"/>
          </p:cNvSpPr>
          <p:nvPr>
            <p:ph idx="1"/>
          </p:nvPr>
        </p:nvSpPr>
        <p:spPr>
          <a:xfrm>
            <a:off x="335360" y="1124744"/>
            <a:ext cx="11521280" cy="5544616"/>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0190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35360" y="2060848"/>
            <a:ext cx="11521280" cy="4608512"/>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124747"/>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365810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503712" y="1124744"/>
            <a:ext cx="8352928" cy="5544616"/>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124744"/>
            <a:ext cx="3073400" cy="4248944"/>
          </a:xfrm>
        </p:spPr>
        <p:txBody>
          <a:bodyPr/>
          <a:lstStyle/>
          <a:p>
            <a:r>
              <a:rPr lang="en-US"/>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387803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3503712" y="1124744"/>
            <a:ext cx="8352928" cy="5544616"/>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124744"/>
            <a:ext cx="3073400" cy="4248944"/>
          </a:xfrm>
        </p:spPr>
        <p:txBody>
          <a:bodyPr/>
          <a:lstStyle/>
          <a:p>
            <a:r>
              <a:rPr lang="en-US" dirty="0"/>
              <a:t>Click icon to add picture</a:t>
            </a:r>
            <a:endParaRPr lang="en-GB" dirty="0"/>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2068921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3536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79318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502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3897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2204864"/>
            <a:ext cx="11521280" cy="4464496"/>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2"/>
          <p:cNvSpPr>
            <a:spLocks noGrp="1"/>
          </p:cNvSpPr>
          <p:nvPr>
            <p:ph type="body" idx="13"/>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978883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35360" y="1340768"/>
            <a:ext cx="11521280" cy="3816424"/>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3345856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goes here (size 34)</a:t>
            </a:r>
            <a:endParaRPr lang="en-GB" dirty="0"/>
          </a:p>
        </p:txBody>
      </p:sp>
      <p:sp>
        <p:nvSpPr>
          <p:cNvPr id="3" name="Content Placeholder 2"/>
          <p:cNvSpPr>
            <a:spLocks noGrp="1"/>
          </p:cNvSpPr>
          <p:nvPr>
            <p:ph idx="1" hasCustomPrompt="1"/>
          </p:nvPr>
        </p:nvSpPr>
        <p:spPr>
          <a:xfrm>
            <a:off x="335360" y="2204864"/>
            <a:ext cx="11521280" cy="2952328"/>
          </a:xfrm>
        </p:spPr>
        <p:txBody>
          <a:bodyPr/>
          <a:lstStyle>
            <a:lvl1pPr>
              <a:defRPr sz="2400"/>
            </a:lvl1pPr>
            <a:lvl2pPr>
              <a:defRPr sz="2100"/>
            </a:lvl2pPr>
            <a:lvl3pPr>
              <a:defRPr sz="2100"/>
            </a:lvl3pPr>
            <a:lvl4pPr>
              <a:defRPr sz="2100"/>
            </a:lvl4pPr>
            <a:lvl5pPr>
              <a:defRPr sz="2100"/>
            </a:lvl5pPr>
          </a:lstStyle>
          <a:p>
            <a:pPr lvl="0"/>
            <a:r>
              <a:rPr lang="en-US" dirty="0"/>
              <a:t>Body Text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2"/>
          <p:cNvSpPr>
            <a:spLocks noGrp="1"/>
          </p:cNvSpPr>
          <p:nvPr>
            <p:ph type="body" idx="13" hasCustomPrompt="1"/>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 goes here</a:t>
            </a:r>
          </a:p>
        </p:txBody>
      </p:sp>
      <p:sp>
        <p:nvSpPr>
          <p:cNvPr id="7"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a:t>Call to action text goes here</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186787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8184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35360" y="1340771"/>
            <a:ext cx="5661157"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5360" y="2174877"/>
            <a:ext cx="5661157"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40771"/>
            <a:ext cx="5663273"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7"/>
            <a:ext cx="5663273"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57782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Tree>
    <p:extLst>
      <p:ext uri="{BB962C8B-B14F-4D97-AF65-F5344CB8AC3E}">
        <p14:creationId xmlns:p14="http://schemas.microsoft.com/office/powerpoint/2010/main" val="162310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2276872"/>
            <a:ext cx="8352928" cy="4392488"/>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a:t>Picture details go here</a:t>
            </a:r>
          </a:p>
        </p:txBody>
      </p:sp>
      <p:sp>
        <p:nvSpPr>
          <p:cNvPr id="6" name="Text Placeholder 4"/>
          <p:cNvSpPr>
            <a:spLocks noGrp="1"/>
          </p:cNvSpPr>
          <p:nvPr>
            <p:ph type="body" sz="quarter" idx="3"/>
          </p:nvPr>
        </p:nvSpPr>
        <p:spPr>
          <a:xfrm>
            <a:off x="3503713" y="1340771"/>
            <a:ext cx="835292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33131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3536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58283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p:cNvSpPr>
            <a:spLocks noGrp="1"/>
          </p:cNvSpPr>
          <p:nvPr>
            <p:ph type="pic" sz="quarter" idx="10"/>
          </p:nvPr>
        </p:nvSpPr>
        <p:spPr>
          <a:xfrm>
            <a:off x="334433" y="1341438"/>
            <a:ext cx="3073400" cy="1223466"/>
          </a:xfrm>
        </p:spPr>
        <p:txBody>
          <a:bodyPr/>
          <a:lstStyle/>
          <a:p>
            <a:r>
              <a:rPr lang="en-US"/>
              <a:t>Click icon to add picture</a:t>
            </a:r>
            <a:endParaRPr lang="en-GB"/>
          </a:p>
        </p:txBody>
      </p:sp>
      <p:sp>
        <p:nvSpPr>
          <p:cNvPr id="6" name="Picture Placeholder 4"/>
          <p:cNvSpPr>
            <a:spLocks noGrp="1"/>
          </p:cNvSpPr>
          <p:nvPr>
            <p:ph type="pic" sz="quarter" idx="11"/>
          </p:nvPr>
        </p:nvSpPr>
        <p:spPr>
          <a:xfrm>
            <a:off x="335360" y="2709367"/>
            <a:ext cx="3073400" cy="1223466"/>
          </a:xfrm>
        </p:spPr>
        <p:txBody>
          <a:bodyPr/>
          <a:lstStyle/>
          <a:p>
            <a:r>
              <a:rPr lang="en-US"/>
              <a:t>Click icon to add picture</a:t>
            </a:r>
            <a:endParaRPr lang="en-GB"/>
          </a:p>
        </p:txBody>
      </p:sp>
      <p:sp>
        <p:nvSpPr>
          <p:cNvPr id="8" name="Picture Placeholder 4"/>
          <p:cNvSpPr>
            <a:spLocks noGrp="1"/>
          </p:cNvSpPr>
          <p:nvPr>
            <p:ph type="pic" sz="quarter" idx="12"/>
          </p:nvPr>
        </p:nvSpPr>
        <p:spPr>
          <a:xfrm>
            <a:off x="335360" y="4077296"/>
            <a:ext cx="3073400" cy="1223466"/>
          </a:xfrm>
        </p:spPr>
        <p:txBody>
          <a:bodyPr/>
          <a:lstStyle/>
          <a:p>
            <a:r>
              <a:rPr lang="en-US"/>
              <a:t>Click icon to add picture</a:t>
            </a:r>
            <a:endParaRPr lang="en-GB"/>
          </a:p>
        </p:txBody>
      </p:sp>
      <p:sp>
        <p:nvSpPr>
          <p:cNvPr id="9" name="Picture Placeholder 4"/>
          <p:cNvSpPr>
            <a:spLocks noGrp="1"/>
          </p:cNvSpPr>
          <p:nvPr>
            <p:ph type="pic" sz="quarter" idx="13"/>
          </p:nvPr>
        </p:nvSpPr>
        <p:spPr>
          <a:xfrm>
            <a:off x="335360" y="5445224"/>
            <a:ext cx="3073400" cy="1223466"/>
          </a:xfrm>
        </p:spPr>
        <p:txBody>
          <a:bodyPr/>
          <a:lstStyle/>
          <a:p>
            <a:r>
              <a:rPr lang="en-US"/>
              <a:t>Click icon to add picture</a:t>
            </a:r>
            <a:endParaRPr lang="en-GB"/>
          </a:p>
        </p:txBody>
      </p:sp>
    </p:spTree>
    <p:extLst>
      <p:ext uri="{BB962C8B-B14F-4D97-AF65-F5344CB8AC3E}">
        <p14:creationId xmlns:p14="http://schemas.microsoft.com/office/powerpoint/2010/main" val="2504486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4396961"/>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grpSp>
    </p:spTree>
    <p:extLst>
      <p:ext uri="{BB962C8B-B14F-4D97-AF65-F5344CB8AC3E}">
        <p14:creationId xmlns:p14="http://schemas.microsoft.com/office/powerpoint/2010/main" val="2618408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ndParaRPr>
            </a:p>
          </p:txBody>
        </p:sp>
      </p:grpSp>
      <p:pic>
        <p:nvPicPr>
          <p:cNvPr id="1026" name="Picture 10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500" y="4102100"/>
            <a:ext cx="541533" cy="934146"/>
          </a:xfrm>
          <a:prstGeom prst="rect">
            <a:avLst/>
          </a:prstGeom>
        </p:spPr>
      </p:pic>
    </p:spTree>
    <p:extLst>
      <p:ext uri="{BB962C8B-B14F-4D97-AF65-F5344CB8AC3E}">
        <p14:creationId xmlns:p14="http://schemas.microsoft.com/office/powerpoint/2010/main" val="991726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Final Slide Widescreen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0" y="4396961"/>
            <a:ext cx="81797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spTree>
    <p:extLst>
      <p:ext uri="{BB962C8B-B14F-4D97-AF65-F5344CB8AC3E}">
        <p14:creationId xmlns:p14="http://schemas.microsoft.com/office/powerpoint/2010/main" val="3372077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inal Slide Widescreen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a:t>Click to edit Master title style</a:t>
            </a:r>
            <a:endParaRPr lang="en-GB"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Open Sans"/>
              </a:endParaRPr>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129" y="4188857"/>
            <a:ext cx="414380" cy="934146"/>
          </a:xfrm>
          <a:prstGeom prst="rect">
            <a:avLst/>
          </a:prstGeom>
        </p:spPr>
      </p:pic>
    </p:spTree>
    <p:extLst>
      <p:ext uri="{BB962C8B-B14F-4D97-AF65-F5344CB8AC3E}">
        <p14:creationId xmlns:p14="http://schemas.microsoft.com/office/powerpoint/2010/main" val="3402169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81142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2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2" y="273050"/>
            <a:ext cx="4285324"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0"/>
            <a:ext cx="7089907"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35362" y="1435102"/>
            <a:ext cx="4285324"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7889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a:solidFill>
            <a:schemeClr val="tx2"/>
          </a:solidFill>
        </p:spPr>
        <p:txBody>
          <a:bodyPr anchor="ct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1557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7489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heme" Target="../theme/theme3.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88640"/>
            <a:ext cx="11521280" cy="1080120"/>
          </a:xfrm>
          <a:prstGeom prst="rect">
            <a:avLst/>
          </a:prstGeom>
        </p:spPr>
        <p:txBody>
          <a:bodyPr vert="horz" lIns="91440" tIns="45720" rIns="91440" bIns="45720" rtlCol="0" anchor="t">
            <a:normAutofit/>
          </a:bodyPr>
          <a:lstStyle/>
          <a:p>
            <a:r>
              <a:rPr lang="en-US" dirty="0"/>
              <a:t>Title goes here</a:t>
            </a:r>
            <a:endParaRPr lang="en-GB" dirty="0"/>
          </a:p>
        </p:txBody>
      </p:sp>
      <p:sp>
        <p:nvSpPr>
          <p:cNvPr id="3" name="Text Placeholder 2"/>
          <p:cNvSpPr>
            <a:spLocks noGrp="1"/>
          </p:cNvSpPr>
          <p:nvPr>
            <p:ph type="body" idx="1"/>
          </p:nvPr>
        </p:nvSpPr>
        <p:spPr>
          <a:xfrm>
            <a:off x="335360" y="1340768"/>
            <a:ext cx="11521280" cy="5328592"/>
          </a:xfrm>
          <a:prstGeom prst="rect">
            <a:avLst/>
          </a:prstGeom>
        </p:spPr>
        <p:txBody>
          <a:bodyPr vert="horz" lIns="91440" tIns="45720" rIns="91440" bIns="45720" rtlCol="0">
            <a:normAutofit/>
          </a:bodyPr>
          <a:lstStyle/>
          <a:p>
            <a:pPr lvl="0"/>
            <a:r>
              <a:rPr lang="en-US" dirty="0"/>
              <a:t>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9554146"/>
      </p:ext>
    </p:extLst>
  </p:cSld>
  <p:clrMap bg1="lt1" tx1="dk1" bg2="lt2" tx2="dk2" accent1="accent1" accent2="accent2" accent3="accent3" accent4="accent4" accent5="accent5" accent6="accent6" hlink="hlink" folHlink="folHlink"/>
  <p:sldLayoutIdLst>
    <p:sldLayoutId id="2147483721" r:id="rId1"/>
    <p:sldLayoutId id="2147483741" r:id="rId2"/>
    <p:sldLayoutId id="2147483722" r:id="rId3"/>
    <p:sldLayoutId id="2147483723" r:id="rId4"/>
    <p:sldLayoutId id="2147483748"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43" r:id="rId19"/>
    <p:sldLayoutId id="2147483742" r:id="rId20"/>
    <p:sldLayoutId id="2147483744" r:id="rId21"/>
    <p:sldLayoutId id="2147483737" r:id="rId22"/>
    <p:sldLayoutId id="2147483738" r:id="rId23"/>
    <p:sldLayoutId id="2147483739" r:id="rId24"/>
    <p:sldLayoutId id="2147483746" r:id="rId25"/>
    <p:sldLayoutId id="2147483751" r:id="rId26"/>
  </p:sldLayoutIdLst>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88640"/>
            <a:ext cx="11521280" cy="1080120"/>
          </a:xfrm>
          <a:prstGeom prst="rect">
            <a:avLst/>
          </a:prstGeom>
        </p:spPr>
        <p:txBody>
          <a:bodyPr vert="horz" lIns="91440" tIns="45720" rIns="91440" bIns="45720" rtlCol="0" anchor="t">
            <a:normAutofit/>
          </a:bodyPr>
          <a:lstStyle/>
          <a:p>
            <a:r>
              <a:rPr lang="en-US" dirty="0"/>
              <a:t>Title goes here</a:t>
            </a:r>
            <a:endParaRPr lang="en-GB" dirty="0"/>
          </a:p>
        </p:txBody>
      </p:sp>
      <p:sp>
        <p:nvSpPr>
          <p:cNvPr id="3" name="Text Placeholder 2"/>
          <p:cNvSpPr>
            <a:spLocks noGrp="1"/>
          </p:cNvSpPr>
          <p:nvPr>
            <p:ph type="body" idx="1"/>
          </p:nvPr>
        </p:nvSpPr>
        <p:spPr>
          <a:xfrm>
            <a:off x="335360" y="1340768"/>
            <a:ext cx="11521280" cy="5328592"/>
          </a:xfrm>
          <a:prstGeom prst="rect">
            <a:avLst/>
          </a:prstGeom>
        </p:spPr>
        <p:txBody>
          <a:bodyPr vert="horz" lIns="91440" tIns="45720" rIns="91440" bIns="45720" rtlCol="0">
            <a:normAutofit/>
          </a:bodyPr>
          <a:lstStyle/>
          <a:p>
            <a:pPr lvl="0"/>
            <a:r>
              <a:rPr lang="en-US" dirty="0"/>
              <a:t>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1340626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Lst>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88640"/>
            <a:ext cx="11521280" cy="1080120"/>
          </a:xfrm>
          <a:prstGeom prst="rect">
            <a:avLst/>
          </a:prstGeom>
        </p:spPr>
        <p:txBody>
          <a:bodyPr vert="horz" lIns="91440" tIns="45720" rIns="91440" bIns="45720" rtlCol="0" anchor="t">
            <a:normAutofit/>
          </a:bodyPr>
          <a:lstStyle/>
          <a:p>
            <a:r>
              <a:rPr lang="en-US" dirty="0"/>
              <a:t>Title goes here</a:t>
            </a:r>
            <a:endParaRPr lang="en-GB" dirty="0"/>
          </a:p>
        </p:txBody>
      </p:sp>
      <p:sp>
        <p:nvSpPr>
          <p:cNvPr id="3" name="Text Placeholder 2"/>
          <p:cNvSpPr>
            <a:spLocks noGrp="1"/>
          </p:cNvSpPr>
          <p:nvPr>
            <p:ph type="body" idx="1"/>
          </p:nvPr>
        </p:nvSpPr>
        <p:spPr>
          <a:xfrm>
            <a:off x="335360" y="1340768"/>
            <a:ext cx="11521280" cy="5328592"/>
          </a:xfrm>
          <a:prstGeom prst="rect">
            <a:avLst/>
          </a:prstGeom>
        </p:spPr>
        <p:txBody>
          <a:bodyPr vert="horz" lIns="91440" tIns="45720" rIns="91440" bIns="45720" rtlCol="0">
            <a:normAutofit/>
          </a:bodyPr>
          <a:lstStyle/>
          <a:p>
            <a:pPr lvl="0"/>
            <a:r>
              <a:rPr lang="en-US" dirty="0"/>
              <a:t>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078328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Lst>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2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2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www.google.co.uk/url?sa=i&amp;rct=j&amp;q=&amp;esrc=s&amp;source=images&amp;cd=&amp;cad=rja&amp;uact=8&amp;ved=0ahUKEwiis578ls_JAhUL7xQKHSgSD30QjRwIBw&amp;url=http://tex.stackexchange.com/questions/104072/tikz-custom-zigzag-pattern&amp;psig=AFQjCNFc5cS_1g2mlcVh8j7vI9df6AB3BQ&amp;ust=144976428616851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4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6.xml"/><Relationship Id="rId5" Type="http://schemas.openxmlformats.org/officeDocument/2006/relationships/chart" Target="../charts/chart48.xml"/><Relationship Id="rId4" Type="http://schemas.openxmlformats.org/officeDocument/2006/relationships/chart" Target="../charts/chart47.xml"/></Relationships>
</file>

<file path=ppt/slides/_rels/slide4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gif"/><Relationship Id="rId12" Type="http://schemas.openxmlformats.org/officeDocument/2006/relationships/chart" Target="../charts/chart5.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chart" Target="../charts/chart4.xml"/><Relationship Id="rId5" Type="http://schemas.openxmlformats.org/officeDocument/2006/relationships/image" Target="../media/image21.png"/><Relationship Id="rId10" Type="http://schemas.openxmlformats.org/officeDocument/2006/relationships/chart" Target="../charts/chart3.xml"/><Relationship Id="rId4" Type="http://schemas.openxmlformats.org/officeDocument/2006/relationships/image" Target="../media/image20.png"/><Relationship Id="rId9"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chart" Target="../charts/chart61.xml"/><Relationship Id="rId4" Type="http://schemas.openxmlformats.org/officeDocument/2006/relationships/chart" Target="../charts/chart60.xml"/></Relationships>
</file>

<file path=ppt/slides/_rels/slide6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GB" dirty="0"/>
              <a:t>Employer Skills Survey 2015</a:t>
            </a:r>
          </a:p>
        </p:txBody>
      </p:sp>
      <p:sp>
        <p:nvSpPr>
          <p:cNvPr id="12" name="Subtitle 11"/>
          <p:cNvSpPr>
            <a:spLocks noGrp="1"/>
          </p:cNvSpPr>
          <p:nvPr>
            <p:ph type="subTitle" idx="1"/>
          </p:nvPr>
        </p:nvSpPr>
        <p:spPr>
          <a:xfrm>
            <a:off x="335360" y="3803042"/>
            <a:ext cx="11521280" cy="1296144"/>
          </a:xfrm>
        </p:spPr>
        <p:txBody>
          <a:bodyPr>
            <a:normAutofit/>
          </a:bodyPr>
          <a:lstStyle/>
          <a:p>
            <a:r>
              <a:rPr lang="en-GB" dirty="0"/>
              <a:t>UK Slide Pack</a:t>
            </a:r>
          </a:p>
          <a:p>
            <a:r>
              <a:rPr lang="en-GB" sz="2800" dirty="0"/>
              <a:t>May 2016</a:t>
            </a:r>
          </a:p>
        </p:txBody>
      </p:sp>
    </p:spTree>
    <p:extLst>
      <p:ext uri="{BB962C8B-B14F-4D97-AF65-F5344CB8AC3E}">
        <p14:creationId xmlns:p14="http://schemas.microsoft.com/office/powerpoint/2010/main" val="282930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and density of vacancies by sector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274216567"/>
              </p:ext>
            </p:extLst>
          </p:nvPr>
        </p:nvGraphicFramePr>
        <p:xfrm>
          <a:off x="307763" y="1583128"/>
          <a:ext cx="11725275" cy="40932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72522" y="5540201"/>
            <a:ext cx="1028700" cy="261610"/>
          </a:xfrm>
          <a:prstGeom prst="rect">
            <a:avLst/>
          </a:prstGeom>
          <a:noFill/>
        </p:spPr>
        <p:txBody>
          <a:bodyPr wrap="square" rtlCol="0">
            <a:spAutoFit/>
          </a:bodyPr>
          <a:lstStyle/>
          <a:p>
            <a:r>
              <a:rPr lang="en-GB" sz="1050" dirty="0"/>
              <a:t>Education</a:t>
            </a:r>
          </a:p>
        </p:txBody>
      </p:sp>
      <p:sp>
        <p:nvSpPr>
          <p:cNvPr id="15" name="TextBox 14"/>
          <p:cNvSpPr txBox="1"/>
          <p:nvPr/>
        </p:nvSpPr>
        <p:spPr>
          <a:xfrm>
            <a:off x="1190423" y="5540201"/>
            <a:ext cx="1114425" cy="430887"/>
          </a:xfrm>
          <a:prstGeom prst="rect">
            <a:avLst/>
          </a:prstGeom>
          <a:noFill/>
        </p:spPr>
        <p:txBody>
          <a:bodyPr wrap="square" rtlCol="0">
            <a:spAutoFit/>
          </a:bodyPr>
          <a:lstStyle/>
          <a:p>
            <a:pPr algn="ctr"/>
            <a:r>
              <a:rPr lang="en-GB" sz="1050" dirty="0"/>
              <a:t>Public Administration </a:t>
            </a:r>
          </a:p>
        </p:txBody>
      </p:sp>
      <p:sp>
        <p:nvSpPr>
          <p:cNvPr id="17" name="TextBox 16"/>
          <p:cNvSpPr txBox="1"/>
          <p:nvPr/>
        </p:nvSpPr>
        <p:spPr>
          <a:xfrm>
            <a:off x="2052147" y="5540201"/>
            <a:ext cx="1028700" cy="430887"/>
          </a:xfrm>
          <a:prstGeom prst="rect">
            <a:avLst/>
          </a:prstGeom>
          <a:noFill/>
        </p:spPr>
        <p:txBody>
          <a:bodyPr wrap="square" rtlCol="0">
            <a:spAutoFit/>
          </a:bodyPr>
          <a:lstStyle/>
          <a:p>
            <a:pPr algn="ctr"/>
            <a:r>
              <a:rPr lang="en-GB" sz="1050" dirty="0"/>
              <a:t>Health &amp; Social Work</a:t>
            </a:r>
          </a:p>
        </p:txBody>
      </p:sp>
      <p:sp>
        <p:nvSpPr>
          <p:cNvPr id="18" name="TextBox 17"/>
          <p:cNvSpPr txBox="1"/>
          <p:nvPr/>
        </p:nvSpPr>
        <p:spPr>
          <a:xfrm>
            <a:off x="3900411" y="5540201"/>
            <a:ext cx="1028700" cy="577081"/>
          </a:xfrm>
          <a:prstGeom prst="rect">
            <a:avLst/>
          </a:prstGeom>
          <a:noFill/>
        </p:spPr>
        <p:txBody>
          <a:bodyPr wrap="square" rtlCol="0">
            <a:spAutoFit/>
          </a:bodyPr>
          <a:lstStyle/>
          <a:p>
            <a:pPr algn="ctr"/>
            <a:r>
              <a:rPr lang="en-GB" sz="1050" dirty="0"/>
              <a:t>Arts &amp; Other Services	</a:t>
            </a:r>
          </a:p>
        </p:txBody>
      </p:sp>
      <p:sp>
        <p:nvSpPr>
          <p:cNvPr id="19" name="TextBox 18"/>
          <p:cNvSpPr txBox="1"/>
          <p:nvPr/>
        </p:nvSpPr>
        <p:spPr>
          <a:xfrm>
            <a:off x="4802139" y="5540201"/>
            <a:ext cx="1028700" cy="430887"/>
          </a:xfrm>
          <a:prstGeom prst="rect">
            <a:avLst/>
          </a:prstGeom>
          <a:noFill/>
        </p:spPr>
        <p:txBody>
          <a:bodyPr wrap="square" rtlCol="0">
            <a:spAutoFit/>
          </a:bodyPr>
          <a:lstStyle/>
          <a:p>
            <a:pPr algn="ctr"/>
            <a:r>
              <a:rPr lang="en-GB" sz="1050" dirty="0"/>
              <a:t>Electricity, Gas &amp; Water  </a:t>
            </a:r>
          </a:p>
        </p:txBody>
      </p:sp>
      <p:sp>
        <p:nvSpPr>
          <p:cNvPr id="20" name="TextBox 19"/>
          <p:cNvSpPr txBox="1"/>
          <p:nvPr/>
        </p:nvSpPr>
        <p:spPr>
          <a:xfrm>
            <a:off x="5680694" y="5534625"/>
            <a:ext cx="1128920" cy="261610"/>
          </a:xfrm>
          <a:prstGeom prst="rect">
            <a:avLst/>
          </a:prstGeom>
          <a:noFill/>
        </p:spPr>
        <p:txBody>
          <a:bodyPr wrap="square" rtlCol="0">
            <a:spAutoFit/>
          </a:bodyPr>
          <a:lstStyle/>
          <a:p>
            <a:pPr algn="ctr"/>
            <a:r>
              <a:rPr lang="en-GB" sz="1050" dirty="0"/>
              <a:t>Manufacturing </a:t>
            </a:r>
          </a:p>
        </p:txBody>
      </p:sp>
      <p:sp>
        <p:nvSpPr>
          <p:cNvPr id="21" name="TextBox 20"/>
          <p:cNvSpPr txBox="1"/>
          <p:nvPr/>
        </p:nvSpPr>
        <p:spPr>
          <a:xfrm>
            <a:off x="6649989" y="5540201"/>
            <a:ext cx="1028700" cy="430887"/>
          </a:xfrm>
          <a:prstGeom prst="rect">
            <a:avLst/>
          </a:prstGeom>
          <a:noFill/>
        </p:spPr>
        <p:txBody>
          <a:bodyPr wrap="square" rtlCol="0">
            <a:spAutoFit/>
          </a:bodyPr>
          <a:lstStyle/>
          <a:p>
            <a:pPr algn="ctr"/>
            <a:r>
              <a:rPr lang="en-GB" sz="1050" dirty="0"/>
              <a:t>Business Services </a:t>
            </a:r>
          </a:p>
        </p:txBody>
      </p:sp>
      <p:sp>
        <p:nvSpPr>
          <p:cNvPr id="22" name="TextBox 21"/>
          <p:cNvSpPr txBox="1"/>
          <p:nvPr/>
        </p:nvSpPr>
        <p:spPr>
          <a:xfrm>
            <a:off x="7604261" y="5540201"/>
            <a:ext cx="1028700" cy="415498"/>
          </a:xfrm>
          <a:prstGeom prst="rect">
            <a:avLst/>
          </a:prstGeom>
          <a:noFill/>
        </p:spPr>
        <p:txBody>
          <a:bodyPr wrap="square" rtlCol="0">
            <a:spAutoFit/>
          </a:bodyPr>
          <a:lstStyle/>
          <a:p>
            <a:pPr algn="ctr"/>
            <a:r>
              <a:rPr lang="en-GB" sz="1050" dirty="0"/>
              <a:t>Transport &amp; Comms  </a:t>
            </a:r>
          </a:p>
        </p:txBody>
      </p:sp>
      <p:sp>
        <p:nvSpPr>
          <p:cNvPr id="23" name="TextBox 22"/>
          <p:cNvSpPr txBox="1"/>
          <p:nvPr/>
        </p:nvSpPr>
        <p:spPr>
          <a:xfrm>
            <a:off x="8415509" y="5540201"/>
            <a:ext cx="1028700" cy="430887"/>
          </a:xfrm>
          <a:prstGeom prst="rect">
            <a:avLst/>
          </a:prstGeom>
          <a:noFill/>
        </p:spPr>
        <p:txBody>
          <a:bodyPr wrap="square" rtlCol="0">
            <a:spAutoFit/>
          </a:bodyPr>
          <a:lstStyle/>
          <a:p>
            <a:pPr algn="ctr"/>
            <a:r>
              <a:rPr lang="en-GB" sz="1050" dirty="0"/>
              <a:t>Financial Services </a:t>
            </a:r>
          </a:p>
        </p:txBody>
      </p:sp>
      <p:sp>
        <p:nvSpPr>
          <p:cNvPr id="24" name="TextBox 23"/>
          <p:cNvSpPr txBox="1"/>
          <p:nvPr/>
        </p:nvSpPr>
        <p:spPr>
          <a:xfrm>
            <a:off x="9372647" y="5540201"/>
            <a:ext cx="1028700" cy="430887"/>
          </a:xfrm>
          <a:prstGeom prst="rect">
            <a:avLst/>
          </a:prstGeom>
          <a:noFill/>
        </p:spPr>
        <p:txBody>
          <a:bodyPr wrap="square" rtlCol="0">
            <a:spAutoFit/>
          </a:bodyPr>
          <a:lstStyle/>
          <a:p>
            <a:pPr algn="ctr"/>
            <a:r>
              <a:rPr lang="en-GB" sz="1050" dirty="0"/>
              <a:t>Wholesale &amp; Retail  </a:t>
            </a:r>
          </a:p>
        </p:txBody>
      </p:sp>
      <p:sp>
        <p:nvSpPr>
          <p:cNvPr id="25" name="TextBox 24"/>
          <p:cNvSpPr txBox="1"/>
          <p:nvPr/>
        </p:nvSpPr>
        <p:spPr>
          <a:xfrm>
            <a:off x="10265015" y="5540201"/>
            <a:ext cx="1028700" cy="261610"/>
          </a:xfrm>
          <a:prstGeom prst="rect">
            <a:avLst/>
          </a:prstGeom>
          <a:noFill/>
        </p:spPr>
        <p:txBody>
          <a:bodyPr wrap="square" rtlCol="0">
            <a:spAutoFit/>
          </a:bodyPr>
          <a:lstStyle/>
          <a:p>
            <a:pPr algn="ctr"/>
            <a:r>
              <a:rPr lang="en-GB" sz="1050" dirty="0"/>
              <a:t>Construction </a:t>
            </a:r>
          </a:p>
        </p:txBody>
      </p:sp>
      <p:sp>
        <p:nvSpPr>
          <p:cNvPr id="26" name="TextBox 25"/>
          <p:cNvSpPr txBox="1"/>
          <p:nvPr/>
        </p:nvSpPr>
        <p:spPr>
          <a:xfrm>
            <a:off x="11201447" y="5540201"/>
            <a:ext cx="1028700" cy="261610"/>
          </a:xfrm>
          <a:prstGeom prst="rect">
            <a:avLst/>
          </a:prstGeom>
          <a:noFill/>
        </p:spPr>
        <p:txBody>
          <a:bodyPr wrap="square" rtlCol="0">
            <a:spAutoFit/>
          </a:bodyPr>
          <a:lstStyle/>
          <a:p>
            <a:r>
              <a:rPr lang="en-GB" sz="1050" dirty="0"/>
              <a:t>Agriculture </a:t>
            </a:r>
          </a:p>
        </p:txBody>
      </p:sp>
      <p:sp>
        <p:nvSpPr>
          <p:cNvPr id="27" name="TextBox 26"/>
          <p:cNvSpPr txBox="1"/>
          <p:nvPr/>
        </p:nvSpPr>
        <p:spPr>
          <a:xfrm>
            <a:off x="2990649" y="5540201"/>
            <a:ext cx="1028700" cy="430887"/>
          </a:xfrm>
          <a:prstGeom prst="rect">
            <a:avLst/>
          </a:prstGeom>
          <a:noFill/>
        </p:spPr>
        <p:txBody>
          <a:bodyPr wrap="square" rtlCol="0">
            <a:spAutoFit/>
          </a:bodyPr>
          <a:lstStyle/>
          <a:p>
            <a:pPr algn="ctr"/>
            <a:r>
              <a:rPr lang="en-GB" sz="1050" dirty="0"/>
              <a:t>Hotels &amp; Restaurants </a:t>
            </a:r>
          </a:p>
        </p:txBody>
      </p:sp>
      <p:graphicFrame>
        <p:nvGraphicFramePr>
          <p:cNvPr id="29" name="Table 28"/>
          <p:cNvGraphicFramePr>
            <a:graphicFrameLocks noGrp="1"/>
          </p:cNvGraphicFramePr>
          <p:nvPr>
            <p:extLst>
              <p:ext uri="{D42A27DB-BD31-4B8C-83A1-F6EECF244321}">
                <p14:modId xmlns:p14="http://schemas.microsoft.com/office/powerpoint/2010/main" val="4070538946"/>
              </p:ext>
            </p:extLst>
          </p:nvPr>
        </p:nvGraphicFramePr>
        <p:xfrm>
          <a:off x="332572" y="1364046"/>
          <a:ext cx="11731629" cy="299509"/>
        </p:xfrm>
        <a:graphic>
          <a:graphicData uri="http://schemas.openxmlformats.org/drawingml/2006/table">
            <a:tbl>
              <a:tblPr firstRow="1" bandRow="1">
                <a:tableStyleId>{5C22544A-7EE6-4342-B048-85BDC9FD1C3A}</a:tableStyleId>
              </a:tblPr>
              <a:tblGrid>
                <a:gridCol w="902433">
                  <a:extLst>
                    <a:ext uri="{9D8B030D-6E8A-4147-A177-3AD203B41FA5}">
                      <a16:colId xmlns:a16="http://schemas.microsoft.com/office/drawing/2014/main" val="20000"/>
                    </a:ext>
                  </a:extLst>
                </a:gridCol>
                <a:gridCol w="902433">
                  <a:extLst>
                    <a:ext uri="{9D8B030D-6E8A-4147-A177-3AD203B41FA5}">
                      <a16:colId xmlns:a16="http://schemas.microsoft.com/office/drawing/2014/main" val="20001"/>
                    </a:ext>
                  </a:extLst>
                </a:gridCol>
                <a:gridCol w="902433">
                  <a:extLst>
                    <a:ext uri="{9D8B030D-6E8A-4147-A177-3AD203B41FA5}">
                      <a16:colId xmlns:a16="http://schemas.microsoft.com/office/drawing/2014/main" val="20002"/>
                    </a:ext>
                  </a:extLst>
                </a:gridCol>
                <a:gridCol w="902433">
                  <a:extLst>
                    <a:ext uri="{9D8B030D-6E8A-4147-A177-3AD203B41FA5}">
                      <a16:colId xmlns:a16="http://schemas.microsoft.com/office/drawing/2014/main" val="20003"/>
                    </a:ext>
                  </a:extLst>
                </a:gridCol>
                <a:gridCol w="902433">
                  <a:extLst>
                    <a:ext uri="{9D8B030D-6E8A-4147-A177-3AD203B41FA5}">
                      <a16:colId xmlns:a16="http://schemas.microsoft.com/office/drawing/2014/main" val="20004"/>
                    </a:ext>
                  </a:extLst>
                </a:gridCol>
                <a:gridCol w="902433">
                  <a:extLst>
                    <a:ext uri="{9D8B030D-6E8A-4147-A177-3AD203B41FA5}">
                      <a16:colId xmlns:a16="http://schemas.microsoft.com/office/drawing/2014/main" val="20005"/>
                    </a:ext>
                  </a:extLst>
                </a:gridCol>
                <a:gridCol w="902433">
                  <a:extLst>
                    <a:ext uri="{9D8B030D-6E8A-4147-A177-3AD203B41FA5}">
                      <a16:colId xmlns:a16="http://schemas.microsoft.com/office/drawing/2014/main" val="20006"/>
                    </a:ext>
                  </a:extLst>
                </a:gridCol>
                <a:gridCol w="902433">
                  <a:extLst>
                    <a:ext uri="{9D8B030D-6E8A-4147-A177-3AD203B41FA5}">
                      <a16:colId xmlns:a16="http://schemas.microsoft.com/office/drawing/2014/main" val="20007"/>
                    </a:ext>
                  </a:extLst>
                </a:gridCol>
                <a:gridCol w="902433">
                  <a:extLst>
                    <a:ext uri="{9D8B030D-6E8A-4147-A177-3AD203B41FA5}">
                      <a16:colId xmlns:a16="http://schemas.microsoft.com/office/drawing/2014/main" val="20008"/>
                    </a:ext>
                  </a:extLst>
                </a:gridCol>
                <a:gridCol w="902433">
                  <a:extLst>
                    <a:ext uri="{9D8B030D-6E8A-4147-A177-3AD203B41FA5}">
                      <a16:colId xmlns:a16="http://schemas.microsoft.com/office/drawing/2014/main" val="20009"/>
                    </a:ext>
                  </a:extLst>
                </a:gridCol>
                <a:gridCol w="902433">
                  <a:extLst>
                    <a:ext uri="{9D8B030D-6E8A-4147-A177-3AD203B41FA5}">
                      <a16:colId xmlns:a16="http://schemas.microsoft.com/office/drawing/2014/main" val="20010"/>
                    </a:ext>
                  </a:extLst>
                </a:gridCol>
                <a:gridCol w="902433">
                  <a:extLst>
                    <a:ext uri="{9D8B030D-6E8A-4147-A177-3AD203B41FA5}">
                      <a16:colId xmlns:a16="http://schemas.microsoft.com/office/drawing/2014/main" val="20011"/>
                    </a:ext>
                  </a:extLst>
                </a:gridCol>
                <a:gridCol w="902433">
                  <a:extLst>
                    <a:ext uri="{9D8B030D-6E8A-4147-A177-3AD203B41FA5}">
                      <a16:colId xmlns:a16="http://schemas.microsoft.com/office/drawing/2014/main" val="20012"/>
                    </a:ext>
                  </a:extLst>
                </a:gridCol>
              </a:tblGrid>
              <a:tr h="299509">
                <a:tc>
                  <a:txBody>
                    <a:bodyPr/>
                    <a:lstStyle/>
                    <a:p>
                      <a:pPr algn="ctr"/>
                      <a:r>
                        <a:rPr lang="en-GB" sz="1200" b="0" dirty="0">
                          <a:solidFill>
                            <a:schemeClr val="tx1"/>
                          </a:solidFill>
                        </a:rPr>
                        <a:t>19,100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6,200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39,200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41,700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27,900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2,200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19,600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67,800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24,400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62,800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18,700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5,100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1" name="TextBox 30"/>
          <p:cNvSpPr txBox="1"/>
          <p:nvPr/>
        </p:nvSpPr>
        <p:spPr>
          <a:xfrm>
            <a:off x="562781" y="1065550"/>
            <a:ext cx="2081130" cy="276999"/>
          </a:xfrm>
          <a:prstGeom prst="rect">
            <a:avLst/>
          </a:prstGeom>
          <a:noFill/>
        </p:spPr>
        <p:txBody>
          <a:bodyPr wrap="square" rtlCol="0">
            <a:spAutoFit/>
          </a:bodyPr>
          <a:lstStyle/>
          <a:p>
            <a:r>
              <a:rPr lang="en-GB" sz="1200" dirty="0"/>
              <a:t>Incidence of  vacancies</a:t>
            </a:r>
          </a:p>
        </p:txBody>
      </p:sp>
      <p:sp>
        <p:nvSpPr>
          <p:cNvPr id="36" name="TextBox 35"/>
          <p:cNvSpPr txBox="1"/>
          <p:nvPr/>
        </p:nvSpPr>
        <p:spPr>
          <a:xfrm>
            <a:off x="3402472" y="1073244"/>
            <a:ext cx="3040191" cy="276999"/>
          </a:xfrm>
          <a:prstGeom prst="rect">
            <a:avLst/>
          </a:prstGeom>
          <a:noFill/>
        </p:spPr>
        <p:txBody>
          <a:bodyPr wrap="square" rtlCol="0">
            <a:spAutoFit/>
          </a:bodyPr>
          <a:lstStyle/>
          <a:p>
            <a:r>
              <a:rPr lang="en-GB" sz="1200" dirty="0"/>
              <a:t>Density (vacancies as % of employment)</a:t>
            </a:r>
          </a:p>
        </p:txBody>
      </p:sp>
      <p:sp>
        <p:nvSpPr>
          <p:cNvPr id="3" name="Rectangle 2"/>
          <p:cNvSpPr/>
          <p:nvPr/>
        </p:nvSpPr>
        <p:spPr>
          <a:xfrm>
            <a:off x="6892449" y="1131907"/>
            <a:ext cx="146853" cy="144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p:cNvSpPr txBox="1"/>
          <p:nvPr/>
        </p:nvSpPr>
        <p:spPr>
          <a:xfrm>
            <a:off x="7029516" y="1063754"/>
            <a:ext cx="3244203" cy="276999"/>
          </a:xfrm>
          <a:prstGeom prst="rect">
            <a:avLst/>
          </a:prstGeom>
          <a:noFill/>
        </p:spPr>
        <p:txBody>
          <a:bodyPr wrap="square" rtlCol="0">
            <a:spAutoFit/>
          </a:bodyPr>
          <a:lstStyle/>
          <a:p>
            <a:r>
              <a:rPr lang="en-GB" sz="1200" dirty="0"/>
              <a:t>Employers with at least one vacancy (2015)</a:t>
            </a:r>
          </a:p>
        </p:txBody>
      </p:sp>
      <p:grpSp>
        <p:nvGrpSpPr>
          <p:cNvPr id="54" name="Group 53"/>
          <p:cNvGrpSpPr/>
          <p:nvPr/>
        </p:nvGrpSpPr>
        <p:grpSpPr>
          <a:xfrm>
            <a:off x="253330" y="1170731"/>
            <a:ext cx="249984" cy="83820"/>
            <a:chOff x="5663232" y="2085422"/>
            <a:chExt cx="249984" cy="83820"/>
          </a:xfrm>
        </p:grpSpPr>
        <p:sp>
          <p:nvSpPr>
            <p:cNvPr id="55" name="Rectangle 54"/>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04" b="50581"/>
          <a:stretch/>
        </p:blipFill>
        <p:spPr bwMode="auto">
          <a:xfrm>
            <a:off x="10388559" y="2153925"/>
            <a:ext cx="714870" cy="31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663744" y="6609372"/>
            <a:ext cx="2528256" cy="261610"/>
          </a:xfrm>
          <a:prstGeom prst="rect">
            <a:avLst/>
          </a:prstGeom>
          <a:noFill/>
        </p:spPr>
        <p:txBody>
          <a:bodyPr wrap="none" rtlCol="0">
            <a:spAutoFit/>
          </a:bodyPr>
          <a:lstStyle/>
          <a:p>
            <a:r>
              <a:rPr lang="en-GB" sz="1100" i="1" dirty="0"/>
              <a:t>Base: All establishments (as shown)</a:t>
            </a:r>
            <a:endParaRPr lang="en-GB" sz="2800" i="1" dirty="0"/>
          </a:p>
        </p:txBody>
      </p:sp>
      <p:sp>
        <p:nvSpPr>
          <p:cNvPr id="43" name="TextBox 42"/>
          <p:cNvSpPr txBox="1"/>
          <p:nvPr/>
        </p:nvSpPr>
        <p:spPr>
          <a:xfrm>
            <a:off x="400089"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(5,515)</a:t>
            </a:r>
          </a:p>
        </p:txBody>
      </p:sp>
      <p:sp>
        <p:nvSpPr>
          <p:cNvPr id="52" name="TextBox 51"/>
          <p:cNvSpPr txBox="1"/>
          <p:nvPr/>
        </p:nvSpPr>
        <p:spPr>
          <a:xfrm>
            <a:off x="-71553" y="6049072"/>
            <a:ext cx="539065"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2013:</a:t>
            </a:r>
          </a:p>
        </p:txBody>
      </p:sp>
      <p:sp>
        <p:nvSpPr>
          <p:cNvPr id="57" name="TextBox 56"/>
          <p:cNvSpPr txBox="1"/>
          <p:nvPr/>
        </p:nvSpPr>
        <p:spPr>
          <a:xfrm>
            <a:off x="-71553" y="6258050"/>
            <a:ext cx="701868" cy="261610"/>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2015:</a:t>
            </a:r>
          </a:p>
        </p:txBody>
      </p:sp>
      <p:sp>
        <p:nvSpPr>
          <p:cNvPr id="59" name="TextBox 58"/>
          <p:cNvSpPr txBox="1"/>
          <p:nvPr/>
        </p:nvSpPr>
        <p:spPr>
          <a:xfrm>
            <a:off x="1299573"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(947)</a:t>
            </a:r>
          </a:p>
        </p:txBody>
      </p:sp>
      <p:sp>
        <p:nvSpPr>
          <p:cNvPr id="61" name="TextBox 60"/>
          <p:cNvSpPr txBox="1"/>
          <p:nvPr/>
        </p:nvSpPr>
        <p:spPr>
          <a:xfrm>
            <a:off x="2190179"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(8,556)</a:t>
            </a:r>
          </a:p>
        </p:txBody>
      </p:sp>
      <p:sp>
        <p:nvSpPr>
          <p:cNvPr id="63" name="TextBox 62"/>
          <p:cNvSpPr txBox="1"/>
          <p:nvPr/>
        </p:nvSpPr>
        <p:spPr>
          <a:xfrm>
            <a:off x="3071907"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(8,920)</a:t>
            </a:r>
          </a:p>
        </p:txBody>
      </p:sp>
      <p:sp>
        <p:nvSpPr>
          <p:cNvPr id="65" name="TextBox 64"/>
          <p:cNvSpPr txBox="1"/>
          <p:nvPr/>
        </p:nvSpPr>
        <p:spPr>
          <a:xfrm>
            <a:off x="3980269"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(7,373)</a:t>
            </a:r>
          </a:p>
        </p:txBody>
      </p:sp>
      <p:sp>
        <p:nvSpPr>
          <p:cNvPr id="67" name="TextBox 66"/>
          <p:cNvSpPr txBox="1"/>
          <p:nvPr/>
        </p:nvSpPr>
        <p:spPr>
          <a:xfrm>
            <a:off x="4897506"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(1,041)</a:t>
            </a:r>
          </a:p>
        </p:txBody>
      </p:sp>
      <p:sp>
        <p:nvSpPr>
          <p:cNvPr id="69" name="TextBox 68"/>
          <p:cNvSpPr txBox="1"/>
          <p:nvPr/>
        </p:nvSpPr>
        <p:spPr>
          <a:xfrm>
            <a:off x="5788113"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(6,998)</a:t>
            </a:r>
          </a:p>
        </p:txBody>
      </p:sp>
      <p:sp>
        <p:nvSpPr>
          <p:cNvPr id="71" name="TextBox 70"/>
          <p:cNvSpPr txBox="1"/>
          <p:nvPr/>
        </p:nvSpPr>
        <p:spPr>
          <a:xfrm>
            <a:off x="11193891"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(3,632)</a:t>
            </a:r>
          </a:p>
        </p:txBody>
      </p:sp>
      <p:sp>
        <p:nvSpPr>
          <p:cNvPr id="73" name="TextBox 72"/>
          <p:cNvSpPr txBox="1"/>
          <p:nvPr/>
        </p:nvSpPr>
        <p:spPr>
          <a:xfrm>
            <a:off x="6696474"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(13,143)</a:t>
            </a:r>
          </a:p>
        </p:txBody>
      </p:sp>
      <p:sp>
        <p:nvSpPr>
          <p:cNvPr id="75" name="TextBox 74"/>
          <p:cNvSpPr txBox="1"/>
          <p:nvPr/>
        </p:nvSpPr>
        <p:spPr>
          <a:xfrm>
            <a:off x="7613712"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(8,936)</a:t>
            </a:r>
          </a:p>
        </p:txBody>
      </p:sp>
      <p:sp>
        <p:nvSpPr>
          <p:cNvPr id="77" name="TextBox 76"/>
          <p:cNvSpPr txBox="1"/>
          <p:nvPr/>
        </p:nvSpPr>
        <p:spPr>
          <a:xfrm>
            <a:off x="8504318"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(2,549)</a:t>
            </a:r>
          </a:p>
        </p:txBody>
      </p:sp>
      <p:sp>
        <p:nvSpPr>
          <p:cNvPr id="79" name="TextBox 78"/>
          <p:cNvSpPr txBox="1"/>
          <p:nvPr/>
        </p:nvSpPr>
        <p:spPr>
          <a:xfrm>
            <a:off x="9377167"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(16,126)</a:t>
            </a:r>
          </a:p>
        </p:txBody>
      </p:sp>
      <p:sp>
        <p:nvSpPr>
          <p:cNvPr id="81" name="TextBox 80"/>
          <p:cNvSpPr txBox="1"/>
          <p:nvPr/>
        </p:nvSpPr>
        <p:spPr>
          <a:xfrm>
            <a:off x="10285528" y="625325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(7,474)</a:t>
            </a:r>
          </a:p>
        </p:txBody>
      </p:sp>
      <p:sp>
        <p:nvSpPr>
          <p:cNvPr id="82" name="TextBox 81"/>
          <p:cNvSpPr txBox="1"/>
          <p:nvPr/>
        </p:nvSpPr>
        <p:spPr>
          <a:xfrm>
            <a:off x="400088"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(5,796)</a:t>
            </a:r>
          </a:p>
        </p:txBody>
      </p:sp>
      <p:sp>
        <p:nvSpPr>
          <p:cNvPr id="83" name="TextBox 82"/>
          <p:cNvSpPr txBox="1"/>
          <p:nvPr/>
        </p:nvSpPr>
        <p:spPr>
          <a:xfrm>
            <a:off x="1299572"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(942)</a:t>
            </a:r>
          </a:p>
        </p:txBody>
      </p:sp>
      <p:sp>
        <p:nvSpPr>
          <p:cNvPr id="84" name="TextBox 83"/>
          <p:cNvSpPr txBox="1"/>
          <p:nvPr/>
        </p:nvSpPr>
        <p:spPr>
          <a:xfrm>
            <a:off x="2190178"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(8,460)</a:t>
            </a:r>
          </a:p>
        </p:txBody>
      </p:sp>
      <p:sp>
        <p:nvSpPr>
          <p:cNvPr id="85" name="TextBox 84"/>
          <p:cNvSpPr txBox="1"/>
          <p:nvPr/>
        </p:nvSpPr>
        <p:spPr>
          <a:xfrm>
            <a:off x="3071906"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(8,888)</a:t>
            </a:r>
          </a:p>
        </p:txBody>
      </p:sp>
      <p:sp>
        <p:nvSpPr>
          <p:cNvPr id="86" name="TextBox 85"/>
          <p:cNvSpPr txBox="1"/>
          <p:nvPr/>
        </p:nvSpPr>
        <p:spPr>
          <a:xfrm>
            <a:off x="3980268"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(7,358)</a:t>
            </a:r>
          </a:p>
        </p:txBody>
      </p:sp>
      <p:sp>
        <p:nvSpPr>
          <p:cNvPr id="87" name="TextBox 86"/>
          <p:cNvSpPr txBox="1"/>
          <p:nvPr/>
        </p:nvSpPr>
        <p:spPr>
          <a:xfrm>
            <a:off x="4897505"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(1,148)</a:t>
            </a:r>
          </a:p>
        </p:txBody>
      </p:sp>
      <p:sp>
        <p:nvSpPr>
          <p:cNvPr id="88" name="TextBox 87"/>
          <p:cNvSpPr txBox="1"/>
          <p:nvPr/>
        </p:nvSpPr>
        <p:spPr>
          <a:xfrm>
            <a:off x="5788112"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(7,560)</a:t>
            </a:r>
          </a:p>
        </p:txBody>
      </p:sp>
      <p:sp>
        <p:nvSpPr>
          <p:cNvPr id="89" name="TextBox 88"/>
          <p:cNvSpPr txBox="1"/>
          <p:nvPr/>
        </p:nvSpPr>
        <p:spPr>
          <a:xfrm>
            <a:off x="11193890"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(3,407)</a:t>
            </a:r>
          </a:p>
        </p:txBody>
      </p:sp>
      <p:sp>
        <p:nvSpPr>
          <p:cNvPr id="90" name="TextBox 89"/>
          <p:cNvSpPr txBox="1"/>
          <p:nvPr/>
        </p:nvSpPr>
        <p:spPr>
          <a:xfrm>
            <a:off x="6696473"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(14,011)</a:t>
            </a:r>
          </a:p>
        </p:txBody>
      </p:sp>
      <p:sp>
        <p:nvSpPr>
          <p:cNvPr id="91" name="TextBox 90"/>
          <p:cNvSpPr txBox="1"/>
          <p:nvPr/>
        </p:nvSpPr>
        <p:spPr>
          <a:xfrm>
            <a:off x="7613711"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(6,890)</a:t>
            </a:r>
          </a:p>
        </p:txBody>
      </p:sp>
      <p:sp>
        <p:nvSpPr>
          <p:cNvPr id="92" name="TextBox 91"/>
          <p:cNvSpPr txBox="1"/>
          <p:nvPr/>
        </p:nvSpPr>
        <p:spPr>
          <a:xfrm>
            <a:off x="8504317"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(2,330)</a:t>
            </a:r>
          </a:p>
        </p:txBody>
      </p:sp>
      <p:sp>
        <p:nvSpPr>
          <p:cNvPr id="93" name="TextBox 92"/>
          <p:cNvSpPr txBox="1"/>
          <p:nvPr/>
        </p:nvSpPr>
        <p:spPr>
          <a:xfrm>
            <a:off x="9377166"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(17,287)</a:t>
            </a:r>
          </a:p>
        </p:txBody>
      </p:sp>
      <p:sp>
        <p:nvSpPr>
          <p:cNvPr id="94" name="TextBox 93"/>
          <p:cNvSpPr txBox="1"/>
          <p:nvPr/>
        </p:nvSpPr>
        <p:spPr>
          <a:xfrm>
            <a:off x="10285527" y="604910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(7,202)</a:t>
            </a:r>
          </a:p>
        </p:txBody>
      </p:sp>
      <p:pic>
        <p:nvPicPr>
          <p:cNvPr id="58" name="chart"/>
          <p:cNvPicPr>
            <a:picLocks noChangeAspect="1"/>
          </p:cNvPicPr>
          <p:nvPr/>
        </p:nvPicPr>
        <p:blipFill>
          <a:blip r:embed="rId5"/>
          <a:stretch>
            <a:fillRect/>
          </a:stretch>
        </p:blipFill>
        <p:spPr>
          <a:xfrm>
            <a:off x="3068399" y="1143557"/>
            <a:ext cx="323810" cy="123810"/>
          </a:xfrm>
          <a:prstGeom prst="rect">
            <a:avLst/>
          </a:prstGeom>
        </p:spPr>
      </p:pic>
      <p:pic>
        <p:nvPicPr>
          <p:cNvPr id="6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3155" r="1248"/>
          <a:stretch/>
        </p:blipFill>
        <p:spPr bwMode="auto">
          <a:xfrm>
            <a:off x="9670367" y="2119086"/>
            <a:ext cx="721862" cy="3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1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extLst>
              <p:ext uri="{D42A27DB-BD31-4B8C-83A1-F6EECF244321}">
                <p14:modId xmlns:p14="http://schemas.microsoft.com/office/powerpoint/2010/main" val="1703468986"/>
              </p:ext>
            </p:extLst>
          </p:nvPr>
        </p:nvGraphicFramePr>
        <p:xfrm>
          <a:off x="-533400" y="1402537"/>
          <a:ext cx="12566735" cy="51138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dirty="0"/>
              <a:t>Incidence and density of skill-shortage vacancies by country</a:t>
            </a:r>
          </a:p>
        </p:txBody>
      </p:sp>
      <p:sp>
        <p:nvSpPr>
          <p:cNvPr id="29" name="TextBox 28"/>
          <p:cNvSpPr txBox="1"/>
          <p:nvPr/>
        </p:nvSpPr>
        <p:spPr>
          <a:xfrm>
            <a:off x="156287" y="1074511"/>
            <a:ext cx="2837615" cy="307777"/>
          </a:xfrm>
          <a:prstGeom prst="rect">
            <a:avLst/>
          </a:prstGeom>
          <a:noFill/>
        </p:spPr>
        <p:txBody>
          <a:bodyPr wrap="square" rtlCol="0">
            <a:spAutoFit/>
          </a:bodyPr>
          <a:lstStyle/>
          <a:p>
            <a:pPr algn="l"/>
            <a:r>
              <a:rPr lang="en-GB" sz="1400" b="1" dirty="0">
                <a:latin typeface="NeueHaasGroteskDisp Std Blk"/>
              </a:rPr>
              <a:t>SSV Density </a:t>
            </a:r>
            <a:r>
              <a:rPr lang="en-GB" sz="1000" b="1" dirty="0">
                <a:latin typeface="NeueHaasGroteskDisp Std Blk"/>
              </a:rPr>
              <a:t>(SSVs as % of Vacs)</a:t>
            </a:r>
          </a:p>
        </p:txBody>
      </p:sp>
      <p:sp>
        <p:nvSpPr>
          <p:cNvPr id="8" name="TextBox 7"/>
          <p:cNvSpPr txBox="1"/>
          <p:nvPr/>
        </p:nvSpPr>
        <p:spPr>
          <a:xfrm>
            <a:off x="946349" y="5580276"/>
            <a:ext cx="576905" cy="276999"/>
          </a:xfrm>
          <a:prstGeom prst="rect">
            <a:avLst/>
          </a:prstGeom>
          <a:noFill/>
        </p:spPr>
        <p:txBody>
          <a:bodyPr wrap="none" rtlCol="0">
            <a:spAutoFit/>
          </a:bodyPr>
          <a:lstStyle/>
          <a:p>
            <a:r>
              <a:rPr lang="en-GB" sz="1200" dirty="0">
                <a:latin typeface="NeueHaasGroteskDisp Std Blk"/>
              </a:rPr>
              <a:t>2013</a:t>
            </a:r>
          </a:p>
        </p:txBody>
      </p:sp>
      <p:sp>
        <p:nvSpPr>
          <p:cNvPr id="9" name="TextBox 8"/>
          <p:cNvSpPr txBox="1"/>
          <p:nvPr/>
        </p:nvSpPr>
        <p:spPr>
          <a:xfrm>
            <a:off x="358576" y="5580276"/>
            <a:ext cx="564350" cy="276999"/>
          </a:xfrm>
          <a:prstGeom prst="rect">
            <a:avLst/>
          </a:prstGeom>
          <a:noFill/>
        </p:spPr>
        <p:txBody>
          <a:bodyPr wrap="none" rtlCol="0">
            <a:spAutoFit/>
          </a:bodyPr>
          <a:lstStyle/>
          <a:p>
            <a:r>
              <a:rPr lang="en-GB" sz="1200" dirty="0">
                <a:latin typeface="NeueHaasGroteskDisp Std Blk"/>
              </a:rPr>
              <a:t>2011</a:t>
            </a:r>
          </a:p>
        </p:txBody>
      </p:sp>
      <p:sp>
        <p:nvSpPr>
          <p:cNvPr id="10" name="TextBox 9"/>
          <p:cNvSpPr txBox="1"/>
          <p:nvPr/>
        </p:nvSpPr>
        <p:spPr>
          <a:xfrm>
            <a:off x="911467" y="5868307"/>
            <a:ext cx="527535" cy="338554"/>
          </a:xfrm>
          <a:prstGeom prst="rect">
            <a:avLst/>
          </a:prstGeom>
          <a:noFill/>
        </p:spPr>
        <p:txBody>
          <a:bodyPr wrap="none" rtlCol="0">
            <a:spAutoFit/>
          </a:bodyPr>
          <a:lstStyle/>
          <a:p>
            <a:r>
              <a:rPr lang="en-GB" sz="1600" b="1" dirty="0">
                <a:latin typeface="NeueHaasGroteskDisp Std Blk"/>
              </a:rPr>
              <a:t>UK</a:t>
            </a:r>
            <a:endParaRPr lang="en-GB" sz="1200" b="1" dirty="0">
              <a:latin typeface="NeueHaasGroteskDisp Std Blk"/>
            </a:endParaRPr>
          </a:p>
        </p:txBody>
      </p:sp>
      <p:sp>
        <p:nvSpPr>
          <p:cNvPr id="11" name="TextBox 10"/>
          <p:cNvSpPr txBox="1"/>
          <p:nvPr/>
        </p:nvSpPr>
        <p:spPr>
          <a:xfrm>
            <a:off x="3035360" y="5868307"/>
            <a:ext cx="1091745" cy="338554"/>
          </a:xfrm>
          <a:prstGeom prst="rect">
            <a:avLst/>
          </a:prstGeom>
          <a:noFill/>
        </p:spPr>
        <p:txBody>
          <a:bodyPr wrap="none" rtlCol="0">
            <a:spAutoFit/>
          </a:bodyPr>
          <a:lstStyle/>
          <a:p>
            <a:r>
              <a:rPr lang="en-GB" sz="1600" b="1" dirty="0">
                <a:latin typeface="NeueHaasGroteskDisp Std Blk"/>
              </a:rPr>
              <a:t>England</a:t>
            </a:r>
            <a:endParaRPr lang="en-GB" sz="1200" b="1" dirty="0">
              <a:latin typeface="NeueHaasGroteskDisp Std Blk"/>
            </a:endParaRPr>
          </a:p>
        </p:txBody>
      </p:sp>
      <p:sp>
        <p:nvSpPr>
          <p:cNvPr id="12" name="TextBox 11"/>
          <p:cNvSpPr txBox="1"/>
          <p:nvPr/>
        </p:nvSpPr>
        <p:spPr>
          <a:xfrm>
            <a:off x="5429340" y="5868307"/>
            <a:ext cx="1232798" cy="338554"/>
          </a:xfrm>
          <a:prstGeom prst="rect">
            <a:avLst/>
          </a:prstGeom>
          <a:noFill/>
        </p:spPr>
        <p:txBody>
          <a:bodyPr wrap="none" rtlCol="0">
            <a:spAutoFit/>
          </a:bodyPr>
          <a:lstStyle/>
          <a:p>
            <a:r>
              <a:rPr lang="en-GB" sz="1600" b="1" dirty="0">
                <a:latin typeface="NeueHaasGroteskDisp Std Blk"/>
              </a:rPr>
              <a:t>N. Ireland</a:t>
            </a:r>
            <a:endParaRPr lang="en-GB" sz="1200" b="1" dirty="0">
              <a:latin typeface="NeueHaasGroteskDisp Std Blk"/>
            </a:endParaRPr>
          </a:p>
        </p:txBody>
      </p:sp>
      <p:sp>
        <p:nvSpPr>
          <p:cNvPr id="13" name="TextBox 12"/>
          <p:cNvSpPr txBox="1"/>
          <p:nvPr/>
        </p:nvSpPr>
        <p:spPr>
          <a:xfrm>
            <a:off x="7952039" y="5868307"/>
            <a:ext cx="1155219" cy="338554"/>
          </a:xfrm>
          <a:prstGeom prst="rect">
            <a:avLst/>
          </a:prstGeom>
          <a:noFill/>
        </p:spPr>
        <p:txBody>
          <a:bodyPr wrap="none" rtlCol="0">
            <a:spAutoFit/>
          </a:bodyPr>
          <a:lstStyle/>
          <a:p>
            <a:r>
              <a:rPr lang="en-GB" sz="1600" b="1" dirty="0">
                <a:latin typeface="NeueHaasGroteskDisp Std Blk"/>
              </a:rPr>
              <a:t>Scotland</a:t>
            </a:r>
            <a:endParaRPr lang="en-GB" sz="1200" b="1" dirty="0">
              <a:latin typeface="NeueHaasGroteskDisp Std Blk"/>
            </a:endParaRPr>
          </a:p>
        </p:txBody>
      </p:sp>
      <p:sp>
        <p:nvSpPr>
          <p:cNvPr id="14" name="TextBox 13"/>
          <p:cNvSpPr txBox="1"/>
          <p:nvPr/>
        </p:nvSpPr>
        <p:spPr>
          <a:xfrm>
            <a:off x="10660069" y="5868307"/>
            <a:ext cx="847090" cy="338554"/>
          </a:xfrm>
          <a:prstGeom prst="rect">
            <a:avLst/>
          </a:prstGeom>
          <a:noFill/>
        </p:spPr>
        <p:txBody>
          <a:bodyPr wrap="none" rtlCol="0">
            <a:spAutoFit/>
          </a:bodyPr>
          <a:lstStyle/>
          <a:p>
            <a:r>
              <a:rPr lang="en-GB" sz="1600" b="1" dirty="0">
                <a:latin typeface="NeueHaasGroteskDisp Std Blk"/>
              </a:rPr>
              <a:t>Wales</a:t>
            </a:r>
            <a:endParaRPr lang="en-GB" sz="1200" b="1" dirty="0">
              <a:latin typeface="NeueHaasGroteskDisp Std Blk"/>
            </a:endParaRPr>
          </a:p>
        </p:txBody>
      </p:sp>
      <p:sp>
        <p:nvSpPr>
          <p:cNvPr id="16" name="TextBox 15"/>
          <p:cNvSpPr txBox="1"/>
          <p:nvPr/>
        </p:nvSpPr>
        <p:spPr>
          <a:xfrm>
            <a:off x="1545581" y="5580276"/>
            <a:ext cx="576905" cy="276999"/>
          </a:xfrm>
          <a:prstGeom prst="rect">
            <a:avLst/>
          </a:prstGeom>
          <a:noFill/>
        </p:spPr>
        <p:txBody>
          <a:bodyPr wrap="none" rtlCol="0">
            <a:spAutoFit/>
          </a:bodyPr>
          <a:lstStyle/>
          <a:p>
            <a:r>
              <a:rPr lang="en-GB" sz="1200" dirty="0">
                <a:latin typeface="NeueHaasGroteskDisp Std Blk"/>
              </a:rPr>
              <a:t>2015</a:t>
            </a:r>
          </a:p>
        </p:txBody>
      </p:sp>
      <p:sp>
        <p:nvSpPr>
          <p:cNvPr id="17" name="TextBox 16"/>
          <p:cNvSpPr txBox="1"/>
          <p:nvPr/>
        </p:nvSpPr>
        <p:spPr>
          <a:xfrm>
            <a:off x="3380562" y="5580276"/>
            <a:ext cx="576905" cy="276999"/>
          </a:xfrm>
          <a:prstGeom prst="rect">
            <a:avLst/>
          </a:prstGeom>
          <a:noFill/>
        </p:spPr>
        <p:txBody>
          <a:bodyPr wrap="none" rtlCol="0">
            <a:spAutoFit/>
          </a:bodyPr>
          <a:lstStyle/>
          <a:p>
            <a:r>
              <a:rPr lang="en-GB" sz="1200" dirty="0">
                <a:latin typeface="NeueHaasGroteskDisp Std Blk"/>
              </a:rPr>
              <a:t>2013</a:t>
            </a:r>
          </a:p>
        </p:txBody>
      </p:sp>
      <p:sp>
        <p:nvSpPr>
          <p:cNvPr id="18" name="TextBox 17"/>
          <p:cNvSpPr txBox="1"/>
          <p:nvPr/>
        </p:nvSpPr>
        <p:spPr>
          <a:xfrm>
            <a:off x="2792790" y="5580276"/>
            <a:ext cx="564350" cy="276999"/>
          </a:xfrm>
          <a:prstGeom prst="rect">
            <a:avLst/>
          </a:prstGeom>
          <a:noFill/>
        </p:spPr>
        <p:txBody>
          <a:bodyPr wrap="none" rtlCol="0">
            <a:spAutoFit/>
          </a:bodyPr>
          <a:lstStyle/>
          <a:p>
            <a:r>
              <a:rPr lang="en-GB" sz="1200" dirty="0">
                <a:latin typeface="NeueHaasGroteskDisp Std Blk"/>
              </a:rPr>
              <a:t>2011</a:t>
            </a:r>
          </a:p>
        </p:txBody>
      </p:sp>
      <p:sp>
        <p:nvSpPr>
          <p:cNvPr id="19" name="TextBox 18"/>
          <p:cNvSpPr txBox="1"/>
          <p:nvPr/>
        </p:nvSpPr>
        <p:spPr>
          <a:xfrm>
            <a:off x="3979794" y="5580276"/>
            <a:ext cx="576905" cy="276999"/>
          </a:xfrm>
          <a:prstGeom prst="rect">
            <a:avLst/>
          </a:prstGeom>
          <a:noFill/>
        </p:spPr>
        <p:txBody>
          <a:bodyPr wrap="none" rtlCol="0">
            <a:spAutoFit/>
          </a:bodyPr>
          <a:lstStyle/>
          <a:p>
            <a:r>
              <a:rPr lang="en-GB" sz="1200" dirty="0">
                <a:latin typeface="NeueHaasGroteskDisp Std Blk"/>
              </a:rPr>
              <a:t>2015</a:t>
            </a:r>
          </a:p>
        </p:txBody>
      </p:sp>
      <p:sp>
        <p:nvSpPr>
          <p:cNvPr id="20" name="TextBox 19"/>
          <p:cNvSpPr txBox="1"/>
          <p:nvPr/>
        </p:nvSpPr>
        <p:spPr>
          <a:xfrm>
            <a:off x="5814985" y="5579239"/>
            <a:ext cx="576905" cy="276999"/>
          </a:xfrm>
          <a:prstGeom prst="rect">
            <a:avLst/>
          </a:prstGeom>
          <a:noFill/>
        </p:spPr>
        <p:txBody>
          <a:bodyPr wrap="none" rtlCol="0">
            <a:spAutoFit/>
          </a:bodyPr>
          <a:lstStyle/>
          <a:p>
            <a:r>
              <a:rPr lang="en-GB" sz="1200" dirty="0">
                <a:latin typeface="NeueHaasGroteskDisp Std Blk"/>
              </a:rPr>
              <a:t>2013</a:t>
            </a:r>
          </a:p>
        </p:txBody>
      </p:sp>
      <p:sp>
        <p:nvSpPr>
          <p:cNvPr id="21" name="TextBox 20"/>
          <p:cNvSpPr txBox="1"/>
          <p:nvPr/>
        </p:nvSpPr>
        <p:spPr>
          <a:xfrm>
            <a:off x="5227211" y="5579239"/>
            <a:ext cx="564350" cy="276999"/>
          </a:xfrm>
          <a:prstGeom prst="rect">
            <a:avLst/>
          </a:prstGeom>
          <a:noFill/>
        </p:spPr>
        <p:txBody>
          <a:bodyPr wrap="none" rtlCol="0">
            <a:spAutoFit/>
          </a:bodyPr>
          <a:lstStyle/>
          <a:p>
            <a:r>
              <a:rPr lang="en-GB" sz="1200" dirty="0">
                <a:latin typeface="NeueHaasGroteskDisp Std Blk"/>
              </a:rPr>
              <a:t>2011</a:t>
            </a:r>
          </a:p>
        </p:txBody>
      </p:sp>
      <p:sp>
        <p:nvSpPr>
          <p:cNvPr id="22" name="TextBox 21"/>
          <p:cNvSpPr txBox="1"/>
          <p:nvPr/>
        </p:nvSpPr>
        <p:spPr>
          <a:xfrm>
            <a:off x="6414215" y="5579239"/>
            <a:ext cx="576905" cy="276999"/>
          </a:xfrm>
          <a:prstGeom prst="rect">
            <a:avLst/>
          </a:prstGeom>
          <a:noFill/>
        </p:spPr>
        <p:txBody>
          <a:bodyPr wrap="none" rtlCol="0">
            <a:spAutoFit/>
          </a:bodyPr>
          <a:lstStyle/>
          <a:p>
            <a:r>
              <a:rPr lang="en-GB" sz="1200" dirty="0">
                <a:latin typeface="NeueHaasGroteskDisp Std Blk"/>
              </a:rPr>
              <a:t>2015</a:t>
            </a:r>
          </a:p>
        </p:txBody>
      </p:sp>
      <p:sp>
        <p:nvSpPr>
          <p:cNvPr id="23" name="TextBox 22"/>
          <p:cNvSpPr txBox="1"/>
          <p:nvPr/>
        </p:nvSpPr>
        <p:spPr>
          <a:xfrm>
            <a:off x="8280563" y="5575136"/>
            <a:ext cx="576905" cy="276999"/>
          </a:xfrm>
          <a:prstGeom prst="rect">
            <a:avLst/>
          </a:prstGeom>
          <a:noFill/>
        </p:spPr>
        <p:txBody>
          <a:bodyPr wrap="none" rtlCol="0">
            <a:spAutoFit/>
          </a:bodyPr>
          <a:lstStyle/>
          <a:p>
            <a:r>
              <a:rPr lang="en-GB" sz="1200" dirty="0">
                <a:latin typeface="NeueHaasGroteskDisp Std Blk"/>
              </a:rPr>
              <a:t>2013</a:t>
            </a:r>
          </a:p>
        </p:txBody>
      </p:sp>
      <p:sp>
        <p:nvSpPr>
          <p:cNvPr id="24" name="TextBox 23"/>
          <p:cNvSpPr txBox="1"/>
          <p:nvPr/>
        </p:nvSpPr>
        <p:spPr>
          <a:xfrm>
            <a:off x="7692789" y="5575136"/>
            <a:ext cx="564350" cy="276999"/>
          </a:xfrm>
          <a:prstGeom prst="rect">
            <a:avLst/>
          </a:prstGeom>
          <a:noFill/>
        </p:spPr>
        <p:txBody>
          <a:bodyPr wrap="none" rtlCol="0">
            <a:spAutoFit/>
          </a:bodyPr>
          <a:lstStyle/>
          <a:p>
            <a:r>
              <a:rPr lang="en-GB" sz="1200" dirty="0">
                <a:latin typeface="NeueHaasGroteskDisp Std Blk"/>
              </a:rPr>
              <a:t>2011</a:t>
            </a:r>
          </a:p>
        </p:txBody>
      </p:sp>
      <p:sp>
        <p:nvSpPr>
          <p:cNvPr id="25" name="TextBox 24"/>
          <p:cNvSpPr txBox="1"/>
          <p:nvPr/>
        </p:nvSpPr>
        <p:spPr>
          <a:xfrm>
            <a:off x="8879793" y="5575136"/>
            <a:ext cx="576905" cy="276999"/>
          </a:xfrm>
          <a:prstGeom prst="rect">
            <a:avLst/>
          </a:prstGeom>
          <a:noFill/>
        </p:spPr>
        <p:txBody>
          <a:bodyPr wrap="none" rtlCol="0">
            <a:spAutoFit/>
          </a:bodyPr>
          <a:lstStyle/>
          <a:p>
            <a:r>
              <a:rPr lang="en-GB" sz="1200" dirty="0">
                <a:latin typeface="NeueHaasGroteskDisp Std Blk"/>
              </a:rPr>
              <a:t>2015</a:t>
            </a:r>
          </a:p>
        </p:txBody>
      </p:sp>
      <p:sp>
        <p:nvSpPr>
          <p:cNvPr id="26" name="TextBox 25"/>
          <p:cNvSpPr txBox="1"/>
          <p:nvPr/>
        </p:nvSpPr>
        <p:spPr>
          <a:xfrm>
            <a:off x="10747080" y="5567169"/>
            <a:ext cx="576905" cy="276999"/>
          </a:xfrm>
          <a:prstGeom prst="rect">
            <a:avLst/>
          </a:prstGeom>
          <a:noFill/>
        </p:spPr>
        <p:txBody>
          <a:bodyPr wrap="none" rtlCol="0">
            <a:spAutoFit/>
          </a:bodyPr>
          <a:lstStyle/>
          <a:p>
            <a:r>
              <a:rPr lang="en-GB" sz="1200" dirty="0">
                <a:latin typeface="NeueHaasGroteskDisp Std Blk"/>
              </a:rPr>
              <a:t>2013</a:t>
            </a:r>
          </a:p>
        </p:txBody>
      </p:sp>
      <p:sp>
        <p:nvSpPr>
          <p:cNvPr id="27" name="TextBox 26"/>
          <p:cNvSpPr txBox="1"/>
          <p:nvPr/>
        </p:nvSpPr>
        <p:spPr>
          <a:xfrm>
            <a:off x="10159308" y="5567169"/>
            <a:ext cx="564350" cy="276999"/>
          </a:xfrm>
          <a:prstGeom prst="rect">
            <a:avLst/>
          </a:prstGeom>
          <a:noFill/>
        </p:spPr>
        <p:txBody>
          <a:bodyPr wrap="none" rtlCol="0">
            <a:spAutoFit/>
          </a:bodyPr>
          <a:lstStyle/>
          <a:p>
            <a:r>
              <a:rPr lang="en-GB" sz="1200" dirty="0">
                <a:latin typeface="NeueHaasGroteskDisp Std Blk"/>
              </a:rPr>
              <a:t>2011</a:t>
            </a:r>
          </a:p>
        </p:txBody>
      </p:sp>
      <p:sp>
        <p:nvSpPr>
          <p:cNvPr id="28" name="TextBox 27"/>
          <p:cNvSpPr txBox="1"/>
          <p:nvPr/>
        </p:nvSpPr>
        <p:spPr>
          <a:xfrm>
            <a:off x="11346312" y="5567169"/>
            <a:ext cx="576905" cy="276999"/>
          </a:xfrm>
          <a:prstGeom prst="rect">
            <a:avLst/>
          </a:prstGeom>
          <a:noFill/>
        </p:spPr>
        <p:txBody>
          <a:bodyPr wrap="none" rtlCol="0">
            <a:spAutoFit/>
          </a:bodyPr>
          <a:lstStyle/>
          <a:p>
            <a:r>
              <a:rPr lang="en-GB" sz="1200" dirty="0">
                <a:latin typeface="NeueHaasGroteskDisp Std Blk"/>
              </a:rPr>
              <a:t>2015</a:t>
            </a:r>
          </a:p>
        </p:txBody>
      </p:sp>
      <p:sp>
        <p:nvSpPr>
          <p:cNvPr id="32" name="Rectangle 31"/>
          <p:cNvSpPr/>
          <p:nvPr/>
        </p:nvSpPr>
        <p:spPr>
          <a:xfrm>
            <a:off x="941495" y="1437146"/>
            <a:ext cx="612203" cy="288147"/>
          </a:xfrm>
          <a:prstGeom prst="rect">
            <a:avLst/>
          </a:prstGeom>
          <a:solidFill>
            <a:srgbClr val="A6A6A6"/>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22%</a:t>
            </a:r>
          </a:p>
        </p:txBody>
      </p:sp>
      <p:sp>
        <p:nvSpPr>
          <p:cNvPr id="33" name="Rectangle 32"/>
          <p:cNvSpPr/>
          <p:nvPr/>
        </p:nvSpPr>
        <p:spPr>
          <a:xfrm>
            <a:off x="276922" y="1437146"/>
            <a:ext cx="612203" cy="288147"/>
          </a:xfrm>
          <a:prstGeom prst="rect">
            <a:avLst/>
          </a:prstGeom>
          <a:solidFill>
            <a:srgbClr val="D9D9D9"/>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16%</a:t>
            </a:r>
          </a:p>
        </p:txBody>
      </p:sp>
      <p:sp>
        <p:nvSpPr>
          <p:cNvPr id="34" name="Rectangle 33"/>
          <p:cNvSpPr/>
          <p:nvPr/>
        </p:nvSpPr>
        <p:spPr>
          <a:xfrm>
            <a:off x="3333260" y="1437146"/>
            <a:ext cx="612203" cy="288147"/>
          </a:xfrm>
          <a:prstGeom prst="rect">
            <a:avLst/>
          </a:prstGeom>
          <a:solidFill>
            <a:srgbClr val="A6A6A6"/>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22%</a:t>
            </a:r>
          </a:p>
        </p:txBody>
      </p:sp>
      <p:sp>
        <p:nvSpPr>
          <p:cNvPr id="35" name="Rectangle 34"/>
          <p:cNvSpPr/>
          <p:nvPr/>
        </p:nvSpPr>
        <p:spPr>
          <a:xfrm>
            <a:off x="2687801" y="1437146"/>
            <a:ext cx="612203" cy="288147"/>
          </a:xfrm>
          <a:prstGeom prst="rect">
            <a:avLst/>
          </a:prstGeom>
          <a:solidFill>
            <a:srgbClr val="D9D9D9"/>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15%</a:t>
            </a:r>
          </a:p>
        </p:txBody>
      </p:sp>
      <p:sp>
        <p:nvSpPr>
          <p:cNvPr id="36" name="Rectangle 35"/>
          <p:cNvSpPr/>
          <p:nvPr/>
        </p:nvSpPr>
        <p:spPr>
          <a:xfrm>
            <a:off x="5777815" y="1437146"/>
            <a:ext cx="612203" cy="288147"/>
          </a:xfrm>
          <a:prstGeom prst="rect">
            <a:avLst/>
          </a:prstGeom>
          <a:solidFill>
            <a:srgbClr val="A6A6A6"/>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19%</a:t>
            </a:r>
          </a:p>
        </p:txBody>
      </p:sp>
      <p:sp>
        <p:nvSpPr>
          <p:cNvPr id="37" name="Rectangle 36"/>
          <p:cNvSpPr/>
          <p:nvPr/>
        </p:nvSpPr>
        <p:spPr>
          <a:xfrm>
            <a:off x="5116667" y="1437146"/>
            <a:ext cx="612203" cy="288147"/>
          </a:xfrm>
          <a:prstGeom prst="rect">
            <a:avLst/>
          </a:prstGeom>
          <a:solidFill>
            <a:srgbClr val="D9D9D9"/>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21%</a:t>
            </a:r>
          </a:p>
        </p:txBody>
      </p:sp>
      <p:sp>
        <p:nvSpPr>
          <p:cNvPr id="38" name="Rectangle 37"/>
          <p:cNvSpPr/>
          <p:nvPr/>
        </p:nvSpPr>
        <p:spPr>
          <a:xfrm>
            <a:off x="8264768" y="1437146"/>
            <a:ext cx="612203" cy="288147"/>
          </a:xfrm>
          <a:prstGeom prst="rect">
            <a:avLst/>
          </a:prstGeom>
          <a:solidFill>
            <a:srgbClr val="A6A6A6"/>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25%</a:t>
            </a:r>
          </a:p>
        </p:txBody>
      </p:sp>
      <p:sp>
        <p:nvSpPr>
          <p:cNvPr id="39" name="Rectangle 38"/>
          <p:cNvSpPr/>
          <p:nvPr/>
        </p:nvSpPr>
        <p:spPr>
          <a:xfrm>
            <a:off x="7593829" y="1437146"/>
            <a:ext cx="612203" cy="288147"/>
          </a:xfrm>
          <a:prstGeom prst="rect">
            <a:avLst/>
          </a:prstGeom>
          <a:solidFill>
            <a:srgbClr val="D9D9D9"/>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15%</a:t>
            </a:r>
          </a:p>
        </p:txBody>
      </p:sp>
      <p:sp>
        <p:nvSpPr>
          <p:cNvPr id="40" name="Rectangle 39"/>
          <p:cNvSpPr/>
          <p:nvPr/>
        </p:nvSpPr>
        <p:spPr>
          <a:xfrm>
            <a:off x="10747552" y="1437146"/>
            <a:ext cx="612203" cy="288147"/>
          </a:xfrm>
          <a:prstGeom prst="rect">
            <a:avLst/>
          </a:prstGeom>
          <a:solidFill>
            <a:srgbClr val="A6A6A6"/>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20%</a:t>
            </a:r>
          </a:p>
        </p:txBody>
      </p:sp>
      <p:sp>
        <p:nvSpPr>
          <p:cNvPr id="41" name="Rectangle 40"/>
          <p:cNvSpPr/>
          <p:nvPr/>
        </p:nvSpPr>
        <p:spPr>
          <a:xfrm>
            <a:off x="10079999" y="1437146"/>
            <a:ext cx="612203" cy="288147"/>
          </a:xfrm>
          <a:prstGeom prst="rect">
            <a:avLst/>
          </a:prstGeom>
          <a:solidFill>
            <a:srgbClr val="D9D9D9"/>
          </a:solidFill>
          <a:ln>
            <a:noFill/>
          </a:ln>
        </p:spPr>
        <p:txBody>
          <a:bodyPr wrap="square" lIns="0" tIns="36000" rIns="0" bIns="36000">
            <a:spAutoFit/>
          </a:bodyPr>
          <a:lstStyle/>
          <a:p>
            <a:pPr algn="ctr"/>
            <a:r>
              <a:rPr lang="en-GB" sz="1400" b="1" dirty="0">
                <a:solidFill>
                  <a:schemeClr val="tx1">
                    <a:lumMod val="75000"/>
                    <a:lumOff val="25000"/>
                  </a:schemeClr>
                </a:solidFill>
                <a:latin typeface="NeueHaasGroteskDisp Std Blk"/>
              </a:rPr>
              <a:t>18%</a:t>
            </a:r>
          </a:p>
        </p:txBody>
      </p:sp>
      <p:sp>
        <p:nvSpPr>
          <p:cNvPr id="42" name="Rectangle 41"/>
          <p:cNvSpPr/>
          <p:nvPr/>
        </p:nvSpPr>
        <p:spPr>
          <a:xfrm>
            <a:off x="1592154" y="1437146"/>
            <a:ext cx="612203" cy="288147"/>
          </a:xfrm>
          <a:prstGeom prst="rect">
            <a:avLst/>
          </a:prstGeom>
          <a:solidFill>
            <a:srgbClr val="233A75"/>
          </a:solidFill>
          <a:ln>
            <a:noFill/>
          </a:ln>
        </p:spPr>
        <p:txBody>
          <a:bodyPr wrap="square" lIns="0" tIns="36000" rIns="0" bIns="36000">
            <a:spAutoFit/>
          </a:bodyPr>
          <a:lstStyle/>
          <a:p>
            <a:pPr algn="ctr"/>
            <a:r>
              <a:rPr lang="en-GB" sz="1400" b="1" dirty="0">
                <a:solidFill>
                  <a:schemeClr val="bg1"/>
                </a:solidFill>
                <a:latin typeface="NeueHaasGroteskDisp Std Blk"/>
              </a:rPr>
              <a:t>23%</a:t>
            </a:r>
          </a:p>
        </p:txBody>
      </p:sp>
      <p:sp>
        <p:nvSpPr>
          <p:cNvPr id="43" name="Rectangle 42"/>
          <p:cNvSpPr/>
          <p:nvPr/>
        </p:nvSpPr>
        <p:spPr>
          <a:xfrm>
            <a:off x="3986351" y="1437146"/>
            <a:ext cx="612203" cy="288147"/>
          </a:xfrm>
          <a:prstGeom prst="rect">
            <a:avLst/>
          </a:prstGeom>
          <a:solidFill>
            <a:srgbClr val="233A75"/>
          </a:solidFill>
          <a:ln>
            <a:noFill/>
          </a:ln>
        </p:spPr>
        <p:txBody>
          <a:bodyPr wrap="square" lIns="0" tIns="36000" rIns="0" bIns="36000">
            <a:spAutoFit/>
          </a:bodyPr>
          <a:lstStyle/>
          <a:p>
            <a:pPr algn="ctr"/>
            <a:r>
              <a:rPr lang="en-GB" sz="1400" b="1" dirty="0">
                <a:solidFill>
                  <a:schemeClr val="bg1"/>
                </a:solidFill>
                <a:latin typeface="NeueHaasGroteskDisp Std Blk"/>
              </a:rPr>
              <a:t>23</a:t>
            </a:r>
            <a:r>
              <a:rPr lang="en-GB" sz="1400" b="1" dirty="0">
                <a:solidFill>
                  <a:schemeClr val="bg1">
                    <a:lumMod val="85000"/>
                  </a:schemeClr>
                </a:solidFill>
                <a:latin typeface="NeueHaasGroteskDisp Std Blk"/>
              </a:rPr>
              <a:t>%</a:t>
            </a:r>
          </a:p>
        </p:txBody>
      </p:sp>
      <p:sp>
        <p:nvSpPr>
          <p:cNvPr id="44" name="Rectangle 43"/>
          <p:cNvSpPr/>
          <p:nvPr/>
        </p:nvSpPr>
        <p:spPr>
          <a:xfrm>
            <a:off x="6429958" y="1437146"/>
            <a:ext cx="612203" cy="288147"/>
          </a:xfrm>
          <a:prstGeom prst="rect">
            <a:avLst/>
          </a:prstGeom>
          <a:solidFill>
            <a:srgbClr val="233A75"/>
          </a:solidFill>
          <a:ln>
            <a:noFill/>
          </a:ln>
        </p:spPr>
        <p:txBody>
          <a:bodyPr wrap="square" lIns="0" tIns="36000" rIns="0" bIns="36000">
            <a:spAutoFit/>
          </a:bodyPr>
          <a:lstStyle/>
          <a:p>
            <a:pPr algn="ctr"/>
            <a:r>
              <a:rPr lang="en-GB" sz="1400" b="1" dirty="0">
                <a:solidFill>
                  <a:schemeClr val="bg1">
                    <a:lumMod val="85000"/>
                  </a:schemeClr>
                </a:solidFill>
                <a:latin typeface="NeueHaasGroteskDisp Std Blk"/>
              </a:rPr>
              <a:t>14</a:t>
            </a:r>
            <a:r>
              <a:rPr lang="en-GB" sz="1400" b="1" dirty="0">
                <a:solidFill>
                  <a:schemeClr val="bg1"/>
                </a:solidFill>
                <a:latin typeface="NeueHaasGroteskDisp Std Blk"/>
              </a:rPr>
              <a:t>%</a:t>
            </a:r>
          </a:p>
        </p:txBody>
      </p:sp>
      <p:sp>
        <p:nvSpPr>
          <p:cNvPr id="45" name="Rectangle 44"/>
          <p:cNvSpPr/>
          <p:nvPr/>
        </p:nvSpPr>
        <p:spPr>
          <a:xfrm>
            <a:off x="8921307" y="1437146"/>
            <a:ext cx="612203" cy="288147"/>
          </a:xfrm>
          <a:prstGeom prst="rect">
            <a:avLst/>
          </a:prstGeom>
          <a:solidFill>
            <a:srgbClr val="233A75"/>
          </a:solidFill>
          <a:ln>
            <a:noFill/>
          </a:ln>
        </p:spPr>
        <p:txBody>
          <a:bodyPr wrap="square" lIns="0" tIns="36000" rIns="0" bIns="36000">
            <a:spAutoFit/>
          </a:bodyPr>
          <a:lstStyle/>
          <a:p>
            <a:pPr algn="ctr"/>
            <a:r>
              <a:rPr lang="en-GB" sz="1400" b="1" dirty="0">
                <a:solidFill>
                  <a:schemeClr val="bg1"/>
                </a:solidFill>
                <a:latin typeface="NeueHaasGroteskDisp Std Blk"/>
              </a:rPr>
              <a:t>24%</a:t>
            </a:r>
          </a:p>
        </p:txBody>
      </p:sp>
      <p:sp>
        <p:nvSpPr>
          <p:cNvPr id="46" name="Rectangle 45"/>
          <p:cNvSpPr/>
          <p:nvPr/>
        </p:nvSpPr>
        <p:spPr>
          <a:xfrm>
            <a:off x="11404091" y="1437146"/>
            <a:ext cx="612203" cy="288147"/>
          </a:xfrm>
          <a:prstGeom prst="rect">
            <a:avLst/>
          </a:prstGeom>
          <a:solidFill>
            <a:srgbClr val="233A75"/>
          </a:solidFill>
          <a:ln>
            <a:noFill/>
          </a:ln>
        </p:spPr>
        <p:txBody>
          <a:bodyPr wrap="square" lIns="0" tIns="36000" rIns="0" bIns="36000">
            <a:spAutoFit/>
          </a:bodyPr>
          <a:lstStyle/>
          <a:p>
            <a:pPr algn="ctr"/>
            <a:r>
              <a:rPr lang="en-GB" sz="1400" b="1" dirty="0">
                <a:solidFill>
                  <a:schemeClr val="bg1"/>
                </a:solidFill>
                <a:latin typeface="NeueHaasGroteskDisp Std Blk"/>
              </a:rPr>
              <a:t>24%</a:t>
            </a:r>
          </a:p>
        </p:txBody>
      </p:sp>
      <p:grpSp>
        <p:nvGrpSpPr>
          <p:cNvPr id="61" name="Group 60"/>
          <p:cNvGrpSpPr/>
          <p:nvPr/>
        </p:nvGrpSpPr>
        <p:grpSpPr>
          <a:xfrm>
            <a:off x="1187092" y="1979307"/>
            <a:ext cx="8922580" cy="290899"/>
            <a:chOff x="1187092" y="1979307"/>
            <a:chExt cx="8922580" cy="290899"/>
          </a:xfrm>
        </p:grpSpPr>
        <p:grpSp>
          <p:nvGrpSpPr>
            <p:cNvPr id="7" name="Group 6"/>
            <p:cNvGrpSpPr/>
            <p:nvPr/>
          </p:nvGrpSpPr>
          <p:grpSpPr>
            <a:xfrm>
              <a:off x="5500877" y="2085422"/>
              <a:ext cx="412339" cy="83820"/>
              <a:chOff x="5500877" y="2085422"/>
              <a:chExt cx="412339" cy="83820"/>
            </a:xfrm>
          </p:grpSpPr>
          <p:sp>
            <p:nvSpPr>
              <p:cNvPr id="56" name="Rectangle 55"/>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5500877" y="2085422"/>
                <a:ext cx="88260" cy="83820"/>
              </a:xfrm>
              <a:prstGeom prst="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p:cNvGrpSpPr/>
            <p:nvPr/>
          </p:nvGrpSpPr>
          <p:grpSpPr>
            <a:xfrm>
              <a:off x="1187092" y="2066740"/>
              <a:ext cx="431270" cy="117250"/>
              <a:chOff x="1187092" y="2066740"/>
              <a:chExt cx="431270" cy="117250"/>
            </a:xfrm>
          </p:grpSpPr>
          <p:sp>
            <p:nvSpPr>
              <p:cNvPr id="50" name="Rectangle 49"/>
              <p:cNvSpPr/>
              <p:nvPr/>
            </p:nvSpPr>
            <p:spPr>
              <a:xfrm>
                <a:off x="1349447" y="2080506"/>
                <a:ext cx="88260" cy="83820"/>
              </a:xfrm>
              <a:prstGeom prst="rect">
                <a:avLst/>
              </a:prstGeom>
              <a:solidFill>
                <a:schemeClr val="bg1"/>
              </a:solidFill>
              <a:ln w="15875" cap="sq">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1187092" y="2080506"/>
                <a:ext cx="88260" cy="83820"/>
              </a:xfrm>
              <a:prstGeom prst="rect">
                <a:avLst/>
              </a:prstGeom>
              <a:solidFill>
                <a:schemeClr val="bg1"/>
              </a:solidFill>
              <a:ln w="15875" cap="sq">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1481582" y="2066740"/>
                <a:ext cx="136780" cy="117250"/>
              </a:xfrm>
              <a:prstGeom prst="rect">
                <a:avLst/>
              </a:prstGeom>
              <a:solidFill>
                <a:schemeClr val="bg1"/>
              </a:solidFill>
              <a:ln w="15875" cap="sq">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p:nvPr/>
            </p:nvSpPr>
            <p:spPr>
              <a:xfrm>
                <a:off x="1510758" y="2082964"/>
                <a:ext cx="88260" cy="83820"/>
              </a:xfrm>
              <a:prstGeom prst="rect">
                <a:avLst/>
              </a:prstGeom>
              <a:solidFill>
                <a:schemeClr val="bg1"/>
              </a:solidFill>
              <a:ln w="15875" cap="sq">
                <a:solidFill>
                  <a:srgbClr val="233A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TextBox 29"/>
            <p:cNvSpPr txBox="1"/>
            <p:nvPr/>
          </p:nvSpPr>
          <p:spPr>
            <a:xfrm>
              <a:off x="1586129" y="1979307"/>
              <a:ext cx="3118161" cy="276999"/>
            </a:xfrm>
            <a:prstGeom prst="rect">
              <a:avLst/>
            </a:prstGeom>
            <a:noFill/>
          </p:spPr>
          <p:txBody>
            <a:bodyPr wrap="none" rtlCol="0">
              <a:spAutoFit/>
            </a:bodyPr>
            <a:lstStyle/>
            <a:p>
              <a:r>
                <a:rPr lang="en-GB" sz="1200" dirty="0"/>
                <a:t>Incidence of establishments with vacancies</a:t>
              </a:r>
            </a:p>
          </p:txBody>
        </p:sp>
        <p:sp>
          <p:nvSpPr>
            <p:cNvPr id="60" name="TextBox 59"/>
            <p:cNvSpPr txBox="1"/>
            <p:nvPr/>
          </p:nvSpPr>
          <p:spPr>
            <a:xfrm>
              <a:off x="6045739" y="1993207"/>
              <a:ext cx="4063933" cy="276999"/>
            </a:xfrm>
            <a:prstGeom prst="rect">
              <a:avLst/>
            </a:prstGeom>
            <a:noFill/>
          </p:spPr>
          <p:txBody>
            <a:bodyPr wrap="none" rtlCol="0">
              <a:spAutoFit/>
            </a:bodyPr>
            <a:lstStyle/>
            <a:p>
              <a:r>
                <a:rPr lang="en-GB" sz="1200" dirty="0"/>
                <a:t>Incidence of establishments with skill-shortage vacancies</a:t>
              </a:r>
            </a:p>
          </p:txBody>
        </p:sp>
      </p:grpSp>
      <p:sp>
        <p:nvSpPr>
          <p:cNvPr id="53" name="TextBox 52"/>
          <p:cNvSpPr txBox="1"/>
          <p:nvPr/>
        </p:nvSpPr>
        <p:spPr>
          <a:xfrm>
            <a:off x="3438457" y="6273235"/>
            <a:ext cx="8753543" cy="600164"/>
          </a:xfrm>
          <a:prstGeom prst="rect">
            <a:avLst/>
          </a:prstGeom>
          <a:noFill/>
        </p:spPr>
        <p:txBody>
          <a:bodyPr wrap="square" rtlCol="0">
            <a:spAutoFit/>
          </a:bodyPr>
          <a:lstStyle/>
          <a:p>
            <a:pPr algn="r"/>
            <a:r>
              <a:rPr lang="en-GB" sz="1100" i="1" dirty="0"/>
              <a:t>Base: All establishments (2011: UK: 86,522; England: 74,156; NI: 3,921; Scotland: 2,487; Wales: 5,958;</a:t>
            </a:r>
          </a:p>
          <a:p>
            <a:pPr algn="r"/>
            <a:r>
              <a:rPr lang="en-GB" sz="1100" i="1" dirty="0"/>
              <a:t>2013: UK: 91,279; England: 75,255; NI: 4,014; Scotland: 6,014; Wales: 5,996 </a:t>
            </a:r>
          </a:p>
          <a:p>
            <a:pPr algn="r"/>
            <a:r>
              <a:rPr lang="en-GB" sz="1100" i="1" dirty="0"/>
              <a:t>2015: UK: 91,210; England: 75,129; NI: 4,019; Scotland: 6,035; Wales: 6,027)</a:t>
            </a:r>
          </a:p>
        </p:txBody>
      </p:sp>
    </p:spTree>
    <p:extLst>
      <p:ext uri="{BB962C8B-B14F-4D97-AF65-F5344CB8AC3E}">
        <p14:creationId xmlns:p14="http://schemas.microsoft.com/office/powerpoint/2010/main" val="224335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Density of skill-shortage vacancies by sector</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79236783"/>
              </p:ext>
            </p:extLst>
          </p:nvPr>
        </p:nvGraphicFramePr>
        <p:xfrm>
          <a:off x="935159" y="1138002"/>
          <a:ext cx="9943889" cy="560217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8295856" y="6596390"/>
            <a:ext cx="3896144" cy="261610"/>
          </a:xfrm>
          <a:prstGeom prst="rect">
            <a:avLst/>
          </a:prstGeom>
          <a:noFill/>
        </p:spPr>
        <p:txBody>
          <a:bodyPr wrap="square" rtlCol="0">
            <a:spAutoFit/>
          </a:bodyPr>
          <a:lstStyle/>
          <a:p>
            <a:pPr algn="l"/>
            <a:r>
              <a:rPr lang="en-GB" sz="1100" i="1" dirty="0"/>
              <a:t>Base: All establishments with vacancies (only 2015 shown) </a:t>
            </a:r>
          </a:p>
        </p:txBody>
      </p:sp>
      <p:graphicFrame>
        <p:nvGraphicFramePr>
          <p:cNvPr id="11" name="Table 10"/>
          <p:cNvGraphicFramePr>
            <a:graphicFrameLocks noGrp="1"/>
          </p:cNvGraphicFramePr>
          <p:nvPr>
            <p:extLst>
              <p:ext uri="{D42A27DB-BD31-4B8C-83A1-F6EECF244321}">
                <p14:modId xmlns:p14="http://schemas.microsoft.com/office/powerpoint/2010/main" val="661369002"/>
              </p:ext>
            </p:extLst>
          </p:nvPr>
        </p:nvGraphicFramePr>
        <p:xfrm>
          <a:off x="727549" y="1157282"/>
          <a:ext cx="797952" cy="5563610"/>
        </p:xfrm>
        <a:graphic>
          <a:graphicData uri="http://schemas.openxmlformats.org/drawingml/2006/table">
            <a:tbl>
              <a:tblPr firstRow="1" bandRow="1">
                <a:tableStyleId>{0505E3EF-67EA-436B-97B2-0124C06EBD24}</a:tableStyleId>
              </a:tblPr>
              <a:tblGrid>
                <a:gridCol w="797952">
                  <a:extLst>
                    <a:ext uri="{9D8B030D-6E8A-4147-A177-3AD203B41FA5}">
                      <a16:colId xmlns:a16="http://schemas.microsoft.com/office/drawing/2014/main" val="20000"/>
                    </a:ext>
                  </a:extLst>
                </a:gridCol>
              </a:tblGrid>
              <a:tr h="427970">
                <a:tc>
                  <a:txBody>
                    <a:bodyPr/>
                    <a:lstStyle>
                      <a:lvl1pPr marL="0" algn="l" defTabSz="914400" rtl="0" eaLnBrk="1" latinLnBrk="0" hangingPunct="1">
                        <a:defRPr sz="1800" b="1" kern="1200">
                          <a:solidFill>
                            <a:schemeClr val="lt1"/>
                          </a:solidFill>
                          <a:latin typeface="Lucida Grande"/>
                          <a:ea typeface="ヒラギノ角ゴ ProN W3"/>
                          <a:cs typeface="ヒラギノ角ゴ ProN W3"/>
                        </a:defRPr>
                      </a:lvl1pPr>
                      <a:lvl2pPr marL="457200" algn="l" defTabSz="914400" rtl="0" eaLnBrk="1" latinLnBrk="0" hangingPunct="1">
                        <a:defRPr sz="1800" b="1" kern="1200">
                          <a:solidFill>
                            <a:schemeClr val="lt1"/>
                          </a:solidFill>
                          <a:latin typeface="Lucida Grande"/>
                          <a:ea typeface="ヒラギノ角ゴ ProN W3"/>
                          <a:cs typeface="ヒラギノ角ゴ ProN W3"/>
                        </a:defRPr>
                      </a:lvl2pPr>
                      <a:lvl3pPr marL="914400" algn="l" defTabSz="914400" rtl="0" eaLnBrk="1" latinLnBrk="0" hangingPunct="1">
                        <a:defRPr sz="1800" b="1" kern="1200">
                          <a:solidFill>
                            <a:schemeClr val="lt1"/>
                          </a:solidFill>
                          <a:latin typeface="Lucida Grande"/>
                          <a:ea typeface="ヒラギノ角ゴ ProN W3"/>
                          <a:cs typeface="ヒラギノ角ゴ ProN W3"/>
                        </a:defRPr>
                      </a:lvl3pPr>
                      <a:lvl4pPr marL="1371600" algn="l" defTabSz="914400" rtl="0" eaLnBrk="1" latinLnBrk="0" hangingPunct="1">
                        <a:defRPr sz="1800" b="1" kern="1200">
                          <a:solidFill>
                            <a:schemeClr val="lt1"/>
                          </a:solidFill>
                          <a:latin typeface="Lucida Grande"/>
                          <a:ea typeface="ヒラギノ角ゴ ProN W3"/>
                          <a:cs typeface="ヒラギノ角ゴ ProN W3"/>
                        </a:defRPr>
                      </a:lvl4pPr>
                      <a:lvl5pPr marL="1828800" algn="l" defTabSz="914400" rtl="0" eaLnBrk="1" latinLnBrk="0" hangingPunct="1">
                        <a:defRPr sz="1800" b="1" kern="1200">
                          <a:solidFill>
                            <a:schemeClr val="lt1"/>
                          </a:solidFill>
                          <a:latin typeface="Lucida Grande"/>
                          <a:ea typeface="ヒラギノ角ゴ ProN W3"/>
                          <a:cs typeface="ヒラギノ角ゴ ProN W3"/>
                        </a:defRPr>
                      </a:lvl5pPr>
                      <a:lvl6pPr marL="2286000" algn="l" defTabSz="914400" rtl="0" eaLnBrk="1" latinLnBrk="0" hangingPunct="1">
                        <a:defRPr sz="1800" b="1" kern="1200">
                          <a:solidFill>
                            <a:schemeClr val="lt1"/>
                          </a:solidFill>
                          <a:latin typeface="Lucida Grande"/>
                          <a:ea typeface="ヒラギノ角ゴ ProN W3"/>
                          <a:cs typeface="ヒラギノ角ゴ ProN W3"/>
                        </a:defRPr>
                      </a:lvl6pPr>
                      <a:lvl7pPr marL="2743200" algn="l" defTabSz="914400" rtl="0" eaLnBrk="1" latinLnBrk="0" hangingPunct="1">
                        <a:defRPr sz="1800" b="1" kern="1200">
                          <a:solidFill>
                            <a:schemeClr val="lt1"/>
                          </a:solidFill>
                          <a:latin typeface="Lucida Grande"/>
                          <a:ea typeface="ヒラギノ角ゴ ProN W3"/>
                          <a:cs typeface="ヒラギノ角ゴ ProN W3"/>
                        </a:defRPr>
                      </a:lvl7pPr>
                      <a:lvl8pPr marL="3200400" algn="l" defTabSz="914400" rtl="0" eaLnBrk="1" latinLnBrk="0" hangingPunct="1">
                        <a:defRPr sz="1800" b="1" kern="1200">
                          <a:solidFill>
                            <a:schemeClr val="lt1"/>
                          </a:solidFill>
                          <a:latin typeface="Lucida Grande"/>
                          <a:ea typeface="ヒラギノ角ゴ ProN W3"/>
                          <a:cs typeface="ヒラギノ角ゴ ProN W3"/>
                        </a:defRPr>
                      </a:lvl8pPr>
                      <a:lvl9pPr marL="3657600" algn="l" defTabSz="914400" rtl="0" eaLnBrk="1" latinLnBrk="0" hangingPunct="1">
                        <a:defRPr sz="1800" b="1" kern="1200">
                          <a:solidFill>
                            <a:schemeClr val="lt1"/>
                          </a:solidFill>
                          <a:latin typeface="Lucida Grande"/>
                          <a:ea typeface="ヒラギノ角ゴ ProN W3"/>
                          <a:cs typeface="ヒラギノ角ゴ ProN W3"/>
                        </a:defRPr>
                      </a:lvl9pPr>
                    </a:lstStyle>
                    <a:p>
                      <a:pPr algn="ctr"/>
                      <a:r>
                        <a:rPr lang="en-GB" sz="1400" b="0" dirty="0">
                          <a:solidFill>
                            <a:schemeClr val="tx1"/>
                          </a:solidFill>
                        </a:rPr>
                        <a:t>2,100</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12,000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23,700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14,800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50,600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2,100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5"/>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6,600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6"/>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25,600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7"/>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13,400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8"/>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26,200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9"/>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19,400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0"/>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9,100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1"/>
                  </a:ext>
                </a:extLst>
              </a:tr>
              <a:tr h="427970">
                <a:tc>
                  <a:txBody>
                    <a:bodyPr/>
                    <a:lstStyle>
                      <a:lvl1pPr marL="0" algn="l" defTabSz="914400" rtl="0" eaLnBrk="1" latinLnBrk="0" hangingPunct="1">
                        <a:defRPr sz="1800" kern="1200">
                          <a:solidFill>
                            <a:schemeClr val="dk1"/>
                          </a:solidFill>
                          <a:latin typeface="Lucida Grande"/>
                          <a:ea typeface="ヒラギノ角ゴ ProN W3"/>
                          <a:cs typeface="ヒラギノ角ゴ ProN W3"/>
                        </a:defRPr>
                      </a:lvl1pPr>
                      <a:lvl2pPr marL="457200" algn="l" defTabSz="914400" rtl="0" eaLnBrk="1" latinLnBrk="0" hangingPunct="1">
                        <a:defRPr sz="1800" kern="1200">
                          <a:solidFill>
                            <a:schemeClr val="dk1"/>
                          </a:solidFill>
                          <a:latin typeface="Lucida Grande"/>
                          <a:ea typeface="ヒラギノ角ゴ ProN W3"/>
                          <a:cs typeface="ヒラギノ角ゴ ProN W3"/>
                        </a:defRPr>
                      </a:lvl2pPr>
                      <a:lvl3pPr marL="914400" algn="l" defTabSz="914400" rtl="0" eaLnBrk="1" latinLnBrk="0" hangingPunct="1">
                        <a:defRPr sz="1800" kern="1200">
                          <a:solidFill>
                            <a:schemeClr val="dk1"/>
                          </a:solidFill>
                          <a:latin typeface="Lucida Grande"/>
                          <a:ea typeface="ヒラギノ角ゴ ProN W3"/>
                          <a:cs typeface="ヒラギノ角ゴ ProN W3"/>
                        </a:defRPr>
                      </a:lvl3pPr>
                      <a:lvl4pPr marL="1371600" algn="l" defTabSz="914400" rtl="0" eaLnBrk="1" latinLnBrk="0" hangingPunct="1">
                        <a:defRPr sz="1800" kern="1200">
                          <a:solidFill>
                            <a:schemeClr val="dk1"/>
                          </a:solidFill>
                          <a:latin typeface="Lucida Grande"/>
                          <a:ea typeface="ヒラギノ角ゴ ProN W3"/>
                          <a:cs typeface="ヒラギノ角ゴ ProN W3"/>
                        </a:defRPr>
                      </a:lvl4pPr>
                      <a:lvl5pPr marL="1828800" algn="l" defTabSz="914400" rtl="0" eaLnBrk="1" latinLnBrk="0" hangingPunct="1">
                        <a:defRPr sz="1800" kern="1200">
                          <a:solidFill>
                            <a:schemeClr val="dk1"/>
                          </a:solidFill>
                          <a:latin typeface="Lucida Grande"/>
                          <a:ea typeface="ヒラギノ角ゴ ProN W3"/>
                          <a:cs typeface="ヒラギノ角ゴ ProN W3"/>
                        </a:defRPr>
                      </a:lvl5pPr>
                      <a:lvl6pPr marL="2286000" algn="l" defTabSz="914400" rtl="0" eaLnBrk="1" latinLnBrk="0" hangingPunct="1">
                        <a:defRPr sz="1800" kern="1200">
                          <a:solidFill>
                            <a:schemeClr val="dk1"/>
                          </a:solidFill>
                          <a:latin typeface="Lucida Grande"/>
                          <a:ea typeface="ヒラギノ角ゴ ProN W3"/>
                          <a:cs typeface="ヒラギノ角ゴ ProN W3"/>
                        </a:defRPr>
                      </a:lvl6pPr>
                      <a:lvl7pPr marL="2743200" algn="l" defTabSz="914400" rtl="0" eaLnBrk="1" latinLnBrk="0" hangingPunct="1">
                        <a:defRPr sz="1800" kern="1200">
                          <a:solidFill>
                            <a:schemeClr val="dk1"/>
                          </a:solidFill>
                          <a:latin typeface="Lucida Grande"/>
                          <a:ea typeface="ヒラギノ角ゴ ProN W3"/>
                          <a:cs typeface="ヒラギノ角ゴ ProN W3"/>
                        </a:defRPr>
                      </a:lvl7pPr>
                      <a:lvl8pPr marL="3200400" algn="l" defTabSz="914400" rtl="0" eaLnBrk="1" latinLnBrk="0" hangingPunct="1">
                        <a:defRPr sz="1800" kern="1200">
                          <a:solidFill>
                            <a:schemeClr val="dk1"/>
                          </a:solidFill>
                          <a:latin typeface="Lucida Grande"/>
                          <a:ea typeface="ヒラギノ角ゴ ProN W3"/>
                          <a:cs typeface="ヒラギノ角ゴ ProN W3"/>
                        </a:defRPr>
                      </a:lvl8pPr>
                      <a:lvl9pPr marL="3657600" algn="l" defTabSz="914400" rtl="0" eaLnBrk="1" latinLnBrk="0" hangingPunct="1">
                        <a:defRPr sz="1800" kern="1200">
                          <a:solidFill>
                            <a:schemeClr val="dk1"/>
                          </a:solidFill>
                          <a:latin typeface="Lucida Grande"/>
                          <a:ea typeface="ヒラギノ角ゴ ProN W3"/>
                          <a:cs typeface="ヒラギノ角ゴ ProN W3"/>
                        </a:defRPr>
                      </a:lvl9pPr>
                    </a:lstStyle>
                    <a:p>
                      <a:pPr algn="ctr"/>
                      <a:r>
                        <a:rPr lang="en-GB" sz="1400" dirty="0"/>
                        <a:t>3,900</a:t>
                      </a:r>
                      <a:endParaRPr lang="en-GB" sz="1400" dirty="0">
                        <a:solidFill>
                          <a:schemeClr val="tx1"/>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pSp>
        <p:nvGrpSpPr>
          <p:cNvPr id="4" name="Group 3"/>
          <p:cNvGrpSpPr/>
          <p:nvPr/>
        </p:nvGrpSpPr>
        <p:grpSpPr>
          <a:xfrm rot="16200000">
            <a:off x="-352609" y="3559935"/>
            <a:ext cx="1486731" cy="523220"/>
            <a:chOff x="9981062" y="5358003"/>
            <a:chExt cx="1486731" cy="523220"/>
          </a:xfrm>
        </p:grpSpPr>
        <p:sp>
          <p:nvSpPr>
            <p:cNvPr id="9" name="TextBox 8"/>
            <p:cNvSpPr txBox="1"/>
            <p:nvPr/>
          </p:nvSpPr>
          <p:spPr>
            <a:xfrm>
              <a:off x="10112758" y="5358003"/>
              <a:ext cx="1355035" cy="523220"/>
            </a:xfrm>
            <a:prstGeom prst="rect">
              <a:avLst/>
            </a:prstGeom>
            <a:noFill/>
          </p:spPr>
          <p:txBody>
            <a:bodyPr wrap="square" rtlCol="0">
              <a:spAutoFit/>
            </a:bodyPr>
            <a:lstStyle/>
            <a:p>
              <a:r>
                <a:rPr lang="en-GB" sz="1400" dirty="0">
                  <a:latin typeface="+mj-lt"/>
                </a:rPr>
                <a:t>Number of SSVs (2015)</a:t>
              </a:r>
            </a:p>
          </p:txBody>
        </p:sp>
        <p:sp>
          <p:nvSpPr>
            <p:cNvPr id="8" name="Rectangle 7"/>
            <p:cNvSpPr>
              <a:spLocks/>
            </p:cNvSpPr>
            <p:nvPr/>
          </p:nvSpPr>
          <p:spPr>
            <a:xfrm>
              <a:off x="9981062" y="5565613"/>
              <a:ext cx="108000" cy="108000"/>
            </a:xfrm>
            <a:prstGeom prst="rect">
              <a:avLst/>
            </a:prstGeom>
            <a:ln>
              <a:solidFill>
                <a:srgbClr val="233A75"/>
              </a:solidFill>
            </a:ln>
          </p:spPr>
          <p:txBody>
            <a:bodyPr wrap="square">
              <a:spAutoFit/>
            </a:bodyPr>
            <a:lstStyle/>
            <a:p>
              <a:endParaRPr lang="en-GB" sz="700" dirty="0"/>
            </a:p>
          </p:txBody>
        </p:sp>
      </p:grpSp>
      <p:sp>
        <p:nvSpPr>
          <p:cNvPr id="3" name="TextBox 2"/>
          <p:cNvSpPr txBox="1"/>
          <p:nvPr/>
        </p:nvSpPr>
        <p:spPr>
          <a:xfrm>
            <a:off x="3462274" y="1405170"/>
            <a:ext cx="1094234" cy="246221"/>
          </a:xfrm>
          <a:prstGeom prst="rect">
            <a:avLst/>
          </a:prstGeom>
          <a:noFill/>
        </p:spPr>
        <p:txBody>
          <a:bodyPr wrap="square" rtlCol="0">
            <a:spAutoFit/>
          </a:bodyPr>
          <a:lstStyle/>
          <a:p>
            <a:r>
              <a:rPr lang="en-GB" sz="1000" i="1" dirty="0"/>
              <a:t>(221)</a:t>
            </a:r>
          </a:p>
        </p:txBody>
      </p:sp>
      <p:sp>
        <p:nvSpPr>
          <p:cNvPr id="12" name="TextBox 11"/>
          <p:cNvSpPr txBox="1"/>
          <p:nvPr/>
        </p:nvSpPr>
        <p:spPr>
          <a:xfrm>
            <a:off x="3462274" y="1864548"/>
            <a:ext cx="1094234" cy="246221"/>
          </a:xfrm>
          <a:prstGeom prst="rect">
            <a:avLst/>
          </a:prstGeom>
          <a:noFill/>
        </p:spPr>
        <p:txBody>
          <a:bodyPr wrap="square" rtlCol="0">
            <a:spAutoFit/>
          </a:bodyPr>
          <a:lstStyle/>
          <a:p>
            <a:r>
              <a:rPr lang="en-GB" sz="1000" i="1" dirty="0"/>
              <a:t>(1,173)</a:t>
            </a:r>
          </a:p>
        </p:txBody>
      </p:sp>
      <p:sp>
        <p:nvSpPr>
          <p:cNvPr id="13" name="TextBox 12"/>
          <p:cNvSpPr txBox="1"/>
          <p:nvPr/>
        </p:nvSpPr>
        <p:spPr>
          <a:xfrm>
            <a:off x="3462274" y="2328725"/>
            <a:ext cx="1094234" cy="246221"/>
          </a:xfrm>
          <a:prstGeom prst="rect">
            <a:avLst/>
          </a:prstGeom>
          <a:noFill/>
        </p:spPr>
        <p:txBody>
          <a:bodyPr wrap="square" rtlCol="0">
            <a:spAutoFit/>
          </a:bodyPr>
          <a:lstStyle/>
          <a:p>
            <a:r>
              <a:rPr lang="en-GB" sz="1000" i="1" dirty="0"/>
              <a:t>(1,993)</a:t>
            </a:r>
          </a:p>
        </p:txBody>
      </p:sp>
      <p:sp>
        <p:nvSpPr>
          <p:cNvPr id="14" name="TextBox 13"/>
          <p:cNvSpPr txBox="1"/>
          <p:nvPr/>
        </p:nvSpPr>
        <p:spPr>
          <a:xfrm>
            <a:off x="3462274" y="2698255"/>
            <a:ext cx="1094234" cy="246221"/>
          </a:xfrm>
          <a:prstGeom prst="rect">
            <a:avLst/>
          </a:prstGeom>
          <a:noFill/>
        </p:spPr>
        <p:txBody>
          <a:bodyPr wrap="square" rtlCol="0">
            <a:spAutoFit/>
          </a:bodyPr>
          <a:lstStyle/>
          <a:p>
            <a:r>
              <a:rPr lang="en-GB" sz="1000" i="1" dirty="0"/>
              <a:t>(1,605)</a:t>
            </a:r>
          </a:p>
        </p:txBody>
      </p:sp>
      <p:sp>
        <p:nvSpPr>
          <p:cNvPr id="15" name="TextBox 14"/>
          <p:cNvSpPr txBox="1"/>
          <p:nvPr/>
        </p:nvSpPr>
        <p:spPr>
          <a:xfrm>
            <a:off x="3462274" y="3113062"/>
            <a:ext cx="1094234" cy="246221"/>
          </a:xfrm>
          <a:prstGeom prst="rect">
            <a:avLst/>
          </a:prstGeom>
          <a:noFill/>
        </p:spPr>
        <p:txBody>
          <a:bodyPr wrap="square" rtlCol="0">
            <a:spAutoFit/>
          </a:bodyPr>
          <a:lstStyle/>
          <a:p>
            <a:r>
              <a:rPr lang="en-GB" sz="1000" i="1" dirty="0"/>
              <a:t>(3,859)</a:t>
            </a:r>
          </a:p>
        </p:txBody>
      </p:sp>
      <p:sp>
        <p:nvSpPr>
          <p:cNvPr id="16" name="TextBox 15"/>
          <p:cNvSpPr txBox="1"/>
          <p:nvPr/>
        </p:nvSpPr>
        <p:spPr>
          <a:xfrm>
            <a:off x="3462274" y="3559298"/>
            <a:ext cx="1094234" cy="246221"/>
          </a:xfrm>
          <a:prstGeom prst="rect">
            <a:avLst/>
          </a:prstGeom>
          <a:noFill/>
        </p:spPr>
        <p:txBody>
          <a:bodyPr wrap="square" rtlCol="0">
            <a:spAutoFit/>
          </a:bodyPr>
          <a:lstStyle/>
          <a:p>
            <a:r>
              <a:rPr lang="en-GB" sz="1000" i="1" dirty="0"/>
              <a:t>(207)</a:t>
            </a:r>
          </a:p>
        </p:txBody>
      </p:sp>
      <p:sp>
        <p:nvSpPr>
          <p:cNvPr id="17" name="TextBox 16"/>
          <p:cNvSpPr txBox="1"/>
          <p:nvPr/>
        </p:nvSpPr>
        <p:spPr>
          <a:xfrm>
            <a:off x="3462274" y="3995234"/>
            <a:ext cx="1094234" cy="246221"/>
          </a:xfrm>
          <a:prstGeom prst="rect">
            <a:avLst/>
          </a:prstGeom>
          <a:noFill/>
        </p:spPr>
        <p:txBody>
          <a:bodyPr wrap="square" rtlCol="0">
            <a:spAutoFit/>
          </a:bodyPr>
          <a:lstStyle/>
          <a:p>
            <a:r>
              <a:rPr lang="en-GB" sz="1000" i="1" dirty="0"/>
              <a:t>(472)</a:t>
            </a:r>
          </a:p>
        </p:txBody>
      </p:sp>
      <p:sp>
        <p:nvSpPr>
          <p:cNvPr id="18" name="TextBox 17"/>
          <p:cNvSpPr txBox="1"/>
          <p:nvPr/>
        </p:nvSpPr>
        <p:spPr>
          <a:xfrm>
            <a:off x="3462274" y="4441800"/>
            <a:ext cx="1094234" cy="246221"/>
          </a:xfrm>
          <a:prstGeom prst="rect">
            <a:avLst/>
          </a:prstGeom>
          <a:noFill/>
        </p:spPr>
        <p:txBody>
          <a:bodyPr wrap="square" rtlCol="0">
            <a:spAutoFit/>
          </a:bodyPr>
          <a:lstStyle/>
          <a:p>
            <a:r>
              <a:rPr lang="en-GB" sz="1000" i="1" dirty="0"/>
              <a:t>(3,152)</a:t>
            </a:r>
          </a:p>
        </p:txBody>
      </p:sp>
      <p:sp>
        <p:nvSpPr>
          <p:cNvPr id="19" name="TextBox 18"/>
          <p:cNvSpPr txBox="1"/>
          <p:nvPr/>
        </p:nvSpPr>
        <p:spPr>
          <a:xfrm>
            <a:off x="3462274" y="4877734"/>
            <a:ext cx="1094234" cy="246221"/>
          </a:xfrm>
          <a:prstGeom prst="rect">
            <a:avLst/>
          </a:prstGeom>
          <a:noFill/>
        </p:spPr>
        <p:txBody>
          <a:bodyPr wrap="square" rtlCol="0">
            <a:spAutoFit/>
          </a:bodyPr>
          <a:lstStyle/>
          <a:p>
            <a:r>
              <a:rPr lang="en-GB" sz="1000" i="1" dirty="0"/>
              <a:t>(2,102)</a:t>
            </a:r>
          </a:p>
        </p:txBody>
      </p:sp>
      <p:sp>
        <p:nvSpPr>
          <p:cNvPr id="20" name="TextBox 19"/>
          <p:cNvSpPr txBox="1"/>
          <p:nvPr/>
        </p:nvSpPr>
        <p:spPr>
          <a:xfrm>
            <a:off x="3462274" y="5298778"/>
            <a:ext cx="1094234" cy="246221"/>
          </a:xfrm>
          <a:prstGeom prst="rect">
            <a:avLst/>
          </a:prstGeom>
          <a:noFill/>
        </p:spPr>
        <p:txBody>
          <a:bodyPr wrap="square" rtlCol="0">
            <a:spAutoFit/>
          </a:bodyPr>
          <a:lstStyle/>
          <a:p>
            <a:r>
              <a:rPr lang="en-GB" sz="1000" i="1" dirty="0"/>
              <a:t>(3,753)</a:t>
            </a:r>
          </a:p>
        </p:txBody>
      </p:sp>
      <p:sp>
        <p:nvSpPr>
          <p:cNvPr id="21" name="TextBox 20"/>
          <p:cNvSpPr txBox="1"/>
          <p:nvPr/>
        </p:nvSpPr>
        <p:spPr>
          <a:xfrm>
            <a:off x="3462274" y="5713569"/>
            <a:ext cx="1094234" cy="246221"/>
          </a:xfrm>
          <a:prstGeom prst="rect">
            <a:avLst/>
          </a:prstGeom>
          <a:noFill/>
        </p:spPr>
        <p:txBody>
          <a:bodyPr wrap="square" rtlCol="0">
            <a:spAutoFit/>
          </a:bodyPr>
          <a:lstStyle/>
          <a:p>
            <a:r>
              <a:rPr lang="en-GB" sz="1000" i="1" dirty="0"/>
              <a:t>(3,420)</a:t>
            </a:r>
          </a:p>
        </p:txBody>
      </p:sp>
      <p:sp>
        <p:nvSpPr>
          <p:cNvPr id="22" name="TextBox 21"/>
          <p:cNvSpPr txBox="1"/>
          <p:nvPr/>
        </p:nvSpPr>
        <p:spPr>
          <a:xfrm>
            <a:off x="3462274" y="6160801"/>
            <a:ext cx="1094234" cy="246221"/>
          </a:xfrm>
          <a:prstGeom prst="rect">
            <a:avLst/>
          </a:prstGeom>
          <a:noFill/>
        </p:spPr>
        <p:txBody>
          <a:bodyPr wrap="square" rtlCol="0">
            <a:spAutoFit/>
          </a:bodyPr>
          <a:lstStyle/>
          <a:p>
            <a:r>
              <a:rPr lang="en-GB" sz="1000" i="1" dirty="0"/>
              <a:t>(2,073)</a:t>
            </a:r>
          </a:p>
        </p:txBody>
      </p:sp>
      <p:sp>
        <p:nvSpPr>
          <p:cNvPr id="23" name="TextBox 22"/>
          <p:cNvSpPr txBox="1"/>
          <p:nvPr/>
        </p:nvSpPr>
        <p:spPr>
          <a:xfrm>
            <a:off x="3462274" y="6590513"/>
            <a:ext cx="1094234" cy="246221"/>
          </a:xfrm>
          <a:prstGeom prst="rect">
            <a:avLst/>
          </a:prstGeom>
          <a:noFill/>
        </p:spPr>
        <p:txBody>
          <a:bodyPr wrap="square" rtlCol="0">
            <a:spAutoFit/>
          </a:bodyPr>
          <a:lstStyle/>
          <a:p>
            <a:r>
              <a:rPr lang="en-GB" sz="1000" i="1" dirty="0"/>
              <a:t>(276)</a:t>
            </a:r>
          </a:p>
        </p:txBody>
      </p:sp>
    </p:spTree>
    <p:extLst>
      <p:ext uri="{BB962C8B-B14F-4D97-AF65-F5344CB8AC3E}">
        <p14:creationId xmlns:p14="http://schemas.microsoft.com/office/powerpoint/2010/main" val="156317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71308593"/>
              </p:ext>
            </p:extLst>
          </p:nvPr>
        </p:nvGraphicFramePr>
        <p:xfrm>
          <a:off x="-533400" y="1076326"/>
          <a:ext cx="12589944" cy="5918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Density of skill-shortage vacancies by occupation</a:t>
            </a:r>
          </a:p>
        </p:txBody>
      </p:sp>
      <p:sp>
        <p:nvSpPr>
          <p:cNvPr id="6" name="Rectangle 5"/>
          <p:cNvSpPr/>
          <p:nvPr/>
        </p:nvSpPr>
        <p:spPr>
          <a:xfrm>
            <a:off x="505337" y="1467418"/>
            <a:ext cx="900000" cy="338554"/>
          </a:xfrm>
          <a:prstGeom prst="rect">
            <a:avLst/>
          </a:prstGeom>
          <a:ln>
            <a:solidFill>
              <a:srgbClr val="233A75"/>
            </a:solidFill>
          </a:ln>
        </p:spPr>
        <p:txBody>
          <a:bodyPr wrap="none">
            <a:spAutoFit/>
          </a:bodyPr>
          <a:lstStyle/>
          <a:p>
            <a:pPr algn="ctr"/>
            <a:r>
              <a:rPr lang="en-GB" sz="1600" dirty="0"/>
              <a:t>4,300</a:t>
            </a:r>
          </a:p>
        </p:txBody>
      </p:sp>
      <p:sp>
        <p:nvSpPr>
          <p:cNvPr id="7" name="Rectangle 6"/>
          <p:cNvSpPr/>
          <p:nvPr/>
        </p:nvSpPr>
        <p:spPr>
          <a:xfrm>
            <a:off x="1787883" y="1470066"/>
            <a:ext cx="900000" cy="338554"/>
          </a:xfrm>
          <a:prstGeom prst="rect">
            <a:avLst/>
          </a:prstGeom>
          <a:ln>
            <a:solidFill>
              <a:srgbClr val="233A75"/>
            </a:solidFill>
          </a:ln>
        </p:spPr>
        <p:txBody>
          <a:bodyPr wrap="none">
            <a:spAutoFit/>
          </a:bodyPr>
          <a:lstStyle/>
          <a:p>
            <a:pPr algn="ctr"/>
            <a:r>
              <a:rPr lang="en-GB" sz="1600" dirty="0"/>
              <a:t>41,500</a:t>
            </a:r>
          </a:p>
        </p:txBody>
      </p:sp>
      <p:sp>
        <p:nvSpPr>
          <p:cNvPr id="8" name="Rectangle 7"/>
          <p:cNvSpPr/>
          <p:nvPr/>
        </p:nvSpPr>
        <p:spPr>
          <a:xfrm>
            <a:off x="3070429" y="1470066"/>
            <a:ext cx="900000" cy="338554"/>
          </a:xfrm>
          <a:prstGeom prst="rect">
            <a:avLst/>
          </a:prstGeom>
          <a:ln>
            <a:solidFill>
              <a:srgbClr val="233A75"/>
            </a:solidFill>
          </a:ln>
        </p:spPr>
        <p:txBody>
          <a:bodyPr wrap="none">
            <a:spAutoFit/>
          </a:bodyPr>
          <a:lstStyle/>
          <a:p>
            <a:pPr algn="ctr"/>
            <a:r>
              <a:rPr lang="en-GB" sz="1600" dirty="0"/>
              <a:t>29,300</a:t>
            </a:r>
          </a:p>
        </p:txBody>
      </p:sp>
      <p:sp>
        <p:nvSpPr>
          <p:cNvPr id="9" name="Rectangle 8"/>
          <p:cNvSpPr/>
          <p:nvPr/>
        </p:nvSpPr>
        <p:spPr>
          <a:xfrm>
            <a:off x="4352975" y="1455552"/>
            <a:ext cx="900000" cy="338554"/>
          </a:xfrm>
          <a:prstGeom prst="rect">
            <a:avLst/>
          </a:prstGeom>
          <a:ln>
            <a:solidFill>
              <a:srgbClr val="233A75"/>
            </a:solidFill>
          </a:ln>
        </p:spPr>
        <p:txBody>
          <a:bodyPr wrap="none">
            <a:spAutoFit/>
          </a:bodyPr>
          <a:lstStyle/>
          <a:p>
            <a:pPr algn="ctr"/>
            <a:r>
              <a:rPr lang="en-GB" sz="1600" dirty="0"/>
              <a:t>9,800</a:t>
            </a:r>
          </a:p>
        </p:txBody>
      </p:sp>
      <p:sp>
        <p:nvSpPr>
          <p:cNvPr id="10" name="Rectangle 9"/>
          <p:cNvSpPr/>
          <p:nvPr/>
        </p:nvSpPr>
        <p:spPr>
          <a:xfrm>
            <a:off x="5635521" y="1470066"/>
            <a:ext cx="900000" cy="338554"/>
          </a:xfrm>
          <a:prstGeom prst="rect">
            <a:avLst/>
          </a:prstGeom>
          <a:ln>
            <a:solidFill>
              <a:srgbClr val="233A75"/>
            </a:solidFill>
          </a:ln>
        </p:spPr>
        <p:txBody>
          <a:bodyPr wrap="none">
            <a:spAutoFit/>
          </a:bodyPr>
          <a:lstStyle/>
          <a:p>
            <a:pPr algn="ctr"/>
            <a:r>
              <a:rPr lang="en-GB" sz="1600" dirty="0"/>
              <a:t>37,800</a:t>
            </a:r>
          </a:p>
        </p:txBody>
      </p:sp>
      <p:sp>
        <p:nvSpPr>
          <p:cNvPr id="11" name="Rectangle 10"/>
          <p:cNvSpPr/>
          <p:nvPr/>
        </p:nvSpPr>
        <p:spPr>
          <a:xfrm>
            <a:off x="6918067" y="1470066"/>
            <a:ext cx="900000" cy="338554"/>
          </a:xfrm>
          <a:prstGeom prst="rect">
            <a:avLst/>
          </a:prstGeom>
          <a:ln>
            <a:solidFill>
              <a:srgbClr val="233A75"/>
            </a:solidFill>
          </a:ln>
        </p:spPr>
        <p:txBody>
          <a:bodyPr wrap="none">
            <a:spAutoFit/>
          </a:bodyPr>
          <a:lstStyle/>
          <a:p>
            <a:pPr algn="ctr"/>
            <a:r>
              <a:rPr lang="en-GB" sz="1600" dirty="0"/>
              <a:t>26,800</a:t>
            </a:r>
          </a:p>
        </p:txBody>
      </p:sp>
      <p:sp>
        <p:nvSpPr>
          <p:cNvPr id="12" name="Rectangle 11"/>
          <p:cNvSpPr/>
          <p:nvPr/>
        </p:nvSpPr>
        <p:spPr>
          <a:xfrm>
            <a:off x="8200613" y="1470066"/>
            <a:ext cx="900000" cy="338554"/>
          </a:xfrm>
          <a:prstGeom prst="rect">
            <a:avLst/>
          </a:prstGeom>
          <a:ln>
            <a:solidFill>
              <a:srgbClr val="233A75"/>
            </a:solidFill>
          </a:ln>
        </p:spPr>
        <p:txBody>
          <a:bodyPr wrap="none">
            <a:spAutoFit/>
          </a:bodyPr>
          <a:lstStyle/>
          <a:p>
            <a:pPr algn="ctr"/>
            <a:r>
              <a:rPr lang="en-GB" sz="1600" dirty="0"/>
              <a:t>15,800</a:t>
            </a:r>
          </a:p>
        </p:txBody>
      </p:sp>
      <p:sp>
        <p:nvSpPr>
          <p:cNvPr id="13" name="Rectangle 12"/>
          <p:cNvSpPr/>
          <p:nvPr/>
        </p:nvSpPr>
        <p:spPr>
          <a:xfrm>
            <a:off x="9483159" y="1470066"/>
            <a:ext cx="900000" cy="338554"/>
          </a:xfrm>
          <a:prstGeom prst="rect">
            <a:avLst/>
          </a:prstGeom>
          <a:ln>
            <a:solidFill>
              <a:srgbClr val="233A75"/>
            </a:solidFill>
          </a:ln>
        </p:spPr>
        <p:txBody>
          <a:bodyPr wrap="none">
            <a:spAutoFit/>
          </a:bodyPr>
          <a:lstStyle/>
          <a:p>
            <a:pPr algn="ctr"/>
            <a:r>
              <a:rPr lang="en-GB" sz="1600" dirty="0"/>
              <a:t>19,600</a:t>
            </a:r>
          </a:p>
        </p:txBody>
      </p:sp>
      <p:sp>
        <p:nvSpPr>
          <p:cNvPr id="14" name="Rectangle 13"/>
          <p:cNvSpPr/>
          <p:nvPr/>
        </p:nvSpPr>
        <p:spPr>
          <a:xfrm>
            <a:off x="10805980" y="1470066"/>
            <a:ext cx="819455" cy="338554"/>
          </a:xfrm>
          <a:prstGeom prst="rect">
            <a:avLst/>
          </a:prstGeom>
          <a:ln>
            <a:solidFill>
              <a:srgbClr val="233A75"/>
            </a:solidFill>
          </a:ln>
        </p:spPr>
        <p:txBody>
          <a:bodyPr wrap="none">
            <a:spAutoFit/>
          </a:bodyPr>
          <a:lstStyle/>
          <a:p>
            <a:pPr algn="ctr"/>
            <a:r>
              <a:rPr lang="en-GB" sz="1600" dirty="0"/>
              <a:t>18,100</a:t>
            </a:r>
          </a:p>
        </p:txBody>
      </p:sp>
      <p:sp>
        <p:nvSpPr>
          <p:cNvPr id="16" name="TextBox 15"/>
          <p:cNvSpPr txBox="1"/>
          <p:nvPr/>
        </p:nvSpPr>
        <p:spPr>
          <a:xfrm>
            <a:off x="36861" y="1100107"/>
            <a:ext cx="2156360" cy="307777"/>
          </a:xfrm>
          <a:prstGeom prst="rect">
            <a:avLst/>
          </a:prstGeom>
          <a:noFill/>
        </p:spPr>
        <p:txBody>
          <a:bodyPr wrap="none" rtlCol="0">
            <a:spAutoFit/>
          </a:bodyPr>
          <a:lstStyle/>
          <a:p>
            <a:r>
              <a:rPr lang="en-GB" sz="1400" b="1" dirty="0">
                <a:latin typeface="Lucida Grande"/>
              </a:rPr>
              <a:t>Number of SSVs (2015)</a:t>
            </a:r>
          </a:p>
        </p:txBody>
      </p:sp>
      <p:sp>
        <p:nvSpPr>
          <p:cNvPr id="17" name="TextBox 16"/>
          <p:cNvSpPr txBox="1"/>
          <p:nvPr/>
        </p:nvSpPr>
        <p:spPr>
          <a:xfrm>
            <a:off x="4580526" y="6611658"/>
            <a:ext cx="7611474" cy="261610"/>
          </a:xfrm>
          <a:prstGeom prst="rect">
            <a:avLst/>
          </a:prstGeom>
          <a:noFill/>
        </p:spPr>
        <p:txBody>
          <a:bodyPr wrap="square" rtlCol="0">
            <a:spAutoFit/>
          </a:bodyPr>
          <a:lstStyle/>
          <a:p>
            <a:pPr algn="r"/>
            <a:r>
              <a:rPr lang="en-GB" sz="1100" i="1" dirty="0">
                <a:solidFill>
                  <a:srgbClr val="000000"/>
                </a:solidFill>
              </a:rPr>
              <a:t>Base: All establishments with vacancies in each occupation (as shown)</a:t>
            </a:r>
            <a:endParaRPr lang="en-GB" sz="1100" i="1" dirty="0"/>
          </a:p>
        </p:txBody>
      </p:sp>
      <p:grpSp>
        <p:nvGrpSpPr>
          <p:cNvPr id="57" name="Group 56"/>
          <p:cNvGrpSpPr/>
          <p:nvPr/>
        </p:nvGrpSpPr>
        <p:grpSpPr>
          <a:xfrm>
            <a:off x="-69290" y="6084822"/>
            <a:ext cx="11734998" cy="535757"/>
            <a:chOff x="-69290" y="5835441"/>
            <a:chExt cx="11734998" cy="535757"/>
          </a:xfrm>
        </p:grpSpPr>
        <p:sp>
          <p:nvSpPr>
            <p:cNvPr id="19" name="TextBox 18"/>
            <p:cNvSpPr txBox="1"/>
            <p:nvPr/>
          </p:nvSpPr>
          <p:spPr>
            <a:xfrm>
              <a:off x="489481"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(1,335)</a:t>
              </a:r>
            </a:p>
          </p:txBody>
        </p:sp>
        <p:sp>
          <p:nvSpPr>
            <p:cNvPr id="20" name="TextBox 19"/>
            <p:cNvSpPr txBox="1"/>
            <p:nvPr/>
          </p:nvSpPr>
          <p:spPr>
            <a:xfrm>
              <a:off x="-69290" y="6117282"/>
              <a:ext cx="539065"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2015:</a:t>
              </a:r>
            </a:p>
          </p:txBody>
        </p:sp>
        <p:sp>
          <p:nvSpPr>
            <p:cNvPr id="21" name="TextBox 20"/>
            <p:cNvSpPr txBox="1"/>
            <p:nvPr/>
          </p:nvSpPr>
          <p:spPr>
            <a:xfrm>
              <a:off x="-69290" y="5974517"/>
              <a:ext cx="1078130" cy="261610"/>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2013:</a:t>
              </a:r>
            </a:p>
          </p:txBody>
        </p:sp>
        <p:sp>
          <p:nvSpPr>
            <p:cNvPr id="22" name="TextBox 21"/>
            <p:cNvSpPr txBox="1"/>
            <p:nvPr/>
          </p:nvSpPr>
          <p:spPr>
            <a:xfrm>
              <a:off x="1784272"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(4,047)</a:t>
              </a:r>
            </a:p>
          </p:txBody>
        </p:sp>
        <p:sp>
          <p:nvSpPr>
            <p:cNvPr id="23" name="TextBox 22"/>
            <p:cNvSpPr txBox="1"/>
            <p:nvPr/>
          </p:nvSpPr>
          <p:spPr>
            <a:xfrm>
              <a:off x="3079063"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(4,010)</a:t>
              </a:r>
            </a:p>
          </p:txBody>
        </p:sp>
        <p:sp>
          <p:nvSpPr>
            <p:cNvPr id="24" name="TextBox 23"/>
            <p:cNvSpPr txBox="1"/>
            <p:nvPr/>
          </p:nvSpPr>
          <p:spPr>
            <a:xfrm>
              <a:off x="4373854"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(3,231)</a:t>
              </a:r>
            </a:p>
          </p:txBody>
        </p:sp>
        <p:sp>
          <p:nvSpPr>
            <p:cNvPr id="25" name="TextBox 24"/>
            <p:cNvSpPr txBox="1"/>
            <p:nvPr/>
          </p:nvSpPr>
          <p:spPr>
            <a:xfrm>
              <a:off x="5668645"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(3,814)</a:t>
              </a:r>
            </a:p>
          </p:txBody>
        </p:sp>
        <p:sp>
          <p:nvSpPr>
            <p:cNvPr id="26" name="TextBox 25"/>
            <p:cNvSpPr txBox="1"/>
            <p:nvPr/>
          </p:nvSpPr>
          <p:spPr>
            <a:xfrm>
              <a:off x="6963436"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(4,309)</a:t>
              </a:r>
            </a:p>
          </p:txBody>
        </p:sp>
        <p:sp>
          <p:nvSpPr>
            <p:cNvPr id="27" name="TextBox 26"/>
            <p:cNvSpPr txBox="1"/>
            <p:nvPr/>
          </p:nvSpPr>
          <p:spPr>
            <a:xfrm>
              <a:off x="8258227"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(2,971)</a:t>
              </a:r>
            </a:p>
          </p:txBody>
        </p:sp>
        <p:sp>
          <p:nvSpPr>
            <p:cNvPr id="29" name="TextBox 28"/>
            <p:cNvSpPr txBox="1"/>
            <p:nvPr/>
          </p:nvSpPr>
          <p:spPr>
            <a:xfrm>
              <a:off x="9553018"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(1,780)</a:t>
              </a:r>
            </a:p>
          </p:txBody>
        </p:sp>
        <p:sp>
          <p:nvSpPr>
            <p:cNvPr id="30" name="TextBox 29"/>
            <p:cNvSpPr txBox="1"/>
            <p:nvPr/>
          </p:nvSpPr>
          <p:spPr>
            <a:xfrm>
              <a:off x="10847807" y="610689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(4,491)</a:t>
              </a:r>
            </a:p>
          </p:txBody>
        </p:sp>
        <p:sp>
          <p:nvSpPr>
            <p:cNvPr id="34" name="TextBox 33"/>
            <p:cNvSpPr txBox="1"/>
            <p:nvPr/>
          </p:nvSpPr>
          <p:spPr>
            <a:xfrm>
              <a:off x="489480"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(1,168)</a:t>
              </a:r>
            </a:p>
          </p:txBody>
        </p:sp>
        <p:sp>
          <p:nvSpPr>
            <p:cNvPr id="35" name="TextBox 34"/>
            <p:cNvSpPr txBox="1"/>
            <p:nvPr/>
          </p:nvSpPr>
          <p:spPr>
            <a:xfrm>
              <a:off x="1784271"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(3,594)</a:t>
              </a:r>
            </a:p>
          </p:txBody>
        </p:sp>
        <p:sp>
          <p:nvSpPr>
            <p:cNvPr id="36" name="TextBox 35"/>
            <p:cNvSpPr txBox="1"/>
            <p:nvPr/>
          </p:nvSpPr>
          <p:spPr>
            <a:xfrm>
              <a:off x="3079062"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(3,406)</a:t>
              </a:r>
            </a:p>
          </p:txBody>
        </p:sp>
        <p:sp>
          <p:nvSpPr>
            <p:cNvPr id="37" name="TextBox 36"/>
            <p:cNvSpPr txBox="1"/>
            <p:nvPr/>
          </p:nvSpPr>
          <p:spPr>
            <a:xfrm>
              <a:off x="4373853"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(2,760)</a:t>
              </a:r>
            </a:p>
          </p:txBody>
        </p:sp>
        <p:sp>
          <p:nvSpPr>
            <p:cNvPr id="38" name="TextBox 37"/>
            <p:cNvSpPr txBox="1"/>
            <p:nvPr/>
          </p:nvSpPr>
          <p:spPr>
            <a:xfrm>
              <a:off x="5668644"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(2,600)</a:t>
              </a:r>
            </a:p>
          </p:txBody>
        </p:sp>
        <p:sp>
          <p:nvSpPr>
            <p:cNvPr id="39" name="TextBox 38"/>
            <p:cNvSpPr txBox="1"/>
            <p:nvPr/>
          </p:nvSpPr>
          <p:spPr>
            <a:xfrm>
              <a:off x="6963435"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(2,232)</a:t>
              </a:r>
            </a:p>
          </p:txBody>
        </p:sp>
        <p:sp>
          <p:nvSpPr>
            <p:cNvPr id="40" name="TextBox 39"/>
            <p:cNvSpPr txBox="1"/>
            <p:nvPr/>
          </p:nvSpPr>
          <p:spPr>
            <a:xfrm>
              <a:off x="8258226"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(2,578)</a:t>
              </a:r>
            </a:p>
          </p:txBody>
        </p:sp>
        <p:sp>
          <p:nvSpPr>
            <p:cNvPr id="42" name="TextBox 41"/>
            <p:cNvSpPr txBox="1"/>
            <p:nvPr/>
          </p:nvSpPr>
          <p:spPr>
            <a:xfrm>
              <a:off x="9553017" y="597863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(1,197)</a:t>
              </a:r>
            </a:p>
          </p:txBody>
        </p:sp>
        <p:sp>
          <p:nvSpPr>
            <p:cNvPr id="43" name="TextBox 42"/>
            <p:cNvSpPr txBox="1"/>
            <p:nvPr/>
          </p:nvSpPr>
          <p:spPr>
            <a:xfrm>
              <a:off x="10847806" y="5968251"/>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(3,171)</a:t>
              </a:r>
            </a:p>
          </p:txBody>
        </p:sp>
        <p:sp>
          <p:nvSpPr>
            <p:cNvPr id="47" name="TextBox 46"/>
            <p:cNvSpPr txBox="1"/>
            <p:nvPr/>
          </p:nvSpPr>
          <p:spPr>
            <a:xfrm>
              <a:off x="-69289" y="5841707"/>
              <a:ext cx="1078130" cy="261610"/>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2011:</a:t>
              </a:r>
            </a:p>
          </p:txBody>
        </p:sp>
        <p:sp>
          <p:nvSpPr>
            <p:cNvPr id="48" name="TextBox 47"/>
            <p:cNvSpPr txBox="1"/>
            <p:nvPr/>
          </p:nvSpPr>
          <p:spPr>
            <a:xfrm>
              <a:off x="489481"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(987)</a:t>
              </a:r>
            </a:p>
          </p:txBody>
        </p:sp>
        <p:sp>
          <p:nvSpPr>
            <p:cNvPr id="49" name="TextBox 48"/>
            <p:cNvSpPr txBox="1"/>
            <p:nvPr/>
          </p:nvSpPr>
          <p:spPr>
            <a:xfrm>
              <a:off x="1784272"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(3,025)</a:t>
              </a:r>
            </a:p>
          </p:txBody>
        </p:sp>
        <p:sp>
          <p:nvSpPr>
            <p:cNvPr id="50" name="TextBox 49"/>
            <p:cNvSpPr txBox="1"/>
            <p:nvPr/>
          </p:nvSpPr>
          <p:spPr>
            <a:xfrm>
              <a:off x="3079063"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(3,179)</a:t>
              </a:r>
            </a:p>
          </p:txBody>
        </p:sp>
        <p:sp>
          <p:nvSpPr>
            <p:cNvPr id="51" name="TextBox 50"/>
            <p:cNvSpPr txBox="1"/>
            <p:nvPr/>
          </p:nvSpPr>
          <p:spPr>
            <a:xfrm>
              <a:off x="4373854"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(2,648)</a:t>
              </a:r>
            </a:p>
          </p:txBody>
        </p:sp>
        <p:sp>
          <p:nvSpPr>
            <p:cNvPr id="52" name="TextBox 51"/>
            <p:cNvSpPr txBox="1"/>
            <p:nvPr/>
          </p:nvSpPr>
          <p:spPr>
            <a:xfrm>
              <a:off x="5668645"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(2,219)</a:t>
              </a:r>
            </a:p>
          </p:txBody>
        </p:sp>
        <p:sp>
          <p:nvSpPr>
            <p:cNvPr id="53" name="TextBox 52"/>
            <p:cNvSpPr txBox="1"/>
            <p:nvPr/>
          </p:nvSpPr>
          <p:spPr>
            <a:xfrm>
              <a:off x="6963436"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(2,556)</a:t>
              </a:r>
            </a:p>
          </p:txBody>
        </p:sp>
        <p:sp>
          <p:nvSpPr>
            <p:cNvPr id="54" name="TextBox 53"/>
            <p:cNvSpPr txBox="1"/>
            <p:nvPr/>
          </p:nvSpPr>
          <p:spPr>
            <a:xfrm>
              <a:off x="8258227"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(2,275)</a:t>
              </a:r>
            </a:p>
          </p:txBody>
        </p:sp>
        <p:sp>
          <p:nvSpPr>
            <p:cNvPr id="55" name="TextBox 54"/>
            <p:cNvSpPr txBox="1"/>
            <p:nvPr/>
          </p:nvSpPr>
          <p:spPr>
            <a:xfrm>
              <a:off x="9553018" y="5845827"/>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(2,129)</a:t>
              </a:r>
            </a:p>
          </p:txBody>
        </p:sp>
        <p:sp>
          <p:nvSpPr>
            <p:cNvPr id="56" name="TextBox 55"/>
            <p:cNvSpPr txBox="1"/>
            <p:nvPr/>
          </p:nvSpPr>
          <p:spPr>
            <a:xfrm>
              <a:off x="10847807" y="5835441"/>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(2,844)</a:t>
              </a:r>
            </a:p>
          </p:txBody>
        </p:sp>
      </p:grpSp>
    </p:spTree>
    <p:extLst>
      <p:ext uri="{BB962C8B-B14F-4D97-AF65-F5344CB8AC3E}">
        <p14:creationId xmlns:p14="http://schemas.microsoft.com/office/powerpoint/2010/main" val="35531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rot="13708250">
            <a:off x="2532310" y="5997502"/>
            <a:ext cx="1455836" cy="240569"/>
            <a:chOff x="5330458" y="2468398"/>
            <a:chExt cx="1302942" cy="196426"/>
          </a:xfrm>
        </p:grpSpPr>
        <p:sp>
          <p:nvSpPr>
            <p:cNvPr id="167" name="Rectangle 166"/>
            <p:cNvSpPr/>
            <p:nvPr/>
          </p:nvSpPr>
          <p:spPr>
            <a:xfrm rot="14400000">
              <a:off x="5814833" y="2151577"/>
              <a:ext cx="123640" cy="902853"/>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solidFill>
              </a:endParaRPr>
            </a:p>
          </p:txBody>
        </p:sp>
        <p:sp>
          <p:nvSpPr>
            <p:cNvPr id="168" name="Rectangle 167"/>
            <p:cNvSpPr/>
            <p:nvPr/>
          </p:nvSpPr>
          <p:spPr>
            <a:xfrm rot="9079704">
              <a:off x="5330458" y="2468398"/>
              <a:ext cx="1302942" cy="188476"/>
            </a:xfrm>
            <a:prstGeom prst="rect">
              <a:avLst/>
            </a:prstGeom>
          </p:spPr>
          <p:txBody>
            <a:bodyPr wrap="square">
              <a:spAutoFit/>
            </a:bodyPr>
            <a:lstStyle/>
            <a:p>
              <a:pPr algn="r"/>
              <a:r>
                <a:rPr lang="en-GB" sz="900" dirty="0">
                  <a:solidFill>
                    <a:schemeClr val="bg1"/>
                  </a:solidFill>
                </a:rPr>
                <a:t>Manufacturing</a:t>
              </a:r>
            </a:p>
          </p:txBody>
        </p:sp>
      </p:grpSp>
      <p:grpSp>
        <p:nvGrpSpPr>
          <p:cNvPr id="147" name="Group 146"/>
          <p:cNvGrpSpPr/>
          <p:nvPr/>
        </p:nvGrpSpPr>
        <p:grpSpPr>
          <a:xfrm rot="15906449">
            <a:off x="3420172" y="4288446"/>
            <a:ext cx="1620446" cy="261480"/>
            <a:chOff x="5342075" y="2475773"/>
            <a:chExt cx="1186910" cy="214770"/>
          </a:xfrm>
        </p:grpSpPr>
        <p:sp>
          <p:nvSpPr>
            <p:cNvPr id="148" name="Rectangle 147"/>
            <p:cNvSpPr/>
            <p:nvPr/>
          </p:nvSpPr>
          <p:spPr>
            <a:xfrm rot="14400000">
              <a:off x="5777654" y="2201972"/>
              <a:ext cx="109132" cy="868009"/>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49" name="Rectangle 148"/>
            <p:cNvSpPr/>
            <p:nvPr/>
          </p:nvSpPr>
          <p:spPr>
            <a:xfrm rot="8935361">
              <a:off x="5342075" y="2475773"/>
              <a:ext cx="1186910" cy="189596"/>
            </a:xfrm>
            <a:prstGeom prst="rect">
              <a:avLst/>
            </a:prstGeom>
          </p:spPr>
          <p:txBody>
            <a:bodyPr wrap="square">
              <a:spAutoFit/>
            </a:bodyPr>
            <a:lstStyle/>
            <a:p>
              <a:pPr algn="r"/>
              <a:r>
                <a:rPr lang="en-GB" sz="900" dirty="0">
                  <a:solidFill>
                    <a:schemeClr val="bg1"/>
                  </a:solidFill>
                </a:rPr>
                <a:t>Wholesale &amp; Retail</a:t>
              </a:r>
              <a:endParaRPr lang="en-GB" sz="800" dirty="0">
                <a:solidFill>
                  <a:schemeClr val="bg1"/>
                </a:solidFill>
              </a:endParaRPr>
            </a:p>
          </p:txBody>
        </p:sp>
      </p:grpSp>
      <p:grpSp>
        <p:nvGrpSpPr>
          <p:cNvPr id="134" name="Group 133"/>
          <p:cNvGrpSpPr/>
          <p:nvPr/>
        </p:nvGrpSpPr>
        <p:grpSpPr>
          <a:xfrm rot="16200000">
            <a:off x="3522749" y="4164843"/>
            <a:ext cx="1656000" cy="230832"/>
            <a:chOff x="5341343" y="2480504"/>
            <a:chExt cx="1197985" cy="173670"/>
          </a:xfrm>
        </p:grpSpPr>
        <p:sp>
          <p:nvSpPr>
            <p:cNvPr id="135" name="Rectangle 134"/>
            <p:cNvSpPr/>
            <p:nvPr/>
          </p:nvSpPr>
          <p:spPr>
            <a:xfrm rot="14400000">
              <a:off x="5902091" y="1984937"/>
              <a:ext cx="108000" cy="11484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36" name="Rectangle 135"/>
            <p:cNvSpPr/>
            <p:nvPr/>
          </p:nvSpPr>
          <p:spPr>
            <a:xfrm rot="8897563">
              <a:off x="5341343" y="2480504"/>
              <a:ext cx="1197985" cy="173670"/>
            </a:xfrm>
            <a:prstGeom prst="rect">
              <a:avLst/>
            </a:prstGeom>
          </p:spPr>
          <p:txBody>
            <a:bodyPr wrap="square">
              <a:spAutoFit/>
            </a:bodyPr>
            <a:lstStyle/>
            <a:p>
              <a:pPr algn="r"/>
              <a:r>
                <a:rPr lang="en-GB" sz="900" dirty="0">
                  <a:solidFill>
                    <a:schemeClr val="bg1"/>
                  </a:solidFill>
                </a:rPr>
                <a:t>Financial Services</a:t>
              </a:r>
              <a:endParaRPr lang="en-GB" sz="800" dirty="0">
                <a:solidFill>
                  <a:schemeClr val="bg1"/>
                </a:solidFill>
              </a:endParaRPr>
            </a:p>
          </p:txBody>
        </p:sp>
      </p:grpSp>
      <p:grpSp>
        <p:nvGrpSpPr>
          <p:cNvPr id="140" name="Group 139"/>
          <p:cNvGrpSpPr/>
          <p:nvPr/>
        </p:nvGrpSpPr>
        <p:grpSpPr>
          <a:xfrm rot="15607077">
            <a:off x="3228820" y="4420040"/>
            <a:ext cx="1656000" cy="230832"/>
            <a:chOff x="5341343" y="2480504"/>
            <a:chExt cx="1197985" cy="173670"/>
          </a:xfrm>
        </p:grpSpPr>
        <p:sp>
          <p:nvSpPr>
            <p:cNvPr id="141" name="Rectangle 140"/>
            <p:cNvSpPr/>
            <p:nvPr/>
          </p:nvSpPr>
          <p:spPr>
            <a:xfrm rot="14400000">
              <a:off x="5866922" y="2046069"/>
              <a:ext cx="108341" cy="1067769"/>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42" name="Rectangle 141"/>
            <p:cNvSpPr/>
            <p:nvPr/>
          </p:nvSpPr>
          <p:spPr>
            <a:xfrm rot="8897563">
              <a:off x="5341343" y="2480504"/>
              <a:ext cx="1197985" cy="173670"/>
            </a:xfrm>
            <a:prstGeom prst="rect">
              <a:avLst/>
            </a:prstGeom>
          </p:spPr>
          <p:txBody>
            <a:bodyPr wrap="square">
              <a:spAutoFit/>
            </a:bodyPr>
            <a:lstStyle/>
            <a:p>
              <a:pPr algn="r"/>
              <a:r>
                <a:rPr lang="en-GB" sz="900" dirty="0">
                  <a:solidFill>
                    <a:schemeClr val="bg1"/>
                  </a:solidFill>
                </a:rPr>
                <a:t>Construction</a:t>
              </a:r>
              <a:endParaRPr lang="en-GB" sz="800" dirty="0">
                <a:solidFill>
                  <a:schemeClr val="bg1"/>
                </a:solidFill>
              </a:endParaRPr>
            </a:p>
          </p:txBody>
        </p:sp>
      </p:grpSp>
      <p:grpSp>
        <p:nvGrpSpPr>
          <p:cNvPr id="126" name="Group 125"/>
          <p:cNvGrpSpPr/>
          <p:nvPr/>
        </p:nvGrpSpPr>
        <p:grpSpPr>
          <a:xfrm rot="17379737">
            <a:off x="4712609" y="3411424"/>
            <a:ext cx="2015476" cy="278918"/>
            <a:chOff x="5342075" y="2436277"/>
            <a:chExt cx="1406562" cy="229092"/>
          </a:xfrm>
        </p:grpSpPr>
        <p:sp>
          <p:nvSpPr>
            <p:cNvPr id="127" name="Rectangle 126"/>
            <p:cNvSpPr/>
            <p:nvPr/>
          </p:nvSpPr>
          <p:spPr>
            <a:xfrm rot="14400000">
              <a:off x="6001240" y="1802540"/>
              <a:ext cx="113660" cy="138113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28" name="Rectangle 127"/>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Manufacturing</a:t>
              </a:r>
              <a:endParaRPr lang="en-GB" sz="800" dirty="0">
                <a:solidFill>
                  <a:schemeClr val="bg1"/>
                </a:solidFill>
              </a:endParaRPr>
            </a:p>
          </p:txBody>
        </p:sp>
      </p:grpSp>
      <p:grpSp>
        <p:nvGrpSpPr>
          <p:cNvPr id="115" name="Group 114"/>
          <p:cNvGrpSpPr/>
          <p:nvPr/>
        </p:nvGrpSpPr>
        <p:grpSpPr>
          <a:xfrm rot="18518790">
            <a:off x="5848215" y="3595079"/>
            <a:ext cx="1716604" cy="230832"/>
            <a:chOff x="5341343" y="2472534"/>
            <a:chExt cx="1197985" cy="189596"/>
          </a:xfrm>
        </p:grpSpPr>
        <p:sp>
          <p:nvSpPr>
            <p:cNvPr id="116" name="Rectangle 115"/>
            <p:cNvSpPr/>
            <p:nvPr/>
          </p:nvSpPr>
          <p:spPr>
            <a:xfrm rot="14400000">
              <a:off x="5888986" y="2009764"/>
              <a:ext cx="99616" cy="1112568"/>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17" name="Rectangle 116"/>
            <p:cNvSpPr/>
            <p:nvPr/>
          </p:nvSpPr>
          <p:spPr>
            <a:xfrm rot="19812319">
              <a:off x="5341343" y="2472534"/>
              <a:ext cx="1197985" cy="189596"/>
            </a:xfrm>
            <a:prstGeom prst="rect">
              <a:avLst/>
            </a:prstGeom>
          </p:spPr>
          <p:txBody>
            <a:bodyPr wrap="square">
              <a:spAutoFit/>
            </a:bodyPr>
            <a:lstStyle/>
            <a:p>
              <a:pPr algn="l"/>
              <a:r>
                <a:rPr lang="en-GB" sz="900" dirty="0">
                  <a:solidFill>
                    <a:schemeClr val="bg1"/>
                  </a:solidFill>
                </a:rPr>
                <a:t>Arts and other services</a:t>
              </a:r>
              <a:endParaRPr lang="en-GB" sz="800" dirty="0">
                <a:solidFill>
                  <a:schemeClr val="bg1"/>
                </a:solidFill>
              </a:endParaRPr>
            </a:p>
          </p:txBody>
        </p:sp>
      </p:grpSp>
      <p:grpSp>
        <p:nvGrpSpPr>
          <p:cNvPr id="100" name="Group 99"/>
          <p:cNvGrpSpPr/>
          <p:nvPr/>
        </p:nvGrpSpPr>
        <p:grpSpPr>
          <a:xfrm rot="18163605">
            <a:off x="5493782" y="3528513"/>
            <a:ext cx="1716604" cy="230832"/>
            <a:chOff x="5341343" y="2472535"/>
            <a:chExt cx="1197985" cy="189596"/>
          </a:xfrm>
        </p:grpSpPr>
        <p:sp>
          <p:nvSpPr>
            <p:cNvPr id="101" name="Rectangle 100"/>
            <p:cNvSpPr/>
            <p:nvPr/>
          </p:nvSpPr>
          <p:spPr>
            <a:xfrm rot="14400000">
              <a:off x="5902091" y="1984937"/>
              <a:ext cx="108000" cy="11484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02" name="Rectangle 101"/>
            <p:cNvSpPr/>
            <p:nvPr/>
          </p:nvSpPr>
          <p:spPr>
            <a:xfrm rot="19812319">
              <a:off x="5341343" y="2472535"/>
              <a:ext cx="1197985" cy="189596"/>
            </a:xfrm>
            <a:prstGeom prst="rect">
              <a:avLst/>
            </a:prstGeom>
          </p:spPr>
          <p:txBody>
            <a:bodyPr wrap="square">
              <a:spAutoFit/>
            </a:bodyPr>
            <a:lstStyle/>
            <a:p>
              <a:pPr algn="l"/>
              <a:r>
                <a:rPr lang="en-GB" sz="900" dirty="0">
                  <a:solidFill>
                    <a:schemeClr val="bg1"/>
                  </a:solidFill>
                </a:rPr>
                <a:t>Transport &amp; Comms</a:t>
              </a:r>
              <a:endParaRPr lang="en-GB" sz="800" dirty="0">
                <a:solidFill>
                  <a:schemeClr val="bg1"/>
                </a:solidFill>
              </a:endParaRPr>
            </a:p>
          </p:txBody>
        </p:sp>
      </p:grpSp>
      <p:grpSp>
        <p:nvGrpSpPr>
          <p:cNvPr id="103" name="Group 102"/>
          <p:cNvGrpSpPr/>
          <p:nvPr/>
        </p:nvGrpSpPr>
        <p:grpSpPr>
          <a:xfrm rot="18344877">
            <a:off x="5585271" y="3394309"/>
            <a:ext cx="2015476" cy="267795"/>
            <a:chOff x="5342075" y="2436277"/>
            <a:chExt cx="1406562" cy="219956"/>
          </a:xfrm>
        </p:grpSpPr>
        <p:sp>
          <p:nvSpPr>
            <p:cNvPr id="104" name="Rectangle 103"/>
            <p:cNvSpPr/>
            <p:nvPr/>
          </p:nvSpPr>
          <p:spPr>
            <a:xfrm rot="14400000">
              <a:off x="6001240" y="1802540"/>
              <a:ext cx="113660" cy="138113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05" name="Rectangle 104"/>
            <p:cNvSpPr/>
            <p:nvPr/>
          </p:nvSpPr>
          <p:spPr>
            <a:xfrm rot="19812319">
              <a:off x="5342075" y="2484909"/>
              <a:ext cx="1186910" cy="171324"/>
            </a:xfrm>
            <a:prstGeom prst="rect">
              <a:avLst/>
            </a:prstGeom>
          </p:spPr>
          <p:txBody>
            <a:bodyPr wrap="square">
              <a:spAutoFit/>
            </a:bodyPr>
            <a:lstStyle/>
            <a:p>
              <a:pPr algn="l"/>
              <a:r>
                <a:rPr lang="en-GB" sz="900" dirty="0">
                  <a:solidFill>
                    <a:schemeClr val="bg1"/>
                  </a:solidFill>
                </a:rPr>
                <a:t>Business services</a:t>
              </a:r>
              <a:endParaRPr lang="en-GB" sz="800" dirty="0">
                <a:solidFill>
                  <a:schemeClr val="bg1"/>
                </a:solidFill>
              </a:endParaRPr>
            </a:p>
          </p:txBody>
        </p:sp>
      </p:grpSp>
      <p:sp>
        <p:nvSpPr>
          <p:cNvPr id="2" name="Title 1"/>
          <p:cNvSpPr>
            <a:spLocks noGrp="1"/>
          </p:cNvSpPr>
          <p:nvPr>
            <p:ph type="title"/>
          </p:nvPr>
        </p:nvSpPr>
        <p:spPr/>
        <p:txBody>
          <a:bodyPr>
            <a:normAutofit/>
          </a:bodyPr>
          <a:lstStyle/>
          <a:p>
            <a:r>
              <a:rPr lang="en-GB" dirty="0"/>
              <a:t>Density of skills-shortage vacancies by occupation and sector </a:t>
            </a:r>
          </a:p>
        </p:txBody>
      </p:sp>
      <p:graphicFrame>
        <p:nvGraphicFramePr>
          <p:cNvPr id="7" name="Chart 6"/>
          <p:cNvGraphicFramePr/>
          <p:nvPr>
            <p:extLst>
              <p:ext uri="{D42A27DB-BD31-4B8C-83A1-F6EECF244321}">
                <p14:modId xmlns:p14="http://schemas.microsoft.com/office/powerpoint/2010/main" val="2444310640"/>
              </p:ext>
            </p:extLst>
          </p:nvPr>
        </p:nvGraphicFramePr>
        <p:xfrm>
          <a:off x="0" y="993838"/>
          <a:ext cx="2466975" cy="586368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8647304" y="1297121"/>
            <a:ext cx="3377140" cy="887338"/>
            <a:chOff x="3356144" y="497260"/>
            <a:chExt cx="3377140" cy="887338"/>
          </a:xfrm>
        </p:grpSpPr>
        <p:sp>
          <p:nvSpPr>
            <p:cNvPr id="9" name="Rectangle 8"/>
            <p:cNvSpPr/>
            <p:nvPr/>
          </p:nvSpPr>
          <p:spPr>
            <a:xfrm>
              <a:off x="3356144" y="539552"/>
              <a:ext cx="216872" cy="199180"/>
            </a:xfrm>
            <a:prstGeom prst="rect">
              <a:avLst/>
            </a:prstGeom>
            <a:solidFill>
              <a:srgbClr val="233A7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4436"/>
                </a:solidFill>
              </a:endParaRPr>
            </a:p>
          </p:txBody>
        </p:sp>
        <p:sp>
          <p:nvSpPr>
            <p:cNvPr id="10" name="Rectangle 9"/>
            <p:cNvSpPr/>
            <p:nvPr/>
          </p:nvSpPr>
          <p:spPr>
            <a:xfrm>
              <a:off x="3356144" y="835538"/>
              <a:ext cx="216872" cy="199180"/>
            </a:xfrm>
            <a:prstGeom prst="rect">
              <a:avLst/>
            </a:prstGeom>
            <a:solidFill>
              <a:srgbClr val="836DB0"/>
            </a:solidFill>
            <a:ln w="19050">
              <a:solidFill>
                <a:srgbClr val="836D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4436"/>
                </a:solidFill>
              </a:endParaRPr>
            </a:p>
          </p:txBody>
        </p:sp>
        <p:sp>
          <p:nvSpPr>
            <p:cNvPr id="11" name="Rectangle 10"/>
            <p:cNvSpPr/>
            <p:nvPr/>
          </p:nvSpPr>
          <p:spPr>
            <a:xfrm>
              <a:off x="3356144" y="1123570"/>
              <a:ext cx="216872" cy="199180"/>
            </a:xfrm>
            <a:prstGeom prst="rect">
              <a:avLst/>
            </a:prstGeom>
            <a:solidFill>
              <a:srgbClr val="C8D3EF"/>
            </a:solidFill>
            <a:ln w="19050">
              <a:solidFill>
                <a:srgbClr val="C8D3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4436"/>
                </a:solidFill>
              </a:endParaRPr>
            </a:p>
          </p:txBody>
        </p:sp>
        <p:sp>
          <p:nvSpPr>
            <p:cNvPr id="12" name="TextBox 11"/>
            <p:cNvSpPr txBox="1"/>
            <p:nvPr/>
          </p:nvSpPr>
          <p:spPr>
            <a:xfrm>
              <a:off x="3525355" y="497260"/>
              <a:ext cx="2470548" cy="307777"/>
            </a:xfrm>
            <a:prstGeom prst="rect">
              <a:avLst/>
            </a:prstGeom>
            <a:noFill/>
          </p:spPr>
          <p:txBody>
            <a:bodyPr wrap="none" rtlCol="0">
              <a:spAutoFit/>
            </a:bodyPr>
            <a:lstStyle/>
            <a:p>
              <a:r>
                <a:rPr lang="en-GB" sz="1400" dirty="0">
                  <a:solidFill>
                    <a:srgbClr val="000000"/>
                  </a:solidFill>
                </a:rPr>
                <a:t>= SSV density 30% or above</a:t>
              </a:r>
            </a:p>
          </p:txBody>
        </p:sp>
        <p:sp>
          <p:nvSpPr>
            <p:cNvPr id="13" name="TextBox 12"/>
            <p:cNvSpPr txBox="1"/>
            <p:nvPr/>
          </p:nvSpPr>
          <p:spPr>
            <a:xfrm>
              <a:off x="3525355" y="769739"/>
              <a:ext cx="3207929" cy="307777"/>
            </a:xfrm>
            <a:prstGeom prst="rect">
              <a:avLst/>
            </a:prstGeom>
            <a:noFill/>
          </p:spPr>
          <p:txBody>
            <a:bodyPr wrap="none" rtlCol="0">
              <a:spAutoFit/>
            </a:bodyPr>
            <a:lstStyle/>
            <a:p>
              <a:r>
                <a:rPr lang="en-GB" sz="1400" dirty="0">
                  <a:solidFill>
                    <a:srgbClr val="000000"/>
                  </a:solidFill>
                </a:rPr>
                <a:t>= SSV density between 15% and 29%</a:t>
              </a:r>
            </a:p>
          </p:txBody>
        </p:sp>
        <p:sp>
          <p:nvSpPr>
            <p:cNvPr id="14" name="TextBox 13"/>
            <p:cNvSpPr txBox="1"/>
            <p:nvPr/>
          </p:nvSpPr>
          <p:spPr>
            <a:xfrm>
              <a:off x="3525355" y="1076821"/>
              <a:ext cx="3108543" cy="307777"/>
            </a:xfrm>
            <a:prstGeom prst="rect">
              <a:avLst/>
            </a:prstGeom>
            <a:noFill/>
          </p:spPr>
          <p:txBody>
            <a:bodyPr wrap="none" rtlCol="0">
              <a:spAutoFit/>
            </a:bodyPr>
            <a:lstStyle/>
            <a:p>
              <a:r>
                <a:rPr lang="en-GB" sz="1400" dirty="0">
                  <a:solidFill>
                    <a:srgbClr val="000000"/>
                  </a:solidFill>
                </a:rPr>
                <a:t>= SSV density between 1% and 14%</a:t>
              </a:r>
            </a:p>
          </p:txBody>
        </p:sp>
      </p:grpSp>
      <p:graphicFrame>
        <p:nvGraphicFramePr>
          <p:cNvPr id="80" name="Chart 79"/>
          <p:cNvGraphicFramePr/>
          <p:nvPr>
            <p:extLst>
              <p:ext uri="{D42A27DB-BD31-4B8C-83A1-F6EECF244321}">
                <p14:modId xmlns:p14="http://schemas.microsoft.com/office/powerpoint/2010/main" val="3787471507"/>
              </p:ext>
            </p:extLst>
          </p:nvPr>
        </p:nvGraphicFramePr>
        <p:xfrm>
          <a:off x="2428875" y="4301716"/>
          <a:ext cx="756084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00020" y="5965194"/>
            <a:ext cx="903514" cy="246221"/>
          </a:xfrm>
          <a:prstGeom prst="rect">
            <a:avLst/>
          </a:prstGeom>
          <a:noFill/>
        </p:spPr>
        <p:txBody>
          <a:bodyPr wrap="square" rtlCol="0">
            <a:spAutoFit/>
          </a:bodyPr>
          <a:lstStyle/>
          <a:p>
            <a:r>
              <a:rPr lang="en-GB" sz="1000" dirty="0"/>
              <a:t>Education</a:t>
            </a:r>
          </a:p>
        </p:txBody>
      </p:sp>
      <p:sp>
        <p:nvSpPr>
          <p:cNvPr id="16" name="TextBox 15"/>
          <p:cNvSpPr txBox="1"/>
          <p:nvPr/>
        </p:nvSpPr>
        <p:spPr>
          <a:xfrm>
            <a:off x="100020" y="5473478"/>
            <a:ext cx="903514" cy="400110"/>
          </a:xfrm>
          <a:prstGeom prst="rect">
            <a:avLst/>
          </a:prstGeom>
          <a:noFill/>
        </p:spPr>
        <p:txBody>
          <a:bodyPr wrap="square" rtlCol="0">
            <a:spAutoFit/>
          </a:bodyPr>
          <a:lstStyle/>
          <a:p>
            <a:r>
              <a:rPr lang="en-GB" sz="1000" dirty="0"/>
              <a:t>Hotels &amp; Restaurants</a:t>
            </a:r>
          </a:p>
        </p:txBody>
      </p:sp>
      <p:sp>
        <p:nvSpPr>
          <p:cNvPr id="17" name="TextBox 16"/>
          <p:cNvSpPr txBox="1"/>
          <p:nvPr/>
        </p:nvSpPr>
        <p:spPr>
          <a:xfrm>
            <a:off x="106297" y="5032441"/>
            <a:ext cx="903514" cy="400110"/>
          </a:xfrm>
          <a:prstGeom prst="rect">
            <a:avLst/>
          </a:prstGeom>
          <a:noFill/>
        </p:spPr>
        <p:txBody>
          <a:bodyPr wrap="square" rtlCol="0">
            <a:spAutoFit/>
          </a:bodyPr>
          <a:lstStyle/>
          <a:p>
            <a:r>
              <a:rPr lang="en-GB" sz="1000" dirty="0"/>
              <a:t>Wholesale &amp; Retail</a:t>
            </a:r>
          </a:p>
        </p:txBody>
      </p:sp>
      <p:sp>
        <p:nvSpPr>
          <p:cNvPr id="18" name="TextBox 17"/>
          <p:cNvSpPr txBox="1"/>
          <p:nvPr/>
        </p:nvSpPr>
        <p:spPr>
          <a:xfrm>
            <a:off x="100018" y="4590379"/>
            <a:ext cx="903514" cy="400110"/>
          </a:xfrm>
          <a:prstGeom prst="rect">
            <a:avLst/>
          </a:prstGeom>
          <a:noFill/>
        </p:spPr>
        <p:txBody>
          <a:bodyPr wrap="square" rtlCol="0">
            <a:spAutoFit/>
          </a:bodyPr>
          <a:lstStyle/>
          <a:p>
            <a:r>
              <a:rPr lang="en-GB" sz="1000" dirty="0"/>
              <a:t>Financial Services</a:t>
            </a:r>
          </a:p>
        </p:txBody>
      </p:sp>
      <p:sp>
        <p:nvSpPr>
          <p:cNvPr id="19" name="TextBox 18"/>
          <p:cNvSpPr txBox="1"/>
          <p:nvPr/>
        </p:nvSpPr>
        <p:spPr>
          <a:xfrm>
            <a:off x="119067" y="4160586"/>
            <a:ext cx="1033209" cy="400110"/>
          </a:xfrm>
          <a:prstGeom prst="rect">
            <a:avLst/>
          </a:prstGeom>
          <a:noFill/>
        </p:spPr>
        <p:txBody>
          <a:bodyPr wrap="square" rtlCol="0">
            <a:spAutoFit/>
          </a:bodyPr>
          <a:lstStyle/>
          <a:p>
            <a:r>
              <a:rPr lang="en-GB" sz="1000" dirty="0"/>
              <a:t>Arts &amp; Other Services</a:t>
            </a:r>
          </a:p>
        </p:txBody>
      </p:sp>
      <p:sp>
        <p:nvSpPr>
          <p:cNvPr id="20" name="TextBox 19"/>
          <p:cNvSpPr txBox="1"/>
          <p:nvPr/>
        </p:nvSpPr>
        <p:spPr>
          <a:xfrm>
            <a:off x="92218" y="3730434"/>
            <a:ext cx="903514" cy="400110"/>
          </a:xfrm>
          <a:prstGeom prst="rect">
            <a:avLst/>
          </a:prstGeom>
          <a:noFill/>
        </p:spPr>
        <p:txBody>
          <a:bodyPr wrap="square" rtlCol="0">
            <a:spAutoFit/>
          </a:bodyPr>
          <a:lstStyle/>
          <a:p>
            <a:r>
              <a:rPr lang="en-GB" sz="1000" dirty="0"/>
              <a:t>Health &amp; Social Work</a:t>
            </a:r>
          </a:p>
        </p:txBody>
      </p:sp>
      <p:sp>
        <p:nvSpPr>
          <p:cNvPr id="21" name="TextBox 20"/>
          <p:cNvSpPr txBox="1"/>
          <p:nvPr/>
        </p:nvSpPr>
        <p:spPr>
          <a:xfrm>
            <a:off x="100098" y="3375385"/>
            <a:ext cx="903514" cy="246221"/>
          </a:xfrm>
          <a:prstGeom prst="rect">
            <a:avLst/>
          </a:prstGeom>
          <a:noFill/>
        </p:spPr>
        <p:txBody>
          <a:bodyPr wrap="square" rtlCol="0">
            <a:spAutoFit/>
          </a:bodyPr>
          <a:lstStyle/>
          <a:p>
            <a:r>
              <a:rPr lang="en-GB" sz="1000" dirty="0"/>
              <a:t>Agriculture</a:t>
            </a:r>
          </a:p>
        </p:txBody>
      </p:sp>
      <p:sp>
        <p:nvSpPr>
          <p:cNvPr id="22" name="TextBox 21"/>
          <p:cNvSpPr txBox="1"/>
          <p:nvPr/>
        </p:nvSpPr>
        <p:spPr>
          <a:xfrm>
            <a:off x="96144" y="2933174"/>
            <a:ext cx="1438090" cy="246221"/>
          </a:xfrm>
          <a:prstGeom prst="rect">
            <a:avLst/>
          </a:prstGeom>
          <a:noFill/>
        </p:spPr>
        <p:txBody>
          <a:bodyPr wrap="square" rtlCol="0">
            <a:spAutoFit/>
          </a:bodyPr>
          <a:lstStyle/>
          <a:p>
            <a:r>
              <a:rPr lang="en-GB" sz="1000" dirty="0"/>
              <a:t>Business Services</a:t>
            </a:r>
          </a:p>
        </p:txBody>
      </p:sp>
      <p:sp>
        <p:nvSpPr>
          <p:cNvPr id="23" name="TextBox 22"/>
          <p:cNvSpPr txBox="1"/>
          <p:nvPr/>
        </p:nvSpPr>
        <p:spPr>
          <a:xfrm>
            <a:off x="100098" y="2499383"/>
            <a:ext cx="1127182" cy="246221"/>
          </a:xfrm>
          <a:prstGeom prst="rect">
            <a:avLst/>
          </a:prstGeom>
          <a:noFill/>
        </p:spPr>
        <p:txBody>
          <a:bodyPr wrap="square" rtlCol="0">
            <a:spAutoFit/>
          </a:bodyPr>
          <a:lstStyle/>
          <a:p>
            <a:r>
              <a:rPr lang="en-GB" sz="1000" dirty="0"/>
              <a:t>Manufacturing</a:t>
            </a:r>
          </a:p>
        </p:txBody>
      </p:sp>
      <p:sp>
        <p:nvSpPr>
          <p:cNvPr id="24" name="TextBox 23"/>
          <p:cNvSpPr txBox="1"/>
          <p:nvPr/>
        </p:nvSpPr>
        <p:spPr>
          <a:xfrm>
            <a:off x="109623" y="1984404"/>
            <a:ext cx="1312235" cy="400110"/>
          </a:xfrm>
          <a:prstGeom prst="rect">
            <a:avLst/>
          </a:prstGeom>
          <a:noFill/>
        </p:spPr>
        <p:txBody>
          <a:bodyPr wrap="square" rtlCol="0">
            <a:spAutoFit/>
          </a:bodyPr>
          <a:lstStyle/>
          <a:p>
            <a:r>
              <a:rPr lang="en-GB" sz="1000" dirty="0">
                <a:solidFill>
                  <a:schemeClr val="bg1"/>
                </a:solidFill>
              </a:rPr>
              <a:t>Transport, Storage &amp; Comms</a:t>
            </a:r>
          </a:p>
        </p:txBody>
      </p:sp>
      <p:sp>
        <p:nvSpPr>
          <p:cNvPr id="25" name="TextBox 24"/>
          <p:cNvSpPr txBox="1"/>
          <p:nvPr/>
        </p:nvSpPr>
        <p:spPr>
          <a:xfrm>
            <a:off x="92436" y="1610245"/>
            <a:ext cx="1312235" cy="246221"/>
          </a:xfrm>
          <a:prstGeom prst="rect">
            <a:avLst/>
          </a:prstGeom>
          <a:noFill/>
        </p:spPr>
        <p:txBody>
          <a:bodyPr wrap="square" rtlCol="0">
            <a:spAutoFit/>
          </a:bodyPr>
          <a:lstStyle/>
          <a:p>
            <a:r>
              <a:rPr lang="en-GB" sz="1000" dirty="0">
                <a:solidFill>
                  <a:schemeClr val="bg1"/>
                </a:solidFill>
              </a:rPr>
              <a:t>Construction</a:t>
            </a:r>
          </a:p>
        </p:txBody>
      </p:sp>
      <p:sp>
        <p:nvSpPr>
          <p:cNvPr id="26" name="TextBox 25"/>
          <p:cNvSpPr txBox="1"/>
          <p:nvPr/>
        </p:nvSpPr>
        <p:spPr>
          <a:xfrm>
            <a:off x="87557" y="1204788"/>
            <a:ext cx="1709978" cy="246221"/>
          </a:xfrm>
          <a:prstGeom prst="rect">
            <a:avLst/>
          </a:prstGeom>
          <a:noFill/>
        </p:spPr>
        <p:txBody>
          <a:bodyPr wrap="square" rtlCol="0">
            <a:spAutoFit/>
          </a:bodyPr>
          <a:lstStyle/>
          <a:p>
            <a:r>
              <a:rPr lang="en-GB" sz="1000" dirty="0">
                <a:solidFill>
                  <a:schemeClr val="bg1"/>
                </a:solidFill>
              </a:rPr>
              <a:t>Electricity, Gas &amp; Water</a:t>
            </a:r>
          </a:p>
        </p:txBody>
      </p:sp>
      <p:sp>
        <p:nvSpPr>
          <p:cNvPr id="27" name="TextBox 26"/>
          <p:cNvSpPr txBox="1"/>
          <p:nvPr/>
        </p:nvSpPr>
        <p:spPr>
          <a:xfrm>
            <a:off x="102066" y="6325560"/>
            <a:ext cx="602109" cy="400110"/>
          </a:xfrm>
          <a:prstGeom prst="rect">
            <a:avLst/>
          </a:prstGeom>
          <a:noFill/>
        </p:spPr>
        <p:txBody>
          <a:bodyPr wrap="square" rtlCol="0">
            <a:spAutoFit/>
          </a:bodyPr>
          <a:lstStyle/>
          <a:p>
            <a:r>
              <a:rPr lang="en-GB" sz="1000" dirty="0">
                <a:solidFill>
                  <a:srgbClr val="000000"/>
                </a:solidFill>
              </a:rPr>
              <a:t>Public Admin</a:t>
            </a:r>
          </a:p>
        </p:txBody>
      </p:sp>
      <p:sp>
        <p:nvSpPr>
          <p:cNvPr id="5" name="TextBox 4"/>
          <p:cNvSpPr txBox="1"/>
          <p:nvPr/>
        </p:nvSpPr>
        <p:spPr>
          <a:xfrm>
            <a:off x="1809750" y="3367691"/>
            <a:ext cx="1181100" cy="261610"/>
          </a:xfrm>
          <a:prstGeom prst="rect">
            <a:avLst/>
          </a:prstGeom>
          <a:noFill/>
        </p:spPr>
        <p:txBody>
          <a:bodyPr wrap="square" rtlCol="0">
            <a:spAutoFit/>
          </a:bodyPr>
          <a:lstStyle/>
          <a:p>
            <a:r>
              <a:rPr lang="en-GB" sz="1100" i="1" dirty="0"/>
              <a:t>(207)</a:t>
            </a:r>
          </a:p>
        </p:txBody>
      </p:sp>
      <p:sp>
        <p:nvSpPr>
          <p:cNvPr id="33" name="TextBox 32"/>
          <p:cNvSpPr txBox="1"/>
          <p:nvPr/>
        </p:nvSpPr>
        <p:spPr>
          <a:xfrm>
            <a:off x="2239093" y="2459672"/>
            <a:ext cx="1181100" cy="261610"/>
          </a:xfrm>
          <a:prstGeom prst="rect">
            <a:avLst/>
          </a:prstGeom>
          <a:noFill/>
        </p:spPr>
        <p:txBody>
          <a:bodyPr wrap="square" rtlCol="0">
            <a:spAutoFit/>
          </a:bodyPr>
          <a:lstStyle/>
          <a:p>
            <a:r>
              <a:rPr lang="en-GB" sz="1100" i="1" dirty="0"/>
              <a:t>(1,605)</a:t>
            </a:r>
          </a:p>
        </p:txBody>
      </p:sp>
      <p:sp>
        <p:nvSpPr>
          <p:cNvPr id="34" name="TextBox 33"/>
          <p:cNvSpPr txBox="1"/>
          <p:nvPr/>
        </p:nvSpPr>
        <p:spPr>
          <a:xfrm>
            <a:off x="2534368" y="1197093"/>
            <a:ext cx="1181100" cy="261610"/>
          </a:xfrm>
          <a:prstGeom prst="rect">
            <a:avLst/>
          </a:prstGeom>
          <a:noFill/>
        </p:spPr>
        <p:txBody>
          <a:bodyPr wrap="square" rtlCol="0">
            <a:spAutoFit/>
          </a:bodyPr>
          <a:lstStyle/>
          <a:p>
            <a:r>
              <a:rPr lang="en-GB" sz="1100" i="1" dirty="0"/>
              <a:t>(221)</a:t>
            </a:r>
          </a:p>
        </p:txBody>
      </p:sp>
      <p:sp>
        <p:nvSpPr>
          <p:cNvPr id="35" name="TextBox 34"/>
          <p:cNvSpPr txBox="1"/>
          <p:nvPr/>
        </p:nvSpPr>
        <p:spPr>
          <a:xfrm>
            <a:off x="2534368" y="1610245"/>
            <a:ext cx="1181100" cy="261610"/>
          </a:xfrm>
          <a:prstGeom prst="rect">
            <a:avLst/>
          </a:prstGeom>
          <a:noFill/>
        </p:spPr>
        <p:txBody>
          <a:bodyPr wrap="square" rtlCol="0">
            <a:spAutoFit/>
          </a:bodyPr>
          <a:lstStyle/>
          <a:p>
            <a:r>
              <a:rPr lang="en-GB" sz="1100" i="1" dirty="0"/>
              <a:t>(1,173)</a:t>
            </a:r>
          </a:p>
        </p:txBody>
      </p:sp>
      <p:sp>
        <p:nvSpPr>
          <p:cNvPr id="36" name="TextBox 35"/>
          <p:cNvSpPr txBox="1"/>
          <p:nvPr/>
        </p:nvSpPr>
        <p:spPr>
          <a:xfrm>
            <a:off x="1688079" y="5139791"/>
            <a:ext cx="1181100" cy="261610"/>
          </a:xfrm>
          <a:prstGeom prst="rect">
            <a:avLst/>
          </a:prstGeom>
          <a:noFill/>
        </p:spPr>
        <p:txBody>
          <a:bodyPr wrap="square" rtlCol="0">
            <a:spAutoFit/>
          </a:bodyPr>
          <a:lstStyle/>
          <a:p>
            <a:r>
              <a:rPr lang="en-GB" sz="1100" i="1" dirty="0"/>
              <a:t>(3,753)</a:t>
            </a:r>
          </a:p>
        </p:txBody>
      </p:sp>
      <p:sp>
        <p:nvSpPr>
          <p:cNvPr id="37" name="TextBox 36"/>
          <p:cNvSpPr txBox="1"/>
          <p:nvPr/>
        </p:nvSpPr>
        <p:spPr>
          <a:xfrm>
            <a:off x="2239093" y="2053654"/>
            <a:ext cx="1181100" cy="261610"/>
          </a:xfrm>
          <a:prstGeom prst="rect">
            <a:avLst/>
          </a:prstGeom>
          <a:noFill/>
        </p:spPr>
        <p:txBody>
          <a:bodyPr wrap="square" rtlCol="0">
            <a:spAutoFit/>
          </a:bodyPr>
          <a:lstStyle/>
          <a:p>
            <a:r>
              <a:rPr lang="en-GB" sz="1100" i="1" dirty="0"/>
              <a:t> (1,993)</a:t>
            </a:r>
          </a:p>
        </p:txBody>
      </p:sp>
      <p:sp>
        <p:nvSpPr>
          <p:cNvPr id="38" name="TextBox 37"/>
          <p:cNvSpPr txBox="1"/>
          <p:nvPr/>
        </p:nvSpPr>
        <p:spPr>
          <a:xfrm>
            <a:off x="1743075" y="4708721"/>
            <a:ext cx="1181100" cy="261610"/>
          </a:xfrm>
          <a:prstGeom prst="rect">
            <a:avLst/>
          </a:prstGeom>
          <a:noFill/>
        </p:spPr>
        <p:txBody>
          <a:bodyPr wrap="square" rtlCol="0">
            <a:spAutoFit/>
          </a:bodyPr>
          <a:lstStyle/>
          <a:p>
            <a:r>
              <a:rPr lang="en-GB" sz="1100" i="1" dirty="0"/>
              <a:t>(472)</a:t>
            </a:r>
          </a:p>
        </p:txBody>
      </p:sp>
      <p:sp>
        <p:nvSpPr>
          <p:cNvPr id="39" name="TextBox 38"/>
          <p:cNvSpPr txBox="1"/>
          <p:nvPr/>
        </p:nvSpPr>
        <p:spPr>
          <a:xfrm>
            <a:off x="1971923" y="2904214"/>
            <a:ext cx="1181100" cy="261610"/>
          </a:xfrm>
          <a:prstGeom prst="rect">
            <a:avLst/>
          </a:prstGeom>
          <a:noFill/>
        </p:spPr>
        <p:txBody>
          <a:bodyPr wrap="square" rtlCol="0">
            <a:spAutoFit/>
          </a:bodyPr>
          <a:lstStyle/>
          <a:p>
            <a:r>
              <a:rPr lang="en-GB" sz="1100" i="1" dirty="0"/>
              <a:t>(3,859)</a:t>
            </a:r>
          </a:p>
        </p:txBody>
      </p:sp>
      <p:sp>
        <p:nvSpPr>
          <p:cNvPr id="40" name="TextBox 39"/>
          <p:cNvSpPr txBox="1"/>
          <p:nvPr/>
        </p:nvSpPr>
        <p:spPr>
          <a:xfrm>
            <a:off x="893007" y="6423385"/>
            <a:ext cx="1181100" cy="261610"/>
          </a:xfrm>
          <a:prstGeom prst="rect">
            <a:avLst/>
          </a:prstGeom>
          <a:noFill/>
        </p:spPr>
        <p:txBody>
          <a:bodyPr wrap="square" rtlCol="0">
            <a:spAutoFit/>
          </a:bodyPr>
          <a:lstStyle/>
          <a:p>
            <a:r>
              <a:rPr lang="en-GB" sz="1100" i="1" dirty="0"/>
              <a:t>(276)</a:t>
            </a:r>
          </a:p>
        </p:txBody>
      </p:sp>
      <p:sp>
        <p:nvSpPr>
          <p:cNvPr id="41" name="TextBox 40"/>
          <p:cNvSpPr txBox="1"/>
          <p:nvPr/>
        </p:nvSpPr>
        <p:spPr>
          <a:xfrm>
            <a:off x="1512132" y="5973756"/>
            <a:ext cx="1181100" cy="261610"/>
          </a:xfrm>
          <a:prstGeom prst="rect">
            <a:avLst/>
          </a:prstGeom>
          <a:noFill/>
        </p:spPr>
        <p:txBody>
          <a:bodyPr wrap="square" rtlCol="0">
            <a:spAutoFit/>
          </a:bodyPr>
          <a:lstStyle/>
          <a:p>
            <a:r>
              <a:rPr lang="en-GB" sz="1100" i="1" dirty="0"/>
              <a:t>(2,073)</a:t>
            </a:r>
          </a:p>
        </p:txBody>
      </p:sp>
      <p:sp>
        <p:nvSpPr>
          <p:cNvPr id="42" name="TextBox 41"/>
          <p:cNvSpPr txBox="1"/>
          <p:nvPr/>
        </p:nvSpPr>
        <p:spPr>
          <a:xfrm>
            <a:off x="1809750" y="3839251"/>
            <a:ext cx="1181100" cy="261610"/>
          </a:xfrm>
          <a:prstGeom prst="rect">
            <a:avLst/>
          </a:prstGeom>
          <a:noFill/>
        </p:spPr>
        <p:txBody>
          <a:bodyPr wrap="square" rtlCol="0">
            <a:spAutoFit/>
          </a:bodyPr>
          <a:lstStyle/>
          <a:p>
            <a:r>
              <a:rPr lang="en-GB" sz="1100" i="1" dirty="0"/>
              <a:t>(3,152)</a:t>
            </a:r>
          </a:p>
        </p:txBody>
      </p:sp>
      <p:sp>
        <p:nvSpPr>
          <p:cNvPr id="43" name="TextBox 42"/>
          <p:cNvSpPr txBox="1"/>
          <p:nvPr/>
        </p:nvSpPr>
        <p:spPr>
          <a:xfrm>
            <a:off x="1838325" y="4239361"/>
            <a:ext cx="1181100" cy="261610"/>
          </a:xfrm>
          <a:prstGeom prst="rect">
            <a:avLst/>
          </a:prstGeom>
          <a:noFill/>
        </p:spPr>
        <p:txBody>
          <a:bodyPr wrap="square" rtlCol="0">
            <a:spAutoFit/>
          </a:bodyPr>
          <a:lstStyle/>
          <a:p>
            <a:r>
              <a:rPr lang="en-GB" sz="1100" i="1" dirty="0"/>
              <a:t>(2,102)</a:t>
            </a:r>
          </a:p>
        </p:txBody>
      </p:sp>
      <p:sp>
        <p:nvSpPr>
          <p:cNvPr id="44" name="TextBox 43"/>
          <p:cNvSpPr txBox="1"/>
          <p:nvPr/>
        </p:nvSpPr>
        <p:spPr>
          <a:xfrm>
            <a:off x="10370185" y="6076468"/>
            <a:ext cx="1835883" cy="769441"/>
          </a:xfrm>
          <a:prstGeom prst="rect">
            <a:avLst/>
          </a:prstGeom>
          <a:noFill/>
        </p:spPr>
        <p:txBody>
          <a:bodyPr wrap="square" rtlCol="0">
            <a:spAutoFit/>
          </a:bodyPr>
          <a:lstStyle/>
          <a:p>
            <a:r>
              <a:rPr lang="en-GB" sz="1100" i="1" dirty="0">
                <a:solidFill>
                  <a:srgbClr val="000000"/>
                </a:solidFill>
                <a:cs typeface="Arial" panose="020B0604020202020204" pitchFamily="34" charset="0"/>
              </a:rPr>
              <a:t>Base: </a:t>
            </a:r>
            <a:r>
              <a:rPr lang="en-GB" sz="1100" i="1" dirty="0"/>
              <a:t>All establishments with vacancies within each occupation by sector</a:t>
            </a:r>
          </a:p>
          <a:p>
            <a:endParaRPr lang="en-GB" sz="1100" i="1" dirty="0">
              <a:solidFill>
                <a:srgbClr val="000000"/>
              </a:solidFill>
              <a:cs typeface="Arial" panose="020B0604020202020204" pitchFamily="34" charset="0"/>
            </a:endParaRPr>
          </a:p>
        </p:txBody>
      </p:sp>
      <p:grpSp>
        <p:nvGrpSpPr>
          <p:cNvPr id="59" name="Group 58"/>
          <p:cNvGrpSpPr/>
          <p:nvPr/>
        </p:nvGrpSpPr>
        <p:grpSpPr>
          <a:xfrm rot="932671">
            <a:off x="8467781" y="6150675"/>
            <a:ext cx="1455836" cy="230832"/>
            <a:chOff x="5330458" y="2468398"/>
            <a:chExt cx="1302942" cy="188476"/>
          </a:xfrm>
        </p:grpSpPr>
        <p:sp>
          <p:nvSpPr>
            <p:cNvPr id="60" name="Rectangle 59"/>
            <p:cNvSpPr/>
            <p:nvPr/>
          </p:nvSpPr>
          <p:spPr>
            <a:xfrm rot="14400000">
              <a:off x="5851852" y="2119375"/>
              <a:ext cx="106317" cy="95738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solidFill>
              </a:endParaRPr>
            </a:p>
          </p:txBody>
        </p:sp>
        <p:sp>
          <p:nvSpPr>
            <p:cNvPr id="61" name="Rectangle 60"/>
            <p:cNvSpPr/>
            <p:nvPr/>
          </p:nvSpPr>
          <p:spPr>
            <a:xfrm rot="19812319">
              <a:off x="5330458" y="2468398"/>
              <a:ext cx="1302942" cy="188476"/>
            </a:xfrm>
            <a:prstGeom prst="rect">
              <a:avLst/>
            </a:prstGeom>
          </p:spPr>
          <p:txBody>
            <a:bodyPr wrap="square">
              <a:spAutoFit/>
            </a:bodyPr>
            <a:lstStyle/>
            <a:p>
              <a:r>
                <a:rPr lang="en-GB" sz="900" dirty="0">
                  <a:solidFill>
                    <a:schemeClr val="bg1"/>
                  </a:solidFill>
                </a:rPr>
                <a:t>Construction</a:t>
              </a:r>
            </a:p>
          </p:txBody>
        </p:sp>
      </p:grpSp>
      <p:sp>
        <p:nvSpPr>
          <p:cNvPr id="62" name="TextBox 61"/>
          <p:cNvSpPr txBox="1"/>
          <p:nvPr/>
        </p:nvSpPr>
        <p:spPr>
          <a:xfrm rot="4550089">
            <a:off x="9509964" y="6059083"/>
            <a:ext cx="492991" cy="230832"/>
          </a:xfrm>
          <a:prstGeom prst="rect">
            <a:avLst/>
          </a:prstGeom>
          <a:noFill/>
        </p:spPr>
        <p:txBody>
          <a:bodyPr wrap="square" rtlCol="0">
            <a:spAutoFit/>
          </a:bodyPr>
          <a:lstStyle/>
          <a:p>
            <a:r>
              <a:rPr lang="en-GB" sz="900" b="1" dirty="0"/>
              <a:t>32%</a:t>
            </a:r>
          </a:p>
        </p:txBody>
      </p:sp>
      <p:sp>
        <p:nvSpPr>
          <p:cNvPr id="73" name="Rectangle 72"/>
          <p:cNvSpPr/>
          <p:nvPr/>
        </p:nvSpPr>
        <p:spPr>
          <a:xfrm rot="4322429">
            <a:off x="4532356" y="3941836"/>
            <a:ext cx="1280576" cy="230832"/>
          </a:xfrm>
          <a:prstGeom prst="rect">
            <a:avLst/>
          </a:prstGeom>
        </p:spPr>
        <p:txBody>
          <a:bodyPr wrap="square">
            <a:spAutoFit/>
          </a:bodyPr>
          <a:lstStyle/>
          <a:p>
            <a:r>
              <a:rPr lang="en-GB" sz="900" dirty="0">
                <a:solidFill>
                  <a:schemeClr val="bg1"/>
                </a:solidFill>
              </a:rPr>
              <a:t>Public Administration</a:t>
            </a:r>
          </a:p>
        </p:txBody>
      </p:sp>
      <p:sp>
        <p:nvSpPr>
          <p:cNvPr id="78" name="TextBox 77"/>
          <p:cNvSpPr txBox="1"/>
          <p:nvPr/>
        </p:nvSpPr>
        <p:spPr>
          <a:xfrm rot="593586">
            <a:off x="6659074" y="2690040"/>
            <a:ext cx="449262" cy="230832"/>
          </a:xfrm>
          <a:prstGeom prst="rect">
            <a:avLst/>
          </a:prstGeom>
          <a:noFill/>
        </p:spPr>
        <p:txBody>
          <a:bodyPr wrap="square" rtlCol="0">
            <a:spAutoFit/>
          </a:bodyPr>
          <a:lstStyle/>
          <a:p>
            <a:r>
              <a:rPr lang="en-GB" sz="900" b="1" dirty="0"/>
              <a:t>42%</a:t>
            </a:r>
          </a:p>
        </p:txBody>
      </p:sp>
      <p:grpSp>
        <p:nvGrpSpPr>
          <p:cNvPr id="81" name="Group 80"/>
          <p:cNvGrpSpPr/>
          <p:nvPr/>
        </p:nvGrpSpPr>
        <p:grpSpPr>
          <a:xfrm rot="16200000">
            <a:off x="4584993" y="2779829"/>
            <a:ext cx="3202445" cy="4662270"/>
            <a:chOff x="194076" y="2321597"/>
            <a:chExt cx="3202445" cy="4662270"/>
          </a:xfrm>
        </p:grpSpPr>
        <p:sp>
          <p:nvSpPr>
            <p:cNvPr id="82" name="Rectangle 81"/>
            <p:cNvSpPr/>
            <p:nvPr/>
          </p:nvSpPr>
          <p:spPr>
            <a:xfrm rot="4903694">
              <a:off x="-313819" y="6198972"/>
              <a:ext cx="1292790" cy="276999"/>
            </a:xfrm>
            <a:prstGeom prst="rect">
              <a:avLst/>
            </a:prstGeom>
          </p:spPr>
          <p:txBody>
            <a:bodyPr wrap="none">
              <a:spAutoFit/>
            </a:bodyPr>
            <a:lstStyle/>
            <a:p>
              <a:r>
                <a:rPr lang="en-GB" sz="1200" dirty="0">
                  <a:solidFill>
                    <a:srgbClr val="000000"/>
                  </a:solidFill>
                </a:rPr>
                <a:t>Elementary staff</a:t>
              </a:r>
            </a:p>
          </p:txBody>
        </p:sp>
        <p:sp>
          <p:nvSpPr>
            <p:cNvPr id="83" name="Rectangle 82"/>
            <p:cNvSpPr/>
            <p:nvPr/>
          </p:nvSpPr>
          <p:spPr>
            <a:xfrm rot="6057044">
              <a:off x="-66033" y="2616069"/>
              <a:ext cx="865943" cy="276999"/>
            </a:xfrm>
            <a:prstGeom prst="rect">
              <a:avLst/>
            </a:prstGeom>
          </p:spPr>
          <p:txBody>
            <a:bodyPr wrap="none">
              <a:spAutoFit/>
            </a:bodyPr>
            <a:lstStyle/>
            <a:p>
              <a:r>
                <a:rPr lang="en-GB" sz="1200" dirty="0">
                  <a:solidFill>
                    <a:srgbClr val="000000"/>
                  </a:solidFill>
                </a:rPr>
                <a:t>Managers</a:t>
              </a:r>
            </a:p>
          </p:txBody>
        </p:sp>
        <p:sp>
          <p:nvSpPr>
            <p:cNvPr id="84" name="Rectangle 83"/>
            <p:cNvSpPr/>
            <p:nvPr/>
          </p:nvSpPr>
          <p:spPr>
            <a:xfrm rot="6985556">
              <a:off x="390465" y="2944349"/>
              <a:ext cx="1104790" cy="276999"/>
            </a:xfrm>
            <a:prstGeom prst="rect">
              <a:avLst/>
            </a:prstGeom>
          </p:spPr>
          <p:txBody>
            <a:bodyPr wrap="none">
              <a:spAutoFit/>
            </a:bodyPr>
            <a:lstStyle/>
            <a:p>
              <a:r>
                <a:rPr lang="en-GB" sz="1200" dirty="0">
                  <a:solidFill>
                    <a:schemeClr val="bg1"/>
                  </a:solidFill>
                </a:rPr>
                <a:t>Professionals</a:t>
              </a:r>
            </a:p>
          </p:txBody>
        </p:sp>
        <p:sp>
          <p:nvSpPr>
            <p:cNvPr id="85" name="Rectangle 84"/>
            <p:cNvSpPr/>
            <p:nvPr/>
          </p:nvSpPr>
          <p:spPr>
            <a:xfrm rot="8278183">
              <a:off x="921317" y="3231228"/>
              <a:ext cx="1104790" cy="461665"/>
            </a:xfrm>
            <a:prstGeom prst="rect">
              <a:avLst/>
            </a:prstGeom>
          </p:spPr>
          <p:txBody>
            <a:bodyPr wrap="none">
              <a:spAutoFit/>
            </a:bodyPr>
            <a:lstStyle/>
            <a:p>
              <a:r>
                <a:rPr lang="en-GB" sz="1200" dirty="0">
                  <a:solidFill>
                    <a:srgbClr val="000000"/>
                  </a:solidFill>
                </a:rPr>
                <a:t>Associate </a:t>
              </a:r>
            </a:p>
            <a:p>
              <a:r>
                <a:rPr lang="en-GB" sz="1200" dirty="0">
                  <a:solidFill>
                    <a:srgbClr val="000000"/>
                  </a:solidFill>
                </a:rPr>
                <a:t>Professionals</a:t>
              </a:r>
            </a:p>
          </p:txBody>
        </p:sp>
        <p:sp>
          <p:nvSpPr>
            <p:cNvPr id="86" name="Rectangle 85"/>
            <p:cNvSpPr/>
            <p:nvPr/>
          </p:nvSpPr>
          <p:spPr>
            <a:xfrm rot="9608827">
              <a:off x="1052475" y="3823839"/>
              <a:ext cx="1277914" cy="461665"/>
            </a:xfrm>
            <a:prstGeom prst="rect">
              <a:avLst/>
            </a:prstGeom>
          </p:spPr>
          <p:txBody>
            <a:bodyPr wrap="none">
              <a:spAutoFit/>
            </a:bodyPr>
            <a:lstStyle/>
            <a:p>
              <a:r>
                <a:rPr lang="en-GB" sz="1200" dirty="0">
                  <a:solidFill>
                    <a:srgbClr val="000000"/>
                  </a:solidFill>
                </a:rPr>
                <a:t>Administrative / </a:t>
              </a:r>
            </a:p>
            <a:p>
              <a:r>
                <a:rPr lang="en-GB" sz="1200" dirty="0">
                  <a:solidFill>
                    <a:srgbClr val="000000"/>
                  </a:solidFill>
                </a:rPr>
                <a:t>Clerical staff</a:t>
              </a:r>
            </a:p>
          </p:txBody>
        </p:sp>
        <p:sp>
          <p:nvSpPr>
            <p:cNvPr id="87" name="Rectangle 86"/>
            <p:cNvSpPr/>
            <p:nvPr/>
          </p:nvSpPr>
          <p:spPr>
            <a:xfrm>
              <a:off x="1243362" y="4465455"/>
              <a:ext cx="1190903" cy="461665"/>
            </a:xfrm>
            <a:prstGeom prst="rect">
              <a:avLst/>
            </a:prstGeom>
          </p:spPr>
          <p:txBody>
            <a:bodyPr wrap="none">
              <a:spAutoFit/>
            </a:bodyPr>
            <a:lstStyle/>
            <a:p>
              <a:r>
                <a:rPr lang="en-GB" sz="1200" dirty="0">
                  <a:solidFill>
                    <a:schemeClr val="bg1"/>
                  </a:solidFill>
                </a:rPr>
                <a:t>Skilled Trades </a:t>
              </a:r>
            </a:p>
            <a:p>
              <a:r>
                <a:rPr lang="en-GB" sz="1200" dirty="0">
                  <a:solidFill>
                    <a:schemeClr val="bg1"/>
                  </a:solidFill>
                </a:rPr>
                <a:t>occupations</a:t>
              </a:r>
            </a:p>
          </p:txBody>
        </p:sp>
        <p:sp>
          <p:nvSpPr>
            <p:cNvPr id="88" name="Rectangle 87"/>
            <p:cNvSpPr/>
            <p:nvPr/>
          </p:nvSpPr>
          <p:spPr>
            <a:xfrm rot="1405802">
              <a:off x="722238" y="5208942"/>
              <a:ext cx="2674283" cy="461665"/>
            </a:xfrm>
            <a:prstGeom prst="rect">
              <a:avLst/>
            </a:prstGeom>
          </p:spPr>
          <p:txBody>
            <a:bodyPr wrap="square">
              <a:spAutoFit/>
            </a:bodyPr>
            <a:lstStyle/>
            <a:p>
              <a:r>
                <a:rPr lang="en-GB" sz="1200" dirty="0">
                  <a:solidFill>
                    <a:srgbClr val="000000"/>
                  </a:solidFill>
                </a:rPr>
                <a:t>       Caring, Leisure</a:t>
              </a:r>
            </a:p>
            <a:p>
              <a:r>
                <a:rPr lang="en-GB" sz="1200" dirty="0">
                  <a:solidFill>
                    <a:srgbClr val="000000"/>
                  </a:solidFill>
                </a:rPr>
                <a:t> and Other Services</a:t>
              </a:r>
            </a:p>
          </p:txBody>
        </p:sp>
        <p:sp>
          <p:nvSpPr>
            <p:cNvPr id="89" name="Rectangle 88"/>
            <p:cNvSpPr/>
            <p:nvPr/>
          </p:nvSpPr>
          <p:spPr>
            <a:xfrm rot="2685219">
              <a:off x="504167" y="5408760"/>
              <a:ext cx="1524776" cy="461665"/>
            </a:xfrm>
            <a:prstGeom prst="rect">
              <a:avLst/>
            </a:prstGeom>
          </p:spPr>
          <p:txBody>
            <a:bodyPr wrap="none">
              <a:spAutoFit/>
            </a:bodyPr>
            <a:lstStyle/>
            <a:p>
              <a:pPr algn="r"/>
              <a:r>
                <a:rPr lang="en-GB" sz="1200" dirty="0">
                  <a:solidFill>
                    <a:srgbClr val="000000"/>
                  </a:solidFill>
                </a:rPr>
                <a:t>         Sales and</a:t>
              </a:r>
            </a:p>
            <a:p>
              <a:pPr algn="r"/>
              <a:r>
                <a:rPr lang="en-GB" sz="1200" dirty="0">
                  <a:solidFill>
                    <a:srgbClr val="000000"/>
                  </a:solidFill>
                </a:rPr>
                <a:t> Customer Services</a:t>
              </a:r>
            </a:p>
          </p:txBody>
        </p:sp>
        <p:sp>
          <p:nvSpPr>
            <p:cNvPr id="90" name="Rectangle 89"/>
            <p:cNvSpPr/>
            <p:nvPr/>
          </p:nvSpPr>
          <p:spPr>
            <a:xfrm rot="3537958">
              <a:off x="87345" y="5893442"/>
              <a:ext cx="1548822" cy="276999"/>
            </a:xfrm>
            <a:prstGeom prst="rect">
              <a:avLst/>
            </a:prstGeom>
          </p:spPr>
          <p:txBody>
            <a:bodyPr wrap="none">
              <a:spAutoFit/>
            </a:bodyPr>
            <a:lstStyle/>
            <a:p>
              <a:r>
                <a:rPr lang="en-GB" sz="1200" dirty="0">
                  <a:solidFill>
                    <a:schemeClr val="bg1"/>
                  </a:solidFill>
                </a:rPr>
                <a:t>Machine Operatives</a:t>
              </a:r>
            </a:p>
          </p:txBody>
        </p:sp>
      </p:grpSp>
      <p:sp>
        <p:nvSpPr>
          <p:cNvPr id="106" name="TextBox 105"/>
          <p:cNvSpPr txBox="1"/>
          <p:nvPr/>
        </p:nvSpPr>
        <p:spPr>
          <a:xfrm rot="250020">
            <a:off x="6191888" y="2570043"/>
            <a:ext cx="449262" cy="230832"/>
          </a:xfrm>
          <a:prstGeom prst="rect">
            <a:avLst/>
          </a:prstGeom>
          <a:noFill/>
        </p:spPr>
        <p:txBody>
          <a:bodyPr wrap="square" rtlCol="0">
            <a:spAutoFit/>
          </a:bodyPr>
          <a:lstStyle/>
          <a:p>
            <a:r>
              <a:rPr lang="en-GB" sz="900" b="1" dirty="0"/>
              <a:t>44%</a:t>
            </a:r>
          </a:p>
        </p:txBody>
      </p:sp>
      <p:sp>
        <p:nvSpPr>
          <p:cNvPr id="107" name="TextBox 106"/>
          <p:cNvSpPr txBox="1"/>
          <p:nvPr/>
        </p:nvSpPr>
        <p:spPr>
          <a:xfrm rot="289122">
            <a:off x="6437161" y="2274250"/>
            <a:ext cx="449262" cy="230832"/>
          </a:xfrm>
          <a:prstGeom prst="rect">
            <a:avLst/>
          </a:prstGeom>
          <a:noFill/>
        </p:spPr>
        <p:txBody>
          <a:bodyPr wrap="square" rtlCol="0">
            <a:spAutoFit/>
          </a:bodyPr>
          <a:lstStyle/>
          <a:p>
            <a:r>
              <a:rPr lang="en-GB" sz="900" b="1" dirty="0"/>
              <a:t>53%</a:t>
            </a:r>
          </a:p>
        </p:txBody>
      </p:sp>
      <p:grpSp>
        <p:nvGrpSpPr>
          <p:cNvPr id="111" name="Group 110"/>
          <p:cNvGrpSpPr/>
          <p:nvPr/>
        </p:nvGrpSpPr>
        <p:grpSpPr>
          <a:xfrm rot="17751221">
            <a:off x="5078605" y="3385321"/>
            <a:ext cx="1975972" cy="268333"/>
            <a:chOff x="5342075" y="2444971"/>
            <a:chExt cx="1378993" cy="220398"/>
          </a:xfrm>
        </p:grpSpPr>
        <p:sp>
          <p:nvSpPr>
            <p:cNvPr id="112" name="Rectangle 111"/>
            <p:cNvSpPr/>
            <p:nvPr/>
          </p:nvSpPr>
          <p:spPr>
            <a:xfrm rot="14400000">
              <a:off x="5993192" y="1818463"/>
              <a:ext cx="101367" cy="135438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13" name="Rectangle 112"/>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Wholesale and retail</a:t>
              </a:r>
              <a:endParaRPr lang="en-GB" sz="800" dirty="0">
                <a:solidFill>
                  <a:schemeClr val="bg1"/>
                </a:solidFill>
              </a:endParaRPr>
            </a:p>
          </p:txBody>
        </p:sp>
      </p:grpSp>
      <p:sp>
        <p:nvSpPr>
          <p:cNvPr id="114" name="TextBox 113"/>
          <p:cNvSpPr txBox="1"/>
          <p:nvPr/>
        </p:nvSpPr>
        <p:spPr>
          <a:xfrm>
            <a:off x="5748638" y="2294317"/>
            <a:ext cx="449262" cy="230832"/>
          </a:xfrm>
          <a:prstGeom prst="rect">
            <a:avLst/>
          </a:prstGeom>
          <a:noFill/>
        </p:spPr>
        <p:txBody>
          <a:bodyPr wrap="square" rtlCol="0">
            <a:spAutoFit/>
          </a:bodyPr>
          <a:lstStyle/>
          <a:p>
            <a:r>
              <a:rPr lang="en-GB" sz="900" b="1" dirty="0"/>
              <a:t>51%</a:t>
            </a:r>
          </a:p>
        </p:txBody>
      </p:sp>
      <p:grpSp>
        <p:nvGrpSpPr>
          <p:cNvPr id="118" name="Group 117"/>
          <p:cNvGrpSpPr/>
          <p:nvPr/>
        </p:nvGrpSpPr>
        <p:grpSpPr>
          <a:xfrm rot="17918150">
            <a:off x="5334640" y="3539762"/>
            <a:ext cx="1700734" cy="241607"/>
            <a:chOff x="5342075" y="2475773"/>
            <a:chExt cx="1186910" cy="198446"/>
          </a:xfrm>
        </p:grpSpPr>
        <p:sp>
          <p:nvSpPr>
            <p:cNvPr id="119" name="Rectangle 118"/>
            <p:cNvSpPr/>
            <p:nvPr/>
          </p:nvSpPr>
          <p:spPr>
            <a:xfrm rot="14400000">
              <a:off x="5806691" y="2160396"/>
              <a:ext cx="102930" cy="924715"/>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20" name="Rectangle 119"/>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Hotels &amp; Restaurants</a:t>
              </a:r>
              <a:endParaRPr lang="en-GB" sz="800" dirty="0">
                <a:solidFill>
                  <a:schemeClr val="bg1"/>
                </a:solidFill>
              </a:endParaRPr>
            </a:p>
          </p:txBody>
        </p:sp>
      </p:grpSp>
      <p:sp>
        <p:nvSpPr>
          <p:cNvPr id="121" name="TextBox 120"/>
          <p:cNvSpPr txBox="1"/>
          <p:nvPr/>
        </p:nvSpPr>
        <p:spPr>
          <a:xfrm>
            <a:off x="5978930" y="2891087"/>
            <a:ext cx="449262" cy="230832"/>
          </a:xfrm>
          <a:prstGeom prst="rect">
            <a:avLst/>
          </a:prstGeom>
          <a:noFill/>
        </p:spPr>
        <p:txBody>
          <a:bodyPr wrap="square" rtlCol="0">
            <a:spAutoFit/>
          </a:bodyPr>
          <a:lstStyle/>
          <a:p>
            <a:r>
              <a:rPr lang="en-GB" sz="900" b="1" dirty="0"/>
              <a:t>37%</a:t>
            </a:r>
          </a:p>
        </p:txBody>
      </p:sp>
      <p:grpSp>
        <p:nvGrpSpPr>
          <p:cNvPr id="122" name="Group 121"/>
          <p:cNvGrpSpPr/>
          <p:nvPr/>
        </p:nvGrpSpPr>
        <p:grpSpPr>
          <a:xfrm rot="17640856">
            <a:off x="5024150" y="3577174"/>
            <a:ext cx="1700734" cy="241607"/>
            <a:chOff x="5342075" y="2475773"/>
            <a:chExt cx="1186910" cy="198446"/>
          </a:xfrm>
        </p:grpSpPr>
        <p:sp>
          <p:nvSpPr>
            <p:cNvPr id="123" name="Rectangle 122"/>
            <p:cNvSpPr/>
            <p:nvPr/>
          </p:nvSpPr>
          <p:spPr>
            <a:xfrm rot="14400000">
              <a:off x="5806691" y="2160396"/>
              <a:ext cx="102930" cy="924715"/>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24" name="Rectangle 123"/>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Construction</a:t>
              </a:r>
              <a:endParaRPr lang="en-GB" sz="800" dirty="0">
                <a:solidFill>
                  <a:schemeClr val="bg1"/>
                </a:solidFill>
              </a:endParaRPr>
            </a:p>
          </p:txBody>
        </p:sp>
      </p:grpSp>
      <p:sp>
        <p:nvSpPr>
          <p:cNvPr id="125" name="TextBox 124"/>
          <p:cNvSpPr txBox="1"/>
          <p:nvPr/>
        </p:nvSpPr>
        <p:spPr>
          <a:xfrm rot="21350035">
            <a:off x="5571480" y="2938992"/>
            <a:ext cx="449262" cy="230832"/>
          </a:xfrm>
          <a:prstGeom prst="rect">
            <a:avLst/>
          </a:prstGeom>
          <a:noFill/>
        </p:spPr>
        <p:txBody>
          <a:bodyPr wrap="square" rtlCol="0">
            <a:spAutoFit/>
          </a:bodyPr>
          <a:lstStyle/>
          <a:p>
            <a:r>
              <a:rPr lang="en-GB" sz="900" b="1" dirty="0"/>
              <a:t>38%</a:t>
            </a:r>
          </a:p>
        </p:txBody>
      </p:sp>
      <p:sp>
        <p:nvSpPr>
          <p:cNvPr id="129" name="TextBox 128"/>
          <p:cNvSpPr txBox="1"/>
          <p:nvPr/>
        </p:nvSpPr>
        <p:spPr>
          <a:xfrm rot="20815501">
            <a:off x="5206700" y="2315481"/>
            <a:ext cx="449262" cy="230832"/>
          </a:xfrm>
          <a:prstGeom prst="rect">
            <a:avLst/>
          </a:prstGeom>
          <a:noFill/>
        </p:spPr>
        <p:txBody>
          <a:bodyPr wrap="square" rtlCol="0">
            <a:spAutoFit/>
          </a:bodyPr>
          <a:lstStyle/>
          <a:p>
            <a:r>
              <a:rPr lang="en-GB" sz="900" b="1" dirty="0"/>
              <a:t>52%</a:t>
            </a:r>
          </a:p>
        </p:txBody>
      </p:sp>
      <p:grpSp>
        <p:nvGrpSpPr>
          <p:cNvPr id="130" name="Group 129"/>
          <p:cNvGrpSpPr/>
          <p:nvPr/>
        </p:nvGrpSpPr>
        <p:grpSpPr>
          <a:xfrm rot="20223281">
            <a:off x="7298155" y="4194999"/>
            <a:ext cx="1656000" cy="230832"/>
            <a:chOff x="5341343" y="2480504"/>
            <a:chExt cx="1197985" cy="173670"/>
          </a:xfrm>
        </p:grpSpPr>
        <p:sp>
          <p:nvSpPr>
            <p:cNvPr id="131" name="Rectangle 130"/>
            <p:cNvSpPr/>
            <p:nvPr/>
          </p:nvSpPr>
          <p:spPr>
            <a:xfrm rot="14400000">
              <a:off x="5902091" y="1984937"/>
              <a:ext cx="108000" cy="11484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32" name="Rectangle 131"/>
            <p:cNvSpPr/>
            <p:nvPr/>
          </p:nvSpPr>
          <p:spPr>
            <a:xfrm rot="19812319">
              <a:off x="5341343" y="2480504"/>
              <a:ext cx="1197985" cy="173670"/>
            </a:xfrm>
            <a:prstGeom prst="rect">
              <a:avLst/>
            </a:prstGeom>
          </p:spPr>
          <p:txBody>
            <a:bodyPr wrap="square">
              <a:spAutoFit/>
            </a:bodyPr>
            <a:lstStyle/>
            <a:p>
              <a:pPr algn="l"/>
              <a:r>
                <a:rPr lang="en-GB" sz="900" dirty="0">
                  <a:solidFill>
                    <a:schemeClr val="bg1"/>
                  </a:solidFill>
                </a:rPr>
                <a:t>Transport &amp; Comms</a:t>
              </a:r>
              <a:endParaRPr lang="en-GB" sz="800" dirty="0">
                <a:solidFill>
                  <a:schemeClr val="bg1"/>
                </a:solidFill>
              </a:endParaRPr>
            </a:p>
          </p:txBody>
        </p:sp>
      </p:grpSp>
      <p:sp>
        <p:nvSpPr>
          <p:cNvPr id="133" name="TextBox 132"/>
          <p:cNvSpPr txBox="1"/>
          <p:nvPr/>
        </p:nvSpPr>
        <p:spPr>
          <a:xfrm rot="2068244">
            <a:off x="8503105" y="3459712"/>
            <a:ext cx="449262" cy="230832"/>
          </a:xfrm>
          <a:prstGeom prst="rect">
            <a:avLst/>
          </a:prstGeom>
          <a:noFill/>
        </p:spPr>
        <p:txBody>
          <a:bodyPr wrap="square" rtlCol="0">
            <a:spAutoFit/>
          </a:bodyPr>
          <a:lstStyle/>
          <a:p>
            <a:r>
              <a:rPr lang="en-GB" sz="900" b="1" dirty="0"/>
              <a:t>41%</a:t>
            </a:r>
          </a:p>
        </p:txBody>
      </p:sp>
      <p:sp>
        <p:nvSpPr>
          <p:cNvPr id="137" name="TextBox 136"/>
          <p:cNvSpPr txBox="1"/>
          <p:nvPr/>
        </p:nvSpPr>
        <p:spPr>
          <a:xfrm rot="19743424">
            <a:off x="3673201" y="3348411"/>
            <a:ext cx="449262" cy="230832"/>
          </a:xfrm>
          <a:prstGeom prst="rect">
            <a:avLst/>
          </a:prstGeom>
          <a:noFill/>
        </p:spPr>
        <p:txBody>
          <a:bodyPr wrap="square" rtlCol="0">
            <a:spAutoFit/>
          </a:bodyPr>
          <a:lstStyle/>
          <a:p>
            <a:r>
              <a:rPr lang="en-GB" sz="900" b="1" dirty="0"/>
              <a:t>41%</a:t>
            </a:r>
          </a:p>
        </p:txBody>
      </p:sp>
      <p:sp>
        <p:nvSpPr>
          <p:cNvPr id="143" name="TextBox 142"/>
          <p:cNvSpPr txBox="1"/>
          <p:nvPr/>
        </p:nvSpPr>
        <p:spPr>
          <a:xfrm rot="19451453">
            <a:off x="3310512" y="3770731"/>
            <a:ext cx="449262" cy="230832"/>
          </a:xfrm>
          <a:prstGeom prst="rect">
            <a:avLst/>
          </a:prstGeom>
          <a:noFill/>
        </p:spPr>
        <p:txBody>
          <a:bodyPr wrap="square" rtlCol="0">
            <a:spAutoFit/>
          </a:bodyPr>
          <a:lstStyle/>
          <a:p>
            <a:r>
              <a:rPr lang="en-GB" sz="900" b="1" dirty="0"/>
              <a:t>37%</a:t>
            </a:r>
          </a:p>
        </p:txBody>
      </p:sp>
      <p:sp>
        <p:nvSpPr>
          <p:cNvPr id="150" name="TextBox 149"/>
          <p:cNvSpPr txBox="1"/>
          <p:nvPr/>
        </p:nvSpPr>
        <p:spPr>
          <a:xfrm rot="19451453">
            <a:off x="3693560" y="3854639"/>
            <a:ext cx="449262" cy="230832"/>
          </a:xfrm>
          <a:prstGeom prst="rect">
            <a:avLst/>
          </a:prstGeom>
          <a:noFill/>
        </p:spPr>
        <p:txBody>
          <a:bodyPr wrap="square" rtlCol="0">
            <a:spAutoFit/>
          </a:bodyPr>
          <a:lstStyle/>
          <a:p>
            <a:r>
              <a:rPr lang="en-GB" sz="900" b="1" dirty="0"/>
              <a:t>32%</a:t>
            </a:r>
          </a:p>
        </p:txBody>
      </p:sp>
      <p:grpSp>
        <p:nvGrpSpPr>
          <p:cNvPr id="154" name="Group 153"/>
          <p:cNvGrpSpPr/>
          <p:nvPr/>
        </p:nvGrpSpPr>
        <p:grpSpPr>
          <a:xfrm>
            <a:off x="8170886" y="5267234"/>
            <a:ext cx="1975972" cy="268333"/>
            <a:chOff x="5342075" y="2444971"/>
            <a:chExt cx="1378993" cy="220398"/>
          </a:xfrm>
        </p:grpSpPr>
        <p:sp>
          <p:nvSpPr>
            <p:cNvPr id="155" name="Rectangle 154"/>
            <p:cNvSpPr/>
            <p:nvPr/>
          </p:nvSpPr>
          <p:spPr>
            <a:xfrm rot="14400000">
              <a:off x="5993192" y="1818463"/>
              <a:ext cx="101367" cy="135438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56" name="Rectangle 155"/>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Transport &amp; Comms</a:t>
              </a:r>
              <a:endParaRPr lang="en-GB" sz="800" dirty="0">
                <a:solidFill>
                  <a:schemeClr val="bg1"/>
                </a:solidFill>
              </a:endParaRPr>
            </a:p>
          </p:txBody>
        </p:sp>
      </p:grpSp>
      <p:sp>
        <p:nvSpPr>
          <p:cNvPr id="157" name="TextBox 156"/>
          <p:cNvSpPr txBox="1"/>
          <p:nvPr/>
        </p:nvSpPr>
        <p:spPr>
          <a:xfrm rot="3685522">
            <a:off x="9912857" y="4664384"/>
            <a:ext cx="449262" cy="230832"/>
          </a:xfrm>
          <a:prstGeom prst="rect">
            <a:avLst/>
          </a:prstGeom>
          <a:noFill/>
        </p:spPr>
        <p:txBody>
          <a:bodyPr wrap="square" rtlCol="0">
            <a:spAutoFit/>
          </a:bodyPr>
          <a:lstStyle/>
          <a:p>
            <a:r>
              <a:rPr lang="en-GB" sz="900" b="1" dirty="0"/>
              <a:t>50%</a:t>
            </a:r>
          </a:p>
        </p:txBody>
      </p:sp>
      <p:grpSp>
        <p:nvGrpSpPr>
          <p:cNvPr id="158" name="Group 157"/>
          <p:cNvGrpSpPr/>
          <p:nvPr/>
        </p:nvGrpSpPr>
        <p:grpSpPr>
          <a:xfrm rot="21381474">
            <a:off x="8066577" y="5140118"/>
            <a:ext cx="1803708" cy="230832"/>
            <a:chOff x="5342075" y="2475773"/>
            <a:chExt cx="1258773" cy="189596"/>
          </a:xfrm>
        </p:grpSpPr>
        <p:sp>
          <p:nvSpPr>
            <p:cNvPr id="159" name="Rectangle 158"/>
            <p:cNvSpPr/>
            <p:nvPr/>
          </p:nvSpPr>
          <p:spPr>
            <a:xfrm rot="14400000">
              <a:off x="5935520" y="1923781"/>
              <a:ext cx="106227" cy="1224428"/>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60" name="Rectangle 159"/>
            <p:cNvSpPr/>
            <p:nvPr/>
          </p:nvSpPr>
          <p:spPr>
            <a:xfrm rot="19812319">
              <a:off x="5342075" y="2475773"/>
              <a:ext cx="1186910" cy="189596"/>
            </a:xfrm>
            <a:prstGeom prst="rect">
              <a:avLst/>
            </a:prstGeom>
          </p:spPr>
          <p:txBody>
            <a:bodyPr wrap="square">
              <a:spAutoFit/>
            </a:bodyPr>
            <a:lstStyle/>
            <a:p>
              <a:pPr algn="l"/>
              <a:r>
                <a:rPr lang="en-GB" sz="900" dirty="0">
                  <a:solidFill>
                    <a:schemeClr val="bg1"/>
                  </a:solidFill>
                </a:rPr>
                <a:t>Construction</a:t>
              </a:r>
              <a:endParaRPr lang="en-GB" sz="800" dirty="0">
                <a:solidFill>
                  <a:schemeClr val="bg1"/>
                </a:solidFill>
              </a:endParaRPr>
            </a:p>
          </p:txBody>
        </p:sp>
      </p:grpSp>
      <p:sp>
        <p:nvSpPr>
          <p:cNvPr id="161" name="TextBox 160"/>
          <p:cNvSpPr txBox="1"/>
          <p:nvPr/>
        </p:nvSpPr>
        <p:spPr>
          <a:xfrm rot="3489311">
            <a:off x="9587119" y="4547274"/>
            <a:ext cx="449262" cy="230832"/>
          </a:xfrm>
          <a:prstGeom prst="rect">
            <a:avLst/>
          </a:prstGeom>
          <a:noFill/>
        </p:spPr>
        <p:txBody>
          <a:bodyPr wrap="square" rtlCol="0">
            <a:spAutoFit/>
          </a:bodyPr>
          <a:lstStyle/>
          <a:p>
            <a:r>
              <a:rPr lang="en-GB" sz="900" b="1" dirty="0"/>
              <a:t>47%</a:t>
            </a:r>
          </a:p>
        </p:txBody>
      </p:sp>
      <p:grpSp>
        <p:nvGrpSpPr>
          <p:cNvPr id="162" name="Group 161"/>
          <p:cNvGrpSpPr/>
          <p:nvPr/>
        </p:nvGrpSpPr>
        <p:grpSpPr>
          <a:xfrm rot="20994199">
            <a:off x="7999817" y="5028603"/>
            <a:ext cx="1455836" cy="230832"/>
            <a:chOff x="5330458" y="2468398"/>
            <a:chExt cx="1302942" cy="188476"/>
          </a:xfrm>
        </p:grpSpPr>
        <p:sp>
          <p:nvSpPr>
            <p:cNvPr id="163" name="Rectangle 162"/>
            <p:cNvSpPr/>
            <p:nvPr/>
          </p:nvSpPr>
          <p:spPr>
            <a:xfrm rot="14400000">
              <a:off x="5868037" y="2096633"/>
              <a:ext cx="103739" cy="990151"/>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solidFill>
              </a:endParaRPr>
            </a:p>
          </p:txBody>
        </p:sp>
        <p:sp>
          <p:nvSpPr>
            <p:cNvPr id="164" name="Rectangle 163"/>
            <p:cNvSpPr/>
            <p:nvPr/>
          </p:nvSpPr>
          <p:spPr>
            <a:xfrm rot="19812319">
              <a:off x="5330458" y="2468398"/>
              <a:ext cx="1302942" cy="188476"/>
            </a:xfrm>
            <a:prstGeom prst="rect">
              <a:avLst/>
            </a:prstGeom>
          </p:spPr>
          <p:txBody>
            <a:bodyPr wrap="square">
              <a:spAutoFit/>
            </a:bodyPr>
            <a:lstStyle/>
            <a:p>
              <a:r>
                <a:rPr lang="en-GB" sz="900" dirty="0">
                  <a:solidFill>
                    <a:schemeClr val="bg1"/>
                  </a:solidFill>
                </a:rPr>
                <a:t>Elec. / Gas / Water</a:t>
              </a:r>
            </a:p>
          </p:txBody>
        </p:sp>
      </p:grpSp>
      <p:sp>
        <p:nvSpPr>
          <p:cNvPr id="165" name="TextBox 164"/>
          <p:cNvSpPr txBox="1"/>
          <p:nvPr/>
        </p:nvSpPr>
        <p:spPr>
          <a:xfrm rot="2849503">
            <a:off x="8930007" y="4635902"/>
            <a:ext cx="492991" cy="230832"/>
          </a:xfrm>
          <a:prstGeom prst="rect">
            <a:avLst/>
          </a:prstGeom>
          <a:noFill/>
        </p:spPr>
        <p:txBody>
          <a:bodyPr wrap="square" rtlCol="0">
            <a:spAutoFit/>
          </a:bodyPr>
          <a:lstStyle/>
          <a:p>
            <a:r>
              <a:rPr lang="en-GB" sz="900" b="1" dirty="0"/>
              <a:t>35%</a:t>
            </a:r>
          </a:p>
        </p:txBody>
      </p:sp>
      <p:sp>
        <p:nvSpPr>
          <p:cNvPr id="169" name="TextBox 168"/>
          <p:cNvSpPr txBox="1"/>
          <p:nvPr/>
        </p:nvSpPr>
        <p:spPr>
          <a:xfrm rot="17421556">
            <a:off x="2550392" y="5823755"/>
            <a:ext cx="492991" cy="230832"/>
          </a:xfrm>
          <a:prstGeom prst="rect">
            <a:avLst/>
          </a:prstGeom>
          <a:noFill/>
        </p:spPr>
        <p:txBody>
          <a:bodyPr wrap="square" rtlCol="0">
            <a:spAutoFit/>
          </a:bodyPr>
          <a:lstStyle/>
          <a:p>
            <a:r>
              <a:rPr lang="en-GB" sz="900" b="1" dirty="0"/>
              <a:t>28%</a:t>
            </a:r>
          </a:p>
        </p:txBody>
      </p:sp>
      <p:grpSp>
        <p:nvGrpSpPr>
          <p:cNvPr id="185" name="Group 184"/>
          <p:cNvGrpSpPr/>
          <p:nvPr/>
        </p:nvGrpSpPr>
        <p:grpSpPr>
          <a:xfrm rot="15313313">
            <a:off x="2917615" y="4727667"/>
            <a:ext cx="1700734" cy="238430"/>
            <a:chOff x="5342075" y="2475773"/>
            <a:chExt cx="1186910" cy="195836"/>
          </a:xfrm>
        </p:grpSpPr>
        <p:sp>
          <p:nvSpPr>
            <p:cNvPr id="186" name="Rectangle 185"/>
            <p:cNvSpPr/>
            <p:nvPr/>
          </p:nvSpPr>
          <p:spPr>
            <a:xfrm rot="14400000">
              <a:off x="5815753" y="2158576"/>
              <a:ext cx="94422" cy="931643"/>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87" name="Rectangle 186"/>
            <p:cNvSpPr/>
            <p:nvPr/>
          </p:nvSpPr>
          <p:spPr>
            <a:xfrm rot="9015872">
              <a:off x="5342075" y="2475773"/>
              <a:ext cx="1186910" cy="189596"/>
            </a:xfrm>
            <a:prstGeom prst="rect">
              <a:avLst/>
            </a:prstGeom>
          </p:spPr>
          <p:txBody>
            <a:bodyPr wrap="square">
              <a:spAutoFit/>
            </a:bodyPr>
            <a:lstStyle/>
            <a:p>
              <a:pPr algn="r"/>
              <a:r>
                <a:rPr lang="en-GB" sz="900" dirty="0">
                  <a:solidFill>
                    <a:schemeClr val="bg1"/>
                  </a:solidFill>
                </a:rPr>
                <a:t>Health &amp; Social</a:t>
              </a:r>
              <a:endParaRPr lang="en-GB" sz="800" dirty="0">
                <a:solidFill>
                  <a:schemeClr val="bg1"/>
                </a:solidFill>
              </a:endParaRPr>
            </a:p>
          </p:txBody>
        </p:sp>
      </p:grpSp>
      <p:sp>
        <p:nvSpPr>
          <p:cNvPr id="188" name="TextBox 187"/>
          <p:cNvSpPr txBox="1"/>
          <p:nvPr/>
        </p:nvSpPr>
        <p:spPr>
          <a:xfrm rot="18968458">
            <a:off x="3086108" y="4258120"/>
            <a:ext cx="449262" cy="230832"/>
          </a:xfrm>
          <a:prstGeom prst="rect">
            <a:avLst/>
          </a:prstGeom>
          <a:noFill/>
        </p:spPr>
        <p:txBody>
          <a:bodyPr wrap="square" rtlCol="0">
            <a:spAutoFit/>
          </a:bodyPr>
          <a:lstStyle/>
          <a:p>
            <a:r>
              <a:rPr lang="en-GB" sz="900" b="1" dirty="0"/>
              <a:t>38%</a:t>
            </a:r>
          </a:p>
        </p:txBody>
      </p:sp>
      <p:grpSp>
        <p:nvGrpSpPr>
          <p:cNvPr id="189" name="Group 188"/>
          <p:cNvGrpSpPr/>
          <p:nvPr/>
        </p:nvGrpSpPr>
        <p:grpSpPr>
          <a:xfrm rot="14845611">
            <a:off x="2759249" y="4875411"/>
            <a:ext cx="1700734" cy="253744"/>
            <a:chOff x="5342075" y="2475773"/>
            <a:chExt cx="1186910" cy="208414"/>
          </a:xfrm>
        </p:grpSpPr>
        <p:sp>
          <p:nvSpPr>
            <p:cNvPr id="190" name="Rectangle 189"/>
            <p:cNvSpPr/>
            <p:nvPr/>
          </p:nvSpPr>
          <p:spPr>
            <a:xfrm rot="14400000">
              <a:off x="5789424" y="2184712"/>
              <a:ext cx="107158" cy="891791"/>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91" name="Rectangle 190"/>
            <p:cNvSpPr/>
            <p:nvPr/>
          </p:nvSpPr>
          <p:spPr>
            <a:xfrm rot="9015872">
              <a:off x="5342075" y="2475773"/>
              <a:ext cx="1186910" cy="189596"/>
            </a:xfrm>
            <a:prstGeom prst="rect">
              <a:avLst/>
            </a:prstGeom>
          </p:spPr>
          <p:txBody>
            <a:bodyPr wrap="square">
              <a:spAutoFit/>
            </a:bodyPr>
            <a:lstStyle/>
            <a:p>
              <a:pPr algn="r"/>
              <a:r>
                <a:rPr lang="en-GB" sz="900" dirty="0">
                  <a:solidFill>
                    <a:schemeClr val="bg1"/>
                  </a:solidFill>
                </a:rPr>
                <a:t>Business Services</a:t>
              </a:r>
              <a:endParaRPr lang="en-GB" sz="800" dirty="0">
                <a:solidFill>
                  <a:schemeClr val="bg1"/>
                </a:solidFill>
              </a:endParaRPr>
            </a:p>
          </p:txBody>
        </p:sp>
      </p:grpSp>
      <p:grpSp>
        <p:nvGrpSpPr>
          <p:cNvPr id="193" name="Group 192"/>
          <p:cNvGrpSpPr/>
          <p:nvPr/>
        </p:nvGrpSpPr>
        <p:grpSpPr>
          <a:xfrm rot="14664772">
            <a:off x="2660359" y="5042810"/>
            <a:ext cx="1700734" cy="230833"/>
            <a:chOff x="5342075" y="2475773"/>
            <a:chExt cx="1186910" cy="189596"/>
          </a:xfrm>
        </p:grpSpPr>
        <p:sp>
          <p:nvSpPr>
            <p:cNvPr id="194" name="Rectangle 193"/>
            <p:cNvSpPr/>
            <p:nvPr/>
          </p:nvSpPr>
          <p:spPr>
            <a:xfrm rot="14400000">
              <a:off x="5798465" y="2162490"/>
              <a:ext cx="107158" cy="891791"/>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195" name="Rectangle 194"/>
            <p:cNvSpPr/>
            <p:nvPr/>
          </p:nvSpPr>
          <p:spPr>
            <a:xfrm rot="9015872">
              <a:off x="5342075" y="2475773"/>
              <a:ext cx="1186910" cy="189596"/>
            </a:xfrm>
            <a:prstGeom prst="rect">
              <a:avLst/>
            </a:prstGeom>
          </p:spPr>
          <p:txBody>
            <a:bodyPr wrap="square">
              <a:spAutoFit/>
            </a:bodyPr>
            <a:lstStyle/>
            <a:p>
              <a:pPr algn="r"/>
              <a:r>
                <a:rPr lang="en-GB" sz="900" dirty="0">
                  <a:solidFill>
                    <a:schemeClr val="bg1"/>
                  </a:solidFill>
                </a:rPr>
                <a:t>Transport &amp; Comms</a:t>
              </a:r>
              <a:endParaRPr lang="en-GB" sz="800" dirty="0">
                <a:solidFill>
                  <a:schemeClr val="bg1"/>
                </a:solidFill>
              </a:endParaRPr>
            </a:p>
          </p:txBody>
        </p:sp>
      </p:grpSp>
      <p:sp>
        <p:nvSpPr>
          <p:cNvPr id="196" name="TextBox 187"/>
          <p:cNvSpPr txBox="1"/>
          <p:nvPr/>
        </p:nvSpPr>
        <p:spPr>
          <a:xfrm rot="18485826">
            <a:off x="2776807" y="4712318"/>
            <a:ext cx="4492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dirty="0"/>
              <a:t>37%</a:t>
            </a:r>
          </a:p>
        </p:txBody>
      </p:sp>
      <p:grpSp>
        <p:nvGrpSpPr>
          <p:cNvPr id="198" name="Group 197"/>
          <p:cNvGrpSpPr/>
          <p:nvPr/>
        </p:nvGrpSpPr>
        <p:grpSpPr>
          <a:xfrm rot="14288609">
            <a:off x="2551499" y="5217708"/>
            <a:ext cx="1700734" cy="268330"/>
            <a:chOff x="5342075" y="2475773"/>
            <a:chExt cx="1186910" cy="220394"/>
          </a:xfrm>
        </p:grpSpPr>
        <p:sp>
          <p:nvSpPr>
            <p:cNvPr id="199" name="Rectangle 198"/>
            <p:cNvSpPr/>
            <p:nvPr/>
          </p:nvSpPr>
          <p:spPr>
            <a:xfrm rot="14400000">
              <a:off x="5764968" y="2210230"/>
              <a:ext cx="118275" cy="8536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200" name="Rectangle 199"/>
            <p:cNvSpPr/>
            <p:nvPr/>
          </p:nvSpPr>
          <p:spPr>
            <a:xfrm rot="9015872">
              <a:off x="5342075" y="2475773"/>
              <a:ext cx="1186910" cy="189596"/>
            </a:xfrm>
            <a:prstGeom prst="rect">
              <a:avLst/>
            </a:prstGeom>
          </p:spPr>
          <p:txBody>
            <a:bodyPr wrap="square">
              <a:spAutoFit/>
            </a:bodyPr>
            <a:lstStyle/>
            <a:p>
              <a:pPr algn="r"/>
              <a:r>
                <a:rPr lang="en-GB" sz="900" dirty="0">
                  <a:solidFill>
                    <a:schemeClr val="bg1"/>
                  </a:solidFill>
                </a:rPr>
                <a:t>Construction</a:t>
              </a:r>
              <a:endParaRPr lang="en-GB" sz="800" dirty="0">
                <a:solidFill>
                  <a:schemeClr val="bg1"/>
                </a:solidFill>
              </a:endParaRPr>
            </a:p>
          </p:txBody>
        </p:sp>
      </p:grpSp>
      <p:sp>
        <p:nvSpPr>
          <p:cNvPr id="201" name="TextBox 187"/>
          <p:cNvSpPr txBox="1"/>
          <p:nvPr/>
        </p:nvSpPr>
        <p:spPr>
          <a:xfrm rot="18173924">
            <a:off x="2711628" y="4953161"/>
            <a:ext cx="4492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dirty="0"/>
              <a:t>36%</a:t>
            </a:r>
          </a:p>
        </p:txBody>
      </p:sp>
      <p:grpSp>
        <p:nvGrpSpPr>
          <p:cNvPr id="202" name="Group 201"/>
          <p:cNvGrpSpPr/>
          <p:nvPr/>
        </p:nvGrpSpPr>
        <p:grpSpPr>
          <a:xfrm rot="13846363">
            <a:off x="2445845" y="5467679"/>
            <a:ext cx="1700734" cy="230833"/>
            <a:chOff x="5342075" y="2475773"/>
            <a:chExt cx="1186910" cy="189596"/>
          </a:xfrm>
        </p:grpSpPr>
        <p:sp>
          <p:nvSpPr>
            <p:cNvPr id="203" name="Rectangle 202"/>
            <p:cNvSpPr/>
            <p:nvPr/>
          </p:nvSpPr>
          <p:spPr>
            <a:xfrm rot="14400000">
              <a:off x="5815153" y="2124846"/>
              <a:ext cx="114444" cy="963194"/>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204" name="Rectangle 203"/>
            <p:cNvSpPr/>
            <p:nvPr/>
          </p:nvSpPr>
          <p:spPr>
            <a:xfrm rot="9015872">
              <a:off x="5342075" y="2475773"/>
              <a:ext cx="1186910" cy="189596"/>
            </a:xfrm>
            <a:prstGeom prst="rect">
              <a:avLst/>
            </a:prstGeom>
          </p:spPr>
          <p:txBody>
            <a:bodyPr wrap="square">
              <a:spAutoFit/>
            </a:bodyPr>
            <a:lstStyle/>
            <a:p>
              <a:pPr algn="r"/>
              <a:r>
                <a:rPr lang="en-GB" sz="900" dirty="0">
                  <a:solidFill>
                    <a:schemeClr val="bg1"/>
                  </a:solidFill>
                </a:rPr>
                <a:t>Manufacturing</a:t>
              </a:r>
              <a:endParaRPr lang="en-GB" sz="800" dirty="0">
                <a:solidFill>
                  <a:schemeClr val="bg1"/>
                </a:solidFill>
              </a:endParaRPr>
            </a:p>
          </p:txBody>
        </p:sp>
      </p:grpSp>
    </p:spTree>
    <p:extLst>
      <p:ext uri="{BB962C8B-B14F-4D97-AF65-F5344CB8AC3E}">
        <p14:creationId xmlns:p14="http://schemas.microsoft.com/office/powerpoint/2010/main" val="308946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Technical and practical skills lacking among applicants</a:t>
            </a:r>
          </a:p>
        </p:txBody>
      </p:sp>
      <p:graphicFrame>
        <p:nvGraphicFramePr>
          <p:cNvPr id="3" name="Chart 2"/>
          <p:cNvGraphicFramePr/>
          <p:nvPr>
            <p:extLst>
              <p:ext uri="{D42A27DB-BD31-4B8C-83A1-F6EECF244321}">
                <p14:modId xmlns:p14="http://schemas.microsoft.com/office/powerpoint/2010/main" val="871983192"/>
              </p:ext>
            </p:extLst>
          </p:nvPr>
        </p:nvGraphicFramePr>
        <p:xfrm>
          <a:off x="252250" y="220718"/>
          <a:ext cx="11939751" cy="66372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57009" y="6596390"/>
            <a:ext cx="7334992" cy="261610"/>
          </a:xfrm>
          <a:prstGeom prst="rect">
            <a:avLst/>
          </a:prstGeom>
          <a:noFill/>
        </p:spPr>
        <p:txBody>
          <a:bodyPr wrap="square" rtlCol="0">
            <a:spAutoFit/>
          </a:bodyPr>
          <a:lstStyle/>
          <a:p>
            <a:pPr algn="r"/>
            <a:r>
              <a:rPr lang="en-GB" sz="1100" i="1" dirty="0">
                <a:solidFill>
                  <a:srgbClr val="000000"/>
                </a:solidFill>
              </a:rPr>
              <a:t>Base: All with skill-shortage vacancies that received the new lists of skills descriptors (3,244)</a:t>
            </a:r>
          </a:p>
        </p:txBody>
      </p:sp>
    </p:spTree>
    <p:extLst>
      <p:ext uri="{BB962C8B-B14F-4D97-AF65-F5344CB8AC3E}">
        <p14:creationId xmlns:p14="http://schemas.microsoft.com/office/powerpoint/2010/main" val="364495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397419338"/>
              </p:ext>
            </p:extLst>
          </p:nvPr>
        </p:nvGraphicFramePr>
        <p:xfrm>
          <a:off x="0" y="286004"/>
          <a:ext cx="12192000" cy="65719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People and personal skills lacking among applicants </a:t>
            </a:r>
          </a:p>
        </p:txBody>
      </p:sp>
      <p:sp>
        <p:nvSpPr>
          <p:cNvPr id="9" name="TextBox 1"/>
          <p:cNvSpPr txBox="1"/>
          <p:nvPr/>
        </p:nvSpPr>
        <p:spPr>
          <a:xfrm>
            <a:off x="4857015" y="6596435"/>
            <a:ext cx="7334985" cy="2615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100" i="1" dirty="0">
                <a:solidFill>
                  <a:srgbClr val="000000"/>
                </a:solidFill>
              </a:rPr>
              <a:t>Base: All with skill-shortage vacancies that received the new lists of skills descriptors (3,244)</a:t>
            </a:r>
          </a:p>
        </p:txBody>
      </p:sp>
    </p:spTree>
    <p:extLst>
      <p:ext uri="{BB962C8B-B14F-4D97-AF65-F5344CB8AC3E}">
        <p14:creationId xmlns:p14="http://schemas.microsoft.com/office/powerpoint/2010/main" val="276237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skill-shortage vacancies</a:t>
            </a:r>
          </a:p>
        </p:txBody>
      </p:sp>
      <p:sp>
        <p:nvSpPr>
          <p:cNvPr id="3" name="Rectangle 2"/>
          <p:cNvSpPr/>
          <p:nvPr/>
        </p:nvSpPr>
        <p:spPr>
          <a:xfrm>
            <a:off x="3494646" y="6601691"/>
            <a:ext cx="8697353" cy="261610"/>
          </a:xfrm>
          <a:prstGeom prst="rect">
            <a:avLst/>
          </a:prstGeom>
        </p:spPr>
        <p:txBody>
          <a:bodyPr wrap="square">
            <a:spAutoFit/>
          </a:bodyPr>
          <a:lstStyle/>
          <a:p>
            <a:pPr algn="r"/>
            <a:r>
              <a:rPr lang="en-US" sz="1100" i="1" dirty="0"/>
              <a:t> Base (2013/2015): All establishments with hard-to-fill vacancies that are all as a result of skill shortages  (</a:t>
            </a:r>
            <a:r>
              <a:rPr lang="en-GB" sz="1100" i="1" dirty="0"/>
              <a:t>4,675 / 6,469</a:t>
            </a:r>
            <a:r>
              <a:rPr lang="en-GB" sz="1100" dirty="0"/>
              <a:t>)</a:t>
            </a:r>
            <a:endParaRPr lang="en-GB" sz="1100" i="1" dirty="0"/>
          </a:p>
        </p:txBody>
      </p:sp>
      <p:graphicFrame>
        <p:nvGraphicFramePr>
          <p:cNvPr id="7" name="Chart 6"/>
          <p:cNvGraphicFramePr/>
          <p:nvPr>
            <p:extLst>
              <p:ext uri="{D42A27DB-BD31-4B8C-83A1-F6EECF244321}">
                <p14:modId xmlns:p14="http://schemas.microsoft.com/office/powerpoint/2010/main" val="2282916711"/>
              </p:ext>
            </p:extLst>
          </p:nvPr>
        </p:nvGraphicFramePr>
        <p:xfrm>
          <a:off x="252248" y="1254860"/>
          <a:ext cx="11836833" cy="5418667"/>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10521538" y="3212425"/>
            <a:ext cx="850027" cy="778398"/>
            <a:chOff x="10521538" y="3212425"/>
            <a:chExt cx="850027" cy="778398"/>
          </a:xfrm>
        </p:grpSpPr>
        <p:sp>
          <p:nvSpPr>
            <p:cNvPr id="4" name="Rectangle 3"/>
            <p:cNvSpPr/>
            <p:nvPr/>
          </p:nvSpPr>
          <p:spPr>
            <a:xfrm>
              <a:off x="10521538" y="3325091"/>
              <a:ext cx="144000" cy="14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0665538" y="3212425"/>
              <a:ext cx="697627" cy="369332"/>
            </a:xfrm>
            <a:prstGeom prst="rect">
              <a:avLst/>
            </a:prstGeom>
            <a:noFill/>
          </p:spPr>
          <p:txBody>
            <a:bodyPr wrap="none" rtlCol="0">
              <a:spAutoFit/>
            </a:bodyPr>
            <a:lstStyle/>
            <a:p>
              <a:r>
                <a:rPr lang="en-GB" dirty="0"/>
                <a:t>2015</a:t>
              </a:r>
            </a:p>
          </p:txBody>
        </p:sp>
        <p:sp>
          <p:nvSpPr>
            <p:cNvPr id="9" name="Rectangle 8"/>
            <p:cNvSpPr/>
            <p:nvPr/>
          </p:nvSpPr>
          <p:spPr>
            <a:xfrm>
              <a:off x="10539086" y="3739462"/>
              <a:ext cx="144000" cy="144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0673938" y="3621491"/>
              <a:ext cx="697627" cy="369332"/>
            </a:xfrm>
            <a:prstGeom prst="rect">
              <a:avLst/>
            </a:prstGeom>
            <a:noFill/>
          </p:spPr>
          <p:txBody>
            <a:bodyPr wrap="none" rtlCol="0">
              <a:spAutoFit/>
            </a:bodyPr>
            <a:lstStyle/>
            <a:p>
              <a:r>
                <a:rPr lang="en-GB" dirty="0"/>
                <a:t>2013</a:t>
              </a:r>
            </a:p>
          </p:txBody>
        </p:sp>
      </p:grpSp>
    </p:spTree>
    <p:extLst>
      <p:ext uri="{BB962C8B-B14F-4D97-AF65-F5344CB8AC3E}">
        <p14:creationId xmlns:p14="http://schemas.microsoft.com/office/powerpoint/2010/main" val="236163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Action taken to fill skill-shortage vacancies</a:t>
            </a:r>
          </a:p>
        </p:txBody>
      </p:sp>
      <p:sp>
        <p:nvSpPr>
          <p:cNvPr id="6" name="Text Box 3"/>
          <p:cNvSpPr txBox="1">
            <a:spLocks noChangeArrowheads="1"/>
          </p:cNvSpPr>
          <p:nvPr/>
        </p:nvSpPr>
        <p:spPr bwMode="auto">
          <a:xfrm>
            <a:off x="7646565" y="6649166"/>
            <a:ext cx="4492270" cy="187744"/>
          </a:xfrm>
          <a:prstGeom prst="rect">
            <a:avLst/>
          </a:prstGeom>
          <a:noFill/>
          <a:ln w="9525">
            <a:noFill/>
            <a:miter lim="800000"/>
            <a:headEnd/>
            <a:tailEnd/>
          </a:ln>
        </p:spPr>
        <p:txBody>
          <a:bodyPr wrap="square" lIns="9144" tIns="9144" rIns="9144" bIns="9144">
            <a:spAutoFit/>
          </a:bodyPr>
          <a:lstStyle/>
          <a:p>
            <a:pPr algn="r"/>
            <a:r>
              <a:rPr lang="en-GB" sz="1100" i="1" dirty="0">
                <a:cs typeface="Arial" pitchFamily="34" charset="0"/>
              </a:rPr>
              <a:t>Base (2013 / 2015): All with hard-to-fill vacancies (</a:t>
            </a:r>
            <a:r>
              <a:rPr lang="en-GB" sz="1100" i="1" dirty="0"/>
              <a:t>6,133 / </a:t>
            </a:r>
            <a:r>
              <a:rPr lang="en-US" sz="1100" i="1" dirty="0"/>
              <a:t>9,223</a:t>
            </a:r>
            <a:r>
              <a:rPr lang="en-GB" sz="1100" i="1" dirty="0"/>
              <a:t>)</a:t>
            </a:r>
          </a:p>
        </p:txBody>
      </p:sp>
      <p:graphicFrame>
        <p:nvGraphicFramePr>
          <p:cNvPr id="8" name="Chart 7"/>
          <p:cNvGraphicFramePr/>
          <p:nvPr>
            <p:extLst>
              <p:ext uri="{D42A27DB-BD31-4B8C-83A1-F6EECF244321}">
                <p14:modId xmlns:p14="http://schemas.microsoft.com/office/powerpoint/2010/main" val="771714435"/>
              </p:ext>
            </p:extLst>
          </p:nvPr>
        </p:nvGraphicFramePr>
        <p:xfrm>
          <a:off x="162910" y="978908"/>
          <a:ext cx="12029090" cy="5728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48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2:</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Retention difficulties</a:t>
            </a:r>
          </a:p>
        </p:txBody>
      </p:sp>
      <p:sp>
        <p:nvSpPr>
          <p:cNvPr id="4" name="Slide Number Placeholder 3"/>
          <p:cNvSpPr>
            <a:spLocks noGrp="1"/>
          </p:cNvSpPr>
          <p:nvPr>
            <p:ph type="sldNum" sz="quarter" idx="10"/>
          </p:nvPr>
        </p:nvSpPr>
        <p:spPr>
          <a:xfrm>
            <a:off x="10901548" y="6472051"/>
            <a:ext cx="680853" cy="249423"/>
          </a:xfrm>
        </p:spPr>
        <p:txBody>
          <a:bodyPr/>
          <a:lstStyle/>
          <a:p>
            <a:pPr>
              <a:defRPr/>
            </a:pPr>
            <a:fld id="{223D1A83-DC1D-43E7-A826-A080D0E04935}" type="slidenum">
              <a:rPr lang="en-US" smtClean="0"/>
              <a:pPr>
                <a:defRPr/>
              </a:pPr>
              <a:t>19</a:t>
            </a:fld>
            <a:endParaRPr lang="en-US" dirty="0"/>
          </a:p>
        </p:txBody>
      </p:sp>
    </p:spTree>
    <p:extLst>
      <p:ext uri="{BB962C8B-B14F-4D97-AF65-F5344CB8AC3E}">
        <p14:creationId xmlns:p14="http://schemas.microsoft.com/office/powerpoint/2010/main" val="2388231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5" name="Title 1"/>
          <p:cNvSpPr txBox="1">
            <a:spLocks/>
          </p:cNvSpPr>
          <p:nvPr/>
        </p:nvSpPr>
        <p:spPr>
          <a:xfrm>
            <a:off x="239352" y="2047766"/>
            <a:ext cx="9505053"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Employers’ experiences of skill shortages</a:t>
            </a:r>
          </a:p>
        </p:txBody>
      </p:sp>
      <p:sp>
        <p:nvSpPr>
          <p:cNvPr id="9" name="Title 1"/>
          <p:cNvSpPr txBox="1">
            <a:spLocks/>
          </p:cNvSpPr>
          <p:nvPr/>
        </p:nvSpPr>
        <p:spPr>
          <a:xfrm>
            <a:off x="239346" y="3313668"/>
            <a:ext cx="9505054"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The internal skills challenge</a:t>
            </a:r>
          </a:p>
        </p:txBody>
      </p:sp>
      <p:sp>
        <p:nvSpPr>
          <p:cNvPr id="12" name="Title 1"/>
          <p:cNvSpPr txBox="1">
            <a:spLocks/>
          </p:cNvSpPr>
          <p:nvPr/>
        </p:nvSpPr>
        <p:spPr>
          <a:xfrm>
            <a:off x="239346" y="3946619"/>
            <a:ext cx="9505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Under-utilisation of skills</a:t>
            </a:r>
          </a:p>
        </p:txBody>
      </p:sp>
      <p:sp>
        <p:nvSpPr>
          <p:cNvPr id="13" name="Title 1"/>
          <p:cNvSpPr txBox="1">
            <a:spLocks/>
          </p:cNvSpPr>
          <p:nvPr/>
        </p:nvSpPr>
        <p:spPr>
          <a:xfrm>
            <a:off x="239350" y="4579570"/>
            <a:ext cx="9505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Employer investment in training and skills</a:t>
            </a:r>
          </a:p>
        </p:txBody>
      </p:sp>
      <p:sp>
        <p:nvSpPr>
          <p:cNvPr id="14" name="Title 1"/>
          <p:cNvSpPr txBox="1">
            <a:spLocks/>
          </p:cNvSpPr>
          <p:nvPr/>
        </p:nvSpPr>
        <p:spPr>
          <a:xfrm>
            <a:off x="239350" y="2680717"/>
            <a:ext cx="9505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Retention difficulties</a:t>
            </a:r>
          </a:p>
        </p:txBody>
      </p:sp>
      <p:sp>
        <p:nvSpPr>
          <p:cNvPr id="15" name="Title 1"/>
          <p:cNvSpPr txBox="1">
            <a:spLocks/>
          </p:cNvSpPr>
          <p:nvPr/>
        </p:nvSpPr>
        <p:spPr>
          <a:xfrm>
            <a:off x="239348" y="5212521"/>
            <a:ext cx="9505054"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High Performance Working Practices and Product Market Strategies</a:t>
            </a:r>
          </a:p>
        </p:txBody>
      </p:sp>
      <p:sp>
        <p:nvSpPr>
          <p:cNvPr id="16" name="Title 1"/>
          <p:cNvSpPr txBox="1">
            <a:spLocks/>
          </p:cNvSpPr>
          <p:nvPr/>
        </p:nvSpPr>
        <p:spPr>
          <a:xfrm>
            <a:off x="239349" y="5845472"/>
            <a:ext cx="9505053"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Conclusions</a:t>
            </a:r>
          </a:p>
        </p:txBody>
      </p:sp>
      <p:sp>
        <p:nvSpPr>
          <p:cNvPr id="17" name="Title 1"/>
          <p:cNvSpPr txBox="1">
            <a:spLocks/>
          </p:cNvSpPr>
          <p:nvPr/>
        </p:nvSpPr>
        <p:spPr>
          <a:xfrm>
            <a:off x="239352" y="1414815"/>
            <a:ext cx="9505053"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2000" kern="0" dirty="0">
                <a:solidFill>
                  <a:schemeClr val="tx1"/>
                </a:solidFill>
                <a:latin typeface="+mn-lt"/>
              </a:rPr>
              <a:t>Background</a:t>
            </a:r>
          </a:p>
        </p:txBody>
      </p:sp>
      <p:sp>
        <p:nvSpPr>
          <p:cNvPr id="18" name="Title 1"/>
          <p:cNvSpPr txBox="1">
            <a:spLocks/>
          </p:cNvSpPr>
          <p:nvPr/>
        </p:nvSpPr>
        <p:spPr>
          <a:xfrm>
            <a:off x="10177153" y="2068547"/>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8</a:t>
            </a:r>
          </a:p>
        </p:txBody>
      </p:sp>
      <p:sp>
        <p:nvSpPr>
          <p:cNvPr id="19" name="Title 1"/>
          <p:cNvSpPr txBox="1">
            <a:spLocks/>
          </p:cNvSpPr>
          <p:nvPr/>
        </p:nvSpPr>
        <p:spPr>
          <a:xfrm>
            <a:off x="10177147" y="3328511"/>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24</a:t>
            </a:r>
          </a:p>
        </p:txBody>
      </p:sp>
      <p:sp>
        <p:nvSpPr>
          <p:cNvPr id="20" name="Title 1"/>
          <p:cNvSpPr txBox="1">
            <a:spLocks/>
          </p:cNvSpPr>
          <p:nvPr/>
        </p:nvSpPr>
        <p:spPr>
          <a:xfrm>
            <a:off x="10177149" y="3958493"/>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37</a:t>
            </a:r>
          </a:p>
        </p:txBody>
      </p:sp>
      <p:sp>
        <p:nvSpPr>
          <p:cNvPr id="21" name="Title 1"/>
          <p:cNvSpPr txBox="1">
            <a:spLocks/>
          </p:cNvSpPr>
          <p:nvPr/>
        </p:nvSpPr>
        <p:spPr>
          <a:xfrm>
            <a:off x="10177153" y="4588475"/>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43</a:t>
            </a:r>
          </a:p>
        </p:txBody>
      </p:sp>
      <p:sp>
        <p:nvSpPr>
          <p:cNvPr id="22" name="Title 1"/>
          <p:cNvSpPr txBox="1">
            <a:spLocks/>
          </p:cNvSpPr>
          <p:nvPr/>
        </p:nvSpPr>
        <p:spPr>
          <a:xfrm>
            <a:off x="10177153" y="2698529"/>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19</a:t>
            </a:r>
          </a:p>
        </p:txBody>
      </p:sp>
      <p:sp>
        <p:nvSpPr>
          <p:cNvPr id="23" name="Title 1"/>
          <p:cNvSpPr txBox="1">
            <a:spLocks/>
          </p:cNvSpPr>
          <p:nvPr/>
        </p:nvSpPr>
        <p:spPr>
          <a:xfrm>
            <a:off x="10177149" y="5218457"/>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59</a:t>
            </a:r>
          </a:p>
        </p:txBody>
      </p:sp>
      <p:sp>
        <p:nvSpPr>
          <p:cNvPr id="24" name="Title 1"/>
          <p:cNvSpPr txBox="1">
            <a:spLocks/>
          </p:cNvSpPr>
          <p:nvPr/>
        </p:nvSpPr>
        <p:spPr>
          <a:xfrm>
            <a:off x="10177150" y="5848439"/>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65</a:t>
            </a:r>
          </a:p>
        </p:txBody>
      </p:sp>
      <p:sp>
        <p:nvSpPr>
          <p:cNvPr id="25" name="Title 1"/>
          <p:cNvSpPr txBox="1">
            <a:spLocks/>
          </p:cNvSpPr>
          <p:nvPr/>
        </p:nvSpPr>
        <p:spPr>
          <a:xfrm>
            <a:off x="10177153" y="1438565"/>
            <a:ext cx="729055" cy="468000"/>
          </a:xfrm>
          <a:prstGeom prst="rect">
            <a:avLst/>
          </a:prstGeom>
          <a:solidFill>
            <a:schemeClr val="tx2">
              <a:lumMod val="20000"/>
              <a:lumOff val="80000"/>
            </a:schemeClr>
          </a:solidFill>
        </p:spPr>
        <p:txBody>
          <a:bodyPr anchor="ctr"/>
          <a:lstStyle>
            <a:lvl1pPr algn="l" rtl="0" eaLnBrk="1" fontAlgn="base" hangingPunct="1">
              <a:spcBef>
                <a:spcPct val="0"/>
              </a:spcBef>
              <a:spcAft>
                <a:spcPct val="0"/>
              </a:spcAft>
              <a:defRPr sz="3400">
                <a:solidFill>
                  <a:schemeClr val="tx2"/>
                </a:solidFill>
                <a:latin typeface="NeueHaasGroteskDisp Std Blk"/>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ctr"/>
            <a:r>
              <a:rPr lang="en-GB" sz="1800" kern="0" dirty="0">
                <a:solidFill>
                  <a:schemeClr val="tx1"/>
                </a:solidFill>
                <a:latin typeface="+mn-lt"/>
              </a:rPr>
              <a:t>3</a:t>
            </a:r>
          </a:p>
        </p:txBody>
      </p:sp>
    </p:spTree>
    <p:extLst>
      <p:ext uri="{BB962C8B-B14F-4D97-AF65-F5344CB8AC3E}">
        <p14:creationId xmlns:p14="http://schemas.microsoft.com/office/powerpoint/2010/main" val="350514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087" y="6368951"/>
            <a:ext cx="3819525" cy="461661"/>
          </a:xfrm>
          <a:prstGeom prst="rect">
            <a:avLst/>
          </a:prstGeom>
          <a:noFill/>
        </p:spPr>
        <p:txBody>
          <a:bodyPr wrap="square" lIns="121917" tIns="60958" rIns="121917" bIns="60958" rtlCol="0">
            <a:spAutoFit/>
          </a:bodyPr>
          <a:lstStyle/>
          <a:p>
            <a:pPr algn="r"/>
            <a:r>
              <a:rPr lang="en-GB" sz="1100" i="1" dirty="0"/>
              <a:t>Base: All establishments in Module 2: England (37,792), N. Ireland (2,014), Scotland (3,031), Wales (2,981)</a:t>
            </a:r>
          </a:p>
        </p:txBody>
      </p:sp>
      <p:grpSp>
        <p:nvGrpSpPr>
          <p:cNvPr id="222" name="Gruppe 89"/>
          <p:cNvGrpSpPr>
            <a:grpSpLocks/>
          </p:cNvGrpSpPr>
          <p:nvPr/>
        </p:nvGrpSpPr>
        <p:grpSpPr bwMode="auto">
          <a:xfrm>
            <a:off x="928018" y="2794397"/>
            <a:ext cx="2488282" cy="3574554"/>
            <a:chOff x="5095681" y="659311"/>
            <a:chExt cx="3374319" cy="6122489"/>
          </a:xfrm>
          <a:solidFill>
            <a:srgbClr val="233A75"/>
          </a:solidFill>
          <a:effectLst>
            <a:outerShdw blurRad="50800" dist="25400" dir="2700000">
              <a:srgbClr val="000000">
                <a:alpha val="43000"/>
              </a:srgbClr>
            </a:outerShdw>
          </a:effectLst>
        </p:grpSpPr>
        <p:sp>
          <p:nvSpPr>
            <p:cNvPr id="223" name="Freeform 1235"/>
            <p:cNvSpPr>
              <a:spLocks/>
            </p:cNvSpPr>
            <p:nvPr/>
          </p:nvSpPr>
          <p:spPr bwMode="auto">
            <a:xfrm>
              <a:off x="5751918" y="1861456"/>
              <a:ext cx="2718082" cy="4920344"/>
            </a:xfrm>
            <a:custGeom>
              <a:avLst/>
              <a:gdLst>
                <a:gd name="T0" fmla="*/ 2147483647 w 1897"/>
                <a:gd name="T1" fmla="*/ 2147483647 h 3434"/>
                <a:gd name="T2" fmla="*/ 2147483647 w 1897"/>
                <a:gd name="T3" fmla="*/ 2147483647 h 3434"/>
                <a:gd name="T4" fmla="*/ 2147483647 w 1897"/>
                <a:gd name="T5" fmla="*/ 2147483647 h 3434"/>
                <a:gd name="T6" fmla="*/ 2147483647 w 1897"/>
                <a:gd name="T7" fmla="*/ 2147483647 h 3434"/>
                <a:gd name="T8" fmla="*/ 2147483647 w 1897"/>
                <a:gd name="T9" fmla="*/ 2147483647 h 3434"/>
                <a:gd name="T10" fmla="*/ 1613663815 w 1897"/>
                <a:gd name="T11" fmla="*/ 2092013063 h 3434"/>
                <a:gd name="T12" fmla="*/ 1281076321 w 1897"/>
                <a:gd name="T13" fmla="*/ 2139233464 h 3434"/>
                <a:gd name="T14" fmla="*/ 1584921208 w 1897"/>
                <a:gd name="T15" fmla="*/ 1876447835 h 3434"/>
                <a:gd name="T16" fmla="*/ 1494589758 w 1897"/>
                <a:gd name="T17" fmla="*/ 1767638597 h 3434"/>
                <a:gd name="T18" fmla="*/ 1841547122 w 1897"/>
                <a:gd name="T19" fmla="*/ 1153789146 h 3434"/>
                <a:gd name="T20" fmla="*/ 1406310122 w 1897"/>
                <a:gd name="T21" fmla="*/ 798620261 h 3434"/>
                <a:gd name="T22" fmla="*/ 966966627 w 1897"/>
                <a:gd name="T23" fmla="*/ 882793391 h 3434"/>
                <a:gd name="T24" fmla="*/ 975178186 w 1897"/>
                <a:gd name="T25" fmla="*/ 763717914 h 3434"/>
                <a:gd name="T26" fmla="*/ 985442993 w 1897"/>
                <a:gd name="T27" fmla="*/ 615902699 h 3434"/>
                <a:gd name="T28" fmla="*/ 1346773094 w 1897"/>
                <a:gd name="T29" fmla="*/ 96491184 h 3434"/>
                <a:gd name="T30" fmla="*/ 718552272 w 1897"/>
                <a:gd name="T31" fmla="*/ 98544432 h 3434"/>
                <a:gd name="T32" fmla="*/ 449608303 w 1897"/>
                <a:gd name="T33" fmla="*/ 420865650 h 3434"/>
                <a:gd name="T34" fmla="*/ 455768047 w 1897"/>
                <a:gd name="T35" fmla="*/ 663121667 h 3434"/>
                <a:gd name="T36" fmla="*/ 285368521 w 1897"/>
                <a:gd name="T37" fmla="*/ 718552194 h 3434"/>
                <a:gd name="T38" fmla="*/ 295633328 w 1897"/>
                <a:gd name="T39" fmla="*/ 897163260 h 3434"/>
                <a:gd name="T40" fmla="*/ 359276852 w 1897"/>
                <a:gd name="T41" fmla="*/ 1010078994 h 3434"/>
                <a:gd name="T42" fmla="*/ 277155528 w 1897"/>
                <a:gd name="T43" fmla="*/ 1141471092 h 3434"/>
                <a:gd name="T44" fmla="*/ 205300444 w 1897"/>
                <a:gd name="T45" fmla="*/ 1305712289 h 3434"/>
                <a:gd name="T46" fmla="*/ 205300444 w 1897"/>
                <a:gd name="T47" fmla="*/ 1472005301 h 3434"/>
                <a:gd name="T48" fmla="*/ 131392113 w 1897"/>
                <a:gd name="T49" fmla="*/ 1603398832 h 3434"/>
                <a:gd name="T50" fmla="*/ 129338865 w 1897"/>
                <a:gd name="T51" fmla="*/ 1695783521 h 3434"/>
                <a:gd name="T52" fmla="*/ 301791639 w 1897"/>
                <a:gd name="T53" fmla="*/ 1979098762 h 3434"/>
                <a:gd name="T54" fmla="*/ 217618500 w 1897"/>
                <a:gd name="T55" fmla="*/ 2147483647 h 3434"/>
                <a:gd name="T56" fmla="*/ 371594908 w 1897"/>
                <a:gd name="T57" fmla="*/ 2147483647 h 3434"/>
                <a:gd name="T58" fmla="*/ 404442578 w 1897"/>
                <a:gd name="T59" fmla="*/ 2147483647 h 3434"/>
                <a:gd name="T60" fmla="*/ 782195797 w 1897"/>
                <a:gd name="T61" fmla="*/ 2147483647 h 3434"/>
                <a:gd name="T62" fmla="*/ 716499024 w 1897"/>
                <a:gd name="T63" fmla="*/ 2147483647 h 3434"/>
                <a:gd name="T64" fmla="*/ 525569883 w 1897"/>
                <a:gd name="T65" fmla="*/ 2147483647 h 3434"/>
                <a:gd name="T66" fmla="*/ 615902766 w 1897"/>
                <a:gd name="T67" fmla="*/ 2147483647 h 3434"/>
                <a:gd name="T68" fmla="*/ 825308274 w 1897"/>
                <a:gd name="T69" fmla="*/ 2147483647 h 3434"/>
                <a:gd name="T70" fmla="*/ 1396045315 w 1897"/>
                <a:gd name="T71" fmla="*/ 2147483647 h 3434"/>
                <a:gd name="T72" fmla="*/ 1398097130 w 1897"/>
                <a:gd name="T73" fmla="*/ 2147483647 h 3434"/>
                <a:gd name="T74" fmla="*/ 1498694821 w 1897"/>
                <a:gd name="T75" fmla="*/ 2147483647 h 3434"/>
                <a:gd name="T76" fmla="*/ 1508959628 w 1897"/>
                <a:gd name="T77" fmla="*/ 2147483647 h 3434"/>
                <a:gd name="T78" fmla="*/ 1094252243 w 1897"/>
                <a:gd name="T79" fmla="*/ 2147483647 h 3434"/>
                <a:gd name="T80" fmla="*/ 687757850 w 1897"/>
                <a:gd name="T81" fmla="*/ 2147483647 h 3434"/>
                <a:gd name="T82" fmla="*/ 934117524 w 1897"/>
                <a:gd name="T83" fmla="*/ 2147483647 h 3434"/>
                <a:gd name="T84" fmla="*/ 478350910 w 1897"/>
                <a:gd name="T85" fmla="*/ 2147483647 h 3434"/>
                <a:gd name="T86" fmla="*/ 958753635 w 1897"/>
                <a:gd name="T87" fmla="*/ 2147483647 h 3434"/>
                <a:gd name="T88" fmla="*/ 1231804100 w 1897"/>
                <a:gd name="T89" fmla="*/ 2147483647 h 3434"/>
                <a:gd name="T90" fmla="*/ 1864129985 w 1897"/>
                <a:gd name="T91" fmla="*/ 2147483647 h 3434"/>
                <a:gd name="T92" fmla="*/ 958753635 w 1897"/>
                <a:gd name="T93" fmla="*/ 2147483647 h 3434"/>
                <a:gd name="T94" fmla="*/ 541994434 w 1897"/>
                <a:gd name="T95" fmla="*/ 2147483647 h 3434"/>
                <a:gd name="T96" fmla="*/ 273050465 w 1897"/>
                <a:gd name="T97" fmla="*/ 2147483647 h 3434"/>
                <a:gd name="T98" fmla="*/ 539941186 w 1897"/>
                <a:gd name="T99" fmla="*/ 2147483647 h 3434"/>
                <a:gd name="T100" fmla="*/ 1174320319 w 1897"/>
                <a:gd name="T101" fmla="*/ 2147483647 h 3434"/>
                <a:gd name="T102" fmla="*/ 1611610567 w 1897"/>
                <a:gd name="T103" fmla="*/ 2147483647 h 3434"/>
                <a:gd name="T104" fmla="*/ 2147483647 w 1897"/>
                <a:gd name="T105" fmla="*/ 2147483647 h 3434"/>
                <a:gd name="T106" fmla="*/ 2147483647 w 1897"/>
                <a:gd name="T107" fmla="*/ 2147483647 h 3434"/>
                <a:gd name="T108" fmla="*/ 2147483647 w 1897"/>
                <a:gd name="T109" fmla="*/ 2147483647 h 3434"/>
                <a:gd name="T110" fmla="*/ 2147483647 w 1897"/>
                <a:gd name="T111" fmla="*/ 2147483647 h 3434"/>
                <a:gd name="T112" fmla="*/ 2147483647 w 1897"/>
                <a:gd name="T113" fmla="*/ 2147483647 h 3434"/>
                <a:gd name="T114" fmla="*/ 2147483647 w 1897"/>
                <a:gd name="T115" fmla="*/ 2147483647 h 3434"/>
                <a:gd name="T116" fmla="*/ 2147483647 w 1897"/>
                <a:gd name="T117" fmla="*/ 2147483647 h 3434"/>
                <a:gd name="T118" fmla="*/ 2147483647 w 1897"/>
                <a:gd name="T119" fmla="*/ 2147483647 h 3434"/>
                <a:gd name="T120" fmla="*/ 2147483647 w 1897"/>
                <a:gd name="T121" fmla="*/ 2147483647 h 3434"/>
                <a:gd name="T122" fmla="*/ 2147483647 w 1897"/>
                <a:gd name="T123" fmla="*/ 2147483647 h 3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97"/>
                <a:gd name="T187" fmla="*/ 0 h 3434"/>
                <a:gd name="T188" fmla="*/ 1897 w 1897"/>
                <a:gd name="T189" fmla="*/ 3434 h 3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97" h="3434">
                  <a:moveTo>
                    <a:pt x="1883" y="2300"/>
                  </a:moveTo>
                  <a:lnTo>
                    <a:pt x="1870" y="2272"/>
                  </a:lnTo>
                  <a:lnTo>
                    <a:pt x="1869" y="2267"/>
                  </a:lnTo>
                  <a:lnTo>
                    <a:pt x="1863" y="2259"/>
                  </a:lnTo>
                  <a:lnTo>
                    <a:pt x="1858" y="2253"/>
                  </a:lnTo>
                  <a:lnTo>
                    <a:pt x="1855" y="2251"/>
                  </a:lnTo>
                  <a:lnTo>
                    <a:pt x="1800" y="2214"/>
                  </a:lnTo>
                  <a:lnTo>
                    <a:pt x="1794" y="2209"/>
                  </a:lnTo>
                  <a:lnTo>
                    <a:pt x="1786" y="2206"/>
                  </a:lnTo>
                  <a:lnTo>
                    <a:pt x="1780" y="2201"/>
                  </a:lnTo>
                  <a:lnTo>
                    <a:pt x="1763" y="2197"/>
                  </a:lnTo>
                  <a:lnTo>
                    <a:pt x="1738" y="2193"/>
                  </a:lnTo>
                  <a:lnTo>
                    <a:pt x="1694" y="2193"/>
                  </a:lnTo>
                  <a:lnTo>
                    <a:pt x="1594" y="2197"/>
                  </a:lnTo>
                  <a:lnTo>
                    <a:pt x="1592" y="2195"/>
                  </a:lnTo>
                  <a:lnTo>
                    <a:pt x="1589" y="2195"/>
                  </a:lnTo>
                  <a:lnTo>
                    <a:pt x="1586" y="2197"/>
                  </a:lnTo>
                  <a:lnTo>
                    <a:pt x="1575" y="2209"/>
                  </a:lnTo>
                  <a:lnTo>
                    <a:pt x="1574" y="2212"/>
                  </a:lnTo>
                  <a:lnTo>
                    <a:pt x="1569" y="2231"/>
                  </a:lnTo>
                  <a:lnTo>
                    <a:pt x="1566" y="2250"/>
                  </a:lnTo>
                  <a:lnTo>
                    <a:pt x="1564" y="2254"/>
                  </a:lnTo>
                  <a:lnTo>
                    <a:pt x="1561" y="2256"/>
                  </a:lnTo>
                  <a:lnTo>
                    <a:pt x="1553" y="2268"/>
                  </a:lnTo>
                  <a:lnTo>
                    <a:pt x="1549" y="2272"/>
                  </a:lnTo>
                  <a:lnTo>
                    <a:pt x="1520" y="2268"/>
                  </a:lnTo>
                  <a:lnTo>
                    <a:pt x="1517" y="2268"/>
                  </a:lnTo>
                  <a:lnTo>
                    <a:pt x="1514" y="2264"/>
                  </a:lnTo>
                  <a:lnTo>
                    <a:pt x="1510" y="2258"/>
                  </a:lnTo>
                  <a:lnTo>
                    <a:pt x="1500" y="2243"/>
                  </a:lnTo>
                  <a:lnTo>
                    <a:pt x="1499" y="2242"/>
                  </a:lnTo>
                  <a:lnTo>
                    <a:pt x="1480" y="2234"/>
                  </a:lnTo>
                  <a:lnTo>
                    <a:pt x="1477" y="2234"/>
                  </a:lnTo>
                  <a:lnTo>
                    <a:pt x="1472" y="2236"/>
                  </a:lnTo>
                  <a:lnTo>
                    <a:pt x="1467" y="2239"/>
                  </a:lnTo>
                  <a:lnTo>
                    <a:pt x="1463" y="2240"/>
                  </a:lnTo>
                  <a:lnTo>
                    <a:pt x="1461" y="2240"/>
                  </a:lnTo>
                  <a:lnTo>
                    <a:pt x="1460" y="2240"/>
                  </a:lnTo>
                  <a:lnTo>
                    <a:pt x="1461" y="2239"/>
                  </a:lnTo>
                  <a:lnTo>
                    <a:pt x="1463" y="2234"/>
                  </a:lnTo>
                  <a:lnTo>
                    <a:pt x="1466" y="2229"/>
                  </a:lnTo>
                  <a:lnTo>
                    <a:pt x="1494" y="2190"/>
                  </a:lnTo>
                  <a:lnTo>
                    <a:pt x="1497" y="2186"/>
                  </a:lnTo>
                  <a:lnTo>
                    <a:pt x="1520" y="2161"/>
                  </a:lnTo>
                  <a:lnTo>
                    <a:pt x="1525" y="2156"/>
                  </a:lnTo>
                  <a:lnTo>
                    <a:pt x="1528" y="2154"/>
                  </a:lnTo>
                  <a:lnTo>
                    <a:pt x="1530" y="2154"/>
                  </a:lnTo>
                  <a:lnTo>
                    <a:pt x="1533" y="2153"/>
                  </a:lnTo>
                  <a:lnTo>
                    <a:pt x="1535" y="2151"/>
                  </a:lnTo>
                  <a:lnTo>
                    <a:pt x="1535" y="2150"/>
                  </a:lnTo>
                  <a:lnTo>
                    <a:pt x="1536" y="2147"/>
                  </a:lnTo>
                  <a:lnTo>
                    <a:pt x="1538" y="2128"/>
                  </a:lnTo>
                  <a:lnTo>
                    <a:pt x="1538" y="2123"/>
                  </a:lnTo>
                  <a:lnTo>
                    <a:pt x="1536" y="2118"/>
                  </a:lnTo>
                  <a:lnTo>
                    <a:pt x="1536" y="2112"/>
                  </a:lnTo>
                  <a:lnTo>
                    <a:pt x="1535" y="2109"/>
                  </a:lnTo>
                  <a:lnTo>
                    <a:pt x="1531" y="2095"/>
                  </a:lnTo>
                  <a:lnTo>
                    <a:pt x="1530" y="2093"/>
                  </a:lnTo>
                  <a:lnTo>
                    <a:pt x="1513" y="2054"/>
                  </a:lnTo>
                  <a:lnTo>
                    <a:pt x="1511" y="2051"/>
                  </a:lnTo>
                  <a:lnTo>
                    <a:pt x="1503" y="2036"/>
                  </a:lnTo>
                  <a:lnTo>
                    <a:pt x="1497" y="2025"/>
                  </a:lnTo>
                  <a:lnTo>
                    <a:pt x="1483" y="2008"/>
                  </a:lnTo>
                  <a:lnTo>
                    <a:pt x="1478" y="2003"/>
                  </a:lnTo>
                  <a:lnTo>
                    <a:pt x="1477" y="2003"/>
                  </a:lnTo>
                  <a:lnTo>
                    <a:pt x="1474" y="2003"/>
                  </a:lnTo>
                  <a:lnTo>
                    <a:pt x="1472" y="2003"/>
                  </a:lnTo>
                  <a:lnTo>
                    <a:pt x="1461" y="1998"/>
                  </a:lnTo>
                  <a:lnTo>
                    <a:pt x="1419" y="1968"/>
                  </a:lnTo>
                  <a:lnTo>
                    <a:pt x="1413" y="1964"/>
                  </a:lnTo>
                  <a:lnTo>
                    <a:pt x="1391" y="1947"/>
                  </a:lnTo>
                  <a:lnTo>
                    <a:pt x="1388" y="1942"/>
                  </a:lnTo>
                  <a:lnTo>
                    <a:pt x="1381" y="1933"/>
                  </a:lnTo>
                  <a:lnTo>
                    <a:pt x="1375" y="1923"/>
                  </a:lnTo>
                  <a:lnTo>
                    <a:pt x="1370" y="1920"/>
                  </a:lnTo>
                  <a:lnTo>
                    <a:pt x="1369" y="1920"/>
                  </a:lnTo>
                  <a:lnTo>
                    <a:pt x="1366" y="1920"/>
                  </a:lnTo>
                  <a:lnTo>
                    <a:pt x="1341" y="1928"/>
                  </a:lnTo>
                  <a:lnTo>
                    <a:pt x="1305" y="1934"/>
                  </a:lnTo>
                  <a:lnTo>
                    <a:pt x="1277" y="1936"/>
                  </a:lnTo>
                  <a:lnTo>
                    <a:pt x="1270" y="1931"/>
                  </a:lnTo>
                  <a:lnTo>
                    <a:pt x="1269" y="1931"/>
                  </a:lnTo>
                  <a:lnTo>
                    <a:pt x="1269" y="1929"/>
                  </a:lnTo>
                  <a:lnTo>
                    <a:pt x="1270" y="1928"/>
                  </a:lnTo>
                  <a:lnTo>
                    <a:pt x="1286" y="1918"/>
                  </a:lnTo>
                  <a:lnTo>
                    <a:pt x="1291" y="1917"/>
                  </a:lnTo>
                  <a:lnTo>
                    <a:pt x="1294" y="1918"/>
                  </a:lnTo>
                  <a:lnTo>
                    <a:pt x="1299" y="1918"/>
                  </a:lnTo>
                  <a:lnTo>
                    <a:pt x="1305" y="1922"/>
                  </a:lnTo>
                  <a:lnTo>
                    <a:pt x="1306" y="1925"/>
                  </a:lnTo>
                  <a:lnTo>
                    <a:pt x="1308" y="1925"/>
                  </a:lnTo>
                  <a:lnTo>
                    <a:pt x="1311" y="1925"/>
                  </a:lnTo>
                  <a:lnTo>
                    <a:pt x="1338" y="1920"/>
                  </a:lnTo>
                  <a:lnTo>
                    <a:pt x="1349" y="1917"/>
                  </a:lnTo>
                  <a:lnTo>
                    <a:pt x="1361" y="1911"/>
                  </a:lnTo>
                  <a:lnTo>
                    <a:pt x="1366" y="1909"/>
                  </a:lnTo>
                  <a:lnTo>
                    <a:pt x="1369" y="1909"/>
                  </a:lnTo>
                  <a:lnTo>
                    <a:pt x="1372" y="1911"/>
                  </a:lnTo>
                  <a:lnTo>
                    <a:pt x="1378" y="1912"/>
                  </a:lnTo>
                  <a:lnTo>
                    <a:pt x="1380" y="1912"/>
                  </a:lnTo>
                  <a:lnTo>
                    <a:pt x="1381" y="1914"/>
                  </a:lnTo>
                  <a:lnTo>
                    <a:pt x="1383" y="1917"/>
                  </a:lnTo>
                  <a:lnTo>
                    <a:pt x="1386" y="1922"/>
                  </a:lnTo>
                  <a:lnTo>
                    <a:pt x="1388" y="1925"/>
                  </a:lnTo>
                  <a:lnTo>
                    <a:pt x="1402" y="1936"/>
                  </a:lnTo>
                  <a:lnTo>
                    <a:pt x="1414" y="1945"/>
                  </a:lnTo>
                  <a:lnTo>
                    <a:pt x="1419" y="1948"/>
                  </a:lnTo>
                  <a:lnTo>
                    <a:pt x="1424" y="1948"/>
                  </a:lnTo>
                  <a:lnTo>
                    <a:pt x="1428" y="1948"/>
                  </a:lnTo>
                  <a:lnTo>
                    <a:pt x="1431" y="1947"/>
                  </a:lnTo>
                  <a:lnTo>
                    <a:pt x="1442" y="1940"/>
                  </a:lnTo>
                  <a:lnTo>
                    <a:pt x="1447" y="1940"/>
                  </a:lnTo>
                  <a:lnTo>
                    <a:pt x="1450" y="1940"/>
                  </a:lnTo>
                  <a:lnTo>
                    <a:pt x="1460" y="1943"/>
                  </a:lnTo>
                  <a:lnTo>
                    <a:pt x="1464" y="1947"/>
                  </a:lnTo>
                  <a:lnTo>
                    <a:pt x="1470" y="1950"/>
                  </a:lnTo>
                  <a:lnTo>
                    <a:pt x="1472" y="1951"/>
                  </a:lnTo>
                  <a:lnTo>
                    <a:pt x="1472" y="1954"/>
                  </a:lnTo>
                  <a:lnTo>
                    <a:pt x="1474" y="1954"/>
                  </a:lnTo>
                  <a:lnTo>
                    <a:pt x="1472" y="1959"/>
                  </a:lnTo>
                  <a:lnTo>
                    <a:pt x="1469" y="1964"/>
                  </a:lnTo>
                  <a:lnTo>
                    <a:pt x="1467" y="1967"/>
                  </a:lnTo>
                  <a:lnTo>
                    <a:pt x="1467" y="1968"/>
                  </a:lnTo>
                  <a:lnTo>
                    <a:pt x="1469" y="1968"/>
                  </a:lnTo>
                  <a:lnTo>
                    <a:pt x="1470" y="1967"/>
                  </a:lnTo>
                  <a:lnTo>
                    <a:pt x="1474" y="1962"/>
                  </a:lnTo>
                  <a:lnTo>
                    <a:pt x="1475" y="1959"/>
                  </a:lnTo>
                  <a:lnTo>
                    <a:pt x="1477" y="1956"/>
                  </a:lnTo>
                  <a:lnTo>
                    <a:pt x="1477" y="1953"/>
                  </a:lnTo>
                  <a:lnTo>
                    <a:pt x="1477" y="1951"/>
                  </a:lnTo>
                  <a:lnTo>
                    <a:pt x="1475" y="1948"/>
                  </a:lnTo>
                  <a:lnTo>
                    <a:pt x="1474" y="1945"/>
                  </a:lnTo>
                  <a:lnTo>
                    <a:pt x="1470" y="1939"/>
                  </a:lnTo>
                  <a:lnTo>
                    <a:pt x="1469" y="1936"/>
                  </a:lnTo>
                  <a:lnTo>
                    <a:pt x="1453" y="1914"/>
                  </a:lnTo>
                  <a:lnTo>
                    <a:pt x="1438" y="1895"/>
                  </a:lnTo>
                  <a:lnTo>
                    <a:pt x="1435" y="1892"/>
                  </a:lnTo>
                  <a:lnTo>
                    <a:pt x="1422" y="1876"/>
                  </a:lnTo>
                  <a:lnTo>
                    <a:pt x="1410" y="1862"/>
                  </a:lnTo>
                  <a:lnTo>
                    <a:pt x="1403" y="1854"/>
                  </a:lnTo>
                  <a:lnTo>
                    <a:pt x="1392" y="1834"/>
                  </a:lnTo>
                  <a:lnTo>
                    <a:pt x="1391" y="1833"/>
                  </a:lnTo>
                  <a:lnTo>
                    <a:pt x="1380" y="1798"/>
                  </a:lnTo>
                  <a:lnTo>
                    <a:pt x="1378" y="1793"/>
                  </a:lnTo>
                  <a:lnTo>
                    <a:pt x="1378" y="1792"/>
                  </a:lnTo>
                  <a:lnTo>
                    <a:pt x="1380" y="1783"/>
                  </a:lnTo>
                  <a:lnTo>
                    <a:pt x="1381" y="1779"/>
                  </a:lnTo>
                  <a:lnTo>
                    <a:pt x="1388" y="1768"/>
                  </a:lnTo>
                  <a:lnTo>
                    <a:pt x="1389" y="1765"/>
                  </a:lnTo>
                  <a:lnTo>
                    <a:pt x="1395" y="1764"/>
                  </a:lnTo>
                  <a:lnTo>
                    <a:pt x="1400" y="1761"/>
                  </a:lnTo>
                  <a:lnTo>
                    <a:pt x="1408" y="1758"/>
                  </a:lnTo>
                  <a:lnTo>
                    <a:pt x="1410" y="1756"/>
                  </a:lnTo>
                  <a:lnTo>
                    <a:pt x="1408" y="1753"/>
                  </a:lnTo>
                  <a:lnTo>
                    <a:pt x="1399" y="1748"/>
                  </a:lnTo>
                  <a:lnTo>
                    <a:pt x="1391" y="1745"/>
                  </a:lnTo>
                  <a:lnTo>
                    <a:pt x="1372" y="1740"/>
                  </a:lnTo>
                  <a:lnTo>
                    <a:pt x="1369" y="1737"/>
                  </a:lnTo>
                  <a:lnTo>
                    <a:pt x="1364" y="1734"/>
                  </a:lnTo>
                  <a:lnTo>
                    <a:pt x="1331" y="1700"/>
                  </a:lnTo>
                  <a:lnTo>
                    <a:pt x="1328" y="1694"/>
                  </a:lnTo>
                  <a:lnTo>
                    <a:pt x="1327" y="1692"/>
                  </a:lnTo>
                  <a:lnTo>
                    <a:pt x="1325" y="1686"/>
                  </a:lnTo>
                  <a:lnTo>
                    <a:pt x="1324" y="1679"/>
                  </a:lnTo>
                  <a:lnTo>
                    <a:pt x="1324" y="1676"/>
                  </a:lnTo>
                  <a:lnTo>
                    <a:pt x="1322" y="1673"/>
                  </a:lnTo>
                  <a:lnTo>
                    <a:pt x="1316" y="1659"/>
                  </a:lnTo>
                  <a:lnTo>
                    <a:pt x="1299" y="1631"/>
                  </a:lnTo>
                  <a:lnTo>
                    <a:pt x="1297" y="1629"/>
                  </a:lnTo>
                  <a:lnTo>
                    <a:pt x="1286" y="1619"/>
                  </a:lnTo>
                  <a:lnTo>
                    <a:pt x="1236" y="1590"/>
                  </a:lnTo>
                  <a:lnTo>
                    <a:pt x="1235" y="1590"/>
                  </a:lnTo>
                  <a:lnTo>
                    <a:pt x="1220" y="1586"/>
                  </a:lnTo>
                  <a:lnTo>
                    <a:pt x="1205" y="1584"/>
                  </a:lnTo>
                  <a:lnTo>
                    <a:pt x="1181" y="1578"/>
                  </a:lnTo>
                  <a:lnTo>
                    <a:pt x="1153" y="1564"/>
                  </a:lnTo>
                  <a:lnTo>
                    <a:pt x="1124" y="1531"/>
                  </a:lnTo>
                  <a:lnTo>
                    <a:pt x="1113" y="1515"/>
                  </a:lnTo>
                  <a:lnTo>
                    <a:pt x="1111" y="1512"/>
                  </a:lnTo>
                  <a:lnTo>
                    <a:pt x="1111" y="1511"/>
                  </a:lnTo>
                  <a:lnTo>
                    <a:pt x="1097" y="1465"/>
                  </a:lnTo>
                  <a:lnTo>
                    <a:pt x="1094" y="1453"/>
                  </a:lnTo>
                  <a:lnTo>
                    <a:pt x="1089" y="1433"/>
                  </a:lnTo>
                  <a:lnTo>
                    <a:pt x="1080" y="1422"/>
                  </a:lnTo>
                  <a:lnTo>
                    <a:pt x="1064" y="1392"/>
                  </a:lnTo>
                  <a:lnTo>
                    <a:pt x="1063" y="1390"/>
                  </a:lnTo>
                  <a:lnTo>
                    <a:pt x="1041" y="1315"/>
                  </a:lnTo>
                  <a:lnTo>
                    <a:pt x="1033" y="1276"/>
                  </a:lnTo>
                  <a:lnTo>
                    <a:pt x="1031" y="1273"/>
                  </a:lnTo>
                  <a:lnTo>
                    <a:pt x="1033" y="1272"/>
                  </a:lnTo>
                  <a:lnTo>
                    <a:pt x="1035" y="1269"/>
                  </a:lnTo>
                  <a:lnTo>
                    <a:pt x="1036" y="1265"/>
                  </a:lnTo>
                  <a:lnTo>
                    <a:pt x="1038" y="1262"/>
                  </a:lnTo>
                  <a:lnTo>
                    <a:pt x="1038" y="1259"/>
                  </a:lnTo>
                  <a:lnTo>
                    <a:pt x="1031" y="1233"/>
                  </a:lnTo>
                  <a:lnTo>
                    <a:pt x="1024" y="1209"/>
                  </a:lnTo>
                  <a:lnTo>
                    <a:pt x="1020" y="1198"/>
                  </a:lnTo>
                  <a:lnTo>
                    <a:pt x="1020" y="1197"/>
                  </a:lnTo>
                  <a:lnTo>
                    <a:pt x="986" y="1172"/>
                  </a:lnTo>
                  <a:lnTo>
                    <a:pt x="985" y="1172"/>
                  </a:lnTo>
                  <a:lnTo>
                    <a:pt x="964" y="1156"/>
                  </a:lnTo>
                  <a:lnTo>
                    <a:pt x="953" y="1147"/>
                  </a:lnTo>
                  <a:lnTo>
                    <a:pt x="947" y="1137"/>
                  </a:lnTo>
                  <a:lnTo>
                    <a:pt x="905" y="1073"/>
                  </a:lnTo>
                  <a:lnTo>
                    <a:pt x="903" y="1073"/>
                  </a:lnTo>
                  <a:lnTo>
                    <a:pt x="888" y="1069"/>
                  </a:lnTo>
                  <a:lnTo>
                    <a:pt x="881" y="1067"/>
                  </a:lnTo>
                  <a:lnTo>
                    <a:pt x="880" y="1069"/>
                  </a:lnTo>
                  <a:lnTo>
                    <a:pt x="878" y="1070"/>
                  </a:lnTo>
                  <a:lnTo>
                    <a:pt x="877" y="1070"/>
                  </a:lnTo>
                  <a:lnTo>
                    <a:pt x="863" y="1067"/>
                  </a:lnTo>
                  <a:lnTo>
                    <a:pt x="855" y="1062"/>
                  </a:lnTo>
                  <a:lnTo>
                    <a:pt x="852" y="1059"/>
                  </a:lnTo>
                  <a:lnTo>
                    <a:pt x="836" y="1048"/>
                  </a:lnTo>
                  <a:lnTo>
                    <a:pt x="796" y="1022"/>
                  </a:lnTo>
                  <a:lnTo>
                    <a:pt x="794" y="1022"/>
                  </a:lnTo>
                  <a:lnTo>
                    <a:pt x="791" y="1020"/>
                  </a:lnTo>
                  <a:lnTo>
                    <a:pt x="786" y="1019"/>
                  </a:lnTo>
                  <a:lnTo>
                    <a:pt x="772" y="1019"/>
                  </a:lnTo>
                  <a:lnTo>
                    <a:pt x="771" y="1019"/>
                  </a:lnTo>
                  <a:lnTo>
                    <a:pt x="758" y="1019"/>
                  </a:lnTo>
                  <a:lnTo>
                    <a:pt x="753" y="1019"/>
                  </a:lnTo>
                  <a:lnTo>
                    <a:pt x="753" y="1020"/>
                  </a:lnTo>
                  <a:lnTo>
                    <a:pt x="749" y="1025"/>
                  </a:lnTo>
                  <a:lnTo>
                    <a:pt x="742" y="1031"/>
                  </a:lnTo>
                  <a:lnTo>
                    <a:pt x="739" y="1040"/>
                  </a:lnTo>
                  <a:lnTo>
                    <a:pt x="738" y="1050"/>
                  </a:lnTo>
                  <a:lnTo>
                    <a:pt x="735" y="1054"/>
                  </a:lnTo>
                  <a:lnTo>
                    <a:pt x="733" y="1056"/>
                  </a:lnTo>
                  <a:lnTo>
                    <a:pt x="711" y="1067"/>
                  </a:lnTo>
                  <a:lnTo>
                    <a:pt x="710" y="1067"/>
                  </a:lnTo>
                  <a:lnTo>
                    <a:pt x="697" y="1067"/>
                  </a:lnTo>
                  <a:lnTo>
                    <a:pt x="694" y="1065"/>
                  </a:lnTo>
                  <a:lnTo>
                    <a:pt x="691" y="1064"/>
                  </a:lnTo>
                  <a:lnTo>
                    <a:pt x="674" y="1054"/>
                  </a:lnTo>
                  <a:lnTo>
                    <a:pt x="633" y="1048"/>
                  </a:lnTo>
                  <a:lnTo>
                    <a:pt x="596" y="1044"/>
                  </a:lnTo>
                  <a:lnTo>
                    <a:pt x="567" y="1045"/>
                  </a:lnTo>
                  <a:lnTo>
                    <a:pt x="564" y="1045"/>
                  </a:lnTo>
                  <a:lnTo>
                    <a:pt x="560" y="1040"/>
                  </a:lnTo>
                  <a:lnTo>
                    <a:pt x="556" y="1033"/>
                  </a:lnTo>
                  <a:lnTo>
                    <a:pt x="556" y="1029"/>
                  </a:lnTo>
                  <a:lnTo>
                    <a:pt x="558" y="1029"/>
                  </a:lnTo>
                  <a:lnTo>
                    <a:pt x="560" y="1028"/>
                  </a:lnTo>
                  <a:lnTo>
                    <a:pt x="564" y="1028"/>
                  </a:lnTo>
                  <a:lnTo>
                    <a:pt x="581" y="1025"/>
                  </a:lnTo>
                  <a:lnTo>
                    <a:pt x="585" y="1026"/>
                  </a:lnTo>
                  <a:lnTo>
                    <a:pt x="588" y="1028"/>
                  </a:lnTo>
                  <a:lnTo>
                    <a:pt x="589" y="1031"/>
                  </a:lnTo>
                  <a:lnTo>
                    <a:pt x="594" y="1033"/>
                  </a:lnTo>
                  <a:lnTo>
                    <a:pt x="596" y="1034"/>
                  </a:lnTo>
                  <a:lnTo>
                    <a:pt x="605" y="1037"/>
                  </a:lnTo>
                  <a:lnTo>
                    <a:pt x="621" y="1042"/>
                  </a:lnTo>
                  <a:lnTo>
                    <a:pt x="622" y="1042"/>
                  </a:lnTo>
                  <a:lnTo>
                    <a:pt x="624" y="1042"/>
                  </a:lnTo>
                  <a:lnTo>
                    <a:pt x="625" y="1042"/>
                  </a:lnTo>
                  <a:lnTo>
                    <a:pt x="630" y="1036"/>
                  </a:lnTo>
                  <a:lnTo>
                    <a:pt x="653" y="1025"/>
                  </a:lnTo>
                  <a:lnTo>
                    <a:pt x="653" y="1023"/>
                  </a:lnTo>
                  <a:lnTo>
                    <a:pt x="655" y="1023"/>
                  </a:lnTo>
                  <a:lnTo>
                    <a:pt x="660" y="1025"/>
                  </a:lnTo>
                  <a:lnTo>
                    <a:pt x="671" y="1025"/>
                  </a:lnTo>
                  <a:lnTo>
                    <a:pt x="674" y="1023"/>
                  </a:lnTo>
                  <a:lnTo>
                    <a:pt x="675" y="1022"/>
                  </a:lnTo>
                  <a:lnTo>
                    <a:pt x="677" y="1019"/>
                  </a:lnTo>
                  <a:lnTo>
                    <a:pt x="677" y="1017"/>
                  </a:lnTo>
                  <a:lnTo>
                    <a:pt x="677" y="1014"/>
                  </a:lnTo>
                  <a:lnTo>
                    <a:pt x="675" y="1011"/>
                  </a:lnTo>
                  <a:lnTo>
                    <a:pt x="675" y="1009"/>
                  </a:lnTo>
                  <a:lnTo>
                    <a:pt x="678" y="1003"/>
                  </a:lnTo>
                  <a:lnTo>
                    <a:pt x="680" y="1000"/>
                  </a:lnTo>
                  <a:lnTo>
                    <a:pt x="714" y="967"/>
                  </a:lnTo>
                  <a:lnTo>
                    <a:pt x="717" y="964"/>
                  </a:lnTo>
                  <a:lnTo>
                    <a:pt x="721" y="964"/>
                  </a:lnTo>
                  <a:lnTo>
                    <a:pt x="727" y="962"/>
                  </a:lnTo>
                  <a:lnTo>
                    <a:pt x="730" y="964"/>
                  </a:lnTo>
                  <a:lnTo>
                    <a:pt x="735" y="964"/>
                  </a:lnTo>
                  <a:lnTo>
                    <a:pt x="736" y="965"/>
                  </a:lnTo>
                  <a:lnTo>
                    <a:pt x="739" y="969"/>
                  </a:lnTo>
                  <a:lnTo>
                    <a:pt x="744" y="970"/>
                  </a:lnTo>
                  <a:lnTo>
                    <a:pt x="749" y="970"/>
                  </a:lnTo>
                  <a:lnTo>
                    <a:pt x="755" y="969"/>
                  </a:lnTo>
                  <a:lnTo>
                    <a:pt x="783" y="951"/>
                  </a:lnTo>
                  <a:lnTo>
                    <a:pt x="799" y="937"/>
                  </a:lnTo>
                  <a:lnTo>
                    <a:pt x="800" y="934"/>
                  </a:lnTo>
                  <a:lnTo>
                    <a:pt x="800" y="933"/>
                  </a:lnTo>
                  <a:lnTo>
                    <a:pt x="799" y="931"/>
                  </a:lnTo>
                  <a:lnTo>
                    <a:pt x="786" y="917"/>
                  </a:lnTo>
                  <a:lnTo>
                    <a:pt x="785" y="917"/>
                  </a:lnTo>
                  <a:lnTo>
                    <a:pt x="778" y="914"/>
                  </a:lnTo>
                  <a:lnTo>
                    <a:pt x="772" y="914"/>
                  </a:lnTo>
                  <a:lnTo>
                    <a:pt x="749" y="895"/>
                  </a:lnTo>
                  <a:lnTo>
                    <a:pt x="749" y="892"/>
                  </a:lnTo>
                  <a:lnTo>
                    <a:pt x="750" y="879"/>
                  </a:lnTo>
                  <a:lnTo>
                    <a:pt x="750" y="878"/>
                  </a:lnTo>
                  <a:lnTo>
                    <a:pt x="749" y="872"/>
                  </a:lnTo>
                  <a:lnTo>
                    <a:pt x="749" y="870"/>
                  </a:lnTo>
                  <a:lnTo>
                    <a:pt x="747" y="869"/>
                  </a:lnTo>
                  <a:lnTo>
                    <a:pt x="746" y="869"/>
                  </a:lnTo>
                  <a:lnTo>
                    <a:pt x="731" y="865"/>
                  </a:lnTo>
                  <a:lnTo>
                    <a:pt x="727" y="865"/>
                  </a:lnTo>
                  <a:lnTo>
                    <a:pt x="724" y="867"/>
                  </a:lnTo>
                  <a:lnTo>
                    <a:pt x="721" y="867"/>
                  </a:lnTo>
                  <a:lnTo>
                    <a:pt x="717" y="872"/>
                  </a:lnTo>
                  <a:lnTo>
                    <a:pt x="717" y="873"/>
                  </a:lnTo>
                  <a:lnTo>
                    <a:pt x="716" y="875"/>
                  </a:lnTo>
                  <a:lnTo>
                    <a:pt x="710" y="879"/>
                  </a:lnTo>
                  <a:lnTo>
                    <a:pt x="706" y="881"/>
                  </a:lnTo>
                  <a:lnTo>
                    <a:pt x="664" y="903"/>
                  </a:lnTo>
                  <a:lnTo>
                    <a:pt x="650" y="909"/>
                  </a:lnTo>
                  <a:lnTo>
                    <a:pt x="647" y="909"/>
                  </a:lnTo>
                  <a:lnTo>
                    <a:pt x="646" y="909"/>
                  </a:lnTo>
                  <a:lnTo>
                    <a:pt x="641" y="908"/>
                  </a:lnTo>
                  <a:lnTo>
                    <a:pt x="638" y="906"/>
                  </a:lnTo>
                  <a:lnTo>
                    <a:pt x="636" y="906"/>
                  </a:lnTo>
                  <a:lnTo>
                    <a:pt x="636" y="904"/>
                  </a:lnTo>
                  <a:lnTo>
                    <a:pt x="636" y="903"/>
                  </a:lnTo>
                  <a:lnTo>
                    <a:pt x="636" y="901"/>
                  </a:lnTo>
                  <a:lnTo>
                    <a:pt x="641" y="904"/>
                  </a:lnTo>
                  <a:lnTo>
                    <a:pt x="646" y="904"/>
                  </a:lnTo>
                  <a:lnTo>
                    <a:pt x="655" y="901"/>
                  </a:lnTo>
                  <a:lnTo>
                    <a:pt x="656" y="901"/>
                  </a:lnTo>
                  <a:lnTo>
                    <a:pt x="660" y="895"/>
                  </a:lnTo>
                  <a:lnTo>
                    <a:pt x="678" y="878"/>
                  </a:lnTo>
                  <a:lnTo>
                    <a:pt x="691" y="869"/>
                  </a:lnTo>
                  <a:lnTo>
                    <a:pt x="696" y="867"/>
                  </a:lnTo>
                  <a:lnTo>
                    <a:pt x="719" y="861"/>
                  </a:lnTo>
                  <a:lnTo>
                    <a:pt x="728" y="861"/>
                  </a:lnTo>
                  <a:lnTo>
                    <a:pt x="752" y="856"/>
                  </a:lnTo>
                  <a:lnTo>
                    <a:pt x="766" y="853"/>
                  </a:lnTo>
                  <a:lnTo>
                    <a:pt x="780" y="840"/>
                  </a:lnTo>
                  <a:lnTo>
                    <a:pt x="805" y="820"/>
                  </a:lnTo>
                  <a:lnTo>
                    <a:pt x="806" y="817"/>
                  </a:lnTo>
                  <a:lnTo>
                    <a:pt x="817" y="797"/>
                  </a:lnTo>
                  <a:lnTo>
                    <a:pt x="817" y="795"/>
                  </a:lnTo>
                  <a:lnTo>
                    <a:pt x="816" y="794"/>
                  </a:lnTo>
                  <a:lnTo>
                    <a:pt x="819" y="778"/>
                  </a:lnTo>
                  <a:lnTo>
                    <a:pt x="830" y="740"/>
                  </a:lnTo>
                  <a:lnTo>
                    <a:pt x="830" y="739"/>
                  </a:lnTo>
                  <a:lnTo>
                    <a:pt x="833" y="737"/>
                  </a:lnTo>
                  <a:lnTo>
                    <a:pt x="835" y="736"/>
                  </a:lnTo>
                  <a:lnTo>
                    <a:pt x="835" y="734"/>
                  </a:lnTo>
                  <a:lnTo>
                    <a:pt x="841" y="736"/>
                  </a:lnTo>
                  <a:lnTo>
                    <a:pt x="841" y="734"/>
                  </a:lnTo>
                  <a:lnTo>
                    <a:pt x="850" y="726"/>
                  </a:lnTo>
                  <a:lnTo>
                    <a:pt x="853" y="723"/>
                  </a:lnTo>
                  <a:lnTo>
                    <a:pt x="860" y="714"/>
                  </a:lnTo>
                  <a:lnTo>
                    <a:pt x="871" y="698"/>
                  </a:lnTo>
                  <a:lnTo>
                    <a:pt x="877" y="678"/>
                  </a:lnTo>
                  <a:lnTo>
                    <a:pt x="878" y="676"/>
                  </a:lnTo>
                  <a:lnTo>
                    <a:pt x="878" y="667"/>
                  </a:lnTo>
                  <a:lnTo>
                    <a:pt x="878" y="664"/>
                  </a:lnTo>
                  <a:lnTo>
                    <a:pt x="889" y="630"/>
                  </a:lnTo>
                  <a:lnTo>
                    <a:pt x="894" y="620"/>
                  </a:lnTo>
                  <a:lnTo>
                    <a:pt x="903" y="598"/>
                  </a:lnTo>
                  <a:lnTo>
                    <a:pt x="903" y="595"/>
                  </a:lnTo>
                  <a:lnTo>
                    <a:pt x="903" y="594"/>
                  </a:lnTo>
                  <a:lnTo>
                    <a:pt x="899" y="590"/>
                  </a:lnTo>
                  <a:lnTo>
                    <a:pt x="896" y="586"/>
                  </a:lnTo>
                  <a:lnTo>
                    <a:pt x="896" y="583"/>
                  </a:lnTo>
                  <a:lnTo>
                    <a:pt x="896" y="576"/>
                  </a:lnTo>
                  <a:lnTo>
                    <a:pt x="897" y="564"/>
                  </a:lnTo>
                  <a:lnTo>
                    <a:pt x="897" y="562"/>
                  </a:lnTo>
                  <a:lnTo>
                    <a:pt x="906" y="537"/>
                  </a:lnTo>
                  <a:lnTo>
                    <a:pt x="910" y="530"/>
                  </a:lnTo>
                  <a:lnTo>
                    <a:pt x="927" y="503"/>
                  </a:lnTo>
                  <a:lnTo>
                    <a:pt x="930" y="498"/>
                  </a:lnTo>
                  <a:lnTo>
                    <a:pt x="939" y="487"/>
                  </a:lnTo>
                  <a:lnTo>
                    <a:pt x="949" y="473"/>
                  </a:lnTo>
                  <a:lnTo>
                    <a:pt x="950" y="472"/>
                  </a:lnTo>
                  <a:lnTo>
                    <a:pt x="958" y="456"/>
                  </a:lnTo>
                  <a:lnTo>
                    <a:pt x="941" y="411"/>
                  </a:lnTo>
                  <a:lnTo>
                    <a:pt x="936" y="398"/>
                  </a:lnTo>
                  <a:lnTo>
                    <a:pt x="921" y="378"/>
                  </a:lnTo>
                  <a:lnTo>
                    <a:pt x="919" y="376"/>
                  </a:lnTo>
                  <a:lnTo>
                    <a:pt x="903" y="372"/>
                  </a:lnTo>
                  <a:lnTo>
                    <a:pt x="902" y="372"/>
                  </a:lnTo>
                  <a:lnTo>
                    <a:pt x="889" y="372"/>
                  </a:lnTo>
                  <a:lnTo>
                    <a:pt x="881" y="372"/>
                  </a:lnTo>
                  <a:lnTo>
                    <a:pt x="877" y="372"/>
                  </a:lnTo>
                  <a:lnTo>
                    <a:pt x="875" y="373"/>
                  </a:lnTo>
                  <a:lnTo>
                    <a:pt x="874" y="375"/>
                  </a:lnTo>
                  <a:lnTo>
                    <a:pt x="872" y="376"/>
                  </a:lnTo>
                  <a:lnTo>
                    <a:pt x="871" y="380"/>
                  </a:lnTo>
                  <a:lnTo>
                    <a:pt x="867" y="381"/>
                  </a:lnTo>
                  <a:lnTo>
                    <a:pt x="863" y="383"/>
                  </a:lnTo>
                  <a:lnTo>
                    <a:pt x="794" y="386"/>
                  </a:lnTo>
                  <a:lnTo>
                    <a:pt x="786" y="384"/>
                  </a:lnTo>
                  <a:lnTo>
                    <a:pt x="744" y="378"/>
                  </a:lnTo>
                  <a:lnTo>
                    <a:pt x="736" y="373"/>
                  </a:lnTo>
                  <a:lnTo>
                    <a:pt x="722" y="372"/>
                  </a:lnTo>
                  <a:lnTo>
                    <a:pt x="706" y="376"/>
                  </a:lnTo>
                  <a:lnTo>
                    <a:pt x="705" y="378"/>
                  </a:lnTo>
                  <a:lnTo>
                    <a:pt x="706" y="380"/>
                  </a:lnTo>
                  <a:lnTo>
                    <a:pt x="703" y="381"/>
                  </a:lnTo>
                  <a:lnTo>
                    <a:pt x="700" y="384"/>
                  </a:lnTo>
                  <a:lnTo>
                    <a:pt x="692" y="387"/>
                  </a:lnTo>
                  <a:lnTo>
                    <a:pt x="688" y="389"/>
                  </a:lnTo>
                  <a:lnTo>
                    <a:pt x="685" y="389"/>
                  </a:lnTo>
                  <a:lnTo>
                    <a:pt x="674" y="387"/>
                  </a:lnTo>
                  <a:lnTo>
                    <a:pt x="663" y="384"/>
                  </a:lnTo>
                  <a:lnTo>
                    <a:pt x="644" y="378"/>
                  </a:lnTo>
                  <a:lnTo>
                    <a:pt x="635" y="373"/>
                  </a:lnTo>
                  <a:lnTo>
                    <a:pt x="633" y="373"/>
                  </a:lnTo>
                  <a:lnTo>
                    <a:pt x="633" y="372"/>
                  </a:lnTo>
                  <a:lnTo>
                    <a:pt x="631" y="370"/>
                  </a:lnTo>
                  <a:lnTo>
                    <a:pt x="631" y="369"/>
                  </a:lnTo>
                  <a:lnTo>
                    <a:pt x="619" y="369"/>
                  </a:lnTo>
                  <a:lnTo>
                    <a:pt x="616" y="369"/>
                  </a:lnTo>
                  <a:lnTo>
                    <a:pt x="596" y="375"/>
                  </a:lnTo>
                  <a:lnTo>
                    <a:pt x="588" y="378"/>
                  </a:lnTo>
                  <a:lnTo>
                    <a:pt x="575" y="392"/>
                  </a:lnTo>
                  <a:lnTo>
                    <a:pt x="566" y="392"/>
                  </a:lnTo>
                  <a:lnTo>
                    <a:pt x="556" y="392"/>
                  </a:lnTo>
                  <a:lnTo>
                    <a:pt x="555" y="392"/>
                  </a:lnTo>
                  <a:lnTo>
                    <a:pt x="547" y="394"/>
                  </a:lnTo>
                  <a:lnTo>
                    <a:pt x="547" y="395"/>
                  </a:lnTo>
                  <a:lnTo>
                    <a:pt x="546" y="395"/>
                  </a:lnTo>
                  <a:lnTo>
                    <a:pt x="541" y="401"/>
                  </a:lnTo>
                  <a:lnTo>
                    <a:pt x="535" y="406"/>
                  </a:lnTo>
                  <a:lnTo>
                    <a:pt x="521" y="417"/>
                  </a:lnTo>
                  <a:lnTo>
                    <a:pt x="519" y="419"/>
                  </a:lnTo>
                  <a:lnTo>
                    <a:pt x="511" y="422"/>
                  </a:lnTo>
                  <a:lnTo>
                    <a:pt x="508" y="423"/>
                  </a:lnTo>
                  <a:lnTo>
                    <a:pt x="505" y="423"/>
                  </a:lnTo>
                  <a:lnTo>
                    <a:pt x="485" y="422"/>
                  </a:lnTo>
                  <a:lnTo>
                    <a:pt x="478" y="422"/>
                  </a:lnTo>
                  <a:lnTo>
                    <a:pt x="475" y="422"/>
                  </a:lnTo>
                  <a:lnTo>
                    <a:pt x="469" y="423"/>
                  </a:lnTo>
                  <a:lnTo>
                    <a:pt x="464" y="425"/>
                  </a:lnTo>
                  <a:lnTo>
                    <a:pt x="463" y="425"/>
                  </a:lnTo>
                  <a:lnTo>
                    <a:pt x="464" y="428"/>
                  </a:lnTo>
                  <a:lnTo>
                    <a:pt x="466" y="428"/>
                  </a:lnTo>
                  <a:lnTo>
                    <a:pt x="471" y="428"/>
                  </a:lnTo>
                  <a:lnTo>
                    <a:pt x="471" y="430"/>
                  </a:lnTo>
                  <a:lnTo>
                    <a:pt x="472" y="430"/>
                  </a:lnTo>
                  <a:lnTo>
                    <a:pt x="472" y="431"/>
                  </a:lnTo>
                  <a:lnTo>
                    <a:pt x="472" y="433"/>
                  </a:lnTo>
                  <a:lnTo>
                    <a:pt x="472" y="434"/>
                  </a:lnTo>
                  <a:lnTo>
                    <a:pt x="472" y="436"/>
                  </a:lnTo>
                  <a:lnTo>
                    <a:pt x="447" y="459"/>
                  </a:lnTo>
                  <a:lnTo>
                    <a:pt x="442" y="461"/>
                  </a:lnTo>
                  <a:lnTo>
                    <a:pt x="439" y="464"/>
                  </a:lnTo>
                  <a:lnTo>
                    <a:pt x="436" y="464"/>
                  </a:lnTo>
                  <a:lnTo>
                    <a:pt x="435" y="462"/>
                  </a:lnTo>
                  <a:lnTo>
                    <a:pt x="428" y="459"/>
                  </a:lnTo>
                  <a:lnTo>
                    <a:pt x="436" y="442"/>
                  </a:lnTo>
                  <a:lnTo>
                    <a:pt x="442" y="434"/>
                  </a:lnTo>
                  <a:lnTo>
                    <a:pt x="456" y="422"/>
                  </a:lnTo>
                  <a:lnTo>
                    <a:pt x="480" y="390"/>
                  </a:lnTo>
                  <a:lnTo>
                    <a:pt x="480" y="389"/>
                  </a:lnTo>
                  <a:lnTo>
                    <a:pt x="471" y="387"/>
                  </a:lnTo>
                  <a:lnTo>
                    <a:pt x="439" y="389"/>
                  </a:lnTo>
                  <a:lnTo>
                    <a:pt x="431" y="392"/>
                  </a:lnTo>
                  <a:lnTo>
                    <a:pt x="428" y="394"/>
                  </a:lnTo>
                  <a:lnTo>
                    <a:pt x="411" y="409"/>
                  </a:lnTo>
                  <a:lnTo>
                    <a:pt x="402" y="420"/>
                  </a:lnTo>
                  <a:lnTo>
                    <a:pt x="399" y="425"/>
                  </a:lnTo>
                  <a:lnTo>
                    <a:pt x="392" y="430"/>
                  </a:lnTo>
                  <a:lnTo>
                    <a:pt x="389" y="431"/>
                  </a:lnTo>
                  <a:lnTo>
                    <a:pt x="388" y="428"/>
                  </a:lnTo>
                  <a:lnTo>
                    <a:pt x="392" y="417"/>
                  </a:lnTo>
                  <a:lnTo>
                    <a:pt x="416" y="389"/>
                  </a:lnTo>
                  <a:lnTo>
                    <a:pt x="417" y="389"/>
                  </a:lnTo>
                  <a:lnTo>
                    <a:pt x="458" y="369"/>
                  </a:lnTo>
                  <a:lnTo>
                    <a:pt x="472" y="365"/>
                  </a:lnTo>
                  <a:lnTo>
                    <a:pt x="474" y="365"/>
                  </a:lnTo>
                  <a:lnTo>
                    <a:pt x="475" y="365"/>
                  </a:lnTo>
                  <a:lnTo>
                    <a:pt x="477" y="367"/>
                  </a:lnTo>
                  <a:lnTo>
                    <a:pt x="477" y="369"/>
                  </a:lnTo>
                  <a:lnTo>
                    <a:pt x="475" y="370"/>
                  </a:lnTo>
                  <a:lnTo>
                    <a:pt x="475" y="372"/>
                  </a:lnTo>
                  <a:lnTo>
                    <a:pt x="472" y="375"/>
                  </a:lnTo>
                  <a:lnTo>
                    <a:pt x="472" y="376"/>
                  </a:lnTo>
                  <a:lnTo>
                    <a:pt x="475" y="383"/>
                  </a:lnTo>
                  <a:lnTo>
                    <a:pt x="475" y="384"/>
                  </a:lnTo>
                  <a:lnTo>
                    <a:pt x="475" y="386"/>
                  </a:lnTo>
                  <a:lnTo>
                    <a:pt x="477" y="386"/>
                  </a:lnTo>
                  <a:lnTo>
                    <a:pt x="478" y="386"/>
                  </a:lnTo>
                  <a:lnTo>
                    <a:pt x="480" y="386"/>
                  </a:lnTo>
                  <a:lnTo>
                    <a:pt x="481" y="384"/>
                  </a:lnTo>
                  <a:lnTo>
                    <a:pt x="510" y="350"/>
                  </a:lnTo>
                  <a:lnTo>
                    <a:pt x="517" y="334"/>
                  </a:lnTo>
                  <a:lnTo>
                    <a:pt x="525" y="320"/>
                  </a:lnTo>
                  <a:lnTo>
                    <a:pt x="527" y="317"/>
                  </a:lnTo>
                  <a:lnTo>
                    <a:pt x="527" y="315"/>
                  </a:lnTo>
                  <a:lnTo>
                    <a:pt x="525" y="314"/>
                  </a:lnTo>
                  <a:lnTo>
                    <a:pt x="525" y="312"/>
                  </a:lnTo>
                  <a:lnTo>
                    <a:pt x="521" y="312"/>
                  </a:lnTo>
                  <a:lnTo>
                    <a:pt x="519" y="314"/>
                  </a:lnTo>
                  <a:lnTo>
                    <a:pt x="517" y="315"/>
                  </a:lnTo>
                  <a:lnTo>
                    <a:pt x="517" y="317"/>
                  </a:lnTo>
                  <a:lnTo>
                    <a:pt x="516" y="319"/>
                  </a:lnTo>
                  <a:lnTo>
                    <a:pt x="514" y="325"/>
                  </a:lnTo>
                  <a:lnTo>
                    <a:pt x="514" y="328"/>
                  </a:lnTo>
                  <a:lnTo>
                    <a:pt x="511" y="330"/>
                  </a:lnTo>
                  <a:lnTo>
                    <a:pt x="510" y="331"/>
                  </a:lnTo>
                  <a:lnTo>
                    <a:pt x="497" y="333"/>
                  </a:lnTo>
                  <a:lnTo>
                    <a:pt x="469" y="333"/>
                  </a:lnTo>
                  <a:lnTo>
                    <a:pt x="442" y="326"/>
                  </a:lnTo>
                  <a:lnTo>
                    <a:pt x="441" y="326"/>
                  </a:lnTo>
                  <a:lnTo>
                    <a:pt x="436" y="317"/>
                  </a:lnTo>
                  <a:lnTo>
                    <a:pt x="441" y="317"/>
                  </a:lnTo>
                  <a:lnTo>
                    <a:pt x="458" y="317"/>
                  </a:lnTo>
                  <a:lnTo>
                    <a:pt x="469" y="315"/>
                  </a:lnTo>
                  <a:lnTo>
                    <a:pt x="475" y="309"/>
                  </a:lnTo>
                  <a:lnTo>
                    <a:pt x="478" y="303"/>
                  </a:lnTo>
                  <a:lnTo>
                    <a:pt x="480" y="301"/>
                  </a:lnTo>
                  <a:lnTo>
                    <a:pt x="480" y="300"/>
                  </a:lnTo>
                  <a:lnTo>
                    <a:pt x="481" y="297"/>
                  </a:lnTo>
                  <a:lnTo>
                    <a:pt x="481" y="295"/>
                  </a:lnTo>
                  <a:lnTo>
                    <a:pt x="497" y="267"/>
                  </a:lnTo>
                  <a:lnTo>
                    <a:pt x="530" y="236"/>
                  </a:lnTo>
                  <a:lnTo>
                    <a:pt x="542" y="223"/>
                  </a:lnTo>
                  <a:lnTo>
                    <a:pt x="567" y="205"/>
                  </a:lnTo>
                  <a:lnTo>
                    <a:pt x="578" y="194"/>
                  </a:lnTo>
                  <a:lnTo>
                    <a:pt x="585" y="186"/>
                  </a:lnTo>
                  <a:lnTo>
                    <a:pt x="588" y="180"/>
                  </a:lnTo>
                  <a:lnTo>
                    <a:pt x="589" y="176"/>
                  </a:lnTo>
                  <a:lnTo>
                    <a:pt x="592" y="169"/>
                  </a:lnTo>
                  <a:lnTo>
                    <a:pt x="597" y="162"/>
                  </a:lnTo>
                  <a:lnTo>
                    <a:pt x="605" y="153"/>
                  </a:lnTo>
                  <a:lnTo>
                    <a:pt x="610" y="148"/>
                  </a:lnTo>
                  <a:lnTo>
                    <a:pt x="616" y="147"/>
                  </a:lnTo>
                  <a:lnTo>
                    <a:pt x="622" y="145"/>
                  </a:lnTo>
                  <a:lnTo>
                    <a:pt x="641" y="136"/>
                  </a:lnTo>
                  <a:lnTo>
                    <a:pt x="660" y="115"/>
                  </a:lnTo>
                  <a:lnTo>
                    <a:pt x="661" y="112"/>
                  </a:lnTo>
                  <a:lnTo>
                    <a:pt x="677" y="75"/>
                  </a:lnTo>
                  <a:lnTo>
                    <a:pt x="678" y="73"/>
                  </a:lnTo>
                  <a:lnTo>
                    <a:pt x="678" y="72"/>
                  </a:lnTo>
                  <a:lnTo>
                    <a:pt x="677" y="69"/>
                  </a:lnTo>
                  <a:lnTo>
                    <a:pt x="675" y="67"/>
                  </a:lnTo>
                  <a:lnTo>
                    <a:pt x="674" y="67"/>
                  </a:lnTo>
                  <a:lnTo>
                    <a:pt x="671" y="67"/>
                  </a:lnTo>
                  <a:lnTo>
                    <a:pt x="666" y="70"/>
                  </a:lnTo>
                  <a:lnTo>
                    <a:pt x="661" y="72"/>
                  </a:lnTo>
                  <a:lnTo>
                    <a:pt x="660" y="72"/>
                  </a:lnTo>
                  <a:lnTo>
                    <a:pt x="660" y="70"/>
                  </a:lnTo>
                  <a:lnTo>
                    <a:pt x="656" y="67"/>
                  </a:lnTo>
                  <a:lnTo>
                    <a:pt x="652" y="61"/>
                  </a:lnTo>
                  <a:lnTo>
                    <a:pt x="652" y="59"/>
                  </a:lnTo>
                  <a:lnTo>
                    <a:pt x="655" y="51"/>
                  </a:lnTo>
                  <a:lnTo>
                    <a:pt x="656" y="47"/>
                  </a:lnTo>
                  <a:lnTo>
                    <a:pt x="658" y="45"/>
                  </a:lnTo>
                  <a:lnTo>
                    <a:pt x="660" y="44"/>
                  </a:lnTo>
                  <a:lnTo>
                    <a:pt x="661" y="42"/>
                  </a:lnTo>
                  <a:lnTo>
                    <a:pt x="664" y="39"/>
                  </a:lnTo>
                  <a:lnTo>
                    <a:pt x="674" y="19"/>
                  </a:lnTo>
                  <a:lnTo>
                    <a:pt x="677" y="5"/>
                  </a:lnTo>
                  <a:lnTo>
                    <a:pt x="677" y="1"/>
                  </a:lnTo>
                  <a:lnTo>
                    <a:pt x="675" y="0"/>
                  </a:lnTo>
                  <a:lnTo>
                    <a:pt x="622" y="0"/>
                  </a:lnTo>
                  <a:lnTo>
                    <a:pt x="608" y="14"/>
                  </a:lnTo>
                  <a:lnTo>
                    <a:pt x="608" y="15"/>
                  </a:lnTo>
                  <a:lnTo>
                    <a:pt x="606" y="20"/>
                  </a:lnTo>
                  <a:lnTo>
                    <a:pt x="605" y="22"/>
                  </a:lnTo>
                  <a:lnTo>
                    <a:pt x="591" y="20"/>
                  </a:lnTo>
                  <a:lnTo>
                    <a:pt x="589" y="17"/>
                  </a:lnTo>
                  <a:lnTo>
                    <a:pt x="566" y="12"/>
                  </a:lnTo>
                  <a:lnTo>
                    <a:pt x="563" y="12"/>
                  </a:lnTo>
                  <a:lnTo>
                    <a:pt x="542" y="14"/>
                  </a:lnTo>
                  <a:lnTo>
                    <a:pt x="530" y="25"/>
                  </a:lnTo>
                  <a:lnTo>
                    <a:pt x="527" y="28"/>
                  </a:lnTo>
                  <a:lnTo>
                    <a:pt x="497" y="37"/>
                  </a:lnTo>
                  <a:lnTo>
                    <a:pt x="400" y="50"/>
                  </a:lnTo>
                  <a:lnTo>
                    <a:pt x="386" y="50"/>
                  </a:lnTo>
                  <a:lnTo>
                    <a:pt x="386" y="47"/>
                  </a:lnTo>
                  <a:lnTo>
                    <a:pt x="386" y="45"/>
                  </a:lnTo>
                  <a:lnTo>
                    <a:pt x="385" y="44"/>
                  </a:lnTo>
                  <a:lnTo>
                    <a:pt x="369" y="34"/>
                  </a:lnTo>
                  <a:lnTo>
                    <a:pt x="361" y="33"/>
                  </a:lnTo>
                  <a:lnTo>
                    <a:pt x="352" y="33"/>
                  </a:lnTo>
                  <a:lnTo>
                    <a:pt x="350" y="33"/>
                  </a:lnTo>
                  <a:lnTo>
                    <a:pt x="349" y="33"/>
                  </a:lnTo>
                  <a:lnTo>
                    <a:pt x="347" y="37"/>
                  </a:lnTo>
                  <a:lnTo>
                    <a:pt x="349" y="40"/>
                  </a:lnTo>
                  <a:lnTo>
                    <a:pt x="349" y="42"/>
                  </a:lnTo>
                  <a:lnTo>
                    <a:pt x="352" y="47"/>
                  </a:lnTo>
                  <a:lnTo>
                    <a:pt x="350" y="48"/>
                  </a:lnTo>
                  <a:lnTo>
                    <a:pt x="347" y="53"/>
                  </a:lnTo>
                  <a:lnTo>
                    <a:pt x="322" y="84"/>
                  </a:lnTo>
                  <a:lnTo>
                    <a:pt x="321" y="86"/>
                  </a:lnTo>
                  <a:lnTo>
                    <a:pt x="317" y="87"/>
                  </a:lnTo>
                  <a:lnTo>
                    <a:pt x="317" y="86"/>
                  </a:lnTo>
                  <a:lnTo>
                    <a:pt x="317" y="84"/>
                  </a:lnTo>
                  <a:lnTo>
                    <a:pt x="317" y="81"/>
                  </a:lnTo>
                  <a:lnTo>
                    <a:pt x="325" y="69"/>
                  </a:lnTo>
                  <a:lnTo>
                    <a:pt x="327" y="67"/>
                  </a:lnTo>
                  <a:lnTo>
                    <a:pt x="331" y="58"/>
                  </a:lnTo>
                  <a:lnTo>
                    <a:pt x="333" y="44"/>
                  </a:lnTo>
                  <a:lnTo>
                    <a:pt x="321" y="36"/>
                  </a:lnTo>
                  <a:lnTo>
                    <a:pt x="292" y="19"/>
                  </a:lnTo>
                  <a:lnTo>
                    <a:pt x="289" y="19"/>
                  </a:lnTo>
                  <a:lnTo>
                    <a:pt x="272" y="17"/>
                  </a:lnTo>
                  <a:lnTo>
                    <a:pt x="267" y="19"/>
                  </a:lnTo>
                  <a:lnTo>
                    <a:pt x="247" y="73"/>
                  </a:lnTo>
                  <a:lnTo>
                    <a:pt x="233" y="125"/>
                  </a:lnTo>
                  <a:lnTo>
                    <a:pt x="233" y="126"/>
                  </a:lnTo>
                  <a:lnTo>
                    <a:pt x="236" y="136"/>
                  </a:lnTo>
                  <a:lnTo>
                    <a:pt x="242" y="148"/>
                  </a:lnTo>
                  <a:lnTo>
                    <a:pt x="247" y="153"/>
                  </a:lnTo>
                  <a:lnTo>
                    <a:pt x="256" y="158"/>
                  </a:lnTo>
                  <a:lnTo>
                    <a:pt x="260" y="159"/>
                  </a:lnTo>
                  <a:lnTo>
                    <a:pt x="256" y="165"/>
                  </a:lnTo>
                  <a:lnTo>
                    <a:pt x="211" y="169"/>
                  </a:lnTo>
                  <a:lnTo>
                    <a:pt x="203" y="167"/>
                  </a:lnTo>
                  <a:lnTo>
                    <a:pt x="196" y="164"/>
                  </a:lnTo>
                  <a:lnTo>
                    <a:pt x="191" y="161"/>
                  </a:lnTo>
                  <a:lnTo>
                    <a:pt x="189" y="161"/>
                  </a:lnTo>
                  <a:lnTo>
                    <a:pt x="189" y="162"/>
                  </a:lnTo>
                  <a:lnTo>
                    <a:pt x="188" y="162"/>
                  </a:lnTo>
                  <a:lnTo>
                    <a:pt x="185" y="169"/>
                  </a:lnTo>
                  <a:lnTo>
                    <a:pt x="185" y="170"/>
                  </a:lnTo>
                  <a:lnTo>
                    <a:pt x="186" y="170"/>
                  </a:lnTo>
                  <a:lnTo>
                    <a:pt x="210" y="201"/>
                  </a:lnTo>
                  <a:lnTo>
                    <a:pt x="219" y="205"/>
                  </a:lnTo>
                  <a:lnTo>
                    <a:pt x="221" y="206"/>
                  </a:lnTo>
                  <a:lnTo>
                    <a:pt x="221" y="208"/>
                  </a:lnTo>
                  <a:lnTo>
                    <a:pt x="217" y="226"/>
                  </a:lnTo>
                  <a:lnTo>
                    <a:pt x="214" y="234"/>
                  </a:lnTo>
                  <a:lnTo>
                    <a:pt x="213" y="236"/>
                  </a:lnTo>
                  <a:lnTo>
                    <a:pt x="210" y="236"/>
                  </a:lnTo>
                  <a:lnTo>
                    <a:pt x="206" y="236"/>
                  </a:lnTo>
                  <a:lnTo>
                    <a:pt x="196" y="233"/>
                  </a:lnTo>
                  <a:lnTo>
                    <a:pt x="194" y="234"/>
                  </a:lnTo>
                  <a:lnTo>
                    <a:pt x="181" y="222"/>
                  </a:lnTo>
                  <a:lnTo>
                    <a:pt x="180" y="220"/>
                  </a:lnTo>
                  <a:lnTo>
                    <a:pt x="175" y="222"/>
                  </a:lnTo>
                  <a:lnTo>
                    <a:pt x="174" y="225"/>
                  </a:lnTo>
                  <a:lnTo>
                    <a:pt x="171" y="234"/>
                  </a:lnTo>
                  <a:lnTo>
                    <a:pt x="178" y="248"/>
                  </a:lnTo>
                  <a:lnTo>
                    <a:pt x="180" y="248"/>
                  </a:lnTo>
                  <a:lnTo>
                    <a:pt x="185" y="250"/>
                  </a:lnTo>
                  <a:lnTo>
                    <a:pt x="186" y="250"/>
                  </a:lnTo>
                  <a:lnTo>
                    <a:pt x="191" y="251"/>
                  </a:lnTo>
                  <a:lnTo>
                    <a:pt x="222" y="278"/>
                  </a:lnTo>
                  <a:lnTo>
                    <a:pt x="239" y="306"/>
                  </a:lnTo>
                  <a:lnTo>
                    <a:pt x="246" y="317"/>
                  </a:lnTo>
                  <a:lnTo>
                    <a:pt x="242" y="312"/>
                  </a:lnTo>
                  <a:lnTo>
                    <a:pt x="194" y="286"/>
                  </a:lnTo>
                  <a:lnTo>
                    <a:pt x="192" y="286"/>
                  </a:lnTo>
                  <a:lnTo>
                    <a:pt x="185" y="289"/>
                  </a:lnTo>
                  <a:lnTo>
                    <a:pt x="185" y="290"/>
                  </a:lnTo>
                  <a:lnTo>
                    <a:pt x="186" y="297"/>
                  </a:lnTo>
                  <a:lnTo>
                    <a:pt x="188" y="297"/>
                  </a:lnTo>
                  <a:lnTo>
                    <a:pt x="202" y="305"/>
                  </a:lnTo>
                  <a:lnTo>
                    <a:pt x="217" y="314"/>
                  </a:lnTo>
                  <a:lnTo>
                    <a:pt x="217" y="317"/>
                  </a:lnTo>
                  <a:lnTo>
                    <a:pt x="222" y="322"/>
                  </a:lnTo>
                  <a:lnTo>
                    <a:pt x="222" y="323"/>
                  </a:lnTo>
                  <a:lnTo>
                    <a:pt x="221" y="323"/>
                  </a:lnTo>
                  <a:lnTo>
                    <a:pt x="211" y="320"/>
                  </a:lnTo>
                  <a:lnTo>
                    <a:pt x="210" y="319"/>
                  </a:lnTo>
                  <a:lnTo>
                    <a:pt x="206" y="317"/>
                  </a:lnTo>
                  <a:lnTo>
                    <a:pt x="202" y="314"/>
                  </a:lnTo>
                  <a:lnTo>
                    <a:pt x="197" y="311"/>
                  </a:lnTo>
                  <a:lnTo>
                    <a:pt x="175" y="314"/>
                  </a:lnTo>
                  <a:lnTo>
                    <a:pt x="172" y="320"/>
                  </a:lnTo>
                  <a:lnTo>
                    <a:pt x="171" y="322"/>
                  </a:lnTo>
                  <a:lnTo>
                    <a:pt x="156" y="314"/>
                  </a:lnTo>
                  <a:lnTo>
                    <a:pt x="152" y="305"/>
                  </a:lnTo>
                  <a:lnTo>
                    <a:pt x="147" y="298"/>
                  </a:lnTo>
                  <a:lnTo>
                    <a:pt x="141" y="290"/>
                  </a:lnTo>
                  <a:lnTo>
                    <a:pt x="136" y="295"/>
                  </a:lnTo>
                  <a:lnTo>
                    <a:pt x="135" y="297"/>
                  </a:lnTo>
                  <a:lnTo>
                    <a:pt x="133" y="300"/>
                  </a:lnTo>
                  <a:lnTo>
                    <a:pt x="131" y="303"/>
                  </a:lnTo>
                  <a:lnTo>
                    <a:pt x="131" y="305"/>
                  </a:lnTo>
                  <a:lnTo>
                    <a:pt x="142" y="322"/>
                  </a:lnTo>
                  <a:lnTo>
                    <a:pt x="144" y="340"/>
                  </a:lnTo>
                  <a:lnTo>
                    <a:pt x="146" y="345"/>
                  </a:lnTo>
                  <a:lnTo>
                    <a:pt x="146" y="347"/>
                  </a:lnTo>
                  <a:lnTo>
                    <a:pt x="142" y="347"/>
                  </a:lnTo>
                  <a:lnTo>
                    <a:pt x="141" y="345"/>
                  </a:lnTo>
                  <a:lnTo>
                    <a:pt x="139" y="344"/>
                  </a:lnTo>
                  <a:lnTo>
                    <a:pt x="138" y="345"/>
                  </a:lnTo>
                  <a:lnTo>
                    <a:pt x="136" y="347"/>
                  </a:lnTo>
                  <a:lnTo>
                    <a:pt x="138" y="348"/>
                  </a:lnTo>
                  <a:lnTo>
                    <a:pt x="139" y="350"/>
                  </a:lnTo>
                  <a:lnTo>
                    <a:pt x="141" y="351"/>
                  </a:lnTo>
                  <a:lnTo>
                    <a:pt x="141" y="353"/>
                  </a:lnTo>
                  <a:lnTo>
                    <a:pt x="139" y="353"/>
                  </a:lnTo>
                  <a:lnTo>
                    <a:pt x="138" y="353"/>
                  </a:lnTo>
                  <a:lnTo>
                    <a:pt x="131" y="348"/>
                  </a:lnTo>
                  <a:lnTo>
                    <a:pt x="128" y="344"/>
                  </a:lnTo>
                  <a:lnTo>
                    <a:pt x="128" y="340"/>
                  </a:lnTo>
                  <a:lnTo>
                    <a:pt x="128" y="337"/>
                  </a:lnTo>
                  <a:lnTo>
                    <a:pt x="128" y="333"/>
                  </a:lnTo>
                  <a:lnTo>
                    <a:pt x="125" y="317"/>
                  </a:lnTo>
                  <a:lnTo>
                    <a:pt x="124" y="315"/>
                  </a:lnTo>
                  <a:lnTo>
                    <a:pt x="119" y="314"/>
                  </a:lnTo>
                  <a:lnTo>
                    <a:pt x="117" y="314"/>
                  </a:lnTo>
                  <a:lnTo>
                    <a:pt x="111" y="314"/>
                  </a:lnTo>
                  <a:lnTo>
                    <a:pt x="97" y="315"/>
                  </a:lnTo>
                  <a:lnTo>
                    <a:pt x="96" y="317"/>
                  </a:lnTo>
                  <a:lnTo>
                    <a:pt x="96" y="319"/>
                  </a:lnTo>
                  <a:lnTo>
                    <a:pt x="97" y="361"/>
                  </a:lnTo>
                  <a:lnTo>
                    <a:pt x="99" y="362"/>
                  </a:lnTo>
                  <a:lnTo>
                    <a:pt x="110" y="369"/>
                  </a:lnTo>
                  <a:lnTo>
                    <a:pt x="125" y="380"/>
                  </a:lnTo>
                  <a:lnTo>
                    <a:pt x="113" y="380"/>
                  </a:lnTo>
                  <a:lnTo>
                    <a:pt x="111" y="380"/>
                  </a:lnTo>
                  <a:lnTo>
                    <a:pt x="108" y="380"/>
                  </a:lnTo>
                  <a:lnTo>
                    <a:pt x="103" y="381"/>
                  </a:lnTo>
                  <a:lnTo>
                    <a:pt x="103" y="383"/>
                  </a:lnTo>
                  <a:lnTo>
                    <a:pt x="96" y="401"/>
                  </a:lnTo>
                  <a:lnTo>
                    <a:pt x="96" y="403"/>
                  </a:lnTo>
                  <a:lnTo>
                    <a:pt x="96" y="405"/>
                  </a:lnTo>
                  <a:lnTo>
                    <a:pt x="119" y="434"/>
                  </a:lnTo>
                  <a:lnTo>
                    <a:pt x="127" y="440"/>
                  </a:lnTo>
                  <a:lnTo>
                    <a:pt x="128" y="440"/>
                  </a:lnTo>
                  <a:lnTo>
                    <a:pt x="133" y="439"/>
                  </a:lnTo>
                  <a:lnTo>
                    <a:pt x="144" y="437"/>
                  </a:lnTo>
                  <a:lnTo>
                    <a:pt x="155" y="442"/>
                  </a:lnTo>
                  <a:lnTo>
                    <a:pt x="156" y="442"/>
                  </a:lnTo>
                  <a:lnTo>
                    <a:pt x="156" y="444"/>
                  </a:lnTo>
                  <a:lnTo>
                    <a:pt x="158" y="444"/>
                  </a:lnTo>
                  <a:lnTo>
                    <a:pt x="156" y="445"/>
                  </a:lnTo>
                  <a:lnTo>
                    <a:pt x="156" y="447"/>
                  </a:lnTo>
                  <a:lnTo>
                    <a:pt x="130" y="456"/>
                  </a:lnTo>
                  <a:lnTo>
                    <a:pt x="128" y="456"/>
                  </a:lnTo>
                  <a:lnTo>
                    <a:pt x="121" y="448"/>
                  </a:lnTo>
                  <a:lnTo>
                    <a:pt x="121" y="447"/>
                  </a:lnTo>
                  <a:lnTo>
                    <a:pt x="103" y="430"/>
                  </a:lnTo>
                  <a:lnTo>
                    <a:pt x="97" y="428"/>
                  </a:lnTo>
                  <a:lnTo>
                    <a:pt x="91" y="428"/>
                  </a:lnTo>
                  <a:lnTo>
                    <a:pt x="88" y="437"/>
                  </a:lnTo>
                  <a:lnTo>
                    <a:pt x="83" y="458"/>
                  </a:lnTo>
                  <a:lnTo>
                    <a:pt x="83" y="462"/>
                  </a:lnTo>
                  <a:lnTo>
                    <a:pt x="83" y="470"/>
                  </a:lnTo>
                  <a:lnTo>
                    <a:pt x="85" y="480"/>
                  </a:lnTo>
                  <a:lnTo>
                    <a:pt x="85" y="481"/>
                  </a:lnTo>
                  <a:lnTo>
                    <a:pt x="92" y="506"/>
                  </a:lnTo>
                  <a:lnTo>
                    <a:pt x="96" y="512"/>
                  </a:lnTo>
                  <a:lnTo>
                    <a:pt x="96" y="514"/>
                  </a:lnTo>
                  <a:lnTo>
                    <a:pt x="100" y="519"/>
                  </a:lnTo>
                  <a:lnTo>
                    <a:pt x="103" y="520"/>
                  </a:lnTo>
                  <a:lnTo>
                    <a:pt x="139" y="515"/>
                  </a:lnTo>
                  <a:lnTo>
                    <a:pt x="142" y="515"/>
                  </a:lnTo>
                  <a:lnTo>
                    <a:pt x="150" y="514"/>
                  </a:lnTo>
                  <a:lnTo>
                    <a:pt x="152" y="514"/>
                  </a:lnTo>
                  <a:lnTo>
                    <a:pt x="163" y="501"/>
                  </a:lnTo>
                  <a:lnTo>
                    <a:pt x="166" y="500"/>
                  </a:lnTo>
                  <a:lnTo>
                    <a:pt x="167" y="498"/>
                  </a:lnTo>
                  <a:lnTo>
                    <a:pt x="167" y="497"/>
                  </a:lnTo>
                  <a:lnTo>
                    <a:pt x="171" y="494"/>
                  </a:lnTo>
                  <a:lnTo>
                    <a:pt x="174" y="492"/>
                  </a:lnTo>
                  <a:lnTo>
                    <a:pt x="175" y="492"/>
                  </a:lnTo>
                  <a:lnTo>
                    <a:pt x="175" y="494"/>
                  </a:lnTo>
                  <a:lnTo>
                    <a:pt x="174" y="498"/>
                  </a:lnTo>
                  <a:lnTo>
                    <a:pt x="171" y="501"/>
                  </a:lnTo>
                  <a:lnTo>
                    <a:pt x="166" y="508"/>
                  </a:lnTo>
                  <a:lnTo>
                    <a:pt x="158" y="514"/>
                  </a:lnTo>
                  <a:lnTo>
                    <a:pt x="155" y="515"/>
                  </a:lnTo>
                  <a:lnTo>
                    <a:pt x="141" y="520"/>
                  </a:lnTo>
                  <a:lnTo>
                    <a:pt x="135" y="523"/>
                  </a:lnTo>
                  <a:lnTo>
                    <a:pt x="130" y="522"/>
                  </a:lnTo>
                  <a:lnTo>
                    <a:pt x="125" y="523"/>
                  </a:lnTo>
                  <a:lnTo>
                    <a:pt x="117" y="530"/>
                  </a:lnTo>
                  <a:lnTo>
                    <a:pt x="116" y="530"/>
                  </a:lnTo>
                  <a:lnTo>
                    <a:pt x="113" y="539"/>
                  </a:lnTo>
                  <a:lnTo>
                    <a:pt x="113" y="542"/>
                  </a:lnTo>
                  <a:lnTo>
                    <a:pt x="113" y="545"/>
                  </a:lnTo>
                  <a:lnTo>
                    <a:pt x="117" y="547"/>
                  </a:lnTo>
                  <a:lnTo>
                    <a:pt x="135" y="547"/>
                  </a:lnTo>
                  <a:lnTo>
                    <a:pt x="149" y="547"/>
                  </a:lnTo>
                  <a:lnTo>
                    <a:pt x="150" y="547"/>
                  </a:lnTo>
                  <a:lnTo>
                    <a:pt x="155" y="548"/>
                  </a:lnTo>
                  <a:lnTo>
                    <a:pt x="156" y="548"/>
                  </a:lnTo>
                  <a:lnTo>
                    <a:pt x="185" y="565"/>
                  </a:lnTo>
                  <a:lnTo>
                    <a:pt x="185" y="567"/>
                  </a:lnTo>
                  <a:lnTo>
                    <a:pt x="185" y="569"/>
                  </a:lnTo>
                  <a:lnTo>
                    <a:pt x="183" y="569"/>
                  </a:lnTo>
                  <a:lnTo>
                    <a:pt x="181" y="570"/>
                  </a:lnTo>
                  <a:lnTo>
                    <a:pt x="180" y="570"/>
                  </a:lnTo>
                  <a:lnTo>
                    <a:pt x="171" y="569"/>
                  </a:lnTo>
                  <a:lnTo>
                    <a:pt x="167" y="567"/>
                  </a:lnTo>
                  <a:lnTo>
                    <a:pt x="164" y="562"/>
                  </a:lnTo>
                  <a:lnTo>
                    <a:pt x="163" y="561"/>
                  </a:lnTo>
                  <a:lnTo>
                    <a:pt x="155" y="553"/>
                  </a:lnTo>
                  <a:lnTo>
                    <a:pt x="153" y="551"/>
                  </a:lnTo>
                  <a:lnTo>
                    <a:pt x="152" y="551"/>
                  </a:lnTo>
                  <a:lnTo>
                    <a:pt x="135" y="556"/>
                  </a:lnTo>
                  <a:lnTo>
                    <a:pt x="133" y="558"/>
                  </a:lnTo>
                  <a:lnTo>
                    <a:pt x="131" y="561"/>
                  </a:lnTo>
                  <a:lnTo>
                    <a:pt x="128" y="564"/>
                  </a:lnTo>
                  <a:lnTo>
                    <a:pt x="135" y="569"/>
                  </a:lnTo>
                  <a:lnTo>
                    <a:pt x="135" y="570"/>
                  </a:lnTo>
                  <a:lnTo>
                    <a:pt x="133" y="578"/>
                  </a:lnTo>
                  <a:lnTo>
                    <a:pt x="131" y="580"/>
                  </a:lnTo>
                  <a:lnTo>
                    <a:pt x="127" y="583"/>
                  </a:lnTo>
                  <a:lnTo>
                    <a:pt x="124" y="586"/>
                  </a:lnTo>
                  <a:lnTo>
                    <a:pt x="121" y="592"/>
                  </a:lnTo>
                  <a:lnTo>
                    <a:pt x="121" y="594"/>
                  </a:lnTo>
                  <a:lnTo>
                    <a:pt x="121" y="597"/>
                  </a:lnTo>
                  <a:lnTo>
                    <a:pt x="122" y="597"/>
                  </a:lnTo>
                  <a:lnTo>
                    <a:pt x="127" y="600"/>
                  </a:lnTo>
                  <a:lnTo>
                    <a:pt x="128" y="600"/>
                  </a:lnTo>
                  <a:lnTo>
                    <a:pt x="131" y="600"/>
                  </a:lnTo>
                  <a:lnTo>
                    <a:pt x="149" y="606"/>
                  </a:lnTo>
                  <a:lnTo>
                    <a:pt x="171" y="615"/>
                  </a:lnTo>
                  <a:lnTo>
                    <a:pt x="166" y="619"/>
                  </a:lnTo>
                  <a:lnTo>
                    <a:pt x="155" y="622"/>
                  </a:lnTo>
                  <a:lnTo>
                    <a:pt x="152" y="620"/>
                  </a:lnTo>
                  <a:lnTo>
                    <a:pt x="144" y="615"/>
                  </a:lnTo>
                  <a:lnTo>
                    <a:pt x="142" y="615"/>
                  </a:lnTo>
                  <a:lnTo>
                    <a:pt x="142" y="614"/>
                  </a:lnTo>
                  <a:lnTo>
                    <a:pt x="141" y="612"/>
                  </a:lnTo>
                  <a:lnTo>
                    <a:pt x="139" y="609"/>
                  </a:lnTo>
                  <a:lnTo>
                    <a:pt x="130" y="606"/>
                  </a:lnTo>
                  <a:lnTo>
                    <a:pt x="117" y="608"/>
                  </a:lnTo>
                  <a:lnTo>
                    <a:pt x="114" y="609"/>
                  </a:lnTo>
                  <a:lnTo>
                    <a:pt x="113" y="609"/>
                  </a:lnTo>
                  <a:lnTo>
                    <a:pt x="103" y="623"/>
                  </a:lnTo>
                  <a:lnTo>
                    <a:pt x="100" y="626"/>
                  </a:lnTo>
                  <a:lnTo>
                    <a:pt x="99" y="631"/>
                  </a:lnTo>
                  <a:lnTo>
                    <a:pt x="99" y="633"/>
                  </a:lnTo>
                  <a:lnTo>
                    <a:pt x="99" y="634"/>
                  </a:lnTo>
                  <a:lnTo>
                    <a:pt x="100" y="636"/>
                  </a:lnTo>
                  <a:lnTo>
                    <a:pt x="127" y="658"/>
                  </a:lnTo>
                  <a:lnTo>
                    <a:pt x="128" y="658"/>
                  </a:lnTo>
                  <a:lnTo>
                    <a:pt x="133" y="661"/>
                  </a:lnTo>
                  <a:lnTo>
                    <a:pt x="135" y="662"/>
                  </a:lnTo>
                  <a:lnTo>
                    <a:pt x="147" y="659"/>
                  </a:lnTo>
                  <a:lnTo>
                    <a:pt x="153" y="655"/>
                  </a:lnTo>
                  <a:lnTo>
                    <a:pt x="155" y="655"/>
                  </a:lnTo>
                  <a:lnTo>
                    <a:pt x="155" y="656"/>
                  </a:lnTo>
                  <a:lnTo>
                    <a:pt x="155" y="658"/>
                  </a:lnTo>
                  <a:lnTo>
                    <a:pt x="152" y="659"/>
                  </a:lnTo>
                  <a:lnTo>
                    <a:pt x="141" y="662"/>
                  </a:lnTo>
                  <a:lnTo>
                    <a:pt x="131" y="665"/>
                  </a:lnTo>
                  <a:lnTo>
                    <a:pt x="111" y="650"/>
                  </a:lnTo>
                  <a:lnTo>
                    <a:pt x="110" y="650"/>
                  </a:lnTo>
                  <a:lnTo>
                    <a:pt x="96" y="651"/>
                  </a:lnTo>
                  <a:lnTo>
                    <a:pt x="91" y="653"/>
                  </a:lnTo>
                  <a:lnTo>
                    <a:pt x="89" y="655"/>
                  </a:lnTo>
                  <a:lnTo>
                    <a:pt x="89" y="656"/>
                  </a:lnTo>
                  <a:lnTo>
                    <a:pt x="67" y="698"/>
                  </a:lnTo>
                  <a:lnTo>
                    <a:pt x="67" y="700"/>
                  </a:lnTo>
                  <a:lnTo>
                    <a:pt x="67" y="701"/>
                  </a:lnTo>
                  <a:lnTo>
                    <a:pt x="75" y="705"/>
                  </a:lnTo>
                  <a:lnTo>
                    <a:pt x="86" y="703"/>
                  </a:lnTo>
                  <a:lnTo>
                    <a:pt x="91" y="701"/>
                  </a:lnTo>
                  <a:lnTo>
                    <a:pt x="102" y="700"/>
                  </a:lnTo>
                  <a:lnTo>
                    <a:pt x="105" y="700"/>
                  </a:lnTo>
                  <a:lnTo>
                    <a:pt x="110" y="700"/>
                  </a:lnTo>
                  <a:lnTo>
                    <a:pt x="124" y="705"/>
                  </a:lnTo>
                  <a:lnTo>
                    <a:pt x="125" y="705"/>
                  </a:lnTo>
                  <a:lnTo>
                    <a:pt x="125" y="706"/>
                  </a:lnTo>
                  <a:lnTo>
                    <a:pt x="122" y="709"/>
                  </a:lnTo>
                  <a:lnTo>
                    <a:pt x="113" y="719"/>
                  </a:lnTo>
                  <a:lnTo>
                    <a:pt x="111" y="719"/>
                  </a:lnTo>
                  <a:lnTo>
                    <a:pt x="105" y="715"/>
                  </a:lnTo>
                  <a:lnTo>
                    <a:pt x="100" y="717"/>
                  </a:lnTo>
                  <a:lnTo>
                    <a:pt x="92" y="720"/>
                  </a:lnTo>
                  <a:lnTo>
                    <a:pt x="91" y="722"/>
                  </a:lnTo>
                  <a:lnTo>
                    <a:pt x="86" y="720"/>
                  </a:lnTo>
                  <a:lnTo>
                    <a:pt x="85" y="722"/>
                  </a:lnTo>
                  <a:lnTo>
                    <a:pt x="83" y="723"/>
                  </a:lnTo>
                  <a:lnTo>
                    <a:pt x="81" y="726"/>
                  </a:lnTo>
                  <a:lnTo>
                    <a:pt x="83" y="730"/>
                  </a:lnTo>
                  <a:lnTo>
                    <a:pt x="89" y="734"/>
                  </a:lnTo>
                  <a:lnTo>
                    <a:pt x="100" y="739"/>
                  </a:lnTo>
                  <a:lnTo>
                    <a:pt x="100" y="740"/>
                  </a:lnTo>
                  <a:lnTo>
                    <a:pt x="99" y="742"/>
                  </a:lnTo>
                  <a:lnTo>
                    <a:pt x="80" y="751"/>
                  </a:lnTo>
                  <a:lnTo>
                    <a:pt x="78" y="753"/>
                  </a:lnTo>
                  <a:lnTo>
                    <a:pt x="72" y="755"/>
                  </a:lnTo>
                  <a:lnTo>
                    <a:pt x="69" y="755"/>
                  </a:lnTo>
                  <a:lnTo>
                    <a:pt x="63" y="747"/>
                  </a:lnTo>
                  <a:lnTo>
                    <a:pt x="52" y="748"/>
                  </a:lnTo>
                  <a:lnTo>
                    <a:pt x="28" y="748"/>
                  </a:lnTo>
                  <a:lnTo>
                    <a:pt x="21" y="750"/>
                  </a:lnTo>
                  <a:lnTo>
                    <a:pt x="19" y="750"/>
                  </a:lnTo>
                  <a:lnTo>
                    <a:pt x="11" y="753"/>
                  </a:lnTo>
                  <a:lnTo>
                    <a:pt x="8" y="755"/>
                  </a:lnTo>
                  <a:lnTo>
                    <a:pt x="0" y="762"/>
                  </a:lnTo>
                  <a:lnTo>
                    <a:pt x="0" y="764"/>
                  </a:lnTo>
                  <a:lnTo>
                    <a:pt x="0" y="767"/>
                  </a:lnTo>
                  <a:lnTo>
                    <a:pt x="0" y="769"/>
                  </a:lnTo>
                  <a:lnTo>
                    <a:pt x="0" y="770"/>
                  </a:lnTo>
                  <a:lnTo>
                    <a:pt x="3" y="776"/>
                  </a:lnTo>
                  <a:lnTo>
                    <a:pt x="6" y="778"/>
                  </a:lnTo>
                  <a:lnTo>
                    <a:pt x="8" y="780"/>
                  </a:lnTo>
                  <a:lnTo>
                    <a:pt x="17" y="781"/>
                  </a:lnTo>
                  <a:lnTo>
                    <a:pt x="24" y="780"/>
                  </a:lnTo>
                  <a:lnTo>
                    <a:pt x="30" y="780"/>
                  </a:lnTo>
                  <a:lnTo>
                    <a:pt x="63" y="781"/>
                  </a:lnTo>
                  <a:lnTo>
                    <a:pt x="64" y="781"/>
                  </a:lnTo>
                  <a:lnTo>
                    <a:pt x="66" y="783"/>
                  </a:lnTo>
                  <a:lnTo>
                    <a:pt x="69" y="784"/>
                  </a:lnTo>
                  <a:lnTo>
                    <a:pt x="77" y="784"/>
                  </a:lnTo>
                  <a:lnTo>
                    <a:pt x="85" y="784"/>
                  </a:lnTo>
                  <a:lnTo>
                    <a:pt x="88" y="783"/>
                  </a:lnTo>
                  <a:lnTo>
                    <a:pt x="96" y="776"/>
                  </a:lnTo>
                  <a:lnTo>
                    <a:pt x="99" y="773"/>
                  </a:lnTo>
                  <a:lnTo>
                    <a:pt x="100" y="770"/>
                  </a:lnTo>
                  <a:lnTo>
                    <a:pt x="102" y="770"/>
                  </a:lnTo>
                  <a:lnTo>
                    <a:pt x="146" y="778"/>
                  </a:lnTo>
                  <a:lnTo>
                    <a:pt x="147" y="780"/>
                  </a:lnTo>
                  <a:lnTo>
                    <a:pt x="147" y="781"/>
                  </a:lnTo>
                  <a:lnTo>
                    <a:pt x="146" y="781"/>
                  </a:lnTo>
                  <a:lnTo>
                    <a:pt x="133" y="784"/>
                  </a:lnTo>
                  <a:lnTo>
                    <a:pt x="130" y="784"/>
                  </a:lnTo>
                  <a:lnTo>
                    <a:pt x="124" y="784"/>
                  </a:lnTo>
                  <a:lnTo>
                    <a:pt x="121" y="784"/>
                  </a:lnTo>
                  <a:lnTo>
                    <a:pt x="114" y="781"/>
                  </a:lnTo>
                  <a:lnTo>
                    <a:pt x="111" y="778"/>
                  </a:lnTo>
                  <a:lnTo>
                    <a:pt x="111" y="776"/>
                  </a:lnTo>
                  <a:lnTo>
                    <a:pt x="105" y="776"/>
                  </a:lnTo>
                  <a:lnTo>
                    <a:pt x="100" y="778"/>
                  </a:lnTo>
                  <a:lnTo>
                    <a:pt x="97" y="781"/>
                  </a:lnTo>
                  <a:lnTo>
                    <a:pt x="89" y="787"/>
                  </a:lnTo>
                  <a:lnTo>
                    <a:pt x="77" y="795"/>
                  </a:lnTo>
                  <a:lnTo>
                    <a:pt x="75" y="795"/>
                  </a:lnTo>
                  <a:lnTo>
                    <a:pt x="61" y="794"/>
                  </a:lnTo>
                  <a:lnTo>
                    <a:pt x="49" y="797"/>
                  </a:lnTo>
                  <a:lnTo>
                    <a:pt x="49" y="798"/>
                  </a:lnTo>
                  <a:lnTo>
                    <a:pt x="49" y="803"/>
                  </a:lnTo>
                  <a:lnTo>
                    <a:pt x="56" y="819"/>
                  </a:lnTo>
                  <a:lnTo>
                    <a:pt x="61" y="825"/>
                  </a:lnTo>
                  <a:lnTo>
                    <a:pt x="63" y="826"/>
                  </a:lnTo>
                  <a:lnTo>
                    <a:pt x="72" y="834"/>
                  </a:lnTo>
                  <a:lnTo>
                    <a:pt x="74" y="836"/>
                  </a:lnTo>
                  <a:lnTo>
                    <a:pt x="116" y="856"/>
                  </a:lnTo>
                  <a:lnTo>
                    <a:pt x="119" y="856"/>
                  </a:lnTo>
                  <a:lnTo>
                    <a:pt x="138" y="845"/>
                  </a:lnTo>
                  <a:lnTo>
                    <a:pt x="139" y="844"/>
                  </a:lnTo>
                  <a:lnTo>
                    <a:pt x="146" y="837"/>
                  </a:lnTo>
                  <a:lnTo>
                    <a:pt x="189" y="790"/>
                  </a:lnTo>
                  <a:lnTo>
                    <a:pt x="217" y="758"/>
                  </a:lnTo>
                  <a:lnTo>
                    <a:pt x="224" y="751"/>
                  </a:lnTo>
                  <a:lnTo>
                    <a:pt x="227" y="745"/>
                  </a:lnTo>
                  <a:lnTo>
                    <a:pt x="231" y="740"/>
                  </a:lnTo>
                  <a:lnTo>
                    <a:pt x="236" y="734"/>
                  </a:lnTo>
                  <a:lnTo>
                    <a:pt x="242" y="728"/>
                  </a:lnTo>
                  <a:lnTo>
                    <a:pt x="242" y="733"/>
                  </a:lnTo>
                  <a:lnTo>
                    <a:pt x="241" y="734"/>
                  </a:lnTo>
                  <a:lnTo>
                    <a:pt x="216" y="773"/>
                  </a:lnTo>
                  <a:lnTo>
                    <a:pt x="199" y="794"/>
                  </a:lnTo>
                  <a:lnTo>
                    <a:pt x="185" y="820"/>
                  </a:lnTo>
                  <a:lnTo>
                    <a:pt x="180" y="831"/>
                  </a:lnTo>
                  <a:lnTo>
                    <a:pt x="171" y="848"/>
                  </a:lnTo>
                  <a:lnTo>
                    <a:pt x="166" y="861"/>
                  </a:lnTo>
                  <a:lnTo>
                    <a:pt x="166" y="862"/>
                  </a:lnTo>
                  <a:lnTo>
                    <a:pt x="167" y="875"/>
                  </a:lnTo>
                  <a:lnTo>
                    <a:pt x="163" y="881"/>
                  </a:lnTo>
                  <a:lnTo>
                    <a:pt x="142" y="917"/>
                  </a:lnTo>
                  <a:lnTo>
                    <a:pt x="141" y="923"/>
                  </a:lnTo>
                  <a:lnTo>
                    <a:pt x="139" y="937"/>
                  </a:lnTo>
                  <a:lnTo>
                    <a:pt x="136" y="956"/>
                  </a:lnTo>
                  <a:lnTo>
                    <a:pt x="138" y="958"/>
                  </a:lnTo>
                  <a:lnTo>
                    <a:pt x="138" y="959"/>
                  </a:lnTo>
                  <a:lnTo>
                    <a:pt x="139" y="959"/>
                  </a:lnTo>
                  <a:lnTo>
                    <a:pt x="144" y="961"/>
                  </a:lnTo>
                  <a:lnTo>
                    <a:pt x="146" y="961"/>
                  </a:lnTo>
                  <a:lnTo>
                    <a:pt x="147" y="962"/>
                  </a:lnTo>
                  <a:lnTo>
                    <a:pt x="147" y="964"/>
                  </a:lnTo>
                  <a:lnTo>
                    <a:pt x="147" y="965"/>
                  </a:lnTo>
                  <a:lnTo>
                    <a:pt x="135" y="990"/>
                  </a:lnTo>
                  <a:lnTo>
                    <a:pt x="131" y="997"/>
                  </a:lnTo>
                  <a:lnTo>
                    <a:pt x="142" y="992"/>
                  </a:lnTo>
                  <a:lnTo>
                    <a:pt x="139" y="1017"/>
                  </a:lnTo>
                  <a:lnTo>
                    <a:pt x="136" y="1019"/>
                  </a:lnTo>
                  <a:lnTo>
                    <a:pt x="128" y="1029"/>
                  </a:lnTo>
                  <a:lnTo>
                    <a:pt x="127" y="1033"/>
                  </a:lnTo>
                  <a:lnTo>
                    <a:pt x="113" y="1059"/>
                  </a:lnTo>
                  <a:lnTo>
                    <a:pt x="111" y="1064"/>
                  </a:lnTo>
                  <a:lnTo>
                    <a:pt x="111" y="1065"/>
                  </a:lnTo>
                  <a:lnTo>
                    <a:pt x="111" y="1075"/>
                  </a:lnTo>
                  <a:lnTo>
                    <a:pt x="113" y="1076"/>
                  </a:lnTo>
                  <a:lnTo>
                    <a:pt x="114" y="1076"/>
                  </a:lnTo>
                  <a:lnTo>
                    <a:pt x="116" y="1075"/>
                  </a:lnTo>
                  <a:lnTo>
                    <a:pt x="131" y="1045"/>
                  </a:lnTo>
                  <a:lnTo>
                    <a:pt x="131" y="1044"/>
                  </a:lnTo>
                  <a:lnTo>
                    <a:pt x="130" y="1042"/>
                  </a:lnTo>
                  <a:lnTo>
                    <a:pt x="138" y="1036"/>
                  </a:lnTo>
                  <a:lnTo>
                    <a:pt x="139" y="1034"/>
                  </a:lnTo>
                  <a:lnTo>
                    <a:pt x="142" y="1034"/>
                  </a:lnTo>
                  <a:lnTo>
                    <a:pt x="141" y="1044"/>
                  </a:lnTo>
                  <a:lnTo>
                    <a:pt x="139" y="1045"/>
                  </a:lnTo>
                  <a:lnTo>
                    <a:pt x="127" y="1064"/>
                  </a:lnTo>
                  <a:lnTo>
                    <a:pt x="124" y="1069"/>
                  </a:lnTo>
                  <a:lnTo>
                    <a:pt x="116" y="1076"/>
                  </a:lnTo>
                  <a:lnTo>
                    <a:pt x="116" y="1078"/>
                  </a:lnTo>
                  <a:lnTo>
                    <a:pt x="114" y="1079"/>
                  </a:lnTo>
                  <a:lnTo>
                    <a:pt x="114" y="1092"/>
                  </a:lnTo>
                  <a:lnTo>
                    <a:pt x="119" y="1126"/>
                  </a:lnTo>
                  <a:lnTo>
                    <a:pt x="119" y="1128"/>
                  </a:lnTo>
                  <a:lnTo>
                    <a:pt x="133" y="1145"/>
                  </a:lnTo>
                  <a:lnTo>
                    <a:pt x="119" y="1183"/>
                  </a:lnTo>
                  <a:lnTo>
                    <a:pt x="106" y="1220"/>
                  </a:lnTo>
                  <a:lnTo>
                    <a:pt x="106" y="1258"/>
                  </a:lnTo>
                  <a:lnTo>
                    <a:pt x="108" y="1264"/>
                  </a:lnTo>
                  <a:lnTo>
                    <a:pt x="108" y="1267"/>
                  </a:lnTo>
                  <a:lnTo>
                    <a:pt x="106" y="1270"/>
                  </a:lnTo>
                  <a:lnTo>
                    <a:pt x="105" y="1275"/>
                  </a:lnTo>
                  <a:lnTo>
                    <a:pt x="103" y="1276"/>
                  </a:lnTo>
                  <a:lnTo>
                    <a:pt x="99" y="1279"/>
                  </a:lnTo>
                  <a:lnTo>
                    <a:pt x="97" y="1279"/>
                  </a:lnTo>
                  <a:lnTo>
                    <a:pt x="89" y="1289"/>
                  </a:lnTo>
                  <a:lnTo>
                    <a:pt x="85" y="1303"/>
                  </a:lnTo>
                  <a:lnTo>
                    <a:pt x="85" y="1306"/>
                  </a:lnTo>
                  <a:lnTo>
                    <a:pt x="83" y="1320"/>
                  </a:lnTo>
                  <a:lnTo>
                    <a:pt x="83" y="1323"/>
                  </a:lnTo>
                  <a:lnTo>
                    <a:pt x="85" y="1326"/>
                  </a:lnTo>
                  <a:lnTo>
                    <a:pt x="86" y="1328"/>
                  </a:lnTo>
                  <a:lnTo>
                    <a:pt x="86" y="1329"/>
                  </a:lnTo>
                  <a:lnTo>
                    <a:pt x="89" y="1331"/>
                  </a:lnTo>
                  <a:lnTo>
                    <a:pt x="91" y="1331"/>
                  </a:lnTo>
                  <a:lnTo>
                    <a:pt x="94" y="1331"/>
                  </a:lnTo>
                  <a:lnTo>
                    <a:pt x="106" y="1333"/>
                  </a:lnTo>
                  <a:lnTo>
                    <a:pt x="135" y="1323"/>
                  </a:lnTo>
                  <a:lnTo>
                    <a:pt x="139" y="1320"/>
                  </a:lnTo>
                  <a:lnTo>
                    <a:pt x="141" y="1320"/>
                  </a:lnTo>
                  <a:lnTo>
                    <a:pt x="149" y="1311"/>
                  </a:lnTo>
                  <a:lnTo>
                    <a:pt x="153" y="1301"/>
                  </a:lnTo>
                  <a:lnTo>
                    <a:pt x="153" y="1300"/>
                  </a:lnTo>
                  <a:lnTo>
                    <a:pt x="150" y="1292"/>
                  </a:lnTo>
                  <a:lnTo>
                    <a:pt x="149" y="1287"/>
                  </a:lnTo>
                  <a:lnTo>
                    <a:pt x="144" y="1281"/>
                  </a:lnTo>
                  <a:lnTo>
                    <a:pt x="160" y="1190"/>
                  </a:lnTo>
                  <a:lnTo>
                    <a:pt x="169" y="1167"/>
                  </a:lnTo>
                  <a:lnTo>
                    <a:pt x="169" y="1165"/>
                  </a:lnTo>
                  <a:lnTo>
                    <a:pt x="171" y="1164"/>
                  </a:lnTo>
                  <a:lnTo>
                    <a:pt x="178" y="1154"/>
                  </a:lnTo>
                  <a:lnTo>
                    <a:pt x="183" y="1148"/>
                  </a:lnTo>
                  <a:lnTo>
                    <a:pt x="188" y="1147"/>
                  </a:lnTo>
                  <a:lnTo>
                    <a:pt x="181" y="1108"/>
                  </a:lnTo>
                  <a:lnTo>
                    <a:pt x="178" y="1097"/>
                  </a:lnTo>
                  <a:lnTo>
                    <a:pt x="171" y="1070"/>
                  </a:lnTo>
                  <a:lnTo>
                    <a:pt x="169" y="1047"/>
                  </a:lnTo>
                  <a:lnTo>
                    <a:pt x="171" y="1042"/>
                  </a:lnTo>
                  <a:lnTo>
                    <a:pt x="171" y="1040"/>
                  </a:lnTo>
                  <a:lnTo>
                    <a:pt x="194" y="1029"/>
                  </a:lnTo>
                  <a:lnTo>
                    <a:pt x="211" y="1009"/>
                  </a:lnTo>
                  <a:lnTo>
                    <a:pt x="214" y="1006"/>
                  </a:lnTo>
                  <a:lnTo>
                    <a:pt x="216" y="1003"/>
                  </a:lnTo>
                  <a:lnTo>
                    <a:pt x="260" y="961"/>
                  </a:lnTo>
                  <a:lnTo>
                    <a:pt x="275" y="951"/>
                  </a:lnTo>
                  <a:lnTo>
                    <a:pt x="278" y="950"/>
                  </a:lnTo>
                  <a:lnTo>
                    <a:pt x="280" y="948"/>
                  </a:lnTo>
                  <a:lnTo>
                    <a:pt x="283" y="947"/>
                  </a:lnTo>
                  <a:lnTo>
                    <a:pt x="285" y="948"/>
                  </a:lnTo>
                  <a:lnTo>
                    <a:pt x="285" y="950"/>
                  </a:lnTo>
                  <a:lnTo>
                    <a:pt x="283" y="951"/>
                  </a:lnTo>
                  <a:lnTo>
                    <a:pt x="281" y="954"/>
                  </a:lnTo>
                  <a:lnTo>
                    <a:pt x="278" y="956"/>
                  </a:lnTo>
                  <a:lnTo>
                    <a:pt x="272" y="959"/>
                  </a:lnTo>
                  <a:lnTo>
                    <a:pt x="258" y="969"/>
                  </a:lnTo>
                  <a:lnTo>
                    <a:pt x="224" y="1004"/>
                  </a:lnTo>
                  <a:lnTo>
                    <a:pt x="206" y="1025"/>
                  </a:lnTo>
                  <a:lnTo>
                    <a:pt x="203" y="1029"/>
                  </a:lnTo>
                  <a:lnTo>
                    <a:pt x="202" y="1031"/>
                  </a:lnTo>
                  <a:lnTo>
                    <a:pt x="200" y="1034"/>
                  </a:lnTo>
                  <a:lnTo>
                    <a:pt x="199" y="1042"/>
                  </a:lnTo>
                  <a:lnTo>
                    <a:pt x="191" y="1058"/>
                  </a:lnTo>
                  <a:lnTo>
                    <a:pt x="189" y="1064"/>
                  </a:lnTo>
                  <a:lnTo>
                    <a:pt x="189" y="1067"/>
                  </a:lnTo>
                  <a:lnTo>
                    <a:pt x="189" y="1090"/>
                  </a:lnTo>
                  <a:lnTo>
                    <a:pt x="191" y="1095"/>
                  </a:lnTo>
                  <a:lnTo>
                    <a:pt x="191" y="1098"/>
                  </a:lnTo>
                  <a:lnTo>
                    <a:pt x="197" y="1106"/>
                  </a:lnTo>
                  <a:lnTo>
                    <a:pt x="197" y="1108"/>
                  </a:lnTo>
                  <a:lnTo>
                    <a:pt x="203" y="1111"/>
                  </a:lnTo>
                  <a:lnTo>
                    <a:pt x="219" y="1119"/>
                  </a:lnTo>
                  <a:lnTo>
                    <a:pt x="222" y="1119"/>
                  </a:lnTo>
                  <a:lnTo>
                    <a:pt x="224" y="1119"/>
                  </a:lnTo>
                  <a:lnTo>
                    <a:pt x="224" y="1115"/>
                  </a:lnTo>
                  <a:lnTo>
                    <a:pt x="222" y="1112"/>
                  </a:lnTo>
                  <a:lnTo>
                    <a:pt x="217" y="1103"/>
                  </a:lnTo>
                  <a:lnTo>
                    <a:pt x="216" y="1095"/>
                  </a:lnTo>
                  <a:lnTo>
                    <a:pt x="216" y="1094"/>
                  </a:lnTo>
                  <a:lnTo>
                    <a:pt x="224" y="1073"/>
                  </a:lnTo>
                  <a:lnTo>
                    <a:pt x="228" y="1076"/>
                  </a:lnTo>
                  <a:lnTo>
                    <a:pt x="260" y="1106"/>
                  </a:lnTo>
                  <a:lnTo>
                    <a:pt x="266" y="1109"/>
                  </a:lnTo>
                  <a:lnTo>
                    <a:pt x="267" y="1109"/>
                  </a:lnTo>
                  <a:lnTo>
                    <a:pt x="271" y="1108"/>
                  </a:lnTo>
                  <a:lnTo>
                    <a:pt x="274" y="1106"/>
                  </a:lnTo>
                  <a:lnTo>
                    <a:pt x="278" y="1095"/>
                  </a:lnTo>
                  <a:lnTo>
                    <a:pt x="286" y="1075"/>
                  </a:lnTo>
                  <a:lnTo>
                    <a:pt x="286" y="1072"/>
                  </a:lnTo>
                  <a:lnTo>
                    <a:pt x="291" y="1054"/>
                  </a:lnTo>
                  <a:lnTo>
                    <a:pt x="291" y="1029"/>
                  </a:lnTo>
                  <a:lnTo>
                    <a:pt x="294" y="1012"/>
                  </a:lnTo>
                  <a:lnTo>
                    <a:pt x="306" y="1003"/>
                  </a:lnTo>
                  <a:lnTo>
                    <a:pt x="308" y="1003"/>
                  </a:lnTo>
                  <a:lnTo>
                    <a:pt x="306" y="1006"/>
                  </a:lnTo>
                  <a:lnTo>
                    <a:pt x="300" y="1019"/>
                  </a:lnTo>
                  <a:lnTo>
                    <a:pt x="294" y="1033"/>
                  </a:lnTo>
                  <a:lnTo>
                    <a:pt x="294" y="1036"/>
                  </a:lnTo>
                  <a:lnTo>
                    <a:pt x="296" y="1039"/>
                  </a:lnTo>
                  <a:lnTo>
                    <a:pt x="299" y="1048"/>
                  </a:lnTo>
                  <a:lnTo>
                    <a:pt x="302" y="1054"/>
                  </a:lnTo>
                  <a:lnTo>
                    <a:pt x="302" y="1058"/>
                  </a:lnTo>
                  <a:lnTo>
                    <a:pt x="303" y="1058"/>
                  </a:lnTo>
                  <a:lnTo>
                    <a:pt x="311" y="1061"/>
                  </a:lnTo>
                  <a:lnTo>
                    <a:pt x="316" y="1061"/>
                  </a:lnTo>
                  <a:lnTo>
                    <a:pt x="381" y="1078"/>
                  </a:lnTo>
                  <a:lnTo>
                    <a:pt x="381" y="1079"/>
                  </a:lnTo>
                  <a:lnTo>
                    <a:pt x="378" y="1081"/>
                  </a:lnTo>
                  <a:lnTo>
                    <a:pt x="377" y="1081"/>
                  </a:lnTo>
                  <a:lnTo>
                    <a:pt x="372" y="1081"/>
                  </a:lnTo>
                  <a:lnTo>
                    <a:pt x="361" y="1081"/>
                  </a:lnTo>
                  <a:lnTo>
                    <a:pt x="353" y="1079"/>
                  </a:lnTo>
                  <a:lnTo>
                    <a:pt x="330" y="1073"/>
                  </a:lnTo>
                  <a:lnTo>
                    <a:pt x="328" y="1072"/>
                  </a:lnTo>
                  <a:lnTo>
                    <a:pt x="317" y="1067"/>
                  </a:lnTo>
                  <a:lnTo>
                    <a:pt x="314" y="1067"/>
                  </a:lnTo>
                  <a:lnTo>
                    <a:pt x="306" y="1069"/>
                  </a:lnTo>
                  <a:lnTo>
                    <a:pt x="296" y="1075"/>
                  </a:lnTo>
                  <a:lnTo>
                    <a:pt x="294" y="1076"/>
                  </a:lnTo>
                  <a:lnTo>
                    <a:pt x="289" y="1097"/>
                  </a:lnTo>
                  <a:lnTo>
                    <a:pt x="289" y="1122"/>
                  </a:lnTo>
                  <a:lnTo>
                    <a:pt x="291" y="1123"/>
                  </a:lnTo>
                  <a:lnTo>
                    <a:pt x="292" y="1128"/>
                  </a:lnTo>
                  <a:lnTo>
                    <a:pt x="294" y="1134"/>
                  </a:lnTo>
                  <a:lnTo>
                    <a:pt x="296" y="1139"/>
                  </a:lnTo>
                  <a:lnTo>
                    <a:pt x="299" y="1144"/>
                  </a:lnTo>
                  <a:lnTo>
                    <a:pt x="300" y="1145"/>
                  </a:lnTo>
                  <a:lnTo>
                    <a:pt x="300" y="1148"/>
                  </a:lnTo>
                  <a:lnTo>
                    <a:pt x="300" y="1151"/>
                  </a:lnTo>
                  <a:lnTo>
                    <a:pt x="299" y="1154"/>
                  </a:lnTo>
                  <a:lnTo>
                    <a:pt x="296" y="1156"/>
                  </a:lnTo>
                  <a:lnTo>
                    <a:pt x="286" y="1167"/>
                  </a:lnTo>
                  <a:lnTo>
                    <a:pt x="288" y="1170"/>
                  </a:lnTo>
                  <a:lnTo>
                    <a:pt x="289" y="1173"/>
                  </a:lnTo>
                  <a:lnTo>
                    <a:pt x="310" y="1189"/>
                  </a:lnTo>
                  <a:lnTo>
                    <a:pt x="335" y="1203"/>
                  </a:lnTo>
                  <a:lnTo>
                    <a:pt x="336" y="1206"/>
                  </a:lnTo>
                  <a:lnTo>
                    <a:pt x="339" y="1209"/>
                  </a:lnTo>
                  <a:lnTo>
                    <a:pt x="344" y="1223"/>
                  </a:lnTo>
                  <a:lnTo>
                    <a:pt x="355" y="1250"/>
                  </a:lnTo>
                  <a:lnTo>
                    <a:pt x="355" y="1253"/>
                  </a:lnTo>
                  <a:lnTo>
                    <a:pt x="353" y="1258"/>
                  </a:lnTo>
                  <a:lnTo>
                    <a:pt x="350" y="1269"/>
                  </a:lnTo>
                  <a:lnTo>
                    <a:pt x="349" y="1270"/>
                  </a:lnTo>
                  <a:lnTo>
                    <a:pt x="349" y="1272"/>
                  </a:lnTo>
                  <a:lnTo>
                    <a:pt x="346" y="1273"/>
                  </a:lnTo>
                  <a:lnTo>
                    <a:pt x="339" y="1273"/>
                  </a:lnTo>
                  <a:lnTo>
                    <a:pt x="331" y="1278"/>
                  </a:lnTo>
                  <a:lnTo>
                    <a:pt x="328" y="1279"/>
                  </a:lnTo>
                  <a:lnTo>
                    <a:pt x="325" y="1283"/>
                  </a:lnTo>
                  <a:lnTo>
                    <a:pt x="324" y="1284"/>
                  </a:lnTo>
                  <a:lnTo>
                    <a:pt x="322" y="1287"/>
                  </a:lnTo>
                  <a:lnTo>
                    <a:pt x="305" y="1319"/>
                  </a:lnTo>
                  <a:lnTo>
                    <a:pt x="305" y="1322"/>
                  </a:lnTo>
                  <a:lnTo>
                    <a:pt x="305" y="1325"/>
                  </a:lnTo>
                  <a:lnTo>
                    <a:pt x="306" y="1329"/>
                  </a:lnTo>
                  <a:lnTo>
                    <a:pt x="305" y="1333"/>
                  </a:lnTo>
                  <a:lnTo>
                    <a:pt x="303" y="1336"/>
                  </a:lnTo>
                  <a:lnTo>
                    <a:pt x="299" y="1356"/>
                  </a:lnTo>
                  <a:lnTo>
                    <a:pt x="299" y="1358"/>
                  </a:lnTo>
                  <a:lnTo>
                    <a:pt x="285" y="1373"/>
                  </a:lnTo>
                  <a:lnTo>
                    <a:pt x="269" y="1389"/>
                  </a:lnTo>
                  <a:lnTo>
                    <a:pt x="266" y="1392"/>
                  </a:lnTo>
                  <a:lnTo>
                    <a:pt x="266" y="1394"/>
                  </a:lnTo>
                  <a:lnTo>
                    <a:pt x="253" y="1433"/>
                  </a:lnTo>
                  <a:lnTo>
                    <a:pt x="253" y="1436"/>
                  </a:lnTo>
                  <a:lnTo>
                    <a:pt x="253" y="1439"/>
                  </a:lnTo>
                  <a:lnTo>
                    <a:pt x="253" y="1440"/>
                  </a:lnTo>
                  <a:lnTo>
                    <a:pt x="258" y="1453"/>
                  </a:lnTo>
                  <a:lnTo>
                    <a:pt x="260" y="1454"/>
                  </a:lnTo>
                  <a:lnTo>
                    <a:pt x="264" y="1461"/>
                  </a:lnTo>
                  <a:lnTo>
                    <a:pt x="272" y="1475"/>
                  </a:lnTo>
                  <a:lnTo>
                    <a:pt x="272" y="1476"/>
                  </a:lnTo>
                  <a:lnTo>
                    <a:pt x="272" y="1479"/>
                  </a:lnTo>
                  <a:lnTo>
                    <a:pt x="271" y="1484"/>
                  </a:lnTo>
                  <a:lnTo>
                    <a:pt x="269" y="1484"/>
                  </a:lnTo>
                  <a:lnTo>
                    <a:pt x="267" y="1484"/>
                  </a:lnTo>
                  <a:lnTo>
                    <a:pt x="266" y="1484"/>
                  </a:lnTo>
                  <a:lnTo>
                    <a:pt x="256" y="1478"/>
                  </a:lnTo>
                  <a:lnTo>
                    <a:pt x="255" y="1476"/>
                  </a:lnTo>
                  <a:lnTo>
                    <a:pt x="253" y="1473"/>
                  </a:lnTo>
                  <a:lnTo>
                    <a:pt x="252" y="1462"/>
                  </a:lnTo>
                  <a:lnTo>
                    <a:pt x="253" y="1461"/>
                  </a:lnTo>
                  <a:lnTo>
                    <a:pt x="253" y="1458"/>
                  </a:lnTo>
                  <a:lnTo>
                    <a:pt x="253" y="1456"/>
                  </a:lnTo>
                  <a:lnTo>
                    <a:pt x="252" y="1447"/>
                  </a:lnTo>
                  <a:lnTo>
                    <a:pt x="250" y="1445"/>
                  </a:lnTo>
                  <a:lnTo>
                    <a:pt x="247" y="1442"/>
                  </a:lnTo>
                  <a:lnTo>
                    <a:pt x="242" y="1440"/>
                  </a:lnTo>
                  <a:lnTo>
                    <a:pt x="233" y="1442"/>
                  </a:lnTo>
                  <a:lnTo>
                    <a:pt x="231" y="1444"/>
                  </a:lnTo>
                  <a:lnTo>
                    <a:pt x="231" y="1445"/>
                  </a:lnTo>
                  <a:lnTo>
                    <a:pt x="230" y="1447"/>
                  </a:lnTo>
                  <a:lnTo>
                    <a:pt x="227" y="1465"/>
                  </a:lnTo>
                  <a:lnTo>
                    <a:pt x="225" y="1473"/>
                  </a:lnTo>
                  <a:lnTo>
                    <a:pt x="227" y="1478"/>
                  </a:lnTo>
                  <a:lnTo>
                    <a:pt x="228" y="1479"/>
                  </a:lnTo>
                  <a:lnTo>
                    <a:pt x="228" y="1484"/>
                  </a:lnTo>
                  <a:lnTo>
                    <a:pt x="236" y="1498"/>
                  </a:lnTo>
                  <a:lnTo>
                    <a:pt x="236" y="1500"/>
                  </a:lnTo>
                  <a:lnTo>
                    <a:pt x="236" y="1503"/>
                  </a:lnTo>
                  <a:lnTo>
                    <a:pt x="239" y="1508"/>
                  </a:lnTo>
                  <a:lnTo>
                    <a:pt x="244" y="1515"/>
                  </a:lnTo>
                  <a:lnTo>
                    <a:pt x="256" y="1526"/>
                  </a:lnTo>
                  <a:lnTo>
                    <a:pt x="277" y="1553"/>
                  </a:lnTo>
                  <a:lnTo>
                    <a:pt x="277" y="1569"/>
                  </a:lnTo>
                  <a:lnTo>
                    <a:pt x="277" y="1570"/>
                  </a:lnTo>
                  <a:lnTo>
                    <a:pt x="277" y="1573"/>
                  </a:lnTo>
                  <a:lnTo>
                    <a:pt x="280" y="1579"/>
                  </a:lnTo>
                  <a:lnTo>
                    <a:pt x="281" y="1583"/>
                  </a:lnTo>
                  <a:lnTo>
                    <a:pt x="286" y="1586"/>
                  </a:lnTo>
                  <a:lnTo>
                    <a:pt x="299" y="1592"/>
                  </a:lnTo>
                  <a:lnTo>
                    <a:pt x="300" y="1592"/>
                  </a:lnTo>
                  <a:lnTo>
                    <a:pt x="302" y="1590"/>
                  </a:lnTo>
                  <a:lnTo>
                    <a:pt x="302" y="1589"/>
                  </a:lnTo>
                  <a:lnTo>
                    <a:pt x="300" y="1573"/>
                  </a:lnTo>
                  <a:lnTo>
                    <a:pt x="299" y="1570"/>
                  </a:lnTo>
                  <a:lnTo>
                    <a:pt x="299" y="1569"/>
                  </a:lnTo>
                  <a:lnTo>
                    <a:pt x="297" y="1567"/>
                  </a:lnTo>
                  <a:lnTo>
                    <a:pt x="294" y="1565"/>
                  </a:lnTo>
                  <a:lnTo>
                    <a:pt x="291" y="1564"/>
                  </a:lnTo>
                  <a:lnTo>
                    <a:pt x="275" y="1525"/>
                  </a:lnTo>
                  <a:lnTo>
                    <a:pt x="278" y="1520"/>
                  </a:lnTo>
                  <a:lnTo>
                    <a:pt x="286" y="1512"/>
                  </a:lnTo>
                  <a:lnTo>
                    <a:pt x="289" y="1511"/>
                  </a:lnTo>
                  <a:lnTo>
                    <a:pt x="306" y="1500"/>
                  </a:lnTo>
                  <a:lnTo>
                    <a:pt x="310" y="1500"/>
                  </a:lnTo>
                  <a:lnTo>
                    <a:pt x="311" y="1500"/>
                  </a:lnTo>
                  <a:lnTo>
                    <a:pt x="313" y="1500"/>
                  </a:lnTo>
                  <a:lnTo>
                    <a:pt x="338" y="1519"/>
                  </a:lnTo>
                  <a:lnTo>
                    <a:pt x="369" y="1547"/>
                  </a:lnTo>
                  <a:lnTo>
                    <a:pt x="371" y="1548"/>
                  </a:lnTo>
                  <a:lnTo>
                    <a:pt x="375" y="1554"/>
                  </a:lnTo>
                  <a:lnTo>
                    <a:pt x="383" y="1562"/>
                  </a:lnTo>
                  <a:lnTo>
                    <a:pt x="408" y="1573"/>
                  </a:lnTo>
                  <a:lnTo>
                    <a:pt x="410" y="1573"/>
                  </a:lnTo>
                  <a:lnTo>
                    <a:pt x="411" y="1572"/>
                  </a:lnTo>
                  <a:lnTo>
                    <a:pt x="413" y="1570"/>
                  </a:lnTo>
                  <a:lnTo>
                    <a:pt x="416" y="1567"/>
                  </a:lnTo>
                  <a:lnTo>
                    <a:pt x="417" y="1564"/>
                  </a:lnTo>
                  <a:lnTo>
                    <a:pt x="419" y="1561"/>
                  </a:lnTo>
                  <a:lnTo>
                    <a:pt x="419" y="1528"/>
                  </a:lnTo>
                  <a:lnTo>
                    <a:pt x="419" y="1526"/>
                  </a:lnTo>
                  <a:lnTo>
                    <a:pt x="419" y="1523"/>
                  </a:lnTo>
                  <a:lnTo>
                    <a:pt x="417" y="1522"/>
                  </a:lnTo>
                  <a:lnTo>
                    <a:pt x="406" y="1514"/>
                  </a:lnTo>
                  <a:lnTo>
                    <a:pt x="403" y="1512"/>
                  </a:lnTo>
                  <a:lnTo>
                    <a:pt x="402" y="1511"/>
                  </a:lnTo>
                  <a:lnTo>
                    <a:pt x="399" y="1498"/>
                  </a:lnTo>
                  <a:lnTo>
                    <a:pt x="399" y="1494"/>
                  </a:lnTo>
                  <a:lnTo>
                    <a:pt x="400" y="1494"/>
                  </a:lnTo>
                  <a:lnTo>
                    <a:pt x="406" y="1486"/>
                  </a:lnTo>
                  <a:lnTo>
                    <a:pt x="436" y="1509"/>
                  </a:lnTo>
                  <a:lnTo>
                    <a:pt x="456" y="1526"/>
                  </a:lnTo>
                  <a:lnTo>
                    <a:pt x="464" y="1533"/>
                  </a:lnTo>
                  <a:lnTo>
                    <a:pt x="486" y="1536"/>
                  </a:lnTo>
                  <a:lnTo>
                    <a:pt x="500" y="1536"/>
                  </a:lnTo>
                  <a:lnTo>
                    <a:pt x="505" y="1536"/>
                  </a:lnTo>
                  <a:lnTo>
                    <a:pt x="506" y="1534"/>
                  </a:lnTo>
                  <a:lnTo>
                    <a:pt x="527" y="1520"/>
                  </a:lnTo>
                  <a:lnTo>
                    <a:pt x="553" y="1500"/>
                  </a:lnTo>
                  <a:lnTo>
                    <a:pt x="583" y="1490"/>
                  </a:lnTo>
                  <a:lnTo>
                    <a:pt x="591" y="1467"/>
                  </a:lnTo>
                  <a:lnTo>
                    <a:pt x="597" y="1448"/>
                  </a:lnTo>
                  <a:lnTo>
                    <a:pt x="622" y="1447"/>
                  </a:lnTo>
                  <a:lnTo>
                    <a:pt x="624" y="1447"/>
                  </a:lnTo>
                  <a:lnTo>
                    <a:pt x="627" y="1447"/>
                  </a:lnTo>
                  <a:lnTo>
                    <a:pt x="630" y="1448"/>
                  </a:lnTo>
                  <a:lnTo>
                    <a:pt x="646" y="1451"/>
                  </a:lnTo>
                  <a:lnTo>
                    <a:pt x="667" y="1454"/>
                  </a:lnTo>
                  <a:lnTo>
                    <a:pt x="691" y="1454"/>
                  </a:lnTo>
                  <a:lnTo>
                    <a:pt x="694" y="1453"/>
                  </a:lnTo>
                  <a:lnTo>
                    <a:pt x="700" y="1450"/>
                  </a:lnTo>
                  <a:lnTo>
                    <a:pt x="714" y="1444"/>
                  </a:lnTo>
                  <a:lnTo>
                    <a:pt x="719" y="1444"/>
                  </a:lnTo>
                  <a:lnTo>
                    <a:pt x="721" y="1445"/>
                  </a:lnTo>
                  <a:lnTo>
                    <a:pt x="721" y="1447"/>
                  </a:lnTo>
                  <a:lnTo>
                    <a:pt x="721" y="1450"/>
                  </a:lnTo>
                  <a:lnTo>
                    <a:pt x="717" y="1462"/>
                  </a:lnTo>
                  <a:lnTo>
                    <a:pt x="716" y="1462"/>
                  </a:lnTo>
                  <a:lnTo>
                    <a:pt x="702" y="1470"/>
                  </a:lnTo>
                  <a:lnTo>
                    <a:pt x="692" y="1469"/>
                  </a:lnTo>
                  <a:lnTo>
                    <a:pt x="689" y="1465"/>
                  </a:lnTo>
                  <a:lnTo>
                    <a:pt x="680" y="1461"/>
                  </a:lnTo>
                  <a:lnTo>
                    <a:pt x="675" y="1461"/>
                  </a:lnTo>
                  <a:lnTo>
                    <a:pt x="672" y="1461"/>
                  </a:lnTo>
                  <a:lnTo>
                    <a:pt x="666" y="1465"/>
                  </a:lnTo>
                  <a:lnTo>
                    <a:pt x="660" y="1470"/>
                  </a:lnTo>
                  <a:lnTo>
                    <a:pt x="636" y="1494"/>
                  </a:lnTo>
                  <a:lnTo>
                    <a:pt x="625" y="1517"/>
                  </a:lnTo>
                  <a:lnTo>
                    <a:pt x="596" y="1583"/>
                  </a:lnTo>
                  <a:lnTo>
                    <a:pt x="592" y="1611"/>
                  </a:lnTo>
                  <a:lnTo>
                    <a:pt x="583" y="1633"/>
                  </a:lnTo>
                  <a:lnTo>
                    <a:pt x="581" y="1634"/>
                  </a:lnTo>
                  <a:lnTo>
                    <a:pt x="583" y="1637"/>
                  </a:lnTo>
                  <a:lnTo>
                    <a:pt x="588" y="1645"/>
                  </a:lnTo>
                  <a:lnTo>
                    <a:pt x="603" y="1664"/>
                  </a:lnTo>
                  <a:lnTo>
                    <a:pt x="610" y="1669"/>
                  </a:lnTo>
                  <a:lnTo>
                    <a:pt x="616" y="1676"/>
                  </a:lnTo>
                  <a:lnTo>
                    <a:pt x="630" y="1700"/>
                  </a:lnTo>
                  <a:lnTo>
                    <a:pt x="636" y="1717"/>
                  </a:lnTo>
                  <a:lnTo>
                    <a:pt x="635" y="1720"/>
                  </a:lnTo>
                  <a:lnTo>
                    <a:pt x="635" y="1723"/>
                  </a:lnTo>
                  <a:lnTo>
                    <a:pt x="636" y="1726"/>
                  </a:lnTo>
                  <a:lnTo>
                    <a:pt x="642" y="1739"/>
                  </a:lnTo>
                  <a:lnTo>
                    <a:pt x="646" y="1740"/>
                  </a:lnTo>
                  <a:lnTo>
                    <a:pt x="649" y="1743"/>
                  </a:lnTo>
                  <a:lnTo>
                    <a:pt x="655" y="1756"/>
                  </a:lnTo>
                  <a:lnTo>
                    <a:pt x="658" y="1759"/>
                  </a:lnTo>
                  <a:lnTo>
                    <a:pt x="661" y="1761"/>
                  </a:lnTo>
                  <a:lnTo>
                    <a:pt x="663" y="1761"/>
                  </a:lnTo>
                  <a:lnTo>
                    <a:pt x="675" y="1759"/>
                  </a:lnTo>
                  <a:lnTo>
                    <a:pt x="677" y="1754"/>
                  </a:lnTo>
                  <a:lnTo>
                    <a:pt x="677" y="1743"/>
                  </a:lnTo>
                  <a:lnTo>
                    <a:pt x="677" y="1740"/>
                  </a:lnTo>
                  <a:lnTo>
                    <a:pt x="678" y="1737"/>
                  </a:lnTo>
                  <a:lnTo>
                    <a:pt x="678" y="1733"/>
                  </a:lnTo>
                  <a:lnTo>
                    <a:pt x="680" y="1731"/>
                  </a:lnTo>
                  <a:lnTo>
                    <a:pt x="681" y="1731"/>
                  </a:lnTo>
                  <a:lnTo>
                    <a:pt x="685" y="1745"/>
                  </a:lnTo>
                  <a:lnTo>
                    <a:pt x="681" y="1764"/>
                  </a:lnTo>
                  <a:lnTo>
                    <a:pt x="681" y="1765"/>
                  </a:lnTo>
                  <a:lnTo>
                    <a:pt x="680" y="1767"/>
                  </a:lnTo>
                  <a:lnTo>
                    <a:pt x="678" y="1773"/>
                  </a:lnTo>
                  <a:lnTo>
                    <a:pt x="677" y="1781"/>
                  </a:lnTo>
                  <a:lnTo>
                    <a:pt x="675" y="1783"/>
                  </a:lnTo>
                  <a:lnTo>
                    <a:pt x="677" y="1792"/>
                  </a:lnTo>
                  <a:lnTo>
                    <a:pt x="678" y="1793"/>
                  </a:lnTo>
                  <a:lnTo>
                    <a:pt x="680" y="1795"/>
                  </a:lnTo>
                  <a:lnTo>
                    <a:pt x="691" y="1800"/>
                  </a:lnTo>
                  <a:lnTo>
                    <a:pt x="696" y="1801"/>
                  </a:lnTo>
                  <a:lnTo>
                    <a:pt x="711" y="1787"/>
                  </a:lnTo>
                  <a:lnTo>
                    <a:pt x="713" y="1784"/>
                  </a:lnTo>
                  <a:lnTo>
                    <a:pt x="716" y="1779"/>
                  </a:lnTo>
                  <a:lnTo>
                    <a:pt x="758" y="1756"/>
                  </a:lnTo>
                  <a:lnTo>
                    <a:pt x="760" y="1756"/>
                  </a:lnTo>
                  <a:lnTo>
                    <a:pt x="767" y="1753"/>
                  </a:lnTo>
                  <a:lnTo>
                    <a:pt x="771" y="1753"/>
                  </a:lnTo>
                  <a:lnTo>
                    <a:pt x="772" y="1754"/>
                  </a:lnTo>
                  <a:lnTo>
                    <a:pt x="772" y="1756"/>
                  </a:lnTo>
                  <a:lnTo>
                    <a:pt x="778" y="1784"/>
                  </a:lnTo>
                  <a:lnTo>
                    <a:pt x="755" y="1854"/>
                  </a:lnTo>
                  <a:lnTo>
                    <a:pt x="750" y="1854"/>
                  </a:lnTo>
                  <a:lnTo>
                    <a:pt x="725" y="1861"/>
                  </a:lnTo>
                  <a:lnTo>
                    <a:pt x="724" y="1864"/>
                  </a:lnTo>
                  <a:lnTo>
                    <a:pt x="724" y="1865"/>
                  </a:lnTo>
                  <a:lnTo>
                    <a:pt x="722" y="1870"/>
                  </a:lnTo>
                  <a:lnTo>
                    <a:pt x="721" y="1914"/>
                  </a:lnTo>
                  <a:lnTo>
                    <a:pt x="721" y="1915"/>
                  </a:lnTo>
                  <a:lnTo>
                    <a:pt x="722" y="1923"/>
                  </a:lnTo>
                  <a:lnTo>
                    <a:pt x="722" y="1929"/>
                  </a:lnTo>
                  <a:lnTo>
                    <a:pt x="725" y="1933"/>
                  </a:lnTo>
                  <a:lnTo>
                    <a:pt x="730" y="1937"/>
                  </a:lnTo>
                  <a:lnTo>
                    <a:pt x="731" y="1939"/>
                  </a:lnTo>
                  <a:lnTo>
                    <a:pt x="730" y="1975"/>
                  </a:lnTo>
                  <a:lnTo>
                    <a:pt x="725" y="1983"/>
                  </a:lnTo>
                  <a:lnTo>
                    <a:pt x="722" y="1987"/>
                  </a:lnTo>
                  <a:lnTo>
                    <a:pt x="716" y="2001"/>
                  </a:lnTo>
                  <a:lnTo>
                    <a:pt x="713" y="2006"/>
                  </a:lnTo>
                  <a:lnTo>
                    <a:pt x="713" y="2008"/>
                  </a:lnTo>
                  <a:lnTo>
                    <a:pt x="713" y="2011"/>
                  </a:lnTo>
                  <a:lnTo>
                    <a:pt x="714" y="2012"/>
                  </a:lnTo>
                  <a:lnTo>
                    <a:pt x="739" y="2067"/>
                  </a:lnTo>
                  <a:lnTo>
                    <a:pt x="742" y="2072"/>
                  </a:lnTo>
                  <a:lnTo>
                    <a:pt x="744" y="2075"/>
                  </a:lnTo>
                  <a:lnTo>
                    <a:pt x="749" y="2079"/>
                  </a:lnTo>
                  <a:lnTo>
                    <a:pt x="772" y="2095"/>
                  </a:lnTo>
                  <a:lnTo>
                    <a:pt x="777" y="2097"/>
                  </a:lnTo>
                  <a:lnTo>
                    <a:pt x="789" y="2097"/>
                  </a:lnTo>
                  <a:lnTo>
                    <a:pt x="792" y="2097"/>
                  </a:lnTo>
                  <a:lnTo>
                    <a:pt x="799" y="2090"/>
                  </a:lnTo>
                  <a:lnTo>
                    <a:pt x="802" y="2089"/>
                  </a:lnTo>
                  <a:lnTo>
                    <a:pt x="802" y="2090"/>
                  </a:lnTo>
                  <a:lnTo>
                    <a:pt x="803" y="2090"/>
                  </a:lnTo>
                  <a:lnTo>
                    <a:pt x="799" y="2104"/>
                  </a:lnTo>
                  <a:lnTo>
                    <a:pt x="788" y="2114"/>
                  </a:lnTo>
                  <a:lnTo>
                    <a:pt x="781" y="2115"/>
                  </a:lnTo>
                  <a:lnTo>
                    <a:pt x="780" y="2115"/>
                  </a:lnTo>
                  <a:lnTo>
                    <a:pt x="777" y="2115"/>
                  </a:lnTo>
                  <a:lnTo>
                    <a:pt x="769" y="2114"/>
                  </a:lnTo>
                  <a:lnTo>
                    <a:pt x="766" y="2112"/>
                  </a:lnTo>
                  <a:lnTo>
                    <a:pt x="763" y="2109"/>
                  </a:lnTo>
                  <a:lnTo>
                    <a:pt x="758" y="2106"/>
                  </a:lnTo>
                  <a:lnTo>
                    <a:pt x="753" y="2103"/>
                  </a:lnTo>
                  <a:lnTo>
                    <a:pt x="742" y="2081"/>
                  </a:lnTo>
                  <a:lnTo>
                    <a:pt x="741" y="2079"/>
                  </a:lnTo>
                  <a:lnTo>
                    <a:pt x="742" y="2076"/>
                  </a:lnTo>
                  <a:lnTo>
                    <a:pt x="741" y="2075"/>
                  </a:lnTo>
                  <a:lnTo>
                    <a:pt x="735" y="2061"/>
                  </a:lnTo>
                  <a:lnTo>
                    <a:pt x="733" y="2059"/>
                  </a:lnTo>
                  <a:lnTo>
                    <a:pt x="730" y="2058"/>
                  </a:lnTo>
                  <a:lnTo>
                    <a:pt x="724" y="2058"/>
                  </a:lnTo>
                  <a:lnTo>
                    <a:pt x="700" y="2068"/>
                  </a:lnTo>
                  <a:lnTo>
                    <a:pt x="697" y="2072"/>
                  </a:lnTo>
                  <a:lnTo>
                    <a:pt x="696" y="2073"/>
                  </a:lnTo>
                  <a:lnTo>
                    <a:pt x="696" y="2075"/>
                  </a:lnTo>
                  <a:lnTo>
                    <a:pt x="694" y="2076"/>
                  </a:lnTo>
                  <a:lnTo>
                    <a:pt x="694" y="2078"/>
                  </a:lnTo>
                  <a:lnTo>
                    <a:pt x="696" y="2081"/>
                  </a:lnTo>
                  <a:lnTo>
                    <a:pt x="697" y="2083"/>
                  </a:lnTo>
                  <a:lnTo>
                    <a:pt x="705" y="2093"/>
                  </a:lnTo>
                  <a:lnTo>
                    <a:pt x="714" y="2100"/>
                  </a:lnTo>
                  <a:lnTo>
                    <a:pt x="719" y="2108"/>
                  </a:lnTo>
                  <a:lnTo>
                    <a:pt x="725" y="2123"/>
                  </a:lnTo>
                  <a:lnTo>
                    <a:pt x="725" y="2136"/>
                  </a:lnTo>
                  <a:lnTo>
                    <a:pt x="724" y="2137"/>
                  </a:lnTo>
                  <a:lnTo>
                    <a:pt x="721" y="2136"/>
                  </a:lnTo>
                  <a:lnTo>
                    <a:pt x="717" y="2133"/>
                  </a:lnTo>
                  <a:lnTo>
                    <a:pt x="717" y="2131"/>
                  </a:lnTo>
                  <a:lnTo>
                    <a:pt x="716" y="2129"/>
                  </a:lnTo>
                  <a:lnTo>
                    <a:pt x="671" y="2095"/>
                  </a:lnTo>
                  <a:lnTo>
                    <a:pt x="666" y="2093"/>
                  </a:lnTo>
                  <a:lnTo>
                    <a:pt x="661" y="2092"/>
                  </a:lnTo>
                  <a:lnTo>
                    <a:pt x="653" y="2093"/>
                  </a:lnTo>
                  <a:lnTo>
                    <a:pt x="649" y="2093"/>
                  </a:lnTo>
                  <a:lnTo>
                    <a:pt x="631" y="2104"/>
                  </a:lnTo>
                  <a:lnTo>
                    <a:pt x="602" y="2118"/>
                  </a:lnTo>
                  <a:lnTo>
                    <a:pt x="596" y="2120"/>
                  </a:lnTo>
                  <a:lnTo>
                    <a:pt x="581" y="2118"/>
                  </a:lnTo>
                  <a:lnTo>
                    <a:pt x="569" y="2117"/>
                  </a:lnTo>
                  <a:lnTo>
                    <a:pt x="567" y="2117"/>
                  </a:lnTo>
                  <a:lnTo>
                    <a:pt x="567" y="2115"/>
                  </a:lnTo>
                  <a:lnTo>
                    <a:pt x="533" y="2103"/>
                  </a:lnTo>
                  <a:lnTo>
                    <a:pt x="533" y="2122"/>
                  </a:lnTo>
                  <a:lnTo>
                    <a:pt x="506" y="2134"/>
                  </a:lnTo>
                  <a:lnTo>
                    <a:pt x="488" y="2143"/>
                  </a:lnTo>
                  <a:lnTo>
                    <a:pt x="480" y="2143"/>
                  </a:lnTo>
                  <a:lnTo>
                    <a:pt x="474" y="2142"/>
                  </a:lnTo>
                  <a:lnTo>
                    <a:pt x="472" y="2142"/>
                  </a:lnTo>
                  <a:lnTo>
                    <a:pt x="469" y="2143"/>
                  </a:lnTo>
                  <a:lnTo>
                    <a:pt x="460" y="2151"/>
                  </a:lnTo>
                  <a:lnTo>
                    <a:pt x="458" y="2151"/>
                  </a:lnTo>
                  <a:lnTo>
                    <a:pt x="456" y="2161"/>
                  </a:lnTo>
                  <a:lnTo>
                    <a:pt x="456" y="2162"/>
                  </a:lnTo>
                  <a:lnTo>
                    <a:pt x="455" y="2164"/>
                  </a:lnTo>
                  <a:lnTo>
                    <a:pt x="453" y="2165"/>
                  </a:lnTo>
                  <a:lnTo>
                    <a:pt x="447" y="2170"/>
                  </a:lnTo>
                  <a:lnTo>
                    <a:pt x="436" y="2183"/>
                  </a:lnTo>
                  <a:lnTo>
                    <a:pt x="435" y="2184"/>
                  </a:lnTo>
                  <a:lnTo>
                    <a:pt x="435" y="2186"/>
                  </a:lnTo>
                  <a:lnTo>
                    <a:pt x="435" y="2189"/>
                  </a:lnTo>
                  <a:lnTo>
                    <a:pt x="433" y="2192"/>
                  </a:lnTo>
                  <a:lnTo>
                    <a:pt x="433" y="2193"/>
                  </a:lnTo>
                  <a:lnTo>
                    <a:pt x="431" y="2193"/>
                  </a:lnTo>
                  <a:lnTo>
                    <a:pt x="430" y="2193"/>
                  </a:lnTo>
                  <a:lnTo>
                    <a:pt x="428" y="2192"/>
                  </a:lnTo>
                  <a:lnTo>
                    <a:pt x="428" y="2189"/>
                  </a:lnTo>
                  <a:lnTo>
                    <a:pt x="425" y="2206"/>
                  </a:lnTo>
                  <a:lnTo>
                    <a:pt x="424" y="2209"/>
                  </a:lnTo>
                  <a:lnTo>
                    <a:pt x="422" y="2217"/>
                  </a:lnTo>
                  <a:lnTo>
                    <a:pt x="422" y="2220"/>
                  </a:lnTo>
                  <a:lnTo>
                    <a:pt x="421" y="2223"/>
                  </a:lnTo>
                  <a:lnTo>
                    <a:pt x="400" y="2240"/>
                  </a:lnTo>
                  <a:lnTo>
                    <a:pt x="386" y="2254"/>
                  </a:lnTo>
                  <a:lnTo>
                    <a:pt x="381" y="2259"/>
                  </a:lnTo>
                  <a:lnTo>
                    <a:pt x="378" y="2261"/>
                  </a:lnTo>
                  <a:lnTo>
                    <a:pt x="375" y="2262"/>
                  </a:lnTo>
                  <a:lnTo>
                    <a:pt x="366" y="2265"/>
                  </a:lnTo>
                  <a:lnTo>
                    <a:pt x="352" y="2275"/>
                  </a:lnTo>
                  <a:lnTo>
                    <a:pt x="335" y="2293"/>
                  </a:lnTo>
                  <a:lnTo>
                    <a:pt x="328" y="2311"/>
                  </a:lnTo>
                  <a:lnTo>
                    <a:pt x="327" y="2317"/>
                  </a:lnTo>
                  <a:lnTo>
                    <a:pt x="327" y="2318"/>
                  </a:lnTo>
                  <a:lnTo>
                    <a:pt x="328" y="2320"/>
                  </a:lnTo>
                  <a:lnTo>
                    <a:pt x="335" y="2320"/>
                  </a:lnTo>
                  <a:lnTo>
                    <a:pt x="378" y="2314"/>
                  </a:lnTo>
                  <a:lnTo>
                    <a:pt x="391" y="2306"/>
                  </a:lnTo>
                  <a:lnTo>
                    <a:pt x="391" y="2301"/>
                  </a:lnTo>
                  <a:lnTo>
                    <a:pt x="392" y="2298"/>
                  </a:lnTo>
                  <a:lnTo>
                    <a:pt x="397" y="2292"/>
                  </a:lnTo>
                  <a:lnTo>
                    <a:pt x="399" y="2287"/>
                  </a:lnTo>
                  <a:lnTo>
                    <a:pt x="400" y="2286"/>
                  </a:lnTo>
                  <a:lnTo>
                    <a:pt x="414" y="2276"/>
                  </a:lnTo>
                  <a:lnTo>
                    <a:pt x="449" y="2270"/>
                  </a:lnTo>
                  <a:lnTo>
                    <a:pt x="455" y="2268"/>
                  </a:lnTo>
                  <a:lnTo>
                    <a:pt x="456" y="2268"/>
                  </a:lnTo>
                  <a:lnTo>
                    <a:pt x="466" y="2270"/>
                  </a:lnTo>
                  <a:lnTo>
                    <a:pt x="471" y="2273"/>
                  </a:lnTo>
                  <a:lnTo>
                    <a:pt x="475" y="2283"/>
                  </a:lnTo>
                  <a:lnTo>
                    <a:pt x="478" y="2292"/>
                  </a:lnTo>
                  <a:lnTo>
                    <a:pt x="492" y="2340"/>
                  </a:lnTo>
                  <a:lnTo>
                    <a:pt x="483" y="2370"/>
                  </a:lnTo>
                  <a:lnTo>
                    <a:pt x="480" y="2381"/>
                  </a:lnTo>
                  <a:lnTo>
                    <a:pt x="478" y="2386"/>
                  </a:lnTo>
                  <a:lnTo>
                    <a:pt x="478" y="2389"/>
                  </a:lnTo>
                  <a:lnTo>
                    <a:pt x="478" y="2390"/>
                  </a:lnTo>
                  <a:lnTo>
                    <a:pt x="491" y="2411"/>
                  </a:lnTo>
                  <a:lnTo>
                    <a:pt x="491" y="2412"/>
                  </a:lnTo>
                  <a:lnTo>
                    <a:pt x="494" y="2412"/>
                  </a:lnTo>
                  <a:lnTo>
                    <a:pt x="496" y="2434"/>
                  </a:lnTo>
                  <a:lnTo>
                    <a:pt x="488" y="2470"/>
                  </a:lnTo>
                  <a:lnTo>
                    <a:pt x="486" y="2478"/>
                  </a:lnTo>
                  <a:lnTo>
                    <a:pt x="478" y="2495"/>
                  </a:lnTo>
                  <a:lnTo>
                    <a:pt x="475" y="2501"/>
                  </a:lnTo>
                  <a:lnTo>
                    <a:pt x="463" y="2517"/>
                  </a:lnTo>
                  <a:lnTo>
                    <a:pt x="455" y="2529"/>
                  </a:lnTo>
                  <a:lnTo>
                    <a:pt x="441" y="2539"/>
                  </a:lnTo>
                  <a:lnTo>
                    <a:pt x="391" y="2573"/>
                  </a:lnTo>
                  <a:lnTo>
                    <a:pt x="389" y="2575"/>
                  </a:lnTo>
                  <a:lnTo>
                    <a:pt x="383" y="2576"/>
                  </a:lnTo>
                  <a:lnTo>
                    <a:pt x="378" y="2575"/>
                  </a:lnTo>
                  <a:lnTo>
                    <a:pt x="374" y="2573"/>
                  </a:lnTo>
                  <a:lnTo>
                    <a:pt x="372" y="2573"/>
                  </a:lnTo>
                  <a:lnTo>
                    <a:pt x="355" y="2575"/>
                  </a:lnTo>
                  <a:lnTo>
                    <a:pt x="346" y="2576"/>
                  </a:lnTo>
                  <a:lnTo>
                    <a:pt x="331" y="2586"/>
                  </a:lnTo>
                  <a:lnTo>
                    <a:pt x="331" y="2587"/>
                  </a:lnTo>
                  <a:lnTo>
                    <a:pt x="330" y="2592"/>
                  </a:lnTo>
                  <a:lnTo>
                    <a:pt x="327" y="2598"/>
                  </a:lnTo>
                  <a:lnTo>
                    <a:pt x="310" y="2622"/>
                  </a:lnTo>
                  <a:lnTo>
                    <a:pt x="308" y="2623"/>
                  </a:lnTo>
                  <a:lnTo>
                    <a:pt x="297" y="2623"/>
                  </a:lnTo>
                  <a:lnTo>
                    <a:pt x="250" y="2628"/>
                  </a:lnTo>
                  <a:lnTo>
                    <a:pt x="217" y="2656"/>
                  </a:lnTo>
                  <a:lnTo>
                    <a:pt x="222" y="2679"/>
                  </a:lnTo>
                  <a:lnTo>
                    <a:pt x="236" y="2684"/>
                  </a:lnTo>
                  <a:lnTo>
                    <a:pt x="238" y="2686"/>
                  </a:lnTo>
                  <a:lnTo>
                    <a:pt x="239" y="2690"/>
                  </a:lnTo>
                  <a:lnTo>
                    <a:pt x="241" y="2693"/>
                  </a:lnTo>
                  <a:lnTo>
                    <a:pt x="244" y="2714"/>
                  </a:lnTo>
                  <a:lnTo>
                    <a:pt x="244" y="2715"/>
                  </a:lnTo>
                  <a:lnTo>
                    <a:pt x="242" y="2718"/>
                  </a:lnTo>
                  <a:lnTo>
                    <a:pt x="241" y="2720"/>
                  </a:lnTo>
                  <a:lnTo>
                    <a:pt x="233" y="2720"/>
                  </a:lnTo>
                  <a:lnTo>
                    <a:pt x="228" y="2722"/>
                  </a:lnTo>
                  <a:lnTo>
                    <a:pt x="211" y="2734"/>
                  </a:lnTo>
                  <a:lnTo>
                    <a:pt x="224" y="2748"/>
                  </a:lnTo>
                  <a:lnTo>
                    <a:pt x="230" y="2750"/>
                  </a:lnTo>
                  <a:lnTo>
                    <a:pt x="233" y="2742"/>
                  </a:lnTo>
                  <a:lnTo>
                    <a:pt x="261" y="2743"/>
                  </a:lnTo>
                  <a:lnTo>
                    <a:pt x="266" y="2743"/>
                  </a:lnTo>
                  <a:lnTo>
                    <a:pt x="271" y="2747"/>
                  </a:lnTo>
                  <a:lnTo>
                    <a:pt x="272" y="2747"/>
                  </a:lnTo>
                  <a:lnTo>
                    <a:pt x="291" y="2742"/>
                  </a:lnTo>
                  <a:lnTo>
                    <a:pt x="296" y="2740"/>
                  </a:lnTo>
                  <a:lnTo>
                    <a:pt x="297" y="2740"/>
                  </a:lnTo>
                  <a:lnTo>
                    <a:pt x="299" y="2740"/>
                  </a:lnTo>
                  <a:lnTo>
                    <a:pt x="299" y="2742"/>
                  </a:lnTo>
                  <a:lnTo>
                    <a:pt x="296" y="2745"/>
                  </a:lnTo>
                  <a:lnTo>
                    <a:pt x="294" y="2747"/>
                  </a:lnTo>
                  <a:lnTo>
                    <a:pt x="289" y="2748"/>
                  </a:lnTo>
                  <a:lnTo>
                    <a:pt x="275" y="2751"/>
                  </a:lnTo>
                  <a:lnTo>
                    <a:pt x="258" y="2756"/>
                  </a:lnTo>
                  <a:lnTo>
                    <a:pt x="253" y="2756"/>
                  </a:lnTo>
                  <a:lnTo>
                    <a:pt x="256" y="2776"/>
                  </a:lnTo>
                  <a:lnTo>
                    <a:pt x="256" y="2778"/>
                  </a:lnTo>
                  <a:lnTo>
                    <a:pt x="258" y="2779"/>
                  </a:lnTo>
                  <a:lnTo>
                    <a:pt x="267" y="2784"/>
                  </a:lnTo>
                  <a:lnTo>
                    <a:pt x="283" y="2787"/>
                  </a:lnTo>
                  <a:lnTo>
                    <a:pt x="286" y="2787"/>
                  </a:lnTo>
                  <a:lnTo>
                    <a:pt x="288" y="2784"/>
                  </a:lnTo>
                  <a:lnTo>
                    <a:pt x="296" y="2775"/>
                  </a:lnTo>
                  <a:lnTo>
                    <a:pt x="302" y="2770"/>
                  </a:lnTo>
                  <a:lnTo>
                    <a:pt x="303" y="2768"/>
                  </a:lnTo>
                  <a:lnTo>
                    <a:pt x="308" y="2768"/>
                  </a:lnTo>
                  <a:lnTo>
                    <a:pt x="342" y="2754"/>
                  </a:lnTo>
                  <a:lnTo>
                    <a:pt x="346" y="2743"/>
                  </a:lnTo>
                  <a:lnTo>
                    <a:pt x="346" y="2740"/>
                  </a:lnTo>
                  <a:lnTo>
                    <a:pt x="349" y="2739"/>
                  </a:lnTo>
                  <a:lnTo>
                    <a:pt x="355" y="2736"/>
                  </a:lnTo>
                  <a:lnTo>
                    <a:pt x="360" y="2734"/>
                  </a:lnTo>
                  <a:lnTo>
                    <a:pt x="372" y="2732"/>
                  </a:lnTo>
                  <a:lnTo>
                    <a:pt x="405" y="2732"/>
                  </a:lnTo>
                  <a:lnTo>
                    <a:pt x="421" y="2736"/>
                  </a:lnTo>
                  <a:lnTo>
                    <a:pt x="467" y="2754"/>
                  </a:lnTo>
                  <a:lnTo>
                    <a:pt x="496" y="2754"/>
                  </a:lnTo>
                  <a:lnTo>
                    <a:pt x="497" y="2754"/>
                  </a:lnTo>
                  <a:lnTo>
                    <a:pt x="499" y="2757"/>
                  </a:lnTo>
                  <a:lnTo>
                    <a:pt x="497" y="2761"/>
                  </a:lnTo>
                  <a:lnTo>
                    <a:pt x="496" y="2765"/>
                  </a:lnTo>
                  <a:lnTo>
                    <a:pt x="496" y="2767"/>
                  </a:lnTo>
                  <a:lnTo>
                    <a:pt x="488" y="2770"/>
                  </a:lnTo>
                  <a:lnTo>
                    <a:pt x="480" y="2773"/>
                  </a:lnTo>
                  <a:lnTo>
                    <a:pt x="474" y="2775"/>
                  </a:lnTo>
                  <a:lnTo>
                    <a:pt x="471" y="2776"/>
                  </a:lnTo>
                  <a:lnTo>
                    <a:pt x="460" y="2776"/>
                  </a:lnTo>
                  <a:lnTo>
                    <a:pt x="458" y="2775"/>
                  </a:lnTo>
                  <a:lnTo>
                    <a:pt x="456" y="2775"/>
                  </a:lnTo>
                  <a:lnTo>
                    <a:pt x="442" y="2781"/>
                  </a:lnTo>
                  <a:lnTo>
                    <a:pt x="442" y="2782"/>
                  </a:lnTo>
                  <a:lnTo>
                    <a:pt x="442" y="2784"/>
                  </a:lnTo>
                  <a:lnTo>
                    <a:pt x="442" y="2798"/>
                  </a:lnTo>
                  <a:lnTo>
                    <a:pt x="446" y="2803"/>
                  </a:lnTo>
                  <a:lnTo>
                    <a:pt x="455" y="2807"/>
                  </a:lnTo>
                  <a:lnTo>
                    <a:pt x="460" y="2811"/>
                  </a:lnTo>
                  <a:lnTo>
                    <a:pt x="463" y="2812"/>
                  </a:lnTo>
                  <a:lnTo>
                    <a:pt x="464" y="2812"/>
                  </a:lnTo>
                  <a:lnTo>
                    <a:pt x="477" y="2809"/>
                  </a:lnTo>
                  <a:lnTo>
                    <a:pt x="499" y="2803"/>
                  </a:lnTo>
                  <a:lnTo>
                    <a:pt x="513" y="2789"/>
                  </a:lnTo>
                  <a:lnTo>
                    <a:pt x="514" y="2787"/>
                  </a:lnTo>
                  <a:lnTo>
                    <a:pt x="514" y="2786"/>
                  </a:lnTo>
                  <a:lnTo>
                    <a:pt x="517" y="2782"/>
                  </a:lnTo>
                  <a:lnTo>
                    <a:pt x="522" y="2781"/>
                  </a:lnTo>
                  <a:lnTo>
                    <a:pt x="527" y="2779"/>
                  </a:lnTo>
                  <a:lnTo>
                    <a:pt x="553" y="2776"/>
                  </a:lnTo>
                  <a:lnTo>
                    <a:pt x="555" y="2776"/>
                  </a:lnTo>
                  <a:lnTo>
                    <a:pt x="569" y="2800"/>
                  </a:lnTo>
                  <a:lnTo>
                    <a:pt x="574" y="2804"/>
                  </a:lnTo>
                  <a:lnTo>
                    <a:pt x="575" y="2809"/>
                  </a:lnTo>
                  <a:lnTo>
                    <a:pt x="600" y="2834"/>
                  </a:lnTo>
                  <a:lnTo>
                    <a:pt x="624" y="2859"/>
                  </a:lnTo>
                  <a:lnTo>
                    <a:pt x="628" y="2862"/>
                  </a:lnTo>
                  <a:lnTo>
                    <a:pt x="630" y="2862"/>
                  </a:lnTo>
                  <a:lnTo>
                    <a:pt x="647" y="2867"/>
                  </a:lnTo>
                  <a:lnTo>
                    <a:pt x="663" y="2868"/>
                  </a:lnTo>
                  <a:lnTo>
                    <a:pt x="674" y="2868"/>
                  </a:lnTo>
                  <a:lnTo>
                    <a:pt x="694" y="2868"/>
                  </a:lnTo>
                  <a:lnTo>
                    <a:pt x="716" y="2861"/>
                  </a:lnTo>
                  <a:lnTo>
                    <a:pt x="717" y="2861"/>
                  </a:lnTo>
                  <a:lnTo>
                    <a:pt x="717" y="2859"/>
                  </a:lnTo>
                  <a:lnTo>
                    <a:pt x="722" y="2854"/>
                  </a:lnTo>
                  <a:lnTo>
                    <a:pt x="722" y="2850"/>
                  </a:lnTo>
                  <a:lnTo>
                    <a:pt x="722" y="2847"/>
                  </a:lnTo>
                  <a:lnTo>
                    <a:pt x="722" y="2843"/>
                  </a:lnTo>
                  <a:lnTo>
                    <a:pt x="724" y="2837"/>
                  </a:lnTo>
                  <a:lnTo>
                    <a:pt x="730" y="2828"/>
                  </a:lnTo>
                  <a:lnTo>
                    <a:pt x="730" y="2825"/>
                  </a:lnTo>
                  <a:lnTo>
                    <a:pt x="731" y="2823"/>
                  </a:lnTo>
                  <a:lnTo>
                    <a:pt x="763" y="2801"/>
                  </a:lnTo>
                  <a:lnTo>
                    <a:pt x="767" y="2801"/>
                  </a:lnTo>
                  <a:lnTo>
                    <a:pt x="767" y="2803"/>
                  </a:lnTo>
                  <a:lnTo>
                    <a:pt x="780" y="2803"/>
                  </a:lnTo>
                  <a:lnTo>
                    <a:pt x="788" y="2803"/>
                  </a:lnTo>
                  <a:lnTo>
                    <a:pt x="794" y="2800"/>
                  </a:lnTo>
                  <a:lnTo>
                    <a:pt x="800" y="2798"/>
                  </a:lnTo>
                  <a:lnTo>
                    <a:pt x="828" y="2786"/>
                  </a:lnTo>
                  <a:lnTo>
                    <a:pt x="833" y="2781"/>
                  </a:lnTo>
                  <a:lnTo>
                    <a:pt x="842" y="2770"/>
                  </a:lnTo>
                  <a:lnTo>
                    <a:pt x="849" y="2761"/>
                  </a:lnTo>
                  <a:lnTo>
                    <a:pt x="883" y="2723"/>
                  </a:lnTo>
                  <a:lnTo>
                    <a:pt x="888" y="2718"/>
                  </a:lnTo>
                  <a:lnTo>
                    <a:pt x="905" y="2704"/>
                  </a:lnTo>
                  <a:lnTo>
                    <a:pt x="906" y="2706"/>
                  </a:lnTo>
                  <a:lnTo>
                    <a:pt x="908" y="2707"/>
                  </a:lnTo>
                  <a:lnTo>
                    <a:pt x="910" y="2711"/>
                  </a:lnTo>
                  <a:lnTo>
                    <a:pt x="910" y="2714"/>
                  </a:lnTo>
                  <a:lnTo>
                    <a:pt x="908" y="2715"/>
                  </a:lnTo>
                  <a:lnTo>
                    <a:pt x="906" y="2718"/>
                  </a:lnTo>
                  <a:lnTo>
                    <a:pt x="903" y="2720"/>
                  </a:lnTo>
                  <a:lnTo>
                    <a:pt x="897" y="2722"/>
                  </a:lnTo>
                  <a:lnTo>
                    <a:pt x="892" y="2722"/>
                  </a:lnTo>
                  <a:lnTo>
                    <a:pt x="891" y="2725"/>
                  </a:lnTo>
                  <a:lnTo>
                    <a:pt x="886" y="2726"/>
                  </a:lnTo>
                  <a:lnTo>
                    <a:pt x="869" y="2753"/>
                  </a:lnTo>
                  <a:lnTo>
                    <a:pt x="849" y="2784"/>
                  </a:lnTo>
                  <a:lnTo>
                    <a:pt x="814" y="2823"/>
                  </a:lnTo>
                  <a:lnTo>
                    <a:pt x="771" y="2875"/>
                  </a:lnTo>
                  <a:lnTo>
                    <a:pt x="764" y="2881"/>
                  </a:lnTo>
                  <a:lnTo>
                    <a:pt x="761" y="2897"/>
                  </a:lnTo>
                  <a:lnTo>
                    <a:pt x="760" y="2906"/>
                  </a:lnTo>
                  <a:lnTo>
                    <a:pt x="760" y="2912"/>
                  </a:lnTo>
                  <a:lnTo>
                    <a:pt x="760" y="2917"/>
                  </a:lnTo>
                  <a:lnTo>
                    <a:pt x="764" y="2922"/>
                  </a:lnTo>
                  <a:lnTo>
                    <a:pt x="764" y="2923"/>
                  </a:lnTo>
                  <a:lnTo>
                    <a:pt x="764" y="2925"/>
                  </a:lnTo>
                  <a:lnTo>
                    <a:pt x="764" y="2928"/>
                  </a:lnTo>
                  <a:lnTo>
                    <a:pt x="763" y="2932"/>
                  </a:lnTo>
                  <a:lnTo>
                    <a:pt x="763" y="2934"/>
                  </a:lnTo>
                  <a:lnTo>
                    <a:pt x="761" y="2934"/>
                  </a:lnTo>
                  <a:lnTo>
                    <a:pt x="750" y="2939"/>
                  </a:lnTo>
                  <a:lnTo>
                    <a:pt x="747" y="2939"/>
                  </a:lnTo>
                  <a:lnTo>
                    <a:pt x="696" y="2950"/>
                  </a:lnTo>
                  <a:lnTo>
                    <a:pt x="666" y="2950"/>
                  </a:lnTo>
                  <a:lnTo>
                    <a:pt x="664" y="2948"/>
                  </a:lnTo>
                  <a:lnTo>
                    <a:pt x="663" y="2948"/>
                  </a:lnTo>
                  <a:lnTo>
                    <a:pt x="661" y="2945"/>
                  </a:lnTo>
                  <a:lnTo>
                    <a:pt x="655" y="2940"/>
                  </a:lnTo>
                  <a:lnTo>
                    <a:pt x="646" y="2936"/>
                  </a:lnTo>
                  <a:lnTo>
                    <a:pt x="624" y="2931"/>
                  </a:lnTo>
                  <a:lnTo>
                    <a:pt x="571" y="2929"/>
                  </a:lnTo>
                  <a:lnTo>
                    <a:pt x="569" y="2929"/>
                  </a:lnTo>
                  <a:lnTo>
                    <a:pt x="485" y="2940"/>
                  </a:lnTo>
                  <a:lnTo>
                    <a:pt x="469" y="2945"/>
                  </a:lnTo>
                  <a:lnTo>
                    <a:pt x="467" y="2947"/>
                  </a:lnTo>
                  <a:lnTo>
                    <a:pt x="463" y="2951"/>
                  </a:lnTo>
                  <a:lnTo>
                    <a:pt x="464" y="2965"/>
                  </a:lnTo>
                  <a:lnTo>
                    <a:pt x="464" y="2992"/>
                  </a:lnTo>
                  <a:lnTo>
                    <a:pt x="464" y="2997"/>
                  </a:lnTo>
                  <a:lnTo>
                    <a:pt x="460" y="3006"/>
                  </a:lnTo>
                  <a:lnTo>
                    <a:pt x="460" y="3007"/>
                  </a:lnTo>
                  <a:lnTo>
                    <a:pt x="441" y="3023"/>
                  </a:lnTo>
                  <a:lnTo>
                    <a:pt x="438" y="3028"/>
                  </a:lnTo>
                  <a:lnTo>
                    <a:pt x="433" y="3029"/>
                  </a:lnTo>
                  <a:lnTo>
                    <a:pt x="428" y="3028"/>
                  </a:lnTo>
                  <a:lnTo>
                    <a:pt x="424" y="3028"/>
                  </a:lnTo>
                  <a:lnTo>
                    <a:pt x="416" y="3025"/>
                  </a:lnTo>
                  <a:lnTo>
                    <a:pt x="413" y="3022"/>
                  </a:lnTo>
                  <a:lnTo>
                    <a:pt x="406" y="3018"/>
                  </a:lnTo>
                  <a:lnTo>
                    <a:pt x="400" y="3015"/>
                  </a:lnTo>
                  <a:lnTo>
                    <a:pt x="388" y="3015"/>
                  </a:lnTo>
                  <a:lnTo>
                    <a:pt x="386" y="3017"/>
                  </a:lnTo>
                  <a:lnTo>
                    <a:pt x="386" y="3018"/>
                  </a:lnTo>
                  <a:lnTo>
                    <a:pt x="383" y="3051"/>
                  </a:lnTo>
                  <a:lnTo>
                    <a:pt x="381" y="3076"/>
                  </a:lnTo>
                  <a:lnTo>
                    <a:pt x="372" y="3114"/>
                  </a:lnTo>
                  <a:lnTo>
                    <a:pt x="366" y="3118"/>
                  </a:lnTo>
                  <a:lnTo>
                    <a:pt x="339" y="3148"/>
                  </a:lnTo>
                  <a:lnTo>
                    <a:pt x="330" y="3161"/>
                  </a:lnTo>
                  <a:lnTo>
                    <a:pt x="330" y="3165"/>
                  </a:lnTo>
                  <a:lnTo>
                    <a:pt x="328" y="3175"/>
                  </a:lnTo>
                  <a:lnTo>
                    <a:pt x="327" y="3179"/>
                  </a:lnTo>
                  <a:lnTo>
                    <a:pt x="324" y="3182"/>
                  </a:lnTo>
                  <a:lnTo>
                    <a:pt x="317" y="3184"/>
                  </a:lnTo>
                  <a:lnTo>
                    <a:pt x="299" y="3189"/>
                  </a:lnTo>
                  <a:lnTo>
                    <a:pt x="291" y="3190"/>
                  </a:lnTo>
                  <a:lnTo>
                    <a:pt x="266" y="3201"/>
                  </a:lnTo>
                  <a:lnTo>
                    <a:pt x="264" y="3201"/>
                  </a:lnTo>
                  <a:lnTo>
                    <a:pt x="264" y="3203"/>
                  </a:lnTo>
                  <a:lnTo>
                    <a:pt x="264" y="3204"/>
                  </a:lnTo>
                  <a:lnTo>
                    <a:pt x="260" y="3218"/>
                  </a:lnTo>
                  <a:lnTo>
                    <a:pt x="258" y="3222"/>
                  </a:lnTo>
                  <a:lnTo>
                    <a:pt x="261" y="3226"/>
                  </a:lnTo>
                  <a:lnTo>
                    <a:pt x="263" y="3231"/>
                  </a:lnTo>
                  <a:lnTo>
                    <a:pt x="263" y="3232"/>
                  </a:lnTo>
                  <a:lnTo>
                    <a:pt x="258" y="3247"/>
                  </a:lnTo>
                  <a:lnTo>
                    <a:pt x="256" y="3250"/>
                  </a:lnTo>
                  <a:lnTo>
                    <a:pt x="230" y="3281"/>
                  </a:lnTo>
                  <a:lnTo>
                    <a:pt x="199" y="3309"/>
                  </a:lnTo>
                  <a:lnTo>
                    <a:pt x="166" y="3332"/>
                  </a:lnTo>
                  <a:lnTo>
                    <a:pt x="147" y="3332"/>
                  </a:lnTo>
                  <a:lnTo>
                    <a:pt x="146" y="3331"/>
                  </a:lnTo>
                  <a:lnTo>
                    <a:pt x="141" y="3331"/>
                  </a:lnTo>
                  <a:lnTo>
                    <a:pt x="139" y="3331"/>
                  </a:lnTo>
                  <a:lnTo>
                    <a:pt x="130" y="3334"/>
                  </a:lnTo>
                  <a:lnTo>
                    <a:pt x="94" y="3353"/>
                  </a:lnTo>
                  <a:lnTo>
                    <a:pt x="92" y="3354"/>
                  </a:lnTo>
                  <a:lnTo>
                    <a:pt x="89" y="3365"/>
                  </a:lnTo>
                  <a:lnTo>
                    <a:pt x="86" y="3389"/>
                  </a:lnTo>
                  <a:lnTo>
                    <a:pt x="86" y="3392"/>
                  </a:lnTo>
                  <a:lnTo>
                    <a:pt x="88" y="3395"/>
                  </a:lnTo>
                  <a:lnTo>
                    <a:pt x="89" y="3395"/>
                  </a:lnTo>
                  <a:lnTo>
                    <a:pt x="94" y="3400"/>
                  </a:lnTo>
                  <a:lnTo>
                    <a:pt x="97" y="3400"/>
                  </a:lnTo>
                  <a:lnTo>
                    <a:pt x="99" y="3401"/>
                  </a:lnTo>
                  <a:lnTo>
                    <a:pt x="103" y="3401"/>
                  </a:lnTo>
                  <a:lnTo>
                    <a:pt x="121" y="3397"/>
                  </a:lnTo>
                  <a:lnTo>
                    <a:pt x="125" y="3395"/>
                  </a:lnTo>
                  <a:lnTo>
                    <a:pt x="128" y="3392"/>
                  </a:lnTo>
                  <a:lnTo>
                    <a:pt x="130" y="3389"/>
                  </a:lnTo>
                  <a:lnTo>
                    <a:pt x="131" y="3387"/>
                  </a:lnTo>
                  <a:lnTo>
                    <a:pt x="131" y="3382"/>
                  </a:lnTo>
                  <a:lnTo>
                    <a:pt x="131" y="3378"/>
                  </a:lnTo>
                  <a:lnTo>
                    <a:pt x="131" y="3375"/>
                  </a:lnTo>
                  <a:lnTo>
                    <a:pt x="133" y="3372"/>
                  </a:lnTo>
                  <a:lnTo>
                    <a:pt x="133" y="3370"/>
                  </a:lnTo>
                  <a:lnTo>
                    <a:pt x="135" y="3368"/>
                  </a:lnTo>
                  <a:lnTo>
                    <a:pt x="141" y="3367"/>
                  </a:lnTo>
                  <a:lnTo>
                    <a:pt x="144" y="3365"/>
                  </a:lnTo>
                  <a:lnTo>
                    <a:pt x="147" y="3367"/>
                  </a:lnTo>
                  <a:lnTo>
                    <a:pt x="172" y="3375"/>
                  </a:lnTo>
                  <a:lnTo>
                    <a:pt x="185" y="3381"/>
                  </a:lnTo>
                  <a:lnTo>
                    <a:pt x="188" y="3382"/>
                  </a:lnTo>
                  <a:lnTo>
                    <a:pt x="196" y="3389"/>
                  </a:lnTo>
                  <a:lnTo>
                    <a:pt x="199" y="3393"/>
                  </a:lnTo>
                  <a:lnTo>
                    <a:pt x="203" y="3404"/>
                  </a:lnTo>
                  <a:lnTo>
                    <a:pt x="205" y="3407"/>
                  </a:lnTo>
                  <a:lnTo>
                    <a:pt x="205" y="3409"/>
                  </a:lnTo>
                  <a:lnTo>
                    <a:pt x="205" y="3411"/>
                  </a:lnTo>
                  <a:lnTo>
                    <a:pt x="203" y="3414"/>
                  </a:lnTo>
                  <a:lnTo>
                    <a:pt x="203" y="3415"/>
                  </a:lnTo>
                  <a:lnTo>
                    <a:pt x="208" y="3423"/>
                  </a:lnTo>
                  <a:lnTo>
                    <a:pt x="211" y="3428"/>
                  </a:lnTo>
                  <a:lnTo>
                    <a:pt x="217" y="3432"/>
                  </a:lnTo>
                  <a:lnTo>
                    <a:pt x="217" y="3434"/>
                  </a:lnTo>
                  <a:lnTo>
                    <a:pt x="219" y="3434"/>
                  </a:lnTo>
                  <a:lnTo>
                    <a:pt x="246" y="3414"/>
                  </a:lnTo>
                  <a:lnTo>
                    <a:pt x="246" y="3412"/>
                  </a:lnTo>
                  <a:lnTo>
                    <a:pt x="253" y="3400"/>
                  </a:lnTo>
                  <a:lnTo>
                    <a:pt x="255" y="3395"/>
                  </a:lnTo>
                  <a:lnTo>
                    <a:pt x="255" y="3392"/>
                  </a:lnTo>
                  <a:lnTo>
                    <a:pt x="252" y="3386"/>
                  </a:lnTo>
                  <a:lnTo>
                    <a:pt x="250" y="3384"/>
                  </a:lnTo>
                  <a:lnTo>
                    <a:pt x="250" y="3382"/>
                  </a:lnTo>
                  <a:lnTo>
                    <a:pt x="250" y="3362"/>
                  </a:lnTo>
                  <a:lnTo>
                    <a:pt x="256" y="3339"/>
                  </a:lnTo>
                  <a:lnTo>
                    <a:pt x="261" y="3329"/>
                  </a:lnTo>
                  <a:lnTo>
                    <a:pt x="264" y="3329"/>
                  </a:lnTo>
                  <a:lnTo>
                    <a:pt x="264" y="3331"/>
                  </a:lnTo>
                  <a:lnTo>
                    <a:pt x="263" y="3339"/>
                  </a:lnTo>
                  <a:lnTo>
                    <a:pt x="263" y="3340"/>
                  </a:lnTo>
                  <a:lnTo>
                    <a:pt x="266" y="3361"/>
                  </a:lnTo>
                  <a:lnTo>
                    <a:pt x="271" y="3357"/>
                  </a:lnTo>
                  <a:lnTo>
                    <a:pt x="274" y="3356"/>
                  </a:lnTo>
                  <a:lnTo>
                    <a:pt x="275" y="3354"/>
                  </a:lnTo>
                  <a:lnTo>
                    <a:pt x="275" y="3348"/>
                  </a:lnTo>
                  <a:lnTo>
                    <a:pt x="275" y="3347"/>
                  </a:lnTo>
                  <a:lnTo>
                    <a:pt x="278" y="3342"/>
                  </a:lnTo>
                  <a:lnTo>
                    <a:pt x="281" y="3339"/>
                  </a:lnTo>
                  <a:lnTo>
                    <a:pt x="306" y="3325"/>
                  </a:lnTo>
                  <a:lnTo>
                    <a:pt x="324" y="3311"/>
                  </a:lnTo>
                  <a:lnTo>
                    <a:pt x="324" y="3307"/>
                  </a:lnTo>
                  <a:lnTo>
                    <a:pt x="328" y="3289"/>
                  </a:lnTo>
                  <a:lnTo>
                    <a:pt x="330" y="3287"/>
                  </a:lnTo>
                  <a:lnTo>
                    <a:pt x="344" y="3282"/>
                  </a:lnTo>
                  <a:lnTo>
                    <a:pt x="349" y="3282"/>
                  </a:lnTo>
                  <a:lnTo>
                    <a:pt x="358" y="3289"/>
                  </a:lnTo>
                  <a:lnTo>
                    <a:pt x="391" y="3289"/>
                  </a:lnTo>
                  <a:lnTo>
                    <a:pt x="399" y="3287"/>
                  </a:lnTo>
                  <a:lnTo>
                    <a:pt x="402" y="3287"/>
                  </a:lnTo>
                  <a:lnTo>
                    <a:pt x="405" y="3284"/>
                  </a:lnTo>
                  <a:lnTo>
                    <a:pt x="408" y="3282"/>
                  </a:lnTo>
                  <a:lnTo>
                    <a:pt x="408" y="3281"/>
                  </a:lnTo>
                  <a:lnTo>
                    <a:pt x="411" y="3278"/>
                  </a:lnTo>
                  <a:lnTo>
                    <a:pt x="414" y="3276"/>
                  </a:lnTo>
                  <a:lnTo>
                    <a:pt x="471" y="3272"/>
                  </a:lnTo>
                  <a:lnTo>
                    <a:pt x="488" y="3275"/>
                  </a:lnTo>
                  <a:lnTo>
                    <a:pt x="549" y="3303"/>
                  </a:lnTo>
                  <a:lnTo>
                    <a:pt x="552" y="3304"/>
                  </a:lnTo>
                  <a:lnTo>
                    <a:pt x="556" y="3311"/>
                  </a:lnTo>
                  <a:lnTo>
                    <a:pt x="558" y="3315"/>
                  </a:lnTo>
                  <a:lnTo>
                    <a:pt x="560" y="3320"/>
                  </a:lnTo>
                  <a:lnTo>
                    <a:pt x="561" y="3323"/>
                  </a:lnTo>
                  <a:lnTo>
                    <a:pt x="563" y="3325"/>
                  </a:lnTo>
                  <a:lnTo>
                    <a:pt x="564" y="3326"/>
                  </a:lnTo>
                  <a:lnTo>
                    <a:pt x="572" y="3329"/>
                  </a:lnTo>
                  <a:lnTo>
                    <a:pt x="575" y="3331"/>
                  </a:lnTo>
                  <a:lnTo>
                    <a:pt x="591" y="3332"/>
                  </a:lnTo>
                  <a:lnTo>
                    <a:pt x="594" y="3331"/>
                  </a:lnTo>
                  <a:lnTo>
                    <a:pt x="603" y="3326"/>
                  </a:lnTo>
                  <a:lnTo>
                    <a:pt x="610" y="3323"/>
                  </a:lnTo>
                  <a:lnTo>
                    <a:pt x="608" y="3320"/>
                  </a:lnTo>
                  <a:lnTo>
                    <a:pt x="608" y="3317"/>
                  </a:lnTo>
                  <a:lnTo>
                    <a:pt x="610" y="3311"/>
                  </a:lnTo>
                  <a:lnTo>
                    <a:pt x="611" y="3303"/>
                  </a:lnTo>
                  <a:lnTo>
                    <a:pt x="613" y="3298"/>
                  </a:lnTo>
                  <a:lnTo>
                    <a:pt x="616" y="3295"/>
                  </a:lnTo>
                  <a:lnTo>
                    <a:pt x="617" y="3292"/>
                  </a:lnTo>
                  <a:lnTo>
                    <a:pt x="619" y="3290"/>
                  </a:lnTo>
                  <a:lnTo>
                    <a:pt x="625" y="3287"/>
                  </a:lnTo>
                  <a:lnTo>
                    <a:pt x="631" y="3286"/>
                  </a:lnTo>
                  <a:lnTo>
                    <a:pt x="644" y="3278"/>
                  </a:lnTo>
                  <a:lnTo>
                    <a:pt x="646" y="3262"/>
                  </a:lnTo>
                  <a:lnTo>
                    <a:pt x="646" y="3257"/>
                  </a:lnTo>
                  <a:lnTo>
                    <a:pt x="644" y="3256"/>
                  </a:lnTo>
                  <a:lnTo>
                    <a:pt x="636" y="3253"/>
                  </a:lnTo>
                  <a:lnTo>
                    <a:pt x="635" y="3251"/>
                  </a:lnTo>
                  <a:lnTo>
                    <a:pt x="635" y="3250"/>
                  </a:lnTo>
                  <a:lnTo>
                    <a:pt x="633" y="3240"/>
                  </a:lnTo>
                  <a:lnTo>
                    <a:pt x="635" y="3237"/>
                  </a:lnTo>
                  <a:lnTo>
                    <a:pt x="646" y="3206"/>
                  </a:lnTo>
                  <a:lnTo>
                    <a:pt x="647" y="3201"/>
                  </a:lnTo>
                  <a:lnTo>
                    <a:pt x="661" y="3178"/>
                  </a:lnTo>
                  <a:lnTo>
                    <a:pt x="666" y="3172"/>
                  </a:lnTo>
                  <a:lnTo>
                    <a:pt x="708" y="3147"/>
                  </a:lnTo>
                  <a:lnTo>
                    <a:pt x="714" y="3143"/>
                  </a:lnTo>
                  <a:lnTo>
                    <a:pt x="717" y="3142"/>
                  </a:lnTo>
                  <a:lnTo>
                    <a:pt x="725" y="3142"/>
                  </a:lnTo>
                  <a:lnTo>
                    <a:pt x="728" y="3142"/>
                  </a:lnTo>
                  <a:lnTo>
                    <a:pt x="739" y="3142"/>
                  </a:lnTo>
                  <a:lnTo>
                    <a:pt x="767" y="3137"/>
                  </a:lnTo>
                  <a:lnTo>
                    <a:pt x="777" y="3132"/>
                  </a:lnTo>
                  <a:lnTo>
                    <a:pt x="785" y="3126"/>
                  </a:lnTo>
                  <a:lnTo>
                    <a:pt x="788" y="3125"/>
                  </a:lnTo>
                  <a:lnTo>
                    <a:pt x="791" y="3123"/>
                  </a:lnTo>
                  <a:lnTo>
                    <a:pt x="796" y="3123"/>
                  </a:lnTo>
                  <a:lnTo>
                    <a:pt x="800" y="3123"/>
                  </a:lnTo>
                  <a:lnTo>
                    <a:pt x="824" y="3129"/>
                  </a:lnTo>
                  <a:lnTo>
                    <a:pt x="827" y="3129"/>
                  </a:lnTo>
                  <a:lnTo>
                    <a:pt x="828" y="3131"/>
                  </a:lnTo>
                  <a:lnTo>
                    <a:pt x="875" y="3159"/>
                  </a:lnTo>
                  <a:lnTo>
                    <a:pt x="906" y="3176"/>
                  </a:lnTo>
                  <a:lnTo>
                    <a:pt x="906" y="3175"/>
                  </a:lnTo>
                  <a:lnTo>
                    <a:pt x="910" y="3162"/>
                  </a:lnTo>
                  <a:lnTo>
                    <a:pt x="911" y="3161"/>
                  </a:lnTo>
                  <a:lnTo>
                    <a:pt x="913" y="3159"/>
                  </a:lnTo>
                  <a:lnTo>
                    <a:pt x="922" y="3156"/>
                  </a:lnTo>
                  <a:lnTo>
                    <a:pt x="964" y="3161"/>
                  </a:lnTo>
                  <a:lnTo>
                    <a:pt x="1003" y="3168"/>
                  </a:lnTo>
                  <a:lnTo>
                    <a:pt x="1031" y="3170"/>
                  </a:lnTo>
                  <a:lnTo>
                    <a:pt x="1033" y="3168"/>
                  </a:lnTo>
                  <a:lnTo>
                    <a:pt x="1035" y="3168"/>
                  </a:lnTo>
                  <a:lnTo>
                    <a:pt x="1044" y="3151"/>
                  </a:lnTo>
                  <a:lnTo>
                    <a:pt x="1044" y="3150"/>
                  </a:lnTo>
                  <a:lnTo>
                    <a:pt x="1042" y="3148"/>
                  </a:lnTo>
                  <a:lnTo>
                    <a:pt x="1038" y="3137"/>
                  </a:lnTo>
                  <a:lnTo>
                    <a:pt x="1035" y="3136"/>
                  </a:lnTo>
                  <a:lnTo>
                    <a:pt x="1020" y="3132"/>
                  </a:lnTo>
                  <a:lnTo>
                    <a:pt x="1013" y="3131"/>
                  </a:lnTo>
                  <a:lnTo>
                    <a:pt x="1022" y="3122"/>
                  </a:lnTo>
                  <a:lnTo>
                    <a:pt x="1060" y="3118"/>
                  </a:lnTo>
                  <a:lnTo>
                    <a:pt x="1094" y="3107"/>
                  </a:lnTo>
                  <a:lnTo>
                    <a:pt x="1095" y="3106"/>
                  </a:lnTo>
                  <a:lnTo>
                    <a:pt x="1102" y="3106"/>
                  </a:lnTo>
                  <a:lnTo>
                    <a:pt x="1110" y="3107"/>
                  </a:lnTo>
                  <a:lnTo>
                    <a:pt x="1117" y="3111"/>
                  </a:lnTo>
                  <a:lnTo>
                    <a:pt x="1119" y="3111"/>
                  </a:lnTo>
                  <a:lnTo>
                    <a:pt x="1133" y="3111"/>
                  </a:lnTo>
                  <a:lnTo>
                    <a:pt x="1180" y="3087"/>
                  </a:lnTo>
                  <a:lnTo>
                    <a:pt x="1185" y="3084"/>
                  </a:lnTo>
                  <a:lnTo>
                    <a:pt x="1189" y="3076"/>
                  </a:lnTo>
                  <a:lnTo>
                    <a:pt x="1191" y="3073"/>
                  </a:lnTo>
                  <a:lnTo>
                    <a:pt x="1189" y="3072"/>
                  </a:lnTo>
                  <a:lnTo>
                    <a:pt x="1189" y="3070"/>
                  </a:lnTo>
                  <a:lnTo>
                    <a:pt x="1180" y="3059"/>
                  </a:lnTo>
                  <a:lnTo>
                    <a:pt x="1164" y="3045"/>
                  </a:lnTo>
                  <a:lnTo>
                    <a:pt x="1161" y="3043"/>
                  </a:lnTo>
                  <a:lnTo>
                    <a:pt x="1149" y="3039"/>
                  </a:lnTo>
                  <a:lnTo>
                    <a:pt x="1147" y="3037"/>
                  </a:lnTo>
                  <a:lnTo>
                    <a:pt x="1147" y="3036"/>
                  </a:lnTo>
                  <a:lnTo>
                    <a:pt x="1152" y="3036"/>
                  </a:lnTo>
                  <a:lnTo>
                    <a:pt x="1160" y="3037"/>
                  </a:lnTo>
                  <a:lnTo>
                    <a:pt x="1172" y="3045"/>
                  </a:lnTo>
                  <a:lnTo>
                    <a:pt x="1177" y="3048"/>
                  </a:lnTo>
                  <a:lnTo>
                    <a:pt x="1183" y="3054"/>
                  </a:lnTo>
                  <a:lnTo>
                    <a:pt x="1200" y="3065"/>
                  </a:lnTo>
                  <a:lnTo>
                    <a:pt x="1222" y="3081"/>
                  </a:lnTo>
                  <a:lnTo>
                    <a:pt x="1227" y="3084"/>
                  </a:lnTo>
                  <a:lnTo>
                    <a:pt x="1228" y="3084"/>
                  </a:lnTo>
                  <a:lnTo>
                    <a:pt x="1231" y="3084"/>
                  </a:lnTo>
                  <a:lnTo>
                    <a:pt x="1233" y="3084"/>
                  </a:lnTo>
                  <a:lnTo>
                    <a:pt x="1235" y="3084"/>
                  </a:lnTo>
                  <a:lnTo>
                    <a:pt x="1236" y="3082"/>
                  </a:lnTo>
                  <a:lnTo>
                    <a:pt x="1238" y="3075"/>
                  </a:lnTo>
                  <a:lnTo>
                    <a:pt x="1238" y="3072"/>
                  </a:lnTo>
                  <a:lnTo>
                    <a:pt x="1236" y="3070"/>
                  </a:lnTo>
                  <a:lnTo>
                    <a:pt x="1231" y="3065"/>
                  </a:lnTo>
                  <a:lnTo>
                    <a:pt x="1227" y="3062"/>
                  </a:lnTo>
                  <a:lnTo>
                    <a:pt x="1227" y="3061"/>
                  </a:lnTo>
                  <a:lnTo>
                    <a:pt x="1227" y="3059"/>
                  </a:lnTo>
                  <a:lnTo>
                    <a:pt x="1228" y="3059"/>
                  </a:lnTo>
                  <a:lnTo>
                    <a:pt x="1244" y="3057"/>
                  </a:lnTo>
                  <a:lnTo>
                    <a:pt x="1245" y="3057"/>
                  </a:lnTo>
                  <a:lnTo>
                    <a:pt x="1249" y="3059"/>
                  </a:lnTo>
                  <a:lnTo>
                    <a:pt x="1250" y="3061"/>
                  </a:lnTo>
                  <a:lnTo>
                    <a:pt x="1249" y="3064"/>
                  </a:lnTo>
                  <a:lnTo>
                    <a:pt x="1245" y="3065"/>
                  </a:lnTo>
                  <a:lnTo>
                    <a:pt x="1241" y="3076"/>
                  </a:lnTo>
                  <a:lnTo>
                    <a:pt x="1241" y="3079"/>
                  </a:lnTo>
                  <a:lnTo>
                    <a:pt x="1244" y="3082"/>
                  </a:lnTo>
                  <a:lnTo>
                    <a:pt x="1244" y="3084"/>
                  </a:lnTo>
                  <a:lnTo>
                    <a:pt x="1247" y="3084"/>
                  </a:lnTo>
                  <a:lnTo>
                    <a:pt x="1250" y="3082"/>
                  </a:lnTo>
                  <a:lnTo>
                    <a:pt x="1256" y="3079"/>
                  </a:lnTo>
                  <a:lnTo>
                    <a:pt x="1258" y="3078"/>
                  </a:lnTo>
                  <a:lnTo>
                    <a:pt x="1258" y="3076"/>
                  </a:lnTo>
                  <a:lnTo>
                    <a:pt x="1258" y="3072"/>
                  </a:lnTo>
                  <a:lnTo>
                    <a:pt x="1258" y="3065"/>
                  </a:lnTo>
                  <a:lnTo>
                    <a:pt x="1258" y="3062"/>
                  </a:lnTo>
                  <a:lnTo>
                    <a:pt x="1260" y="3061"/>
                  </a:lnTo>
                  <a:lnTo>
                    <a:pt x="1260" y="3059"/>
                  </a:lnTo>
                  <a:lnTo>
                    <a:pt x="1263" y="3057"/>
                  </a:lnTo>
                  <a:lnTo>
                    <a:pt x="1267" y="3057"/>
                  </a:lnTo>
                  <a:lnTo>
                    <a:pt x="1270" y="3059"/>
                  </a:lnTo>
                  <a:lnTo>
                    <a:pt x="1270" y="3062"/>
                  </a:lnTo>
                  <a:lnTo>
                    <a:pt x="1270" y="3072"/>
                  </a:lnTo>
                  <a:lnTo>
                    <a:pt x="1270" y="3073"/>
                  </a:lnTo>
                  <a:lnTo>
                    <a:pt x="1269" y="3075"/>
                  </a:lnTo>
                  <a:lnTo>
                    <a:pt x="1264" y="3078"/>
                  </a:lnTo>
                  <a:lnTo>
                    <a:pt x="1263" y="3082"/>
                  </a:lnTo>
                  <a:lnTo>
                    <a:pt x="1263" y="3084"/>
                  </a:lnTo>
                  <a:lnTo>
                    <a:pt x="1263" y="3086"/>
                  </a:lnTo>
                  <a:lnTo>
                    <a:pt x="1264" y="3086"/>
                  </a:lnTo>
                  <a:lnTo>
                    <a:pt x="1280" y="3084"/>
                  </a:lnTo>
                  <a:lnTo>
                    <a:pt x="1280" y="3082"/>
                  </a:lnTo>
                  <a:lnTo>
                    <a:pt x="1280" y="3065"/>
                  </a:lnTo>
                  <a:lnTo>
                    <a:pt x="1280" y="3064"/>
                  </a:lnTo>
                  <a:lnTo>
                    <a:pt x="1278" y="3062"/>
                  </a:lnTo>
                  <a:lnTo>
                    <a:pt x="1277" y="3062"/>
                  </a:lnTo>
                  <a:lnTo>
                    <a:pt x="1275" y="3061"/>
                  </a:lnTo>
                  <a:lnTo>
                    <a:pt x="1275" y="3059"/>
                  </a:lnTo>
                  <a:lnTo>
                    <a:pt x="1278" y="3057"/>
                  </a:lnTo>
                  <a:lnTo>
                    <a:pt x="1285" y="3057"/>
                  </a:lnTo>
                  <a:lnTo>
                    <a:pt x="1292" y="3062"/>
                  </a:lnTo>
                  <a:lnTo>
                    <a:pt x="1294" y="3062"/>
                  </a:lnTo>
                  <a:lnTo>
                    <a:pt x="1300" y="3068"/>
                  </a:lnTo>
                  <a:lnTo>
                    <a:pt x="1300" y="3072"/>
                  </a:lnTo>
                  <a:lnTo>
                    <a:pt x="1299" y="3073"/>
                  </a:lnTo>
                  <a:lnTo>
                    <a:pt x="1295" y="3073"/>
                  </a:lnTo>
                  <a:lnTo>
                    <a:pt x="1294" y="3075"/>
                  </a:lnTo>
                  <a:lnTo>
                    <a:pt x="1289" y="3079"/>
                  </a:lnTo>
                  <a:lnTo>
                    <a:pt x="1288" y="3081"/>
                  </a:lnTo>
                  <a:lnTo>
                    <a:pt x="1288" y="3082"/>
                  </a:lnTo>
                  <a:lnTo>
                    <a:pt x="1289" y="3084"/>
                  </a:lnTo>
                  <a:lnTo>
                    <a:pt x="1292" y="3086"/>
                  </a:lnTo>
                  <a:lnTo>
                    <a:pt x="1295" y="3087"/>
                  </a:lnTo>
                  <a:lnTo>
                    <a:pt x="1306" y="3092"/>
                  </a:lnTo>
                  <a:lnTo>
                    <a:pt x="1313" y="3095"/>
                  </a:lnTo>
                  <a:lnTo>
                    <a:pt x="1319" y="3100"/>
                  </a:lnTo>
                  <a:lnTo>
                    <a:pt x="1324" y="3101"/>
                  </a:lnTo>
                  <a:lnTo>
                    <a:pt x="1327" y="3101"/>
                  </a:lnTo>
                  <a:lnTo>
                    <a:pt x="1330" y="3098"/>
                  </a:lnTo>
                  <a:lnTo>
                    <a:pt x="1330" y="3095"/>
                  </a:lnTo>
                  <a:lnTo>
                    <a:pt x="1331" y="3092"/>
                  </a:lnTo>
                  <a:lnTo>
                    <a:pt x="1331" y="3090"/>
                  </a:lnTo>
                  <a:lnTo>
                    <a:pt x="1338" y="3084"/>
                  </a:lnTo>
                  <a:lnTo>
                    <a:pt x="1341" y="3082"/>
                  </a:lnTo>
                  <a:lnTo>
                    <a:pt x="1361" y="3078"/>
                  </a:lnTo>
                  <a:lnTo>
                    <a:pt x="1394" y="3070"/>
                  </a:lnTo>
                  <a:lnTo>
                    <a:pt x="1402" y="3068"/>
                  </a:lnTo>
                  <a:lnTo>
                    <a:pt x="1411" y="3067"/>
                  </a:lnTo>
                  <a:lnTo>
                    <a:pt x="1425" y="3064"/>
                  </a:lnTo>
                  <a:lnTo>
                    <a:pt x="1436" y="3057"/>
                  </a:lnTo>
                  <a:lnTo>
                    <a:pt x="1439" y="3056"/>
                  </a:lnTo>
                  <a:lnTo>
                    <a:pt x="1445" y="3054"/>
                  </a:lnTo>
                  <a:lnTo>
                    <a:pt x="1452" y="3053"/>
                  </a:lnTo>
                  <a:lnTo>
                    <a:pt x="1466" y="3051"/>
                  </a:lnTo>
                  <a:lnTo>
                    <a:pt x="1470" y="3051"/>
                  </a:lnTo>
                  <a:lnTo>
                    <a:pt x="1477" y="3053"/>
                  </a:lnTo>
                  <a:lnTo>
                    <a:pt x="1492" y="3056"/>
                  </a:lnTo>
                  <a:lnTo>
                    <a:pt x="1506" y="3061"/>
                  </a:lnTo>
                  <a:lnTo>
                    <a:pt x="1524" y="3065"/>
                  </a:lnTo>
                  <a:lnTo>
                    <a:pt x="1547" y="3073"/>
                  </a:lnTo>
                  <a:lnTo>
                    <a:pt x="1549" y="3073"/>
                  </a:lnTo>
                  <a:lnTo>
                    <a:pt x="1572" y="3078"/>
                  </a:lnTo>
                  <a:lnTo>
                    <a:pt x="1578" y="3079"/>
                  </a:lnTo>
                  <a:lnTo>
                    <a:pt x="1581" y="3079"/>
                  </a:lnTo>
                  <a:lnTo>
                    <a:pt x="1585" y="3076"/>
                  </a:lnTo>
                  <a:lnTo>
                    <a:pt x="1588" y="3073"/>
                  </a:lnTo>
                  <a:lnTo>
                    <a:pt x="1589" y="3067"/>
                  </a:lnTo>
                  <a:lnTo>
                    <a:pt x="1591" y="3064"/>
                  </a:lnTo>
                  <a:lnTo>
                    <a:pt x="1594" y="3061"/>
                  </a:lnTo>
                  <a:lnTo>
                    <a:pt x="1603" y="3050"/>
                  </a:lnTo>
                  <a:lnTo>
                    <a:pt x="1606" y="3048"/>
                  </a:lnTo>
                  <a:lnTo>
                    <a:pt x="1616" y="3042"/>
                  </a:lnTo>
                  <a:lnTo>
                    <a:pt x="1624" y="3039"/>
                  </a:lnTo>
                  <a:lnTo>
                    <a:pt x="1628" y="3037"/>
                  </a:lnTo>
                  <a:lnTo>
                    <a:pt x="1639" y="3036"/>
                  </a:lnTo>
                  <a:lnTo>
                    <a:pt x="1652" y="3031"/>
                  </a:lnTo>
                  <a:lnTo>
                    <a:pt x="1680" y="3020"/>
                  </a:lnTo>
                  <a:lnTo>
                    <a:pt x="1683" y="3017"/>
                  </a:lnTo>
                  <a:lnTo>
                    <a:pt x="1688" y="3011"/>
                  </a:lnTo>
                  <a:lnTo>
                    <a:pt x="1689" y="3007"/>
                  </a:lnTo>
                  <a:lnTo>
                    <a:pt x="1692" y="3004"/>
                  </a:lnTo>
                  <a:lnTo>
                    <a:pt x="1706" y="2992"/>
                  </a:lnTo>
                  <a:lnTo>
                    <a:pt x="1711" y="2990"/>
                  </a:lnTo>
                  <a:lnTo>
                    <a:pt x="1714" y="2990"/>
                  </a:lnTo>
                  <a:lnTo>
                    <a:pt x="1727" y="2993"/>
                  </a:lnTo>
                  <a:lnTo>
                    <a:pt x="1755" y="2989"/>
                  </a:lnTo>
                  <a:lnTo>
                    <a:pt x="1753" y="2982"/>
                  </a:lnTo>
                  <a:lnTo>
                    <a:pt x="1752" y="2975"/>
                  </a:lnTo>
                  <a:lnTo>
                    <a:pt x="1753" y="2970"/>
                  </a:lnTo>
                  <a:lnTo>
                    <a:pt x="1755" y="2964"/>
                  </a:lnTo>
                  <a:lnTo>
                    <a:pt x="1756" y="2957"/>
                  </a:lnTo>
                  <a:lnTo>
                    <a:pt x="1758" y="2953"/>
                  </a:lnTo>
                  <a:lnTo>
                    <a:pt x="1766" y="2945"/>
                  </a:lnTo>
                  <a:lnTo>
                    <a:pt x="1774" y="2937"/>
                  </a:lnTo>
                  <a:lnTo>
                    <a:pt x="1780" y="2932"/>
                  </a:lnTo>
                  <a:lnTo>
                    <a:pt x="1781" y="2931"/>
                  </a:lnTo>
                  <a:lnTo>
                    <a:pt x="1786" y="2929"/>
                  </a:lnTo>
                  <a:lnTo>
                    <a:pt x="1792" y="2929"/>
                  </a:lnTo>
                  <a:lnTo>
                    <a:pt x="1799" y="2929"/>
                  </a:lnTo>
                  <a:lnTo>
                    <a:pt x="1802" y="2928"/>
                  </a:lnTo>
                  <a:lnTo>
                    <a:pt x="1803" y="2926"/>
                  </a:lnTo>
                  <a:lnTo>
                    <a:pt x="1841" y="2906"/>
                  </a:lnTo>
                  <a:lnTo>
                    <a:pt x="1842" y="2904"/>
                  </a:lnTo>
                  <a:lnTo>
                    <a:pt x="1845" y="2900"/>
                  </a:lnTo>
                  <a:lnTo>
                    <a:pt x="1852" y="2893"/>
                  </a:lnTo>
                  <a:lnTo>
                    <a:pt x="1853" y="2889"/>
                  </a:lnTo>
                  <a:lnTo>
                    <a:pt x="1853" y="2882"/>
                  </a:lnTo>
                  <a:lnTo>
                    <a:pt x="1855" y="2875"/>
                  </a:lnTo>
                  <a:lnTo>
                    <a:pt x="1853" y="2868"/>
                  </a:lnTo>
                  <a:lnTo>
                    <a:pt x="1855" y="2822"/>
                  </a:lnTo>
                  <a:lnTo>
                    <a:pt x="1856" y="2818"/>
                  </a:lnTo>
                  <a:lnTo>
                    <a:pt x="1856" y="2817"/>
                  </a:lnTo>
                  <a:lnTo>
                    <a:pt x="1858" y="2807"/>
                  </a:lnTo>
                  <a:lnTo>
                    <a:pt x="1860" y="2806"/>
                  </a:lnTo>
                  <a:lnTo>
                    <a:pt x="1860" y="2803"/>
                  </a:lnTo>
                  <a:lnTo>
                    <a:pt x="1858" y="2800"/>
                  </a:lnTo>
                  <a:lnTo>
                    <a:pt x="1858" y="2798"/>
                  </a:lnTo>
                  <a:lnTo>
                    <a:pt x="1856" y="2797"/>
                  </a:lnTo>
                  <a:lnTo>
                    <a:pt x="1855" y="2797"/>
                  </a:lnTo>
                  <a:lnTo>
                    <a:pt x="1845" y="2798"/>
                  </a:lnTo>
                  <a:lnTo>
                    <a:pt x="1833" y="2800"/>
                  </a:lnTo>
                  <a:lnTo>
                    <a:pt x="1791" y="2809"/>
                  </a:lnTo>
                  <a:lnTo>
                    <a:pt x="1761" y="2817"/>
                  </a:lnTo>
                  <a:lnTo>
                    <a:pt x="1758" y="2818"/>
                  </a:lnTo>
                  <a:lnTo>
                    <a:pt x="1753" y="2823"/>
                  </a:lnTo>
                  <a:lnTo>
                    <a:pt x="1750" y="2825"/>
                  </a:lnTo>
                  <a:lnTo>
                    <a:pt x="1747" y="2825"/>
                  </a:lnTo>
                  <a:lnTo>
                    <a:pt x="1730" y="2828"/>
                  </a:lnTo>
                  <a:lnTo>
                    <a:pt x="1719" y="2826"/>
                  </a:lnTo>
                  <a:lnTo>
                    <a:pt x="1702" y="2825"/>
                  </a:lnTo>
                  <a:lnTo>
                    <a:pt x="1699" y="2823"/>
                  </a:lnTo>
                  <a:lnTo>
                    <a:pt x="1697" y="2820"/>
                  </a:lnTo>
                  <a:lnTo>
                    <a:pt x="1708" y="2820"/>
                  </a:lnTo>
                  <a:lnTo>
                    <a:pt x="1713" y="2822"/>
                  </a:lnTo>
                  <a:lnTo>
                    <a:pt x="1719" y="2823"/>
                  </a:lnTo>
                  <a:lnTo>
                    <a:pt x="1722" y="2823"/>
                  </a:lnTo>
                  <a:lnTo>
                    <a:pt x="1733" y="2817"/>
                  </a:lnTo>
                  <a:lnTo>
                    <a:pt x="1735" y="2817"/>
                  </a:lnTo>
                  <a:lnTo>
                    <a:pt x="1735" y="2815"/>
                  </a:lnTo>
                  <a:lnTo>
                    <a:pt x="1735" y="2814"/>
                  </a:lnTo>
                  <a:lnTo>
                    <a:pt x="1733" y="2811"/>
                  </a:lnTo>
                  <a:lnTo>
                    <a:pt x="1730" y="2806"/>
                  </a:lnTo>
                  <a:lnTo>
                    <a:pt x="1724" y="2800"/>
                  </a:lnTo>
                  <a:lnTo>
                    <a:pt x="1720" y="2798"/>
                  </a:lnTo>
                  <a:lnTo>
                    <a:pt x="1692" y="2792"/>
                  </a:lnTo>
                  <a:lnTo>
                    <a:pt x="1686" y="2792"/>
                  </a:lnTo>
                  <a:lnTo>
                    <a:pt x="1683" y="2792"/>
                  </a:lnTo>
                  <a:lnTo>
                    <a:pt x="1677" y="2800"/>
                  </a:lnTo>
                  <a:lnTo>
                    <a:pt x="1675" y="2800"/>
                  </a:lnTo>
                  <a:lnTo>
                    <a:pt x="1674" y="2801"/>
                  </a:lnTo>
                  <a:lnTo>
                    <a:pt x="1674" y="2806"/>
                  </a:lnTo>
                  <a:lnTo>
                    <a:pt x="1674" y="2807"/>
                  </a:lnTo>
                  <a:lnTo>
                    <a:pt x="1675" y="2811"/>
                  </a:lnTo>
                  <a:lnTo>
                    <a:pt x="1677" y="2812"/>
                  </a:lnTo>
                  <a:lnTo>
                    <a:pt x="1675" y="2814"/>
                  </a:lnTo>
                  <a:lnTo>
                    <a:pt x="1674" y="2815"/>
                  </a:lnTo>
                  <a:lnTo>
                    <a:pt x="1672" y="2817"/>
                  </a:lnTo>
                  <a:lnTo>
                    <a:pt x="1667" y="2818"/>
                  </a:lnTo>
                  <a:lnTo>
                    <a:pt x="1653" y="2820"/>
                  </a:lnTo>
                  <a:lnTo>
                    <a:pt x="1652" y="2820"/>
                  </a:lnTo>
                  <a:lnTo>
                    <a:pt x="1644" y="2817"/>
                  </a:lnTo>
                  <a:lnTo>
                    <a:pt x="1638" y="2811"/>
                  </a:lnTo>
                  <a:lnTo>
                    <a:pt x="1638" y="2809"/>
                  </a:lnTo>
                  <a:lnTo>
                    <a:pt x="1655" y="2798"/>
                  </a:lnTo>
                  <a:lnTo>
                    <a:pt x="1667" y="2797"/>
                  </a:lnTo>
                  <a:lnTo>
                    <a:pt x="1674" y="2795"/>
                  </a:lnTo>
                  <a:lnTo>
                    <a:pt x="1677" y="2795"/>
                  </a:lnTo>
                  <a:lnTo>
                    <a:pt x="1677" y="2793"/>
                  </a:lnTo>
                  <a:lnTo>
                    <a:pt x="1678" y="2790"/>
                  </a:lnTo>
                  <a:lnTo>
                    <a:pt x="1678" y="2789"/>
                  </a:lnTo>
                  <a:lnTo>
                    <a:pt x="1677" y="2786"/>
                  </a:lnTo>
                  <a:lnTo>
                    <a:pt x="1675" y="2786"/>
                  </a:lnTo>
                  <a:lnTo>
                    <a:pt x="1672" y="2782"/>
                  </a:lnTo>
                  <a:lnTo>
                    <a:pt x="1670" y="2782"/>
                  </a:lnTo>
                  <a:lnTo>
                    <a:pt x="1645" y="2778"/>
                  </a:lnTo>
                  <a:lnTo>
                    <a:pt x="1642" y="2778"/>
                  </a:lnTo>
                  <a:lnTo>
                    <a:pt x="1633" y="2778"/>
                  </a:lnTo>
                  <a:lnTo>
                    <a:pt x="1630" y="2778"/>
                  </a:lnTo>
                  <a:lnTo>
                    <a:pt x="1617" y="2781"/>
                  </a:lnTo>
                  <a:lnTo>
                    <a:pt x="1616" y="2782"/>
                  </a:lnTo>
                  <a:lnTo>
                    <a:pt x="1614" y="2782"/>
                  </a:lnTo>
                  <a:lnTo>
                    <a:pt x="1600" y="2797"/>
                  </a:lnTo>
                  <a:lnTo>
                    <a:pt x="1595" y="2797"/>
                  </a:lnTo>
                  <a:lnTo>
                    <a:pt x="1594" y="2797"/>
                  </a:lnTo>
                  <a:lnTo>
                    <a:pt x="1592" y="2797"/>
                  </a:lnTo>
                  <a:lnTo>
                    <a:pt x="1594" y="2795"/>
                  </a:lnTo>
                  <a:lnTo>
                    <a:pt x="1608" y="2776"/>
                  </a:lnTo>
                  <a:lnTo>
                    <a:pt x="1613" y="2775"/>
                  </a:lnTo>
                  <a:lnTo>
                    <a:pt x="1655" y="2762"/>
                  </a:lnTo>
                  <a:lnTo>
                    <a:pt x="1685" y="2761"/>
                  </a:lnTo>
                  <a:lnTo>
                    <a:pt x="1688" y="2761"/>
                  </a:lnTo>
                  <a:lnTo>
                    <a:pt x="1691" y="2759"/>
                  </a:lnTo>
                  <a:lnTo>
                    <a:pt x="1694" y="2757"/>
                  </a:lnTo>
                  <a:lnTo>
                    <a:pt x="1708" y="2745"/>
                  </a:lnTo>
                  <a:lnTo>
                    <a:pt x="1713" y="2740"/>
                  </a:lnTo>
                  <a:lnTo>
                    <a:pt x="1719" y="2734"/>
                  </a:lnTo>
                  <a:lnTo>
                    <a:pt x="1727" y="2725"/>
                  </a:lnTo>
                  <a:lnTo>
                    <a:pt x="1728" y="2722"/>
                  </a:lnTo>
                  <a:lnTo>
                    <a:pt x="1727" y="2690"/>
                  </a:lnTo>
                  <a:lnTo>
                    <a:pt x="1727" y="2682"/>
                  </a:lnTo>
                  <a:lnTo>
                    <a:pt x="1725" y="2678"/>
                  </a:lnTo>
                  <a:lnTo>
                    <a:pt x="1725" y="2675"/>
                  </a:lnTo>
                  <a:lnTo>
                    <a:pt x="1722" y="2673"/>
                  </a:lnTo>
                  <a:lnTo>
                    <a:pt x="1720" y="2672"/>
                  </a:lnTo>
                  <a:lnTo>
                    <a:pt x="1716" y="2670"/>
                  </a:lnTo>
                  <a:lnTo>
                    <a:pt x="1714" y="2672"/>
                  </a:lnTo>
                  <a:lnTo>
                    <a:pt x="1705" y="2676"/>
                  </a:lnTo>
                  <a:lnTo>
                    <a:pt x="1697" y="2681"/>
                  </a:lnTo>
                  <a:lnTo>
                    <a:pt x="1695" y="2682"/>
                  </a:lnTo>
                  <a:lnTo>
                    <a:pt x="1680" y="2686"/>
                  </a:lnTo>
                  <a:lnTo>
                    <a:pt x="1666" y="2682"/>
                  </a:lnTo>
                  <a:lnTo>
                    <a:pt x="1666" y="2681"/>
                  </a:lnTo>
                  <a:lnTo>
                    <a:pt x="1667" y="2679"/>
                  </a:lnTo>
                  <a:lnTo>
                    <a:pt x="1669" y="2678"/>
                  </a:lnTo>
                  <a:lnTo>
                    <a:pt x="1675" y="2678"/>
                  </a:lnTo>
                  <a:lnTo>
                    <a:pt x="1697" y="2672"/>
                  </a:lnTo>
                  <a:lnTo>
                    <a:pt x="1700" y="2670"/>
                  </a:lnTo>
                  <a:lnTo>
                    <a:pt x="1705" y="2664"/>
                  </a:lnTo>
                  <a:lnTo>
                    <a:pt x="1706" y="2662"/>
                  </a:lnTo>
                  <a:lnTo>
                    <a:pt x="1705" y="2659"/>
                  </a:lnTo>
                  <a:lnTo>
                    <a:pt x="1705" y="2657"/>
                  </a:lnTo>
                  <a:lnTo>
                    <a:pt x="1705" y="2656"/>
                  </a:lnTo>
                  <a:lnTo>
                    <a:pt x="1717" y="2648"/>
                  </a:lnTo>
                  <a:lnTo>
                    <a:pt x="1720" y="2645"/>
                  </a:lnTo>
                  <a:lnTo>
                    <a:pt x="1733" y="2643"/>
                  </a:lnTo>
                  <a:lnTo>
                    <a:pt x="1736" y="2645"/>
                  </a:lnTo>
                  <a:lnTo>
                    <a:pt x="1738" y="2647"/>
                  </a:lnTo>
                  <a:lnTo>
                    <a:pt x="1741" y="2650"/>
                  </a:lnTo>
                  <a:lnTo>
                    <a:pt x="1742" y="2656"/>
                  </a:lnTo>
                  <a:lnTo>
                    <a:pt x="1744" y="2656"/>
                  </a:lnTo>
                  <a:lnTo>
                    <a:pt x="1744" y="2657"/>
                  </a:lnTo>
                  <a:lnTo>
                    <a:pt x="1749" y="2657"/>
                  </a:lnTo>
                  <a:lnTo>
                    <a:pt x="1760" y="2656"/>
                  </a:lnTo>
                  <a:lnTo>
                    <a:pt x="1766" y="2654"/>
                  </a:lnTo>
                  <a:lnTo>
                    <a:pt x="1775" y="2650"/>
                  </a:lnTo>
                  <a:lnTo>
                    <a:pt x="1780" y="2645"/>
                  </a:lnTo>
                  <a:lnTo>
                    <a:pt x="1785" y="2642"/>
                  </a:lnTo>
                  <a:lnTo>
                    <a:pt x="1786" y="2639"/>
                  </a:lnTo>
                  <a:lnTo>
                    <a:pt x="1791" y="2634"/>
                  </a:lnTo>
                  <a:lnTo>
                    <a:pt x="1800" y="2622"/>
                  </a:lnTo>
                  <a:lnTo>
                    <a:pt x="1803" y="2615"/>
                  </a:lnTo>
                  <a:lnTo>
                    <a:pt x="1803" y="2612"/>
                  </a:lnTo>
                  <a:lnTo>
                    <a:pt x="1802" y="2609"/>
                  </a:lnTo>
                  <a:lnTo>
                    <a:pt x="1800" y="2609"/>
                  </a:lnTo>
                  <a:lnTo>
                    <a:pt x="1799" y="2609"/>
                  </a:lnTo>
                  <a:lnTo>
                    <a:pt x="1797" y="2609"/>
                  </a:lnTo>
                  <a:lnTo>
                    <a:pt x="1797" y="2614"/>
                  </a:lnTo>
                  <a:lnTo>
                    <a:pt x="1797" y="2615"/>
                  </a:lnTo>
                  <a:lnTo>
                    <a:pt x="1795" y="2617"/>
                  </a:lnTo>
                  <a:lnTo>
                    <a:pt x="1794" y="2617"/>
                  </a:lnTo>
                  <a:lnTo>
                    <a:pt x="1791" y="2618"/>
                  </a:lnTo>
                  <a:lnTo>
                    <a:pt x="1781" y="2615"/>
                  </a:lnTo>
                  <a:lnTo>
                    <a:pt x="1780" y="2614"/>
                  </a:lnTo>
                  <a:lnTo>
                    <a:pt x="1780" y="2612"/>
                  </a:lnTo>
                  <a:lnTo>
                    <a:pt x="1794" y="2573"/>
                  </a:lnTo>
                  <a:lnTo>
                    <a:pt x="1800" y="2578"/>
                  </a:lnTo>
                  <a:lnTo>
                    <a:pt x="1810" y="2589"/>
                  </a:lnTo>
                  <a:lnTo>
                    <a:pt x="1811" y="2589"/>
                  </a:lnTo>
                  <a:lnTo>
                    <a:pt x="1819" y="2576"/>
                  </a:lnTo>
                  <a:lnTo>
                    <a:pt x="1825" y="2568"/>
                  </a:lnTo>
                  <a:lnTo>
                    <a:pt x="1828" y="2561"/>
                  </a:lnTo>
                  <a:lnTo>
                    <a:pt x="1830" y="2558"/>
                  </a:lnTo>
                  <a:lnTo>
                    <a:pt x="1838" y="2545"/>
                  </a:lnTo>
                  <a:lnTo>
                    <a:pt x="1844" y="2539"/>
                  </a:lnTo>
                  <a:lnTo>
                    <a:pt x="1853" y="2531"/>
                  </a:lnTo>
                  <a:lnTo>
                    <a:pt x="1861" y="2528"/>
                  </a:lnTo>
                  <a:lnTo>
                    <a:pt x="1863" y="2526"/>
                  </a:lnTo>
                  <a:lnTo>
                    <a:pt x="1866" y="2526"/>
                  </a:lnTo>
                  <a:lnTo>
                    <a:pt x="1866" y="2523"/>
                  </a:lnTo>
                  <a:lnTo>
                    <a:pt x="1866" y="2522"/>
                  </a:lnTo>
                  <a:lnTo>
                    <a:pt x="1867" y="2512"/>
                  </a:lnTo>
                  <a:lnTo>
                    <a:pt x="1870" y="2492"/>
                  </a:lnTo>
                  <a:lnTo>
                    <a:pt x="1870" y="2467"/>
                  </a:lnTo>
                  <a:lnTo>
                    <a:pt x="1870" y="2464"/>
                  </a:lnTo>
                  <a:lnTo>
                    <a:pt x="1870" y="2456"/>
                  </a:lnTo>
                  <a:lnTo>
                    <a:pt x="1870" y="2448"/>
                  </a:lnTo>
                  <a:lnTo>
                    <a:pt x="1872" y="2442"/>
                  </a:lnTo>
                  <a:lnTo>
                    <a:pt x="1875" y="2437"/>
                  </a:lnTo>
                  <a:lnTo>
                    <a:pt x="1883" y="2422"/>
                  </a:lnTo>
                  <a:lnTo>
                    <a:pt x="1889" y="2403"/>
                  </a:lnTo>
                  <a:lnTo>
                    <a:pt x="1891" y="2398"/>
                  </a:lnTo>
                  <a:lnTo>
                    <a:pt x="1897" y="2362"/>
                  </a:lnTo>
                  <a:lnTo>
                    <a:pt x="1885" y="2308"/>
                  </a:lnTo>
                  <a:lnTo>
                    <a:pt x="1883" y="2300"/>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sp>
          <p:nvSpPr>
            <p:cNvPr id="224" name="Freeform 1258"/>
            <p:cNvSpPr>
              <a:spLocks/>
            </p:cNvSpPr>
            <p:nvPr/>
          </p:nvSpPr>
          <p:spPr bwMode="auto">
            <a:xfrm>
              <a:off x="5723262" y="3757093"/>
              <a:ext cx="35821" cy="27224"/>
            </a:xfrm>
            <a:custGeom>
              <a:avLst/>
              <a:gdLst>
                <a:gd name="T0" fmla="*/ 45165982 w 25"/>
                <a:gd name="T1" fmla="*/ 6159788 h 19"/>
                <a:gd name="T2" fmla="*/ 34901117 w 25"/>
                <a:gd name="T3" fmla="*/ 0 h 19"/>
                <a:gd name="T4" fmla="*/ 12318125 w 25"/>
                <a:gd name="T5" fmla="*/ 0 h 19"/>
                <a:gd name="T6" fmla="*/ 12318125 w 25"/>
                <a:gd name="T7" fmla="*/ 0 h 19"/>
                <a:gd name="T8" fmla="*/ 10264866 w 25"/>
                <a:gd name="T9" fmla="*/ 0 h 19"/>
                <a:gd name="T10" fmla="*/ 0 w 25"/>
                <a:gd name="T11" fmla="*/ 6159788 h 19"/>
                <a:gd name="T12" fmla="*/ 0 w 25"/>
                <a:gd name="T13" fmla="*/ 10264881 h 19"/>
                <a:gd name="T14" fmla="*/ 0 w 25"/>
                <a:gd name="T15" fmla="*/ 12318144 h 19"/>
                <a:gd name="T16" fmla="*/ 39007636 w 25"/>
                <a:gd name="T17" fmla="*/ 39007693 h 19"/>
                <a:gd name="T18" fmla="*/ 41060896 w 25"/>
                <a:gd name="T19" fmla="*/ 39007693 h 19"/>
                <a:gd name="T20" fmla="*/ 41060896 w 25"/>
                <a:gd name="T21" fmla="*/ 39007693 h 19"/>
                <a:gd name="T22" fmla="*/ 45165982 w 25"/>
                <a:gd name="T23" fmla="*/ 39007693 h 19"/>
                <a:gd name="T24" fmla="*/ 45165982 w 25"/>
                <a:gd name="T25" fmla="*/ 32847905 h 19"/>
                <a:gd name="T26" fmla="*/ 47219242 w 25"/>
                <a:gd name="T27" fmla="*/ 16424669 h 19"/>
                <a:gd name="T28" fmla="*/ 47219242 w 25"/>
                <a:gd name="T29" fmla="*/ 12318144 h 19"/>
                <a:gd name="T30" fmla="*/ 51325762 w 25"/>
                <a:gd name="T31" fmla="*/ 12318144 h 19"/>
                <a:gd name="T32" fmla="*/ 47219242 w 25"/>
                <a:gd name="T33" fmla="*/ 10264881 h 19"/>
                <a:gd name="T34" fmla="*/ 47219242 w 25"/>
                <a:gd name="T35" fmla="*/ 10264881 h 19"/>
                <a:gd name="T36" fmla="*/ 45165982 w 25"/>
                <a:gd name="T37" fmla="*/ 615978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9"/>
                <a:gd name="T59" fmla="*/ 25 w 25"/>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9">
                  <a:moveTo>
                    <a:pt x="22" y="3"/>
                  </a:moveTo>
                  <a:lnTo>
                    <a:pt x="17" y="0"/>
                  </a:lnTo>
                  <a:lnTo>
                    <a:pt x="6" y="0"/>
                  </a:lnTo>
                  <a:lnTo>
                    <a:pt x="5" y="0"/>
                  </a:lnTo>
                  <a:lnTo>
                    <a:pt x="0" y="3"/>
                  </a:lnTo>
                  <a:lnTo>
                    <a:pt x="0" y="5"/>
                  </a:lnTo>
                  <a:lnTo>
                    <a:pt x="0" y="6"/>
                  </a:lnTo>
                  <a:lnTo>
                    <a:pt x="19" y="19"/>
                  </a:lnTo>
                  <a:lnTo>
                    <a:pt x="20" y="19"/>
                  </a:lnTo>
                  <a:lnTo>
                    <a:pt x="22" y="19"/>
                  </a:lnTo>
                  <a:lnTo>
                    <a:pt x="22" y="16"/>
                  </a:lnTo>
                  <a:lnTo>
                    <a:pt x="23" y="8"/>
                  </a:lnTo>
                  <a:lnTo>
                    <a:pt x="23" y="6"/>
                  </a:lnTo>
                  <a:lnTo>
                    <a:pt x="25" y="6"/>
                  </a:lnTo>
                  <a:lnTo>
                    <a:pt x="23" y="5"/>
                  </a:lnTo>
                  <a:lnTo>
                    <a:pt x="22" y="3"/>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sp>
          <p:nvSpPr>
            <p:cNvPr id="225" name="Freeform 1291"/>
            <p:cNvSpPr>
              <a:spLocks/>
            </p:cNvSpPr>
            <p:nvPr/>
          </p:nvSpPr>
          <p:spPr bwMode="auto">
            <a:xfrm>
              <a:off x="6206126" y="4261450"/>
              <a:ext cx="159045" cy="204895"/>
            </a:xfrm>
            <a:custGeom>
              <a:avLst/>
              <a:gdLst>
                <a:gd name="T0" fmla="*/ 197089710 w 111"/>
                <a:gd name="T1" fmla="*/ 45165736 h 143"/>
                <a:gd name="T2" fmla="*/ 199142967 w 111"/>
                <a:gd name="T3" fmla="*/ 34900926 h 143"/>
                <a:gd name="T4" fmla="*/ 205302737 w 111"/>
                <a:gd name="T5" fmla="*/ 6158313 h 143"/>
                <a:gd name="T6" fmla="*/ 203249480 w 111"/>
                <a:gd name="T7" fmla="*/ 0 h 143"/>
                <a:gd name="T8" fmla="*/ 199142967 w 111"/>
                <a:gd name="T9" fmla="*/ 0 h 143"/>
                <a:gd name="T10" fmla="*/ 147817283 w 111"/>
                <a:gd name="T11" fmla="*/ 22582868 h 143"/>
                <a:gd name="T12" fmla="*/ 145764026 w 111"/>
                <a:gd name="T13" fmla="*/ 24636116 h 143"/>
                <a:gd name="T14" fmla="*/ 123181069 w 111"/>
                <a:gd name="T15" fmla="*/ 41060671 h 143"/>
                <a:gd name="T16" fmla="*/ 112916219 w 111"/>
                <a:gd name="T17" fmla="*/ 57483794 h 143"/>
                <a:gd name="T18" fmla="*/ 106757882 w 111"/>
                <a:gd name="T19" fmla="*/ 80066662 h 143"/>
                <a:gd name="T20" fmla="*/ 100598112 w 111"/>
                <a:gd name="T21" fmla="*/ 96491217 h 143"/>
                <a:gd name="T22" fmla="*/ 96491599 w 111"/>
                <a:gd name="T23" fmla="*/ 108809275 h 143"/>
                <a:gd name="T24" fmla="*/ 88280005 w 111"/>
                <a:gd name="T25" fmla="*/ 119074084 h 143"/>
                <a:gd name="T26" fmla="*/ 80068411 w 111"/>
                <a:gd name="T27" fmla="*/ 131392143 h 143"/>
                <a:gd name="T28" fmla="*/ 78015155 w 111"/>
                <a:gd name="T29" fmla="*/ 137551888 h 143"/>
                <a:gd name="T30" fmla="*/ 67750304 w 111"/>
                <a:gd name="T31" fmla="*/ 143710201 h 143"/>
                <a:gd name="T32" fmla="*/ 32847807 w 111"/>
                <a:gd name="T33" fmla="*/ 190929185 h 143"/>
                <a:gd name="T34" fmla="*/ 0 w 111"/>
                <a:gd name="T35" fmla="*/ 285368586 h 143"/>
                <a:gd name="T36" fmla="*/ 0 w 111"/>
                <a:gd name="T37" fmla="*/ 285368586 h 143"/>
                <a:gd name="T38" fmla="*/ 0 w 111"/>
                <a:gd name="T39" fmla="*/ 287421834 h 143"/>
                <a:gd name="T40" fmla="*/ 4106513 w 111"/>
                <a:gd name="T41" fmla="*/ 291526899 h 143"/>
                <a:gd name="T42" fmla="*/ 8211594 w 111"/>
                <a:gd name="T43" fmla="*/ 293580147 h 143"/>
                <a:gd name="T44" fmla="*/ 61590534 w 111"/>
                <a:gd name="T45" fmla="*/ 287421834 h 143"/>
                <a:gd name="T46" fmla="*/ 78015155 w 111"/>
                <a:gd name="T47" fmla="*/ 281262089 h 143"/>
                <a:gd name="T48" fmla="*/ 90333261 w 111"/>
                <a:gd name="T49" fmla="*/ 273050528 h 143"/>
                <a:gd name="T50" fmla="*/ 117022732 w 111"/>
                <a:gd name="T51" fmla="*/ 256625973 h 143"/>
                <a:gd name="T52" fmla="*/ 141658946 w 111"/>
                <a:gd name="T53" fmla="*/ 234043105 h 143"/>
                <a:gd name="T54" fmla="*/ 153977053 w 111"/>
                <a:gd name="T55" fmla="*/ 223778295 h 143"/>
                <a:gd name="T56" fmla="*/ 186824860 w 111"/>
                <a:gd name="T57" fmla="*/ 184770872 h 143"/>
                <a:gd name="T58" fmla="*/ 192984630 w 111"/>
                <a:gd name="T59" fmla="*/ 178611127 h 143"/>
                <a:gd name="T60" fmla="*/ 221725924 w 111"/>
                <a:gd name="T61" fmla="*/ 110862523 h 143"/>
                <a:gd name="T62" fmla="*/ 227885694 w 111"/>
                <a:gd name="T63" fmla="*/ 96491217 h 143"/>
                <a:gd name="T64" fmla="*/ 227885694 w 111"/>
                <a:gd name="T65" fmla="*/ 92384720 h 143"/>
                <a:gd name="T66" fmla="*/ 225832437 w 111"/>
                <a:gd name="T67" fmla="*/ 88279656 h 143"/>
                <a:gd name="T68" fmla="*/ 225832437 w 111"/>
                <a:gd name="T69" fmla="*/ 88279656 h 143"/>
                <a:gd name="T70" fmla="*/ 215567587 w 111"/>
                <a:gd name="T71" fmla="*/ 86226407 h 143"/>
                <a:gd name="T72" fmla="*/ 203249480 w 111"/>
                <a:gd name="T73" fmla="*/ 80066662 h 143"/>
                <a:gd name="T74" fmla="*/ 197089710 w 111"/>
                <a:gd name="T75" fmla="*/ 69801852 h 143"/>
                <a:gd name="T76" fmla="*/ 197089710 w 111"/>
                <a:gd name="T77" fmla="*/ 53378730 h 143"/>
                <a:gd name="T78" fmla="*/ 197089710 w 111"/>
                <a:gd name="T79" fmla="*/ 51325481 h 143"/>
                <a:gd name="T80" fmla="*/ 197089710 w 111"/>
                <a:gd name="T81" fmla="*/ 45165736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
                <a:gd name="T124" fmla="*/ 0 h 143"/>
                <a:gd name="T125" fmla="*/ 111 w 111"/>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 h="143">
                  <a:moveTo>
                    <a:pt x="96" y="22"/>
                  </a:moveTo>
                  <a:lnTo>
                    <a:pt x="97" y="17"/>
                  </a:lnTo>
                  <a:lnTo>
                    <a:pt x="100" y="3"/>
                  </a:lnTo>
                  <a:lnTo>
                    <a:pt x="99" y="0"/>
                  </a:lnTo>
                  <a:lnTo>
                    <a:pt x="97" y="0"/>
                  </a:lnTo>
                  <a:lnTo>
                    <a:pt x="72" y="11"/>
                  </a:lnTo>
                  <a:lnTo>
                    <a:pt x="71" y="12"/>
                  </a:lnTo>
                  <a:lnTo>
                    <a:pt x="60" y="20"/>
                  </a:lnTo>
                  <a:lnTo>
                    <a:pt x="55" y="28"/>
                  </a:lnTo>
                  <a:lnTo>
                    <a:pt x="52" y="39"/>
                  </a:lnTo>
                  <a:lnTo>
                    <a:pt x="49" y="47"/>
                  </a:lnTo>
                  <a:lnTo>
                    <a:pt x="47" y="53"/>
                  </a:lnTo>
                  <a:lnTo>
                    <a:pt x="43" y="58"/>
                  </a:lnTo>
                  <a:lnTo>
                    <a:pt x="39" y="64"/>
                  </a:lnTo>
                  <a:lnTo>
                    <a:pt x="38" y="67"/>
                  </a:lnTo>
                  <a:lnTo>
                    <a:pt x="33" y="70"/>
                  </a:lnTo>
                  <a:lnTo>
                    <a:pt x="16" y="93"/>
                  </a:lnTo>
                  <a:lnTo>
                    <a:pt x="0" y="139"/>
                  </a:lnTo>
                  <a:lnTo>
                    <a:pt x="0" y="140"/>
                  </a:lnTo>
                  <a:lnTo>
                    <a:pt x="2" y="142"/>
                  </a:lnTo>
                  <a:lnTo>
                    <a:pt x="4" y="143"/>
                  </a:lnTo>
                  <a:lnTo>
                    <a:pt x="30" y="140"/>
                  </a:lnTo>
                  <a:lnTo>
                    <a:pt x="38" y="137"/>
                  </a:lnTo>
                  <a:lnTo>
                    <a:pt x="44" y="133"/>
                  </a:lnTo>
                  <a:lnTo>
                    <a:pt x="57" y="125"/>
                  </a:lnTo>
                  <a:lnTo>
                    <a:pt x="69" y="114"/>
                  </a:lnTo>
                  <a:lnTo>
                    <a:pt x="75" y="109"/>
                  </a:lnTo>
                  <a:lnTo>
                    <a:pt x="91" y="90"/>
                  </a:lnTo>
                  <a:lnTo>
                    <a:pt x="94" y="87"/>
                  </a:lnTo>
                  <a:lnTo>
                    <a:pt x="108" y="54"/>
                  </a:lnTo>
                  <a:lnTo>
                    <a:pt x="111" y="47"/>
                  </a:lnTo>
                  <a:lnTo>
                    <a:pt x="111" y="45"/>
                  </a:lnTo>
                  <a:lnTo>
                    <a:pt x="110" y="43"/>
                  </a:lnTo>
                  <a:lnTo>
                    <a:pt x="105" y="42"/>
                  </a:lnTo>
                  <a:lnTo>
                    <a:pt x="99" y="39"/>
                  </a:lnTo>
                  <a:lnTo>
                    <a:pt x="96" y="34"/>
                  </a:lnTo>
                  <a:lnTo>
                    <a:pt x="96" y="26"/>
                  </a:lnTo>
                  <a:lnTo>
                    <a:pt x="96" y="25"/>
                  </a:lnTo>
                  <a:lnTo>
                    <a:pt x="96" y="22"/>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sp>
          <p:nvSpPr>
            <p:cNvPr id="226" name="Freeform 1323"/>
            <p:cNvSpPr>
              <a:spLocks/>
            </p:cNvSpPr>
            <p:nvPr/>
          </p:nvSpPr>
          <p:spPr bwMode="auto">
            <a:xfrm>
              <a:off x="5723262" y="3757093"/>
              <a:ext cx="35821" cy="27224"/>
            </a:xfrm>
            <a:custGeom>
              <a:avLst/>
              <a:gdLst>
                <a:gd name="T0" fmla="*/ 45165982 w 25"/>
                <a:gd name="T1" fmla="*/ 6159788 h 19"/>
                <a:gd name="T2" fmla="*/ 34901117 w 25"/>
                <a:gd name="T3" fmla="*/ 0 h 19"/>
                <a:gd name="T4" fmla="*/ 12318125 w 25"/>
                <a:gd name="T5" fmla="*/ 0 h 19"/>
                <a:gd name="T6" fmla="*/ 12318125 w 25"/>
                <a:gd name="T7" fmla="*/ 0 h 19"/>
                <a:gd name="T8" fmla="*/ 10264866 w 25"/>
                <a:gd name="T9" fmla="*/ 0 h 19"/>
                <a:gd name="T10" fmla="*/ 0 w 25"/>
                <a:gd name="T11" fmla="*/ 6159788 h 19"/>
                <a:gd name="T12" fmla="*/ 0 w 25"/>
                <a:gd name="T13" fmla="*/ 10264881 h 19"/>
                <a:gd name="T14" fmla="*/ 0 w 25"/>
                <a:gd name="T15" fmla="*/ 12318144 h 19"/>
                <a:gd name="T16" fmla="*/ 39007636 w 25"/>
                <a:gd name="T17" fmla="*/ 39007693 h 19"/>
                <a:gd name="T18" fmla="*/ 41060896 w 25"/>
                <a:gd name="T19" fmla="*/ 39007693 h 19"/>
                <a:gd name="T20" fmla="*/ 41060896 w 25"/>
                <a:gd name="T21" fmla="*/ 39007693 h 19"/>
                <a:gd name="T22" fmla="*/ 45165982 w 25"/>
                <a:gd name="T23" fmla="*/ 39007693 h 19"/>
                <a:gd name="T24" fmla="*/ 45165982 w 25"/>
                <a:gd name="T25" fmla="*/ 32847905 h 19"/>
                <a:gd name="T26" fmla="*/ 47219242 w 25"/>
                <a:gd name="T27" fmla="*/ 16424669 h 19"/>
                <a:gd name="T28" fmla="*/ 47219242 w 25"/>
                <a:gd name="T29" fmla="*/ 12318144 h 19"/>
                <a:gd name="T30" fmla="*/ 51325762 w 25"/>
                <a:gd name="T31" fmla="*/ 12318144 h 19"/>
                <a:gd name="T32" fmla="*/ 47219242 w 25"/>
                <a:gd name="T33" fmla="*/ 10264881 h 19"/>
                <a:gd name="T34" fmla="*/ 47219242 w 25"/>
                <a:gd name="T35" fmla="*/ 10264881 h 19"/>
                <a:gd name="T36" fmla="*/ 45165982 w 25"/>
                <a:gd name="T37" fmla="*/ 615978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9"/>
                <a:gd name="T59" fmla="*/ 25 w 25"/>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9">
                  <a:moveTo>
                    <a:pt x="22" y="3"/>
                  </a:moveTo>
                  <a:lnTo>
                    <a:pt x="17" y="0"/>
                  </a:lnTo>
                  <a:lnTo>
                    <a:pt x="6" y="0"/>
                  </a:lnTo>
                  <a:lnTo>
                    <a:pt x="5" y="0"/>
                  </a:lnTo>
                  <a:lnTo>
                    <a:pt x="0" y="3"/>
                  </a:lnTo>
                  <a:lnTo>
                    <a:pt x="0" y="5"/>
                  </a:lnTo>
                  <a:lnTo>
                    <a:pt x="0" y="6"/>
                  </a:lnTo>
                  <a:lnTo>
                    <a:pt x="19" y="19"/>
                  </a:lnTo>
                  <a:lnTo>
                    <a:pt x="20" y="19"/>
                  </a:lnTo>
                  <a:lnTo>
                    <a:pt x="22" y="19"/>
                  </a:lnTo>
                  <a:lnTo>
                    <a:pt x="22" y="16"/>
                  </a:lnTo>
                  <a:lnTo>
                    <a:pt x="23" y="8"/>
                  </a:lnTo>
                  <a:lnTo>
                    <a:pt x="23" y="6"/>
                  </a:lnTo>
                  <a:lnTo>
                    <a:pt x="25" y="6"/>
                  </a:lnTo>
                  <a:lnTo>
                    <a:pt x="23" y="5"/>
                  </a:lnTo>
                  <a:lnTo>
                    <a:pt x="22" y="3"/>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sp>
          <p:nvSpPr>
            <p:cNvPr id="227" name="Freeform 1339"/>
            <p:cNvSpPr>
              <a:spLocks/>
            </p:cNvSpPr>
            <p:nvPr/>
          </p:nvSpPr>
          <p:spPr bwMode="auto">
            <a:xfrm>
              <a:off x="5095681" y="3792913"/>
              <a:ext cx="898386" cy="684894"/>
            </a:xfrm>
            <a:custGeom>
              <a:avLst/>
              <a:gdLst>
                <a:gd name="T0" fmla="*/ 917694851 w 627"/>
                <a:gd name="T1" fmla="*/ 930012978 h 478"/>
                <a:gd name="T2" fmla="*/ 962860598 w 627"/>
                <a:gd name="T3" fmla="*/ 973126912 h 478"/>
                <a:gd name="T4" fmla="*/ 1008027778 w 627"/>
                <a:gd name="T5" fmla="*/ 973126912 h 478"/>
                <a:gd name="T6" fmla="*/ 1077829648 w 627"/>
                <a:gd name="T7" fmla="*/ 882793978 h 478"/>
                <a:gd name="T8" fmla="*/ 1077829648 w 627"/>
                <a:gd name="T9" fmla="*/ 841733293 h 478"/>
                <a:gd name="T10" fmla="*/ 1098359273 w 627"/>
                <a:gd name="T11" fmla="*/ 810938854 h 478"/>
                <a:gd name="T12" fmla="*/ 1172267641 w 627"/>
                <a:gd name="T13" fmla="*/ 815045352 h 478"/>
                <a:gd name="T14" fmla="*/ 1213328323 w 627"/>
                <a:gd name="T15" fmla="*/ 792461044 h 478"/>
                <a:gd name="T16" fmla="*/ 1229752882 w 627"/>
                <a:gd name="T17" fmla="*/ 710341108 h 478"/>
                <a:gd name="T18" fmla="*/ 1162002828 w 627"/>
                <a:gd name="T19" fmla="*/ 546099801 h 478"/>
                <a:gd name="T20" fmla="*/ 1190745449 w 627"/>
                <a:gd name="T21" fmla="*/ 556366047 h 478"/>
                <a:gd name="T22" fmla="*/ 1231806131 w 627"/>
                <a:gd name="T23" fmla="*/ 603585046 h 478"/>
                <a:gd name="T24" fmla="*/ 1231806131 w 627"/>
                <a:gd name="T25" fmla="*/ 650804046 h 478"/>
                <a:gd name="T26" fmla="*/ 1219488070 w 627"/>
                <a:gd name="T27" fmla="*/ 687758232 h 478"/>
                <a:gd name="T28" fmla="*/ 1252335756 w 627"/>
                <a:gd name="T29" fmla="*/ 741136979 h 478"/>
                <a:gd name="T30" fmla="*/ 1274918629 w 627"/>
                <a:gd name="T31" fmla="*/ 695969796 h 478"/>
                <a:gd name="T32" fmla="*/ 1268760315 w 627"/>
                <a:gd name="T33" fmla="*/ 570735925 h 478"/>
                <a:gd name="T34" fmla="*/ 1242070943 w 627"/>
                <a:gd name="T35" fmla="*/ 482457674 h 478"/>
                <a:gd name="T36" fmla="*/ 1139419955 w 627"/>
                <a:gd name="T37" fmla="*/ 459874799 h 478"/>
                <a:gd name="T38" fmla="*/ 1075776399 w 627"/>
                <a:gd name="T39" fmla="*/ 517358611 h 478"/>
                <a:gd name="T40" fmla="*/ 1055246775 w 627"/>
                <a:gd name="T41" fmla="*/ 496827552 h 478"/>
                <a:gd name="T42" fmla="*/ 1086041212 w 627"/>
                <a:gd name="T43" fmla="*/ 445503487 h 478"/>
                <a:gd name="T44" fmla="*/ 1145579702 w 627"/>
                <a:gd name="T45" fmla="*/ 420867363 h 478"/>
                <a:gd name="T46" fmla="*/ 1168162576 w 627"/>
                <a:gd name="T47" fmla="*/ 394177989 h 478"/>
                <a:gd name="T48" fmla="*/ 1157897763 w 627"/>
                <a:gd name="T49" fmla="*/ 334640928 h 478"/>
                <a:gd name="T50" fmla="*/ 1127101894 w 627"/>
                <a:gd name="T51" fmla="*/ 314109869 h 478"/>
                <a:gd name="T52" fmla="*/ 1012132844 w 627"/>
                <a:gd name="T53" fmla="*/ 73908373 h 478"/>
                <a:gd name="T54" fmla="*/ 991603219 w 627"/>
                <a:gd name="T55" fmla="*/ 32847688 h 478"/>
                <a:gd name="T56" fmla="*/ 854051296 w 627"/>
                <a:gd name="T57" fmla="*/ 0 h 478"/>
                <a:gd name="T58" fmla="*/ 646697502 w 627"/>
                <a:gd name="T59" fmla="*/ 51325498 h 478"/>
                <a:gd name="T60" fmla="*/ 552259510 w 627"/>
                <a:gd name="T61" fmla="*/ 129338936 h 478"/>
                <a:gd name="T62" fmla="*/ 507093763 w 627"/>
                <a:gd name="T63" fmla="*/ 151923244 h 478"/>
                <a:gd name="T64" fmla="*/ 455768269 w 627"/>
                <a:gd name="T65" fmla="*/ 141656999 h 478"/>
                <a:gd name="T66" fmla="*/ 433185395 w 627"/>
                <a:gd name="T67" fmla="*/ 141656999 h 478"/>
                <a:gd name="T68" fmla="*/ 363382092 w 627"/>
                <a:gd name="T69" fmla="*/ 188877431 h 478"/>
                <a:gd name="T70" fmla="*/ 344905717 w 627"/>
                <a:gd name="T71" fmla="*/ 295633492 h 478"/>
                <a:gd name="T72" fmla="*/ 186824169 w 627"/>
                <a:gd name="T73" fmla="*/ 408549301 h 478"/>
                <a:gd name="T74" fmla="*/ 147816736 w 627"/>
                <a:gd name="T75" fmla="*/ 385966426 h 478"/>
                <a:gd name="T76" fmla="*/ 147816736 w 627"/>
                <a:gd name="T77" fmla="*/ 468086363 h 478"/>
                <a:gd name="T78" fmla="*/ 158081548 w 627"/>
                <a:gd name="T79" fmla="*/ 541994736 h 478"/>
                <a:gd name="T80" fmla="*/ 0 w 627"/>
                <a:gd name="T81" fmla="*/ 607690112 h 478"/>
                <a:gd name="T82" fmla="*/ 84173180 w 627"/>
                <a:gd name="T83" fmla="*/ 718552671 h 478"/>
                <a:gd name="T84" fmla="*/ 135498674 w 627"/>
                <a:gd name="T85" fmla="*/ 810938854 h 478"/>
                <a:gd name="T86" fmla="*/ 227883418 w 627"/>
                <a:gd name="T87" fmla="*/ 837628228 h 478"/>
                <a:gd name="T88" fmla="*/ 242254728 w 627"/>
                <a:gd name="T89" fmla="*/ 862264352 h 478"/>
                <a:gd name="T90" fmla="*/ 301791786 w 627"/>
                <a:gd name="T91" fmla="*/ 893058791 h 478"/>
                <a:gd name="T92" fmla="*/ 410602521 w 627"/>
                <a:gd name="T93" fmla="*/ 888953726 h 478"/>
                <a:gd name="T94" fmla="*/ 459873334 w 627"/>
                <a:gd name="T95" fmla="*/ 767824920 h 478"/>
                <a:gd name="T96" fmla="*/ 535834951 w 627"/>
                <a:gd name="T97" fmla="*/ 661068859 h 478"/>
                <a:gd name="T98" fmla="*/ 607690069 w 627"/>
                <a:gd name="T99" fmla="*/ 734977232 h 478"/>
                <a:gd name="T100" fmla="*/ 613849817 w 627"/>
                <a:gd name="T101" fmla="*/ 769878169 h 478"/>
                <a:gd name="T102" fmla="*/ 667228560 w 627"/>
                <a:gd name="T103" fmla="*/ 854051355 h 478"/>
                <a:gd name="T104" fmla="*/ 706234560 w 627"/>
                <a:gd name="T105" fmla="*/ 854051355 h 478"/>
                <a:gd name="T106" fmla="*/ 716500805 w 627"/>
                <a:gd name="T107" fmla="*/ 895112040 h 478"/>
                <a:gd name="T108" fmla="*/ 704182744 w 627"/>
                <a:gd name="T109" fmla="*/ 921801414 h 478"/>
                <a:gd name="T110" fmla="*/ 718552621 w 627"/>
                <a:gd name="T111" fmla="*/ 958755600 h 478"/>
                <a:gd name="T112" fmla="*/ 843786483 w 627"/>
                <a:gd name="T113" fmla="*/ 944384289 h 478"/>
                <a:gd name="T114" fmla="*/ 849946230 w 627"/>
                <a:gd name="T115" fmla="*/ 927959728 h 478"/>
                <a:gd name="T116" fmla="*/ 888952231 w 627"/>
                <a:gd name="T117" fmla="*/ 930012978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7"/>
                <a:gd name="T178" fmla="*/ 0 h 478"/>
                <a:gd name="T179" fmla="*/ 627 w 627"/>
                <a:gd name="T180" fmla="*/ 478 h 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7" h="478">
                  <a:moveTo>
                    <a:pt x="433" y="453"/>
                  </a:moveTo>
                  <a:lnTo>
                    <a:pt x="433" y="452"/>
                  </a:lnTo>
                  <a:lnTo>
                    <a:pt x="441" y="452"/>
                  </a:lnTo>
                  <a:lnTo>
                    <a:pt x="444" y="453"/>
                  </a:lnTo>
                  <a:lnTo>
                    <a:pt x="447" y="453"/>
                  </a:lnTo>
                  <a:lnTo>
                    <a:pt x="469" y="464"/>
                  </a:lnTo>
                  <a:lnTo>
                    <a:pt x="469" y="470"/>
                  </a:lnTo>
                  <a:lnTo>
                    <a:pt x="468" y="472"/>
                  </a:lnTo>
                  <a:lnTo>
                    <a:pt x="469" y="474"/>
                  </a:lnTo>
                  <a:lnTo>
                    <a:pt x="469" y="475"/>
                  </a:lnTo>
                  <a:lnTo>
                    <a:pt x="475" y="478"/>
                  </a:lnTo>
                  <a:lnTo>
                    <a:pt x="479" y="478"/>
                  </a:lnTo>
                  <a:lnTo>
                    <a:pt x="485" y="477"/>
                  </a:lnTo>
                  <a:lnTo>
                    <a:pt x="491" y="474"/>
                  </a:lnTo>
                  <a:lnTo>
                    <a:pt x="513" y="456"/>
                  </a:lnTo>
                  <a:lnTo>
                    <a:pt x="518" y="453"/>
                  </a:lnTo>
                  <a:lnTo>
                    <a:pt x="519" y="450"/>
                  </a:lnTo>
                  <a:lnTo>
                    <a:pt x="521" y="444"/>
                  </a:lnTo>
                  <a:lnTo>
                    <a:pt x="525" y="430"/>
                  </a:lnTo>
                  <a:lnTo>
                    <a:pt x="527" y="422"/>
                  </a:lnTo>
                  <a:lnTo>
                    <a:pt x="527" y="417"/>
                  </a:lnTo>
                  <a:lnTo>
                    <a:pt x="527" y="416"/>
                  </a:lnTo>
                  <a:lnTo>
                    <a:pt x="525" y="411"/>
                  </a:lnTo>
                  <a:lnTo>
                    <a:pt x="525" y="410"/>
                  </a:lnTo>
                  <a:lnTo>
                    <a:pt x="525" y="408"/>
                  </a:lnTo>
                  <a:lnTo>
                    <a:pt x="525" y="405"/>
                  </a:lnTo>
                  <a:lnTo>
                    <a:pt x="527" y="402"/>
                  </a:lnTo>
                  <a:lnTo>
                    <a:pt x="529" y="402"/>
                  </a:lnTo>
                  <a:lnTo>
                    <a:pt x="535" y="395"/>
                  </a:lnTo>
                  <a:lnTo>
                    <a:pt x="536" y="395"/>
                  </a:lnTo>
                  <a:lnTo>
                    <a:pt x="555" y="392"/>
                  </a:lnTo>
                  <a:lnTo>
                    <a:pt x="564" y="394"/>
                  </a:lnTo>
                  <a:lnTo>
                    <a:pt x="568" y="394"/>
                  </a:lnTo>
                  <a:lnTo>
                    <a:pt x="571" y="397"/>
                  </a:lnTo>
                  <a:lnTo>
                    <a:pt x="572" y="400"/>
                  </a:lnTo>
                  <a:lnTo>
                    <a:pt x="575" y="402"/>
                  </a:lnTo>
                  <a:lnTo>
                    <a:pt x="577" y="400"/>
                  </a:lnTo>
                  <a:lnTo>
                    <a:pt x="586" y="392"/>
                  </a:lnTo>
                  <a:lnTo>
                    <a:pt x="591" y="386"/>
                  </a:lnTo>
                  <a:lnTo>
                    <a:pt x="597" y="380"/>
                  </a:lnTo>
                  <a:lnTo>
                    <a:pt x="604" y="369"/>
                  </a:lnTo>
                  <a:lnTo>
                    <a:pt x="604" y="367"/>
                  </a:lnTo>
                  <a:lnTo>
                    <a:pt x="600" y="353"/>
                  </a:lnTo>
                  <a:lnTo>
                    <a:pt x="599" y="346"/>
                  </a:lnTo>
                  <a:lnTo>
                    <a:pt x="594" y="341"/>
                  </a:lnTo>
                  <a:lnTo>
                    <a:pt x="582" y="325"/>
                  </a:lnTo>
                  <a:lnTo>
                    <a:pt x="569" y="294"/>
                  </a:lnTo>
                  <a:lnTo>
                    <a:pt x="566" y="281"/>
                  </a:lnTo>
                  <a:lnTo>
                    <a:pt x="566" y="266"/>
                  </a:lnTo>
                  <a:lnTo>
                    <a:pt x="566" y="264"/>
                  </a:lnTo>
                  <a:lnTo>
                    <a:pt x="568" y="264"/>
                  </a:lnTo>
                  <a:lnTo>
                    <a:pt x="571" y="264"/>
                  </a:lnTo>
                  <a:lnTo>
                    <a:pt x="575" y="267"/>
                  </a:lnTo>
                  <a:lnTo>
                    <a:pt x="580" y="271"/>
                  </a:lnTo>
                  <a:lnTo>
                    <a:pt x="589" y="277"/>
                  </a:lnTo>
                  <a:lnTo>
                    <a:pt x="596" y="285"/>
                  </a:lnTo>
                  <a:lnTo>
                    <a:pt x="597" y="286"/>
                  </a:lnTo>
                  <a:lnTo>
                    <a:pt x="600" y="292"/>
                  </a:lnTo>
                  <a:lnTo>
                    <a:pt x="600" y="294"/>
                  </a:lnTo>
                  <a:lnTo>
                    <a:pt x="602" y="303"/>
                  </a:lnTo>
                  <a:lnTo>
                    <a:pt x="602" y="311"/>
                  </a:lnTo>
                  <a:lnTo>
                    <a:pt x="602" y="313"/>
                  </a:lnTo>
                  <a:lnTo>
                    <a:pt x="602" y="314"/>
                  </a:lnTo>
                  <a:lnTo>
                    <a:pt x="600" y="317"/>
                  </a:lnTo>
                  <a:lnTo>
                    <a:pt x="599" y="319"/>
                  </a:lnTo>
                  <a:lnTo>
                    <a:pt x="596" y="325"/>
                  </a:lnTo>
                  <a:lnTo>
                    <a:pt x="594" y="330"/>
                  </a:lnTo>
                  <a:lnTo>
                    <a:pt x="594" y="335"/>
                  </a:lnTo>
                  <a:lnTo>
                    <a:pt x="596" y="336"/>
                  </a:lnTo>
                  <a:lnTo>
                    <a:pt x="605" y="358"/>
                  </a:lnTo>
                  <a:lnTo>
                    <a:pt x="607" y="360"/>
                  </a:lnTo>
                  <a:lnTo>
                    <a:pt x="608" y="360"/>
                  </a:lnTo>
                  <a:lnTo>
                    <a:pt x="610" y="361"/>
                  </a:lnTo>
                  <a:lnTo>
                    <a:pt x="611" y="360"/>
                  </a:lnTo>
                  <a:lnTo>
                    <a:pt x="611" y="358"/>
                  </a:lnTo>
                  <a:lnTo>
                    <a:pt x="616" y="352"/>
                  </a:lnTo>
                  <a:lnTo>
                    <a:pt x="619" y="341"/>
                  </a:lnTo>
                  <a:lnTo>
                    <a:pt x="621" y="339"/>
                  </a:lnTo>
                  <a:lnTo>
                    <a:pt x="627" y="310"/>
                  </a:lnTo>
                  <a:lnTo>
                    <a:pt x="627" y="300"/>
                  </a:lnTo>
                  <a:lnTo>
                    <a:pt x="627" y="299"/>
                  </a:lnTo>
                  <a:lnTo>
                    <a:pt x="627" y="297"/>
                  </a:lnTo>
                  <a:lnTo>
                    <a:pt x="618" y="278"/>
                  </a:lnTo>
                  <a:lnTo>
                    <a:pt x="607" y="253"/>
                  </a:lnTo>
                  <a:lnTo>
                    <a:pt x="605" y="249"/>
                  </a:lnTo>
                  <a:lnTo>
                    <a:pt x="605" y="246"/>
                  </a:lnTo>
                  <a:lnTo>
                    <a:pt x="605" y="242"/>
                  </a:lnTo>
                  <a:lnTo>
                    <a:pt x="605" y="235"/>
                  </a:lnTo>
                  <a:lnTo>
                    <a:pt x="604" y="235"/>
                  </a:lnTo>
                  <a:lnTo>
                    <a:pt x="596" y="224"/>
                  </a:lnTo>
                  <a:lnTo>
                    <a:pt x="594" y="224"/>
                  </a:lnTo>
                  <a:lnTo>
                    <a:pt x="583" y="222"/>
                  </a:lnTo>
                  <a:lnTo>
                    <a:pt x="555" y="224"/>
                  </a:lnTo>
                  <a:lnTo>
                    <a:pt x="543" y="230"/>
                  </a:lnTo>
                  <a:lnTo>
                    <a:pt x="530" y="239"/>
                  </a:lnTo>
                  <a:lnTo>
                    <a:pt x="527" y="246"/>
                  </a:lnTo>
                  <a:lnTo>
                    <a:pt x="525" y="249"/>
                  </a:lnTo>
                  <a:lnTo>
                    <a:pt x="524" y="252"/>
                  </a:lnTo>
                  <a:lnTo>
                    <a:pt x="521" y="253"/>
                  </a:lnTo>
                  <a:lnTo>
                    <a:pt x="519" y="253"/>
                  </a:lnTo>
                  <a:lnTo>
                    <a:pt x="519" y="250"/>
                  </a:lnTo>
                  <a:lnTo>
                    <a:pt x="514" y="242"/>
                  </a:lnTo>
                  <a:lnTo>
                    <a:pt x="514" y="239"/>
                  </a:lnTo>
                  <a:lnTo>
                    <a:pt x="522" y="225"/>
                  </a:lnTo>
                  <a:lnTo>
                    <a:pt x="527" y="221"/>
                  </a:lnTo>
                  <a:lnTo>
                    <a:pt x="529" y="219"/>
                  </a:lnTo>
                  <a:lnTo>
                    <a:pt x="529" y="217"/>
                  </a:lnTo>
                  <a:lnTo>
                    <a:pt x="539" y="211"/>
                  </a:lnTo>
                  <a:lnTo>
                    <a:pt x="547" y="206"/>
                  </a:lnTo>
                  <a:lnTo>
                    <a:pt x="557" y="206"/>
                  </a:lnTo>
                  <a:lnTo>
                    <a:pt x="558" y="205"/>
                  </a:lnTo>
                  <a:lnTo>
                    <a:pt x="564" y="199"/>
                  </a:lnTo>
                  <a:lnTo>
                    <a:pt x="566" y="197"/>
                  </a:lnTo>
                  <a:lnTo>
                    <a:pt x="569" y="194"/>
                  </a:lnTo>
                  <a:lnTo>
                    <a:pt x="569" y="192"/>
                  </a:lnTo>
                  <a:lnTo>
                    <a:pt x="569" y="188"/>
                  </a:lnTo>
                  <a:lnTo>
                    <a:pt x="569" y="185"/>
                  </a:lnTo>
                  <a:lnTo>
                    <a:pt x="569" y="172"/>
                  </a:lnTo>
                  <a:lnTo>
                    <a:pt x="564" y="163"/>
                  </a:lnTo>
                  <a:lnTo>
                    <a:pt x="560" y="156"/>
                  </a:lnTo>
                  <a:lnTo>
                    <a:pt x="558" y="155"/>
                  </a:lnTo>
                  <a:lnTo>
                    <a:pt x="557" y="155"/>
                  </a:lnTo>
                  <a:lnTo>
                    <a:pt x="550" y="152"/>
                  </a:lnTo>
                  <a:lnTo>
                    <a:pt x="549" y="153"/>
                  </a:lnTo>
                  <a:lnTo>
                    <a:pt x="547" y="155"/>
                  </a:lnTo>
                  <a:lnTo>
                    <a:pt x="546" y="156"/>
                  </a:lnTo>
                  <a:lnTo>
                    <a:pt x="493" y="72"/>
                  </a:lnTo>
                  <a:lnTo>
                    <a:pt x="491" y="55"/>
                  </a:lnTo>
                  <a:lnTo>
                    <a:pt x="493" y="36"/>
                  </a:lnTo>
                  <a:lnTo>
                    <a:pt x="493" y="35"/>
                  </a:lnTo>
                  <a:lnTo>
                    <a:pt x="493" y="31"/>
                  </a:lnTo>
                  <a:lnTo>
                    <a:pt x="486" y="21"/>
                  </a:lnTo>
                  <a:lnTo>
                    <a:pt x="486" y="19"/>
                  </a:lnTo>
                  <a:lnTo>
                    <a:pt x="483" y="16"/>
                  </a:lnTo>
                  <a:lnTo>
                    <a:pt x="479" y="13"/>
                  </a:lnTo>
                  <a:lnTo>
                    <a:pt x="477" y="13"/>
                  </a:lnTo>
                  <a:lnTo>
                    <a:pt x="469" y="8"/>
                  </a:lnTo>
                  <a:lnTo>
                    <a:pt x="422" y="0"/>
                  </a:lnTo>
                  <a:lnTo>
                    <a:pt x="416" y="0"/>
                  </a:lnTo>
                  <a:lnTo>
                    <a:pt x="414" y="0"/>
                  </a:lnTo>
                  <a:lnTo>
                    <a:pt x="385" y="2"/>
                  </a:lnTo>
                  <a:lnTo>
                    <a:pt x="366" y="11"/>
                  </a:lnTo>
                  <a:lnTo>
                    <a:pt x="327" y="25"/>
                  </a:lnTo>
                  <a:lnTo>
                    <a:pt x="315" y="25"/>
                  </a:lnTo>
                  <a:lnTo>
                    <a:pt x="305" y="25"/>
                  </a:lnTo>
                  <a:lnTo>
                    <a:pt x="300" y="25"/>
                  </a:lnTo>
                  <a:lnTo>
                    <a:pt x="282" y="31"/>
                  </a:lnTo>
                  <a:lnTo>
                    <a:pt x="275" y="47"/>
                  </a:lnTo>
                  <a:lnTo>
                    <a:pt x="269" y="63"/>
                  </a:lnTo>
                  <a:lnTo>
                    <a:pt x="268" y="66"/>
                  </a:lnTo>
                  <a:lnTo>
                    <a:pt x="261" y="72"/>
                  </a:lnTo>
                  <a:lnTo>
                    <a:pt x="257" y="75"/>
                  </a:lnTo>
                  <a:lnTo>
                    <a:pt x="252" y="75"/>
                  </a:lnTo>
                  <a:lnTo>
                    <a:pt x="247" y="74"/>
                  </a:lnTo>
                  <a:lnTo>
                    <a:pt x="241" y="72"/>
                  </a:lnTo>
                  <a:lnTo>
                    <a:pt x="236" y="67"/>
                  </a:lnTo>
                  <a:lnTo>
                    <a:pt x="233" y="67"/>
                  </a:lnTo>
                  <a:lnTo>
                    <a:pt x="230" y="67"/>
                  </a:lnTo>
                  <a:lnTo>
                    <a:pt x="222" y="69"/>
                  </a:lnTo>
                  <a:lnTo>
                    <a:pt x="218" y="71"/>
                  </a:lnTo>
                  <a:lnTo>
                    <a:pt x="216" y="71"/>
                  </a:lnTo>
                  <a:lnTo>
                    <a:pt x="216" y="69"/>
                  </a:lnTo>
                  <a:lnTo>
                    <a:pt x="211" y="69"/>
                  </a:lnTo>
                  <a:lnTo>
                    <a:pt x="193" y="72"/>
                  </a:lnTo>
                  <a:lnTo>
                    <a:pt x="188" y="77"/>
                  </a:lnTo>
                  <a:lnTo>
                    <a:pt x="179" y="91"/>
                  </a:lnTo>
                  <a:lnTo>
                    <a:pt x="177" y="92"/>
                  </a:lnTo>
                  <a:lnTo>
                    <a:pt x="179" y="94"/>
                  </a:lnTo>
                  <a:lnTo>
                    <a:pt x="177" y="110"/>
                  </a:lnTo>
                  <a:lnTo>
                    <a:pt x="171" y="135"/>
                  </a:lnTo>
                  <a:lnTo>
                    <a:pt x="168" y="141"/>
                  </a:lnTo>
                  <a:lnTo>
                    <a:pt x="168" y="144"/>
                  </a:lnTo>
                  <a:lnTo>
                    <a:pt x="147" y="183"/>
                  </a:lnTo>
                  <a:lnTo>
                    <a:pt x="99" y="202"/>
                  </a:lnTo>
                  <a:lnTo>
                    <a:pt x="97" y="202"/>
                  </a:lnTo>
                  <a:lnTo>
                    <a:pt x="93" y="200"/>
                  </a:lnTo>
                  <a:lnTo>
                    <a:pt x="91" y="199"/>
                  </a:lnTo>
                  <a:lnTo>
                    <a:pt x="90" y="197"/>
                  </a:lnTo>
                  <a:lnTo>
                    <a:pt x="80" y="189"/>
                  </a:lnTo>
                  <a:lnTo>
                    <a:pt x="79" y="188"/>
                  </a:lnTo>
                  <a:lnTo>
                    <a:pt x="74" y="188"/>
                  </a:lnTo>
                  <a:lnTo>
                    <a:pt x="72" y="188"/>
                  </a:lnTo>
                  <a:lnTo>
                    <a:pt x="71" y="189"/>
                  </a:lnTo>
                  <a:lnTo>
                    <a:pt x="61" y="205"/>
                  </a:lnTo>
                  <a:lnTo>
                    <a:pt x="58" y="213"/>
                  </a:lnTo>
                  <a:lnTo>
                    <a:pt x="71" y="228"/>
                  </a:lnTo>
                  <a:lnTo>
                    <a:pt x="72" y="228"/>
                  </a:lnTo>
                  <a:lnTo>
                    <a:pt x="86" y="230"/>
                  </a:lnTo>
                  <a:lnTo>
                    <a:pt x="105" y="233"/>
                  </a:lnTo>
                  <a:lnTo>
                    <a:pt x="107" y="236"/>
                  </a:lnTo>
                  <a:lnTo>
                    <a:pt x="108" y="239"/>
                  </a:lnTo>
                  <a:lnTo>
                    <a:pt x="77" y="264"/>
                  </a:lnTo>
                  <a:lnTo>
                    <a:pt x="71" y="267"/>
                  </a:lnTo>
                  <a:lnTo>
                    <a:pt x="69" y="269"/>
                  </a:lnTo>
                  <a:lnTo>
                    <a:pt x="47" y="267"/>
                  </a:lnTo>
                  <a:lnTo>
                    <a:pt x="0" y="294"/>
                  </a:lnTo>
                  <a:lnTo>
                    <a:pt x="0" y="296"/>
                  </a:lnTo>
                  <a:lnTo>
                    <a:pt x="2" y="305"/>
                  </a:lnTo>
                  <a:lnTo>
                    <a:pt x="16" y="321"/>
                  </a:lnTo>
                  <a:lnTo>
                    <a:pt x="25" y="333"/>
                  </a:lnTo>
                  <a:lnTo>
                    <a:pt x="29" y="335"/>
                  </a:lnTo>
                  <a:lnTo>
                    <a:pt x="41" y="350"/>
                  </a:lnTo>
                  <a:lnTo>
                    <a:pt x="54" y="364"/>
                  </a:lnTo>
                  <a:lnTo>
                    <a:pt x="65" y="388"/>
                  </a:lnTo>
                  <a:lnTo>
                    <a:pt x="65" y="391"/>
                  </a:lnTo>
                  <a:lnTo>
                    <a:pt x="66" y="395"/>
                  </a:lnTo>
                  <a:lnTo>
                    <a:pt x="75" y="397"/>
                  </a:lnTo>
                  <a:lnTo>
                    <a:pt x="91" y="399"/>
                  </a:lnTo>
                  <a:lnTo>
                    <a:pt x="100" y="400"/>
                  </a:lnTo>
                  <a:lnTo>
                    <a:pt x="104" y="402"/>
                  </a:lnTo>
                  <a:lnTo>
                    <a:pt x="111" y="408"/>
                  </a:lnTo>
                  <a:lnTo>
                    <a:pt x="115" y="411"/>
                  </a:lnTo>
                  <a:lnTo>
                    <a:pt x="116" y="413"/>
                  </a:lnTo>
                  <a:lnTo>
                    <a:pt x="118" y="416"/>
                  </a:lnTo>
                  <a:lnTo>
                    <a:pt x="118" y="417"/>
                  </a:lnTo>
                  <a:lnTo>
                    <a:pt x="118" y="420"/>
                  </a:lnTo>
                  <a:lnTo>
                    <a:pt x="119" y="422"/>
                  </a:lnTo>
                  <a:lnTo>
                    <a:pt x="121" y="424"/>
                  </a:lnTo>
                  <a:lnTo>
                    <a:pt x="129" y="430"/>
                  </a:lnTo>
                  <a:lnTo>
                    <a:pt x="132" y="431"/>
                  </a:lnTo>
                  <a:lnTo>
                    <a:pt x="147" y="435"/>
                  </a:lnTo>
                  <a:lnTo>
                    <a:pt x="185" y="439"/>
                  </a:lnTo>
                  <a:lnTo>
                    <a:pt x="188" y="439"/>
                  </a:lnTo>
                  <a:lnTo>
                    <a:pt x="196" y="438"/>
                  </a:lnTo>
                  <a:lnTo>
                    <a:pt x="197" y="436"/>
                  </a:lnTo>
                  <a:lnTo>
                    <a:pt x="200" y="433"/>
                  </a:lnTo>
                  <a:lnTo>
                    <a:pt x="229" y="395"/>
                  </a:lnTo>
                  <a:lnTo>
                    <a:pt x="229" y="394"/>
                  </a:lnTo>
                  <a:lnTo>
                    <a:pt x="229" y="383"/>
                  </a:lnTo>
                  <a:lnTo>
                    <a:pt x="224" y="374"/>
                  </a:lnTo>
                  <a:lnTo>
                    <a:pt x="224" y="372"/>
                  </a:lnTo>
                  <a:lnTo>
                    <a:pt x="230" y="353"/>
                  </a:lnTo>
                  <a:lnTo>
                    <a:pt x="257" y="324"/>
                  </a:lnTo>
                  <a:lnTo>
                    <a:pt x="258" y="322"/>
                  </a:lnTo>
                  <a:lnTo>
                    <a:pt x="261" y="322"/>
                  </a:lnTo>
                  <a:lnTo>
                    <a:pt x="275" y="330"/>
                  </a:lnTo>
                  <a:lnTo>
                    <a:pt x="286" y="341"/>
                  </a:lnTo>
                  <a:lnTo>
                    <a:pt x="294" y="352"/>
                  </a:lnTo>
                  <a:lnTo>
                    <a:pt x="296" y="355"/>
                  </a:lnTo>
                  <a:lnTo>
                    <a:pt x="296" y="358"/>
                  </a:lnTo>
                  <a:lnTo>
                    <a:pt x="299" y="367"/>
                  </a:lnTo>
                  <a:lnTo>
                    <a:pt x="299" y="369"/>
                  </a:lnTo>
                  <a:lnTo>
                    <a:pt x="299" y="370"/>
                  </a:lnTo>
                  <a:lnTo>
                    <a:pt x="297" y="374"/>
                  </a:lnTo>
                  <a:lnTo>
                    <a:pt x="299" y="375"/>
                  </a:lnTo>
                  <a:lnTo>
                    <a:pt x="307" y="395"/>
                  </a:lnTo>
                  <a:lnTo>
                    <a:pt x="310" y="402"/>
                  </a:lnTo>
                  <a:lnTo>
                    <a:pt x="311" y="403"/>
                  </a:lnTo>
                  <a:lnTo>
                    <a:pt x="324" y="414"/>
                  </a:lnTo>
                  <a:lnTo>
                    <a:pt x="325" y="416"/>
                  </a:lnTo>
                  <a:lnTo>
                    <a:pt x="327" y="413"/>
                  </a:lnTo>
                  <a:lnTo>
                    <a:pt x="329" y="410"/>
                  </a:lnTo>
                  <a:lnTo>
                    <a:pt x="330" y="410"/>
                  </a:lnTo>
                  <a:lnTo>
                    <a:pt x="333" y="410"/>
                  </a:lnTo>
                  <a:lnTo>
                    <a:pt x="344" y="416"/>
                  </a:lnTo>
                  <a:lnTo>
                    <a:pt x="346" y="419"/>
                  </a:lnTo>
                  <a:lnTo>
                    <a:pt x="347" y="422"/>
                  </a:lnTo>
                  <a:lnTo>
                    <a:pt x="349" y="428"/>
                  </a:lnTo>
                  <a:lnTo>
                    <a:pt x="349" y="430"/>
                  </a:lnTo>
                  <a:lnTo>
                    <a:pt x="349" y="436"/>
                  </a:lnTo>
                  <a:lnTo>
                    <a:pt x="347" y="438"/>
                  </a:lnTo>
                  <a:lnTo>
                    <a:pt x="346" y="442"/>
                  </a:lnTo>
                  <a:lnTo>
                    <a:pt x="344" y="444"/>
                  </a:lnTo>
                  <a:lnTo>
                    <a:pt x="343" y="445"/>
                  </a:lnTo>
                  <a:lnTo>
                    <a:pt x="343" y="449"/>
                  </a:lnTo>
                  <a:lnTo>
                    <a:pt x="343" y="453"/>
                  </a:lnTo>
                  <a:lnTo>
                    <a:pt x="343" y="455"/>
                  </a:lnTo>
                  <a:lnTo>
                    <a:pt x="344" y="456"/>
                  </a:lnTo>
                  <a:lnTo>
                    <a:pt x="349" y="464"/>
                  </a:lnTo>
                  <a:lnTo>
                    <a:pt x="350" y="467"/>
                  </a:lnTo>
                  <a:lnTo>
                    <a:pt x="352" y="470"/>
                  </a:lnTo>
                  <a:lnTo>
                    <a:pt x="354" y="470"/>
                  </a:lnTo>
                  <a:lnTo>
                    <a:pt x="358" y="470"/>
                  </a:lnTo>
                  <a:lnTo>
                    <a:pt x="402" y="466"/>
                  </a:lnTo>
                  <a:lnTo>
                    <a:pt x="411" y="460"/>
                  </a:lnTo>
                  <a:lnTo>
                    <a:pt x="413" y="460"/>
                  </a:lnTo>
                  <a:lnTo>
                    <a:pt x="413" y="455"/>
                  </a:lnTo>
                  <a:lnTo>
                    <a:pt x="413" y="453"/>
                  </a:lnTo>
                  <a:lnTo>
                    <a:pt x="414" y="452"/>
                  </a:lnTo>
                  <a:lnTo>
                    <a:pt x="427" y="449"/>
                  </a:lnTo>
                  <a:lnTo>
                    <a:pt x="429" y="449"/>
                  </a:lnTo>
                  <a:lnTo>
                    <a:pt x="430" y="449"/>
                  </a:lnTo>
                  <a:lnTo>
                    <a:pt x="433" y="453"/>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grpSp>
          <p:nvGrpSpPr>
            <p:cNvPr id="228" name="Gruppe 188"/>
            <p:cNvGrpSpPr/>
            <p:nvPr/>
          </p:nvGrpSpPr>
          <p:grpSpPr>
            <a:xfrm>
              <a:off x="5337813" y="659311"/>
              <a:ext cx="1978734" cy="3483219"/>
              <a:chOff x="3436938" y="74613"/>
              <a:chExt cx="2192337" cy="3859212"/>
            </a:xfrm>
            <a:grpFill/>
          </p:grpSpPr>
          <p:sp>
            <p:nvSpPr>
              <p:cNvPr id="234" name="Freeform 1234"/>
              <p:cNvSpPr>
                <a:spLocks/>
              </p:cNvSpPr>
              <p:nvPr/>
            </p:nvSpPr>
            <p:spPr bwMode="auto">
              <a:xfrm>
                <a:off x="4251325" y="3125788"/>
                <a:ext cx="68263" cy="123825"/>
              </a:xfrm>
              <a:custGeom>
                <a:avLst/>
                <a:gdLst/>
                <a:ahLst/>
                <a:cxnLst>
                  <a:cxn ang="0">
                    <a:pos x="18" y="56"/>
                  </a:cxn>
                  <a:cxn ang="0">
                    <a:pos x="36" y="75"/>
                  </a:cxn>
                  <a:cxn ang="0">
                    <a:pos x="37" y="76"/>
                  </a:cxn>
                  <a:cxn ang="0">
                    <a:pos x="37" y="78"/>
                  </a:cxn>
                  <a:cxn ang="0">
                    <a:pos x="39" y="78"/>
                  </a:cxn>
                  <a:cxn ang="0">
                    <a:pos x="42" y="78"/>
                  </a:cxn>
                  <a:cxn ang="0">
                    <a:pos x="43" y="73"/>
                  </a:cxn>
                  <a:cxn ang="0">
                    <a:pos x="43" y="56"/>
                  </a:cxn>
                  <a:cxn ang="0">
                    <a:pos x="40" y="43"/>
                  </a:cxn>
                  <a:cxn ang="0">
                    <a:pos x="39" y="42"/>
                  </a:cxn>
                  <a:cxn ang="0">
                    <a:pos x="36" y="31"/>
                  </a:cxn>
                  <a:cxn ang="0">
                    <a:pos x="28" y="17"/>
                  </a:cxn>
                  <a:cxn ang="0">
                    <a:pos x="23" y="14"/>
                  </a:cxn>
                  <a:cxn ang="0">
                    <a:pos x="7" y="1"/>
                  </a:cxn>
                  <a:cxn ang="0">
                    <a:pos x="6" y="0"/>
                  </a:cxn>
                  <a:cxn ang="0">
                    <a:pos x="4" y="0"/>
                  </a:cxn>
                  <a:cxn ang="0">
                    <a:pos x="0" y="7"/>
                  </a:cxn>
                  <a:cxn ang="0">
                    <a:pos x="0" y="11"/>
                  </a:cxn>
                  <a:cxn ang="0">
                    <a:pos x="1" y="17"/>
                  </a:cxn>
                  <a:cxn ang="0">
                    <a:pos x="18" y="54"/>
                  </a:cxn>
                  <a:cxn ang="0">
                    <a:pos x="18" y="56"/>
                  </a:cxn>
                </a:cxnLst>
                <a:rect l="0" t="0" r="r" b="b"/>
                <a:pathLst>
                  <a:path w="43" h="78">
                    <a:moveTo>
                      <a:pt x="18" y="56"/>
                    </a:moveTo>
                    <a:lnTo>
                      <a:pt x="36" y="75"/>
                    </a:lnTo>
                    <a:lnTo>
                      <a:pt x="37" y="76"/>
                    </a:lnTo>
                    <a:lnTo>
                      <a:pt x="37" y="78"/>
                    </a:lnTo>
                    <a:lnTo>
                      <a:pt x="39" y="78"/>
                    </a:lnTo>
                    <a:lnTo>
                      <a:pt x="42" y="78"/>
                    </a:lnTo>
                    <a:lnTo>
                      <a:pt x="43" y="73"/>
                    </a:lnTo>
                    <a:lnTo>
                      <a:pt x="43" y="56"/>
                    </a:lnTo>
                    <a:lnTo>
                      <a:pt x="40" y="43"/>
                    </a:lnTo>
                    <a:lnTo>
                      <a:pt x="39" y="42"/>
                    </a:lnTo>
                    <a:lnTo>
                      <a:pt x="36" y="31"/>
                    </a:lnTo>
                    <a:lnTo>
                      <a:pt x="28" y="17"/>
                    </a:lnTo>
                    <a:lnTo>
                      <a:pt x="23" y="14"/>
                    </a:lnTo>
                    <a:lnTo>
                      <a:pt x="7" y="1"/>
                    </a:lnTo>
                    <a:lnTo>
                      <a:pt x="6" y="0"/>
                    </a:lnTo>
                    <a:lnTo>
                      <a:pt x="4" y="0"/>
                    </a:lnTo>
                    <a:lnTo>
                      <a:pt x="0" y="7"/>
                    </a:lnTo>
                    <a:lnTo>
                      <a:pt x="0" y="11"/>
                    </a:lnTo>
                    <a:lnTo>
                      <a:pt x="1" y="17"/>
                    </a:lnTo>
                    <a:lnTo>
                      <a:pt x="18" y="54"/>
                    </a:lnTo>
                    <a:lnTo>
                      <a:pt x="18" y="5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5" name="Freeform 1236"/>
              <p:cNvSpPr>
                <a:spLocks/>
              </p:cNvSpPr>
              <p:nvPr/>
            </p:nvSpPr>
            <p:spPr bwMode="auto">
              <a:xfrm>
                <a:off x="3714750" y="2003425"/>
                <a:ext cx="387350" cy="434975"/>
              </a:xfrm>
              <a:custGeom>
                <a:avLst/>
                <a:gdLst/>
                <a:ahLst/>
                <a:cxnLst>
                  <a:cxn ang="0">
                    <a:pos x="136" y="121"/>
                  </a:cxn>
                  <a:cxn ang="0">
                    <a:pos x="139" y="71"/>
                  </a:cxn>
                  <a:cxn ang="0">
                    <a:pos x="141" y="50"/>
                  </a:cxn>
                  <a:cxn ang="0">
                    <a:pos x="135" y="39"/>
                  </a:cxn>
                  <a:cxn ang="0">
                    <a:pos x="119" y="18"/>
                  </a:cxn>
                  <a:cxn ang="0">
                    <a:pos x="105" y="4"/>
                  </a:cxn>
                  <a:cxn ang="0">
                    <a:pos x="92" y="2"/>
                  </a:cxn>
                  <a:cxn ang="0">
                    <a:pos x="80" y="27"/>
                  </a:cxn>
                  <a:cxn ang="0">
                    <a:pos x="85" y="60"/>
                  </a:cxn>
                  <a:cxn ang="0">
                    <a:pos x="78" y="88"/>
                  </a:cxn>
                  <a:cxn ang="0">
                    <a:pos x="75" y="89"/>
                  </a:cxn>
                  <a:cxn ang="0">
                    <a:pos x="47" y="52"/>
                  </a:cxn>
                  <a:cxn ang="0">
                    <a:pos x="44" y="46"/>
                  </a:cxn>
                  <a:cxn ang="0">
                    <a:pos x="38" y="39"/>
                  </a:cxn>
                  <a:cxn ang="0">
                    <a:pos x="36" y="38"/>
                  </a:cxn>
                  <a:cxn ang="0">
                    <a:pos x="35" y="41"/>
                  </a:cxn>
                  <a:cxn ang="0">
                    <a:pos x="36" y="82"/>
                  </a:cxn>
                  <a:cxn ang="0">
                    <a:pos x="16" y="77"/>
                  </a:cxn>
                  <a:cxn ang="0">
                    <a:pos x="10" y="80"/>
                  </a:cxn>
                  <a:cxn ang="0">
                    <a:pos x="8" y="83"/>
                  </a:cxn>
                  <a:cxn ang="0">
                    <a:pos x="0" y="104"/>
                  </a:cxn>
                  <a:cxn ang="0">
                    <a:pos x="0" y="108"/>
                  </a:cxn>
                  <a:cxn ang="0">
                    <a:pos x="14" y="132"/>
                  </a:cxn>
                  <a:cxn ang="0">
                    <a:pos x="24" y="136"/>
                  </a:cxn>
                  <a:cxn ang="0">
                    <a:pos x="41" y="144"/>
                  </a:cxn>
                  <a:cxn ang="0">
                    <a:pos x="47" y="138"/>
                  </a:cxn>
                  <a:cxn ang="0">
                    <a:pos x="45" y="127"/>
                  </a:cxn>
                  <a:cxn ang="0">
                    <a:pos x="55" y="122"/>
                  </a:cxn>
                  <a:cxn ang="0">
                    <a:pos x="64" y="121"/>
                  </a:cxn>
                  <a:cxn ang="0">
                    <a:pos x="95" y="158"/>
                  </a:cxn>
                  <a:cxn ang="0">
                    <a:pos x="85" y="150"/>
                  </a:cxn>
                  <a:cxn ang="0">
                    <a:pos x="77" y="146"/>
                  </a:cxn>
                  <a:cxn ang="0">
                    <a:pos x="69" y="154"/>
                  </a:cxn>
                  <a:cxn ang="0">
                    <a:pos x="64" y="160"/>
                  </a:cxn>
                  <a:cxn ang="0">
                    <a:pos x="64" y="163"/>
                  </a:cxn>
                  <a:cxn ang="0">
                    <a:pos x="100" y="216"/>
                  </a:cxn>
                  <a:cxn ang="0">
                    <a:pos x="163" y="207"/>
                  </a:cxn>
                  <a:cxn ang="0">
                    <a:pos x="181" y="218"/>
                  </a:cxn>
                  <a:cxn ang="0">
                    <a:pos x="166" y="233"/>
                  </a:cxn>
                  <a:cxn ang="0">
                    <a:pos x="158" y="260"/>
                  </a:cxn>
                  <a:cxn ang="0">
                    <a:pos x="161" y="272"/>
                  </a:cxn>
                  <a:cxn ang="0">
                    <a:pos x="164" y="274"/>
                  </a:cxn>
                  <a:cxn ang="0">
                    <a:pos x="185" y="263"/>
                  </a:cxn>
                  <a:cxn ang="0">
                    <a:pos x="213" y="225"/>
                  </a:cxn>
                  <a:cxn ang="0">
                    <a:pos x="213" y="214"/>
                  </a:cxn>
                  <a:cxn ang="0">
                    <a:pos x="219" y="214"/>
                  </a:cxn>
                  <a:cxn ang="0">
                    <a:pos x="228" y="208"/>
                  </a:cxn>
                  <a:cxn ang="0">
                    <a:pos x="241" y="197"/>
                  </a:cxn>
                  <a:cxn ang="0">
                    <a:pos x="244" y="180"/>
                  </a:cxn>
                  <a:cxn ang="0">
                    <a:pos x="242" y="175"/>
                  </a:cxn>
                  <a:cxn ang="0">
                    <a:pos x="225" y="172"/>
                  </a:cxn>
                  <a:cxn ang="0">
                    <a:pos x="217" y="174"/>
                  </a:cxn>
                  <a:cxn ang="0">
                    <a:pos x="195" y="185"/>
                  </a:cxn>
                  <a:cxn ang="0">
                    <a:pos x="189" y="183"/>
                  </a:cxn>
                  <a:cxn ang="0">
                    <a:pos x="161" y="168"/>
                  </a:cxn>
                  <a:cxn ang="0">
                    <a:pos x="139" y="135"/>
                  </a:cxn>
                </a:cxnLst>
                <a:rect l="0" t="0" r="r" b="b"/>
                <a:pathLst>
                  <a:path w="244" h="274">
                    <a:moveTo>
                      <a:pt x="138" y="133"/>
                    </a:moveTo>
                    <a:lnTo>
                      <a:pt x="136" y="121"/>
                    </a:lnTo>
                    <a:lnTo>
                      <a:pt x="138" y="111"/>
                    </a:lnTo>
                    <a:lnTo>
                      <a:pt x="139" y="71"/>
                    </a:lnTo>
                    <a:lnTo>
                      <a:pt x="139" y="54"/>
                    </a:lnTo>
                    <a:lnTo>
                      <a:pt x="141" y="50"/>
                    </a:lnTo>
                    <a:lnTo>
                      <a:pt x="139" y="49"/>
                    </a:lnTo>
                    <a:lnTo>
                      <a:pt x="135" y="39"/>
                    </a:lnTo>
                    <a:lnTo>
                      <a:pt x="120" y="19"/>
                    </a:lnTo>
                    <a:lnTo>
                      <a:pt x="119" y="18"/>
                    </a:lnTo>
                    <a:lnTo>
                      <a:pt x="106" y="4"/>
                    </a:lnTo>
                    <a:lnTo>
                      <a:pt x="105" y="4"/>
                    </a:lnTo>
                    <a:lnTo>
                      <a:pt x="95" y="0"/>
                    </a:lnTo>
                    <a:lnTo>
                      <a:pt x="92" y="2"/>
                    </a:lnTo>
                    <a:lnTo>
                      <a:pt x="80" y="25"/>
                    </a:lnTo>
                    <a:lnTo>
                      <a:pt x="80" y="27"/>
                    </a:lnTo>
                    <a:lnTo>
                      <a:pt x="85" y="57"/>
                    </a:lnTo>
                    <a:lnTo>
                      <a:pt x="85" y="60"/>
                    </a:lnTo>
                    <a:lnTo>
                      <a:pt x="88" y="69"/>
                    </a:lnTo>
                    <a:lnTo>
                      <a:pt x="78" y="88"/>
                    </a:lnTo>
                    <a:lnTo>
                      <a:pt x="77" y="89"/>
                    </a:lnTo>
                    <a:lnTo>
                      <a:pt x="75" y="89"/>
                    </a:lnTo>
                    <a:lnTo>
                      <a:pt x="52" y="61"/>
                    </a:lnTo>
                    <a:lnTo>
                      <a:pt x="47" y="52"/>
                    </a:lnTo>
                    <a:lnTo>
                      <a:pt x="45" y="49"/>
                    </a:lnTo>
                    <a:lnTo>
                      <a:pt x="44" y="46"/>
                    </a:lnTo>
                    <a:lnTo>
                      <a:pt x="44" y="44"/>
                    </a:lnTo>
                    <a:lnTo>
                      <a:pt x="38" y="39"/>
                    </a:lnTo>
                    <a:lnTo>
                      <a:pt x="36" y="38"/>
                    </a:lnTo>
                    <a:lnTo>
                      <a:pt x="36" y="38"/>
                    </a:lnTo>
                    <a:lnTo>
                      <a:pt x="35" y="39"/>
                    </a:lnTo>
                    <a:lnTo>
                      <a:pt x="35" y="41"/>
                    </a:lnTo>
                    <a:lnTo>
                      <a:pt x="35" y="41"/>
                    </a:lnTo>
                    <a:lnTo>
                      <a:pt x="36" y="82"/>
                    </a:lnTo>
                    <a:lnTo>
                      <a:pt x="17" y="77"/>
                    </a:lnTo>
                    <a:lnTo>
                      <a:pt x="16" y="77"/>
                    </a:lnTo>
                    <a:lnTo>
                      <a:pt x="13" y="79"/>
                    </a:lnTo>
                    <a:lnTo>
                      <a:pt x="10" y="80"/>
                    </a:lnTo>
                    <a:lnTo>
                      <a:pt x="10" y="82"/>
                    </a:lnTo>
                    <a:lnTo>
                      <a:pt x="8" y="83"/>
                    </a:lnTo>
                    <a:lnTo>
                      <a:pt x="0" y="97"/>
                    </a:lnTo>
                    <a:lnTo>
                      <a:pt x="0" y="104"/>
                    </a:lnTo>
                    <a:lnTo>
                      <a:pt x="0" y="108"/>
                    </a:lnTo>
                    <a:lnTo>
                      <a:pt x="0" y="108"/>
                    </a:lnTo>
                    <a:lnTo>
                      <a:pt x="11" y="125"/>
                    </a:lnTo>
                    <a:lnTo>
                      <a:pt x="14" y="132"/>
                    </a:lnTo>
                    <a:lnTo>
                      <a:pt x="16" y="132"/>
                    </a:lnTo>
                    <a:lnTo>
                      <a:pt x="24" y="136"/>
                    </a:lnTo>
                    <a:lnTo>
                      <a:pt x="25" y="136"/>
                    </a:lnTo>
                    <a:lnTo>
                      <a:pt x="41" y="144"/>
                    </a:lnTo>
                    <a:lnTo>
                      <a:pt x="47" y="138"/>
                    </a:lnTo>
                    <a:lnTo>
                      <a:pt x="47" y="138"/>
                    </a:lnTo>
                    <a:lnTo>
                      <a:pt x="45" y="129"/>
                    </a:lnTo>
                    <a:lnTo>
                      <a:pt x="45" y="127"/>
                    </a:lnTo>
                    <a:lnTo>
                      <a:pt x="47" y="124"/>
                    </a:lnTo>
                    <a:lnTo>
                      <a:pt x="55" y="122"/>
                    </a:lnTo>
                    <a:lnTo>
                      <a:pt x="63" y="121"/>
                    </a:lnTo>
                    <a:lnTo>
                      <a:pt x="64" y="121"/>
                    </a:lnTo>
                    <a:lnTo>
                      <a:pt x="83" y="141"/>
                    </a:lnTo>
                    <a:lnTo>
                      <a:pt x="95" y="158"/>
                    </a:lnTo>
                    <a:lnTo>
                      <a:pt x="86" y="152"/>
                    </a:lnTo>
                    <a:lnTo>
                      <a:pt x="85" y="150"/>
                    </a:lnTo>
                    <a:lnTo>
                      <a:pt x="78" y="146"/>
                    </a:lnTo>
                    <a:lnTo>
                      <a:pt x="77" y="146"/>
                    </a:lnTo>
                    <a:lnTo>
                      <a:pt x="75" y="147"/>
                    </a:lnTo>
                    <a:lnTo>
                      <a:pt x="69" y="154"/>
                    </a:lnTo>
                    <a:lnTo>
                      <a:pt x="66" y="155"/>
                    </a:lnTo>
                    <a:lnTo>
                      <a:pt x="64" y="160"/>
                    </a:lnTo>
                    <a:lnTo>
                      <a:pt x="64" y="161"/>
                    </a:lnTo>
                    <a:lnTo>
                      <a:pt x="64" y="163"/>
                    </a:lnTo>
                    <a:lnTo>
                      <a:pt x="99" y="216"/>
                    </a:lnTo>
                    <a:lnTo>
                      <a:pt x="100" y="216"/>
                    </a:lnTo>
                    <a:lnTo>
                      <a:pt x="130" y="210"/>
                    </a:lnTo>
                    <a:lnTo>
                      <a:pt x="163" y="207"/>
                    </a:lnTo>
                    <a:lnTo>
                      <a:pt x="174" y="211"/>
                    </a:lnTo>
                    <a:lnTo>
                      <a:pt x="181" y="218"/>
                    </a:lnTo>
                    <a:lnTo>
                      <a:pt x="167" y="232"/>
                    </a:lnTo>
                    <a:lnTo>
                      <a:pt x="166" y="233"/>
                    </a:lnTo>
                    <a:lnTo>
                      <a:pt x="164" y="235"/>
                    </a:lnTo>
                    <a:lnTo>
                      <a:pt x="158" y="260"/>
                    </a:lnTo>
                    <a:lnTo>
                      <a:pt x="158" y="261"/>
                    </a:lnTo>
                    <a:lnTo>
                      <a:pt x="161" y="272"/>
                    </a:lnTo>
                    <a:lnTo>
                      <a:pt x="163" y="274"/>
                    </a:lnTo>
                    <a:lnTo>
                      <a:pt x="164" y="274"/>
                    </a:lnTo>
                    <a:lnTo>
                      <a:pt x="167" y="272"/>
                    </a:lnTo>
                    <a:lnTo>
                      <a:pt x="185" y="263"/>
                    </a:lnTo>
                    <a:lnTo>
                      <a:pt x="211" y="232"/>
                    </a:lnTo>
                    <a:lnTo>
                      <a:pt x="213" y="225"/>
                    </a:lnTo>
                    <a:lnTo>
                      <a:pt x="213" y="224"/>
                    </a:lnTo>
                    <a:lnTo>
                      <a:pt x="213" y="214"/>
                    </a:lnTo>
                    <a:lnTo>
                      <a:pt x="213" y="211"/>
                    </a:lnTo>
                    <a:lnTo>
                      <a:pt x="219" y="214"/>
                    </a:lnTo>
                    <a:lnTo>
                      <a:pt x="222" y="213"/>
                    </a:lnTo>
                    <a:lnTo>
                      <a:pt x="228" y="208"/>
                    </a:lnTo>
                    <a:lnTo>
                      <a:pt x="239" y="200"/>
                    </a:lnTo>
                    <a:lnTo>
                      <a:pt x="241" y="197"/>
                    </a:lnTo>
                    <a:lnTo>
                      <a:pt x="241" y="196"/>
                    </a:lnTo>
                    <a:lnTo>
                      <a:pt x="244" y="180"/>
                    </a:lnTo>
                    <a:lnTo>
                      <a:pt x="244" y="179"/>
                    </a:lnTo>
                    <a:lnTo>
                      <a:pt x="242" y="175"/>
                    </a:lnTo>
                    <a:lnTo>
                      <a:pt x="227" y="172"/>
                    </a:lnTo>
                    <a:lnTo>
                      <a:pt x="225" y="172"/>
                    </a:lnTo>
                    <a:lnTo>
                      <a:pt x="219" y="172"/>
                    </a:lnTo>
                    <a:lnTo>
                      <a:pt x="217" y="174"/>
                    </a:lnTo>
                    <a:lnTo>
                      <a:pt x="206" y="180"/>
                    </a:lnTo>
                    <a:lnTo>
                      <a:pt x="195" y="185"/>
                    </a:lnTo>
                    <a:lnTo>
                      <a:pt x="192" y="185"/>
                    </a:lnTo>
                    <a:lnTo>
                      <a:pt x="189" y="183"/>
                    </a:lnTo>
                    <a:lnTo>
                      <a:pt x="169" y="172"/>
                    </a:lnTo>
                    <a:lnTo>
                      <a:pt x="161" y="168"/>
                    </a:lnTo>
                    <a:lnTo>
                      <a:pt x="149" y="154"/>
                    </a:lnTo>
                    <a:lnTo>
                      <a:pt x="139" y="135"/>
                    </a:lnTo>
                    <a:lnTo>
                      <a:pt x="138" y="13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6" name="Freeform 1237"/>
              <p:cNvSpPr>
                <a:spLocks/>
              </p:cNvSpPr>
              <p:nvPr/>
            </p:nvSpPr>
            <p:spPr bwMode="auto">
              <a:xfrm>
                <a:off x="4087813" y="2906713"/>
                <a:ext cx="11113" cy="49213"/>
              </a:xfrm>
              <a:custGeom>
                <a:avLst/>
                <a:gdLst/>
                <a:ahLst/>
                <a:cxnLst>
                  <a:cxn ang="0">
                    <a:pos x="4" y="0"/>
                  </a:cxn>
                  <a:cxn ang="0">
                    <a:pos x="3" y="0"/>
                  </a:cxn>
                  <a:cxn ang="0">
                    <a:pos x="1" y="3"/>
                  </a:cxn>
                  <a:cxn ang="0">
                    <a:pos x="0" y="19"/>
                  </a:cxn>
                  <a:cxn ang="0">
                    <a:pos x="0" y="20"/>
                  </a:cxn>
                  <a:cxn ang="0">
                    <a:pos x="3" y="30"/>
                  </a:cxn>
                  <a:cxn ang="0">
                    <a:pos x="4" y="31"/>
                  </a:cxn>
                  <a:cxn ang="0">
                    <a:pos x="6" y="31"/>
                  </a:cxn>
                  <a:cxn ang="0">
                    <a:pos x="7" y="6"/>
                  </a:cxn>
                  <a:cxn ang="0">
                    <a:pos x="6" y="3"/>
                  </a:cxn>
                  <a:cxn ang="0">
                    <a:pos x="6" y="2"/>
                  </a:cxn>
                  <a:cxn ang="0">
                    <a:pos x="4" y="0"/>
                  </a:cxn>
                </a:cxnLst>
                <a:rect l="0" t="0" r="r" b="b"/>
                <a:pathLst>
                  <a:path w="7" h="31">
                    <a:moveTo>
                      <a:pt x="4" y="0"/>
                    </a:moveTo>
                    <a:lnTo>
                      <a:pt x="3" y="0"/>
                    </a:lnTo>
                    <a:lnTo>
                      <a:pt x="1" y="3"/>
                    </a:lnTo>
                    <a:lnTo>
                      <a:pt x="0" y="19"/>
                    </a:lnTo>
                    <a:lnTo>
                      <a:pt x="0" y="20"/>
                    </a:lnTo>
                    <a:lnTo>
                      <a:pt x="3" y="30"/>
                    </a:lnTo>
                    <a:lnTo>
                      <a:pt x="4" y="31"/>
                    </a:lnTo>
                    <a:lnTo>
                      <a:pt x="6" y="31"/>
                    </a:lnTo>
                    <a:lnTo>
                      <a:pt x="7" y="6"/>
                    </a:lnTo>
                    <a:lnTo>
                      <a:pt x="6" y="3"/>
                    </a:lnTo>
                    <a:lnTo>
                      <a:pt x="6" y="2"/>
                    </a:lnTo>
                    <a:lnTo>
                      <a:pt x="4"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7" name="Freeform 1238"/>
              <p:cNvSpPr>
                <a:spLocks/>
              </p:cNvSpPr>
              <p:nvPr/>
            </p:nvSpPr>
            <p:spPr bwMode="auto">
              <a:xfrm>
                <a:off x="4087813" y="2874963"/>
                <a:ext cx="26988" cy="30163"/>
              </a:xfrm>
              <a:custGeom>
                <a:avLst/>
                <a:gdLst/>
                <a:ahLst/>
                <a:cxnLst>
                  <a:cxn ang="0">
                    <a:pos x="3" y="9"/>
                  </a:cxn>
                  <a:cxn ang="0">
                    <a:pos x="0" y="11"/>
                  </a:cxn>
                  <a:cxn ang="0">
                    <a:pos x="7" y="19"/>
                  </a:cxn>
                  <a:cxn ang="0">
                    <a:pos x="12" y="19"/>
                  </a:cxn>
                  <a:cxn ang="0">
                    <a:pos x="14" y="17"/>
                  </a:cxn>
                  <a:cxn ang="0">
                    <a:pos x="15" y="14"/>
                  </a:cxn>
                  <a:cxn ang="0">
                    <a:pos x="17" y="3"/>
                  </a:cxn>
                  <a:cxn ang="0">
                    <a:pos x="17" y="1"/>
                  </a:cxn>
                  <a:cxn ang="0">
                    <a:pos x="17" y="0"/>
                  </a:cxn>
                  <a:cxn ang="0">
                    <a:pos x="15" y="0"/>
                  </a:cxn>
                  <a:cxn ang="0">
                    <a:pos x="7" y="1"/>
                  </a:cxn>
                  <a:cxn ang="0">
                    <a:pos x="3" y="9"/>
                  </a:cxn>
                </a:cxnLst>
                <a:rect l="0" t="0" r="r" b="b"/>
                <a:pathLst>
                  <a:path w="17" h="19">
                    <a:moveTo>
                      <a:pt x="3" y="9"/>
                    </a:moveTo>
                    <a:lnTo>
                      <a:pt x="0" y="11"/>
                    </a:lnTo>
                    <a:lnTo>
                      <a:pt x="7" y="19"/>
                    </a:lnTo>
                    <a:lnTo>
                      <a:pt x="12" y="19"/>
                    </a:lnTo>
                    <a:lnTo>
                      <a:pt x="14" y="17"/>
                    </a:lnTo>
                    <a:lnTo>
                      <a:pt x="15" y="14"/>
                    </a:lnTo>
                    <a:lnTo>
                      <a:pt x="17" y="3"/>
                    </a:lnTo>
                    <a:lnTo>
                      <a:pt x="17" y="1"/>
                    </a:lnTo>
                    <a:lnTo>
                      <a:pt x="17" y="0"/>
                    </a:lnTo>
                    <a:lnTo>
                      <a:pt x="15" y="0"/>
                    </a:lnTo>
                    <a:lnTo>
                      <a:pt x="7" y="1"/>
                    </a:lnTo>
                    <a:lnTo>
                      <a:pt x="3" y="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8" name="Freeform 1239"/>
              <p:cNvSpPr>
                <a:spLocks/>
              </p:cNvSpPr>
              <p:nvPr/>
            </p:nvSpPr>
            <p:spPr bwMode="auto">
              <a:xfrm>
                <a:off x="4114800" y="2817813"/>
                <a:ext cx="31750" cy="26988"/>
              </a:xfrm>
              <a:custGeom>
                <a:avLst/>
                <a:gdLst/>
                <a:ahLst/>
                <a:cxnLst>
                  <a:cxn ang="0">
                    <a:pos x="4" y="3"/>
                  </a:cxn>
                  <a:cxn ang="0">
                    <a:pos x="0" y="8"/>
                  </a:cxn>
                  <a:cxn ang="0">
                    <a:pos x="0" y="11"/>
                  </a:cxn>
                  <a:cxn ang="0">
                    <a:pos x="1" y="12"/>
                  </a:cxn>
                  <a:cxn ang="0">
                    <a:pos x="6" y="15"/>
                  </a:cxn>
                  <a:cxn ang="0">
                    <a:pos x="8" y="17"/>
                  </a:cxn>
                  <a:cxn ang="0">
                    <a:pos x="8" y="15"/>
                  </a:cxn>
                  <a:cxn ang="0">
                    <a:pos x="17" y="3"/>
                  </a:cxn>
                  <a:cxn ang="0">
                    <a:pos x="20" y="0"/>
                  </a:cxn>
                  <a:cxn ang="0">
                    <a:pos x="17" y="0"/>
                  </a:cxn>
                  <a:cxn ang="0">
                    <a:pos x="17" y="0"/>
                  </a:cxn>
                  <a:cxn ang="0">
                    <a:pos x="4" y="3"/>
                  </a:cxn>
                </a:cxnLst>
                <a:rect l="0" t="0" r="r" b="b"/>
                <a:pathLst>
                  <a:path w="20" h="17">
                    <a:moveTo>
                      <a:pt x="4" y="3"/>
                    </a:moveTo>
                    <a:lnTo>
                      <a:pt x="0" y="8"/>
                    </a:lnTo>
                    <a:lnTo>
                      <a:pt x="0" y="11"/>
                    </a:lnTo>
                    <a:lnTo>
                      <a:pt x="1" y="12"/>
                    </a:lnTo>
                    <a:lnTo>
                      <a:pt x="6" y="15"/>
                    </a:lnTo>
                    <a:lnTo>
                      <a:pt x="8" y="17"/>
                    </a:lnTo>
                    <a:lnTo>
                      <a:pt x="8" y="15"/>
                    </a:lnTo>
                    <a:lnTo>
                      <a:pt x="17" y="3"/>
                    </a:lnTo>
                    <a:lnTo>
                      <a:pt x="20" y="0"/>
                    </a:lnTo>
                    <a:lnTo>
                      <a:pt x="17" y="0"/>
                    </a:lnTo>
                    <a:lnTo>
                      <a:pt x="17" y="0"/>
                    </a:lnTo>
                    <a:lnTo>
                      <a:pt x="4"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9" name="Freeform 1240"/>
              <p:cNvSpPr>
                <a:spLocks/>
              </p:cNvSpPr>
              <p:nvPr/>
            </p:nvSpPr>
            <p:spPr bwMode="auto">
              <a:xfrm>
                <a:off x="4103688" y="2725738"/>
                <a:ext cx="68263" cy="65088"/>
              </a:xfrm>
              <a:custGeom>
                <a:avLst/>
                <a:gdLst/>
                <a:ahLst/>
                <a:cxnLst>
                  <a:cxn ang="0">
                    <a:pos x="41" y="5"/>
                  </a:cxn>
                  <a:cxn ang="0">
                    <a:pos x="41" y="5"/>
                  </a:cxn>
                  <a:cxn ang="0">
                    <a:pos x="43" y="3"/>
                  </a:cxn>
                  <a:cxn ang="0">
                    <a:pos x="43" y="0"/>
                  </a:cxn>
                  <a:cxn ang="0">
                    <a:pos x="41" y="0"/>
                  </a:cxn>
                  <a:cxn ang="0">
                    <a:pos x="35" y="6"/>
                  </a:cxn>
                  <a:cxn ang="0">
                    <a:pos x="10" y="27"/>
                  </a:cxn>
                  <a:cxn ang="0">
                    <a:pos x="0" y="39"/>
                  </a:cxn>
                  <a:cxn ang="0">
                    <a:pos x="2" y="41"/>
                  </a:cxn>
                  <a:cxn ang="0">
                    <a:pos x="5" y="41"/>
                  </a:cxn>
                  <a:cxn ang="0">
                    <a:pos x="15" y="34"/>
                  </a:cxn>
                  <a:cxn ang="0">
                    <a:pos x="16" y="34"/>
                  </a:cxn>
                  <a:cxn ang="0">
                    <a:pos x="18" y="33"/>
                  </a:cxn>
                  <a:cxn ang="0">
                    <a:pos x="30" y="19"/>
                  </a:cxn>
                  <a:cxn ang="0">
                    <a:pos x="41" y="5"/>
                  </a:cxn>
                </a:cxnLst>
                <a:rect l="0" t="0" r="r" b="b"/>
                <a:pathLst>
                  <a:path w="43" h="41">
                    <a:moveTo>
                      <a:pt x="41" y="5"/>
                    </a:moveTo>
                    <a:lnTo>
                      <a:pt x="41" y="5"/>
                    </a:lnTo>
                    <a:lnTo>
                      <a:pt x="43" y="3"/>
                    </a:lnTo>
                    <a:lnTo>
                      <a:pt x="43" y="0"/>
                    </a:lnTo>
                    <a:lnTo>
                      <a:pt x="41" y="0"/>
                    </a:lnTo>
                    <a:lnTo>
                      <a:pt x="35" y="6"/>
                    </a:lnTo>
                    <a:lnTo>
                      <a:pt x="10" y="27"/>
                    </a:lnTo>
                    <a:lnTo>
                      <a:pt x="0" y="39"/>
                    </a:lnTo>
                    <a:lnTo>
                      <a:pt x="2" y="41"/>
                    </a:lnTo>
                    <a:lnTo>
                      <a:pt x="5" y="41"/>
                    </a:lnTo>
                    <a:lnTo>
                      <a:pt x="15" y="34"/>
                    </a:lnTo>
                    <a:lnTo>
                      <a:pt x="16" y="34"/>
                    </a:lnTo>
                    <a:lnTo>
                      <a:pt x="18" y="33"/>
                    </a:lnTo>
                    <a:lnTo>
                      <a:pt x="30" y="19"/>
                    </a:lnTo>
                    <a:lnTo>
                      <a:pt x="41" y="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0" name="Freeform 1241"/>
              <p:cNvSpPr>
                <a:spLocks/>
              </p:cNvSpPr>
              <p:nvPr/>
            </p:nvSpPr>
            <p:spPr bwMode="auto">
              <a:xfrm>
                <a:off x="3905250" y="2479675"/>
                <a:ext cx="38100" cy="47625"/>
              </a:xfrm>
              <a:custGeom>
                <a:avLst/>
                <a:gdLst/>
                <a:ahLst/>
                <a:cxnLst>
                  <a:cxn ang="0">
                    <a:pos x="15" y="0"/>
                  </a:cxn>
                  <a:cxn ang="0">
                    <a:pos x="13" y="0"/>
                  </a:cxn>
                  <a:cxn ang="0">
                    <a:pos x="2" y="11"/>
                  </a:cxn>
                  <a:cxn ang="0">
                    <a:pos x="0" y="14"/>
                  </a:cxn>
                  <a:cxn ang="0">
                    <a:pos x="0" y="16"/>
                  </a:cxn>
                  <a:cxn ang="0">
                    <a:pos x="0" y="21"/>
                  </a:cxn>
                  <a:cxn ang="0">
                    <a:pos x="0" y="22"/>
                  </a:cxn>
                  <a:cxn ang="0">
                    <a:pos x="8" y="29"/>
                  </a:cxn>
                  <a:cxn ang="0">
                    <a:pos x="11" y="30"/>
                  </a:cxn>
                  <a:cxn ang="0">
                    <a:pos x="15" y="30"/>
                  </a:cxn>
                  <a:cxn ang="0">
                    <a:pos x="16" y="29"/>
                  </a:cxn>
                  <a:cxn ang="0">
                    <a:pos x="21" y="25"/>
                  </a:cxn>
                  <a:cxn ang="0">
                    <a:pos x="21" y="24"/>
                  </a:cxn>
                  <a:cxn ang="0">
                    <a:pos x="22" y="19"/>
                  </a:cxn>
                  <a:cxn ang="0">
                    <a:pos x="22" y="10"/>
                  </a:cxn>
                  <a:cxn ang="0">
                    <a:pos x="24" y="7"/>
                  </a:cxn>
                  <a:cxn ang="0">
                    <a:pos x="22" y="5"/>
                  </a:cxn>
                  <a:cxn ang="0">
                    <a:pos x="18" y="0"/>
                  </a:cxn>
                  <a:cxn ang="0">
                    <a:pos x="15" y="0"/>
                  </a:cxn>
                </a:cxnLst>
                <a:rect l="0" t="0" r="r" b="b"/>
                <a:pathLst>
                  <a:path w="24" h="30">
                    <a:moveTo>
                      <a:pt x="15" y="0"/>
                    </a:moveTo>
                    <a:lnTo>
                      <a:pt x="13" y="0"/>
                    </a:lnTo>
                    <a:lnTo>
                      <a:pt x="2" y="11"/>
                    </a:lnTo>
                    <a:lnTo>
                      <a:pt x="0" y="14"/>
                    </a:lnTo>
                    <a:lnTo>
                      <a:pt x="0" y="16"/>
                    </a:lnTo>
                    <a:lnTo>
                      <a:pt x="0" y="21"/>
                    </a:lnTo>
                    <a:lnTo>
                      <a:pt x="0" y="22"/>
                    </a:lnTo>
                    <a:lnTo>
                      <a:pt x="8" y="29"/>
                    </a:lnTo>
                    <a:lnTo>
                      <a:pt x="11" y="30"/>
                    </a:lnTo>
                    <a:lnTo>
                      <a:pt x="15" y="30"/>
                    </a:lnTo>
                    <a:lnTo>
                      <a:pt x="16" y="29"/>
                    </a:lnTo>
                    <a:lnTo>
                      <a:pt x="21" y="25"/>
                    </a:lnTo>
                    <a:lnTo>
                      <a:pt x="21" y="24"/>
                    </a:lnTo>
                    <a:lnTo>
                      <a:pt x="22" y="19"/>
                    </a:lnTo>
                    <a:lnTo>
                      <a:pt x="22" y="10"/>
                    </a:lnTo>
                    <a:lnTo>
                      <a:pt x="24" y="7"/>
                    </a:lnTo>
                    <a:lnTo>
                      <a:pt x="22" y="5"/>
                    </a:lnTo>
                    <a:lnTo>
                      <a:pt x="18" y="0"/>
                    </a:lnTo>
                    <a:lnTo>
                      <a:pt x="15"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1" name="Freeform 1242"/>
              <p:cNvSpPr>
                <a:spLocks/>
              </p:cNvSpPr>
              <p:nvPr/>
            </p:nvSpPr>
            <p:spPr bwMode="auto">
              <a:xfrm>
                <a:off x="4922838" y="1279525"/>
                <a:ext cx="25400" cy="25400"/>
              </a:xfrm>
              <a:custGeom>
                <a:avLst/>
                <a:gdLst/>
                <a:ahLst/>
                <a:cxnLst>
                  <a:cxn ang="0">
                    <a:pos x="5" y="3"/>
                  </a:cxn>
                  <a:cxn ang="0">
                    <a:pos x="2" y="8"/>
                  </a:cxn>
                  <a:cxn ang="0">
                    <a:pos x="0" y="10"/>
                  </a:cxn>
                  <a:cxn ang="0">
                    <a:pos x="2" y="13"/>
                  </a:cxn>
                  <a:cxn ang="0">
                    <a:pos x="2" y="14"/>
                  </a:cxn>
                  <a:cxn ang="0">
                    <a:pos x="5" y="16"/>
                  </a:cxn>
                  <a:cxn ang="0">
                    <a:pos x="8" y="16"/>
                  </a:cxn>
                  <a:cxn ang="0">
                    <a:pos x="14" y="16"/>
                  </a:cxn>
                  <a:cxn ang="0">
                    <a:pos x="14" y="14"/>
                  </a:cxn>
                  <a:cxn ang="0">
                    <a:pos x="14" y="10"/>
                  </a:cxn>
                  <a:cxn ang="0">
                    <a:pos x="16" y="6"/>
                  </a:cxn>
                  <a:cxn ang="0">
                    <a:pos x="16" y="3"/>
                  </a:cxn>
                  <a:cxn ang="0">
                    <a:pos x="16" y="0"/>
                  </a:cxn>
                  <a:cxn ang="0">
                    <a:pos x="14" y="0"/>
                  </a:cxn>
                  <a:cxn ang="0">
                    <a:pos x="5" y="3"/>
                  </a:cxn>
                </a:cxnLst>
                <a:rect l="0" t="0" r="r" b="b"/>
                <a:pathLst>
                  <a:path w="16" h="16">
                    <a:moveTo>
                      <a:pt x="5" y="3"/>
                    </a:moveTo>
                    <a:lnTo>
                      <a:pt x="2" y="8"/>
                    </a:lnTo>
                    <a:lnTo>
                      <a:pt x="0" y="10"/>
                    </a:lnTo>
                    <a:lnTo>
                      <a:pt x="2" y="13"/>
                    </a:lnTo>
                    <a:lnTo>
                      <a:pt x="2" y="14"/>
                    </a:lnTo>
                    <a:lnTo>
                      <a:pt x="5" y="16"/>
                    </a:lnTo>
                    <a:lnTo>
                      <a:pt x="8" y="16"/>
                    </a:lnTo>
                    <a:lnTo>
                      <a:pt x="14" y="16"/>
                    </a:lnTo>
                    <a:lnTo>
                      <a:pt x="14" y="14"/>
                    </a:lnTo>
                    <a:lnTo>
                      <a:pt x="14" y="10"/>
                    </a:lnTo>
                    <a:lnTo>
                      <a:pt x="16" y="6"/>
                    </a:lnTo>
                    <a:lnTo>
                      <a:pt x="16" y="3"/>
                    </a:lnTo>
                    <a:lnTo>
                      <a:pt x="16" y="0"/>
                    </a:lnTo>
                    <a:lnTo>
                      <a:pt x="14" y="0"/>
                    </a:lnTo>
                    <a:lnTo>
                      <a:pt x="5"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2" name="Freeform 1243"/>
              <p:cNvSpPr>
                <a:spLocks/>
              </p:cNvSpPr>
              <p:nvPr/>
            </p:nvSpPr>
            <p:spPr bwMode="auto">
              <a:xfrm>
                <a:off x="3956050" y="2135188"/>
                <a:ext cx="34925" cy="106363"/>
              </a:xfrm>
              <a:custGeom>
                <a:avLst/>
                <a:gdLst/>
                <a:ahLst/>
                <a:cxnLst>
                  <a:cxn ang="0">
                    <a:pos x="4" y="67"/>
                  </a:cxn>
                  <a:cxn ang="0">
                    <a:pos x="8" y="67"/>
                  </a:cxn>
                  <a:cxn ang="0">
                    <a:pos x="12" y="64"/>
                  </a:cxn>
                  <a:cxn ang="0">
                    <a:pos x="15" y="63"/>
                  </a:cxn>
                  <a:cxn ang="0">
                    <a:pos x="18" y="60"/>
                  </a:cxn>
                  <a:cxn ang="0">
                    <a:pos x="18" y="58"/>
                  </a:cxn>
                  <a:cxn ang="0">
                    <a:pos x="20" y="55"/>
                  </a:cxn>
                  <a:cxn ang="0">
                    <a:pos x="20" y="55"/>
                  </a:cxn>
                  <a:cxn ang="0">
                    <a:pos x="17" y="19"/>
                  </a:cxn>
                  <a:cxn ang="0">
                    <a:pos x="22" y="3"/>
                  </a:cxn>
                  <a:cxn ang="0">
                    <a:pos x="22" y="3"/>
                  </a:cxn>
                  <a:cxn ang="0">
                    <a:pos x="22" y="2"/>
                  </a:cxn>
                  <a:cxn ang="0">
                    <a:pos x="22" y="0"/>
                  </a:cxn>
                  <a:cxn ang="0">
                    <a:pos x="20" y="0"/>
                  </a:cxn>
                  <a:cxn ang="0">
                    <a:pos x="18" y="0"/>
                  </a:cxn>
                  <a:cxn ang="0">
                    <a:pos x="4" y="17"/>
                  </a:cxn>
                  <a:cxn ang="0">
                    <a:pos x="3" y="21"/>
                  </a:cxn>
                  <a:cxn ang="0">
                    <a:pos x="1" y="28"/>
                  </a:cxn>
                  <a:cxn ang="0">
                    <a:pos x="0" y="56"/>
                  </a:cxn>
                  <a:cxn ang="0">
                    <a:pos x="3" y="66"/>
                  </a:cxn>
                  <a:cxn ang="0">
                    <a:pos x="4" y="67"/>
                  </a:cxn>
                </a:cxnLst>
                <a:rect l="0" t="0" r="r" b="b"/>
                <a:pathLst>
                  <a:path w="22" h="67">
                    <a:moveTo>
                      <a:pt x="4" y="67"/>
                    </a:moveTo>
                    <a:lnTo>
                      <a:pt x="8" y="67"/>
                    </a:lnTo>
                    <a:lnTo>
                      <a:pt x="12" y="64"/>
                    </a:lnTo>
                    <a:lnTo>
                      <a:pt x="15" y="63"/>
                    </a:lnTo>
                    <a:lnTo>
                      <a:pt x="18" y="60"/>
                    </a:lnTo>
                    <a:lnTo>
                      <a:pt x="18" y="58"/>
                    </a:lnTo>
                    <a:lnTo>
                      <a:pt x="20" y="55"/>
                    </a:lnTo>
                    <a:lnTo>
                      <a:pt x="20" y="55"/>
                    </a:lnTo>
                    <a:lnTo>
                      <a:pt x="17" y="19"/>
                    </a:lnTo>
                    <a:lnTo>
                      <a:pt x="22" y="3"/>
                    </a:lnTo>
                    <a:lnTo>
                      <a:pt x="22" y="3"/>
                    </a:lnTo>
                    <a:lnTo>
                      <a:pt x="22" y="2"/>
                    </a:lnTo>
                    <a:lnTo>
                      <a:pt x="22" y="0"/>
                    </a:lnTo>
                    <a:lnTo>
                      <a:pt x="20" y="0"/>
                    </a:lnTo>
                    <a:lnTo>
                      <a:pt x="18" y="0"/>
                    </a:lnTo>
                    <a:lnTo>
                      <a:pt x="4" y="17"/>
                    </a:lnTo>
                    <a:lnTo>
                      <a:pt x="3" y="21"/>
                    </a:lnTo>
                    <a:lnTo>
                      <a:pt x="1" y="28"/>
                    </a:lnTo>
                    <a:lnTo>
                      <a:pt x="0" y="56"/>
                    </a:lnTo>
                    <a:lnTo>
                      <a:pt x="3" y="66"/>
                    </a:lnTo>
                    <a:lnTo>
                      <a:pt x="4" y="6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3" name="Freeform 1244"/>
              <p:cNvSpPr>
                <a:spLocks/>
              </p:cNvSpPr>
              <p:nvPr/>
            </p:nvSpPr>
            <p:spPr bwMode="auto">
              <a:xfrm>
                <a:off x="4830763" y="1233488"/>
                <a:ext cx="96838" cy="95250"/>
              </a:xfrm>
              <a:custGeom>
                <a:avLst/>
                <a:gdLst/>
                <a:ahLst/>
                <a:cxnLst>
                  <a:cxn ang="0">
                    <a:pos x="28" y="59"/>
                  </a:cxn>
                  <a:cxn ang="0">
                    <a:pos x="28" y="60"/>
                  </a:cxn>
                  <a:cxn ang="0">
                    <a:pos x="30" y="60"/>
                  </a:cxn>
                  <a:cxn ang="0">
                    <a:pos x="42" y="60"/>
                  </a:cxn>
                  <a:cxn ang="0">
                    <a:pos x="57" y="57"/>
                  </a:cxn>
                  <a:cxn ang="0">
                    <a:pos x="60" y="56"/>
                  </a:cxn>
                  <a:cxn ang="0">
                    <a:pos x="61" y="56"/>
                  </a:cxn>
                  <a:cxn ang="0">
                    <a:pos x="61" y="50"/>
                  </a:cxn>
                  <a:cxn ang="0">
                    <a:pos x="61" y="48"/>
                  </a:cxn>
                  <a:cxn ang="0">
                    <a:pos x="60" y="46"/>
                  </a:cxn>
                  <a:cxn ang="0">
                    <a:pos x="55" y="48"/>
                  </a:cxn>
                  <a:cxn ang="0">
                    <a:pos x="52" y="50"/>
                  </a:cxn>
                  <a:cxn ang="0">
                    <a:pos x="49" y="46"/>
                  </a:cxn>
                  <a:cxn ang="0">
                    <a:pos x="47" y="35"/>
                  </a:cxn>
                  <a:cxn ang="0">
                    <a:pos x="47" y="35"/>
                  </a:cxn>
                  <a:cxn ang="0">
                    <a:pos x="47" y="34"/>
                  </a:cxn>
                  <a:cxn ang="0">
                    <a:pos x="49" y="31"/>
                  </a:cxn>
                  <a:cxn ang="0">
                    <a:pos x="49" y="29"/>
                  </a:cxn>
                  <a:cxn ang="0">
                    <a:pos x="49" y="29"/>
                  </a:cxn>
                  <a:cxn ang="0">
                    <a:pos x="44" y="20"/>
                  </a:cxn>
                  <a:cxn ang="0">
                    <a:pos x="42" y="18"/>
                  </a:cxn>
                  <a:cxn ang="0">
                    <a:pos x="41" y="17"/>
                  </a:cxn>
                  <a:cxn ang="0">
                    <a:pos x="41" y="15"/>
                  </a:cxn>
                  <a:cxn ang="0">
                    <a:pos x="21" y="1"/>
                  </a:cxn>
                  <a:cxn ang="0">
                    <a:pos x="19" y="0"/>
                  </a:cxn>
                  <a:cxn ang="0">
                    <a:pos x="17" y="0"/>
                  </a:cxn>
                  <a:cxn ang="0">
                    <a:pos x="14" y="1"/>
                  </a:cxn>
                  <a:cxn ang="0">
                    <a:pos x="5" y="6"/>
                  </a:cxn>
                  <a:cxn ang="0">
                    <a:pos x="3" y="7"/>
                  </a:cxn>
                  <a:cxn ang="0">
                    <a:pos x="2" y="10"/>
                  </a:cxn>
                  <a:cxn ang="0">
                    <a:pos x="0" y="20"/>
                  </a:cxn>
                  <a:cxn ang="0">
                    <a:pos x="0" y="21"/>
                  </a:cxn>
                  <a:cxn ang="0">
                    <a:pos x="0" y="23"/>
                  </a:cxn>
                  <a:cxn ang="0">
                    <a:pos x="28" y="59"/>
                  </a:cxn>
                </a:cxnLst>
                <a:rect l="0" t="0" r="r" b="b"/>
                <a:pathLst>
                  <a:path w="61" h="60">
                    <a:moveTo>
                      <a:pt x="28" y="59"/>
                    </a:moveTo>
                    <a:lnTo>
                      <a:pt x="28" y="60"/>
                    </a:lnTo>
                    <a:lnTo>
                      <a:pt x="30" y="60"/>
                    </a:lnTo>
                    <a:lnTo>
                      <a:pt x="42" y="60"/>
                    </a:lnTo>
                    <a:lnTo>
                      <a:pt x="57" y="57"/>
                    </a:lnTo>
                    <a:lnTo>
                      <a:pt x="60" y="56"/>
                    </a:lnTo>
                    <a:lnTo>
                      <a:pt x="61" y="56"/>
                    </a:lnTo>
                    <a:lnTo>
                      <a:pt x="61" y="50"/>
                    </a:lnTo>
                    <a:lnTo>
                      <a:pt x="61" y="48"/>
                    </a:lnTo>
                    <a:lnTo>
                      <a:pt x="60" y="46"/>
                    </a:lnTo>
                    <a:lnTo>
                      <a:pt x="55" y="48"/>
                    </a:lnTo>
                    <a:lnTo>
                      <a:pt x="52" y="50"/>
                    </a:lnTo>
                    <a:lnTo>
                      <a:pt x="49" y="46"/>
                    </a:lnTo>
                    <a:lnTo>
                      <a:pt x="47" y="35"/>
                    </a:lnTo>
                    <a:lnTo>
                      <a:pt x="47" y="35"/>
                    </a:lnTo>
                    <a:lnTo>
                      <a:pt x="47" y="34"/>
                    </a:lnTo>
                    <a:lnTo>
                      <a:pt x="49" y="31"/>
                    </a:lnTo>
                    <a:lnTo>
                      <a:pt x="49" y="29"/>
                    </a:lnTo>
                    <a:lnTo>
                      <a:pt x="49" y="29"/>
                    </a:lnTo>
                    <a:lnTo>
                      <a:pt x="44" y="20"/>
                    </a:lnTo>
                    <a:lnTo>
                      <a:pt x="42" y="18"/>
                    </a:lnTo>
                    <a:lnTo>
                      <a:pt x="41" y="17"/>
                    </a:lnTo>
                    <a:lnTo>
                      <a:pt x="41" y="15"/>
                    </a:lnTo>
                    <a:lnTo>
                      <a:pt x="21" y="1"/>
                    </a:lnTo>
                    <a:lnTo>
                      <a:pt x="19" y="0"/>
                    </a:lnTo>
                    <a:lnTo>
                      <a:pt x="17" y="0"/>
                    </a:lnTo>
                    <a:lnTo>
                      <a:pt x="14" y="1"/>
                    </a:lnTo>
                    <a:lnTo>
                      <a:pt x="5" y="6"/>
                    </a:lnTo>
                    <a:lnTo>
                      <a:pt x="3" y="7"/>
                    </a:lnTo>
                    <a:lnTo>
                      <a:pt x="2" y="10"/>
                    </a:lnTo>
                    <a:lnTo>
                      <a:pt x="0" y="20"/>
                    </a:lnTo>
                    <a:lnTo>
                      <a:pt x="0" y="21"/>
                    </a:lnTo>
                    <a:lnTo>
                      <a:pt x="0" y="23"/>
                    </a:lnTo>
                    <a:lnTo>
                      <a:pt x="28" y="5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4" name="Freeform 1245"/>
              <p:cNvSpPr>
                <a:spLocks/>
              </p:cNvSpPr>
              <p:nvPr/>
            </p:nvSpPr>
            <p:spPr bwMode="auto">
              <a:xfrm>
                <a:off x="3975100" y="2241550"/>
                <a:ext cx="34925" cy="33338"/>
              </a:xfrm>
              <a:custGeom>
                <a:avLst/>
                <a:gdLst/>
                <a:ahLst/>
                <a:cxnLst>
                  <a:cxn ang="0">
                    <a:pos x="6" y="0"/>
                  </a:cxn>
                  <a:cxn ang="0">
                    <a:pos x="3" y="2"/>
                  </a:cxn>
                  <a:cxn ang="0">
                    <a:pos x="2" y="4"/>
                  </a:cxn>
                  <a:cxn ang="0">
                    <a:pos x="2" y="4"/>
                  </a:cxn>
                  <a:cxn ang="0">
                    <a:pos x="0" y="5"/>
                  </a:cxn>
                  <a:cxn ang="0">
                    <a:pos x="0" y="10"/>
                  </a:cxn>
                  <a:cxn ang="0">
                    <a:pos x="2" y="13"/>
                  </a:cxn>
                  <a:cxn ang="0">
                    <a:pos x="5" y="16"/>
                  </a:cxn>
                  <a:cxn ang="0">
                    <a:pos x="8" y="21"/>
                  </a:cxn>
                  <a:cxn ang="0">
                    <a:pos x="14" y="21"/>
                  </a:cxn>
                  <a:cxn ang="0">
                    <a:pos x="21" y="18"/>
                  </a:cxn>
                  <a:cxn ang="0">
                    <a:pos x="22" y="14"/>
                  </a:cxn>
                  <a:cxn ang="0">
                    <a:pos x="22" y="11"/>
                  </a:cxn>
                  <a:cxn ang="0">
                    <a:pos x="22" y="10"/>
                  </a:cxn>
                  <a:cxn ang="0">
                    <a:pos x="22" y="10"/>
                  </a:cxn>
                  <a:cxn ang="0">
                    <a:pos x="21" y="8"/>
                  </a:cxn>
                  <a:cxn ang="0">
                    <a:pos x="21" y="7"/>
                  </a:cxn>
                  <a:cxn ang="0">
                    <a:pos x="17" y="5"/>
                  </a:cxn>
                  <a:cxn ang="0">
                    <a:pos x="11" y="2"/>
                  </a:cxn>
                  <a:cxn ang="0">
                    <a:pos x="6" y="0"/>
                  </a:cxn>
                </a:cxnLst>
                <a:rect l="0" t="0" r="r" b="b"/>
                <a:pathLst>
                  <a:path w="22" h="21">
                    <a:moveTo>
                      <a:pt x="6" y="0"/>
                    </a:moveTo>
                    <a:lnTo>
                      <a:pt x="3" y="2"/>
                    </a:lnTo>
                    <a:lnTo>
                      <a:pt x="2" y="4"/>
                    </a:lnTo>
                    <a:lnTo>
                      <a:pt x="2" y="4"/>
                    </a:lnTo>
                    <a:lnTo>
                      <a:pt x="0" y="5"/>
                    </a:lnTo>
                    <a:lnTo>
                      <a:pt x="0" y="10"/>
                    </a:lnTo>
                    <a:lnTo>
                      <a:pt x="2" y="13"/>
                    </a:lnTo>
                    <a:lnTo>
                      <a:pt x="5" y="16"/>
                    </a:lnTo>
                    <a:lnTo>
                      <a:pt x="8" y="21"/>
                    </a:lnTo>
                    <a:lnTo>
                      <a:pt x="14" y="21"/>
                    </a:lnTo>
                    <a:lnTo>
                      <a:pt x="21" y="18"/>
                    </a:lnTo>
                    <a:lnTo>
                      <a:pt x="22" y="14"/>
                    </a:lnTo>
                    <a:lnTo>
                      <a:pt x="22" y="11"/>
                    </a:lnTo>
                    <a:lnTo>
                      <a:pt x="22" y="10"/>
                    </a:lnTo>
                    <a:lnTo>
                      <a:pt x="22" y="10"/>
                    </a:lnTo>
                    <a:lnTo>
                      <a:pt x="21" y="8"/>
                    </a:lnTo>
                    <a:lnTo>
                      <a:pt x="21" y="7"/>
                    </a:lnTo>
                    <a:lnTo>
                      <a:pt x="17" y="5"/>
                    </a:lnTo>
                    <a:lnTo>
                      <a:pt x="11" y="2"/>
                    </a:lnTo>
                    <a:lnTo>
                      <a:pt x="6"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5" name="Freeform 1246"/>
              <p:cNvSpPr>
                <a:spLocks/>
              </p:cNvSpPr>
              <p:nvPr/>
            </p:nvSpPr>
            <p:spPr bwMode="auto">
              <a:xfrm>
                <a:off x="3983038" y="2081213"/>
                <a:ext cx="17463" cy="47625"/>
              </a:xfrm>
              <a:custGeom>
                <a:avLst/>
                <a:gdLst/>
                <a:ahLst/>
                <a:cxnLst>
                  <a:cxn ang="0">
                    <a:pos x="1" y="26"/>
                  </a:cxn>
                  <a:cxn ang="0">
                    <a:pos x="3" y="30"/>
                  </a:cxn>
                  <a:cxn ang="0">
                    <a:pos x="5" y="28"/>
                  </a:cxn>
                  <a:cxn ang="0">
                    <a:pos x="6" y="26"/>
                  </a:cxn>
                  <a:cxn ang="0">
                    <a:pos x="8" y="26"/>
                  </a:cxn>
                  <a:cxn ang="0">
                    <a:pos x="6" y="25"/>
                  </a:cxn>
                  <a:cxn ang="0">
                    <a:pos x="8" y="20"/>
                  </a:cxn>
                  <a:cxn ang="0">
                    <a:pos x="8" y="14"/>
                  </a:cxn>
                  <a:cxn ang="0">
                    <a:pos x="9" y="8"/>
                  </a:cxn>
                  <a:cxn ang="0">
                    <a:pos x="11" y="5"/>
                  </a:cxn>
                  <a:cxn ang="0">
                    <a:pos x="11" y="3"/>
                  </a:cxn>
                  <a:cxn ang="0">
                    <a:pos x="11" y="0"/>
                  </a:cxn>
                  <a:cxn ang="0">
                    <a:pos x="9" y="0"/>
                  </a:cxn>
                  <a:cxn ang="0">
                    <a:pos x="3" y="6"/>
                  </a:cxn>
                  <a:cxn ang="0">
                    <a:pos x="1" y="8"/>
                  </a:cxn>
                  <a:cxn ang="0">
                    <a:pos x="0" y="15"/>
                  </a:cxn>
                  <a:cxn ang="0">
                    <a:pos x="0" y="19"/>
                  </a:cxn>
                  <a:cxn ang="0">
                    <a:pos x="1" y="23"/>
                  </a:cxn>
                  <a:cxn ang="0">
                    <a:pos x="1" y="26"/>
                  </a:cxn>
                </a:cxnLst>
                <a:rect l="0" t="0" r="r" b="b"/>
                <a:pathLst>
                  <a:path w="11" h="30">
                    <a:moveTo>
                      <a:pt x="1" y="26"/>
                    </a:moveTo>
                    <a:lnTo>
                      <a:pt x="3" y="30"/>
                    </a:lnTo>
                    <a:lnTo>
                      <a:pt x="5" y="28"/>
                    </a:lnTo>
                    <a:lnTo>
                      <a:pt x="6" y="26"/>
                    </a:lnTo>
                    <a:lnTo>
                      <a:pt x="8" y="26"/>
                    </a:lnTo>
                    <a:lnTo>
                      <a:pt x="6" y="25"/>
                    </a:lnTo>
                    <a:lnTo>
                      <a:pt x="8" y="20"/>
                    </a:lnTo>
                    <a:lnTo>
                      <a:pt x="8" y="14"/>
                    </a:lnTo>
                    <a:lnTo>
                      <a:pt x="9" y="8"/>
                    </a:lnTo>
                    <a:lnTo>
                      <a:pt x="11" y="5"/>
                    </a:lnTo>
                    <a:lnTo>
                      <a:pt x="11" y="3"/>
                    </a:lnTo>
                    <a:lnTo>
                      <a:pt x="11" y="0"/>
                    </a:lnTo>
                    <a:lnTo>
                      <a:pt x="9" y="0"/>
                    </a:lnTo>
                    <a:lnTo>
                      <a:pt x="3" y="6"/>
                    </a:lnTo>
                    <a:lnTo>
                      <a:pt x="1" y="8"/>
                    </a:lnTo>
                    <a:lnTo>
                      <a:pt x="0" y="15"/>
                    </a:lnTo>
                    <a:lnTo>
                      <a:pt x="0" y="19"/>
                    </a:lnTo>
                    <a:lnTo>
                      <a:pt x="1" y="23"/>
                    </a:lnTo>
                    <a:lnTo>
                      <a:pt x="1" y="2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6" name="Freeform 1247"/>
              <p:cNvSpPr>
                <a:spLocks/>
              </p:cNvSpPr>
              <p:nvPr/>
            </p:nvSpPr>
            <p:spPr bwMode="auto">
              <a:xfrm>
                <a:off x="4960938" y="1284288"/>
                <a:ext cx="50800" cy="69850"/>
              </a:xfrm>
              <a:custGeom>
                <a:avLst/>
                <a:gdLst/>
                <a:ahLst/>
                <a:cxnLst>
                  <a:cxn ang="0">
                    <a:pos x="25" y="18"/>
                  </a:cxn>
                  <a:cxn ang="0">
                    <a:pos x="26" y="11"/>
                  </a:cxn>
                  <a:cxn ang="0">
                    <a:pos x="26" y="10"/>
                  </a:cxn>
                  <a:cxn ang="0">
                    <a:pos x="29" y="10"/>
                  </a:cxn>
                  <a:cxn ang="0">
                    <a:pos x="31" y="10"/>
                  </a:cxn>
                  <a:cxn ang="0">
                    <a:pos x="31" y="10"/>
                  </a:cxn>
                  <a:cxn ang="0">
                    <a:pos x="32" y="8"/>
                  </a:cxn>
                  <a:cxn ang="0">
                    <a:pos x="32" y="7"/>
                  </a:cxn>
                  <a:cxn ang="0">
                    <a:pos x="29" y="3"/>
                  </a:cxn>
                  <a:cxn ang="0">
                    <a:pos x="28" y="2"/>
                  </a:cxn>
                  <a:cxn ang="0">
                    <a:pos x="28" y="0"/>
                  </a:cxn>
                  <a:cxn ang="0">
                    <a:pos x="25" y="0"/>
                  </a:cxn>
                  <a:cxn ang="0">
                    <a:pos x="6" y="3"/>
                  </a:cxn>
                  <a:cxn ang="0">
                    <a:pos x="4" y="3"/>
                  </a:cxn>
                  <a:cxn ang="0">
                    <a:pos x="0" y="8"/>
                  </a:cxn>
                  <a:cxn ang="0">
                    <a:pos x="0" y="10"/>
                  </a:cxn>
                  <a:cxn ang="0">
                    <a:pos x="12" y="36"/>
                  </a:cxn>
                  <a:cxn ang="0">
                    <a:pos x="14" y="39"/>
                  </a:cxn>
                  <a:cxn ang="0">
                    <a:pos x="17" y="43"/>
                  </a:cxn>
                  <a:cxn ang="0">
                    <a:pos x="18" y="44"/>
                  </a:cxn>
                  <a:cxn ang="0">
                    <a:pos x="20" y="44"/>
                  </a:cxn>
                  <a:cxn ang="0">
                    <a:pos x="25" y="43"/>
                  </a:cxn>
                  <a:cxn ang="0">
                    <a:pos x="26" y="43"/>
                  </a:cxn>
                  <a:cxn ang="0">
                    <a:pos x="26" y="38"/>
                  </a:cxn>
                  <a:cxn ang="0">
                    <a:pos x="26" y="35"/>
                  </a:cxn>
                  <a:cxn ang="0">
                    <a:pos x="26" y="33"/>
                  </a:cxn>
                  <a:cxn ang="0">
                    <a:pos x="23" y="30"/>
                  </a:cxn>
                  <a:cxn ang="0">
                    <a:pos x="23" y="28"/>
                  </a:cxn>
                  <a:cxn ang="0">
                    <a:pos x="23" y="27"/>
                  </a:cxn>
                  <a:cxn ang="0">
                    <a:pos x="25" y="18"/>
                  </a:cxn>
                </a:cxnLst>
                <a:rect l="0" t="0" r="r" b="b"/>
                <a:pathLst>
                  <a:path w="32" h="44">
                    <a:moveTo>
                      <a:pt x="25" y="18"/>
                    </a:moveTo>
                    <a:lnTo>
                      <a:pt x="26" y="11"/>
                    </a:lnTo>
                    <a:lnTo>
                      <a:pt x="26" y="10"/>
                    </a:lnTo>
                    <a:lnTo>
                      <a:pt x="29" y="10"/>
                    </a:lnTo>
                    <a:lnTo>
                      <a:pt x="31" y="10"/>
                    </a:lnTo>
                    <a:lnTo>
                      <a:pt x="31" y="10"/>
                    </a:lnTo>
                    <a:lnTo>
                      <a:pt x="32" y="8"/>
                    </a:lnTo>
                    <a:lnTo>
                      <a:pt x="32" y="7"/>
                    </a:lnTo>
                    <a:lnTo>
                      <a:pt x="29" y="3"/>
                    </a:lnTo>
                    <a:lnTo>
                      <a:pt x="28" y="2"/>
                    </a:lnTo>
                    <a:lnTo>
                      <a:pt x="28" y="0"/>
                    </a:lnTo>
                    <a:lnTo>
                      <a:pt x="25" y="0"/>
                    </a:lnTo>
                    <a:lnTo>
                      <a:pt x="6" y="3"/>
                    </a:lnTo>
                    <a:lnTo>
                      <a:pt x="4" y="3"/>
                    </a:lnTo>
                    <a:lnTo>
                      <a:pt x="0" y="8"/>
                    </a:lnTo>
                    <a:lnTo>
                      <a:pt x="0" y="10"/>
                    </a:lnTo>
                    <a:lnTo>
                      <a:pt x="12" y="36"/>
                    </a:lnTo>
                    <a:lnTo>
                      <a:pt x="14" y="39"/>
                    </a:lnTo>
                    <a:lnTo>
                      <a:pt x="17" y="43"/>
                    </a:lnTo>
                    <a:lnTo>
                      <a:pt x="18" y="44"/>
                    </a:lnTo>
                    <a:lnTo>
                      <a:pt x="20" y="44"/>
                    </a:lnTo>
                    <a:lnTo>
                      <a:pt x="25" y="43"/>
                    </a:lnTo>
                    <a:lnTo>
                      <a:pt x="26" y="43"/>
                    </a:lnTo>
                    <a:lnTo>
                      <a:pt x="26" y="38"/>
                    </a:lnTo>
                    <a:lnTo>
                      <a:pt x="26" y="35"/>
                    </a:lnTo>
                    <a:lnTo>
                      <a:pt x="26" y="33"/>
                    </a:lnTo>
                    <a:lnTo>
                      <a:pt x="23" y="30"/>
                    </a:lnTo>
                    <a:lnTo>
                      <a:pt x="23" y="28"/>
                    </a:lnTo>
                    <a:lnTo>
                      <a:pt x="23" y="27"/>
                    </a:lnTo>
                    <a:lnTo>
                      <a:pt x="25" y="1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7" name="Freeform 1248"/>
              <p:cNvSpPr>
                <a:spLocks/>
              </p:cNvSpPr>
              <p:nvPr/>
            </p:nvSpPr>
            <p:spPr bwMode="auto">
              <a:xfrm>
                <a:off x="3770313" y="2400300"/>
                <a:ext cx="41275" cy="20638"/>
              </a:xfrm>
              <a:custGeom>
                <a:avLst/>
                <a:gdLst/>
                <a:ahLst/>
                <a:cxnLst>
                  <a:cxn ang="0">
                    <a:pos x="3" y="13"/>
                  </a:cxn>
                  <a:cxn ang="0">
                    <a:pos x="21" y="7"/>
                  </a:cxn>
                  <a:cxn ang="0">
                    <a:pos x="25" y="5"/>
                  </a:cxn>
                  <a:cxn ang="0">
                    <a:pos x="26" y="5"/>
                  </a:cxn>
                  <a:cxn ang="0">
                    <a:pos x="26" y="4"/>
                  </a:cxn>
                  <a:cxn ang="0">
                    <a:pos x="26" y="4"/>
                  </a:cxn>
                  <a:cxn ang="0">
                    <a:pos x="26" y="2"/>
                  </a:cxn>
                  <a:cxn ang="0">
                    <a:pos x="25" y="0"/>
                  </a:cxn>
                  <a:cxn ang="0">
                    <a:pos x="20" y="0"/>
                  </a:cxn>
                  <a:cxn ang="0">
                    <a:pos x="17" y="0"/>
                  </a:cxn>
                  <a:cxn ang="0">
                    <a:pos x="14" y="0"/>
                  </a:cxn>
                  <a:cxn ang="0">
                    <a:pos x="10" y="2"/>
                  </a:cxn>
                  <a:cxn ang="0">
                    <a:pos x="1" y="5"/>
                  </a:cxn>
                  <a:cxn ang="0">
                    <a:pos x="1" y="7"/>
                  </a:cxn>
                  <a:cxn ang="0">
                    <a:pos x="0" y="8"/>
                  </a:cxn>
                  <a:cxn ang="0">
                    <a:pos x="1" y="10"/>
                  </a:cxn>
                  <a:cxn ang="0">
                    <a:pos x="1" y="11"/>
                  </a:cxn>
                  <a:cxn ang="0">
                    <a:pos x="3" y="13"/>
                  </a:cxn>
                </a:cxnLst>
                <a:rect l="0" t="0" r="r" b="b"/>
                <a:pathLst>
                  <a:path w="26" h="13">
                    <a:moveTo>
                      <a:pt x="3" y="13"/>
                    </a:moveTo>
                    <a:lnTo>
                      <a:pt x="21" y="7"/>
                    </a:lnTo>
                    <a:lnTo>
                      <a:pt x="25" y="5"/>
                    </a:lnTo>
                    <a:lnTo>
                      <a:pt x="26" y="5"/>
                    </a:lnTo>
                    <a:lnTo>
                      <a:pt x="26" y="4"/>
                    </a:lnTo>
                    <a:lnTo>
                      <a:pt x="26" y="4"/>
                    </a:lnTo>
                    <a:lnTo>
                      <a:pt x="26" y="2"/>
                    </a:lnTo>
                    <a:lnTo>
                      <a:pt x="25" y="0"/>
                    </a:lnTo>
                    <a:lnTo>
                      <a:pt x="20" y="0"/>
                    </a:lnTo>
                    <a:lnTo>
                      <a:pt x="17" y="0"/>
                    </a:lnTo>
                    <a:lnTo>
                      <a:pt x="14" y="0"/>
                    </a:lnTo>
                    <a:lnTo>
                      <a:pt x="10" y="2"/>
                    </a:lnTo>
                    <a:lnTo>
                      <a:pt x="1" y="5"/>
                    </a:lnTo>
                    <a:lnTo>
                      <a:pt x="1" y="7"/>
                    </a:lnTo>
                    <a:lnTo>
                      <a:pt x="0" y="8"/>
                    </a:lnTo>
                    <a:lnTo>
                      <a:pt x="1" y="10"/>
                    </a:lnTo>
                    <a:lnTo>
                      <a:pt x="1" y="11"/>
                    </a:lnTo>
                    <a:lnTo>
                      <a:pt x="3" y="1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8" name="Freeform 1249"/>
              <p:cNvSpPr>
                <a:spLocks/>
              </p:cNvSpPr>
              <p:nvPr/>
            </p:nvSpPr>
            <p:spPr bwMode="auto">
              <a:xfrm>
                <a:off x="3814763" y="2857500"/>
                <a:ext cx="22225" cy="23813"/>
              </a:xfrm>
              <a:custGeom>
                <a:avLst/>
                <a:gdLst/>
                <a:ahLst/>
                <a:cxnLst>
                  <a:cxn ang="0">
                    <a:pos x="0" y="11"/>
                  </a:cxn>
                  <a:cxn ang="0">
                    <a:pos x="1" y="12"/>
                  </a:cxn>
                  <a:cxn ang="0">
                    <a:pos x="3" y="15"/>
                  </a:cxn>
                  <a:cxn ang="0">
                    <a:pos x="4" y="15"/>
                  </a:cxn>
                  <a:cxn ang="0">
                    <a:pos x="7" y="12"/>
                  </a:cxn>
                  <a:cxn ang="0">
                    <a:pos x="9" y="9"/>
                  </a:cxn>
                  <a:cxn ang="0">
                    <a:pos x="12" y="8"/>
                  </a:cxn>
                  <a:cxn ang="0">
                    <a:pos x="14" y="6"/>
                  </a:cxn>
                  <a:cxn ang="0">
                    <a:pos x="14" y="3"/>
                  </a:cxn>
                  <a:cxn ang="0">
                    <a:pos x="14" y="1"/>
                  </a:cxn>
                  <a:cxn ang="0">
                    <a:pos x="14" y="1"/>
                  </a:cxn>
                  <a:cxn ang="0">
                    <a:pos x="14" y="0"/>
                  </a:cxn>
                  <a:cxn ang="0">
                    <a:pos x="7" y="0"/>
                  </a:cxn>
                  <a:cxn ang="0">
                    <a:pos x="3" y="5"/>
                  </a:cxn>
                  <a:cxn ang="0">
                    <a:pos x="0" y="11"/>
                  </a:cxn>
                </a:cxnLst>
                <a:rect l="0" t="0" r="r" b="b"/>
                <a:pathLst>
                  <a:path w="14" h="15">
                    <a:moveTo>
                      <a:pt x="0" y="11"/>
                    </a:moveTo>
                    <a:lnTo>
                      <a:pt x="1" y="12"/>
                    </a:lnTo>
                    <a:lnTo>
                      <a:pt x="3" y="15"/>
                    </a:lnTo>
                    <a:lnTo>
                      <a:pt x="4" y="15"/>
                    </a:lnTo>
                    <a:lnTo>
                      <a:pt x="7" y="12"/>
                    </a:lnTo>
                    <a:lnTo>
                      <a:pt x="9" y="9"/>
                    </a:lnTo>
                    <a:lnTo>
                      <a:pt x="12" y="8"/>
                    </a:lnTo>
                    <a:lnTo>
                      <a:pt x="14" y="6"/>
                    </a:lnTo>
                    <a:lnTo>
                      <a:pt x="14" y="3"/>
                    </a:lnTo>
                    <a:lnTo>
                      <a:pt x="14" y="1"/>
                    </a:lnTo>
                    <a:lnTo>
                      <a:pt x="14" y="1"/>
                    </a:lnTo>
                    <a:lnTo>
                      <a:pt x="14" y="0"/>
                    </a:lnTo>
                    <a:lnTo>
                      <a:pt x="7" y="0"/>
                    </a:lnTo>
                    <a:lnTo>
                      <a:pt x="3" y="5"/>
                    </a:lnTo>
                    <a:lnTo>
                      <a:pt x="0" y="1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49" name="Freeform 1250"/>
              <p:cNvSpPr>
                <a:spLocks/>
              </p:cNvSpPr>
              <p:nvPr/>
            </p:nvSpPr>
            <p:spPr bwMode="auto">
              <a:xfrm>
                <a:off x="3735388" y="2638425"/>
                <a:ext cx="85725" cy="77788"/>
              </a:xfrm>
              <a:custGeom>
                <a:avLst/>
                <a:gdLst/>
                <a:ahLst/>
                <a:cxnLst>
                  <a:cxn ang="0">
                    <a:pos x="3" y="39"/>
                  </a:cxn>
                  <a:cxn ang="0">
                    <a:pos x="0" y="49"/>
                  </a:cxn>
                  <a:cxn ang="0">
                    <a:pos x="15" y="46"/>
                  </a:cxn>
                  <a:cxn ang="0">
                    <a:pos x="25" y="41"/>
                  </a:cxn>
                  <a:cxn ang="0">
                    <a:pos x="31" y="38"/>
                  </a:cxn>
                  <a:cxn ang="0">
                    <a:pos x="32" y="36"/>
                  </a:cxn>
                  <a:cxn ang="0">
                    <a:pos x="42" y="29"/>
                  </a:cxn>
                  <a:cxn ang="0">
                    <a:pos x="45" y="22"/>
                  </a:cxn>
                  <a:cxn ang="0">
                    <a:pos x="53" y="5"/>
                  </a:cxn>
                  <a:cxn ang="0">
                    <a:pos x="53" y="4"/>
                  </a:cxn>
                  <a:cxn ang="0">
                    <a:pos x="54" y="4"/>
                  </a:cxn>
                  <a:cxn ang="0">
                    <a:pos x="54" y="2"/>
                  </a:cxn>
                  <a:cxn ang="0">
                    <a:pos x="53" y="0"/>
                  </a:cxn>
                  <a:cxn ang="0">
                    <a:pos x="42" y="4"/>
                  </a:cxn>
                  <a:cxn ang="0">
                    <a:pos x="32" y="10"/>
                  </a:cxn>
                  <a:cxn ang="0">
                    <a:pos x="15" y="25"/>
                  </a:cxn>
                  <a:cxn ang="0">
                    <a:pos x="3" y="39"/>
                  </a:cxn>
                </a:cxnLst>
                <a:rect l="0" t="0" r="r" b="b"/>
                <a:pathLst>
                  <a:path w="54" h="49">
                    <a:moveTo>
                      <a:pt x="3" y="39"/>
                    </a:moveTo>
                    <a:lnTo>
                      <a:pt x="0" y="49"/>
                    </a:lnTo>
                    <a:lnTo>
                      <a:pt x="15" y="46"/>
                    </a:lnTo>
                    <a:lnTo>
                      <a:pt x="25" y="41"/>
                    </a:lnTo>
                    <a:lnTo>
                      <a:pt x="31" y="38"/>
                    </a:lnTo>
                    <a:lnTo>
                      <a:pt x="32" y="36"/>
                    </a:lnTo>
                    <a:lnTo>
                      <a:pt x="42" y="29"/>
                    </a:lnTo>
                    <a:lnTo>
                      <a:pt x="45" y="22"/>
                    </a:lnTo>
                    <a:lnTo>
                      <a:pt x="53" y="5"/>
                    </a:lnTo>
                    <a:lnTo>
                      <a:pt x="53" y="4"/>
                    </a:lnTo>
                    <a:lnTo>
                      <a:pt x="54" y="4"/>
                    </a:lnTo>
                    <a:lnTo>
                      <a:pt x="54" y="2"/>
                    </a:lnTo>
                    <a:lnTo>
                      <a:pt x="53" y="0"/>
                    </a:lnTo>
                    <a:lnTo>
                      <a:pt x="42" y="4"/>
                    </a:lnTo>
                    <a:lnTo>
                      <a:pt x="32" y="10"/>
                    </a:lnTo>
                    <a:lnTo>
                      <a:pt x="15" y="25"/>
                    </a:lnTo>
                    <a:lnTo>
                      <a:pt x="3" y="3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0" name="Freeform 1251"/>
              <p:cNvSpPr>
                <a:spLocks/>
              </p:cNvSpPr>
              <p:nvPr/>
            </p:nvSpPr>
            <p:spPr bwMode="auto">
              <a:xfrm>
                <a:off x="3930650" y="3095625"/>
                <a:ext cx="93663" cy="111125"/>
              </a:xfrm>
              <a:custGeom>
                <a:avLst/>
                <a:gdLst/>
                <a:ahLst/>
                <a:cxnLst>
                  <a:cxn ang="0">
                    <a:pos x="31" y="69"/>
                  </a:cxn>
                  <a:cxn ang="0">
                    <a:pos x="59" y="9"/>
                  </a:cxn>
                  <a:cxn ang="0">
                    <a:pos x="58" y="6"/>
                  </a:cxn>
                  <a:cxn ang="0">
                    <a:pos x="56" y="1"/>
                  </a:cxn>
                  <a:cxn ang="0">
                    <a:pos x="56" y="1"/>
                  </a:cxn>
                  <a:cxn ang="0">
                    <a:pos x="56" y="0"/>
                  </a:cxn>
                  <a:cxn ang="0">
                    <a:pos x="44" y="5"/>
                  </a:cxn>
                  <a:cxn ang="0">
                    <a:pos x="39" y="6"/>
                  </a:cxn>
                  <a:cxn ang="0">
                    <a:pos x="30" y="6"/>
                  </a:cxn>
                  <a:cxn ang="0">
                    <a:pos x="24" y="6"/>
                  </a:cxn>
                  <a:cxn ang="0">
                    <a:pos x="14" y="8"/>
                  </a:cxn>
                  <a:cxn ang="0">
                    <a:pos x="11" y="11"/>
                  </a:cxn>
                  <a:cxn ang="0">
                    <a:pos x="3" y="25"/>
                  </a:cxn>
                  <a:cxn ang="0">
                    <a:pos x="0" y="28"/>
                  </a:cxn>
                  <a:cxn ang="0">
                    <a:pos x="0" y="31"/>
                  </a:cxn>
                  <a:cxn ang="0">
                    <a:pos x="0" y="45"/>
                  </a:cxn>
                  <a:cxn ang="0">
                    <a:pos x="2" y="48"/>
                  </a:cxn>
                  <a:cxn ang="0">
                    <a:pos x="5" y="56"/>
                  </a:cxn>
                  <a:cxn ang="0">
                    <a:pos x="6" y="59"/>
                  </a:cxn>
                  <a:cxn ang="0">
                    <a:pos x="8" y="61"/>
                  </a:cxn>
                  <a:cxn ang="0">
                    <a:pos x="17" y="67"/>
                  </a:cxn>
                  <a:cxn ang="0">
                    <a:pos x="31" y="70"/>
                  </a:cxn>
                  <a:cxn ang="0">
                    <a:pos x="31" y="69"/>
                  </a:cxn>
                </a:cxnLst>
                <a:rect l="0" t="0" r="r" b="b"/>
                <a:pathLst>
                  <a:path w="59" h="70">
                    <a:moveTo>
                      <a:pt x="31" y="69"/>
                    </a:moveTo>
                    <a:lnTo>
                      <a:pt x="59" y="9"/>
                    </a:lnTo>
                    <a:lnTo>
                      <a:pt x="58" y="6"/>
                    </a:lnTo>
                    <a:lnTo>
                      <a:pt x="56" y="1"/>
                    </a:lnTo>
                    <a:lnTo>
                      <a:pt x="56" y="1"/>
                    </a:lnTo>
                    <a:lnTo>
                      <a:pt x="56" y="0"/>
                    </a:lnTo>
                    <a:lnTo>
                      <a:pt x="44" y="5"/>
                    </a:lnTo>
                    <a:lnTo>
                      <a:pt x="39" y="6"/>
                    </a:lnTo>
                    <a:lnTo>
                      <a:pt x="30" y="6"/>
                    </a:lnTo>
                    <a:lnTo>
                      <a:pt x="24" y="6"/>
                    </a:lnTo>
                    <a:lnTo>
                      <a:pt x="14" y="8"/>
                    </a:lnTo>
                    <a:lnTo>
                      <a:pt x="11" y="11"/>
                    </a:lnTo>
                    <a:lnTo>
                      <a:pt x="3" y="25"/>
                    </a:lnTo>
                    <a:lnTo>
                      <a:pt x="0" y="28"/>
                    </a:lnTo>
                    <a:lnTo>
                      <a:pt x="0" y="31"/>
                    </a:lnTo>
                    <a:lnTo>
                      <a:pt x="0" y="45"/>
                    </a:lnTo>
                    <a:lnTo>
                      <a:pt x="2" y="48"/>
                    </a:lnTo>
                    <a:lnTo>
                      <a:pt x="5" y="56"/>
                    </a:lnTo>
                    <a:lnTo>
                      <a:pt x="6" y="59"/>
                    </a:lnTo>
                    <a:lnTo>
                      <a:pt x="8" y="61"/>
                    </a:lnTo>
                    <a:lnTo>
                      <a:pt x="17" y="67"/>
                    </a:lnTo>
                    <a:lnTo>
                      <a:pt x="31" y="70"/>
                    </a:lnTo>
                    <a:lnTo>
                      <a:pt x="31" y="6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1" name="Freeform 1252"/>
              <p:cNvSpPr>
                <a:spLocks/>
              </p:cNvSpPr>
              <p:nvPr/>
            </p:nvSpPr>
            <p:spPr bwMode="auto">
              <a:xfrm>
                <a:off x="3841750" y="2663825"/>
                <a:ext cx="250825" cy="241300"/>
              </a:xfrm>
              <a:custGeom>
                <a:avLst/>
                <a:gdLst/>
                <a:ahLst/>
                <a:cxnLst>
                  <a:cxn ang="0">
                    <a:pos x="128" y="58"/>
                  </a:cxn>
                  <a:cxn ang="0">
                    <a:pos x="115" y="55"/>
                  </a:cxn>
                  <a:cxn ang="0">
                    <a:pos x="105" y="53"/>
                  </a:cxn>
                  <a:cxn ang="0">
                    <a:pos x="76" y="19"/>
                  </a:cxn>
                  <a:cxn ang="0">
                    <a:pos x="55" y="0"/>
                  </a:cxn>
                  <a:cxn ang="0">
                    <a:pos x="48" y="2"/>
                  </a:cxn>
                  <a:cxn ang="0">
                    <a:pos x="15" y="20"/>
                  </a:cxn>
                  <a:cxn ang="0">
                    <a:pos x="8" y="45"/>
                  </a:cxn>
                  <a:cxn ang="0">
                    <a:pos x="9" y="48"/>
                  </a:cxn>
                  <a:cxn ang="0">
                    <a:pos x="81" y="62"/>
                  </a:cxn>
                  <a:cxn ang="0">
                    <a:pos x="83" y="66"/>
                  </a:cxn>
                  <a:cxn ang="0">
                    <a:pos x="83" y="70"/>
                  </a:cxn>
                  <a:cxn ang="0">
                    <a:pos x="78" y="73"/>
                  </a:cxn>
                  <a:cxn ang="0">
                    <a:pos x="59" y="83"/>
                  </a:cxn>
                  <a:cxn ang="0">
                    <a:pos x="55" y="83"/>
                  </a:cxn>
                  <a:cxn ang="0">
                    <a:pos x="36" y="108"/>
                  </a:cxn>
                  <a:cxn ang="0">
                    <a:pos x="36" y="114"/>
                  </a:cxn>
                  <a:cxn ang="0">
                    <a:pos x="39" y="117"/>
                  </a:cxn>
                  <a:cxn ang="0">
                    <a:pos x="45" y="117"/>
                  </a:cxn>
                  <a:cxn ang="0">
                    <a:pos x="69" y="109"/>
                  </a:cxn>
                  <a:cxn ang="0">
                    <a:pos x="75" y="105"/>
                  </a:cxn>
                  <a:cxn ang="0">
                    <a:pos x="81" y="111"/>
                  </a:cxn>
                  <a:cxn ang="0">
                    <a:pos x="64" y="119"/>
                  </a:cxn>
                  <a:cxn ang="0">
                    <a:pos x="31" y="131"/>
                  </a:cxn>
                  <a:cxn ang="0">
                    <a:pos x="20" y="125"/>
                  </a:cxn>
                  <a:cxn ang="0">
                    <a:pos x="12" y="122"/>
                  </a:cxn>
                  <a:cxn ang="0">
                    <a:pos x="6" y="122"/>
                  </a:cxn>
                  <a:cxn ang="0">
                    <a:pos x="0" y="131"/>
                  </a:cxn>
                  <a:cxn ang="0">
                    <a:pos x="0" y="136"/>
                  </a:cxn>
                  <a:cxn ang="0">
                    <a:pos x="11" y="152"/>
                  </a:cxn>
                  <a:cxn ang="0">
                    <a:pos x="50" y="147"/>
                  </a:cxn>
                  <a:cxn ang="0">
                    <a:pos x="109" y="136"/>
                  </a:cxn>
                  <a:cxn ang="0">
                    <a:pos x="117" y="136"/>
                  </a:cxn>
                  <a:cxn ang="0">
                    <a:pos x="137" y="125"/>
                  </a:cxn>
                  <a:cxn ang="0">
                    <a:pos x="148" y="116"/>
                  </a:cxn>
                  <a:cxn ang="0">
                    <a:pos x="156" y="100"/>
                  </a:cxn>
                  <a:cxn ang="0">
                    <a:pos x="158" y="87"/>
                  </a:cxn>
                  <a:cxn ang="0">
                    <a:pos x="156" y="81"/>
                  </a:cxn>
                </a:cxnLst>
                <a:rect l="0" t="0" r="r" b="b"/>
                <a:pathLst>
                  <a:path w="158" h="152">
                    <a:moveTo>
                      <a:pt x="144" y="70"/>
                    </a:moveTo>
                    <a:lnTo>
                      <a:pt x="128" y="58"/>
                    </a:lnTo>
                    <a:lnTo>
                      <a:pt x="125" y="58"/>
                    </a:lnTo>
                    <a:lnTo>
                      <a:pt x="115" y="55"/>
                    </a:lnTo>
                    <a:lnTo>
                      <a:pt x="106" y="53"/>
                    </a:lnTo>
                    <a:lnTo>
                      <a:pt x="105" y="53"/>
                    </a:lnTo>
                    <a:lnTo>
                      <a:pt x="84" y="33"/>
                    </a:lnTo>
                    <a:lnTo>
                      <a:pt x="76" y="19"/>
                    </a:lnTo>
                    <a:lnTo>
                      <a:pt x="67" y="6"/>
                    </a:lnTo>
                    <a:lnTo>
                      <a:pt x="55" y="0"/>
                    </a:lnTo>
                    <a:lnTo>
                      <a:pt x="55" y="0"/>
                    </a:lnTo>
                    <a:lnTo>
                      <a:pt x="48" y="2"/>
                    </a:lnTo>
                    <a:lnTo>
                      <a:pt x="40" y="6"/>
                    </a:lnTo>
                    <a:lnTo>
                      <a:pt x="15" y="20"/>
                    </a:lnTo>
                    <a:lnTo>
                      <a:pt x="9" y="41"/>
                    </a:lnTo>
                    <a:lnTo>
                      <a:pt x="8" y="45"/>
                    </a:lnTo>
                    <a:lnTo>
                      <a:pt x="8" y="45"/>
                    </a:lnTo>
                    <a:lnTo>
                      <a:pt x="9" y="48"/>
                    </a:lnTo>
                    <a:lnTo>
                      <a:pt x="50" y="67"/>
                    </a:lnTo>
                    <a:lnTo>
                      <a:pt x="81" y="62"/>
                    </a:lnTo>
                    <a:lnTo>
                      <a:pt x="83" y="64"/>
                    </a:lnTo>
                    <a:lnTo>
                      <a:pt x="83" y="66"/>
                    </a:lnTo>
                    <a:lnTo>
                      <a:pt x="83" y="69"/>
                    </a:lnTo>
                    <a:lnTo>
                      <a:pt x="83" y="70"/>
                    </a:lnTo>
                    <a:lnTo>
                      <a:pt x="81" y="72"/>
                    </a:lnTo>
                    <a:lnTo>
                      <a:pt x="78" y="73"/>
                    </a:lnTo>
                    <a:lnTo>
                      <a:pt x="62" y="84"/>
                    </a:lnTo>
                    <a:lnTo>
                      <a:pt x="59" y="83"/>
                    </a:lnTo>
                    <a:lnTo>
                      <a:pt x="58" y="83"/>
                    </a:lnTo>
                    <a:lnTo>
                      <a:pt x="55" y="83"/>
                    </a:lnTo>
                    <a:lnTo>
                      <a:pt x="36" y="108"/>
                    </a:lnTo>
                    <a:lnTo>
                      <a:pt x="36" y="108"/>
                    </a:lnTo>
                    <a:lnTo>
                      <a:pt x="34" y="111"/>
                    </a:lnTo>
                    <a:lnTo>
                      <a:pt x="36" y="114"/>
                    </a:lnTo>
                    <a:lnTo>
                      <a:pt x="39" y="117"/>
                    </a:lnTo>
                    <a:lnTo>
                      <a:pt x="39" y="117"/>
                    </a:lnTo>
                    <a:lnTo>
                      <a:pt x="42" y="117"/>
                    </a:lnTo>
                    <a:lnTo>
                      <a:pt x="45" y="117"/>
                    </a:lnTo>
                    <a:lnTo>
                      <a:pt x="59" y="114"/>
                    </a:lnTo>
                    <a:lnTo>
                      <a:pt x="69" y="109"/>
                    </a:lnTo>
                    <a:lnTo>
                      <a:pt x="70" y="109"/>
                    </a:lnTo>
                    <a:lnTo>
                      <a:pt x="75" y="105"/>
                    </a:lnTo>
                    <a:lnTo>
                      <a:pt x="78" y="105"/>
                    </a:lnTo>
                    <a:lnTo>
                      <a:pt x="81" y="111"/>
                    </a:lnTo>
                    <a:lnTo>
                      <a:pt x="76" y="114"/>
                    </a:lnTo>
                    <a:lnTo>
                      <a:pt x="64" y="119"/>
                    </a:lnTo>
                    <a:lnTo>
                      <a:pt x="58" y="122"/>
                    </a:lnTo>
                    <a:lnTo>
                      <a:pt x="31" y="131"/>
                    </a:lnTo>
                    <a:lnTo>
                      <a:pt x="20" y="127"/>
                    </a:lnTo>
                    <a:lnTo>
                      <a:pt x="20" y="125"/>
                    </a:lnTo>
                    <a:lnTo>
                      <a:pt x="14" y="123"/>
                    </a:lnTo>
                    <a:lnTo>
                      <a:pt x="12" y="122"/>
                    </a:lnTo>
                    <a:lnTo>
                      <a:pt x="8" y="122"/>
                    </a:lnTo>
                    <a:lnTo>
                      <a:pt x="6" y="122"/>
                    </a:lnTo>
                    <a:lnTo>
                      <a:pt x="5" y="123"/>
                    </a:lnTo>
                    <a:lnTo>
                      <a:pt x="0" y="131"/>
                    </a:lnTo>
                    <a:lnTo>
                      <a:pt x="0" y="136"/>
                    </a:lnTo>
                    <a:lnTo>
                      <a:pt x="0" y="136"/>
                    </a:lnTo>
                    <a:lnTo>
                      <a:pt x="9" y="152"/>
                    </a:lnTo>
                    <a:lnTo>
                      <a:pt x="11" y="152"/>
                    </a:lnTo>
                    <a:lnTo>
                      <a:pt x="20" y="150"/>
                    </a:lnTo>
                    <a:lnTo>
                      <a:pt x="50" y="147"/>
                    </a:lnTo>
                    <a:lnTo>
                      <a:pt x="72" y="142"/>
                    </a:lnTo>
                    <a:lnTo>
                      <a:pt x="109" y="136"/>
                    </a:lnTo>
                    <a:lnTo>
                      <a:pt x="117" y="136"/>
                    </a:lnTo>
                    <a:lnTo>
                      <a:pt x="117" y="136"/>
                    </a:lnTo>
                    <a:lnTo>
                      <a:pt x="126" y="133"/>
                    </a:lnTo>
                    <a:lnTo>
                      <a:pt x="137" y="125"/>
                    </a:lnTo>
                    <a:lnTo>
                      <a:pt x="145" y="119"/>
                    </a:lnTo>
                    <a:lnTo>
                      <a:pt x="148" y="116"/>
                    </a:lnTo>
                    <a:lnTo>
                      <a:pt x="155" y="105"/>
                    </a:lnTo>
                    <a:lnTo>
                      <a:pt x="156" y="100"/>
                    </a:lnTo>
                    <a:lnTo>
                      <a:pt x="158" y="92"/>
                    </a:lnTo>
                    <a:lnTo>
                      <a:pt x="158" y="87"/>
                    </a:lnTo>
                    <a:lnTo>
                      <a:pt x="158" y="83"/>
                    </a:lnTo>
                    <a:lnTo>
                      <a:pt x="156" y="81"/>
                    </a:lnTo>
                    <a:lnTo>
                      <a:pt x="144" y="7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2" name="Freeform 1253"/>
              <p:cNvSpPr>
                <a:spLocks/>
              </p:cNvSpPr>
              <p:nvPr/>
            </p:nvSpPr>
            <p:spPr bwMode="auto">
              <a:xfrm>
                <a:off x="3873500" y="2990850"/>
                <a:ext cx="47625" cy="61913"/>
              </a:xfrm>
              <a:custGeom>
                <a:avLst/>
                <a:gdLst/>
                <a:ahLst/>
                <a:cxnLst>
                  <a:cxn ang="0">
                    <a:pos x="14" y="39"/>
                  </a:cxn>
                  <a:cxn ang="0">
                    <a:pos x="16" y="39"/>
                  </a:cxn>
                  <a:cxn ang="0">
                    <a:pos x="16" y="38"/>
                  </a:cxn>
                  <a:cxn ang="0">
                    <a:pos x="17" y="36"/>
                  </a:cxn>
                  <a:cxn ang="0">
                    <a:pos x="19" y="35"/>
                  </a:cxn>
                  <a:cxn ang="0">
                    <a:pos x="30" y="5"/>
                  </a:cxn>
                  <a:cxn ang="0">
                    <a:pos x="30" y="3"/>
                  </a:cxn>
                  <a:cxn ang="0">
                    <a:pos x="30" y="3"/>
                  </a:cxn>
                  <a:cxn ang="0">
                    <a:pos x="28" y="0"/>
                  </a:cxn>
                  <a:cxn ang="0">
                    <a:pos x="27" y="0"/>
                  </a:cxn>
                  <a:cxn ang="0">
                    <a:pos x="8" y="16"/>
                  </a:cxn>
                  <a:cxn ang="0">
                    <a:pos x="5" y="21"/>
                  </a:cxn>
                  <a:cxn ang="0">
                    <a:pos x="0" y="33"/>
                  </a:cxn>
                  <a:cxn ang="0">
                    <a:pos x="5" y="38"/>
                  </a:cxn>
                  <a:cxn ang="0">
                    <a:pos x="6" y="38"/>
                  </a:cxn>
                  <a:cxn ang="0">
                    <a:pos x="14" y="39"/>
                  </a:cxn>
                </a:cxnLst>
                <a:rect l="0" t="0" r="r" b="b"/>
                <a:pathLst>
                  <a:path w="30" h="39">
                    <a:moveTo>
                      <a:pt x="14" y="39"/>
                    </a:moveTo>
                    <a:lnTo>
                      <a:pt x="16" y="39"/>
                    </a:lnTo>
                    <a:lnTo>
                      <a:pt x="16" y="38"/>
                    </a:lnTo>
                    <a:lnTo>
                      <a:pt x="17" y="36"/>
                    </a:lnTo>
                    <a:lnTo>
                      <a:pt x="19" y="35"/>
                    </a:lnTo>
                    <a:lnTo>
                      <a:pt x="30" y="5"/>
                    </a:lnTo>
                    <a:lnTo>
                      <a:pt x="30" y="3"/>
                    </a:lnTo>
                    <a:lnTo>
                      <a:pt x="30" y="3"/>
                    </a:lnTo>
                    <a:lnTo>
                      <a:pt x="28" y="0"/>
                    </a:lnTo>
                    <a:lnTo>
                      <a:pt x="27" y="0"/>
                    </a:lnTo>
                    <a:lnTo>
                      <a:pt x="8" y="16"/>
                    </a:lnTo>
                    <a:lnTo>
                      <a:pt x="5" y="21"/>
                    </a:lnTo>
                    <a:lnTo>
                      <a:pt x="0" y="33"/>
                    </a:lnTo>
                    <a:lnTo>
                      <a:pt x="5" y="38"/>
                    </a:lnTo>
                    <a:lnTo>
                      <a:pt x="6" y="38"/>
                    </a:lnTo>
                    <a:lnTo>
                      <a:pt x="14" y="3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3" name="Freeform 1254"/>
              <p:cNvSpPr>
                <a:spLocks/>
              </p:cNvSpPr>
              <p:nvPr/>
            </p:nvSpPr>
            <p:spPr bwMode="auto">
              <a:xfrm>
                <a:off x="4048125" y="3244850"/>
                <a:ext cx="19050" cy="49213"/>
              </a:xfrm>
              <a:custGeom>
                <a:avLst/>
                <a:gdLst/>
                <a:ahLst/>
                <a:cxnLst>
                  <a:cxn ang="0">
                    <a:pos x="7" y="1"/>
                  </a:cxn>
                  <a:cxn ang="0">
                    <a:pos x="0" y="20"/>
                  </a:cxn>
                  <a:cxn ang="0">
                    <a:pos x="0" y="21"/>
                  </a:cxn>
                  <a:cxn ang="0">
                    <a:pos x="0" y="29"/>
                  </a:cxn>
                  <a:cxn ang="0">
                    <a:pos x="0" y="31"/>
                  </a:cxn>
                  <a:cxn ang="0">
                    <a:pos x="1" y="31"/>
                  </a:cxn>
                  <a:cxn ang="0">
                    <a:pos x="3" y="31"/>
                  </a:cxn>
                  <a:cxn ang="0">
                    <a:pos x="4" y="31"/>
                  </a:cxn>
                  <a:cxn ang="0">
                    <a:pos x="9" y="26"/>
                  </a:cxn>
                  <a:cxn ang="0">
                    <a:pos x="12" y="3"/>
                  </a:cxn>
                  <a:cxn ang="0">
                    <a:pos x="10" y="0"/>
                  </a:cxn>
                  <a:cxn ang="0">
                    <a:pos x="9" y="1"/>
                  </a:cxn>
                  <a:cxn ang="0">
                    <a:pos x="7" y="1"/>
                  </a:cxn>
                </a:cxnLst>
                <a:rect l="0" t="0" r="r" b="b"/>
                <a:pathLst>
                  <a:path w="12" h="31">
                    <a:moveTo>
                      <a:pt x="7" y="1"/>
                    </a:moveTo>
                    <a:lnTo>
                      <a:pt x="0" y="20"/>
                    </a:lnTo>
                    <a:lnTo>
                      <a:pt x="0" y="21"/>
                    </a:lnTo>
                    <a:lnTo>
                      <a:pt x="0" y="29"/>
                    </a:lnTo>
                    <a:lnTo>
                      <a:pt x="0" y="31"/>
                    </a:lnTo>
                    <a:lnTo>
                      <a:pt x="1" y="31"/>
                    </a:lnTo>
                    <a:lnTo>
                      <a:pt x="3" y="31"/>
                    </a:lnTo>
                    <a:lnTo>
                      <a:pt x="4" y="31"/>
                    </a:lnTo>
                    <a:lnTo>
                      <a:pt x="9" y="26"/>
                    </a:lnTo>
                    <a:lnTo>
                      <a:pt x="12" y="3"/>
                    </a:lnTo>
                    <a:lnTo>
                      <a:pt x="10" y="0"/>
                    </a:lnTo>
                    <a:lnTo>
                      <a:pt x="9" y="1"/>
                    </a:lnTo>
                    <a:lnTo>
                      <a:pt x="7" y="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4" name="Freeform 1255"/>
              <p:cNvSpPr>
                <a:spLocks/>
              </p:cNvSpPr>
              <p:nvPr/>
            </p:nvSpPr>
            <p:spPr bwMode="auto">
              <a:xfrm>
                <a:off x="3968750" y="2984500"/>
                <a:ext cx="111125" cy="115888"/>
              </a:xfrm>
              <a:custGeom>
                <a:avLst/>
                <a:gdLst/>
                <a:ahLst/>
                <a:cxnLst>
                  <a:cxn ang="0">
                    <a:pos x="70" y="12"/>
                  </a:cxn>
                  <a:cxn ang="0">
                    <a:pos x="67" y="3"/>
                  </a:cxn>
                  <a:cxn ang="0">
                    <a:pos x="67" y="1"/>
                  </a:cxn>
                  <a:cxn ang="0">
                    <a:pos x="65" y="0"/>
                  </a:cxn>
                  <a:cxn ang="0">
                    <a:pos x="65" y="0"/>
                  </a:cxn>
                  <a:cxn ang="0">
                    <a:pos x="64" y="0"/>
                  </a:cxn>
                  <a:cxn ang="0">
                    <a:pos x="56" y="4"/>
                  </a:cxn>
                  <a:cxn ang="0">
                    <a:pos x="23" y="31"/>
                  </a:cxn>
                  <a:cxn ang="0">
                    <a:pos x="9" y="46"/>
                  </a:cxn>
                  <a:cxn ang="0">
                    <a:pos x="0" y="64"/>
                  </a:cxn>
                  <a:cxn ang="0">
                    <a:pos x="0" y="65"/>
                  </a:cxn>
                  <a:cxn ang="0">
                    <a:pos x="1" y="68"/>
                  </a:cxn>
                  <a:cxn ang="0">
                    <a:pos x="10" y="73"/>
                  </a:cxn>
                  <a:cxn ang="0">
                    <a:pos x="12" y="73"/>
                  </a:cxn>
                  <a:cxn ang="0">
                    <a:pos x="21" y="68"/>
                  </a:cxn>
                  <a:cxn ang="0">
                    <a:pos x="31" y="65"/>
                  </a:cxn>
                  <a:cxn ang="0">
                    <a:pos x="34" y="67"/>
                  </a:cxn>
                  <a:cxn ang="0">
                    <a:pos x="35" y="67"/>
                  </a:cxn>
                  <a:cxn ang="0">
                    <a:pos x="35" y="67"/>
                  </a:cxn>
                  <a:cxn ang="0">
                    <a:pos x="43" y="60"/>
                  </a:cxn>
                  <a:cxn ang="0">
                    <a:pos x="51" y="50"/>
                  </a:cxn>
                  <a:cxn ang="0">
                    <a:pos x="53" y="45"/>
                  </a:cxn>
                  <a:cxn ang="0">
                    <a:pos x="68" y="14"/>
                  </a:cxn>
                  <a:cxn ang="0">
                    <a:pos x="70" y="12"/>
                  </a:cxn>
                </a:cxnLst>
                <a:rect l="0" t="0" r="r" b="b"/>
                <a:pathLst>
                  <a:path w="70" h="73">
                    <a:moveTo>
                      <a:pt x="70" y="12"/>
                    </a:moveTo>
                    <a:lnTo>
                      <a:pt x="67" y="3"/>
                    </a:lnTo>
                    <a:lnTo>
                      <a:pt x="67" y="1"/>
                    </a:lnTo>
                    <a:lnTo>
                      <a:pt x="65" y="0"/>
                    </a:lnTo>
                    <a:lnTo>
                      <a:pt x="65" y="0"/>
                    </a:lnTo>
                    <a:lnTo>
                      <a:pt x="64" y="0"/>
                    </a:lnTo>
                    <a:lnTo>
                      <a:pt x="56" y="4"/>
                    </a:lnTo>
                    <a:lnTo>
                      <a:pt x="23" y="31"/>
                    </a:lnTo>
                    <a:lnTo>
                      <a:pt x="9" y="46"/>
                    </a:lnTo>
                    <a:lnTo>
                      <a:pt x="0" y="64"/>
                    </a:lnTo>
                    <a:lnTo>
                      <a:pt x="0" y="65"/>
                    </a:lnTo>
                    <a:lnTo>
                      <a:pt x="1" y="68"/>
                    </a:lnTo>
                    <a:lnTo>
                      <a:pt x="10" y="73"/>
                    </a:lnTo>
                    <a:lnTo>
                      <a:pt x="12" y="73"/>
                    </a:lnTo>
                    <a:lnTo>
                      <a:pt x="21" y="68"/>
                    </a:lnTo>
                    <a:lnTo>
                      <a:pt x="31" y="65"/>
                    </a:lnTo>
                    <a:lnTo>
                      <a:pt x="34" y="67"/>
                    </a:lnTo>
                    <a:lnTo>
                      <a:pt x="35" y="67"/>
                    </a:lnTo>
                    <a:lnTo>
                      <a:pt x="35" y="67"/>
                    </a:lnTo>
                    <a:lnTo>
                      <a:pt x="43" y="60"/>
                    </a:lnTo>
                    <a:lnTo>
                      <a:pt x="51" y="50"/>
                    </a:lnTo>
                    <a:lnTo>
                      <a:pt x="53" y="45"/>
                    </a:lnTo>
                    <a:lnTo>
                      <a:pt x="68" y="14"/>
                    </a:lnTo>
                    <a:lnTo>
                      <a:pt x="70" y="1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5" name="Freeform 1256"/>
              <p:cNvSpPr>
                <a:spLocks/>
              </p:cNvSpPr>
              <p:nvPr/>
            </p:nvSpPr>
            <p:spPr bwMode="auto">
              <a:xfrm>
                <a:off x="4057650" y="2954338"/>
                <a:ext cx="23813" cy="23813"/>
              </a:xfrm>
              <a:custGeom>
                <a:avLst/>
                <a:gdLst/>
                <a:ahLst/>
                <a:cxnLst>
                  <a:cxn ang="0">
                    <a:pos x="15" y="9"/>
                  </a:cxn>
                  <a:cxn ang="0">
                    <a:pos x="15" y="9"/>
                  </a:cxn>
                  <a:cxn ang="0">
                    <a:pos x="14" y="1"/>
                  </a:cxn>
                  <a:cxn ang="0">
                    <a:pos x="12" y="0"/>
                  </a:cxn>
                  <a:cxn ang="0">
                    <a:pos x="12" y="0"/>
                  </a:cxn>
                  <a:cxn ang="0">
                    <a:pos x="4" y="1"/>
                  </a:cxn>
                  <a:cxn ang="0">
                    <a:pos x="4" y="3"/>
                  </a:cxn>
                  <a:cxn ang="0">
                    <a:pos x="0" y="11"/>
                  </a:cxn>
                  <a:cxn ang="0">
                    <a:pos x="0" y="12"/>
                  </a:cxn>
                  <a:cxn ang="0">
                    <a:pos x="1" y="14"/>
                  </a:cxn>
                  <a:cxn ang="0">
                    <a:pos x="8" y="15"/>
                  </a:cxn>
                  <a:cxn ang="0">
                    <a:pos x="11" y="14"/>
                  </a:cxn>
                  <a:cxn ang="0">
                    <a:pos x="14" y="11"/>
                  </a:cxn>
                  <a:cxn ang="0">
                    <a:pos x="15" y="9"/>
                  </a:cxn>
                </a:cxnLst>
                <a:rect l="0" t="0" r="r" b="b"/>
                <a:pathLst>
                  <a:path w="15" h="15">
                    <a:moveTo>
                      <a:pt x="15" y="9"/>
                    </a:moveTo>
                    <a:lnTo>
                      <a:pt x="15" y="9"/>
                    </a:lnTo>
                    <a:lnTo>
                      <a:pt x="14" y="1"/>
                    </a:lnTo>
                    <a:lnTo>
                      <a:pt x="12" y="0"/>
                    </a:lnTo>
                    <a:lnTo>
                      <a:pt x="12" y="0"/>
                    </a:lnTo>
                    <a:lnTo>
                      <a:pt x="4" y="1"/>
                    </a:lnTo>
                    <a:lnTo>
                      <a:pt x="4" y="3"/>
                    </a:lnTo>
                    <a:lnTo>
                      <a:pt x="0" y="11"/>
                    </a:lnTo>
                    <a:lnTo>
                      <a:pt x="0" y="12"/>
                    </a:lnTo>
                    <a:lnTo>
                      <a:pt x="1" y="14"/>
                    </a:lnTo>
                    <a:lnTo>
                      <a:pt x="8" y="15"/>
                    </a:lnTo>
                    <a:lnTo>
                      <a:pt x="11" y="14"/>
                    </a:lnTo>
                    <a:lnTo>
                      <a:pt x="14" y="11"/>
                    </a:lnTo>
                    <a:lnTo>
                      <a:pt x="15" y="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6" name="Freeform 1257"/>
              <p:cNvSpPr>
                <a:spLocks/>
              </p:cNvSpPr>
              <p:nvPr/>
            </p:nvSpPr>
            <p:spPr bwMode="auto">
              <a:xfrm>
                <a:off x="3779838" y="3113088"/>
                <a:ext cx="177800" cy="222250"/>
              </a:xfrm>
              <a:custGeom>
                <a:avLst/>
                <a:gdLst/>
                <a:ahLst/>
                <a:cxnLst>
                  <a:cxn ang="0">
                    <a:pos x="98" y="115"/>
                  </a:cxn>
                  <a:cxn ang="0">
                    <a:pos x="112" y="103"/>
                  </a:cxn>
                  <a:cxn ang="0">
                    <a:pos x="112" y="100"/>
                  </a:cxn>
                  <a:cxn ang="0">
                    <a:pos x="112" y="100"/>
                  </a:cxn>
                  <a:cxn ang="0">
                    <a:pos x="111" y="87"/>
                  </a:cxn>
                  <a:cxn ang="0">
                    <a:pos x="108" y="73"/>
                  </a:cxn>
                  <a:cxn ang="0">
                    <a:pos x="106" y="70"/>
                  </a:cxn>
                  <a:cxn ang="0">
                    <a:pos x="103" y="64"/>
                  </a:cxn>
                  <a:cxn ang="0">
                    <a:pos x="98" y="61"/>
                  </a:cxn>
                  <a:cxn ang="0">
                    <a:pos x="95" y="58"/>
                  </a:cxn>
                  <a:cxn ang="0">
                    <a:pos x="94" y="48"/>
                  </a:cxn>
                  <a:cxn ang="0">
                    <a:pos x="90" y="25"/>
                  </a:cxn>
                  <a:cxn ang="0">
                    <a:pos x="89" y="9"/>
                  </a:cxn>
                  <a:cxn ang="0">
                    <a:pos x="89" y="6"/>
                  </a:cxn>
                  <a:cxn ang="0">
                    <a:pos x="90" y="4"/>
                  </a:cxn>
                  <a:cxn ang="0">
                    <a:pos x="92" y="3"/>
                  </a:cxn>
                  <a:cxn ang="0">
                    <a:pos x="92" y="0"/>
                  </a:cxn>
                  <a:cxn ang="0">
                    <a:pos x="92" y="0"/>
                  </a:cxn>
                  <a:cxn ang="0">
                    <a:pos x="86" y="0"/>
                  </a:cxn>
                  <a:cxn ang="0">
                    <a:pos x="44" y="19"/>
                  </a:cxn>
                  <a:cxn ang="0">
                    <a:pos x="20" y="29"/>
                  </a:cxn>
                  <a:cxn ang="0">
                    <a:pos x="19" y="31"/>
                  </a:cxn>
                  <a:cxn ang="0">
                    <a:pos x="17" y="34"/>
                  </a:cxn>
                  <a:cxn ang="0">
                    <a:pos x="15" y="36"/>
                  </a:cxn>
                  <a:cxn ang="0">
                    <a:pos x="11" y="54"/>
                  </a:cxn>
                  <a:cxn ang="0">
                    <a:pos x="0" y="94"/>
                  </a:cxn>
                  <a:cxn ang="0">
                    <a:pos x="0" y="95"/>
                  </a:cxn>
                  <a:cxn ang="0">
                    <a:pos x="1" y="103"/>
                  </a:cxn>
                  <a:cxn ang="0">
                    <a:pos x="1" y="104"/>
                  </a:cxn>
                  <a:cxn ang="0">
                    <a:pos x="3" y="104"/>
                  </a:cxn>
                  <a:cxn ang="0">
                    <a:pos x="11" y="103"/>
                  </a:cxn>
                  <a:cxn ang="0">
                    <a:pos x="17" y="100"/>
                  </a:cxn>
                  <a:cxn ang="0">
                    <a:pos x="22" y="95"/>
                  </a:cxn>
                  <a:cxn ang="0">
                    <a:pos x="23" y="94"/>
                  </a:cxn>
                  <a:cxn ang="0">
                    <a:pos x="28" y="87"/>
                  </a:cxn>
                  <a:cxn ang="0">
                    <a:pos x="29" y="86"/>
                  </a:cxn>
                  <a:cxn ang="0">
                    <a:pos x="34" y="73"/>
                  </a:cxn>
                  <a:cxn ang="0">
                    <a:pos x="37" y="67"/>
                  </a:cxn>
                  <a:cxn ang="0">
                    <a:pos x="39" y="64"/>
                  </a:cxn>
                  <a:cxn ang="0">
                    <a:pos x="40" y="62"/>
                  </a:cxn>
                  <a:cxn ang="0">
                    <a:pos x="56" y="62"/>
                  </a:cxn>
                  <a:cxn ang="0">
                    <a:pos x="58" y="62"/>
                  </a:cxn>
                  <a:cxn ang="0">
                    <a:pos x="59" y="64"/>
                  </a:cxn>
                  <a:cxn ang="0">
                    <a:pos x="59" y="64"/>
                  </a:cxn>
                  <a:cxn ang="0">
                    <a:pos x="59" y="65"/>
                  </a:cxn>
                  <a:cxn ang="0">
                    <a:pos x="59" y="67"/>
                  </a:cxn>
                  <a:cxn ang="0">
                    <a:pos x="58" y="69"/>
                  </a:cxn>
                  <a:cxn ang="0">
                    <a:pos x="56" y="70"/>
                  </a:cxn>
                  <a:cxn ang="0">
                    <a:pos x="50" y="89"/>
                  </a:cxn>
                  <a:cxn ang="0">
                    <a:pos x="42" y="123"/>
                  </a:cxn>
                  <a:cxn ang="0">
                    <a:pos x="40" y="134"/>
                  </a:cxn>
                  <a:cxn ang="0">
                    <a:pos x="40" y="134"/>
                  </a:cxn>
                  <a:cxn ang="0">
                    <a:pos x="51" y="140"/>
                  </a:cxn>
                  <a:cxn ang="0">
                    <a:pos x="56" y="140"/>
                  </a:cxn>
                  <a:cxn ang="0">
                    <a:pos x="58" y="139"/>
                  </a:cxn>
                  <a:cxn ang="0">
                    <a:pos x="89" y="120"/>
                  </a:cxn>
                  <a:cxn ang="0">
                    <a:pos x="98" y="115"/>
                  </a:cxn>
                </a:cxnLst>
                <a:rect l="0" t="0" r="r" b="b"/>
                <a:pathLst>
                  <a:path w="112" h="140">
                    <a:moveTo>
                      <a:pt x="98" y="115"/>
                    </a:moveTo>
                    <a:lnTo>
                      <a:pt x="112" y="103"/>
                    </a:lnTo>
                    <a:lnTo>
                      <a:pt x="112" y="100"/>
                    </a:lnTo>
                    <a:lnTo>
                      <a:pt x="112" y="100"/>
                    </a:lnTo>
                    <a:lnTo>
                      <a:pt x="111" y="87"/>
                    </a:lnTo>
                    <a:lnTo>
                      <a:pt x="108" y="73"/>
                    </a:lnTo>
                    <a:lnTo>
                      <a:pt x="106" y="70"/>
                    </a:lnTo>
                    <a:lnTo>
                      <a:pt x="103" y="64"/>
                    </a:lnTo>
                    <a:lnTo>
                      <a:pt x="98" y="61"/>
                    </a:lnTo>
                    <a:lnTo>
                      <a:pt x="95" y="58"/>
                    </a:lnTo>
                    <a:lnTo>
                      <a:pt x="94" y="48"/>
                    </a:lnTo>
                    <a:lnTo>
                      <a:pt x="90" y="25"/>
                    </a:lnTo>
                    <a:lnTo>
                      <a:pt x="89" y="9"/>
                    </a:lnTo>
                    <a:lnTo>
                      <a:pt x="89" y="6"/>
                    </a:lnTo>
                    <a:lnTo>
                      <a:pt x="90" y="4"/>
                    </a:lnTo>
                    <a:lnTo>
                      <a:pt x="92" y="3"/>
                    </a:lnTo>
                    <a:lnTo>
                      <a:pt x="92" y="0"/>
                    </a:lnTo>
                    <a:lnTo>
                      <a:pt x="92" y="0"/>
                    </a:lnTo>
                    <a:lnTo>
                      <a:pt x="86" y="0"/>
                    </a:lnTo>
                    <a:lnTo>
                      <a:pt x="44" y="19"/>
                    </a:lnTo>
                    <a:lnTo>
                      <a:pt x="20" y="29"/>
                    </a:lnTo>
                    <a:lnTo>
                      <a:pt x="19" y="31"/>
                    </a:lnTo>
                    <a:lnTo>
                      <a:pt x="17" y="34"/>
                    </a:lnTo>
                    <a:lnTo>
                      <a:pt x="15" y="36"/>
                    </a:lnTo>
                    <a:lnTo>
                      <a:pt x="11" y="54"/>
                    </a:lnTo>
                    <a:lnTo>
                      <a:pt x="0" y="94"/>
                    </a:lnTo>
                    <a:lnTo>
                      <a:pt x="0" y="95"/>
                    </a:lnTo>
                    <a:lnTo>
                      <a:pt x="1" y="103"/>
                    </a:lnTo>
                    <a:lnTo>
                      <a:pt x="1" y="104"/>
                    </a:lnTo>
                    <a:lnTo>
                      <a:pt x="3" y="104"/>
                    </a:lnTo>
                    <a:lnTo>
                      <a:pt x="11" y="103"/>
                    </a:lnTo>
                    <a:lnTo>
                      <a:pt x="17" y="100"/>
                    </a:lnTo>
                    <a:lnTo>
                      <a:pt x="22" y="95"/>
                    </a:lnTo>
                    <a:lnTo>
                      <a:pt x="23" y="94"/>
                    </a:lnTo>
                    <a:lnTo>
                      <a:pt x="28" y="87"/>
                    </a:lnTo>
                    <a:lnTo>
                      <a:pt x="29" y="86"/>
                    </a:lnTo>
                    <a:lnTo>
                      <a:pt x="34" y="73"/>
                    </a:lnTo>
                    <a:lnTo>
                      <a:pt x="37" y="67"/>
                    </a:lnTo>
                    <a:lnTo>
                      <a:pt x="39" y="64"/>
                    </a:lnTo>
                    <a:lnTo>
                      <a:pt x="40" y="62"/>
                    </a:lnTo>
                    <a:lnTo>
                      <a:pt x="56" y="62"/>
                    </a:lnTo>
                    <a:lnTo>
                      <a:pt x="58" y="62"/>
                    </a:lnTo>
                    <a:lnTo>
                      <a:pt x="59" y="64"/>
                    </a:lnTo>
                    <a:lnTo>
                      <a:pt x="59" y="64"/>
                    </a:lnTo>
                    <a:lnTo>
                      <a:pt x="59" y="65"/>
                    </a:lnTo>
                    <a:lnTo>
                      <a:pt x="59" y="67"/>
                    </a:lnTo>
                    <a:lnTo>
                      <a:pt x="58" y="69"/>
                    </a:lnTo>
                    <a:lnTo>
                      <a:pt x="56" y="70"/>
                    </a:lnTo>
                    <a:lnTo>
                      <a:pt x="50" y="89"/>
                    </a:lnTo>
                    <a:lnTo>
                      <a:pt x="42" y="123"/>
                    </a:lnTo>
                    <a:lnTo>
                      <a:pt x="40" y="134"/>
                    </a:lnTo>
                    <a:lnTo>
                      <a:pt x="40" y="134"/>
                    </a:lnTo>
                    <a:lnTo>
                      <a:pt x="51" y="140"/>
                    </a:lnTo>
                    <a:lnTo>
                      <a:pt x="56" y="140"/>
                    </a:lnTo>
                    <a:lnTo>
                      <a:pt x="58" y="139"/>
                    </a:lnTo>
                    <a:lnTo>
                      <a:pt x="89" y="120"/>
                    </a:lnTo>
                    <a:lnTo>
                      <a:pt x="98" y="11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7" name="Freeform 1260"/>
              <p:cNvSpPr>
                <a:spLocks/>
              </p:cNvSpPr>
              <p:nvPr/>
            </p:nvSpPr>
            <p:spPr bwMode="auto">
              <a:xfrm>
                <a:off x="5530850" y="415925"/>
                <a:ext cx="30163" cy="52388"/>
              </a:xfrm>
              <a:custGeom>
                <a:avLst/>
                <a:gdLst/>
                <a:ahLst/>
                <a:cxnLst>
                  <a:cxn ang="0">
                    <a:pos x="12" y="0"/>
                  </a:cxn>
                  <a:cxn ang="0">
                    <a:pos x="11" y="0"/>
                  </a:cxn>
                  <a:cxn ang="0">
                    <a:pos x="3" y="2"/>
                  </a:cxn>
                  <a:cxn ang="0">
                    <a:pos x="0" y="4"/>
                  </a:cxn>
                  <a:cxn ang="0">
                    <a:pos x="0" y="7"/>
                  </a:cxn>
                  <a:cxn ang="0">
                    <a:pos x="3" y="22"/>
                  </a:cxn>
                  <a:cxn ang="0">
                    <a:pos x="5" y="27"/>
                  </a:cxn>
                  <a:cxn ang="0">
                    <a:pos x="8" y="29"/>
                  </a:cxn>
                  <a:cxn ang="0">
                    <a:pos x="15" y="33"/>
                  </a:cxn>
                  <a:cxn ang="0">
                    <a:pos x="15" y="32"/>
                  </a:cxn>
                  <a:cxn ang="0">
                    <a:pos x="17" y="30"/>
                  </a:cxn>
                  <a:cxn ang="0">
                    <a:pos x="17" y="29"/>
                  </a:cxn>
                  <a:cxn ang="0">
                    <a:pos x="17" y="19"/>
                  </a:cxn>
                  <a:cxn ang="0">
                    <a:pos x="19" y="16"/>
                  </a:cxn>
                  <a:cxn ang="0">
                    <a:pos x="19" y="11"/>
                  </a:cxn>
                  <a:cxn ang="0">
                    <a:pos x="19" y="8"/>
                  </a:cxn>
                  <a:cxn ang="0">
                    <a:pos x="17" y="7"/>
                  </a:cxn>
                  <a:cxn ang="0">
                    <a:pos x="12" y="0"/>
                  </a:cxn>
                </a:cxnLst>
                <a:rect l="0" t="0" r="r" b="b"/>
                <a:pathLst>
                  <a:path w="19" h="33">
                    <a:moveTo>
                      <a:pt x="12" y="0"/>
                    </a:moveTo>
                    <a:lnTo>
                      <a:pt x="11" y="0"/>
                    </a:lnTo>
                    <a:lnTo>
                      <a:pt x="3" y="2"/>
                    </a:lnTo>
                    <a:lnTo>
                      <a:pt x="0" y="4"/>
                    </a:lnTo>
                    <a:lnTo>
                      <a:pt x="0" y="7"/>
                    </a:lnTo>
                    <a:lnTo>
                      <a:pt x="3" y="22"/>
                    </a:lnTo>
                    <a:lnTo>
                      <a:pt x="5" y="27"/>
                    </a:lnTo>
                    <a:lnTo>
                      <a:pt x="8" y="29"/>
                    </a:lnTo>
                    <a:lnTo>
                      <a:pt x="15" y="33"/>
                    </a:lnTo>
                    <a:lnTo>
                      <a:pt x="15" y="32"/>
                    </a:lnTo>
                    <a:lnTo>
                      <a:pt x="17" y="30"/>
                    </a:lnTo>
                    <a:lnTo>
                      <a:pt x="17" y="29"/>
                    </a:lnTo>
                    <a:lnTo>
                      <a:pt x="17" y="19"/>
                    </a:lnTo>
                    <a:lnTo>
                      <a:pt x="19" y="16"/>
                    </a:lnTo>
                    <a:lnTo>
                      <a:pt x="19" y="11"/>
                    </a:lnTo>
                    <a:lnTo>
                      <a:pt x="19" y="8"/>
                    </a:lnTo>
                    <a:lnTo>
                      <a:pt x="17" y="7"/>
                    </a:lnTo>
                    <a:lnTo>
                      <a:pt x="12"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8" name="Freeform 1261"/>
              <p:cNvSpPr>
                <a:spLocks/>
              </p:cNvSpPr>
              <p:nvPr/>
            </p:nvSpPr>
            <p:spPr bwMode="auto">
              <a:xfrm>
                <a:off x="5351463" y="136525"/>
                <a:ext cx="196850" cy="490538"/>
              </a:xfrm>
              <a:custGeom>
                <a:avLst/>
                <a:gdLst/>
                <a:ahLst/>
                <a:cxnLst>
                  <a:cxn ang="0">
                    <a:pos x="0" y="142"/>
                  </a:cxn>
                  <a:cxn ang="0">
                    <a:pos x="0" y="145"/>
                  </a:cxn>
                  <a:cxn ang="0">
                    <a:pos x="5" y="162"/>
                  </a:cxn>
                  <a:cxn ang="0">
                    <a:pos x="8" y="166"/>
                  </a:cxn>
                  <a:cxn ang="0">
                    <a:pos x="50" y="194"/>
                  </a:cxn>
                  <a:cxn ang="0">
                    <a:pos x="68" y="170"/>
                  </a:cxn>
                  <a:cxn ang="0">
                    <a:pos x="60" y="159"/>
                  </a:cxn>
                  <a:cxn ang="0">
                    <a:pos x="55" y="151"/>
                  </a:cxn>
                  <a:cxn ang="0">
                    <a:pos x="75" y="159"/>
                  </a:cxn>
                  <a:cxn ang="0">
                    <a:pos x="88" y="200"/>
                  </a:cxn>
                  <a:cxn ang="0">
                    <a:pos x="88" y="206"/>
                  </a:cxn>
                  <a:cxn ang="0">
                    <a:pos x="78" y="272"/>
                  </a:cxn>
                  <a:cxn ang="0">
                    <a:pos x="72" y="287"/>
                  </a:cxn>
                  <a:cxn ang="0">
                    <a:pos x="69" y="289"/>
                  </a:cxn>
                  <a:cxn ang="0">
                    <a:pos x="71" y="295"/>
                  </a:cxn>
                  <a:cxn ang="0">
                    <a:pos x="85" y="308"/>
                  </a:cxn>
                  <a:cxn ang="0">
                    <a:pos x="94" y="305"/>
                  </a:cxn>
                  <a:cxn ang="0">
                    <a:pos x="93" y="291"/>
                  </a:cxn>
                  <a:cxn ang="0">
                    <a:pos x="96" y="264"/>
                  </a:cxn>
                  <a:cxn ang="0">
                    <a:pos x="107" y="156"/>
                  </a:cxn>
                  <a:cxn ang="0">
                    <a:pos x="118" y="145"/>
                  </a:cxn>
                  <a:cxn ang="0">
                    <a:pos x="124" y="73"/>
                  </a:cxn>
                  <a:cxn ang="0">
                    <a:pos x="122" y="72"/>
                  </a:cxn>
                  <a:cxn ang="0">
                    <a:pos x="94" y="67"/>
                  </a:cxn>
                  <a:cxn ang="0">
                    <a:pos x="94" y="62"/>
                  </a:cxn>
                  <a:cxn ang="0">
                    <a:pos x="89" y="56"/>
                  </a:cxn>
                  <a:cxn ang="0">
                    <a:pos x="88" y="56"/>
                  </a:cxn>
                  <a:cxn ang="0">
                    <a:pos x="78" y="61"/>
                  </a:cxn>
                  <a:cxn ang="0">
                    <a:pos x="71" y="58"/>
                  </a:cxn>
                  <a:cxn ang="0">
                    <a:pos x="72" y="9"/>
                  </a:cxn>
                  <a:cxn ang="0">
                    <a:pos x="68" y="0"/>
                  </a:cxn>
                  <a:cxn ang="0">
                    <a:pos x="22" y="44"/>
                  </a:cxn>
                  <a:cxn ang="0">
                    <a:pos x="11" y="64"/>
                  </a:cxn>
                  <a:cxn ang="0">
                    <a:pos x="11" y="67"/>
                  </a:cxn>
                  <a:cxn ang="0">
                    <a:pos x="30" y="66"/>
                  </a:cxn>
                  <a:cxn ang="0">
                    <a:pos x="44" y="67"/>
                  </a:cxn>
                  <a:cxn ang="0">
                    <a:pos x="66" y="106"/>
                  </a:cxn>
                  <a:cxn ang="0">
                    <a:pos x="64" y="128"/>
                  </a:cxn>
                  <a:cxn ang="0">
                    <a:pos x="52" y="126"/>
                  </a:cxn>
                  <a:cxn ang="0">
                    <a:pos x="11" y="134"/>
                  </a:cxn>
                </a:cxnLst>
                <a:rect l="0" t="0" r="r" b="b"/>
                <a:pathLst>
                  <a:path w="124" h="309">
                    <a:moveTo>
                      <a:pt x="5" y="136"/>
                    </a:moveTo>
                    <a:lnTo>
                      <a:pt x="0" y="142"/>
                    </a:lnTo>
                    <a:lnTo>
                      <a:pt x="0" y="144"/>
                    </a:lnTo>
                    <a:lnTo>
                      <a:pt x="0" y="145"/>
                    </a:lnTo>
                    <a:lnTo>
                      <a:pt x="4" y="161"/>
                    </a:lnTo>
                    <a:lnTo>
                      <a:pt x="5" y="162"/>
                    </a:lnTo>
                    <a:lnTo>
                      <a:pt x="7" y="164"/>
                    </a:lnTo>
                    <a:lnTo>
                      <a:pt x="8" y="166"/>
                    </a:lnTo>
                    <a:lnTo>
                      <a:pt x="49" y="192"/>
                    </a:lnTo>
                    <a:lnTo>
                      <a:pt x="50" y="194"/>
                    </a:lnTo>
                    <a:lnTo>
                      <a:pt x="68" y="176"/>
                    </a:lnTo>
                    <a:lnTo>
                      <a:pt x="68" y="170"/>
                    </a:lnTo>
                    <a:lnTo>
                      <a:pt x="64" y="162"/>
                    </a:lnTo>
                    <a:lnTo>
                      <a:pt x="60" y="159"/>
                    </a:lnTo>
                    <a:lnTo>
                      <a:pt x="55" y="153"/>
                    </a:lnTo>
                    <a:lnTo>
                      <a:pt x="55" y="151"/>
                    </a:lnTo>
                    <a:lnTo>
                      <a:pt x="57" y="151"/>
                    </a:lnTo>
                    <a:lnTo>
                      <a:pt x="75" y="159"/>
                    </a:lnTo>
                    <a:lnTo>
                      <a:pt x="80" y="164"/>
                    </a:lnTo>
                    <a:lnTo>
                      <a:pt x="88" y="200"/>
                    </a:lnTo>
                    <a:lnTo>
                      <a:pt x="88" y="201"/>
                    </a:lnTo>
                    <a:lnTo>
                      <a:pt x="88" y="206"/>
                    </a:lnTo>
                    <a:lnTo>
                      <a:pt x="88" y="211"/>
                    </a:lnTo>
                    <a:lnTo>
                      <a:pt x="78" y="272"/>
                    </a:lnTo>
                    <a:lnTo>
                      <a:pt x="74" y="287"/>
                    </a:lnTo>
                    <a:lnTo>
                      <a:pt x="72" y="287"/>
                    </a:lnTo>
                    <a:lnTo>
                      <a:pt x="71" y="287"/>
                    </a:lnTo>
                    <a:lnTo>
                      <a:pt x="69" y="289"/>
                    </a:lnTo>
                    <a:lnTo>
                      <a:pt x="69" y="291"/>
                    </a:lnTo>
                    <a:lnTo>
                      <a:pt x="71" y="295"/>
                    </a:lnTo>
                    <a:lnTo>
                      <a:pt x="83" y="308"/>
                    </a:lnTo>
                    <a:lnTo>
                      <a:pt x="85" y="308"/>
                    </a:lnTo>
                    <a:lnTo>
                      <a:pt x="93" y="309"/>
                    </a:lnTo>
                    <a:lnTo>
                      <a:pt x="94" y="305"/>
                    </a:lnTo>
                    <a:lnTo>
                      <a:pt x="94" y="301"/>
                    </a:lnTo>
                    <a:lnTo>
                      <a:pt x="93" y="291"/>
                    </a:lnTo>
                    <a:lnTo>
                      <a:pt x="93" y="281"/>
                    </a:lnTo>
                    <a:lnTo>
                      <a:pt x="96" y="264"/>
                    </a:lnTo>
                    <a:lnTo>
                      <a:pt x="110" y="198"/>
                    </a:lnTo>
                    <a:lnTo>
                      <a:pt x="107" y="156"/>
                    </a:lnTo>
                    <a:lnTo>
                      <a:pt x="113" y="150"/>
                    </a:lnTo>
                    <a:lnTo>
                      <a:pt x="118" y="145"/>
                    </a:lnTo>
                    <a:lnTo>
                      <a:pt x="124" y="75"/>
                    </a:lnTo>
                    <a:lnTo>
                      <a:pt x="124" y="73"/>
                    </a:lnTo>
                    <a:lnTo>
                      <a:pt x="122" y="72"/>
                    </a:lnTo>
                    <a:lnTo>
                      <a:pt x="122" y="72"/>
                    </a:lnTo>
                    <a:lnTo>
                      <a:pt x="102" y="83"/>
                    </a:lnTo>
                    <a:lnTo>
                      <a:pt x="94" y="67"/>
                    </a:lnTo>
                    <a:lnTo>
                      <a:pt x="94" y="66"/>
                    </a:lnTo>
                    <a:lnTo>
                      <a:pt x="94" y="62"/>
                    </a:lnTo>
                    <a:lnTo>
                      <a:pt x="93" y="61"/>
                    </a:lnTo>
                    <a:lnTo>
                      <a:pt x="89" y="56"/>
                    </a:lnTo>
                    <a:lnTo>
                      <a:pt x="89" y="56"/>
                    </a:lnTo>
                    <a:lnTo>
                      <a:pt x="88" y="56"/>
                    </a:lnTo>
                    <a:lnTo>
                      <a:pt x="86" y="56"/>
                    </a:lnTo>
                    <a:lnTo>
                      <a:pt x="78" y="61"/>
                    </a:lnTo>
                    <a:lnTo>
                      <a:pt x="77" y="62"/>
                    </a:lnTo>
                    <a:lnTo>
                      <a:pt x="71" y="58"/>
                    </a:lnTo>
                    <a:lnTo>
                      <a:pt x="72" y="11"/>
                    </a:lnTo>
                    <a:lnTo>
                      <a:pt x="72" y="9"/>
                    </a:lnTo>
                    <a:lnTo>
                      <a:pt x="69" y="1"/>
                    </a:lnTo>
                    <a:lnTo>
                      <a:pt x="68" y="0"/>
                    </a:lnTo>
                    <a:lnTo>
                      <a:pt x="47" y="14"/>
                    </a:lnTo>
                    <a:lnTo>
                      <a:pt x="22" y="44"/>
                    </a:lnTo>
                    <a:lnTo>
                      <a:pt x="14" y="55"/>
                    </a:lnTo>
                    <a:lnTo>
                      <a:pt x="11" y="64"/>
                    </a:lnTo>
                    <a:lnTo>
                      <a:pt x="11" y="67"/>
                    </a:lnTo>
                    <a:lnTo>
                      <a:pt x="11" y="67"/>
                    </a:lnTo>
                    <a:lnTo>
                      <a:pt x="21" y="67"/>
                    </a:lnTo>
                    <a:lnTo>
                      <a:pt x="30" y="66"/>
                    </a:lnTo>
                    <a:lnTo>
                      <a:pt x="43" y="66"/>
                    </a:lnTo>
                    <a:lnTo>
                      <a:pt x="44" y="67"/>
                    </a:lnTo>
                    <a:lnTo>
                      <a:pt x="57" y="101"/>
                    </a:lnTo>
                    <a:lnTo>
                      <a:pt x="66" y="106"/>
                    </a:lnTo>
                    <a:lnTo>
                      <a:pt x="71" y="112"/>
                    </a:lnTo>
                    <a:lnTo>
                      <a:pt x="64" y="128"/>
                    </a:lnTo>
                    <a:lnTo>
                      <a:pt x="61" y="130"/>
                    </a:lnTo>
                    <a:lnTo>
                      <a:pt x="52" y="126"/>
                    </a:lnTo>
                    <a:lnTo>
                      <a:pt x="50" y="126"/>
                    </a:lnTo>
                    <a:lnTo>
                      <a:pt x="11" y="134"/>
                    </a:lnTo>
                    <a:lnTo>
                      <a:pt x="5" y="13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59" name="Freeform 1262"/>
              <p:cNvSpPr>
                <a:spLocks/>
              </p:cNvSpPr>
              <p:nvPr/>
            </p:nvSpPr>
            <p:spPr bwMode="auto">
              <a:xfrm>
                <a:off x="5341938" y="327025"/>
                <a:ext cx="22225" cy="15875"/>
              </a:xfrm>
              <a:custGeom>
                <a:avLst/>
                <a:gdLst/>
                <a:ahLst/>
                <a:cxnLst>
                  <a:cxn ang="0">
                    <a:pos x="6" y="10"/>
                  </a:cxn>
                  <a:cxn ang="0">
                    <a:pos x="8" y="10"/>
                  </a:cxn>
                  <a:cxn ang="0">
                    <a:pos x="13" y="8"/>
                  </a:cxn>
                  <a:cxn ang="0">
                    <a:pos x="14" y="8"/>
                  </a:cxn>
                  <a:cxn ang="0">
                    <a:pos x="14" y="3"/>
                  </a:cxn>
                  <a:cxn ang="0">
                    <a:pos x="13" y="0"/>
                  </a:cxn>
                  <a:cxn ang="0">
                    <a:pos x="13" y="0"/>
                  </a:cxn>
                  <a:cxn ang="0">
                    <a:pos x="3" y="0"/>
                  </a:cxn>
                  <a:cxn ang="0">
                    <a:pos x="2" y="0"/>
                  </a:cxn>
                  <a:cxn ang="0">
                    <a:pos x="2" y="0"/>
                  </a:cxn>
                  <a:cxn ang="0">
                    <a:pos x="0" y="0"/>
                  </a:cxn>
                  <a:cxn ang="0">
                    <a:pos x="0" y="2"/>
                  </a:cxn>
                  <a:cxn ang="0">
                    <a:pos x="0" y="3"/>
                  </a:cxn>
                  <a:cxn ang="0">
                    <a:pos x="6" y="10"/>
                  </a:cxn>
                </a:cxnLst>
                <a:rect l="0" t="0" r="r" b="b"/>
                <a:pathLst>
                  <a:path w="14" h="10">
                    <a:moveTo>
                      <a:pt x="6" y="10"/>
                    </a:moveTo>
                    <a:lnTo>
                      <a:pt x="8" y="10"/>
                    </a:lnTo>
                    <a:lnTo>
                      <a:pt x="13" y="8"/>
                    </a:lnTo>
                    <a:lnTo>
                      <a:pt x="14" y="8"/>
                    </a:lnTo>
                    <a:lnTo>
                      <a:pt x="14" y="3"/>
                    </a:lnTo>
                    <a:lnTo>
                      <a:pt x="13" y="0"/>
                    </a:lnTo>
                    <a:lnTo>
                      <a:pt x="13" y="0"/>
                    </a:lnTo>
                    <a:lnTo>
                      <a:pt x="3" y="0"/>
                    </a:lnTo>
                    <a:lnTo>
                      <a:pt x="2" y="0"/>
                    </a:lnTo>
                    <a:lnTo>
                      <a:pt x="2" y="0"/>
                    </a:lnTo>
                    <a:lnTo>
                      <a:pt x="0" y="0"/>
                    </a:lnTo>
                    <a:lnTo>
                      <a:pt x="0" y="2"/>
                    </a:lnTo>
                    <a:lnTo>
                      <a:pt x="0" y="3"/>
                    </a:lnTo>
                    <a:lnTo>
                      <a:pt x="6" y="1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0" name="Freeform 1263"/>
              <p:cNvSpPr>
                <a:spLocks/>
              </p:cNvSpPr>
              <p:nvPr/>
            </p:nvSpPr>
            <p:spPr bwMode="auto">
              <a:xfrm>
                <a:off x="5554663" y="285750"/>
                <a:ext cx="39688" cy="41275"/>
              </a:xfrm>
              <a:custGeom>
                <a:avLst/>
                <a:gdLst/>
                <a:ahLst/>
                <a:cxnLst>
                  <a:cxn ang="0">
                    <a:pos x="8" y="26"/>
                  </a:cxn>
                  <a:cxn ang="0">
                    <a:pos x="11" y="25"/>
                  </a:cxn>
                  <a:cxn ang="0">
                    <a:pos x="16" y="18"/>
                  </a:cxn>
                  <a:cxn ang="0">
                    <a:pos x="22" y="6"/>
                  </a:cxn>
                  <a:cxn ang="0">
                    <a:pos x="24" y="6"/>
                  </a:cxn>
                  <a:cxn ang="0">
                    <a:pos x="25" y="4"/>
                  </a:cxn>
                  <a:cxn ang="0">
                    <a:pos x="25" y="4"/>
                  </a:cxn>
                  <a:cxn ang="0">
                    <a:pos x="25" y="1"/>
                  </a:cxn>
                  <a:cxn ang="0">
                    <a:pos x="25" y="0"/>
                  </a:cxn>
                  <a:cxn ang="0">
                    <a:pos x="24" y="0"/>
                  </a:cxn>
                  <a:cxn ang="0">
                    <a:pos x="18" y="4"/>
                  </a:cxn>
                  <a:cxn ang="0">
                    <a:pos x="13" y="7"/>
                  </a:cxn>
                  <a:cxn ang="0">
                    <a:pos x="7" y="12"/>
                  </a:cxn>
                  <a:cxn ang="0">
                    <a:pos x="0" y="22"/>
                  </a:cxn>
                  <a:cxn ang="0">
                    <a:pos x="2" y="23"/>
                  </a:cxn>
                  <a:cxn ang="0">
                    <a:pos x="4" y="25"/>
                  </a:cxn>
                  <a:cxn ang="0">
                    <a:pos x="8" y="26"/>
                  </a:cxn>
                </a:cxnLst>
                <a:rect l="0" t="0" r="r" b="b"/>
                <a:pathLst>
                  <a:path w="25" h="26">
                    <a:moveTo>
                      <a:pt x="8" y="26"/>
                    </a:moveTo>
                    <a:lnTo>
                      <a:pt x="11" y="25"/>
                    </a:lnTo>
                    <a:lnTo>
                      <a:pt x="16" y="18"/>
                    </a:lnTo>
                    <a:lnTo>
                      <a:pt x="22" y="6"/>
                    </a:lnTo>
                    <a:lnTo>
                      <a:pt x="24" y="6"/>
                    </a:lnTo>
                    <a:lnTo>
                      <a:pt x="25" y="4"/>
                    </a:lnTo>
                    <a:lnTo>
                      <a:pt x="25" y="4"/>
                    </a:lnTo>
                    <a:lnTo>
                      <a:pt x="25" y="1"/>
                    </a:lnTo>
                    <a:lnTo>
                      <a:pt x="25" y="0"/>
                    </a:lnTo>
                    <a:lnTo>
                      <a:pt x="24" y="0"/>
                    </a:lnTo>
                    <a:lnTo>
                      <a:pt x="18" y="4"/>
                    </a:lnTo>
                    <a:lnTo>
                      <a:pt x="13" y="7"/>
                    </a:lnTo>
                    <a:lnTo>
                      <a:pt x="7" y="12"/>
                    </a:lnTo>
                    <a:lnTo>
                      <a:pt x="0" y="22"/>
                    </a:lnTo>
                    <a:lnTo>
                      <a:pt x="2" y="23"/>
                    </a:lnTo>
                    <a:lnTo>
                      <a:pt x="4" y="25"/>
                    </a:lnTo>
                    <a:lnTo>
                      <a:pt x="8" y="2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1" name="Freeform 1264"/>
              <p:cNvSpPr>
                <a:spLocks/>
              </p:cNvSpPr>
              <p:nvPr/>
            </p:nvSpPr>
            <p:spPr bwMode="auto">
              <a:xfrm>
                <a:off x="5572125" y="136525"/>
                <a:ext cx="57150" cy="39688"/>
              </a:xfrm>
              <a:custGeom>
                <a:avLst/>
                <a:gdLst/>
                <a:ahLst/>
                <a:cxnLst>
                  <a:cxn ang="0">
                    <a:pos x="24" y="0"/>
                  </a:cxn>
                  <a:cxn ang="0">
                    <a:pos x="16" y="0"/>
                  </a:cxn>
                  <a:cxn ang="0">
                    <a:pos x="7" y="0"/>
                  </a:cxn>
                  <a:cxn ang="0">
                    <a:pos x="4" y="0"/>
                  </a:cxn>
                  <a:cxn ang="0">
                    <a:pos x="0" y="1"/>
                  </a:cxn>
                  <a:cxn ang="0">
                    <a:pos x="0" y="3"/>
                  </a:cxn>
                  <a:cxn ang="0">
                    <a:pos x="10" y="20"/>
                  </a:cxn>
                  <a:cxn ang="0">
                    <a:pos x="11" y="23"/>
                  </a:cxn>
                  <a:cxn ang="0">
                    <a:pos x="13" y="25"/>
                  </a:cxn>
                  <a:cxn ang="0">
                    <a:pos x="13" y="25"/>
                  </a:cxn>
                  <a:cxn ang="0">
                    <a:pos x="32" y="22"/>
                  </a:cxn>
                  <a:cxn ang="0">
                    <a:pos x="32" y="20"/>
                  </a:cxn>
                  <a:cxn ang="0">
                    <a:pos x="33" y="17"/>
                  </a:cxn>
                  <a:cxn ang="0">
                    <a:pos x="35" y="14"/>
                  </a:cxn>
                  <a:cxn ang="0">
                    <a:pos x="35" y="12"/>
                  </a:cxn>
                  <a:cxn ang="0">
                    <a:pos x="36" y="11"/>
                  </a:cxn>
                  <a:cxn ang="0">
                    <a:pos x="36" y="9"/>
                  </a:cxn>
                  <a:cxn ang="0">
                    <a:pos x="35" y="6"/>
                  </a:cxn>
                  <a:cxn ang="0">
                    <a:pos x="33" y="5"/>
                  </a:cxn>
                  <a:cxn ang="0">
                    <a:pos x="25" y="1"/>
                  </a:cxn>
                  <a:cxn ang="0">
                    <a:pos x="24" y="0"/>
                  </a:cxn>
                </a:cxnLst>
                <a:rect l="0" t="0" r="r" b="b"/>
                <a:pathLst>
                  <a:path w="36" h="25">
                    <a:moveTo>
                      <a:pt x="24" y="0"/>
                    </a:moveTo>
                    <a:lnTo>
                      <a:pt x="16" y="0"/>
                    </a:lnTo>
                    <a:lnTo>
                      <a:pt x="7" y="0"/>
                    </a:lnTo>
                    <a:lnTo>
                      <a:pt x="4" y="0"/>
                    </a:lnTo>
                    <a:lnTo>
                      <a:pt x="0" y="1"/>
                    </a:lnTo>
                    <a:lnTo>
                      <a:pt x="0" y="3"/>
                    </a:lnTo>
                    <a:lnTo>
                      <a:pt x="10" y="20"/>
                    </a:lnTo>
                    <a:lnTo>
                      <a:pt x="11" y="23"/>
                    </a:lnTo>
                    <a:lnTo>
                      <a:pt x="13" y="25"/>
                    </a:lnTo>
                    <a:lnTo>
                      <a:pt x="13" y="25"/>
                    </a:lnTo>
                    <a:lnTo>
                      <a:pt x="32" y="22"/>
                    </a:lnTo>
                    <a:lnTo>
                      <a:pt x="32" y="20"/>
                    </a:lnTo>
                    <a:lnTo>
                      <a:pt x="33" y="17"/>
                    </a:lnTo>
                    <a:lnTo>
                      <a:pt x="35" y="14"/>
                    </a:lnTo>
                    <a:lnTo>
                      <a:pt x="35" y="12"/>
                    </a:lnTo>
                    <a:lnTo>
                      <a:pt x="36" y="11"/>
                    </a:lnTo>
                    <a:lnTo>
                      <a:pt x="36" y="9"/>
                    </a:lnTo>
                    <a:lnTo>
                      <a:pt x="35" y="6"/>
                    </a:lnTo>
                    <a:lnTo>
                      <a:pt x="33" y="5"/>
                    </a:lnTo>
                    <a:lnTo>
                      <a:pt x="25" y="1"/>
                    </a:lnTo>
                    <a:lnTo>
                      <a:pt x="24"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2" name="Freeform 1265"/>
              <p:cNvSpPr>
                <a:spLocks/>
              </p:cNvSpPr>
              <p:nvPr/>
            </p:nvSpPr>
            <p:spPr bwMode="auto">
              <a:xfrm>
                <a:off x="5029200" y="1027113"/>
                <a:ext cx="22225" cy="71438"/>
              </a:xfrm>
              <a:custGeom>
                <a:avLst/>
                <a:gdLst/>
                <a:ahLst/>
                <a:cxnLst>
                  <a:cxn ang="0">
                    <a:pos x="10" y="42"/>
                  </a:cxn>
                  <a:cxn ang="0">
                    <a:pos x="13" y="42"/>
                  </a:cxn>
                  <a:cxn ang="0">
                    <a:pos x="13" y="39"/>
                  </a:cxn>
                  <a:cxn ang="0">
                    <a:pos x="14" y="39"/>
                  </a:cxn>
                  <a:cxn ang="0">
                    <a:pos x="13" y="37"/>
                  </a:cxn>
                  <a:cxn ang="0">
                    <a:pos x="10" y="37"/>
                  </a:cxn>
                  <a:cxn ang="0">
                    <a:pos x="8" y="36"/>
                  </a:cxn>
                  <a:cxn ang="0">
                    <a:pos x="8" y="34"/>
                  </a:cxn>
                  <a:cxn ang="0">
                    <a:pos x="8" y="25"/>
                  </a:cxn>
                  <a:cxn ang="0">
                    <a:pos x="8" y="23"/>
                  </a:cxn>
                  <a:cxn ang="0">
                    <a:pos x="11" y="17"/>
                  </a:cxn>
                  <a:cxn ang="0">
                    <a:pos x="14" y="12"/>
                  </a:cxn>
                  <a:cxn ang="0">
                    <a:pos x="14" y="9"/>
                  </a:cxn>
                  <a:cxn ang="0">
                    <a:pos x="13" y="8"/>
                  </a:cxn>
                  <a:cxn ang="0">
                    <a:pos x="13" y="6"/>
                  </a:cxn>
                  <a:cxn ang="0">
                    <a:pos x="8" y="0"/>
                  </a:cxn>
                  <a:cxn ang="0">
                    <a:pos x="7" y="0"/>
                  </a:cxn>
                  <a:cxn ang="0">
                    <a:pos x="5" y="0"/>
                  </a:cxn>
                  <a:cxn ang="0">
                    <a:pos x="2" y="1"/>
                  </a:cxn>
                  <a:cxn ang="0">
                    <a:pos x="0" y="3"/>
                  </a:cxn>
                  <a:cxn ang="0">
                    <a:pos x="0" y="8"/>
                  </a:cxn>
                  <a:cxn ang="0">
                    <a:pos x="0" y="34"/>
                  </a:cxn>
                  <a:cxn ang="0">
                    <a:pos x="3" y="45"/>
                  </a:cxn>
                  <a:cxn ang="0">
                    <a:pos x="10" y="42"/>
                  </a:cxn>
                </a:cxnLst>
                <a:rect l="0" t="0" r="r" b="b"/>
                <a:pathLst>
                  <a:path w="14" h="45">
                    <a:moveTo>
                      <a:pt x="10" y="42"/>
                    </a:moveTo>
                    <a:lnTo>
                      <a:pt x="13" y="42"/>
                    </a:lnTo>
                    <a:lnTo>
                      <a:pt x="13" y="39"/>
                    </a:lnTo>
                    <a:lnTo>
                      <a:pt x="14" y="39"/>
                    </a:lnTo>
                    <a:lnTo>
                      <a:pt x="13" y="37"/>
                    </a:lnTo>
                    <a:lnTo>
                      <a:pt x="10" y="37"/>
                    </a:lnTo>
                    <a:lnTo>
                      <a:pt x="8" y="36"/>
                    </a:lnTo>
                    <a:lnTo>
                      <a:pt x="8" y="34"/>
                    </a:lnTo>
                    <a:lnTo>
                      <a:pt x="8" y="25"/>
                    </a:lnTo>
                    <a:lnTo>
                      <a:pt x="8" y="23"/>
                    </a:lnTo>
                    <a:lnTo>
                      <a:pt x="11" y="17"/>
                    </a:lnTo>
                    <a:lnTo>
                      <a:pt x="14" y="12"/>
                    </a:lnTo>
                    <a:lnTo>
                      <a:pt x="14" y="9"/>
                    </a:lnTo>
                    <a:lnTo>
                      <a:pt x="13" y="8"/>
                    </a:lnTo>
                    <a:lnTo>
                      <a:pt x="13" y="6"/>
                    </a:lnTo>
                    <a:lnTo>
                      <a:pt x="8" y="0"/>
                    </a:lnTo>
                    <a:lnTo>
                      <a:pt x="7" y="0"/>
                    </a:lnTo>
                    <a:lnTo>
                      <a:pt x="5" y="0"/>
                    </a:lnTo>
                    <a:lnTo>
                      <a:pt x="2" y="1"/>
                    </a:lnTo>
                    <a:lnTo>
                      <a:pt x="0" y="3"/>
                    </a:lnTo>
                    <a:lnTo>
                      <a:pt x="0" y="8"/>
                    </a:lnTo>
                    <a:lnTo>
                      <a:pt x="0" y="34"/>
                    </a:lnTo>
                    <a:lnTo>
                      <a:pt x="3" y="45"/>
                    </a:lnTo>
                    <a:lnTo>
                      <a:pt x="10" y="4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3" name="Freeform 1266"/>
              <p:cNvSpPr>
                <a:spLocks/>
              </p:cNvSpPr>
              <p:nvPr/>
            </p:nvSpPr>
            <p:spPr bwMode="auto">
              <a:xfrm>
                <a:off x="4983163" y="1081088"/>
                <a:ext cx="11113" cy="25400"/>
              </a:xfrm>
              <a:custGeom>
                <a:avLst/>
                <a:gdLst/>
                <a:ahLst/>
                <a:cxnLst>
                  <a:cxn ang="0">
                    <a:pos x="7" y="3"/>
                  </a:cxn>
                  <a:cxn ang="0">
                    <a:pos x="7" y="3"/>
                  </a:cxn>
                  <a:cxn ang="0">
                    <a:pos x="7" y="2"/>
                  </a:cxn>
                  <a:cxn ang="0">
                    <a:pos x="6" y="0"/>
                  </a:cxn>
                  <a:cxn ang="0">
                    <a:pos x="1" y="0"/>
                  </a:cxn>
                  <a:cxn ang="0">
                    <a:pos x="0" y="2"/>
                  </a:cxn>
                  <a:cxn ang="0">
                    <a:pos x="0" y="5"/>
                  </a:cxn>
                  <a:cxn ang="0">
                    <a:pos x="0" y="8"/>
                  </a:cxn>
                  <a:cxn ang="0">
                    <a:pos x="1" y="13"/>
                  </a:cxn>
                  <a:cxn ang="0">
                    <a:pos x="3" y="16"/>
                  </a:cxn>
                  <a:cxn ang="0">
                    <a:pos x="4" y="16"/>
                  </a:cxn>
                  <a:cxn ang="0">
                    <a:pos x="4" y="14"/>
                  </a:cxn>
                  <a:cxn ang="0">
                    <a:pos x="7" y="5"/>
                  </a:cxn>
                  <a:cxn ang="0">
                    <a:pos x="7" y="3"/>
                  </a:cxn>
                </a:cxnLst>
                <a:rect l="0" t="0" r="r" b="b"/>
                <a:pathLst>
                  <a:path w="7" h="16">
                    <a:moveTo>
                      <a:pt x="7" y="3"/>
                    </a:moveTo>
                    <a:lnTo>
                      <a:pt x="7" y="3"/>
                    </a:lnTo>
                    <a:lnTo>
                      <a:pt x="7" y="2"/>
                    </a:lnTo>
                    <a:lnTo>
                      <a:pt x="6" y="0"/>
                    </a:lnTo>
                    <a:lnTo>
                      <a:pt x="1" y="0"/>
                    </a:lnTo>
                    <a:lnTo>
                      <a:pt x="0" y="2"/>
                    </a:lnTo>
                    <a:lnTo>
                      <a:pt x="0" y="5"/>
                    </a:lnTo>
                    <a:lnTo>
                      <a:pt x="0" y="8"/>
                    </a:lnTo>
                    <a:lnTo>
                      <a:pt x="1" y="13"/>
                    </a:lnTo>
                    <a:lnTo>
                      <a:pt x="3" y="16"/>
                    </a:lnTo>
                    <a:lnTo>
                      <a:pt x="4" y="16"/>
                    </a:lnTo>
                    <a:lnTo>
                      <a:pt x="4" y="14"/>
                    </a:lnTo>
                    <a:lnTo>
                      <a:pt x="7" y="5"/>
                    </a:lnTo>
                    <a:lnTo>
                      <a:pt x="7"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4" name="Freeform 1267"/>
              <p:cNvSpPr>
                <a:spLocks/>
              </p:cNvSpPr>
              <p:nvPr/>
            </p:nvSpPr>
            <p:spPr bwMode="auto">
              <a:xfrm>
                <a:off x="4937125" y="962025"/>
                <a:ext cx="79375" cy="69850"/>
              </a:xfrm>
              <a:custGeom>
                <a:avLst/>
                <a:gdLst/>
                <a:ahLst/>
                <a:cxnLst>
                  <a:cxn ang="0">
                    <a:pos x="16" y="38"/>
                  </a:cxn>
                  <a:cxn ang="0">
                    <a:pos x="44" y="44"/>
                  </a:cxn>
                  <a:cxn ang="0">
                    <a:pos x="50" y="42"/>
                  </a:cxn>
                  <a:cxn ang="0">
                    <a:pos x="50" y="41"/>
                  </a:cxn>
                  <a:cxn ang="0">
                    <a:pos x="50" y="38"/>
                  </a:cxn>
                  <a:cxn ang="0">
                    <a:pos x="49" y="35"/>
                  </a:cxn>
                  <a:cxn ang="0">
                    <a:pos x="38" y="22"/>
                  </a:cxn>
                  <a:cxn ang="0">
                    <a:pos x="36" y="22"/>
                  </a:cxn>
                  <a:cxn ang="0">
                    <a:pos x="33" y="24"/>
                  </a:cxn>
                  <a:cxn ang="0">
                    <a:pos x="32" y="24"/>
                  </a:cxn>
                  <a:cxn ang="0">
                    <a:pos x="18" y="16"/>
                  </a:cxn>
                  <a:cxn ang="0">
                    <a:pos x="18" y="14"/>
                  </a:cxn>
                  <a:cxn ang="0">
                    <a:pos x="22" y="6"/>
                  </a:cxn>
                  <a:cxn ang="0">
                    <a:pos x="24" y="5"/>
                  </a:cxn>
                  <a:cxn ang="0">
                    <a:pos x="25" y="3"/>
                  </a:cxn>
                  <a:cxn ang="0">
                    <a:pos x="25" y="3"/>
                  </a:cxn>
                  <a:cxn ang="0">
                    <a:pos x="27" y="2"/>
                  </a:cxn>
                  <a:cxn ang="0">
                    <a:pos x="25" y="2"/>
                  </a:cxn>
                  <a:cxn ang="0">
                    <a:pos x="24" y="0"/>
                  </a:cxn>
                  <a:cxn ang="0">
                    <a:pos x="21" y="0"/>
                  </a:cxn>
                  <a:cxn ang="0">
                    <a:pos x="0" y="10"/>
                  </a:cxn>
                  <a:cxn ang="0">
                    <a:pos x="0" y="13"/>
                  </a:cxn>
                  <a:cxn ang="0">
                    <a:pos x="0" y="14"/>
                  </a:cxn>
                  <a:cxn ang="0">
                    <a:pos x="16" y="36"/>
                  </a:cxn>
                  <a:cxn ang="0">
                    <a:pos x="16" y="38"/>
                  </a:cxn>
                </a:cxnLst>
                <a:rect l="0" t="0" r="r" b="b"/>
                <a:pathLst>
                  <a:path w="50" h="44">
                    <a:moveTo>
                      <a:pt x="16" y="38"/>
                    </a:moveTo>
                    <a:lnTo>
                      <a:pt x="44" y="44"/>
                    </a:lnTo>
                    <a:lnTo>
                      <a:pt x="50" y="42"/>
                    </a:lnTo>
                    <a:lnTo>
                      <a:pt x="50" y="41"/>
                    </a:lnTo>
                    <a:lnTo>
                      <a:pt x="50" y="38"/>
                    </a:lnTo>
                    <a:lnTo>
                      <a:pt x="49" y="35"/>
                    </a:lnTo>
                    <a:lnTo>
                      <a:pt x="38" y="22"/>
                    </a:lnTo>
                    <a:lnTo>
                      <a:pt x="36" y="22"/>
                    </a:lnTo>
                    <a:lnTo>
                      <a:pt x="33" y="24"/>
                    </a:lnTo>
                    <a:lnTo>
                      <a:pt x="32" y="24"/>
                    </a:lnTo>
                    <a:lnTo>
                      <a:pt x="18" y="16"/>
                    </a:lnTo>
                    <a:lnTo>
                      <a:pt x="18" y="14"/>
                    </a:lnTo>
                    <a:lnTo>
                      <a:pt x="22" y="6"/>
                    </a:lnTo>
                    <a:lnTo>
                      <a:pt x="24" y="5"/>
                    </a:lnTo>
                    <a:lnTo>
                      <a:pt x="25" y="3"/>
                    </a:lnTo>
                    <a:lnTo>
                      <a:pt x="25" y="3"/>
                    </a:lnTo>
                    <a:lnTo>
                      <a:pt x="27" y="2"/>
                    </a:lnTo>
                    <a:lnTo>
                      <a:pt x="25" y="2"/>
                    </a:lnTo>
                    <a:lnTo>
                      <a:pt x="24" y="0"/>
                    </a:lnTo>
                    <a:lnTo>
                      <a:pt x="21" y="0"/>
                    </a:lnTo>
                    <a:lnTo>
                      <a:pt x="0" y="10"/>
                    </a:lnTo>
                    <a:lnTo>
                      <a:pt x="0" y="13"/>
                    </a:lnTo>
                    <a:lnTo>
                      <a:pt x="0" y="14"/>
                    </a:lnTo>
                    <a:lnTo>
                      <a:pt x="16" y="36"/>
                    </a:lnTo>
                    <a:lnTo>
                      <a:pt x="16" y="3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5" name="Freeform 1268"/>
              <p:cNvSpPr>
                <a:spLocks/>
              </p:cNvSpPr>
              <p:nvPr/>
            </p:nvSpPr>
            <p:spPr bwMode="auto">
              <a:xfrm>
                <a:off x="4989513" y="1130300"/>
                <a:ext cx="39688" cy="38100"/>
              </a:xfrm>
              <a:custGeom>
                <a:avLst/>
                <a:gdLst/>
                <a:ahLst/>
                <a:cxnLst>
                  <a:cxn ang="0">
                    <a:pos x="7" y="7"/>
                  </a:cxn>
                  <a:cxn ang="0">
                    <a:pos x="3" y="10"/>
                  </a:cxn>
                  <a:cxn ang="0">
                    <a:pos x="0" y="21"/>
                  </a:cxn>
                  <a:cxn ang="0">
                    <a:pos x="0" y="22"/>
                  </a:cxn>
                  <a:cxn ang="0">
                    <a:pos x="2" y="22"/>
                  </a:cxn>
                  <a:cxn ang="0">
                    <a:pos x="3" y="22"/>
                  </a:cxn>
                  <a:cxn ang="0">
                    <a:pos x="19" y="24"/>
                  </a:cxn>
                  <a:cxn ang="0">
                    <a:pos x="25" y="16"/>
                  </a:cxn>
                  <a:cxn ang="0">
                    <a:pos x="25" y="2"/>
                  </a:cxn>
                  <a:cxn ang="0">
                    <a:pos x="25" y="2"/>
                  </a:cxn>
                  <a:cxn ang="0">
                    <a:pos x="25" y="0"/>
                  </a:cxn>
                  <a:cxn ang="0">
                    <a:pos x="22" y="0"/>
                  </a:cxn>
                  <a:cxn ang="0">
                    <a:pos x="7" y="7"/>
                  </a:cxn>
                  <a:cxn ang="0">
                    <a:pos x="7" y="7"/>
                  </a:cxn>
                </a:cxnLst>
                <a:rect l="0" t="0" r="r" b="b"/>
                <a:pathLst>
                  <a:path w="25" h="24">
                    <a:moveTo>
                      <a:pt x="7" y="7"/>
                    </a:moveTo>
                    <a:lnTo>
                      <a:pt x="3" y="10"/>
                    </a:lnTo>
                    <a:lnTo>
                      <a:pt x="0" y="21"/>
                    </a:lnTo>
                    <a:lnTo>
                      <a:pt x="0" y="22"/>
                    </a:lnTo>
                    <a:lnTo>
                      <a:pt x="2" y="22"/>
                    </a:lnTo>
                    <a:lnTo>
                      <a:pt x="3" y="22"/>
                    </a:lnTo>
                    <a:lnTo>
                      <a:pt x="19" y="24"/>
                    </a:lnTo>
                    <a:lnTo>
                      <a:pt x="25" y="16"/>
                    </a:lnTo>
                    <a:lnTo>
                      <a:pt x="25" y="2"/>
                    </a:lnTo>
                    <a:lnTo>
                      <a:pt x="25" y="2"/>
                    </a:lnTo>
                    <a:lnTo>
                      <a:pt x="25" y="0"/>
                    </a:lnTo>
                    <a:lnTo>
                      <a:pt x="22" y="0"/>
                    </a:lnTo>
                    <a:lnTo>
                      <a:pt x="7" y="7"/>
                    </a:lnTo>
                    <a:lnTo>
                      <a:pt x="7" y="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6" name="Freeform 1269"/>
              <p:cNvSpPr>
                <a:spLocks/>
              </p:cNvSpPr>
              <p:nvPr/>
            </p:nvSpPr>
            <p:spPr bwMode="auto">
              <a:xfrm>
                <a:off x="4926013" y="1058863"/>
                <a:ext cx="53975" cy="49213"/>
              </a:xfrm>
              <a:custGeom>
                <a:avLst/>
                <a:gdLst/>
                <a:ahLst/>
                <a:cxnLst>
                  <a:cxn ang="0">
                    <a:pos x="3" y="20"/>
                  </a:cxn>
                  <a:cxn ang="0">
                    <a:pos x="7" y="25"/>
                  </a:cxn>
                  <a:cxn ang="0">
                    <a:pos x="11" y="27"/>
                  </a:cxn>
                  <a:cxn ang="0">
                    <a:pos x="12" y="30"/>
                  </a:cxn>
                  <a:cxn ang="0">
                    <a:pos x="15" y="31"/>
                  </a:cxn>
                  <a:cxn ang="0">
                    <a:pos x="15" y="31"/>
                  </a:cxn>
                  <a:cxn ang="0">
                    <a:pos x="23" y="31"/>
                  </a:cxn>
                  <a:cxn ang="0">
                    <a:pos x="25" y="31"/>
                  </a:cxn>
                  <a:cxn ang="0">
                    <a:pos x="28" y="30"/>
                  </a:cxn>
                  <a:cxn ang="0">
                    <a:pos x="31" y="27"/>
                  </a:cxn>
                  <a:cxn ang="0">
                    <a:pos x="31" y="27"/>
                  </a:cxn>
                  <a:cxn ang="0">
                    <a:pos x="32" y="13"/>
                  </a:cxn>
                  <a:cxn ang="0">
                    <a:pos x="34" y="11"/>
                  </a:cxn>
                  <a:cxn ang="0">
                    <a:pos x="34" y="11"/>
                  </a:cxn>
                  <a:cxn ang="0">
                    <a:pos x="34" y="10"/>
                  </a:cxn>
                  <a:cxn ang="0">
                    <a:pos x="29" y="5"/>
                  </a:cxn>
                  <a:cxn ang="0">
                    <a:pos x="12" y="2"/>
                  </a:cxn>
                  <a:cxn ang="0">
                    <a:pos x="9" y="0"/>
                  </a:cxn>
                  <a:cxn ang="0">
                    <a:pos x="9" y="2"/>
                  </a:cxn>
                  <a:cxn ang="0">
                    <a:pos x="1" y="11"/>
                  </a:cxn>
                  <a:cxn ang="0">
                    <a:pos x="0" y="13"/>
                  </a:cxn>
                  <a:cxn ang="0">
                    <a:pos x="0" y="16"/>
                  </a:cxn>
                  <a:cxn ang="0">
                    <a:pos x="1" y="19"/>
                  </a:cxn>
                  <a:cxn ang="0">
                    <a:pos x="3" y="20"/>
                  </a:cxn>
                </a:cxnLst>
                <a:rect l="0" t="0" r="r" b="b"/>
                <a:pathLst>
                  <a:path w="34" h="31">
                    <a:moveTo>
                      <a:pt x="3" y="20"/>
                    </a:moveTo>
                    <a:lnTo>
                      <a:pt x="7" y="25"/>
                    </a:lnTo>
                    <a:lnTo>
                      <a:pt x="11" y="27"/>
                    </a:lnTo>
                    <a:lnTo>
                      <a:pt x="12" y="30"/>
                    </a:lnTo>
                    <a:lnTo>
                      <a:pt x="15" y="31"/>
                    </a:lnTo>
                    <a:lnTo>
                      <a:pt x="15" y="31"/>
                    </a:lnTo>
                    <a:lnTo>
                      <a:pt x="23" y="31"/>
                    </a:lnTo>
                    <a:lnTo>
                      <a:pt x="25" y="31"/>
                    </a:lnTo>
                    <a:lnTo>
                      <a:pt x="28" y="30"/>
                    </a:lnTo>
                    <a:lnTo>
                      <a:pt x="31" y="27"/>
                    </a:lnTo>
                    <a:lnTo>
                      <a:pt x="31" y="27"/>
                    </a:lnTo>
                    <a:lnTo>
                      <a:pt x="32" y="13"/>
                    </a:lnTo>
                    <a:lnTo>
                      <a:pt x="34" y="11"/>
                    </a:lnTo>
                    <a:lnTo>
                      <a:pt x="34" y="11"/>
                    </a:lnTo>
                    <a:lnTo>
                      <a:pt x="34" y="10"/>
                    </a:lnTo>
                    <a:lnTo>
                      <a:pt x="29" y="5"/>
                    </a:lnTo>
                    <a:lnTo>
                      <a:pt x="12" y="2"/>
                    </a:lnTo>
                    <a:lnTo>
                      <a:pt x="9" y="0"/>
                    </a:lnTo>
                    <a:lnTo>
                      <a:pt x="9" y="2"/>
                    </a:lnTo>
                    <a:lnTo>
                      <a:pt x="1" y="11"/>
                    </a:lnTo>
                    <a:lnTo>
                      <a:pt x="0" y="13"/>
                    </a:lnTo>
                    <a:lnTo>
                      <a:pt x="0" y="16"/>
                    </a:lnTo>
                    <a:lnTo>
                      <a:pt x="1" y="19"/>
                    </a:lnTo>
                    <a:lnTo>
                      <a:pt x="3" y="2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7" name="Freeform 1270"/>
              <p:cNvSpPr>
                <a:spLocks/>
              </p:cNvSpPr>
              <p:nvPr/>
            </p:nvSpPr>
            <p:spPr bwMode="auto">
              <a:xfrm>
                <a:off x="4848225" y="1093788"/>
                <a:ext cx="220663" cy="168275"/>
              </a:xfrm>
              <a:custGeom>
                <a:avLst/>
                <a:gdLst/>
                <a:ahLst/>
                <a:cxnLst>
                  <a:cxn ang="0">
                    <a:pos x="5" y="69"/>
                  </a:cxn>
                  <a:cxn ang="0">
                    <a:pos x="5" y="73"/>
                  </a:cxn>
                  <a:cxn ang="0">
                    <a:pos x="13" y="80"/>
                  </a:cxn>
                  <a:cxn ang="0">
                    <a:pos x="14" y="81"/>
                  </a:cxn>
                  <a:cxn ang="0">
                    <a:pos x="38" y="94"/>
                  </a:cxn>
                  <a:cxn ang="0">
                    <a:pos x="41" y="94"/>
                  </a:cxn>
                  <a:cxn ang="0">
                    <a:pos x="52" y="91"/>
                  </a:cxn>
                  <a:cxn ang="0">
                    <a:pos x="75" y="81"/>
                  </a:cxn>
                  <a:cxn ang="0">
                    <a:pos x="86" y="84"/>
                  </a:cxn>
                  <a:cxn ang="0">
                    <a:pos x="86" y="88"/>
                  </a:cxn>
                  <a:cxn ang="0">
                    <a:pos x="94" y="100"/>
                  </a:cxn>
                  <a:cxn ang="0">
                    <a:pos x="96" y="100"/>
                  </a:cxn>
                  <a:cxn ang="0">
                    <a:pos x="113" y="106"/>
                  </a:cxn>
                  <a:cxn ang="0">
                    <a:pos x="114" y="106"/>
                  </a:cxn>
                  <a:cxn ang="0">
                    <a:pos x="114" y="105"/>
                  </a:cxn>
                  <a:cxn ang="0">
                    <a:pos x="136" y="80"/>
                  </a:cxn>
                  <a:cxn ang="0">
                    <a:pos x="139" y="73"/>
                  </a:cxn>
                  <a:cxn ang="0">
                    <a:pos x="135" y="72"/>
                  </a:cxn>
                  <a:cxn ang="0">
                    <a:pos x="128" y="70"/>
                  </a:cxn>
                  <a:cxn ang="0">
                    <a:pos x="94" y="63"/>
                  </a:cxn>
                  <a:cxn ang="0">
                    <a:pos x="75" y="53"/>
                  </a:cxn>
                  <a:cxn ang="0">
                    <a:pos x="74" y="53"/>
                  </a:cxn>
                  <a:cxn ang="0">
                    <a:pos x="71" y="53"/>
                  </a:cxn>
                  <a:cxn ang="0">
                    <a:pos x="67" y="55"/>
                  </a:cxn>
                  <a:cxn ang="0">
                    <a:pos x="67" y="56"/>
                  </a:cxn>
                  <a:cxn ang="0">
                    <a:pos x="67" y="61"/>
                  </a:cxn>
                  <a:cxn ang="0">
                    <a:pos x="66" y="63"/>
                  </a:cxn>
                  <a:cxn ang="0">
                    <a:pos x="64" y="64"/>
                  </a:cxn>
                  <a:cxn ang="0">
                    <a:pos x="61" y="64"/>
                  </a:cxn>
                  <a:cxn ang="0">
                    <a:pos x="50" y="59"/>
                  </a:cxn>
                  <a:cxn ang="0">
                    <a:pos x="49" y="58"/>
                  </a:cxn>
                  <a:cxn ang="0">
                    <a:pos x="63" y="44"/>
                  </a:cxn>
                  <a:cxn ang="0">
                    <a:pos x="67" y="41"/>
                  </a:cxn>
                  <a:cxn ang="0">
                    <a:pos x="71" y="39"/>
                  </a:cxn>
                  <a:cxn ang="0">
                    <a:pos x="75" y="38"/>
                  </a:cxn>
                  <a:cxn ang="0">
                    <a:pos x="75" y="31"/>
                  </a:cxn>
                  <a:cxn ang="0">
                    <a:pos x="60" y="11"/>
                  </a:cxn>
                  <a:cxn ang="0">
                    <a:pos x="58" y="9"/>
                  </a:cxn>
                  <a:cxn ang="0">
                    <a:pos x="33" y="0"/>
                  </a:cxn>
                  <a:cxn ang="0">
                    <a:pos x="28" y="0"/>
                  </a:cxn>
                  <a:cxn ang="0">
                    <a:pos x="22" y="3"/>
                  </a:cxn>
                  <a:cxn ang="0">
                    <a:pos x="10" y="8"/>
                  </a:cxn>
                  <a:cxn ang="0">
                    <a:pos x="3" y="16"/>
                  </a:cxn>
                  <a:cxn ang="0">
                    <a:pos x="0" y="55"/>
                  </a:cxn>
                  <a:cxn ang="0">
                    <a:pos x="0" y="56"/>
                  </a:cxn>
                  <a:cxn ang="0">
                    <a:pos x="2" y="63"/>
                  </a:cxn>
                  <a:cxn ang="0">
                    <a:pos x="5" y="69"/>
                  </a:cxn>
                </a:cxnLst>
                <a:rect l="0" t="0" r="r" b="b"/>
                <a:pathLst>
                  <a:path w="139" h="106">
                    <a:moveTo>
                      <a:pt x="5" y="69"/>
                    </a:moveTo>
                    <a:lnTo>
                      <a:pt x="5" y="73"/>
                    </a:lnTo>
                    <a:lnTo>
                      <a:pt x="13" y="80"/>
                    </a:lnTo>
                    <a:lnTo>
                      <a:pt x="14" y="81"/>
                    </a:lnTo>
                    <a:lnTo>
                      <a:pt x="38" y="94"/>
                    </a:lnTo>
                    <a:lnTo>
                      <a:pt x="41" y="94"/>
                    </a:lnTo>
                    <a:lnTo>
                      <a:pt x="52" y="91"/>
                    </a:lnTo>
                    <a:lnTo>
                      <a:pt x="75" y="81"/>
                    </a:lnTo>
                    <a:lnTo>
                      <a:pt x="86" y="84"/>
                    </a:lnTo>
                    <a:lnTo>
                      <a:pt x="86" y="88"/>
                    </a:lnTo>
                    <a:lnTo>
                      <a:pt x="94" y="100"/>
                    </a:lnTo>
                    <a:lnTo>
                      <a:pt x="96" y="100"/>
                    </a:lnTo>
                    <a:lnTo>
                      <a:pt x="113" y="106"/>
                    </a:lnTo>
                    <a:lnTo>
                      <a:pt x="114" y="106"/>
                    </a:lnTo>
                    <a:lnTo>
                      <a:pt x="114" y="105"/>
                    </a:lnTo>
                    <a:lnTo>
                      <a:pt x="136" y="80"/>
                    </a:lnTo>
                    <a:lnTo>
                      <a:pt x="139" y="73"/>
                    </a:lnTo>
                    <a:lnTo>
                      <a:pt x="135" y="72"/>
                    </a:lnTo>
                    <a:lnTo>
                      <a:pt x="128" y="70"/>
                    </a:lnTo>
                    <a:lnTo>
                      <a:pt x="94" y="63"/>
                    </a:lnTo>
                    <a:lnTo>
                      <a:pt x="75" y="53"/>
                    </a:lnTo>
                    <a:lnTo>
                      <a:pt x="74" y="53"/>
                    </a:lnTo>
                    <a:lnTo>
                      <a:pt x="71" y="53"/>
                    </a:lnTo>
                    <a:lnTo>
                      <a:pt x="67" y="55"/>
                    </a:lnTo>
                    <a:lnTo>
                      <a:pt x="67" y="56"/>
                    </a:lnTo>
                    <a:lnTo>
                      <a:pt x="67" y="61"/>
                    </a:lnTo>
                    <a:lnTo>
                      <a:pt x="66" y="63"/>
                    </a:lnTo>
                    <a:lnTo>
                      <a:pt x="64" y="64"/>
                    </a:lnTo>
                    <a:lnTo>
                      <a:pt x="61" y="64"/>
                    </a:lnTo>
                    <a:lnTo>
                      <a:pt x="50" y="59"/>
                    </a:lnTo>
                    <a:lnTo>
                      <a:pt x="49" y="58"/>
                    </a:lnTo>
                    <a:lnTo>
                      <a:pt x="63" y="44"/>
                    </a:lnTo>
                    <a:lnTo>
                      <a:pt x="67" y="41"/>
                    </a:lnTo>
                    <a:lnTo>
                      <a:pt x="71" y="39"/>
                    </a:lnTo>
                    <a:lnTo>
                      <a:pt x="75" y="38"/>
                    </a:lnTo>
                    <a:lnTo>
                      <a:pt x="75" y="31"/>
                    </a:lnTo>
                    <a:lnTo>
                      <a:pt x="60" y="11"/>
                    </a:lnTo>
                    <a:lnTo>
                      <a:pt x="58" y="9"/>
                    </a:lnTo>
                    <a:lnTo>
                      <a:pt x="33" y="0"/>
                    </a:lnTo>
                    <a:lnTo>
                      <a:pt x="28" y="0"/>
                    </a:lnTo>
                    <a:lnTo>
                      <a:pt x="22" y="3"/>
                    </a:lnTo>
                    <a:lnTo>
                      <a:pt x="10" y="8"/>
                    </a:lnTo>
                    <a:lnTo>
                      <a:pt x="3" y="16"/>
                    </a:lnTo>
                    <a:lnTo>
                      <a:pt x="0" y="55"/>
                    </a:lnTo>
                    <a:lnTo>
                      <a:pt x="0" y="56"/>
                    </a:lnTo>
                    <a:lnTo>
                      <a:pt x="2" y="63"/>
                    </a:lnTo>
                    <a:lnTo>
                      <a:pt x="5" y="6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8" name="Freeform 1271"/>
              <p:cNvSpPr>
                <a:spLocks/>
              </p:cNvSpPr>
              <p:nvPr/>
            </p:nvSpPr>
            <p:spPr bwMode="auto">
              <a:xfrm>
                <a:off x="5064125" y="982663"/>
                <a:ext cx="95250" cy="84138"/>
              </a:xfrm>
              <a:custGeom>
                <a:avLst/>
                <a:gdLst/>
                <a:ahLst/>
                <a:cxnLst>
                  <a:cxn ang="0">
                    <a:pos x="0" y="51"/>
                  </a:cxn>
                  <a:cxn ang="0">
                    <a:pos x="2" y="53"/>
                  </a:cxn>
                  <a:cxn ang="0">
                    <a:pos x="2" y="53"/>
                  </a:cxn>
                  <a:cxn ang="0">
                    <a:pos x="41" y="22"/>
                  </a:cxn>
                  <a:cxn ang="0">
                    <a:pos x="44" y="15"/>
                  </a:cxn>
                  <a:cxn ang="0">
                    <a:pos x="52" y="12"/>
                  </a:cxn>
                  <a:cxn ang="0">
                    <a:pos x="58" y="14"/>
                  </a:cxn>
                  <a:cxn ang="0">
                    <a:pos x="58" y="14"/>
                  </a:cxn>
                  <a:cxn ang="0">
                    <a:pos x="60" y="14"/>
                  </a:cxn>
                  <a:cxn ang="0">
                    <a:pos x="60" y="12"/>
                  </a:cxn>
                  <a:cxn ang="0">
                    <a:pos x="58" y="4"/>
                  </a:cxn>
                  <a:cxn ang="0">
                    <a:pos x="56" y="1"/>
                  </a:cxn>
                  <a:cxn ang="0">
                    <a:pos x="56" y="0"/>
                  </a:cxn>
                  <a:cxn ang="0">
                    <a:pos x="55" y="0"/>
                  </a:cxn>
                  <a:cxn ang="0">
                    <a:pos x="55" y="0"/>
                  </a:cxn>
                  <a:cxn ang="0">
                    <a:pos x="30" y="9"/>
                  </a:cxn>
                  <a:cxn ang="0">
                    <a:pos x="17" y="15"/>
                  </a:cxn>
                  <a:cxn ang="0">
                    <a:pos x="2" y="37"/>
                  </a:cxn>
                  <a:cxn ang="0">
                    <a:pos x="0" y="42"/>
                  </a:cxn>
                  <a:cxn ang="0">
                    <a:pos x="0" y="42"/>
                  </a:cxn>
                  <a:cxn ang="0">
                    <a:pos x="0" y="48"/>
                  </a:cxn>
                  <a:cxn ang="0">
                    <a:pos x="0" y="51"/>
                  </a:cxn>
                  <a:cxn ang="0">
                    <a:pos x="0" y="51"/>
                  </a:cxn>
                </a:cxnLst>
                <a:rect l="0" t="0" r="r" b="b"/>
                <a:pathLst>
                  <a:path w="60" h="53">
                    <a:moveTo>
                      <a:pt x="0" y="51"/>
                    </a:moveTo>
                    <a:lnTo>
                      <a:pt x="2" y="53"/>
                    </a:lnTo>
                    <a:lnTo>
                      <a:pt x="2" y="53"/>
                    </a:lnTo>
                    <a:lnTo>
                      <a:pt x="41" y="22"/>
                    </a:lnTo>
                    <a:lnTo>
                      <a:pt x="44" y="15"/>
                    </a:lnTo>
                    <a:lnTo>
                      <a:pt x="52" y="12"/>
                    </a:lnTo>
                    <a:lnTo>
                      <a:pt x="58" y="14"/>
                    </a:lnTo>
                    <a:lnTo>
                      <a:pt x="58" y="14"/>
                    </a:lnTo>
                    <a:lnTo>
                      <a:pt x="60" y="14"/>
                    </a:lnTo>
                    <a:lnTo>
                      <a:pt x="60" y="12"/>
                    </a:lnTo>
                    <a:lnTo>
                      <a:pt x="58" y="4"/>
                    </a:lnTo>
                    <a:lnTo>
                      <a:pt x="56" y="1"/>
                    </a:lnTo>
                    <a:lnTo>
                      <a:pt x="56" y="0"/>
                    </a:lnTo>
                    <a:lnTo>
                      <a:pt x="55" y="0"/>
                    </a:lnTo>
                    <a:lnTo>
                      <a:pt x="55" y="0"/>
                    </a:lnTo>
                    <a:lnTo>
                      <a:pt x="30" y="9"/>
                    </a:lnTo>
                    <a:lnTo>
                      <a:pt x="17" y="15"/>
                    </a:lnTo>
                    <a:lnTo>
                      <a:pt x="2" y="37"/>
                    </a:lnTo>
                    <a:lnTo>
                      <a:pt x="0" y="42"/>
                    </a:lnTo>
                    <a:lnTo>
                      <a:pt x="0" y="42"/>
                    </a:lnTo>
                    <a:lnTo>
                      <a:pt x="0" y="48"/>
                    </a:lnTo>
                    <a:lnTo>
                      <a:pt x="0" y="51"/>
                    </a:lnTo>
                    <a:lnTo>
                      <a:pt x="0" y="5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69" name="Freeform 1272"/>
              <p:cNvSpPr>
                <a:spLocks/>
              </p:cNvSpPr>
              <p:nvPr/>
            </p:nvSpPr>
            <p:spPr bwMode="auto">
              <a:xfrm>
                <a:off x="5067300" y="1081088"/>
                <a:ext cx="46038" cy="55563"/>
              </a:xfrm>
              <a:custGeom>
                <a:avLst/>
                <a:gdLst/>
                <a:ahLst/>
                <a:cxnLst>
                  <a:cxn ang="0">
                    <a:pos x="14" y="0"/>
                  </a:cxn>
                  <a:cxn ang="0">
                    <a:pos x="12" y="0"/>
                  </a:cxn>
                  <a:cxn ang="0">
                    <a:pos x="6" y="3"/>
                  </a:cxn>
                  <a:cxn ang="0">
                    <a:pos x="4" y="3"/>
                  </a:cxn>
                  <a:cxn ang="0">
                    <a:pos x="4" y="3"/>
                  </a:cxn>
                  <a:cxn ang="0">
                    <a:pos x="0" y="31"/>
                  </a:cxn>
                  <a:cxn ang="0">
                    <a:pos x="1" y="33"/>
                  </a:cxn>
                  <a:cxn ang="0">
                    <a:pos x="1" y="33"/>
                  </a:cxn>
                  <a:cxn ang="0">
                    <a:pos x="3" y="35"/>
                  </a:cxn>
                  <a:cxn ang="0">
                    <a:pos x="6" y="35"/>
                  </a:cxn>
                  <a:cxn ang="0">
                    <a:pos x="8" y="33"/>
                  </a:cxn>
                  <a:cxn ang="0">
                    <a:pos x="28" y="22"/>
                  </a:cxn>
                  <a:cxn ang="0">
                    <a:pos x="29" y="17"/>
                  </a:cxn>
                  <a:cxn ang="0">
                    <a:pos x="23" y="8"/>
                  </a:cxn>
                  <a:cxn ang="0">
                    <a:pos x="23" y="8"/>
                  </a:cxn>
                  <a:cxn ang="0">
                    <a:pos x="23" y="8"/>
                  </a:cxn>
                  <a:cxn ang="0">
                    <a:pos x="22" y="6"/>
                  </a:cxn>
                  <a:cxn ang="0">
                    <a:pos x="14" y="0"/>
                  </a:cxn>
                </a:cxnLst>
                <a:rect l="0" t="0" r="r" b="b"/>
                <a:pathLst>
                  <a:path w="29" h="35">
                    <a:moveTo>
                      <a:pt x="14" y="0"/>
                    </a:moveTo>
                    <a:lnTo>
                      <a:pt x="12" y="0"/>
                    </a:lnTo>
                    <a:lnTo>
                      <a:pt x="6" y="3"/>
                    </a:lnTo>
                    <a:lnTo>
                      <a:pt x="4" y="3"/>
                    </a:lnTo>
                    <a:lnTo>
                      <a:pt x="4" y="3"/>
                    </a:lnTo>
                    <a:lnTo>
                      <a:pt x="0" y="31"/>
                    </a:lnTo>
                    <a:lnTo>
                      <a:pt x="1" y="33"/>
                    </a:lnTo>
                    <a:lnTo>
                      <a:pt x="1" y="33"/>
                    </a:lnTo>
                    <a:lnTo>
                      <a:pt x="3" y="35"/>
                    </a:lnTo>
                    <a:lnTo>
                      <a:pt x="6" y="35"/>
                    </a:lnTo>
                    <a:lnTo>
                      <a:pt x="8" y="33"/>
                    </a:lnTo>
                    <a:lnTo>
                      <a:pt x="28" y="22"/>
                    </a:lnTo>
                    <a:lnTo>
                      <a:pt x="29" y="17"/>
                    </a:lnTo>
                    <a:lnTo>
                      <a:pt x="23" y="8"/>
                    </a:lnTo>
                    <a:lnTo>
                      <a:pt x="23" y="8"/>
                    </a:lnTo>
                    <a:lnTo>
                      <a:pt x="23" y="8"/>
                    </a:lnTo>
                    <a:lnTo>
                      <a:pt x="22" y="6"/>
                    </a:lnTo>
                    <a:lnTo>
                      <a:pt x="14"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0" name="Freeform 1273"/>
              <p:cNvSpPr>
                <a:spLocks/>
              </p:cNvSpPr>
              <p:nvPr/>
            </p:nvSpPr>
            <p:spPr bwMode="auto">
              <a:xfrm>
                <a:off x="5499100" y="74613"/>
                <a:ext cx="58738" cy="153988"/>
              </a:xfrm>
              <a:custGeom>
                <a:avLst/>
                <a:gdLst/>
                <a:ahLst/>
                <a:cxnLst>
                  <a:cxn ang="0">
                    <a:pos x="9" y="95"/>
                  </a:cxn>
                  <a:cxn ang="0">
                    <a:pos x="12" y="97"/>
                  </a:cxn>
                  <a:cxn ang="0">
                    <a:pos x="17" y="97"/>
                  </a:cxn>
                  <a:cxn ang="0">
                    <a:pos x="31" y="92"/>
                  </a:cxn>
                  <a:cxn ang="0">
                    <a:pos x="31" y="90"/>
                  </a:cxn>
                  <a:cxn ang="0">
                    <a:pos x="32" y="89"/>
                  </a:cxn>
                  <a:cxn ang="0">
                    <a:pos x="37" y="28"/>
                  </a:cxn>
                  <a:cxn ang="0">
                    <a:pos x="34" y="3"/>
                  </a:cxn>
                  <a:cxn ang="0">
                    <a:pos x="32" y="1"/>
                  </a:cxn>
                  <a:cxn ang="0">
                    <a:pos x="26" y="0"/>
                  </a:cxn>
                  <a:cxn ang="0">
                    <a:pos x="20" y="0"/>
                  </a:cxn>
                  <a:cxn ang="0">
                    <a:pos x="15" y="0"/>
                  </a:cxn>
                  <a:cxn ang="0">
                    <a:pos x="14" y="0"/>
                  </a:cxn>
                  <a:cxn ang="0">
                    <a:pos x="10" y="3"/>
                  </a:cxn>
                  <a:cxn ang="0">
                    <a:pos x="9" y="3"/>
                  </a:cxn>
                  <a:cxn ang="0">
                    <a:pos x="0" y="39"/>
                  </a:cxn>
                  <a:cxn ang="0">
                    <a:pos x="0" y="42"/>
                  </a:cxn>
                  <a:cxn ang="0">
                    <a:pos x="0" y="47"/>
                  </a:cxn>
                  <a:cxn ang="0">
                    <a:pos x="0" y="51"/>
                  </a:cxn>
                  <a:cxn ang="0">
                    <a:pos x="3" y="81"/>
                  </a:cxn>
                  <a:cxn ang="0">
                    <a:pos x="9" y="95"/>
                  </a:cxn>
                </a:cxnLst>
                <a:rect l="0" t="0" r="r" b="b"/>
                <a:pathLst>
                  <a:path w="37" h="97">
                    <a:moveTo>
                      <a:pt x="9" y="95"/>
                    </a:moveTo>
                    <a:lnTo>
                      <a:pt x="12" y="97"/>
                    </a:lnTo>
                    <a:lnTo>
                      <a:pt x="17" y="97"/>
                    </a:lnTo>
                    <a:lnTo>
                      <a:pt x="31" y="92"/>
                    </a:lnTo>
                    <a:lnTo>
                      <a:pt x="31" y="90"/>
                    </a:lnTo>
                    <a:lnTo>
                      <a:pt x="32" y="89"/>
                    </a:lnTo>
                    <a:lnTo>
                      <a:pt x="37" y="28"/>
                    </a:lnTo>
                    <a:lnTo>
                      <a:pt x="34" y="3"/>
                    </a:lnTo>
                    <a:lnTo>
                      <a:pt x="32" y="1"/>
                    </a:lnTo>
                    <a:lnTo>
                      <a:pt x="26" y="0"/>
                    </a:lnTo>
                    <a:lnTo>
                      <a:pt x="20" y="0"/>
                    </a:lnTo>
                    <a:lnTo>
                      <a:pt x="15" y="0"/>
                    </a:lnTo>
                    <a:lnTo>
                      <a:pt x="14" y="0"/>
                    </a:lnTo>
                    <a:lnTo>
                      <a:pt x="10" y="3"/>
                    </a:lnTo>
                    <a:lnTo>
                      <a:pt x="9" y="3"/>
                    </a:lnTo>
                    <a:lnTo>
                      <a:pt x="0" y="39"/>
                    </a:lnTo>
                    <a:lnTo>
                      <a:pt x="0" y="42"/>
                    </a:lnTo>
                    <a:lnTo>
                      <a:pt x="0" y="47"/>
                    </a:lnTo>
                    <a:lnTo>
                      <a:pt x="0" y="51"/>
                    </a:lnTo>
                    <a:lnTo>
                      <a:pt x="3" y="81"/>
                    </a:lnTo>
                    <a:lnTo>
                      <a:pt x="9" y="9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1" name="Freeform 1279"/>
              <p:cNvSpPr>
                <a:spLocks/>
              </p:cNvSpPr>
              <p:nvPr/>
            </p:nvSpPr>
            <p:spPr bwMode="auto">
              <a:xfrm>
                <a:off x="3883025" y="2762250"/>
                <a:ext cx="38100" cy="25400"/>
              </a:xfrm>
              <a:custGeom>
                <a:avLst/>
                <a:gdLst/>
                <a:ahLst/>
                <a:cxnLst>
                  <a:cxn ang="0">
                    <a:pos x="10" y="13"/>
                  </a:cxn>
                  <a:cxn ang="0">
                    <a:pos x="19" y="16"/>
                  </a:cxn>
                  <a:cxn ang="0">
                    <a:pos x="21" y="16"/>
                  </a:cxn>
                  <a:cxn ang="0">
                    <a:pos x="22" y="15"/>
                  </a:cxn>
                  <a:cxn ang="0">
                    <a:pos x="24" y="15"/>
                  </a:cxn>
                  <a:cxn ang="0">
                    <a:pos x="24" y="13"/>
                  </a:cxn>
                  <a:cxn ang="0">
                    <a:pos x="24" y="13"/>
                  </a:cxn>
                  <a:cxn ang="0">
                    <a:pos x="24" y="11"/>
                  </a:cxn>
                  <a:cxn ang="0">
                    <a:pos x="19" y="7"/>
                  </a:cxn>
                  <a:cxn ang="0">
                    <a:pos x="8" y="0"/>
                  </a:cxn>
                  <a:cxn ang="0">
                    <a:pos x="5" y="2"/>
                  </a:cxn>
                  <a:cxn ang="0">
                    <a:pos x="2" y="4"/>
                  </a:cxn>
                  <a:cxn ang="0">
                    <a:pos x="0" y="7"/>
                  </a:cxn>
                  <a:cxn ang="0">
                    <a:pos x="0" y="8"/>
                  </a:cxn>
                  <a:cxn ang="0">
                    <a:pos x="0" y="10"/>
                  </a:cxn>
                  <a:cxn ang="0">
                    <a:pos x="4" y="11"/>
                  </a:cxn>
                  <a:cxn ang="0">
                    <a:pos x="10" y="13"/>
                  </a:cxn>
                </a:cxnLst>
                <a:rect l="0" t="0" r="r" b="b"/>
                <a:pathLst>
                  <a:path w="24" h="16">
                    <a:moveTo>
                      <a:pt x="10" y="13"/>
                    </a:moveTo>
                    <a:lnTo>
                      <a:pt x="19" y="16"/>
                    </a:lnTo>
                    <a:lnTo>
                      <a:pt x="21" y="16"/>
                    </a:lnTo>
                    <a:lnTo>
                      <a:pt x="22" y="15"/>
                    </a:lnTo>
                    <a:lnTo>
                      <a:pt x="24" y="15"/>
                    </a:lnTo>
                    <a:lnTo>
                      <a:pt x="24" y="13"/>
                    </a:lnTo>
                    <a:lnTo>
                      <a:pt x="24" y="13"/>
                    </a:lnTo>
                    <a:lnTo>
                      <a:pt x="24" y="11"/>
                    </a:lnTo>
                    <a:lnTo>
                      <a:pt x="19" y="7"/>
                    </a:lnTo>
                    <a:lnTo>
                      <a:pt x="8" y="0"/>
                    </a:lnTo>
                    <a:lnTo>
                      <a:pt x="5" y="2"/>
                    </a:lnTo>
                    <a:lnTo>
                      <a:pt x="2" y="4"/>
                    </a:lnTo>
                    <a:lnTo>
                      <a:pt x="0" y="7"/>
                    </a:lnTo>
                    <a:lnTo>
                      <a:pt x="0" y="8"/>
                    </a:lnTo>
                    <a:lnTo>
                      <a:pt x="0" y="10"/>
                    </a:lnTo>
                    <a:lnTo>
                      <a:pt x="4" y="11"/>
                    </a:lnTo>
                    <a:lnTo>
                      <a:pt x="10" y="1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2" name="Freeform 1289"/>
              <p:cNvSpPr>
                <a:spLocks/>
              </p:cNvSpPr>
              <p:nvPr/>
            </p:nvSpPr>
            <p:spPr bwMode="auto">
              <a:xfrm>
                <a:off x="4337050" y="3205163"/>
                <a:ext cx="22225" cy="28575"/>
              </a:xfrm>
              <a:custGeom>
                <a:avLst/>
                <a:gdLst/>
                <a:ahLst/>
                <a:cxnLst>
                  <a:cxn ang="0">
                    <a:pos x="10" y="18"/>
                  </a:cxn>
                  <a:cxn ang="0">
                    <a:pos x="11" y="18"/>
                  </a:cxn>
                  <a:cxn ang="0">
                    <a:pos x="11" y="17"/>
                  </a:cxn>
                  <a:cxn ang="0">
                    <a:pos x="14" y="14"/>
                  </a:cxn>
                  <a:cxn ang="0">
                    <a:pos x="14" y="12"/>
                  </a:cxn>
                  <a:cxn ang="0">
                    <a:pos x="13" y="1"/>
                  </a:cxn>
                  <a:cxn ang="0">
                    <a:pos x="11" y="0"/>
                  </a:cxn>
                  <a:cxn ang="0">
                    <a:pos x="11" y="0"/>
                  </a:cxn>
                  <a:cxn ang="0">
                    <a:pos x="11" y="0"/>
                  </a:cxn>
                  <a:cxn ang="0">
                    <a:pos x="10" y="0"/>
                  </a:cxn>
                  <a:cxn ang="0">
                    <a:pos x="7" y="3"/>
                  </a:cxn>
                  <a:cxn ang="0">
                    <a:pos x="5" y="4"/>
                  </a:cxn>
                  <a:cxn ang="0">
                    <a:pos x="0" y="14"/>
                  </a:cxn>
                  <a:cxn ang="0">
                    <a:pos x="0" y="17"/>
                  </a:cxn>
                  <a:cxn ang="0">
                    <a:pos x="0" y="18"/>
                  </a:cxn>
                  <a:cxn ang="0">
                    <a:pos x="2" y="18"/>
                  </a:cxn>
                  <a:cxn ang="0">
                    <a:pos x="10" y="18"/>
                  </a:cxn>
                </a:cxnLst>
                <a:rect l="0" t="0" r="r" b="b"/>
                <a:pathLst>
                  <a:path w="14" h="18">
                    <a:moveTo>
                      <a:pt x="10" y="18"/>
                    </a:moveTo>
                    <a:lnTo>
                      <a:pt x="11" y="18"/>
                    </a:lnTo>
                    <a:lnTo>
                      <a:pt x="11" y="17"/>
                    </a:lnTo>
                    <a:lnTo>
                      <a:pt x="14" y="14"/>
                    </a:lnTo>
                    <a:lnTo>
                      <a:pt x="14" y="12"/>
                    </a:lnTo>
                    <a:lnTo>
                      <a:pt x="13" y="1"/>
                    </a:lnTo>
                    <a:lnTo>
                      <a:pt x="11" y="0"/>
                    </a:lnTo>
                    <a:lnTo>
                      <a:pt x="11" y="0"/>
                    </a:lnTo>
                    <a:lnTo>
                      <a:pt x="11" y="0"/>
                    </a:lnTo>
                    <a:lnTo>
                      <a:pt x="10" y="0"/>
                    </a:lnTo>
                    <a:lnTo>
                      <a:pt x="7" y="3"/>
                    </a:lnTo>
                    <a:lnTo>
                      <a:pt x="5" y="4"/>
                    </a:lnTo>
                    <a:lnTo>
                      <a:pt x="0" y="14"/>
                    </a:lnTo>
                    <a:lnTo>
                      <a:pt x="0" y="17"/>
                    </a:lnTo>
                    <a:lnTo>
                      <a:pt x="0" y="18"/>
                    </a:lnTo>
                    <a:lnTo>
                      <a:pt x="2" y="18"/>
                    </a:lnTo>
                    <a:lnTo>
                      <a:pt x="10" y="1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3" name="Freeform 1292"/>
              <p:cNvSpPr>
                <a:spLocks/>
              </p:cNvSpPr>
              <p:nvPr/>
            </p:nvSpPr>
            <p:spPr bwMode="auto">
              <a:xfrm>
                <a:off x="4181475" y="3251200"/>
                <a:ext cx="114300" cy="179388"/>
              </a:xfrm>
              <a:custGeom>
                <a:avLst/>
                <a:gdLst/>
                <a:ahLst/>
                <a:cxnLst>
                  <a:cxn ang="0">
                    <a:pos x="36" y="2"/>
                  </a:cxn>
                  <a:cxn ang="0">
                    <a:pos x="33" y="0"/>
                  </a:cxn>
                  <a:cxn ang="0">
                    <a:pos x="30" y="0"/>
                  </a:cxn>
                  <a:cxn ang="0">
                    <a:pos x="23" y="0"/>
                  </a:cxn>
                  <a:cxn ang="0">
                    <a:pos x="17" y="5"/>
                  </a:cxn>
                  <a:cxn ang="0">
                    <a:pos x="16" y="7"/>
                  </a:cxn>
                  <a:cxn ang="0">
                    <a:pos x="5" y="17"/>
                  </a:cxn>
                  <a:cxn ang="0">
                    <a:pos x="3" y="19"/>
                  </a:cxn>
                  <a:cxn ang="0">
                    <a:pos x="0" y="35"/>
                  </a:cxn>
                  <a:cxn ang="0">
                    <a:pos x="0" y="39"/>
                  </a:cxn>
                  <a:cxn ang="0">
                    <a:pos x="0" y="46"/>
                  </a:cxn>
                  <a:cxn ang="0">
                    <a:pos x="8" y="83"/>
                  </a:cxn>
                  <a:cxn ang="0">
                    <a:pos x="9" y="85"/>
                  </a:cxn>
                  <a:cxn ang="0">
                    <a:pos x="11" y="96"/>
                  </a:cxn>
                  <a:cxn ang="0">
                    <a:pos x="12" y="96"/>
                  </a:cxn>
                  <a:cxn ang="0">
                    <a:pos x="25" y="107"/>
                  </a:cxn>
                  <a:cxn ang="0">
                    <a:pos x="36" y="113"/>
                  </a:cxn>
                  <a:cxn ang="0">
                    <a:pos x="39" y="113"/>
                  </a:cxn>
                  <a:cxn ang="0">
                    <a:pos x="50" y="113"/>
                  </a:cxn>
                  <a:cxn ang="0">
                    <a:pos x="66" y="110"/>
                  </a:cxn>
                  <a:cxn ang="0">
                    <a:pos x="67" y="110"/>
                  </a:cxn>
                  <a:cxn ang="0">
                    <a:pos x="72" y="103"/>
                  </a:cxn>
                  <a:cxn ang="0">
                    <a:pos x="72" y="102"/>
                  </a:cxn>
                  <a:cxn ang="0">
                    <a:pos x="72" y="100"/>
                  </a:cxn>
                  <a:cxn ang="0">
                    <a:pos x="70" y="64"/>
                  </a:cxn>
                  <a:cxn ang="0">
                    <a:pos x="70" y="64"/>
                  </a:cxn>
                  <a:cxn ang="0">
                    <a:pos x="55" y="21"/>
                  </a:cxn>
                  <a:cxn ang="0">
                    <a:pos x="53" y="17"/>
                  </a:cxn>
                  <a:cxn ang="0">
                    <a:pos x="53" y="14"/>
                  </a:cxn>
                  <a:cxn ang="0">
                    <a:pos x="51" y="13"/>
                  </a:cxn>
                  <a:cxn ang="0">
                    <a:pos x="44" y="7"/>
                  </a:cxn>
                  <a:cxn ang="0">
                    <a:pos x="37" y="3"/>
                  </a:cxn>
                  <a:cxn ang="0">
                    <a:pos x="36" y="2"/>
                  </a:cxn>
                </a:cxnLst>
                <a:rect l="0" t="0" r="r" b="b"/>
                <a:pathLst>
                  <a:path w="72" h="113">
                    <a:moveTo>
                      <a:pt x="36" y="2"/>
                    </a:moveTo>
                    <a:lnTo>
                      <a:pt x="33" y="0"/>
                    </a:lnTo>
                    <a:lnTo>
                      <a:pt x="30" y="0"/>
                    </a:lnTo>
                    <a:lnTo>
                      <a:pt x="23" y="0"/>
                    </a:lnTo>
                    <a:lnTo>
                      <a:pt x="17" y="5"/>
                    </a:lnTo>
                    <a:lnTo>
                      <a:pt x="16" y="7"/>
                    </a:lnTo>
                    <a:lnTo>
                      <a:pt x="5" y="17"/>
                    </a:lnTo>
                    <a:lnTo>
                      <a:pt x="3" y="19"/>
                    </a:lnTo>
                    <a:lnTo>
                      <a:pt x="0" y="35"/>
                    </a:lnTo>
                    <a:lnTo>
                      <a:pt x="0" y="39"/>
                    </a:lnTo>
                    <a:lnTo>
                      <a:pt x="0" y="46"/>
                    </a:lnTo>
                    <a:lnTo>
                      <a:pt x="8" y="83"/>
                    </a:lnTo>
                    <a:lnTo>
                      <a:pt x="9" y="85"/>
                    </a:lnTo>
                    <a:lnTo>
                      <a:pt x="11" y="96"/>
                    </a:lnTo>
                    <a:lnTo>
                      <a:pt x="12" y="96"/>
                    </a:lnTo>
                    <a:lnTo>
                      <a:pt x="25" y="107"/>
                    </a:lnTo>
                    <a:lnTo>
                      <a:pt x="36" y="113"/>
                    </a:lnTo>
                    <a:lnTo>
                      <a:pt x="39" y="113"/>
                    </a:lnTo>
                    <a:lnTo>
                      <a:pt x="50" y="113"/>
                    </a:lnTo>
                    <a:lnTo>
                      <a:pt x="66" y="110"/>
                    </a:lnTo>
                    <a:lnTo>
                      <a:pt x="67" y="110"/>
                    </a:lnTo>
                    <a:lnTo>
                      <a:pt x="72" y="103"/>
                    </a:lnTo>
                    <a:lnTo>
                      <a:pt x="72" y="102"/>
                    </a:lnTo>
                    <a:lnTo>
                      <a:pt x="72" y="100"/>
                    </a:lnTo>
                    <a:lnTo>
                      <a:pt x="70" y="64"/>
                    </a:lnTo>
                    <a:lnTo>
                      <a:pt x="70" y="64"/>
                    </a:lnTo>
                    <a:lnTo>
                      <a:pt x="55" y="21"/>
                    </a:lnTo>
                    <a:lnTo>
                      <a:pt x="53" y="17"/>
                    </a:lnTo>
                    <a:lnTo>
                      <a:pt x="53" y="14"/>
                    </a:lnTo>
                    <a:lnTo>
                      <a:pt x="51" y="13"/>
                    </a:lnTo>
                    <a:lnTo>
                      <a:pt x="44" y="7"/>
                    </a:lnTo>
                    <a:lnTo>
                      <a:pt x="37" y="3"/>
                    </a:lnTo>
                    <a:lnTo>
                      <a:pt x="36" y="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4" name="Freeform 1293"/>
              <p:cNvSpPr>
                <a:spLocks/>
              </p:cNvSpPr>
              <p:nvPr/>
            </p:nvSpPr>
            <p:spPr bwMode="auto">
              <a:xfrm>
                <a:off x="3629025" y="1865313"/>
                <a:ext cx="31750" cy="25400"/>
              </a:xfrm>
              <a:custGeom>
                <a:avLst/>
                <a:gdLst/>
                <a:ahLst/>
                <a:cxnLst>
                  <a:cxn ang="0">
                    <a:pos x="15" y="14"/>
                  </a:cxn>
                  <a:cxn ang="0">
                    <a:pos x="17" y="12"/>
                  </a:cxn>
                  <a:cxn ang="0">
                    <a:pos x="18" y="9"/>
                  </a:cxn>
                  <a:cxn ang="0">
                    <a:pos x="20" y="9"/>
                  </a:cxn>
                  <a:cxn ang="0">
                    <a:pos x="20" y="8"/>
                  </a:cxn>
                  <a:cxn ang="0">
                    <a:pos x="20" y="6"/>
                  </a:cxn>
                  <a:cxn ang="0">
                    <a:pos x="18" y="3"/>
                  </a:cxn>
                  <a:cxn ang="0">
                    <a:pos x="18" y="1"/>
                  </a:cxn>
                  <a:cxn ang="0">
                    <a:pos x="18" y="0"/>
                  </a:cxn>
                  <a:cxn ang="0">
                    <a:pos x="17" y="0"/>
                  </a:cxn>
                  <a:cxn ang="0">
                    <a:pos x="12" y="1"/>
                  </a:cxn>
                  <a:cxn ang="0">
                    <a:pos x="0" y="11"/>
                  </a:cxn>
                  <a:cxn ang="0">
                    <a:pos x="0" y="12"/>
                  </a:cxn>
                  <a:cxn ang="0">
                    <a:pos x="0" y="16"/>
                  </a:cxn>
                  <a:cxn ang="0">
                    <a:pos x="0" y="16"/>
                  </a:cxn>
                  <a:cxn ang="0">
                    <a:pos x="15" y="14"/>
                  </a:cxn>
                </a:cxnLst>
                <a:rect l="0" t="0" r="r" b="b"/>
                <a:pathLst>
                  <a:path w="20" h="16">
                    <a:moveTo>
                      <a:pt x="15" y="14"/>
                    </a:moveTo>
                    <a:lnTo>
                      <a:pt x="17" y="12"/>
                    </a:lnTo>
                    <a:lnTo>
                      <a:pt x="18" y="9"/>
                    </a:lnTo>
                    <a:lnTo>
                      <a:pt x="20" y="9"/>
                    </a:lnTo>
                    <a:lnTo>
                      <a:pt x="20" y="8"/>
                    </a:lnTo>
                    <a:lnTo>
                      <a:pt x="20" y="6"/>
                    </a:lnTo>
                    <a:lnTo>
                      <a:pt x="18" y="3"/>
                    </a:lnTo>
                    <a:lnTo>
                      <a:pt x="18" y="1"/>
                    </a:lnTo>
                    <a:lnTo>
                      <a:pt x="18" y="0"/>
                    </a:lnTo>
                    <a:lnTo>
                      <a:pt x="17" y="0"/>
                    </a:lnTo>
                    <a:lnTo>
                      <a:pt x="12" y="1"/>
                    </a:lnTo>
                    <a:lnTo>
                      <a:pt x="0" y="11"/>
                    </a:lnTo>
                    <a:lnTo>
                      <a:pt x="0" y="12"/>
                    </a:lnTo>
                    <a:lnTo>
                      <a:pt x="0" y="16"/>
                    </a:lnTo>
                    <a:lnTo>
                      <a:pt x="0" y="16"/>
                    </a:lnTo>
                    <a:lnTo>
                      <a:pt x="15" y="14"/>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5" name="Freeform 1294"/>
              <p:cNvSpPr>
                <a:spLocks/>
              </p:cNvSpPr>
              <p:nvPr/>
            </p:nvSpPr>
            <p:spPr bwMode="auto">
              <a:xfrm>
                <a:off x="3600450" y="1500188"/>
                <a:ext cx="347663" cy="484188"/>
              </a:xfrm>
              <a:custGeom>
                <a:avLst/>
                <a:gdLst/>
                <a:ahLst/>
                <a:cxnLst>
                  <a:cxn ang="0">
                    <a:pos x="8" y="199"/>
                  </a:cxn>
                  <a:cxn ang="0">
                    <a:pos x="18" y="211"/>
                  </a:cxn>
                  <a:cxn ang="0">
                    <a:pos x="32" y="219"/>
                  </a:cxn>
                  <a:cxn ang="0">
                    <a:pos x="36" y="214"/>
                  </a:cxn>
                  <a:cxn ang="0">
                    <a:pos x="69" y="238"/>
                  </a:cxn>
                  <a:cxn ang="0">
                    <a:pos x="63" y="239"/>
                  </a:cxn>
                  <a:cxn ang="0">
                    <a:pos x="52" y="236"/>
                  </a:cxn>
                  <a:cxn ang="0">
                    <a:pos x="46" y="233"/>
                  </a:cxn>
                  <a:cxn ang="0">
                    <a:pos x="10" y="263"/>
                  </a:cxn>
                  <a:cxn ang="0">
                    <a:pos x="0" y="261"/>
                  </a:cxn>
                  <a:cxn ang="0">
                    <a:pos x="25" y="292"/>
                  </a:cxn>
                  <a:cxn ang="0">
                    <a:pos x="75" y="275"/>
                  </a:cxn>
                  <a:cxn ang="0">
                    <a:pos x="100" y="246"/>
                  </a:cxn>
                  <a:cxn ang="0">
                    <a:pos x="92" y="221"/>
                  </a:cxn>
                  <a:cxn ang="0">
                    <a:pos x="88" y="196"/>
                  </a:cxn>
                  <a:cxn ang="0">
                    <a:pos x="92" y="188"/>
                  </a:cxn>
                  <a:cxn ang="0">
                    <a:pos x="99" y="186"/>
                  </a:cxn>
                  <a:cxn ang="0">
                    <a:pos x="92" y="206"/>
                  </a:cxn>
                  <a:cxn ang="0">
                    <a:pos x="96" y="214"/>
                  </a:cxn>
                  <a:cxn ang="0">
                    <a:pos x="122" y="235"/>
                  </a:cxn>
                  <a:cxn ang="0">
                    <a:pos x="144" y="224"/>
                  </a:cxn>
                  <a:cxn ang="0">
                    <a:pos x="166" y="192"/>
                  </a:cxn>
                  <a:cxn ang="0">
                    <a:pos x="169" y="178"/>
                  </a:cxn>
                  <a:cxn ang="0">
                    <a:pos x="136" y="167"/>
                  </a:cxn>
                  <a:cxn ang="0">
                    <a:pos x="136" y="167"/>
                  </a:cxn>
                  <a:cxn ang="0">
                    <a:pos x="194" y="131"/>
                  </a:cxn>
                  <a:cxn ang="0">
                    <a:pos x="199" y="131"/>
                  </a:cxn>
                  <a:cxn ang="0">
                    <a:pos x="217" y="119"/>
                  </a:cxn>
                  <a:cxn ang="0">
                    <a:pos x="219" y="103"/>
                  </a:cxn>
                  <a:cxn ang="0">
                    <a:pos x="214" y="100"/>
                  </a:cxn>
                  <a:cxn ang="0">
                    <a:pos x="199" y="116"/>
                  </a:cxn>
                  <a:cxn ang="0">
                    <a:pos x="172" y="117"/>
                  </a:cxn>
                  <a:cxn ang="0">
                    <a:pos x="180" y="100"/>
                  </a:cxn>
                  <a:cxn ang="0">
                    <a:pos x="214" y="36"/>
                  </a:cxn>
                  <a:cxn ang="0">
                    <a:pos x="194" y="0"/>
                  </a:cxn>
                  <a:cxn ang="0">
                    <a:pos x="191" y="2"/>
                  </a:cxn>
                  <a:cxn ang="0">
                    <a:pos x="191" y="5"/>
                  </a:cxn>
                  <a:cxn ang="0">
                    <a:pos x="186" y="13"/>
                  </a:cxn>
                  <a:cxn ang="0">
                    <a:pos x="144" y="46"/>
                  </a:cxn>
                  <a:cxn ang="0">
                    <a:pos x="114" y="66"/>
                  </a:cxn>
                  <a:cxn ang="0">
                    <a:pos x="82" y="81"/>
                  </a:cxn>
                  <a:cxn ang="0">
                    <a:pos x="78" y="99"/>
                  </a:cxn>
                  <a:cxn ang="0">
                    <a:pos x="83" y="108"/>
                  </a:cxn>
                  <a:cxn ang="0">
                    <a:pos x="57" y="119"/>
                  </a:cxn>
                  <a:cxn ang="0">
                    <a:pos x="50" y="111"/>
                  </a:cxn>
                  <a:cxn ang="0">
                    <a:pos x="16" y="128"/>
                  </a:cxn>
                  <a:cxn ang="0">
                    <a:pos x="10" y="147"/>
                  </a:cxn>
                  <a:cxn ang="0">
                    <a:pos x="22" y="180"/>
                  </a:cxn>
                </a:cxnLst>
                <a:rect l="0" t="0" r="r" b="b"/>
                <a:pathLst>
                  <a:path w="219" h="305">
                    <a:moveTo>
                      <a:pt x="22" y="180"/>
                    </a:moveTo>
                    <a:lnTo>
                      <a:pt x="13" y="189"/>
                    </a:lnTo>
                    <a:lnTo>
                      <a:pt x="8" y="199"/>
                    </a:lnTo>
                    <a:lnTo>
                      <a:pt x="8" y="200"/>
                    </a:lnTo>
                    <a:lnTo>
                      <a:pt x="8" y="202"/>
                    </a:lnTo>
                    <a:lnTo>
                      <a:pt x="18" y="211"/>
                    </a:lnTo>
                    <a:lnTo>
                      <a:pt x="24" y="216"/>
                    </a:lnTo>
                    <a:lnTo>
                      <a:pt x="25" y="216"/>
                    </a:lnTo>
                    <a:lnTo>
                      <a:pt x="32" y="219"/>
                    </a:lnTo>
                    <a:lnTo>
                      <a:pt x="33" y="217"/>
                    </a:lnTo>
                    <a:lnTo>
                      <a:pt x="33" y="216"/>
                    </a:lnTo>
                    <a:lnTo>
                      <a:pt x="36" y="214"/>
                    </a:lnTo>
                    <a:lnTo>
                      <a:pt x="52" y="221"/>
                    </a:lnTo>
                    <a:lnTo>
                      <a:pt x="64" y="230"/>
                    </a:lnTo>
                    <a:lnTo>
                      <a:pt x="69" y="238"/>
                    </a:lnTo>
                    <a:lnTo>
                      <a:pt x="69" y="238"/>
                    </a:lnTo>
                    <a:lnTo>
                      <a:pt x="67" y="239"/>
                    </a:lnTo>
                    <a:lnTo>
                      <a:pt x="63" y="239"/>
                    </a:lnTo>
                    <a:lnTo>
                      <a:pt x="53" y="238"/>
                    </a:lnTo>
                    <a:lnTo>
                      <a:pt x="52" y="236"/>
                    </a:lnTo>
                    <a:lnTo>
                      <a:pt x="52" y="236"/>
                    </a:lnTo>
                    <a:lnTo>
                      <a:pt x="50" y="235"/>
                    </a:lnTo>
                    <a:lnTo>
                      <a:pt x="47" y="233"/>
                    </a:lnTo>
                    <a:lnTo>
                      <a:pt x="46" y="233"/>
                    </a:lnTo>
                    <a:lnTo>
                      <a:pt x="43" y="238"/>
                    </a:lnTo>
                    <a:lnTo>
                      <a:pt x="11" y="263"/>
                    </a:lnTo>
                    <a:lnTo>
                      <a:pt x="10" y="263"/>
                    </a:lnTo>
                    <a:lnTo>
                      <a:pt x="3" y="260"/>
                    </a:lnTo>
                    <a:lnTo>
                      <a:pt x="2" y="261"/>
                    </a:lnTo>
                    <a:lnTo>
                      <a:pt x="0" y="261"/>
                    </a:lnTo>
                    <a:lnTo>
                      <a:pt x="3" y="269"/>
                    </a:lnTo>
                    <a:lnTo>
                      <a:pt x="19" y="288"/>
                    </a:lnTo>
                    <a:lnTo>
                      <a:pt x="25" y="292"/>
                    </a:lnTo>
                    <a:lnTo>
                      <a:pt x="39" y="305"/>
                    </a:lnTo>
                    <a:lnTo>
                      <a:pt x="74" y="275"/>
                    </a:lnTo>
                    <a:lnTo>
                      <a:pt x="75" y="275"/>
                    </a:lnTo>
                    <a:lnTo>
                      <a:pt x="85" y="266"/>
                    </a:lnTo>
                    <a:lnTo>
                      <a:pt x="100" y="246"/>
                    </a:lnTo>
                    <a:lnTo>
                      <a:pt x="100" y="246"/>
                    </a:lnTo>
                    <a:lnTo>
                      <a:pt x="100" y="242"/>
                    </a:lnTo>
                    <a:lnTo>
                      <a:pt x="96" y="227"/>
                    </a:lnTo>
                    <a:lnTo>
                      <a:pt x="92" y="221"/>
                    </a:lnTo>
                    <a:lnTo>
                      <a:pt x="91" y="219"/>
                    </a:lnTo>
                    <a:lnTo>
                      <a:pt x="89" y="217"/>
                    </a:lnTo>
                    <a:lnTo>
                      <a:pt x="88" y="196"/>
                    </a:lnTo>
                    <a:lnTo>
                      <a:pt x="88" y="194"/>
                    </a:lnTo>
                    <a:lnTo>
                      <a:pt x="89" y="191"/>
                    </a:lnTo>
                    <a:lnTo>
                      <a:pt x="92" y="188"/>
                    </a:lnTo>
                    <a:lnTo>
                      <a:pt x="97" y="186"/>
                    </a:lnTo>
                    <a:lnTo>
                      <a:pt x="99" y="186"/>
                    </a:lnTo>
                    <a:lnTo>
                      <a:pt x="99" y="186"/>
                    </a:lnTo>
                    <a:lnTo>
                      <a:pt x="99" y="188"/>
                    </a:lnTo>
                    <a:lnTo>
                      <a:pt x="94" y="197"/>
                    </a:lnTo>
                    <a:lnTo>
                      <a:pt x="92" y="206"/>
                    </a:lnTo>
                    <a:lnTo>
                      <a:pt x="94" y="210"/>
                    </a:lnTo>
                    <a:lnTo>
                      <a:pt x="94" y="211"/>
                    </a:lnTo>
                    <a:lnTo>
                      <a:pt x="96" y="214"/>
                    </a:lnTo>
                    <a:lnTo>
                      <a:pt x="96" y="216"/>
                    </a:lnTo>
                    <a:lnTo>
                      <a:pt x="107" y="230"/>
                    </a:lnTo>
                    <a:lnTo>
                      <a:pt x="122" y="235"/>
                    </a:lnTo>
                    <a:lnTo>
                      <a:pt x="128" y="233"/>
                    </a:lnTo>
                    <a:lnTo>
                      <a:pt x="142" y="224"/>
                    </a:lnTo>
                    <a:lnTo>
                      <a:pt x="144" y="224"/>
                    </a:lnTo>
                    <a:lnTo>
                      <a:pt x="144" y="222"/>
                    </a:lnTo>
                    <a:lnTo>
                      <a:pt x="163" y="197"/>
                    </a:lnTo>
                    <a:lnTo>
                      <a:pt x="166" y="192"/>
                    </a:lnTo>
                    <a:lnTo>
                      <a:pt x="167" y="186"/>
                    </a:lnTo>
                    <a:lnTo>
                      <a:pt x="169" y="186"/>
                    </a:lnTo>
                    <a:lnTo>
                      <a:pt x="169" y="178"/>
                    </a:lnTo>
                    <a:lnTo>
                      <a:pt x="166" y="160"/>
                    </a:lnTo>
                    <a:lnTo>
                      <a:pt x="163" y="160"/>
                    </a:lnTo>
                    <a:lnTo>
                      <a:pt x="136" y="167"/>
                    </a:lnTo>
                    <a:lnTo>
                      <a:pt x="135" y="167"/>
                    </a:lnTo>
                    <a:lnTo>
                      <a:pt x="136" y="167"/>
                    </a:lnTo>
                    <a:lnTo>
                      <a:pt x="136" y="167"/>
                    </a:lnTo>
                    <a:lnTo>
                      <a:pt x="163" y="152"/>
                    </a:lnTo>
                    <a:lnTo>
                      <a:pt x="166" y="125"/>
                    </a:lnTo>
                    <a:lnTo>
                      <a:pt x="194" y="131"/>
                    </a:lnTo>
                    <a:lnTo>
                      <a:pt x="196" y="131"/>
                    </a:lnTo>
                    <a:lnTo>
                      <a:pt x="197" y="133"/>
                    </a:lnTo>
                    <a:lnTo>
                      <a:pt x="199" y="131"/>
                    </a:lnTo>
                    <a:lnTo>
                      <a:pt x="205" y="130"/>
                    </a:lnTo>
                    <a:lnTo>
                      <a:pt x="214" y="121"/>
                    </a:lnTo>
                    <a:lnTo>
                      <a:pt x="217" y="119"/>
                    </a:lnTo>
                    <a:lnTo>
                      <a:pt x="219" y="119"/>
                    </a:lnTo>
                    <a:lnTo>
                      <a:pt x="219" y="117"/>
                    </a:lnTo>
                    <a:lnTo>
                      <a:pt x="219" y="103"/>
                    </a:lnTo>
                    <a:lnTo>
                      <a:pt x="219" y="103"/>
                    </a:lnTo>
                    <a:lnTo>
                      <a:pt x="217" y="100"/>
                    </a:lnTo>
                    <a:lnTo>
                      <a:pt x="214" y="100"/>
                    </a:lnTo>
                    <a:lnTo>
                      <a:pt x="207" y="106"/>
                    </a:lnTo>
                    <a:lnTo>
                      <a:pt x="203" y="111"/>
                    </a:lnTo>
                    <a:lnTo>
                      <a:pt x="199" y="116"/>
                    </a:lnTo>
                    <a:lnTo>
                      <a:pt x="188" y="121"/>
                    </a:lnTo>
                    <a:lnTo>
                      <a:pt x="186" y="121"/>
                    </a:lnTo>
                    <a:lnTo>
                      <a:pt x="172" y="117"/>
                    </a:lnTo>
                    <a:lnTo>
                      <a:pt x="172" y="116"/>
                    </a:lnTo>
                    <a:lnTo>
                      <a:pt x="172" y="113"/>
                    </a:lnTo>
                    <a:lnTo>
                      <a:pt x="180" y="100"/>
                    </a:lnTo>
                    <a:lnTo>
                      <a:pt x="205" y="60"/>
                    </a:lnTo>
                    <a:lnTo>
                      <a:pt x="214" y="41"/>
                    </a:lnTo>
                    <a:lnTo>
                      <a:pt x="214" y="36"/>
                    </a:lnTo>
                    <a:lnTo>
                      <a:pt x="213" y="19"/>
                    </a:lnTo>
                    <a:lnTo>
                      <a:pt x="200" y="5"/>
                    </a:lnTo>
                    <a:lnTo>
                      <a:pt x="194" y="0"/>
                    </a:lnTo>
                    <a:lnTo>
                      <a:pt x="192" y="0"/>
                    </a:lnTo>
                    <a:lnTo>
                      <a:pt x="191" y="0"/>
                    </a:lnTo>
                    <a:lnTo>
                      <a:pt x="191" y="2"/>
                    </a:lnTo>
                    <a:lnTo>
                      <a:pt x="191" y="2"/>
                    </a:lnTo>
                    <a:lnTo>
                      <a:pt x="191" y="3"/>
                    </a:lnTo>
                    <a:lnTo>
                      <a:pt x="191" y="5"/>
                    </a:lnTo>
                    <a:lnTo>
                      <a:pt x="191" y="8"/>
                    </a:lnTo>
                    <a:lnTo>
                      <a:pt x="191" y="8"/>
                    </a:lnTo>
                    <a:lnTo>
                      <a:pt x="186" y="13"/>
                    </a:lnTo>
                    <a:lnTo>
                      <a:pt x="177" y="21"/>
                    </a:lnTo>
                    <a:lnTo>
                      <a:pt x="157" y="33"/>
                    </a:lnTo>
                    <a:lnTo>
                      <a:pt x="144" y="46"/>
                    </a:lnTo>
                    <a:lnTo>
                      <a:pt x="136" y="58"/>
                    </a:lnTo>
                    <a:lnTo>
                      <a:pt x="121" y="64"/>
                    </a:lnTo>
                    <a:lnTo>
                      <a:pt x="114" y="66"/>
                    </a:lnTo>
                    <a:lnTo>
                      <a:pt x="100" y="69"/>
                    </a:lnTo>
                    <a:lnTo>
                      <a:pt x="99" y="69"/>
                    </a:lnTo>
                    <a:lnTo>
                      <a:pt x="82" y="81"/>
                    </a:lnTo>
                    <a:lnTo>
                      <a:pt x="77" y="88"/>
                    </a:lnTo>
                    <a:lnTo>
                      <a:pt x="77" y="89"/>
                    </a:lnTo>
                    <a:lnTo>
                      <a:pt x="78" y="99"/>
                    </a:lnTo>
                    <a:lnTo>
                      <a:pt x="80" y="102"/>
                    </a:lnTo>
                    <a:lnTo>
                      <a:pt x="82" y="106"/>
                    </a:lnTo>
                    <a:lnTo>
                      <a:pt x="83" y="108"/>
                    </a:lnTo>
                    <a:lnTo>
                      <a:pt x="89" y="127"/>
                    </a:lnTo>
                    <a:lnTo>
                      <a:pt x="72" y="124"/>
                    </a:lnTo>
                    <a:lnTo>
                      <a:pt x="57" y="119"/>
                    </a:lnTo>
                    <a:lnTo>
                      <a:pt x="57" y="117"/>
                    </a:lnTo>
                    <a:lnTo>
                      <a:pt x="57" y="114"/>
                    </a:lnTo>
                    <a:lnTo>
                      <a:pt x="50" y="111"/>
                    </a:lnTo>
                    <a:lnTo>
                      <a:pt x="33" y="103"/>
                    </a:lnTo>
                    <a:lnTo>
                      <a:pt x="32" y="103"/>
                    </a:lnTo>
                    <a:lnTo>
                      <a:pt x="16" y="128"/>
                    </a:lnTo>
                    <a:lnTo>
                      <a:pt x="16" y="130"/>
                    </a:lnTo>
                    <a:lnTo>
                      <a:pt x="10" y="146"/>
                    </a:lnTo>
                    <a:lnTo>
                      <a:pt x="10" y="147"/>
                    </a:lnTo>
                    <a:lnTo>
                      <a:pt x="10" y="152"/>
                    </a:lnTo>
                    <a:lnTo>
                      <a:pt x="16" y="171"/>
                    </a:lnTo>
                    <a:lnTo>
                      <a:pt x="22" y="18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6" name="Freeform 1295"/>
              <p:cNvSpPr>
                <a:spLocks/>
              </p:cNvSpPr>
              <p:nvPr/>
            </p:nvSpPr>
            <p:spPr bwMode="auto">
              <a:xfrm>
                <a:off x="3571875" y="1976438"/>
                <a:ext cx="26988" cy="22225"/>
              </a:xfrm>
              <a:custGeom>
                <a:avLst/>
                <a:gdLst/>
                <a:ahLst/>
                <a:cxnLst>
                  <a:cxn ang="0">
                    <a:pos x="0" y="11"/>
                  </a:cxn>
                  <a:cxn ang="0">
                    <a:pos x="0" y="13"/>
                  </a:cxn>
                  <a:cxn ang="0">
                    <a:pos x="1" y="14"/>
                  </a:cxn>
                  <a:cxn ang="0">
                    <a:pos x="4" y="14"/>
                  </a:cxn>
                  <a:cxn ang="0">
                    <a:pos x="9" y="13"/>
                  </a:cxn>
                  <a:cxn ang="0">
                    <a:pos x="14" y="10"/>
                  </a:cxn>
                  <a:cxn ang="0">
                    <a:pos x="15" y="6"/>
                  </a:cxn>
                  <a:cxn ang="0">
                    <a:pos x="15" y="3"/>
                  </a:cxn>
                  <a:cxn ang="0">
                    <a:pos x="17" y="3"/>
                  </a:cxn>
                  <a:cxn ang="0">
                    <a:pos x="17" y="3"/>
                  </a:cxn>
                  <a:cxn ang="0">
                    <a:pos x="17" y="2"/>
                  </a:cxn>
                  <a:cxn ang="0">
                    <a:pos x="15" y="2"/>
                  </a:cxn>
                  <a:cxn ang="0">
                    <a:pos x="15" y="0"/>
                  </a:cxn>
                  <a:cxn ang="0">
                    <a:pos x="7" y="0"/>
                  </a:cxn>
                  <a:cxn ang="0">
                    <a:pos x="6" y="2"/>
                  </a:cxn>
                  <a:cxn ang="0">
                    <a:pos x="4" y="2"/>
                  </a:cxn>
                  <a:cxn ang="0">
                    <a:pos x="0" y="11"/>
                  </a:cxn>
                </a:cxnLst>
                <a:rect l="0" t="0" r="r" b="b"/>
                <a:pathLst>
                  <a:path w="17" h="14">
                    <a:moveTo>
                      <a:pt x="0" y="11"/>
                    </a:moveTo>
                    <a:lnTo>
                      <a:pt x="0" y="13"/>
                    </a:lnTo>
                    <a:lnTo>
                      <a:pt x="1" y="14"/>
                    </a:lnTo>
                    <a:lnTo>
                      <a:pt x="4" y="14"/>
                    </a:lnTo>
                    <a:lnTo>
                      <a:pt x="9" y="13"/>
                    </a:lnTo>
                    <a:lnTo>
                      <a:pt x="14" y="10"/>
                    </a:lnTo>
                    <a:lnTo>
                      <a:pt x="15" y="6"/>
                    </a:lnTo>
                    <a:lnTo>
                      <a:pt x="15" y="3"/>
                    </a:lnTo>
                    <a:lnTo>
                      <a:pt x="17" y="3"/>
                    </a:lnTo>
                    <a:lnTo>
                      <a:pt x="17" y="3"/>
                    </a:lnTo>
                    <a:lnTo>
                      <a:pt x="17" y="2"/>
                    </a:lnTo>
                    <a:lnTo>
                      <a:pt x="15" y="2"/>
                    </a:lnTo>
                    <a:lnTo>
                      <a:pt x="15" y="0"/>
                    </a:lnTo>
                    <a:lnTo>
                      <a:pt x="7" y="0"/>
                    </a:lnTo>
                    <a:lnTo>
                      <a:pt x="6" y="2"/>
                    </a:lnTo>
                    <a:lnTo>
                      <a:pt x="4" y="2"/>
                    </a:lnTo>
                    <a:lnTo>
                      <a:pt x="0" y="1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7" name="Rectangle 1296"/>
              <p:cNvSpPr>
                <a:spLocks noChangeArrowheads="1"/>
              </p:cNvSpPr>
              <p:nvPr/>
            </p:nvSpPr>
            <p:spPr bwMode="auto">
              <a:xfrm>
                <a:off x="3814763" y="1765300"/>
                <a:ext cx="1588" cy="1588"/>
              </a:xfrm>
              <a:prstGeom prst="rect">
                <a:avLst/>
              </a:pr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8" name="Freeform 1297"/>
              <p:cNvSpPr>
                <a:spLocks/>
              </p:cNvSpPr>
              <p:nvPr/>
            </p:nvSpPr>
            <p:spPr bwMode="auto">
              <a:xfrm>
                <a:off x="3594100" y="1787525"/>
                <a:ext cx="23813" cy="20638"/>
              </a:xfrm>
              <a:custGeom>
                <a:avLst/>
                <a:gdLst/>
                <a:ahLst/>
                <a:cxnLst>
                  <a:cxn ang="0">
                    <a:pos x="1" y="10"/>
                  </a:cxn>
                  <a:cxn ang="0">
                    <a:pos x="1" y="11"/>
                  </a:cxn>
                  <a:cxn ang="0">
                    <a:pos x="9" y="13"/>
                  </a:cxn>
                  <a:cxn ang="0">
                    <a:pos x="12" y="13"/>
                  </a:cxn>
                  <a:cxn ang="0">
                    <a:pos x="14" y="13"/>
                  </a:cxn>
                  <a:cxn ang="0">
                    <a:pos x="15" y="11"/>
                  </a:cxn>
                  <a:cxn ang="0">
                    <a:pos x="15" y="10"/>
                  </a:cxn>
                  <a:cxn ang="0">
                    <a:pos x="14" y="4"/>
                  </a:cxn>
                  <a:cxn ang="0">
                    <a:pos x="12" y="2"/>
                  </a:cxn>
                  <a:cxn ang="0">
                    <a:pos x="12" y="2"/>
                  </a:cxn>
                  <a:cxn ang="0">
                    <a:pos x="9" y="0"/>
                  </a:cxn>
                  <a:cxn ang="0">
                    <a:pos x="6" y="0"/>
                  </a:cxn>
                  <a:cxn ang="0">
                    <a:pos x="1" y="5"/>
                  </a:cxn>
                  <a:cxn ang="0">
                    <a:pos x="0" y="7"/>
                  </a:cxn>
                  <a:cxn ang="0">
                    <a:pos x="1" y="10"/>
                  </a:cxn>
                  <a:cxn ang="0">
                    <a:pos x="1" y="10"/>
                  </a:cxn>
                </a:cxnLst>
                <a:rect l="0" t="0" r="r" b="b"/>
                <a:pathLst>
                  <a:path w="15" h="13">
                    <a:moveTo>
                      <a:pt x="1" y="10"/>
                    </a:moveTo>
                    <a:lnTo>
                      <a:pt x="1" y="11"/>
                    </a:lnTo>
                    <a:lnTo>
                      <a:pt x="9" y="13"/>
                    </a:lnTo>
                    <a:lnTo>
                      <a:pt x="12" y="13"/>
                    </a:lnTo>
                    <a:lnTo>
                      <a:pt x="14" y="13"/>
                    </a:lnTo>
                    <a:lnTo>
                      <a:pt x="15" y="11"/>
                    </a:lnTo>
                    <a:lnTo>
                      <a:pt x="15" y="10"/>
                    </a:lnTo>
                    <a:lnTo>
                      <a:pt x="14" y="4"/>
                    </a:lnTo>
                    <a:lnTo>
                      <a:pt x="12" y="2"/>
                    </a:lnTo>
                    <a:lnTo>
                      <a:pt x="12" y="2"/>
                    </a:lnTo>
                    <a:lnTo>
                      <a:pt x="9" y="0"/>
                    </a:lnTo>
                    <a:lnTo>
                      <a:pt x="6" y="0"/>
                    </a:lnTo>
                    <a:lnTo>
                      <a:pt x="1" y="5"/>
                    </a:lnTo>
                    <a:lnTo>
                      <a:pt x="0" y="7"/>
                    </a:lnTo>
                    <a:lnTo>
                      <a:pt x="1" y="10"/>
                    </a:lnTo>
                    <a:lnTo>
                      <a:pt x="1" y="1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79" name="Freeform 1298"/>
              <p:cNvSpPr>
                <a:spLocks/>
              </p:cNvSpPr>
              <p:nvPr/>
            </p:nvSpPr>
            <p:spPr bwMode="auto">
              <a:xfrm>
                <a:off x="3697288" y="1657350"/>
                <a:ext cx="38100" cy="36513"/>
              </a:xfrm>
              <a:custGeom>
                <a:avLst/>
                <a:gdLst/>
                <a:ahLst/>
                <a:cxnLst>
                  <a:cxn ang="0">
                    <a:pos x="11" y="15"/>
                  </a:cxn>
                  <a:cxn ang="0">
                    <a:pos x="21" y="22"/>
                  </a:cxn>
                  <a:cxn ang="0">
                    <a:pos x="22" y="23"/>
                  </a:cxn>
                  <a:cxn ang="0">
                    <a:pos x="24" y="22"/>
                  </a:cxn>
                  <a:cxn ang="0">
                    <a:pos x="24" y="20"/>
                  </a:cxn>
                  <a:cxn ang="0">
                    <a:pos x="22" y="15"/>
                  </a:cxn>
                  <a:cxn ang="0">
                    <a:pos x="21" y="14"/>
                  </a:cxn>
                  <a:cxn ang="0">
                    <a:pos x="17" y="12"/>
                  </a:cxn>
                  <a:cxn ang="0">
                    <a:pos x="10" y="1"/>
                  </a:cxn>
                  <a:cxn ang="0">
                    <a:pos x="10" y="1"/>
                  </a:cxn>
                  <a:cxn ang="0">
                    <a:pos x="3" y="0"/>
                  </a:cxn>
                  <a:cxn ang="0">
                    <a:pos x="2" y="0"/>
                  </a:cxn>
                  <a:cxn ang="0">
                    <a:pos x="0" y="1"/>
                  </a:cxn>
                  <a:cxn ang="0">
                    <a:pos x="0" y="4"/>
                  </a:cxn>
                  <a:cxn ang="0">
                    <a:pos x="2" y="4"/>
                  </a:cxn>
                  <a:cxn ang="0">
                    <a:pos x="11" y="15"/>
                  </a:cxn>
                </a:cxnLst>
                <a:rect l="0" t="0" r="r" b="b"/>
                <a:pathLst>
                  <a:path w="24" h="23">
                    <a:moveTo>
                      <a:pt x="11" y="15"/>
                    </a:moveTo>
                    <a:lnTo>
                      <a:pt x="21" y="22"/>
                    </a:lnTo>
                    <a:lnTo>
                      <a:pt x="22" y="23"/>
                    </a:lnTo>
                    <a:lnTo>
                      <a:pt x="24" y="22"/>
                    </a:lnTo>
                    <a:lnTo>
                      <a:pt x="24" y="20"/>
                    </a:lnTo>
                    <a:lnTo>
                      <a:pt x="22" y="15"/>
                    </a:lnTo>
                    <a:lnTo>
                      <a:pt x="21" y="14"/>
                    </a:lnTo>
                    <a:lnTo>
                      <a:pt x="17" y="12"/>
                    </a:lnTo>
                    <a:lnTo>
                      <a:pt x="10" y="1"/>
                    </a:lnTo>
                    <a:lnTo>
                      <a:pt x="10" y="1"/>
                    </a:lnTo>
                    <a:lnTo>
                      <a:pt x="3" y="0"/>
                    </a:lnTo>
                    <a:lnTo>
                      <a:pt x="2" y="0"/>
                    </a:lnTo>
                    <a:lnTo>
                      <a:pt x="0" y="1"/>
                    </a:lnTo>
                    <a:lnTo>
                      <a:pt x="0" y="4"/>
                    </a:lnTo>
                    <a:lnTo>
                      <a:pt x="2" y="4"/>
                    </a:lnTo>
                    <a:lnTo>
                      <a:pt x="11" y="1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0" name="Freeform 1299"/>
              <p:cNvSpPr>
                <a:spLocks/>
              </p:cNvSpPr>
              <p:nvPr/>
            </p:nvSpPr>
            <p:spPr bwMode="auto">
              <a:xfrm>
                <a:off x="3825875" y="2408238"/>
                <a:ext cx="73025" cy="77788"/>
              </a:xfrm>
              <a:custGeom>
                <a:avLst/>
                <a:gdLst/>
                <a:ahLst/>
                <a:cxnLst>
                  <a:cxn ang="0">
                    <a:pos x="46" y="17"/>
                  </a:cxn>
                  <a:cxn ang="0">
                    <a:pos x="44" y="16"/>
                  </a:cxn>
                  <a:cxn ang="0">
                    <a:pos x="44" y="14"/>
                  </a:cxn>
                  <a:cxn ang="0">
                    <a:pos x="41" y="9"/>
                  </a:cxn>
                  <a:cxn ang="0">
                    <a:pos x="30" y="2"/>
                  </a:cxn>
                  <a:cxn ang="0">
                    <a:pos x="27" y="0"/>
                  </a:cxn>
                  <a:cxn ang="0">
                    <a:pos x="22" y="0"/>
                  </a:cxn>
                  <a:cxn ang="0">
                    <a:pos x="16" y="2"/>
                  </a:cxn>
                  <a:cxn ang="0">
                    <a:pos x="15" y="3"/>
                  </a:cxn>
                  <a:cxn ang="0">
                    <a:pos x="8" y="8"/>
                  </a:cxn>
                  <a:cxn ang="0">
                    <a:pos x="0" y="19"/>
                  </a:cxn>
                  <a:cxn ang="0">
                    <a:pos x="5" y="25"/>
                  </a:cxn>
                  <a:cxn ang="0">
                    <a:pos x="13" y="36"/>
                  </a:cxn>
                  <a:cxn ang="0">
                    <a:pos x="25" y="47"/>
                  </a:cxn>
                  <a:cxn ang="0">
                    <a:pos x="27" y="49"/>
                  </a:cxn>
                  <a:cxn ang="0">
                    <a:pos x="30" y="47"/>
                  </a:cxn>
                  <a:cxn ang="0">
                    <a:pos x="33" y="45"/>
                  </a:cxn>
                  <a:cxn ang="0">
                    <a:pos x="36" y="42"/>
                  </a:cxn>
                  <a:cxn ang="0">
                    <a:pos x="40" y="39"/>
                  </a:cxn>
                  <a:cxn ang="0">
                    <a:pos x="41" y="36"/>
                  </a:cxn>
                  <a:cxn ang="0">
                    <a:pos x="43" y="34"/>
                  </a:cxn>
                  <a:cxn ang="0">
                    <a:pos x="43" y="25"/>
                  </a:cxn>
                  <a:cxn ang="0">
                    <a:pos x="44" y="25"/>
                  </a:cxn>
                  <a:cxn ang="0">
                    <a:pos x="44" y="25"/>
                  </a:cxn>
                  <a:cxn ang="0">
                    <a:pos x="46" y="17"/>
                  </a:cxn>
                </a:cxnLst>
                <a:rect l="0" t="0" r="r" b="b"/>
                <a:pathLst>
                  <a:path w="46" h="49">
                    <a:moveTo>
                      <a:pt x="46" y="17"/>
                    </a:moveTo>
                    <a:lnTo>
                      <a:pt x="44" y="16"/>
                    </a:lnTo>
                    <a:lnTo>
                      <a:pt x="44" y="14"/>
                    </a:lnTo>
                    <a:lnTo>
                      <a:pt x="41" y="9"/>
                    </a:lnTo>
                    <a:lnTo>
                      <a:pt x="30" y="2"/>
                    </a:lnTo>
                    <a:lnTo>
                      <a:pt x="27" y="0"/>
                    </a:lnTo>
                    <a:lnTo>
                      <a:pt x="22" y="0"/>
                    </a:lnTo>
                    <a:lnTo>
                      <a:pt x="16" y="2"/>
                    </a:lnTo>
                    <a:lnTo>
                      <a:pt x="15" y="3"/>
                    </a:lnTo>
                    <a:lnTo>
                      <a:pt x="8" y="8"/>
                    </a:lnTo>
                    <a:lnTo>
                      <a:pt x="0" y="19"/>
                    </a:lnTo>
                    <a:lnTo>
                      <a:pt x="5" y="25"/>
                    </a:lnTo>
                    <a:lnTo>
                      <a:pt x="13" y="36"/>
                    </a:lnTo>
                    <a:lnTo>
                      <a:pt x="25" y="47"/>
                    </a:lnTo>
                    <a:lnTo>
                      <a:pt x="27" y="49"/>
                    </a:lnTo>
                    <a:lnTo>
                      <a:pt x="30" y="47"/>
                    </a:lnTo>
                    <a:lnTo>
                      <a:pt x="33" y="45"/>
                    </a:lnTo>
                    <a:lnTo>
                      <a:pt x="36" y="42"/>
                    </a:lnTo>
                    <a:lnTo>
                      <a:pt x="40" y="39"/>
                    </a:lnTo>
                    <a:lnTo>
                      <a:pt x="41" y="36"/>
                    </a:lnTo>
                    <a:lnTo>
                      <a:pt x="43" y="34"/>
                    </a:lnTo>
                    <a:lnTo>
                      <a:pt x="43" y="25"/>
                    </a:lnTo>
                    <a:lnTo>
                      <a:pt x="44" y="25"/>
                    </a:lnTo>
                    <a:lnTo>
                      <a:pt x="44" y="25"/>
                    </a:lnTo>
                    <a:lnTo>
                      <a:pt x="46" y="1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1" name="Freeform 1300"/>
              <p:cNvSpPr>
                <a:spLocks/>
              </p:cNvSpPr>
              <p:nvPr/>
            </p:nvSpPr>
            <p:spPr bwMode="auto">
              <a:xfrm>
                <a:off x="3630613" y="2724150"/>
                <a:ext cx="93663" cy="66675"/>
              </a:xfrm>
              <a:custGeom>
                <a:avLst/>
                <a:gdLst/>
                <a:ahLst/>
                <a:cxnLst>
                  <a:cxn ang="0">
                    <a:pos x="9" y="9"/>
                  </a:cxn>
                  <a:cxn ang="0">
                    <a:pos x="2" y="15"/>
                  </a:cxn>
                  <a:cxn ang="0">
                    <a:pos x="0" y="17"/>
                  </a:cxn>
                  <a:cxn ang="0">
                    <a:pos x="0" y="20"/>
                  </a:cxn>
                  <a:cxn ang="0">
                    <a:pos x="2" y="32"/>
                  </a:cxn>
                  <a:cxn ang="0">
                    <a:pos x="5" y="37"/>
                  </a:cxn>
                  <a:cxn ang="0">
                    <a:pos x="13" y="40"/>
                  </a:cxn>
                  <a:cxn ang="0">
                    <a:pos x="13" y="42"/>
                  </a:cxn>
                  <a:cxn ang="0">
                    <a:pos x="17" y="40"/>
                  </a:cxn>
                  <a:cxn ang="0">
                    <a:pos x="17" y="40"/>
                  </a:cxn>
                  <a:cxn ang="0">
                    <a:pos x="56" y="12"/>
                  </a:cxn>
                  <a:cxn ang="0">
                    <a:pos x="59" y="7"/>
                  </a:cxn>
                  <a:cxn ang="0">
                    <a:pos x="55" y="3"/>
                  </a:cxn>
                  <a:cxn ang="0">
                    <a:pos x="50" y="0"/>
                  </a:cxn>
                  <a:cxn ang="0">
                    <a:pos x="9" y="9"/>
                  </a:cxn>
                </a:cxnLst>
                <a:rect l="0" t="0" r="r" b="b"/>
                <a:pathLst>
                  <a:path w="59" h="42">
                    <a:moveTo>
                      <a:pt x="9" y="9"/>
                    </a:moveTo>
                    <a:lnTo>
                      <a:pt x="2" y="15"/>
                    </a:lnTo>
                    <a:lnTo>
                      <a:pt x="0" y="17"/>
                    </a:lnTo>
                    <a:lnTo>
                      <a:pt x="0" y="20"/>
                    </a:lnTo>
                    <a:lnTo>
                      <a:pt x="2" y="32"/>
                    </a:lnTo>
                    <a:lnTo>
                      <a:pt x="5" y="37"/>
                    </a:lnTo>
                    <a:lnTo>
                      <a:pt x="13" y="40"/>
                    </a:lnTo>
                    <a:lnTo>
                      <a:pt x="13" y="42"/>
                    </a:lnTo>
                    <a:lnTo>
                      <a:pt x="17" y="40"/>
                    </a:lnTo>
                    <a:lnTo>
                      <a:pt x="17" y="40"/>
                    </a:lnTo>
                    <a:lnTo>
                      <a:pt x="56" y="12"/>
                    </a:lnTo>
                    <a:lnTo>
                      <a:pt x="59" y="7"/>
                    </a:lnTo>
                    <a:lnTo>
                      <a:pt x="55" y="3"/>
                    </a:lnTo>
                    <a:lnTo>
                      <a:pt x="50" y="0"/>
                    </a:lnTo>
                    <a:lnTo>
                      <a:pt x="9" y="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2" name="Freeform 1301"/>
              <p:cNvSpPr>
                <a:spLocks/>
              </p:cNvSpPr>
              <p:nvPr/>
            </p:nvSpPr>
            <p:spPr bwMode="auto">
              <a:xfrm>
                <a:off x="3559175" y="1946275"/>
                <a:ext cx="22225" cy="17463"/>
              </a:xfrm>
              <a:custGeom>
                <a:avLst/>
                <a:gdLst/>
                <a:ahLst/>
                <a:cxnLst>
                  <a:cxn ang="0">
                    <a:pos x="12" y="8"/>
                  </a:cxn>
                  <a:cxn ang="0">
                    <a:pos x="14" y="5"/>
                  </a:cxn>
                  <a:cxn ang="0">
                    <a:pos x="12" y="4"/>
                  </a:cxn>
                  <a:cxn ang="0">
                    <a:pos x="11" y="4"/>
                  </a:cxn>
                  <a:cxn ang="0">
                    <a:pos x="11" y="2"/>
                  </a:cxn>
                  <a:cxn ang="0">
                    <a:pos x="9" y="0"/>
                  </a:cxn>
                  <a:cxn ang="0">
                    <a:pos x="8" y="0"/>
                  </a:cxn>
                  <a:cxn ang="0">
                    <a:pos x="6" y="2"/>
                  </a:cxn>
                  <a:cxn ang="0">
                    <a:pos x="1" y="5"/>
                  </a:cxn>
                  <a:cxn ang="0">
                    <a:pos x="0" y="7"/>
                  </a:cxn>
                  <a:cxn ang="0">
                    <a:pos x="0" y="8"/>
                  </a:cxn>
                  <a:cxn ang="0">
                    <a:pos x="0" y="8"/>
                  </a:cxn>
                  <a:cxn ang="0">
                    <a:pos x="6" y="11"/>
                  </a:cxn>
                  <a:cxn ang="0">
                    <a:pos x="12" y="8"/>
                  </a:cxn>
                </a:cxnLst>
                <a:rect l="0" t="0" r="r" b="b"/>
                <a:pathLst>
                  <a:path w="14" h="11">
                    <a:moveTo>
                      <a:pt x="12" y="8"/>
                    </a:moveTo>
                    <a:lnTo>
                      <a:pt x="14" y="5"/>
                    </a:lnTo>
                    <a:lnTo>
                      <a:pt x="12" y="4"/>
                    </a:lnTo>
                    <a:lnTo>
                      <a:pt x="11" y="4"/>
                    </a:lnTo>
                    <a:lnTo>
                      <a:pt x="11" y="2"/>
                    </a:lnTo>
                    <a:lnTo>
                      <a:pt x="9" y="0"/>
                    </a:lnTo>
                    <a:lnTo>
                      <a:pt x="8" y="0"/>
                    </a:lnTo>
                    <a:lnTo>
                      <a:pt x="6" y="2"/>
                    </a:lnTo>
                    <a:lnTo>
                      <a:pt x="1" y="5"/>
                    </a:lnTo>
                    <a:lnTo>
                      <a:pt x="0" y="7"/>
                    </a:lnTo>
                    <a:lnTo>
                      <a:pt x="0" y="8"/>
                    </a:lnTo>
                    <a:lnTo>
                      <a:pt x="0" y="8"/>
                    </a:lnTo>
                    <a:lnTo>
                      <a:pt x="6" y="11"/>
                    </a:lnTo>
                    <a:lnTo>
                      <a:pt x="12" y="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3" name="Freeform 1302"/>
              <p:cNvSpPr>
                <a:spLocks/>
              </p:cNvSpPr>
              <p:nvPr/>
            </p:nvSpPr>
            <p:spPr bwMode="auto">
              <a:xfrm>
                <a:off x="3705225" y="1684338"/>
                <a:ext cx="7938" cy="4763"/>
              </a:xfrm>
              <a:custGeom>
                <a:avLst/>
                <a:gdLst/>
                <a:ahLst/>
                <a:cxnLst>
                  <a:cxn ang="0">
                    <a:pos x="1" y="0"/>
                  </a:cxn>
                  <a:cxn ang="0">
                    <a:pos x="0" y="0"/>
                  </a:cxn>
                  <a:cxn ang="0">
                    <a:pos x="0" y="0"/>
                  </a:cxn>
                  <a:cxn ang="0">
                    <a:pos x="0" y="1"/>
                  </a:cxn>
                  <a:cxn ang="0">
                    <a:pos x="3" y="3"/>
                  </a:cxn>
                  <a:cxn ang="0">
                    <a:pos x="3" y="3"/>
                  </a:cxn>
                  <a:cxn ang="0">
                    <a:pos x="5" y="3"/>
                  </a:cxn>
                  <a:cxn ang="0">
                    <a:pos x="5" y="1"/>
                  </a:cxn>
                  <a:cxn ang="0">
                    <a:pos x="3" y="0"/>
                  </a:cxn>
                  <a:cxn ang="0">
                    <a:pos x="1" y="0"/>
                  </a:cxn>
                  <a:cxn ang="0">
                    <a:pos x="1" y="0"/>
                  </a:cxn>
                </a:cxnLst>
                <a:rect l="0" t="0" r="r" b="b"/>
                <a:pathLst>
                  <a:path w="5" h="3">
                    <a:moveTo>
                      <a:pt x="1" y="0"/>
                    </a:moveTo>
                    <a:lnTo>
                      <a:pt x="0" y="0"/>
                    </a:lnTo>
                    <a:lnTo>
                      <a:pt x="0" y="0"/>
                    </a:lnTo>
                    <a:lnTo>
                      <a:pt x="0" y="1"/>
                    </a:lnTo>
                    <a:lnTo>
                      <a:pt x="3" y="3"/>
                    </a:lnTo>
                    <a:lnTo>
                      <a:pt x="3" y="3"/>
                    </a:lnTo>
                    <a:lnTo>
                      <a:pt x="5" y="3"/>
                    </a:lnTo>
                    <a:lnTo>
                      <a:pt x="5" y="1"/>
                    </a:lnTo>
                    <a:lnTo>
                      <a:pt x="3" y="0"/>
                    </a:lnTo>
                    <a:lnTo>
                      <a:pt x="1" y="0"/>
                    </a:lnTo>
                    <a:lnTo>
                      <a:pt x="1"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4" name="Freeform 1303"/>
              <p:cNvSpPr>
                <a:spLocks/>
              </p:cNvSpPr>
              <p:nvPr/>
            </p:nvSpPr>
            <p:spPr bwMode="auto">
              <a:xfrm>
                <a:off x="3554413" y="2093913"/>
                <a:ext cx="19050" cy="23813"/>
              </a:xfrm>
              <a:custGeom>
                <a:avLst/>
                <a:gdLst/>
                <a:ahLst/>
                <a:cxnLst>
                  <a:cxn ang="0">
                    <a:pos x="12" y="3"/>
                  </a:cxn>
                  <a:cxn ang="0">
                    <a:pos x="12" y="1"/>
                  </a:cxn>
                  <a:cxn ang="0">
                    <a:pos x="11" y="0"/>
                  </a:cxn>
                  <a:cxn ang="0">
                    <a:pos x="7" y="0"/>
                  </a:cxn>
                  <a:cxn ang="0">
                    <a:pos x="6" y="1"/>
                  </a:cxn>
                  <a:cxn ang="0">
                    <a:pos x="4" y="3"/>
                  </a:cxn>
                  <a:cxn ang="0">
                    <a:pos x="1" y="9"/>
                  </a:cxn>
                  <a:cxn ang="0">
                    <a:pos x="0" y="11"/>
                  </a:cxn>
                  <a:cxn ang="0">
                    <a:pos x="0" y="12"/>
                  </a:cxn>
                  <a:cxn ang="0">
                    <a:pos x="1" y="14"/>
                  </a:cxn>
                  <a:cxn ang="0">
                    <a:pos x="1" y="15"/>
                  </a:cxn>
                  <a:cxn ang="0">
                    <a:pos x="3" y="15"/>
                  </a:cxn>
                  <a:cxn ang="0">
                    <a:pos x="6" y="15"/>
                  </a:cxn>
                  <a:cxn ang="0">
                    <a:pos x="11" y="12"/>
                  </a:cxn>
                  <a:cxn ang="0">
                    <a:pos x="12" y="3"/>
                  </a:cxn>
                </a:cxnLst>
                <a:rect l="0" t="0" r="r" b="b"/>
                <a:pathLst>
                  <a:path w="12" h="15">
                    <a:moveTo>
                      <a:pt x="12" y="3"/>
                    </a:moveTo>
                    <a:lnTo>
                      <a:pt x="12" y="1"/>
                    </a:lnTo>
                    <a:lnTo>
                      <a:pt x="11" y="0"/>
                    </a:lnTo>
                    <a:lnTo>
                      <a:pt x="7" y="0"/>
                    </a:lnTo>
                    <a:lnTo>
                      <a:pt x="6" y="1"/>
                    </a:lnTo>
                    <a:lnTo>
                      <a:pt x="4" y="3"/>
                    </a:lnTo>
                    <a:lnTo>
                      <a:pt x="1" y="9"/>
                    </a:lnTo>
                    <a:lnTo>
                      <a:pt x="0" y="11"/>
                    </a:lnTo>
                    <a:lnTo>
                      <a:pt x="0" y="12"/>
                    </a:lnTo>
                    <a:lnTo>
                      <a:pt x="1" y="14"/>
                    </a:lnTo>
                    <a:lnTo>
                      <a:pt x="1" y="15"/>
                    </a:lnTo>
                    <a:lnTo>
                      <a:pt x="3" y="15"/>
                    </a:lnTo>
                    <a:lnTo>
                      <a:pt x="6" y="15"/>
                    </a:lnTo>
                    <a:lnTo>
                      <a:pt x="11" y="12"/>
                    </a:lnTo>
                    <a:lnTo>
                      <a:pt x="12"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5" name="Freeform 1304"/>
              <p:cNvSpPr>
                <a:spLocks/>
              </p:cNvSpPr>
              <p:nvPr/>
            </p:nvSpPr>
            <p:spPr bwMode="auto">
              <a:xfrm>
                <a:off x="3440113" y="2411413"/>
                <a:ext cx="57150" cy="58738"/>
              </a:xfrm>
              <a:custGeom>
                <a:avLst/>
                <a:gdLst/>
                <a:ahLst/>
                <a:cxnLst>
                  <a:cxn ang="0">
                    <a:pos x="3" y="32"/>
                  </a:cxn>
                  <a:cxn ang="0">
                    <a:pos x="3" y="34"/>
                  </a:cxn>
                  <a:cxn ang="0">
                    <a:pos x="8" y="34"/>
                  </a:cxn>
                  <a:cxn ang="0">
                    <a:pos x="22" y="37"/>
                  </a:cxn>
                  <a:cxn ang="0">
                    <a:pos x="28" y="34"/>
                  </a:cxn>
                  <a:cxn ang="0">
                    <a:pos x="36" y="25"/>
                  </a:cxn>
                  <a:cxn ang="0">
                    <a:pos x="36" y="15"/>
                  </a:cxn>
                  <a:cxn ang="0">
                    <a:pos x="31" y="0"/>
                  </a:cxn>
                  <a:cxn ang="0">
                    <a:pos x="26" y="1"/>
                  </a:cxn>
                  <a:cxn ang="0">
                    <a:pos x="23" y="4"/>
                  </a:cxn>
                  <a:cxn ang="0">
                    <a:pos x="1" y="28"/>
                  </a:cxn>
                  <a:cxn ang="0">
                    <a:pos x="1" y="28"/>
                  </a:cxn>
                  <a:cxn ang="0">
                    <a:pos x="0" y="31"/>
                  </a:cxn>
                  <a:cxn ang="0">
                    <a:pos x="1" y="31"/>
                  </a:cxn>
                  <a:cxn ang="0">
                    <a:pos x="3" y="32"/>
                  </a:cxn>
                </a:cxnLst>
                <a:rect l="0" t="0" r="r" b="b"/>
                <a:pathLst>
                  <a:path w="36" h="37">
                    <a:moveTo>
                      <a:pt x="3" y="32"/>
                    </a:moveTo>
                    <a:lnTo>
                      <a:pt x="3" y="34"/>
                    </a:lnTo>
                    <a:lnTo>
                      <a:pt x="8" y="34"/>
                    </a:lnTo>
                    <a:lnTo>
                      <a:pt x="22" y="37"/>
                    </a:lnTo>
                    <a:lnTo>
                      <a:pt x="28" y="34"/>
                    </a:lnTo>
                    <a:lnTo>
                      <a:pt x="36" y="25"/>
                    </a:lnTo>
                    <a:lnTo>
                      <a:pt x="36" y="15"/>
                    </a:lnTo>
                    <a:lnTo>
                      <a:pt x="31" y="0"/>
                    </a:lnTo>
                    <a:lnTo>
                      <a:pt x="26" y="1"/>
                    </a:lnTo>
                    <a:lnTo>
                      <a:pt x="23" y="4"/>
                    </a:lnTo>
                    <a:lnTo>
                      <a:pt x="1" y="28"/>
                    </a:lnTo>
                    <a:lnTo>
                      <a:pt x="1" y="28"/>
                    </a:lnTo>
                    <a:lnTo>
                      <a:pt x="0" y="31"/>
                    </a:lnTo>
                    <a:lnTo>
                      <a:pt x="1" y="31"/>
                    </a:lnTo>
                    <a:lnTo>
                      <a:pt x="3" y="3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6" name="Freeform 1305"/>
              <p:cNvSpPr>
                <a:spLocks/>
              </p:cNvSpPr>
              <p:nvPr/>
            </p:nvSpPr>
            <p:spPr bwMode="auto">
              <a:xfrm>
                <a:off x="3573463" y="2093913"/>
                <a:ext cx="25400" cy="26988"/>
              </a:xfrm>
              <a:custGeom>
                <a:avLst/>
                <a:gdLst/>
                <a:ahLst/>
                <a:cxnLst>
                  <a:cxn ang="0">
                    <a:pos x="8" y="17"/>
                  </a:cxn>
                  <a:cxn ang="0">
                    <a:pos x="8" y="17"/>
                  </a:cxn>
                  <a:cxn ang="0">
                    <a:pos x="11" y="14"/>
                  </a:cxn>
                  <a:cxn ang="0">
                    <a:pos x="16" y="7"/>
                  </a:cxn>
                  <a:cxn ang="0">
                    <a:pos x="16" y="3"/>
                  </a:cxn>
                  <a:cxn ang="0">
                    <a:pos x="14" y="1"/>
                  </a:cxn>
                  <a:cxn ang="0">
                    <a:pos x="14" y="0"/>
                  </a:cxn>
                  <a:cxn ang="0">
                    <a:pos x="13" y="0"/>
                  </a:cxn>
                  <a:cxn ang="0">
                    <a:pos x="11" y="1"/>
                  </a:cxn>
                  <a:cxn ang="0">
                    <a:pos x="2" y="7"/>
                  </a:cxn>
                  <a:cxn ang="0">
                    <a:pos x="0" y="7"/>
                  </a:cxn>
                  <a:cxn ang="0">
                    <a:pos x="0" y="9"/>
                  </a:cxn>
                  <a:cxn ang="0">
                    <a:pos x="0" y="11"/>
                  </a:cxn>
                  <a:cxn ang="0">
                    <a:pos x="3" y="14"/>
                  </a:cxn>
                  <a:cxn ang="0">
                    <a:pos x="8" y="17"/>
                  </a:cxn>
                </a:cxnLst>
                <a:rect l="0" t="0" r="r" b="b"/>
                <a:pathLst>
                  <a:path w="16" h="17">
                    <a:moveTo>
                      <a:pt x="8" y="17"/>
                    </a:moveTo>
                    <a:lnTo>
                      <a:pt x="8" y="17"/>
                    </a:lnTo>
                    <a:lnTo>
                      <a:pt x="11" y="14"/>
                    </a:lnTo>
                    <a:lnTo>
                      <a:pt x="16" y="7"/>
                    </a:lnTo>
                    <a:lnTo>
                      <a:pt x="16" y="3"/>
                    </a:lnTo>
                    <a:lnTo>
                      <a:pt x="14" y="1"/>
                    </a:lnTo>
                    <a:lnTo>
                      <a:pt x="14" y="0"/>
                    </a:lnTo>
                    <a:lnTo>
                      <a:pt x="13" y="0"/>
                    </a:lnTo>
                    <a:lnTo>
                      <a:pt x="11" y="1"/>
                    </a:lnTo>
                    <a:lnTo>
                      <a:pt x="2" y="7"/>
                    </a:lnTo>
                    <a:lnTo>
                      <a:pt x="0" y="7"/>
                    </a:lnTo>
                    <a:lnTo>
                      <a:pt x="0" y="9"/>
                    </a:lnTo>
                    <a:lnTo>
                      <a:pt x="0" y="11"/>
                    </a:lnTo>
                    <a:lnTo>
                      <a:pt x="3" y="14"/>
                    </a:lnTo>
                    <a:lnTo>
                      <a:pt x="8" y="1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7" name="Freeform 1307"/>
              <p:cNvSpPr>
                <a:spLocks/>
              </p:cNvSpPr>
              <p:nvPr/>
            </p:nvSpPr>
            <p:spPr bwMode="auto">
              <a:xfrm>
                <a:off x="3462338" y="2006600"/>
                <a:ext cx="163513" cy="84138"/>
              </a:xfrm>
              <a:custGeom>
                <a:avLst/>
                <a:gdLst/>
                <a:ahLst/>
                <a:cxnLst>
                  <a:cxn ang="0">
                    <a:pos x="3" y="37"/>
                  </a:cxn>
                  <a:cxn ang="0">
                    <a:pos x="14" y="47"/>
                  </a:cxn>
                  <a:cxn ang="0">
                    <a:pos x="17" y="47"/>
                  </a:cxn>
                  <a:cxn ang="0">
                    <a:pos x="36" y="52"/>
                  </a:cxn>
                  <a:cxn ang="0">
                    <a:pos x="51" y="52"/>
                  </a:cxn>
                  <a:cxn ang="0">
                    <a:pos x="76" y="53"/>
                  </a:cxn>
                  <a:cxn ang="0">
                    <a:pos x="87" y="39"/>
                  </a:cxn>
                  <a:cxn ang="0">
                    <a:pos x="92" y="30"/>
                  </a:cxn>
                  <a:cxn ang="0">
                    <a:pos x="101" y="25"/>
                  </a:cxn>
                  <a:cxn ang="0">
                    <a:pos x="103" y="23"/>
                  </a:cxn>
                  <a:cxn ang="0">
                    <a:pos x="103" y="22"/>
                  </a:cxn>
                  <a:cxn ang="0">
                    <a:pos x="103" y="20"/>
                  </a:cxn>
                  <a:cxn ang="0">
                    <a:pos x="101" y="20"/>
                  </a:cxn>
                  <a:cxn ang="0">
                    <a:pos x="75" y="2"/>
                  </a:cxn>
                  <a:cxn ang="0">
                    <a:pos x="73" y="0"/>
                  </a:cxn>
                  <a:cxn ang="0">
                    <a:pos x="72" y="0"/>
                  </a:cxn>
                  <a:cxn ang="0">
                    <a:pos x="45" y="0"/>
                  </a:cxn>
                  <a:cxn ang="0">
                    <a:pos x="12" y="11"/>
                  </a:cxn>
                  <a:cxn ang="0">
                    <a:pos x="11" y="11"/>
                  </a:cxn>
                  <a:cxn ang="0">
                    <a:pos x="0" y="33"/>
                  </a:cxn>
                  <a:cxn ang="0">
                    <a:pos x="0" y="36"/>
                  </a:cxn>
                  <a:cxn ang="0">
                    <a:pos x="3" y="37"/>
                  </a:cxn>
                </a:cxnLst>
                <a:rect l="0" t="0" r="r" b="b"/>
                <a:pathLst>
                  <a:path w="103" h="53">
                    <a:moveTo>
                      <a:pt x="3" y="37"/>
                    </a:moveTo>
                    <a:lnTo>
                      <a:pt x="14" y="47"/>
                    </a:lnTo>
                    <a:lnTo>
                      <a:pt x="17" y="47"/>
                    </a:lnTo>
                    <a:lnTo>
                      <a:pt x="36" y="52"/>
                    </a:lnTo>
                    <a:lnTo>
                      <a:pt x="51" y="52"/>
                    </a:lnTo>
                    <a:lnTo>
                      <a:pt x="76" y="53"/>
                    </a:lnTo>
                    <a:lnTo>
                      <a:pt x="87" y="39"/>
                    </a:lnTo>
                    <a:lnTo>
                      <a:pt x="92" y="30"/>
                    </a:lnTo>
                    <a:lnTo>
                      <a:pt x="101" y="25"/>
                    </a:lnTo>
                    <a:lnTo>
                      <a:pt x="103" y="23"/>
                    </a:lnTo>
                    <a:lnTo>
                      <a:pt x="103" y="22"/>
                    </a:lnTo>
                    <a:lnTo>
                      <a:pt x="103" y="20"/>
                    </a:lnTo>
                    <a:lnTo>
                      <a:pt x="101" y="20"/>
                    </a:lnTo>
                    <a:lnTo>
                      <a:pt x="75" y="2"/>
                    </a:lnTo>
                    <a:lnTo>
                      <a:pt x="73" y="0"/>
                    </a:lnTo>
                    <a:lnTo>
                      <a:pt x="72" y="0"/>
                    </a:lnTo>
                    <a:lnTo>
                      <a:pt x="45" y="0"/>
                    </a:lnTo>
                    <a:lnTo>
                      <a:pt x="12" y="11"/>
                    </a:lnTo>
                    <a:lnTo>
                      <a:pt x="11" y="11"/>
                    </a:lnTo>
                    <a:lnTo>
                      <a:pt x="0" y="33"/>
                    </a:lnTo>
                    <a:lnTo>
                      <a:pt x="0" y="36"/>
                    </a:lnTo>
                    <a:lnTo>
                      <a:pt x="3" y="3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8" name="Freeform 1308"/>
              <p:cNvSpPr>
                <a:spLocks/>
              </p:cNvSpPr>
              <p:nvPr/>
            </p:nvSpPr>
            <p:spPr bwMode="auto">
              <a:xfrm>
                <a:off x="3436938" y="2468563"/>
                <a:ext cx="30163" cy="22225"/>
              </a:xfrm>
              <a:custGeom>
                <a:avLst/>
                <a:gdLst/>
                <a:ahLst/>
                <a:cxnLst>
                  <a:cxn ang="0">
                    <a:pos x="5" y="14"/>
                  </a:cxn>
                  <a:cxn ang="0">
                    <a:pos x="8" y="14"/>
                  </a:cxn>
                  <a:cxn ang="0">
                    <a:pos x="13" y="12"/>
                  </a:cxn>
                  <a:cxn ang="0">
                    <a:pos x="13" y="11"/>
                  </a:cxn>
                  <a:cxn ang="0">
                    <a:pos x="14" y="9"/>
                  </a:cxn>
                  <a:cxn ang="0">
                    <a:pos x="16" y="4"/>
                  </a:cxn>
                  <a:cxn ang="0">
                    <a:pos x="17" y="4"/>
                  </a:cxn>
                  <a:cxn ang="0">
                    <a:pos x="19" y="4"/>
                  </a:cxn>
                  <a:cxn ang="0">
                    <a:pos x="19" y="3"/>
                  </a:cxn>
                  <a:cxn ang="0">
                    <a:pos x="6" y="0"/>
                  </a:cxn>
                  <a:cxn ang="0">
                    <a:pos x="2" y="0"/>
                  </a:cxn>
                  <a:cxn ang="0">
                    <a:pos x="0" y="0"/>
                  </a:cxn>
                  <a:cxn ang="0">
                    <a:pos x="0" y="4"/>
                  </a:cxn>
                  <a:cxn ang="0">
                    <a:pos x="3" y="12"/>
                  </a:cxn>
                  <a:cxn ang="0">
                    <a:pos x="5" y="14"/>
                  </a:cxn>
                </a:cxnLst>
                <a:rect l="0" t="0" r="r" b="b"/>
                <a:pathLst>
                  <a:path w="19" h="14">
                    <a:moveTo>
                      <a:pt x="5" y="14"/>
                    </a:moveTo>
                    <a:lnTo>
                      <a:pt x="8" y="14"/>
                    </a:lnTo>
                    <a:lnTo>
                      <a:pt x="13" y="12"/>
                    </a:lnTo>
                    <a:lnTo>
                      <a:pt x="13" y="11"/>
                    </a:lnTo>
                    <a:lnTo>
                      <a:pt x="14" y="9"/>
                    </a:lnTo>
                    <a:lnTo>
                      <a:pt x="16" y="4"/>
                    </a:lnTo>
                    <a:lnTo>
                      <a:pt x="17" y="4"/>
                    </a:lnTo>
                    <a:lnTo>
                      <a:pt x="19" y="4"/>
                    </a:lnTo>
                    <a:lnTo>
                      <a:pt x="19" y="3"/>
                    </a:lnTo>
                    <a:lnTo>
                      <a:pt x="6" y="0"/>
                    </a:lnTo>
                    <a:lnTo>
                      <a:pt x="2" y="0"/>
                    </a:lnTo>
                    <a:lnTo>
                      <a:pt x="0" y="0"/>
                    </a:lnTo>
                    <a:lnTo>
                      <a:pt x="0" y="4"/>
                    </a:lnTo>
                    <a:lnTo>
                      <a:pt x="3" y="12"/>
                    </a:lnTo>
                    <a:lnTo>
                      <a:pt x="5" y="14"/>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89" name="Freeform 1309"/>
              <p:cNvSpPr>
                <a:spLocks/>
              </p:cNvSpPr>
              <p:nvPr/>
            </p:nvSpPr>
            <p:spPr bwMode="auto">
              <a:xfrm>
                <a:off x="3509963" y="2095500"/>
                <a:ext cx="15875" cy="30163"/>
              </a:xfrm>
              <a:custGeom>
                <a:avLst/>
                <a:gdLst/>
                <a:ahLst/>
                <a:cxnLst>
                  <a:cxn ang="0">
                    <a:pos x="9" y="2"/>
                  </a:cxn>
                  <a:cxn ang="0">
                    <a:pos x="6" y="0"/>
                  </a:cxn>
                  <a:cxn ang="0">
                    <a:pos x="6" y="0"/>
                  </a:cxn>
                  <a:cxn ang="0">
                    <a:pos x="1" y="2"/>
                  </a:cxn>
                  <a:cxn ang="0">
                    <a:pos x="0" y="3"/>
                  </a:cxn>
                  <a:cxn ang="0">
                    <a:pos x="0" y="3"/>
                  </a:cxn>
                  <a:cxn ang="0">
                    <a:pos x="4" y="16"/>
                  </a:cxn>
                  <a:cxn ang="0">
                    <a:pos x="4" y="19"/>
                  </a:cxn>
                  <a:cxn ang="0">
                    <a:pos x="7" y="19"/>
                  </a:cxn>
                  <a:cxn ang="0">
                    <a:pos x="9" y="17"/>
                  </a:cxn>
                  <a:cxn ang="0">
                    <a:pos x="10" y="14"/>
                  </a:cxn>
                  <a:cxn ang="0">
                    <a:pos x="10" y="8"/>
                  </a:cxn>
                  <a:cxn ang="0">
                    <a:pos x="10" y="6"/>
                  </a:cxn>
                  <a:cxn ang="0">
                    <a:pos x="10" y="5"/>
                  </a:cxn>
                  <a:cxn ang="0">
                    <a:pos x="9" y="2"/>
                  </a:cxn>
                </a:cxnLst>
                <a:rect l="0" t="0" r="r" b="b"/>
                <a:pathLst>
                  <a:path w="10" h="19">
                    <a:moveTo>
                      <a:pt x="9" y="2"/>
                    </a:moveTo>
                    <a:lnTo>
                      <a:pt x="6" y="0"/>
                    </a:lnTo>
                    <a:lnTo>
                      <a:pt x="6" y="0"/>
                    </a:lnTo>
                    <a:lnTo>
                      <a:pt x="1" y="2"/>
                    </a:lnTo>
                    <a:lnTo>
                      <a:pt x="0" y="3"/>
                    </a:lnTo>
                    <a:lnTo>
                      <a:pt x="0" y="3"/>
                    </a:lnTo>
                    <a:lnTo>
                      <a:pt x="4" y="16"/>
                    </a:lnTo>
                    <a:lnTo>
                      <a:pt x="4" y="19"/>
                    </a:lnTo>
                    <a:lnTo>
                      <a:pt x="7" y="19"/>
                    </a:lnTo>
                    <a:lnTo>
                      <a:pt x="9" y="17"/>
                    </a:lnTo>
                    <a:lnTo>
                      <a:pt x="10" y="14"/>
                    </a:lnTo>
                    <a:lnTo>
                      <a:pt x="10" y="8"/>
                    </a:lnTo>
                    <a:lnTo>
                      <a:pt x="10" y="6"/>
                    </a:lnTo>
                    <a:lnTo>
                      <a:pt x="10" y="5"/>
                    </a:lnTo>
                    <a:lnTo>
                      <a:pt x="9" y="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0" name="Freeform 1310"/>
              <p:cNvSpPr>
                <a:spLocks/>
              </p:cNvSpPr>
              <p:nvPr/>
            </p:nvSpPr>
            <p:spPr bwMode="auto">
              <a:xfrm>
                <a:off x="3489325" y="2214563"/>
                <a:ext cx="82550" cy="163513"/>
              </a:xfrm>
              <a:custGeom>
                <a:avLst/>
                <a:gdLst/>
                <a:ahLst/>
                <a:cxnLst>
                  <a:cxn ang="0">
                    <a:pos x="52" y="25"/>
                  </a:cxn>
                  <a:cxn ang="0">
                    <a:pos x="50" y="22"/>
                  </a:cxn>
                  <a:cxn ang="0">
                    <a:pos x="50" y="22"/>
                  </a:cxn>
                  <a:cxn ang="0">
                    <a:pos x="47" y="16"/>
                  </a:cxn>
                  <a:cxn ang="0">
                    <a:pos x="28" y="5"/>
                  </a:cxn>
                  <a:cxn ang="0">
                    <a:pos x="14" y="0"/>
                  </a:cxn>
                  <a:cxn ang="0">
                    <a:pos x="9" y="5"/>
                  </a:cxn>
                  <a:cxn ang="0">
                    <a:pos x="3" y="30"/>
                  </a:cxn>
                  <a:cxn ang="0">
                    <a:pos x="0" y="42"/>
                  </a:cxn>
                  <a:cxn ang="0">
                    <a:pos x="2" y="63"/>
                  </a:cxn>
                  <a:cxn ang="0">
                    <a:pos x="2" y="67"/>
                  </a:cxn>
                  <a:cxn ang="0">
                    <a:pos x="3" y="83"/>
                  </a:cxn>
                  <a:cxn ang="0">
                    <a:pos x="8" y="94"/>
                  </a:cxn>
                  <a:cxn ang="0">
                    <a:pos x="8" y="94"/>
                  </a:cxn>
                  <a:cxn ang="0">
                    <a:pos x="11" y="97"/>
                  </a:cxn>
                  <a:cxn ang="0">
                    <a:pos x="13" y="99"/>
                  </a:cxn>
                  <a:cxn ang="0">
                    <a:pos x="14" y="99"/>
                  </a:cxn>
                  <a:cxn ang="0">
                    <a:pos x="41" y="103"/>
                  </a:cxn>
                  <a:cxn ang="0">
                    <a:pos x="42" y="103"/>
                  </a:cxn>
                  <a:cxn ang="0">
                    <a:pos x="44" y="102"/>
                  </a:cxn>
                  <a:cxn ang="0">
                    <a:pos x="44" y="102"/>
                  </a:cxn>
                  <a:cxn ang="0">
                    <a:pos x="44" y="99"/>
                  </a:cxn>
                  <a:cxn ang="0">
                    <a:pos x="44" y="96"/>
                  </a:cxn>
                  <a:cxn ang="0">
                    <a:pos x="42" y="94"/>
                  </a:cxn>
                  <a:cxn ang="0">
                    <a:pos x="39" y="89"/>
                  </a:cxn>
                  <a:cxn ang="0">
                    <a:pos x="39" y="88"/>
                  </a:cxn>
                  <a:cxn ang="0">
                    <a:pos x="38" y="78"/>
                  </a:cxn>
                  <a:cxn ang="0">
                    <a:pos x="36" y="63"/>
                  </a:cxn>
                  <a:cxn ang="0">
                    <a:pos x="36" y="50"/>
                  </a:cxn>
                  <a:cxn ang="0">
                    <a:pos x="52" y="25"/>
                  </a:cxn>
                </a:cxnLst>
                <a:rect l="0" t="0" r="r" b="b"/>
                <a:pathLst>
                  <a:path w="52" h="103">
                    <a:moveTo>
                      <a:pt x="52" y="25"/>
                    </a:moveTo>
                    <a:lnTo>
                      <a:pt x="50" y="22"/>
                    </a:lnTo>
                    <a:lnTo>
                      <a:pt x="50" y="22"/>
                    </a:lnTo>
                    <a:lnTo>
                      <a:pt x="47" y="16"/>
                    </a:lnTo>
                    <a:lnTo>
                      <a:pt x="28" y="5"/>
                    </a:lnTo>
                    <a:lnTo>
                      <a:pt x="14" y="0"/>
                    </a:lnTo>
                    <a:lnTo>
                      <a:pt x="9" y="5"/>
                    </a:lnTo>
                    <a:lnTo>
                      <a:pt x="3" y="30"/>
                    </a:lnTo>
                    <a:lnTo>
                      <a:pt x="0" y="42"/>
                    </a:lnTo>
                    <a:lnTo>
                      <a:pt x="2" y="63"/>
                    </a:lnTo>
                    <a:lnTo>
                      <a:pt x="2" y="67"/>
                    </a:lnTo>
                    <a:lnTo>
                      <a:pt x="3" y="83"/>
                    </a:lnTo>
                    <a:lnTo>
                      <a:pt x="8" y="94"/>
                    </a:lnTo>
                    <a:lnTo>
                      <a:pt x="8" y="94"/>
                    </a:lnTo>
                    <a:lnTo>
                      <a:pt x="11" y="97"/>
                    </a:lnTo>
                    <a:lnTo>
                      <a:pt x="13" y="99"/>
                    </a:lnTo>
                    <a:lnTo>
                      <a:pt x="14" y="99"/>
                    </a:lnTo>
                    <a:lnTo>
                      <a:pt x="41" y="103"/>
                    </a:lnTo>
                    <a:lnTo>
                      <a:pt x="42" y="103"/>
                    </a:lnTo>
                    <a:lnTo>
                      <a:pt x="44" y="102"/>
                    </a:lnTo>
                    <a:lnTo>
                      <a:pt x="44" y="102"/>
                    </a:lnTo>
                    <a:lnTo>
                      <a:pt x="44" y="99"/>
                    </a:lnTo>
                    <a:lnTo>
                      <a:pt x="44" y="96"/>
                    </a:lnTo>
                    <a:lnTo>
                      <a:pt x="42" y="94"/>
                    </a:lnTo>
                    <a:lnTo>
                      <a:pt x="39" y="89"/>
                    </a:lnTo>
                    <a:lnTo>
                      <a:pt x="39" y="88"/>
                    </a:lnTo>
                    <a:lnTo>
                      <a:pt x="38" y="78"/>
                    </a:lnTo>
                    <a:lnTo>
                      <a:pt x="36" y="63"/>
                    </a:lnTo>
                    <a:lnTo>
                      <a:pt x="36" y="50"/>
                    </a:lnTo>
                    <a:lnTo>
                      <a:pt x="52" y="2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1" name="Freeform 1311"/>
              <p:cNvSpPr>
                <a:spLocks/>
              </p:cNvSpPr>
              <p:nvPr/>
            </p:nvSpPr>
            <p:spPr bwMode="auto">
              <a:xfrm>
                <a:off x="3511550" y="2190750"/>
                <a:ext cx="44450" cy="36513"/>
              </a:xfrm>
              <a:custGeom>
                <a:avLst/>
                <a:gdLst/>
                <a:ahLst/>
                <a:cxnLst>
                  <a:cxn ang="0">
                    <a:pos x="22" y="7"/>
                  </a:cxn>
                  <a:cxn ang="0">
                    <a:pos x="8" y="0"/>
                  </a:cxn>
                  <a:cxn ang="0">
                    <a:pos x="0" y="3"/>
                  </a:cxn>
                  <a:cxn ang="0">
                    <a:pos x="9" y="14"/>
                  </a:cxn>
                  <a:cxn ang="0">
                    <a:pos x="20" y="23"/>
                  </a:cxn>
                  <a:cxn ang="0">
                    <a:pos x="24" y="23"/>
                  </a:cxn>
                  <a:cxn ang="0">
                    <a:pos x="28" y="21"/>
                  </a:cxn>
                  <a:cxn ang="0">
                    <a:pos x="28" y="20"/>
                  </a:cxn>
                  <a:cxn ang="0">
                    <a:pos x="28" y="20"/>
                  </a:cxn>
                  <a:cxn ang="0">
                    <a:pos x="24" y="7"/>
                  </a:cxn>
                  <a:cxn ang="0">
                    <a:pos x="22" y="7"/>
                  </a:cxn>
                </a:cxnLst>
                <a:rect l="0" t="0" r="r" b="b"/>
                <a:pathLst>
                  <a:path w="28" h="23">
                    <a:moveTo>
                      <a:pt x="22" y="7"/>
                    </a:moveTo>
                    <a:lnTo>
                      <a:pt x="8" y="0"/>
                    </a:lnTo>
                    <a:lnTo>
                      <a:pt x="0" y="3"/>
                    </a:lnTo>
                    <a:lnTo>
                      <a:pt x="9" y="14"/>
                    </a:lnTo>
                    <a:lnTo>
                      <a:pt x="20" y="23"/>
                    </a:lnTo>
                    <a:lnTo>
                      <a:pt x="24" y="23"/>
                    </a:lnTo>
                    <a:lnTo>
                      <a:pt x="28" y="21"/>
                    </a:lnTo>
                    <a:lnTo>
                      <a:pt x="28" y="20"/>
                    </a:lnTo>
                    <a:lnTo>
                      <a:pt x="28" y="20"/>
                    </a:lnTo>
                    <a:lnTo>
                      <a:pt x="24" y="7"/>
                    </a:lnTo>
                    <a:lnTo>
                      <a:pt x="22" y="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2" name="Freeform 1312"/>
              <p:cNvSpPr>
                <a:spLocks/>
              </p:cNvSpPr>
              <p:nvPr/>
            </p:nvSpPr>
            <p:spPr bwMode="auto">
              <a:xfrm>
                <a:off x="3502025" y="2130425"/>
                <a:ext cx="66675" cy="53975"/>
              </a:xfrm>
              <a:custGeom>
                <a:avLst/>
                <a:gdLst/>
                <a:ahLst/>
                <a:cxnLst>
                  <a:cxn ang="0">
                    <a:pos x="1" y="8"/>
                  </a:cxn>
                  <a:cxn ang="0">
                    <a:pos x="0" y="9"/>
                  </a:cxn>
                  <a:cxn ang="0">
                    <a:pos x="0" y="9"/>
                  </a:cxn>
                  <a:cxn ang="0">
                    <a:pos x="1" y="16"/>
                  </a:cxn>
                  <a:cxn ang="0">
                    <a:pos x="5" y="24"/>
                  </a:cxn>
                  <a:cxn ang="0">
                    <a:pos x="6" y="25"/>
                  </a:cxn>
                  <a:cxn ang="0">
                    <a:pos x="17" y="33"/>
                  </a:cxn>
                  <a:cxn ang="0">
                    <a:pos x="19" y="33"/>
                  </a:cxn>
                  <a:cxn ang="0">
                    <a:pos x="20" y="34"/>
                  </a:cxn>
                  <a:cxn ang="0">
                    <a:pos x="22" y="34"/>
                  </a:cxn>
                  <a:cxn ang="0">
                    <a:pos x="30" y="34"/>
                  </a:cxn>
                  <a:cxn ang="0">
                    <a:pos x="33" y="33"/>
                  </a:cxn>
                  <a:cxn ang="0">
                    <a:pos x="40" y="30"/>
                  </a:cxn>
                  <a:cxn ang="0">
                    <a:pos x="42" y="30"/>
                  </a:cxn>
                  <a:cxn ang="0">
                    <a:pos x="42" y="28"/>
                  </a:cxn>
                  <a:cxn ang="0">
                    <a:pos x="42" y="24"/>
                  </a:cxn>
                  <a:cxn ang="0">
                    <a:pos x="42" y="22"/>
                  </a:cxn>
                  <a:cxn ang="0">
                    <a:pos x="42" y="20"/>
                  </a:cxn>
                  <a:cxn ang="0">
                    <a:pos x="42" y="19"/>
                  </a:cxn>
                  <a:cxn ang="0">
                    <a:pos x="37" y="13"/>
                  </a:cxn>
                  <a:cxn ang="0">
                    <a:pos x="37" y="11"/>
                  </a:cxn>
                  <a:cxn ang="0">
                    <a:pos x="17" y="0"/>
                  </a:cxn>
                  <a:cxn ang="0">
                    <a:pos x="15" y="0"/>
                  </a:cxn>
                  <a:cxn ang="0">
                    <a:pos x="11" y="0"/>
                  </a:cxn>
                  <a:cxn ang="0">
                    <a:pos x="9" y="0"/>
                  </a:cxn>
                  <a:cxn ang="0">
                    <a:pos x="8" y="0"/>
                  </a:cxn>
                  <a:cxn ang="0">
                    <a:pos x="1" y="6"/>
                  </a:cxn>
                  <a:cxn ang="0">
                    <a:pos x="1" y="8"/>
                  </a:cxn>
                </a:cxnLst>
                <a:rect l="0" t="0" r="r" b="b"/>
                <a:pathLst>
                  <a:path w="42" h="34">
                    <a:moveTo>
                      <a:pt x="1" y="8"/>
                    </a:moveTo>
                    <a:lnTo>
                      <a:pt x="0" y="9"/>
                    </a:lnTo>
                    <a:lnTo>
                      <a:pt x="0" y="9"/>
                    </a:lnTo>
                    <a:lnTo>
                      <a:pt x="1" y="16"/>
                    </a:lnTo>
                    <a:lnTo>
                      <a:pt x="5" y="24"/>
                    </a:lnTo>
                    <a:lnTo>
                      <a:pt x="6" y="25"/>
                    </a:lnTo>
                    <a:lnTo>
                      <a:pt x="17" y="33"/>
                    </a:lnTo>
                    <a:lnTo>
                      <a:pt x="19" y="33"/>
                    </a:lnTo>
                    <a:lnTo>
                      <a:pt x="20" y="34"/>
                    </a:lnTo>
                    <a:lnTo>
                      <a:pt x="22" y="34"/>
                    </a:lnTo>
                    <a:lnTo>
                      <a:pt x="30" y="34"/>
                    </a:lnTo>
                    <a:lnTo>
                      <a:pt x="33" y="33"/>
                    </a:lnTo>
                    <a:lnTo>
                      <a:pt x="40" y="30"/>
                    </a:lnTo>
                    <a:lnTo>
                      <a:pt x="42" y="30"/>
                    </a:lnTo>
                    <a:lnTo>
                      <a:pt x="42" y="28"/>
                    </a:lnTo>
                    <a:lnTo>
                      <a:pt x="42" y="24"/>
                    </a:lnTo>
                    <a:lnTo>
                      <a:pt x="42" y="22"/>
                    </a:lnTo>
                    <a:lnTo>
                      <a:pt x="42" y="20"/>
                    </a:lnTo>
                    <a:lnTo>
                      <a:pt x="42" y="19"/>
                    </a:lnTo>
                    <a:lnTo>
                      <a:pt x="37" y="13"/>
                    </a:lnTo>
                    <a:lnTo>
                      <a:pt x="37" y="11"/>
                    </a:lnTo>
                    <a:lnTo>
                      <a:pt x="17" y="0"/>
                    </a:lnTo>
                    <a:lnTo>
                      <a:pt x="15" y="0"/>
                    </a:lnTo>
                    <a:lnTo>
                      <a:pt x="11" y="0"/>
                    </a:lnTo>
                    <a:lnTo>
                      <a:pt x="9" y="0"/>
                    </a:lnTo>
                    <a:lnTo>
                      <a:pt x="8" y="0"/>
                    </a:lnTo>
                    <a:lnTo>
                      <a:pt x="1" y="6"/>
                    </a:lnTo>
                    <a:lnTo>
                      <a:pt x="1" y="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3" name="Freeform 1313"/>
              <p:cNvSpPr>
                <a:spLocks/>
              </p:cNvSpPr>
              <p:nvPr/>
            </p:nvSpPr>
            <p:spPr bwMode="auto">
              <a:xfrm>
                <a:off x="3714750" y="2003425"/>
                <a:ext cx="387350" cy="434975"/>
              </a:xfrm>
              <a:custGeom>
                <a:avLst/>
                <a:gdLst/>
                <a:ahLst/>
                <a:cxnLst>
                  <a:cxn ang="0">
                    <a:pos x="136" y="121"/>
                  </a:cxn>
                  <a:cxn ang="0">
                    <a:pos x="139" y="71"/>
                  </a:cxn>
                  <a:cxn ang="0">
                    <a:pos x="141" y="50"/>
                  </a:cxn>
                  <a:cxn ang="0">
                    <a:pos x="135" y="39"/>
                  </a:cxn>
                  <a:cxn ang="0">
                    <a:pos x="119" y="18"/>
                  </a:cxn>
                  <a:cxn ang="0">
                    <a:pos x="105" y="4"/>
                  </a:cxn>
                  <a:cxn ang="0">
                    <a:pos x="92" y="2"/>
                  </a:cxn>
                  <a:cxn ang="0">
                    <a:pos x="80" y="27"/>
                  </a:cxn>
                  <a:cxn ang="0">
                    <a:pos x="85" y="60"/>
                  </a:cxn>
                  <a:cxn ang="0">
                    <a:pos x="78" y="88"/>
                  </a:cxn>
                  <a:cxn ang="0">
                    <a:pos x="75" y="89"/>
                  </a:cxn>
                  <a:cxn ang="0">
                    <a:pos x="47" y="52"/>
                  </a:cxn>
                  <a:cxn ang="0">
                    <a:pos x="44" y="46"/>
                  </a:cxn>
                  <a:cxn ang="0">
                    <a:pos x="38" y="39"/>
                  </a:cxn>
                  <a:cxn ang="0">
                    <a:pos x="36" y="38"/>
                  </a:cxn>
                  <a:cxn ang="0">
                    <a:pos x="35" y="41"/>
                  </a:cxn>
                  <a:cxn ang="0">
                    <a:pos x="36" y="82"/>
                  </a:cxn>
                  <a:cxn ang="0">
                    <a:pos x="16" y="77"/>
                  </a:cxn>
                  <a:cxn ang="0">
                    <a:pos x="10" y="80"/>
                  </a:cxn>
                  <a:cxn ang="0">
                    <a:pos x="8" y="83"/>
                  </a:cxn>
                  <a:cxn ang="0">
                    <a:pos x="0" y="104"/>
                  </a:cxn>
                  <a:cxn ang="0">
                    <a:pos x="0" y="108"/>
                  </a:cxn>
                  <a:cxn ang="0">
                    <a:pos x="14" y="132"/>
                  </a:cxn>
                  <a:cxn ang="0">
                    <a:pos x="24" y="136"/>
                  </a:cxn>
                  <a:cxn ang="0">
                    <a:pos x="41" y="144"/>
                  </a:cxn>
                  <a:cxn ang="0">
                    <a:pos x="47" y="138"/>
                  </a:cxn>
                  <a:cxn ang="0">
                    <a:pos x="45" y="127"/>
                  </a:cxn>
                  <a:cxn ang="0">
                    <a:pos x="55" y="122"/>
                  </a:cxn>
                  <a:cxn ang="0">
                    <a:pos x="64" y="121"/>
                  </a:cxn>
                  <a:cxn ang="0">
                    <a:pos x="95" y="158"/>
                  </a:cxn>
                  <a:cxn ang="0">
                    <a:pos x="85" y="150"/>
                  </a:cxn>
                  <a:cxn ang="0">
                    <a:pos x="77" y="146"/>
                  </a:cxn>
                  <a:cxn ang="0">
                    <a:pos x="69" y="154"/>
                  </a:cxn>
                  <a:cxn ang="0">
                    <a:pos x="64" y="160"/>
                  </a:cxn>
                  <a:cxn ang="0">
                    <a:pos x="64" y="163"/>
                  </a:cxn>
                  <a:cxn ang="0">
                    <a:pos x="100" y="216"/>
                  </a:cxn>
                  <a:cxn ang="0">
                    <a:pos x="163" y="207"/>
                  </a:cxn>
                  <a:cxn ang="0">
                    <a:pos x="181" y="218"/>
                  </a:cxn>
                  <a:cxn ang="0">
                    <a:pos x="166" y="233"/>
                  </a:cxn>
                  <a:cxn ang="0">
                    <a:pos x="158" y="260"/>
                  </a:cxn>
                  <a:cxn ang="0">
                    <a:pos x="161" y="272"/>
                  </a:cxn>
                  <a:cxn ang="0">
                    <a:pos x="164" y="274"/>
                  </a:cxn>
                  <a:cxn ang="0">
                    <a:pos x="185" y="263"/>
                  </a:cxn>
                  <a:cxn ang="0">
                    <a:pos x="213" y="225"/>
                  </a:cxn>
                  <a:cxn ang="0">
                    <a:pos x="213" y="214"/>
                  </a:cxn>
                  <a:cxn ang="0">
                    <a:pos x="219" y="214"/>
                  </a:cxn>
                  <a:cxn ang="0">
                    <a:pos x="228" y="208"/>
                  </a:cxn>
                  <a:cxn ang="0">
                    <a:pos x="241" y="197"/>
                  </a:cxn>
                  <a:cxn ang="0">
                    <a:pos x="244" y="180"/>
                  </a:cxn>
                  <a:cxn ang="0">
                    <a:pos x="242" y="175"/>
                  </a:cxn>
                  <a:cxn ang="0">
                    <a:pos x="225" y="172"/>
                  </a:cxn>
                  <a:cxn ang="0">
                    <a:pos x="217" y="174"/>
                  </a:cxn>
                  <a:cxn ang="0">
                    <a:pos x="195" y="185"/>
                  </a:cxn>
                  <a:cxn ang="0">
                    <a:pos x="189" y="183"/>
                  </a:cxn>
                  <a:cxn ang="0">
                    <a:pos x="161" y="168"/>
                  </a:cxn>
                  <a:cxn ang="0">
                    <a:pos x="139" y="135"/>
                  </a:cxn>
                </a:cxnLst>
                <a:rect l="0" t="0" r="r" b="b"/>
                <a:pathLst>
                  <a:path w="244" h="274">
                    <a:moveTo>
                      <a:pt x="138" y="133"/>
                    </a:moveTo>
                    <a:lnTo>
                      <a:pt x="136" y="121"/>
                    </a:lnTo>
                    <a:lnTo>
                      <a:pt x="138" y="111"/>
                    </a:lnTo>
                    <a:lnTo>
                      <a:pt x="139" y="71"/>
                    </a:lnTo>
                    <a:lnTo>
                      <a:pt x="139" y="54"/>
                    </a:lnTo>
                    <a:lnTo>
                      <a:pt x="141" y="50"/>
                    </a:lnTo>
                    <a:lnTo>
                      <a:pt x="139" y="49"/>
                    </a:lnTo>
                    <a:lnTo>
                      <a:pt x="135" y="39"/>
                    </a:lnTo>
                    <a:lnTo>
                      <a:pt x="120" y="19"/>
                    </a:lnTo>
                    <a:lnTo>
                      <a:pt x="119" y="18"/>
                    </a:lnTo>
                    <a:lnTo>
                      <a:pt x="106" y="4"/>
                    </a:lnTo>
                    <a:lnTo>
                      <a:pt x="105" y="4"/>
                    </a:lnTo>
                    <a:lnTo>
                      <a:pt x="95" y="0"/>
                    </a:lnTo>
                    <a:lnTo>
                      <a:pt x="92" y="2"/>
                    </a:lnTo>
                    <a:lnTo>
                      <a:pt x="80" y="25"/>
                    </a:lnTo>
                    <a:lnTo>
                      <a:pt x="80" y="27"/>
                    </a:lnTo>
                    <a:lnTo>
                      <a:pt x="85" y="57"/>
                    </a:lnTo>
                    <a:lnTo>
                      <a:pt x="85" y="60"/>
                    </a:lnTo>
                    <a:lnTo>
                      <a:pt x="88" y="69"/>
                    </a:lnTo>
                    <a:lnTo>
                      <a:pt x="78" y="88"/>
                    </a:lnTo>
                    <a:lnTo>
                      <a:pt x="77" y="89"/>
                    </a:lnTo>
                    <a:lnTo>
                      <a:pt x="75" y="89"/>
                    </a:lnTo>
                    <a:lnTo>
                      <a:pt x="52" y="61"/>
                    </a:lnTo>
                    <a:lnTo>
                      <a:pt x="47" y="52"/>
                    </a:lnTo>
                    <a:lnTo>
                      <a:pt x="45" y="49"/>
                    </a:lnTo>
                    <a:lnTo>
                      <a:pt x="44" y="46"/>
                    </a:lnTo>
                    <a:lnTo>
                      <a:pt x="44" y="44"/>
                    </a:lnTo>
                    <a:lnTo>
                      <a:pt x="38" y="39"/>
                    </a:lnTo>
                    <a:lnTo>
                      <a:pt x="36" y="38"/>
                    </a:lnTo>
                    <a:lnTo>
                      <a:pt x="36" y="38"/>
                    </a:lnTo>
                    <a:lnTo>
                      <a:pt x="35" y="39"/>
                    </a:lnTo>
                    <a:lnTo>
                      <a:pt x="35" y="41"/>
                    </a:lnTo>
                    <a:lnTo>
                      <a:pt x="35" y="41"/>
                    </a:lnTo>
                    <a:lnTo>
                      <a:pt x="36" y="82"/>
                    </a:lnTo>
                    <a:lnTo>
                      <a:pt x="17" y="77"/>
                    </a:lnTo>
                    <a:lnTo>
                      <a:pt x="16" y="77"/>
                    </a:lnTo>
                    <a:lnTo>
                      <a:pt x="13" y="79"/>
                    </a:lnTo>
                    <a:lnTo>
                      <a:pt x="10" y="80"/>
                    </a:lnTo>
                    <a:lnTo>
                      <a:pt x="10" y="82"/>
                    </a:lnTo>
                    <a:lnTo>
                      <a:pt x="8" y="83"/>
                    </a:lnTo>
                    <a:lnTo>
                      <a:pt x="0" y="97"/>
                    </a:lnTo>
                    <a:lnTo>
                      <a:pt x="0" y="104"/>
                    </a:lnTo>
                    <a:lnTo>
                      <a:pt x="0" y="108"/>
                    </a:lnTo>
                    <a:lnTo>
                      <a:pt x="0" y="108"/>
                    </a:lnTo>
                    <a:lnTo>
                      <a:pt x="11" y="125"/>
                    </a:lnTo>
                    <a:lnTo>
                      <a:pt x="14" y="132"/>
                    </a:lnTo>
                    <a:lnTo>
                      <a:pt x="16" y="132"/>
                    </a:lnTo>
                    <a:lnTo>
                      <a:pt x="24" y="136"/>
                    </a:lnTo>
                    <a:lnTo>
                      <a:pt x="25" y="136"/>
                    </a:lnTo>
                    <a:lnTo>
                      <a:pt x="41" y="144"/>
                    </a:lnTo>
                    <a:lnTo>
                      <a:pt x="47" y="138"/>
                    </a:lnTo>
                    <a:lnTo>
                      <a:pt x="47" y="138"/>
                    </a:lnTo>
                    <a:lnTo>
                      <a:pt x="45" y="129"/>
                    </a:lnTo>
                    <a:lnTo>
                      <a:pt x="45" y="127"/>
                    </a:lnTo>
                    <a:lnTo>
                      <a:pt x="47" y="124"/>
                    </a:lnTo>
                    <a:lnTo>
                      <a:pt x="55" y="122"/>
                    </a:lnTo>
                    <a:lnTo>
                      <a:pt x="63" y="121"/>
                    </a:lnTo>
                    <a:lnTo>
                      <a:pt x="64" y="121"/>
                    </a:lnTo>
                    <a:lnTo>
                      <a:pt x="83" y="141"/>
                    </a:lnTo>
                    <a:lnTo>
                      <a:pt x="95" y="158"/>
                    </a:lnTo>
                    <a:lnTo>
                      <a:pt x="86" y="152"/>
                    </a:lnTo>
                    <a:lnTo>
                      <a:pt x="85" y="150"/>
                    </a:lnTo>
                    <a:lnTo>
                      <a:pt x="78" y="146"/>
                    </a:lnTo>
                    <a:lnTo>
                      <a:pt x="77" y="146"/>
                    </a:lnTo>
                    <a:lnTo>
                      <a:pt x="75" y="147"/>
                    </a:lnTo>
                    <a:lnTo>
                      <a:pt x="69" y="154"/>
                    </a:lnTo>
                    <a:lnTo>
                      <a:pt x="66" y="155"/>
                    </a:lnTo>
                    <a:lnTo>
                      <a:pt x="64" y="160"/>
                    </a:lnTo>
                    <a:lnTo>
                      <a:pt x="64" y="161"/>
                    </a:lnTo>
                    <a:lnTo>
                      <a:pt x="64" y="163"/>
                    </a:lnTo>
                    <a:lnTo>
                      <a:pt x="99" y="216"/>
                    </a:lnTo>
                    <a:lnTo>
                      <a:pt x="100" y="216"/>
                    </a:lnTo>
                    <a:lnTo>
                      <a:pt x="130" y="210"/>
                    </a:lnTo>
                    <a:lnTo>
                      <a:pt x="163" y="207"/>
                    </a:lnTo>
                    <a:lnTo>
                      <a:pt x="174" y="211"/>
                    </a:lnTo>
                    <a:lnTo>
                      <a:pt x="181" y="218"/>
                    </a:lnTo>
                    <a:lnTo>
                      <a:pt x="167" y="232"/>
                    </a:lnTo>
                    <a:lnTo>
                      <a:pt x="166" y="233"/>
                    </a:lnTo>
                    <a:lnTo>
                      <a:pt x="164" y="235"/>
                    </a:lnTo>
                    <a:lnTo>
                      <a:pt x="158" y="260"/>
                    </a:lnTo>
                    <a:lnTo>
                      <a:pt x="158" y="261"/>
                    </a:lnTo>
                    <a:lnTo>
                      <a:pt x="161" y="272"/>
                    </a:lnTo>
                    <a:lnTo>
                      <a:pt x="163" y="274"/>
                    </a:lnTo>
                    <a:lnTo>
                      <a:pt x="164" y="274"/>
                    </a:lnTo>
                    <a:lnTo>
                      <a:pt x="167" y="272"/>
                    </a:lnTo>
                    <a:lnTo>
                      <a:pt x="185" y="263"/>
                    </a:lnTo>
                    <a:lnTo>
                      <a:pt x="211" y="232"/>
                    </a:lnTo>
                    <a:lnTo>
                      <a:pt x="213" y="225"/>
                    </a:lnTo>
                    <a:lnTo>
                      <a:pt x="213" y="224"/>
                    </a:lnTo>
                    <a:lnTo>
                      <a:pt x="213" y="214"/>
                    </a:lnTo>
                    <a:lnTo>
                      <a:pt x="213" y="211"/>
                    </a:lnTo>
                    <a:lnTo>
                      <a:pt x="219" y="214"/>
                    </a:lnTo>
                    <a:lnTo>
                      <a:pt x="222" y="213"/>
                    </a:lnTo>
                    <a:lnTo>
                      <a:pt x="228" y="208"/>
                    </a:lnTo>
                    <a:lnTo>
                      <a:pt x="239" y="200"/>
                    </a:lnTo>
                    <a:lnTo>
                      <a:pt x="241" y="197"/>
                    </a:lnTo>
                    <a:lnTo>
                      <a:pt x="241" y="196"/>
                    </a:lnTo>
                    <a:lnTo>
                      <a:pt x="244" y="180"/>
                    </a:lnTo>
                    <a:lnTo>
                      <a:pt x="244" y="179"/>
                    </a:lnTo>
                    <a:lnTo>
                      <a:pt x="242" y="175"/>
                    </a:lnTo>
                    <a:lnTo>
                      <a:pt x="227" y="172"/>
                    </a:lnTo>
                    <a:lnTo>
                      <a:pt x="225" y="172"/>
                    </a:lnTo>
                    <a:lnTo>
                      <a:pt x="219" y="172"/>
                    </a:lnTo>
                    <a:lnTo>
                      <a:pt x="217" y="174"/>
                    </a:lnTo>
                    <a:lnTo>
                      <a:pt x="206" y="180"/>
                    </a:lnTo>
                    <a:lnTo>
                      <a:pt x="195" y="185"/>
                    </a:lnTo>
                    <a:lnTo>
                      <a:pt x="192" y="185"/>
                    </a:lnTo>
                    <a:lnTo>
                      <a:pt x="189" y="183"/>
                    </a:lnTo>
                    <a:lnTo>
                      <a:pt x="169" y="172"/>
                    </a:lnTo>
                    <a:lnTo>
                      <a:pt x="161" y="168"/>
                    </a:lnTo>
                    <a:lnTo>
                      <a:pt x="149" y="154"/>
                    </a:lnTo>
                    <a:lnTo>
                      <a:pt x="139" y="135"/>
                    </a:lnTo>
                    <a:lnTo>
                      <a:pt x="138" y="13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4" name="Freeform 1314"/>
              <p:cNvSpPr>
                <a:spLocks/>
              </p:cNvSpPr>
              <p:nvPr/>
            </p:nvSpPr>
            <p:spPr bwMode="auto">
              <a:xfrm>
                <a:off x="3905250" y="2479675"/>
                <a:ext cx="38100" cy="47625"/>
              </a:xfrm>
              <a:custGeom>
                <a:avLst/>
                <a:gdLst/>
                <a:ahLst/>
                <a:cxnLst>
                  <a:cxn ang="0">
                    <a:pos x="15" y="0"/>
                  </a:cxn>
                  <a:cxn ang="0">
                    <a:pos x="13" y="0"/>
                  </a:cxn>
                  <a:cxn ang="0">
                    <a:pos x="2" y="11"/>
                  </a:cxn>
                  <a:cxn ang="0">
                    <a:pos x="0" y="14"/>
                  </a:cxn>
                  <a:cxn ang="0">
                    <a:pos x="0" y="16"/>
                  </a:cxn>
                  <a:cxn ang="0">
                    <a:pos x="0" y="21"/>
                  </a:cxn>
                  <a:cxn ang="0">
                    <a:pos x="0" y="22"/>
                  </a:cxn>
                  <a:cxn ang="0">
                    <a:pos x="8" y="29"/>
                  </a:cxn>
                  <a:cxn ang="0">
                    <a:pos x="11" y="30"/>
                  </a:cxn>
                  <a:cxn ang="0">
                    <a:pos x="15" y="30"/>
                  </a:cxn>
                  <a:cxn ang="0">
                    <a:pos x="16" y="29"/>
                  </a:cxn>
                  <a:cxn ang="0">
                    <a:pos x="21" y="25"/>
                  </a:cxn>
                  <a:cxn ang="0">
                    <a:pos x="21" y="24"/>
                  </a:cxn>
                  <a:cxn ang="0">
                    <a:pos x="22" y="19"/>
                  </a:cxn>
                  <a:cxn ang="0">
                    <a:pos x="22" y="10"/>
                  </a:cxn>
                  <a:cxn ang="0">
                    <a:pos x="24" y="7"/>
                  </a:cxn>
                  <a:cxn ang="0">
                    <a:pos x="22" y="5"/>
                  </a:cxn>
                  <a:cxn ang="0">
                    <a:pos x="18" y="0"/>
                  </a:cxn>
                  <a:cxn ang="0">
                    <a:pos x="15" y="0"/>
                  </a:cxn>
                </a:cxnLst>
                <a:rect l="0" t="0" r="r" b="b"/>
                <a:pathLst>
                  <a:path w="24" h="30">
                    <a:moveTo>
                      <a:pt x="15" y="0"/>
                    </a:moveTo>
                    <a:lnTo>
                      <a:pt x="13" y="0"/>
                    </a:lnTo>
                    <a:lnTo>
                      <a:pt x="2" y="11"/>
                    </a:lnTo>
                    <a:lnTo>
                      <a:pt x="0" y="14"/>
                    </a:lnTo>
                    <a:lnTo>
                      <a:pt x="0" y="16"/>
                    </a:lnTo>
                    <a:lnTo>
                      <a:pt x="0" y="21"/>
                    </a:lnTo>
                    <a:lnTo>
                      <a:pt x="0" y="22"/>
                    </a:lnTo>
                    <a:lnTo>
                      <a:pt x="8" y="29"/>
                    </a:lnTo>
                    <a:lnTo>
                      <a:pt x="11" y="30"/>
                    </a:lnTo>
                    <a:lnTo>
                      <a:pt x="15" y="30"/>
                    </a:lnTo>
                    <a:lnTo>
                      <a:pt x="16" y="29"/>
                    </a:lnTo>
                    <a:lnTo>
                      <a:pt x="21" y="25"/>
                    </a:lnTo>
                    <a:lnTo>
                      <a:pt x="21" y="24"/>
                    </a:lnTo>
                    <a:lnTo>
                      <a:pt x="22" y="19"/>
                    </a:lnTo>
                    <a:lnTo>
                      <a:pt x="22" y="10"/>
                    </a:lnTo>
                    <a:lnTo>
                      <a:pt x="24" y="7"/>
                    </a:lnTo>
                    <a:lnTo>
                      <a:pt x="22" y="5"/>
                    </a:lnTo>
                    <a:lnTo>
                      <a:pt x="18" y="0"/>
                    </a:lnTo>
                    <a:lnTo>
                      <a:pt x="15"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5" name="Freeform 1315"/>
              <p:cNvSpPr>
                <a:spLocks/>
              </p:cNvSpPr>
              <p:nvPr/>
            </p:nvSpPr>
            <p:spPr bwMode="auto">
              <a:xfrm>
                <a:off x="4922838" y="1279525"/>
                <a:ext cx="25400" cy="25400"/>
              </a:xfrm>
              <a:custGeom>
                <a:avLst/>
                <a:gdLst/>
                <a:ahLst/>
                <a:cxnLst>
                  <a:cxn ang="0">
                    <a:pos x="5" y="3"/>
                  </a:cxn>
                  <a:cxn ang="0">
                    <a:pos x="2" y="8"/>
                  </a:cxn>
                  <a:cxn ang="0">
                    <a:pos x="0" y="10"/>
                  </a:cxn>
                  <a:cxn ang="0">
                    <a:pos x="2" y="13"/>
                  </a:cxn>
                  <a:cxn ang="0">
                    <a:pos x="2" y="14"/>
                  </a:cxn>
                  <a:cxn ang="0">
                    <a:pos x="5" y="16"/>
                  </a:cxn>
                  <a:cxn ang="0">
                    <a:pos x="8" y="16"/>
                  </a:cxn>
                  <a:cxn ang="0">
                    <a:pos x="14" y="16"/>
                  </a:cxn>
                  <a:cxn ang="0">
                    <a:pos x="14" y="14"/>
                  </a:cxn>
                  <a:cxn ang="0">
                    <a:pos x="14" y="10"/>
                  </a:cxn>
                  <a:cxn ang="0">
                    <a:pos x="16" y="6"/>
                  </a:cxn>
                  <a:cxn ang="0">
                    <a:pos x="16" y="3"/>
                  </a:cxn>
                  <a:cxn ang="0">
                    <a:pos x="16" y="0"/>
                  </a:cxn>
                  <a:cxn ang="0">
                    <a:pos x="14" y="0"/>
                  </a:cxn>
                  <a:cxn ang="0">
                    <a:pos x="5" y="3"/>
                  </a:cxn>
                </a:cxnLst>
                <a:rect l="0" t="0" r="r" b="b"/>
                <a:pathLst>
                  <a:path w="16" h="16">
                    <a:moveTo>
                      <a:pt x="5" y="3"/>
                    </a:moveTo>
                    <a:lnTo>
                      <a:pt x="2" y="8"/>
                    </a:lnTo>
                    <a:lnTo>
                      <a:pt x="0" y="10"/>
                    </a:lnTo>
                    <a:lnTo>
                      <a:pt x="2" y="13"/>
                    </a:lnTo>
                    <a:lnTo>
                      <a:pt x="2" y="14"/>
                    </a:lnTo>
                    <a:lnTo>
                      <a:pt x="5" y="16"/>
                    </a:lnTo>
                    <a:lnTo>
                      <a:pt x="8" y="16"/>
                    </a:lnTo>
                    <a:lnTo>
                      <a:pt x="14" y="16"/>
                    </a:lnTo>
                    <a:lnTo>
                      <a:pt x="14" y="14"/>
                    </a:lnTo>
                    <a:lnTo>
                      <a:pt x="14" y="10"/>
                    </a:lnTo>
                    <a:lnTo>
                      <a:pt x="16" y="6"/>
                    </a:lnTo>
                    <a:lnTo>
                      <a:pt x="16" y="3"/>
                    </a:lnTo>
                    <a:lnTo>
                      <a:pt x="16" y="0"/>
                    </a:lnTo>
                    <a:lnTo>
                      <a:pt x="14" y="0"/>
                    </a:lnTo>
                    <a:lnTo>
                      <a:pt x="5"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6" name="Freeform 1316"/>
              <p:cNvSpPr>
                <a:spLocks/>
              </p:cNvSpPr>
              <p:nvPr/>
            </p:nvSpPr>
            <p:spPr bwMode="auto">
              <a:xfrm>
                <a:off x="3956050" y="2135188"/>
                <a:ext cx="34925" cy="106363"/>
              </a:xfrm>
              <a:custGeom>
                <a:avLst/>
                <a:gdLst/>
                <a:ahLst/>
                <a:cxnLst>
                  <a:cxn ang="0">
                    <a:pos x="4" y="67"/>
                  </a:cxn>
                  <a:cxn ang="0">
                    <a:pos x="8" y="67"/>
                  </a:cxn>
                  <a:cxn ang="0">
                    <a:pos x="12" y="64"/>
                  </a:cxn>
                  <a:cxn ang="0">
                    <a:pos x="15" y="63"/>
                  </a:cxn>
                  <a:cxn ang="0">
                    <a:pos x="18" y="60"/>
                  </a:cxn>
                  <a:cxn ang="0">
                    <a:pos x="18" y="58"/>
                  </a:cxn>
                  <a:cxn ang="0">
                    <a:pos x="20" y="55"/>
                  </a:cxn>
                  <a:cxn ang="0">
                    <a:pos x="20" y="55"/>
                  </a:cxn>
                  <a:cxn ang="0">
                    <a:pos x="17" y="19"/>
                  </a:cxn>
                  <a:cxn ang="0">
                    <a:pos x="22" y="3"/>
                  </a:cxn>
                  <a:cxn ang="0">
                    <a:pos x="22" y="3"/>
                  </a:cxn>
                  <a:cxn ang="0">
                    <a:pos x="22" y="2"/>
                  </a:cxn>
                  <a:cxn ang="0">
                    <a:pos x="22" y="0"/>
                  </a:cxn>
                  <a:cxn ang="0">
                    <a:pos x="20" y="0"/>
                  </a:cxn>
                  <a:cxn ang="0">
                    <a:pos x="18" y="0"/>
                  </a:cxn>
                  <a:cxn ang="0">
                    <a:pos x="4" y="17"/>
                  </a:cxn>
                  <a:cxn ang="0">
                    <a:pos x="3" y="21"/>
                  </a:cxn>
                  <a:cxn ang="0">
                    <a:pos x="1" y="28"/>
                  </a:cxn>
                  <a:cxn ang="0">
                    <a:pos x="0" y="56"/>
                  </a:cxn>
                  <a:cxn ang="0">
                    <a:pos x="3" y="66"/>
                  </a:cxn>
                  <a:cxn ang="0">
                    <a:pos x="4" y="67"/>
                  </a:cxn>
                </a:cxnLst>
                <a:rect l="0" t="0" r="r" b="b"/>
                <a:pathLst>
                  <a:path w="22" h="67">
                    <a:moveTo>
                      <a:pt x="4" y="67"/>
                    </a:moveTo>
                    <a:lnTo>
                      <a:pt x="8" y="67"/>
                    </a:lnTo>
                    <a:lnTo>
                      <a:pt x="12" y="64"/>
                    </a:lnTo>
                    <a:lnTo>
                      <a:pt x="15" y="63"/>
                    </a:lnTo>
                    <a:lnTo>
                      <a:pt x="18" y="60"/>
                    </a:lnTo>
                    <a:lnTo>
                      <a:pt x="18" y="58"/>
                    </a:lnTo>
                    <a:lnTo>
                      <a:pt x="20" y="55"/>
                    </a:lnTo>
                    <a:lnTo>
                      <a:pt x="20" y="55"/>
                    </a:lnTo>
                    <a:lnTo>
                      <a:pt x="17" y="19"/>
                    </a:lnTo>
                    <a:lnTo>
                      <a:pt x="22" y="3"/>
                    </a:lnTo>
                    <a:lnTo>
                      <a:pt x="22" y="3"/>
                    </a:lnTo>
                    <a:lnTo>
                      <a:pt x="22" y="2"/>
                    </a:lnTo>
                    <a:lnTo>
                      <a:pt x="22" y="0"/>
                    </a:lnTo>
                    <a:lnTo>
                      <a:pt x="20" y="0"/>
                    </a:lnTo>
                    <a:lnTo>
                      <a:pt x="18" y="0"/>
                    </a:lnTo>
                    <a:lnTo>
                      <a:pt x="4" y="17"/>
                    </a:lnTo>
                    <a:lnTo>
                      <a:pt x="3" y="21"/>
                    </a:lnTo>
                    <a:lnTo>
                      <a:pt x="1" y="28"/>
                    </a:lnTo>
                    <a:lnTo>
                      <a:pt x="0" y="56"/>
                    </a:lnTo>
                    <a:lnTo>
                      <a:pt x="3" y="66"/>
                    </a:lnTo>
                    <a:lnTo>
                      <a:pt x="4" y="6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7" name="Freeform 1317"/>
              <p:cNvSpPr>
                <a:spLocks/>
              </p:cNvSpPr>
              <p:nvPr/>
            </p:nvSpPr>
            <p:spPr bwMode="auto">
              <a:xfrm>
                <a:off x="4830763" y="1233488"/>
                <a:ext cx="96838" cy="95250"/>
              </a:xfrm>
              <a:custGeom>
                <a:avLst/>
                <a:gdLst/>
                <a:ahLst/>
                <a:cxnLst>
                  <a:cxn ang="0">
                    <a:pos x="28" y="59"/>
                  </a:cxn>
                  <a:cxn ang="0">
                    <a:pos x="28" y="60"/>
                  </a:cxn>
                  <a:cxn ang="0">
                    <a:pos x="30" y="60"/>
                  </a:cxn>
                  <a:cxn ang="0">
                    <a:pos x="42" y="60"/>
                  </a:cxn>
                  <a:cxn ang="0">
                    <a:pos x="57" y="57"/>
                  </a:cxn>
                  <a:cxn ang="0">
                    <a:pos x="60" y="56"/>
                  </a:cxn>
                  <a:cxn ang="0">
                    <a:pos x="61" y="56"/>
                  </a:cxn>
                  <a:cxn ang="0">
                    <a:pos x="61" y="50"/>
                  </a:cxn>
                  <a:cxn ang="0">
                    <a:pos x="61" y="48"/>
                  </a:cxn>
                  <a:cxn ang="0">
                    <a:pos x="60" y="46"/>
                  </a:cxn>
                  <a:cxn ang="0">
                    <a:pos x="55" y="48"/>
                  </a:cxn>
                  <a:cxn ang="0">
                    <a:pos x="52" y="50"/>
                  </a:cxn>
                  <a:cxn ang="0">
                    <a:pos x="49" y="46"/>
                  </a:cxn>
                  <a:cxn ang="0">
                    <a:pos x="47" y="35"/>
                  </a:cxn>
                  <a:cxn ang="0">
                    <a:pos x="47" y="35"/>
                  </a:cxn>
                  <a:cxn ang="0">
                    <a:pos x="47" y="34"/>
                  </a:cxn>
                  <a:cxn ang="0">
                    <a:pos x="49" y="31"/>
                  </a:cxn>
                  <a:cxn ang="0">
                    <a:pos x="49" y="29"/>
                  </a:cxn>
                  <a:cxn ang="0">
                    <a:pos x="49" y="29"/>
                  </a:cxn>
                  <a:cxn ang="0">
                    <a:pos x="44" y="20"/>
                  </a:cxn>
                  <a:cxn ang="0">
                    <a:pos x="42" y="18"/>
                  </a:cxn>
                  <a:cxn ang="0">
                    <a:pos x="41" y="17"/>
                  </a:cxn>
                  <a:cxn ang="0">
                    <a:pos x="41" y="15"/>
                  </a:cxn>
                  <a:cxn ang="0">
                    <a:pos x="21" y="1"/>
                  </a:cxn>
                  <a:cxn ang="0">
                    <a:pos x="19" y="0"/>
                  </a:cxn>
                  <a:cxn ang="0">
                    <a:pos x="17" y="0"/>
                  </a:cxn>
                  <a:cxn ang="0">
                    <a:pos x="14" y="1"/>
                  </a:cxn>
                  <a:cxn ang="0">
                    <a:pos x="5" y="6"/>
                  </a:cxn>
                  <a:cxn ang="0">
                    <a:pos x="3" y="7"/>
                  </a:cxn>
                  <a:cxn ang="0">
                    <a:pos x="2" y="10"/>
                  </a:cxn>
                  <a:cxn ang="0">
                    <a:pos x="0" y="20"/>
                  </a:cxn>
                  <a:cxn ang="0">
                    <a:pos x="0" y="21"/>
                  </a:cxn>
                  <a:cxn ang="0">
                    <a:pos x="0" y="23"/>
                  </a:cxn>
                  <a:cxn ang="0">
                    <a:pos x="28" y="59"/>
                  </a:cxn>
                </a:cxnLst>
                <a:rect l="0" t="0" r="r" b="b"/>
                <a:pathLst>
                  <a:path w="61" h="60">
                    <a:moveTo>
                      <a:pt x="28" y="59"/>
                    </a:moveTo>
                    <a:lnTo>
                      <a:pt x="28" y="60"/>
                    </a:lnTo>
                    <a:lnTo>
                      <a:pt x="30" y="60"/>
                    </a:lnTo>
                    <a:lnTo>
                      <a:pt x="42" y="60"/>
                    </a:lnTo>
                    <a:lnTo>
                      <a:pt x="57" y="57"/>
                    </a:lnTo>
                    <a:lnTo>
                      <a:pt x="60" y="56"/>
                    </a:lnTo>
                    <a:lnTo>
                      <a:pt x="61" y="56"/>
                    </a:lnTo>
                    <a:lnTo>
                      <a:pt x="61" y="50"/>
                    </a:lnTo>
                    <a:lnTo>
                      <a:pt x="61" y="48"/>
                    </a:lnTo>
                    <a:lnTo>
                      <a:pt x="60" y="46"/>
                    </a:lnTo>
                    <a:lnTo>
                      <a:pt x="55" y="48"/>
                    </a:lnTo>
                    <a:lnTo>
                      <a:pt x="52" y="50"/>
                    </a:lnTo>
                    <a:lnTo>
                      <a:pt x="49" y="46"/>
                    </a:lnTo>
                    <a:lnTo>
                      <a:pt x="47" y="35"/>
                    </a:lnTo>
                    <a:lnTo>
                      <a:pt x="47" y="35"/>
                    </a:lnTo>
                    <a:lnTo>
                      <a:pt x="47" y="34"/>
                    </a:lnTo>
                    <a:lnTo>
                      <a:pt x="49" y="31"/>
                    </a:lnTo>
                    <a:lnTo>
                      <a:pt x="49" y="29"/>
                    </a:lnTo>
                    <a:lnTo>
                      <a:pt x="49" y="29"/>
                    </a:lnTo>
                    <a:lnTo>
                      <a:pt x="44" y="20"/>
                    </a:lnTo>
                    <a:lnTo>
                      <a:pt x="42" y="18"/>
                    </a:lnTo>
                    <a:lnTo>
                      <a:pt x="41" y="17"/>
                    </a:lnTo>
                    <a:lnTo>
                      <a:pt x="41" y="15"/>
                    </a:lnTo>
                    <a:lnTo>
                      <a:pt x="21" y="1"/>
                    </a:lnTo>
                    <a:lnTo>
                      <a:pt x="19" y="0"/>
                    </a:lnTo>
                    <a:lnTo>
                      <a:pt x="17" y="0"/>
                    </a:lnTo>
                    <a:lnTo>
                      <a:pt x="14" y="1"/>
                    </a:lnTo>
                    <a:lnTo>
                      <a:pt x="5" y="6"/>
                    </a:lnTo>
                    <a:lnTo>
                      <a:pt x="3" y="7"/>
                    </a:lnTo>
                    <a:lnTo>
                      <a:pt x="2" y="10"/>
                    </a:lnTo>
                    <a:lnTo>
                      <a:pt x="0" y="20"/>
                    </a:lnTo>
                    <a:lnTo>
                      <a:pt x="0" y="21"/>
                    </a:lnTo>
                    <a:lnTo>
                      <a:pt x="0" y="23"/>
                    </a:lnTo>
                    <a:lnTo>
                      <a:pt x="28" y="5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8" name="Freeform 1318"/>
              <p:cNvSpPr>
                <a:spLocks/>
              </p:cNvSpPr>
              <p:nvPr/>
            </p:nvSpPr>
            <p:spPr bwMode="auto">
              <a:xfrm>
                <a:off x="3975100" y="2241550"/>
                <a:ext cx="34925" cy="33338"/>
              </a:xfrm>
              <a:custGeom>
                <a:avLst/>
                <a:gdLst/>
                <a:ahLst/>
                <a:cxnLst>
                  <a:cxn ang="0">
                    <a:pos x="6" y="0"/>
                  </a:cxn>
                  <a:cxn ang="0">
                    <a:pos x="3" y="2"/>
                  </a:cxn>
                  <a:cxn ang="0">
                    <a:pos x="2" y="4"/>
                  </a:cxn>
                  <a:cxn ang="0">
                    <a:pos x="2" y="4"/>
                  </a:cxn>
                  <a:cxn ang="0">
                    <a:pos x="0" y="5"/>
                  </a:cxn>
                  <a:cxn ang="0">
                    <a:pos x="0" y="10"/>
                  </a:cxn>
                  <a:cxn ang="0">
                    <a:pos x="2" y="13"/>
                  </a:cxn>
                  <a:cxn ang="0">
                    <a:pos x="5" y="16"/>
                  </a:cxn>
                  <a:cxn ang="0">
                    <a:pos x="8" y="21"/>
                  </a:cxn>
                  <a:cxn ang="0">
                    <a:pos x="14" y="21"/>
                  </a:cxn>
                  <a:cxn ang="0">
                    <a:pos x="21" y="18"/>
                  </a:cxn>
                  <a:cxn ang="0">
                    <a:pos x="22" y="14"/>
                  </a:cxn>
                  <a:cxn ang="0">
                    <a:pos x="22" y="11"/>
                  </a:cxn>
                  <a:cxn ang="0">
                    <a:pos x="22" y="10"/>
                  </a:cxn>
                  <a:cxn ang="0">
                    <a:pos x="22" y="10"/>
                  </a:cxn>
                  <a:cxn ang="0">
                    <a:pos x="21" y="8"/>
                  </a:cxn>
                  <a:cxn ang="0">
                    <a:pos x="21" y="7"/>
                  </a:cxn>
                  <a:cxn ang="0">
                    <a:pos x="17" y="5"/>
                  </a:cxn>
                  <a:cxn ang="0">
                    <a:pos x="11" y="2"/>
                  </a:cxn>
                  <a:cxn ang="0">
                    <a:pos x="6" y="0"/>
                  </a:cxn>
                </a:cxnLst>
                <a:rect l="0" t="0" r="r" b="b"/>
                <a:pathLst>
                  <a:path w="22" h="21">
                    <a:moveTo>
                      <a:pt x="6" y="0"/>
                    </a:moveTo>
                    <a:lnTo>
                      <a:pt x="3" y="2"/>
                    </a:lnTo>
                    <a:lnTo>
                      <a:pt x="2" y="4"/>
                    </a:lnTo>
                    <a:lnTo>
                      <a:pt x="2" y="4"/>
                    </a:lnTo>
                    <a:lnTo>
                      <a:pt x="0" y="5"/>
                    </a:lnTo>
                    <a:lnTo>
                      <a:pt x="0" y="10"/>
                    </a:lnTo>
                    <a:lnTo>
                      <a:pt x="2" y="13"/>
                    </a:lnTo>
                    <a:lnTo>
                      <a:pt x="5" y="16"/>
                    </a:lnTo>
                    <a:lnTo>
                      <a:pt x="8" y="21"/>
                    </a:lnTo>
                    <a:lnTo>
                      <a:pt x="14" y="21"/>
                    </a:lnTo>
                    <a:lnTo>
                      <a:pt x="21" y="18"/>
                    </a:lnTo>
                    <a:lnTo>
                      <a:pt x="22" y="14"/>
                    </a:lnTo>
                    <a:lnTo>
                      <a:pt x="22" y="11"/>
                    </a:lnTo>
                    <a:lnTo>
                      <a:pt x="22" y="10"/>
                    </a:lnTo>
                    <a:lnTo>
                      <a:pt x="22" y="10"/>
                    </a:lnTo>
                    <a:lnTo>
                      <a:pt x="21" y="8"/>
                    </a:lnTo>
                    <a:lnTo>
                      <a:pt x="21" y="7"/>
                    </a:lnTo>
                    <a:lnTo>
                      <a:pt x="17" y="5"/>
                    </a:lnTo>
                    <a:lnTo>
                      <a:pt x="11" y="2"/>
                    </a:lnTo>
                    <a:lnTo>
                      <a:pt x="6"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99" name="Freeform 1319"/>
              <p:cNvSpPr>
                <a:spLocks/>
              </p:cNvSpPr>
              <p:nvPr/>
            </p:nvSpPr>
            <p:spPr bwMode="auto">
              <a:xfrm>
                <a:off x="3983038" y="2081213"/>
                <a:ext cx="17463" cy="47625"/>
              </a:xfrm>
              <a:custGeom>
                <a:avLst/>
                <a:gdLst/>
                <a:ahLst/>
                <a:cxnLst>
                  <a:cxn ang="0">
                    <a:pos x="1" y="26"/>
                  </a:cxn>
                  <a:cxn ang="0">
                    <a:pos x="3" y="30"/>
                  </a:cxn>
                  <a:cxn ang="0">
                    <a:pos x="5" y="28"/>
                  </a:cxn>
                  <a:cxn ang="0">
                    <a:pos x="6" y="26"/>
                  </a:cxn>
                  <a:cxn ang="0">
                    <a:pos x="8" y="26"/>
                  </a:cxn>
                  <a:cxn ang="0">
                    <a:pos x="6" y="25"/>
                  </a:cxn>
                  <a:cxn ang="0">
                    <a:pos x="8" y="20"/>
                  </a:cxn>
                  <a:cxn ang="0">
                    <a:pos x="8" y="14"/>
                  </a:cxn>
                  <a:cxn ang="0">
                    <a:pos x="9" y="8"/>
                  </a:cxn>
                  <a:cxn ang="0">
                    <a:pos x="11" y="5"/>
                  </a:cxn>
                  <a:cxn ang="0">
                    <a:pos x="11" y="3"/>
                  </a:cxn>
                  <a:cxn ang="0">
                    <a:pos x="11" y="0"/>
                  </a:cxn>
                  <a:cxn ang="0">
                    <a:pos x="9" y="0"/>
                  </a:cxn>
                  <a:cxn ang="0">
                    <a:pos x="3" y="6"/>
                  </a:cxn>
                  <a:cxn ang="0">
                    <a:pos x="1" y="8"/>
                  </a:cxn>
                  <a:cxn ang="0">
                    <a:pos x="0" y="15"/>
                  </a:cxn>
                  <a:cxn ang="0">
                    <a:pos x="0" y="19"/>
                  </a:cxn>
                  <a:cxn ang="0">
                    <a:pos x="1" y="23"/>
                  </a:cxn>
                  <a:cxn ang="0">
                    <a:pos x="1" y="26"/>
                  </a:cxn>
                </a:cxnLst>
                <a:rect l="0" t="0" r="r" b="b"/>
                <a:pathLst>
                  <a:path w="11" h="30">
                    <a:moveTo>
                      <a:pt x="1" y="26"/>
                    </a:moveTo>
                    <a:lnTo>
                      <a:pt x="3" y="30"/>
                    </a:lnTo>
                    <a:lnTo>
                      <a:pt x="5" y="28"/>
                    </a:lnTo>
                    <a:lnTo>
                      <a:pt x="6" y="26"/>
                    </a:lnTo>
                    <a:lnTo>
                      <a:pt x="8" y="26"/>
                    </a:lnTo>
                    <a:lnTo>
                      <a:pt x="6" y="25"/>
                    </a:lnTo>
                    <a:lnTo>
                      <a:pt x="8" y="20"/>
                    </a:lnTo>
                    <a:lnTo>
                      <a:pt x="8" y="14"/>
                    </a:lnTo>
                    <a:lnTo>
                      <a:pt x="9" y="8"/>
                    </a:lnTo>
                    <a:lnTo>
                      <a:pt x="11" y="5"/>
                    </a:lnTo>
                    <a:lnTo>
                      <a:pt x="11" y="3"/>
                    </a:lnTo>
                    <a:lnTo>
                      <a:pt x="11" y="0"/>
                    </a:lnTo>
                    <a:lnTo>
                      <a:pt x="9" y="0"/>
                    </a:lnTo>
                    <a:lnTo>
                      <a:pt x="3" y="6"/>
                    </a:lnTo>
                    <a:lnTo>
                      <a:pt x="1" y="8"/>
                    </a:lnTo>
                    <a:lnTo>
                      <a:pt x="0" y="15"/>
                    </a:lnTo>
                    <a:lnTo>
                      <a:pt x="0" y="19"/>
                    </a:lnTo>
                    <a:lnTo>
                      <a:pt x="1" y="23"/>
                    </a:lnTo>
                    <a:lnTo>
                      <a:pt x="1" y="2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0" name="Freeform 1320"/>
              <p:cNvSpPr>
                <a:spLocks/>
              </p:cNvSpPr>
              <p:nvPr/>
            </p:nvSpPr>
            <p:spPr bwMode="auto">
              <a:xfrm>
                <a:off x="4960938" y="1284288"/>
                <a:ext cx="50800" cy="69850"/>
              </a:xfrm>
              <a:custGeom>
                <a:avLst/>
                <a:gdLst/>
                <a:ahLst/>
                <a:cxnLst>
                  <a:cxn ang="0">
                    <a:pos x="25" y="18"/>
                  </a:cxn>
                  <a:cxn ang="0">
                    <a:pos x="26" y="11"/>
                  </a:cxn>
                  <a:cxn ang="0">
                    <a:pos x="26" y="10"/>
                  </a:cxn>
                  <a:cxn ang="0">
                    <a:pos x="29" y="10"/>
                  </a:cxn>
                  <a:cxn ang="0">
                    <a:pos x="31" y="10"/>
                  </a:cxn>
                  <a:cxn ang="0">
                    <a:pos x="31" y="10"/>
                  </a:cxn>
                  <a:cxn ang="0">
                    <a:pos x="32" y="8"/>
                  </a:cxn>
                  <a:cxn ang="0">
                    <a:pos x="32" y="7"/>
                  </a:cxn>
                  <a:cxn ang="0">
                    <a:pos x="29" y="3"/>
                  </a:cxn>
                  <a:cxn ang="0">
                    <a:pos x="28" y="2"/>
                  </a:cxn>
                  <a:cxn ang="0">
                    <a:pos x="28" y="0"/>
                  </a:cxn>
                  <a:cxn ang="0">
                    <a:pos x="25" y="0"/>
                  </a:cxn>
                  <a:cxn ang="0">
                    <a:pos x="6" y="3"/>
                  </a:cxn>
                  <a:cxn ang="0">
                    <a:pos x="4" y="3"/>
                  </a:cxn>
                  <a:cxn ang="0">
                    <a:pos x="0" y="8"/>
                  </a:cxn>
                  <a:cxn ang="0">
                    <a:pos x="0" y="10"/>
                  </a:cxn>
                  <a:cxn ang="0">
                    <a:pos x="12" y="36"/>
                  </a:cxn>
                  <a:cxn ang="0">
                    <a:pos x="14" y="39"/>
                  </a:cxn>
                  <a:cxn ang="0">
                    <a:pos x="17" y="43"/>
                  </a:cxn>
                  <a:cxn ang="0">
                    <a:pos x="18" y="44"/>
                  </a:cxn>
                  <a:cxn ang="0">
                    <a:pos x="20" y="44"/>
                  </a:cxn>
                  <a:cxn ang="0">
                    <a:pos x="25" y="43"/>
                  </a:cxn>
                  <a:cxn ang="0">
                    <a:pos x="26" y="43"/>
                  </a:cxn>
                  <a:cxn ang="0">
                    <a:pos x="26" y="38"/>
                  </a:cxn>
                  <a:cxn ang="0">
                    <a:pos x="26" y="35"/>
                  </a:cxn>
                  <a:cxn ang="0">
                    <a:pos x="26" y="33"/>
                  </a:cxn>
                  <a:cxn ang="0">
                    <a:pos x="23" y="30"/>
                  </a:cxn>
                  <a:cxn ang="0">
                    <a:pos x="23" y="28"/>
                  </a:cxn>
                  <a:cxn ang="0">
                    <a:pos x="23" y="27"/>
                  </a:cxn>
                  <a:cxn ang="0">
                    <a:pos x="25" y="18"/>
                  </a:cxn>
                </a:cxnLst>
                <a:rect l="0" t="0" r="r" b="b"/>
                <a:pathLst>
                  <a:path w="32" h="44">
                    <a:moveTo>
                      <a:pt x="25" y="18"/>
                    </a:moveTo>
                    <a:lnTo>
                      <a:pt x="26" y="11"/>
                    </a:lnTo>
                    <a:lnTo>
                      <a:pt x="26" y="10"/>
                    </a:lnTo>
                    <a:lnTo>
                      <a:pt x="29" y="10"/>
                    </a:lnTo>
                    <a:lnTo>
                      <a:pt x="31" y="10"/>
                    </a:lnTo>
                    <a:lnTo>
                      <a:pt x="31" y="10"/>
                    </a:lnTo>
                    <a:lnTo>
                      <a:pt x="32" y="8"/>
                    </a:lnTo>
                    <a:lnTo>
                      <a:pt x="32" y="7"/>
                    </a:lnTo>
                    <a:lnTo>
                      <a:pt x="29" y="3"/>
                    </a:lnTo>
                    <a:lnTo>
                      <a:pt x="28" y="2"/>
                    </a:lnTo>
                    <a:lnTo>
                      <a:pt x="28" y="0"/>
                    </a:lnTo>
                    <a:lnTo>
                      <a:pt x="25" y="0"/>
                    </a:lnTo>
                    <a:lnTo>
                      <a:pt x="6" y="3"/>
                    </a:lnTo>
                    <a:lnTo>
                      <a:pt x="4" y="3"/>
                    </a:lnTo>
                    <a:lnTo>
                      <a:pt x="0" y="8"/>
                    </a:lnTo>
                    <a:lnTo>
                      <a:pt x="0" y="10"/>
                    </a:lnTo>
                    <a:lnTo>
                      <a:pt x="12" y="36"/>
                    </a:lnTo>
                    <a:lnTo>
                      <a:pt x="14" y="39"/>
                    </a:lnTo>
                    <a:lnTo>
                      <a:pt x="17" y="43"/>
                    </a:lnTo>
                    <a:lnTo>
                      <a:pt x="18" y="44"/>
                    </a:lnTo>
                    <a:lnTo>
                      <a:pt x="20" y="44"/>
                    </a:lnTo>
                    <a:lnTo>
                      <a:pt x="25" y="43"/>
                    </a:lnTo>
                    <a:lnTo>
                      <a:pt x="26" y="43"/>
                    </a:lnTo>
                    <a:lnTo>
                      <a:pt x="26" y="38"/>
                    </a:lnTo>
                    <a:lnTo>
                      <a:pt x="26" y="35"/>
                    </a:lnTo>
                    <a:lnTo>
                      <a:pt x="26" y="33"/>
                    </a:lnTo>
                    <a:lnTo>
                      <a:pt x="23" y="30"/>
                    </a:lnTo>
                    <a:lnTo>
                      <a:pt x="23" y="28"/>
                    </a:lnTo>
                    <a:lnTo>
                      <a:pt x="23" y="27"/>
                    </a:lnTo>
                    <a:lnTo>
                      <a:pt x="25" y="1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1" name="Freeform 1321"/>
              <p:cNvSpPr>
                <a:spLocks/>
              </p:cNvSpPr>
              <p:nvPr/>
            </p:nvSpPr>
            <p:spPr bwMode="auto">
              <a:xfrm>
                <a:off x="3770313" y="2400300"/>
                <a:ext cx="41275" cy="20638"/>
              </a:xfrm>
              <a:custGeom>
                <a:avLst/>
                <a:gdLst/>
                <a:ahLst/>
                <a:cxnLst>
                  <a:cxn ang="0">
                    <a:pos x="3" y="13"/>
                  </a:cxn>
                  <a:cxn ang="0">
                    <a:pos x="21" y="7"/>
                  </a:cxn>
                  <a:cxn ang="0">
                    <a:pos x="25" y="5"/>
                  </a:cxn>
                  <a:cxn ang="0">
                    <a:pos x="26" y="5"/>
                  </a:cxn>
                  <a:cxn ang="0">
                    <a:pos x="26" y="4"/>
                  </a:cxn>
                  <a:cxn ang="0">
                    <a:pos x="26" y="4"/>
                  </a:cxn>
                  <a:cxn ang="0">
                    <a:pos x="26" y="2"/>
                  </a:cxn>
                  <a:cxn ang="0">
                    <a:pos x="25" y="0"/>
                  </a:cxn>
                  <a:cxn ang="0">
                    <a:pos x="20" y="0"/>
                  </a:cxn>
                  <a:cxn ang="0">
                    <a:pos x="17" y="0"/>
                  </a:cxn>
                  <a:cxn ang="0">
                    <a:pos x="14" y="0"/>
                  </a:cxn>
                  <a:cxn ang="0">
                    <a:pos x="10" y="2"/>
                  </a:cxn>
                  <a:cxn ang="0">
                    <a:pos x="1" y="5"/>
                  </a:cxn>
                  <a:cxn ang="0">
                    <a:pos x="1" y="7"/>
                  </a:cxn>
                  <a:cxn ang="0">
                    <a:pos x="0" y="8"/>
                  </a:cxn>
                  <a:cxn ang="0">
                    <a:pos x="1" y="10"/>
                  </a:cxn>
                  <a:cxn ang="0">
                    <a:pos x="1" y="11"/>
                  </a:cxn>
                  <a:cxn ang="0">
                    <a:pos x="3" y="13"/>
                  </a:cxn>
                </a:cxnLst>
                <a:rect l="0" t="0" r="r" b="b"/>
                <a:pathLst>
                  <a:path w="26" h="13">
                    <a:moveTo>
                      <a:pt x="3" y="13"/>
                    </a:moveTo>
                    <a:lnTo>
                      <a:pt x="21" y="7"/>
                    </a:lnTo>
                    <a:lnTo>
                      <a:pt x="25" y="5"/>
                    </a:lnTo>
                    <a:lnTo>
                      <a:pt x="26" y="5"/>
                    </a:lnTo>
                    <a:lnTo>
                      <a:pt x="26" y="4"/>
                    </a:lnTo>
                    <a:lnTo>
                      <a:pt x="26" y="4"/>
                    </a:lnTo>
                    <a:lnTo>
                      <a:pt x="26" y="2"/>
                    </a:lnTo>
                    <a:lnTo>
                      <a:pt x="25" y="0"/>
                    </a:lnTo>
                    <a:lnTo>
                      <a:pt x="20" y="0"/>
                    </a:lnTo>
                    <a:lnTo>
                      <a:pt x="17" y="0"/>
                    </a:lnTo>
                    <a:lnTo>
                      <a:pt x="14" y="0"/>
                    </a:lnTo>
                    <a:lnTo>
                      <a:pt x="10" y="2"/>
                    </a:lnTo>
                    <a:lnTo>
                      <a:pt x="1" y="5"/>
                    </a:lnTo>
                    <a:lnTo>
                      <a:pt x="1" y="7"/>
                    </a:lnTo>
                    <a:lnTo>
                      <a:pt x="0" y="8"/>
                    </a:lnTo>
                    <a:lnTo>
                      <a:pt x="1" y="10"/>
                    </a:lnTo>
                    <a:lnTo>
                      <a:pt x="1" y="11"/>
                    </a:lnTo>
                    <a:lnTo>
                      <a:pt x="3" y="1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2" name="Freeform 1322"/>
              <p:cNvSpPr>
                <a:spLocks/>
              </p:cNvSpPr>
              <p:nvPr/>
            </p:nvSpPr>
            <p:spPr bwMode="auto">
              <a:xfrm>
                <a:off x="3779838" y="3113088"/>
                <a:ext cx="177800" cy="222250"/>
              </a:xfrm>
              <a:custGeom>
                <a:avLst/>
                <a:gdLst/>
                <a:ahLst/>
                <a:cxnLst>
                  <a:cxn ang="0">
                    <a:pos x="98" y="115"/>
                  </a:cxn>
                  <a:cxn ang="0">
                    <a:pos x="112" y="103"/>
                  </a:cxn>
                  <a:cxn ang="0">
                    <a:pos x="112" y="100"/>
                  </a:cxn>
                  <a:cxn ang="0">
                    <a:pos x="112" y="100"/>
                  </a:cxn>
                  <a:cxn ang="0">
                    <a:pos x="111" y="87"/>
                  </a:cxn>
                  <a:cxn ang="0">
                    <a:pos x="108" y="73"/>
                  </a:cxn>
                  <a:cxn ang="0">
                    <a:pos x="106" y="70"/>
                  </a:cxn>
                  <a:cxn ang="0">
                    <a:pos x="103" y="64"/>
                  </a:cxn>
                  <a:cxn ang="0">
                    <a:pos x="98" y="61"/>
                  </a:cxn>
                  <a:cxn ang="0">
                    <a:pos x="95" y="58"/>
                  </a:cxn>
                  <a:cxn ang="0">
                    <a:pos x="94" y="48"/>
                  </a:cxn>
                  <a:cxn ang="0">
                    <a:pos x="90" y="25"/>
                  </a:cxn>
                  <a:cxn ang="0">
                    <a:pos x="89" y="9"/>
                  </a:cxn>
                  <a:cxn ang="0">
                    <a:pos x="89" y="6"/>
                  </a:cxn>
                  <a:cxn ang="0">
                    <a:pos x="90" y="4"/>
                  </a:cxn>
                  <a:cxn ang="0">
                    <a:pos x="92" y="3"/>
                  </a:cxn>
                  <a:cxn ang="0">
                    <a:pos x="92" y="0"/>
                  </a:cxn>
                  <a:cxn ang="0">
                    <a:pos x="92" y="0"/>
                  </a:cxn>
                  <a:cxn ang="0">
                    <a:pos x="86" y="0"/>
                  </a:cxn>
                  <a:cxn ang="0">
                    <a:pos x="44" y="19"/>
                  </a:cxn>
                  <a:cxn ang="0">
                    <a:pos x="20" y="29"/>
                  </a:cxn>
                  <a:cxn ang="0">
                    <a:pos x="19" y="31"/>
                  </a:cxn>
                  <a:cxn ang="0">
                    <a:pos x="17" y="34"/>
                  </a:cxn>
                  <a:cxn ang="0">
                    <a:pos x="15" y="36"/>
                  </a:cxn>
                  <a:cxn ang="0">
                    <a:pos x="11" y="54"/>
                  </a:cxn>
                  <a:cxn ang="0">
                    <a:pos x="0" y="94"/>
                  </a:cxn>
                  <a:cxn ang="0">
                    <a:pos x="0" y="95"/>
                  </a:cxn>
                  <a:cxn ang="0">
                    <a:pos x="1" y="103"/>
                  </a:cxn>
                  <a:cxn ang="0">
                    <a:pos x="1" y="104"/>
                  </a:cxn>
                  <a:cxn ang="0">
                    <a:pos x="3" y="104"/>
                  </a:cxn>
                  <a:cxn ang="0">
                    <a:pos x="11" y="103"/>
                  </a:cxn>
                  <a:cxn ang="0">
                    <a:pos x="17" y="100"/>
                  </a:cxn>
                  <a:cxn ang="0">
                    <a:pos x="22" y="95"/>
                  </a:cxn>
                  <a:cxn ang="0">
                    <a:pos x="23" y="94"/>
                  </a:cxn>
                  <a:cxn ang="0">
                    <a:pos x="28" y="87"/>
                  </a:cxn>
                  <a:cxn ang="0">
                    <a:pos x="29" y="86"/>
                  </a:cxn>
                  <a:cxn ang="0">
                    <a:pos x="34" y="73"/>
                  </a:cxn>
                  <a:cxn ang="0">
                    <a:pos x="37" y="67"/>
                  </a:cxn>
                  <a:cxn ang="0">
                    <a:pos x="39" y="64"/>
                  </a:cxn>
                  <a:cxn ang="0">
                    <a:pos x="40" y="62"/>
                  </a:cxn>
                  <a:cxn ang="0">
                    <a:pos x="56" y="62"/>
                  </a:cxn>
                  <a:cxn ang="0">
                    <a:pos x="58" y="62"/>
                  </a:cxn>
                  <a:cxn ang="0">
                    <a:pos x="59" y="64"/>
                  </a:cxn>
                  <a:cxn ang="0">
                    <a:pos x="59" y="64"/>
                  </a:cxn>
                  <a:cxn ang="0">
                    <a:pos x="59" y="65"/>
                  </a:cxn>
                  <a:cxn ang="0">
                    <a:pos x="59" y="67"/>
                  </a:cxn>
                  <a:cxn ang="0">
                    <a:pos x="58" y="69"/>
                  </a:cxn>
                  <a:cxn ang="0">
                    <a:pos x="56" y="70"/>
                  </a:cxn>
                  <a:cxn ang="0">
                    <a:pos x="50" y="89"/>
                  </a:cxn>
                  <a:cxn ang="0">
                    <a:pos x="42" y="123"/>
                  </a:cxn>
                  <a:cxn ang="0">
                    <a:pos x="40" y="134"/>
                  </a:cxn>
                  <a:cxn ang="0">
                    <a:pos x="40" y="134"/>
                  </a:cxn>
                  <a:cxn ang="0">
                    <a:pos x="51" y="140"/>
                  </a:cxn>
                  <a:cxn ang="0">
                    <a:pos x="56" y="140"/>
                  </a:cxn>
                  <a:cxn ang="0">
                    <a:pos x="58" y="139"/>
                  </a:cxn>
                  <a:cxn ang="0">
                    <a:pos x="89" y="120"/>
                  </a:cxn>
                  <a:cxn ang="0">
                    <a:pos x="98" y="115"/>
                  </a:cxn>
                </a:cxnLst>
                <a:rect l="0" t="0" r="r" b="b"/>
                <a:pathLst>
                  <a:path w="112" h="140">
                    <a:moveTo>
                      <a:pt x="98" y="115"/>
                    </a:moveTo>
                    <a:lnTo>
                      <a:pt x="112" y="103"/>
                    </a:lnTo>
                    <a:lnTo>
                      <a:pt x="112" y="100"/>
                    </a:lnTo>
                    <a:lnTo>
                      <a:pt x="112" y="100"/>
                    </a:lnTo>
                    <a:lnTo>
                      <a:pt x="111" y="87"/>
                    </a:lnTo>
                    <a:lnTo>
                      <a:pt x="108" y="73"/>
                    </a:lnTo>
                    <a:lnTo>
                      <a:pt x="106" y="70"/>
                    </a:lnTo>
                    <a:lnTo>
                      <a:pt x="103" y="64"/>
                    </a:lnTo>
                    <a:lnTo>
                      <a:pt x="98" y="61"/>
                    </a:lnTo>
                    <a:lnTo>
                      <a:pt x="95" y="58"/>
                    </a:lnTo>
                    <a:lnTo>
                      <a:pt x="94" y="48"/>
                    </a:lnTo>
                    <a:lnTo>
                      <a:pt x="90" y="25"/>
                    </a:lnTo>
                    <a:lnTo>
                      <a:pt x="89" y="9"/>
                    </a:lnTo>
                    <a:lnTo>
                      <a:pt x="89" y="6"/>
                    </a:lnTo>
                    <a:lnTo>
                      <a:pt x="90" y="4"/>
                    </a:lnTo>
                    <a:lnTo>
                      <a:pt x="92" y="3"/>
                    </a:lnTo>
                    <a:lnTo>
                      <a:pt x="92" y="0"/>
                    </a:lnTo>
                    <a:lnTo>
                      <a:pt x="92" y="0"/>
                    </a:lnTo>
                    <a:lnTo>
                      <a:pt x="86" y="0"/>
                    </a:lnTo>
                    <a:lnTo>
                      <a:pt x="44" y="19"/>
                    </a:lnTo>
                    <a:lnTo>
                      <a:pt x="20" y="29"/>
                    </a:lnTo>
                    <a:lnTo>
                      <a:pt x="19" y="31"/>
                    </a:lnTo>
                    <a:lnTo>
                      <a:pt x="17" y="34"/>
                    </a:lnTo>
                    <a:lnTo>
                      <a:pt x="15" y="36"/>
                    </a:lnTo>
                    <a:lnTo>
                      <a:pt x="11" y="54"/>
                    </a:lnTo>
                    <a:lnTo>
                      <a:pt x="0" y="94"/>
                    </a:lnTo>
                    <a:lnTo>
                      <a:pt x="0" y="95"/>
                    </a:lnTo>
                    <a:lnTo>
                      <a:pt x="1" y="103"/>
                    </a:lnTo>
                    <a:lnTo>
                      <a:pt x="1" y="104"/>
                    </a:lnTo>
                    <a:lnTo>
                      <a:pt x="3" y="104"/>
                    </a:lnTo>
                    <a:lnTo>
                      <a:pt x="11" y="103"/>
                    </a:lnTo>
                    <a:lnTo>
                      <a:pt x="17" y="100"/>
                    </a:lnTo>
                    <a:lnTo>
                      <a:pt x="22" y="95"/>
                    </a:lnTo>
                    <a:lnTo>
                      <a:pt x="23" y="94"/>
                    </a:lnTo>
                    <a:lnTo>
                      <a:pt x="28" y="87"/>
                    </a:lnTo>
                    <a:lnTo>
                      <a:pt x="29" y="86"/>
                    </a:lnTo>
                    <a:lnTo>
                      <a:pt x="34" y="73"/>
                    </a:lnTo>
                    <a:lnTo>
                      <a:pt x="37" y="67"/>
                    </a:lnTo>
                    <a:lnTo>
                      <a:pt x="39" y="64"/>
                    </a:lnTo>
                    <a:lnTo>
                      <a:pt x="40" y="62"/>
                    </a:lnTo>
                    <a:lnTo>
                      <a:pt x="56" y="62"/>
                    </a:lnTo>
                    <a:lnTo>
                      <a:pt x="58" y="62"/>
                    </a:lnTo>
                    <a:lnTo>
                      <a:pt x="59" y="64"/>
                    </a:lnTo>
                    <a:lnTo>
                      <a:pt x="59" y="64"/>
                    </a:lnTo>
                    <a:lnTo>
                      <a:pt x="59" y="65"/>
                    </a:lnTo>
                    <a:lnTo>
                      <a:pt x="59" y="67"/>
                    </a:lnTo>
                    <a:lnTo>
                      <a:pt x="58" y="69"/>
                    </a:lnTo>
                    <a:lnTo>
                      <a:pt x="56" y="70"/>
                    </a:lnTo>
                    <a:lnTo>
                      <a:pt x="50" y="89"/>
                    </a:lnTo>
                    <a:lnTo>
                      <a:pt x="42" y="123"/>
                    </a:lnTo>
                    <a:lnTo>
                      <a:pt x="40" y="134"/>
                    </a:lnTo>
                    <a:lnTo>
                      <a:pt x="40" y="134"/>
                    </a:lnTo>
                    <a:lnTo>
                      <a:pt x="51" y="140"/>
                    </a:lnTo>
                    <a:lnTo>
                      <a:pt x="56" y="140"/>
                    </a:lnTo>
                    <a:lnTo>
                      <a:pt x="58" y="139"/>
                    </a:lnTo>
                    <a:lnTo>
                      <a:pt x="89" y="120"/>
                    </a:lnTo>
                    <a:lnTo>
                      <a:pt x="98" y="11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3" name="Freeform 1325"/>
              <p:cNvSpPr>
                <a:spLocks/>
              </p:cNvSpPr>
              <p:nvPr/>
            </p:nvSpPr>
            <p:spPr bwMode="auto">
              <a:xfrm>
                <a:off x="5530850" y="415925"/>
                <a:ext cx="30163" cy="52388"/>
              </a:xfrm>
              <a:custGeom>
                <a:avLst/>
                <a:gdLst/>
                <a:ahLst/>
                <a:cxnLst>
                  <a:cxn ang="0">
                    <a:pos x="12" y="0"/>
                  </a:cxn>
                  <a:cxn ang="0">
                    <a:pos x="11" y="0"/>
                  </a:cxn>
                  <a:cxn ang="0">
                    <a:pos x="3" y="2"/>
                  </a:cxn>
                  <a:cxn ang="0">
                    <a:pos x="0" y="4"/>
                  </a:cxn>
                  <a:cxn ang="0">
                    <a:pos x="0" y="7"/>
                  </a:cxn>
                  <a:cxn ang="0">
                    <a:pos x="3" y="22"/>
                  </a:cxn>
                  <a:cxn ang="0">
                    <a:pos x="5" y="27"/>
                  </a:cxn>
                  <a:cxn ang="0">
                    <a:pos x="8" y="29"/>
                  </a:cxn>
                  <a:cxn ang="0">
                    <a:pos x="15" y="33"/>
                  </a:cxn>
                  <a:cxn ang="0">
                    <a:pos x="15" y="32"/>
                  </a:cxn>
                  <a:cxn ang="0">
                    <a:pos x="17" y="30"/>
                  </a:cxn>
                  <a:cxn ang="0">
                    <a:pos x="17" y="29"/>
                  </a:cxn>
                  <a:cxn ang="0">
                    <a:pos x="17" y="19"/>
                  </a:cxn>
                  <a:cxn ang="0">
                    <a:pos x="19" y="16"/>
                  </a:cxn>
                  <a:cxn ang="0">
                    <a:pos x="19" y="11"/>
                  </a:cxn>
                  <a:cxn ang="0">
                    <a:pos x="19" y="8"/>
                  </a:cxn>
                  <a:cxn ang="0">
                    <a:pos x="17" y="7"/>
                  </a:cxn>
                  <a:cxn ang="0">
                    <a:pos x="12" y="0"/>
                  </a:cxn>
                </a:cxnLst>
                <a:rect l="0" t="0" r="r" b="b"/>
                <a:pathLst>
                  <a:path w="19" h="33">
                    <a:moveTo>
                      <a:pt x="12" y="0"/>
                    </a:moveTo>
                    <a:lnTo>
                      <a:pt x="11" y="0"/>
                    </a:lnTo>
                    <a:lnTo>
                      <a:pt x="3" y="2"/>
                    </a:lnTo>
                    <a:lnTo>
                      <a:pt x="0" y="4"/>
                    </a:lnTo>
                    <a:lnTo>
                      <a:pt x="0" y="7"/>
                    </a:lnTo>
                    <a:lnTo>
                      <a:pt x="3" y="22"/>
                    </a:lnTo>
                    <a:lnTo>
                      <a:pt x="5" y="27"/>
                    </a:lnTo>
                    <a:lnTo>
                      <a:pt x="8" y="29"/>
                    </a:lnTo>
                    <a:lnTo>
                      <a:pt x="15" y="33"/>
                    </a:lnTo>
                    <a:lnTo>
                      <a:pt x="15" y="32"/>
                    </a:lnTo>
                    <a:lnTo>
                      <a:pt x="17" y="30"/>
                    </a:lnTo>
                    <a:lnTo>
                      <a:pt x="17" y="29"/>
                    </a:lnTo>
                    <a:lnTo>
                      <a:pt x="17" y="19"/>
                    </a:lnTo>
                    <a:lnTo>
                      <a:pt x="19" y="16"/>
                    </a:lnTo>
                    <a:lnTo>
                      <a:pt x="19" y="11"/>
                    </a:lnTo>
                    <a:lnTo>
                      <a:pt x="19" y="8"/>
                    </a:lnTo>
                    <a:lnTo>
                      <a:pt x="17" y="7"/>
                    </a:lnTo>
                    <a:lnTo>
                      <a:pt x="12"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4" name="Freeform 1326"/>
              <p:cNvSpPr>
                <a:spLocks/>
              </p:cNvSpPr>
              <p:nvPr/>
            </p:nvSpPr>
            <p:spPr bwMode="auto">
              <a:xfrm>
                <a:off x="5351463" y="136525"/>
                <a:ext cx="196850" cy="490538"/>
              </a:xfrm>
              <a:custGeom>
                <a:avLst/>
                <a:gdLst/>
                <a:ahLst/>
                <a:cxnLst>
                  <a:cxn ang="0">
                    <a:pos x="0" y="142"/>
                  </a:cxn>
                  <a:cxn ang="0">
                    <a:pos x="0" y="145"/>
                  </a:cxn>
                  <a:cxn ang="0">
                    <a:pos x="5" y="162"/>
                  </a:cxn>
                  <a:cxn ang="0">
                    <a:pos x="8" y="166"/>
                  </a:cxn>
                  <a:cxn ang="0">
                    <a:pos x="50" y="194"/>
                  </a:cxn>
                  <a:cxn ang="0">
                    <a:pos x="68" y="170"/>
                  </a:cxn>
                  <a:cxn ang="0">
                    <a:pos x="60" y="159"/>
                  </a:cxn>
                  <a:cxn ang="0">
                    <a:pos x="55" y="151"/>
                  </a:cxn>
                  <a:cxn ang="0">
                    <a:pos x="75" y="159"/>
                  </a:cxn>
                  <a:cxn ang="0">
                    <a:pos x="88" y="200"/>
                  </a:cxn>
                  <a:cxn ang="0">
                    <a:pos x="88" y="206"/>
                  </a:cxn>
                  <a:cxn ang="0">
                    <a:pos x="78" y="272"/>
                  </a:cxn>
                  <a:cxn ang="0">
                    <a:pos x="72" y="287"/>
                  </a:cxn>
                  <a:cxn ang="0">
                    <a:pos x="69" y="289"/>
                  </a:cxn>
                  <a:cxn ang="0">
                    <a:pos x="71" y="295"/>
                  </a:cxn>
                  <a:cxn ang="0">
                    <a:pos x="85" y="308"/>
                  </a:cxn>
                  <a:cxn ang="0">
                    <a:pos x="94" y="305"/>
                  </a:cxn>
                  <a:cxn ang="0">
                    <a:pos x="93" y="291"/>
                  </a:cxn>
                  <a:cxn ang="0">
                    <a:pos x="96" y="264"/>
                  </a:cxn>
                  <a:cxn ang="0">
                    <a:pos x="107" y="156"/>
                  </a:cxn>
                  <a:cxn ang="0">
                    <a:pos x="118" y="145"/>
                  </a:cxn>
                  <a:cxn ang="0">
                    <a:pos x="124" y="73"/>
                  </a:cxn>
                  <a:cxn ang="0">
                    <a:pos x="122" y="72"/>
                  </a:cxn>
                  <a:cxn ang="0">
                    <a:pos x="94" y="67"/>
                  </a:cxn>
                  <a:cxn ang="0">
                    <a:pos x="94" y="62"/>
                  </a:cxn>
                  <a:cxn ang="0">
                    <a:pos x="89" y="56"/>
                  </a:cxn>
                  <a:cxn ang="0">
                    <a:pos x="88" y="56"/>
                  </a:cxn>
                  <a:cxn ang="0">
                    <a:pos x="78" y="61"/>
                  </a:cxn>
                  <a:cxn ang="0">
                    <a:pos x="71" y="58"/>
                  </a:cxn>
                  <a:cxn ang="0">
                    <a:pos x="72" y="9"/>
                  </a:cxn>
                  <a:cxn ang="0">
                    <a:pos x="68" y="0"/>
                  </a:cxn>
                  <a:cxn ang="0">
                    <a:pos x="22" y="44"/>
                  </a:cxn>
                  <a:cxn ang="0">
                    <a:pos x="11" y="64"/>
                  </a:cxn>
                  <a:cxn ang="0">
                    <a:pos x="11" y="67"/>
                  </a:cxn>
                  <a:cxn ang="0">
                    <a:pos x="30" y="66"/>
                  </a:cxn>
                  <a:cxn ang="0">
                    <a:pos x="44" y="67"/>
                  </a:cxn>
                  <a:cxn ang="0">
                    <a:pos x="66" y="106"/>
                  </a:cxn>
                  <a:cxn ang="0">
                    <a:pos x="64" y="128"/>
                  </a:cxn>
                  <a:cxn ang="0">
                    <a:pos x="52" y="126"/>
                  </a:cxn>
                  <a:cxn ang="0">
                    <a:pos x="11" y="134"/>
                  </a:cxn>
                </a:cxnLst>
                <a:rect l="0" t="0" r="r" b="b"/>
                <a:pathLst>
                  <a:path w="124" h="309">
                    <a:moveTo>
                      <a:pt x="5" y="136"/>
                    </a:moveTo>
                    <a:lnTo>
                      <a:pt x="0" y="142"/>
                    </a:lnTo>
                    <a:lnTo>
                      <a:pt x="0" y="144"/>
                    </a:lnTo>
                    <a:lnTo>
                      <a:pt x="0" y="145"/>
                    </a:lnTo>
                    <a:lnTo>
                      <a:pt x="4" y="161"/>
                    </a:lnTo>
                    <a:lnTo>
                      <a:pt x="5" y="162"/>
                    </a:lnTo>
                    <a:lnTo>
                      <a:pt x="7" y="164"/>
                    </a:lnTo>
                    <a:lnTo>
                      <a:pt x="8" y="166"/>
                    </a:lnTo>
                    <a:lnTo>
                      <a:pt x="49" y="192"/>
                    </a:lnTo>
                    <a:lnTo>
                      <a:pt x="50" y="194"/>
                    </a:lnTo>
                    <a:lnTo>
                      <a:pt x="68" y="176"/>
                    </a:lnTo>
                    <a:lnTo>
                      <a:pt x="68" y="170"/>
                    </a:lnTo>
                    <a:lnTo>
                      <a:pt x="64" y="162"/>
                    </a:lnTo>
                    <a:lnTo>
                      <a:pt x="60" y="159"/>
                    </a:lnTo>
                    <a:lnTo>
                      <a:pt x="55" y="153"/>
                    </a:lnTo>
                    <a:lnTo>
                      <a:pt x="55" y="151"/>
                    </a:lnTo>
                    <a:lnTo>
                      <a:pt x="57" y="151"/>
                    </a:lnTo>
                    <a:lnTo>
                      <a:pt x="75" y="159"/>
                    </a:lnTo>
                    <a:lnTo>
                      <a:pt x="80" y="164"/>
                    </a:lnTo>
                    <a:lnTo>
                      <a:pt x="88" y="200"/>
                    </a:lnTo>
                    <a:lnTo>
                      <a:pt x="88" y="201"/>
                    </a:lnTo>
                    <a:lnTo>
                      <a:pt x="88" y="206"/>
                    </a:lnTo>
                    <a:lnTo>
                      <a:pt x="88" y="211"/>
                    </a:lnTo>
                    <a:lnTo>
                      <a:pt x="78" y="272"/>
                    </a:lnTo>
                    <a:lnTo>
                      <a:pt x="74" y="287"/>
                    </a:lnTo>
                    <a:lnTo>
                      <a:pt x="72" y="287"/>
                    </a:lnTo>
                    <a:lnTo>
                      <a:pt x="71" y="287"/>
                    </a:lnTo>
                    <a:lnTo>
                      <a:pt x="69" y="289"/>
                    </a:lnTo>
                    <a:lnTo>
                      <a:pt x="69" y="291"/>
                    </a:lnTo>
                    <a:lnTo>
                      <a:pt x="71" y="295"/>
                    </a:lnTo>
                    <a:lnTo>
                      <a:pt x="83" y="308"/>
                    </a:lnTo>
                    <a:lnTo>
                      <a:pt x="85" y="308"/>
                    </a:lnTo>
                    <a:lnTo>
                      <a:pt x="93" y="309"/>
                    </a:lnTo>
                    <a:lnTo>
                      <a:pt x="94" y="305"/>
                    </a:lnTo>
                    <a:lnTo>
                      <a:pt x="94" y="301"/>
                    </a:lnTo>
                    <a:lnTo>
                      <a:pt x="93" y="291"/>
                    </a:lnTo>
                    <a:lnTo>
                      <a:pt x="93" y="281"/>
                    </a:lnTo>
                    <a:lnTo>
                      <a:pt x="96" y="264"/>
                    </a:lnTo>
                    <a:lnTo>
                      <a:pt x="110" y="198"/>
                    </a:lnTo>
                    <a:lnTo>
                      <a:pt x="107" y="156"/>
                    </a:lnTo>
                    <a:lnTo>
                      <a:pt x="113" y="150"/>
                    </a:lnTo>
                    <a:lnTo>
                      <a:pt x="118" y="145"/>
                    </a:lnTo>
                    <a:lnTo>
                      <a:pt x="124" y="75"/>
                    </a:lnTo>
                    <a:lnTo>
                      <a:pt x="124" y="73"/>
                    </a:lnTo>
                    <a:lnTo>
                      <a:pt x="122" y="72"/>
                    </a:lnTo>
                    <a:lnTo>
                      <a:pt x="122" y="72"/>
                    </a:lnTo>
                    <a:lnTo>
                      <a:pt x="102" y="83"/>
                    </a:lnTo>
                    <a:lnTo>
                      <a:pt x="94" y="67"/>
                    </a:lnTo>
                    <a:lnTo>
                      <a:pt x="94" y="66"/>
                    </a:lnTo>
                    <a:lnTo>
                      <a:pt x="94" y="62"/>
                    </a:lnTo>
                    <a:lnTo>
                      <a:pt x="93" y="61"/>
                    </a:lnTo>
                    <a:lnTo>
                      <a:pt x="89" y="56"/>
                    </a:lnTo>
                    <a:lnTo>
                      <a:pt x="89" y="56"/>
                    </a:lnTo>
                    <a:lnTo>
                      <a:pt x="88" y="56"/>
                    </a:lnTo>
                    <a:lnTo>
                      <a:pt x="86" y="56"/>
                    </a:lnTo>
                    <a:lnTo>
                      <a:pt x="78" y="61"/>
                    </a:lnTo>
                    <a:lnTo>
                      <a:pt x="77" y="62"/>
                    </a:lnTo>
                    <a:lnTo>
                      <a:pt x="71" y="58"/>
                    </a:lnTo>
                    <a:lnTo>
                      <a:pt x="72" y="11"/>
                    </a:lnTo>
                    <a:lnTo>
                      <a:pt x="72" y="9"/>
                    </a:lnTo>
                    <a:lnTo>
                      <a:pt x="69" y="1"/>
                    </a:lnTo>
                    <a:lnTo>
                      <a:pt x="68" y="0"/>
                    </a:lnTo>
                    <a:lnTo>
                      <a:pt x="47" y="14"/>
                    </a:lnTo>
                    <a:lnTo>
                      <a:pt x="22" y="44"/>
                    </a:lnTo>
                    <a:lnTo>
                      <a:pt x="14" y="55"/>
                    </a:lnTo>
                    <a:lnTo>
                      <a:pt x="11" y="64"/>
                    </a:lnTo>
                    <a:lnTo>
                      <a:pt x="11" y="67"/>
                    </a:lnTo>
                    <a:lnTo>
                      <a:pt x="11" y="67"/>
                    </a:lnTo>
                    <a:lnTo>
                      <a:pt x="21" y="67"/>
                    </a:lnTo>
                    <a:lnTo>
                      <a:pt x="30" y="66"/>
                    </a:lnTo>
                    <a:lnTo>
                      <a:pt x="43" y="66"/>
                    </a:lnTo>
                    <a:lnTo>
                      <a:pt x="44" y="67"/>
                    </a:lnTo>
                    <a:lnTo>
                      <a:pt x="57" y="101"/>
                    </a:lnTo>
                    <a:lnTo>
                      <a:pt x="66" y="106"/>
                    </a:lnTo>
                    <a:lnTo>
                      <a:pt x="71" y="112"/>
                    </a:lnTo>
                    <a:lnTo>
                      <a:pt x="64" y="128"/>
                    </a:lnTo>
                    <a:lnTo>
                      <a:pt x="61" y="130"/>
                    </a:lnTo>
                    <a:lnTo>
                      <a:pt x="52" y="126"/>
                    </a:lnTo>
                    <a:lnTo>
                      <a:pt x="50" y="126"/>
                    </a:lnTo>
                    <a:lnTo>
                      <a:pt x="11" y="134"/>
                    </a:lnTo>
                    <a:lnTo>
                      <a:pt x="5" y="13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5" name="Freeform 1327"/>
              <p:cNvSpPr>
                <a:spLocks/>
              </p:cNvSpPr>
              <p:nvPr/>
            </p:nvSpPr>
            <p:spPr bwMode="auto">
              <a:xfrm>
                <a:off x="5341938" y="327025"/>
                <a:ext cx="22225" cy="15875"/>
              </a:xfrm>
              <a:custGeom>
                <a:avLst/>
                <a:gdLst/>
                <a:ahLst/>
                <a:cxnLst>
                  <a:cxn ang="0">
                    <a:pos x="6" y="10"/>
                  </a:cxn>
                  <a:cxn ang="0">
                    <a:pos x="8" y="10"/>
                  </a:cxn>
                  <a:cxn ang="0">
                    <a:pos x="13" y="8"/>
                  </a:cxn>
                  <a:cxn ang="0">
                    <a:pos x="14" y="8"/>
                  </a:cxn>
                  <a:cxn ang="0">
                    <a:pos x="14" y="3"/>
                  </a:cxn>
                  <a:cxn ang="0">
                    <a:pos x="13" y="0"/>
                  </a:cxn>
                  <a:cxn ang="0">
                    <a:pos x="13" y="0"/>
                  </a:cxn>
                  <a:cxn ang="0">
                    <a:pos x="3" y="0"/>
                  </a:cxn>
                  <a:cxn ang="0">
                    <a:pos x="2" y="0"/>
                  </a:cxn>
                  <a:cxn ang="0">
                    <a:pos x="2" y="0"/>
                  </a:cxn>
                  <a:cxn ang="0">
                    <a:pos x="0" y="0"/>
                  </a:cxn>
                  <a:cxn ang="0">
                    <a:pos x="0" y="2"/>
                  </a:cxn>
                  <a:cxn ang="0">
                    <a:pos x="0" y="3"/>
                  </a:cxn>
                  <a:cxn ang="0">
                    <a:pos x="6" y="10"/>
                  </a:cxn>
                </a:cxnLst>
                <a:rect l="0" t="0" r="r" b="b"/>
                <a:pathLst>
                  <a:path w="14" h="10">
                    <a:moveTo>
                      <a:pt x="6" y="10"/>
                    </a:moveTo>
                    <a:lnTo>
                      <a:pt x="8" y="10"/>
                    </a:lnTo>
                    <a:lnTo>
                      <a:pt x="13" y="8"/>
                    </a:lnTo>
                    <a:lnTo>
                      <a:pt x="14" y="8"/>
                    </a:lnTo>
                    <a:lnTo>
                      <a:pt x="14" y="3"/>
                    </a:lnTo>
                    <a:lnTo>
                      <a:pt x="13" y="0"/>
                    </a:lnTo>
                    <a:lnTo>
                      <a:pt x="13" y="0"/>
                    </a:lnTo>
                    <a:lnTo>
                      <a:pt x="3" y="0"/>
                    </a:lnTo>
                    <a:lnTo>
                      <a:pt x="2" y="0"/>
                    </a:lnTo>
                    <a:lnTo>
                      <a:pt x="2" y="0"/>
                    </a:lnTo>
                    <a:lnTo>
                      <a:pt x="0" y="0"/>
                    </a:lnTo>
                    <a:lnTo>
                      <a:pt x="0" y="2"/>
                    </a:lnTo>
                    <a:lnTo>
                      <a:pt x="0" y="3"/>
                    </a:lnTo>
                    <a:lnTo>
                      <a:pt x="6" y="1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6" name="Freeform 1328"/>
              <p:cNvSpPr>
                <a:spLocks/>
              </p:cNvSpPr>
              <p:nvPr/>
            </p:nvSpPr>
            <p:spPr bwMode="auto">
              <a:xfrm>
                <a:off x="5554663" y="285750"/>
                <a:ext cx="39688" cy="41275"/>
              </a:xfrm>
              <a:custGeom>
                <a:avLst/>
                <a:gdLst/>
                <a:ahLst/>
                <a:cxnLst>
                  <a:cxn ang="0">
                    <a:pos x="8" y="26"/>
                  </a:cxn>
                  <a:cxn ang="0">
                    <a:pos x="11" y="25"/>
                  </a:cxn>
                  <a:cxn ang="0">
                    <a:pos x="16" y="18"/>
                  </a:cxn>
                  <a:cxn ang="0">
                    <a:pos x="22" y="6"/>
                  </a:cxn>
                  <a:cxn ang="0">
                    <a:pos x="24" y="6"/>
                  </a:cxn>
                  <a:cxn ang="0">
                    <a:pos x="25" y="4"/>
                  </a:cxn>
                  <a:cxn ang="0">
                    <a:pos x="25" y="4"/>
                  </a:cxn>
                  <a:cxn ang="0">
                    <a:pos x="25" y="1"/>
                  </a:cxn>
                  <a:cxn ang="0">
                    <a:pos x="25" y="0"/>
                  </a:cxn>
                  <a:cxn ang="0">
                    <a:pos x="24" y="0"/>
                  </a:cxn>
                  <a:cxn ang="0">
                    <a:pos x="18" y="4"/>
                  </a:cxn>
                  <a:cxn ang="0">
                    <a:pos x="13" y="7"/>
                  </a:cxn>
                  <a:cxn ang="0">
                    <a:pos x="7" y="12"/>
                  </a:cxn>
                  <a:cxn ang="0">
                    <a:pos x="0" y="22"/>
                  </a:cxn>
                  <a:cxn ang="0">
                    <a:pos x="2" y="23"/>
                  </a:cxn>
                  <a:cxn ang="0">
                    <a:pos x="4" y="25"/>
                  </a:cxn>
                  <a:cxn ang="0">
                    <a:pos x="8" y="26"/>
                  </a:cxn>
                </a:cxnLst>
                <a:rect l="0" t="0" r="r" b="b"/>
                <a:pathLst>
                  <a:path w="25" h="26">
                    <a:moveTo>
                      <a:pt x="8" y="26"/>
                    </a:moveTo>
                    <a:lnTo>
                      <a:pt x="11" y="25"/>
                    </a:lnTo>
                    <a:lnTo>
                      <a:pt x="16" y="18"/>
                    </a:lnTo>
                    <a:lnTo>
                      <a:pt x="22" y="6"/>
                    </a:lnTo>
                    <a:lnTo>
                      <a:pt x="24" y="6"/>
                    </a:lnTo>
                    <a:lnTo>
                      <a:pt x="25" y="4"/>
                    </a:lnTo>
                    <a:lnTo>
                      <a:pt x="25" y="4"/>
                    </a:lnTo>
                    <a:lnTo>
                      <a:pt x="25" y="1"/>
                    </a:lnTo>
                    <a:lnTo>
                      <a:pt x="25" y="0"/>
                    </a:lnTo>
                    <a:lnTo>
                      <a:pt x="24" y="0"/>
                    </a:lnTo>
                    <a:lnTo>
                      <a:pt x="18" y="4"/>
                    </a:lnTo>
                    <a:lnTo>
                      <a:pt x="13" y="7"/>
                    </a:lnTo>
                    <a:lnTo>
                      <a:pt x="7" y="12"/>
                    </a:lnTo>
                    <a:lnTo>
                      <a:pt x="0" y="22"/>
                    </a:lnTo>
                    <a:lnTo>
                      <a:pt x="2" y="23"/>
                    </a:lnTo>
                    <a:lnTo>
                      <a:pt x="4" y="25"/>
                    </a:lnTo>
                    <a:lnTo>
                      <a:pt x="8" y="26"/>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7" name="Freeform 1329"/>
              <p:cNvSpPr>
                <a:spLocks/>
              </p:cNvSpPr>
              <p:nvPr/>
            </p:nvSpPr>
            <p:spPr bwMode="auto">
              <a:xfrm>
                <a:off x="5572125" y="136525"/>
                <a:ext cx="57150" cy="39688"/>
              </a:xfrm>
              <a:custGeom>
                <a:avLst/>
                <a:gdLst/>
                <a:ahLst/>
                <a:cxnLst>
                  <a:cxn ang="0">
                    <a:pos x="24" y="0"/>
                  </a:cxn>
                  <a:cxn ang="0">
                    <a:pos x="16" y="0"/>
                  </a:cxn>
                  <a:cxn ang="0">
                    <a:pos x="7" y="0"/>
                  </a:cxn>
                  <a:cxn ang="0">
                    <a:pos x="4" y="0"/>
                  </a:cxn>
                  <a:cxn ang="0">
                    <a:pos x="0" y="1"/>
                  </a:cxn>
                  <a:cxn ang="0">
                    <a:pos x="0" y="3"/>
                  </a:cxn>
                  <a:cxn ang="0">
                    <a:pos x="10" y="20"/>
                  </a:cxn>
                  <a:cxn ang="0">
                    <a:pos x="11" y="23"/>
                  </a:cxn>
                  <a:cxn ang="0">
                    <a:pos x="13" y="25"/>
                  </a:cxn>
                  <a:cxn ang="0">
                    <a:pos x="13" y="25"/>
                  </a:cxn>
                  <a:cxn ang="0">
                    <a:pos x="32" y="22"/>
                  </a:cxn>
                  <a:cxn ang="0">
                    <a:pos x="32" y="20"/>
                  </a:cxn>
                  <a:cxn ang="0">
                    <a:pos x="33" y="17"/>
                  </a:cxn>
                  <a:cxn ang="0">
                    <a:pos x="35" y="14"/>
                  </a:cxn>
                  <a:cxn ang="0">
                    <a:pos x="35" y="12"/>
                  </a:cxn>
                  <a:cxn ang="0">
                    <a:pos x="36" y="11"/>
                  </a:cxn>
                  <a:cxn ang="0">
                    <a:pos x="36" y="9"/>
                  </a:cxn>
                  <a:cxn ang="0">
                    <a:pos x="35" y="6"/>
                  </a:cxn>
                  <a:cxn ang="0">
                    <a:pos x="33" y="5"/>
                  </a:cxn>
                  <a:cxn ang="0">
                    <a:pos x="25" y="1"/>
                  </a:cxn>
                  <a:cxn ang="0">
                    <a:pos x="24" y="0"/>
                  </a:cxn>
                </a:cxnLst>
                <a:rect l="0" t="0" r="r" b="b"/>
                <a:pathLst>
                  <a:path w="36" h="25">
                    <a:moveTo>
                      <a:pt x="24" y="0"/>
                    </a:moveTo>
                    <a:lnTo>
                      <a:pt x="16" y="0"/>
                    </a:lnTo>
                    <a:lnTo>
                      <a:pt x="7" y="0"/>
                    </a:lnTo>
                    <a:lnTo>
                      <a:pt x="4" y="0"/>
                    </a:lnTo>
                    <a:lnTo>
                      <a:pt x="0" y="1"/>
                    </a:lnTo>
                    <a:lnTo>
                      <a:pt x="0" y="3"/>
                    </a:lnTo>
                    <a:lnTo>
                      <a:pt x="10" y="20"/>
                    </a:lnTo>
                    <a:lnTo>
                      <a:pt x="11" y="23"/>
                    </a:lnTo>
                    <a:lnTo>
                      <a:pt x="13" y="25"/>
                    </a:lnTo>
                    <a:lnTo>
                      <a:pt x="13" y="25"/>
                    </a:lnTo>
                    <a:lnTo>
                      <a:pt x="32" y="22"/>
                    </a:lnTo>
                    <a:lnTo>
                      <a:pt x="32" y="20"/>
                    </a:lnTo>
                    <a:lnTo>
                      <a:pt x="33" y="17"/>
                    </a:lnTo>
                    <a:lnTo>
                      <a:pt x="35" y="14"/>
                    </a:lnTo>
                    <a:lnTo>
                      <a:pt x="35" y="12"/>
                    </a:lnTo>
                    <a:lnTo>
                      <a:pt x="36" y="11"/>
                    </a:lnTo>
                    <a:lnTo>
                      <a:pt x="36" y="9"/>
                    </a:lnTo>
                    <a:lnTo>
                      <a:pt x="35" y="6"/>
                    </a:lnTo>
                    <a:lnTo>
                      <a:pt x="33" y="5"/>
                    </a:lnTo>
                    <a:lnTo>
                      <a:pt x="25" y="1"/>
                    </a:lnTo>
                    <a:lnTo>
                      <a:pt x="24"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8" name="Freeform 1330"/>
              <p:cNvSpPr>
                <a:spLocks/>
              </p:cNvSpPr>
              <p:nvPr/>
            </p:nvSpPr>
            <p:spPr bwMode="auto">
              <a:xfrm>
                <a:off x="5029200" y="1027113"/>
                <a:ext cx="22225" cy="71438"/>
              </a:xfrm>
              <a:custGeom>
                <a:avLst/>
                <a:gdLst/>
                <a:ahLst/>
                <a:cxnLst>
                  <a:cxn ang="0">
                    <a:pos x="10" y="42"/>
                  </a:cxn>
                  <a:cxn ang="0">
                    <a:pos x="13" y="42"/>
                  </a:cxn>
                  <a:cxn ang="0">
                    <a:pos x="13" y="39"/>
                  </a:cxn>
                  <a:cxn ang="0">
                    <a:pos x="14" y="39"/>
                  </a:cxn>
                  <a:cxn ang="0">
                    <a:pos x="13" y="37"/>
                  </a:cxn>
                  <a:cxn ang="0">
                    <a:pos x="10" y="37"/>
                  </a:cxn>
                  <a:cxn ang="0">
                    <a:pos x="8" y="36"/>
                  </a:cxn>
                  <a:cxn ang="0">
                    <a:pos x="8" y="34"/>
                  </a:cxn>
                  <a:cxn ang="0">
                    <a:pos x="8" y="25"/>
                  </a:cxn>
                  <a:cxn ang="0">
                    <a:pos x="8" y="23"/>
                  </a:cxn>
                  <a:cxn ang="0">
                    <a:pos x="11" y="17"/>
                  </a:cxn>
                  <a:cxn ang="0">
                    <a:pos x="14" y="12"/>
                  </a:cxn>
                  <a:cxn ang="0">
                    <a:pos x="14" y="9"/>
                  </a:cxn>
                  <a:cxn ang="0">
                    <a:pos x="13" y="8"/>
                  </a:cxn>
                  <a:cxn ang="0">
                    <a:pos x="13" y="6"/>
                  </a:cxn>
                  <a:cxn ang="0">
                    <a:pos x="8" y="0"/>
                  </a:cxn>
                  <a:cxn ang="0">
                    <a:pos x="7" y="0"/>
                  </a:cxn>
                  <a:cxn ang="0">
                    <a:pos x="5" y="0"/>
                  </a:cxn>
                  <a:cxn ang="0">
                    <a:pos x="2" y="1"/>
                  </a:cxn>
                  <a:cxn ang="0">
                    <a:pos x="0" y="3"/>
                  </a:cxn>
                  <a:cxn ang="0">
                    <a:pos x="0" y="8"/>
                  </a:cxn>
                  <a:cxn ang="0">
                    <a:pos x="0" y="34"/>
                  </a:cxn>
                  <a:cxn ang="0">
                    <a:pos x="3" y="45"/>
                  </a:cxn>
                  <a:cxn ang="0">
                    <a:pos x="10" y="42"/>
                  </a:cxn>
                </a:cxnLst>
                <a:rect l="0" t="0" r="r" b="b"/>
                <a:pathLst>
                  <a:path w="14" h="45">
                    <a:moveTo>
                      <a:pt x="10" y="42"/>
                    </a:moveTo>
                    <a:lnTo>
                      <a:pt x="13" y="42"/>
                    </a:lnTo>
                    <a:lnTo>
                      <a:pt x="13" y="39"/>
                    </a:lnTo>
                    <a:lnTo>
                      <a:pt x="14" y="39"/>
                    </a:lnTo>
                    <a:lnTo>
                      <a:pt x="13" y="37"/>
                    </a:lnTo>
                    <a:lnTo>
                      <a:pt x="10" y="37"/>
                    </a:lnTo>
                    <a:lnTo>
                      <a:pt x="8" y="36"/>
                    </a:lnTo>
                    <a:lnTo>
                      <a:pt x="8" y="34"/>
                    </a:lnTo>
                    <a:lnTo>
                      <a:pt x="8" y="25"/>
                    </a:lnTo>
                    <a:lnTo>
                      <a:pt x="8" y="23"/>
                    </a:lnTo>
                    <a:lnTo>
                      <a:pt x="11" y="17"/>
                    </a:lnTo>
                    <a:lnTo>
                      <a:pt x="14" y="12"/>
                    </a:lnTo>
                    <a:lnTo>
                      <a:pt x="14" y="9"/>
                    </a:lnTo>
                    <a:lnTo>
                      <a:pt x="13" y="8"/>
                    </a:lnTo>
                    <a:lnTo>
                      <a:pt x="13" y="6"/>
                    </a:lnTo>
                    <a:lnTo>
                      <a:pt x="8" y="0"/>
                    </a:lnTo>
                    <a:lnTo>
                      <a:pt x="7" y="0"/>
                    </a:lnTo>
                    <a:lnTo>
                      <a:pt x="5" y="0"/>
                    </a:lnTo>
                    <a:lnTo>
                      <a:pt x="2" y="1"/>
                    </a:lnTo>
                    <a:lnTo>
                      <a:pt x="0" y="3"/>
                    </a:lnTo>
                    <a:lnTo>
                      <a:pt x="0" y="8"/>
                    </a:lnTo>
                    <a:lnTo>
                      <a:pt x="0" y="34"/>
                    </a:lnTo>
                    <a:lnTo>
                      <a:pt x="3" y="45"/>
                    </a:lnTo>
                    <a:lnTo>
                      <a:pt x="10" y="4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09" name="Freeform 1331"/>
              <p:cNvSpPr>
                <a:spLocks/>
              </p:cNvSpPr>
              <p:nvPr/>
            </p:nvSpPr>
            <p:spPr bwMode="auto">
              <a:xfrm>
                <a:off x="4983163" y="1081088"/>
                <a:ext cx="11113" cy="25400"/>
              </a:xfrm>
              <a:custGeom>
                <a:avLst/>
                <a:gdLst/>
                <a:ahLst/>
                <a:cxnLst>
                  <a:cxn ang="0">
                    <a:pos x="7" y="3"/>
                  </a:cxn>
                  <a:cxn ang="0">
                    <a:pos x="7" y="3"/>
                  </a:cxn>
                  <a:cxn ang="0">
                    <a:pos x="7" y="2"/>
                  </a:cxn>
                  <a:cxn ang="0">
                    <a:pos x="6" y="0"/>
                  </a:cxn>
                  <a:cxn ang="0">
                    <a:pos x="1" y="0"/>
                  </a:cxn>
                  <a:cxn ang="0">
                    <a:pos x="0" y="2"/>
                  </a:cxn>
                  <a:cxn ang="0">
                    <a:pos x="0" y="5"/>
                  </a:cxn>
                  <a:cxn ang="0">
                    <a:pos x="0" y="8"/>
                  </a:cxn>
                  <a:cxn ang="0">
                    <a:pos x="1" y="13"/>
                  </a:cxn>
                  <a:cxn ang="0">
                    <a:pos x="3" y="16"/>
                  </a:cxn>
                  <a:cxn ang="0">
                    <a:pos x="4" y="16"/>
                  </a:cxn>
                  <a:cxn ang="0">
                    <a:pos x="4" y="14"/>
                  </a:cxn>
                  <a:cxn ang="0">
                    <a:pos x="7" y="5"/>
                  </a:cxn>
                  <a:cxn ang="0">
                    <a:pos x="7" y="3"/>
                  </a:cxn>
                </a:cxnLst>
                <a:rect l="0" t="0" r="r" b="b"/>
                <a:pathLst>
                  <a:path w="7" h="16">
                    <a:moveTo>
                      <a:pt x="7" y="3"/>
                    </a:moveTo>
                    <a:lnTo>
                      <a:pt x="7" y="3"/>
                    </a:lnTo>
                    <a:lnTo>
                      <a:pt x="7" y="2"/>
                    </a:lnTo>
                    <a:lnTo>
                      <a:pt x="6" y="0"/>
                    </a:lnTo>
                    <a:lnTo>
                      <a:pt x="1" y="0"/>
                    </a:lnTo>
                    <a:lnTo>
                      <a:pt x="0" y="2"/>
                    </a:lnTo>
                    <a:lnTo>
                      <a:pt x="0" y="5"/>
                    </a:lnTo>
                    <a:lnTo>
                      <a:pt x="0" y="8"/>
                    </a:lnTo>
                    <a:lnTo>
                      <a:pt x="1" y="13"/>
                    </a:lnTo>
                    <a:lnTo>
                      <a:pt x="3" y="16"/>
                    </a:lnTo>
                    <a:lnTo>
                      <a:pt x="4" y="16"/>
                    </a:lnTo>
                    <a:lnTo>
                      <a:pt x="4" y="14"/>
                    </a:lnTo>
                    <a:lnTo>
                      <a:pt x="7" y="5"/>
                    </a:lnTo>
                    <a:lnTo>
                      <a:pt x="7"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0" name="Freeform 1332"/>
              <p:cNvSpPr>
                <a:spLocks/>
              </p:cNvSpPr>
              <p:nvPr/>
            </p:nvSpPr>
            <p:spPr bwMode="auto">
              <a:xfrm>
                <a:off x="4937125" y="962025"/>
                <a:ext cx="79375" cy="69850"/>
              </a:xfrm>
              <a:custGeom>
                <a:avLst/>
                <a:gdLst/>
                <a:ahLst/>
                <a:cxnLst>
                  <a:cxn ang="0">
                    <a:pos x="16" y="38"/>
                  </a:cxn>
                  <a:cxn ang="0">
                    <a:pos x="44" y="44"/>
                  </a:cxn>
                  <a:cxn ang="0">
                    <a:pos x="50" y="42"/>
                  </a:cxn>
                  <a:cxn ang="0">
                    <a:pos x="50" y="41"/>
                  </a:cxn>
                  <a:cxn ang="0">
                    <a:pos x="50" y="38"/>
                  </a:cxn>
                  <a:cxn ang="0">
                    <a:pos x="49" y="35"/>
                  </a:cxn>
                  <a:cxn ang="0">
                    <a:pos x="38" y="22"/>
                  </a:cxn>
                  <a:cxn ang="0">
                    <a:pos x="36" y="22"/>
                  </a:cxn>
                  <a:cxn ang="0">
                    <a:pos x="33" y="24"/>
                  </a:cxn>
                  <a:cxn ang="0">
                    <a:pos x="32" y="24"/>
                  </a:cxn>
                  <a:cxn ang="0">
                    <a:pos x="18" y="16"/>
                  </a:cxn>
                  <a:cxn ang="0">
                    <a:pos x="18" y="14"/>
                  </a:cxn>
                  <a:cxn ang="0">
                    <a:pos x="22" y="6"/>
                  </a:cxn>
                  <a:cxn ang="0">
                    <a:pos x="24" y="5"/>
                  </a:cxn>
                  <a:cxn ang="0">
                    <a:pos x="25" y="3"/>
                  </a:cxn>
                  <a:cxn ang="0">
                    <a:pos x="25" y="3"/>
                  </a:cxn>
                  <a:cxn ang="0">
                    <a:pos x="27" y="2"/>
                  </a:cxn>
                  <a:cxn ang="0">
                    <a:pos x="25" y="2"/>
                  </a:cxn>
                  <a:cxn ang="0">
                    <a:pos x="24" y="0"/>
                  </a:cxn>
                  <a:cxn ang="0">
                    <a:pos x="21" y="0"/>
                  </a:cxn>
                  <a:cxn ang="0">
                    <a:pos x="0" y="10"/>
                  </a:cxn>
                  <a:cxn ang="0">
                    <a:pos x="0" y="13"/>
                  </a:cxn>
                  <a:cxn ang="0">
                    <a:pos x="0" y="14"/>
                  </a:cxn>
                  <a:cxn ang="0">
                    <a:pos x="16" y="36"/>
                  </a:cxn>
                  <a:cxn ang="0">
                    <a:pos x="16" y="38"/>
                  </a:cxn>
                </a:cxnLst>
                <a:rect l="0" t="0" r="r" b="b"/>
                <a:pathLst>
                  <a:path w="50" h="44">
                    <a:moveTo>
                      <a:pt x="16" y="38"/>
                    </a:moveTo>
                    <a:lnTo>
                      <a:pt x="44" y="44"/>
                    </a:lnTo>
                    <a:lnTo>
                      <a:pt x="50" y="42"/>
                    </a:lnTo>
                    <a:lnTo>
                      <a:pt x="50" y="41"/>
                    </a:lnTo>
                    <a:lnTo>
                      <a:pt x="50" y="38"/>
                    </a:lnTo>
                    <a:lnTo>
                      <a:pt x="49" y="35"/>
                    </a:lnTo>
                    <a:lnTo>
                      <a:pt x="38" y="22"/>
                    </a:lnTo>
                    <a:lnTo>
                      <a:pt x="36" y="22"/>
                    </a:lnTo>
                    <a:lnTo>
                      <a:pt x="33" y="24"/>
                    </a:lnTo>
                    <a:lnTo>
                      <a:pt x="32" y="24"/>
                    </a:lnTo>
                    <a:lnTo>
                      <a:pt x="18" y="16"/>
                    </a:lnTo>
                    <a:lnTo>
                      <a:pt x="18" y="14"/>
                    </a:lnTo>
                    <a:lnTo>
                      <a:pt x="22" y="6"/>
                    </a:lnTo>
                    <a:lnTo>
                      <a:pt x="24" y="5"/>
                    </a:lnTo>
                    <a:lnTo>
                      <a:pt x="25" y="3"/>
                    </a:lnTo>
                    <a:lnTo>
                      <a:pt x="25" y="3"/>
                    </a:lnTo>
                    <a:lnTo>
                      <a:pt x="27" y="2"/>
                    </a:lnTo>
                    <a:lnTo>
                      <a:pt x="25" y="2"/>
                    </a:lnTo>
                    <a:lnTo>
                      <a:pt x="24" y="0"/>
                    </a:lnTo>
                    <a:lnTo>
                      <a:pt x="21" y="0"/>
                    </a:lnTo>
                    <a:lnTo>
                      <a:pt x="0" y="10"/>
                    </a:lnTo>
                    <a:lnTo>
                      <a:pt x="0" y="13"/>
                    </a:lnTo>
                    <a:lnTo>
                      <a:pt x="0" y="14"/>
                    </a:lnTo>
                    <a:lnTo>
                      <a:pt x="16" y="36"/>
                    </a:lnTo>
                    <a:lnTo>
                      <a:pt x="16" y="3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1" name="Freeform 1333"/>
              <p:cNvSpPr>
                <a:spLocks/>
              </p:cNvSpPr>
              <p:nvPr/>
            </p:nvSpPr>
            <p:spPr bwMode="auto">
              <a:xfrm>
                <a:off x="4989513" y="1130300"/>
                <a:ext cx="39688" cy="38100"/>
              </a:xfrm>
              <a:custGeom>
                <a:avLst/>
                <a:gdLst/>
                <a:ahLst/>
                <a:cxnLst>
                  <a:cxn ang="0">
                    <a:pos x="7" y="7"/>
                  </a:cxn>
                  <a:cxn ang="0">
                    <a:pos x="3" y="10"/>
                  </a:cxn>
                  <a:cxn ang="0">
                    <a:pos x="0" y="21"/>
                  </a:cxn>
                  <a:cxn ang="0">
                    <a:pos x="0" y="22"/>
                  </a:cxn>
                  <a:cxn ang="0">
                    <a:pos x="2" y="22"/>
                  </a:cxn>
                  <a:cxn ang="0">
                    <a:pos x="3" y="22"/>
                  </a:cxn>
                  <a:cxn ang="0">
                    <a:pos x="19" y="24"/>
                  </a:cxn>
                  <a:cxn ang="0">
                    <a:pos x="25" y="16"/>
                  </a:cxn>
                  <a:cxn ang="0">
                    <a:pos x="25" y="2"/>
                  </a:cxn>
                  <a:cxn ang="0">
                    <a:pos x="25" y="2"/>
                  </a:cxn>
                  <a:cxn ang="0">
                    <a:pos x="25" y="0"/>
                  </a:cxn>
                  <a:cxn ang="0">
                    <a:pos x="22" y="0"/>
                  </a:cxn>
                  <a:cxn ang="0">
                    <a:pos x="7" y="7"/>
                  </a:cxn>
                  <a:cxn ang="0">
                    <a:pos x="7" y="7"/>
                  </a:cxn>
                </a:cxnLst>
                <a:rect l="0" t="0" r="r" b="b"/>
                <a:pathLst>
                  <a:path w="25" h="24">
                    <a:moveTo>
                      <a:pt x="7" y="7"/>
                    </a:moveTo>
                    <a:lnTo>
                      <a:pt x="3" y="10"/>
                    </a:lnTo>
                    <a:lnTo>
                      <a:pt x="0" y="21"/>
                    </a:lnTo>
                    <a:lnTo>
                      <a:pt x="0" y="22"/>
                    </a:lnTo>
                    <a:lnTo>
                      <a:pt x="2" y="22"/>
                    </a:lnTo>
                    <a:lnTo>
                      <a:pt x="3" y="22"/>
                    </a:lnTo>
                    <a:lnTo>
                      <a:pt x="19" y="24"/>
                    </a:lnTo>
                    <a:lnTo>
                      <a:pt x="25" y="16"/>
                    </a:lnTo>
                    <a:lnTo>
                      <a:pt x="25" y="2"/>
                    </a:lnTo>
                    <a:lnTo>
                      <a:pt x="25" y="2"/>
                    </a:lnTo>
                    <a:lnTo>
                      <a:pt x="25" y="0"/>
                    </a:lnTo>
                    <a:lnTo>
                      <a:pt x="22" y="0"/>
                    </a:lnTo>
                    <a:lnTo>
                      <a:pt x="7" y="7"/>
                    </a:lnTo>
                    <a:lnTo>
                      <a:pt x="7" y="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2" name="Freeform 1334"/>
              <p:cNvSpPr>
                <a:spLocks/>
              </p:cNvSpPr>
              <p:nvPr/>
            </p:nvSpPr>
            <p:spPr bwMode="auto">
              <a:xfrm>
                <a:off x="4926013" y="1058863"/>
                <a:ext cx="53975" cy="49213"/>
              </a:xfrm>
              <a:custGeom>
                <a:avLst/>
                <a:gdLst/>
                <a:ahLst/>
                <a:cxnLst>
                  <a:cxn ang="0">
                    <a:pos x="3" y="20"/>
                  </a:cxn>
                  <a:cxn ang="0">
                    <a:pos x="7" y="25"/>
                  </a:cxn>
                  <a:cxn ang="0">
                    <a:pos x="11" y="27"/>
                  </a:cxn>
                  <a:cxn ang="0">
                    <a:pos x="12" y="30"/>
                  </a:cxn>
                  <a:cxn ang="0">
                    <a:pos x="15" y="31"/>
                  </a:cxn>
                  <a:cxn ang="0">
                    <a:pos x="15" y="31"/>
                  </a:cxn>
                  <a:cxn ang="0">
                    <a:pos x="23" y="31"/>
                  </a:cxn>
                  <a:cxn ang="0">
                    <a:pos x="25" y="31"/>
                  </a:cxn>
                  <a:cxn ang="0">
                    <a:pos x="28" y="30"/>
                  </a:cxn>
                  <a:cxn ang="0">
                    <a:pos x="31" y="27"/>
                  </a:cxn>
                  <a:cxn ang="0">
                    <a:pos x="31" y="27"/>
                  </a:cxn>
                  <a:cxn ang="0">
                    <a:pos x="32" y="13"/>
                  </a:cxn>
                  <a:cxn ang="0">
                    <a:pos x="34" y="11"/>
                  </a:cxn>
                  <a:cxn ang="0">
                    <a:pos x="34" y="11"/>
                  </a:cxn>
                  <a:cxn ang="0">
                    <a:pos x="34" y="10"/>
                  </a:cxn>
                  <a:cxn ang="0">
                    <a:pos x="29" y="5"/>
                  </a:cxn>
                  <a:cxn ang="0">
                    <a:pos x="12" y="2"/>
                  </a:cxn>
                  <a:cxn ang="0">
                    <a:pos x="9" y="0"/>
                  </a:cxn>
                  <a:cxn ang="0">
                    <a:pos x="9" y="2"/>
                  </a:cxn>
                  <a:cxn ang="0">
                    <a:pos x="1" y="11"/>
                  </a:cxn>
                  <a:cxn ang="0">
                    <a:pos x="0" y="13"/>
                  </a:cxn>
                  <a:cxn ang="0">
                    <a:pos x="0" y="16"/>
                  </a:cxn>
                  <a:cxn ang="0">
                    <a:pos x="1" y="19"/>
                  </a:cxn>
                  <a:cxn ang="0">
                    <a:pos x="3" y="20"/>
                  </a:cxn>
                </a:cxnLst>
                <a:rect l="0" t="0" r="r" b="b"/>
                <a:pathLst>
                  <a:path w="34" h="31">
                    <a:moveTo>
                      <a:pt x="3" y="20"/>
                    </a:moveTo>
                    <a:lnTo>
                      <a:pt x="7" y="25"/>
                    </a:lnTo>
                    <a:lnTo>
                      <a:pt x="11" y="27"/>
                    </a:lnTo>
                    <a:lnTo>
                      <a:pt x="12" y="30"/>
                    </a:lnTo>
                    <a:lnTo>
                      <a:pt x="15" y="31"/>
                    </a:lnTo>
                    <a:lnTo>
                      <a:pt x="15" y="31"/>
                    </a:lnTo>
                    <a:lnTo>
                      <a:pt x="23" y="31"/>
                    </a:lnTo>
                    <a:lnTo>
                      <a:pt x="25" y="31"/>
                    </a:lnTo>
                    <a:lnTo>
                      <a:pt x="28" y="30"/>
                    </a:lnTo>
                    <a:lnTo>
                      <a:pt x="31" y="27"/>
                    </a:lnTo>
                    <a:lnTo>
                      <a:pt x="31" y="27"/>
                    </a:lnTo>
                    <a:lnTo>
                      <a:pt x="32" y="13"/>
                    </a:lnTo>
                    <a:lnTo>
                      <a:pt x="34" y="11"/>
                    </a:lnTo>
                    <a:lnTo>
                      <a:pt x="34" y="11"/>
                    </a:lnTo>
                    <a:lnTo>
                      <a:pt x="34" y="10"/>
                    </a:lnTo>
                    <a:lnTo>
                      <a:pt x="29" y="5"/>
                    </a:lnTo>
                    <a:lnTo>
                      <a:pt x="12" y="2"/>
                    </a:lnTo>
                    <a:lnTo>
                      <a:pt x="9" y="0"/>
                    </a:lnTo>
                    <a:lnTo>
                      <a:pt x="9" y="2"/>
                    </a:lnTo>
                    <a:lnTo>
                      <a:pt x="1" y="11"/>
                    </a:lnTo>
                    <a:lnTo>
                      <a:pt x="0" y="13"/>
                    </a:lnTo>
                    <a:lnTo>
                      <a:pt x="0" y="16"/>
                    </a:lnTo>
                    <a:lnTo>
                      <a:pt x="1" y="19"/>
                    </a:lnTo>
                    <a:lnTo>
                      <a:pt x="3" y="2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3" name="Freeform 1335"/>
              <p:cNvSpPr>
                <a:spLocks/>
              </p:cNvSpPr>
              <p:nvPr/>
            </p:nvSpPr>
            <p:spPr bwMode="auto">
              <a:xfrm>
                <a:off x="4848225" y="1093788"/>
                <a:ext cx="220663" cy="168275"/>
              </a:xfrm>
              <a:custGeom>
                <a:avLst/>
                <a:gdLst/>
                <a:ahLst/>
                <a:cxnLst>
                  <a:cxn ang="0">
                    <a:pos x="5" y="69"/>
                  </a:cxn>
                  <a:cxn ang="0">
                    <a:pos x="5" y="73"/>
                  </a:cxn>
                  <a:cxn ang="0">
                    <a:pos x="13" y="80"/>
                  </a:cxn>
                  <a:cxn ang="0">
                    <a:pos x="14" y="81"/>
                  </a:cxn>
                  <a:cxn ang="0">
                    <a:pos x="38" y="94"/>
                  </a:cxn>
                  <a:cxn ang="0">
                    <a:pos x="41" y="94"/>
                  </a:cxn>
                  <a:cxn ang="0">
                    <a:pos x="52" y="91"/>
                  </a:cxn>
                  <a:cxn ang="0">
                    <a:pos x="75" y="81"/>
                  </a:cxn>
                  <a:cxn ang="0">
                    <a:pos x="86" y="84"/>
                  </a:cxn>
                  <a:cxn ang="0">
                    <a:pos x="86" y="88"/>
                  </a:cxn>
                  <a:cxn ang="0">
                    <a:pos x="94" y="100"/>
                  </a:cxn>
                  <a:cxn ang="0">
                    <a:pos x="96" y="100"/>
                  </a:cxn>
                  <a:cxn ang="0">
                    <a:pos x="113" y="106"/>
                  </a:cxn>
                  <a:cxn ang="0">
                    <a:pos x="114" y="106"/>
                  </a:cxn>
                  <a:cxn ang="0">
                    <a:pos x="114" y="105"/>
                  </a:cxn>
                  <a:cxn ang="0">
                    <a:pos x="136" y="80"/>
                  </a:cxn>
                  <a:cxn ang="0">
                    <a:pos x="139" y="73"/>
                  </a:cxn>
                  <a:cxn ang="0">
                    <a:pos x="135" y="72"/>
                  </a:cxn>
                  <a:cxn ang="0">
                    <a:pos x="128" y="70"/>
                  </a:cxn>
                  <a:cxn ang="0">
                    <a:pos x="94" y="63"/>
                  </a:cxn>
                  <a:cxn ang="0">
                    <a:pos x="75" y="53"/>
                  </a:cxn>
                  <a:cxn ang="0">
                    <a:pos x="74" y="53"/>
                  </a:cxn>
                  <a:cxn ang="0">
                    <a:pos x="71" y="53"/>
                  </a:cxn>
                  <a:cxn ang="0">
                    <a:pos x="67" y="55"/>
                  </a:cxn>
                  <a:cxn ang="0">
                    <a:pos x="67" y="56"/>
                  </a:cxn>
                  <a:cxn ang="0">
                    <a:pos x="67" y="61"/>
                  </a:cxn>
                  <a:cxn ang="0">
                    <a:pos x="66" y="63"/>
                  </a:cxn>
                  <a:cxn ang="0">
                    <a:pos x="64" y="64"/>
                  </a:cxn>
                  <a:cxn ang="0">
                    <a:pos x="61" y="64"/>
                  </a:cxn>
                  <a:cxn ang="0">
                    <a:pos x="50" y="59"/>
                  </a:cxn>
                  <a:cxn ang="0">
                    <a:pos x="49" y="58"/>
                  </a:cxn>
                  <a:cxn ang="0">
                    <a:pos x="63" y="44"/>
                  </a:cxn>
                  <a:cxn ang="0">
                    <a:pos x="67" y="41"/>
                  </a:cxn>
                  <a:cxn ang="0">
                    <a:pos x="71" y="39"/>
                  </a:cxn>
                  <a:cxn ang="0">
                    <a:pos x="75" y="38"/>
                  </a:cxn>
                  <a:cxn ang="0">
                    <a:pos x="75" y="31"/>
                  </a:cxn>
                  <a:cxn ang="0">
                    <a:pos x="60" y="11"/>
                  </a:cxn>
                  <a:cxn ang="0">
                    <a:pos x="58" y="9"/>
                  </a:cxn>
                  <a:cxn ang="0">
                    <a:pos x="33" y="0"/>
                  </a:cxn>
                  <a:cxn ang="0">
                    <a:pos x="28" y="0"/>
                  </a:cxn>
                  <a:cxn ang="0">
                    <a:pos x="22" y="3"/>
                  </a:cxn>
                  <a:cxn ang="0">
                    <a:pos x="10" y="8"/>
                  </a:cxn>
                  <a:cxn ang="0">
                    <a:pos x="3" y="16"/>
                  </a:cxn>
                  <a:cxn ang="0">
                    <a:pos x="0" y="55"/>
                  </a:cxn>
                  <a:cxn ang="0">
                    <a:pos x="0" y="56"/>
                  </a:cxn>
                  <a:cxn ang="0">
                    <a:pos x="2" y="63"/>
                  </a:cxn>
                  <a:cxn ang="0">
                    <a:pos x="5" y="69"/>
                  </a:cxn>
                </a:cxnLst>
                <a:rect l="0" t="0" r="r" b="b"/>
                <a:pathLst>
                  <a:path w="139" h="106">
                    <a:moveTo>
                      <a:pt x="5" y="69"/>
                    </a:moveTo>
                    <a:lnTo>
                      <a:pt x="5" y="73"/>
                    </a:lnTo>
                    <a:lnTo>
                      <a:pt x="13" y="80"/>
                    </a:lnTo>
                    <a:lnTo>
                      <a:pt x="14" y="81"/>
                    </a:lnTo>
                    <a:lnTo>
                      <a:pt x="38" y="94"/>
                    </a:lnTo>
                    <a:lnTo>
                      <a:pt x="41" y="94"/>
                    </a:lnTo>
                    <a:lnTo>
                      <a:pt x="52" y="91"/>
                    </a:lnTo>
                    <a:lnTo>
                      <a:pt x="75" y="81"/>
                    </a:lnTo>
                    <a:lnTo>
                      <a:pt x="86" y="84"/>
                    </a:lnTo>
                    <a:lnTo>
                      <a:pt x="86" y="88"/>
                    </a:lnTo>
                    <a:lnTo>
                      <a:pt x="94" y="100"/>
                    </a:lnTo>
                    <a:lnTo>
                      <a:pt x="96" y="100"/>
                    </a:lnTo>
                    <a:lnTo>
                      <a:pt x="113" y="106"/>
                    </a:lnTo>
                    <a:lnTo>
                      <a:pt x="114" y="106"/>
                    </a:lnTo>
                    <a:lnTo>
                      <a:pt x="114" y="105"/>
                    </a:lnTo>
                    <a:lnTo>
                      <a:pt x="136" y="80"/>
                    </a:lnTo>
                    <a:lnTo>
                      <a:pt x="139" y="73"/>
                    </a:lnTo>
                    <a:lnTo>
                      <a:pt x="135" y="72"/>
                    </a:lnTo>
                    <a:lnTo>
                      <a:pt x="128" y="70"/>
                    </a:lnTo>
                    <a:lnTo>
                      <a:pt x="94" y="63"/>
                    </a:lnTo>
                    <a:lnTo>
                      <a:pt x="75" y="53"/>
                    </a:lnTo>
                    <a:lnTo>
                      <a:pt x="74" y="53"/>
                    </a:lnTo>
                    <a:lnTo>
                      <a:pt x="71" y="53"/>
                    </a:lnTo>
                    <a:lnTo>
                      <a:pt x="67" y="55"/>
                    </a:lnTo>
                    <a:lnTo>
                      <a:pt x="67" y="56"/>
                    </a:lnTo>
                    <a:lnTo>
                      <a:pt x="67" y="61"/>
                    </a:lnTo>
                    <a:lnTo>
                      <a:pt x="66" y="63"/>
                    </a:lnTo>
                    <a:lnTo>
                      <a:pt x="64" y="64"/>
                    </a:lnTo>
                    <a:lnTo>
                      <a:pt x="61" y="64"/>
                    </a:lnTo>
                    <a:lnTo>
                      <a:pt x="50" y="59"/>
                    </a:lnTo>
                    <a:lnTo>
                      <a:pt x="49" y="58"/>
                    </a:lnTo>
                    <a:lnTo>
                      <a:pt x="63" y="44"/>
                    </a:lnTo>
                    <a:lnTo>
                      <a:pt x="67" y="41"/>
                    </a:lnTo>
                    <a:lnTo>
                      <a:pt x="71" y="39"/>
                    </a:lnTo>
                    <a:lnTo>
                      <a:pt x="75" y="38"/>
                    </a:lnTo>
                    <a:lnTo>
                      <a:pt x="75" y="31"/>
                    </a:lnTo>
                    <a:lnTo>
                      <a:pt x="60" y="11"/>
                    </a:lnTo>
                    <a:lnTo>
                      <a:pt x="58" y="9"/>
                    </a:lnTo>
                    <a:lnTo>
                      <a:pt x="33" y="0"/>
                    </a:lnTo>
                    <a:lnTo>
                      <a:pt x="28" y="0"/>
                    </a:lnTo>
                    <a:lnTo>
                      <a:pt x="22" y="3"/>
                    </a:lnTo>
                    <a:lnTo>
                      <a:pt x="10" y="8"/>
                    </a:lnTo>
                    <a:lnTo>
                      <a:pt x="3" y="16"/>
                    </a:lnTo>
                    <a:lnTo>
                      <a:pt x="0" y="55"/>
                    </a:lnTo>
                    <a:lnTo>
                      <a:pt x="0" y="56"/>
                    </a:lnTo>
                    <a:lnTo>
                      <a:pt x="2" y="63"/>
                    </a:lnTo>
                    <a:lnTo>
                      <a:pt x="5" y="69"/>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4" name="Freeform 1336"/>
              <p:cNvSpPr>
                <a:spLocks/>
              </p:cNvSpPr>
              <p:nvPr/>
            </p:nvSpPr>
            <p:spPr bwMode="auto">
              <a:xfrm>
                <a:off x="5064125" y="982663"/>
                <a:ext cx="95250" cy="84138"/>
              </a:xfrm>
              <a:custGeom>
                <a:avLst/>
                <a:gdLst/>
                <a:ahLst/>
                <a:cxnLst>
                  <a:cxn ang="0">
                    <a:pos x="0" y="51"/>
                  </a:cxn>
                  <a:cxn ang="0">
                    <a:pos x="2" y="53"/>
                  </a:cxn>
                  <a:cxn ang="0">
                    <a:pos x="2" y="53"/>
                  </a:cxn>
                  <a:cxn ang="0">
                    <a:pos x="41" y="22"/>
                  </a:cxn>
                  <a:cxn ang="0">
                    <a:pos x="44" y="15"/>
                  </a:cxn>
                  <a:cxn ang="0">
                    <a:pos x="52" y="12"/>
                  </a:cxn>
                  <a:cxn ang="0">
                    <a:pos x="58" y="14"/>
                  </a:cxn>
                  <a:cxn ang="0">
                    <a:pos x="58" y="14"/>
                  </a:cxn>
                  <a:cxn ang="0">
                    <a:pos x="60" y="14"/>
                  </a:cxn>
                  <a:cxn ang="0">
                    <a:pos x="60" y="12"/>
                  </a:cxn>
                  <a:cxn ang="0">
                    <a:pos x="58" y="4"/>
                  </a:cxn>
                  <a:cxn ang="0">
                    <a:pos x="56" y="1"/>
                  </a:cxn>
                  <a:cxn ang="0">
                    <a:pos x="56" y="0"/>
                  </a:cxn>
                  <a:cxn ang="0">
                    <a:pos x="55" y="0"/>
                  </a:cxn>
                  <a:cxn ang="0">
                    <a:pos x="55" y="0"/>
                  </a:cxn>
                  <a:cxn ang="0">
                    <a:pos x="30" y="9"/>
                  </a:cxn>
                  <a:cxn ang="0">
                    <a:pos x="17" y="15"/>
                  </a:cxn>
                  <a:cxn ang="0">
                    <a:pos x="2" y="37"/>
                  </a:cxn>
                  <a:cxn ang="0">
                    <a:pos x="0" y="42"/>
                  </a:cxn>
                  <a:cxn ang="0">
                    <a:pos x="0" y="42"/>
                  </a:cxn>
                  <a:cxn ang="0">
                    <a:pos x="0" y="48"/>
                  </a:cxn>
                  <a:cxn ang="0">
                    <a:pos x="0" y="51"/>
                  </a:cxn>
                  <a:cxn ang="0">
                    <a:pos x="0" y="51"/>
                  </a:cxn>
                </a:cxnLst>
                <a:rect l="0" t="0" r="r" b="b"/>
                <a:pathLst>
                  <a:path w="60" h="53">
                    <a:moveTo>
                      <a:pt x="0" y="51"/>
                    </a:moveTo>
                    <a:lnTo>
                      <a:pt x="2" y="53"/>
                    </a:lnTo>
                    <a:lnTo>
                      <a:pt x="2" y="53"/>
                    </a:lnTo>
                    <a:lnTo>
                      <a:pt x="41" y="22"/>
                    </a:lnTo>
                    <a:lnTo>
                      <a:pt x="44" y="15"/>
                    </a:lnTo>
                    <a:lnTo>
                      <a:pt x="52" y="12"/>
                    </a:lnTo>
                    <a:lnTo>
                      <a:pt x="58" y="14"/>
                    </a:lnTo>
                    <a:lnTo>
                      <a:pt x="58" y="14"/>
                    </a:lnTo>
                    <a:lnTo>
                      <a:pt x="60" y="14"/>
                    </a:lnTo>
                    <a:lnTo>
                      <a:pt x="60" y="12"/>
                    </a:lnTo>
                    <a:lnTo>
                      <a:pt x="58" y="4"/>
                    </a:lnTo>
                    <a:lnTo>
                      <a:pt x="56" y="1"/>
                    </a:lnTo>
                    <a:lnTo>
                      <a:pt x="56" y="0"/>
                    </a:lnTo>
                    <a:lnTo>
                      <a:pt x="55" y="0"/>
                    </a:lnTo>
                    <a:lnTo>
                      <a:pt x="55" y="0"/>
                    </a:lnTo>
                    <a:lnTo>
                      <a:pt x="30" y="9"/>
                    </a:lnTo>
                    <a:lnTo>
                      <a:pt x="17" y="15"/>
                    </a:lnTo>
                    <a:lnTo>
                      <a:pt x="2" y="37"/>
                    </a:lnTo>
                    <a:lnTo>
                      <a:pt x="0" y="42"/>
                    </a:lnTo>
                    <a:lnTo>
                      <a:pt x="0" y="42"/>
                    </a:lnTo>
                    <a:lnTo>
                      <a:pt x="0" y="48"/>
                    </a:lnTo>
                    <a:lnTo>
                      <a:pt x="0" y="51"/>
                    </a:lnTo>
                    <a:lnTo>
                      <a:pt x="0" y="5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5" name="Freeform 1337"/>
              <p:cNvSpPr>
                <a:spLocks/>
              </p:cNvSpPr>
              <p:nvPr/>
            </p:nvSpPr>
            <p:spPr bwMode="auto">
              <a:xfrm>
                <a:off x="5067300" y="1081088"/>
                <a:ext cx="46038" cy="55563"/>
              </a:xfrm>
              <a:custGeom>
                <a:avLst/>
                <a:gdLst/>
                <a:ahLst/>
                <a:cxnLst>
                  <a:cxn ang="0">
                    <a:pos x="14" y="0"/>
                  </a:cxn>
                  <a:cxn ang="0">
                    <a:pos x="12" y="0"/>
                  </a:cxn>
                  <a:cxn ang="0">
                    <a:pos x="6" y="3"/>
                  </a:cxn>
                  <a:cxn ang="0">
                    <a:pos x="4" y="3"/>
                  </a:cxn>
                  <a:cxn ang="0">
                    <a:pos x="4" y="3"/>
                  </a:cxn>
                  <a:cxn ang="0">
                    <a:pos x="0" y="31"/>
                  </a:cxn>
                  <a:cxn ang="0">
                    <a:pos x="1" y="33"/>
                  </a:cxn>
                  <a:cxn ang="0">
                    <a:pos x="1" y="33"/>
                  </a:cxn>
                  <a:cxn ang="0">
                    <a:pos x="3" y="35"/>
                  </a:cxn>
                  <a:cxn ang="0">
                    <a:pos x="6" y="35"/>
                  </a:cxn>
                  <a:cxn ang="0">
                    <a:pos x="8" y="33"/>
                  </a:cxn>
                  <a:cxn ang="0">
                    <a:pos x="28" y="22"/>
                  </a:cxn>
                  <a:cxn ang="0">
                    <a:pos x="29" y="17"/>
                  </a:cxn>
                  <a:cxn ang="0">
                    <a:pos x="23" y="8"/>
                  </a:cxn>
                  <a:cxn ang="0">
                    <a:pos x="23" y="8"/>
                  </a:cxn>
                  <a:cxn ang="0">
                    <a:pos x="23" y="8"/>
                  </a:cxn>
                  <a:cxn ang="0">
                    <a:pos x="22" y="6"/>
                  </a:cxn>
                  <a:cxn ang="0">
                    <a:pos x="14" y="0"/>
                  </a:cxn>
                </a:cxnLst>
                <a:rect l="0" t="0" r="r" b="b"/>
                <a:pathLst>
                  <a:path w="29" h="35">
                    <a:moveTo>
                      <a:pt x="14" y="0"/>
                    </a:moveTo>
                    <a:lnTo>
                      <a:pt x="12" y="0"/>
                    </a:lnTo>
                    <a:lnTo>
                      <a:pt x="6" y="3"/>
                    </a:lnTo>
                    <a:lnTo>
                      <a:pt x="4" y="3"/>
                    </a:lnTo>
                    <a:lnTo>
                      <a:pt x="4" y="3"/>
                    </a:lnTo>
                    <a:lnTo>
                      <a:pt x="0" y="31"/>
                    </a:lnTo>
                    <a:lnTo>
                      <a:pt x="1" y="33"/>
                    </a:lnTo>
                    <a:lnTo>
                      <a:pt x="1" y="33"/>
                    </a:lnTo>
                    <a:lnTo>
                      <a:pt x="3" y="35"/>
                    </a:lnTo>
                    <a:lnTo>
                      <a:pt x="6" y="35"/>
                    </a:lnTo>
                    <a:lnTo>
                      <a:pt x="8" y="33"/>
                    </a:lnTo>
                    <a:lnTo>
                      <a:pt x="28" y="22"/>
                    </a:lnTo>
                    <a:lnTo>
                      <a:pt x="29" y="17"/>
                    </a:lnTo>
                    <a:lnTo>
                      <a:pt x="23" y="8"/>
                    </a:lnTo>
                    <a:lnTo>
                      <a:pt x="23" y="8"/>
                    </a:lnTo>
                    <a:lnTo>
                      <a:pt x="23" y="8"/>
                    </a:lnTo>
                    <a:lnTo>
                      <a:pt x="22" y="6"/>
                    </a:lnTo>
                    <a:lnTo>
                      <a:pt x="14"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6" name="Freeform 1338"/>
              <p:cNvSpPr>
                <a:spLocks/>
              </p:cNvSpPr>
              <p:nvPr/>
            </p:nvSpPr>
            <p:spPr bwMode="auto">
              <a:xfrm>
                <a:off x="5499100" y="74613"/>
                <a:ext cx="58738" cy="153988"/>
              </a:xfrm>
              <a:custGeom>
                <a:avLst/>
                <a:gdLst/>
                <a:ahLst/>
                <a:cxnLst>
                  <a:cxn ang="0">
                    <a:pos x="9" y="95"/>
                  </a:cxn>
                  <a:cxn ang="0">
                    <a:pos x="12" y="97"/>
                  </a:cxn>
                  <a:cxn ang="0">
                    <a:pos x="17" y="97"/>
                  </a:cxn>
                  <a:cxn ang="0">
                    <a:pos x="31" y="92"/>
                  </a:cxn>
                  <a:cxn ang="0">
                    <a:pos x="31" y="90"/>
                  </a:cxn>
                  <a:cxn ang="0">
                    <a:pos x="32" y="89"/>
                  </a:cxn>
                  <a:cxn ang="0">
                    <a:pos x="37" y="28"/>
                  </a:cxn>
                  <a:cxn ang="0">
                    <a:pos x="34" y="3"/>
                  </a:cxn>
                  <a:cxn ang="0">
                    <a:pos x="32" y="1"/>
                  </a:cxn>
                  <a:cxn ang="0">
                    <a:pos x="26" y="0"/>
                  </a:cxn>
                  <a:cxn ang="0">
                    <a:pos x="20" y="0"/>
                  </a:cxn>
                  <a:cxn ang="0">
                    <a:pos x="15" y="0"/>
                  </a:cxn>
                  <a:cxn ang="0">
                    <a:pos x="14" y="0"/>
                  </a:cxn>
                  <a:cxn ang="0">
                    <a:pos x="10" y="3"/>
                  </a:cxn>
                  <a:cxn ang="0">
                    <a:pos x="9" y="3"/>
                  </a:cxn>
                  <a:cxn ang="0">
                    <a:pos x="0" y="39"/>
                  </a:cxn>
                  <a:cxn ang="0">
                    <a:pos x="0" y="42"/>
                  </a:cxn>
                  <a:cxn ang="0">
                    <a:pos x="0" y="47"/>
                  </a:cxn>
                  <a:cxn ang="0">
                    <a:pos x="0" y="51"/>
                  </a:cxn>
                  <a:cxn ang="0">
                    <a:pos x="3" y="81"/>
                  </a:cxn>
                  <a:cxn ang="0">
                    <a:pos x="9" y="95"/>
                  </a:cxn>
                </a:cxnLst>
                <a:rect l="0" t="0" r="r" b="b"/>
                <a:pathLst>
                  <a:path w="37" h="97">
                    <a:moveTo>
                      <a:pt x="9" y="95"/>
                    </a:moveTo>
                    <a:lnTo>
                      <a:pt x="12" y="97"/>
                    </a:lnTo>
                    <a:lnTo>
                      <a:pt x="17" y="97"/>
                    </a:lnTo>
                    <a:lnTo>
                      <a:pt x="31" y="92"/>
                    </a:lnTo>
                    <a:lnTo>
                      <a:pt x="31" y="90"/>
                    </a:lnTo>
                    <a:lnTo>
                      <a:pt x="32" y="89"/>
                    </a:lnTo>
                    <a:lnTo>
                      <a:pt x="37" y="28"/>
                    </a:lnTo>
                    <a:lnTo>
                      <a:pt x="34" y="3"/>
                    </a:lnTo>
                    <a:lnTo>
                      <a:pt x="32" y="1"/>
                    </a:lnTo>
                    <a:lnTo>
                      <a:pt x="26" y="0"/>
                    </a:lnTo>
                    <a:lnTo>
                      <a:pt x="20" y="0"/>
                    </a:lnTo>
                    <a:lnTo>
                      <a:pt x="15" y="0"/>
                    </a:lnTo>
                    <a:lnTo>
                      <a:pt x="14" y="0"/>
                    </a:lnTo>
                    <a:lnTo>
                      <a:pt x="10" y="3"/>
                    </a:lnTo>
                    <a:lnTo>
                      <a:pt x="9" y="3"/>
                    </a:lnTo>
                    <a:lnTo>
                      <a:pt x="0" y="39"/>
                    </a:lnTo>
                    <a:lnTo>
                      <a:pt x="0" y="42"/>
                    </a:lnTo>
                    <a:lnTo>
                      <a:pt x="0" y="47"/>
                    </a:lnTo>
                    <a:lnTo>
                      <a:pt x="0" y="51"/>
                    </a:lnTo>
                    <a:lnTo>
                      <a:pt x="3" y="81"/>
                    </a:lnTo>
                    <a:lnTo>
                      <a:pt x="9" y="9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7" name="Freeform 1340"/>
              <p:cNvSpPr>
                <a:spLocks/>
              </p:cNvSpPr>
              <p:nvPr/>
            </p:nvSpPr>
            <p:spPr bwMode="auto">
              <a:xfrm>
                <a:off x="3629025" y="1865313"/>
                <a:ext cx="31750" cy="25400"/>
              </a:xfrm>
              <a:custGeom>
                <a:avLst/>
                <a:gdLst/>
                <a:ahLst/>
                <a:cxnLst>
                  <a:cxn ang="0">
                    <a:pos x="15" y="14"/>
                  </a:cxn>
                  <a:cxn ang="0">
                    <a:pos x="17" y="12"/>
                  </a:cxn>
                  <a:cxn ang="0">
                    <a:pos x="18" y="9"/>
                  </a:cxn>
                  <a:cxn ang="0">
                    <a:pos x="20" y="9"/>
                  </a:cxn>
                  <a:cxn ang="0">
                    <a:pos x="20" y="8"/>
                  </a:cxn>
                  <a:cxn ang="0">
                    <a:pos x="20" y="6"/>
                  </a:cxn>
                  <a:cxn ang="0">
                    <a:pos x="18" y="3"/>
                  </a:cxn>
                  <a:cxn ang="0">
                    <a:pos x="18" y="1"/>
                  </a:cxn>
                  <a:cxn ang="0">
                    <a:pos x="18" y="0"/>
                  </a:cxn>
                  <a:cxn ang="0">
                    <a:pos x="17" y="0"/>
                  </a:cxn>
                  <a:cxn ang="0">
                    <a:pos x="12" y="1"/>
                  </a:cxn>
                  <a:cxn ang="0">
                    <a:pos x="0" y="11"/>
                  </a:cxn>
                  <a:cxn ang="0">
                    <a:pos x="0" y="12"/>
                  </a:cxn>
                  <a:cxn ang="0">
                    <a:pos x="0" y="16"/>
                  </a:cxn>
                  <a:cxn ang="0">
                    <a:pos x="0" y="16"/>
                  </a:cxn>
                  <a:cxn ang="0">
                    <a:pos x="15" y="14"/>
                  </a:cxn>
                </a:cxnLst>
                <a:rect l="0" t="0" r="r" b="b"/>
                <a:pathLst>
                  <a:path w="20" h="16">
                    <a:moveTo>
                      <a:pt x="15" y="14"/>
                    </a:moveTo>
                    <a:lnTo>
                      <a:pt x="17" y="12"/>
                    </a:lnTo>
                    <a:lnTo>
                      <a:pt x="18" y="9"/>
                    </a:lnTo>
                    <a:lnTo>
                      <a:pt x="20" y="9"/>
                    </a:lnTo>
                    <a:lnTo>
                      <a:pt x="20" y="8"/>
                    </a:lnTo>
                    <a:lnTo>
                      <a:pt x="20" y="6"/>
                    </a:lnTo>
                    <a:lnTo>
                      <a:pt x="18" y="3"/>
                    </a:lnTo>
                    <a:lnTo>
                      <a:pt x="18" y="1"/>
                    </a:lnTo>
                    <a:lnTo>
                      <a:pt x="18" y="0"/>
                    </a:lnTo>
                    <a:lnTo>
                      <a:pt x="17" y="0"/>
                    </a:lnTo>
                    <a:lnTo>
                      <a:pt x="12" y="1"/>
                    </a:lnTo>
                    <a:lnTo>
                      <a:pt x="0" y="11"/>
                    </a:lnTo>
                    <a:lnTo>
                      <a:pt x="0" y="12"/>
                    </a:lnTo>
                    <a:lnTo>
                      <a:pt x="0" y="16"/>
                    </a:lnTo>
                    <a:lnTo>
                      <a:pt x="0" y="16"/>
                    </a:lnTo>
                    <a:lnTo>
                      <a:pt x="15" y="14"/>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8" name="Freeform 1341"/>
              <p:cNvSpPr>
                <a:spLocks/>
              </p:cNvSpPr>
              <p:nvPr/>
            </p:nvSpPr>
            <p:spPr bwMode="auto">
              <a:xfrm>
                <a:off x="3600450" y="1500188"/>
                <a:ext cx="347663" cy="484188"/>
              </a:xfrm>
              <a:custGeom>
                <a:avLst/>
                <a:gdLst/>
                <a:ahLst/>
                <a:cxnLst>
                  <a:cxn ang="0">
                    <a:pos x="8" y="199"/>
                  </a:cxn>
                  <a:cxn ang="0">
                    <a:pos x="18" y="211"/>
                  </a:cxn>
                  <a:cxn ang="0">
                    <a:pos x="32" y="219"/>
                  </a:cxn>
                  <a:cxn ang="0">
                    <a:pos x="36" y="214"/>
                  </a:cxn>
                  <a:cxn ang="0">
                    <a:pos x="69" y="238"/>
                  </a:cxn>
                  <a:cxn ang="0">
                    <a:pos x="63" y="239"/>
                  </a:cxn>
                  <a:cxn ang="0">
                    <a:pos x="52" y="236"/>
                  </a:cxn>
                  <a:cxn ang="0">
                    <a:pos x="46" y="233"/>
                  </a:cxn>
                  <a:cxn ang="0">
                    <a:pos x="10" y="263"/>
                  </a:cxn>
                  <a:cxn ang="0">
                    <a:pos x="0" y="261"/>
                  </a:cxn>
                  <a:cxn ang="0">
                    <a:pos x="25" y="292"/>
                  </a:cxn>
                  <a:cxn ang="0">
                    <a:pos x="75" y="275"/>
                  </a:cxn>
                  <a:cxn ang="0">
                    <a:pos x="100" y="246"/>
                  </a:cxn>
                  <a:cxn ang="0">
                    <a:pos x="92" y="221"/>
                  </a:cxn>
                  <a:cxn ang="0">
                    <a:pos x="88" y="196"/>
                  </a:cxn>
                  <a:cxn ang="0">
                    <a:pos x="92" y="188"/>
                  </a:cxn>
                  <a:cxn ang="0">
                    <a:pos x="99" y="186"/>
                  </a:cxn>
                  <a:cxn ang="0">
                    <a:pos x="92" y="206"/>
                  </a:cxn>
                  <a:cxn ang="0">
                    <a:pos x="96" y="214"/>
                  </a:cxn>
                  <a:cxn ang="0">
                    <a:pos x="122" y="235"/>
                  </a:cxn>
                  <a:cxn ang="0">
                    <a:pos x="144" y="224"/>
                  </a:cxn>
                  <a:cxn ang="0">
                    <a:pos x="166" y="192"/>
                  </a:cxn>
                  <a:cxn ang="0">
                    <a:pos x="169" y="178"/>
                  </a:cxn>
                  <a:cxn ang="0">
                    <a:pos x="136" y="167"/>
                  </a:cxn>
                  <a:cxn ang="0">
                    <a:pos x="136" y="167"/>
                  </a:cxn>
                  <a:cxn ang="0">
                    <a:pos x="194" y="131"/>
                  </a:cxn>
                  <a:cxn ang="0">
                    <a:pos x="199" y="131"/>
                  </a:cxn>
                  <a:cxn ang="0">
                    <a:pos x="217" y="119"/>
                  </a:cxn>
                  <a:cxn ang="0">
                    <a:pos x="219" y="103"/>
                  </a:cxn>
                  <a:cxn ang="0">
                    <a:pos x="214" y="100"/>
                  </a:cxn>
                  <a:cxn ang="0">
                    <a:pos x="199" y="116"/>
                  </a:cxn>
                  <a:cxn ang="0">
                    <a:pos x="172" y="117"/>
                  </a:cxn>
                  <a:cxn ang="0">
                    <a:pos x="180" y="100"/>
                  </a:cxn>
                  <a:cxn ang="0">
                    <a:pos x="214" y="36"/>
                  </a:cxn>
                  <a:cxn ang="0">
                    <a:pos x="194" y="0"/>
                  </a:cxn>
                  <a:cxn ang="0">
                    <a:pos x="191" y="2"/>
                  </a:cxn>
                  <a:cxn ang="0">
                    <a:pos x="191" y="5"/>
                  </a:cxn>
                  <a:cxn ang="0">
                    <a:pos x="186" y="13"/>
                  </a:cxn>
                  <a:cxn ang="0">
                    <a:pos x="144" y="46"/>
                  </a:cxn>
                  <a:cxn ang="0">
                    <a:pos x="114" y="66"/>
                  </a:cxn>
                  <a:cxn ang="0">
                    <a:pos x="82" y="81"/>
                  </a:cxn>
                  <a:cxn ang="0">
                    <a:pos x="78" y="99"/>
                  </a:cxn>
                  <a:cxn ang="0">
                    <a:pos x="83" y="108"/>
                  </a:cxn>
                  <a:cxn ang="0">
                    <a:pos x="57" y="119"/>
                  </a:cxn>
                  <a:cxn ang="0">
                    <a:pos x="50" y="111"/>
                  </a:cxn>
                  <a:cxn ang="0">
                    <a:pos x="16" y="128"/>
                  </a:cxn>
                  <a:cxn ang="0">
                    <a:pos x="10" y="147"/>
                  </a:cxn>
                  <a:cxn ang="0">
                    <a:pos x="22" y="180"/>
                  </a:cxn>
                </a:cxnLst>
                <a:rect l="0" t="0" r="r" b="b"/>
                <a:pathLst>
                  <a:path w="219" h="305">
                    <a:moveTo>
                      <a:pt x="22" y="180"/>
                    </a:moveTo>
                    <a:lnTo>
                      <a:pt x="13" y="189"/>
                    </a:lnTo>
                    <a:lnTo>
                      <a:pt x="8" y="199"/>
                    </a:lnTo>
                    <a:lnTo>
                      <a:pt x="8" y="200"/>
                    </a:lnTo>
                    <a:lnTo>
                      <a:pt x="8" y="202"/>
                    </a:lnTo>
                    <a:lnTo>
                      <a:pt x="18" y="211"/>
                    </a:lnTo>
                    <a:lnTo>
                      <a:pt x="24" y="216"/>
                    </a:lnTo>
                    <a:lnTo>
                      <a:pt x="25" y="216"/>
                    </a:lnTo>
                    <a:lnTo>
                      <a:pt x="32" y="219"/>
                    </a:lnTo>
                    <a:lnTo>
                      <a:pt x="33" y="217"/>
                    </a:lnTo>
                    <a:lnTo>
                      <a:pt x="33" y="216"/>
                    </a:lnTo>
                    <a:lnTo>
                      <a:pt x="36" y="214"/>
                    </a:lnTo>
                    <a:lnTo>
                      <a:pt x="52" y="221"/>
                    </a:lnTo>
                    <a:lnTo>
                      <a:pt x="64" y="230"/>
                    </a:lnTo>
                    <a:lnTo>
                      <a:pt x="69" y="238"/>
                    </a:lnTo>
                    <a:lnTo>
                      <a:pt x="69" y="238"/>
                    </a:lnTo>
                    <a:lnTo>
                      <a:pt x="67" y="239"/>
                    </a:lnTo>
                    <a:lnTo>
                      <a:pt x="63" y="239"/>
                    </a:lnTo>
                    <a:lnTo>
                      <a:pt x="53" y="238"/>
                    </a:lnTo>
                    <a:lnTo>
                      <a:pt x="52" y="236"/>
                    </a:lnTo>
                    <a:lnTo>
                      <a:pt x="52" y="236"/>
                    </a:lnTo>
                    <a:lnTo>
                      <a:pt x="50" y="235"/>
                    </a:lnTo>
                    <a:lnTo>
                      <a:pt x="47" y="233"/>
                    </a:lnTo>
                    <a:lnTo>
                      <a:pt x="46" y="233"/>
                    </a:lnTo>
                    <a:lnTo>
                      <a:pt x="43" y="238"/>
                    </a:lnTo>
                    <a:lnTo>
                      <a:pt x="11" y="263"/>
                    </a:lnTo>
                    <a:lnTo>
                      <a:pt x="10" y="263"/>
                    </a:lnTo>
                    <a:lnTo>
                      <a:pt x="3" y="260"/>
                    </a:lnTo>
                    <a:lnTo>
                      <a:pt x="2" y="261"/>
                    </a:lnTo>
                    <a:lnTo>
                      <a:pt x="0" y="261"/>
                    </a:lnTo>
                    <a:lnTo>
                      <a:pt x="3" y="269"/>
                    </a:lnTo>
                    <a:lnTo>
                      <a:pt x="19" y="288"/>
                    </a:lnTo>
                    <a:lnTo>
                      <a:pt x="25" y="292"/>
                    </a:lnTo>
                    <a:lnTo>
                      <a:pt x="39" y="305"/>
                    </a:lnTo>
                    <a:lnTo>
                      <a:pt x="74" y="275"/>
                    </a:lnTo>
                    <a:lnTo>
                      <a:pt x="75" y="275"/>
                    </a:lnTo>
                    <a:lnTo>
                      <a:pt x="85" y="266"/>
                    </a:lnTo>
                    <a:lnTo>
                      <a:pt x="100" y="246"/>
                    </a:lnTo>
                    <a:lnTo>
                      <a:pt x="100" y="246"/>
                    </a:lnTo>
                    <a:lnTo>
                      <a:pt x="100" y="242"/>
                    </a:lnTo>
                    <a:lnTo>
                      <a:pt x="96" y="227"/>
                    </a:lnTo>
                    <a:lnTo>
                      <a:pt x="92" y="221"/>
                    </a:lnTo>
                    <a:lnTo>
                      <a:pt x="91" y="219"/>
                    </a:lnTo>
                    <a:lnTo>
                      <a:pt x="89" y="217"/>
                    </a:lnTo>
                    <a:lnTo>
                      <a:pt x="88" y="196"/>
                    </a:lnTo>
                    <a:lnTo>
                      <a:pt x="88" y="194"/>
                    </a:lnTo>
                    <a:lnTo>
                      <a:pt x="89" y="191"/>
                    </a:lnTo>
                    <a:lnTo>
                      <a:pt x="92" y="188"/>
                    </a:lnTo>
                    <a:lnTo>
                      <a:pt x="97" y="186"/>
                    </a:lnTo>
                    <a:lnTo>
                      <a:pt x="99" y="186"/>
                    </a:lnTo>
                    <a:lnTo>
                      <a:pt x="99" y="186"/>
                    </a:lnTo>
                    <a:lnTo>
                      <a:pt x="99" y="188"/>
                    </a:lnTo>
                    <a:lnTo>
                      <a:pt x="94" y="197"/>
                    </a:lnTo>
                    <a:lnTo>
                      <a:pt x="92" y="206"/>
                    </a:lnTo>
                    <a:lnTo>
                      <a:pt x="94" y="210"/>
                    </a:lnTo>
                    <a:lnTo>
                      <a:pt x="94" y="211"/>
                    </a:lnTo>
                    <a:lnTo>
                      <a:pt x="96" y="214"/>
                    </a:lnTo>
                    <a:lnTo>
                      <a:pt x="96" y="216"/>
                    </a:lnTo>
                    <a:lnTo>
                      <a:pt x="107" y="230"/>
                    </a:lnTo>
                    <a:lnTo>
                      <a:pt x="122" y="235"/>
                    </a:lnTo>
                    <a:lnTo>
                      <a:pt x="128" y="233"/>
                    </a:lnTo>
                    <a:lnTo>
                      <a:pt x="142" y="224"/>
                    </a:lnTo>
                    <a:lnTo>
                      <a:pt x="144" y="224"/>
                    </a:lnTo>
                    <a:lnTo>
                      <a:pt x="144" y="222"/>
                    </a:lnTo>
                    <a:lnTo>
                      <a:pt x="163" y="197"/>
                    </a:lnTo>
                    <a:lnTo>
                      <a:pt x="166" y="192"/>
                    </a:lnTo>
                    <a:lnTo>
                      <a:pt x="167" y="186"/>
                    </a:lnTo>
                    <a:lnTo>
                      <a:pt x="169" y="186"/>
                    </a:lnTo>
                    <a:lnTo>
                      <a:pt x="169" y="178"/>
                    </a:lnTo>
                    <a:lnTo>
                      <a:pt x="166" y="160"/>
                    </a:lnTo>
                    <a:lnTo>
                      <a:pt x="163" y="160"/>
                    </a:lnTo>
                    <a:lnTo>
                      <a:pt x="136" y="167"/>
                    </a:lnTo>
                    <a:lnTo>
                      <a:pt x="135" y="167"/>
                    </a:lnTo>
                    <a:lnTo>
                      <a:pt x="136" y="167"/>
                    </a:lnTo>
                    <a:lnTo>
                      <a:pt x="136" y="167"/>
                    </a:lnTo>
                    <a:lnTo>
                      <a:pt x="163" y="152"/>
                    </a:lnTo>
                    <a:lnTo>
                      <a:pt x="166" y="125"/>
                    </a:lnTo>
                    <a:lnTo>
                      <a:pt x="194" y="131"/>
                    </a:lnTo>
                    <a:lnTo>
                      <a:pt x="196" y="131"/>
                    </a:lnTo>
                    <a:lnTo>
                      <a:pt x="197" y="133"/>
                    </a:lnTo>
                    <a:lnTo>
                      <a:pt x="199" y="131"/>
                    </a:lnTo>
                    <a:lnTo>
                      <a:pt x="205" y="130"/>
                    </a:lnTo>
                    <a:lnTo>
                      <a:pt x="214" y="121"/>
                    </a:lnTo>
                    <a:lnTo>
                      <a:pt x="217" y="119"/>
                    </a:lnTo>
                    <a:lnTo>
                      <a:pt x="219" y="119"/>
                    </a:lnTo>
                    <a:lnTo>
                      <a:pt x="219" y="117"/>
                    </a:lnTo>
                    <a:lnTo>
                      <a:pt x="219" y="103"/>
                    </a:lnTo>
                    <a:lnTo>
                      <a:pt x="219" y="103"/>
                    </a:lnTo>
                    <a:lnTo>
                      <a:pt x="217" y="100"/>
                    </a:lnTo>
                    <a:lnTo>
                      <a:pt x="214" y="100"/>
                    </a:lnTo>
                    <a:lnTo>
                      <a:pt x="207" y="106"/>
                    </a:lnTo>
                    <a:lnTo>
                      <a:pt x="203" y="111"/>
                    </a:lnTo>
                    <a:lnTo>
                      <a:pt x="199" y="116"/>
                    </a:lnTo>
                    <a:lnTo>
                      <a:pt x="188" y="121"/>
                    </a:lnTo>
                    <a:lnTo>
                      <a:pt x="186" y="121"/>
                    </a:lnTo>
                    <a:lnTo>
                      <a:pt x="172" y="117"/>
                    </a:lnTo>
                    <a:lnTo>
                      <a:pt x="172" y="116"/>
                    </a:lnTo>
                    <a:lnTo>
                      <a:pt x="172" y="113"/>
                    </a:lnTo>
                    <a:lnTo>
                      <a:pt x="180" y="100"/>
                    </a:lnTo>
                    <a:lnTo>
                      <a:pt x="205" y="60"/>
                    </a:lnTo>
                    <a:lnTo>
                      <a:pt x="214" y="41"/>
                    </a:lnTo>
                    <a:lnTo>
                      <a:pt x="214" y="36"/>
                    </a:lnTo>
                    <a:lnTo>
                      <a:pt x="213" y="19"/>
                    </a:lnTo>
                    <a:lnTo>
                      <a:pt x="200" y="5"/>
                    </a:lnTo>
                    <a:lnTo>
                      <a:pt x="194" y="0"/>
                    </a:lnTo>
                    <a:lnTo>
                      <a:pt x="192" y="0"/>
                    </a:lnTo>
                    <a:lnTo>
                      <a:pt x="191" y="0"/>
                    </a:lnTo>
                    <a:lnTo>
                      <a:pt x="191" y="2"/>
                    </a:lnTo>
                    <a:lnTo>
                      <a:pt x="191" y="2"/>
                    </a:lnTo>
                    <a:lnTo>
                      <a:pt x="191" y="3"/>
                    </a:lnTo>
                    <a:lnTo>
                      <a:pt x="191" y="5"/>
                    </a:lnTo>
                    <a:lnTo>
                      <a:pt x="191" y="8"/>
                    </a:lnTo>
                    <a:lnTo>
                      <a:pt x="191" y="8"/>
                    </a:lnTo>
                    <a:lnTo>
                      <a:pt x="186" y="13"/>
                    </a:lnTo>
                    <a:lnTo>
                      <a:pt x="177" y="21"/>
                    </a:lnTo>
                    <a:lnTo>
                      <a:pt x="157" y="33"/>
                    </a:lnTo>
                    <a:lnTo>
                      <a:pt x="144" y="46"/>
                    </a:lnTo>
                    <a:lnTo>
                      <a:pt x="136" y="58"/>
                    </a:lnTo>
                    <a:lnTo>
                      <a:pt x="121" y="64"/>
                    </a:lnTo>
                    <a:lnTo>
                      <a:pt x="114" y="66"/>
                    </a:lnTo>
                    <a:lnTo>
                      <a:pt x="100" y="69"/>
                    </a:lnTo>
                    <a:lnTo>
                      <a:pt x="99" y="69"/>
                    </a:lnTo>
                    <a:lnTo>
                      <a:pt x="82" y="81"/>
                    </a:lnTo>
                    <a:lnTo>
                      <a:pt x="77" y="88"/>
                    </a:lnTo>
                    <a:lnTo>
                      <a:pt x="77" y="89"/>
                    </a:lnTo>
                    <a:lnTo>
                      <a:pt x="78" y="99"/>
                    </a:lnTo>
                    <a:lnTo>
                      <a:pt x="80" y="102"/>
                    </a:lnTo>
                    <a:lnTo>
                      <a:pt x="82" y="106"/>
                    </a:lnTo>
                    <a:lnTo>
                      <a:pt x="83" y="108"/>
                    </a:lnTo>
                    <a:lnTo>
                      <a:pt x="89" y="127"/>
                    </a:lnTo>
                    <a:lnTo>
                      <a:pt x="72" y="124"/>
                    </a:lnTo>
                    <a:lnTo>
                      <a:pt x="57" y="119"/>
                    </a:lnTo>
                    <a:lnTo>
                      <a:pt x="57" y="117"/>
                    </a:lnTo>
                    <a:lnTo>
                      <a:pt x="57" y="114"/>
                    </a:lnTo>
                    <a:lnTo>
                      <a:pt x="50" y="111"/>
                    </a:lnTo>
                    <a:lnTo>
                      <a:pt x="33" y="103"/>
                    </a:lnTo>
                    <a:lnTo>
                      <a:pt x="32" y="103"/>
                    </a:lnTo>
                    <a:lnTo>
                      <a:pt x="16" y="128"/>
                    </a:lnTo>
                    <a:lnTo>
                      <a:pt x="16" y="130"/>
                    </a:lnTo>
                    <a:lnTo>
                      <a:pt x="10" y="146"/>
                    </a:lnTo>
                    <a:lnTo>
                      <a:pt x="10" y="147"/>
                    </a:lnTo>
                    <a:lnTo>
                      <a:pt x="10" y="152"/>
                    </a:lnTo>
                    <a:lnTo>
                      <a:pt x="16" y="171"/>
                    </a:lnTo>
                    <a:lnTo>
                      <a:pt x="22" y="18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19" name="Freeform 1342"/>
              <p:cNvSpPr>
                <a:spLocks/>
              </p:cNvSpPr>
              <p:nvPr/>
            </p:nvSpPr>
            <p:spPr bwMode="auto">
              <a:xfrm>
                <a:off x="3571875" y="1976438"/>
                <a:ext cx="26988" cy="22225"/>
              </a:xfrm>
              <a:custGeom>
                <a:avLst/>
                <a:gdLst/>
                <a:ahLst/>
                <a:cxnLst>
                  <a:cxn ang="0">
                    <a:pos x="0" y="11"/>
                  </a:cxn>
                  <a:cxn ang="0">
                    <a:pos x="0" y="13"/>
                  </a:cxn>
                  <a:cxn ang="0">
                    <a:pos x="1" y="14"/>
                  </a:cxn>
                  <a:cxn ang="0">
                    <a:pos x="4" y="14"/>
                  </a:cxn>
                  <a:cxn ang="0">
                    <a:pos x="9" y="13"/>
                  </a:cxn>
                  <a:cxn ang="0">
                    <a:pos x="14" y="10"/>
                  </a:cxn>
                  <a:cxn ang="0">
                    <a:pos x="15" y="6"/>
                  </a:cxn>
                  <a:cxn ang="0">
                    <a:pos x="15" y="3"/>
                  </a:cxn>
                  <a:cxn ang="0">
                    <a:pos x="17" y="3"/>
                  </a:cxn>
                  <a:cxn ang="0">
                    <a:pos x="17" y="3"/>
                  </a:cxn>
                  <a:cxn ang="0">
                    <a:pos x="17" y="2"/>
                  </a:cxn>
                  <a:cxn ang="0">
                    <a:pos x="15" y="2"/>
                  </a:cxn>
                  <a:cxn ang="0">
                    <a:pos x="15" y="0"/>
                  </a:cxn>
                  <a:cxn ang="0">
                    <a:pos x="7" y="0"/>
                  </a:cxn>
                  <a:cxn ang="0">
                    <a:pos x="6" y="2"/>
                  </a:cxn>
                  <a:cxn ang="0">
                    <a:pos x="4" y="2"/>
                  </a:cxn>
                  <a:cxn ang="0">
                    <a:pos x="0" y="11"/>
                  </a:cxn>
                </a:cxnLst>
                <a:rect l="0" t="0" r="r" b="b"/>
                <a:pathLst>
                  <a:path w="17" h="14">
                    <a:moveTo>
                      <a:pt x="0" y="11"/>
                    </a:moveTo>
                    <a:lnTo>
                      <a:pt x="0" y="13"/>
                    </a:lnTo>
                    <a:lnTo>
                      <a:pt x="1" y="14"/>
                    </a:lnTo>
                    <a:lnTo>
                      <a:pt x="4" y="14"/>
                    </a:lnTo>
                    <a:lnTo>
                      <a:pt x="9" y="13"/>
                    </a:lnTo>
                    <a:lnTo>
                      <a:pt x="14" y="10"/>
                    </a:lnTo>
                    <a:lnTo>
                      <a:pt x="15" y="6"/>
                    </a:lnTo>
                    <a:lnTo>
                      <a:pt x="15" y="3"/>
                    </a:lnTo>
                    <a:lnTo>
                      <a:pt x="17" y="3"/>
                    </a:lnTo>
                    <a:lnTo>
                      <a:pt x="17" y="3"/>
                    </a:lnTo>
                    <a:lnTo>
                      <a:pt x="17" y="2"/>
                    </a:lnTo>
                    <a:lnTo>
                      <a:pt x="15" y="2"/>
                    </a:lnTo>
                    <a:lnTo>
                      <a:pt x="15" y="0"/>
                    </a:lnTo>
                    <a:lnTo>
                      <a:pt x="7" y="0"/>
                    </a:lnTo>
                    <a:lnTo>
                      <a:pt x="6" y="2"/>
                    </a:lnTo>
                    <a:lnTo>
                      <a:pt x="4" y="2"/>
                    </a:lnTo>
                    <a:lnTo>
                      <a:pt x="0" y="1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0" name="Rectangle 1343"/>
              <p:cNvSpPr>
                <a:spLocks noChangeArrowheads="1"/>
              </p:cNvSpPr>
              <p:nvPr/>
            </p:nvSpPr>
            <p:spPr bwMode="auto">
              <a:xfrm>
                <a:off x="3814763" y="1765300"/>
                <a:ext cx="1588" cy="1588"/>
              </a:xfrm>
              <a:prstGeom prst="rect">
                <a:avLst/>
              </a:pr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1" name="Freeform 1344"/>
              <p:cNvSpPr>
                <a:spLocks/>
              </p:cNvSpPr>
              <p:nvPr/>
            </p:nvSpPr>
            <p:spPr bwMode="auto">
              <a:xfrm>
                <a:off x="3594100" y="1787525"/>
                <a:ext cx="23813" cy="20638"/>
              </a:xfrm>
              <a:custGeom>
                <a:avLst/>
                <a:gdLst/>
                <a:ahLst/>
                <a:cxnLst>
                  <a:cxn ang="0">
                    <a:pos x="1" y="10"/>
                  </a:cxn>
                  <a:cxn ang="0">
                    <a:pos x="1" y="11"/>
                  </a:cxn>
                  <a:cxn ang="0">
                    <a:pos x="9" y="13"/>
                  </a:cxn>
                  <a:cxn ang="0">
                    <a:pos x="12" y="13"/>
                  </a:cxn>
                  <a:cxn ang="0">
                    <a:pos x="14" y="13"/>
                  </a:cxn>
                  <a:cxn ang="0">
                    <a:pos x="15" y="11"/>
                  </a:cxn>
                  <a:cxn ang="0">
                    <a:pos x="15" y="10"/>
                  </a:cxn>
                  <a:cxn ang="0">
                    <a:pos x="14" y="4"/>
                  </a:cxn>
                  <a:cxn ang="0">
                    <a:pos x="12" y="2"/>
                  </a:cxn>
                  <a:cxn ang="0">
                    <a:pos x="12" y="2"/>
                  </a:cxn>
                  <a:cxn ang="0">
                    <a:pos x="9" y="0"/>
                  </a:cxn>
                  <a:cxn ang="0">
                    <a:pos x="6" y="0"/>
                  </a:cxn>
                  <a:cxn ang="0">
                    <a:pos x="1" y="5"/>
                  </a:cxn>
                  <a:cxn ang="0">
                    <a:pos x="0" y="7"/>
                  </a:cxn>
                  <a:cxn ang="0">
                    <a:pos x="1" y="10"/>
                  </a:cxn>
                  <a:cxn ang="0">
                    <a:pos x="1" y="10"/>
                  </a:cxn>
                </a:cxnLst>
                <a:rect l="0" t="0" r="r" b="b"/>
                <a:pathLst>
                  <a:path w="15" h="13">
                    <a:moveTo>
                      <a:pt x="1" y="10"/>
                    </a:moveTo>
                    <a:lnTo>
                      <a:pt x="1" y="11"/>
                    </a:lnTo>
                    <a:lnTo>
                      <a:pt x="9" y="13"/>
                    </a:lnTo>
                    <a:lnTo>
                      <a:pt x="12" y="13"/>
                    </a:lnTo>
                    <a:lnTo>
                      <a:pt x="14" y="13"/>
                    </a:lnTo>
                    <a:lnTo>
                      <a:pt x="15" y="11"/>
                    </a:lnTo>
                    <a:lnTo>
                      <a:pt x="15" y="10"/>
                    </a:lnTo>
                    <a:lnTo>
                      <a:pt x="14" y="4"/>
                    </a:lnTo>
                    <a:lnTo>
                      <a:pt x="12" y="2"/>
                    </a:lnTo>
                    <a:lnTo>
                      <a:pt x="12" y="2"/>
                    </a:lnTo>
                    <a:lnTo>
                      <a:pt x="9" y="0"/>
                    </a:lnTo>
                    <a:lnTo>
                      <a:pt x="6" y="0"/>
                    </a:lnTo>
                    <a:lnTo>
                      <a:pt x="1" y="5"/>
                    </a:lnTo>
                    <a:lnTo>
                      <a:pt x="0" y="7"/>
                    </a:lnTo>
                    <a:lnTo>
                      <a:pt x="1" y="10"/>
                    </a:lnTo>
                    <a:lnTo>
                      <a:pt x="1" y="1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2" name="Freeform 1345"/>
              <p:cNvSpPr>
                <a:spLocks/>
              </p:cNvSpPr>
              <p:nvPr/>
            </p:nvSpPr>
            <p:spPr bwMode="auto">
              <a:xfrm>
                <a:off x="3697288" y="1657350"/>
                <a:ext cx="38100" cy="36513"/>
              </a:xfrm>
              <a:custGeom>
                <a:avLst/>
                <a:gdLst/>
                <a:ahLst/>
                <a:cxnLst>
                  <a:cxn ang="0">
                    <a:pos x="11" y="15"/>
                  </a:cxn>
                  <a:cxn ang="0">
                    <a:pos x="21" y="22"/>
                  </a:cxn>
                  <a:cxn ang="0">
                    <a:pos x="22" y="23"/>
                  </a:cxn>
                  <a:cxn ang="0">
                    <a:pos x="24" y="22"/>
                  </a:cxn>
                  <a:cxn ang="0">
                    <a:pos x="24" y="20"/>
                  </a:cxn>
                  <a:cxn ang="0">
                    <a:pos x="22" y="15"/>
                  </a:cxn>
                  <a:cxn ang="0">
                    <a:pos x="21" y="14"/>
                  </a:cxn>
                  <a:cxn ang="0">
                    <a:pos x="17" y="12"/>
                  </a:cxn>
                  <a:cxn ang="0">
                    <a:pos x="10" y="1"/>
                  </a:cxn>
                  <a:cxn ang="0">
                    <a:pos x="10" y="1"/>
                  </a:cxn>
                  <a:cxn ang="0">
                    <a:pos x="3" y="0"/>
                  </a:cxn>
                  <a:cxn ang="0">
                    <a:pos x="2" y="0"/>
                  </a:cxn>
                  <a:cxn ang="0">
                    <a:pos x="0" y="1"/>
                  </a:cxn>
                  <a:cxn ang="0">
                    <a:pos x="0" y="4"/>
                  </a:cxn>
                  <a:cxn ang="0">
                    <a:pos x="2" y="4"/>
                  </a:cxn>
                  <a:cxn ang="0">
                    <a:pos x="11" y="15"/>
                  </a:cxn>
                </a:cxnLst>
                <a:rect l="0" t="0" r="r" b="b"/>
                <a:pathLst>
                  <a:path w="24" h="23">
                    <a:moveTo>
                      <a:pt x="11" y="15"/>
                    </a:moveTo>
                    <a:lnTo>
                      <a:pt x="21" y="22"/>
                    </a:lnTo>
                    <a:lnTo>
                      <a:pt x="22" y="23"/>
                    </a:lnTo>
                    <a:lnTo>
                      <a:pt x="24" y="22"/>
                    </a:lnTo>
                    <a:lnTo>
                      <a:pt x="24" y="20"/>
                    </a:lnTo>
                    <a:lnTo>
                      <a:pt x="22" y="15"/>
                    </a:lnTo>
                    <a:lnTo>
                      <a:pt x="21" y="14"/>
                    </a:lnTo>
                    <a:lnTo>
                      <a:pt x="17" y="12"/>
                    </a:lnTo>
                    <a:lnTo>
                      <a:pt x="10" y="1"/>
                    </a:lnTo>
                    <a:lnTo>
                      <a:pt x="10" y="1"/>
                    </a:lnTo>
                    <a:lnTo>
                      <a:pt x="3" y="0"/>
                    </a:lnTo>
                    <a:lnTo>
                      <a:pt x="2" y="0"/>
                    </a:lnTo>
                    <a:lnTo>
                      <a:pt x="0" y="1"/>
                    </a:lnTo>
                    <a:lnTo>
                      <a:pt x="0" y="4"/>
                    </a:lnTo>
                    <a:lnTo>
                      <a:pt x="2" y="4"/>
                    </a:lnTo>
                    <a:lnTo>
                      <a:pt x="11" y="1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3" name="Freeform 1346"/>
              <p:cNvSpPr>
                <a:spLocks/>
              </p:cNvSpPr>
              <p:nvPr/>
            </p:nvSpPr>
            <p:spPr bwMode="auto">
              <a:xfrm>
                <a:off x="3825875" y="2408238"/>
                <a:ext cx="73025" cy="77788"/>
              </a:xfrm>
              <a:custGeom>
                <a:avLst/>
                <a:gdLst/>
                <a:ahLst/>
                <a:cxnLst>
                  <a:cxn ang="0">
                    <a:pos x="46" y="17"/>
                  </a:cxn>
                  <a:cxn ang="0">
                    <a:pos x="44" y="16"/>
                  </a:cxn>
                  <a:cxn ang="0">
                    <a:pos x="44" y="14"/>
                  </a:cxn>
                  <a:cxn ang="0">
                    <a:pos x="41" y="9"/>
                  </a:cxn>
                  <a:cxn ang="0">
                    <a:pos x="30" y="2"/>
                  </a:cxn>
                  <a:cxn ang="0">
                    <a:pos x="27" y="0"/>
                  </a:cxn>
                  <a:cxn ang="0">
                    <a:pos x="22" y="0"/>
                  </a:cxn>
                  <a:cxn ang="0">
                    <a:pos x="16" y="2"/>
                  </a:cxn>
                  <a:cxn ang="0">
                    <a:pos x="15" y="3"/>
                  </a:cxn>
                  <a:cxn ang="0">
                    <a:pos x="8" y="8"/>
                  </a:cxn>
                  <a:cxn ang="0">
                    <a:pos x="0" y="19"/>
                  </a:cxn>
                  <a:cxn ang="0">
                    <a:pos x="5" y="25"/>
                  </a:cxn>
                  <a:cxn ang="0">
                    <a:pos x="13" y="36"/>
                  </a:cxn>
                  <a:cxn ang="0">
                    <a:pos x="25" y="47"/>
                  </a:cxn>
                  <a:cxn ang="0">
                    <a:pos x="27" y="49"/>
                  </a:cxn>
                  <a:cxn ang="0">
                    <a:pos x="30" y="47"/>
                  </a:cxn>
                  <a:cxn ang="0">
                    <a:pos x="33" y="45"/>
                  </a:cxn>
                  <a:cxn ang="0">
                    <a:pos x="36" y="42"/>
                  </a:cxn>
                  <a:cxn ang="0">
                    <a:pos x="40" y="39"/>
                  </a:cxn>
                  <a:cxn ang="0">
                    <a:pos x="41" y="36"/>
                  </a:cxn>
                  <a:cxn ang="0">
                    <a:pos x="43" y="34"/>
                  </a:cxn>
                  <a:cxn ang="0">
                    <a:pos x="43" y="25"/>
                  </a:cxn>
                  <a:cxn ang="0">
                    <a:pos x="44" y="25"/>
                  </a:cxn>
                  <a:cxn ang="0">
                    <a:pos x="44" y="25"/>
                  </a:cxn>
                  <a:cxn ang="0">
                    <a:pos x="46" y="17"/>
                  </a:cxn>
                </a:cxnLst>
                <a:rect l="0" t="0" r="r" b="b"/>
                <a:pathLst>
                  <a:path w="46" h="49">
                    <a:moveTo>
                      <a:pt x="46" y="17"/>
                    </a:moveTo>
                    <a:lnTo>
                      <a:pt x="44" y="16"/>
                    </a:lnTo>
                    <a:lnTo>
                      <a:pt x="44" y="14"/>
                    </a:lnTo>
                    <a:lnTo>
                      <a:pt x="41" y="9"/>
                    </a:lnTo>
                    <a:lnTo>
                      <a:pt x="30" y="2"/>
                    </a:lnTo>
                    <a:lnTo>
                      <a:pt x="27" y="0"/>
                    </a:lnTo>
                    <a:lnTo>
                      <a:pt x="22" y="0"/>
                    </a:lnTo>
                    <a:lnTo>
                      <a:pt x="16" y="2"/>
                    </a:lnTo>
                    <a:lnTo>
                      <a:pt x="15" y="3"/>
                    </a:lnTo>
                    <a:lnTo>
                      <a:pt x="8" y="8"/>
                    </a:lnTo>
                    <a:lnTo>
                      <a:pt x="0" y="19"/>
                    </a:lnTo>
                    <a:lnTo>
                      <a:pt x="5" y="25"/>
                    </a:lnTo>
                    <a:lnTo>
                      <a:pt x="13" y="36"/>
                    </a:lnTo>
                    <a:lnTo>
                      <a:pt x="25" y="47"/>
                    </a:lnTo>
                    <a:lnTo>
                      <a:pt x="27" y="49"/>
                    </a:lnTo>
                    <a:lnTo>
                      <a:pt x="30" y="47"/>
                    </a:lnTo>
                    <a:lnTo>
                      <a:pt x="33" y="45"/>
                    </a:lnTo>
                    <a:lnTo>
                      <a:pt x="36" y="42"/>
                    </a:lnTo>
                    <a:lnTo>
                      <a:pt x="40" y="39"/>
                    </a:lnTo>
                    <a:lnTo>
                      <a:pt x="41" y="36"/>
                    </a:lnTo>
                    <a:lnTo>
                      <a:pt x="43" y="34"/>
                    </a:lnTo>
                    <a:lnTo>
                      <a:pt x="43" y="25"/>
                    </a:lnTo>
                    <a:lnTo>
                      <a:pt x="44" y="25"/>
                    </a:lnTo>
                    <a:lnTo>
                      <a:pt x="44" y="25"/>
                    </a:lnTo>
                    <a:lnTo>
                      <a:pt x="46" y="1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4" name="Freeform 1347"/>
              <p:cNvSpPr>
                <a:spLocks/>
              </p:cNvSpPr>
              <p:nvPr/>
            </p:nvSpPr>
            <p:spPr bwMode="auto">
              <a:xfrm>
                <a:off x="3559175" y="1946275"/>
                <a:ext cx="22225" cy="17463"/>
              </a:xfrm>
              <a:custGeom>
                <a:avLst/>
                <a:gdLst/>
                <a:ahLst/>
                <a:cxnLst>
                  <a:cxn ang="0">
                    <a:pos x="12" y="8"/>
                  </a:cxn>
                  <a:cxn ang="0">
                    <a:pos x="14" y="5"/>
                  </a:cxn>
                  <a:cxn ang="0">
                    <a:pos x="12" y="4"/>
                  </a:cxn>
                  <a:cxn ang="0">
                    <a:pos x="11" y="4"/>
                  </a:cxn>
                  <a:cxn ang="0">
                    <a:pos x="11" y="2"/>
                  </a:cxn>
                  <a:cxn ang="0">
                    <a:pos x="9" y="0"/>
                  </a:cxn>
                  <a:cxn ang="0">
                    <a:pos x="8" y="0"/>
                  </a:cxn>
                  <a:cxn ang="0">
                    <a:pos x="6" y="2"/>
                  </a:cxn>
                  <a:cxn ang="0">
                    <a:pos x="1" y="5"/>
                  </a:cxn>
                  <a:cxn ang="0">
                    <a:pos x="0" y="7"/>
                  </a:cxn>
                  <a:cxn ang="0">
                    <a:pos x="0" y="8"/>
                  </a:cxn>
                  <a:cxn ang="0">
                    <a:pos x="0" y="8"/>
                  </a:cxn>
                  <a:cxn ang="0">
                    <a:pos x="6" y="11"/>
                  </a:cxn>
                  <a:cxn ang="0">
                    <a:pos x="12" y="8"/>
                  </a:cxn>
                </a:cxnLst>
                <a:rect l="0" t="0" r="r" b="b"/>
                <a:pathLst>
                  <a:path w="14" h="11">
                    <a:moveTo>
                      <a:pt x="12" y="8"/>
                    </a:moveTo>
                    <a:lnTo>
                      <a:pt x="14" y="5"/>
                    </a:lnTo>
                    <a:lnTo>
                      <a:pt x="12" y="4"/>
                    </a:lnTo>
                    <a:lnTo>
                      <a:pt x="11" y="4"/>
                    </a:lnTo>
                    <a:lnTo>
                      <a:pt x="11" y="2"/>
                    </a:lnTo>
                    <a:lnTo>
                      <a:pt x="9" y="0"/>
                    </a:lnTo>
                    <a:lnTo>
                      <a:pt x="8" y="0"/>
                    </a:lnTo>
                    <a:lnTo>
                      <a:pt x="6" y="2"/>
                    </a:lnTo>
                    <a:lnTo>
                      <a:pt x="1" y="5"/>
                    </a:lnTo>
                    <a:lnTo>
                      <a:pt x="0" y="7"/>
                    </a:lnTo>
                    <a:lnTo>
                      <a:pt x="0" y="8"/>
                    </a:lnTo>
                    <a:lnTo>
                      <a:pt x="0" y="8"/>
                    </a:lnTo>
                    <a:lnTo>
                      <a:pt x="6" y="11"/>
                    </a:lnTo>
                    <a:lnTo>
                      <a:pt x="12" y="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5" name="Freeform 1348"/>
              <p:cNvSpPr>
                <a:spLocks/>
              </p:cNvSpPr>
              <p:nvPr/>
            </p:nvSpPr>
            <p:spPr bwMode="auto">
              <a:xfrm>
                <a:off x="3705225" y="1684338"/>
                <a:ext cx="7938" cy="4763"/>
              </a:xfrm>
              <a:custGeom>
                <a:avLst/>
                <a:gdLst/>
                <a:ahLst/>
                <a:cxnLst>
                  <a:cxn ang="0">
                    <a:pos x="1" y="0"/>
                  </a:cxn>
                  <a:cxn ang="0">
                    <a:pos x="0" y="0"/>
                  </a:cxn>
                  <a:cxn ang="0">
                    <a:pos x="0" y="0"/>
                  </a:cxn>
                  <a:cxn ang="0">
                    <a:pos x="0" y="1"/>
                  </a:cxn>
                  <a:cxn ang="0">
                    <a:pos x="3" y="3"/>
                  </a:cxn>
                  <a:cxn ang="0">
                    <a:pos x="3" y="3"/>
                  </a:cxn>
                  <a:cxn ang="0">
                    <a:pos x="5" y="3"/>
                  </a:cxn>
                  <a:cxn ang="0">
                    <a:pos x="5" y="1"/>
                  </a:cxn>
                  <a:cxn ang="0">
                    <a:pos x="3" y="0"/>
                  </a:cxn>
                  <a:cxn ang="0">
                    <a:pos x="1" y="0"/>
                  </a:cxn>
                  <a:cxn ang="0">
                    <a:pos x="1" y="0"/>
                  </a:cxn>
                </a:cxnLst>
                <a:rect l="0" t="0" r="r" b="b"/>
                <a:pathLst>
                  <a:path w="5" h="3">
                    <a:moveTo>
                      <a:pt x="1" y="0"/>
                    </a:moveTo>
                    <a:lnTo>
                      <a:pt x="0" y="0"/>
                    </a:lnTo>
                    <a:lnTo>
                      <a:pt x="0" y="0"/>
                    </a:lnTo>
                    <a:lnTo>
                      <a:pt x="0" y="1"/>
                    </a:lnTo>
                    <a:lnTo>
                      <a:pt x="3" y="3"/>
                    </a:lnTo>
                    <a:lnTo>
                      <a:pt x="3" y="3"/>
                    </a:lnTo>
                    <a:lnTo>
                      <a:pt x="5" y="3"/>
                    </a:lnTo>
                    <a:lnTo>
                      <a:pt x="5" y="1"/>
                    </a:lnTo>
                    <a:lnTo>
                      <a:pt x="3" y="0"/>
                    </a:lnTo>
                    <a:lnTo>
                      <a:pt x="1" y="0"/>
                    </a:lnTo>
                    <a:lnTo>
                      <a:pt x="1" y="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6" name="Freeform 1349"/>
              <p:cNvSpPr>
                <a:spLocks/>
              </p:cNvSpPr>
              <p:nvPr/>
            </p:nvSpPr>
            <p:spPr bwMode="auto">
              <a:xfrm>
                <a:off x="3554413" y="2093913"/>
                <a:ext cx="19050" cy="23813"/>
              </a:xfrm>
              <a:custGeom>
                <a:avLst/>
                <a:gdLst/>
                <a:ahLst/>
                <a:cxnLst>
                  <a:cxn ang="0">
                    <a:pos x="12" y="3"/>
                  </a:cxn>
                  <a:cxn ang="0">
                    <a:pos x="12" y="1"/>
                  </a:cxn>
                  <a:cxn ang="0">
                    <a:pos x="11" y="0"/>
                  </a:cxn>
                  <a:cxn ang="0">
                    <a:pos x="7" y="0"/>
                  </a:cxn>
                  <a:cxn ang="0">
                    <a:pos x="6" y="1"/>
                  </a:cxn>
                  <a:cxn ang="0">
                    <a:pos x="4" y="3"/>
                  </a:cxn>
                  <a:cxn ang="0">
                    <a:pos x="1" y="9"/>
                  </a:cxn>
                  <a:cxn ang="0">
                    <a:pos x="0" y="11"/>
                  </a:cxn>
                  <a:cxn ang="0">
                    <a:pos x="0" y="12"/>
                  </a:cxn>
                  <a:cxn ang="0">
                    <a:pos x="1" y="14"/>
                  </a:cxn>
                  <a:cxn ang="0">
                    <a:pos x="1" y="15"/>
                  </a:cxn>
                  <a:cxn ang="0">
                    <a:pos x="3" y="15"/>
                  </a:cxn>
                  <a:cxn ang="0">
                    <a:pos x="6" y="15"/>
                  </a:cxn>
                  <a:cxn ang="0">
                    <a:pos x="11" y="12"/>
                  </a:cxn>
                  <a:cxn ang="0">
                    <a:pos x="12" y="3"/>
                  </a:cxn>
                </a:cxnLst>
                <a:rect l="0" t="0" r="r" b="b"/>
                <a:pathLst>
                  <a:path w="12" h="15">
                    <a:moveTo>
                      <a:pt x="12" y="3"/>
                    </a:moveTo>
                    <a:lnTo>
                      <a:pt x="12" y="1"/>
                    </a:lnTo>
                    <a:lnTo>
                      <a:pt x="11" y="0"/>
                    </a:lnTo>
                    <a:lnTo>
                      <a:pt x="7" y="0"/>
                    </a:lnTo>
                    <a:lnTo>
                      <a:pt x="6" y="1"/>
                    </a:lnTo>
                    <a:lnTo>
                      <a:pt x="4" y="3"/>
                    </a:lnTo>
                    <a:lnTo>
                      <a:pt x="1" y="9"/>
                    </a:lnTo>
                    <a:lnTo>
                      <a:pt x="0" y="11"/>
                    </a:lnTo>
                    <a:lnTo>
                      <a:pt x="0" y="12"/>
                    </a:lnTo>
                    <a:lnTo>
                      <a:pt x="1" y="14"/>
                    </a:lnTo>
                    <a:lnTo>
                      <a:pt x="1" y="15"/>
                    </a:lnTo>
                    <a:lnTo>
                      <a:pt x="3" y="15"/>
                    </a:lnTo>
                    <a:lnTo>
                      <a:pt x="6" y="15"/>
                    </a:lnTo>
                    <a:lnTo>
                      <a:pt x="11" y="12"/>
                    </a:lnTo>
                    <a:lnTo>
                      <a:pt x="12" y="3"/>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7" name="Freeform 1350"/>
              <p:cNvSpPr>
                <a:spLocks/>
              </p:cNvSpPr>
              <p:nvPr/>
            </p:nvSpPr>
            <p:spPr bwMode="auto">
              <a:xfrm>
                <a:off x="3440113" y="2411413"/>
                <a:ext cx="57150" cy="58738"/>
              </a:xfrm>
              <a:custGeom>
                <a:avLst/>
                <a:gdLst/>
                <a:ahLst/>
                <a:cxnLst>
                  <a:cxn ang="0">
                    <a:pos x="3" y="32"/>
                  </a:cxn>
                  <a:cxn ang="0">
                    <a:pos x="3" y="34"/>
                  </a:cxn>
                  <a:cxn ang="0">
                    <a:pos x="8" y="34"/>
                  </a:cxn>
                  <a:cxn ang="0">
                    <a:pos x="22" y="37"/>
                  </a:cxn>
                  <a:cxn ang="0">
                    <a:pos x="28" y="34"/>
                  </a:cxn>
                  <a:cxn ang="0">
                    <a:pos x="36" y="25"/>
                  </a:cxn>
                  <a:cxn ang="0">
                    <a:pos x="36" y="15"/>
                  </a:cxn>
                  <a:cxn ang="0">
                    <a:pos x="31" y="0"/>
                  </a:cxn>
                  <a:cxn ang="0">
                    <a:pos x="26" y="1"/>
                  </a:cxn>
                  <a:cxn ang="0">
                    <a:pos x="23" y="4"/>
                  </a:cxn>
                  <a:cxn ang="0">
                    <a:pos x="1" y="28"/>
                  </a:cxn>
                  <a:cxn ang="0">
                    <a:pos x="1" y="28"/>
                  </a:cxn>
                  <a:cxn ang="0">
                    <a:pos x="0" y="31"/>
                  </a:cxn>
                  <a:cxn ang="0">
                    <a:pos x="1" y="31"/>
                  </a:cxn>
                  <a:cxn ang="0">
                    <a:pos x="3" y="32"/>
                  </a:cxn>
                </a:cxnLst>
                <a:rect l="0" t="0" r="r" b="b"/>
                <a:pathLst>
                  <a:path w="36" h="37">
                    <a:moveTo>
                      <a:pt x="3" y="32"/>
                    </a:moveTo>
                    <a:lnTo>
                      <a:pt x="3" y="34"/>
                    </a:lnTo>
                    <a:lnTo>
                      <a:pt x="8" y="34"/>
                    </a:lnTo>
                    <a:lnTo>
                      <a:pt x="22" y="37"/>
                    </a:lnTo>
                    <a:lnTo>
                      <a:pt x="28" y="34"/>
                    </a:lnTo>
                    <a:lnTo>
                      <a:pt x="36" y="25"/>
                    </a:lnTo>
                    <a:lnTo>
                      <a:pt x="36" y="15"/>
                    </a:lnTo>
                    <a:lnTo>
                      <a:pt x="31" y="0"/>
                    </a:lnTo>
                    <a:lnTo>
                      <a:pt x="26" y="1"/>
                    </a:lnTo>
                    <a:lnTo>
                      <a:pt x="23" y="4"/>
                    </a:lnTo>
                    <a:lnTo>
                      <a:pt x="1" y="28"/>
                    </a:lnTo>
                    <a:lnTo>
                      <a:pt x="1" y="28"/>
                    </a:lnTo>
                    <a:lnTo>
                      <a:pt x="0" y="31"/>
                    </a:lnTo>
                    <a:lnTo>
                      <a:pt x="1" y="31"/>
                    </a:lnTo>
                    <a:lnTo>
                      <a:pt x="3" y="3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8" name="Freeform 1351"/>
              <p:cNvSpPr>
                <a:spLocks/>
              </p:cNvSpPr>
              <p:nvPr/>
            </p:nvSpPr>
            <p:spPr bwMode="auto">
              <a:xfrm>
                <a:off x="3573463" y="2093913"/>
                <a:ext cx="25400" cy="26988"/>
              </a:xfrm>
              <a:custGeom>
                <a:avLst/>
                <a:gdLst/>
                <a:ahLst/>
                <a:cxnLst>
                  <a:cxn ang="0">
                    <a:pos x="8" y="17"/>
                  </a:cxn>
                  <a:cxn ang="0">
                    <a:pos x="8" y="17"/>
                  </a:cxn>
                  <a:cxn ang="0">
                    <a:pos x="11" y="14"/>
                  </a:cxn>
                  <a:cxn ang="0">
                    <a:pos x="16" y="7"/>
                  </a:cxn>
                  <a:cxn ang="0">
                    <a:pos x="16" y="3"/>
                  </a:cxn>
                  <a:cxn ang="0">
                    <a:pos x="14" y="1"/>
                  </a:cxn>
                  <a:cxn ang="0">
                    <a:pos x="14" y="0"/>
                  </a:cxn>
                  <a:cxn ang="0">
                    <a:pos x="13" y="0"/>
                  </a:cxn>
                  <a:cxn ang="0">
                    <a:pos x="11" y="1"/>
                  </a:cxn>
                  <a:cxn ang="0">
                    <a:pos x="2" y="7"/>
                  </a:cxn>
                  <a:cxn ang="0">
                    <a:pos x="0" y="7"/>
                  </a:cxn>
                  <a:cxn ang="0">
                    <a:pos x="0" y="9"/>
                  </a:cxn>
                  <a:cxn ang="0">
                    <a:pos x="0" y="11"/>
                  </a:cxn>
                  <a:cxn ang="0">
                    <a:pos x="3" y="14"/>
                  </a:cxn>
                  <a:cxn ang="0">
                    <a:pos x="8" y="17"/>
                  </a:cxn>
                </a:cxnLst>
                <a:rect l="0" t="0" r="r" b="b"/>
                <a:pathLst>
                  <a:path w="16" h="17">
                    <a:moveTo>
                      <a:pt x="8" y="17"/>
                    </a:moveTo>
                    <a:lnTo>
                      <a:pt x="8" y="17"/>
                    </a:lnTo>
                    <a:lnTo>
                      <a:pt x="11" y="14"/>
                    </a:lnTo>
                    <a:lnTo>
                      <a:pt x="16" y="7"/>
                    </a:lnTo>
                    <a:lnTo>
                      <a:pt x="16" y="3"/>
                    </a:lnTo>
                    <a:lnTo>
                      <a:pt x="14" y="1"/>
                    </a:lnTo>
                    <a:lnTo>
                      <a:pt x="14" y="0"/>
                    </a:lnTo>
                    <a:lnTo>
                      <a:pt x="13" y="0"/>
                    </a:lnTo>
                    <a:lnTo>
                      <a:pt x="11" y="1"/>
                    </a:lnTo>
                    <a:lnTo>
                      <a:pt x="2" y="7"/>
                    </a:lnTo>
                    <a:lnTo>
                      <a:pt x="0" y="7"/>
                    </a:lnTo>
                    <a:lnTo>
                      <a:pt x="0" y="9"/>
                    </a:lnTo>
                    <a:lnTo>
                      <a:pt x="0" y="11"/>
                    </a:lnTo>
                    <a:lnTo>
                      <a:pt x="3" y="14"/>
                    </a:lnTo>
                    <a:lnTo>
                      <a:pt x="8" y="1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29" name="Freeform 1352"/>
              <p:cNvSpPr>
                <a:spLocks/>
              </p:cNvSpPr>
              <p:nvPr/>
            </p:nvSpPr>
            <p:spPr bwMode="auto">
              <a:xfrm>
                <a:off x="3462338" y="2006600"/>
                <a:ext cx="163513" cy="84138"/>
              </a:xfrm>
              <a:custGeom>
                <a:avLst/>
                <a:gdLst/>
                <a:ahLst/>
                <a:cxnLst>
                  <a:cxn ang="0">
                    <a:pos x="3" y="37"/>
                  </a:cxn>
                  <a:cxn ang="0">
                    <a:pos x="14" y="47"/>
                  </a:cxn>
                  <a:cxn ang="0">
                    <a:pos x="17" y="47"/>
                  </a:cxn>
                  <a:cxn ang="0">
                    <a:pos x="36" y="52"/>
                  </a:cxn>
                  <a:cxn ang="0">
                    <a:pos x="51" y="52"/>
                  </a:cxn>
                  <a:cxn ang="0">
                    <a:pos x="76" y="53"/>
                  </a:cxn>
                  <a:cxn ang="0">
                    <a:pos x="87" y="39"/>
                  </a:cxn>
                  <a:cxn ang="0">
                    <a:pos x="92" y="30"/>
                  </a:cxn>
                  <a:cxn ang="0">
                    <a:pos x="101" y="25"/>
                  </a:cxn>
                  <a:cxn ang="0">
                    <a:pos x="103" y="23"/>
                  </a:cxn>
                  <a:cxn ang="0">
                    <a:pos x="103" y="22"/>
                  </a:cxn>
                  <a:cxn ang="0">
                    <a:pos x="103" y="20"/>
                  </a:cxn>
                  <a:cxn ang="0">
                    <a:pos x="101" y="20"/>
                  </a:cxn>
                  <a:cxn ang="0">
                    <a:pos x="75" y="2"/>
                  </a:cxn>
                  <a:cxn ang="0">
                    <a:pos x="73" y="0"/>
                  </a:cxn>
                  <a:cxn ang="0">
                    <a:pos x="72" y="0"/>
                  </a:cxn>
                  <a:cxn ang="0">
                    <a:pos x="45" y="0"/>
                  </a:cxn>
                  <a:cxn ang="0">
                    <a:pos x="12" y="11"/>
                  </a:cxn>
                  <a:cxn ang="0">
                    <a:pos x="11" y="11"/>
                  </a:cxn>
                  <a:cxn ang="0">
                    <a:pos x="0" y="33"/>
                  </a:cxn>
                  <a:cxn ang="0">
                    <a:pos x="0" y="36"/>
                  </a:cxn>
                  <a:cxn ang="0">
                    <a:pos x="3" y="37"/>
                  </a:cxn>
                </a:cxnLst>
                <a:rect l="0" t="0" r="r" b="b"/>
                <a:pathLst>
                  <a:path w="103" h="53">
                    <a:moveTo>
                      <a:pt x="3" y="37"/>
                    </a:moveTo>
                    <a:lnTo>
                      <a:pt x="14" y="47"/>
                    </a:lnTo>
                    <a:lnTo>
                      <a:pt x="17" y="47"/>
                    </a:lnTo>
                    <a:lnTo>
                      <a:pt x="36" y="52"/>
                    </a:lnTo>
                    <a:lnTo>
                      <a:pt x="51" y="52"/>
                    </a:lnTo>
                    <a:lnTo>
                      <a:pt x="76" y="53"/>
                    </a:lnTo>
                    <a:lnTo>
                      <a:pt x="87" y="39"/>
                    </a:lnTo>
                    <a:lnTo>
                      <a:pt x="92" y="30"/>
                    </a:lnTo>
                    <a:lnTo>
                      <a:pt x="101" y="25"/>
                    </a:lnTo>
                    <a:lnTo>
                      <a:pt x="103" y="23"/>
                    </a:lnTo>
                    <a:lnTo>
                      <a:pt x="103" y="22"/>
                    </a:lnTo>
                    <a:lnTo>
                      <a:pt x="103" y="20"/>
                    </a:lnTo>
                    <a:lnTo>
                      <a:pt x="101" y="20"/>
                    </a:lnTo>
                    <a:lnTo>
                      <a:pt x="75" y="2"/>
                    </a:lnTo>
                    <a:lnTo>
                      <a:pt x="73" y="0"/>
                    </a:lnTo>
                    <a:lnTo>
                      <a:pt x="72" y="0"/>
                    </a:lnTo>
                    <a:lnTo>
                      <a:pt x="45" y="0"/>
                    </a:lnTo>
                    <a:lnTo>
                      <a:pt x="12" y="11"/>
                    </a:lnTo>
                    <a:lnTo>
                      <a:pt x="11" y="11"/>
                    </a:lnTo>
                    <a:lnTo>
                      <a:pt x="0" y="33"/>
                    </a:lnTo>
                    <a:lnTo>
                      <a:pt x="0" y="36"/>
                    </a:lnTo>
                    <a:lnTo>
                      <a:pt x="3" y="3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0" name="Freeform 1353"/>
              <p:cNvSpPr>
                <a:spLocks/>
              </p:cNvSpPr>
              <p:nvPr/>
            </p:nvSpPr>
            <p:spPr bwMode="auto">
              <a:xfrm>
                <a:off x="3436938" y="2468563"/>
                <a:ext cx="30163" cy="22225"/>
              </a:xfrm>
              <a:custGeom>
                <a:avLst/>
                <a:gdLst/>
                <a:ahLst/>
                <a:cxnLst>
                  <a:cxn ang="0">
                    <a:pos x="5" y="14"/>
                  </a:cxn>
                  <a:cxn ang="0">
                    <a:pos x="8" y="14"/>
                  </a:cxn>
                  <a:cxn ang="0">
                    <a:pos x="13" y="12"/>
                  </a:cxn>
                  <a:cxn ang="0">
                    <a:pos x="13" y="11"/>
                  </a:cxn>
                  <a:cxn ang="0">
                    <a:pos x="14" y="9"/>
                  </a:cxn>
                  <a:cxn ang="0">
                    <a:pos x="16" y="4"/>
                  </a:cxn>
                  <a:cxn ang="0">
                    <a:pos x="17" y="4"/>
                  </a:cxn>
                  <a:cxn ang="0">
                    <a:pos x="19" y="4"/>
                  </a:cxn>
                  <a:cxn ang="0">
                    <a:pos x="19" y="3"/>
                  </a:cxn>
                  <a:cxn ang="0">
                    <a:pos x="6" y="0"/>
                  </a:cxn>
                  <a:cxn ang="0">
                    <a:pos x="2" y="0"/>
                  </a:cxn>
                  <a:cxn ang="0">
                    <a:pos x="0" y="0"/>
                  </a:cxn>
                  <a:cxn ang="0">
                    <a:pos x="0" y="4"/>
                  </a:cxn>
                  <a:cxn ang="0">
                    <a:pos x="3" y="12"/>
                  </a:cxn>
                  <a:cxn ang="0">
                    <a:pos x="5" y="14"/>
                  </a:cxn>
                </a:cxnLst>
                <a:rect l="0" t="0" r="r" b="b"/>
                <a:pathLst>
                  <a:path w="19" h="14">
                    <a:moveTo>
                      <a:pt x="5" y="14"/>
                    </a:moveTo>
                    <a:lnTo>
                      <a:pt x="8" y="14"/>
                    </a:lnTo>
                    <a:lnTo>
                      <a:pt x="13" y="12"/>
                    </a:lnTo>
                    <a:lnTo>
                      <a:pt x="13" y="11"/>
                    </a:lnTo>
                    <a:lnTo>
                      <a:pt x="14" y="9"/>
                    </a:lnTo>
                    <a:lnTo>
                      <a:pt x="16" y="4"/>
                    </a:lnTo>
                    <a:lnTo>
                      <a:pt x="17" y="4"/>
                    </a:lnTo>
                    <a:lnTo>
                      <a:pt x="19" y="4"/>
                    </a:lnTo>
                    <a:lnTo>
                      <a:pt x="19" y="3"/>
                    </a:lnTo>
                    <a:lnTo>
                      <a:pt x="6" y="0"/>
                    </a:lnTo>
                    <a:lnTo>
                      <a:pt x="2" y="0"/>
                    </a:lnTo>
                    <a:lnTo>
                      <a:pt x="0" y="0"/>
                    </a:lnTo>
                    <a:lnTo>
                      <a:pt x="0" y="4"/>
                    </a:lnTo>
                    <a:lnTo>
                      <a:pt x="3" y="12"/>
                    </a:lnTo>
                    <a:lnTo>
                      <a:pt x="5" y="14"/>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1" name="Freeform 1354"/>
              <p:cNvSpPr>
                <a:spLocks/>
              </p:cNvSpPr>
              <p:nvPr/>
            </p:nvSpPr>
            <p:spPr bwMode="auto">
              <a:xfrm>
                <a:off x="3509963" y="2095500"/>
                <a:ext cx="15875" cy="30163"/>
              </a:xfrm>
              <a:custGeom>
                <a:avLst/>
                <a:gdLst/>
                <a:ahLst/>
                <a:cxnLst>
                  <a:cxn ang="0">
                    <a:pos x="9" y="2"/>
                  </a:cxn>
                  <a:cxn ang="0">
                    <a:pos x="6" y="0"/>
                  </a:cxn>
                  <a:cxn ang="0">
                    <a:pos x="6" y="0"/>
                  </a:cxn>
                  <a:cxn ang="0">
                    <a:pos x="1" y="2"/>
                  </a:cxn>
                  <a:cxn ang="0">
                    <a:pos x="0" y="3"/>
                  </a:cxn>
                  <a:cxn ang="0">
                    <a:pos x="0" y="3"/>
                  </a:cxn>
                  <a:cxn ang="0">
                    <a:pos x="4" y="16"/>
                  </a:cxn>
                  <a:cxn ang="0">
                    <a:pos x="4" y="19"/>
                  </a:cxn>
                  <a:cxn ang="0">
                    <a:pos x="7" y="19"/>
                  </a:cxn>
                  <a:cxn ang="0">
                    <a:pos x="9" y="17"/>
                  </a:cxn>
                  <a:cxn ang="0">
                    <a:pos x="10" y="14"/>
                  </a:cxn>
                  <a:cxn ang="0">
                    <a:pos x="10" y="8"/>
                  </a:cxn>
                  <a:cxn ang="0">
                    <a:pos x="10" y="6"/>
                  </a:cxn>
                  <a:cxn ang="0">
                    <a:pos x="10" y="5"/>
                  </a:cxn>
                  <a:cxn ang="0">
                    <a:pos x="9" y="2"/>
                  </a:cxn>
                </a:cxnLst>
                <a:rect l="0" t="0" r="r" b="b"/>
                <a:pathLst>
                  <a:path w="10" h="19">
                    <a:moveTo>
                      <a:pt x="9" y="2"/>
                    </a:moveTo>
                    <a:lnTo>
                      <a:pt x="6" y="0"/>
                    </a:lnTo>
                    <a:lnTo>
                      <a:pt x="6" y="0"/>
                    </a:lnTo>
                    <a:lnTo>
                      <a:pt x="1" y="2"/>
                    </a:lnTo>
                    <a:lnTo>
                      <a:pt x="0" y="3"/>
                    </a:lnTo>
                    <a:lnTo>
                      <a:pt x="0" y="3"/>
                    </a:lnTo>
                    <a:lnTo>
                      <a:pt x="4" y="16"/>
                    </a:lnTo>
                    <a:lnTo>
                      <a:pt x="4" y="19"/>
                    </a:lnTo>
                    <a:lnTo>
                      <a:pt x="7" y="19"/>
                    </a:lnTo>
                    <a:lnTo>
                      <a:pt x="9" y="17"/>
                    </a:lnTo>
                    <a:lnTo>
                      <a:pt x="10" y="14"/>
                    </a:lnTo>
                    <a:lnTo>
                      <a:pt x="10" y="8"/>
                    </a:lnTo>
                    <a:lnTo>
                      <a:pt x="10" y="6"/>
                    </a:lnTo>
                    <a:lnTo>
                      <a:pt x="10" y="5"/>
                    </a:lnTo>
                    <a:lnTo>
                      <a:pt x="9" y="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2" name="Freeform 1355"/>
              <p:cNvSpPr>
                <a:spLocks/>
              </p:cNvSpPr>
              <p:nvPr/>
            </p:nvSpPr>
            <p:spPr bwMode="auto">
              <a:xfrm>
                <a:off x="3489325" y="2214563"/>
                <a:ext cx="82550" cy="163513"/>
              </a:xfrm>
              <a:custGeom>
                <a:avLst/>
                <a:gdLst/>
                <a:ahLst/>
                <a:cxnLst>
                  <a:cxn ang="0">
                    <a:pos x="52" y="25"/>
                  </a:cxn>
                  <a:cxn ang="0">
                    <a:pos x="50" y="22"/>
                  </a:cxn>
                  <a:cxn ang="0">
                    <a:pos x="50" y="22"/>
                  </a:cxn>
                  <a:cxn ang="0">
                    <a:pos x="47" y="16"/>
                  </a:cxn>
                  <a:cxn ang="0">
                    <a:pos x="28" y="5"/>
                  </a:cxn>
                  <a:cxn ang="0">
                    <a:pos x="14" y="0"/>
                  </a:cxn>
                  <a:cxn ang="0">
                    <a:pos x="9" y="5"/>
                  </a:cxn>
                  <a:cxn ang="0">
                    <a:pos x="3" y="30"/>
                  </a:cxn>
                  <a:cxn ang="0">
                    <a:pos x="0" y="42"/>
                  </a:cxn>
                  <a:cxn ang="0">
                    <a:pos x="2" y="63"/>
                  </a:cxn>
                  <a:cxn ang="0">
                    <a:pos x="2" y="67"/>
                  </a:cxn>
                  <a:cxn ang="0">
                    <a:pos x="3" y="83"/>
                  </a:cxn>
                  <a:cxn ang="0">
                    <a:pos x="8" y="94"/>
                  </a:cxn>
                  <a:cxn ang="0">
                    <a:pos x="8" y="94"/>
                  </a:cxn>
                  <a:cxn ang="0">
                    <a:pos x="11" y="97"/>
                  </a:cxn>
                  <a:cxn ang="0">
                    <a:pos x="13" y="99"/>
                  </a:cxn>
                  <a:cxn ang="0">
                    <a:pos x="14" y="99"/>
                  </a:cxn>
                  <a:cxn ang="0">
                    <a:pos x="41" y="103"/>
                  </a:cxn>
                  <a:cxn ang="0">
                    <a:pos x="42" y="103"/>
                  </a:cxn>
                  <a:cxn ang="0">
                    <a:pos x="44" y="102"/>
                  </a:cxn>
                  <a:cxn ang="0">
                    <a:pos x="44" y="102"/>
                  </a:cxn>
                  <a:cxn ang="0">
                    <a:pos x="44" y="99"/>
                  </a:cxn>
                  <a:cxn ang="0">
                    <a:pos x="44" y="96"/>
                  </a:cxn>
                  <a:cxn ang="0">
                    <a:pos x="42" y="94"/>
                  </a:cxn>
                  <a:cxn ang="0">
                    <a:pos x="39" y="89"/>
                  </a:cxn>
                  <a:cxn ang="0">
                    <a:pos x="39" y="88"/>
                  </a:cxn>
                  <a:cxn ang="0">
                    <a:pos x="38" y="78"/>
                  </a:cxn>
                  <a:cxn ang="0">
                    <a:pos x="36" y="63"/>
                  </a:cxn>
                  <a:cxn ang="0">
                    <a:pos x="36" y="50"/>
                  </a:cxn>
                  <a:cxn ang="0">
                    <a:pos x="52" y="25"/>
                  </a:cxn>
                </a:cxnLst>
                <a:rect l="0" t="0" r="r" b="b"/>
                <a:pathLst>
                  <a:path w="52" h="103">
                    <a:moveTo>
                      <a:pt x="52" y="25"/>
                    </a:moveTo>
                    <a:lnTo>
                      <a:pt x="50" y="22"/>
                    </a:lnTo>
                    <a:lnTo>
                      <a:pt x="50" y="22"/>
                    </a:lnTo>
                    <a:lnTo>
                      <a:pt x="47" y="16"/>
                    </a:lnTo>
                    <a:lnTo>
                      <a:pt x="28" y="5"/>
                    </a:lnTo>
                    <a:lnTo>
                      <a:pt x="14" y="0"/>
                    </a:lnTo>
                    <a:lnTo>
                      <a:pt x="9" y="5"/>
                    </a:lnTo>
                    <a:lnTo>
                      <a:pt x="3" y="30"/>
                    </a:lnTo>
                    <a:lnTo>
                      <a:pt x="0" y="42"/>
                    </a:lnTo>
                    <a:lnTo>
                      <a:pt x="2" y="63"/>
                    </a:lnTo>
                    <a:lnTo>
                      <a:pt x="2" y="67"/>
                    </a:lnTo>
                    <a:lnTo>
                      <a:pt x="3" y="83"/>
                    </a:lnTo>
                    <a:lnTo>
                      <a:pt x="8" y="94"/>
                    </a:lnTo>
                    <a:lnTo>
                      <a:pt x="8" y="94"/>
                    </a:lnTo>
                    <a:lnTo>
                      <a:pt x="11" y="97"/>
                    </a:lnTo>
                    <a:lnTo>
                      <a:pt x="13" y="99"/>
                    </a:lnTo>
                    <a:lnTo>
                      <a:pt x="14" y="99"/>
                    </a:lnTo>
                    <a:lnTo>
                      <a:pt x="41" y="103"/>
                    </a:lnTo>
                    <a:lnTo>
                      <a:pt x="42" y="103"/>
                    </a:lnTo>
                    <a:lnTo>
                      <a:pt x="44" y="102"/>
                    </a:lnTo>
                    <a:lnTo>
                      <a:pt x="44" y="102"/>
                    </a:lnTo>
                    <a:lnTo>
                      <a:pt x="44" y="99"/>
                    </a:lnTo>
                    <a:lnTo>
                      <a:pt x="44" y="96"/>
                    </a:lnTo>
                    <a:lnTo>
                      <a:pt x="42" y="94"/>
                    </a:lnTo>
                    <a:lnTo>
                      <a:pt x="39" y="89"/>
                    </a:lnTo>
                    <a:lnTo>
                      <a:pt x="39" y="88"/>
                    </a:lnTo>
                    <a:lnTo>
                      <a:pt x="38" y="78"/>
                    </a:lnTo>
                    <a:lnTo>
                      <a:pt x="36" y="63"/>
                    </a:lnTo>
                    <a:lnTo>
                      <a:pt x="36" y="50"/>
                    </a:lnTo>
                    <a:lnTo>
                      <a:pt x="52" y="25"/>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3" name="Freeform 1356"/>
              <p:cNvSpPr>
                <a:spLocks/>
              </p:cNvSpPr>
              <p:nvPr/>
            </p:nvSpPr>
            <p:spPr bwMode="auto">
              <a:xfrm>
                <a:off x="3511550" y="2190750"/>
                <a:ext cx="44450" cy="36513"/>
              </a:xfrm>
              <a:custGeom>
                <a:avLst/>
                <a:gdLst/>
                <a:ahLst/>
                <a:cxnLst>
                  <a:cxn ang="0">
                    <a:pos x="22" y="7"/>
                  </a:cxn>
                  <a:cxn ang="0">
                    <a:pos x="8" y="0"/>
                  </a:cxn>
                  <a:cxn ang="0">
                    <a:pos x="0" y="3"/>
                  </a:cxn>
                  <a:cxn ang="0">
                    <a:pos x="9" y="14"/>
                  </a:cxn>
                  <a:cxn ang="0">
                    <a:pos x="20" y="23"/>
                  </a:cxn>
                  <a:cxn ang="0">
                    <a:pos x="24" y="23"/>
                  </a:cxn>
                  <a:cxn ang="0">
                    <a:pos x="28" y="21"/>
                  </a:cxn>
                  <a:cxn ang="0">
                    <a:pos x="28" y="20"/>
                  </a:cxn>
                  <a:cxn ang="0">
                    <a:pos x="28" y="20"/>
                  </a:cxn>
                  <a:cxn ang="0">
                    <a:pos x="24" y="7"/>
                  </a:cxn>
                  <a:cxn ang="0">
                    <a:pos x="22" y="7"/>
                  </a:cxn>
                </a:cxnLst>
                <a:rect l="0" t="0" r="r" b="b"/>
                <a:pathLst>
                  <a:path w="28" h="23">
                    <a:moveTo>
                      <a:pt x="22" y="7"/>
                    </a:moveTo>
                    <a:lnTo>
                      <a:pt x="8" y="0"/>
                    </a:lnTo>
                    <a:lnTo>
                      <a:pt x="0" y="3"/>
                    </a:lnTo>
                    <a:lnTo>
                      <a:pt x="9" y="14"/>
                    </a:lnTo>
                    <a:lnTo>
                      <a:pt x="20" y="23"/>
                    </a:lnTo>
                    <a:lnTo>
                      <a:pt x="24" y="23"/>
                    </a:lnTo>
                    <a:lnTo>
                      <a:pt x="28" y="21"/>
                    </a:lnTo>
                    <a:lnTo>
                      <a:pt x="28" y="20"/>
                    </a:lnTo>
                    <a:lnTo>
                      <a:pt x="28" y="20"/>
                    </a:lnTo>
                    <a:lnTo>
                      <a:pt x="24" y="7"/>
                    </a:lnTo>
                    <a:lnTo>
                      <a:pt x="22" y="7"/>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4" name="Freeform 1357"/>
              <p:cNvSpPr>
                <a:spLocks/>
              </p:cNvSpPr>
              <p:nvPr/>
            </p:nvSpPr>
            <p:spPr bwMode="auto">
              <a:xfrm>
                <a:off x="3502025" y="2130425"/>
                <a:ext cx="66675" cy="53975"/>
              </a:xfrm>
              <a:custGeom>
                <a:avLst/>
                <a:gdLst/>
                <a:ahLst/>
                <a:cxnLst>
                  <a:cxn ang="0">
                    <a:pos x="1" y="8"/>
                  </a:cxn>
                  <a:cxn ang="0">
                    <a:pos x="0" y="9"/>
                  </a:cxn>
                  <a:cxn ang="0">
                    <a:pos x="0" y="9"/>
                  </a:cxn>
                  <a:cxn ang="0">
                    <a:pos x="1" y="16"/>
                  </a:cxn>
                  <a:cxn ang="0">
                    <a:pos x="5" y="24"/>
                  </a:cxn>
                  <a:cxn ang="0">
                    <a:pos x="6" y="25"/>
                  </a:cxn>
                  <a:cxn ang="0">
                    <a:pos x="17" y="33"/>
                  </a:cxn>
                  <a:cxn ang="0">
                    <a:pos x="19" y="33"/>
                  </a:cxn>
                  <a:cxn ang="0">
                    <a:pos x="20" y="34"/>
                  </a:cxn>
                  <a:cxn ang="0">
                    <a:pos x="22" y="34"/>
                  </a:cxn>
                  <a:cxn ang="0">
                    <a:pos x="30" y="34"/>
                  </a:cxn>
                  <a:cxn ang="0">
                    <a:pos x="33" y="33"/>
                  </a:cxn>
                  <a:cxn ang="0">
                    <a:pos x="40" y="30"/>
                  </a:cxn>
                  <a:cxn ang="0">
                    <a:pos x="42" y="30"/>
                  </a:cxn>
                  <a:cxn ang="0">
                    <a:pos x="42" y="28"/>
                  </a:cxn>
                  <a:cxn ang="0">
                    <a:pos x="42" y="24"/>
                  </a:cxn>
                  <a:cxn ang="0">
                    <a:pos x="42" y="22"/>
                  </a:cxn>
                  <a:cxn ang="0">
                    <a:pos x="42" y="20"/>
                  </a:cxn>
                  <a:cxn ang="0">
                    <a:pos x="42" y="19"/>
                  </a:cxn>
                  <a:cxn ang="0">
                    <a:pos x="37" y="13"/>
                  </a:cxn>
                  <a:cxn ang="0">
                    <a:pos x="37" y="11"/>
                  </a:cxn>
                  <a:cxn ang="0">
                    <a:pos x="17" y="0"/>
                  </a:cxn>
                  <a:cxn ang="0">
                    <a:pos x="15" y="0"/>
                  </a:cxn>
                  <a:cxn ang="0">
                    <a:pos x="11" y="0"/>
                  </a:cxn>
                  <a:cxn ang="0">
                    <a:pos x="9" y="0"/>
                  </a:cxn>
                  <a:cxn ang="0">
                    <a:pos x="8" y="0"/>
                  </a:cxn>
                  <a:cxn ang="0">
                    <a:pos x="1" y="6"/>
                  </a:cxn>
                  <a:cxn ang="0">
                    <a:pos x="1" y="8"/>
                  </a:cxn>
                </a:cxnLst>
                <a:rect l="0" t="0" r="r" b="b"/>
                <a:pathLst>
                  <a:path w="42" h="34">
                    <a:moveTo>
                      <a:pt x="1" y="8"/>
                    </a:moveTo>
                    <a:lnTo>
                      <a:pt x="0" y="9"/>
                    </a:lnTo>
                    <a:lnTo>
                      <a:pt x="0" y="9"/>
                    </a:lnTo>
                    <a:lnTo>
                      <a:pt x="1" y="16"/>
                    </a:lnTo>
                    <a:lnTo>
                      <a:pt x="5" y="24"/>
                    </a:lnTo>
                    <a:lnTo>
                      <a:pt x="6" y="25"/>
                    </a:lnTo>
                    <a:lnTo>
                      <a:pt x="17" y="33"/>
                    </a:lnTo>
                    <a:lnTo>
                      <a:pt x="19" y="33"/>
                    </a:lnTo>
                    <a:lnTo>
                      <a:pt x="20" y="34"/>
                    </a:lnTo>
                    <a:lnTo>
                      <a:pt x="22" y="34"/>
                    </a:lnTo>
                    <a:lnTo>
                      <a:pt x="30" y="34"/>
                    </a:lnTo>
                    <a:lnTo>
                      <a:pt x="33" y="33"/>
                    </a:lnTo>
                    <a:lnTo>
                      <a:pt x="40" y="30"/>
                    </a:lnTo>
                    <a:lnTo>
                      <a:pt x="42" y="30"/>
                    </a:lnTo>
                    <a:lnTo>
                      <a:pt x="42" y="28"/>
                    </a:lnTo>
                    <a:lnTo>
                      <a:pt x="42" y="24"/>
                    </a:lnTo>
                    <a:lnTo>
                      <a:pt x="42" y="22"/>
                    </a:lnTo>
                    <a:lnTo>
                      <a:pt x="42" y="20"/>
                    </a:lnTo>
                    <a:lnTo>
                      <a:pt x="42" y="19"/>
                    </a:lnTo>
                    <a:lnTo>
                      <a:pt x="37" y="13"/>
                    </a:lnTo>
                    <a:lnTo>
                      <a:pt x="37" y="11"/>
                    </a:lnTo>
                    <a:lnTo>
                      <a:pt x="17" y="0"/>
                    </a:lnTo>
                    <a:lnTo>
                      <a:pt x="15" y="0"/>
                    </a:lnTo>
                    <a:lnTo>
                      <a:pt x="11" y="0"/>
                    </a:lnTo>
                    <a:lnTo>
                      <a:pt x="9" y="0"/>
                    </a:lnTo>
                    <a:lnTo>
                      <a:pt x="8" y="0"/>
                    </a:lnTo>
                    <a:lnTo>
                      <a:pt x="1" y="6"/>
                    </a:lnTo>
                    <a:lnTo>
                      <a:pt x="1" y="8"/>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335" name="Freeform 1358"/>
              <p:cNvSpPr>
                <a:spLocks/>
              </p:cNvSpPr>
              <p:nvPr/>
            </p:nvSpPr>
            <p:spPr bwMode="auto">
              <a:xfrm>
                <a:off x="3895725" y="1406525"/>
                <a:ext cx="1520825" cy="2527300"/>
              </a:xfrm>
              <a:custGeom>
                <a:avLst/>
                <a:gdLst/>
                <a:ahLst/>
                <a:cxnLst>
                  <a:cxn ang="0">
                    <a:pos x="897" y="1258"/>
                  </a:cxn>
                  <a:cxn ang="0">
                    <a:pos x="880" y="1069"/>
                  </a:cxn>
                  <a:cxn ang="0">
                    <a:pos x="739" y="1040"/>
                  </a:cxn>
                  <a:cxn ang="0">
                    <a:pos x="560" y="1028"/>
                  </a:cxn>
                  <a:cxn ang="0">
                    <a:pos x="660" y="1025"/>
                  </a:cxn>
                  <a:cxn ang="0">
                    <a:pos x="739" y="969"/>
                  </a:cxn>
                  <a:cxn ang="0">
                    <a:pos x="749" y="870"/>
                  </a:cxn>
                  <a:cxn ang="0">
                    <a:pos x="636" y="906"/>
                  </a:cxn>
                  <a:cxn ang="0">
                    <a:pos x="806" y="817"/>
                  </a:cxn>
                  <a:cxn ang="0">
                    <a:pos x="878" y="676"/>
                  </a:cxn>
                  <a:cxn ang="0">
                    <a:pos x="930" y="498"/>
                  </a:cxn>
                  <a:cxn ang="0">
                    <a:pos x="867" y="381"/>
                  </a:cxn>
                  <a:cxn ang="0">
                    <a:pos x="644" y="378"/>
                  </a:cxn>
                  <a:cxn ang="0">
                    <a:pos x="541" y="401"/>
                  </a:cxn>
                  <a:cxn ang="0">
                    <a:pos x="472" y="431"/>
                  </a:cxn>
                  <a:cxn ang="0">
                    <a:pos x="428" y="394"/>
                  </a:cxn>
                  <a:cxn ang="0">
                    <a:pos x="472" y="375"/>
                  </a:cxn>
                  <a:cxn ang="0">
                    <a:pos x="517" y="315"/>
                  </a:cxn>
                  <a:cxn ang="0">
                    <a:pos x="480" y="300"/>
                  </a:cxn>
                  <a:cxn ang="0">
                    <a:pos x="641" y="136"/>
                  </a:cxn>
                  <a:cxn ang="0">
                    <a:pos x="655" y="51"/>
                  </a:cxn>
                  <a:cxn ang="0">
                    <a:pos x="566" y="12"/>
                  </a:cxn>
                  <a:cxn ang="0">
                    <a:pos x="349" y="42"/>
                  </a:cxn>
                  <a:cxn ang="0">
                    <a:pos x="267" y="19"/>
                  </a:cxn>
                  <a:cxn ang="0">
                    <a:pos x="186" y="170"/>
                  </a:cxn>
                  <a:cxn ang="0">
                    <a:pos x="174" y="225"/>
                  </a:cxn>
                  <a:cxn ang="0">
                    <a:pos x="202" y="305"/>
                  </a:cxn>
                  <a:cxn ang="0">
                    <a:pos x="147" y="298"/>
                  </a:cxn>
                  <a:cxn ang="0">
                    <a:pos x="138" y="345"/>
                  </a:cxn>
                  <a:cxn ang="0">
                    <a:pos x="125" y="317"/>
                  </a:cxn>
                  <a:cxn ang="0">
                    <a:pos x="96" y="403"/>
                  </a:cxn>
                  <a:cxn ang="0">
                    <a:pos x="97" y="428"/>
                  </a:cxn>
                  <a:cxn ang="0">
                    <a:pos x="163" y="501"/>
                  </a:cxn>
                  <a:cxn ang="0">
                    <a:pos x="125" y="523"/>
                  </a:cxn>
                  <a:cxn ang="0">
                    <a:pos x="180" y="570"/>
                  </a:cxn>
                  <a:cxn ang="0">
                    <a:pos x="124" y="586"/>
                  </a:cxn>
                  <a:cxn ang="0">
                    <a:pos x="130" y="606"/>
                  </a:cxn>
                  <a:cxn ang="0">
                    <a:pos x="155" y="658"/>
                  </a:cxn>
                  <a:cxn ang="0">
                    <a:pos x="102" y="700"/>
                  </a:cxn>
                  <a:cxn ang="0">
                    <a:pos x="83" y="730"/>
                  </a:cxn>
                  <a:cxn ang="0">
                    <a:pos x="0" y="764"/>
                  </a:cxn>
                  <a:cxn ang="0">
                    <a:pos x="96" y="776"/>
                  </a:cxn>
                  <a:cxn ang="0">
                    <a:pos x="97" y="781"/>
                  </a:cxn>
                  <a:cxn ang="0">
                    <a:pos x="139" y="844"/>
                  </a:cxn>
                  <a:cxn ang="0">
                    <a:pos x="167" y="875"/>
                  </a:cxn>
                  <a:cxn ang="0">
                    <a:pos x="139" y="1017"/>
                  </a:cxn>
                  <a:cxn ang="0">
                    <a:pos x="142" y="1034"/>
                  </a:cxn>
                  <a:cxn ang="0">
                    <a:pos x="105" y="1275"/>
                  </a:cxn>
                  <a:cxn ang="0">
                    <a:pos x="139" y="1320"/>
                  </a:cxn>
                  <a:cxn ang="0">
                    <a:pos x="169" y="1047"/>
                  </a:cxn>
                  <a:cxn ang="0">
                    <a:pos x="272" y="959"/>
                  </a:cxn>
                  <a:cxn ang="0">
                    <a:pos x="219" y="1119"/>
                  </a:cxn>
                  <a:cxn ang="0">
                    <a:pos x="291" y="1054"/>
                  </a:cxn>
                  <a:cxn ang="0">
                    <a:pos x="378" y="1081"/>
                  </a:cxn>
                  <a:cxn ang="0">
                    <a:pos x="299" y="1144"/>
                  </a:cxn>
                  <a:cxn ang="0">
                    <a:pos x="349" y="1270"/>
                  </a:cxn>
                  <a:cxn ang="0">
                    <a:pos x="285" y="1373"/>
                  </a:cxn>
                  <a:cxn ang="0">
                    <a:pos x="266" y="1484"/>
                  </a:cxn>
                  <a:cxn ang="0">
                    <a:pos x="227" y="1465"/>
                  </a:cxn>
                  <a:cxn ang="0">
                    <a:pos x="299" y="1592"/>
                  </a:cxn>
                  <a:cxn ang="0">
                    <a:pos x="311" y="1500"/>
                  </a:cxn>
                  <a:cxn ang="0">
                    <a:pos x="406" y="1514"/>
                  </a:cxn>
                  <a:cxn ang="0">
                    <a:pos x="583" y="1490"/>
                  </a:cxn>
                </a:cxnLst>
                <a:rect l="0" t="0" r="r" b="b"/>
                <a:pathLst>
                  <a:path w="958" h="1592">
                    <a:moveTo>
                      <a:pt x="711" y="1445"/>
                    </a:moveTo>
                    <a:lnTo>
                      <a:pt x="711" y="1442"/>
                    </a:lnTo>
                    <a:lnTo>
                      <a:pt x="714" y="1419"/>
                    </a:lnTo>
                    <a:lnTo>
                      <a:pt x="717" y="1419"/>
                    </a:lnTo>
                    <a:lnTo>
                      <a:pt x="722" y="1420"/>
                    </a:lnTo>
                    <a:lnTo>
                      <a:pt x="727" y="1423"/>
                    </a:lnTo>
                    <a:lnTo>
                      <a:pt x="730" y="1423"/>
                    </a:lnTo>
                    <a:lnTo>
                      <a:pt x="733" y="1423"/>
                    </a:lnTo>
                    <a:lnTo>
                      <a:pt x="788" y="1367"/>
                    </a:lnTo>
                    <a:lnTo>
                      <a:pt x="797" y="1350"/>
                    </a:lnTo>
                    <a:lnTo>
                      <a:pt x="802" y="1336"/>
                    </a:lnTo>
                    <a:lnTo>
                      <a:pt x="817" y="1317"/>
                    </a:lnTo>
                    <a:lnTo>
                      <a:pt x="831" y="1300"/>
                    </a:lnTo>
                    <a:lnTo>
                      <a:pt x="838" y="1292"/>
                    </a:lnTo>
                    <a:lnTo>
                      <a:pt x="866" y="1278"/>
                    </a:lnTo>
                    <a:lnTo>
                      <a:pt x="891" y="1267"/>
                    </a:lnTo>
                    <a:lnTo>
                      <a:pt x="894" y="1264"/>
                    </a:lnTo>
                    <a:lnTo>
                      <a:pt x="897" y="1258"/>
                    </a:lnTo>
                    <a:lnTo>
                      <a:pt x="900" y="1251"/>
                    </a:lnTo>
                    <a:lnTo>
                      <a:pt x="892" y="1233"/>
                    </a:lnTo>
                    <a:lnTo>
                      <a:pt x="877" y="1206"/>
                    </a:lnTo>
                    <a:lnTo>
                      <a:pt x="875" y="1179"/>
                    </a:lnTo>
                    <a:lnTo>
                      <a:pt x="878" y="1179"/>
                    </a:lnTo>
                    <a:lnTo>
                      <a:pt x="883" y="1178"/>
                    </a:lnTo>
                    <a:lnTo>
                      <a:pt x="885" y="1176"/>
                    </a:lnTo>
                    <a:lnTo>
                      <a:pt x="888" y="1170"/>
                    </a:lnTo>
                    <a:lnTo>
                      <a:pt x="916" y="1131"/>
                    </a:lnTo>
                    <a:lnTo>
                      <a:pt x="917" y="1123"/>
                    </a:lnTo>
                    <a:lnTo>
                      <a:pt x="917" y="1119"/>
                    </a:lnTo>
                    <a:lnTo>
                      <a:pt x="928" y="1114"/>
                    </a:lnTo>
                    <a:lnTo>
                      <a:pt x="930" y="1112"/>
                    </a:lnTo>
                    <a:lnTo>
                      <a:pt x="905" y="1073"/>
                    </a:lnTo>
                    <a:lnTo>
                      <a:pt x="903" y="1073"/>
                    </a:lnTo>
                    <a:lnTo>
                      <a:pt x="888" y="1069"/>
                    </a:lnTo>
                    <a:lnTo>
                      <a:pt x="881" y="1067"/>
                    </a:lnTo>
                    <a:lnTo>
                      <a:pt x="880" y="1069"/>
                    </a:lnTo>
                    <a:lnTo>
                      <a:pt x="878" y="1070"/>
                    </a:lnTo>
                    <a:lnTo>
                      <a:pt x="877" y="1070"/>
                    </a:lnTo>
                    <a:lnTo>
                      <a:pt x="863" y="1067"/>
                    </a:lnTo>
                    <a:lnTo>
                      <a:pt x="855" y="1062"/>
                    </a:lnTo>
                    <a:lnTo>
                      <a:pt x="852" y="1059"/>
                    </a:lnTo>
                    <a:lnTo>
                      <a:pt x="836" y="1048"/>
                    </a:lnTo>
                    <a:lnTo>
                      <a:pt x="796" y="1022"/>
                    </a:lnTo>
                    <a:lnTo>
                      <a:pt x="794" y="1022"/>
                    </a:lnTo>
                    <a:lnTo>
                      <a:pt x="791" y="1020"/>
                    </a:lnTo>
                    <a:lnTo>
                      <a:pt x="786" y="1019"/>
                    </a:lnTo>
                    <a:lnTo>
                      <a:pt x="772" y="1019"/>
                    </a:lnTo>
                    <a:lnTo>
                      <a:pt x="771" y="1019"/>
                    </a:lnTo>
                    <a:lnTo>
                      <a:pt x="758" y="1019"/>
                    </a:lnTo>
                    <a:lnTo>
                      <a:pt x="753" y="1019"/>
                    </a:lnTo>
                    <a:lnTo>
                      <a:pt x="753" y="1020"/>
                    </a:lnTo>
                    <a:lnTo>
                      <a:pt x="749" y="1025"/>
                    </a:lnTo>
                    <a:lnTo>
                      <a:pt x="742" y="1031"/>
                    </a:lnTo>
                    <a:lnTo>
                      <a:pt x="739" y="1040"/>
                    </a:lnTo>
                    <a:lnTo>
                      <a:pt x="738" y="1050"/>
                    </a:lnTo>
                    <a:lnTo>
                      <a:pt x="735" y="1054"/>
                    </a:lnTo>
                    <a:lnTo>
                      <a:pt x="733" y="1056"/>
                    </a:lnTo>
                    <a:lnTo>
                      <a:pt x="711" y="1067"/>
                    </a:lnTo>
                    <a:lnTo>
                      <a:pt x="710" y="1067"/>
                    </a:lnTo>
                    <a:lnTo>
                      <a:pt x="697" y="1067"/>
                    </a:lnTo>
                    <a:lnTo>
                      <a:pt x="694" y="1065"/>
                    </a:lnTo>
                    <a:lnTo>
                      <a:pt x="691" y="1064"/>
                    </a:lnTo>
                    <a:lnTo>
                      <a:pt x="674" y="1054"/>
                    </a:lnTo>
                    <a:lnTo>
                      <a:pt x="633" y="1048"/>
                    </a:lnTo>
                    <a:lnTo>
                      <a:pt x="596" y="1044"/>
                    </a:lnTo>
                    <a:lnTo>
                      <a:pt x="567" y="1045"/>
                    </a:lnTo>
                    <a:lnTo>
                      <a:pt x="564" y="1045"/>
                    </a:lnTo>
                    <a:lnTo>
                      <a:pt x="560" y="1040"/>
                    </a:lnTo>
                    <a:lnTo>
                      <a:pt x="556" y="1033"/>
                    </a:lnTo>
                    <a:lnTo>
                      <a:pt x="556" y="1029"/>
                    </a:lnTo>
                    <a:lnTo>
                      <a:pt x="558" y="1029"/>
                    </a:lnTo>
                    <a:lnTo>
                      <a:pt x="560" y="1028"/>
                    </a:lnTo>
                    <a:lnTo>
                      <a:pt x="564" y="1028"/>
                    </a:lnTo>
                    <a:lnTo>
                      <a:pt x="581" y="1025"/>
                    </a:lnTo>
                    <a:lnTo>
                      <a:pt x="585" y="1026"/>
                    </a:lnTo>
                    <a:lnTo>
                      <a:pt x="588" y="1028"/>
                    </a:lnTo>
                    <a:lnTo>
                      <a:pt x="589" y="1031"/>
                    </a:lnTo>
                    <a:lnTo>
                      <a:pt x="594" y="1033"/>
                    </a:lnTo>
                    <a:lnTo>
                      <a:pt x="596" y="1034"/>
                    </a:lnTo>
                    <a:lnTo>
                      <a:pt x="605" y="1037"/>
                    </a:lnTo>
                    <a:lnTo>
                      <a:pt x="621" y="1042"/>
                    </a:lnTo>
                    <a:lnTo>
                      <a:pt x="622" y="1042"/>
                    </a:lnTo>
                    <a:lnTo>
                      <a:pt x="624" y="1042"/>
                    </a:lnTo>
                    <a:lnTo>
                      <a:pt x="625" y="1042"/>
                    </a:lnTo>
                    <a:lnTo>
                      <a:pt x="630" y="1036"/>
                    </a:lnTo>
                    <a:lnTo>
                      <a:pt x="653" y="1025"/>
                    </a:lnTo>
                    <a:lnTo>
                      <a:pt x="653" y="1023"/>
                    </a:lnTo>
                    <a:lnTo>
                      <a:pt x="655" y="1023"/>
                    </a:lnTo>
                    <a:lnTo>
                      <a:pt x="660" y="1025"/>
                    </a:lnTo>
                    <a:lnTo>
                      <a:pt x="660" y="1025"/>
                    </a:lnTo>
                    <a:lnTo>
                      <a:pt x="671" y="1025"/>
                    </a:lnTo>
                    <a:lnTo>
                      <a:pt x="674" y="1023"/>
                    </a:lnTo>
                    <a:lnTo>
                      <a:pt x="675" y="1022"/>
                    </a:lnTo>
                    <a:lnTo>
                      <a:pt x="677" y="1019"/>
                    </a:lnTo>
                    <a:lnTo>
                      <a:pt x="677" y="1017"/>
                    </a:lnTo>
                    <a:lnTo>
                      <a:pt x="677" y="1014"/>
                    </a:lnTo>
                    <a:lnTo>
                      <a:pt x="675" y="1011"/>
                    </a:lnTo>
                    <a:lnTo>
                      <a:pt x="675" y="1009"/>
                    </a:lnTo>
                    <a:lnTo>
                      <a:pt x="678" y="1003"/>
                    </a:lnTo>
                    <a:lnTo>
                      <a:pt x="680" y="1000"/>
                    </a:lnTo>
                    <a:lnTo>
                      <a:pt x="714" y="967"/>
                    </a:lnTo>
                    <a:lnTo>
                      <a:pt x="717" y="964"/>
                    </a:lnTo>
                    <a:lnTo>
                      <a:pt x="721" y="964"/>
                    </a:lnTo>
                    <a:lnTo>
                      <a:pt x="727" y="962"/>
                    </a:lnTo>
                    <a:lnTo>
                      <a:pt x="730" y="964"/>
                    </a:lnTo>
                    <a:lnTo>
                      <a:pt x="735" y="964"/>
                    </a:lnTo>
                    <a:lnTo>
                      <a:pt x="736" y="965"/>
                    </a:lnTo>
                    <a:lnTo>
                      <a:pt x="739" y="969"/>
                    </a:lnTo>
                    <a:lnTo>
                      <a:pt x="744" y="970"/>
                    </a:lnTo>
                    <a:lnTo>
                      <a:pt x="749" y="970"/>
                    </a:lnTo>
                    <a:lnTo>
                      <a:pt x="755" y="969"/>
                    </a:lnTo>
                    <a:lnTo>
                      <a:pt x="783" y="951"/>
                    </a:lnTo>
                    <a:lnTo>
                      <a:pt x="799" y="937"/>
                    </a:lnTo>
                    <a:lnTo>
                      <a:pt x="800" y="934"/>
                    </a:lnTo>
                    <a:lnTo>
                      <a:pt x="800" y="933"/>
                    </a:lnTo>
                    <a:lnTo>
                      <a:pt x="799" y="931"/>
                    </a:lnTo>
                    <a:lnTo>
                      <a:pt x="786" y="917"/>
                    </a:lnTo>
                    <a:lnTo>
                      <a:pt x="785" y="917"/>
                    </a:lnTo>
                    <a:lnTo>
                      <a:pt x="778" y="914"/>
                    </a:lnTo>
                    <a:lnTo>
                      <a:pt x="772" y="914"/>
                    </a:lnTo>
                    <a:lnTo>
                      <a:pt x="749" y="895"/>
                    </a:lnTo>
                    <a:lnTo>
                      <a:pt x="749" y="892"/>
                    </a:lnTo>
                    <a:lnTo>
                      <a:pt x="750" y="879"/>
                    </a:lnTo>
                    <a:lnTo>
                      <a:pt x="750" y="878"/>
                    </a:lnTo>
                    <a:lnTo>
                      <a:pt x="749" y="872"/>
                    </a:lnTo>
                    <a:lnTo>
                      <a:pt x="749" y="870"/>
                    </a:lnTo>
                    <a:lnTo>
                      <a:pt x="747" y="869"/>
                    </a:lnTo>
                    <a:lnTo>
                      <a:pt x="746" y="869"/>
                    </a:lnTo>
                    <a:lnTo>
                      <a:pt x="731" y="865"/>
                    </a:lnTo>
                    <a:lnTo>
                      <a:pt x="727" y="865"/>
                    </a:lnTo>
                    <a:lnTo>
                      <a:pt x="724" y="867"/>
                    </a:lnTo>
                    <a:lnTo>
                      <a:pt x="721" y="867"/>
                    </a:lnTo>
                    <a:lnTo>
                      <a:pt x="717" y="872"/>
                    </a:lnTo>
                    <a:lnTo>
                      <a:pt x="717" y="873"/>
                    </a:lnTo>
                    <a:lnTo>
                      <a:pt x="716" y="875"/>
                    </a:lnTo>
                    <a:lnTo>
                      <a:pt x="710" y="879"/>
                    </a:lnTo>
                    <a:lnTo>
                      <a:pt x="706" y="881"/>
                    </a:lnTo>
                    <a:lnTo>
                      <a:pt x="664" y="903"/>
                    </a:lnTo>
                    <a:lnTo>
                      <a:pt x="650" y="909"/>
                    </a:lnTo>
                    <a:lnTo>
                      <a:pt x="647" y="909"/>
                    </a:lnTo>
                    <a:lnTo>
                      <a:pt x="646" y="909"/>
                    </a:lnTo>
                    <a:lnTo>
                      <a:pt x="641" y="908"/>
                    </a:lnTo>
                    <a:lnTo>
                      <a:pt x="638" y="906"/>
                    </a:lnTo>
                    <a:lnTo>
                      <a:pt x="636" y="906"/>
                    </a:lnTo>
                    <a:lnTo>
                      <a:pt x="636" y="904"/>
                    </a:lnTo>
                    <a:lnTo>
                      <a:pt x="636" y="903"/>
                    </a:lnTo>
                    <a:lnTo>
                      <a:pt x="636" y="901"/>
                    </a:lnTo>
                    <a:lnTo>
                      <a:pt x="641" y="904"/>
                    </a:lnTo>
                    <a:lnTo>
                      <a:pt x="646" y="904"/>
                    </a:lnTo>
                    <a:lnTo>
                      <a:pt x="655" y="901"/>
                    </a:lnTo>
                    <a:lnTo>
                      <a:pt x="656" y="901"/>
                    </a:lnTo>
                    <a:lnTo>
                      <a:pt x="660" y="895"/>
                    </a:lnTo>
                    <a:lnTo>
                      <a:pt x="678" y="878"/>
                    </a:lnTo>
                    <a:lnTo>
                      <a:pt x="691" y="869"/>
                    </a:lnTo>
                    <a:lnTo>
                      <a:pt x="696" y="867"/>
                    </a:lnTo>
                    <a:lnTo>
                      <a:pt x="719" y="861"/>
                    </a:lnTo>
                    <a:lnTo>
                      <a:pt x="728" y="861"/>
                    </a:lnTo>
                    <a:lnTo>
                      <a:pt x="752" y="856"/>
                    </a:lnTo>
                    <a:lnTo>
                      <a:pt x="766" y="853"/>
                    </a:lnTo>
                    <a:lnTo>
                      <a:pt x="780" y="840"/>
                    </a:lnTo>
                    <a:lnTo>
                      <a:pt x="805" y="820"/>
                    </a:lnTo>
                    <a:lnTo>
                      <a:pt x="806" y="817"/>
                    </a:lnTo>
                    <a:lnTo>
                      <a:pt x="817" y="797"/>
                    </a:lnTo>
                    <a:lnTo>
                      <a:pt x="817" y="795"/>
                    </a:lnTo>
                    <a:lnTo>
                      <a:pt x="817" y="795"/>
                    </a:lnTo>
                    <a:lnTo>
                      <a:pt x="816" y="794"/>
                    </a:lnTo>
                    <a:lnTo>
                      <a:pt x="819" y="778"/>
                    </a:lnTo>
                    <a:lnTo>
                      <a:pt x="830" y="740"/>
                    </a:lnTo>
                    <a:lnTo>
                      <a:pt x="830" y="739"/>
                    </a:lnTo>
                    <a:lnTo>
                      <a:pt x="833" y="737"/>
                    </a:lnTo>
                    <a:lnTo>
                      <a:pt x="835" y="736"/>
                    </a:lnTo>
                    <a:lnTo>
                      <a:pt x="835" y="734"/>
                    </a:lnTo>
                    <a:lnTo>
                      <a:pt x="841" y="736"/>
                    </a:lnTo>
                    <a:lnTo>
                      <a:pt x="841" y="734"/>
                    </a:lnTo>
                    <a:lnTo>
                      <a:pt x="850" y="726"/>
                    </a:lnTo>
                    <a:lnTo>
                      <a:pt x="853" y="723"/>
                    </a:lnTo>
                    <a:lnTo>
                      <a:pt x="860" y="714"/>
                    </a:lnTo>
                    <a:lnTo>
                      <a:pt x="871" y="698"/>
                    </a:lnTo>
                    <a:lnTo>
                      <a:pt x="877" y="678"/>
                    </a:lnTo>
                    <a:lnTo>
                      <a:pt x="878" y="676"/>
                    </a:lnTo>
                    <a:lnTo>
                      <a:pt x="878" y="667"/>
                    </a:lnTo>
                    <a:lnTo>
                      <a:pt x="878" y="664"/>
                    </a:lnTo>
                    <a:lnTo>
                      <a:pt x="889" y="630"/>
                    </a:lnTo>
                    <a:lnTo>
                      <a:pt x="894" y="620"/>
                    </a:lnTo>
                    <a:lnTo>
                      <a:pt x="903" y="598"/>
                    </a:lnTo>
                    <a:lnTo>
                      <a:pt x="903" y="595"/>
                    </a:lnTo>
                    <a:lnTo>
                      <a:pt x="903" y="594"/>
                    </a:lnTo>
                    <a:lnTo>
                      <a:pt x="899" y="590"/>
                    </a:lnTo>
                    <a:lnTo>
                      <a:pt x="896" y="586"/>
                    </a:lnTo>
                    <a:lnTo>
                      <a:pt x="896" y="583"/>
                    </a:lnTo>
                    <a:lnTo>
                      <a:pt x="896" y="583"/>
                    </a:lnTo>
                    <a:lnTo>
                      <a:pt x="896" y="576"/>
                    </a:lnTo>
                    <a:lnTo>
                      <a:pt x="897" y="564"/>
                    </a:lnTo>
                    <a:lnTo>
                      <a:pt x="897" y="562"/>
                    </a:lnTo>
                    <a:lnTo>
                      <a:pt x="906" y="537"/>
                    </a:lnTo>
                    <a:lnTo>
                      <a:pt x="910" y="530"/>
                    </a:lnTo>
                    <a:lnTo>
                      <a:pt x="927" y="503"/>
                    </a:lnTo>
                    <a:lnTo>
                      <a:pt x="930" y="498"/>
                    </a:lnTo>
                    <a:lnTo>
                      <a:pt x="939" y="487"/>
                    </a:lnTo>
                    <a:lnTo>
                      <a:pt x="949" y="473"/>
                    </a:lnTo>
                    <a:lnTo>
                      <a:pt x="950" y="472"/>
                    </a:lnTo>
                    <a:lnTo>
                      <a:pt x="958" y="456"/>
                    </a:lnTo>
                    <a:lnTo>
                      <a:pt x="941" y="411"/>
                    </a:lnTo>
                    <a:lnTo>
                      <a:pt x="936" y="398"/>
                    </a:lnTo>
                    <a:lnTo>
                      <a:pt x="921" y="378"/>
                    </a:lnTo>
                    <a:lnTo>
                      <a:pt x="919" y="376"/>
                    </a:lnTo>
                    <a:lnTo>
                      <a:pt x="903" y="372"/>
                    </a:lnTo>
                    <a:lnTo>
                      <a:pt x="902" y="372"/>
                    </a:lnTo>
                    <a:lnTo>
                      <a:pt x="889" y="372"/>
                    </a:lnTo>
                    <a:lnTo>
                      <a:pt x="881" y="372"/>
                    </a:lnTo>
                    <a:lnTo>
                      <a:pt x="877" y="372"/>
                    </a:lnTo>
                    <a:lnTo>
                      <a:pt x="875" y="373"/>
                    </a:lnTo>
                    <a:lnTo>
                      <a:pt x="874" y="375"/>
                    </a:lnTo>
                    <a:lnTo>
                      <a:pt x="872" y="376"/>
                    </a:lnTo>
                    <a:lnTo>
                      <a:pt x="871" y="380"/>
                    </a:lnTo>
                    <a:lnTo>
                      <a:pt x="867" y="381"/>
                    </a:lnTo>
                    <a:lnTo>
                      <a:pt x="863" y="383"/>
                    </a:lnTo>
                    <a:lnTo>
                      <a:pt x="794" y="386"/>
                    </a:lnTo>
                    <a:lnTo>
                      <a:pt x="786" y="384"/>
                    </a:lnTo>
                    <a:lnTo>
                      <a:pt x="744" y="378"/>
                    </a:lnTo>
                    <a:lnTo>
                      <a:pt x="736" y="373"/>
                    </a:lnTo>
                    <a:lnTo>
                      <a:pt x="722" y="372"/>
                    </a:lnTo>
                    <a:lnTo>
                      <a:pt x="706" y="376"/>
                    </a:lnTo>
                    <a:lnTo>
                      <a:pt x="706" y="376"/>
                    </a:lnTo>
                    <a:lnTo>
                      <a:pt x="705" y="378"/>
                    </a:lnTo>
                    <a:lnTo>
                      <a:pt x="706" y="380"/>
                    </a:lnTo>
                    <a:lnTo>
                      <a:pt x="703" y="381"/>
                    </a:lnTo>
                    <a:lnTo>
                      <a:pt x="700" y="384"/>
                    </a:lnTo>
                    <a:lnTo>
                      <a:pt x="692" y="387"/>
                    </a:lnTo>
                    <a:lnTo>
                      <a:pt x="688" y="389"/>
                    </a:lnTo>
                    <a:lnTo>
                      <a:pt x="685" y="389"/>
                    </a:lnTo>
                    <a:lnTo>
                      <a:pt x="674" y="387"/>
                    </a:lnTo>
                    <a:lnTo>
                      <a:pt x="663" y="384"/>
                    </a:lnTo>
                    <a:lnTo>
                      <a:pt x="644" y="378"/>
                    </a:lnTo>
                    <a:lnTo>
                      <a:pt x="635" y="373"/>
                    </a:lnTo>
                    <a:lnTo>
                      <a:pt x="633" y="373"/>
                    </a:lnTo>
                    <a:lnTo>
                      <a:pt x="633" y="372"/>
                    </a:lnTo>
                    <a:lnTo>
                      <a:pt x="631" y="370"/>
                    </a:lnTo>
                    <a:lnTo>
                      <a:pt x="631" y="369"/>
                    </a:lnTo>
                    <a:lnTo>
                      <a:pt x="619" y="369"/>
                    </a:lnTo>
                    <a:lnTo>
                      <a:pt x="616" y="369"/>
                    </a:lnTo>
                    <a:lnTo>
                      <a:pt x="596" y="375"/>
                    </a:lnTo>
                    <a:lnTo>
                      <a:pt x="588" y="378"/>
                    </a:lnTo>
                    <a:lnTo>
                      <a:pt x="588" y="378"/>
                    </a:lnTo>
                    <a:lnTo>
                      <a:pt x="575" y="392"/>
                    </a:lnTo>
                    <a:lnTo>
                      <a:pt x="566" y="392"/>
                    </a:lnTo>
                    <a:lnTo>
                      <a:pt x="556" y="392"/>
                    </a:lnTo>
                    <a:lnTo>
                      <a:pt x="555" y="392"/>
                    </a:lnTo>
                    <a:lnTo>
                      <a:pt x="547" y="394"/>
                    </a:lnTo>
                    <a:lnTo>
                      <a:pt x="547" y="395"/>
                    </a:lnTo>
                    <a:lnTo>
                      <a:pt x="546" y="395"/>
                    </a:lnTo>
                    <a:lnTo>
                      <a:pt x="541" y="401"/>
                    </a:lnTo>
                    <a:lnTo>
                      <a:pt x="535" y="406"/>
                    </a:lnTo>
                    <a:lnTo>
                      <a:pt x="521" y="417"/>
                    </a:lnTo>
                    <a:lnTo>
                      <a:pt x="519" y="419"/>
                    </a:lnTo>
                    <a:lnTo>
                      <a:pt x="511" y="422"/>
                    </a:lnTo>
                    <a:lnTo>
                      <a:pt x="508" y="423"/>
                    </a:lnTo>
                    <a:lnTo>
                      <a:pt x="505" y="423"/>
                    </a:lnTo>
                    <a:lnTo>
                      <a:pt x="485" y="422"/>
                    </a:lnTo>
                    <a:lnTo>
                      <a:pt x="478" y="422"/>
                    </a:lnTo>
                    <a:lnTo>
                      <a:pt x="475" y="422"/>
                    </a:lnTo>
                    <a:lnTo>
                      <a:pt x="469" y="423"/>
                    </a:lnTo>
                    <a:lnTo>
                      <a:pt x="464" y="425"/>
                    </a:lnTo>
                    <a:lnTo>
                      <a:pt x="463" y="425"/>
                    </a:lnTo>
                    <a:lnTo>
                      <a:pt x="464" y="428"/>
                    </a:lnTo>
                    <a:lnTo>
                      <a:pt x="466" y="428"/>
                    </a:lnTo>
                    <a:lnTo>
                      <a:pt x="471" y="428"/>
                    </a:lnTo>
                    <a:lnTo>
                      <a:pt x="471" y="430"/>
                    </a:lnTo>
                    <a:lnTo>
                      <a:pt x="472" y="430"/>
                    </a:lnTo>
                    <a:lnTo>
                      <a:pt x="472" y="431"/>
                    </a:lnTo>
                    <a:lnTo>
                      <a:pt x="472" y="433"/>
                    </a:lnTo>
                    <a:lnTo>
                      <a:pt x="472" y="434"/>
                    </a:lnTo>
                    <a:lnTo>
                      <a:pt x="472" y="436"/>
                    </a:lnTo>
                    <a:lnTo>
                      <a:pt x="447" y="459"/>
                    </a:lnTo>
                    <a:lnTo>
                      <a:pt x="442" y="461"/>
                    </a:lnTo>
                    <a:lnTo>
                      <a:pt x="439" y="464"/>
                    </a:lnTo>
                    <a:lnTo>
                      <a:pt x="436" y="464"/>
                    </a:lnTo>
                    <a:lnTo>
                      <a:pt x="435" y="462"/>
                    </a:lnTo>
                    <a:lnTo>
                      <a:pt x="428" y="459"/>
                    </a:lnTo>
                    <a:lnTo>
                      <a:pt x="436" y="442"/>
                    </a:lnTo>
                    <a:lnTo>
                      <a:pt x="442" y="434"/>
                    </a:lnTo>
                    <a:lnTo>
                      <a:pt x="456" y="422"/>
                    </a:lnTo>
                    <a:lnTo>
                      <a:pt x="480" y="390"/>
                    </a:lnTo>
                    <a:lnTo>
                      <a:pt x="480" y="389"/>
                    </a:lnTo>
                    <a:lnTo>
                      <a:pt x="471" y="387"/>
                    </a:lnTo>
                    <a:lnTo>
                      <a:pt x="439" y="389"/>
                    </a:lnTo>
                    <a:lnTo>
                      <a:pt x="431" y="392"/>
                    </a:lnTo>
                    <a:lnTo>
                      <a:pt x="428" y="394"/>
                    </a:lnTo>
                    <a:lnTo>
                      <a:pt x="411" y="409"/>
                    </a:lnTo>
                    <a:lnTo>
                      <a:pt x="402" y="420"/>
                    </a:lnTo>
                    <a:lnTo>
                      <a:pt x="399" y="425"/>
                    </a:lnTo>
                    <a:lnTo>
                      <a:pt x="392" y="430"/>
                    </a:lnTo>
                    <a:lnTo>
                      <a:pt x="389" y="431"/>
                    </a:lnTo>
                    <a:lnTo>
                      <a:pt x="388" y="428"/>
                    </a:lnTo>
                    <a:lnTo>
                      <a:pt x="392" y="417"/>
                    </a:lnTo>
                    <a:lnTo>
                      <a:pt x="416" y="389"/>
                    </a:lnTo>
                    <a:lnTo>
                      <a:pt x="417" y="389"/>
                    </a:lnTo>
                    <a:lnTo>
                      <a:pt x="458" y="369"/>
                    </a:lnTo>
                    <a:lnTo>
                      <a:pt x="472" y="365"/>
                    </a:lnTo>
                    <a:lnTo>
                      <a:pt x="474" y="365"/>
                    </a:lnTo>
                    <a:lnTo>
                      <a:pt x="475" y="365"/>
                    </a:lnTo>
                    <a:lnTo>
                      <a:pt x="477" y="367"/>
                    </a:lnTo>
                    <a:lnTo>
                      <a:pt x="477" y="369"/>
                    </a:lnTo>
                    <a:lnTo>
                      <a:pt x="475" y="370"/>
                    </a:lnTo>
                    <a:lnTo>
                      <a:pt x="475" y="372"/>
                    </a:lnTo>
                    <a:lnTo>
                      <a:pt x="472" y="375"/>
                    </a:lnTo>
                    <a:lnTo>
                      <a:pt x="472" y="376"/>
                    </a:lnTo>
                    <a:lnTo>
                      <a:pt x="475" y="383"/>
                    </a:lnTo>
                    <a:lnTo>
                      <a:pt x="475" y="384"/>
                    </a:lnTo>
                    <a:lnTo>
                      <a:pt x="475" y="386"/>
                    </a:lnTo>
                    <a:lnTo>
                      <a:pt x="477" y="386"/>
                    </a:lnTo>
                    <a:lnTo>
                      <a:pt x="478" y="386"/>
                    </a:lnTo>
                    <a:lnTo>
                      <a:pt x="480" y="386"/>
                    </a:lnTo>
                    <a:lnTo>
                      <a:pt x="481" y="384"/>
                    </a:lnTo>
                    <a:lnTo>
                      <a:pt x="510" y="350"/>
                    </a:lnTo>
                    <a:lnTo>
                      <a:pt x="517" y="334"/>
                    </a:lnTo>
                    <a:lnTo>
                      <a:pt x="525" y="320"/>
                    </a:lnTo>
                    <a:lnTo>
                      <a:pt x="527" y="317"/>
                    </a:lnTo>
                    <a:lnTo>
                      <a:pt x="527" y="315"/>
                    </a:lnTo>
                    <a:lnTo>
                      <a:pt x="525" y="314"/>
                    </a:lnTo>
                    <a:lnTo>
                      <a:pt x="525" y="312"/>
                    </a:lnTo>
                    <a:lnTo>
                      <a:pt x="521" y="312"/>
                    </a:lnTo>
                    <a:lnTo>
                      <a:pt x="519" y="314"/>
                    </a:lnTo>
                    <a:lnTo>
                      <a:pt x="517" y="315"/>
                    </a:lnTo>
                    <a:lnTo>
                      <a:pt x="517" y="317"/>
                    </a:lnTo>
                    <a:lnTo>
                      <a:pt x="516" y="319"/>
                    </a:lnTo>
                    <a:lnTo>
                      <a:pt x="514" y="325"/>
                    </a:lnTo>
                    <a:lnTo>
                      <a:pt x="514" y="328"/>
                    </a:lnTo>
                    <a:lnTo>
                      <a:pt x="511" y="330"/>
                    </a:lnTo>
                    <a:lnTo>
                      <a:pt x="510" y="331"/>
                    </a:lnTo>
                    <a:lnTo>
                      <a:pt x="497" y="333"/>
                    </a:lnTo>
                    <a:lnTo>
                      <a:pt x="469" y="333"/>
                    </a:lnTo>
                    <a:lnTo>
                      <a:pt x="442" y="326"/>
                    </a:lnTo>
                    <a:lnTo>
                      <a:pt x="441" y="326"/>
                    </a:lnTo>
                    <a:lnTo>
                      <a:pt x="436" y="317"/>
                    </a:lnTo>
                    <a:lnTo>
                      <a:pt x="441" y="317"/>
                    </a:lnTo>
                    <a:lnTo>
                      <a:pt x="458" y="317"/>
                    </a:lnTo>
                    <a:lnTo>
                      <a:pt x="469" y="315"/>
                    </a:lnTo>
                    <a:lnTo>
                      <a:pt x="475" y="309"/>
                    </a:lnTo>
                    <a:lnTo>
                      <a:pt x="478" y="303"/>
                    </a:lnTo>
                    <a:lnTo>
                      <a:pt x="480" y="301"/>
                    </a:lnTo>
                    <a:lnTo>
                      <a:pt x="480" y="300"/>
                    </a:lnTo>
                    <a:lnTo>
                      <a:pt x="481" y="297"/>
                    </a:lnTo>
                    <a:lnTo>
                      <a:pt x="481" y="295"/>
                    </a:lnTo>
                    <a:lnTo>
                      <a:pt x="497" y="267"/>
                    </a:lnTo>
                    <a:lnTo>
                      <a:pt x="530" y="236"/>
                    </a:lnTo>
                    <a:lnTo>
                      <a:pt x="542" y="223"/>
                    </a:lnTo>
                    <a:lnTo>
                      <a:pt x="567" y="205"/>
                    </a:lnTo>
                    <a:lnTo>
                      <a:pt x="578" y="194"/>
                    </a:lnTo>
                    <a:lnTo>
                      <a:pt x="585" y="186"/>
                    </a:lnTo>
                    <a:lnTo>
                      <a:pt x="588" y="180"/>
                    </a:lnTo>
                    <a:lnTo>
                      <a:pt x="589" y="176"/>
                    </a:lnTo>
                    <a:lnTo>
                      <a:pt x="592" y="169"/>
                    </a:lnTo>
                    <a:lnTo>
                      <a:pt x="597" y="162"/>
                    </a:lnTo>
                    <a:lnTo>
                      <a:pt x="605" y="153"/>
                    </a:lnTo>
                    <a:lnTo>
                      <a:pt x="610" y="148"/>
                    </a:lnTo>
                    <a:lnTo>
                      <a:pt x="616" y="147"/>
                    </a:lnTo>
                    <a:lnTo>
                      <a:pt x="622" y="145"/>
                    </a:lnTo>
                    <a:lnTo>
                      <a:pt x="641" y="136"/>
                    </a:lnTo>
                    <a:lnTo>
                      <a:pt x="641" y="136"/>
                    </a:lnTo>
                    <a:lnTo>
                      <a:pt x="660" y="115"/>
                    </a:lnTo>
                    <a:lnTo>
                      <a:pt x="661" y="112"/>
                    </a:lnTo>
                    <a:lnTo>
                      <a:pt x="677" y="75"/>
                    </a:lnTo>
                    <a:lnTo>
                      <a:pt x="678" y="73"/>
                    </a:lnTo>
                    <a:lnTo>
                      <a:pt x="678" y="72"/>
                    </a:lnTo>
                    <a:lnTo>
                      <a:pt x="677" y="69"/>
                    </a:lnTo>
                    <a:lnTo>
                      <a:pt x="675" y="67"/>
                    </a:lnTo>
                    <a:lnTo>
                      <a:pt x="675" y="67"/>
                    </a:lnTo>
                    <a:lnTo>
                      <a:pt x="674" y="67"/>
                    </a:lnTo>
                    <a:lnTo>
                      <a:pt x="671" y="67"/>
                    </a:lnTo>
                    <a:lnTo>
                      <a:pt x="666" y="70"/>
                    </a:lnTo>
                    <a:lnTo>
                      <a:pt x="661" y="72"/>
                    </a:lnTo>
                    <a:lnTo>
                      <a:pt x="660" y="72"/>
                    </a:lnTo>
                    <a:lnTo>
                      <a:pt x="660" y="70"/>
                    </a:lnTo>
                    <a:lnTo>
                      <a:pt x="656" y="67"/>
                    </a:lnTo>
                    <a:lnTo>
                      <a:pt x="652" y="61"/>
                    </a:lnTo>
                    <a:lnTo>
                      <a:pt x="652" y="59"/>
                    </a:lnTo>
                    <a:lnTo>
                      <a:pt x="655" y="51"/>
                    </a:lnTo>
                    <a:lnTo>
                      <a:pt x="656" y="47"/>
                    </a:lnTo>
                    <a:lnTo>
                      <a:pt x="658" y="45"/>
                    </a:lnTo>
                    <a:lnTo>
                      <a:pt x="660" y="44"/>
                    </a:lnTo>
                    <a:lnTo>
                      <a:pt x="661" y="42"/>
                    </a:lnTo>
                    <a:lnTo>
                      <a:pt x="664" y="39"/>
                    </a:lnTo>
                    <a:lnTo>
                      <a:pt x="674" y="19"/>
                    </a:lnTo>
                    <a:lnTo>
                      <a:pt x="677" y="5"/>
                    </a:lnTo>
                    <a:lnTo>
                      <a:pt x="677" y="1"/>
                    </a:lnTo>
                    <a:lnTo>
                      <a:pt x="675" y="0"/>
                    </a:lnTo>
                    <a:lnTo>
                      <a:pt x="675" y="0"/>
                    </a:lnTo>
                    <a:lnTo>
                      <a:pt x="622" y="0"/>
                    </a:lnTo>
                    <a:lnTo>
                      <a:pt x="608" y="14"/>
                    </a:lnTo>
                    <a:lnTo>
                      <a:pt x="608" y="15"/>
                    </a:lnTo>
                    <a:lnTo>
                      <a:pt x="606" y="20"/>
                    </a:lnTo>
                    <a:lnTo>
                      <a:pt x="605" y="22"/>
                    </a:lnTo>
                    <a:lnTo>
                      <a:pt x="591" y="20"/>
                    </a:lnTo>
                    <a:lnTo>
                      <a:pt x="589" y="17"/>
                    </a:lnTo>
                    <a:lnTo>
                      <a:pt x="566" y="12"/>
                    </a:lnTo>
                    <a:lnTo>
                      <a:pt x="563" y="12"/>
                    </a:lnTo>
                    <a:lnTo>
                      <a:pt x="542" y="14"/>
                    </a:lnTo>
                    <a:lnTo>
                      <a:pt x="530" y="25"/>
                    </a:lnTo>
                    <a:lnTo>
                      <a:pt x="527" y="28"/>
                    </a:lnTo>
                    <a:lnTo>
                      <a:pt x="497" y="37"/>
                    </a:lnTo>
                    <a:lnTo>
                      <a:pt x="400" y="50"/>
                    </a:lnTo>
                    <a:lnTo>
                      <a:pt x="386" y="50"/>
                    </a:lnTo>
                    <a:lnTo>
                      <a:pt x="386" y="47"/>
                    </a:lnTo>
                    <a:lnTo>
                      <a:pt x="386" y="45"/>
                    </a:lnTo>
                    <a:lnTo>
                      <a:pt x="385" y="44"/>
                    </a:lnTo>
                    <a:lnTo>
                      <a:pt x="369" y="34"/>
                    </a:lnTo>
                    <a:lnTo>
                      <a:pt x="361" y="33"/>
                    </a:lnTo>
                    <a:lnTo>
                      <a:pt x="352" y="33"/>
                    </a:lnTo>
                    <a:lnTo>
                      <a:pt x="350" y="33"/>
                    </a:lnTo>
                    <a:lnTo>
                      <a:pt x="349" y="33"/>
                    </a:lnTo>
                    <a:lnTo>
                      <a:pt x="347" y="37"/>
                    </a:lnTo>
                    <a:lnTo>
                      <a:pt x="349" y="40"/>
                    </a:lnTo>
                    <a:lnTo>
                      <a:pt x="349" y="42"/>
                    </a:lnTo>
                    <a:lnTo>
                      <a:pt x="352" y="47"/>
                    </a:lnTo>
                    <a:lnTo>
                      <a:pt x="350" y="48"/>
                    </a:lnTo>
                    <a:lnTo>
                      <a:pt x="347" y="53"/>
                    </a:lnTo>
                    <a:lnTo>
                      <a:pt x="322" y="84"/>
                    </a:lnTo>
                    <a:lnTo>
                      <a:pt x="321" y="86"/>
                    </a:lnTo>
                    <a:lnTo>
                      <a:pt x="317" y="87"/>
                    </a:lnTo>
                    <a:lnTo>
                      <a:pt x="317" y="86"/>
                    </a:lnTo>
                    <a:lnTo>
                      <a:pt x="317" y="84"/>
                    </a:lnTo>
                    <a:lnTo>
                      <a:pt x="317" y="81"/>
                    </a:lnTo>
                    <a:lnTo>
                      <a:pt x="325" y="69"/>
                    </a:lnTo>
                    <a:lnTo>
                      <a:pt x="327" y="67"/>
                    </a:lnTo>
                    <a:lnTo>
                      <a:pt x="331" y="58"/>
                    </a:lnTo>
                    <a:lnTo>
                      <a:pt x="333" y="44"/>
                    </a:lnTo>
                    <a:lnTo>
                      <a:pt x="321" y="36"/>
                    </a:lnTo>
                    <a:lnTo>
                      <a:pt x="292" y="19"/>
                    </a:lnTo>
                    <a:lnTo>
                      <a:pt x="289" y="19"/>
                    </a:lnTo>
                    <a:lnTo>
                      <a:pt x="272" y="17"/>
                    </a:lnTo>
                    <a:lnTo>
                      <a:pt x="267" y="19"/>
                    </a:lnTo>
                    <a:lnTo>
                      <a:pt x="247" y="73"/>
                    </a:lnTo>
                    <a:lnTo>
                      <a:pt x="233" y="125"/>
                    </a:lnTo>
                    <a:lnTo>
                      <a:pt x="233" y="126"/>
                    </a:lnTo>
                    <a:lnTo>
                      <a:pt x="236" y="136"/>
                    </a:lnTo>
                    <a:lnTo>
                      <a:pt x="242" y="148"/>
                    </a:lnTo>
                    <a:lnTo>
                      <a:pt x="247" y="153"/>
                    </a:lnTo>
                    <a:lnTo>
                      <a:pt x="256" y="158"/>
                    </a:lnTo>
                    <a:lnTo>
                      <a:pt x="260" y="159"/>
                    </a:lnTo>
                    <a:lnTo>
                      <a:pt x="256" y="165"/>
                    </a:lnTo>
                    <a:lnTo>
                      <a:pt x="211" y="169"/>
                    </a:lnTo>
                    <a:lnTo>
                      <a:pt x="203" y="167"/>
                    </a:lnTo>
                    <a:lnTo>
                      <a:pt x="196" y="164"/>
                    </a:lnTo>
                    <a:lnTo>
                      <a:pt x="191" y="161"/>
                    </a:lnTo>
                    <a:lnTo>
                      <a:pt x="189" y="161"/>
                    </a:lnTo>
                    <a:lnTo>
                      <a:pt x="189" y="162"/>
                    </a:lnTo>
                    <a:lnTo>
                      <a:pt x="188" y="162"/>
                    </a:lnTo>
                    <a:lnTo>
                      <a:pt x="186" y="169"/>
                    </a:lnTo>
                    <a:lnTo>
                      <a:pt x="186" y="170"/>
                    </a:lnTo>
                    <a:lnTo>
                      <a:pt x="186" y="170"/>
                    </a:lnTo>
                    <a:lnTo>
                      <a:pt x="210" y="201"/>
                    </a:lnTo>
                    <a:lnTo>
                      <a:pt x="219" y="205"/>
                    </a:lnTo>
                    <a:lnTo>
                      <a:pt x="221" y="206"/>
                    </a:lnTo>
                    <a:lnTo>
                      <a:pt x="221" y="206"/>
                    </a:lnTo>
                    <a:lnTo>
                      <a:pt x="221" y="208"/>
                    </a:lnTo>
                    <a:lnTo>
                      <a:pt x="217" y="226"/>
                    </a:lnTo>
                    <a:lnTo>
                      <a:pt x="214" y="234"/>
                    </a:lnTo>
                    <a:lnTo>
                      <a:pt x="213" y="236"/>
                    </a:lnTo>
                    <a:lnTo>
                      <a:pt x="210" y="236"/>
                    </a:lnTo>
                    <a:lnTo>
                      <a:pt x="206" y="236"/>
                    </a:lnTo>
                    <a:lnTo>
                      <a:pt x="196" y="233"/>
                    </a:lnTo>
                    <a:lnTo>
                      <a:pt x="194" y="234"/>
                    </a:lnTo>
                    <a:lnTo>
                      <a:pt x="181" y="222"/>
                    </a:lnTo>
                    <a:lnTo>
                      <a:pt x="180" y="220"/>
                    </a:lnTo>
                    <a:lnTo>
                      <a:pt x="175" y="222"/>
                    </a:lnTo>
                    <a:lnTo>
                      <a:pt x="175" y="222"/>
                    </a:lnTo>
                    <a:lnTo>
                      <a:pt x="174" y="225"/>
                    </a:lnTo>
                    <a:lnTo>
                      <a:pt x="172" y="234"/>
                    </a:lnTo>
                    <a:lnTo>
                      <a:pt x="178" y="248"/>
                    </a:lnTo>
                    <a:lnTo>
                      <a:pt x="180" y="248"/>
                    </a:lnTo>
                    <a:lnTo>
                      <a:pt x="185" y="250"/>
                    </a:lnTo>
                    <a:lnTo>
                      <a:pt x="186" y="250"/>
                    </a:lnTo>
                    <a:lnTo>
                      <a:pt x="186" y="250"/>
                    </a:lnTo>
                    <a:lnTo>
                      <a:pt x="191" y="251"/>
                    </a:lnTo>
                    <a:lnTo>
                      <a:pt x="222" y="278"/>
                    </a:lnTo>
                    <a:lnTo>
                      <a:pt x="239" y="306"/>
                    </a:lnTo>
                    <a:lnTo>
                      <a:pt x="246" y="317"/>
                    </a:lnTo>
                    <a:lnTo>
                      <a:pt x="242" y="312"/>
                    </a:lnTo>
                    <a:lnTo>
                      <a:pt x="194" y="286"/>
                    </a:lnTo>
                    <a:lnTo>
                      <a:pt x="192" y="286"/>
                    </a:lnTo>
                    <a:lnTo>
                      <a:pt x="185" y="289"/>
                    </a:lnTo>
                    <a:lnTo>
                      <a:pt x="185" y="290"/>
                    </a:lnTo>
                    <a:lnTo>
                      <a:pt x="186" y="297"/>
                    </a:lnTo>
                    <a:lnTo>
                      <a:pt x="188" y="297"/>
                    </a:lnTo>
                    <a:lnTo>
                      <a:pt x="202" y="305"/>
                    </a:lnTo>
                    <a:lnTo>
                      <a:pt x="217" y="314"/>
                    </a:lnTo>
                    <a:lnTo>
                      <a:pt x="217" y="317"/>
                    </a:lnTo>
                    <a:lnTo>
                      <a:pt x="222" y="322"/>
                    </a:lnTo>
                    <a:lnTo>
                      <a:pt x="222" y="323"/>
                    </a:lnTo>
                    <a:lnTo>
                      <a:pt x="221" y="323"/>
                    </a:lnTo>
                    <a:lnTo>
                      <a:pt x="211" y="320"/>
                    </a:lnTo>
                    <a:lnTo>
                      <a:pt x="210" y="319"/>
                    </a:lnTo>
                    <a:lnTo>
                      <a:pt x="206" y="317"/>
                    </a:lnTo>
                    <a:lnTo>
                      <a:pt x="202" y="314"/>
                    </a:lnTo>
                    <a:lnTo>
                      <a:pt x="197" y="311"/>
                    </a:lnTo>
                    <a:lnTo>
                      <a:pt x="175" y="314"/>
                    </a:lnTo>
                    <a:lnTo>
                      <a:pt x="172" y="320"/>
                    </a:lnTo>
                    <a:lnTo>
                      <a:pt x="172" y="320"/>
                    </a:lnTo>
                    <a:lnTo>
                      <a:pt x="171" y="322"/>
                    </a:lnTo>
                    <a:lnTo>
                      <a:pt x="156" y="314"/>
                    </a:lnTo>
                    <a:lnTo>
                      <a:pt x="156" y="314"/>
                    </a:lnTo>
                    <a:lnTo>
                      <a:pt x="152" y="305"/>
                    </a:lnTo>
                    <a:lnTo>
                      <a:pt x="147" y="298"/>
                    </a:lnTo>
                    <a:lnTo>
                      <a:pt x="141" y="290"/>
                    </a:lnTo>
                    <a:lnTo>
                      <a:pt x="136" y="295"/>
                    </a:lnTo>
                    <a:lnTo>
                      <a:pt x="135" y="297"/>
                    </a:lnTo>
                    <a:lnTo>
                      <a:pt x="133" y="300"/>
                    </a:lnTo>
                    <a:lnTo>
                      <a:pt x="131" y="303"/>
                    </a:lnTo>
                    <a:lnTo>
                      <a:pt x="131" y="305"/>
                    </a:lnTo>
                    <a:lnTo>
                      <a:pt x="142" y="322"/>
                    </a:lnTo>
                    <a:lnTo>
                      <a:pt x="144" y="340"/>
                    </a:lnTo>
                    <a:lnTo>
                      <a:pt x="144" y="340"/>
                    </a:lnTo>
                    <a:lnTo>
                      <a:pt x="144" y="340"/>
                    </a:lnTo>
                    <a:lnTo>
                      <a:pt x="146" y="345"/>
                    </a:lnTo>
                    <a:lnTo>
                      <a:pt x="146" y="345"/>
                    </a:lnTo>
                    <a:lnTo>
                      <a:pt x="146" y="347"/>
                    </a:lnTo>
                    <a:lnTo>
                      <a:pt x="142" y="347"/>
                    </a:lnTo>
                    <a:lnTo>
                      <a:pt x="142" y="347"/>
                    </a:lnTo>
                    <a:lnTo>
                      <a:pt x="141" y="345"/>
                    </a:lnTo>
                    <a:lnTo>
                      <a:pt x="139" y="344"/>
                    </a:lnTo>
                    <a:lnTo>
                      <a:pt x="138" y="345"/>
                    </a:lnTo>
                    <a:lnTo>
                      <a:pt x="138" y="345"/>
                    </a:lnTo>
                    <a:lnTo>
                      <a:pt x="136" y="347"/>
                    </a:lnTo>
                    <a:lnTo>
                      <a:pt x="138" y="348"/>
                    </a:lnTo>
                    <a:lnTo>
                      <a:pt x="139" y="350"/>
                    </a:lnTo>
                    <a:lnTo>
                      <a:pt x="139" y="350"/>
                    </a:lnTo>
                    <a:lnTo>
                      <a:pt x="141" y="351"/>
                    </a:lnTo>
                    <a:lnTo>
                      <a:pt x="141" y="353"/>
                    </a:lnTo>
                    <a:lnTo>
                      <a:pt x="141" y="353"/>
                    </a:lnTo>
                    <a:lnTo>
                      <a:pt x="139" y="353"/>
                    </a:lnTo>
                    <a:lnTo>
                      <a:pt x="138" y="353"/>
                    </a:lnTo>
                    <a:lnTo>
                      <a:pt x="138" y="353"/>
                    </a:lnTo>
                    <a:lnTo>
                      <a:pt x="138" y="353"/>
                    </a:lnTo>
                    <a:lnTo>
                      <a:pt x="131" y="348"/>
                    </a:lnTo>
                    <a:lnTo>
                      <a:pt x="128" y="344"/>
                    </a:lnTo>
                    <a:lnTo>
                      <a:pt x="128" y="340"/>
                    </a:lnTo>
                    <a:lnTo>
                      <a:pt x="128" y="337"/>
                    </a:lnTo>
                    <a:lnTo>
                      <a:pt x="128" y="333"/>
                    </a:lnTo>
                    <a:lnTo>
                      <a:pt x="125" y="317"/>
                    </a:lnTo>
                    <a:lnTo>
                      <a:pt x="124" y="315"/>
                    </a:lnTo>
                    <a:lnTo>
                      <a:pt x="119" y="314"/>
                    </a:lnTo>
                    <a:lnTo>
                      <a:pt x="117" y="314"/>
                    </a:lnTo>
                    <a:lnTo>
                      <a:pt x="111" y="314"/>
                    </a:lnTo>
                    <a:lnTo>
                      <a:pt x="97" y="315"/>
                    </a:lnTo>
                    <a:lnTo>
                      <a:pt x="96" y="317"/>
                    </a:lnTo>
                    <a:lnTo>
                      <a:pt x="96" y="319"/>
                    </a:lnTo>
                    <a:lnTo>
                      <a:pt x="97" y="361"/>
                    </a:lnTo>
                    <a:lnTo>
                      <a:pt x="99" y="362"/>
                    </a:lnTo>
                    <a:lnTo>
                      <a:pt x="110" y="369"/>
                    </a:lnTo>
                    <a:lnTo>
                      <a:pt x="125" y="380"/>
                    </a:lnTo>
                    <a:lnTo>
                      <a:pt x="113" y="380"/>
                    </a:lnTo>
                    <a:lnTo>
                      <a:pt x="111" y="380"/>
                    </a:lnTo>
                    <a:lnTo>
                      <a:pt x="108" y="380"/>
                    </a:lnTo>
                    <a:lnTo>
                      <a:pt x="103" y="381"/>
                    </a:lnTo>
                    <a:lnTo>
                      <a:pt x="103" y="383"/>
                    </a:lnTo>
                    <a:lnTo>
                      <a:pt x="96" y="401"/>
                    </a:lnTo>
                    <a:lnTo>
                      <a:pt x="96" y="403"/>
                    </a:lnTo>
                    <a:lnTo>
                      <a:pt x="96" y="405"/>
                    </a:lnTo>
                    <a:lnTo>
                      <a:pt x="119" y="434"/>
                    </a:lnTo>
                    <a:lnTo>
                      <a:pt x="127" y="440"/>
                    </a:lnTo>
                    <a:lnTo>
                      <a:pt x="128" y="440"/>
                    </a:lnTo>
                    <a:lnTo>
                      <a:pt x="133" y="439"/>
                    </a:lnTo>
                    <a:lnTo>
                      <a:pt x="144" y="437"/>
                    </a:lnTo>
                    <a:lnTo>
                      <a:pt x="155" y="442"/>
                    </a:lnTo>
                    <a:lnTo>
                      <a:pt x="156" y="442"/>
                    </a:lnTo>
                    <a:lnTo>
                      <a:pt x="158" y="444"/>
                    </a:lnTo>
                    <a:lnTo>
                      <a:pt x="158" y="444"/>
                    </a:lnTo>
                    <a:lnTo>
                      <a:pt x="158" y="445"/>
                    </a:lnTo>
                    <a:lnTo>
                      <a:pt x="156" y="447"/>
                    </a:lnTo>
                    <a:lnTo>
                      <a:pt x="130" y="456"/>
                    </a:lnTo>
                    <a:lnTo>
                      <a:pt x="128" y="456"/>
                    </a:lnTo>
                    <a:lnTo>
                      <a:pt x="121" y="448"/>
                    </a:lnTo>
                    <a:lnTo>
                      <a:pt x="121" y="447"/>
                    </a:lnTo>
                    <a:lnTo>
                      <a:pt x="103" y="430"/>
                    </a:lnTo>
                    <a:lnTo>
                      <a:pt x="97" y="428"/>
                    </a:lnTo>
                    <a:lnTo>
                      <a:pt x="91" y="428"/>
                    </a:lnTo>
                    <a:lnTo>
                      <a:pt x="88" y="437"/>
                    </a:lnTo>
                    <a:lnTo>
                      <a:pt x="83" y="458"/>
                    </a:lnTo>
                    <a:lnTo>
                      <a:pt x="83" y="462"/>
                    </a:lnTo>
                    <a:lnTo>
                      <a:pt x="83" y="470"/>
                    </a:lnTo>
                    <a:lnTo>
                      <a:pt x="85" y="480"/>
                    </a:lnTo>
                    <a:lnTo>
                      <a:pt x="85" y="481"/>
                    </a:lnTo>
                    <a:lnTo>
                      <a:pt x="92" y="506"/>
                    </a:lnTo>
                    <a:lnTo>
                      <a:pt x="96" y="512"/>
                    </a:lnTo>
                    <a:lnTo>
                      <a:pt x="96" y="514"/>
                    </a:lnTo>
                    <a:lnTo>
                      <a:pt x="100" y="519"/>
                    </a:lnTo>
                    <a:lnTo>
                      <a:pt x="103" y="520"/>
                    </a:lnTo>
                    <a:lnTo>
                      <a:pt x="103" y="520"/>
                    </a:lnTo>
                    <a:lnTo>
                      <a:pt x="139" y="515"/>
                    </a:lnTo>
                    <a:lnTo>
                      <a:pt x="142" y="515"/>
                    </a:lnTo>
                    <a:lnTo>
                      <a:pt x="150" y="514"/>
                    </a:lnTo>
                    <a:lnTo>
                      <a:pt x="152" y="514"/>
                    </a:lnTo>
                    <a:lnTo>
                      <a:pt x="163" y="501"/>
                    </a:lnTo>
                    <a:lnTo>
                      <a:pt x="166" y="500"/>
                    </a:lnTo>
                    <a:lnTo>
                      <a:pt x="167" y="498"/>
                    </a:lnTo>
                    <a:lnTo>
                      <a:pt x="167" y="497"/>
                    </a:lnTo>
                    <a:lnTo>
                      <a:pt x="171" y="494"/>
                    </a:lnTo>
                    <a:lnTo>
                      <a:pt x="174" y="492"/>
                    </a:lnTo>
                    <a:lnTo>
                      <a:pt x="174" y="492"/>
                    </a:lnTo>
                    <a:lnTo>
                      <a:pt x="175" y="492"/>
                    </a:lnTo>
                    <a:lnTo>
                      <a:pt x="175" y="494"/>
                    </a:lnTo>
                    <a:lnTo>
                      <a:pt x="174" y="498"/>
                    </a:lnTo>
                    <a:lnTo>
                      <a:pt x="174" y="498"/>
                    </a:lnTo>
                    <a:lnTo>
                      <a:pt x="172" y="501"/>
                    </a:lnTo>
                    <a:lnTo>
                      <a:pt x="166" y="508"/>
                    </a:lnTo>
                    <a:lnTo>
                      <a:pt x="158" y="514"/>
                    </a:lnTo>
                    <a:lnTo>
                      <a:pt x="155" y="515"/>
                    </a:lnTo>
                    <a:lnTo>
                      <a:pt x="141" y="520"/>
                    </a:lnTo>
                    <a:lnTo>
                      <a:pt x="135" y="523"/>
                    </a:lnTo>
                    <a:lnTo>
                      <a:pt x="130" y="522"/>
                    </a:lnTo>
                    <a:lnTo>
                      <a:pt x="125" y="523"/>
                    </a:lnTo>
                    <a:lnTo>
                      <a:pt x="117" y="530"/>
                    </a:lnTo>
                    <a:lnTo>
                      <a:pt x="116" y="530"/>
                    </a:lnTo>
                    <a:lnTo>
                      <a:pt x="113" y="539"/>
                    </a:lnTo>
                    <a:lnTo>
                      <a:pt x="113" y="542"/>
                    </a:lnTo>
                    <a:lnTo>
                      <a:pt x="113" y="542"/>
                    </a:lnTo>
                    <a:lnTo>
                      <a:pt x="113" y="545"/>
                    </a:lnTo>
                    <a:lnTo>
                      <a:pt x="117" y="547"/>
                    </a:lnTo>
                    <a:lnTo>
                      <a:pt x="135" y="547"/>
                    </a:lnTo>
                    <a:lnTo>
                      <a:pt x="149" y="547"/>
                    </a:lnTo>
                    <a:lnTo>
                      <a:pt x="150" y="547"/>
                    </a:lnTo>
                    <a:lnTo>
                      <a:pt x="155" y="548"/>
                    </a:lnTo>
                    <a:lnTo>
                      <a:pt x="156" y="548"/>
                    </a:lnTo>
                    <a:lnTo>
                      <a:pt x="185" y="565"/>
                    </a:lnTo>
                    <a:lnTo>
                      <a:pt x="186" y="567"/>
                    </a:lnTo>
                    <a:lnTo>
                      <a:pt x="185" y="569"/>
                    </a:lnTo>
                    <a:lnTo>
                      <a:pt x="183" y="569"/>
                    </a:lnTo>
                    <a:lnTo>
                      <a:pt x="181" y="570"/>
                    </a:lnTo>
                    <a:lnTo>
                      <a:pt x="180" y="570"/>
                    </a:lnTo>
                    <a:lnTo>
                      <a:pt x="171" y="569"/>
                    </a:lnTo>
                    <a:lnTo>
                      <a:pt x="167" y="567"/>
                    </a:lnTo>
                    <a:lnTo>
                      <a:pt x="164" y="562"/>
                    </a:lnTo>
                    <a:lnTo>
                      <a:pt x="163" y="561"/>
                    </a:lnTo>
                    <a:lnTo>
                      <a:pt x="155" y="553"/>
                    </a:lnTo>
                    <a:lnTo>
                      <a:pt x="153" y="551"/>
                    </a:lnTo>
                    <a:lnTo>
                      <a:pt x="152" y="551"/>
                    </a:lnTo>
                    <a:lnTo>
                      <a:pt x="135" y="556"/>
                    </a:lnTo>
                    <a:lnTo>
                      <a:pt x="133" y="558"/>
                    </a:lnTo>
                    <a:lnTo>
                      <a:pt x="131" y="561"/>
                    </a:lnTo>
                    <a:lnTo>
                      <a:pt x="128" y="564"/>
                    </a:lnTo>
                    <a:lnTo>
                      <a:pt x="135" y="569"/>
                    </a:lnTo>
                    <a:lnTo>
                      <a:pt x="135" y="570"/>
                    </a:lnTo>
                    <a:lnTo>
                      <a:pt x="133" y="578"/>
                    </a:lnTo>
                    <a:lnTo>
                      <a:pt x="133" y="578"/>
                    </a:lnTo>
                    <a:lnTo>
                      <a:pt x="131" y="580"/>
                    </a:lnTo>
                    <a:lnTo>
                      <a:pt x="127" y="583"/>
                    </a:lnTo>
                    <a:lnTo>
                      <a:pt x="124" y="586"/>
                    </a:lnTo>
                    <a:lnTo>
                      <a:pt x="121" y="592"/>
                    </a:lnTo>
                    <a:lnTo>
                      <a:pt x="121" y="594"/>
                    </a:lnTo>
                    <a:lnTo>
                      <a:pt x="121" y="597"/>
                    </a:lnTo>
                    <a:lnTo>
                      <a:pt x="122" y="597"/>
                    </a:lnTo>
                    <a:lnTo>
                      <a:pt x="127" y="600"/>
                    </a:lnTo>
                    <a:lnTo>
                      <a:pt x="128" y="600"/>
                    </a:lnTo>
                    <a:lnTo>
                      <a:pt x="131" y="600"/>
                    </a:lnTo>
                    <a:lnTo>
                      <a:pt x="149" y="606"/>
                    </a:lnTo>
                    <a:lnTo>
                      <a:pt x="171" y="615"/>
                    </a:lnTo>
                    <a:lnTo>
                      <a:pt x="166" y="619"/>
                    </a:lnTo>
                    <a:lnTo>
                      <a:pt x="155" y="622"/>
                    </a:lnTo>
                    <a:lnTo>
                      <a:pt x="152" y="620"/>
                    </a:lnTo>
                    <a:lnTo>
                      <a:pt x="144" y="615"/>
                    </a:lnTo>
                    <a:lnTo>
                      <a:pt x="142" y="615"/>
                    </a:lnTo>
                    <a:lnTo>
                      <a:pt x="142" y="614"/>
                    </a:lnTo>
                    <a:lnTo>
                      <a:pt x="141" y="612"/>
                    </a:lnTo>
                    <a:lnTo>
                      <a:pt x="139" y="609"/>
                    </a:lnTo>
                    <a:lnTo>
                      <a:pt x="130" y="606"/>
                    </a:lnTo>
                    <a:lnTo>
                      <a:pt x="117" y="608"/>
                    </a:lnTo>
                    <a:lnTo>
                      <a:pt x="114" y="609"/>
                    </a:lnTo>
                    <a:lnTo>
                      <a:pt x="113" y="609"/>
                    </a:lnTo>
                    <a:lnTo>
                      <a:pt x="103" y="623"/>
                    </a:lnTo>
                    <a:lnTo>
                      <a:pt x="100" y="626"/>
                    </a:lnTo>
                    <a:lnTo>
                      <a:pt x="99" y="631"/>
                    </a:lnTo>
                    <a:lnTo>
                      <a:pt x="99" y="633"/>
                    </a:lnTo>
                    <a:lnTo>
                      <a:pt x="99" y="634"/>
                    </a:lnTo>
                    <a:lnTo>
                      <a:pt x="100" y="636"/>
                    </a:lnTo>
                    <a:lnTo>
                      <a:pt x="127" y="658"/>
                    </a:lnTo>
                    <a:lnTo>
                      <a:pt x="128" y="658"/>
                    </a:lnTo>
                    <a:lnTo>
                      <a:pt x="133" y="661"/>
                    </a:lnTo>
                    <a:lnTo>
                      <a:pt x="135" y="662"/>
                    </a:lnTo>
                    <a:lnTo>
                      <a:pt x="147" y="659"/>
                    </a:lnTo>
                    <a:lnTo>
                      <a:pt x="153" y="655"/>
                    </a:lnTo>
                    <a:lnTo>
                      <a:pt x="155" y="655"/>
                    </a:lnTo>
                    <a:lnTo>
                      <a:pt x="155" y="656"/>
                    </a:lnTo>
                    <a:lnTo>
                      <a:pt x="155" y="658"/>
                    </a:lnTo>
                    <a:lnTo>
                      <a:pt x="155" y="658"/>
                    </a:lnTo>
                    <a:lnTo>
                      <a:pt x="152" y="659"/>
                    </a:lnTo>
                    <a:lnTo>
                      <a:pt x="141" y="662"/>
                    </a:lnTo>
                    <a:lnTo>
                      <a:pt x="131" y="665"/>
                    </a:lnTo>
                    <a:lnTo>
                      <a:pt x="111" y="650"/>
                    </a:lnTo>
                    <a:lnTo>
                      <a:pt x="110" y="650"/>
                    </a:lnTo>
                    <a:lnTo>
                      <a:pt x="96" y="651"/>
                    </a:lnTo>
                    <a:lnTo>
                      <a:pt x="91" y="653"/>
                    </a:lnTo>
                    <a:lnTo>
                      <a:pt x="89" y="655"/>
                    </a:lnTo>
                    <a:lnTo>
                      <a:pt x="89" y="656"/>
                    </a:lnTo>
                    <a:lnTo>
                      <a:pt x="67" y="698"/>
                    </a:lnTo>
                    <a:lnTo>
                      <a:pt x="67" y="700"/>
                    </a:lnTo>
                    <a:lnTo>
                      <a:pt x="67" y="701"/>
                    </a:lnTo>
                    <a:lnTo>
                      <a:pt x="67" y="701"/>
                    </a:lnTo>
                    <a:lnTo>
                      <a:pt x="75" y="705"/>
                    </a:lnTo>
                    <a:lnTo>
                      <a:pt x="86" y="703"/>
                    </a:lnTo>
                    <a:lnTo>
                      <a:pt x="91" y="701"/>
                    </a:lnTo>
                    <a:lnTo>
                      <a:pt x="102" y="700"/>
                    </a:lnTo>
                    <a:lnTo>
                      <a:pt x="105" y="700"/>
                    </a:lnTo>
                    <a:lnTo>
                      <a:pt x="110" y="700"/>
                    </a:lnTo>
                    <a:lnTo>
                      <a:pt x="124" y="705"/>
                    </a:lnTo>
                    <a:lnTo>
                      <a:pt x="125" y="705"/>
                    </a:lnTo>
                    <a:lnTo>
                      <a:pt x="125" y="706"/>
                    </a:lnTo>
                    <a:lnTo>
                      <a:pt x="122" y="709"/>
                    </a:lnTo>
                    <a:lnTo>
                      <a:pt x="113" y="719"/>
                    </a:lnTo>
                    <a:lnTo>
                      <a:pt x="111" y="719"/>
                    </a:lnTo>
                    <a:lnTo>
                      <a:pt x="105" y="715"/>
                    </a:lnTo>
                    <a:lnTo>
                      <a:pt x="100" y="717"/>
                    </a:lnTo>
                    <a:lnTo>
                      <a:pt x="92" y="720"/>
                    </a:lnTo>
                    <a:lnTo>
                      <a:pt x="91" y="722"/>
                    </a:lnTo>
                    <a:lnTo>
                      <a:pt x="86" y="720"/>
                    </a:lnTo>
                    <a:lnTo>
                      <a:pt x="85" y="722"/>
                    </a:lnTo>
                    <a:lnTo>
                      <a:pt x="83" y="723"/>
                    </a:lnTo>
                    <a:lnTo>
                      <a:pt x="83" y="723"/>
                    </a:lnTo>
                    <a:lnTo>
                      <a:pt x="81" y="726"/>
                    </a:lnTo>
                    <a:lnTo>
                      <a:pt x="83" y="730"/>
                    </a:lnTo>
                    <a:lnTo>
                      <a:pt x="89" y="734"/>
                    </a:lnTo>
                    <a:lnTo>
                      <a:pt x="100" y="739"/>
                    </a:lnTo>
                    <a:lnTo>
                      <a:pt x="100" y="739"/>
                    </a:lnTo>
                    <a:lnTo>
                      <a:pt x="100" y="740"/>
                    </a:lnTo>
                    <a:lnTo>
                      <a:pt x="99" y="742"/>
                    </a:lnTo>
                    <a:lnTo>
                      <a:pt x="80" y="751"/>
                    </a:lnTo>
                    <a:lnTo>
                      <a:pt x="78" y="753"/>
                    </a:lnTo>
                    <a:lnTo>
                      <a:pt x="72" y="755"/>
                    </a:lnTo>
                    <a:lnTo>
                      <a:pt x="69" y="755"/>
                    </a:lnTo>
                    <a:lnTo>
                      <a:pt x="63" y="747"/>
                    </a:lnTo>
                    <a:lnTo>
                      <a:pt x="52" y="748"/>
                    </a:lnTo>
                    <a:lnTo>
                      <a:pt x="28" y="748"/>
                    </a:lnTo>
                    <a:lnTo>
                      <a:pt x="21" y="750"/>
                    </a:lnTo>
                    <a:lnTo>
                      <a:pt x="19" y="750"/>
                    </a:lnTo>
                    <a:lnTo>
                      <a:pt x="11" y="753"/>
                    </a:lnTo>
                    <a:lnTo>
                      <a:pt x="8" y="755"/>
                    </a:lnTo>
                    <a:lnTo>
                      <a:pt x="0" y="762"/>
                    </a:lnTo>
                    <a:lnTo>
                      <a:pt x="0" y="764"/>
                    </a:lnTo>
                    <a:lnTo>
                      <a:pt x="0" y="767"/>
                    </a:lnTo>
                    <a:lnTo>
                      <a:pt x="0" y="769"/>
                    </a:lnTo>
                    <a:lnTo>
                      <a:pt x="0" y="770"/>
                    </a:lnTo>
                    <a:lnTo>
                      <a:pt x="3" y="776"/>
                    </a:lnTo>
                    <a:lnTo>
                      <a:pt x="6" y="778"/>
                    </a:lnTo>
                    <a:lnTo>
                      <a:pt x="8" y="780"/>
                    </a:lnTo>
                    <a:lnTo>
                      <a:pt x="17" y="781"/>
                    </a:lnTo>
                    <a:lnTo>
                      <a:pt x="24" y="780"/>
                    </a:lnTo>
                    <a:lnTo>
                      <a:pt x="30" y="780"/>
                    </a:lnTo>
                    <a:lnTo>
                      <a:pt x="63" y="781"/>
                    </a:lnTo>
                    <a:lnTo>
                      <a:pt x="64" y="781"/>
                    </a:lnTo>
                    <a:lnTo>
                      <a:pt x="66" y="783"/>
                    </a:lnTo>
                    <a:lnTo>
                      <a:pt x="69" y="784"/>
                    </a:lnTo>
                    <a:lnTo>
                      <a:pt x="77" y="784"/>
                    </a:lnTo>
                    <a:lnTo>
                      <a:pt x="85" y="784"/>
                    </a:lnTo>
                    <a:lnTo>
                      <a:pt x="88" y="783"/>
                    </a:lnTo>
                    <a:lnTo>
                      <a:pt x="88" y="783"/>
                    </a:lnTo>
                    <a:lnTo>
                      <a:pt x="96" y="776"/>
                    </a:lnTo>
                    <a:lnTo>
                      <a:pt x="99" y="773"/>
                    </a:lnTo>
                    <a:lnTo>
                      <a:pt x="100" y="770"/>
                    </a:lnTo>
                    <a:lnTo>
                      <a:pt x="102" y="770"/>
                    </a:lnTo>
                    <a:lnTo>
                      <a:pt x="146" y="778"/>
                    </a:lnTo>
                    <a:lnTo>
                      <a:pt x="147" y="780"/>
                    </a:lnTo>
                    <a:lnTo>
                      <a:pt x="147" y="781"/>
                    </a:lnTo>
                    <a:lnTo>
                      <a:pt x="146" y="781"/>
                    </a:lnTo>
                    <a:lnTo>
                      <a:pt x="133" y="784"/>
                    </a:lnTo>
                    <a:lnTo>
                      <a:pt x="130" y="784"/>
                    </a:lnTo>
                    <a:lnTo>
                      <a:pt x="124" y="784"/>
                    </a:lnTo>
                    <a:lnTo>
                      <a:pt x="121" y="784"/>
                    </a:lnTo>
                    <a:lnTo>
                      <a:pt x="114" y="781"/>
                    </a:lnTo>
                    <a:lnTo>
                      <a:pt x="114" y="781"/>
                    </a:lnTo>
                    <a:lnTo>
                      <a:pt x="111" y="778"/>
                    </a:lnTo>
                    <a:lnTo>
                      <a:pt x="111" y="776"/>
                    </a:lnTo>
                    <a:lnTo>
                      <a:pt x="105" y="776"/>
                    </a:lnTo>
                    <a:lnTo>
                      <a:pt x="100" y="778"/>
                    </a:lnTo>
                    <a:lnTo>
                      <a:pt x="97" y="781"/>
                    </a:lnTo>
                    <a:lnTo>
                      <a:pt x="89" y="787"/>
                    </a:lnTo>
                    <a:lnTo>
                      <a:pt x="77" y="795"/>
                    </a:lnTo>
                    <a:lnTo>
                      <a:pt x="77" y="795"/>
                    </a:lnTo>
                    <a:lnTo>
                      <a:pt x="75" y="795"/>
                    </a:lnTo>
                    <a:lnTo>
                      <a:pt x="61" y="794"/>
                    </a:lnTo>
                    <a:lnTo>
                      <a:pt x="49" y="797"/>
                    </a:lnTo>
                    <a:lnTo>
                      <a:pt x="49" y="797"/>
                    </a:lnTo>
                    <a:lnTo>
                      <a:pt x="49" y="798"/>
                    </a:lnTo>
                    <a:lnTo>
                      <a:pt x="49" y="803"/>
                    </a:lnTo>
                    <a:lnTo>
                      <a:pt x="56" y="819"/>
                    </a:lnTo>
                    <a:lnTo>
                      <a:pt x="61" y="825"/>
                    </a:lnTo>
                    <a:lnTo>
                      <a:pt x="63" y="826"/>
                    </a:lnTo>
                    <a:lnTo>
                      <a:pt x="72" y="834"/>
                    </a:lnTo>
                    <a:lnTo>
                      <a:pt x="74" y="836"/>
                    </a:lnTo>
                    <a:lnTo>
                      <a:pt x="116" y="856"/>
                    </a:lnTo>
                    <a:lnTo>
                      <a:pt x="119" y="856"/>
                    </a:lnTo>
                    <a:lnTo>
                      <a:pt x="138" y="845"/>
                    </a:lnTo>
                    <a:lnTo>
                      <a:pt x="139" y="844"/>
                    </a:lnTo>
                    <a:lnTo>
                      <a:pt x="146" y="837"/>
                    </a:lnTo>
                    <a:lnTo>
                      <a:pt x="189" y="790"/>
                    </a:lnTo>
                    <a:lnTo>
                      <a:pt x="217" y="758"/>
                    </a:lnTo>
                    <a:lnTo>
                      <a:pt x="224" y="751"/>
                    </a:lnTo>
                    <a:lnTo>
                      <a:pt x="227" y="745"/>
                    </a:lnTo>
                    <a:lnTo>
                      <a:pt x="231" y="740"/>
                    </a:lnTo>
                    <a:lnTo>
                      <a:pt x="236" y="734"/>
                    </a:lnTo>
                    <a:lnTo>
                      <a:pt x="242" y="728"/>
                    </a:lnTo>
                    <a:lnTo>
                      <a:pt x="242" y="733"/>
                    </a:lnTo>
                    <a:lnTo>
                      <a:pt x="241" y="734"/>
                    </a:lnTo>
                    <a:lnTo>
                      <a:pt x="216" y="773"/>
                    </a:lnTo>
                    <a:lnTo>
                      <a:pt x="199" y="794"/>
                    </a:lnTo>
                    <a:lnTo>
                      <a:pt x="185" y="820"/>
                    </a:lnTo>
                    <a:lnTo>
                      <a:pt x="180" y="831"/>
                    </a:lnTo>
                    <a:lnTo>
                      <a:pt x="171" y="848"/>
                    </a:lnTo>
                    <a:lnTo>
                      <a:pt x="166" y="861"/>
                    </a:lnTo>
                    <a:lnTo>
                      <a:pt x="166" y="862"/>
                    </a:lnTo>
                    <a:lnTo>
                      <a:pt x="167" y="875"/>
                    </a:lnTo>
                    <a:lnTo>
                      <a:pt x="163" y="881"/>
                    </a:lnTo>
                    <a:lnTo>
                      <a:pt x="142" y="917"/>
                    </a:lnTo>
                    <a:lnTo>
                      <a:pt x="141" y="923"/>
                    </a:lnTo>
                    <a:lnTo>
                      <a:pt x="139" y="937"/>
                    </a:lnTo>
                    <a:lnTo>
                      <a:pt x="136" y="956"/>
                    </a:lnTo>
                    <a:lnTo>
                      <a:pt x="138" y="958"/>
                    </a:lnTo>
                    <a:lnTo>
                      <a:pt x="138" y="959"/>
                    </a:lnTo>
                    <a:lnTo>
                      <a:pt x="139" y="959"/>
                    </a:lnTo>
                    <a:lnTo>
                      <a:pt x="144" y="961"/>
                    </a:lnTo>
                    <a:lnTo>
                      <a:pt x="146" y="961"/>
                    </a:lnTo>
                    <a:lnTo>
                      <a:pt x="147" y="962"/>
                    </a:lnTo>
                    <a:lnTo>
                      <a:pt x="147" y="964"/>
                    </a:lnTo>
                    <a:lnTo>
                      <a:pt x="147" y="964"/>
                    </a:lnTo>
                    <a:lnTo>
                      <a:pt x="147" y="965"/>
                    </a:lnTo>
                    <a:lnTo>
                      <a:pt x="135" y="990"/>
                    </a:lnTo>
                    <a:lnTo>
                      <a:pt x="131" y="997"/>
                    </a:lnTo>
                    <a:lnTo>
                      <a:pt x="142" y="992"/>
                    </a:lnTo>
                    <a:lnTo>
                      <a:pt x="139" y="1017"/>
                    </a:lnTo>
                    <a:lnTo>
                      <a:pt x="136" y="1019"/>
                    </a:lnTo>
                    <a:lnTo>
                      <a:pt x="128" y="1029"/>
                    </a:lnTo>
                    <a:lnTo>
                      <a:pt x="127" y="1033"/>
                    </a:lnTo>
                    <a:lnTo>
                      <a:pt x="113" y="1059"/>
                    </a:lnTo>
                    <a:lnTo>
                      <a:pt x="111" y="1064"/>
                    </a:lnTo>
                    <a:lnTo>
                      <a:pt x="111" y="1065"/>
                    </a:lnTo>
                    <a:lnTo>
                      <a:pt x="111" y="1075"/>
                    </a:lnTo>
                    <a:lnTo>
                      <a:pt x="111" y="1075"/>
                    </a:lnTo>
                    <a:lnTo>
                      <a:pt x="113" y="1076"/>
                    </a:lnTo>
                    <a:lnTo>
                      <a:pt x="114" y="1076"/>
                    </a:lnTo>
                    <a:lnTo>
                      <a:pt x="116" y="1075"/>
                    </a:lnTo>
                    <a:lnTo>
                      <a:pt x="131" y="1045"/>
                    </a:lnTo>
                    <a:lnTo>
                      <a:pt x="131" y="1044"/>
                    </a:lnTo>
                    <a:lnTo>
                      <a:pt x="131" y="1044"/>
                    </a:lnTo>
                    <a:lnTo>
                      <a:pt x="130" y="1042"/>
                    </a:lnTo>
                    <a:lnTo>
                      <a:pt x="138" y="1036"/>
                    </a:lnTo>
                    <a:lnTo>
                      <a:pt x="139" y="1034"/>
                    </a:lnTo>
                    <a:lnTo>
                      <a:pt x="142" y="1034"/>
                    </a:lnTo>
                    <a:lnTo>
                      <a:pt x="141" y="1044"/>
                    </a:lnTo>
                    <a:lnTo>
                      <a:pt x="139" y="1045"/>
                    </a:lnTo>
                    <a:lnTo>
                      <a:pt x="127" y="1064"/>
                    </a:lnTo>
                    <a:lnTo>
                      <a:pt x="124" y="1069"/>
                    </a:lnTo>
                    <a:lnTo>
                      <a:pt x="116" y="1076"/>
                    </a:lnTo>
                    <a:lnTo>
                      <a:pt x="116" y="1078"/>
                    </a:lnTo>
                    <a:lnTo>
                      <a:pt x="114" y="1079"/>
                    </a:lnTo>
                    <a:lnTo>
                      <a:pt x="114" y="1092"/>
                    </a:lnTo>
                    <a:lnTo>
                      <a:pt x="119" y="1126"/>
                    </a:lnTo>
                    <a:lnTo>
                      <a:pt x="119" y="1128"/>
                    </a:lnTo>
                    <a:lnTo>
                      <a:pt x="133" y="1145"/>
                    </a:lnTo>
                    <a:lnTo>
                      <a:pt x="119" y="1183"/>
                    </a:lnTo>
                    <a:lnTo>
                      <a:pt x="106" y="1220"/>
                    </a:lnTo>
                    <a:lnTo>
                      <a:pt x="106" y="1258"/>
                    </a:lnTo>
                    <a:lnTo>
                      <a:pt x="108" y="1264"/>
                    </a:lnTo>
                    <a:lnTo>
                      <a:pt x="108" y="1267"/>
                    </a:lnTo>
                    <a:lnTo>
                      <a:pt x="106" y="1270"/>
                    </a:lnTo>
                    <a:lnTo>
                      <a:pt x="105" y="1275"/>
                    </a:lnTo>
                    <a:lnTo>
                      <a:pt x="105" y="1275"/>
                    </a:lnTo>
                    <a:lnTo>
                      <a:pt x="103" y="1276"/>
                    </a:lnTo>
                    <a:lnTo>
                      <a:pt x="99" y="1279"/>
                    </a:lnTo>
                    <a:lnTo>
                      <a:pt x="97" y="1279"/>
                    </a:lnTo>
                    <a:lnTo>
                      <a:pt x="89" y="1289"/>
                    </a:lnTo>
                    <a:lnTo>
                      <a:pt x="85" y="1303"/>
                    </a:lnTo>
                    <a:lnTo>
                      <a:pt x="85" y="1306"/>
                    </a:lnTo>
                    <a:lnTo>
                      <a:pt x="83" y="1320"/>
                    </a:lnTo>
                    <a:lnTo>
                      <a:pt x="83" y="1323"/>
                    </a:lnTo>
                    <a:lnTo>
                      <a:pt x="85" y="1326"/>
                    </a:lnTo>
                    <a:lnTo>
                      <a:pt x="86" y="1328"/>
                    </a:lnTo>
                    <a:lnTo>
                      <a:pt x="86" y="1329"/>
                    </a:lnTo>
                    <a:lnTo>
                      <a:pt x="89" y="1331"/>
                    </a:lnTo>
                    <a:lnTo>
                      <a:pt x="91" y="1331"/>
                    </a:lnTo>
                    <a:lnTo>
                      <a:pt x="94" y="1331"/>
                    </a:lnTo>
                    <a:lnTo>
                      <a:pt x="106" y="1333"/>
                    </a:lnTo>
                    <a:lnTo>
                      <a:pt x="135" y="1323"/>
                    </a:lnTo>
                    <a:lnTo>
                      <a:pt x="139" y="1320"/>
                    </a:lnTo>
                    <a:lnTo>
                      <a:pt x="141" y="1320"/>
                    </a:lnTo>
                    <a:lnTo>
                      <a:pt x="149" y="1311"/>
                    </a:lnTo>
                    <a:lnTo>
                      <a:pt x="153" y="1301"/>
                    </a:lnTo>
                    <a:lnTo>
                      <a:pt x="153" y="1300"/>
                    </a:lnTo>
                    <a:lnTo>
                      <a:pt x="150" y="1292"/>
                    </a:lnTo>
                    <a:lnTo>
                      <a:pt x="149" y="1287"/>
                    </a:lnTo>
                    <a:lnTo>
                      <a:pt x="144" y="1281"/>
                    </a:lnTo>
                    <a:lnTo>
                      <a:pt x="160" y="1190"/>
                    </a:lnTo>
                    <a:lnTo>
                      <a:pt x="169" y="1167"/>
                    </a:lnTo>
                    <a:lnTo>
                      <a:pt x="169" y="1165"/>
                    </a:lnTo>
                    <a:lnTo>
                      <a:pt x="171" y="1164"/>
                    </a:lnTo>
                    <a:lnTo>
                      <a:pt x="178" y="1154"/>
                    </a:lnTo>
                    <a:lnTo>
                      <a:pt x="183" y="1148"/>
                    </a:lnTo>
                    <a:lnTo>
                      <a:pt x="188" y="1147"/>
                    </a:lnTo>
                    <a:lnTo>
                      <a:pt x="181" y="1108"/>
                    </a:lnTo>
                    <a:lnTo>
                      <a:pt x="178" y="1097"/>
                    </a:lnTo>
                    <a:lnTo>
                      <a:pt x="171" y="1070"/>
                    </a:lnTo>
                    <a:lnTo>
                      <a:pt x="169" y="1047"/>
                    </a:lnTo>
                    <a:lnTo>
                      <a:pt x="169" y="1047"/>
                    </a:lnTo>
                    <a:lnTo>
                      <a:pt x="171" y="1042"/>
                    </a:lnTo>
                    <a:lnTo>
                      <a:pt x="172" y="1040"/>
                    </a:lnTo>
                    <a:lnTo>
                      <a:pt x="194" y="1029"/>
                    </a:lnTo>
                    <a:lnTo>
                      <a:pt x="211" y="1009"/>
                    </a:lnTo>
                    <a:lnTo>
                      <a:pt x="214" y="1006"/>
                    </a:lnTo>
                    <a:lnTo>
                      <a:pt x="216" y="1003"/>
                    </a:lnTo>
                    <a:lnTo>
                      <a:pt x="260" y="961"/>
                    </a:lnTo>
                    <a:lnTo>
                      <a:pt x="275" y="951"/>
                    </a:lnTo>
                    <a:lnTo>
                      <a:pt x="278" y="950"/>
                    </a:lnTo>
                    <a:lnTo>
                      <a:pt x="280" y="948"/>
                    </a:lnTo>
                    <a:lnTo>
                      <a:pt x="283" y="947"/>
                    </a:lnTo>
                    <a:lnTo>
                      <a:pt x="285" y="948"/>
                    </a:lnTo>
                    <a:lnTo>
                      <a:pt x="285" y="950"/>
                    </a:lnTo>
                    <a:lnTo>
                      <a:pt x="283" y="951"/>
                    </a:lnTo>
                    <a:lnTo>
                      <a:pt x="281" y="954"/>
                    </a:lnTo>
                    <a:lnTo>
                      <a:pt x="278" y="956"/>
                    </a:lnTo>
                    <a:lnTo>
                      <a:pt x="272" y="959"/>
                    </a:lnTo>
                    <a:lnTo>
                      <a:pt x="258" y="969"/>
                    </a:lnTo>
                    <a:lnTo>
                      <a:pt x="224" y="1004"/>
                    </a:lnTo>
                    <a:lnTo>
                      <a:pt x="206" y="1025"/>
                    </a:lnTo>
                    <a:lnTo>
                      <a:pt x="203" y="1029"/>
                    </a:lnTo>
                    <a:lnTo>
                      <a:pt x="202" y="1031"/>
                    </a:lnTo>
                    <a:lnTo>
                      <a:pt x="200" y="1034"/>
                    </a:lnTo>
                    <a:lnTo>
                      <a:pt x="200" y="1034"/>
                    </a:lnTo>
                    <a:lnTo>
                      <a:pt x="199" y="1042"/>
                    </a:lnTo>
                    <a:lnTo>
                      <a:pt x="191" y="1058"/>
                    </a:lnTo>
                    <a:lnTo>
                      <a:pt x="189" y="1064"/>
                    </a:lnTo>
                    <a:lnTo>
                      <a:pt x="189" y="1067"/>
                    </a:lnTo>
                    <a:lnTo>
                      <a:pt x="189" y="1090"/>
                    </a:lnTo>
                    <a:lnTo>
                      <a:pt x="191" y="1095"/>
                    </a:lnTo>
                    <a:lnTo>
                      <a:pt x="191" y="1098"/>
                    </a:lnTo>
                    <a:lnTo>
                      <a:pt x="197" y="1106"/>
                    </a:lnTo>
                    <a:lnTo>
                      <a:pt x="197" y="1108"/>
                    </a:lnTo>
                    <a:lnTo>
                      <a:pt x="203" y="1111"/>
                    </a:lnTo>
                    <a:lnTo>
                      <a:pt x="219" y="1119"/>
                    </a:lnTo>
                    <a:lnTo>
                      <a:pt x="222" y="1119"/>
                    </a:lnTo>
                    <a:lnTo>
                      <a:pt x="224" y="1119"/>
                    </a:lnTo>
                    <a:lnTo>
                      <a:pt x="224" y="1115"/>
                    </a:lnTo>
                    <a:lnTo>
                      <a:pt x="222" y="1112"/>
                    </a:lnTo>
                    <a:lnTo>
                      <a:pt x="217" y="1103"/>
                    </a:lnTo>
                    <a:lnTo>
                      <a:pt x="216" y="1095"/>
                    </a:lnTo>
                    <a:lnTo>
                      <a:pt x="216" y="1094"/>
                    </a:lnTo>
                    <a:lnTo>
                      <a:pt x="224" y="1073"/>
                    </a:lnTo>
                    <a:lnTo>
                      <a:pt x="228" y="1076"/>
                    </a:lnTo>
                    <a:lnTo>
                      <a:pt x="260" y="1106"/>
                    </a:lnTo>
                    <a:lnTo>
                      <a:pt x="266" y="1109"/>
                    </a:lnTo>
                    <a:lnTo>
                      <a:pt x="267" y="1109"/>
                    </a:lnTo>
                    <a:lnTo>
                      <a:pt x="271" y="1108"/>
                    </a:lnTo>
                    <a:lnTo>
                      <a:pt x="274" y="1106"/>
                    </a:lnTo>
                    <a:lnTo>
                      <a:pt x="278" y="1095"/>
                    </a:lnTo>
                    <a:lnTo>
                      <a:pt x="286" y="1075"/>
                    </a:lnTo>
                    <a:lnTo>
                      <a:pt x="286" y="1072"/>
                    </a:lnTo>
                    <a:lnTo>
                      <a:pt x="291" y="1054"/>
                    </a:lnTo>
                    <a:lnTo>
                      <a:pt x="291" y="1029"/>
                    </a:lnTo>
                    <a:lnTo>
                      <a:pt x="294" y="1012"/>
                    </a:lnTo>
                    <a:lnTo>
                      <a:pt x="306" y="1003"/>
                    </a:lnTo>
                    <a:lnTo>
                      <a:pt x="308" y="1003"/>
                    </a:lnTo>
                    <a:lnTo>
                      <a:pt x="306" y="1006"/>
                    </a:lnTo>
                    <a:lnTo>
                      <a:pt x="300" y="1019"/>
                    </a:lnTo>
                    <a:lnTo>
                      <a:pt x="294" y="1033"/>
                    </a:lnTo>
                    <a:lnTo>
                      <a:pt x="294" y="1036"/>
                    </a:lnTo>
                    <a:lnTo>
                      <a:pt x="296" y="1039"/>
                    </a:lnTo>
                    <a:lnTo>
                      <a:pt x="299" y="1048"/>
                    </a:lnTo>
                    <a:lnTo>
                      <a:pt x="302" y="1054"/>
                    </a:lnTo>
                    <a:lnTo>
                      <a:pt x="302" y="1058"/>
                    </a:lnTo>
                    <a:lnTo>
                      <a:pt x="303" y="1058"/>
                    </a:lnTo>
                    <a:lnTo>
                      <a:pt x="311" y="1061"/>
                    </a:lnTo>
                    <a:lnTo>
                      <a:pt x="316" y="1061"/>
                    </a:lnTo>
                    <a:lnTo>
                      <a:pt x="381" y="1078"/>
                    </a:lnTo>
                    <a:lnTo>
                      <a:pt x="381" y="1079"/>
                    </a:lnTo>
                    <a:lnTo>
                      <a:pt x="378" y="1081"/>
                    </a:lnTo>
                    <a:lnTo>
                      <a:pt x="377" y="1081"/>
                    </a:lnTo>
                    <a:lnTo>
                      <a:pt x="372" y="1081"/>
                    </a:lnTo>
                    <a:lnTo>
                      <a:pt x="361" y="1081"/>
                    </a:lnTo>
                    <a:lnTo>
                      <a:pt x="353" y="1079"/>
                    </a:lnTo>
                    <a:lnTo>
                      <a:pt x="330" y="1073"/>
                    </a:lnTo>
                    <a:lnTo>
                      <a:pt x="328" y="1072"/>
                    </a:lnTo>
                    <a:lnTo>
                      <a:pt x="317" y="1067"/>
                    </a:lnTo>
                    <a:lnTo>
                      <a:pt x="314" y="1067"/>
                    </a:lnTo>
                    <a:lnTo>
                      <a:pt x="306" y="1069"/>
                    </a:lnTo>
                    <a:lnTo>
                      <a:pt x="296" y="1075"/>
                    </a:lnTo>
                    <a:lnTo>
                      <a:pt x="294" y="1076"/>
                    </a:lnTo>
                    <a:lnTo>
                      <a:pt x="289" y="1097"/>
                    </a:lnTo>
                    <a:lnTo>
                      <a:pt x="289" y="1122"/>
                    </a:lnTo>
                    <a:lnTo>
                      <a:pt x="291" y="1123"/>
                    </a:lnTo>
                    <a:lnTo>
                      <a:pt x="292" y="1128"/>
                    </a:lnTo>
                    <a:lnTo>
                      <a:pt x="294" y="1134"/>
                    </a:lnTo>
                    <a:lnTo>
                      <a:pt x="296" y="1139"/>
                    </a:lnTo>
                    <a:lnTo>
                      <a:pt x="299" y="1144"/>
                    </a:lnTo>
                    <a:lnTo>
                      <a:pt x="300" y="1145"/>
                    </a:lnTo>
                    <a:lnTo>
                      <a:pt x="300" y="1148"/>
                    </a:lnTo>
                    <a:lnTo>
                      <a:pt x="300" y="1151"/>
                    </a:lnTo>
                    <a:lnTo>
                      <a:pt x="299" y="1154"/>
                    </a:lnTo>
                    <a:lnTo>
                      <a:pt x="296" y="1156"/>
                    </a:lnTo>
                    <a:lnTo>
                      <a:pt x="286" y="1167"/>
                    </a:lnTo>
                    <a:lnTo>
                      <a:pt x="288" y="1170"/>
                    </a:lnTo>
                    <a:lnTo>
                      <a:pt x="289" y="1173"/>
                    </a:lnTo>
                    <a:lnTo>
                      <a:pt x="310" y="1189"/>
                    </a:lnTo>
                    <a:lnTo>
                      <a:pt x="335" y="1203"/>
                    </a:lnTo>
                    <a:lnTo>
                      <a:pt x="336" y="1206"/>
                    </a:lnTo>
                    <a:lnTo>
                      <a:pt x="339" y="1209"/>
                    </a:lnTo>
                    <a:lnTo>
                      <a:pt x="344" y="1223"/>
                    </a:lnTo>
                    <a:lnTo>
                      <a:pt x="355" y="1250"/>
                    </a:lnTo>
                    <a:lnTo>
                      <a:pt x="355" y="1253"/>
                    </a:lnTo>
                    <a:lnTo>
                      <a:pt x="353" y="1258"/>
                    </a:lnTo>
                    <a:lnTo>
                      <a:pt x="350" y="1269"/>
                    </a:lnTo>
                    <a:lnTo>
                      <a:pt x="349" y="1270"/>
                    </a:lnTo>
                    <a:lnTo>
                      <a:pt x="349" y="1272"/>
                    </a:lnTo>
                    <a:lnTo>
                      <a:pt x="346" y="1273"/>
                    </a:lnTo>
                    <a:lnTo>
                      <a:pt x="339" y="1273"/>
                    </a:lnTo>
                    <a:lnTo>
                      <a:pt x="331" y="1278"/>
                    </a:lnTo>
                    <a:lnTo>
                      <a:pt x="328" y="1279"/>
                    </a:lnTo>
                    <a:lnTo>
                      <a:pt x="325" y="1283"/>
                    </a:lnTo>
                    <a:lnTo>
                      <a:pt x="324" y="1284"/>
                    </a:lnTo>
                    <a:lnTo>
                      <a:pt x="322" y="1287"/>
                    </a:lnTo>
                    <a:lnTo>
                      <a:pt x="305" y="1319"/>
                    </a:lnTo>
                    <a:lnTo>
                      <a:pt x="305" y="1322"/>
                    </a:lnTo>
                    <a:lnTo>
                      <a:pt x="305" y="1325"/>
                    </a:lnTo>
                    <a:lnTo>
                      <a:pt x="306" y="1329"/>
                    </a:lnTo>
                    <a:lnTo>
                      <a:pt x="305" y="1333"/>
                    </a:lnTo>
                    <a:lnTo>
                      <a:pt x="303" y="1336"/>
                    </a:lnTo>
                    <a:lnTo>
                      <a:pt x="299" y="1356"/>
                    </a:lnTo>
                    <a:lnTo>
                      <a:pt x="299" y="1358"/>
                    </a:lnTo>
                    <a:lnTo>
                      <a:pt x="299" y="1358"/>
                    </a:lnTo>
                    <a:lnTo>
                      <a:pt x="285" y="1373"/>
                    </a:lnTo>
                    <a:lnTo>
                      <a:pt x="269" y="1389"/>
                    </a:lnTo>
                    <a:lnTo>
                      <a:pt x="266" y="1392"/>
                    </a:lnTo>
                    <a:lnTo>
                      <a:pt x="266" y="1394"/>
                    </a:lnTo>
                    <a:lnTo>
                      <a:pt x="253" y="1433"/>
                    </a:lnTo>
                    <a:lnTo>
                      <a:pt x="253" y="1436"/>
                    </a:lnTo>
                    <a:lnTo>
                      <a:pt x="253" y="1439"/>
                    </a:lnTo>
                    <a:lnTo>
                      <a:pt x="253" y="1440"/>
                    </a:lnTo>
                    <a:lnTo>
                      <a:pt x="258" y="1453"/>
                    </a:lnTo>
                    <a:lnTo>
                      <a:pt x="260" y="1454"/>
                    </a:lnTo>
                    <a:lnTo>
                      <a:pt x="264" y="1461"/>
                    </a:lnTo>
                    <a:lnTo>
                      <a:pt x="272" y="1475"/>
                    </a:lnTo>
                    <a:lnTo>
                      <a:pt x="272" y="1476"/>
                    </a:lnTo>
                    <a:lnTo>
                      <a:pt x="272" y="1479"/>
                    </a:lnTo>
                    <a:lnTo>
                      <a:pt x="272" y="1479"/>
                    </a:lnTo>
                    <a:lnTo>
                      <a:pt x="271" y="1484"/>
                    </a:lnTo>
                    <a:lnTo>
                      <a:pt x="269" y="1484"/>
                    </a:lnTo>
                    <a:lnTo>
                      <a:pt x="267" y="1484"/>
                    </a:lnTo>
                    <a:lnTo>
                      <a:pt x="266" y="1484"/>
                    </a:lnTo>
                    <a:lnTo>
                      <a:pt x="256" y="1478"/>
                    </a:lnTo>
                    <a:lnTo>
                      <a:pt x="255" y="1476"/>
                    </a:lnTo>
                    <a:lnTo>
                      <a:pt x="253" y="1473"/>
                    </a:lnTo>
                    <a:lnTo>
                      <a:pt x="252" y="1462"/>
                    </a:lnTo>
                    <a:lnTo>
                      <a:pt x="253" y="1461"/>
                    </a:lnTo>
                    <a:lnTo>
                      <a:pt x="253" y="1458"/>
                    </a:lnTo>
                    <a:lnTo>
                      <a:pt x="253" y="1458"/>
                    </a:lnTo>
                    <a:lnTo>
                      <a:pt x="253" y="1456"/>
                    </a:lnTo>
                    <a:lnTo>
                      <a:pt x="252" y="1447"/>
                    </a:lnTo>
                    <a:lnTo>
                      <a:pt x="250" y="1445"/>
                    </a:lnTo>
                    <a:lnTo>
                      <a:pt x="247" y="1442"/>
                    </a:lnTo>
                    <a:lnTo>
                      <a:pt x="242" y="1440"/>
                    </a:lnTo>
                    <a:lnTo>
                      <a:pt x="242" y="1440"/>
                    </a:lnTo>
                    <a:lnTo>
                      <a:pt x="233" y="1442"/>
                    </a:lnTo>
                    <a:lnTo>
                      <a:pt x="231" y="1444"/>
                    </a:lnTo>
                    <a:lnTo>
                      <a:pt x="231" y="1445"/>
                    </a:lnTo>
                    <a:lnTo>
                      <a:pt x="230" y="1447"/>
                    </a:lnTo>
                    <a:lnTo>
                      <a:pt x="227" y="1465"/>
                    </a:lnTo>
                    <a:lnTo>
                      <a:pt x="225" y="1473"/>
                    </a:lnTo>
                    <a:lnTo>
                      <a:pt x="227" y="1478"/>
                    </a:lnTo>
                    <a:lnTo>
                      <a:pt x="228" y="1479"/>
                    </a:lnTo>
                    <a:lnTo>
                      <a:pt x="228" y="1484"/>
                    </a:lnTo>
                    <a:lnTo>
                      <a:pt x="236" y="1498"/>
                    </a:lnTo>
                    <a:lnTo>
                      <a:pt x="236" y="1500"/>
                    </a:lnTo>
                    <a:lnTo>
                      <a:pt x="236" y="1503"/>
                    </a:lnTo>
                    <a:lnTo>
                      <a:pt x="239" y="1508"/>
                    </a:lnTo>
                    <a:lnTo>
                      <a:pt x="244" y="1515"/>
                    </a:lnTo>
                    <a:lnTo>
                      <a:pt x="256" y="1526"/>
                    </a:lnTo>
                    <a:lnTo>
                      <a:pt x="277" y="1553"/>
                    </a:lnTo>
                    <a:lnTo>
                      <a:pt x="277" y="1569"/>
                    </a:lnTo>
                    <a:lnTo>
                      <a:pt x="277" y="1570"/>
                    </a:lnTo>
                    <a:lnTo>
                      <a:pt x="277" y="1573"/>
                    </a:lnTo>
                    <a:lnTo>
                      <a:pt x="280" y="1579"/>
                    </a:lnTo>
                    <a:lnTo>
                      <a:pt x="281" y="1583"/>
                    </a:lnTo>
                    <a:lnTo>
                      <a:pt x="286" y="1586"/>
                    </a:lnTo>
                    <a:lnTo>
                      <a:pt x="299" y="1592"/>
                    </a:lnTo>
                    <a:lnTo>
                      <a:pt x="300" y="1592"/>
                    </a:lnTo>
                    <a:lnTo>
                      <a:pt x="300" y="1592"/>
                    </a:lnTo>
                    <a:lnTo>
                      <a:pt x="302" y="1590"/>
                    </a:lnTo>
                    <a:lnTo>
                      <a:pt x="302" y="1589"/>
                    </a:lnTo>
                    <a:lnTo>
                      <a:pt x="300" y="1573"/>
                    </a:lnTo>
                    <a:lnTo>
                      <a:pt x="299" y="1570"/>
                    </a:lnTo>
                    <a:lnTo>
                      <a:pt x="299" y="1569"/>
                    </a:lnTo>
                    <a:lnTo>
                      <a:pt x="297" y="1567"/>
                    </a:lnTo>
                    <a:lnTo>
                      <a:pt x="294" y="1565"/>
                    </a:lnTo>
                    <a:lnTo>
                      <a:pt x="291" y="1564"/>
                    </a:lnTo>
                    <a:lnTo>
                      <a:pt x="275" y="1525"/>
                    </a:lnTo>
                    <a:lnTo>
                      <a:pt x="275" y="1525"/>
                    </a:lnTo>
                    <a:lnTo>
                      <a:pt x="278" y="1520"/>
                    </a:lnTo>
                    <a:lnTo>
                      <a:pt x="286" y="1512"/>
                    </a:lnTo>
                    <a:lnTo>
                      <a:pt x="289" y="1511"/>
                    </a:lnTo>
                    <a:lnTo>
                      <a:pt x="306" y="1500"/>
                    </a:lnTo>
                    <a:lnTo>
                      <a:pt x="310" y="1500"/>
                    </a:lnTo>
                    <a:lnTo>
                      <a:pt x="311" y="1500"/>
                    </a:lnTo>
                    <a:lnTo>
                      <a:pt x="313" y="1500"/>
                    </a:lnTo>
                    <a:lnTo>
                      <a:pt x="338" y="1519"/>
                    </a:lnTo>
                    <a:lnTo>
                      <a:pt x="369" y="1547"/>
                    </a:lnTo>
                    <a:lnTo>
                      <a:pt x="371" y="1548"/>
                    </a:lnTo>
                    <a:lnTo>
                      <a:pt x="375" y="1554"/>
                    </a:lnTo>
                    <a:lnTo>
                      <a:pt x="383" y="1562"/>
                    </a:lnTo>
                    <a:lnTo>
                      <a:pt x="408" y="1573"/>
                    </a:lnTo>
                    <a:lnTo>
                      <a:pt x="410" y="1573"/>
                    </a:lnTo>
                    <a:lnTo>
                      <a:pt x="411" y="1572"/>
                    </a:lnTo>
                    <a:lnTo>
                      <a:pt x="413" y="1570"/>
                    </a:lnTo>
                    <a:lnTo>
                      <a:pt x="416" y="1567"/>
                    </a:lnTo>
                    <a:lnTo>
                      <a:pt x="417" y="1564"/>
                    </a:lnTo>
                    <a:lnTo>
                      <a:pt x="419" y="1561"/>
                    </a:lnTo>
                    <a:lnTo>
                      <a:pt x="419" y="1528"/>
                    </a:lnTo>
                    <a:lnTo>
                      <a:pt x="419" y="1526"/>
                    </a:lnTo>
                    <a:lnTo>
                      <a:pt x="419" y="1523"/>
                    </a:lnTo>
                    <a:lnTo>
                      <a:pt x="417" y="1522"/>
                    </a:lnTo>
                    <a:lnTo>
                      <a:pt x="406" y="1514"/>
                    </a:lnTo>
                    <a:lnTo>
                      <a:pt x="403" y="1512"/>
                    </a:lnTo>
                    <a:lnTo>
                      <a:pt x="402" y="1511"/>
                    </a:lnTo>
                    <a:lnTo>
                      <a:pt x="402" y="1511"/>
                    </a:lnTo>
                    <a:lnTo>
                      <a:pt x="399" y="1498"/>
                    </a:lnTo>
                    <a:lnTo>
                      <a:pt x="399" y="1498"/>
                    </a:lnTo>
                    <a:lnTo>
                      <a:pt x="399" y="1494"/>
                    </a:lnTo>
                    <a:lnTo>
                      <a:pt x="400" y="1494"/>
                    </a:lnTo>
                    <a:lnTo>
                      <a:pt x="406" y="1486"/>
                    </a:lnTo>
                    <a:lnTo>
                      <a:pt x="436" y="1509"/>
                    </a:lnTo>
                    <a:lnTo>
                      <a:pt x="456" y="1526"/>
                    </a:lnTo>
                    <a:lnTo>
                      <a:pt x="464" y="1533"/>
                    </a:lnTo>
                    <a:lnTo>
                      <a:pt x="486" y="1536"/>
                    </a:lnTo>
                    <a:lnTo>
                      <a:pt x="500" y="1536"/>
                    </a:lnTo>
                    <a:lnTo>
                      <a:pt x="505" y="1536"/>
                    </a:lnTo>
                    <a:lnTo>
                      <a:pt x="506" y="1534"/>
                    </a:lnTo>
                    <a:lnTo>
                      <a:pt x="527" y="1520"/>
                    </a:lnTo>
                    <a:lnTo>
                      <a:pt x="553" y="1500"/>
                    </a:lnTo>
                    <a:lnTo>
                      <a:pt x="583" y="1490"/>
                    </a:lnTo>
                    <a:lnTo>
                      <a:pt x="591" y="1467"/>
                    </a:lnTo>
                    <a:lnTo>
                      <a:pt x="597" y="1448"/>
                    </a:lnTo>
                    <a:lnTo>
                      <a:pt x="622" y="1447"/>
                    </a:lnTo>
                    <a:lnTo>
                      <a:pt x="624" y="1447"/>
                    </a:lnTo>
                    <a:lnTo>
                      <a:pt x="627" y="1447"/>
                    </a:lnTo>
                    <a:lnTo>
                      <a:pt x="630" y="1448"/>
                    </a:lnTo>
                    <a:lnTo>
                      <a:pt x="646" y="1451"/>
                    </a:lnTo>
                    <a:lnTo>
                      <a:pt x="667" y="1454"/>
                    </a:lnTo>
                    <a:lnTo>
                      <a:pt x="691" y="1454"/>
                    </a:lnTo>
                    <a:lnTo>
                      <a:pt x="694" y="1453"/>
                    </a:lnTo>
                    <a:lnTo>
                      <a:pt x="700" y="1450"/>
                    </a:lnTo>
                    <a:lnTo>
                      <a:pt x="711" y="1445"/>
                    </a:lnTo>
                    <a:close/>
                  </a:path>
                </a:pathLst>
              </a:custGeom>
              <a:grpFill/>
              <a:ln w="2">
                <a:solidFill>
                  <a:schemeClr val="bg1">
                    <a:lumMod val="50000"/>
                  </a:schemeClr>
                </a:solidFill>
                <a:round/>
                <a:headEnd/>
                <a:tailEnd/>
              </a:ln>
            </p:spPr>
            <p:txBody>
              <a:bodyPr/>
              <a:lstStyle/>
              <a:p>
                <a:pPr defTabSz="609585">
                  <a:defRPr/>
                </a:pPr>
                <a:endParaRPr lang="en-US" b="1" dirty="0">
                  <a:solidFill>
                    <a:schemeClr val="bg1"/>
                  </a:solidFill>
                  <a:ea typeface="ＭＳ Ｐゴシック" charset="-128"/>
                </a:endParaRPr>
              </a:p>
            </p:txBody>
          </p:sp>
        </p:grpSp>
        <p:grpSp>
          <p:nvGrpSpPr>
            <p:cNvPr id="229" name="Gruppe 291"/>
            <p:cNvGrpSpPr/>
            <p:nvPr/>
          </p:nvGrpSpPr>
          <p:grpSpPr>
            <a:xfrm>
              <a:off x="6054246" y="4820254"/>
              <a:ext cx="902684" cy="1150563"/>
              <a:chOff x="5782096" y="4820254"/>
              <a:chExt cx="902684" cy="1150563"/>
            </a:xfrm>
            <a:grpFill/>
          </p:grpSpPr>
          <p:sp>
            <p:nvSpPr>
              <p:cNvPr id="231" name="Freeform 1287"/>
              <p:cNvSpPr>
                <a:spLocks/>
              </p:cNvSpPr>
              <p:nvPr/>
            </p:nvSpPr>
            <p:spPr bwMode="auto">
              <a:xfrm>
                <a:off x="5968364" y="4879000"/>
                <a:ext cx="44418" cy="47284"/>
              </a:xfrm>
              <a:custGeom>
                <a:avLst/>
                <a:gdLst/>
                <a:ahLst/>
                <a:cxnLst>
                  <a:cxn ang="0">
                    <a:pos x="17" y="2"/>
                  </a:cxn>
                  <a:cxn ang="0">
                    <a:pos x="15" y="0"/>
                  </a:cxn>
                  <a:cxn ang="0">
                    <a:pos x="14" y="0"/>
                  </a:cxn>
                  <a:cxn ang="0">
                    <a:pos x="6" y="2"/>
                  </a:cxn>
                  <a:cxn ang="0">
                    <a:pos x="5" y="2"/>
                  </a:cxn>
                  <a:cxn ang="0">
                    <a:pos x="3" y="2"/>
                  </a:cxn>
                  <a:cxn ang="0">
                    <a:pos x="3" y="3"/>
                  </a:cxn>
                  <a:cxn ang="0">
                    <a:pos x="0" y="9"/>
                  </a:cxn>
                  <a:cxn ang="0">
                    <a:pos x="3" y="16"/>
                  </a:cxn>
                  <a:cxn ang="0">
                    <a:pos x="5" y="17"/>
                  </a:cxn>
                  <a:cxn ang="0">
                    <a:pos x="23" y="33"/>
                  </a:cxn>
                  <a:cxn ang="0">
                    <a:pos x="26" y="33"/>
                  </a:cxn>
                  <a:cxn ang="0">
                    <a:pos x="30" y="33"/>
                  </a:cxn>
                  <a:cxn ang="0">
                    <a:pos x="31" y="31"/>
                  </a:cxn>
                  <a:cxn ang="0">
                    <a:pos x="31" y="30"/>
                  </a:cxn>
                  <a:cxn ang="0">
                    <a:pos x="31" y="30"/>
                  </a:cxn>
                  <a:cxn ang="0">
                    <a:pos x="31" y="27"/>
                  </a:cxn>
                  <a:cxn ang="0">
                    <a:pos x="25" y="11"/>
                  </a:cxn>
                  <a:cxn ang="0">
                    <a:pos x="17" y="2"/>
                  </a:cxn>
                </a:cxnLst>
                <a:rect l="0" t="0" r="r" b="b"/>
                <a:pathLst>
                  <a:path w="31" h="33">
                    <a:moveTo>
                      <a:pt x="17" y="2"/>
                    </a:moveTo>
                    <a:lnTo>
                      <a:pt x="15" y="0"/>
                    </a:lnTo>
                    <a:lnTo>
                      <a:pt x="14" y="0"/>
                    </a:lnTo>
                    <a:lnTo>
                      <a:pt x="6" y="2"/>
                    </a:lnTo>
                    <a:lnTo>
                      <a:pt x="5" y="2"/>
                    </a:lnTo>
                    <a:lnTo>
                      <a:pt x="3" y="2"/>
                    </a:lnTo>
                    <a:lnTo>
                      <a:pt x="3" y="3"/>
                    </a:lnTo>
                    <a:lnTo>
                      <a:pt x="0" y="9"/>
                    </a:lnTo>
                    <a:lnTo>
                      <a:pt x="3" y="16"/>
                    </a:lnTo>
                    <a:lnTo>
                      <a:pt x="5" y="17"/>
                    </a:lnTo>
                    <a:lnTo>
                      <a:pt x="23" y="33"/>
                    </a:lnTo>
                    <a:lnTo>
                      <a:pt x="26" y="33"/>
                    </a:lnTo>
                    <a:lnTo>
                      <a:pt x="30" y="33"/>
                    </a:lnTo>
                    <a:lnTo>
                      <a:pt x="31" y="31"/>
                    </a:lnTo>
                    <a:lnTo>
                      <a:pt x="31" y="30"/>
                    </a:lnTo>
                    <a:lnTo>
                      <a:pt x="31" y="30"/>
                    </a:lnTo>
                    <a:lnTo>
                      <a:pt x="31" y="27"/>
                    </a:lnTo>
                    <a:lnTo>
                      <a:pt x="25" y="11"/>
                    </a:lnTo>
                    <a:lnTo>
                      <a:pt x="17" y="2"/>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2" name="Freeform 1290"/>
              <p:cNvSpPr>
                <a:spLocks/>
              </p:cNvSpPr>
              <p:nvPr/>
            </p:nvSpPr>
            <p:spPr bwMode="auto">
              <a:xfrm>
                <a:off x="6011349" y="4820254"/>
                <a:ext cx="179104" cy="170507"/>
              </a:xfrm>
              <a:custGeom>
                <a:avLst/>
                <a:gdLst/>
                <a:ahLst/>
                <a:cxnLst>
                  <a:cxn ang="0">
                    <a:pos x="37" y="111"/>
                  </a:cxn>
                  <a:cxn ang="0">
                    <a:pos x="51" y="119"/>
                  </a:cxn>
                  <a:cxn ang="0">
                    <a:pos x="54" y="119"/>
                  </a:cxn>
                  <a:cxn ang="0">
                    <a:pos x="56" y="119"/>
                  </a:cxn>
                  <a:cxn ang="0">
                    <a:pos x="70" y="107"/>
                  </a:cxn>
                  <a:cxn ang="0">
                    <a:pos x="76" y="99"/>
                  </a:cxn>
                  <a:cxn ang="0">
                    <a:pos x="82" y="91"/>
                  </a:cxn>
                  <a:cxn ang="0">
                    <a:pos x="84" y="88"/>
                  </a:cxn>
                  <a:cxn ang="0">
                    <a:pos x="85" y="85"/>
                  </a:cxn>
                  <a:cxn ang="0">
                    <a:pos x="87" y="83"/>
                  </a:cxn>
                  <a:cxn ang="0">
                    <a:pos x="92" y="80"/>
                  </a:cxn>
                  <a:cxn ang="0">
                    <a:pos x="110" y="69"/>
                  </a:cxn>
                  <a:cxn ang="0">
                    <a:pos x="114" y="66"/>
                  </a:cxn>
                  <a:cxn ang="0">
                    <a:pos x="123" y="53"/>
                  </a:cxn>
                  <a:cxn ang="0">
                    <a:pos x="125" y="47"/>
                  </a:cxn>
                  <a:cxn ang="0">
                    <a:pos x="125" y="46"/>
                  </a:cxn>
                  <a:cxn ang="0">
                    <a:pos x="107" y="44"/>
                  </a:cxn>
                  <a:cxn ang="0">
                    <a:pos x="104" y="44"/>
                  </a:cxn>
                  <a:cxn ang="0">
                    <a:pos x="101" y="46"/>
                  </a:cxn>
                  <a:cxn ang="0">
                    <a:pos x="100" y="49"/>
                  </a:cxn>
                  <a:cxn ang="0">
                    <a:pos x="100" y="50"/>
                  </a:cxn>
                  <a:cxn ang="0">
                    <a:pos x="90" y="53"/>
                  </a:cxn>
                  <a:cxn ang="0">
                    <a:pos x="89" y="53"/>
                  </a:cxn>
                  <a:cxn ang="0">
                    <a:pos x="85" y="52"/>
                  </a:cxn>
                  <a:cxn ang="0">
                    <a:pos x="85" y="52"/>
                  </a:cxn>
                  <a:cxn ang="0">
                    <a:pos x="78" y="35"/>
                  </a:cxn>
                  <a:cxn ang="0">
                    <a:pos x="68" y="11"/>
                  </a:cxn>
                  <a:cxn ang="0">
                    <a:pos x="67" y="8"/>
                  </a:cxn>
                  <a:cxn ang="0">
                    <a:pos x="64" y="7"/>
                  </a:cxn>
                  <a:cxn ang="0">
                    <a:pos x="59" y="7"/>
                  </a:cxn>
                  <a:cxn ang="0">
                    <a:pos x="37" y="0"/>
                  </a:cxn>
                  <a:cxn ang="0">
                    <a:pos x="35" y="0"/>
                  </a:cxn>
                  <a:cxn ang="0">
                    <a:pos x="35" y="0"/>
                  </a:cxn>
                  <a:cxn ang="0">
                    <a:pos x="35" y="0"/>
                  </a:cxn>
                  <a:cxn ang="0">
                    <a:pos x="21" y="3"/>
                  </a:cxn>
                  <a:cxn ang="0">
                    <a:pos x="1" y="11"/>
                  </a:cxn>
                  <a:cxn ang="0">
                    <a:pos x="0" y="14"/>
                  </a:cxn>
                  <a:cxn ang="0">
                    <a:pos x="0" y="16"/>
                  </a:cxn>
                  <a:cxn ang="0">
                    <a:pos x="0" y="60"/>
                  </a:cxn>
                  <a:cxn ang="0">
                    <a:pos x="17" y="94"/>
                  </a:cxn>
                  <a:cxn ang="0">
                    <a:pos x="37" y="111"/>
                  </a:cxn>
                </a:cxnLst>
                <a:rect l="0" t="0" r="r" b="b"/>
                <a:pathLst>
                  <a:path w="125" h="119">
                    <a:moveTo>
                      <a:pt x="37" y="111"/>
                    </a:moveTo>
                    <a:lnTo>
                      <a:pt x="51" y="119"/>
                    </a:lnTo>
                    <a:lnTo>
                      <a:pt x="54" y="119"/>
                    </a:lnTo>
                    <a:lnTo>
                      <a:pt x="56" y="119"/>
                    </a:lnTo>
                    <a:lnTo>
                      <a:pt x="70" y="107"/>
                    </a:lnTo>
                    <a:lnTo>
                      <a:pt x="76" y="99"/>
                    </a:lnTo>
                    <a:lnTo>
                      <a:pt x="82" y="91"/>
                    </a:lnTo>
                    <a:lnTo>
                      <a:pt x="84" y="88"/>
                    </a:lnTo>
                    <a:lnTo>
                      <a:pt x="85" y="85"/>
                    </a:lnTo>
                    <a:lnTo>
                      <a:pt x="87" y="83"/>
                    </a:lnTo>
                    <a:lnTo>
                      <a:pt x="92" y="80"/>
                    </a:lnTo>
                    <a:lnTo>
                      <a:pt x="110" y="69"/>
                    </a:lnTo>
                    <a:lnTo>
                      <a:pt x="114" y="66"/>
                    </a:lnTo>
                    <a:lnTo>
                      <a:pt x="123" y="53"/>
                    </a:lnTo>
                    <a:lnTo>
                      <a:pt x="125" y="47"/>
                    </a:lnTo>
                    <a:lnTo>
                      <a:pt x="125" y="46"/>
                    </a:lnTo>
                    <a:lnTo>
                      <a:pt x="107" y="44"/>
                    </a:lnTo>
                    <a:lnTo>
                      <a:pt x="104" y="44"/>
                    </a:lnTo>
                    <a:lnTo>
                      <a:pt x="101" y="46"/>
                    </a:lnTo>
                    <a:lnTo>
                      <a:pt x="100" y="49"/>
                    </a:lnTo>
                    <a:lnTo>
                      <a:pt x="100" y="50"/>
                    </a:lnTo>
                    <a:lnTo>
                      <a:pt x="90" y="53"/>
                    </a:lnTo>
                    <a:lnTo>
                      <a:pt x="89" y="53"/>
                    </a:lnTo>
                    <a:lnTo>
                      <a:pt x="85" y="52"/>
                    </a:lnTo>
                    <a:lnTo>
                      <a:pt x="85" y="52"/>
                    </a:lnTo>
                    <a:lnTo>
                      <a:pt x="78" y="35"/>
                    </a:lnTo>
                    <a:lnTo>
                      <a:pt x="68" y="11"/>
                    </a:lnTo>
                    <a:lnTo>
                      <a:pt x="67" y="8"/>
                    </a:lnTo>
                    <a:lnTo>
                      <a:pt x="64" y="7"/>
                    </a:lnTo>
                    <a:lnTo>
                      <a:pt x="59" y="7"/>
                    </a:lnTo>
                    <a:lnTo>
                      <a:pt x="37" y="0"/>
                    </a:lnTo>
                    <a:lnTo>
                      <a:pt x="35" y="0"/>
                    </a:lnTo>
                    <a:lnTo>
                      <a:pt x="35" y="0"/>
                    </a:lnTo>
                    <a:lnTo>
                      <a:pt x="35" y="0"/>
                    </a:lnTo>
                    <a:lnTo>
                      <a:pt x="21" y="3"/>
                    </a:lnTo>
                    <a:lnTo>
                      <a:pt x="1" y="11"/>
                    </a:lnTo>
                    <a:lnTo>
                      <a:pt x="0" y="14"/>
                    </a:lnTo>
                    <a:lnTo>
                      <a:pt x="0" y="16"/>
                    </a:lnTo>
                    <a:lnTo>
                      <a:pt x="0" y="60"/>
                    </a:lnTo>
                    <a:lnTo>
                      <a:pt x="17" y="94"/>
                    </a:lnTo>
                    <a:lnTo>
                      <a:pt x="37" y="111"/>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sp>
            <p:nvSpPr>
              <p:cNvPr id="233" name="Freeform 1359"/>
              <p:cNvSpPr>
                <a:spLocks/>
              </p:cNvSpPr>
              <p:nvPr/>
            </p:nvSpPr>
            <p:spPr bwMode="auto">
              <a:xfrm>
                <a:off x="5782096" y="4858940"/>
                <a:ext cx="902684" cy="1111877"/>
              </a:xfrm>
              <a:custGeom>
                <a:avLst/>
                <a:gdLst/>
                <a:ahLst/>
                <a:cxnLst>
                  <a:cxn ang="0">
                    <a:pos x="627" y="609"/>
                  </a:cxn>
                  <a:cxn ang="0">
                    <a:pos x="574" y="556"/>
                  </a:cxn>
                  <a:cxn ang="0">
                    <a:pos x="533" y="539"/>
                  </a:cxn>
                  <a:cxn ang="0">
                    <a:pos x="516" y="469"/>
                  </a:cxn>
                  <a:cxn ang="0">
                    <a:pos x="549" y="394"/>
                  </a:cxn>
                  <a:cxn ang="0">
                    <a:pos x="524" y="394"/>
                  </a:cxn>
                  <a:cxn ang="0">
                    <a:pos x="510" y="336"/>
                  </a:cxn>
                  <a:cxn ang="0">
                    <a:pos x="542" y="320"/>
                  </a:cxn>
                  <a:cxn ang="0">
                    <a:pos x="520" y="280"/>
                  </a:cxn>
                  <a:cxn ang="0">
                    <a:pos x="503" y="181"/>
                  </a:cxn>
                  <a:cxn ang="0">
                    <a:pos x="569" y="159"/>
                  </a:cxn>
                  <a:cxn ang="0">
                    <a:pos x="602" y="166"/>
                  </a:cxn>
                  <a:cxn ang="0">
                    <a:pos x="581" y="141"/>
                  </a:cxn>
                  <a:cxn ang="0">
                    <a:pos x="541" y="50"/>
                  </a:cxn>
                  <a:cxn ang="0">
                    <a:pos x="514" y="44"/>
                  </a:cxn>
                  <a:cxn ang="0">
                    <a:pos x="506" y="41"/>
                  </a:cxn>
                  <a:cxn ang="0">
                    <a:pos x="442" y="1"/>
                  </a:cxn>
                  <a:cxn ang="0">
                    <a:pos x="358" y="25"/>
                  </a:cxn>
                  <a:cxn ang="0">
                    <a:pos x="277" y="51"/>
                  </a:cxn>
                  <a:cxn ang="0">
                    <a:pos x="247" y="59"/>
                  </a:cxn>
                  <a:cxn ang="0">
                    <a:pos x="225" y="91"/>
                  </a:cxn>
                  <a:cxn ang="0">
                    <a:pos x="220" y="101"/>
                  </a:cxn>
                  <a:cxn ang="0">
                    <a:pos x="211" y="125"/>
                  </a:cxn>
                  <a:cxn ang="0">
                    <a:pos x="167" y="169"/>
                  </a:cxn>
                  <a:cxn ang="0">
                    <a:pos x="116" y="225"/>
                  </a:cxn>
                  <a:cxn ang="0">
                    <a:pos x="180" y="209"/>
                  </a:cxn>
                  <a:cxn ang="0">
                    <a:pos x="238" y="178"/>
                  </a:cxn>
                  <a:cxn ang="0">
                    <a:pos x="267" y="200"/>
                  </a:cxn>
                  <a:cxn ang="0">
                    <a:pos x="267" y="297"/>
                  </a:cxn>
                  <a:cxn ang="0">
                    <a:pos x="277" y="378"/>
                  </a:cxn>
                  <a:cxn ang="0">
                    <a:pos x="230" y="447"/>
                  </a:cxn>
                  <a:cxn ang="0">
                    <a:pos x="163" y="481"/>
                  </a:cxn>
                  <a:cxn ang="0">
                    <a:pos x="119" y="500"/>
                  </a:cxn>
                  <a:cxn ang="0">
                    <a:pos x="86" y="531"/>
                  </a:cxn>
                  <a:cxn ang="0">
                    <a:pos x="27" y="594"/>
                  </a:cxn>
                  <a:cxn ang="0">
                    <a:pos x="30" y="628"/>
                  </a:cxn>
                  <a:cxn ang="0">
                    <a:pos x="22" y="650"/>
                  </a:cxn>
                  <a:cxn ang="0">
                    <a:pos x="85" y="648"/>
                  </a:cxn>
                  <a:cxn ang="0">
                    <a:pos x="83" y="655"/>
                  </a:cxn>
                  <a:cxn ang="0">
                    <a:pos x="45" y="686"/>
                  </a:cxn>
                  <a:cxn ang="0">
                    <a:pos x="85" y="683"/>
                  </a:cxn>
                  <a:cxn ang="0">
                    <a:pos x="135" y="648"/>
                  </a:cxn>
                  <a:cxn ang="0">
                    <a:pos x="210" y="644"/>
                  </a:cxn>
                  <a:cxn ang="0">
                    <a:pos x="286" y="669"/>
                  </a:cxn>
                  <a:cxn ang="0">
                    <a:pos x="260" y="684"/>
                  </a:cxn>
                  <a:cxn ang="0">
                    <a:pos x="231" y="692"/>
                  </a:cxn>
                  <a:cxn ang="0">
                    <a:pos x="253" y="720"/>
                  </a:cxn>
                  <a:cxn ang="0">
                    <a:pos x="306" y="690"/>
                  </a:cxn>
                  <a:cxn ang="0">
                    <a:pos x="363" y="712"/>
                  </a:cxn>
                  <a:cxn ang="0">
                    <a:pos x="436" y="775"/>
                  </a:cxn>
                  <a:cxn ang="0">
                    <a:pos x="506" y="767"/>
                  </a:cxn>
                  <a:cxn ang="0">
                    <a:pos x="519" y="736"/>
                  </a:cxn>
                  <a:cxn ang="0">
                    <a:pos x="569" y="711"/>
                  </a:cxn>
                  <a:cxn ang="0">
                    <a:pos x="630" y="680"/>
                  </a:cxn>
                </a:cxnLst>
                <a:rect l="0" t="0" r="r" b="b"/>
                <a:pathLst>
                  <a:path w="630" h="776">
                    <a:moveTo>
                      <a:pt x="630" y="680"/>
                    </a:moveTo>
                    <a:lnTo>
                      <a:pt x="628" y="675"/>
                    </a:lnTo>
                    <a:lnTo>
                      <a:pt x="625" y="664"/>
                    </a:lnTo>
                    <a:lnTo>
                      <a:pt x="624" y="637"/>
                    </a:lnTo>
                    <a:lnTo>
                      <a:pt x="624" y="619"/>
                    </a:lnTo>
                    <a:lnTo>
                      <a:pt x="627" y="609"/>
                    </a:lnTo>
                    <a:lnTo>
                      <a:pt x="628" y="606"/>
                    </a:lnTo>
                    <a:lnTo>
                      <a:pt x="630" y="598"/>
                    </a:lnTo>
                    <a:lnTo>
                      <a:pt x="627" y="595"/>
                    </a:lnTo>
                    <a:lnTo>
                      <a:pt x="599" y="573"/>
                    </a:lnTo>
                    <a:lnTo>
                      <a:pt x="577" y="556"/>
                    </a:lnTo>
                    <a:lnTo>
                      <a:pt x="574" y="556"/>
                    </a:lnTo>
                    <a:lnTo>
                      <a:pt x="569" y="559"/>
                    </a:lnTo>
                    <a:lnTo>
                      <a:pt x="566" y="562"/>
                    </a:lnTo>
                    <a:lnTo>
                      <a:pt x="560" y="565"/>
                    </a:lnTo>
                    <a:lnTo>
                      <a:pt x="555" y="565"/>
                    </a:lnTo>
                    <a:lnTo>
                      <a:pt x="547" y="559"/>
                    </a:lnTo>
                    <a:lnTo>
                      <a:pt x="533" y="539"/>
                    </a:lnTo>
                    <a:lnTo>
                      <a:pt x="524" y="523"/>
                    </a:lnTo>
                    <a:lnTo>
                      <a:pt x="516" y="503"/>
                    </a:lnTo>
                    <a:lnTo>
                      <a:pt x="513" y="484"/>
                    </a:lnTo>
                    <a:lnTo>
                      <a:pt x="519" y="476"/>
                    </a:lnTo>
                    <a:lnTo>
                      <a:pt x="524" y="472"/>
                    </a:lnTo>
                    <a:lnTo>
                      <a:pt x="516" y="469"/>
                    </a:lnTo>
                    <a:lnTo>
                      <a:pt x="514" y="464"/>
                    </a:lnTo>
                    <a:lnTo>
                      <a:pt x="517" y="459"/>
                    </a:lnTo>
                    <a:lnTo>
                      <a:pt x="528" y="437"/>
                    </a:lnTo>
                    <a:lnTo>
                      <a:pt x="541" y="419"/>
                    </a:lnTo>
                    <a:lnTo>
                      <a:pt x="552" y="398"/>
                    </a:lnTo>
                    <a:lnTo>
                      <a:pt x="549" y="394"/>
                    </a:lnTo>
                    <a:lnTo>
                      <a:pt x="545" y="392"/>
                    </a:lnTo>
                    <a:lnTo>
                      <a:pt x="541" y="394"/>
                    </a:lnTo>
                    <a:lnTo>
                      <a:pt x="538" y="395"/>
                    </a:lnTo>
                    <a:lnTo>
                      <a:pt x="535" y="395"/>
                    </a:lnTo>
                    <a:lnTo>
                      <a:pt x="527" y="395"/>
                    </a:lnTo>
                    <a:lnTo>
                      <a:pt x="524" y="394"/>
                    </a:lnTo>
                    <a:lnTo>
                      <a:pt x="492" y="369"/>
                    </a:lnTo>
                    <a:lnTo>
                      <a:pt x="489" y="364"/>
                    </a:lnTo>
                    <a:lnTo>
                      <a:pt x="488" y="359"/>
                    </a:lnTo>
                    <a:lnTo>
                      <a:pt x="488" y="355"/>
                    </a:lnTo>
                    <a:lnTo>
                      <a:pt x="492" y="347"/>
                    </a:lnTo>
                    <a:lnTo>
                      <a:pt x="510" y="336"/>
                    </a:lnTo>
                    <a:lnTo>
                      <a:pt x="513" y="336"/>
                    </a:lnTo>
                    <a:lnTo>
                      <a:pt x="520" y="334"/>
                    </a:lnTo>
                    <a:lnTo>
                      <a:pt x="528" y="334"/>
                    </a:lnTo>
                    <a:lnTo>
                      <a:pt x="531" y="334"/>
                    </a:lnTo>
                    <a:lnTo>
                      <a:pt x="541" y="325"/>
                    </a:lnTo>
                    <a:lnTo>
                      <a:pt x="542" y="320"/>
                    </a:lnTo>
                    <a:lnTo>
                      <a:pt x="544" y="314"/>
                    </a:lnTo>
                    <a:lnTo>
                      <a:pt x="536" y="306"/>
                    </a:lnTo>
                    <a:lnTo>
                      <a:pt x="533" y="306"/>
                    </a:lnTo>
                    <a:lnTo>
                      <a:pt x="520" y="311"/>
                    </a:lnTo>
                    <a:lnTo>
                      <a:pt x="510" y="300"/>
                    </a:lnTo>
                    <a:lnTo>
                      <a:pt x="520" y="280"/>
                    </a:lnTo>
                    <a:lnTo>
                      <a:pt x="533" y="250"/>
                    </a:lnTo>
                    <a:lnTo>
                      <a:pt x="519" y="226"/>
                    </a:lnTo>
                    <a:lnTo>
                      <a:pt x="503" y="219"/>
                    </a:lnTo>
                    <a:lnTo>
                      <a:pt x="499" y="212"/>
                    </a:lnTo>
                    <a:lnTo>
                      <a:pt x="499" y="206"/>
                    </a:lnTo>
                    <a:lnTo>
                      <a:pt x="503" y="181"/>
                    </a:lnTo>
                    <a:lnTo>
                      <a:pt x="513" y="169"/>
                    </a:lnTo>
                    <a:lnTo>
                      <a:pt x="531" y="156"/>
                    </a:lnTo>
                    <a:lnTo>
                      <a:pt x="535" y="153"/>
                    </a:lnTo>
                    <a:lnTo>
                      <a:pt x="539" y="153"/>
                    </a:lnTo>
                    <a:lnTo>
                      <a:pt x="566" y="158"/>
                    </a:lnTo>
                    <a:lnTo>
                      <a:pt x="569" y="159"/>
                    </a:lnTo>
                    <a:lnTo>
                      <a:pt x="574" y="162"/>
                    </a:lnTo>
                    <a:lnTo>
                      <a:pt x="577" y="166"/>
                    </a:lnTo>
                    <a:lnTo>
                      <a:pt x="578" y="169"/>
                    </a:lnTo>
                    <a:lnTo>
                      <a:pt x="583" y="173"/>
                    </a:lnTo>
                    <a:lnTo>
                      <a:pt x="586" y="173"/>
                    </a:lnTo>
                    <a:lnTo>
                      <a:pt x="602" y="166"/>
                    </a:lnTo>
                    <a:lnTo>
                      <a:pt x="602" y="156"/>
                    </a:lnTo>
                    <a:lnTo>
                      <a:pt x="597" y="145"/>
                    </a:lnTo>
                    <a:lnTo>
                      <a:pt x="592" y="142"/>
                    </a:lnTo>
                    <a:lnTo>
                      <a:pt x="589" y="141"/>
                    </a:lnTo>
                    <a:lnTo>
                      <a:pt x="586" y="139"/>
                    </a:lnTo>
                    <a:lnTo>
                      <a:pt x="581" y="141"/>
                    </a:lnTo>
                    <a:lnTo>
                      <a:pt x="577" y="139"/>
                    </a:lnTo>
                    <a:lnTo>
                      <a:pt x="567" y="122"/>
                    </a:lnTo>
                    <a:lnTo>
                      <a:pt x="556" y="94"/>
                    </a:lnTo>
                    <a:lnTo>
                      <a:pt x="553" y="67"/>
                    </a:lnTo>
                    <a:lnTo>
                      <a:pt x="552" y="62"/>
                    </a:lnTo>
                    <a:lnTo>
                      <a:pt x="541" y="50"/>
                    </a:lnTo>
                    <a:lnTo>
                      <a:pt x="539" y="47"/>
                    </a:lnTo>
                    <a:lnTo>
                      <a:pt x="530" y="41"/>
                    </a:lnTo>
                    <a:lnTo>
                      <a:pt x="525" y="37"/>
                    </a:lnTo>
                    <a:lnTo>
                      <a:pt x="522" y="37"/>
                    </a:lnTo>
                    <a:lnTo>
                      <a:pt x="514" y="34"/>
                    </a:lnTo>
                    <a:lnTo>
                      <a:pt x="514" y="44"/>
                    </a:lnTo>
                    <a:lnTo>
                      <a:pt x="514" y="44"/>
                    </a:lnTo>
                    <a:lnTo>
                      <a:pt x="513" y="45"/>
                    </a:lnTo>
                    <a:lnTo>
                      <a:pt x="513" y="45"/>
                    </a:lnTo>
                    <a:lnTo>
                      <a:pt x="510" y="44"/>
                    </a:lnTo>
                    <a:lnTo>
                      <a:pt x="506" y="41"/>
                    </a:lnTo>
                    <a:lnTo>
                      <a:pt x="506" y="41"/>
                    </a:lnTo>
                    <a:lnTo>
                      <a:pt x="506" y="39"/>
                    </a:lnTo>
                    <a:lnTo>
                      <a:pt x="505" y="37"/>
                    </a:lnTo>
                    <a:lnTo>
                      <a:pt x="460" y="3"/>
                    </a:lnTo>
                    <a:lnTo>
                      <a:pt x="455" y="1"/>
                    </a:lnTo>
                    <a:lnTo>
                      <a:pt x="450" y="0"/>
                    </a:lnTo>
                    <a:lnTo>
                      <a:pt x="442" y="1"/>
                    </a:lnTo>
                    <a:lnTo>
                      <a:pt x="438" y="1"/>
                    </a:lnTo>
                    <a:lnTo>
                      <a:pt x="420" y="12"/>
                    </a:lnTo>
                    <a:lnTo>
                      <a:pt x="391" y="26"/>
                    </a:lnTo>
                    <a:lnTo>
                      <a:pt x="385" y="28"/>
                    </a:lnTo>
                    <a:lnTo>
                      <a:pt x="370" y="26"/>
                    </a:lnTo>
                    <a:lnTo>
                      <a:pt x="358" y="25"/>
                    </a:lnTo>
                    <a:lnTo>
                      <a:pt x="356" y="25"/>
                    </a:lnTo>
                    <a:lnTo>
                      <a:pt x="356" y="23"/>
                    </a:lnTo>
                    <a:lnTo>
                      <a:pt x="322" y="11"/>
                    </a:lnTo>
                    <a:lnTo>
                      <a:pt x="322" y="30"/>
                    </a:lnTo>
                    <a:lnTo>
                      <a:pt x="295" y="42"/>
                    </a:lnTo>
                    <a:lnTo>
                      <a:pt x="277" y="51"/>
                    </a:lnTo>
                    <a:lnTo>
                      <a:pt x="269" y="51"/>
                    </a:lnTo>
                    <a:lnTo>
                      <a:pt x="263" y="50"/>
                    </a:lnTo>
                    <a:lnTo>
                      <a:pt x="261" y="50"/>
                    </a:lnTo>
                    <a:lnTo>
                      <a:pt x="258" y="51"/>
                    </a:lnTo>
                    <a:lnTo>
                      <a:pt x="249" y="59"/>
                    </a:lnTo>
                    <a:lnTo>
                      <a:pt x="247" y="59"/>
                    </a:lnTo>
                    <a:lnTo>
                      <a:pt x="245" y="69"/>
                    </a:lnTo>
                    <a:lnTo>
                      <a:pt x="245" y="70"/>
                    </a:lnTo>
                    <a:lnTo>
                      <a:pt x="244" y="72"/>
                    </a:lnTo>
                    <a:lnTo>
                      <a:pt x="242" y="73"/>
                    </a:lnTo>
                    <a:lnTo>
                      <a:pt x="236" y="78"/>
                    </a:lnTo>
                    <a:lnTo>
                      <a:pt x="225" y="91"/>
                    </a:lnTo>
                    <a:lnTo>
                      <a:pt x="224" y="92"/>
                    </a:lnTo>
                    <a:lnTo>
                      <a:pt x="224" y="94"/>
                    </a:lnTo>
                    <a:lnTo>
                      <a:pt x="224" y="97"/>
                    </a:lnTo>
                    <a:lnTo>
                      <a:pt x="222" y="100"/>
                    </a:lnTo>
                    <a:lnTo>
                      <a:pt x="222" y="101"/>
                    </a:lnTo>
                    <a:lnTo>
                      <a:pt x="220" y="101"/>
                    </a:lnTo>
                    <a:lnTo>
                      <a:pt x="219" y="101"/>
                    </a:lnTo>
                    <a:lnTo>
                      <a:pt x="217" y="100"/>
                    </a:lnTo>
                    <a:lnTo>
                      <a:pt x="217" y="97"/>
                    </a:lnTo>
                    <a:lnTo>
                      <a:pt x="214" y="114"/>
                    </a:lnTo>
                    <a:lnTo>
                      <a:pt x="213" y="117"/>
                    </a:lnTo>
                    <a:lnTo>
                      <a:pt x="211" y="125"/>
                    </a:lnTo>
                    <a:lnTo>
                      <a:pt x="211" y="128"/>
                    </a:lnTo>
                    <a:lnTo>
                      <a:pt x="210" y="131"/>
                    </a:lnTo>
                    <a:lnTo>
                      <a:pt x="189" y="148"/>
                    </a:lnTo>
                    <a:lnTo>
                      <a:pt x="175" y="162"/>
                    </a:lnTo>
                    <a:lnTo>
                      <a:pt x="170" y="167"/>
                    </a:lnTo>
                    <a:lnTo>
                      <a:pt x="167" y="169"/>
                    </a:lnTo>
                    <a:lnTo>
                      <a:pt x="164" y="170"/>
                    </a:lnTo>
                    <a:lnTo>
                      <a:pt x="155" y="173"/>
                    </a:lnTo>
                    <a:lnTo>
                      <a:pt x="141" y="183"/>
                    </a:lnTo>
                    <a:lnTo>
                      <a:pt x="124" y="201"/>
                    </a:lnTo>
                    <a:lnTo>
                      <a:pt x="117" y="219"/>
                    </a:lnTo>
                    <a:lnTo>
                      <a:pt x="116" y="225"/>
                    </a:lnTo>
                    <a:lnTo>
                      <a:pt x="116" y="226"/>
                    </a:lnTo>
                    <a:lnTo>
                      <a:pt x="117" y="228"/>
                    </a:lnTo>
                    <a:lnTo>
                      <a:pt x="124" y="228"/>
                    </a:lnTo>
                    <a:lnTo>
                      <a:pt x="167" y="222"/>
                    </a:lnTo>
                    <a:lnTo>
                      <a:pt x="180" y="214"/>
                    </a:lnTo>
                    <a:lnTo>
                      <a:pt x="180" y="209"/>
                    </a:lnTo>
                    <a:lnTo>
                      <a:pt x="181" y="206"/>
                    </a:lnTo>
                    <a:lnTo>
                      <a:pt x="186" y="200"/>
                    </a:lnTo>
                    <a:lnTo>
                      <a:pt x="188" y="195"/>
                    </a:lnTo>
                    <a:lnTo>
                      <a:pt x="189" y="194"/>
                    </a:lnTo>
                    <a:lnTo>
                      <a:pt x="203" y="184"/>
                    </a:lnTo>
                    <a:lnTo>
                      <a:pt x="238" y="178"/>
                    </a:lnTo>
                    <a:lnTo>
                      <a:pt x="244" y="176"/>
                    </a:lnTo>
                    <a:lnTo>
                      <a:pt x="245" y="176"/>
                    </a:lnTo>
                    <a:lnTo>
                      <a:pt x="255" y="178"/>
                    </a:lnTo>
                    <a:lnTo>
                      <a:pt x="260" y="181"/>
                    </a:lnTo>
                    <a:lnTo>
                      <a:pt x="264" y="191"/>
                    </a:lnTo>
                    <a:lnTo>
                      <a:pt x="267" y="200"/>
                    </a:lnTo>
                    <a:lnTo>
                      <a:pt x="281" y="248"/>
                    </a:lnTo>
                    <a:lnTo>
                      <a:pt x="272" y="278"/>
                    </a:lnTo>
                    <a:lnTo>
                      <a:pt x="269" y="289"/>
                    </a:lnTo>
                    <a:lnTo>
                      <a:pt x="267" y="294"/>
                    </a:lnTo>
                    <a:lnTo>
                      <a:pt x="267" y="297"/>
                    </a:lnTo>
                    <a:lnTo>
                      <a:pt x="267" y="297"/>
                    </a:lnTo>
                    <a:lnTo>
                      <a:pt x="267" y="298"/>
                    </a:lnTo>
                    <a:lnTo>
                      <a:pt x="280" y="319"/>
                    </a:lnTo>
                    <a:lnTo>
                      <a:pt x="280" y="320"/>
                    </a:lnTo>
                    <a:lnTo>
                      <a:pt x="283" y="320"/>
                    </a:lnTo>
                    <a:lnTo>
                      <a:pt x="285" y="342"/>
                    </a:lnTo>
                    <a:lnTo>
                      <a:pt x="277" y="378"/>
                    </a:lnTo>
                    <a:lnTo>
                      <a:pt x="275" y="386"/>
                    </a:lnTo>
                    <a:lnTo>
                      <a:pt x="267" y="403"/>
                    </a:lnTo>
                    <a:lnTo>
                      <a:pt x="264" y="409"/>
                    </a:lnTo>
                    <a:lnTo>
                      <a:pt x="252" y="425"/>
                    </a:lnTo>
                    <a:lnTo>
                      <a:pt x="244" y="437"/>
                    </a:lnTo>
                    <a:lnTo>
                      <a:pt x="230" y="447"/>
                    </a:lnTo>
                    <a:lnTo>
                      <a:pt x="180" y="481"/>
                    </a:lnTo>
                    <a:lnTo>
                      <a:pt x="178" y="483"/>
                    </a:lnTo>
                    <a:lnTo>
                      <a:pt x="172" y="484"/>
                    </a:lnTo>
                    <a:lnTo>
                      <a:pt x="172" y="484"/>
                    </a:lnTo>
                    <a:lnTo>
                      <a:pt x="167" y="483"/>
                    </a:lnTo>
                    <a:lnTo>
                      <a:pt x="163" y="481"/>
                    </a:lnTo>
                    <a:lnTo>
                      <a:pt x="161" y="481"/>
                    </a:lnTo>
                    <a:lnTo>
                      <a:pt x="144" y="483"/>
                    </a:lnTo>
                    <a:lnTo>
                      <a:pt x="135" y="484"/>
                    </a:lnTo>
                    <a:lnTo>
                      <a:pt x="120" y="494"/>
                    </a:lnTo>
                    <a:lnTo>
                      <a:pt x="120" y="495"/>
                    </a:lnTo>
                    <a:lnTo>
                      <a:pt x="119" y="500"/>
                    </a:lnTo>
                    <a:lnTo>
                      <a:pt x="119" y="500"/>
                    </a:lnTo>
                    <a:lnTo>
                      <a:pt x="116" y="506"/>
                    </a:lnTo>
                    <a:lnTo>
                      <a:pt x="99" y="530"/>
                    </a:lnTo>
                    <a:lnTo>
                      <a:pt x="99" y="530"/>
                    </a:lnTo>
                    <a:lnTo>
                      <a:pt x="97" y="531"/>
                    </a:lnTo>
                    <a:lnTo>
                      <a:pt x="86" y="531"/>
                    </a:lnTo>
                    <a:lnTo>
                      <a:pt x="39" y="536"/>
                    </a:lnTo>
                    <a:lnTo>
                      <a:pt x="6" y="564"/>
                    </a:lnTo>
                    <a:lnTo>
                      <a:pt x="11" y="587"/>
                    </a:lnTo>
                    <a:lnTo>
                      <a:pt x="25" y="592"/>
                    </a:lnTo>
                    <a:lnTo>
                      <a:pt x="27" y="594"/>
                    </a:lnTo>
                    <a:lnTo>
                      <a:pt x="27" y="594"/>
                    </a:lnTo>
                    <a:lnTo>
                      <a:pt x="28" y="598"/>
                    </a:lnTo>
                    <a:lnTo>
                      <a:pt x="30" y="601"/>
                    </a:lnTo>
                    <a:lnTo>
                      <a:pt x="33" y="622"/>
                    </a:lnTo>
                    <a:lnTo>
                      <a:pt x="33" y="623"/>
                    </a:lnTo>
                    <a:lnTo>
                      <a:pt x="31" y="626"/>
                    </a:lnTo>
                    <a:lnTo>
                      <a:pt x="30" y="628"/>
                    </a:lnTo>
                    <a:lnTo>
                      <a:pt x="22" y="628"/>
                    </a:lnTo>
                    <a:lnTo>
                      <a:pt x="17" y="630"/>
                    </a:lnTo>
                    <a:lnTo>
                      <a:pt x="0" y="642"/>
                    </a:lnTo>
                    <a:lnTo>
                      <a:pt x="13" y="656"/>
                    </a:lnTo>
                    <a:lnTo>
                      <a:pt x="19" y="658"/>
                    </a:lnTo>
                    <a:lnTo>
                      <a:pt x="22" y="650"/>
                    </a:lnTo>
                    <a:lnTo>
                      <a:pt x="50" y="651"/>
                    </a:lnTo>
                    <a:lnTo>
                      <a:pt x="55" y="651"/>
                    </a:lnTo>
                    <a:lnTo>
                      <a:pt x="60" y="655"/>
                    </a:lnTo>
                    <a:lnTo>
                      <a:pt x="61" y="655"/>
                    </a:lnTo>
                    <a:lnTo>
                      <a:pt x="80" y="650"/>
                    </a:lnTo>
                    <a:lnTo>
                      <a:pt x="85" y="648"/>
                    </a:lnTo>
                    <a:lnTo>
                      <a:pt x="86" y="648"/>
                    </a:lnTo>
                    <a:lnTo>
                      <a:pt x="88" y="648"/>
                    </a:lnTo>
                    <a:lnTo>
                      <a:pt x="88" y="650"/>
                    </a:lnTo>
                    <a:lnTo>
                      <a:pt x="88" y="650"/>
                    </a:lnTo>
                    <a:lnTo>
                      <a:pt x="85" y="653"/>
                    </a:lnTo>
                    <a:lnTo>
                      <a:pt x="83" y="655"/>
                    </a:lnTo>
                    <a:lnTo>
                      <a:pt x="78" y="656"/>
                    </a:lnTo>
                    <a:lnTo>
                      <a:pt x="64" y="659"/>
                    </a:lnTo>
                    <a:lnTo>
                      <a:pt x="47" y="664"/>
                    </a:lnTo>
                    <a:lnTo>
                      <a:pt x="42" y="664"/>
                    </a:lnTo>
                    <a:lnTo>
                      <a:pt x="45" y="684"/>
                    </a:lnTo>
                    <a:lnTo>
                      <a:pt x="45" y="686"/>
                    </a:lnTo>
                    <a:lnTo>
                      <a:pt x="47" y="687"/>
                    </a:lnTo>
                    <a:lnTo>
                      <a:pt x="56" y="692"/>
                    </a:lnTo>
                    <a:lnTo>
                      <a:pt x="72" y="695"/>
                    </a:lnTo>
                    <a:lnTo>
                      <a:pt x="75" y="695"/>
                    </a:lnTo>
                    <a:lnTo>
                      <a:pt x="77" y="692"/>
                    </a:lnTo>
                    <a:lnTo>
                      <a:pt x="85" y="683"/>
                    </a:lnTo>
                    <a:lnTo>
                      <a:pt x="91" y="678"/>
                    </a:lnTo>
                    <a:lnTo>
                      <a:pt x="92" y="676"/>
                    </a:lnTo>
                    <a:lnTo>
                      <a:pt x="97" y="676"/>
                    </a:lnTo>
                    <a:lnTo>
                      <a:pt x="131" y="662"/>
                    </a:lnTo>
                    <a:lnTo>
                      <a:pt x="135" y="651"/>
                    </a:lnTo>
                    <a:lnTo>
                      <a:pt x="135" y="648"/>
                    </a:lnTo>
                    <a:lnTo>
                      <a:pt x="138" y="647"/>
                    </a:lnTo>
                    <a:lnTo>
                      <a:pt x="144" y="644"/>
                    </a:lnTo>
                    <a:lnTo>
                      <a:pt x="149" y="642"/>
                    </a:lnTo>
                    <a:lnTo>
                      <a:pt x="161" y="640"/>
                    </a:lnTo>
                    <a:lnTo>
                      <a:pt x="194" y="640"/>
                    </a:lnTo>
                    <a:lnTo>
                      <a:pt x="210" y="644"/>
                    </a:lnTo>
                    <a:lnTo>
                      <a:pt x="256" y="662"/>
                    </a:lnTo>
                    <a:lnTo>
                      <a:pt x="285" y="662"/>
                    </a:lnTo>
                    <a:lnTo>
                      <a:pt x="286" y="662"/>
                    </a:lnTo>
                    <a:lnTo>
                      <a:pt x="288" y="665"/>
                    </a:lnTo>
                    <a:lnTo>
                      <a:pt x="288" y="665"/>
                    </a:lnTo>
                    <a:lnTo>
                      <a:pt x="286" y="669"/>
                    </a:lnTo>
                    <a:lnTo>
                      <a:pt x="285" y="673"/>
                    </a:lnTo>
                    <a:lnTo>
                      <a:pt x="285" y="675"/>
                    </a:lnTo>
                    <a:lnTo>
                      <a:pt x="277" y="678"/>
                    </a:lnTo>
                    <a:lnTo>
                      <a:pt x="269" y="681"/>
                    </a:lnTo>
                    <a:lnTo>
                      <a:pt x="263" y="683"/>
                    </a:lnTo>
                    <a:lnTo>
                      <a:pt x="260" y="684"/>
                    </a:lnTo>
                    <a:lnTo>
                      <a:pt x="249" y="684"/>
                    </a:lnTo>
                    <a:lnTo>
                      <a:pt x="247" y="683"/>
                    </a:lnTo>
                    <a:lnTo>
                      <a:pt x="245" y="683"/>
                    </a:lnTo>
                    <a:lnTo>
                      <a:pt x="231" y="689"/>
                    </a:lnTo>
                    <a:lnTo>
                      <a:pt x="231" y="690"/>
                    </a:lnTo>
                    <a:lnTo>
                      <a:pt x="231" y="692"/>
                    </a:lnTo>
                    <a:lnTo>
                      <a:pt x="231" y="706"/>
                    </a:lnTo>
                    <a:lnTo>
                      <a:pt x="235" y="711"/>
                    </a:lnTo>
                    <a:lnTo>
                      <a:pt x="244" y="715"/>
                    </a:lnTo>
                    <a:lnTo>
                      <a:pt x="249" y="719"/>
                    </a:lnTo>
                    <a:lnTo>
                      <a:pt x="252" y="720"/>
                    </a:lnTo>
                    <a:lnTo>
                      <a:pt x="253" y="720"/>
                    </a:lnTo>
                    <a:lnTo>
                      <a:pt x="266" y="717"/>
                    </a:lnTo>
                    <a:lnTo>
                      <a:pt x="288" y="711"/>
                    </a:lnTo>
                    <a:lnTo>
                      <a:pt x="302" y="697"/>
                    </a:lnTo>
                    <a:lnTo>
                      <a:pt x="303" y="695"/>
                    </a:lnTo>
                    <a:lnTo>
                      <a:pt x="303" y="694"/>
                    </a:lnTo>
                    <a:lnTo>
                      <a:pt x="306" y="690"/>
                    </a:lnTo>
                    <a:lnTo>
                      <a:pt x="311" y="689"/>
                    </a:lnTo>
                    <a:lnTo>
                      <a:pt x="316" y="687"/>
                    </a:lnTo>
                    <a:lnTo>
                      <a:pt x="342" y="684"/>
                    </a:lnTo>
                    <a:lnTo>
                      <a:pt x="344" y="684"/>
                    </a:lnTo>
                    <a:lnTo>
                      <a:pt x="358" y="708"/>
                    </a:lnTo>
                    <a:lnTo>
                      <a:pt x="363" y="712"/>
                    </a:lnTo>
                    <a:lnTo>
                      <a:pt x="364" y="717"/>
                    </a:lnTo>
                    <a:lnTo>
                      <a:pt x="389" y="742"/>
                    </a:lnTo>
                    <a:lnTo>
                      <a:pt x="413" y="767"/>
                    </a:lnTo>
                    <a:lnTo>
                      <a:pt x="417" y="770"/>
                    </a:lnTo>
                    <a:lnTo>
                      <a:pt x="419" y="770"/>
                    </a:lnTo>
                    <a:lnTo>
                      <a:pt x="436" y="775"/>
                    </a:lnTo>
                    <a:lnTo>
                      <a:pt x="452" y="776"/>
                    </a:lnTo>
                    <a:lnTo>
                      <a:pt x="463" y="776"/>
                    </a:lnTo>
                    <a:lnTo>
                      <a:pt x="483" y="776"/>
                    </a:lnTo>
                    <a:lnTo>
                      <a:pt x="505" y="769"/>
                    </a:lnTo>
                    <a:lnTo>
                      <a:pt x="506" y="769"/>
                    </a:lnTo>
                    <a:lnTo>
                      <a:pt x="506" y="767"/>
                    </a:lnTo>
                    <a:lnTo>
                      <a:pt x="511" y="762"/>
                    </a:lnTo>
                    <a:lnTo>
                      <a:pt x="511" y="758"/>
                    </a:lnTo>
                    <a:lnTo>
                      <a:pt x="511" y="755"/>
                    </a:lnTo>
                    <a:lnTo>
                      <a:pt x="511" y="751"/>
                    </a:lnTo>
                    <a:lnTo>
                      <a:pt x="513" y="745"/>
                    </a:lnTo>
                    <a:lnTo>
                      <a:pt x="519" y="736"/>
                    </a:lnTo>
                    <a:lnTo>
                      <a:pt x="519" y="733"/>
                    </a:lnTo>
                    <a:lnTo>
                      <a:pt x="520" y="731"/>
                    </a:lnTo>
                    <a:lnTo>
                      <a:pt x="552" y="709"/>
                    </a:lnTo>
                    <a:lnTo>
                      <a:pt x="556" y="709"/>
                    </a:lnTo>
                    <a:lnTo>
                      <a:pt x="556" y="711"/>
                    </a:lnTo>
                    <a:lnTo>
                      <a:pt x="569" y="711"/>
                    </a:lnTo>
                    <a:lnTo>
                      <a:pt x="577" y="711"/>
                    </a:lnTo>
                    <a:lnTo>
                      <a:pt x="583" y="708"/>
                    </a:lnTo>
                    <a:lnTo>
                      <a:pt x="589" y="706"/>
                    </a:lnTo>
                    <a:lnTo>
                      <a:pt x="617" y="694"/>
                    </a:lnTo>
                    <a:lnTo>
                      <a:pt x="622" y="689"/>
                    </a:lnTo>
                    <a:lnTo>
                      <a:pt x="630" y="680"/>
                    </a:lnTo>
                    <a:close/>
                  </a:path>
                </a:pathLst>
              </a:custGeom>
              <a:grpFill/>
              <a:ln w="2">
                <a:solidFill>
                  <a:schemeClr val="bg1">
                    <a:lumMod val="50000"/>
                  </a:schemeClr>
                </a:solidFill>
                <a:round/>
                <a:headEnd/>
                <a:tailEnd/>
              </a:ln>
            </p:spPr>
            <p:txBody>
              <a:bodyPr/>
              <a:lstStyle/>
              <a:p>
                <a:pPr defTabSz="609585">
                  <a:defRPr/>
                </a:pPr>
                <a:endParaRPr lang="en-US" dirty="0">
                  <a:ea typeface="ＭＳ Ｐゴシック" charset="-128"/>
                </a:endParaRPr>
              </a:p>
            </p:txBody>
          </p:sp>
        </p:grpSp>
        <p:sp>
          <p:nvSpPr>
            <p:cNvPr id="230" name="Freeform 1360"/>
            <p:cNvSpPr>
              <a:spLocks/>
            </p:cNvSpPr>
            <p:nvPr/>
          </p:nvSpPr>
          <p:spPr bwMode="auto">
            <a:xfrm>
              <a:off x="7191914" y="5711475"/>
              <a:ext cx="843938" cy="214925"/>
            </a:xfrm>
            <a:custGeom>
              <a:avLst/>
              <a:gdLst>
                <a:gd name="T0" fmla="*/ 47218976 w 589"/>
                <a:gd name="T1" fmla="*/ 143710318 h 150"/>
                <a:gd name="T2" fmla="*/ 178611096 w 589"/>
                <a:gd name="T3" fmla="*/ 92386228 h 150"/>
                <a:gd name="T4" fmla="*/ 246361120 w 589"/>
                <a:gd name="T5" fmla="*/ 78014909 h 150"/>
                <a:gd name="T6" fmla="*/ 262784240 w 589"/>
                <a:gd name="T7" fmla="*/ 73908409 h 150"/>
                <a:gd name="T8" fmla="*/ 281262040 w 589"/>
                <a:gd name="T9" fmla="*/ 57483841 h 150"/>
                <a:gd name="T10" fmla="*/ 310004648 w 589"/>
                <a:gd name="T11" fmla="*/ 6159751 h 150"/>
                <a:gd name="T12" fmla="*/ 318216208 w 589"/>
                <a:gd name="T13" fmla="*/ 6159751 h 150"/>
                <a:gd name="T14" fmla="*/ 365435184 w 589"/>
                <a:gd name="T15" fmla="*/ 39007455 h 150"/>
                <a:gd name="T16" fmla="*/ 427025464 w 589"/>
                <a:gd name="T17" fmla="*/ 188877523 h 150"/>
                <a:gd name="T18" fmla="*/ 427025464 w 589"/>
                <a:gd name="T19" fmla="*/ 195035841 h 150"/>
                <a:gd name="T20" fmla="*/ 433185208 w 589"/>
                <a:gd name="T21" fmla="*/ 221725227 h 150"/>
                <a:gd name="T22" fmla="*/ 509145360 w 589"/>
                <a:gd name="T23" fmla="*/ 273050750 h 150"/>
                <a:gd name="T24" fmla="*/ 529676408 w 589"/>
                <a:gd name="T25" fmla="*/ 268944250 h 150"/>
                <a:gd name="T26" fmla="*/ 564577328 w 589"/>
                <a:gd name="T27" fmla="*/ 231990045 h 150"/>
                <a:gd name="T28" fmla="*/ 564577328 w 589"/>
                <a:gd name="T29" fmla="*/ 221725227 h 150"/>
                <a:gd name="T30" fmla="*/ 564577328 w 589"/>
                <a:gd name="T31" fmla="*/ 209407159 h 150"/>
                <a:gd name="T32" fmla="*/ 644643976 w 589"/>
                <a:gd name="T33" fmla="*/ 160134886 h 150"/>
                <a:gd name="T34" fmla="*/ 650803720 w 589"/>
                <a:gd name="T35" fmla="*/ 174506205 h 150"/>
                <a:gd name="T36" fmla="*/ 708287504 w 589"/>
                <a:gd name="T37" fmla="*/ 227884978 h 150"/>
                <a:gd name="T38" fmla="*/ 771931032 w 589"/>
                <a:gd name="T39" fmla="*/ 305898454 h 150"/>
                <a:gd name="T40" fmla="*/ 782195840 w 589"/>
                <a:gd name="T41" fmla="*/ 307951704 h 150"/>
                <a:gd name="T42" fmla="*/ 831468064 w 589"/>
                <a:gd name="T43" fmla="*/ 283315568 h 150"/>
                <a:gd name="T44" fmla="*/ 962860184 w 589"/>
                <a:gd name="T45" fmla="*/ 195035841 h 150"/>
                <a:gd name="T46" fmla="*/ 971071743 w 589"/>
                <a:gd name="T47" fmla="*/ 192982590 h 150"/>
                <a:gd name="T48" fmla="*/ 1055246320 w 589"/>
                <a:gd name="T49" fmla="*/ 203248841 h 150"/>
                <a:gd name="T50" fmla="*/ 1067564376 w 589"/>
                <a:gd name="T51" fmla="*/ 188877523 h 150"/>
                <a:gd name="T52" fmla="*/ 1077829184 w 589"/>
                <a:gd name="T53" fmla="*/ 186824273 h 150"/>
                <a:gd name="T54" fmla="*/ 1102465296 w 589"/>
                <a:gd name="T55" fmla="*/ 192982590 h 150"/>
                <a:gd name="T56" fmla="*/ 1145577775 w 589"/>
                <a:gd name="T57" fmla="*/ 217618727 h 150"/>
                <a:gd name="T58" fmla="*/ 1196903248 w 589"/>
                <a:gd name="T59" fmla="*/ 231990045 h 150"/>
                <a:gd name="T60" fmla="*/ 1209221304 w 589"/>
                <a:gd name="T61" fmla="*/ 225831727 h 150"/>
                <a:gd name="T62" fmla="*/ 1198956496 w 589"/>
                <a:gd name="T63" fmla="*/ 225831727 h 150"/>
                <a:gd name="T64" fmla="*/ 1168160639 w 589"/>
                <a:gd name="T65" fmla="*/ 221725227 h 150"/>
                <a:gd name="T66" fmla="*/ 1131206471 w 589"/>
                <a:gd name="T67" fmla="*/ 205300659 h 150"/>
                <a:gd name="T68" fmla="*/ 1088093992 w 589"/>
                <a:gd name="T69" fmla="*/ 180664522 h 150"/>
                <a:gd name="T70" fmla="*/ 1071669439 w 589"/>
                <a:gd name="T71" fmla="*/ 182717772 h 150"/>
                <a:gd name="T72" fmla="*/ 1055246320 w 589"/>
                <a:gd name="T73" fmla="*/ 195035841 h 150"/>
                <a:gd name="T74" fmla="*/ 999814352 w 589"/>
                <a:gd name="T75" fmla="*/ 203248841 h 150"/>
                <a:gd name="T76" fmla="*/ 975178240 w 589"/>
                <a:gd name="T77" fmla="*/ 188877523 h 150"/>
                <a:gd name="T78" fmla="*/ 958755120 w 589"/>
                <a:gd name="T79" fmla="*/ 188877523 h 150"/>
                <a:gd name="T80" fmla="*/ 798620392 w 589"/>
                <a:gd name="T81" fmla="*/ 301793387 h 150"/>
                <a:gd name="T82" fmla="*/ 780142592 w 589"/>
                <a:gd name="T83" fmla="*/ 301793387 h 150"/>
                <a:gd name="T84" fmla="*/ 771931032 w 589"/>
                <a:gd name="T85" fmla="*/ 297686886 h 150"/>
                <a:gd name="T86" fmla="*/ 661068528 w 589"/>
                <a:gd name="T87" fmla="*/ 176559455 h 150"/>
                <a:gd name="T88" fmla="*/ 646697224 w 589"/>
                <a:gd name="T89" fmla="*/ 158081636 h 150"/>
                <a:gd name="T90" fmla="*/ 589213440 w 589"/>
                <a:gd name="T91" fmla="*/ 182717772 h 150"/>
                <a:gd name="T92" fmla="*/ 560470832 w 589"/>
                <a:gd name="T93" fmla="*/ 215566909 h 150"/>
                <a:gd name="T94" fmla="*/ 558417584 w 589"/>
                <a:gd name="T95" fmla="*/ 227884978 h 150"/>
                <a:gd name="T96" fmla="*/ 544046279 w 589"/>
                <a:gd name="T97" fmla="*/ 246361363 h 150"/>
                <a:gd name="T98" fmla="*/ 519410167 w 589"/>
                <a:gd name="T99" fmla="*/ 266890999 h 150"/>
                <a:gd name="T100" fmla="*/ 455768072 w 589"/>
                <a:gd name="T101" fmla="*/ 234043295 h 150"/>
                <a:gd name="T102" fmla="*/ 435237024 w 589"/>
                <a:gd name="T103" fmla="*/ 215566909 h 150"/>
                <a:gd name="T104" fmla="*/ 433185208 w 589"/>
                <a:gd name="T105" fmla="*/ 188877523 h 150"/>
                <a:gd name="T106" fmla="*/ 404442600 w 589"/>
                <a:gd name="T107" fmla="*/ 106756113 h 150"/>
                <a:gd name="T108" fmla="*/ 371594928 w 589"/>
                <a:gd name="T109" fmla="*/ 34900954 h 150"/>
                <a:gd name="T110" fmla="*/ 310004648 w 589"/>
                <a:gd name="T111" fmla="*/ 0 h 150"/>
                <a:gd name="T112" fmla="*/ 303844904 w 589"/>
                <a:gd name="T113" fmla="*/ 6159751 h 150"/>
                <a:gd name="T114" fmla="*/ 279208792 w 589"/>
                <a:gd name="T115" fmla="*/ 55432023 h 150"/>
                <a:gd name="T116" fmla="*/ 252519432 w 589"/>
                <a:gd name="T117" fmla="*/ 71855159 h 150"/>
                <a:gd name="T118" fmla="*/ 236096312 w 589"/>
                <a:gd name="T119" fmla="*/ 73908409 h 150"/>
                <a:gd name="T120" fmla="*/ 82119896 w 589"/>
                <a:gd name="T121" fmla="*/ 129340432 h 150"/>
                <a:gd name="T122" fmla="*/ 45165728 w 589"/>
                <a:gd name="T123" fmla="*/ 137552000 h 150"/>
                <a:gd name="T124" fmla="*/ 0 w 589"/>
                <a:gd name="T125" fmla="*/ 135498750 h 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9"/>
                <a:gd name="T190" fmla="*/ 0 h 150"/>
                <a:gd name="T191" fmla="*/ 589 w 589"/>
                <a:gd name="T192" fmla="*/ 150 h 1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9" h="150">
                  <a:moveTo>
                    <a:pt x="1" y="69"/>
                  </a:moveTo>
                  <a:lnTo>
                    <a:pt x="22" y="70"/>
                  </a:lnTo>
                  <a:lnTo>
                    <a:pt x="23" y="70"/>
                  </a:lnTo>
                  <a:lnTo>
                    <a:pt x="34" y="69"/>
                  </a:lnTo>
                  <a:lnTo>
                    <a:pt x="40" y="66"/>
                  </a:lnTo>
                  <a:lnTo>
                    <a:pt x="87" y="45"/>
                  </a:lnTo>
                  <a:lnTo>
                    <a:pt x="117" y="39"/>
                  </a:lnTo>
                  <a:lnTo>
                    <a:pt x="120" y="38"/>
                  </a:lnTo>
                  <a:lnTo>
                    <a:pt x="125" y="38"/>
                  </a:lnTo>
                  <a:lnTo>
                    <a:pt x="128" y="36"/>
                  </a:lnTo>
                  <a:lnTo>
                    <a:pt x="136" y="30"/>
                  </a:lnTo>
                  <a:lnTo>
                    <a:pt x="137" y="30"/>
                  </a:lnTo>
                  <a:lnTo>
                    <a:pt x="137" y="28"/>
                  </a:lnTo>
                  <a:lnTo>
                    <a:pt x="144" y="16"/>
                  </a:lnTo>
                  <a:lnTo>
                    <a:pt x="150" y="5"/>
                  </a:lnTo>
                  <a:lnTo>
                    <a:pt x="151" y="3"/>
                  </a:lnTo>
                  <a:lnTo>
                    <a:pt x="150" y="3"/>
                  </a:lnTo>
                  <a:lnTo>
                    <a:pt x="153" y="3"/>
                  </a:lnTo>
                  <a:lnTo>
                    <a:pt x="151" y="3"/>
                  </a:lnTo>
                  <a:lnTo>
                    <a:pt x="155" y="3"/>
                  </a:lnTo>
                  <a:lnTo>
                    <a:pt x="161" y="3"/>
                  </a:lnTo>
                  <a:lnTo>
                    <a:pt x="159" y="3"/>
                  </a:lnTo>
                  <a:lnTo>
                    <a:pt x="178" y="19"/>
                  </a:lnTo>
                  <a:lnTo>
                    <a:pt x="194" y="53"/>
                  </a:lnTo>
                  <a:lnTo>
                    <a:pt x="208" y="92"/>
                  </a:lnTo>
                  <a:lnTo>
                    <a:pt x="208" y="91"/>
                  </a:lnTo>
                  <a:lnTo>
                    <a:pt x="208" y="92"/>
                  </a:lnTo>
                  <a:lnTo>
                    <a:pt x="208" y="95"/>
                  </a:lnTo>
                  <a:lnTo>
                    <a:pt x="209" y="106"/>
                  </a:lnTo>
                  <a:lnTo>
                    <a:pt x="211" y="108"/>
                  </a:lnTo>
                  <a:lnTo>
                    <a:pt x="220" y="117"/>
                  </a:lnTo>
                  <a:lnTo>
                    <a:pt x="248" y="133"/>
                  </a:lnTo>
                  <a:lnTo>
                    <a:pt x="250" y="133"/>
                  </a:lnTo>
                  <a:lnTo>
                    <a:pt x="253" y="133"/>
                  </a:lnTo>
                  <a:lnTo>
                    <a:pt x="258" y="131"/>
                  </a:lnTo>
                  <a:lnTo>
                    <a:pt x="259" y="131"/>
                  </a:lnTo>
                  <a:lnTo>
                    <a:pt x="261" y="130"/>
                  </a:lnTo>
                  <a:lnTo>
                    <a:pt x="267" y="122"/>
                  </a:lnTo>
                  <a:lnTo>
                    <a:pt x="269" y="122"/>
                  </a:lnTo>
                  <a:lnTo>
                    <a:pt x="275" y="113"/>
                  </a:lnTo>
                  <a:lnTo>
                    <a:pt x="275" y="111"/>
                  </a:lnTo>
                  <a:lnTo>
                    <a:pt x="275" y="108"/>
                  </a:lnTo>
                  <a:lnTo>
                    <a:pt x="276" y="105"/>
                  </a:lnTo>
                  <a:lnTo>
                    <a:pt x="276" y="103"/>
                  </a:lnTo>
                  <a:lnTo>
                    <a:pt x="275" y="102"/>
                  </a:lnTo>
                  <a:lnTo>
                    <a:pt x="275" y="103"/>
                  </a:lnTo>
                  <a:lnTo>
                    <a:pt x="289" y="92"/>
                  </a:lnTo>
                  <a:lnTo>
                    <a:pt x="314" y="78"/>
                  </a:lnTo>
                  <a:lnTo>
                    <a:pt x="312" y="78"/>
                  </a:lnTo>
                  <a:lnTo>
                    <a:pt x="314" y="80"/>
                  </a:lnTo>
                  <a:lnTo>
                    <a:pt x="312" y="78"/>
                  </a:lnTo>
                  <a:lnTo>
                    <a:pt x="317" y="85"/>
                  </a:lnTo>
                  <a:lnTo>
                    <a:pt x="319" y="88"/>
                  </a:lnTo>
                  <a:lnTo>
                    <a:pt x="345" y="111"/>
                  </a:lnTo>
                  <a:lnTo>
                    <a:pt x="375" y="147"/>
                  </a:lnTo>
                  <a:lnTo>
                    <a:pt x="376" y="149"/>
                  </a:lnTo>
                  <a:lnTo>
                    <a:pt x="378" y="150"/>
                  </a:lnTo>
                  <a:lnTo>
                    <a:pt x="381" y="150"/>
                  </a:lnTo>
                  <a:lnTo>
                    <a:pt x="383" y="150"/>
                  </a:lnTo>
                  <a:lnTo>
                    <a:pt x="389" y="149"/>
                  </a:lnTo>
                  <a:lnTo>
                    <a:pt x="390" y="149"/>
                  </a:lnTo>
                  <a:lnTo>
                    <a:pt x="405" y="138"/>
                  </a:lnTo>
                  <a:lnTo>
                    <a:pt x="442" y="113"/>
                  </a:lnTo>
                  <a:lnTo>
                    <a:pt x="469" y="95"/>
                  </a:lnTo>
                  <a:lnTo>
                    <a:pt x="473" y="94"/>
                  </a:lnTo>
                  <a:lnTo>
                    <a:pt x="472" y="94"/>
                  </a:lnTo>
                  <a:lnTo>
                    <a:pt x="473" y="94"/>
                  </a:lnTo>
                  <a:lnTo>
                    <a:pt x="480" y="99"/>
                  </a:lnTo>
                  <a:lnTo>
                    <a:pt x="486" y="102"/>
                  </a:lnTo>
                  <a:lnTo>
                    <a:pt x="487" y="102"/>
                  </a:lnTo>
                  <a:lnTo>
                    <a:pt x="514" y="99"/>
                  </a:lnTo>
                  <a:lnTo>
                    <a:pt x="515" y="97"/>
                  </a:lnTo>
                  <a:lnTo>
                    <a:pt x="517" y="97"/>
                  </a:lnTo>
                  <a:lnTo>
                    <a:pt x="520" y="92"/>
                  </a:lnTo>
                  <a:lnTo>
                    <a:pt x="523" y="92"/>
                  </a:lnTo>
                  <a:lnTo>
                    <a:pt x="522" y="92"/>
                  </a:lnTo>
                  <a:lnTo>
                    <a:pt x="525" y="91"/>
                  </a:lnTo>
                  <a:lnTo>
                    <a:pt x="528" y="91"/>
                  </a:lnTo>
                  <a:lnTo>
                    <a:pt x="537" y="94"/>
                  </a:lnTo>
                  <a:lnTo>
                    <a:pt x="550" y="102"/>
                  </a:lnTo>
                  <a:lnTo>
                    <a:pt x="558" y="106"/>
                  </a:lnTo>
                  <a:lnTo>
                    <a:pt x="567" y="111"/>
                  </a:lnTo>
                  <a:lnTo>
                    <a:pt x="569" y="111"/>
                  </a:lnTo>
                  <a:lnTo>
                    <a:pt x="583" y="113"/>
                  </a:lnTo>
                  <a:lnTo>
                    <a:pt x="586" y="113"/>
                  </a:lnTo>
                  <a:lnTo>
                    <a:pt x="589" y="110"/>
                  </a:lnTo>
                  <a:lnTo>
                    <a:pt x="589" y="108"/>
                  </a:lnTo>
                  <a:lnTo>
                    <a:pt x="587" y="108"/>
                  </a:lnTo>
                  <a:lnTo>
                    <a:pt x="584" y="110"/>
                  </a:lnTo>
                  <a:lnTo>
                    <a:pt x="581" y="110"/>
                  </a:lnTo>
                  <a:lnTo>
                    <a:pt x="583" y="110"/>
                  </a:lnTo>
                  <a:lnTo>
                    <a:pt x="569" y="108"/>
                  </a:lnTo>
                  <a:lnTo>
                    <a:pt x="559" y="103"/>
                  </a:lnTo>
                  <a:lnTo>
                    <a:pt x="551" y="100"/>
                  </a:lnTo>
                  <a:lnTo>
                    <a:pt x="539" y="91"/>
                  </a:lnTo>
                  <a:lnTo>
                    <a:pt x="530" y="88"/>
                  </a:lnTo>
                  <a:lnTo>
                    <a:pt x="528" y="88"/>
                  </a:lnTo>
                  <a:lnTo>
                    <a:pt x="525" y="88"/>
                  </a:lnTo>
                  <a:lnTo>
                    <a:pt x="522" y="89"/>
                  </a:lnTo>
                  <a:lnTo>
                    <a:pt x="519" y="91"/>
                  </a:lnTo>
                  <a:lnTo>
                    <a:pt x="514" y="95"/>
                  </a:lnTo>
                  <a:lnTo>
                    <a:pt x="514" y="94"/>
                  </a:lnTo>
                  <a:lnTo>
                    <a:pt x="512" y="95"/>
                  </a:lnTo>
                  <a:lnTo>
                    <a:pt x="487" y="99"/>
                  </a:lnTo>
                  <a:lnTo>
                    <a:pt x="481" y="95"/>
                  </a:lnTo>
                  <a:lnTo>
                    <a:pt x="475" y="92"/>
                  </a:lnTo>
                  <a:lnTo>
                    <a:pt x="472" y="91"/>
                  </a:lnTo>
                  <a:lnTo>
                    <a:pt x="469" y="92"/>
                  </a:lnTo>
                  <a:lnTo>
                    <a:pt x="467" y="92"/>
                  </a:lnTo>
                  <a:lnTo>
                    <a:pt x="440" y="111"/>
                  </a:lnTo>
                  <a:lnTo>
                    <a:pt x="403" y="136"/>
                  </a:lnTo>
                  <a:lnTo>
                    <a:pt x="389" y="147"/>
                  </a:lnTo>
                  <a:lnTo>
                    <a:pt x="389" y="145"/>
                  </a:lnTo>
                  <a:lnTo>
                    <a:pt x="381" y="147"/>
                  </a:lnTo>
                  <a:lnTo>
                    <a:pt x="383" y="147"/>
                  </a:lnTo>
                  <a:lnTo>
                    <a:pt x="380" y="147"/>
                  </a:lnTo>
                  <a:lnTo>
                    <a:pt x="378" y="147"/>
                  </a:lnTo>
                  <a:lnTo>
                    <a:pt x="376" y="145"/>
                  </a:lnTo>
                  <a:lnTo>
                    <a:pt x="348" y="108"/>
                  </a:lnTo>
                  <a:lnTo>
                    <a:pt x="347" y="108"/>
                  </a:lnTo>
                  <a:lnTo>
                    <a:pt x="322" y="86"/>
                  </a:lnTo>
                  <a:lnTo>
                    <a:pt x="320" y="83"/>
                  </a:lnTo>
                  <a:lnTo>
                    <a:pt x="315" y="77"/>
                  </a:lnTo>
                  <a:lnTo>
                    <a:pt x="314" y="77"/>
                  </a:lnTo>
                  <a:lnTo>
                    <a:pt x="312" y="77"/>
                  </a:lnTo>
                  <a:lnTo>
                    <a:pt x="287" y="89"/>
                  </a:lnTo>
                  <a:lnTo>
                    <a:pt x="273" y="100"/>
                  </a:lnTo>
                  <a:lnTo>
                    <a:pt x="272" y="103"/>
                  </a:lnTo>
                  <a:lnTo>
                    <a:pt x="273" y="105"/>
                  </a:lnTo>
                  <a:lnTo>
                    <a:pt x="272" y="108"/>
                  </a:lnTo>
                  <a:lnTo>
                    <a:pt x="272" y="111"/>
                  </a:lnTo>
                  <a:lnTo>
                    <a:pt x="272" y="110"/>
                  </a:lnTo>
                  <a:lnTo>
                    <a:pt x="272" y="111"/>
                  </a:lnTo>
                  <a:lnTo>
                    <a:pt x="265" y="120"/>
                  </a:lnTo>
                  <a:lnTo>
                    <a:pt x="258" y="127"/>
                  </a:lnTo>
                  <a:lnTo>
                    <a:pt x="256" y="130"/>
                  </a:lnTo>
                  <a:lnTo>
                    <a:pt x="258" y="128"/>
                  </a:lnTo>
                  <a:lnTo>
                    <a:pt x="253" y="130"/>
                  </a:lnTo>
                  <a:lnTo>
                    <a:pt x="250" y="130"/>
                  </a:lnTo>
                  <a:lnTo>
                    <a:pt x="222" y="114"/>
                  </a:lnTo>
                  <a:lnTo>
                    <a:pt x="212" y="106"/>
                  </a:lnTo>
                  <a:lnTo>
                    <a:pt x="212" y="105"/>
                  </a:lnTo>
                  <a:lnTo>
                    <a:pt x="212" y="106"/>
                  </a:lnTo>
                  <a:lnTo>
                    <a:pt x="211" y="95"/>
                  </a:lnTo>
                  <a:lnTo>
                    <a:pt x="211" y="92"/>
                  </a:lnTo>
                  <a:lnTo>
                    <a:pt x="211" y="94"/>
                  </a:lnTo>
                  <a:lnTo>
                    <a:pt x="211" y="92"/>
                  </a:lnTo>
                  <a:lnTo>
                    <a:pt x="211" y="91"/>
                  </a:lnTo>
                  <a:lnTo>
                    <a:pt x="197" y="52"/>
                  </a:lnTo>
                  <a:lnTo>
                    <a:pt x="181" y="19"/>
                  </a:lnTo>
                  <a:lnTo>
                    <a:pt x="181" y="17"/>
                  </a:lnTo>
                  <a:lnTo>
                    <a:pt x="162" y="0"/>
                  </a:lnTo>
                  <a:lnTo>
                    <a:pt x="161" y="0"/>
                  </a:lnTo>
                  <a:lnTo>
                    <a:pt x="155" y="0"/>
                  </a:lnTo>
                  <a:lnTo>
                    <a:pt x="151" y="0"/>
                  </a:lnTo>
                  <a:lnTo>
                    <a:pt x="148" y="2"/>
                  </a:lnTo>
                  <a:lnTo>
                    <a:pt x="148" y="3"/>
                  </a:lnTo>
                  <a:lnTo>
                    <a:pt x="142" y="14"/>
                  </a:lnTo>
                  <a:lnTo>
                    <a:pt x="136" y="27"/>
                  </a:lnTo>
                  <a:lnTo>
                    <a:pt x="134" y="27"/>
                  </a:lnTo>
                  <a:lnTo>
                    <a:pt x="126" y="33"/>
                  </a:lnTo>
                  <a:lnTo>
                    <a:pt x="123" y="35"/>
                  </a:lnTo>
                  <a:lnTo>
                    <a:pt x="119" y="36"/>
                  </a:lnTo>
                  <a:lnTo>
                    <a:pt x="115" y="36"/>
                  </a:lnTo>
                  <a:lnTo>
                    <a:pt x="86" y="42"/>
                  </a:lnTo>
                  <a:lnTo>
                    <a:pt x="40" y="63"/>
                  </a:lnTo>
                  <a:lnTo>
                    <a:pt x="33" y="66"/>
                  </a:lnTo>
                  <a:lnTo>
                    <a:pt x="23" y="67"/>
                  </a:lnTo>
                  <a:lnTo>
                    <a:pt x="22" y="67"/>
                  </a:lnTo>
                  <a:lnTo>
                    <a:pt x="1" y="66"/>
                  </a:lnTo>
                  <a:lnTo>
                    <a:pt x="0" y="66"/>
                  </a:lnTo>
                  <a:lnTo>
                    <a:pt x="1" y="69"/>
                  </a:lnTo>
                  <a:close/>
                </a:path>
              </a:pathLst>
            </a:custGeom>
            <a:grpFill/>
            <a:ln w="2">
              <a:solidFill>
                <a:schemeClr val="bg1">
                  <a:lumMod val="50000"/>
                </a:schemeClr>
              </a:solidFill>
              <a:round/>
              <a:headEnd/>
              <a:tailEnd/>
            </a:ln>
          </p:spPr>
          <p:txBody>
            <a:bodyPr/>
            <a:lstStyle/>
            <a:p>
              <a:pPr defTabSz="609585">
                <a:defRPr/>
              </a:pPr>
              <a:endParaRPr lang="nb-NO">
                <a:latin typeface="Arial" pitchFamily="-108" charset="0"/>
                <a:ea typeface="ＭＳ Ｐゴシック" pitchFamily="-108" charset="-128"/>
                <a:cs typeface="ＭＳ Ｐゴシック" pitchFamily="-108" charset="-128"/>
              </a:endParaRPr>
            </a:p>
          </p:txBody>
        </p:sp>
      </p:grpSp>
      <p:sp>
        <p:nvSpPr>
          <p:cNvPr id="574" name="TextBox 573"/>
          <p:cNvSpPr txBox="1"/>
          <p:nvPr/>
        </p:nvSpPr>
        <p:spPr>
          <a:xfrm>
            <a:off x="146238" y="1316906"/>
            <a:ext cx="2113903" cy="1031047"/>
          </a:xfrm>
          <a:prstGeom prst="rect">
            <a:avLst/>
          </a:prstGeom>
          <a:noFill/>
        </p:spPr>
        <p:txBody>
          <a:bodyPr wrap="square" lIns="121917" tIns="60958" rIns="121917" bIns="60958" rtlCol="0">
            <a:spAutoFit/>
          </a:bodyPr>
          <a:lstStyle/>
          <a:p>
            <a:r>
              <a:rPr lang="en-GB" sz="5900" b="1" dirty="0">
                <a:solidFill>
                  <a:srgbClr val="233A75"/>
                </a:solidFill>
              </a:rPr>
              <a:t>8% </a:t>
            </a:r>
          </a:p>
        </p:txBody>
      </p:sp>
      <p:sp>
        <p:nvSpPr>
          <p:cNvPr id="575" name="Rectangle 574"/>
          <p:cNvSpPr/>
          <p:nvPr/>
        </p:nvSpPr>
        <p:spPr>
          <a:xfrm>
            <a:off x="151639" y="2294262"/>
            <a:ext cx="2659444" cy="1000270"/>
          </a:xfrm>
          <a:prstGeom prst="rect">
            <a:avLst/>
          </a:prstGeom>
        </p:spPr>
        <p:txBody>
          <a:bodyPr wrap="square" lIns="121917" tIns="60958" rIns="121917" bIns="60958">
            <a:spAutoFit/>
          </a:bodyPr>
          <a:lstStyle/>
          <a:p>
            <a:r>
              <a:rPr lang="en-GB" sz="1900" dirty="0">
                <a:solidFill>
                  <a:prstClr val="black"/>
                </a:solidFill>
              </a:rPr>
              <a:t>of establishments reported retention difficulties</a:t>
            </a:r>
          </a:p>
        </p:txBody>
      </p:sp>
      <p:sp>
        <p:nvSpPr>
          <p:cNvPr id="431" name="Title 1"/>
          <p:cNvSpPr txBox="1">
            <a:spLocks/>
          </p:cNvSpPr>
          <p:nvPr/>
        </p:nvSpPr>
        <p:spPr>
          <a:xfrm>
            <a:off x="0" y="0"/>
            <a:ext cx="12192000" cy="1052736"/>
          </a:xfrm>
          <a:prstGeom prst="rect">
            <a:avLst/>
          </a:prstGeom>
          <a:solidFill>
            <a:srgbClr val="233A75"/>
          </a:solidFill>
        </p:spPr>
        <p:txBody>
          <a:bodyPr anchor="ctr" anchorCtr="0">
            <a:normAutofit lnSpcReduction="10000"/>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Incidence of retention difficulties – </a:t>
            </a:r>
          </a:p>
          <a:p>
            <a:r>
              <a:rPr lang="en-GB" dirty="0">
                <a:solidFill>
                  <a:schemeClr val="bg1"/>
                </a:solidFill>
              </a:rPr>
              <a:t>by country and size</a:t>
            </a:r>
          </a:p>
        </p:txBody>
      </p:sp>
      <p:sp>
        <p:nvSpPr>
          <p:cNvPr id="2" name="TextBox 1"/>
          <p:cNvSpPr txBox="1"/>
          <p:nvPr/>
        </p:nvSpPr>
        <p:spPr>
          <a:xfrm>
            <a:off x="1671318" y="3877901"/>
            <a:ext cx="697627" cy="400110"/>
          </a:xfrm>
          <a:prstGeom prst="rect">
            <a:avLst/>
          </a:prstGeom>
          <a:noFill/>
        </p:spPr>
        <p:txBody>
          <a:bodyPr wrap="none" rtlCol="0">
            <a:spAutoFit/>
          </a:bodyPr>
          <a:lstStyle/>
          <a:p>
            <a:r>
              <a:rPr lang="en-GB" sz="2000" b="1" dirty="0">
                <a:solidFill>
                  <a:schemeClr val="bg1"/>
                </a:solidFill>
              </a:rPr>
              <a:t>10%</a:t>
            </a:r>
          </a:p>
        </p:txBody>
      </p:sp>
      <p:sp>
        <p:nvSpPr>
          <p:cNvPr id="336" name="TextBox 335"/>
          <p:cNvSpPr txBox="1"/>
          <p:nvPr/>
        </p:nvSpPr>
        <p:spPr>
          <a:xfrm>
            <a:off x="1220029" y="5343942"/>
            <a:ext cx="554960" cy="400110"/>
          </a:xfrm>
          <a:prstGeom prst="rect">
            <a:avLst/>
          </a:prstGeom>
          <a:noFill/>
        </p:spPr>
        <p:txBody>
          <a:bodyPr wrap="none" rtlCol="0">
            <a:spAutoFit/>
          </a:bodyPr>
          <a:lstStyle/>
          <a:p>
            <a:r>
              <a:rPr lang="en-GB" sz="2000" b="1" dirty="0"/>
              <a:t>9%</a:t>
            </a:r>
          </a:p>
        </p:txBody>
      </p:sp>
      <p:sp>
        <p:nvSpPr>
          <p:cNvPr id="337" name="TextBox 336"/>
          <p:cNvSpPr txBox="1"/>
          <p:nvPr/>
        </p:nvSpPr>
        <p:spPr>
          <a:xfrm>
            <a:off x="2446328" y="5225693"/>
            <a:ext cx="554960" cy="400110"/>
          </a:xfrm>
          <a:prstGeom prst="rect">
            <a:avLst/>
          </a:prstGeom>
          <a:noFill/>
        </p:spPr>
        <p:txBody>
          <a:bodyPr wrap="none" rtlCol="0">
            <a:spAutoFit/>
          </a:bodyPr>
          <a:lstStyle/>
          <a:p>
            <a:r>
              <a:rPr lang="en-GB" sz="2000" b="1" dirty="0">
                <a:solidFill>
                  <a:schemeClr val="bg1"/>
                </a:solidFill>
              </a:rPr>
              <a:t>8%</a:t>
            </a:r>
          </a:p>
        </p:txBody>
      </p:sp>
      <p:sp>
        <p:nvSpPr>
          <p:cNvPr id="338" name="TextBox 337"/>
          <p:cNvSpPr txBox="1"/>
          <p:nvPr/>
        </p:nvSpPr>
        <p:spPr>
          <a:xfrm>
            <a:off x="660676" y="4362800"/>
            <a:ext cx="554960" cy="400110"/>
          </a:xfrm>
          <a:prstGeom prst="rect">
            <a:avLst/>
          </a:prstGeom>
          <a:noFill/>
        </p:spPr>
        <p:txBody>
          <a:bodyPr wrap="none" rtlCol="0">
            <a:spAutoFit/>
          </a:bodyPr>
          <a:lstStyle/>
          <a:p>
            <a:r>
              <a:rPr lang="en-GB" sz="2000" b="1" dirty="0"/>
              <a:t>7%</a:t>
            </a:r>
          </a:p>
        </p:txBody>
      </p:sp>
      <p:graphicFrame>
        <p:nvGraphicFramePr>
          <p:cNvPr id="339" name="Chart 338"/>
          <p:cNvGraphicFramePr/>
          <p:nvPr>
            <p:extLst>
              <p:ext uri="{D42A27DB-BD31-4B8C-83A1-F6EECF244321}">
                <p14:modId xmlns:p14="http://schemas.microsoft.com/office/powerpoint/2010/main" val="253691959"/>
              </p:ext>
            </p:extLst>
          </p:nvPr>
        </p:nvGraphicFramePr>
        <p:xfrm>
          <a:off x="3962400" y="609600"/>
          <a:ext cx="8269234" cy="572067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81500" y="2609116"/>
            <a:ext cx="902811" cy="523220"/>
          </a:xfrm>
          <a:prstGeom prst="rect">
            <a:avLst/>
          </a:prstGeom>
          <a:noFill/>
        </p:spPr>
        <p:txBody>
          <a:bodyPr wrap="none" rtlCol="0">
            <a:spAutoFit/>
          </a:bodyPr>
          <a:lstStyle/>
          <a:p>
            <a:r>
              <a:rPr lang="en-GB" sz="2800" b="1" dirty="0"/>
              <a:t>Size</a:t>
            </a:r>
            <a:endParaRPr lang="en-GB" b="1" dirty="0"/>
          </a:p>
        </p:txBody>
      </p:sp>
      <p:sp>
        <p:nvSpPr>
          <p:cNvPr id="340" name="TextBox 339"/>
          <p:cNvSpPr txBox="1"/>
          <p:nvPr/>
        </p:nvSpPr>
        <p:spPr>
          <a:xfrm>
            <a:off x="4152900" y="6453589"/>
            <a:ext cx="8039100" cy="292384"/>
          </a:xfrm>
          <a:prstGeom prst="rect">
            <a:avLst/>
          </a:prstGeom>
          <a:noFill/>
        </p:spPr>
        <p:txBody>
          <a:bodyPr wrap="square" lIns="121917" tIns="60958" rIns="121917" bIns="60958" rtlCol="0">
            <a:spAutoFit/>
          </a:bodyPr>
          <a:lstStyle/>
          <a:p>
            <a:pPr algn="r"/>
            <a:r>
              <a:rPr lang="en-GB" sz="1100" i="1" dirty="0"/>
              <a:t>Base: All establishments in Module 2: 2-4 (10,339), 5-24 (24,835), 25-49 (5,907), 50-99 (2,950), 100-249 (1,332), 250+ (455)</a:t>
            </a:r>
          </a:p>
        </p:txBody>
      </p:sp>
    </p:spTree>
    <p:extLst>
      <p:ext uri="{BB962C8B-B14F-4D97-AF65-F5344CB8AC3E}">
        <p14:creationId xmlns:p14="http://schemas.microsoft.com/office/powerpoint/2010/main" val="338536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193209722"/>
              </p:ext>
            </p:extLst>
          </p:nvPr>
        </p:nvGraphicFramePr>
        <p:xfrm>
          <a:off x="0" y="682299"/>
          <a:ext cx="12036055" cy="596816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3966695" y="6332081"/>
            <a:ext cx="720000" cy="261610"/>
          </a:xfrm>
          <a:prstGeom prst="rect">
            <a:avLst/>
          </a:prstGeom>
          <a:noFill/>
        </p:spPr>
        <p:txBody>
          <a:bodyPr wrap="square" rtlCol="0">
            <a:spAutoFit/>
          </a:bodyPr>
          <a:lstStyle/>
          <a:p>
            <a:pPr algn="ctr"/>
            <a:r>
              <a:rPr lang="en-GB" sz="1100" i="1" dirty="0"/>
              <a:t>(3,713)</a:t>
            </a:r>
          </a:p>
        </p:txBody>
      </p:sp>
      <p:sp>
        <p:nvSpPr>
          <p:cNvPr id="15" name="TextBox 14"/>
          <p:cNvSpPr txBox="1"/>
          <p:nvPr/>
        </p:nvSpPr>
        <p:spPr>
          <a:xfrm>
            <a:off x="327415" y="6332081"/>
            <a:ext cx="720000" cy="261610"/>
          </a:xfrm>
          <a:prstGeom prst="rect">
            <a:avLst/>
          </a:prstGeom>
          <a:noFill/>
        </p:spPr>
        <p:txBody>
          <a:bodyPr wrap="square" rtlCol="0">
            <a:spAutoFit/>
          </a:bodyPr>
          <a:lstStyle/>
          <a:p>
            <a:pPr algn="ctr"/>
            <a:r>
              <a:rPr lang="en-GB" sz="1100" i="1" dirty="0"/>
              <a:t>(4,530)</a:t>
            </a:r>
          </a:p>
        </p:txBody>
      </p:sp>
      <p:sp>
        <p:nvSpPr>
          <p:cNvPr id="16" name="TextBox 15"/>
          <p:cNvSpPr txBox="1"/>
          <p:nvPr/>
        </p:nvSpPr>
        <p:spPr>
          <a:xfrm>
            <a:off x="3056875" y="6332081"/>
            <a:ext cx="720000" cy="261610"/>
          </a:xfrm>
          <a:prstGeom prst="rect">
            <a:avLst/>
          </a:prstGeom>
          <a:noFill/>
        </p:spPr>
        <p:txBody>
          <a:bodyPr wrap="square" rtlCol="0">
            <a:spAutoFit/>
          </a:bodyPr>
          <a:lstStyle/>
          <a:p>
            <a:pPr algn="ctr"/>
            <a:r>
              <a:rPr lang="en-GB" sz="1100" i="1" dirty="0"/>
              <a:t>(4,189)</a:t>
            </a:r>
          </a:p>
        </p:txBody>
      </p:sp>
      <p:sp>
        <p:nvSpPr>
          <p:cNvPr id="17" name="TextBox 16"/>
          <p:cNvSpPr txBox="1"/>
          <p:nvPr/>
        </p:nvSpPr>
        <p:spPr>
          <a:xfrm>
            <a:off x="4876515" y="6332081"/>
            <a:ext cx="720000" cy="261610"/>
          </a:xfrm>
          <a:prstGeom prst="rect">
            <a:avLst/>
          </a:prstGeom>
          <a:noFill/>
        </p:spPr>
        <p:txBody>
          <a:bodyPr wrap="square" rtlCol="0">
            <a:spAutoFit/>
          </a:bodyPr>
          <a:lstStyle/>
          <a:p>
            <a:pPr algn="ctr"/>
            <a:r>
              <a:rPr lang="en-GB" sz="1100" i="1" dirty="0"/>
              <a:t>(514)</a:t>
            </a:r>
          </a:p>
        </p:txBody>
      </p:sp>
      <p:sp>
        <p:nvSpPr>
          <p:cNvPr id="18" name="TextBox 17"/>
          <p:cNvSpPr txBox="1"/>
          <p:nvPr/>
        </p:nvSpPr>
        <p:spPr>
          <a:xfrm>
            <a:off x="5786335" y="6332081"/>
            <a:ext cx="720000" cy="261610"/>
          </a:xfrm>
          <a:prstGeom prst="rect">
            <a:avLst/>
          </a:prstGeom>
          <a:noFill/>
        </p:spPr>
        <p:txBody>
          <a:bodyPr wrap="square" rtlCol="0">
            <a:spAutoFit/>
          </a:bodyPr>
          <a:lstStyle/>
          <a:p>
            <a:pPr algn="ctr"/>
            <a:r>
              <a:rPr lang="en-GB" sz="1100" i="1" dirty="0"/>
              <a:t>(3,477)</a:t>
            </a:r>
          </a:p>
        </p:txBody>
      </p:sp>
      <p:sp>
        <p:nvSpPr>
          <p:cNvPr id="19" name="TextBox 18"/>
          <p:cNvSpPr txBox="1"/>
          <p:nvPr/>
        </p:nvSpPr>
        <p:spPr>
          <a:xfrm>
            <a:off x="8515795" y="6332081"/>
            <a:ext cx="720000" cy="261610"/>
          </a:xfrm>
          <a:prstGeom prst="rect">
            <a:avLst/>
          </a:prstGeom>
          <a:noFill/>
        </p:spPr>
        <p:txBody>
          <a:bodyPr wrap="square" rtlCol="0">
            <a:spAutoFit/>
          </a:bodyPr>
          <a:lstStyle/>
          <a:p>
            <a:pPr algn="ctr"/>
            <a:r>
              <a:rPr lang="en-GB" sz="1100" i="1" dirty="0"/>
              <a:t>(1,853)</a:t>
            </a:r>
          </a:p>
        </p:txBody>
      </p:sp>
      <p:sp>
        <p:nvSpPr>
          <p:cNvPr id="20" name="TextBox 19"/>
          <p:cNvSpPr txBox="1"/>
          <p:nvPr/>
        </p:nvSpPr>
        <p:spPr>
          <a:xfrm>
            <a:off x="9425615" y="6332081"/>
            <a:ext cx="720000" cy="261610"/>
          </a:xfrm>
          <a:prstGeom prst="rect">
            <a:avLst/>
          </a:prstGeom>
          <a:noFill/>
        </p:spPr>
        <p:txBody>
          <a:bodyPr wrap="square" rtlCol="0">
            <a:spAutoFit/>
          </a:bodyPr>
          <a:lstStyle/>
          <a:p>
            <a:pPr algn="ctr"/>
            <a:r>
              <a:rPr lang="en-GB" sz="1100" i="1" dirty="0"/>
              <a:t>(3,713)</a:t>
            </a:r>
          </a:p>
        </p:txBody>
      </p:sp>
      <p:sp>
        <p:nvSpPr>
          <p:cNvPr id="21" name="TextBox 20"/>
          <p:cNvSpPr txBox="1"/>
          <p:nvPr/>
        </p:nvSpPr>
        <p:spPr>
          <a:xfrm>
            <a:off x="10335435" y="6332081"/>
            <a:ext cx="720000" cy="261610"/>
          </a:xfrm>
          <a:prstGeom prst="rect">
            <a:avLst/>
          </a:prstGeom>
          <a:noFill/>
        </p:spPr>
        <p:txBody>
          <a:bodyPr wrap="square" rtlCol="0">
            <a:spAutoFit/>
          </a:bodyPr>
          <a:lstStyle/>
          <a:p>
            <a:pPr algn="ctr"/>
            <a:r>
              <a:rPr lang="en-GB" sz="1100" i="1" dirty="0"/>
              <a:t>(8,164)</a:t>
            </a:r>
          </a:p>
        </p:txBody>
      </p:sp>
      <p:sp>
        <p:nvSpPr>
          <p:cNvPr id="22" name="TextBox 21"/>
          <p:cNvSpPr txBox="1"/>
          <p:nvPr/>
        </p:nvSpPr>
        <p:spPr>
          <a:xfrm>
            <a:off x="11245256" y="6332081"/>
            <a:ext cx="720000" cy="261610"/>
          </a:xfrm>
          <a:prstGeom prst="rect">
            <a:avLst/>
          </a:prstGeom>
          <a:noFill/>
        </p:spPr>
        <p:txBody>
          <a:bodyPr wrap="square" rtlCol="0">
            <a:spAutoFit/>
          </a:bodyPr>
          <a:lstStyle/>
          <a:p>
            <a:pPr algn="ctr"/>
            <a:r>
              <a:rPr lang="en-GB" sz="1100" i="1" dirty="0"/>
              <a:t>(1,268)</a:t>
            </a:r>
          </a:p>
        </p:txBody>
      </p:sp>
      <p:sp>
        <p:nvSpPr>
          <p:cNvPr id="23" name="TextBox 13"/>
          <p:cNvSpPr txBox="1"/>
          <p:nvPr/>
        </p:nvSpPr>
        <p:spPr>
          <a:xfrm>
            <a:off x="6696155" y="6332094"/>
            <a:ext cx="720000" cy="26158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i="1" dirty="0"/>
              <a:t>(4,501) </a:t>
            </a:r>
          </a:p>
        </p:txBody>
      </p:sp>
      <p:sp>
        <p:nvSpPr>
          <p:cNvPr id="24" name="TextBox 13"/>
          <p:cNvSpPr txBox="1"/>
          <p:nvPr/>
        </p:nvSpPr>
        <p:spPr>
          <a:xfrm>
            <a:off x="7605975" y="6332094"/>
            <a:ext cx="720000" cy="26158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i="1" dirty="0"/>
              <a:t>(6,629)</a:t>
            </a:r>
          </a:p>
        </p:txBody>
      </p:sp>
      <p:sp>
        <p:nvSpPr>
          <p:cNvPr id="25" name="TextBox 13"/>
          <p:cNvSpPr txBox="1"/>
          <p:nvPr/>
        </p:nvSpPr>
        <p:spPr>
          <a:xfrm>
            <a:off x="2147055" y="6332064"/>
            <a:ext cx="720000" cy="2616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i="1" dirty="0"/>
              <a:t>(2,808)</a:t>
            </a:r>
          </a:p>
        </p:txBody>
      </p:sp>
      <p:sp>
        <p:nvSpPr>
          <p:cNvPr id="26" name="TextBox 13"/>
          <p:cNvSpPr txBox="1"/>
          <p:nvPr/>
        </p:nvSpPr>
        <p:spPr>
          <a:xfrm>
            <a:off x="1237235" y="6332094"/>
            <a:ext cx="720000" cy="26158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i="1" dirty="0"/>
              <a:t>(459)</a:t>
            </a:r>
          </a:p>
        </p:txBody>
      </p:sp>
      <p:sp>
        <p:nvSpPr>
          <p:cNvPr id="4"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Incidence of retention difficulties by sector</a:t>
            </a:r>
          </a:p>
        </p:txBody>
      </p:sp>
      <p:sp>
        <p:nvSpPr>
          <p:cNvPr id="12" name="TextBox 11"/>
          <p:cNvSpPr txBox="1"/>
          <p:nvPr/>
        </p:nvSpPr>
        <p:spPr>
          <a:xfrm>
            <a:off x="9003195" y="6600219"/>
            <a:ext cx="3219093" cy="261610"/>
          </a:xfrm>
          <a:prstGeom prst="rect">
            <a:avLst/>
          </a:prstGeom>
          <a:noFill/>
        </p:spPr>
        <p:txBody>
          <a:bodyPr wrap="square" rtlCol="0">
            <a:spAutoFit/>
          </a:bodyPr>
          <a:lstStyle/>
          <a:p>
            <a:r>
              <a:rPr lang="en-GB" sz="1100" i="1" dirty="0"/>
              <a:t>Base: All establishments in Module 2 (as shown)</a:t>
            </a:r>
          </a:p>
        </p:txBody>
      </p:sp>
    </p:spTree>
    <p:extLst>
      <p:ext uri="{BB962C8B-B14F-4D97-AF65-F5344CB8AC3E}">
        <p14:creationId xmlns:p14="http://schemas.microsoft.com/office/powerpoint/2010/main" val="405509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Occupation most affected by retention difficulties</a:t>
            </a:r>
          </a:p>
        </p:txBody>
      </p:sp>
      <p:graphicFrame>
        <p:nvGraphicFramePr>
          <p:cNvPr id="5" name="Chart 4"/>
          <p:cNvGraphicFramePr/>
          <p:nvPr>
            <p:extLst>
              <p:ext uri="{D42A27DB-BD31-4B8C-83A1-F6EECF244321}">
                <p14:modId xmlns:p14="http://schemas.microsoft.com/office/powerpoint/2010/main" val="1593672471"/>
              </p:ext>
            </p:extLst>
          </p:nvPr>
        </p:nvGraphicFramePr>
        <p:xfrm>
          <a:off x="118753" y="767994"/>
          <a:ext cx="11952650" cy="56283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81570" y="6396338"/>
            <a:ext cx="10710430" cy="461661"/>
          </a:xfrm>
          <a:prstGeom prst="rect">
            <a:avLst/>
          </a:prstGeom>
          <a:noFill/>
        </p:spPr>
        <p:txBody>
          <a:bodyPr wrap="square" lIns="121917" tIns="60958" rIns="121917" bIns="60958" rtlCol="0">
            <a:spAutoFit/>
          </a:bodyPr>
          <a:lstStyle/>
          <a:p>
            <a:pPr algn="r"/>
            <a:endParaRPr lang="en-GB" sz="1100" i="1" dirty="0"/>
          </a:p>
          <a:p>
            <a:pPr algn="r"/>
            <a:r>
              <a:rPr lang="en-GB" sz="1100" i="1" dirty="0"/>
              <a:t>Base: All establishments  with retention difficulties (4,924)</a:t>
            </a:r>
          </a:p>
        </p:txBody>
      </p:sp>
    </p:spTree>
    <p:extLst>
      <p:ext uri="{BB962C8B-B14F-4D97-AF65-F5344CB8AC3E}">
        <p14:creationId xmlns:p14="http://schemas.microsoft.com/office/powerpoint/2010/main" val="327343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169465215"/>
              </p:ext>
            </p:extLst>
          </p:nvPr>
        </p:nvGraphicFramePr>
        <p:xfrm>
          <a:off x="95534" y="1052736"/>
          <a:ext cx="11081982" cy="5754413"/>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5183222" y="6597353"/>
            <a:ext cx="7008778" cy="292384"/>
          </a:xfrm>
          <a:prstGeom prst="rect">
            <a:avLst/>
          </a:prstGeom>
          <a:noFill/>
        </p:spPr>
        <p:txBody>
          <a:bodyPr wrap="square" lIns="121917" tIns="60958" rIns="121917" bIns="60958" rtlCol="0">
            <a:spAutoFit/>
          </a:bodyPr>
          <a:lstStyle/>
          <a:p>
            <a:pPr algn="r"/>
            <a:r>
              <a:rPr lang="en-GB" sz="1100" i="1" dirty="0"/>
              <a:t>Base: All establishments experiencing retention difficulties (Module 2: 4,924)</a:t>
            </a:r>
          </a:p>
        </p:txBody>
      </p:sp>
      <p:sp>
        <p:nvSpPr>
          <p:cNvPr id="24"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Reasons why it is difficult to retain staff</a:t>
            </a:r>
          </a:p>
        </p:txBody>
      </p:sp>
    </p:spTree>
    <p:extLst>
      <p:ext uri="{BB962C8B-B14F-4D97-AF65-F5344CB8AC3E}">
        <p14:creationId xmlns:p14="http://schemas.microsoft.com/office/powerpoint/2010/main" val="18659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3: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The internal skills challenge</a:t>
            </a:r>
          </a:p>
        </p:txBody>
      </p:sp>
      <p:sp>
        <p:nvSpPr>
          <p:cNvPr id="4" name="Slide Number Placeholder 3"/>
          <p:cNvSpPr>
            <a:spLocks noGrp="1"/>
          </p:cNvSpPr>
          <p:nvPr>
            <p:ph type="sldNum" sz="quarter" idx="10"/>
          </p:nvPr>
        </p:nvSpPr>
        <p:spPr>
          <a:xfrm>
            <a:off x="11205634" y="6454775"/>
            <a:ext cx="681566" cy="266700"/>
          </a:xfrm>
        </p:spPr>
        <p:txBody>
          <a:bodyPr/>
          <a:lstStyle/>
          <a:p>
            <a:pPr>
              <a:defRPr/>
            </a:pPr>
            <a:fld id="{223D1A83-DC1D-43E7-A826-A080D0E04935}" type="slidenum">
              <a:rPr lang="en-US" smtClean="0"/>
              <a:pPr>
                <a:defRPr/>
              </a:pPr>
              <a:t>24</a:t>
            </a:fld>
            <a:endParaRPr lang="en-US" dirty="0"/>
          </a:p>
        </p:txBody>
      </p:sp>
    </p:spTree>
    <p:extLst>
      <p:ext uri="{BB962C8B-B14F-4D97-AF65-F5344CB8AC3E}">
        <p14:creationId xmlns:p14="http://schemas.microsoft.com/office/powerpoint/2010/main" val="16452769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Incidence and density of skills gaps by country</a:t>
            </a:r>
          </a:p>
        </p:txBody>
      </p:sp>
      <p:sp>
        <p:nvSpPr>
          <p:cNvPr id="8" name="TextBox 7"/>
          <p:cNvSpPr txBox="1"/>
          <p:nvPr/>
        </p:nvSpPr>
        <p:spPr>
          <a:xfrm>
            <a:off x="720919" y="5877272"/>
            <a:ext cx="1080000" cy="338554"/>
          </a:xfrm>
          <a:prstGeom prst="rect">
            <a:avLst/>
          </a:prstGeom>
          <a:noFill/>
        </p:spPr>
        <p:txBody>
          <a:bodyPr wrap="none" rtlCol="0">
            <a:spAutoFit/>
          </a:bodyPr>
          <a:lstStyle/>
          <a:p>
            <a:pPr algn="ctr"/>
            <a:r>
              <a:rPr lang="en-GB" sz="1600" b="1" dirty="0">
                <a:latin typeface="NeueHaasGroteskDisp Std Blk"/>
              </a:rPr>
              <a:t>UK</a:t>
            </a:r>
            <a:endParaRPr lang="en-GB" sz="1200" b="1" dirty="0">
              <a:latin typeface="NeueHaasGroteskDisp Std Blk"/>
            </a:endParaRPr>
          </a:p>
        </p:txBody>
      </p:sp>
      <p:sp>
        <p:nvSpPr>
          <p:cNvPr id="9" name="TextBox 8"/>
          <p:cNvSpPr txBox="1"/>
          <p:nvPr/>
        </p:nvSpPr>
        <p:spPr>
          <a:xfrm>
            <a:off x="3118248" y="5877272"/>
            <a:ext cx="1080000" cy="338554"/>
          </a:xfrm>
          <a:prstGeom prst="rect">
            <a:avLst/>
          </a:prstGeom>
          <a:noFill/>
        </p:spPr>
        <p:txBody>
          <a:bodyPr wrap="none" rtlCol="0">
            <a:spAutoFit/>
          </a:bodyPr>
          <a:lstStyle/>
          <a:p>
            <a:pPr algn="ctr"/>
            <a:r>
              <a:rPr lang="en-GB" sz="1600" b="1" dirty="0">
                <a:latin typeface="NeueHaasGroteskDisp Std Blk"/>
              </a:rPr>
              <a:t>England</a:t>
            </a:r>
            <a:endParaRPr lang="en-GB" sz="1200" b="1" dirty="0">
              <a:latin typeface="NeueHaasGroteskDisp Std Blk"/>
            </a:endParaRPr>
          </a:p>
        </p:txBody>
      </p:sp>
      <p:sp>
        <p:nvSpPr>
          <p:cNvPr id="10" name="TextBox 9"/>
          <p:cNvSpPr txBox="1"/>
          <p:nvPr/>
        </p:nvSpPr>
        <p:spPr>
          <a:xfrm>
            <a:off x="5515577" y="5877272"/>
            <a:ext cx="1080000" cy="338554"/>
          </a:xfrm>
          <a:prstGeom prst="rect">
            <a:avLst/>
          </a:prstGeom>
          <a:noFill/>
        </p:spPr>
        <p:txBody>
          <a:bodyPr wrap="none" rtlCol="0">
            <a:spAutoFit/>
          </a:bodyPr>
          <a:lstStyle/>
          <a:p>
            <a:pPr algn="ctr"/>
            <a:r>
              <a:rPr lang="en-GB" sz="1600" b="1" dirty="0">
                <a:latin typeface="NeueHaasGroteskDisp Std Blk"/>
              </a:rPr>
              <a:t>N. Ireland</a:t>
            </a:r>
            <a:endParaRPr lang="en-GB" sz="1200" b="1" dirty="0">
              <a:latin typeface="NeueHaasGroteskDisp Std Blk"/>
            </a:endParaRPr>
          </a:p>
        </p:txBody>
      </p:sp>
      <p:sp>
        <p:nvSpPr>
          <p:cNvPr id="11" name="TextBox 10"/>
          <p:cNvSpPr txBox="1"/>
          <p:nvPr/>
        </p:nvSpPr>
        <p:spPr>
          <a:xfrm>
            <a:off x="7912906" y="5877272"/>
            <a:ext cx="1080000" cy="338554"/>
          </a:xfrm>
          <a:prstGeom prst="rect">
            <a:avLst/>
          </a:prstGeom>
          <a:noFill/>
        </p:spPr>
        <p:txBody>
          <a:bodyPr wrap="none" rtlCol="0">
            <a:spAutoFit/>
          </a:bodyPr>
          <a:lstStyle/>
          <a:p>
            <a:pPr algn="ctr"/>
            <a:r>
              <a:rPr lang="en-GB" sz="1600" b="1" dirty="0">
                <a:latin typeface="NeueHaasGroteskDisp Std Blk"/>
              </a:rPr>
              <a:t>Scotland</a:t>
            </a:r>
            <a:endParaRPr lang="en-GB" sz="1200" b="1" dirty="0">
              <a:latin typeface="NeueHaasGroteskDisp Std Blk"/>
            </a:endParaRPr>
          </a:p>
        </p:txBody>
      </p:sp>
      <p:sp>
        <p:nvSpPr>
          <p:cNvPr id="12" name="TextBox 11"/>
          <p:cNvSpPr txBox="1"/>
          <p:nvPr/>
        </p:nvSpPr>
        <p:spPr>
          <a:xfrm>
            <a:off x="10310233" y="5877272"/>
            <a:ext cx="1080000" cy="338554"/>
          </a:xfrm>
          <a:prstGeom prst="rect">
            <a:avLst/>
          </a:prstGeom>
          <a:noFill/>
        </p:spPr>
        <p:txBody>
          <a:bodyPr wrap="none" rtlCol="0">
            <a:spAutoFit/>
          </a:bodyPr>
          <a:lstStyle/>
          <a:p>
            <a:pPr algn="ctr"/>
            <a:r>
              <a:rPr lang="en-GB" sz="1600" b="1" dirty="0">
                <a:latin typeface="NeueHaasGroteskDisp Std Blk"/>
              </a:rPr>
              <a:t>Wales</a:t>
            </a:r>
            <a:endParaRPr lang="en-GB" sz="1200" b="1" dirty="0">
              <a:latin typeface="NeueHaasGroteskDisp Std Blk"/>
            </a:endParaRPr>
          </a:p>
        </p:txBody>
      </p:sp>
      <p:pic>
        <p:nvPicPr>
          <p:cNvPr id="36" name="chart"/>
          <p:cNvPicPr>
            <a:picLocks noChangeAspect="1"/>
          </p:cNvPicPr>
          <p:nvPr/>
        </p:nvPicPr>
        <p:blipFill rotWithShape="1">
          <a:blip r:embed="rId2"/>
          <a:srcRect l="66344" t="37148" r="32113" b="60764"/>
          <a:stretch/>
        </p:blipFill>
        <p:spPr>
          <a:xfrm>
            <a:off x="3677807" y="1214668"/>
            <a:ext cx="312549" cy="211871"/>
          </a:xfrm>
          <a:prstGeom prst="rect">
            <a:avLst/>
          </a:prstGeom>
        </p:spPr>
      </p:pic>
      <p:sp>
        <p:nvSpPr>
          <p:cNvPr id="37" name="TextBox 36"/>
          <p:cNvSpPr txBox="1"/>
          <p:nvPr/>
        </p:nvSpPr>
        <p:spPr>
          <a:xfrm>
            <a:off x="3990356" y="1189799"/>
            <a:ext cx="3040191" cy="261610"/>
          </a:xfrm>
          <a:prstGeom prst="rect">
            <a:avLst/>
          </a:prstGeom>
          <a:noFill/>
        </p:spPr>
        <p:txBody>
          <a:bodyPr wrap="square" rtlCol="0">
            <a:spAutoFit/>
          </a:bodyPr>
          <a:lstStyle/>
          <a:p>
            <a:r>
              <a:rPr lang="en-GB" sz="1100" dirty="0">
                <a:latin typeface="NeueHaasGroteskDisp Std Blk"/>
              </a:rPr>
              <a:t>Density (% of all staff with a skills gap)</a:t>
            </a:r>
          </a:p>
        </p:txBody>
      </p:sp>
      <p:grpSp>
        <p:nvGrpSpPr>
          <p:cNvPr id="38" name="Group 37"/>
          <p:cNvGrpSpPr/>
          <p:nvPr/>
        </p:nvGrpSpPr>
        <p:grpSpPr>
          <a:xfrm>
            <a:off x="558564" y="1274885"/>
            <a:ext cx="412339" cy="83820"/>
            <a:chOff x="5500877" y="2085422"/>
            <a:chExt cx="412339" cy="83820"/>
          </a:xfrm>
        </p:grpSpPr>
        <p:sp>
          <p:nvSpPr>
            <p:cNvPr id="39" name="Rectangle 38"/>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5500877" y="2085422"/>
              <a:ext cx="88260" cy="83820"/>
            </a:xfrm>
            <a:prstGeom prst="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TextBox 41"/>
          <p:cNvSpPr txBox="1"/>
          <p:nvPr/>
        </p:nvSpPr>
        <p:spPr>
          <a:xfrm>
            <a:off x="1097500" y="1182105"/>
            <a:ext cx="2081130" cy="276999"/>
          </a:xfrm>
          <a:prstGeom prst="rect">
            <a:avLst/>
          </a:prstGeom>
          <a:noFill/>
        </p:spPr>
        <p:txBody>
          <a:bodyPr wrap="square" rtlCol="0">
            <a:spAutoFit/>
          </a:bodyPr>
          <a:lstStyle/>
          <a:p>
            <a:r>
              <a:rPr lang="en-GB" sz="1200" dirty="0"/>
              <a:t>Incidence of skills gaps</a:t>
            </a:r>
          </a:p>
        </p:txBody>
      </p:sp>
      <p:sp>
        <p:nvSpPr>
          <p:cNvPr id="43" name="TextBox 42"/>
          <p:cNvSpPr txBox="1"/>
          <p:nvPr/>
        </p:nvSpPr>
        <p:spPr>
          <a:xfrm>
            <a:off x="3438457" y="6273235"/>
            <a:ext cx="8753543" cy="600164"/>
          </a:xfrm>
          <a:prstGeom prst="rect">
            <a:avLst/>
          </a:prstGeom>
          <a:noFill/>
        </p:spPr>
        <p:txBody>
          <a:bodyPr wrap="square" rtlCol="0">
            <a:spAutoFit/>
          </a:bodyPr>
          <a:lstStyle/>
          <a:p>
            <a:pPr algn="r"/>
            <a:r>
              <a:rPr lang="en-GB" sz="1100" i="1" dirty="0"/>
              <a:t>Base: All establishments (2011: UK: 86,522; England: 74,156; NI: 3,921; Scotland: 2,487; Wales: 5,958;</a:t>
            </a:r>
          </a:p>
          <a:p>
            <a:pPr algn="r"/>
            <a:r>
              <a:rPr lang="en-GB" sz="1100" i="1" dirty="0"/>
              <a:t>2013: UK: 91,279; England: 75,255; NI: 4,014; Scotland: 6,014; Wales: 5,996 </a:t>
            </a:r>
          </a:p>
          <a:p>
            <a:pPr algn="r"/>
            <a:r>
              <a:rPr lang="en-GB" sz="1100" i="1" dirty="0"/>
              <a:t>2015: UK: 91,210; England: 75,129; NI: 4,019; Scotland: 6,035; Wales: 6,027)</a:t>
            </a:r>
          </a:p>
        </p:txBody>
      </p:sp>
      <p:pic>
        <p:nvPicPr>
          <p:cNvPr id="44" name="chart"/>
          <p:cNvPicPr>
            <a:picLocks noChangeAspect="1"/>
          </p:cNvPicPr>
          <p:nvPr/>
        </p:nvPicPr>
        <p:blipFill>
          <a:blip r:embed="rId3"/>
          <a:stretch>
            <a:fillRect/>
          </a:stretch>
        </p:blipFill>
        <p:spPr>
          <a:xfrm>
            <a:off x="3672176" y="1234895"/>
            <a:ext cx="323810" cy="123810"/>
          </a:xfrm>
          <a:prstGeom prst="rect">
            <a:avLst/>
          </a:prstGeom>
        </p:spPr>
      </p:pic>
      <p:graphicFrame>
        <p:nvGraphicFramePr>
          <p:cNvPr id="45" name="Chart 44"/>
          <p:cNvGraphicFramePr/>
          <p:nvPr>
            <p:extLst>
              <p:ext uri="{D42A27DB-BD31-4B8C-83A1-F6EECF244321}">
                <p14:modId xmlns:p14="http://schemas.microsoft.com/office/powerpoint/2010/main" val="1451283482"/>
              </p:ext>
            </p:extLst>
          </p:nvPr>
        </p:nvGraphicFramePr>
        <p:xfrm>
          <a:off x="215900" y="587712"/>
          <a:ext cx="11620341" cy="5289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646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Incidence and density of skills gaps by establishment size </a:t>
            </a:r>
          </a:p>
        </p:txBody>
      </p:sp>
      <p:graphicFrame>
        <p:nvGraphicFramePr>
          <p:cNvPr id="6" name="Chart 5"/>
          <p:cNvGraphicFramePr/>
          <p:nvPr>
            <p:extLst>
              <p:ext uri="{D42A27DB-BD31-4B8C-83A1-F6EECF244321}">
                <p14:modId xmlns:p14="http://schemas.microsoft.com/office/powerpoint/2010/main" val="2813940903"/>
              </p:ext>
            </p:extLst>
          </p:nvPr>
        </p:nvGraphicFramePr>
        <p:xfrm>
          <a:off x="658149" y="575013"/>
          <a:ext cx="10452038" cy="51889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5740821"/>
            <a:ext cx="742950" cy="307777"/>
          </a:xfrm>
          <a:prstGeom prst="rect">
            <a:avLst/>
          </a:prstGeom>
          <a:noFill/>
        </p:spPr>
        <p:txBody>
          <a:bodyPr wrap="square" rtlCol="0">
            <a:spAutoFit/>
          </a:bodyPr>
          <a:lstStyle/>
          <a:p>
            <a:r>
              <a:rPr lang="en-GB" sz="1400" b="1" dirty="0">
                <a:latin typeface="NeueHaasGroteskDisp Std Blk"/>
              </a:rPr>
              <a:t>2 to 4</a:t>
            </a:r>
          </a:p>
        </p:txBody>
      </p:sp>
      <p:sp>
        <p:nvSpPr>
          <p:cNvPr id="8" name="TextBox 7"/>
          <p:cNvSpPr txBox="1"/>
          <p:nvPr/>
        </p:nvSpPr>
        <p:spPr>
          <a:xfrm>
            <a:off x="2717882" y="5740821"/>
            <a:ext cx="923925" cy="307777"/>
          </a:xfrm>
          <a:prstGeom prst="rect">
            <a:avLst/>
          </a:prstGeom>
          <a:noFill/>
        </p:spPr>
        <p:txBody>
          <a:bodyPr wrap="square" rtlCol="0">
            <a:spAutoFit/>
          </a:bodyPr>
          <a:lstStyle/>
          <a:p>
            <a:r>
              <a:rPr lang="en-GB" sz="1400" b="1" dirty="0">
                <a:latin typeface="NeueHaasGroteskDisp Std Blk"/>
              </a:rPr>
              <a:t>5 to 24</a:t>
            </a:r>
          </a:p>
        </p:txBody>
      </p:sp>
      <p:sp>
        <p:nvSpPr>
          <p:cNvPr id="9" name="TextBox 8"/>
          <p:cNvSpPr txBox="1"/>
          <p:nvPr/>
        </p:nvSpPr>
        <p:spPr>
          <a:xfrm>
            <a:off x="4455896" y="5740821"/>
            <a:ext cx="923925" cy="307777"/>
          </a:xfrm>
          <a:prstGeom prst="rect">
            <a:avLst/>
          </a:prstGeom>
          <a:noFill/>
        </p:spPr>
        <p:txBody>
          <a:bodyPr wrap="square" rtlCol="0">
            <a:spAutoFit/>
          </a:bodyPr>
          <a:lstStyle/>
          <a:p>
            <a:r>
              <a:rPr lang="en-GB" sz="1400" b="1" dirty="0">
                <a:latin typeface="NeueHaasGroteskDisp Std Blk"/>
              </a:rPr>
              <a:t>25 to 49</a:t>
            </a:r>
          </a:p>
        </p:txBody>
      </p:sp>
      <p:sp>
        <p:nvSpPr>
          <p:cNvPr id="10" name="TextBox 9"/>
          <p:cNvSpPr txBox="1"/>
          <p:nvPr/>
        </p:nvSpPr>
        <p:spPr>
          <a:xfrm>
            <a:off x="6251697" y="5740821"/>
            <a:ext cx="923925" cy="307777"/>
          </a:xfrm>
          <a:prstGeom prst="rect">
            <a:avLst/>
          </a:prstGeom>
          <a:noFill/>
        </p:spPr>
        <p:txBody>
          <a:bodyPr wrap="square" rtlCol="0">
            <a:spAutoFit/>
          </a:bodyPr>
          <a:lstStyle/>
          <a:p>
            <a:r>
              <a:rPr lang="en-GB" sz="1400" b="1" dirty="0">
                <a:latin typeface="NeueHaasGroteskDisp Std Blk"/>
              </a:rPr>
              <a:t>50 to 99</a:t>
            </a:r>
          </a:p>
        </p:txBody>
      </p:sp>
      <p:sp>
        <p:nvSpPr>
          <p:cNvPr id="11" name="TextBox 10"/>
          <p:cNvSpPr txBox="1"/>
          <p:nvPr/>
        </p:nvSpPr>
        <p:spPr>
          <a:xfrm>
            <a:off x="8013823" y="5740821"/>
            <a:ext cx="1190624" cy="307777"/>
          </a:xfrm>
          <a:prstGeom prst="rect">
            <a:avLst/>
          </a:prstGeom>
          <a:noFill/>
        </p:spPr>
        <p:txBody>
          <a:bodyPr wrap="square" rtlCol="0">
            <a:spAutoFit/>
          </a:bodyPr>
          <a:lstStyle/>
          <a:p>
            <a:r>
              <a:rPr lang="en-GB" sz="1400" b="1" dirty="0">
                <a:latin typeface="NeueHaasGroteskDisp Std Blk"/>
              </a:rPr>
              <a:t>100 to 249</a:t>
            </a:r>
          </a:p>
        </p:txBody>
      </p:sp>
      <p:sp>
        <p:nvSpPr>
          <p:cNvPr id="12" name="TextBox 11"/>
          <p:cNvSpPr txBox="1"/>
          <p:nvPr/>
        </p:nvSpPr>
        <p:spPr>
          <a:xfrm>
            <a:off x="10052171" y="5740821"/>
            <a:ext cx="723899" cy="307777"/>
          </a:xfrm>
          <a:prstGeom prst="rect">
            <a:avLst/>
          </a:prstGeom>
          <a:noFill/>
        </p:spPr>
        <p:txBody>
          <a:bodyPr wrap="square" rtlCol="0">
            <a:spAutoFit/>
          </a:bodyPr>
          <a:lstStyle/>
          <a:p>
            <a:r>
              <a:rPr lang="en-GB" sz="1400" b="1" dirty="0">
                <a:latin typeface="NeueHaasGroteskDisp Std Blk"/>
              </a:rPr>
              <a:t>250+</a:t>
            </a:r>
          </a:p>
        </p:txBody>
      </p:sp>
      <p:pic>
        <p:nvPicPr>
          <p:cNvPr id="13" name="chart"/>
          <p:cNvPicPr>
            <a:picLocks noChangeAspect="1"/>
          </p:cNvPicPr>
          <p:nvPr/>
        </p:nvPicPr>
        <p:blipFill rotWithShape="1">
          <a:blip r:embed="rId4"/>
          <a:srcRect l="66344" t="37148" r="32113" b="60764"/>
          <a:stretch/>
        </p:blipFill>
        <p:spPr>
          <a:xfrm>
            <a:off x="3509263" y="1221709"/>
            <a:ext cx="312549" cy="211871"/>
          </a:xfrm>
          <a:prstGeom prst="rect">
            <a:avLst/>
          </a:prstGeom>
        </p:spPr>
      </p:pic>
      <p:sp>
        <p:nvSpPr>
          <p:cNvPr id="14" name="TextBox 13"/>
          <p:cNvSpPr txBox="1"/>
          <p:nvPr/>
        </p:nvSpPr>
        <p:spPr>
          <a:xfrm>
            <a:off x="3872823" y="1162000"/>
            <a:ext cx="3040191" cy="276999"/>
          </a:xfrm>
          <a:prstGeom prst="rect">
            <a:avLst/>
          </a:prstGeom>
          <a:noFill/>
        </p:spPr>
        <p:txBody>
          <a:bodyPr wrap="square" rtlCol="0">
            <a:spAutoFit/>
          </a:bodyPr>
          <a:lstStyle/>
          <a:p>
            <a:r>
              <a:rPr lang="en-GB" sz="1200" dirty="0"/>
              <a:t>Density (% of all staff with a skills gap)</a:t>
            </a:r>
          </a:p>
        </p:txBody>
      </p:sp>
      <p:grpSp>
        <p:nvGrpSpPr>
          <p:cNvPr id="15" name="Group 14"/>
          <p:cNvGrpSpPr/>
          <p:nvPr/>
        </p:nvGrpSpPr>
        <p:grpSpPr>
          <a:xfrm>
            <a:off x="451664" y="1278985"/>
            <a:ext cx="412339" cy="83820"/>
            <a:chOff x="5500877" y="2085422"/>
            <a:chExt cx="412339" cy="83820"/>
          </a:xfrm>
        </p:grpSpPr>
        <p:sp>
          <p:nvSpPr>
            <p:cNvPr id="16" name="Rectangle 15"/>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5500877" y="2085422"/>
              <a:ext cx="88260" cy="83820"/>
            </a:xfrm>
            <a:prstGeom prst="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p:cNvSpPr txBox="1"/>
          <p:nvPr/>
        </p:nvSpPr>
        <p:spPr>
          <a:xfrm>
            <a:off x="990600" y="1186205"/>
            <a:ext cx="2081130" cy="276999"/>
          </a:xfrm>
          <a:prstGeom prst="rect">
            <a:avLst/>
          </a:prstGeom>
          <a:noFill/>
        </p:spPr>
        <p:txBody>
          <a:bodyPr wrap="square" rtlCol="0">
            <a:spAutoFit/>
          </a:bodyPr>
          <a:lstStyle/>
          <a:p>
            <a:r>
              <a:rPr lang="en-GB" sz="1200" dirty="0"/>
              <a:t>Incidence of skills gaps</a:t>
            </a:r>
          </a:p>
        </p:txBody>
      </p:sp>
      <p:sp>
        <p:nvSpPr>
          <p:cNvPr id="27" name="TextBox 26"/>
          <p:cNvSpPr txBox="1"/>
          <p:nvPr/>
        </p:nvSpPr>
        <p:spPr>
          <a:xfrm>
            <a:off x="41336" y="6076776"/>
            <a:ext cx="10938999" cy="577081"/>
          </a:xfrm>
          <a:prstGeom prst="rect">
            <a:avLst/>
          </a:prstGeom>
          <a:noFill/>
        </p:spPr>
        <p:txBody>
          <a:bodyPr wrap="square" rtlCol="0">
            <a:spAutoFit/>
          </a:bodyPr>
          <a:lstStyle/>
          <a:p>
            <a:r>
              <a:rPr lang="en-GB" sz="1050" i="1" dirty="0"/>
              <a:t>2011:	   (17,905)	                         (47,770)		 (10,239)		(5,712)		(3,270)		(1,626)</a:t>
            </a:r>
          </a:p>
          <a:p>
            <a:r>
              <a:rPr lang="en-GB" sz="1050" i="1" dirty="0"/>
              <a:t>2013:                   (19,058)	                         (51,565)	                          (10,947)	                         (5,584)	                         (2,938)	                         (1,187)</a:t>
            </a:r>
          </a:p>
          <a:p>
            <a:r>
              <a:rPr lang="en-GB" sz="1050" i="1" dirty="0"/>
              <a:t>2015:                   (20,527)	                         (49,584)                                      (11,657)	                         (5,836)	                         (2,689)	                          (917)</a:t>
            </a:r>
          </a:p>
        </p:txBody>
      </p:sp>
      <p:sp>
        <p:nvSpPr>
          <p:cNvPr id="3" name="TextBox 2"/>
          <p:cNvSpPr txBox="1"/>
          <p:nvPr/>
        </p:nvSpPr>
        <p:spPr>
          <a:xfrm>
            <a:off x="9750056" y="6592188"/>
            <a:ext cx="2498659" cy="261610"/>
          </a:xfrm>
          <a:prstGeom prst="rect">
            <a:avLst/>
          </a:prstGeom>
          <a:noFill/>
        </p:spPr>
        <p:txBody>
          <a:bodyPr wrap="square" rtlCol="0">
            <a:spAutoFit/>
          </a:bodyPr>
          <a:lstStyle/>
          <a:p>
            <a:r>
              <a:rPr lang="en-GB" sz="1100" i="1" dirty="0"/>
              <a:t>Base: All establishments (as shown)</a:t>
            </a:r>
          </a:p>
        </p:txBody>
      </p:sp>
      <p:sp>
        <p:nvSpPr>
          <p:cNvPr id="4" name="Rectangle 3"/>
          <p:cNvSpPr/>
          <p:nvPr/>
        </p:nvSpPr>
        <p:spPr>
          <a:xfrm>
            <a:off x="455777" y="1596973"/>
            <a:ext cx="122400" cy="12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16977" y="1488896"/>
            <a:ext cx="595035" cy="307777"/>
          </a:xfrm>
          <a:prstGeom prst="rect">
            <a:avLst/>
          </a:prstGeom>
          <a:noFill/>
        </p:spPr>
        <p:txBody>
          <a:bodyPr wrap="none" rtlCol="0">
            <a:spAutoFit/>
          </a:bodyPr>
          <a:lstStyle/>
          <a:p>
            <a:r>
              <a:rPr lang="en-GB" sz="1400" dirty="0"/>
              <a:t>2011</a:t>
            </a:r>
          </a:p>
        </p:txBody>
      </p:sp>
      <p:sp>
        <p:nvSpPr>
          <p:cNvPr id="22" name="Rectangle 21"/>
          <p:cNvSpPr/>
          <p:nvPr/>
        </p:nvSpPr>
        <p:spPr>
          <a:xfrm>
            <a:off x="1826861" y="1596973"/>
            <a:ext cx="122400" cy="12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1919708" y="1488896"/>
            <a:ext cx="595035" cy="307777"/>
          </a:xfrm>
          <a:prstGeom prst="rect">
            <a:avLst/>
          </a:prstGeom>
          <a:noFill/>
        </p:spPr>
        <p:txBody>
          <a:bodyPr wrap="none" rtlCol="0">
            <a:spAutoFit/>
          </a:bodyPr>
          <a:lstStyle/>
          <a:p>
            <a:r>
              <a:rPr lang="en-GB" sz="1400" dirty="0"/>
              <a:t>2015</a:t>
            </a:r>
          </a:p>
        </p:txBody>
      </p:sp>
      <p:sp>
        <p:nvSpPr>
          <p:cNvPr id="24" name="Rectangle 23"/>
          <p:cNvSpPr/>
          <p:nvPr/>
        </p:nvSpPr>
        <p:spPr>
          <a:xfrm>
            <a:off x="1131227" y="1596973"/>
            <a:ext cx="122400" cy="12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192427" y="1488896"/>
            <a:ext cx="595035" cy="307777"/>
          </a:xfrm>
          <a:prstGeom prst="rect">
            <a:avLst/>
          </a:prstGeom>
          <a:noFill/>
        </p:spPr>
        <p:txBody>
          <a:bodyPr wrap="none" rtlCol="0">
            <a:spAutoFit/>
          </a:bodyPr>
          <a:lstStyle/>
          <a:p>
            <a:r>
              <a:rPr lang="en-GB" sz="1400" dirty="0"/>
              <a:t>2013</a:t>
            </a:r>
          </a:p>
        </p:txBody>
      </p:sp>
      <p:pic>
        <p:nvPicPr>
          <p:cNvPr id="26" name="chart"/>
          <p:cNvPicPr>
            <a:picLocks noChangeAspect="1"/>
          </p:cNvPicPr>
          <p:nvPr/>
        </p:nvPicPr>
        <p:blipFill>
          <a:blip r:embed="rId5"/>
          <a:stretch>
            <a:fillRect/>
          </a:stretch>
        </p:blipFill>
        <p:spPr>
          <a:xfrm>
            <a:off x="3528824" y="1238995"/>
            <a:ext cx="323810" cy="123810"/>
          </a:xfrm>
          <a:prstGeom prst="rect">
            <a:avLst/>
          </a:prstGeom>
        </p:spPr>
      </p:pic>
    </p:spTree>
    <p:extLst>
      <p:ext uri="{BB962C8B-B14F-4D97-AF65-F5344CB8AC3E}">
        <p14:creationId xmlns:p14="http://schemas.microsoft.com/office/powerpoint/2010/main" val="202193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and density of skills gaps by sector</a:t>
            </a:r>
          </a:p>
        </p:txBody>
      </p:sp>
      <p:graphicFrame>
        <p:nvGraphicFramePr>
          <p:cNvPr id="5" name="Chart 4"/>
          <p:cNvGraphicFramePr/>
          <p:nvPr>
            <p:extLst>
              <p:ext uri="{D42A27DB-BD31-4B8C-83A1-F6EECF244321}">
                <p14:modId xmlns:p14="http://schemas.microsoft.com/office/powerpoint/2010/main" val="2185865478"/>
              </p:ext>
            </p:extLst>
          </p:nvPr>
        </p:nvGraphicFramePr>
        <p:xfrm>
          <a:off x="-167689" y="1354329"/>
          <a:ext cx="12649199" cy="5641115"/>
        </p:xfrm>
        <a:graphic>
          <a:graphicData uri="http://schemas.openxmlformats.org/drawingml/2006/chart">
            <c:chart xmlns:c="http://schemas.openxmlformats.org/drawingml/2006/chart" xmlns:r="http://schemas.openxmlformats.org/officeDocument/2006/relationships" r:id="rId2"/>
          </a:graphicData>
        </a:graphic>
      </p:graphicFrame>
      <p:pic>
        <p:nvPicPr>
          <p:cNvPr id="7" name="chart"/>
          <p:cNvPicPr>
            <a:picLocks noChangeAspect="1"/>
          </p:cNvPicPr>
          <p:nvPr/>
        </p:nvPicPr>
        <p:blipFill rotWithShape="1">
          <a:blip r:embed="rId3"/>
          <a:srcRect l="66344" t="37148" r="32113" b="60764"/>
          <a:stretch/>
        </p:blipFill>
        <p:spPr>
          <a:xfrm>
            <a:off x="2902645" y="1120529"/>
            <a:ext cx="312549" cy="211871"/>
          </a:xfrm>
          <a:prstGeom prst="rect">
            <a:avLst/>
          </a:prstGeom>
        </p:spPr>
      </p:pic>
      <p:sp>
        <p:nvSpPr>
          <p:cNvPr id="8" name="TextBox 7"/>
          <p:cNvSpPr txBox="1"/>
          <p:nvPr/>
        </p:nvSpPr>
        <p:spPr>
          <a:xfrm>
            <a:off x="3276838" y="1092719"/>
            <a:ext cx="3040191" cy="276999"/>
          </a:xfrm>
          <a:prstGeom prst="rect">
            <a:avLst/>
          </a:prstGeom>
          <a:noFill/>
        </p:spPr>
        <p:txBody>
          <a:bodyPr wrap="square" rtlCol="0">
            <a:spAutoFit/>
          </a:bodyPr>
          <a:lstStyle/>
          <a:p>
            <a:r>
              <a:rPr lang="en-GB" sz="1200" dirty="0"/>
              <a:t>Density (% of all staff with a skills gap)</a:t>
            </a:r>
          </a:p>
        </p:txBody>
      </p:sp>
      <p:grpSp>
        <p:nvGrpSpPr>
          <p:cNvPr id="9" name="Group 8"/>
          <p:cNvGrpSpPr/>
          <p:nvPr/>
        </p:nvGrpSpPr>
        <p:grpSpPr>
          <a:xfrm>
            <a:off x="332748" y="1170110"/>
            <a:ext cx="249984" cy="83820"/>
            <a:chOff x="5663232" y="2085422"/>
            <a:chExt cx="249984" cy="83820"/>
          </a:xfrm>
        </p:grpSpPr>
        <p:sp>
          <p:nvSpPr>
            <p:cNvPr id="10" name="Rectangle 9"/>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p:cNvSpPr txBox="1"/>
          <p:nvPr/>
        </p:nvSpPr>
        <p:spPr>
          <a:xfrm>
            <a:off x="709329" y="1087963"/>
            <a:ext cx="2081130" cy="276999"/>
          </a:xfrm>
          <a:prstGeom prst="rect">
            <a:avLst/>
          </a:prstGeom>
          <a:noFill/>
        </p:spPr>
        <p:txBody>
          <a:bodyPr wrap="square" rtlCol="0">
            <a:spAutoFit/>
          </a:bodyPr>
          <a:lstStyle/>
          <a:p>
            <a:r>
              <a:rPr lang="en-GB" sz="1200" dirty="0"/>
              <a:t>Incidence of skills gaps</a:t>
            </a:r>
          </a:p>
        </p:txBody>
      </p:sp>
      <p:graphicFrame>
        <p:nvGraphicFramePr>
          <p:cNvPr id="15" name="Table 14"/>
          <p:cNvGraphicFramePr>
            <a:graphicFrameLocks noGrp="1"/>
          </p:cNvGraphicFramePr>
          <p:nvPr>
            <p:extLst>
              <p:ext uri="{D42A27DB-BD31-4B8C-83A1-F6EECF244321}">
                <p14:modId xmlns:p14="http://schemas.microsoft.com/office/powerpoint/2010/main" val="73718752"/>
              </p:ext>
            </p:extLst>
          </p:nvPr>
        </p:nvGraphicFramePr>
        <p:xfrm>
          <a:off x="241562" y="1371727"/>
          <a:ext cx="11830702" cy="299509"/>
        </p:xfrm>
        <a:graphic>
          <a:graphicData uri="http://schemas.openxmlformats.org/drawingml/2006/table">
            <a:tbl>
              <a:tblPr firstRow="1" bandRow="1">
                <a:tableStyleId>{5C22544A-7EE6-4342-B048-85BDC9FD1C3A}</a:tableStyleId>
              </a:tblPr>
              <a:tblGrid>
                <a:gridCol w="910054">
                  <a:extLst>
                    <a:ext uri="{9D8B030D-6E8A-4147-A177-3AD203B41FA5}">
                      <a16:colId xmlns:a16="http://schemas.microsoft.com/office/drawing/2014/main" val="20000"/>
                    </a:ext>
                  </a:extLst>
                </a:gridCol>
                <a:gridCol w="910054">
                  <a:extLst>
                    <a:ext uri="{9D8B030D-6E8A-4147-A177-3AD203B41FA5}">
                      <a16:colId xmlns:a16="http://schemas.microsoft.com/office/drawing/2014/main" val="20001"/>
                    </a:ext>
                  </a:extLst>
                </a:gridCol>
                <a:gridCol w="910054">
                  <a:extLst>
                    <a:ext uri="{9D8B030D-6E8A-4147-A177-3AD203B41FA5}">
                      <a16:colId xmlns:a16="http://schemas.microsoft.com/office/drawing/2014/main" val="20002"/>
                    </a:ext>
                  </a:extLst>
                </a:gridCol>
                <a:gridCol w="910054">
                  <a:extLst>
                    <a:ext uri="{9D8B030D-6E8A-4147-A177-3AD203B41FA5}">
                      <a16:colId xmlns:a16="http://schemas.microsoft.com/office/drawing/2014/main" val="20003"/>
                    </a:ext>
                  </a:extLst>
                </a:gridCol>
                <a:gridCol w="910054">
                  <a:extLst>
                    <a:ext uri="{9D8B030D-6E8A-4147-A177-3AD203B41FA5}">
                      <a16:colId xmlns:a16="http://schemas.microsoft.com/office/drawing/2014/main" val="20004"/>
                    </a:ext>
                  </a:extLst>
                </a:gridCol>
                <a:gridCol w="910054">
                  <a:extLst>
                    <a:ext uri="{9D8B030D-6E8A-4147-A177-3AD203B41FA5}">
                      <a16:colId xmlns:a16="http://schemas.microsoft.com/office/drawing/2014/main" val="20005"/>
                    </a:ext>
                  </a:extLst>
                </a:gridCol>
                <a:gridCol w="910054">
                  <a:extLst>
                    <a:ext uri="{9D8B030D-6E8A-4147-A177-3AD203B41FA5}">
                      <a16:colId xmlns:a16="http://schemas.microsoft.com/office/drawing/2014/main" val="20006"/>
                    </a:ext>
                  </a:extLst>
                </a:gridCol>
                <a:gridCol w="910054">
                  <a:extLst>
                    <a:ext uri="{9D8B030D-6E8A-4147-A177-3AD203B41FA5}">
                      <a16:colId xmlns:a16="http://schemas.microsoft.com/office/drawing/2014/main" val="20007"/>
                    </a:ext>
                  </a:extLst>
                </a:gridCol>
                <a:gridCol w="910054">
                  <a:extLst>
                    <a:ext uri="{9D8B030D-6E8A-4147-A177-3AD203B41FA5}">
                      <a16:colId xmlns:a16="http://schemas.microsoft.com/office/drawing/2014/main" val="20008"/>
                    </a:ext>
                  </a:extLst>
                </a:gridCol>
                <a:gridCol w="910054">
                  <a:extLst>
                    <a:ext uri="{9D8B030D-6E8A-4147-A177-3AD203B41FA5}">
                      <a16:colId xmlns:a16="http://schemas.microsoft.com/office/drawing/2014/main" val="20009"/>
                    </a:ext>
                  </a:extLst>
                </a:gridCol>
                <a:gridCol w="910054">
                  <a:extLst>
                    <a:ext uri="{9D8B030D-6E8A-4147-A177-3AD203B41FA5}">
                      <a16:colId xmlns:a16="http://schemas.microsoft.com/office/drawing/2014/main" val="20010"/>
                    </a:ext>
                  </a:extLst>
                </a:gridCol>
                <a:gridCol w="910054">
                  <a:extLst>
                    <a:ext uri="{9D8B030D-6E8A-4147-A177-3AD203B41FA5}">
                      <a16:colId xmlns:a16="http://schemas.microsoft.com/office/drawing/2014/main" val="20011"/>
                    </a:ext>
                  </a:extLst>
                </a:gridCol>
                <a:gridCol w="910054">
                  <a:extLst>
                    <a:ext uri="{9D8B030D-6E8A-4147-A177-3AD203B41FA5}">
                      <a16:colId xmlns:a16="http://schemas.microsoft.com/office/drawing/2014/main" val="20012"/>
                    </a:ext>
                  </a:extLst>
                </a:gridCol>
              </a:tblGrid>
              <a:tr h="299509">
                <a:tc>
                  <a:txBody>
                    <a:bodyPr/>
                    <a:lstStyle/>
                    <a:p>
                      <a:pPr algn="ctr"/>
                      <a:r>
                        <a:rPr lang="en-GB" sz="1200" b="0" dirty="0">
                          <a:solidFill>
                            <a:schemeClr val="tx1"/>
                          </a:solidFill>
                        </a:rPr>
                        <a:t>86,000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140,100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103,700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173, 400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242,200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36, 400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122,700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13,900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108,900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249,300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47,400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44,500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11, 800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6587128" y="1094728"/>
            <a:ext cx="2608782" cy="276999"/>
          </a:xfrm>
          <a:prstGeom prst="rect">
            <a:avLst/>
          </a:prstGeom>
          <a:noFill/>
        </p:spPr>
        <p:txBody>
          <a:bodyPr wrap="square" rtlCol="0">
            <a:spAutoFit/>
          </a:bodyPr>
          <a:lstStyle/>
          <a:p>
            <a:r>
              <a:rPr lang="en-GB" sz="1200" dirty="0"/>
              <a:t>Number of skills gaps (2015)</a:t>
            </a:r>
          </a:p>
        </p:txBody>
      </p:sp>
      <p:sp>
        <p:nvSpPr>
          <p:cNvPr id="18" name="Rectangle 17"/>
          <p:cNvSpPr>
            <a:spLocks/>
          </p:cNvSpPr>
          <p:nvPr/>
        </p:nvSpPr>
        <p:spPr>
          <a:xfrm>
            <a:off x="6451028" y="1170932"/>
            <a:ext cx="108000" cy="108000"/>
          </a:xfrm>
          <a:prstGeom prst="rect">
            <a:avLst/>
          </a:prstGeom>
          <a:ln>
            <a:solidFill>
              <a:srgbClr val="233A75"/>
            </a:solidFill>
          </a:ln>
        </p:spPr>
        <p:txBody>
          <a:bodyPr wrap="square">
            <a:spAutoFit/>
          </a:bodyPr>
          <a:lstStyle/>
          <a:p>
            <a:endParaRPr lang="en-GB" sz="700" dirty="0"/>
          </a:p>
        </p:txBody>
      </p:sp>
      <p:sp>
        <p:nvSpPr>
          <p:cNvPr id="3" name="TextBox 2"/>
          <p:cNvSpPr txBox="1"/>
          <p:nvPr/>
        </p:nvSpPr>
        <p:spPr>
          <a:xfrm>
            <a:off x="9760688" y="6583228"/>
            <a:ext cx="2446046" cy="261610"/>
          </a:xfrm>
          <a:prstGeom prst="rect">
            <a:avLst/>
          </a:prstGeom>
          <a:noFill/>
        </p:spPr>
        <p:txBody>
          <a:bodyPr wrap="square" rtlCol="0">
            <a:spAutoFit/>
          </a:bodyPr>
          <a:lstStyle/>
          <a:p>
            <a:r>
              <a:rPr lang="en-GB" sz="1100" i="1" dirty="0"/>
              <a:t>Base: All establishments (as shown)</a:t>
            </a:r>
          </a:p>
        </p:txBody>
      </p:sp>
      <p:sp>
        <p:nvSpPr>
          <p:cNvPr id="16" name="Rectangle 15"/>
          <p:cNvSpPr/>
          <p:nvPr/>
        </p:nvSpPr>
        <p:spPr>
          <a:xfrm>
            <a:off x="10942984" y="2476500"/>
            <a:ext cx="122400" cy="12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1093026" y="2353034"/>
            <a:ext cx="697627" cy="369332"/>
          </a:xfrm>
          <a:prstGeom prst="rect">
            <a:avLst/>
          </a:prstGeom>
          <a:noFill/>
        </p:spPr>
        <p:txBody>
          <a:bodyPr wrap="none" rtlCol="0">
            <a:spAutoFit/>
          </a:bodyPr>
          <a:lstStyle/>
          <a:p>
            <a:r>
              <a:rPr lang="en-GB" dirty="0"/>
              <a:t>2015</a:t>
            </a:r>
          </a:p>
        </p:txBody>
      </p:sp>
      <p:sp>
        <p:nvSpPr>
          <p:cNvPr id="20" name="Rectangle 19"/>
          <p:cNvSpPr/>
          <p:nvPr/>
        </p:nvSpPr>
        <p:spPr>
          <a:xfrm>
            <a:off x="9760688" y="2476500"/>
            <a:ext cx="122400" cy="12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9910730" y="2353034"/>
            <a:ext cx="697627" cy="369332"/>
          </a:xfrm>
          <a:prstGeom prst="rect">
            <a:avLst/>
          </a:prstGeom>
          <a:noFill/>
        </p:spPr>
        <p:txBody>
          <a:bodyPr wrap="none" rtlCol="0">
            <a:spAutoFit/>
          </a:bodyPr>
          <a:lstStyle/>
          <a:p>
            <a:r>
              <a:rPr lang="en-GB" dirty="0"/>
              <a:t>2013</a:t>
            </a:r>
          </a:p>
        </p:txBody>
      </p:sp>
      <p:grpSp>
        <p:nvGrpSpPr>
          <p:cNvPr id="22" name="Group 21"/>
          <p:cNvGrpSpPr/>
          <p:nvPr/>
        </p:nvGrpSpPr>
        <p:grpSpPr>
          <a:xfrm>
            <a:off x="-67314" y="6176446"/>
            <a:ext cx="12083346" cy="406782"/>
            <a:chOff x="-14606" y="6117282"/>
            <a:chExt cx="12083346" cy="406782"/>
          </a:xfrm>
        </p:grpSpPr>
        <p:sp>
          <p:nvSpPr>
            <p:cNvPr id="23" name="TextBox 22"/>
            <p:cNvSpPr txBox="1"/>
            <p:nvPr/>
          </p:nvSpPr>
          <p:spPr>
            <a:xfrm>
              <a:off x="350505"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(942)</a:t>
              </a:r>
            </a:p>
          </p:txBody>
        </p:sp>
        <p:sp>
          <p:nvSpPr>
            <p:cNvPr id="24" name="TextBox 23"/>
            <p:cNvSpPr txBox="1"/>
            <p:nvPr/>
          </p:nvSpPr>
          <p:spPr>
            <a:xfrm>
              <a:off x="-14605" y="6117282"/>
              <a:ext cx="539065"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2013:</a:t>
              </a:r>
            </a:p>
          </p:txBody>
        </p:sp>
        <p:sp>
          <p:nvSpPr>
            <p:cNvPr id="25" name="TextBox 24"/>
            <p:cNvSpPr txBox="1"/>
            <p:nvPr/>
          </p:nvSpPr>
          <p:spPr>
            <a:xfrm>
              <a:off x="-14606" y="6262454"/>
              <a:ext cx="1078130" cy="261610"/>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2015:</a:t>
              </a:r>
            </a:p>
          </p:txBody>
        </p:sp>
        <p:sp>
          <p:nvSpPr>
            <p:cNvPr id="26" name="TextBox 25"/>
            <p:cNvSpPr txBox="1"/>
            <p:nvPr/>
          </p:nvSpPr>
          <p:spPr>
            <a:xfrm>
              <a:off x="1258866"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(8,888)</a:t>
              </a:r>
            </a:p>
          </p:txBody>
        </p:sp>
        <p:sp>
          <p:nvSpPr>
            <p:cNvPr id="27" name="TextBox 26"/>
            <p:cNvSpPr txBox="1"/>
            <p:nvPr/>
          </p:nvSpPr>
          <p:spPr>
            <a:xfrm>
              <a:off x="2167227"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(5,796)</a:t>
              </a:r>
            </a:p>
          </p:txBody>
        </p:sp>
        <p:sp>
          <p:nvSpPr>
            <p:cNvPr id="28" name="TextBox 27"/>
            <p:cNvSpPr txBox="1"/>
            <p:nvPr/>
          </p:nvSpPr>
          <p:spPr>
            <a:xfrm>
              <a:off x="3075588"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(7,560)</a:t>
              </a:r>
            </a:p>
          </p:txBody>
        </p:sp>
        <p:sp>
          <p:nvSpPr>
            <p:cNvPr id="29" name="TextBox 28"/>
            <p:cNvSpPr txBox="1"/>
            <p:nvPr/>
          </p:nvSpPr>
          <p:spPr>
            <a:xfrm>
              <a:off x="3983949"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(17,287)</a:t>
              </a:r>
            </a:p>
          </p:txBody>
        </p:sp>
        <p:sp>
          <p:nvSpPr>
            <p:cNvPr id="30" name="TextBox 29"/>
            <p:cNvSpPr txBox="1"/>
            <p:nvPr/>
          </p:nvSpPr>
          <p:spPr>
            <a:xfrm>
              <a:off x="4892310"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(2,330)</a:t>
              </a:r>
            </a:p>
          </p:txBody>
        </p:sp>
        <p:sp>
          <p:nvSpPr>
            <p:cNvPr id="31" name="TextBox 30"/>
            <p:cNvSpPr txBox="1"/>
            <p:nvPr/>
          </p:nvSpPr>
          <p:spPr>
            <a:xfrm>
              <a:off x="5800671"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(8,460)</a:t>
              </a:r>
            </a:p>
          </p:txBody>
        </p:sp>
        <p:sp>
          <p:nvSpPr>
            <p:cNvPr id="32" name="TextBox 31"/>
            <p:cNvSpPr txBox="1"/>
            <p:nvPr/>
          </p:nvSpPr>
          <p:spPr>
            <a:xfrm>
              <a:off x="11250839"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(3,407)</a:t>
              </a:r>
            </a:p>
          </p:txBody>
        </p:sp>
        <p:sp>
          <p:nvSpPr>
            <p:cNvPr id="33" name="TextBox 32"/>
            <p:cNvSpPr txBox="1"/>
            <p:nvPr/>
          </p:nvSpPr>
          <p:spPr>
            <a:xfrm>
              <a:off x="6709032"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(1,148)</a:t>
              </a:r>
            </a:p>
          </p:txBody>
        </p:sp>
        <p:sp>
          <p:nvSpPr>
            <p:cNvPr id="34" name="TextBox 33"/>
            <p:cNvSpPr txBox="1"/>
            <p:nvPr/>
          </p:nvSpPr>
          <p:spPr>
            <a:xfrm>
              <a:off x="7617393"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(6,890)</a:t>
              </a:r>
            </a:p>
          </p:txBody>
        </p:sp>
        <p:sp>
          <p:nvSpPr>
            <p:cNvPr id="35" name="TextBox 34"/>
            <p:cNvSpPr txBox="1"/>
            <p:nvPr/>
          </p:nvSpPr>
          <p:spPr>
            <a:xfrm>
              <a:off x="8525754"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(14,011)</a:t>
              </a:r>
            </a:p>
          </p:txBody>
        </p:sp>
        <p:sp>
          <p:nvSpPr>
            <p:cNvPr id="36" name="TextBox 35"/>
            <p:cNvSpPr txBox="1"/>
            <p:nvPr/>
          </p:nvSpPr>
          <p:spPr>
            <a:xfrm>
              <a:off x="9434115"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(7,358)</a:t>
              </a:r>
            </a:p>
          </p:txBody>
        </p:sp>
        <p:sp>
          <p:nvSpPr>
            <p:cNvPr id="37" name="TextBox 36"/>
            <p:cNvSpPr txBox="1"/>
            <p:nvPr/>
          </p:nvSpPr>
          <p:spPr>
            <a:xfrm>
              <a:off x="10342476" y="6117282"/>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(7,202)</a:t>
              </a:r>
            </a:p>
          </p:txBody>
        </p:sp>
        <p:sp>
          <p:nvSpPr>
            <p:cNvPr id="38" name="TextBox 37"/>
            <p:cNvSpPr txBox="1"/>
            <p:nvPr/>
          </p:nvSpPr>
          <p:spPr>
            <a:xfrm>
              <a:off x="350503"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(947)</a:t>
              </a:r>
            </a:p>
          </p:txBody>
        </p:sp>
        <p:sp>
          <p:nvSpPr>
            <p:cNvPr id="39" name="TextBox 38"/>
            <p:cNvSpPr txBox="1"/>
            <p:nvPr/>
          </p:nvSpPr>
          <p:spPr>
            <a:xfrm>
              <a:off x="1258864"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(8,920)</a:t>
              </a:r>
            </a:p>
          </p:txBody>
        </p:sp>
        <p:sp>
          <p:nvSpPr>
            <p:cNvPr id="40" name="TextBox 39"/>
            <p:cNvSpPr txBox="1"/>
            <p:nvPr/>
          </p:nvSpPr>
          <p:spPr>
            <a:xfrm>
              <a:off x="2167225"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(5,515)</a:t>
              </a:r>
            </a:p>
          </p:txBody>
        </p:sp>
        <p:sp>
          <p:nvSpPr>
            <p:cNvPr id="41" name="TextBox 40"/>
            <p:cNvSpPr txBox="1"/>
            <p:nvPr/>
          </p:nvSpPr>
          <p:spPr>
            <a:xfrm>
              <a:off x="3075586"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(6,998)</a:t>
              </a:r>
            </a:p>
          </p:txBody>
        </p:sp>
        <p:sp>
          <p:nvSpPr>
            <p:cNvPr id="42" name="TextBox 41"/>
            <p:cNvSpPr txBox="1"/>
            <p:nvPr/>
          </p:nvSpPr>
          <p:spPr>
            <a:xfrm>
              <a:off x="3983947"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(16,126)</a:t>
              </a:r>
            </a:p>
          </p:txBody>
        </p:sp>
        <p:sp>
          <p:nvSpPr>
            <p:cNvPr id="43" name="TextBox 42"/>
            <p:cNvSpPr txBox="1"/>
            <p:nvPr/>
          </p:nvSpPr>
          <p:spPr>
            <a:xfrm>
              <a:off x="4892308"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(2,549)</a:t>
              </a:r>
            </a:p>
          </p:txBody>
        </p:sp>
        <p:sp>
          <p:nvSpPr>
            <p:cNvPr id="44" name="TextBox 43"/>
            <p:cNvSpPr txBox="1"/>
            <p:nvPr/>
          </p:nvSpPr>
          <p:spPr>
            <a:xfrm>
              <a:off x="5800669"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(8,556)</a:t>
              </a:r>
            </a:p>
          </p:txBody>
        </p:sp>
        <p:sp>
          <p:nvSpPr>
            <p:cNvPr id="45" name="TextBox 44"/>
            <p:cNvSpPr txBox="1"/>
            <p:nvPr/>
          </p:nvSpPr>
          <p:spPr>
            <a:xfrm>
              <a:off x="11250837"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(3,632)</a:t>
              </a:r>
            </a:p>
          </p:txBody>
        </p:sp>
        <p:sp>
          <p:nvSpPr>
            <p:cNvPr id="46" name="TextBox 45"/>
            <p:cNvSpPr txBox="1"/>
            <p:nvPr/>
          </p:nvSpPr>
          <p:spPr>
            <a:xfrm>
              <a:off x="6709030"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(1,041)</a:t>
              </a:r>
            </a:p>
          </p:txBody>
        </p:sp>
        <p:sp>
          <p:nvSpPr>
            <p:cNvPr id="47" name="TextBox 46"/>
            <p:cNvSpPr txBox="1"/>
            <p:nvPr/>
          </p:nvSpPr>
          <p:spPr>
            <a:xfrm>
              <a:off x="7617391"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(8,936)</a:t>
              </a:r>
            </a:p>
          </p:txBody>
        </p:sp>
        <p:sp>
          <p:nvSpPr>
            <p:cNvPr id="48" name="TextBox 47"/>
            <p:cNvSpPr txBox="1"/>
            <p:nvPr/>
          </p:nvSpPr>
          <p:spPr>
            <a:xfrm>
              <a:off x="8525752"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(13,143)</a:t>
              </a:r>
            </a:p>
          </p:txBody>
        </p:sp>
        <p:sp>
          <p:nvSpPr>
            <p:cNvPr id="49" name="TextBox 48"/>
            <p:cNvSpPr txBox="1"/>
            <p:nvPr/>
          </p:nvSpPr>
          <p:spPr>
            <a:xfrm>
              <a:off x="9434113"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(7,373)</a:t>
              </a:r>
            </a:p>
          </p:txBody>
        </p:sp>
        <p:sp>
          <p:nvSpPr>
            <p:cNvPr id="50" name="TextBox 49"/>
            <p:cNvSpPr txBox="1"/>
            <p:nvPr/>
          </p:nvSpPr>
          <p:spPr>
            <a:xfrm>
              <a:off x="10342474" y="6266574"/>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(7,474)</a:t>
              </a:r>
            </a:p>
          </p:txBody>
        </p:sp>
      </p:grpSp>
      <p:pic>
        <p:nvPicPr>
          <p:cNvPr id="51" name="chart"/>
          <p:cNvPicPr>
            <a:picLocks noChangeAspect="1"/>
          </p:cNvPicPr>
          <p:nvPr/>
        </p:nvPicPr>
        <p:blipFill>
          <a:blip r:embed="rId4"/>
          <a:stretch>
            <a:fillRect/>
          </a:stretch>
        </p:blipFill>
        <p:spPr>
          <a:xfrm>
            <a:off x="2902645" y="1149562"/>
            <a:ext cx="323810" cy="123810"/>
          </a:xfrm>
          <a:prstGeom prst="rect">
            <a:avLst/>
          </a:prstGeom>
        </p:spPr>
      </p:pic>
    </p:spTree>
    <p:extLst>
      <p:ext uri="{BB962C8B-B14F-4D97-AF65-F5344CB8AC3E}">
        <p14:creationId xmlns:p14="http://schemas.microsoft.com/office/powerpoint/2010/main" val="15284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69382106"/>
              </p:ext>
            </p:extLst>
          </p:nvPr>
        </p:nvGraphicFramePr>
        <p:xfrm>
          <a:off x="-284527" y="716195"/>
          <a:ext cx="12476527" cy="5637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12192000" cy="1052736"/>
          </a:xfrm>
        </p:spPr>
        <p:txBody>
          <a:bodyPr>
            <a:normAutofit/>
          </a:bodyPr>
          <a:lstStyle/>
          <a:p>
            <a:r>
              <a:rPr lang="en-GB" dirty="0"/>
              <a:t>Skills gaps density by occupation</a:t>
            </a:r>
          </a:p>
        </p:txBody>
      </p:sp>
      <p:graphicFrame>
        <p:nvGraphicFramePr>
          <p:cNvPr id="8" name="Table 7"/>
          <p:cNvGraphicFramePr>
            <a:graphicFrameLocks noGrp="1"/>
          </p:cNvGraphicFramePr>
          <p:nvPr>
            <p:extLst>
              <p:ext uri="{D42A27DB-BD31-4B8C-83A1-F6EECF244321}">
                <p14:modId xmlns:p14="http://schemas.microsoft.com/office/powerpoint/2010/main" val="4160127511"/>
              </p:ext>
            </p:extLst>
          </p:nvPr>
        </p:nvGraphicFramePr>
        <p:xfrm>
          <a:off x="355020" y="1366132"/>
          <a:ext cx="11537060" cy="280816"/>
        </p:xfrm>
        <a:graphic>
          <a:graphicData uri="http://schemas.openxmlformats.org/drawingml/2006/table">
            <a:tbl>
              <a:tblPr firstRow="1" bandRow="1">
                <a:tableStyleId>{5C22544A-7EE6-4342-B048-85BDC9FD1C3A}</a:tableStyleId>
              </a:tblPr>
              <a:tblGrid>
                <a:gridCol w="1153706">
                  <a:extLst>
                    <a:ext uri="{9D8B030D-6E8A-4147-A177-3AD203B41FA5}">
                      <a16:colId xmlns:a16="http://schemas.microsoft.com/office/drawing/2014/main" val="20000"/>
                    </a:ext>
                  </a:extLst>
                </a:gridCol>
                <a:gridCol w="1153706">
                  <a:extLst>
                    <a:ext uri="{9D8B030D-6E8A-4147-A177-3AD203B41FA5}">
                      <a16:colId xmlns:a16="http://schemas.microsoft.com/office/drawing/2014/main" val="20001"/>
                    </a:ext>
                  </a:extLst>
                </a:gridCol>
                <a:gridCol w="1153706">
                  <a:extLst>
                    <a:ext uri="{9D8B030D-6E8A-4147-A177-3AD203B41FA5}">
                      <a16:colId xmlns:a16="http://schemas.microsoft.com/office/drawing/2014/main" val="20002"/>
                    </a:ext>
                  </a:extLst>
                </a:gridCol>
                <a:gridCol w="1153706">
                  <a:extLst>
                    <a:ext uri="{9D8B030D-6E8A-4147-A177-3AD203B41FA5}">
                      <a16:colId xmlns:a16="http://schemas.microsoft.com/office/drawing/2014/main" val="20003"/>
                    </a:ext>
                  </a:extLst>
                </a:gridCol>
                <a:gridCol w="1153706">
                  <a:extLst>
                    <a:ext uri="{9D8B030D-6E8A-4147-A177-3AD203B41FA5}">
                      <a16:colId xmlns:a16="http://schemas.microsoft.com/office/drawing/2014/main" val="20004"/>
                    </a:ext>
                  </a:extLst>
                </a:gridCol>
                <a:gridCol w="1153706">
                  <a:extLst>
                    <a:ext uri="{9D8B030D-6E8A-4147-A177-3AD203B41FA5}">
                      <a16:colId xmlns:a16="http://schemas.microsoft.com/office/drawing/2014/main" val="20005"/>
                    </a:ext>
                  </a:extLst>
                </a:gridCol>
                <a:gridCol w="1153706">
                  <a:extLst>
                    <a:ext uri="{9D8B030D-6E8A-4147-A177-3AD203B41FA5}">
                      <a16:colId xmlns:a16="http://schemas.microsoft.com/office/drawing/2014/main" val="20006"/>
                    </a:ext>
                  </a:extLst>
                </a:gridCol>
                <a:gridCol w="1153706">
                  <a:extLst>
                    <a:ext uri="{9D8B030D-6E8A-4147-A177-3AD203B41FA5}">
                      <a16:colId xmlns:a16="http://schemas.microsoft.com/office/drawing/2014/main" val="20007"/>
                    </a:ext>
                  </a:extLst>
                </a:gridCol>
                <a:gridCol w="1153706">
                  <a:extLst>
                    <a:ext uri="{9D8B030D-6E8A-4147-A177-3AD203B41FA5}">
                      <a16:colId xmlns:a16="http://schemas.microsoft.com/office/drawing/2014/main" val="20008"/>
                    </a:ext>
                  </a:extLst>
                </a:gridCol>
                <a:gridCol w="1153706">
                  <a:extLst>
                    <a:ext uri="{9D8B030D-6E8A-4147-A177-3AD203B41FA5}">
                      <a16:colId xmlns:a16="http://schemas.microsoft.com/office/drawing/2014/main" val="20009"/>
                    </a:ext>
                  </a:extLst>
                </a:gridCol>
              </a:tblGrid>
              <a:tr h="280816">
                <a:tc>
                  <a:txBody>
                    <a:bodyPr/>
                    <a:lstStyle/>
                    <a:p>
                      <a:pPr algn="ctr"/>
                      <a:r>
                        <a:rPr lang="en-GB" sz="1200" b="0" i="0" dirty="0">
                          <a:solidFill>
                            <a:schemeClr val="tx1"/>
                          </a:solidFill>
                        </a:rPr>
                        <a:t>1.4m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129,400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102,100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88,300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187,000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108,100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119,400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228,400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161,700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chemeClr val="tx1"/>
                          </a:solidFill>
                        </a:rPr>
                        <a:t>255,800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577969" y="1072861"/>
            <a:ext cx="2588311" cy="276999"/>
          </a:xfrm>
          <a:prstGeom prst="rect">
            <a:avLst/>
          </a:prstGeom>
          <a:noFill/>
        </p:spPr>
        <p:txBody>
          <a:bodyPr wrap="square" rtlCol="0">
            <a:spAutoFit/>
          </a:bodyPr>
          <a:lstStyle/>
          <a:p>
            <a:r>
              <a:rPr lang="en-GB" sz="1200" dirty="0"/>
              <a:t>Number of skills gaps (2015)</a:t>
            </a:r>
          </a:p>
        </p:txBody>
      </p:sp>
      <p:sp>
        <p:nvSpPr>
          <p:cNvPr id="10" name="Rectangle 9"/>
          <p:cNvSpPr>
            <a:spLocks/>
          </p:cNvSpPr>
          <p:nvPr/>
        </p:nvSpPr>
        <p:spPr>
          <a:xfrm>
            <a:off x="432997" y="1149666"/>
            <a:ext cx="108000" cy="108000"/>
          </a:xfrm>
          <a:prstGeom prst="rect">
            <a:avLst/>
          </a:prstGeom>
          <a:ln>
            <a:solidFill>
              <a:srgbClr val="233A75"/>
            </a:solidFill>
          </a:ln>
        </p:spPr>
        <p:txBody>
          <a:bodyPr wrap="square">
            <a:spAutoFit/>
          </a:bodyPr>
          <a:lstStyle/>
          <a:p>
            <a:endParaRPr lang="en-GB" sz="700" dirty="0"/>
          </a:p>
        </p:txBody>
      </p:sp>
      <p:sp>
        <p:nvSpPr>
          <p:cNvPr id="11" name="Rectangle 10"/>
          <p:cNvSpPr/>
          <p:nvPr/>
        </p:nvSpPr>
        <p:spPr>
          <a:xfrm>
            <a:off x="2624229" y="2230634"/>
            <a:ext cx="122400" cy="12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2774271" y="2107168"/>
            <a:ext cx="697627" cy="369332"/>
          </a:xfrm>
          <a:prstGeom prst="rect">
            <a:avLst/>
          </a:prstGeom>
          <a:noFill/>
        </p:spPr>
        <p:txBody>
          <a:bodyPr wrap="none" rtlCol="0">
            <a:spAutoFit/>
          </a:bodyPr>
          <a:lstStyle/>
          <a:p>
            <a:r>
              <a:rPr lang="en-GB" dirty="0"/>
              <a:t>2015</a:t>
            </a:r>
          </a:p>
        </p:txBody>
      </p:sp>
      <p:sp>
        <p:nvSpPr>
          <p:cNvPr id="13" name="Rectangle 12"/>
          <p:cNvSpPr/>
          <p:nvPr/>
        </p:nvSpPr>
        <p:spPr>
          <a:xfrm>
            <a:off x="1441933" y="2230634"/>
            <a:ext cx="122400" cy="12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1591975" y="2107168"/>
            <a:ext cx="697627" cy="369332"/>
          </a:xfrm>
          <a:prstGeom prst="rect">
            <a:avLst/>
          </a:prstGeom>
          <a:noFill/>
        </p:spPr>
        <p:txBody>
          <a:bodyPr wrap="none" rtlCol="0">
            <a:spAutoFit/>
          </a:bodyPr>
          <a:lstStyle/>
          <a:p>
            <a:r>
              <a:rPr lang="en-GB" dirty="0"/>
              <a:t>2013</a:t>
            </a:r>
          </a:p>
        </p:txBody>
      </p:sp>
      <p:sp>
        <p:nvSpPr>
          <p:cNvPr id="17" name="TextBox 16"/>
          <p:cNvSpPr txBox="1"/>
          <p:nvPr/>
        </p:nvSpPr>
        <p:spPr>
          <a:xfrm>
            <a:off x="297797"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(91,279)</a:t>
            </a:r>
          </a:p>
        </p:txBody>
      </p:sp>
      <p:sp>
        <p:nvSpPr>
          <p:cNvPr id="18" name="TextBox 17"/>
          <p:cNvSpPr txBox="1"/>
          <p:nvPr/>
        </p:nvSpPr>
        <p:spPr>
          <a:xfrm>
            <a:off x="-67313" y="6176446"/>
            <a:ext cx="539065"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2013:</a:t>
            </a:r>
          </a:p>
        </p:txBody>
      </p:sp>
      <p:sp>
        <p:nvSpPr>
          <p:cNvPr id="19" name="TextBox 18"/>
          <p:cNvSpPr txBox="1"/>
          <p:nvPr/>
        </p:nvSpPr>
        <p:spPr>
          <a:xfrm>
            <a:off x="-67314" y="6321618"/>
            <a:ext cx="1078130" cy="261610"/>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2015:</a:t>
            </a:r>
          </a:p>
        </p:txBody>
      </p:sp>
      <p:sp>
        <p:nvSpPr>
          <p:cNvPr id="20" name="TextBox 19"/>
          <p:cNvSpPr txBox="1"/>
          <p:nvPr/>
        </p:nvSpPr>
        <p:spPr>
          <a:xfrm>
            <a:off x="1497115"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(87,946)</a:t>
            </a:r>
          </a:p>
        </p:txBody>
      </p:sp>
      <p:sp>
        <p:nvSpPr>
          <p:cNvPr id="21" name="TextBox 20"/>
          <p:cNvSpPr txBox="1"/>
          <p:nvPr/>
        </p:nvSpPr>
        <p:spPr>
          <a:xfrm>
            <a:off x="2696433"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(17,407)</a:t>
            </a:r>
          </a:p>
        </p:txBody>
      </p:sp>
      <p:sp>
        <p:nvSpPr>
          <p:cNvPr id="22" name="TextBox 21"/>
          <p:cNvSpPr txBox="1"/>
          <p:nvPr/>
        </p:nvSpPr>
        <p:spPr>
          <a:xfrm>
            <a:off x="3895751"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(12,577)</a:t>
            </a:r>
          </a:p>
        </p:txBody>
      </p:sp>
      <p:sp>
        <p:nvSpPr>
          <p:cNvPr id="23" name="TextBox 22"/>
          <p:cNvSpPr txBox="1"/>
          <p:nvPr/>
        </p:nvSpPr>
        <p:spPr>
          <a:xfrm>
            <a:off x="5095069"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(53,759)</a:t>
            </a:r>
          </a:p>
        </p:txBody>
      </p:sp>
      <p:sp>
        <p:nvSpPr>
          <p:cNvPr id="24" name="TextBox 23"/>
          <p:cNvSpPr txBox="1"/>
          <p:nvPr/>
        </p:nvSpPr>
        <p:spPr>
          <a:xfrm>
            <a:off x="6294387"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(23,644)</a:t>
            </a:r>
          </a:p>
        </p:txBody>
      </p:sp>
      <p:sp>
        <p:nvSpPr>
          <p:cNvPr id="25" name="TextBox 24"/>
          <p:cNvSpPr txBox="1"/>
          <p:nvPr/>
        </p:nvSpPr>
        <p:spPr>
          <a:xfrm>
            <a:off x="7493705"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(14,017)</a:t>
            </a:r>
          </a:p>
        </p:txBody>
      </p:sp>
      <p:sp>
        <p:nvSpPr>
          <p:cNvPr id="27" name="TextBox 26"/>
          <p:cNvSpPr txBox="1"/>
          <p:nvPr/>
        </p:nvSpPr>
        <p:spPr>
          <a:xfrm>
            <a:off x="8693023"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(27,417)</a:t>
            </a:r>
          </a:p>
        </p:txBody>
      </p:sp>
      <p:sp>
        <p:nvSpPr>
          <p:cNvPr id="28" name="TextBox 27"/>
          <p:cNvSpPr txBox="1"/>
          <p:nvPr/>
        </p:nvSpPr>
        <p:spPr>
          <a:xfrm>
            <a:off x="11091657" y="6176446"/>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(32,192)</a:t>
            </a:r>
          </a:p>
        </p:txBody>
      </p:sp>
      <p:sp>
        <p:nvSpPr>
          <p:cNvPr id="32" name="TextBox 31"/>
          <p:cNvSpPr txBox="1"/>
          <p:nvPr/>
        </p:nvSpPr>
        <p:spPr>
          <a:xfrm>
            <a:off x="297795"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(91,210)</a:t>
            </a:r>
          </a:p>
        </p:txBody>
      </p:sp>
      <p:sp>
        <p:nvSpPr>
          <p:cNvPr id="33" name="TextBox 32"/>
          <p:cNvSpPr txBox="1"/>
          <p:nvPr/>
        </p:nvSpPr>
        <p:spPr>
          <a:xfrm>
            <a:off x="1497113"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(87,590)</a:t>
            </a:r>
          </a:p>
        </p:txBody>
      </p:sp>
      <p:sp>
        <p:nvSpPr>
          <p:cNvPr id="34" name="TextBox 33"/>
          <p:cNvSpPr txBox="1"/>
          <p:nvPr/>
        </p:nvSpPr>
        <p:spPr>
          <a:xfrm>
            <a:off x="2696431"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(17,483)</a:t>
            </a:r>
          </a:p>
        </p:txBody>
      </p:sp>
      <p:sp>
        <p:nvSpPr>
          <p:cNvPr id="35" name="TextBox 34"/>
          <p:cNvSpPr txBox="1"/>
          <p:nvPr/>
        </p:nvSpPr>
        <p:spPr>
          <a:xfrm>
            <a:off x="3895749"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(13,309)</a:t>
            </a:r>
          </a:p>
        </p:txBody>
      </p:sp>
      <p:sp>
        <p:nvSpPr>
          <p:cNvPr id="36" name="TextBox 35"/>
          <p:cNvSpPr txBox="1"/>
          <p:nvPr/>
        </p:nvSpPr>
        <p:spPr>
          <a:xfrm>
            <a:off x="5095067"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(53,622)</a:t>
            </a:r>
          </a:p>
        </p:txBody>
      </p:sp>
      <p:sp>
        <p:nvSpPr>
          <p:cNvPr id="37" name="TextBox 36"/>
          <p:cNvSpPr txBox="1"/>
          <p:nvPr/>
        </p:nvSpPr>
        <p:spPr>
          <a:xfrm>
            <a:off x="6294385"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(24,025)</a:t>
            </a:r>
          </a:p>
        </p:txBody>
      </p:sp>
      <p:sp>
        <p:nvSpPr>
          <p:cNvPr id="38" name="TextBox 37"/>
          <p:cNvSpPr txBox="1"/>
          <p:nvPr/>
        </p:nvSpPr>
        <p:spPr>
          <a:xfrm>
            <a:off x="7493703"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(15,310)</a:t>
            </a:r>
          </a:p>
        </p:txBody>
      </p:sp>
      <p:sp>
        <p:nvSpPr>
          <p:cNvPr id="40" name="TextBox 39"/>
          <p:cNvSpPr txBox="1"/>
          <p:nvPr/>
        </p:nvSpPr>
        <p:spPr>
          <a:xfrm>
            <a:off x="8693021"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(25,940)</a:t>
            </a:r>
          </a:p>
        </p:txBody>
      </p:sp>
      <p:sp>
        <p:nvSpPr>
          <p:cNvPr id="41" name="TextBox 40"/>
          <p:cNvSpPr txBox="1"/>
          <p:nvPr/>
        </p:nvSpPr>
        <p:spPr>
          <a:xfrm>
            <a:off x="11091655" y="6325738"/>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(31,970)</a:t>
            </a:r>
          </a:p>
        </p:txBody>
      </p:sp>
      <p:sp>
        <p:nvSpPr>
          <p:cNvPr id="45" name="TextBox 44"/>
          <p:cNvSpPr txBox="1"/>
          <p:nvPr/>
        </p:nvSpPr>
        <p:spPr>
          <a:xfrm>
            <a:off x="9892341" y="6174053"/>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(14,059)</a:t>
            </a:r>
          </a:p>
        </p:txBody>
      </p:sp>
      <p:sp>
        <p:nvSpPr>
          <p:cNvPr id="46" name="TextBox 45"/>
          <p:cNvSpPr txBox="1"/>
          <p:nvPr/>
        </p:nvSpPr>
        <p:spPr>
          <a:xfrm>
            <a:off x="9892339" y="632334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(14,105)</a:t>
            </a:r>
          </a:p>
        </p:txBody>
      </p:sp>
      <p:sp>
        <p:nvSpPr>
          <p:cNvPr id="39" name="TextBox 38"/>
          <p:cNvSpPr txBox="1"/>
          <p:nvPr/>
        </p:nvSpPr>
        <p:spPr>
          <a:xfrm>
            <a:off x="3070157" y="6565516"/>
            <a:ext cx="9154157" cy="292384"/>
          </a:xfrm>
          <a:prstGeom prst="rect">
            <a:avLst/>
          </a:prstGeom>
          <a:noFill/>
        </p:spPr>
        <p:txBody>
          <a:bodyPr wrap="square" lIns="121917" tIns="60958" rIns="121917" bIns="60958" rtlCol="0">
            <a:spAutoFit/>
          </a:bodyPr>
          <a:lstStyle/>
          <a:p>
            <a:pPr algn="r"/>
            <a:r>
              <a:rPr lang="en-GB" sz="1100" i="1" dirty="0"/>
              <a:t>Base: All establishments with staff in each occupation (as shown)</a:t>
            </a:r>
          </a:p>
        </p:txBody>
      </p:sp>
    </p:spTree>
    <p:extLst>
      <p:ext uri="{BB962C8B-B14F-4D97-AF65-F5344CB8AC3E}">
        <p14:creationId xmlns:p14="http://schemas.microsoft.com/office/powerpoint/2010/main" val="191928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2796682793"/>
              </p:ext>
            </p:extLst>
          </p:nvPr>
        </p:nvGraphicFramePr>
        <p:xfrm>
          <a:off x="1690101" y="4301716"/>
          <a:ext cx="756084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Density of skills gaps by occupation and sector </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352" y="1244721"/>
            <a:ext cx="3568492" cy="9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3447503352"/>
              </p:ext>
            </p:extLst>
          </p:nvPr>
        </p:nvGraphicFramePr>
        <p:xfrm>
          <a:off x="94480" y="1104181"/>
          <a:ext cx="3243941" cy="5753819"/>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302568" y="6415723"/>
            <a:ext cx="903514" cy="246221"/>
          </a:xfrm>
          <a:prstGeom prst="rect">
            <a:avLst/>
          </a:prstGeom>
          <a:noFill/>
        </p:spPr>
        <p:txBody>
          <a:bodyPr wrap="square" rtlCol="0">
            <a:spAutoFit/>
          </a:bodyPr>
          <a:lstStyle/>
          <a:p>
            <a:r>
              <a:rPr lang="en-GB" sz="1000" dirty="0">
                <a:solidFill>
                  <a:srgbClr val="000000"/>
                </a:solidFill>
              </a:rPr>
              <a:t>Agriculture</a:t>
            </a:r>
          </a:p>
        </p:txBody>
      </p:sp>
      <p:sp>
        <p:nvSpPr>
          <p:cNvPr id="9" name="TextBox 8"/>
          <p:cNvSpPr txBox="1"/>
          <p:nvPr/>
        </p:nvSpPr>
        <p:spPr>
          <a:xfrm>
            <a:off x="302568" y="5913919"/>
            <a:ext cx="903514" cy="400110"/>
          </a:xfrm>
          <a:prstGeom prst="rect">
            <a:avLst/>
          </a:prstGeom>
          <a:noFill/>
        </p:spPr>
        <p:txBody>
          <a:bodyPr wrap="square" rtlCol="0">
            <a:spAutoFit/>
          </a:bodyPr>
          <a:lstStyle/>
          <a:p>
            <a:r>
              <a:rPr lang="en-GB" sz="1000" dirty="0">
                <a:solidFill>
                  <a:srgbClr val="000000"/>
                </a:solidFill>
              </a:rPr>
              <a:t>Health &amp; Social Work</a:t>
            </a:r>
          </a:p>
        </p:txBody>
      </p:sp>
      <p:sp>
        <p:nvSpPr>
          <p:cNvPr id="10" name="TextBox 9"/>
          <p:cNvSpPr txBox="1"/>
          <p:nvPr/>
        </p:nvSpPr>
        <p:spPr>
          <a:xfrm>
            <a:off x="306395" y="5498214"/>
            <a:ext cx="1112164" cy="400110"/>
          </a:xfrm>
          <a:prstGeom prst="rect">
            <a:avLst/>
          </a:prstGeom>
          <a:noFill/>
        </p:spPr>
        <p:txBody>
          <a:bodyPr wrap="square" rtlCol="0">
            <a:spAutoFit/>
          </a:bodyPr>
          <a:lstStyle/>
          <a:p>
            <a:r>
              <a:rPr lang="en-GB" sz="1000" dirty="0">
                <a:solidFill>
                  <a:srgbClr val="000000"/>
                </a:solidFill>
              </a:rPr>
              <a:t>Financial Services</a:t>
            </a:r>
          </a:p>
        </p:txBody>
      </p:sp>
      <p:sp>
        <p:nvSpPr>
          <p:cNvPr id="11" name="TextBox 10"/>
          <p:cNvSpPr txBox="1"/>
          <p:nvPr/>
        </p:nvSpPr>
        <p:spPr>
          <a:xfrm>
            <a:off x="302567" y="5044610"/>
            <a:ext cx="1077879" cy="400110"/>
          </a:xfrm>
          <a:prstGeom prst="rect">
            <a:avLst/>
          </a:prstGeom>
          <a:noFill/>
        </p:spPr>
        <p:txBody>
          <a:bodyPr wrap="square" rtlCol="0">
            <a:spAutoFit/>
          </a:bodyPr>
          <a:lstStyle/>
          <a:p>
            <a:r>
              <a:rPr lang="en-GB" sz="1000" dirty="0">
                <a:solidFill>
                  <a:srgbClr val="000000"/>
                </a:solidFill>
              </a:rPr>
              <a:t>Arts &amp; Other Services</a:t>
            </a:r>
          </a:p>
        </p:txBody>
      </p:sp>
      <p:sp>
        <p:nvSpPr>
          <p:cNvPr id="12" name="TextBox 11"/>
          <p:cNvSpPr txBox="1"/>
          <p:nvPr/>
        </p:nvSpPr>
        <p:spPr>
          <a:xfrm>
            <a:off x="302568" y="4707425"/>
            <a:ext cx="1030468" cy="246221"/>
          </a:xfrm>
          <a:prstGeom prst="rect">
            <a:avLst/>
          </a:prstGeom>
          <a:noFill/>
        </p:spPr>
        <p:txBody>
          <a:bodyPr wrap="square" rtlCol="0">
            <a:spAutoFit/>
          </a:bodyPr>
          <a:lstStyle/>
          <a:p>
            <a:r>
              <a:rPr lang="en-GB" sz="1000" dirty="0">
                <a:solidFill>
                  <a:srgbClr val="000000"/>
                </a:solidFill>
              </a:rPr>
              <a:t>Construction</a:t>
            </a:r>
          </a:p>
        </p:txBody>
      </p:sp>
      <p:sp>
        <p:nvSpPr>
          <p:cNvPr id="13" name="TextBox 12"/>
          <p:cNvSpPr txBox="1"/>
          <p:nvPr/>
        </p:nvSpPr>
        <p:spPr>
          <a:xfrm>
            <a:off x="293209" y="4248863"/>
            <a:ext cx="903514" cy="246221"/>
          </a:xfrm>
          <a:prstGeom prst="rect">
            <a:avLst/>
          </a:prstGeom>
          <a:noFill/>
        </p:spPr>
        <p:txBody>
          <a:bodyPr wrap="square" rtlCol="0">
            <a:spAutoFit/>
          </a:bodyPr>
          <a:lstStyle/>
          <a:p>
            <a:r>
              <a:rPr lang="en-GB" sz="1000" dirty="0">
                <a:solidFill>
                  <a:srgbClr val="000000"/>
                </a:solidFill>
              </a:rPr>
              <a:t>Education</a:t>
            </a:r>
          </a:p>
        </p:txBody>
      </p:sp>
      <p:sp>
        <p:nvSpPr>
          <p:cNvPr id="14" name="TextBox 13"/>
          <p:cNvSpPr txBox="1"/>
          <p:nvPr/>
        </p:nvSpPr>
        <p:spPr>
          <a:xfrm>
            <a:off x="300818" y="3832230"/>
            <a:ext cx="1622873" cy="246221"/>
          </a:xfrm>
          <a:prstGeom prst="rect">
            <a:avLst/>
          </a:prstGeom>
          <a:noFill/>
        </p:spPr>
        <p:txBody>
          <a:bodyPr wrap="square" rtlCol="0">
            <a:spAutoFit/>
          </a:bodyPr>
          <a:lstStyle/>
          <a:p>
            <a:r>
              <a:rPr lang="en-GB" sz="1000" dirty="0">
                <a:solidFill>
                  <a:srgbClr val="000000"/>
                </a:solidFill>
              </a:rPr>
              <a:t>Electricity, Gas &amp; Water</a:t>
            </a:r>
          </a:p>
        </p:txBody>
      </p:sp>
      <p:sp>
        <p:nvSpPr>
          <p:cNvPr id="15" name="TextBox 14"/>
          <p:cNvSpPr txBox="1"/>
          <p:nvPr/>
        </p:nvSpPr>
        <p:spPr>
          <a:xfrm>
            <a:off x="293209" y="3442389"/>
            <a:ext cx="1479511" cy="246221"/>
          </a:xfrm>
          <a:prstGeom prst="rect">
            <a:avLst/>
          </a:prstGeom>
          <a:noFill/>
        </p:spPr>
        <p:txBody>
          <a:bodyPr wrap="square" rtlCol="0">
            <a:spAutoFit/>
          </a:bodyPr>
          <a:lstStyle/>
          <a:p>
            <a:r>
              <a:rPr lang="en-GB" sz="1000" dirty="0">
                <a:solidFill>
                  <a:srgbClr val="000000"/>
                </a:solidFill>
              </a:rPr>
              <a:t>Transport &amp; Comms</a:t>
            </a:r>
          </a:p>
        </p:txBody>
      </p:sp>
      <p:sp>
        <p:nvSpPr>
          <p:cNvPr id="16" name="TextBox 15"/>
          <p:cNvSpPr txBox="1"/>
          <p:nvPr/>
        </p:nvSpPr>
        <p:spPr>
          <a:xfrm>
            <a:off x="300820" y="2998791"/>
            <a:ext cx="1312233" cy="246221"/>
          </a:xfrm>
          <a:prstGeom prst="rect">
            <a:avLst/>
          </a:prstGeom>
          <a:noFill/>
        </p:spPr>
        <p:txBody>
          <a:bodyPr wrap="square" rtlCol="0">
            <a:spAutoFit/>
          </a:bodyPr>
          <a:lstStyle/>
          <a:p>
            <a:r>
              <a:rPr lang="en-GB" sz="1000" dirty="0">
                <a:solidFill>
                  <a:srgbClr val="000000"/>
                </a:solidFill>
              </a:rPr>
              <a:t>Business Services</a:t>
            </a:r>
          </a:p>
        </p:txBody>
      </p:sp>
      <p:sp>
        <p:nvSpPr>
          <p:cNvPr id="17" name="TextBox 16"/>
          <p:cNvSpPr txBox="1"/>
          <p:nvPr/>
        </p:nvSpPr>
        <p:spPr>
          <a:xfrm>
            <a:off x="293212" y="2582248"/>
            <a:ext cx="1301352" cy="246221"/>
          </a:xfrm>
          <a:prstGeom prst="rect">
            <a:avLst/>
          </a:prstGeom>
          <a:noFill/>
        </p:spPr>
        <p:txBody>
          <a:bodyPr wrap="square" rtlCol="0">
            <a:spAutoFit/>
          </a:bodyPr>
          <a:lstStyle/>
          <a:p>
            <a:r>
              <a:rPr lang="en-GB" sz="1000" dirty="0">
                <a:solidFill>
                  <a:srgbClr val="000000"/>
                </a:solidFill>
              </a:rPr>
              <a:t>Wholesale &amp; Retail</a:t>
            </a:r>
          </a:p>
        </p:txBody>
      </p:sp>
      <p:sp>
        <p:nvSpPr>
          <p:cNvPr id="18" name="TextBox 17"/>
          <p:cNvSpPr txBox="1"/>
          <p:nvPr/>
        </p:nvSpPr>
        <p:spPr>
          <a:xfrm>
            <a:off x="293212" y="2157024"/>
            <a:ext cx="1479511" cy="246221"/>
          </a:xfrm>
          <a:prstGeom prst="rect">
            <a:avLst/>
          </a:prstGeom>
          <a:noFill/>
        </p:spPr>
        <p:txBody>
          <a:bodyPr wrap="square" rtlCol="0">
            <a:spAutoFit/>
          </a:bodyPr>
          <a:lstStyle/>
          <a:p>
            <a:r>
              <a:rPr lang="en-GB" sz="1000" dirty="0">
                <a:solidFill>
                  <a:srgbClr val="000000"/>
                </a:solidFill>
              </a:rPr>
              <a:t>Public Administration</a:t>
            </a:r>
          </a:p>
        </p:txBody>
      </p:sp>
      <p:sp>
        <p:nvSpPr>
          <p:cNvPr id="19" name="TextBox 18"/>
          <p:cNvSpPr txBox="1"/>
          <p:nvPr/>
        </p:nvSpPr>
        <p:spPr>
          <a:xfrm>
            <a:off x="300818" y="1720176"/>
            <a:ext cx="1312235" cy="246221"/>
          </a:xfrm>
          <a:prstGeom prst="rect">
            <a:avLst/>
          </a:prstGeom>
          <a:noFill/>
        </p:spPr>
        <p:txBody>
          <a:bodyPr wrap="square" rtlCol="0">
            <a:spAutoFit/>
          </a:bodyPr>
          <a:lstStyle/>
          <a:p>
            <a:r>
              <a:rPr lang="en-GB" sz="1000" dirty="0">
                <a:solidFill>
                  <a:srgbClr val="000000"/>
                </a:solidFill>
              </a:rPr>
              <a:t>Manufacturing</a:t>
            </a:r>
          </a:p>
        </p:txBody>
      </p:sp>
      <p:sp>
        <p:nvSpPr>
          <p:cNvPr id="20" name="TextBox 19"/>
          <p:cNvSpPr txBox="1"/>
          <p:nvPr/>
        </p:nvSpPr>
        <p:spPr>
          <a:xfrm>
            <a:off x="300818" y="1266046"/>
            <a:ext cx="1695536" cy="246221"/>
          </a:xfrm>
          <a:prstGeom prst="rect">
            <a:avLst/>
          </a:prstGeom>
          <a:noFill/>
        </p:spPr>
        <p:txBody>
          <a:bodyPr wrap="square" rtlCol="0">
            <a:spAutoFit/>
          </a:bodyPr>
          <a:lstStyle/>
          <a:p>
            <a:r>
              <a:rPr lang="en-GB" sz="1000" dirty="0"/>
              <a:t>Hotels &amp; Restaurants</a:t>
            </a:r>
          </a:p>
        </p:txBody>
      </p:sp>
      <p:grpSp>
        <p:nvGrpSpPr>
          <p:cNvPr id="42" name="Group 41"/>
          <p:cNvGrpSpPr/>
          <p:nvPr/>
        </p:nvGrpSpPr>
        <p:grpSpPr>
          <a:xfrm rot="16200000">
            <a:off x="3787191" y="2781201"/>
            <a:ext cx="3270467" cy="4727548"/>
            <a:chOff x="126054" y="2263941"/>
            <a:chExt cx="3270467" cy="4727548"/>
          </a:xfrm>
        </p:grpSpPr>
        <p:sp>
          <p:nvSpPr>
            <p:cNvPr id="43" name="Rectangle 42"/>
            <p:cNvSpPr/>
            <p:nvPr/>
          </p:nvSpPr>
          <p:spPr>
            <a:xfrm rot="4615886">
              <a:off x="-324868" y="6206594"/>
              <a:ext cx="1292790" cy="276999"/>
            </a:xfrm>
            <a:prstGeom prst="rect">
              <a:avLst/>
            </a:prstGeom>
          </p:spPr>
          <p:txBody>
            <a:bodyPr wrap="none">
              <a:spAutoFit/>
            </a:bodyPr>
            <a:lstStyle/>
            <a:p>
              <a:r>
                <a:rPr lang="en-GB" sz="1200" dirty="0">
                  <a:solidFill>
                    <a:srgbClr val="000000"/>
                  </a:solidFill>
                </a:rPr>
                <a:t>Elementary staff</a:t>
              </a:r>
            </a:p>
          </p:txBody>
        </p:sp>
        <p:sp>
          <p:nvSpPr>
            <p:cNvPr id="44" name="Rectangle 43"/>
            <p:cNvSpPr/>
            <p:nvPr/>
          </p:nvSpPr>
          <p:spPr>
            <a:xfrm rot="5778022">
              <a:off x="-168418" y="2558413"/>
              <a:ext cx="865943" cy="276999"/>
            </a:xfrm>
            <a:prstGeom prst="rect">
              <a:avLst/>
            </a:prstGeom>
          </p:spPr>
          <p:txBody>
            <a:bodyPr wrap="none">
              <a:spAutoFit/>
            </a:bodyPr>
            <a:lstStyle/>
            <a:p>
              <a:r>
                <a:rPr lang="en-GB" sz="1200" dirty="0">
                  <a:solidFill>
                    <a:srgbClr val="000000"/>
                  </a:solidFill>
                </a:rPr>
                <a:t>Managers</a:t>
              </a:r>
            </a:p>
          </p:txBody>
        </p:sp>
        <p:sp>
          <p:nvSpPr>
            <p:cNvPr id="45" name="Rectangle 44"/>
            <p:cNvSpPr/>
            <p:nvPr/>
          </p:nvSpPr>
          <p:spPr>
            <a:xfrm rot="6985556">
              <a:off x="348586" y="2791830"/>
              <a:ext cx="1104790" cy="276999"/>
            </a:xfrm>
            <a:prstGeom prst="rect">
              <a:avLst/>
            </a:prstGeom>
          </p:spPr>
          <p:txBody>
            <a:bodyPr wrap="none">
              <a:spAutoFit/>
            </a:bodyPr>
            <a:lstStyle/>
            <a:p>
              <a:r>
                <a:rPr lang="en-GB" sz="1200" dirty="0">
                  <a:solidFill>
                    <a:srgbClr val="000000"/>
                  </a:solidFill>
                </a:rPr>
                <a:t>Professionals</a:t>
              </a:r>
            </a:p>
          </p:txBody>
        </p:sp>
        <p:sp>
          <p:nvSpPr>
            <p:cNvPr id="46" name="Rectangle 45"/>
            <p:cNvSpPr/>
            <p:nvPr/>
          </p:nvSpPr>
          <p:spPr>
            <a:xfrm rot="8278183">
              <a:off x="879449" y="3202775"/>
              <a:ext cx="1104790" cy="461665"/>
            </a:xfrm>
            <a:prstGeom prst="rect">
              <a:avLst/>
            </a:prstGeom>
          </p:spPr>
          <p:txBody>
            <a:bodyPr wrap="none">
              <a:spAutoFit/>
            </a:bodyPr>
            <a:lstStyle/>
            <a:p>
              <a:r>
                <a:rPr lang="en-GB" sz="1200" dirty="0">
                  <a:solidFill>
                    <a:srgbClr val="000000"/>
                  </a:solidFill>
                </a:rPr>
                <a:t>Associate </a:t>
              </a:r>
            </a:p>
            <a:p>
              <a:r>
                <a:rPr lang="en-GB" sz="1200" dirty="0">
                  <a:solidFill>
                    <a:srgbClr val="000000"/>
                  </a:solidFill>
                </a:rPr>
                <a:t>Professionals</a:t>
              </a:r>
            </a:p>
          </p:txBody>
        </p:sp>
        <p:sp>
          <p:nvSpPr>
            <p:cNvPr id="47" name="Rectangle 46"/>
            <p:cNvSpPr/>
            <p:nvPr/>
          </p:nvSpPr>
          <p:spPr>
            <a:xfrm rot="9359218">
              <a:off x="1052476" y="3749783"/>
              <a:ext cx="1277914" cy="461665"/>
            </a:xfrm>
            <a:prstGeom prst="rect">
              <a:avLst/>
            </a:prstGeom>
          </p:spPr>
          <p:txBody>
            <a:bodyPr wrap="none">
              <a:spAutoFit/>
            </a:bodyPr>
            <a:lstStyle/>
            <a:p>
              <a:r>
                <a:rPr lang="en-GB" sz="1200" dirty="0">
                  <a:solidFill>
                    <a:srgbClr val="000000"/>
                  </a:solidFill>
                </a:rPr>
                <a:t>Administrative / </a:t>
              </a:r>
            </a:p>
            <a:p>
              <a:r>
                <a:rPr lang="en-GB" sz="1200" dirty="0">
                  <a:solidFill>
                    <a:srgbClr val="000000"/>
                  </a:solidFill>
                </a:rPr>
                <a:t>Clerical staff</a:t>
              </a:r>
            </a:p>
          </p:txBody>
        </p:sp>
        <p:sp>
          <p:nvSpPr>
            <p:cNvPr id="48" name="Rectangle 47"/>
            <p:cNvSpPr/>
            <p:nvPr/>
          </p:nvSpPr>
          <p:spPr>
            <a:xfrm>
              <a:off x="1229412" y="4448919"/>
              <a:ext cx="1190903" cy="461665"/>
            </a:xfrm>
            <a:prstGeom prst="rect">
              <a:avLst/>
            </a:prstGeom>
          </p:spPr>
          <p:txBody>
            <a:bodyPr wrap="none">
              <a:spAutoFit/>
            </a:bodyPr>
            <a:lstStyle/>
            <a:p>
              <a:r>
                <a:rPr lang="en-GB" sz="1200" dirty="0">
                  <a:solidFill>
                    <a:srgbClr val="000000"/>
                  </a:solidFill>
                </a:rPr>
                <a:t>Skilled Trades </a:t>
              </a:r>
            </a:p>
            <a:p>
              <a:r>
                <a:rPr lang="en-GB" sz="1200" dirty="0">
                  <a:solidFill>
                    <a:srgbClr val="000000"/>
                  </a:solidFill>
                </a:rPr>
                <a:t>occupations</a:t>
              </a:r>
            </a:p>
          </p:txBody>
        </p:sp>
        <p:sp>
          <p:nvSpPr>
            <p:cNvPr id="49" name="Rectangle 48"/>
            <p:cNvSpPr/>
            <p:nvPr/>
          </p:nvSpPr>
          <p:spPr>
            <a:xfrm rot="1405802">
              <a:off x="722238" y="5208942"/>
              <a:ext cx="2674283" cy="461665"/>
            </a:xfrm>
            <a:prstGeom prst="rect">
              <a:avLst/>
            </a:prstGeom>
          </p:spPr>
          <p:txBody>
            <a:bodyPr wrap="square">
              <a:spAutoFit/>
            </a:bodyPr>
            <a:lstStyle/>
            <a:p>
              <a:r>
                <a:rPr lang="en-GB" sz="1200" dirty="0">
                  <a:solidFill>
                    <a:srgbClr val="000000"/>
                  </a:solidFill>
                </a:rPr>
                <a:t>       Caring, Leisure</a:t>
              </a:r>
            </a:p>
            <a:p>
              <a:r>
                <a:rPr lang="en-GB" sz="1200" dirty="0">
                  <a:solidFill>
                    <a:srgbClr val="000000"/>
                  </a:solidFill>
                </a:rPr>
                <a:t> and Other Services</a:t>
              </a:r>
            </a:p>
          </p:txBody>
        </p:sp>
        <p:sp>
          <p:nvSpPr>
            <p:cNvPr id="50" name="Rectangle 49"/>
            <p:cNvSpPr/>
            <p:nvPr/>
          </p:nvSpPr>
          <p:spPr>
            <a:xfrm rot="2685219">
              <a:off x="504167" y="5408760"/>
              <a:ext cx="1524776" cy="461665"/>
            </a:xfrm>
            <a:prstGeom prst="rect">
              <a:avLst/>
            </a:prstGeom>
          </p:spPr>
          <p:txBody>
            <a:bodyPr wrap="none">
              <a:spAutoFit/>
            </a:bodyPr>
            <a:lstStyle/>
            <a:p>
              <a:pPr algn="r"/>
              <a:r>
                <a:rPr lang="en-GB" sz="1200" dirty="0">
                  <a:solidFill>
                    <a:srgbClr val="000000"/>
                  </a:solidFill>
                </a:rPr>
                <a:t>         Sales and</a:t>
              </a:r>
            </a:p>
            <a:p>
              <a:pPr algn="r"/>
              <a:r>
                <a:rPr lang="en-GB" sz="1200" dirty="0">
                  <a:solidFill>
                    <a:srgbClr val="000000"/>
                  </a:solidFill>
                </a:rPr>
                <a:t> Customer Services</a:t>
              </a:r>
            </a:p>
          </p:txBody>
        </p:sp>
        <p:sp>
          <p:nvSpPr>
            <p:cNvPr id="51" name="Rectangle 50"/>
            <p:cNvSpPr/>
            <p:nvPr/>
          </p:nvSpPr>
          <p:spPr>
            <a:xfrm rot="3724553">
              <a:off x="23269" y="5893439"/>
              <a:ext cx="1548822" cy="276999"/>
            </a:xfrm>
            <a:prstGeom prst="rect">
              <a:avLst/>
            </a:prstGeom>
          </p:spPr>
          <p:txBody>
            <a:bodyPr wrap="none">
              <a:spAutoFit/>
            </a:bodyPr>
            <a:lstStyle/>
            <a:p>
              <a:r>
                <a:rPr lang="en-GB" sz="1200" dirty="0">
                  <a:solidFill>
                    <a:srgbClr val="000000"/>
                  </a:solidFill>
                </a:rPr>
                <a:t>Machine Operatives</a:t>
              </a:r>
            </a:p>
          </p:txBody>
        </p:sp>
      </p:grpSp>
      <p:grpSp>
        <p:nvGrpSpPr>
          <p:cNvPr id="66" name="Group 65"/>
          <p:cNvGrpSpPr/>
          <p:nvPr/>
        </p:nvGrpSpPr>
        <p:grpSpPr>
          <a:xfrm>
            <a:off x="7441656" y="5181733"/>
            <a:ext cx="1710765" cy="376764"/>
            <a:chOff x="5241360" y="1936023"/>
            <a:chExt cx="1710765" cy="376764"/>
          </a:xfrm>
        </p:grpSpPr>
        <p:sp>
          <p:nvSpPr>
            <p:cNvPr id="67" name="Rectangle 66"/>
            <p:cNvSpPr/>
            <p:nvPr/>
          </p:nvSpPr>
          <p:spPr>
            <a:xfrm rot="14400000">
              <a:off x="6050297" y="1142251"/>
              <a:ext cx="108056" cy="16956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004436"/>
                </a:solidFill>
              </a:endParaRPr>
            </a:p>
          </p:txBody>
        </p:sp>
        <p:sp>
          <p:nvSpPr>
            <p:cNvPr id="68" name="Rectangle 67"/>
            <p:cNvSpPr/>
            <p:nvPr/>
          </p:nvSpPr>
          <p:spPr>
            <a:xfrm rot="19773380">
              <a:off x="5241360" y="2081955"/>
              <a:ext cx="996381" cy="230832"/>
            </a:xfrm>
            <a:prstGeom prst="rect">
              <a:avLst/>
            </a:prstGeom>
          </p:spPr>
          <p:txBody>
            <a:bodyPr wrap="square">
              <a:spAutoFit/>
            </a:bodyPr>
            <a:lstStyle/>
            <a:p>
              <a:pPr algn="l"/>
              <a:r>
                <a:rPr lang="en-GB" sz="900" dirty="0">
                  <a:solidFill>
                    <a:schemeClr val="bg1"/>
                  </a:solidFill>
                </a:rPr>
                <a:t>Manufacturing</a:t>
              </a:r>
            </a:p>
          </p:txBody>
        </p:sp>
      </p:grpSp>
      <p:sp>
        <p:nvSpPr>
          <p:cNvPr id="69" name="TextBox 68"/>
          <p:cNvSpPr txBox="1"/>
          <p:nvPr/>
        </p:nvSpPr>
        <p:spPr>
          <a:xfrm rot="3623008">
            <a:off x="8886810" y="4651629"/>
            <a:ext cx="524657" cy="230832"/>
          </a:xfrm>
          <a:prstGeom prst="rect">
            <a:avLst/>
          </a:prstGeom>
          <a:noFill/>
        </p:spPr>
        <p:txBody>
          <a:bodyPr wrap="square" rtlCol="0">
            <a:spAutoFit/>
          </a:bodyPr>
          <a:lstStyle/>
          <a:p>
            <a:r>
              <a:rPr lang="en-GB" sz="900" b="1" dirty="0"/>
              <a:t>11%</a:t>
            </a:r>
          </a:p>
        </p:txBody>
      </p:sp>
      <p:grpSp>
        <p:nvGrpSpPr>
          <p:cNvPr id="70" name="Group 69"/>
          <p:cNvGrpSpPr/>
          <p:nvPr/>
        </p:nvGrpSpPr>
        <p:grpSpPr>
          <a:xfrm rot="392729">
            <a:off x="7509744" y="5395382"/>
            <a:ext cx="1581891" cy="256511"/>
            <a:chOff x="6235664" y="2408305"/>
            <a:chExt cx="1581891" cy="250952"/>
          </a:xfrm>
        </p:grpSpPr>
        <p:sp>
          <p:nvSpPr>
            <p:cNvPr id="71" name="Rectangle 70"/>
            <p:cNvSpPr/>
            <p:nvPr/>
          </p:nvSpPr>
          <p:spPr>
            <a:xfrm rot="14400000">
              <a:off x="6994325" y="1690735"/>
              <a:ext cx="105659" cy="15408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004436"/>
                </a:solidFill>
              </a:endParaRPr>
            </a:p>
          </p:txBody>
        </p:sp>
        <p:sp>
          <p:nvSpPr>
            <p:cNvPr id="72" name="Rectangle 71"/>
            <p:cNvSpPr/>
            <p:nvPr/>
          </p:nvSpPr>
          <p:spPr>
            <a:xfrm rot="19759542">
              <a:off x="6235664" y="2433429"/>
              <a:ext cx="1345221" cy="225828"/>
            </a:xfrm>
            <a:prstGeom prst="rect">
              <a:avLst/>
            </a:prstGeom>
          </p:spPr>
          <p:txBody>
            <a:bodyPr wrap="square">
              <a:spAutoFit/>
            </a:bodyPr>
            <a:lstStyle/>
            <a:p>
              <a:r>
                <a:rPr lang="en-GB" sz="900" dirty="0">
                  <a:solidFill>
                    <a:schemeClr val="bg1"/>
                  </a:solidFill>
                </a:rPr>
                <a:t>Hotels &amp; Restaurants</a:t>
              </a:r>
              <a:endParaRPr lang="en-GB" sz="675" dirty="0">
                <a:solidFill>
                  <a:schemeClr val="bg1"/>
                </a:solidFill>
              </a:endParaRPr>
            </a:p>
          </p:txBody>
        </p:sp>
      </p:grpSp>
      <p:sp>
        <p:nvSpPr>
          <p:cNvPr id="73" name="TextBox 72"/>
          <p:cNvSpPr txBox="1"/>
          <p:nvPr/>
        </p:nvSpPr>
        <p:spPr>
          <a:xfrm rot="4025446">
            <a:off x="8915941" y="5001052"/>
            <a:ext cx="466394" cy="230832"/>
          </a:xfrm>
          <a:prstGeom prst="rect">
            <a:avLst/>
          </a:prstGeom>
          <a:noFill/>
        </p:spPr>
        <p:txBody>
          <a:bodyPr wrap="square" rtlCol="0">
            <a:spAutoFit/>
          </a:bodyPr>
          <a:lstStyle/>
          <a:p>
            <a:r>
              <a:rPr lang="en-GB" sz="900" b="1" dirty="0"/>
              <a:t>10%</a:t>
            </a:r>
          </a:p>
        </p:txBody>
      </p:sp>
      <p:grpSp>
        <p:nvGrpSpPr>
          <p:cNvPr id="74" name="Group 73"/>
          <p:cNvGrpSpPr/>
          <p:nvPr/>
        </p:nvGrpSpPr>
        <p:grpSpPr>
          <a:xfrm rot="932671">
            <a:off x="7763296" y="6181890"/>
            <a:ext cx="1455836" cy="282707"/>
            <a:chOff x="5351453" y="2458036"/>
            <a:chExt cx="1302942" cy="230832"/>
          </a:xfrm>
        </p:grpSpPr>
        <p:sp>
          <p:nvSpPr>
            <p:cNvPr id="75" name="Rectangle 74"/>
            <p:cNvSpPr/>
            <p:nvPr/>
          </p:nvSpPr>
          <p:spPr>
            <a:xfrm rot="14400000">
              <a:off x="5974512" y="1910213"/>
              <a:ext cx="108000" cy="1243662"/>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solidFill>
              </a:endParaRPr>
            </a:p>
          </p:txBody>
        </p:sp>
        <p:sp>
          <p:nvSpPr>
            <p:cNvPr id="76" name="Rectangle 75"/>
            <p:cNvSpPr/>
            <p:nvPr/>
          </p:nvSpPr>
          <p:spPr>
            <a:xfrm rot="19812319">
              <a:off x="5351453" y="2458036"/>
              <a:ext cx="1302942" cy="230832"/>
            </a:xfrm>
            <a:prstGeom prst="rect">
              <a:avLst/>
            </a:prstGeom>
          </p:spPr>
          <p:txBody>
            <a:bodyPr wrap="square">
              <a:spAutoFit/>
            </a:bodyPr>
            <a:lstStyle/>
            <a:p>
              <a:r>
                <a:rPr lang="en-GB" sz="900" dirty="0">
                  <a:solidFill>
                    <a:schemeClr val="bg1"/>
                  </a:solidFill>
                </a:rPr>
                <a:t>Hotels &amp; Restaurants</a:t>
              </a:r>
            </a:p>
          </p:txBody>
        </p:sp>
      </p:grpSp>
      <p:sp>
        <p:nvSpPr>
          <p:cNvPr id="77" name="TextBox 76"/>
          <p:cNvSpPr txBox="1"/>
          <p:nvPr/>
        </p:nvSpPr>
        <p:spPr>
          <a:xfrm rot="4550089">
            <a:off x="9114957" y="5950847"/>
            <a:ext cx="386842" cy="230832"/>
          </a:xfrm>
          <a:prstGeom prst="rect">
            <a:avLst/>
          </a:prstGeom>
          <a:noFill/>
        </p:spPr>
        <p:txBody>
          <a:bodyPr wrap="square" rtlCol="0">
            <a:spAutoFit/>
          </a:bodyPr>
          <a:lstStyle/>
          <a:p>
            <a:r>
              <a:rPr lang="en-GB" sz="900" b="1" dirty="0"/>
              <a:t>9%</a:t>
            </a:r>
          </a:p>
        </p:txBody>
      </p:sp>
      <p:grpSp>
        <p:nvGrpSpPr>
          <p:cNvPr id="79" name="Group 78"/>
          <p:cNvGrpSpPr/>
          <p:nvPr/>
        </p:nvGrpSpPr>
        <p:grpSpPr>
          <a:xfrm rot="19329749">
            <a:off x="5690245" y="3506904"/>
            <a:ext cx="2182591" cy="332191"/>
            <a:chOff x="5342075" y="2409680"/>
            <a:chExt cx="1523188" cy="246553"/>
          </a:xfrm>
        </p:grpSpPr>
        <p:sp>
          <p:nvSpPr>
            <p:cNvPr id="80" name="Rectangle 79"/>
            <p:cNvSpPr/>
            <p:nvPr/>
          </p:nvSpPr>
          <p:spPr>
            <a:xfrm rot="14400000">
              <a:off x="6057552" y="1709969"/>
              <a:ext cx="108000" cy="1507422"/>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81" name="Rectangle 80"/>
            <p:cNvSpPr/>
            <p:nvPr/>
          </p:nvSpPr>
          <p:spPr>
            <a:xfrm rot="19812319">
              <a:off x="5342075" y="2484909"/>
              <a:ext cx="1186910" cy="171324"/>
            </a:xfrm>
            <a:prstGeom prst="rect">
              <a:avLst/>
            </a:prstGeom>
          </p:spPr>
          <p:txBody>
            <a:bodyPr wrap="square">
              <a:spAutoFit/>
            </a:bodyPr>
            <a:lstStyle/>
            <a:p>
              <a:pPr algn="l"/>
              <a:r>
                <a:rPr lang="en-GB" sz="900" dirty="0">
                  <a:solidFill>
                    <a:schemeClr val="bg1"/>
                  </a:solidFill>
                </a:rPr>
                <a:t>Business services</a:t>
              </a:r>
              <a:endParaRPr lang="en-GB" sz="800" dirty="0">
                <a:solidFill>
                  <a:schemeClr val="bg1"/>
                </a:solidFill>
              </a:endParaRPr>
            </a:p>
          </p:txBody>
        </p:sp>
      </p:grpSp>
      <p:grpSp>
        <p:nvGrpSpPr>
          <p:cNvPr id="86" name="Group 85"/>
          <p:cNvGrpSpPr/>
          <p:nvPr/>
        </p:nvGrpSpPr>
        <p:grpSpPr>
          <a:xfrm rot="6162887">
            <a:off x="3655086" y="3774775"/>
            <a:ext cx="1630153" cy="266291"/>
            <a:chOff x="5970419" y="2407030"/>
            <a:chExt cx="1630153" cy="260519"/>
          </a:xfrm>
        </p:grpSpPr>
        <p:sp>
          <p:nvSpPr>
            <p:cNvPr id="87" name="Rectangle 86"/>
            <p:cNvSpPr/>
            <p:nvPr/>
          </p:nvSpPr>
          <p:spPr>
            <a:xfrm rot="14400000">
              <a:off x="6687989" y="1844320"/>
              <a:ext cx="105659" cy="154080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004436"/>
                </a:solidFill>
              </a:endParaRPr>
            </a:p>
          </p:txBody>
        </p:sp>
        <p:sp>
          <p:nvSpPr>
            <p:cNvPr id="88" name="Rectangle 87"/>
            <p:cNvSpPr/>
            <p:nvPr/>
          </p:nvSpPr>
          <p:spPr>
            <a:xfrm rot="19759542">
              <a:off x="6210972" y="2407030"/>
              <a:ext cx="1389600" cy="225826"/>
            </a:xfrm>
            <a:prstGeom prst="rect">
              <a:avLst/>
            </a:prstGeom>
          </p:spPr>
          <p:txBody>
            <a:bodyPr wrap="square">
              <a:spAutoFit/>
            </a:bodyPr>
            <a:lstStyle/>
            <a:p>
              <a:r>
                <a:rPr lang="en-GB" sz="900" dirty="0">
                  <a:solidFill>
                    <a:schemeClr val="bg1"/>
                  </a:solidFill>
                </a:rPr>
                <a:t>Public Administration</a:t>
              </a:r>
            </a:p>
          </p:txBody>
        </p:sp>
      </p:grpSp>
      <p:sp>
        <p:nvSpPr>
          <p:cNvPr id="89" name="TextBox 88"/>
          <p:cNvSpPr txBox="1"/>
          <p:nvPr/>
        </p:nvSpPr>
        <p:spPr>
          <a:xfrm rot="20763234">
            <a:off x="3933058" y="2873850"/>
            <a:ext cx="537551" cy="230832"/>
          </a:xfrm>
          <a:prstGeom prst="rect">
            <a:avLst/>
          </a:prstGeom>
          <a:noFill/>
        </p:spPr>
        <p:txBody>
          <a:bodyPr wrap="square" rtlCol="0">
            <a:spAutoFit/>
          </a:bodyPr>
          <a:lstStyle/>
          <a:p>
            <a:r>
              <a:rPr lang="en-GB" sz="900" b="1" dirty="0"/>
              <a:t>10%</a:t>
            </a:r>
          </a:p>
        </p:txBody>
      </p:sp>
      <p:sp>
        <p:nvSpPr>
          <p:cNvPr id="93" name="TextBox 92"/>
          <p:cNvSpPr txBox="1"/>
          <p:nvPr/>
        </p:nvSpPr>
        <p:spPr>
          <a:xfrm>
            <a:off x="9707526" y="6596390"/>
            <a:ext cx="2484475" cy="261610"/>
          </a:xfrm>
          <a:prstGeom prst="rect">
            <a:avLst/>
          </a:prstGeom>
          <a:noFill/>
        </p:spPr>
        <p:txBody>
          <a:bodyPr wrap="square" rtlCol="0">
            <a:spAutoFit/>
          </a:bodyPr>
          <a:lstStyle/>
          <a:p>
            <a:pPr algn="r"/>
            <a:r>
              <a:rPr lang="en-GB" sz="1100" i="1" dirty="0">
                <a:solidFill>
                  <a:srgbClr val="000000"/>
                </a:solidFill>
                <a:cs typeface="Arial" panose="020B0604020202020204" pitchFamily="34" charset="0"/>
              </a:rPr>
              <a:t>Base: </a:t>
            </a:r>
            <a:r>
              <a:rPr lang="en-GB" sz="1100" i="1" dirty="0"/>
              <a:t>All establishments (92,210)</a:t>
            </a:r>
            <a:endParaRPr lang="en-GB" sz="1100" i="1" dirty="0">
              <a:solidFill>
                <a:srgbClr val="000000"/>
              </a:solidFill>
              <a:cs typeface="Arial" panose="020B0604020202020204" pitchFamily="34" charset="0"/>
            </a:endParaRPr>
          </a:p>
        </p:txBody>
      </p:sp>
      <p:sp>
        <p:nvSpPr>
          <p:cNvPr id="94" name="TextBox 93"/>
          <p:cNvSpPr txBox="1"/>
          <p:nvPr/>
        </p:nvSpPr>
        <p:spPr>
          <a:xfrm rot="1199832">
            <a:off x="7015481" y="2383792"/>
            <a:ext cx="449262" cy="230832"/>
          </a:xfrm>
          <a:prstGeom prst="rect">
            <a:avLst/>
          </a:prstGeom>
          <a:noFill/>
        </p:spPr>
        <p:txBody>
          <a:bodyPr wrap="square" rtlCol="0">
            <a:spAutoFit/>
          </a:bodyPr>
          <a:lstStyle/>
          <a:p>
            <a:r>
              <a:rPr lang="en-GB" sz="900" b="1" dirty="0"/>
              <a:t>13%</a:t>
            </a:r>
          </a:p>
        </p:txBody>
      </p:sp>
    </p:spTree>
    <p:extLst>
      <p:ext uri="{BB962C8B-B14F-4D97-AF65-F5344CB8AC3E}">
        <p14:creationId xmlns:p14="http://schemas.microsoft.com/office/powerpoint/2010/main" val="415541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 2015 – overview </a:t>
            </a:r>
          </a:p>
        </p:txBody>
      </p:sp>
      <p:sp>
        <p:nvSpPr>
          <p:cNvPr id="3" name="Content Placeholder 2"/>
          <p:cNvSpPr>
            <a:spLocks noGrp="1"/>
          </p:cNvSpPr>
          <p:nvPr>
            <p:ph idx="1"/>
          </p:nvPr>
        </p:nvSpPr>
        <p:spPr>
          <a:xfrm>
            <a:off x="4931157" y="1350144"/>
            <a:ext cx="7131737" cy="6346892"/>
          </a:xfrm>
        </p:spPr>
        <p:txBody>
          <a:bodyPr>
            <a:normAutofit/>
          </a:bodyPr>
          <a:lstStyle/>
          <a:p>
            <a:pPr marL="342900" indent="-342900">
              <a:buFont typeface="Arial" panose="020B0604020202020204" pitchFamily="34" charset="0"/>
              <a:buChar char="•"/>
            </a:pPr>
            <a:r>
              <a:rPr lang="en-GB" sz="2200" dirty="0"/>
              <a:t>ESS 2015 is the third time the survey has been run at UK-level </a:t>
            </a:r>
          </a:p>
          <a:p>
            <a:endParaRPr lang="en-GB" sz="2200" dirty="0"/>
          </a:p>
          <a:p>
            <a:pPr marL="342900" indent="-342900">
              <a:buFont typeface="Arial" panose="020B0604020202020204" pitchFamily="34" charset="0"/>
              <a:buChar char="•"/>
            </a:pPr>
            <a:r>
              <a:rPr lang="en-GB" sz="2200" dirty="0"/>
              <a:t>The 2015 survey covers establishments with 2 or more people working at them</a:t>
            </a:r>
          </a:p>
          <a:p>
            <a:endParaRPr lang="en-GB" sz="2200" dirty="0"/>
          </a:p>
          <a:p>
            <a:pPr marL="342900" indent="-342900">
              <a:buFont typeface="Arial" panose="020B0604020202020204" pitchFamily="34" charset="0"/>
              <a:buChar char="•"/>
            </a:pPr>
            <a:r>
              <a:rPr lang="en-GB" sz="2200" dirty="0"/>
              <a:t>The 2011 survey included establishments with one employee – these were not covered in 2013 or 2015. </a:t>
            </a:r>
          </a:p>
          <a:p>
            <a:endParaRPr lang="en-GB" sz="2200" dirty="0"/>
          </a:p>
          <a:p>
            <a:pPr marL="342900" indent="-342900">
              <a:buFont typeface="Arial" panose="020B0604020202020204" pitchFamily="34" charset="0"/>
              <a:buChar char="•"/>
            </a:pPr>
            <a:r>
              <a:rPr lang="en-GB" sz="2200" dirty="0"/>
              <a:t>Where comparisons are made with 2011 or 2013 findings, these are based on re-weighted 2011 data (configured to represent the 2+ employment business population used in 2013 and 2015).</a:t>
            </a:r>
          </a:p>
        </p:txBody>
      </p:sp>
      <p:sp>
        <p:nvSpPr>
          <p:cNvPr id="12" name="Oval 11"/>
          <p:cNvSpPr/>
          <p:nvPr/>
        </p:nvSpPr>
        <p:spPr bwMode="auto">
          <a:xfrm>
            <a:off x="3070824" y="4281382"/>
            <a:ext cx="1992075" cy="775778"/>
          </a:xfrm>
          <a:prstGeom prst="ellipse">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0" rIns="91440" bIns="45720" numCol="1" rtlCol="0" anchor="ctr" anchorCtr="0" compatLnSpc="1">
            <a:prstTxWarp prst="textNoShape">
              <a:avLst/>
            </a:prstTxWarp>
          </a:bodyPr>
          <a:lstStyle/>
          <a:p>
            <a:endParaRPr lang="en-GB" sz="1400" dirty="0">
              <a:solidFill>
                <a:srgbClr val="000000"/>
              </a:solidFill>
              <a:latin typeface="Gill Sans" charset="0"/>
              <a:ea typeface="ヒラギノ角ゴ ProN W3" charset="0"/>
              <a:cs typeface="ヒラギノ角ゴ ProN W3" charset="0"/>
            </a:endParaRPr>
          </a:p>
        </p:txBody>
      </p:sp>
      <p:sp>
        <p:nvSpPr>
          <p:cNvPr id="14" name="Oval 13"/>
          <p:cNvSpPr/>
          <p:nvPr/>
        </p:nvSpPr>
        <p:spPr bwMode="auto">
          <a:xfrm>
            <a:off x="1806888" y="4051083"/>
            <a:ext cx="1907182" cy="775778"/>
          </a:xfrm>
          <a:prstGeom prst="ellipse">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endParaRPr lang="en-GB" sz="1400" dirty="0">
              <a:solidFill>
                <a:srgbClr val="000000"/>
              </a:solidFill>
              <a:latin typeface="Gill Sans" charset="0"/>
              <a:ea typeface="ヒラギノ角ゴ ProN W3" charset="0"/>
              <a:cs typeface="ヒラギノ角ゴ ProN W3" charset="0"/>
            </a:endParaRPr>
          </a:p>
        </p:txBody>
      </p:sp>
      <p:pic>
        <p:nvPicPr>
          <p:cNvPr id="24" name="Picture 3" descr="Y:\Jobs\5191\Report\Pictograms\13 - Thinking_for_Business\surv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641" y="1256152"/>
            <a:ext cx="1609366" cy="16093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35" y="1193253"/>
            <a:ext cx="33655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27" y="2726376"/>
            <a:ext cx="4659080" cy="388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156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causes of skills gaps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75918406"/>
              </p:ext>
            </p:extLst>
          </p:nvPr>
        </p:nvGraphicFramePr>
        <p:xfrm>
          <a:off x="0" y="1052736"/>
          <a:ext cx="1219200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1371" y="6456304"/>
            <a:ext cx="11760629" cy="430887"/>
          </a:xfrm>
          <a:prstGeom prst="rect">
            <a:avLst/>
          </a:prstGeom>
          <a:noFill/>
        </p:spPr>
        <p:txBody>
          <a:bodyPr wrap="square" rtlCol="0">
            <a:spAutoFit/>
          </a:bodyPr>
          <a:lstStyle/>
          <a:p>
            <a:pPr algn="r"/>
            <a:r>
              <a:rPr lang="en-GB" sz="1100" i="1" dirty="0"/>
              <a:t>Base (2013/2015) : All establishments with skills gaps - up to 2 occupations followed up (20,228 / 18,265)</a:t>
            </a:r>
          </a:p>
          <a:p>
            <a:pPr algn="r"/>
            <a:r>
              <a:rPr lang="en-GB" sz="1100" i="1" dirty="0"/>
              <a:t>Figures are shown as a percentage of all gaps (not a percentage of all establishments)</a:t>
            </a:r>
          </a:p>
        </p:txBody>
      </p:sp>
    </p:spTree>
    <p:extLst>
      <p:ext uri="{BB962C8B-B14F-4D97-AF65-F5344CB8AC3E}">
        <p14:creationId xmlns:p14="http://schemas.microsoft.com/office/powerpoint/2010/main" val="91308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skills gaps by establishment size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771380"/>
              </p:ext>
            </p:extLst>
          </p:nvPr>
        </p:nvGraphicFramePr>
        <p:xfrm>
          <a:off x="212724" y="1390724"/>
          <a:ext cx="11522075" cy="46085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696893" y="6596390"/>
            <a:ext cx="2495107" cy="261610"/>
          </a:xfrm>
          <a:prstGeom prst="rect">
            <a:avLst/>
          </a:prstGeom>
          <a:noFill/>
        </p:spPr>
        <p:txBody>
          <a:bodyPr wrap="square" rtlCol="0">
            <a:spAutoFit/>
          </a:bodyPr>
          <a:lstStyle/>
          <a:p>
            <a:pPr algn="r"/>
            <a:r>
              <a:rPr lang="en-GB" sz="1100" i="1" dirty="0"/>
              <a:t>Base: All with skills gaps (as shown)</a:t>
            </a:r>
          </a:p>
        </p:txBody>
      </p:sp>
      <p:sp>
        <p:nvSpPr>
          <p:cNvPr id="4" name="Rectangle 3"/>
          <p:cNvSpPr/>
          <p:nvPr/>
        </p:nvSpPr>
        <p:spPr>
          <a:xfrm>
            <a:off x="10257183" y="4858247"/>
            <a:ext cx="180000" cy="180000"/>
          </a:xfrm>
          <a:prstGeom prst="rect">
            <a:avLst/>
          </a:prstGeom>
          <a:solidFill>
            <a:schemeClr val="tx2"/>
          </a:solidFill>
          <a:ln>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0437183" y="4440415"/>
            <a:ext cx="1391478" cy="1015663"/>
          </a:xfrm>
          <a:prstGeom prst="rect">
            <a:avLst/>
          </a:prstGeom>
          <a:noFill/>
        </p:spPr>
        <p:txBody>
          <a:bodyPr wrap="square" rtlCol="0">
            <a:spAutoFit/>
          </a:bodyPr>
          <a:lstStyle/>
          <a:p>
            <a:r>
              <a:rPr lang="en-GB" sz="1200" dirty="0"/>
              <a:t>Staff not fully proficient has a </a:t>
            </a:r>
            <a:r>
              <a:rPr lang="en-GB" sz="1200" b="1" u="sng" dirty="0"/>
              <a:t>major</a:t>
            </a:r>
            <a:r>
              <a:rPr lang="en-GB" sz="1200" dirty="0"/>
              <a:t> impact on establishment performance</a:t>
            </a:r>
          </a:p>
        </p:txBody>
      </p:sp>
      <p:sp>
        <p:nvSpPr>
          <p:cNvPr id="8" name="Rectangle 7"/>
          <p:cNvSpPr/>
          <p:nvPr/>
        </p:nvSpPr>
        <p:spPr>
          <a:xfrm>
            <a:off x="10257183" y="3293165"/>
            <a:ext cx="180000" cy="18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0437183" y="2875333"/>
            <a:ext cx="1391478" cy="1015663"/>
          </a:xfrm>
          <a:prstGeom prst="rect">
            <a:avLst/>
          </a:prstGeom>
          <a:noFill/>
        </p:spPr>
        <p:txBody>
          <a:bodyPr wrap="square" rtlCol="0">
            <a:spAutoFit/>
          </a:bodyPr>
          <a:lstStyle/>
          <a:p>
            <a:r>
              <a:rPr lang="en-GB" sz="1200" dirty="0"/>
              <a:t>Staff not fully proficient has a </a:t>
            </a:r>
            <a:r>
              <a:rPr lang="en-GB" sz="1200" b="1" u="sng" dirty="0"/>
              <a:t>minor</a:t>
            </a:r>
            <a:r>
              <a:rPr lang="en-GB" sz="1200" b="1" dirty="0"/>
              <a:t> </a:t>
            </a:r>
            <a:r>
              <a:rPr lang="en-GB" sz="1200" dirty="0"/>
              <a:t>impact on establishment performance</a:t>
            </a:r>
          </a:p>
        </p:txBody>
      </p:sp>
      <p:sp>
        <p:nvSpPr>
          <p:cNvPr id="10" name="TextBox 9"/>
          <p:cNvSpPr txBox="1"/>
          <p:nvPr/>
        </p:nvSpPr>
        <p:spPr>
          <a:xfrm>
            <a:off x="608115"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(18,265)</a:t>
            </a:r>
          </a:p>
        </p:txBody>
      </p:sp>
      <p:sp>
        <p:nvSpPr>
          <p:cNvPr id="11" name="TextBox 10"/>
          <p:cNvSpPr txBox="1"/>
          <p:nvPr/>
        </p:nvSpPr>
        <p:spPr>
          <a:xfrm>
            <a:off x="2983015"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(1,240)</a:t>
            </a:r>
          </a:p>
        </p:txBody>
      </p:sp>
      <p:sp>
        <p:nvSpPr>
          <p:cNvPr id="12" name="TextBox 11"/>
          <p:cNvSpPr txBox="1"/>
          <p:nvPr/>
        </p:nvSpPr>
        <p:spPr>
          <a:xfrm>
            <a:off x="4159670"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(10,084)</a:t>
            </a:r>
          </a:p>
        </p:txBody>
      </p:sp>
      <p:sp>
        <p:nvSpPr>
          <p:cNvPr id="13" name="TextBox 12"/>
          <p:cNvSpPr txBox="1"/>
          <p:nvPr/>
        </p:nvSpPr>
        <p:spPr>
          <a:xfrm>
            <a:off x="5336325"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(3,530)</a:t>
            </a:r>
          </a:p>
        </p:txBody>
      </p:sp>
      <p:sp>
        <p:nvSpPr>
          <p:cNvPr id="14" name="TextBox 13"/>
          <p:cNvSpPr txBox="1"/>
          <p:nvPr/>
        </p:nvSpPr>
        <p:spPr>
          <a:xfrm>
            <a:off x="6512980"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(1,948)</a:t>
            </a:r>
          </a:p>
        </p:txBody>
      </p:sp>
      <p:sp>
        <p:nvSpPr>
          <p:cNvPr id="15" name="TextBox 14"/>
          <p:cNvSpPr txBox="1"/>
          <p:nvPr/>
        </p:nvSpPr>
        <p:spPr>
          <a:xfrm>
            <a:off x="7689635"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(1,064)</a:t>
            </a:r>
          </a:p>
        </p:txBody>
      </p:sp>
      <p:sp>
        <p:nvSpPr>
          <p:cNvPr id="16" name="TextBox 15"/>
          <p:cNvSpPr txBox="1"/>
          <p:nvPr/>
        </p:nvSpPr>
        <p:spPr>
          <a:xfrm>
            <a:off x="8866292" y="6170855"/>
            <a:ext cx="817901" cy="253916"/>
          </a:xfrm>
          <a:prstGeom prst="rect">
            <a:avLst/>
          </a:prstGeom>
          <a:noFill/>
        </p:spPr>
        <p:txBody>
          <a:bodyPr wrap="square" rtlCol="0">
            <a:spAutoFit/>
          </a:bodyPr>
          <a:lstStyle/>
          <a:p>
            <a:pPr algn="ctr"/>
            <a:r>
              <a:rPr lang="en-GB" sz="1050" i="1" dirty="0">
                <a:latin typeface="Arial" panose="020B0604020202020204" pitchFamily="34" charset="0"/>
                <a:cs typeface="Arial" panose="020B0604020202020204" pitchFamily="34" charset="0"/>
              </a:rPr>
              <a:t>(399)</a:t>
            </a:r>
          </a:p>
        </p:txBody>
      </p:sp>
    </p:spTree>
    <p:extLst>
      <p:ext uri="{BB962C8B-B14F-4D97-AF65-F5344CB8AC3E}">
        <p14:creationId xmlns:p14="http://schemas.microsoft.com/office/powerpoint/2010/main" val="2423646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skills gaps</a:t>
            </a:r>
          </a:p>
        </p:txBody>
      </p:sp>
      <p:graphicFrame>
        <p:nvGraphicFramePr>
          <p:cNvPr id="5" name="Chart 4"/>
          <p:cNvGraphicFramePr/>
          <p:nvPr>
            <p:extLst>
              <p:ext uri="{D42A27DB-BD31-4B8C-83A1-F6EECF244321}">
                <p14:modId xmlns:p14="http://schemas.microsoft.com/office/powerpoint/2010/main" val="3678546119"/>
              </p:ext>
            </p:extLst>
          </p:nvPr>
        </p:nvGraphicFramePr>
        <p:xfrm>
          <a:off x="0" y="1095703"/>
          <a:ext cx="11856640" cy="55016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rrowheads="1"/>
          </p:cNvSpPr>
          <p:nvPr/>
        </p:nvSpPr>
        <p:spPr bwMode="auto">
          <a:xfrm>
            <a:off x="1775520" y="6597352"/>
            <a:ext cx="10273141" cy="187744"/>
          </a:xfrm>
          <a:prstGeom prst="rect">
            <a:avLst/>
          </a:prstGeom>
          <a:noFill/>
          <a:ln w="9525">
            <a:noFill/>
            <a:miter lim="800000"/>
            <a:headEnd/>
            <a:tailEnd/>
          </a:ln>
        </p:spPr>
        <p:txBody>
          <a:bodyPr wrap="square" lIns="9144" tIns="9144" rIns="9144" bIns="9144">
            <a:spAutoFit/>
          </a:bodyPr>
          <a:lstStyle/>
          <a:p>
            <a:pPr algn="r" eaLnBrk="0" hangingPunct="0">
              <a:spcBef>
                <a:spcPct val="50000"/>
              </a:spcBef>
            </a:pPr>
            <a:r>
              <a:rPr lang="en-GB" sz="1100" i="1" dirty="0">
                <a:latin typeface="Arial" pitchFamily="34" charset="0"/>
                <a:cs typeface="Arial" pitchFamily="34" charset="0"/>
              </a:rPr>
              <a:t>Base: All establishments with skills gaps (</a:t>
            </a:r>
            <a:r>
              <a:rPr lang="en-GB" sz="1100" i="1" dirty="0"/>
              <a:t>18,265</a:t>
            </a:r>
            <a:r>
              <a:rPr lang="en-GB" sz="1100" i="1" dirty="0">
                <a:latin typeface="Arial" pitchFamily="34" charset="0"/>
                <a:cs typeface="Arial" pitchFamily="34" charset="0"/>
              </a:rPr>
              <a:t>)                                                                                                </a:t>
            </a:r>
          </a:p>
        </p:txBody>
      </p:sp>
    </p:spTree>
    <p:extLst>
      <p:ext uri="{BB962C8B-B14F-4D97-AF65-F5344CB8AC3E}">
        <p14:creationId xmlns:p14="http://schemas.microsoft.com/office/powerpoint/2010/main" val="3995255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735274267"/>
              </p:ext>
            </p:extLst>
          </p:nvPr>
        </p:nvGraphicFramePr>
        <p:xfrm>
          <a:off x="252250" y="220718"/>
          <a:ext cx="11939751" cy="66372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GB" dirty="0"/>
              <a:t>Technical and practical skills that need improving among staff with skills gaps</a:t>
            </a:r>
          </a:p>
        </p:txBody>
      </p:sp>
      <p:sp>
        <p:nvSpPr>
          <p:cNvPr id="7" name="Text Box 3"/>
          <p:cNvSpPr txBox="1">
            <a:spLocks noChangeArrowheads="1"/>
          </p:cNvSpPr>
          <p:nvPr/>
        </p:nvSpPr>
        <p:spPr bwMode="auto">
          <a:xfrm>
            <a:off x="1885882" y="6644650"/>
            <a:ext cx="10273141" cy="187744"/>
          </a:xfrm>
          <a:prstGeom prst="rect">
            <a:avLst/>
          </a:prstGeom>
          <a:noFill/>
          <a:ln w="9525">
            <a:noFill/>
            <a:miter lim="800000"/>
            <a:headEnd/>
            <a:tailEnd/>
          </a:ln>
        </p:spPr>
        <p:txBody>
          <a:bodyPr wrap="square" lIns="9144" tIns="9144" rIns="9144" bIns="9144">
            <a:spAutoFit/>
          </a:bodyPr>
          <a:lstStyle/>
          <a:p>
            <a:pPr algn="r" eaLnBrk="0" hangingPunct="0">
              <a:spcBef>
                <a:spcPct val="50000"/>
              </a:spcBef>
            </a:pPr>
            <a:r>
              <a:rPr lang="en-GB" sz="1100" i="1" dirty="0">
                <a:latin typeface="Arial" pitchFamily="34" charset="0"/>
                <a:cs typeface="Arial" pitchFamily="34" charset="0"/>
              </a:rPr>
              <a:t>Base: All with skills gaps followed up with the new lists of skills descriptors (9,119)</a:t>
            </a:r>
          </a:p>
        </p:txBody>
      </p:sp>
    </p:spTree>
    <p:extLst>
      <p:ext uri="{BB962C8B-B14F-4D97-AF65-F5344CB8AC3E}">
        <p14:creationId xmlns:p14="http://schemas.microsoft.com/office/powerpoint/2010/main" val="74383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People and personal skills that need improving among staff with skills gaps</a:t>
            </a:r>
          </a:p>
        </p:txBody>
      </p:sp>
      <p:sp>
        <p:nvSpPr>
          <p:cNvPr id="7" name="Text Box 3"/>
          <p:cNvSpPr txBox="1">
            <a:spLocks noChangeArrowheads="1"/>
          </p:cNvSpPr>
          <p:nvPr/>
        </p:nvSpPr>
        <p:spPr bwMode="auto">
          <a:xfrm>
            <a:off x="1901648" y="6644650"/>
            <a:ext cx="10273141" cy="187744"/>
          </a:xfrm>
          <a:prstGeom prst="rect">
            <a:avLst/>
          </a:prstGeom>
          <a:noFill/>
          <a:ln w="9525">
            <a:noFill/>
            <a:miter lim="800000"/>
            <a:headEnd/>
            <a:tailEnd/>
          </a:ln>
        </p:spPr>
        <p:txBody>
          <a:bodyPr wrap="square" lIns="9144" tIns="9144" rIns="9144" bIns="9144">
            <a:spAutoFit/>
          </a:bodyPr>
          <a:lstStyle/>
          <a:p>
            <a:pPr algn="r" eaLnBrk="0" hangingPunct="0">
              <a:spcBef>
                <a:spcPct val="50000"/>
              </a:spcBef>
            </a:pPr>
            <a:r>
              <a:rPr lang="en-GB" sz="1100" i="1" dirty="0">
                <a:latin typeface="Arial" pitchFamily="34" charset="0"/>
                <a:cs typeface="Arial" pitchFamily="34" charset="0"/>
              </a:rPr>
              <a:t>Base: All with skills gaps followed up with the new lists of skills descriptors (9,119)</a:t>
            </a:r>
          </a:p>
        </p:txBody>
      </p:sp>
      <p:graphicFrame>
        <p:nvGraphicFramePr>
          <p:cNvPr id="10" name="Chart 9"/>
          <p:cNvGraphicFramePr/>
          <p:nvPr>
            <p:extLst>
              <p:ext uri="{D42A27DB-BD31-4B8C-83A1-F6EECF244321}">
                <p14:modId xmlns:p14="http://schemas.microsoft.com/office/powerpoint/2010/main" val="2956292967"/>
              </p:ext>
            </p:extLst>
          </p:nvPr>
        </p:nvGraphicFramePr>
        <p:xfrm>
          <a:off x="0" y="286004"/>
          <a:ext cx="12192000" cy="6571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20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taken to overcome skills gaps</a:t>
            </a:r>
          </a:p>
        </p:txBody>
      </p:sp>
      <p:graphicFrame>
        <p:nvGraphicFramePr>
          <p:cNvPr id="5" name="Chart 4"/>
          <p:cNvGraphicFramePr/>
          <p:nvPr>
            <p:extLst>
              <p:ext uri="{D42A27DB-BD31-4B8C-83A1-F6EECF244321}">
                <p14:modId xmlns:p14="http://schemas.microsoft.com/office/powerpoint/2010/main" val="703910512"/>
              </p:ext>
            </p:extLst>
          </p:nvPr>
        </p:nvGraphicFramePr>
        <p:xfrm>
          <a:off x="335360" y="1095702"/>
          <a:ext cx="11856640" cy="55016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rrowheads="1"/>
          </p:cNvSpPr>
          <p:nvPr/>
        </p:nvSpPr>
        <p:spPr bwMode="auto">
          <a:xfrm>
            <a:off x="1899809" y="6643854"/>
            <a:ext cx="10273141" cy="187744"/>
          </a:xfrm>
          <a:prstGeom prst="rect">
            <a:avLst/>
          </a:prstGeom>
          <a:noFill/>
          <a:ln w="9525">
            <a:noFill/>
            <a:miter lim="800000"/>
            <a:headEnd/>
            <a:tailEnd/>
          </a:ln>
        </p:spPr>
        <p:txBody>
          <a:bodyPr wrap="square" lIns="9144" tIns="9144" rIns="9144" bIns="9144">
            <a:spAutoFit/>
          </a:bodyPr>
          <a:lstStyle/>
          <a:p>
            <a:pPr algn="r" eaLnBrk="0" hangingPunct="0"/>
            <a:r>
              <a:rPr lang="en-GB" sz="1100" i="1" dirty="0">
                <a:latin typeface="Arial" pitchFamily="34" charset="0"/>
                <a:cs typeface="Arial" pitchFamily="34" charset="0"/>
              </a:rPr>
              <a:t>Base (2013 / 2015): All establishments with skills gaps (</a:t>
            </a:r>
            <a:r>
              <a:rPr lang="en-GB" sz="1100" i="1" dirty="0"/>
              <a:t>20,228 / 18,265</a:t>
            </a:r>
            <a:r>
              <a:rPr lang="en-GB" sz="1100" i="1" dirty="0">
                <a:latin typeface="Arial" pitchFamily="34" charset="0"/>
                <a:cs typeface="Arial" pitchFamily="34" charset="0"/>
              </a:rPr>
              <a:t>)</a:t>
            </a:r>
          </a:p>
        </p:txBody>
      </p:sp>
    </p:spTree>
    <p:extLst>
      <p:ext uri="{BB962C8B-B14F-4D97-AF65-F5344CB8AC3E}">
        <p14:creationId xmlns:p14="http://schemas.microsoft.com/office/powerpoint/2010/main" val="4130101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Changes in density of SSVs and skills gaps over time</a:t>
            </a:r>
          </a:p>
        </p:txBody>
      </p:sp>
      <p:graphicFrame>
        <p:nvGraphicFramePr>
          <p:cNvPr id="5" name="Chart 4"/>
          <p:cNvGraphicFramePr/>
          <p:nvPr>
            <p:extLst>
              <p:ext uri="{D42A27DB-BD31-4B8C-83A1-F6EECF244321}">
                <p14:modId xmlns:p14="http://schemas.microsoft.com/office/powerpoint/2010/main" val="1498962929"/>
              </p:ext>
            </p:extLst>
          </p:nvPr>
        </p:nvGraphicFramePr>
        <p:xfrm>
          <a:off x="-324544" y="1084520"/>
          <a:ext cx="12516544" cy="58728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626843" y="6604084"/>
            <a:ext cx="6565157" cy="253916"/>
          </a:xfrm>
          <a:prstGeom prst="rect">
            <a:avLst/>
          </a:prstGeom>
          <a:noFill/>
        </p:spPr>
        <p:txBody>
          <a:bodyPr wrap="square" rtlCol="0">
            <a:spAutoFit/>
          </a:bodyPr>
          <a:lstStyle/>
          <a:p>
            <a:pPr algn="r"/>
            <a:r>
              <a:rPr lang="en-GB" sz="1050" i="1" dirty="0">
                <a:solidFill>
                  <a:schemeClr val="tx1"/>
                </a:solidFill>
              </a:rPr>
              <a:t>Base: All establishments (as shown) </a:t>
            </a:r>
          </a:p>
        </p:txBody>
      </p:sp>
      <p:sp>
        <p:nvSpPr>
          <p:cNvPr id="7" name="TextBox 6"/>
          <p:cNvSpPr txBox="1"/>
          <p:nvPr/>
        </p:nvSpPr>
        <p:spPr>
          <a:xfrm>
            <a:off x="138223" y="5742425"/>
            <a:ext cx="988828" cy="246221"/>
          </a:xfrm>
          <a:prstGeom prst="rect">
            <a:avLst/>
          </a:prstGeom>
          <a:noFill/>
        </p:spPr>
        <p:txBody>
          <a:bodyPr wrap="square" rtlCol="0">
            <a:spAutoFit/>
          </a:bodyPr>
          <a:lstStyle/>
          <a:p>
            <a:pPr algn="ctr"/>
            <a:r>
              <a:rPr lang="en-GB" sz="1000" b="1" dirty="0"/>
              <a:t>Construction</a:t>
            </a:r>
          </a:p>
        </p:txBody>
      </p:sp>
      <p:sp>
        <p:nvSpPr>
          <p:cNvPr id="8" name="TextBox 7"/>
          <p:cNvSpPr txBox="1"/>
          <p:nvPr/>
        </p:nvSpPr>
        <p:spPr>
          <a:xfrm>
            <a:off x="1055872" y="5742425"/>
            <a:ext cx="988828" cy="400110"/>
          </a:xfrm>
          <a:prstGeom prst="rect">
            <a:avLst/>
          </a:prstGeom>
          <a:noFill/>
        </p:spPr>
        <p:txBody>
          <a:bodyPr wrap="square" rtlCol="0">
            <a:spAutoFit/>
          </a:bodyPr>
          <a:lstStyle/>
          <a:p>
            <a:pPr algn="ctr"/>
            <a:r>
              <a:rPr lang="en-GB" sz="1000" b="1" dirty="0"/>
              <a:t>Financial Services</a:t>
            </a:r>
          </a:p>
        </p:txBody>
      </p:sp>
      <p:sp>
        <p:nvSpPr>
          <p:cNvPr id="9" name="TextBox 8"/>
          <p:cNvSpPr txBox="1"/>
          <p:nvPr/>
        </p:nvSpPr>
        <p:spPr>
          <a:xfrm>
            <a:off x="11150009" y="5742425"/>
            <a:ext cx="988828" cy="400110"/>
          </a:xfrm>
          <a:prstGeom prst="rect">
            <a:avLst/>
          </a:prstGeom>
          <a:noFill/>
        </p:spPr>
        <p:txBody>
          <a:bodyPr wrap="square" rtlCol="0">
            <a:spAutoFit/>
          </a:bodyPr>
          <a:lstStyle/>
          <a:p>
            <a:pPr algn="ctr"/>
            <a:r>
              <a:rPr lang="en-GB" sz="1000" b="1" dirty="0"/>
              <a:t>Public Admin</a:t>
            </a:r>
          </a:p>
        </p:txBody>
      </p:sp>
      <p:sp>
        <p:nvSpPr>
          <p:cNvPr id="10" name="TextBox 9"/>
          <p:cNvSpPr txBox="1"/>
          <p:nvPr/>
        </p:nvSpPr>
        <p:spPr>
          <a:xfrm>
            <a:off x="10232362" y="5742425"/>
            <a:ext cx="988828" cy="400110"/>
          </a:xfrm>
          <a:prstGeom prst="rect">
            <a:avLst/>
          </a:prstGeom>
          <a:noFill/>
        </p:spPr>
        <p:txBody>
          <a:bodyPr wrap="square" rtlCol="0">
            <a:spAutoFit/>
          </a:bodyPr>
          <a:lstStyle/>
          <a:p>
            <a:pPr algn="ctr"/>
            <a:r>
              <a:rPr lang="en-GB" sz="1000" b="1" dirty="0"/>
              <a:t>Arts &amp; Other Services</a:t>
            </a:r>
          </a:p>
        </p:txBody>
      </p:sp>
      <p:sp>
        <p:nvSpPr>
          <p:cNvPr id="11" name="TextBox 10"/>
          <p:cNvSpPr txBox="1"/>
          <p:nvPr/>
        </p:nvSpPr>
        <p:spPr>
          <a:xfrm>
            <a:off x="9314713" y="5742425"/>
            <a:ext cx="988828" cy="400110"/>
          </a:xfrm>
          <a:prstGeom prst="rect">
            <a:avLst/>
          </a:prstGeom>
          <a:noFill/>
        </p:spPr>
        <p:txBody>
          <a:bodyPr wrap="square" rtlCol="0">
            <a:spAutoFit/>
          </a:bodyPr>
          <a:lstStyle/>
          <a:p>
            <a:pPr algn="ctr"/>
            <a:r>
              <a:rPr lang="en-GB" sz="1000" b="1" dirty="0"/>
              <a:t>Business Services</a:t>
            </a:r>
          </a:p>
        </p:txBody>
      </p:sp>
      <p:sp>
        <p:nvSpPr>
          <p:cNvPr id="12" name="TextBox 11"/>
          <p:cNvSpPr txBox="1"/>
          <p:nvPr/>
        </p:nvSpPr>
        <p:spPr>
          <a:xfrm>
            <a:off x="8397063" y="5742425"/>
            <a:ext cx="1061261" cy="246221"/>
          </a:xfrm>
          <a:prstGeom prst="rect">
            <a:avLst/>
          </a:prstGeom>
          <a:noFill/>
        </p:spPr>
        <p:txBody>
          <a:bodyPr wrap="square" rtlCol="0">
            <a:spAutoFit/>
          </a:bodyPr>
          <a:lstStyle/>
          <a:p>
            <a:pPr algn="ctr"/>
            <a:r>
              <a:rPr lang="en-GB" sz="1000" b="1" dirty="0"/>
              <a:t>Manufacturing</a:t>
            </a:r>
          </a:p>
        </p:txBody>
      </p:sp>
      <p:sp>
        <p:nvSpPr>
          <p:cNvPr id="13" name="TextBox 12"/>
          <p:cNvSpPr txBox="1"/>
          <p:nvPr/>
        </p:nvSpPr>
        <p:spPr>
          <a:xfrm>
            <a:off x="7479415" y="5742425"/>
            <a:ext cx="988828" cy="400110"/>
          </a:xfrm>
          <a:prstGeom prst="rect">
            <a:avLst/>
          </a:prstGeom>
          <a:noFill/>
        </p:spPr>
        <p:txBody>
          <a:bodyPr wrap="square" rtlCol="0">
            <a:spAutoFit/>
          </a:bodyPr>
          <a:lstStyle/>
          <a:p>
            <a:pPr algn="ctr"/>
            <a:r>
              <a:rPr lang="en-GB" sz="1000" b="1" dirty="0"/>
              <a:t>Health &amp; Social Work</a:t>
            </a:r>
          </a:p>
        </p:txBody>
      </p:sp>
      <p:sp>
        <p:nvSpPr>
          <p:cNvPr id="14" name="TextBox 13"/>
          <p:cNvSpPr txBox="1"/>
          <p:nvPr/>
        </p:nvSpPr>
        <p:spPr>
          <a:xfrm>
            <a:off x="6561766" y="5742425"/>
            <a:ext cx="988828" cy="246221"/>
          </a:xfrm>
          <a:prstGeom prst="rect">
            <a:avLst/>
          </a:prstGeom>
          <a:noFill/>
        </p:spPr>
        <p:txBody>
          <a:bodyPr wrap="square" rtlCol="0">
            <a:spAutoFit/>
          </a:bodyPr>
          <a:lstStyle/>
          <a:p>
            <a:pPr algn="ctr"/>
            <a:r>
              <a:rPr lang="en-GB" sz="1000" b="1" dirty="0"/>
              <a:t>Agriculture</a:t>
            </a:r>
          </a:p>
        </p:txBody>
      </p:sp>
      <p:sp>
        <p:nvSpPr>
          <p:cNvPr id="15" name="TextBox 14"/>
          <p:cNvSpPr txBox="1"/>
          <p:nvPr/>
        </p:nvSpPr>
        <p:spPr>
          <a:xfrm>
            <a:off x="5644117" y="5742425"/>
            <a:ext cx="988828" cy="400110"/>
          </a:xfrm>
          <a:prstGeom prst="rect">
            <a:avLst/>
          </a:prstGeom>
          <a:noFill/>
        </p:spPr>
        <p:txBody>
          <a:bodyPr wrap="square" rtlCol="0">
            <a:spAutoFit/>
          </a:bodyPr>
          <a:lstStyle/>
          <a:p>
            <a:pPr algn="ctr"/>
            <a:r>
              <a:rPr lang="en-GB" sz="1000" b="1" dirty="0"/>
              <a:t>Hotels &amp; Restaurants</a:t>
            </a:r>
          </a:p>
        </p:txBody>
      </p:sp>
      <p:sp>
        <p:nvSpPr>
          <p:cNvPr id="16" name="TextBox 15"/>
          <p:cNvSpPr txBox="1"/>
          <p:nvPr/>
        </p:nvSpPr>
        <p:spPr>
          <a:xfrm>
            <a:off x="4726468" y="5742425"/>
            <a:ext cx="988828" cy="400110"/>
          </a:xfrm>
          <a:prstGeom prst="rect">
            <a:avLst/>
          </a:prstGeom>
          <a:noFill/>
        </p:spPr>
        <p:txBody>
          <a:bodyPr wrap="square" rtlCol="0">
            <a:spAutoFit/>
          </a:bodyPr>
          <a:lstStyle/>
          <a:p>
            <a:pPr algn="ctr"/>
            <a:r>
              <a:rPr lang="en-GB" sz="1000" b="1" dirty="0"/>
              <a:t>Electricity, Gas &amp; Water</a:t>
            </a:r>
          </a:p>
        </p:txBody>
      </p:sp>
      <p:sp>
        <p:nvSpPr>
          <p:cNvPr id="17" name="TextBox 16"/>
          <p:cNvSpPr txBox="1"/>
          <p:nvPr/>
        </p:nvSpPr>
        <p:spPr>
          <a:xfrm>
            <a:off x="3808819" y="5742425"/>
            <a:ext cx="988828" cy="246221"/>
          </a:xfrm>
          <a:prstGeom prst="rect">
            <a:avLst/>
          </a:prstGeom>
          <a:noFill/>
        </p:spPr>
        <p:txBody>
          <a:bodyPr wrap="square" rtlCol="0">
            <a:spAutoFit/>
          </a:bodyPr>
          <a:lstStyle/>
          <a:p>
            <a:pPr algn="ctr"/>
            <a:r>
              <a:rPr lang="en-GB" sz="1000" b="1" dirty="0"/>
              <a:t>Education</a:t>
            </a:r>
          </a:p>
        </p:txBody>
      </p:sp>
      <p:sp>
        <p:nvSpPr>
          <p:cNvPr id="18" name="TextBox 17"/>
          <p:cNvSpPr txBox="1"/>
          <p:nvPr/>
        </p:nvSpPr>
        <p:spPr>
          <a:xfrm>
            <a:off x="2891170" y="5742425"/>
            <a:ext cx="988828" cy="400110"/>
          </a:xfrm>
          <a:prstGeom prst="rect">
            <a:avLst/>
          </a:prstGeom>
          <a:noFill/>
        </p:spPr>
        <p:txBody>
          <a:bodyPr wrap="square" rtlCol="0">
            <a:spAutoFit/>
          </a:bodyPr>
          <a:lstStyle/>
          <a:p>
            <a:pPr algn="ctr"/>
            <a:r>
              <a:rPr lang="en-GB" sz="1000" b="1" dirty="0"/>
              <a:t>Wholesale &amp; Retail</a:t>
            </a:r>
          </a:p>
        </p:txBody>
      </p:sp>
      <p:sp>
        <p:nvSpPr>
          <p:cNvPr id="19" name="TextBox 18"/>
          <p:cNvSpPr txBox="1"/>
          <p:nvPr/>
        </p:nvSpPr>
        <p:spPr>
          <a:xfrm>
            <a:off x="1973521" y="5742425"/>
            <a:ext cx="988828" cy="400110"/>
          </a:xfrm>
          <a:prstGeom prst="rect">
            <a:avLst/>
          </a:prstGeom>
          <a:noFill/>
        </p:spPr>
        <p:txBody>
          <a:bodyPr wrap="square" rtlCol="0">
            <a:spAutoFit/>
          </a:bodyPr>
          <a:lstStyle/>
          <a:p>
            <a:pPr algn="ctr"/>
            <a:r>
              <a:rPr lang="en-GB" sz="1000" b="1" dirty="0"/>
              <a:t>Transport &amp; Comms</a:t>
            </a:r>
          </a:p>
        </p:txBody>
      </p:sp>
      <p:sp>
        <p:nvSpPr>
          <p:cNvPr id="20" name="TextBox 19"/>
          <p:cNvSpPr txBox="1"/>
          <p:nvPr/>
        </p:nvSpPr>
        <p:spPr>
          <a:xfrm>
            <a:off x="138223" y="6396535"/>
            <a:ext cx="988828" cy="246221"/>
          </a:xfrm>
          <a:prstGeom prst="rect">
            <a:avLst/>
          </a:prstGeom>
          <a:noFill/>
        </p:spPr>
        <p:txBody>
          <a:bodyPr wrap="square" rtlCol="0">
            <a:spAutoFit/>
          </a:bodyPr>
          <a:lstStyle/>
          <a:p>
            <a:pPr algn="ctr"/>
            <a:r>
              <a:rPr lang="en-GB" sz="1000" i="1" dirty="0"/>
              <a:t>(7,474)</a:t>
            </a:r>
          </a:p>
        </p:txBody>
      </p:sp>
      <p:sp>
        <p:nvSpPr>
          <p:cNvPr id="21" name="TextBox 20"/>
          <p:cNvSpPr txBox="1"/>
          <p:nvPr/>
        </p:nvSpPr>
        <p:spPr>
          <a:xfrm>
            <a:off x="1055872" y="6396535"/>
            <a:ext cx="988828" cy="246221"/>
          </a:xfrm>
          <a:prstGeom prst="rect">
            <a:avLst/>
          </a:prstGeom>
          <a:noFill/>
        </p:spPr>
        <p:txBody>
          <a:bodyPr wrap="square" rtlCol="0">
            <a:spAutoFit/>
          </a:bodyPr>
          <a:lstStyle/>
          <a:p>
            <a:pPr algn="ctr"/>
            <a:r>
              <a:rPr lang="en-GB" sz="1000" i="1" dirty="0"/>
              <a:t>(2,549)</a:t>
            </a:r>
          </a:p>
        </p:txBody>
      </p:sp>
      <p:sp>
        <p:nvSpPr>
          <p:cNvPr id="22" name="TextBox 21"/>
          <p:cNvSpPr txBox="1"/>
          <p:nvPr/>
        </p:nvSpPr>
        <p:spPr>
          <a:xfrm>
            <a:off x="11150009" y="6396535"/>
            <a:ext cx="988828" cy="246221"/>
          </a:xfrm>
          <a:prstGeom prst="rect">
            <a:avLst/>
          </a:prstGeom>
          <a:noFill/>
        </p:spPr>
        <p:txBody>
          <a:bodyPr wrap="square" rtlCol="0">
            <a:spAutoFit/>
          </a:bodyPr>
          <a:lstStyle/>
          <a:p>
            <a:pPr algn="ctr"/>
            <a:r>
              <a:rPr lang="en-GB" sz="1000" i="1" dirty="0"/>
              <a:t>(947)</a:t>
            </a:r>
          </a:p>
        </p:txBody>
      </p:sp>
      <p:sp>
        <p:nvSpPr>
          <p:cNvPr id="23" name="TextBox 22"/>
          <p:cNvSpPr txBox="1"/>
          <p:nvPr/>
        </p:nvSpPr>
        <p:spPr>
          <a:xfrm>
            <a:off x="10232362" y="6396535"/>
            <a:ext cx="988828" cy="246221"/>
          </a:xfrm>
          <a:prstGeom prst="rect">
            <a:avLst/>
          </a:prstGeom>
          <a:noFill/>
        </p:spPr>
        <p:txBody>
          <a:bodyPr wrap="square" rtlCol="0">
            <a:spAutoFit/>
          </a:bodyPr>
          <a:lstStyle/>
          <a:p>
            <a:pPr algn="ctr"/>
            <a:r>
              <a:rPr lang="en-GB" sz="1000" i="1" dirty="0"/>
              <a:t>(7,373)</a:t>
            </a:r>
          </a:p>
        </p:txBody>
      </p:sp>
      <p:sp>
        <p:nvSpPr>
          <p:cNvPr id="24" name="TextBox 23"/>
          <p:cNvSpPr txBox="1"/>
          <p:nvPr/>
        </p:nvSpPr>
        <p:spPr>
          <a:xfrm>
            <a:off x="9314713" y="6396535"/>
            <a:ext cx="988828" cy="246221"/>
          </a:xfrm>
          <a:prstGeom prst="rect">
            <a:avLst/>
          </a:prstGeom>
          <a:noFill/>
        </p:spPr>
        <p:txBody>
          <a:bodyPr wrap="square" rtlCol="0">
            <a:spAutoFit/>
          </a:bodyPr>
          <a:lstStyle/>
          <a:p>
            <a:pPr algn="ctr"/>
            <a:r>
              <a:rPr lang="en-GB" sz="1000" i="1" dirty="0"/>
              <a:t>(13,143)</a:t>
            </a:r>
          </a:p>
        </p:txBody>
      </p:sp>
      <p:sp>
        <p:nvSpPr>
          <p:cNvPr id="25" name="TextBox 24"/>
          <p:cNvSpPr txBox="1"/>
          <p:nvPr/>
        </p:nvSpPr>
        <p:spPr>
          <a:xfrm>
            <a:off x="8397064" y="6396535"/>
            <a:ext cx="988828" cy="246221"/>
          </a:xfrm>
          <a:prstGeom prst="rect">
            <a:avLst/>
          </a:prstGeom>
          <a:noFill/>
        </p:spPr>
        <p:txBody>
          <a:bodyPr wrap="square" rtlCol="0">
            <a:spAutoFit/>
          </a:bodyPr>
          <a:lstStyle/>
          <a:p>
            <a:pPr algn="ctr"/>
            <a:r>
              <a:rPr lang="en-GB" sz="1000" i="1" dirty="0"/>
              <a:t>(6,998)</a:t>
            </a:r>
          </a:p>
        </p:txBody>
      </p:sp>
      <p:sp>
        <p:nvSpPr>
          <p:cNvPr id="26" name="TextBox 25"/>
          <p:cNvSpPr txBox="1"/>
          <p:nvPr/>
        </p:nvSpPr>
        <p:spPr>
          <a:xfrm>
            <a:off x="7479415" y="6396535"/>
            <a:ext cx="988828" cy="246221"/>
          </a:xfrm>
          <a:prstGeom prst="rect">
            <a:avLst/>
          </a:prstGeom>
          <a:noFill/>
        </p:spPr>
        <p:txBody>
          <a:bodyPr wrap="square" rtlCol="0">
            <a:spAutoFit/>
          </a:bodyPr>
          <a:lstStyle/>
          <a:p>
            <a:pPr algn="ctr"/>
            <a:r>
              <a:rPr lang="en-GB" sz="1000" i="1" dirty="0"/>
              <a:t>(8,556)</a:t>
            </a:r>
          </a:p>
        </p:txBody>
      </p:sp>
      <p:sp>
        <p:nvSpPr>
          <p:cNvPr id="27" name="TextBox 26"/>
          <p:cNvSpPr txBox="1"/>
          <p:nvPr/>
        </p:nvSpPr>
        <p:spPr>
          <a:xfrm>
            <a:off x="6561766" y="6396535"/>
            <a:ext cx="988828" cy="246221"/>
          </a:xfrm>
          <a:prstGeom prst="rect">
            <a:avLst/>
          </a:prstGeom>
          <a:noFill/>
        </p:spPr>
        <p:txBody>
          <a:bodyPr wrap="square" rtlCol="0">
            <a:spAutoFit/>
          </a:bodyPr>
          <a:lstStyle/>
          <a:p>
            <a:pPr algn="ctr"/>
            <a:r>
              <a:rPr lang="en-GB" sz="1000" i="1" dirty="0"/>
              <a:t>(3,632)</a:t>
            </a:r>
          </a:p>
        </p:txBody>
      </p:sp>
      <p:sp>
        <p:nvSpPr>
          <p:cNvPr id="28" name="TextBox 27"/>
          <p:cNvSpPr txBox="1"/>
          <p:nvPr/>
        </p:nvSpPr>
        <p:spPr>
          <a:xfrm>
            <a:off x="5644117" y="6396535"/>
            <a:ext cx="988828" cy="246221"/>
          </a:xfrm>
          <a:prstGeom prst="rect">
            <a:avLst/>
          </a:prstGeom>
          <a:noFill/>
        </p:spPr>
        <p:txBody>
          <a:bodyPr wrap="square" rtlCol="0">
            <a:spAutoFit/>
          </a:bodyPr>
          <a:lstStyle/>
          <a:p>
            <a:pPr algn="ctr"/>
            <a:r>
              <a:rPr lang="en-GB" sz="1000" i="1" dirty="0"/>
              <a:t>(8,920)</a:t>
            </a:r>
          </a:p>
        </p:txBody>
      </p:sp>
      <p:sp>
        <p:nvSpPr>
          <p:cNvPr id="29" name="TextBox 28"/>
          <p:cNvSpPr txBox="1"/>
          <p:nvPr/>
        </p:nvSpPr>
        <p:spPr>
          <a:xfrm>
            <a:off x="4726468" y="6396535"/>
            <a:ext cx="988828" cy="246221"/>
          </a:xfrm>
          <a:prstGeom prst="rect">
            <a:avLst/>
          </a:prstGeom>
          <a:noFill/>
        </p:spPr>
        <p:txBody>
          <a:bodyPr wrap="square" rtlCol="0">
            <a:spAutoFit/>
          </a:bodyPr>
          <a:lstStyle/>
          <a:p>
            <a:pPr algn="ctr"/>
            <a:r>
              <a:rPr lang="en-GB" sz="1000" i="1" dirty="0"/>
              <a:t>(1,041)</a:t>
            </a:r>
          </a:p>
        </p:txBody>
      </p:sp>
      <p:sp>
        <p:nvSpPr>
          <p:cNvPr id="30" name="TextBox 29"/>
          <p:cNvSpPr txBox="1"/>
          <p:nvPr/>
        </p:nvSpPr>
        <p:spPr>
          <a:xfrm>
            <a:off x="3808819" y="6396535"/>
            <a:ext cx="988828" cy="246221"/>
          </a:xfrm>
          <a:prstGeom prst="rect">
            <a:avLst/>
          </a:prstGeom>
          <a:noFill/>
        </p:spPr>
        <p:txBody>
          <a:bodyPr wrap="square" rtlCol="0">
            <a:spAutoFit/>
          </a:bodyPr>
          <a:lstStyle/>
          <a:p>
            <a:pPr algn="ctr"/>
            <a:r>
              <a:rPr lang="en-GB" sz="1000" i="1" dirty="0"/>
              <a:t>(5,515)</a:t>
            </a:r>
          </a:p>
        </p:txBody>
      </p:sp>
      <p:sp>
        <p:nvSpPr>
          <p:cNvPr id="31" name="TextBox 30"/>
          <p:cNvSpPr txBox="1"/>
          <p:nvPr/>
        </p:nvSpPr>
        <p:spPr>
          <a:xfrm>
            <a:off x="2891170" y="6396535"/>
            <a:ext cx="988828" cy="246221"/>
          </a:xfrm>
          <a:prstGeom prst="rect">
            <a:avLst/>
          </a:prstGeom>
          <a:noFill/>
        </p:spPr>
        <p:txBody>
          <a:bodyPr wrap="square" rtlCol="0">
            <a:spAutoFit/>
          </a:bodyPr>
          <a:lstStyle/>
          <a:p>
            <a:pPr algn="ctr"/>
            <a:r>
              <a:rPr lang="en-GB" sz="1000" i="1" dirty="0"/>
              <a:t>(16,126)</a:t>
            </a:r>
          </a:p>
        </p:txBody>
      </p:sp>
      <p:sp>
        <p:nvSpPr>
          <p:cNvPr id="32" name="TextBox 31"/>
          <p:cNvSpPr txBox="1"/>
          <p:nvPr/>
        </p:nvSpPr>
        <p:spPr>
          <a:xfrm>
            <a:off x="1973521" y="6396535"/>
            <a:ext cx="988828" cy="246221"/>
          </a:xfrm>
          <a:prstGeom prst="rect">
            <a:avLst/>
          </a:prstGeom>
          <a:noFill/>
        </p:spPr>
        <p:txBody>
          <a:bodyPr wrap="square" rtlCol="0">
            <a:spAutoFit/>
          </a:bodyPr>
          <a:lstStyle/>
          <a:p>
            <a:pPr algn="ctr"/>
            <a:r>
              <a:rPr lang="en-GB" sz="1000" i="1" dirty="0"/>
              <a:t>(8,936)</a:t>
            </a:r>
          </a:p>
        </p:txBody>
      </p:sp>
      <p:sp>
        <p:nvSpPr>
          <p:cNvPr id="33" name="TextBox 32"/>
          <p:cNvSpPr txBox="1"/>
          <p:nvPr/>
        </p:nvSpPr>
        <p:spPr>
          <a:xfrm>
            <a:off x="-67313" y="6195496"/>
            <a:ext cx="539065"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2013:</a:t>
            </a:r>
          </a:p>
        </p:txBody>
      </p:sp>
      <p:sp>
        <p:nvSpPr>
          <p:cNvPr id="34" name="TextBox 33"/>
          <p:cNvSpPr txBox="1"/>
          <p:nvPr/>
        </p:nvSpPr>
        <p:spPr>
          <a:xfrm>
            <a:off x="-67314" y="6391468"/>
            <a:ext cx="539066"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2139152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4: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Under-utilisation</a:t>
            </a:r>
          </a:p>
        </p:txBody>
      </p:sp>
      <p:sp>
        <p:nvSpPr>
          <p:cNvPr id="4" name="Slide Number Placeholder 3"/>
          <p:cNvSpPr>
            <a:spLocks noGrp="1"/>
          </p:cNvSpPr>
          <p:nvPr>
            <p:ph type="sldNum" sz="quarter" idx="10"/>
          </p:nvPr>
        </p:nvSpPr>
        <p:spPr>
          <a:xfrm>
            <a:off x="11205634" y="6454775"/>
            <a:ext cx="594856" cy="266700"/>
          </a:xfrm>
        </p:spPr>
        <p:txBody>
          <a:bodyPr/>
          <a:lstStyle/>
          <a:p>
            <a:pPr>
              <a:defRPr/>
            </a:pPr>
            <a:fld id="{223D1A83-DC1D-43E7-A826-A080D0E04935}" type="slidenum">
              <a:rPr lang="en-US" smtClean="0"/>
              <a:pPr>
                <a:defRPr/>
              </a:pPr>
              <a:t>37</a:t>
            </a:fld>
            <a:endParaRPr lang="en-US" dirty="0"/>
          </a:p>
        </p:txBody>
      </p:sp>
    </p:spTree>
    <p:extLst>
      <p:ext uri="{BB962C8B-B14F-4D97-AF65-F5344CB8AC3E}">
        <p14:creationId xmlns:p14="http://schemas.microsoft.com/office/powerpoint/2010/main" val="7155591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Incidence and density of skills under-utilisation by country and size</a:t>
            </a:r>
          </a:p>
        </p:txBody>
      </p:sp>
      <p:sp>
        <p:nvSpPr>
          <p:cNvPr id="23" name="TextBox 22"/>
          <p:cNvSpPr txBox="1"/>
          <p:nvPr/>
        </p:nvSpPr>
        <p:spPr>
          <a:xfrm>
            <a:off x="9057389" y="6602795"/>
            <a:ext cx="3134611" cy="261610"/>
          </a:xfrm>
          <a:prstGeom prst="rect">
            <a:avLst/>
          </a:prstGeom>
          <a:noFill/>
        </p:spPr>
        <p:txBody>
          <a:bodyPr wrap="square" rtlCol="0">
            <a:spAutoFit/>
          </a:bodyPr>
          <a:lstStyle/>
          <a:p>
            <a:pPr algn="r"/>
            <a:r>
              <a:rPr lang="en-GB" sz="1100" i="1" dirty="0"/>
              <a:t>Base: All establishments (as shown)</a:t>
            </a:r>
          </a:p>
        </p:txBody>
      </p:sp>
      <p:graphicFrame>
        <p:nvGraphicFramePr>
          <p:cNvPr id="10" name="Chart 9"/>
          <p:cNvGraphicFramePr/>
          <p:nvPr>
            <p:extLst>
              <p:ext uri="{D42A27DB-BD31-4B8C-83A1-F6EECF244321}">
                <p14:modId xmlns:p14="http://schemas.microsoft.com/office/powerpoint/2010/main" val="3764454286"/>
              </p:ext>
            </p:extLst>
          </p:nvPr>
        </p:nvGraphicFramePr>
        <p:xfrm>
          <a:off x="-57466" y="1050232"/>
          <a:ext cx="12013295" cy="5552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31737" y="5983114"/>
            <a:ext cx="819807" cy="276999"/>
          </a:xfrm>
          <a:prstGeom prst="rect">
            <a:avLst/>
          </a:prstGeom>
          <a:noFill/>
        </p:spPr>
        <p:txBody>
          <a:bodyPr wrap="square" rtlCol="0">
            <a:spAutoFit/>
          </a:bodyPr>
          <a:lstStyle/>
          <a:p>
            <a:pPr algn="ctr"/>
            <a:r>
              <a:rPr lang="en-GB" sz="1200" i="1" dirty="0"/>
              <a:t>(91,210)</a:t>
            </a:r>
          </a:p>
        </p:txBody>
      </p:sp>
      <p:sp>
        <p:nvSpPr>
          <p:cNvPr id="8" name="TextBox 7"/>
          <p:cNvSpPr txBox="1"/>
          <p:nvPr/>
        </p:nvSpPr>
        <p:spPr>
          <a:xfrm>
            <a:off x="3551460" y="5967347"/>
            <a:ext cx="819807" cy="276999"/>
          </a:xfrm>
          <a:prstGeom prst="rect">
            <a:avLst/>
          </a:prstGeom>
          <a:noFill/>
        </p:spPr>
        <p:txBody>
          <a:bodyPr wrap="square" rtlCol="0">
            <a:spAutoFit/>
          </a:bodyPr>
          <a:lstStyle/>
          <a:p>
            <a:pPr algn="ctr"/>
            <a:r>
              <a:rPr lang="en-GB" sz="1200" i="1" dirty="0"/>
              <a:t>(75,129)</a:t>
            </a:r>
          </a:p>
        </p:txBody>
      </p:sp>
      <p:sp>
        <p:nvSpPr>
          <p:cNvPr id="9" name="TextBox 8"/>
          <p:cNvSpPr txBox="1"/>
          <p:nvPr/>
        </p:nvSpPr>
        <p:spPr>
          <a:xfrm>
            <a:off x="5871183" y="5967345"/>
            <a:ext cx="819807" cy="276999"/>
          </a:xfrm>
          <a:prstGeom prst="rect">
            <a:avLst/>
          </a:prstGeom>
          <a:noFill/>
        </p:spPr>
        <p:txBody>
          <a:bodyPr wrap="square" rtlCol="0">
            <a:spAutoFit/>
          </a:bodyPr>
          <a:lstStyle/>
          <a:p>
            <a:pPr algn="ctr"/>
            <a:r>
              <a:rPr lang="en-GB" sz="1200" i="1" dirty="0"/>
              <a:t>(4,019)</a:t>
            </a:r>
          </a:p>
        </p:txBody>
      </p:sp>
      <p:sp>
        <p:nvSpPr>
          <p:cNvPr id="11" name="TextBox 10"/>
          <p:cNvSpPr txBox="1"/>
          <p:nvPr/>
        </p:nvSpPr>
        <p:spPr>
          <a:xfrm>
            <a:off x="8190906" y="5983114"/>
            <a:ext cx="819807" cy="276999"/>
          </a:xfrm>
          <a:prstGeom prst="rect">
            <a:avLst/>
          </a:prstGeom>
          <a:noFill/>
        </p:spPr>
        <p:txBody>
          <a:bodyPr wrap="square" rtlCol="0">
            <a:spAutoFit/>
          </a:bodyPr>
          <a:lstStyle/>
          <a:p>
            <a:pPr algn="ctr"/>
            <a:r>
              <a:rPr lang="en-GB" sz="1200" i="1" dirty="0"/>
              <a:t>(6,035)</a:t>
            </a:r>
          </a:p>
        </p:txBody>
      </p:sp>
      <p:sp>
        <p:nvSpPr>
          <p:cNvPr id="12" name="TextBox 11"/>
          <p:cNvSpPr txBox="1"/>
          <p:nvPr/>
        </p:nvSpPr>
        <p:spPr>
          <a:xfrm>
            <a:off x="10455216" y="5983114"/>
            <a:ext cx="845698" cy="276999"/>
          </a:xfrm>
          <a:prstGeom prst="rect">
            <a:avLst/>
          </a:prstGeom>
          <a:noFill/>
        </p:spPr>
        <p:txBody>
          <a:bodyPr wrap="square" rtlCol="0">
            <a:spAutoFit/>
          </a:bodyPr>
          <a:lstStyle/>
          <a:p>
            <a:pPr algn="ctr"/>
            <a:r>
              <a:rPr lang="en-GB" sz="1200" i="1" dirty="0"/>
              <a:t>(6,027)</a:t>
            </a:r>
          </a:p>
        </p:txBody>
      </p:sp>
    </p:spTree>
    <p:extLst>
      <p:ext uri="{BB962C8B-B14F-4D97-AF65-F5344CB8AC3E}">
        <p14:creationId xmlns:p14="http://schemas.microsoft.com/office/powerpoint/2010/main" val="3709126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Incidence and density of skills under-utilisation by establishment size</a:t>
            </a:r>
          </a:p>
        </p:txBody>
      </p:sp>
      <p:sp>
        <p:nvSpPr>
          <p:cNvPr id="23" name="TextBox 22"/>
          <p:cNvSpPr txBox="1"/>
          <p:nvPr/>
        </p:nvSpPr>
        <p:spPr>
          <a:xfrm>
            <a:off x="9057389" y="6602795"/>
            <a:ext cx="3134611" cy="261610"/>
          </a:xfrm>
          <a:prstGeom prst="rect">
            <a:avLst/>
          </a:prstGeom>
          <a:noFill/>
        </p:spPr>
        <p:txBody>
          <a:bodyPr wrap="square" rtlCol="0">
            <a:spAutoFit/>
          </a:bodyPr>
          <a:lstStyle/>
          <a:p>
            <a:pPr algn="r"/>
            <a:r>
              <a:rPr lang="en-GB" sz="1100" i="1" dirty="0"/>
              <a:t>Base: All establishments (as shown)</a:t>
            </a:r>
          </a:p>
        </p:txBody>
      </p:sp>
      <p:graphicFrame>
        <p:nvGraphicFramePr>
          <p:cNvPr id="10" name="Chart 9"/>
          <p:cNvGraphicFramePr/>
          <p:nvPr>
            <p:extLst>
              <p:ext uri="{D42A27DB-BD31-4B8C-83A1-F6EECF244321}">
                <p14:modId xmlns:p14="http://schemas.microsoft.com/office/powerpoint/2010/main" val="2008450530"/>
              </p:ext>
            </p:extLst>
          </p:nvPr>
        </p:nvGraphicFramePr>
        <p:xfrm>
          <a:off x="-57466" y="1050232"/>
          <a:ext cx="12013295" cy="5552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93715" y="5983114"/>
            <a:ext cx="819807" cy="276999"/>
          </a:xfrm>
          <a:prstGeom prst="rect">
            <a:avLst/>
          </a:prstGeom>
          <a:noFill/>
        </p:spPr>
        <p:txBody>
          <a:bodyPr wrap="square" rtlCol="0">
            <a:spAutoFit/>
          </a:bodyPr>
          <a:lstStyle/>
          <a:p>
            <a:pPr algn="ctr"/>
            <a:r>
              <a:rPr lang="en-GB" sz="1200" i="1" dirty="0"/>
              <a:t>(20,527)</a:t>
            </a:r>
          </a:p>
        </p:txBody>
      </p:sp>
      <p:sp>
        <p:nvSpPr>
          <p:cNvPr id="7" name="TextBox 6"/>
          <p:cNvSpPr txBox="1"/>
          <p:nvPr/>
        </p:nvSpPr>
        <p:spPr>
          <a:xfrm>
            <a:off x="3007908" y="5983113"/>
            <a:ext cx="819807" cy="276999"/>
          </a:xfrm>
          <a:prstGeom prst="rect">
            <a:avLst/>
          </a:prstGeom>
          <a:noFill/>
        </p:spPr>
        <p:txBody>
          <a:bodyPr wrap="square" rtlCol="0">
            <a:spAutoFit/>
          </a:bodyPr>
          <a:lstStyle/>
          <a:p>
            <a:pPr algn="ctr"/>
            <a:r>
              <a:rPr lang="en-GB" sz="1200" i="1" dirty="0"/>
              <a:t>(49,584)</a:t>
            </a:r>
          </a:p>
        </p:txBody>
      </p:sp>
      <p:sp>
        <p:nvSpPr>
          <p:cNvPr id="8" name="TextBox 7"/>
          <p:cNvSpPr txBox="1"/>
          <p:nvPr/>
        </p:nvSpPr>
        <p:spPr>
          <a:xfrm>
            <a:off x="4893204" y="5967347"/>
            <a:ext cx="819807" cy="276999"/>
          </a:xfrm>
          <a:prstGeom prst="rect">
            <a:avLst/>
          </a:prstGeom>
          <a:noFill/>
        </p:spPr>
        <p:txBody>
          <a:bodyPr wrap="square" rtlCol="0">
            <a:spAutoFit/>
          </a:bodyPr>
          <a:lstStyle/>
          <a:p>
            <a:pPr algn="ctr"/>
            <a:r>
              <a:rPr lang="en-GB" sz="1200" i="1" dirty="0"/>
              <a:t>(11,657)</a:t>
            </a:r>
          </a:p>
        </p:txBody>
      </p:sp>
      <p:sp>
        <p:nvSpPr>
          <p:cNvPr id="9" name="TextBox 8"/>
          <p:cNvSpPr txBox="1"/>
          <p:nvPr/>
        </p:nvSpPr>
        <p:spPr>
          <a:xfrm>
            <a:off x="6816594" y="5967345"/>
            <a:ext cx="819807" cy="276999"/>
          </a:xfrm>
          <a:prstGeom prst="rect">
            <a:avLst/>
          </a:prstGeom>
          <a:noFill/>
        </p:spPr>
        <p:txBody>
          <a:bodyPr wrap="square" rtlCol="0">
            <a:spAutoFit/>
          </a:bodyPr>
          <a:lstStyle/>
          <a:p>
            <a:pPr algn="ctr"/>
            <a:r>
              <a:rPr lang="en-GB" sz="1200" i="1" dirty="0"/>
              <a:t>(5,836)</a:t>
            </a:r>
          </a:p>
        </p:txBody>
      </p:sp>
      <p:sp>
        <p:nvSpPr>
          <p:cNvPr id="11" name="TextBox 10"/>
          <p:cNvSpPr txBox="1"/>
          <p:nvPr/>
        </p:nvSpPr>
        <p:spPr>
          <a:xfrm>
            <a:off x="8717982" y="5983114"/>
            <a:ext cx="819807" cy="276999"/>
          </a:xfrm>
          <a:prstGeom prst="rect">
            <a:avLst/>
          </a:prstGeom>
          <a:noFill/>
        </p:spPr>
        <p:txBody>
          <a:bodyPr wrap="square" rtlCol="0">
            <a:spAutoFit/>
          </a:bodyPr>
          <a:lstStyle/>
          <a:p>
            <a:pPr algn="ctr"/>
            <a:r>
              <a:rPr lang="en-GB" sz="1200" i="1" dirty="0"/>
              <a:t>(2,689)</a:t>
            </a:r>
          </a:p>
        </p:txBody>
      </p:sp>
      <p:sp>
        <p:nvSpPr>
          <p:cNvPr id="12" name="TextBox 11"/>
          <p:cNvSpPr txBox="1"/>
          <p:nvPr/>
        </p:nvSpPr>
        <p:spPr>
          <a:xfrm>
            <a:off x="10720863" y="5983114"/>
            <a:ext cx="551793" cy="276999"/>
          </a:xfrm>
          <a:prstGeom prst="rect">
            <a:avLst/>
          </a:prstGeom>
          <a:noFill/>
        </p:spPr>
        <p:txBody>
          <a:bodyPr wrap="square" rtlCol="0">
            <a:spAutoFit/>
          </a:bodyPr>
          <a:lstStyle/>
          <a:p>
            <a:pPr algn="ctr"/>
            <a:r>
              <a:rPr lang="en-GB" sz="1200" i="1" dirty="0"/>
              <a:t>(917)</a:t>
            </a:r>
          </a:p>
        </p:txBody>
      </p:sp>
    </p:spTree>
    <p:extLst>
      <p:ext uri="{BB962C8B-B14F-4D97-AF65-F5344CB8AC3E}">
        <p14:creationId xmlns:p14="http://schemas.microsoft.com/office/powerpoint/2010/main" val="44450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Achieved interviews / confidence intervals </a:t>
            </a:r>
          </a:p>
        </p:txBody>
      </p:sp>
      <p:sp>
        <p:nvSpPr>
          <p:cNvPr id="4" name="Text Placeholder 3"/>
          <p:cNvSpPr>
            <a:spLocks noGrp="1"/>
          </p:cNvSpPr>
          <p:nvPr>
            <p:ph type="body" idx="13"/>
          </p:nvPr>
        </p:nvSpPr>
        <p:spPr>
          <a:xfrm>
            <a:off x="335360" y="1073947"/>
            <a:ext cx="11521280" cy="834107"/>
          </a:xfrm>
        </p:spPr>
        <p:txBody>
          <a:bodyPr>
            <a:normAutofit/>
          </a:bodyPr>
          <a:lstStyle/>
          <a:p>
            <a:pPr algn="ctr"/>
            <a:r>
              <a:rPr lang="en-GB" sz="2000" b="1" dirty="0"/>
              <a:t>‘For a question asked of all respondents where the survey result is 50%, we are 95% confident that the true figure lies within the range 49.68% to 50.32%’</a:t>
            </a:r>
          </a:p>
          <a:p>
            <a:pPr algn="ctr"/>
            <a:endParaRPr lang="en-GB" sz="2000" b="1" dirty="0"/>
          </a:p>
        </p:txBody>
      </p:sp>
      <p:graphicFrame>
        <p:nvGraphicFramePr>
          <p:cNvPr id="5" name="Table 4"/>
          <p:cNvGraphicFramePr>
            <a:graphicFrameLocks noGrp="1"/>
          </p:cNvGraphicFramePr>
          <p:nvPr>
            <p:extLst>
              <p:ext uri="{D42A27DB-BD31-4B8C-83A1-F6EECF244321}">
                <p14:modId xmlns:p14="http://schemas.microsoft.com/office/powerpoint/2010/main" val="1602378541"/>
              </p:ext>
            </p:extLst>
          </p:nvPr>
        </p:nvGraphicFramePr>
        <p:xfrm>
          <a:off x="1729792" y="1783898"/>
          <a:ext cx="3960440" cy="4714402"/>
        </p:xfrm>
        <a:graphic>
          <a:graphicData uri="http://schemas.openxmlformats.org/drawingml/2006/table">
            <a:tbl>
              <a:tblPr>
                <a:effectLst/>
                <a:tableStyleId>{C083E6E3-FA7D-4D7B-A595-EF9225AFEA82}</a:tableStyleId>
              </a:tblPr>
              <a:tblGrid>
                <a:gridCol w="1561321">
                  <a:extLst>
                    <a:ext uri="{9D8B030D-6E8A-4147-A177-3AD203B41FA5}">
                      <a16:colId xmlns:a16="http://schemas.microsoft.com/office/drawing/2014/main" val="20000"/>
                    </a:ext>
                  </a:extLst>
                </a:gridCol>
                <a:gridCol w="799345">
                  <a:extLst>
                    <a:ext uri="{9D8B030D-6E8A-4147-A177-3AD203B41FA5}">
                      <a16:colId xmlns:a16="http://schemas.microsoft.com/office/drawing/2014/main" val="20001"/>
                    </a:ext>
                  </a:extLst>
                </a:gridCol>
                <a:gridCol w="799887">
                  <a:extLst>
                    <a:ext uri="{9D8B030D-6E8A-4147-A177-3AD203B41FA5}">
                      <a16:colId xmlns:a16="http://schemas.microsoft.com/office/drawing/2014/main" val="20002"/>
                    </a:ext>
                  </a:extLst>
                </a:gridCol>
                <a:gridCol w="799887">
                  <a:extLst>
                    <a:ext uri="{9D8B030D-6E8A-4147-A177-3AD203B41FA5}">
                      <a16:colId xmlns:a16="http://schemas.microsoft.com/office/drawing/2014/main" val="20003"/>
                    </a:ext>
                  </a:extLst>
                </a:gridCol>
              </a:tblGrid>
              <a:tr h="529611">
                <a:tc>
                  <a:txBody>
                    <a:bodyPr/>
                    <a:lstStyle/>
                    <a:p>
                      <a:pPr indent="-1270">
                        <a:spcAft>
                          <a:spcPts val="0"/>
                        </a:spcAft>
                      </a:pPr>
                      <a:r>
                        <a:rPr lang="en-GB" sz="1100" dirty="0">
                          <a:solidFill>
                            <a:schemeClr val="bg1"/>
                          </a:solidFill>
                          <a:effectLst/>
                        </a:rPr>
                        <a:t> </a:t>
                      </a:r>
                      <a:endParaRPr lang="en-GB" sz="1100" dirty="0">
                        <a:solidFill>
                          <a:schemeClr val="bg1"/>
                        </a:solidFill>
                        <a:effectLst/>
                        <a:latin typeface="Times New Roman"/>
                        <a:ea typeface="Times New Roman"/>
                      </a:endParaRPr>
                    </a:p>
                  </a:txBody>
                  <a:tcPr marL="6939" marR="6939" marT="0" marB="0" anchor="ctr">
                    <a:lnT w="6350" cap="flat" cmpd="sng" algn="ctr">
                      <a:solidFill>
                        <a:schemeClr val="tx2"/>
                      </a:solid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Population</a:t>
                      </a:r>
                      <a:endParaRPr lang="en-GB" sz="1100" dirty="0">
                        <a:solidFill>
                          <a:schemeClr val="bg1"/>
                        </a:solidFill>
                        <a:effectLst/>
                        <a:latin typeface="Times New Roman"/>
                        <a:ea typeface="Times New Roman"/>
                      </a:endParaRPr>
                    </a:p>
                  </a:txBody>
                  <a:tcPr marL="6939" marR="6939" marT="0" marB="0" anchor="ctr">
                    <a:lnT w="6350" cap="flat" cmpd="sng" algn="ctr">
                      <a:solidFill>
                        <a:schemeClr val="tx2"/>
                      </a:solid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Number of interviews</a:t>
                      </a:r>
                      <a:endParaRPr lang="en-GB" sz="1100" dirty="0">
                        <a:solidFill>
                          <a:schemeClr val="bg1"/>
                        </a:solidFill>
                        <a:effectLst/>
                        <a:latin typeface="Times New Roman"/>
                        <a:ea typeface="Times New Roman"/>
                      </a:endParaRPr>
                    </a:p>
                  </a:txBody>
                  <a:tcPr marL="6939" marR="6939" marT="0" marB="0" anchor="ctr">
                    <a:lnT w="6350" cap="flat" cmpd="sng" algn="ctr">
                      <a:solidFill>
                        <a:schemeClr val="tx2"/>
                      </a:solid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(Maximum) Sampling Error</a:t>
                      </a:r>
                      <a:endParaRPr lang="en-GB" sz="1100" dirty="0">
                        <a:solidFill>
                          <a:schemeClr val="bg1"/>
                        </a:solidFill>
                        <a:effectLst/>
                        <a:latin typeface="Times New Roman"/>
                        <a:ea typeface="Times New Roman"/>
                      </a:endParaRPr>
                    </a:p>
                  </a:txBody>
                  <a:tcPr marL="6939" marR="6939" marT="0" marB="0" anchor="ctr">
                    <a:lnT w="6350" cap="flat" cmpd="sng" algn="ctr">
                      <a:solidFill>
                        <a:schemeClr val="tx2"/>
                      </a:solidFill>
                      <a:prstDash val="solid"/>
                      <a:round/>
                      <a:headEnd type="none" w="med" len="med"/>
                      <a:tailEnd type="none" w="med" len="med"/>
                    </a:lnT>
                    <a:solidFill>
                      <a:srgbClr val="233A75"/>
                    </a:solidFill>
                  </a:tcPr>
                </a:tc>
                <a:extLst>
                  <a:ext uri="{0D108BD9-81ED-4DB2-BD59-A6C34878D82A}">
                    <a16:rowId xmlns:a16="http://schemas.microsoft.com/office/drawing/2014/main" val="10000"/>
                  </a:ext>
                </a:extLst>
              </a:tr>
              <a:tr h="321907">
                <a:tc>
                  <a:txBody>
                    <a:bodyPr/>
                    <a:lstStyle/>
                    <a:p>
                      <a:pPr>
                        <a:spcAft>
                          <a:spcPts val="0"/>
                        </a:spcAft>
                      </a:pPr>
                      <a:r>
                        <a:rPr lang="en-GB" sz="1100" kern="1200" dirty="0">
                          <a:effectLst/>
                        </a:rPr>
                        <a:t>UK</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kern="1200" dirty="0">
                          <a:effectLst/>
                        </a:rPr>
                        <a:t>1,766,838</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kern="1200" dirty="0">
                          <a:effectLst/>
                        </a:rPr>
                        <a:t>91,210</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+/-0.32</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1"/>
                  </a:ext>
                </a:extLst>
              </a:tr>
              <a:tr h="321907">
                <a:tc>
                  <a:txBody>
                    <a:bodyPr/>
                    <a:lstStyle/>
                    <a:p>
                      <a:pPr>
                        <a:spcAft>
                          <a:spcPts val="0"/>
                        </a:spcAft>
                      </a:pPr>
                      <a:r>
                        <a:rPr lang="en-GB" sz="1100" b="1" kern="1200" dirty="0">
                          <a:solidFill>
                            <a:schemeClr val="bg1"/>
                          </a:solidFill>
                          <a:effectLst/>
                        </a:rPr>
                        <a:t>By country</a:t>
                      </a:r>
                      <a:endParaRPr lang="en-GB" sz="1100" b="1"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kern="1200" dirty="0">
                          <a:solidFill>
                            <a:schemeClr val="bg1"/>
                          </a:solidFill>
                          <a:effectLst/>
                        </a:rPr>
                        <a:t> </a:t>
                      </a:r>
                      <a:endParaRPr lang="en-GB" sz="1100"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kern="1200" dirty="0">
                          <a:solidFill>
                            <a:schemeClr val="bg1"/>
                          </a:solidFill>
                          <a:effectLst/>
                        </a:rPr>
                        <a:t> </a:t>
                      </a:r>
                      <a:endParaRPr lang="en-GB" sz="1100"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dirty="0">
                          <a:solidFill>
                            <a:schemeClr val="bg1"/>
                          </a:solidFill>
                          <a:effectLst/>
                        </a:rPr>
                        <a:t> </a:t>
                      </a:r>
                      <a:endParaRPr lang="en-GB" sz="1100" dirty="0">
                        <a:solidFill>
                          <a:schemeClr val="bg1"/>
                        </a:solidFill>
                        <a:effectLst/>
                        <a:latin typeface="Times New Roman"/>
                        <a:ea typeface="Times New Roman"/>
                      </a:endParaRPr>
                    </a:p>
                  </a:txBody>
                  <a:tcPr marL="6939" marR="6939" marT="0" marB="0" anchor="ctr">
                    <a:solidFill>
                      <a:srgbClr val="233A75"/>
                    </a:solidFill>
                  </a:tcPr>
                </a:tc>
                <a:extLst>
                  <a:ext uri="{0D108BD9-81ED-4DB2-BD59-A6C34878D82A}">
                    <a16:rowId xmlns:a16="http://schemas.microsoft.com/office/drawing/2014/main" val="10002"/>
                  </a:ext>
                </a:extLst>
              </a:tr>
              <a:tr h="321907">
                <a:tc>
                  <a:txBody>
                    <a:bodyPr/>
                    <a:lstStyle/>
                    <a:p>
                      <a:pPr>
                        <a:spcAft>
                          <a:spcPts val="0"/>
                        </a:spcAft>
                      </a:pPr>
                      <a:r>
                        <a:rPr lang="en-GB" sz="1100" kern="1200" dirty="0">
                          <a:effectLst/>
                        </a:rPr>
                        <a:t>England </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1,488,171</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75,129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+/-0.36</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3"/>
                  </a:ext>
                </a:extLst>
              </a:tr>
              <a:tr h="321907">
                <a:tc>
                  <a:txBody>
                    <a:bodyPr/>
                    <a:lstStyle/>
                    <a:p>
                      <a:pPr>
                        <a:spcAft>
                          <a:spcPts val="0"/>
                        </a:spcAft>
                      </a:pPr>
                      <a:r>
                        <a:rPr lang="en-GB" sz="1100" kern="1200" dirty="0">
                          <a:effectLst/>
                        </a:rPr>
                        <a:t>Northern Ireland </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54,</a:t>
                      </a:r>
                      <a:r>
                        <a:rPr lang="en-GB" sz="1100" baseline="0" dirty="0">
                          <a:effectLst/>
                        </a:rPr>
                        <a:t>518</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4,019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+/-1.55</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4"/>
                  </a:ext>
                </a:extLst>
              </a:tr>
              <a:tr h="321907">
                <a:tc>
                  <a:txBody>
                    <a:bodyPr/>
                    <a:lstStyle/>
                    <a:p>
                      <a:pPr>
                        <a:spcAft>
                          <a:spcPts val="0"/>
                        </a:spcAft>
                      </a:pPr>
                      <a:r>
                        <a:rPr lang="en-GB" sz="1100" kern="1200" dirty="0">
                          <a:effectLst/>
                        </a:rPr>
                        <a:t>Scotland </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142,947</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6,035</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+/-1.26</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5"/>
                  </a:ext>
                </a:extLst>
              </a:tr>
              <a:tr h="321907">
                <a:tc>
                  <a:txBody>
                    <a:bodyPr/>
                    <a:lstStyle/>
                    <a:p>
                      <a:pPr>
                        <a:spcAft>
                          <a:spcPts val="0"/>
                        </a:spcAft>
                      </a:pPr>
                      <a:r>
                        <a:rPr lang="en-GB" sz="1100" kern="1200" dirty="0">
                          <a:effectLst/>
                        </a:rPr>
                        <a:t>Wales </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81,202</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6,027</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+/-1.26</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6"/>
                  </a:ext>
                </a:extLst>
              </a:tr>
              <a:tr h="321907">
                <a:tc gridSpan="4">
                  <a:txBody>
                    <a:bodyPr/>
                    <a:lstStyle/>
                    <a:p>
                      <a:pPr marL="0" algn="l" defTabSz="914400" rtl="0" eaLnBrk="1" latinLnBrk="0" hangingPunct="1">
                        <a:spcAft>
                          <a:spcPts val="0"/>
                        </a:spcAft>
                      </a:pPr>
                      <a:r>
                        <a:rPr lang="en-GB" sz="1100" b="1" kern="1200" dirty="0">
                          <a:solidFill>
                            <a:schemeClr val="bg1"/>
                          </a:solidFill>
                          <a:effectLst/>
                          <a:latin typeface="+mn-lt"/>
                          <a:ea typeface="+mn-ea"/>
                          <a:cs typeface="+mn-cs"/>
                        </a:rPr>
                        <a:t>By size of establishment</a:t>
                      </a:r>
                    </a:p>
                  </a:txBody>
                  <a:tcPr marL="6939" marR="6939" marT="0" marB="0" anchor="ctr">
                    <a:solidFill>
                      <a:srgbClr val="233A75"/>
                    </a:solidFill>
                  </a:tcPr>
                </a:tc>
                <a:tc hMerge="1">
                  <a:txBody>
                    <a:bodyPr/>
                    <a:lstStyle/>
                    <a:p>
                      <a:pPr algn="ctr">
                        <a:spcAft>
                          <a:spcPts val="0"/>
                        </a:spcAft>
                      </a:pPr>
                      <a:endParaRPr lang="en-GB" sz="1050" dirty="0">
                        <a:effectLst/>
                        <a:latin typeface="Times New Roman"/>
                        <a:ea typeface="Times New Roman"/>
                      </a:endParaRPr>
                    </a:p>
                  </a:txBody>
                  <a:tcPr marL="6939" marR="6939" marT="0" marB="0" anchor="ctr">
                    <a:solidFill>
                      <a:schemeClr val="tx2">
                        <a:lumMod val="20000"/>
                        <a:lumOff val="80000"/>
                      </a:schemeClr>
                    </a:solidFill>
                  </a:tcPr>
                </a:tc>
                <a:tc hMerge="1">
                  <a:txBody>
                    <a:bodyPr/>
                    <a:lstStyle/>
                    <a:p>
                      <a:pPr algn="ctr">
                        <a:spcAft>
                          <a:spcPts val="0"/>
                        </a:spcAft>
                      </a:pPr>
                      <a:endParaRPr lang="en-GB" sz="1050" dirty="0">
                        <a:effectLst/>
                        <a:latin typeface="Times New Roman"/>
                        <a:ea typeface="Times New Roman"/>
                      </a:endParaRPr>
                    </a:p>
                  </a:txBody>
                  <a:tcPr marL="6939" marR="6939" marT="0" marB="0" anchor="ctr">
                    <a:solidFill>
                      <a:schemeClr val="tx2">
                        <a:lumMod val="20000"/>
                        <a:lumOff val="80000"/>
                      </a:schemeClr>
                    </a:solidFill>
                  </a:tcPr>
                </a:tc>
                <a:tc hMerge="1">
                  <a:txBody>
                    <a:bodyPr/>
                    <a:lstStyle/>
                    <a:p>
                      <a:pPr algn="ctr">
                        <a:spcAft>
                          <a:spcPts val="0"/>
                        </a:spcAft>
                      </a:pPr>
                      <a:endParaRPr lang="en-GB" sz="1050" dirty="0">
                        <a:effectLst/>
                        <a:latin typeface="Times New Roman"/>
                        <a:ea typeface="Times New Roman"/>
                      </a:endParaRPr>
                    </a:p>
                  </a:txBody>
                  <a:tcPr marL="6939" marR="6939" marT="0" marB="0" anchor="ctr">
                    <a:solidFill>
                      <a:schemeClr val="tx2">
                        <a:lumMod val="20000"/>
                        <a:lumOff val="80000"/>
                      </a:schemeClr>
                    </a:solidFill>
                  </a:tcPr>
                </a:tc>
                <a:extLst>
                  <a:ext uri="{0D108BD9-81ED-4DB2-BD59-A6C34878D82A}">
                    <a16:rowId xmlns:a16="http://schemas.microsoft.com/office/drawing/2014/main" val="10007"/>
                  </a:ext>
                </a:extLst>
              </a:tr>
              <a:tr h="321907">
                <a:tc>
                  <a:txBody>
                    <a:bodyPr/>
                    <a:lstStyle/>
                    <a:p>
                      <a:pPr>
                        <a:spcAft>
                          <a:spcPts val="0"/>
                        </a:spcAft>
                      </a:pPr>
                      <a:r>
                        <a:rPr lang="en-GB" sz="1100" kern="1200" dirty="0">
                          <a:effectLst/>
                        </a:rPr>
                        <a:t>2-4 </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907,944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20,527</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+/-0.68</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8"/>
                  </a:ext>
                </a:extLst>
              </a:tr>
              <a:tr h="321907">
                <a:tc>
                  <a:txBody>
                    <a:bodyPr/>
                    <a:lstStyle/>
                    <a:p>
                      <a:pPr>
                        <a:spcAft>
                          <a:spcPts val="0"/>
                        </a:spcAft>
                      </a:pPr>
                      <a:r>
                        <a:rPr lang="en-GB" sz="1100" kern="1200" dirty="0">
                          <a:effectLst/>
                        </a:rPr>
                        <a:t>5-24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668,618</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49,584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+/-0.44</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9"/>
                  </a:ext>
                </a:extLst>
              </a:tr>
              <a:tr h="321907">
                <a:tc>
                  <a:txBody>
                    <a:bodyPr/>
                    <a:lstStyle/>
                    <a:p>
                      <a:pPr>
                        <a:spcAft>
                          <a:spcPts val="0"/>
                        </a:spcAft>
                      </a:pPr>
                      <a:r>
                        <a:rPr lang="en-GB" sz="1100" kern="1200" dirty="0">
                          <a:effectLst/>
                        </a:rPr>
                        <a:t>25-49 </a:t>
                      </a:r>
                      <a:endParaRPr lang="en-GB" sz="1100" dirty="0">
                        <a:effectLst/>
                        <a:latin typeface="Times New Roman"/>
                        <a:ea typeface="Times New Roman"/>
                      </a:endParaRPr>
                    </a:p>
                  </a:txBody>
                  <a:tcPr marL="6939" marR="6939" marT="0" marB="0" anchor="ctr">
                    <a:solidFill>
                      <a:schemeClr val="bg1"/>
                    </a:solidFill>
                  </a:tcPr>
                </a:tc>
                <a:tc>
                  <a:txBody>
                    <a:bodyPr/>
                    <a:lstStyle/>
                    <a:p>
                      <a:pPr marL="0" algn="ctr" defTabSz="914400" rtl="0" eaLnBrk="1" latinLnBrk="0" hangingPunct="1">
                        <a:spcAft>
                          <a:spcPts val="0"/>
                        </a:spcAft>
                      </a:pPr>
                      <a:r>
                        <a:rPr lang="en-GB" sz="1100" kern="1200" dirty="0">
                          <a:solidFill>
                            <a:schemeClr val="tx1"/>
                          </a:solidFill>
                          <a:effectLst/>
                          <a:latin typeface="+mn-lt"/>
                          <a:ea typeface="+mn-ea"/>
                          <a:cs typeface="+mn-cs"/>
                        </a:rPr>
                        <a:t>101,082</a:t>
                      </a:r>
                    </a:p>
                  </a:txBody>
                  <a:tcPr marL="6939" marR="6939" marT="0" marB="0" anchor="ctr">
                    <a:solidFill>
                      <a:schemeClr val="bg1"/>
                    </a:solidFill>
                  </a:tcPr>
                </a:tc>
                <a:tc>
                  <a:txBody>
                    <a:bodyPr/>
                    <a:lstStyle/>
                    <a:p>
                      <a:pPr marL="0" algn="ctr" defTabSz="914400" rtl="0" eaLnBrk="1" latinLnBrk="0" hangingPunct="1">
                        <a:spcAft>
                          <a:spcPts val="0"/>
                        </a:spcAft>
                      </a:pPr>
                      <a:r>
                        <a:rPr lang="en-GB" sz="1100" kern="1200" dirty="0">
                          <a:solidFill>
                            <a:schemeClr val="tx1"/>
                          </a:solidFill>
                          <a:effectLst/>
                          <a:latin typeface="+mn-lt"/>
                          <a:ea typeface="+mn-ea"/>
                          <a:cs typeface="+mn-cs"/>
                        </a:rPr>
                        <a:t>11,657</a:t>
                      </a:r>
                    </a:p>
                  </a:txBody>
                  <a:tcPr marL="6939" marR="6939" marT="0" marB="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effectLst/>
                        </a:rPr>
                        <a:t>+/-0.91</a:t>
                      </a:r>
                      <a:endParaRPr lang="en-GB" sz="1100" kern="1200" dirty="0">
                        <a:solidFill>
                          <a:schemeClr val="tx1"/>
                        </a:solidFill>
                        <a:effectLst/>
                        <a:latin typeface="+mn-lt"/>
                        <a:ea typeface="+mn-ea"/>
                        <a:cs typeface="+mn-cs"/>
                      </a:endParaRPr>
                    </a:p>
                  </a:txBody>
                  <a:tcPr marL="6939" marR="6939" marT="0" marB="0" anchor="ctr">
                    <a:solidFill>
                      <a:schemeClr val="bg1"/>
                    </a:solidFill>
                  </a:tcPr>
                </a:tc>
                <a:extLst>
                  <a:ext uri="{0D108BD9-81ED-4DB2-BD59-A6C34878D82A}">
                    <a16:rowId xmlns:a16="http://schemas.microsoft.com/office/drawing/2014/main" val="10010"/>
                  </a:ext>
                </a:extLst>
              </a:tr>
              <a:tr h="321907">
                <a:tc>
                  <a:txBody>
                    <a:bodyPr/>
                    <a:lstStyle/>
                    <a:p>
                      <a:pPr marL="0" algn="l" defTabSz="914400" rtl="0" eaLnBrk="1" latinLnBrk="0" hangingPunct="1">
                        <a:spcAft>
                          <a:spcPts val="0"/>
                        </a:spcAft>
                      </a:pPr>
                      <a:r>
                        <a:rPr lang="en-GB" sz="1100" kern="1200" dirty="0">
                          <a:solidFill>
                            <a:schemeClr val="tx1"/>
                          </a:solidFill>
                          <a:effectLst/>
                          <a:latin typeface="+mn-lt"/>
                          <a:ea typeface="+mn-ea"/>
                          <a:cs typeface="+mn-cs"/>
                        </a:rPr>
                        <a:t>50-99</a:t>
                      </a:r>
                    </a:p>
                  </a:txBody>
                  <a:tcPr marL="6939" marR="6939" marT="0" marB="0" anchor="ctr">
                    <a:solidFill>
                      <a:schemeClr val="bg1"/>
                    </a:solidFill>
                  </a:tcPr>
                </a:tc>
                <a:tc>
                  <a:txBody>
                    <a:bodyPr/>
                    <a:lstStyle/>
                    <a:p>
                      <a:pPr marL="0" algn="ctr" defTabSz="914400" rtl="0" eaLnBrk="1" latinLnBrk="0" hangingPunct="1">
                        <a:spcAft>
                          <a:spcPts val="0"/>
                        </a:spcAft>
                      </a:pPr>
                      <a:r>
                        <a:rPr lang="en-GB" sz="1100" kern="1200" dirty="0">
                          <a:solidFill>
                            <a:schemeClr val="tx1"/>
                          </a:solidFill>
                          <a:effectLst/>
                          <a:latin typeface="+mn-lt"/>
                          <a:ea typeface="+mn-ea"/>
                          <a:cs typeface="+mn-cs"/>
                        </a:rPr>
                        <a:t>50,432</a:t>
                      </a:r>
                    </a:p>
                  </a:txBody>
                  <a:tcPr marL="6939" marR="6939" marT="0" marB="0" anchor="ctr">
                    <a:solidFill>
                      <a:schemeClr val="bg1"/>
                    </a:solidFill>
                  </a:tcPr>
                </a:tc>
                <a:tc>
                  <a:txBody>
                    <a:bodyPr/>
                    <a:lstStyle/>
                    <a:p>
                      <a:pPr marL="0" algn="ctr" defTabSz="914400" rtl="0" eaLnBrk="1" latinLnBrk="0" hangingPunct="1">
                        <a:spcAft>
                          <a:spcPts val="0"/>
                        </a:spcAft>
                      </a:pPr>
                      <a:r>
                        <a:rPr lang="en-GB" sz="1100" kern="1200" dirty="0">
                          <a:solidFill>
                            <a:schemeClr val="tx1"/>
                          </a:solidFill>
                          <a:effectLst/>
                          <a:latin typeface="+mn-lt"/>
                          <a:ea typeface="+mn-ea"/>
                          <a:cs typeface="+mn-cs"/>
                        </a:rPr>
                        <a:t>5,836</a:t>
                      </a:r>
                    </a:p>
                  </a:txBody>
                  <a:tcPr marL="6939" marR="6939" marT="0" marB="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effectLst/>
                        </a:rPr>
                        <a:t>+/-1.28</a:t>
                      </a:r>
                      <a:endParaRPr lang="en-GB" sz="1100" kern="1200" dirty="0">
                        <a:solidFill>
                          <a:schemeClr val="tx1"/>
                        </a:solidFill>
                        <a:effectLst/>
                        <a:latin typeface="+mn-lt"/>
                        <a:ea typeface="+mn-ea"/>
                        <a:cs typeface="+mn-cs"/>
                      </a:endParaRPr>
                    </a:p>
                  </a:txBody>
                  <a:tcPr marL="6939" marR="6939" marT="0" marB="0" anchor="ctr">
                    <a:solidFill>
                      <a:schemeClr val="bg1"/>
                    </a:solidFill>
                  </a:tcPr>
                </a:tc>
                <a:extLst>
                  <a:ext uri="{0D108BD9-81ED-4DB2-BD59-A6C34878D82A}">
                    <a16:rowId xmlns:a16="http://schemas.microsoft.com/office/drawing/2014/main" val="10011"/>
                  </a:ext>
                </a:extLst>
              </a:tr>
              <a:tr h="321907">
                <a:tc>
                  <a:txBody>
                    <a:bodyPr/>
                    <a:lstStyle/>
                    <a:p>
                      <a:pPr>
                        <a:spcAft>
                          <a:spcPts val="0"/>
                        </a:spcAft>
                      </a:pPr>
                      <a:r>
                        <a:rPr lang="en-GB" sz="1100" kern="1200" dirty="0">
                          <a:effectLst/>
                        </a:rPr>
                        <a:t>100-249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26,900</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2,689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+/-1.89</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12"/>
                  </a:ext>
                </a:extLst>
              </a:tr>
              <a:tr h="321907">
                <a:tc>
                  <a:txBody>
                    <a:bodyPr/>
                    <a:lstStyle/>
                    <a:p>
                      <a:pPr>
                        <a:spcAft>
                          <a:spcPts val="0"/>
                        </a:spcAft>
                      </a:pPr>
                      <a:r>
                        <a:rPr lang="en-GB" sz="1100" kern="1200" dirty="0">
                          <a:effectLst/>
                        </a:rPr>
                        <a:t>250+ </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11,812</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n-lt"/>
                          <a:ea typeface="Times New Roman"/>
                        </a:rPr>
                        <a:t>917</a:t>
                      </a: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+/-3.24</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3110817"/>
              </p:ext>
            </p:extLst>
          </p:nvPr>
        </p:nvGraphicFramePr>
        <p:xfrm>
          <a:off x="6640287" y="1783898"/>
          <a:ext cx="3888432" cy="4716447"/>
        </p:xfrm>
        <a:graphic>
          <a:graphicData uri="http://schemas.openxmlformats.org/drawingml/2006/table">
            <a:tbl>
              <a:tblPr>
                <a:effectLst/>
                <a:tableStyleId>{C083E6E3-FA7D-4D7B-A595-EF9225AFEA82}</a:tableStyleId>
              </a:tblPr>
              <a:tblGrid>
                <a:gridCol w="1532933">
                  <a:extLst>
                    <a:ext uri="{9D8B030D-6E8A-4147-A177-3AD203B41FA5}">
                      <a16:colId xmlns:a16="http://schemas.microsoft.com/office/drawing/2014/main" val="20000"/>
                    </a:ext>
                  </a:extLst>
                </a:gridCol>
                <a:gridCol w="791422">
                  <a:extLst>
                    <a:ext uri="{9D8B030D-6E8A-4147-A177-3AD203B41FA5}">
                      <a16:colId xmlns:a16="http://schemas.microsoft.com/office/drawing/2014/main" val="20001"/>
                    </a:ext>
                  </a:extLst>
                </a:gridCol>
                <a:gridCol w="778733">
                  <a:extLst>
                    <a:ext uri="{9D8B030D-6E8A-4147-A177-3AD203B41FA5}">
                      <a16:colId xmlns:a16="http://schemas.microsoft.com/office/drawing/2014/main" val="20002"/>
                    </a:ext>
                  </a:extLst>
                </a:gridCol>
                <a:gridCol w="785344">
                  <a:extLst>
                    <a:ext uri="{9D8B030D-6E8A-4147-A177-3AD203B41FA5}">
                      <a16:colId xmlns:a16="http://schemas.microsoft.com/office/drawing/2014/main" val="20003"/>
                    </a:ext>
                  </a:extLst>
                </a:gridCol>
              </a:tblGrid>
              <a:tr h="637890">
                <a:tc>
                  <a:txBody>
                    <a:bodyPr/>
                    <a:lstStyle/>
                    <a:p>
                      <a:pPr indent="-1270">
                        <a:spcAft>
                          <a:spcPts val="0"/>
                        </a:spcAft>
                      </a:pPr>
                      <a:r>
                        <a:rPr lang="en-GB" sz="1100" dirty="0">
                          <a:solidFill>
                            <a:schemeClr val="bg1"/>
                          </a:solidFill>
                          <a:effectLst/>
                        </a:rPr>
                        <a:t> </a:t>
                      </a:r>
                      <a:endParaRPr lang="en-GB" sz="1100" dirty="0">
                        <a:solidFill>
                          <a:schemeClr val="bg1"/>
                        </a:solidFill>
                        <a:effectLst/>
                        <a:latin typeface="Times New Roman"/>
                        <a:ea typeface="Times New Roman"/>
                      </a:endParaRPr>
                    </a:p>
                  </a:txBody>
                  <a:tcPr marL="6939" marR="6939" marT="0" marB="0" anchor="ctr">
                    <a:lnT w="6350" cap="flat" cmpd="sng" algn="ctr">
                      <a:no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Population</a:t>
                      </a:r>
                      <a:endParaRPr lang="en-GB" sz="1100" dirty="0">
                        <a:solidFill>
                          <a:schemeClr val="bg1"/>
                        </a:solidFill>
                        <a:effectLst/>
                        <a:latin typeface="Times New Roman"/>
                        <a:ea typeface="Times New Roman"/>
                      </a:endParaRPr>
                    </a:p>
                  </a:txBody>
                  <a:tcPr marL="6939" marR="6939" marT="0" marB="0" anchor="ctr">
                    <a:lnT w="6350" cap="flat" cmpd="sng" algn="ctr">
                      <a:no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Number of interviews</a:t>
                      </a:r>
                      <a:endParaRPr lang="en-GB" sz="1100" dirty="0">
                        <a:solidFill>
                          <a:schemeClr val="bg1"/>
                        </a:solidFill>
                        <a:effectLst/>
                        <a:latin typeface="Times New Roman"/>
                        <a:ea typeface="Times New Roman"/>
                      </a:endParaRPr>
                    </a:p>
                  </a:txBody>
                  <a:tcPr marL="6939" marR="6939" marT="0" marB="0" anchor="ctr">
                    <a:lnT w="6350" cap="flat" cmpd="sng" algn="ctr">
                      <a:noFill/>
                      <a:prstDash val="solid"/>
                      <a:round/>
                      <a:headEnd type="none" w="med" len="med"/>
                      <a:tailEnd type="none" w="med" len="med"/>
                    </a:lnT>
                    <a:solidFill>
                      <a:srgbClr val="233A75"/>
                    </a:solidFill>
                  </a:tcPr>
                </a:tc>
                <a:tc>
                  <a:txBody>
                    <a:bodyPr/>
                    <a:lstStyle/>
                    <a:p>
                      <a:pPr algn="ctr">
                        <a:spcAft>
                          <a:spcPts val="0"/>
                        </a:spcAft>
                        <a:tabLst>
                          <a:tab pos="-19050" algn="l"/>
                        </a:tabLst>
                      </a:pPr>
                      <a:r>
                        <a:rPr lang="en-GB" sz="1100" dirty="0">
                          <a:solidFill>
                            <a:schemeClr val="bg1"/>
                          </a:solidFill>
                          <a:effectLst/>
                        </a:rPr>
                        <a:t>(Maximum) Sampling Error</a:t>
                      </a:r>
                      <a:endParaRPr lang="en-GB" sz="1100" dirty="0">
                        <a:solidFill>
                          <a:schemeClr val="bg1"/>
                        </a:solidFill>
                        <a:effectLst/>
                        <a:latin typeface="Times New Roman"/>
                        <a:ea typeface="Times New Roman"/>
                      </a:endParaRPr>
                    </a:p>
                  </a:txBody>
                  <a:tcPr marL="6939" marR="6939" marT="0" marB="0" anchor="ctr">
                    <a:lnT w="6350" cap="flat" cmpd="sng" algn="ctr">
                      <a:noFill/>
                      <a:prstDash val="solid"/>
                      <a:round/>
                      <a:headEnd type="none" w="med" len="med"/>
                      <a:tailEnd type="none" w="med" len="med"/>
                    </a:lnT>
                    <a:solidFill>
                      <a:srgbClr val="233A75"/>
                    </a:solidFill>
                  </a:tcPr>
                </a:tc>
                <a:extLst>
                  <a:ext uri="{0D108BD9-81ED-4DB2-BD59-A6C34878D82A}">
                    <a16:rowId xmlns:a16="http://schemas.microsoft.com/office/drawing/2014/main" val="10000"/>
                  </a:ext>
                </a:extLst>
              </a:tr>
              <a:tr h="268777">
                <a:tc>
                  <a:txBody>
                    <a:bodyPr/>
                    <a:lstStyle/>
                    <a:p>
                      <a:pPr>
                        <a:spcAft>
                          <a:spcPts val="0"/>
                        </a:spcAft>
                      </a:pPr>
                      <a:r>
                        <a:rPr lang="en-GB" sz="1100" b="1" kern="1200" dirty="0">
                          <a:solidFill>
                            <a:schemeClr val="bg1"/>
                          </a:solidFill>
                          <a:effectLst/>
                        </a:rPr>
                        <a:t>By sector</a:t>
                      </a:r>
                      <a:endParaRPr lang="en-GB" sz="1100" b="1"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b="1" kern="1200" dirty="0">
                          <a:solidFill>
                            <a:schemeClr val="bg1"/>
                          </a:solidFill>
                          <a:effectLst/>
                        </a:rPr>
                        <a:t> </a:t>
                      </a:r>
                      <a:endParaRPr lang="en-GB" sz="1100" b="1"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b="1" kern="1200" dirty="0">
                          <a:solidFill>
                            <a:schemeClr val="bg1"/>
                          </a:solidFill>
                          <a:effectLst/>
                        </a:rPr>
                        <a:t> </a:t>
                      </a:r>
                      <a:endParaRPr lang="en-GB" sz="1100" b="1" dirty="0">
                        <a:solidFill>
                          <a:schemeClr val="bg1"/>
                        </a:solidFill>
                        <a:effectLst/>
                        <a:latin typeface="Times New Roman"/>
                        <a:ea typeface="Times New Roman"/>
                      </a:endParaRPr>
                    </a:p>
                  </a:txBody>
                  <a:tcPr marL="6939" marR="6939" marT="0" marB="0" anchor="ctr">
                    <a:solidFill>
                      <a:srgbClr val="233A75"/>
                    </a:solidFill>
                  </a:tcPr>
                </a:tc>
                <a:tc>
                  <a:txBody>
                    <a:bodyPr/>
                    <a:lstStyle/>
                    <a:p>
                      <a:pPr algn="ctr">
                        <a:spcAft>
                          <a:spcPts val="0"/>
                        </a:spcAft>
                      </a:pPr>
                      <a:r>
                        <a:rPr lang="en-GB" sz="1100" b="1" kern="1200" dirty="0">
                          <a:solidFill>
                            <a:schemeClr val="bg1"/>
                          </a:solidFill>
                          <a:effectLst/>
                        </a:rPr>
                        <a:t> </a:t>
                      </a:r>
                      <a:endParaRPr lang="en-GB" sz="1100" b="1" dirty="0">
                        <a:solidFill>
                          <a:schemeClr val="bg1"/>
                        </a:solidFill>
                        <a:effectLst/>
                        <a:latin typeface="Times New Roman"/>
                        <a:ea typeface="Times New Roman"/>
                      </a:endParaRPr>
                    </a:p>
                  </a:txBody>
                  <a:tcPr marL="6939" marR="6939" marT="0" marB="0" anchor="ctr">
                    <a:solidFill>
                      <a:srgbClr val="233A75"/>
                    </a:solidFill>
                  </a:tcPr>
                </a:tc>
                <a:extLst>
                  <a:ext uri="{0D108BD9-81ED-4DB2-BD59-A6C34878D82A}">
                    <a16:rowId xmlns:a16="http://schemas.microsoft.com/office/drawing/2014/main" val="10001"/>
                  </a:ext>
                </a:extLst>
              </a:tr>
              <a:tr h="268777">
                <a:tc>
                  <a:txBody>
                    <a:bodyPr/>
                    <a:lstStyle/>
                    <a:p>
                      <a:pPr indent="-1905">
                        <a:spcAft>
                          <a:spcPts val="0"/>
                        </a:spcAft>
                        <a:tabLst>
                          <a:tab pos="-13335" algn="l"/>
                          <a:tab pos="13335" algn="l"/>
                          <a:tab pos="40005" algn="l"/>
                          <a:tab pos="76835" algn="l"/>
                        </a:tabLst>
                      </a:pPr>
                      <a:r>
                        <a:rPr lang="en-GB" sz="1100" dirty="0">
                          <a:effectLst/>
                        </a:rPr>
                        <a:t>Agriculture</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97,359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3,632</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+/-1.63</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2"/>
                  </a:ext>
                </a:extLst>
              </a:tr>
              <a:tr h="268777">
                <a:tc>
                  <a:txBody>
                    <a:bodyPr/>
                    <a:lstStyle/>
                    <a:p>
                      <a:pPr indent="-1905">
                        <a:spcAft>
                          <a:spcPts val="0"/>
                        </a:spcAft>
                        <a:tabLst>
                          <a:tab pos="-13335" algn="l"/>
                          <a:tab pos="13335" algn="l"/>
                          <a:tab pos="40005" algn="l"/>
                          <a:tab pos="76835" algn="l"/>
                        </a:tabLst>
                      </a:pPr>
                      <a:r>
                        <a:rPr lang="en-GB" sz="1100" dirty="0">
                          <a:effectLst/>
                        </a:rPr>
                        <a:t>Manufacturing</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100,262</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6,998</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+/-1.17</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3"/>
                  </a:ext>
                </a:extLst>
              </a:tr>
              <a:tr h="368762">
                <a:tc>
                  <a:txBody>
                    <a:bodyPr/>
                    <a:lstStyle/>
                    <a:p>
                      <a:pPr indent="-1905">
                        <a:spcAft>
                          <a:spcPts val="0"/>
                        </a:spcAft>
                        <a:tabLst>
                          <a:tab pos="-13335" algn="l"/>
                          <a:tab pos="13335" algn="l"/>
                          <a:tab pos="40005" algn="l"/>
                          <a:tab pos="76835" algn="l"/>
                        </a:tabLst>
                      </a:pPr>
                      <a:r>
                        <a:rPr lang="en-GB" sz="1100" dirty="0">
                          <a:effectLst/>
                        </a:rPr>
                        <a:t>Electricity, Gas and Water</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10,151</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1,041</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+/-3.04</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4"/>
                  </a:ext>
                </a:extLst>
              </a:tr>
              <a:tr h="268777">
                <a:tc>
                  <a:txBody>
                    <a:bodyPr/>
                    <a:lstStyle/>
                    <a:p>
                      <a:pPr indent="-1905">
                        <a:spcAft>
                          <a:spcPts val="0"/>
                        </a:spcAft>
                        <a:tabLst>
                          <a:tab pos="-13335" algn="l"/>
                          <a:tab pos="13335" algn="l"/>
                          <a:tab pos="40005" algn="l"/>
                          <a:tab pos="76835" algn="l"/>
                        </a:tabLst>
                      </a:pPr>
                      <a:r>
                        <a:rPr lang="en-GB" sz="1100" dirty="0">
                          <a:effectLst/>
                        </a:rPr>
                        <a:t>Construction</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158,790</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7,474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+/-1.13</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5"/>
                  </a:ext>
                </a:extLst>
              </a:tr>
              <a:tr h="268777">
                <a:tc>
                  <a:txBody>
                    <a:bodyPr/>
                    <a:lstStyle/>
                    <a:p>
                      <a:pPr indent="-1905">
                        <a:spcAft>
                          <a:spcPts val="0"/>
                        </a:spcAft>
                        <a:tabLst>
                          <a:tab pos="-13335" algn="l"/>
                          <a:tab pos="13335" algn="l"/>
                          <a:tab pos="40005" algn="l"/>
                          <a:tab pos="76835" algn="l"/>
                        </a:tabLst>
                      </a:pPr>
                      <a:r>
                        <a:rPr lang="en-GB" sz="1100" dirty="0">
                          <a:effectLst/>
                        </a:rPr>
                        <a:t>Wholesale and Retail</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371,231</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16,126</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+/-0.77</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6"/>
                  </a:ext>
                </a:extLst>
              </a:tr>
              <a:tr h="268777">
                <a:tc>
                  <a:txBody>
                    <a:bodyPr/>
                    <a:lstStyle/>
                    <a:p>
                      <a:pPr indent="-1905">
                        <a:spcAft>
                          <a:spcPts val="0"/>
                        </a:spcAft>
                        <a:tabLst>
                          <a:tab pos="-13335" algn="l"/>
                          <a:tab pos="13335" algn="l"/>
                          <a:tab pos="40005" algn="l"/>
                          <a:tab pos="76835" algn="l"/>
                        </a:tabLst>
                      </a:pPr>
                      <a:r>
                        <a:rPr lang="en-GB" sz="1100" dirty="0">
                          <a:effectLst/>
                        </a:rPr>
                        <a:t>Hotels &amp; Restaurants</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159,893</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8,920</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+/-1.04</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7"/>
                  </a:ext>
                </a:extLst>
              </a:tr>
              <a:tr h="376624">
                <a:tc>
                  <a:txBody>
                    <a:bodyPr/>
                    <a:lstStyle/>
                    <a:p>
                      <a:pPr indent="-1905">
                        <a:spcAft>
                          <a:spcPts val="0"/>
                        </a:spcAft>
                        <a:tabLst>
                          <a:tab pos="-13335" algn="l"/>
                          <a:tab pos="13335" algn="l"/>
                          <a:tab pos="40005" algn="l"/>
                          <a:tab pos="76835" algn="l"/>
                        </a:tabLst>
                      </a:pPr>
                      <a:r>
                        <a:rPr lang="en-GB" sz="1100" dirty="0">
                          <a:effectLst/>
                        </a:rPr>
                        <a:t>Transport and Communications</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128,789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8,936</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+/-1.04</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8"/>
                  </a:ext>
                </a:extLst>
              </a:tr>
              <a:tr h="268777">
                <a:tc>
                  <a:txBody>
                    <a:bodyPr/>
                    <a:lstStyle/>
                    <a:p>
                      <a:pPr indent="-1905">
                        <a:spcAft>
                          <a:spcPts val="0"/>
                        </a:spcAft>
                        <a:tabLst>
                          <a:tab pos="-13335" algn="l"/>
                          <a:tab pos="13335" algn="l"/>
                          <a:tab pos="40005" algn="l"/>
                          <a:tab pos="76835" algn="l"/>
                        </a:tabLst>
                      </a:pPr>
                      <a:r>
                        <a:rPr lang="en-GB" sz="1100" dirty="0">
                          <a:effectLst/>
                        </a:rPr>
                        <a:t>Financial Services</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38,259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2,549</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+/-1.94</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09"/>
                  </a:ext>
                </a:extLst>
              </a:tr>
              <a:tr h="268777">
                <a:tc>
                  <a:txBody>
                    <a:bodyPr/>
                    <a:lstStyle/>
                    <a:p>
                      <a:pPr indent="-1905">
                        <a:spcAft>
                          <a:spcPts val="0"/>
                        </a:spcAft>
                        <a:tabLst>
                          <a:tab pos="-13335" algn="l"/>
                          <a:tab pos="13335" algn="l"/>
                          <a:tab pos="40005" algn="l"/>
                          <a:tab pos="76835" algn="l"/>
                        </a:tabLst>
                      </a:pPr>
                      <a:r>
                        <a:rPr lang="en-GB" sz="1100" dirty="0">
                          <a:effectLst/>
                        </a:rPr>
                        <a:t>Business Services</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363,790</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13,143</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+/-0.85</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10"/>
                  </a:ext>
                </a:extLst>
              </a:tr>
              <a:tr h="268777">
                <a:tc>
                  <a:txBody>
                    <a:bodyPr/>
                    <a:lstStyle/>
                    <a:p>
                      <a:pPr indent="-1905">
                        <a:spcAft>
                          <a:spcPts val="0"/>
                        </a:spcAft>
                        <a:tabLst>
                          <a:tab pos="-13335" algn="l"/>
                          <a:tab pos="13335" algn="l"/>
                          <a:tab pos="40005" algn="l"/>
                          <a:tab pos="76835" algn="l"/>
                        </a:tabLst>
                      </a:pPr>
                      <a:r>
                        <a:rPr lang="en-GB" sz="1100" dirty="0">
                          <a:effectLst/>
                        </a:rPr>
                        <a:t>Public Administration</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latin typeface="+mn-lt"/>
                          <a:ea typeface="+mn-ea"/>
                        </a:rPr>
                        <a:t>19,814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947</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+/-3.18</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11"/>
                  </a:ext>
                </a:extLst>
              </a:tr>
              <a:tr h="268777">
                <a:tc>
                  <a:txBody>
                    <a:bodyPr/>
                    <a:lstStyle/>
                    <a:p>
                      <a:pPr indent="-1905">
                        <a:spcAft>
                          <a:spcPts val="0"/>
                        </a:spcAft>
                        <a:tabLst>
                          <a:tab pos="-13335" algn="l"/>
                          <a:tab pos="13335" algn="l"/>
                          <a:tab pos="40005" algn="l"/>
                          <a:tab pos="76835" algn="l"/>
                        </a:tabLst>
                      </a:pPr>
                      <a:r>
                        <a:rPr lang="en-GB" sz="1100" dirty="0">
                          <a:effectLst/>
                        </a:rPr>
                        <a:t>Education</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58,124</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5,515</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+/-1.32</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12"/>
                  </a:ext>
                </a:extLst>
              </a:tr>
              <a:tr h="268777">
                <a:tc>
                  <a:txBody>
                    <a:bodyPr/>
                    <a:lstStyle/>
                    <a:p>
                      <a:pPr indent="-1905">
                        <a:spcAft>
                          <a:spcPts val="0"/>
                        </a:spcAft>
                        <a:tabLst>
                          <a:tab pos="-13335" algn="l"/>
                          <a:tab pos="13335" algn="l"/>
                          <a:tab pos="40005" algn="l"/>
                          <a:tab pos="76835" algn="l"/>
                        </a:tabLst>
                      </a:pPr>
                      <a:r>
                        <a:rPr lang="en-GB" sz="1100" dirty="0">
                          <a:effectLst/>
                        </a:rPr>
                        <a:t>Health and Social Work</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132,505</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8,556</a:t>
                      </a:r>
                      <a:endParaRPr lang="en-GB" sz="1100" dirty="0">
                        <a:effectLst/>
                        <a:latin typeface="Times New Roman"/>
                        <a:ea typeface="Times New Roman"/>
                      </a:endParaRPr>
                    </a:p>
                  </a:txBody>
                  <a:tcPr marL="6939" marR="6939" marT="0" marB="0" anchor="ctr">
                    <a:solidFill>
                      <a:schemeClr val="bg1"/>
                    </a:solidFill>
                  </a:tcPr>
                </a:tc>
                <a:tc>
                  <a:txBody>
                    <a:bodyPr/>
                    <a:lstStyle/>
                    <a:p>
                      <a:pPr algn="ctr">
                        <a:spcAft>
                          <a:spcPts val="0"/>
                        </a:spcAft>
                      </a:pPr>
                      <a:r>
                        <a:rPr lang="en-GB" sz="1100" dirty="0">
                          <a:effectLst/>
                        </a:rPr>
                        <a:t>+/-1.06</a:t>
                      </a:r>
                      <a:endParaRPr lang="en-GB" sz="1100" dirty="0">
                        <a:effectLst/>
                        <a:latin typeface="Times New Roman"/>
                        <a:ea typeface="Times New Roman"/>
                      </a:endParaRPr>
                    </a:p>
                  </a:txBody>
                  <a:tcPr marL="6939" marR="6939" marT="0" marB="0" anchor="ctr">
                    <a:solidFill>
                      <a:schemeClr val="bg1"/>
                    </a:solidFill>
                  </a:tcPr>
                </a:tc>
                <a:extLst>
                  <a:ext uri="{0D108BD9-81ED-4DB2-BD59-A6C34878D82A}">
                    <a16:rowId xmlns:a16="http://schemas.microsoft.com/office/drawing/2014/main" val="10013"/>
                  </a:ext>
                </a:extLst>
              </a:tr>
              <a:tr h="376624">
                <a:tc>
                  <a:txBody>
                    <a:bodyPr/>
                    <a:lstStyle/>
                    <a:p>
                      <a:pPr indent="-1905">
                        <a:spcAft>
                          <a:spcPts val="0"/>
                        </a:spcAft>
                        <a:tabLst>
                          <a:tab pos="-13335" algn="l"/>
                          <a:tab pos="13335" algn="l"/>
                          <a:tab pos="40005" algn="l"/>
                          <a:tab pos="76835" algn="l"/>
                        </a:tabLst>
                      </a:pPr>
                      <a:r>
                        <a:rPr lang="en-GB" sz="1100" dirty="0">
                          <a:effectLst/>
                        </a:rPr>
                        <a:t>Arts</a:t>
                      </a:r>
                      <a:r>
                        <a:rPr lang="en-GB" sz="1100" baseline="0" dirty="0">
                          <a:effectLst/>
                        </a:rPr>
                        <a:t> and Other Services </a:t>
                      </a:r>
                      <a:endParaRPr lang="en-GB" sz="1100" dirty="0">
                        <a:effectLst/>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127,871</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7,373</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+/-1.14</a:t>
                      </a:r>
                      <a:endParaRPr lang="en-GB" sz="1100" dirty="0">
                        <a:effectLst/>
                        <a:latin typeface="Times New Roman"/>
                        <a:ea typeface="Times New Roman"/>
                      </a:endParaRPr>
                    </a:p>
                  </a:txBody>
                  <a:tcPr marL="6939" marR="6939" marT="0" marB="0"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7" name="TextBox 6"/>
          <p:cNvSpPr txBox="1"/>
          <p:nvPr/>
        </p:nvSpPr>
        <p:spPr>
          <a:xfrm>
            <a:off x="4580526" y="6611658"/>
            <a:ext cx="7611474" cy="261610"/>
          </a:xfrm>
          <a:prstGeom prst="rect">
            <a:avLst/>
          </a:prstGeom>
          <a:noFill/>
        </p:spPr>
        <p:txBody>
          <a:bodyPr wrap="square" rtlCol="0">
            <a:spAutoFit/>
          </a:bodyPr>
          <a:lstStyle/>
          <a:p>
            <a:pPr algn="r"/>
            <a:r>
              <a:rPr lang="en-GB" sz="1100" i="1" dirty="0">
                <a:solidFill>
                  <a:srgbClr val="000000"/>
                </a:solidFill>
              </a:rPr>
              <a:t>Population counts taken from </a:t>
            </a:r>
            <a:r>
              <a:rPr lang="en-GB" sz="1100" i="1" dirty="0" err="1">
                <a:solidFill>
                  <a:srgbClr val="000000"/>
                </a:solidFill>
              </a:rPr>
              <a:t>IDBR</a:t>
            </a:r>
            <a:r>
              <a:rPr lang="en-GB" sz="1100" i="1" dirty="0">
                <a:solidFill>
                  <a:srgbClr val="000000"/>
                </a:solidFill>
              </a:rPr>
              <a:t> March 2014</a:t>
            </a:r>
            <a:endParaRPr lang="en-GB" sz="1100" i="1" dirty="0"/>
          </a:p>
        </p:txBody>
      </p:sp>
    </p:spTree>
    <p:extLst>
      <p:ext uri="{BB962C8B-B14F-4D97-AF65-F5344CB8AC3E}">
        <p14:creationId xmlns:p14="http://schemas.microsoft.com/office/powerpoint/2010/main" val="3011092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Incidence and density of skills under-utilisation by sector</a:t>
            </a:r>
          </a:p>
        </p:txBody>
      </p:sp>
      <p:sp>
        <p:nvSpPr>
          <p:cNvPr id="23" name="TextBox 22"/>
          <p:cNvSpPr txBox="1"/>
          <p:nvPr/>
        </p:nvSpPr>
        <p:spPr>
          <a:xfrm>
            <a:off x="7956469" y="6602795"/>
            <a:ext cx="4235532" cy="261610"/>
          </a:xfrm>
          <a:prstGeom prst="rect">
            <a:avLst/>
          </a:prstGeom>
          <a:noFill/>
        </p:spPr>
        <p:txBody>
          <a:bodyPr wrap="square" rtlCol="0">
            <a:spAutoFit/>
          </a:bodyPr>
          <a:lstStyle/>
          <a:p>
            <a:pPr algn="r"/>
            <a:r>
              <a:rPr lang="en-GB" sz="1100" i="1" dirty="0"/>
              <a:t>Base: All establishments (as shown)</a:t>
            </a:r>
          </a:p>
        </p:txBody>
      </p:sp>
      <p:graphicFrame>
        <p:nvGraphicFramePr>
          <p:cNvPr id="10" name="Chart 9"/>
          <p:cNvGraphicFramePr/>
          <p:nvPr>
            <p:extLst>
              <p:ext uri="{D42A27DB-BD31-4B8C-83A1-F6EECF244321}">
                <p14:modId xmlns:p14="http://schemas.microsoft.com/office/powerpoint/2010/main" val="1382493001"/>
              </p:ext>
            </p:extLst>
          </p:nvPr>
        </p:nvGraphicFramePr>
        <p:xfrm>
          <a:off x="178705" y="1047615"/>
          <a:ext cx="12013295" cy="5313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94524440"/>
              </p:ext>
            </p:extLst>
          </p:nvPr>
        </p:nvGraphicFramePr>
        <p:xfrm>
          <a:off x="268014" y="6253073"/>
          <a:ext cx="11855675" cy="189427"/>
        </p:xfrm>
        <a:graphic>
          <a:graphicData uri="http://schemas.openxmlformats.org/drawingml/2006/table">
            <a:tbl>
              <a:tblPr>
                <a:tableStyleId>{5C22544A-7EE6-4342-B048-85BDC9FD1C3A}</a:tableStyleId>
              </a:tblPr>
              <a:tblGrid>
                <a:gridCol w="911975">
                  <a:extLst>
                    <a:ext uri="{9D8B030D-6E8A-4147-A177-3AD203B41FA5}">
                      <a16:colId xmlns:a16="http://schemas.microsoft.com/office/drawing/2014/main" val="20000"/>
                    </a:ext>
                  </a:extLst>
                </a:gridCol>
                <a:gridCol w="911975">
                  <a:extLst>
                    <a:ext uri="{9D8B030D-6E8A-4147-A177-3AD203B41FA5}">
                      <a16:colId xmlns:a16="http://schemas.microsoft.com/office/drawing/2014/main" val="20001"/>
                    </a:ext>
                  </a:extLst>
                </a:gridCol>
                <a:gridCol w="911975">
                  <a:extLst>
                    <a:ext uri="{9D8B030D-6E8A-4147-A177-3AD203B41FA5}">
                      <a16:colId xmlns:a16="http://schemas.microsoft.com/office/drawing/2014/main" val="20002"/>
                    </a:ext>
                  </a:extLst>
                </a:gridCol>
                <a:gridCol w="911975">
                  <a:extLst>
                    <a:ext uri="{9D8B030D-6E8A-4147-A177-3AD203B41FA5}">
                      <a16:colId xmlns:a16="http://schemas.microsoft.com/office/drawing/2014/main" val="20003"/>
                    </a:ext>
                  </a:extLst>
                </a:gridCol>
                <a:gridCol w="911975">
                  <a:extLst>
                    <a:ext uri="{9D8B030D-6E8A-4147-A177-3AD203B41FA5}">
                      <a16:colId xmlns:a16="http://schemas.microsoft.com/office/drawing/2014/main" val="20004"/>
                    </a:ext>
                  </a:extLst>
                </a:gridCol>
                <a:gridCol w="911975">
                  <a:extLst>
                    <a:ext uri="{9D8B030D-6E8A-4147-A177-3AD203B41FA5}">
                      <a16:colId xmlns:a16="http://schemas.microsoft.com/office/drawing/2014/main" val="20005"/>
                    </a:ext>
                  </a:extLst>
                </a:gridCol>
                <a:gridCol w="911975">
                  <a:extLst>
                    <a:ext uri="{9D8B030D-6E8A-4147-A177-3AD203B41FA5}">
                      <a16:colId xmlns:a16="http://schemas.microsoft.com/office/drawing/2014/main" val="20006"/>
                    </a:ext>
                  </a:extLst>
                </a:gridCol>
                <a:gridCol w="911975">
                  <a:extLst>
                    <a:ext uri="{9D8B030D-6E8A-4147-A177-3AD203B41FA5}">
                      <a16:colId xmlns:a16="http://schemas.microsoft.com/office/drawing/2014/main" val="20007"/>
                    </a:ext>
                  </a:extLst>
                </a:gridCol>
                <a:gridCol w="911975">
                  <a:extLst>
                    <a:ext uri="{9D8B030D-6E8A-4147-A177-3AD203B41FA5}">
                      <a16:colId xmlns:a16="http://schemas.microsoft.com/office/drawing/2014/main" val="20008"/>
                    </a:ext>
                  </a:extLst>
                </a:gridCol>
                <a:gridCol w="911975">
                  <a:extLst>
                    <a:ext uri="{9D8B030D-6E8A-4147-A177-3AD203B41FA5}">
                      <a16:colId xmlns:a16="http://schemas.microsoft.com/office/drawing/2014/main" val="20009"/>
                    </a:ext>
                  </a:extLst>
                </a:gridCol>
                <a:gridCol w="911975">
                  <a:extLst>
                    <a:ext uri="{9D8B030D-6E8A-4147-A177-3AD203B41FA5}">
                      <a16:colId xmlns:a16="http://schemas.microsoft.com/office/drawing/2014/main" val="20010"/>
                    </a:ext>
                  </a:extLst>
                </a:gridCol>
                <a:gridCol w="911975">
                  <a:extLst>
                    <a:ext uri="{9D8B030D-6E8A-4147-A177-3AD203B41FA5}">
                      <a16:colId xmlns:a16="http://schemas.microsoft.com/office/drawing/2014/main" val="20011"/>
                    </a:ext>
                  </a:extLst>
                </a:gridCol>
                <a:gridCol w="911975">
                  <a:extLst>
                    <a:ext uri="{9D8B030D-6E8A-4147-A177-3AD203B41FA5}">
                      <a16:colId xmlns:a16="http://schemas.microsoft.com/office/drawing/2014/main" val="20012"/>
                    </a:ext>
                  </a:extLst>
                </a:gridCol>
              </a:tblGrid>
              <a:tr h="111293">
                <a:tc>
                  <a:txBody>
                    <a:bodyPr/>
                    <a:lstStyle/>
                    <a:p>
                      <a:pPr algn="ctr" fontAlgn="b"/>
                      <a:r>
                        <a:rPr lang="en-GB" sz="1200" i="1" u="none" strike="noStrike" dirty="0">
                          <a:effectLst/>
                          <a:latin typeface="+mj-lt"/>
                          <a:cs typeface="Arial" panose="020B0604020202020204" pitchFamily="34" charset="0"/>
                        </a:rPr>
                        <a:t>(8,920)</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(5,515)</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(947)</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(8,556)</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(7,373)</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(16,126)</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(2,549)</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(1,041)</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(8,936)</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(13,143)</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(7,474)</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(6,998)</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i="1" u="none" strike="noStrike" dirty="0">
                          <a:effectLst/>
                          <a:latin typeface="+mj-lt"/>
                          <a:cs typeface="Arial" panose="020B0604020202020204" pitchFamily="34" charset="0"/>
                        </a:rPr>
                        <a:t>(3,632)</a:t>
                      </a:r>
                      <a:endParaRPr lang="en-GB" sz="1200" b="0" i="1" u="none" strike="noStrike" dirty="0">
                        <a:solidFill>
                          <a:srgbClr val="000000"/>
                        </a:solidFill>
                        <a:effectLst/>
                        <a:latin typeface="+mj-lt"/>
                        <a:cs typeface="Arial" panose="020B0604020202020204" pitchFamily="34" charset="0"/>
                      </a:endParaRPr>
                    </a:p>
                  </a:txBody>
                  <a:tcPr marL="6547" marR="6547" marT="654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136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Occupations where under-utilisation is most prevalent</a:t>
            </a:r>
          </a:p>
        </p:txBody>
      </p:sp>
      <p:sp>
        <p:nvSpPr>
          <p:cNvPr id="11" name="TextBox 10"/>
          <p:cNvSpPr txBox="1"/>
          <p:nvPr/>
        </p:nvSpPr>
        <p:spPr>
          <a:xfrm>
            <a:off x="5234157" y="6610090"/>
            <a:ext cx="7008779"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with under-utilised staff (28,159)</a:t>
            </a:r>
          </a:p>
        </p:txBody>
      </p:sp>
      <p:grpSp>
        <p:nvGrpSpPr>
          <p:cNvPr id="7" name="Group 6"/>
          <p:cNvGrpSpPr/>
          <p:nvPr/>
        </p:nvGrpSpPr>
        <p:grpSpPr>
          <a:xfrm>
            <a:off x="643430" y="1234116"/>
            <a:ext cx="11464636" cy="5425301"/>
            <a:chOff x="254941" y="1234116"/>
            <a:chExt cx="11464636" cy="5425301"/>
          </a:xfrm>
        </p:grpSpPr>
        <p:graphicFrame>
          <p:nvGraphicFramePr>
            <p:cNvPr id="8" name="Chart 7"/>
            <p:cNvGraphicFramePr/>
            <p:nvPr>
              <p:extLst>
                <p:ext uri="{D42A27DB-BD31-4B8C-83A1-F6EECF244321}">
                  <p14:modId xmlns:p14="http://schemas.microsoft.com/office/powerpoint/2010/main" val="2581528912"/>
                </p:ext>
              </p:extLst>
            </p:nvPr>
          </p:nvGraphicFramePr>
          <p:xfrm>
            <a:off x="4087895" y="1287076"/>
            <a:ext cx="4686321" cy="507309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flipV="1">
              <a:off x="5110660" y="1942788"/>
              <a:ext cx="0" cy="217863"/>
            </a:xfrm>
            <a:prstGeom prst="line">
              <a:avLst/>
            </a:prstGeom>
            <a:solidFill>
              <a:schemeClr val="accent1"/>
            </a:solidFill>
            <a:ln w="254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endCxn id="49" idx="1"/>
            </p:cNvCxnSpPr>
            <p:nvPr/>
          </p:nvCxnSpPr>
          <p:spPr bwMode="auto">
            <a:xfrm flipH="1">
              <a:off x="3483492" y="1942788"/>
              <a:ext cx="1627168" cy="0"/>
            </a:xfrm>
            <a:prstGeom prst="line">
              <a:avLst/>
            </a:prstGeom>
            <a:solidFill>
              <a:schemeClr val="accent1"/>
            </a:solidFill>
            <a:ln w="254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p:cNvGrpSpPr/>
            <p:nvPr/>
          </p:nvGrpSpPr>
          <p:grpSpPr>
            <a:xfrm>
              <a:off x="4783955" y="1380445"/>
              <a:ext cx="990352" cy="435726"/>
              <a:chOff x="2771800" y="476672"/>
              <a:chExt cx="1115616" cy="504056"/>
            </a:xfrm>
          </p:grpSpPr>
          <p:cxnSp>
            <p:nvCxnSpPr>
              <p:cNvPr id="53" name="Straight Connector 52"/>
              <p:cNvCxnSpPr/>
              <p:nvPr/>
            </p:nvCxnSpPr>
            <p:spPr bwMode="auto">
              <a:xfrm flipV="1">
                <a:off x="3887416" y="476672"/>
                <a:ext cx="0" cy="504056"/>
              </a:xfrm>
              <a:prstGeom prst="line">
                <a:avLst/>
              </a:prstGeom>
              <a:solidFill>
                <a:schemeClr val="accent1"/>
              </a:solidFill>
              <a:ln w="2540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a:off x="2771800" y="476672"/>
                <a:ext cx="1115616" cy="0"/>
              </a:xfrm>
              <a:prstGeom prst="line">
                <a:avLst/>
              </a:prstGeom>
              <a:solidFill>
                <a:schemeClr val="accent1"/>
              </a:solidFill>
              <a:ln w="2540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p:cNvGrpSpPr/>
            <p:nvPr/>
          </p:nvGrpSpPr>
          <p:grpSpPr>
            <a:xfrm>
              <a:off x="2364843" y="1234116"/>
              <a:ext cx="2429066" cy="307777"/>
              <a:chOff x="3287452" y="580909"/>
              <a:chExt cx="2736304" cy="356042"/>
            </a:xfrm>
          </p:grpSpPr>
          <p:sp>
            <p:nvSpPr>
              <p:cNvPr id="51" name="Rectangle 50"/>
              <p:cNvSpPr/>
              <p:nvPr/>
            </p:nvSpPr>
            <p:spPr>
              <a:xfrm>
                <a:off x="5807732" y="642174"/>
                <a:ext cx="216024" cy="216024"/>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2" name="TextBox 51"/>
              <p:cNvSpPr txBox="1"/>
              <p:nvPr/>
            </p:nvSpPr>
            <p:spPr>
              <a:xfrm>
                <a:off x="3287452" y="580909"/>
                <a:ext cx="2520280" cy="356042"/>
              </a:xfrm>
              <a:prstGeom prst="rect">
                <a:avLst/>
              </a:prstGeom>
              <a:noFill/>
            </p:spPr>
            <p:txBody>
              <a:bodyPr wrap="square" rtlCol="0">
                <a:spAutoFit/>
              </a:bodyPr>
              <a:lstStyle/>
              <a:p>
                <a:pPr algn="r"/>
                <a:r>
                  <a:rPr lang="en-GB" sz="1400" dirty="0"/>
                  <a:t>9% Elementary staff</a:t>
                </a:r>
              </a:p>
            </p:txBody>
          </p:sp>
        </p:grpSp>
        <p:grpSp>
          <p:nvGrpSpPr>
            <p:cNvPr id="14" name="Group 13"/>
            <p:cNvGrpSpPr/>
            <p:nvPr/>
          </p:nvGrpSpPr>
          <p:grpSpPr>
            <a:xfrm>
              <a:off x="1246194" y="1796458"/>
              <a:ext cx="2429066" cy="307777"/>
              <a:chOff x="2075036" y="580909"/>
              <a:chExt cx="2736303" cy="356042"/>
            </a:xfrm>
          </p:grpSpPr>
          <p:sp>
            <p:nvSpPr>
              <p:cNvPr id="49" name="Rectangle 48"/>
              <p:cNvSpPr/>
              <p:nvPr/>
            </p:nvSpPr>
            <p:spPr>
              <a:xfrm>
                <a:off x="4595315" y="642174"/>
                <a:ext cx="216024" cy="21602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0" name="TextBox 49"/>
              <p:cNvSpPr txBox="1"/>
              <p:nvPr/>
            </p:nvSpPr>
            <p:spPr>
              <a:xfrm>
                <a:off x="2075036" y="580909"/>
                <a:ext cx="2520280" cy="356042"/>
              </a:xfrm>
              <a:prstGeom prst="rect">
                <a:avLst/>
              </a:prstGeom>
              <a:noFill/>
            </p:spPr>
            <p:txBody>
              <a:bodyPr wrap="square" rtlCol="0">
                <a:spAutoFit/>
              </a:bodyPr>
              <a:lstStyle/>
              <a:p>
                <a:pPr algn="r"/>
                <a:r>
                  <a:rPr lang="en-GB" sz="1400" dirty="0"/>
                  <a:t>2% Machine operatives</a:t>
                </a:r>
              </a:p>
            </p:txBody>
          </p:sp>
        </p:grpSp>
        <p:grpSp>
          <p:nvGrpSpPr>
            <p:cNvPr id="15" name="Group 14"/>
            <p:cNvGrpSpPr/>
            <p:nvPr/>
          </p:nvGrpSpPr>
          <p:grpSpPr>
            <a:xfrm>
              <a:off x="9290511" y="2184883"/>
              <a:ext cx="2429066" cy="307777"/>
              <a:chOff x="6851847" y="1237982"/>
              <a:chExt cx="2736304" cy="356042"/>
            </a:xfrm>
          </p:grpSpPr>
          <p:sp>
            <p:nvSpPr>
              <p:cNvPr id="47" name="Rectangle 46"/>
              <p:cNvSpPr/>
              <p:nvPr/>
            </p:nvSpPr>
            <p:spPr>
              <a:xfrm>
                <a:off x="6851847" y="1307990"/>
                <a:ext cx="216024" cy="216024"/>
              </a:xfrm>
              <a:prstGeom prst="rect">
                <a:avLst/>
              </a:prstGeom>
              <a:solidFill>
                <a:schemeClr val="accent1">
                  <a:lumMod val="50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TextBox 47"/>
              <p:cNvSpPr txBox="1"/>
              <p:nvPr/>
            </p:nvSpPr>
            <p:spPr>
              <a:xfrm>
                <a:off x="7067871" y="1237982"/>
                <a:ext cx="2520280" cy="356042"/>
              </a:xfrm>
              <a:prstGeom prst="rect">
                <a:avLst/>
              </a:prstGeom>
              <a:noFill/>
            </p:spPr>
            <p:txBody>
              <a:bodyPr wrap="square" rtlCol="0">
                <a:spAutoFit/>
              </a:bodyPr>
              <a:lstStyle/>
              <a:p>
                <a:pPr algn="l"/>
                <a:r>
                  <a:rPr lang="en-GB" sz="1400" dirty="0"/>
                  <a:t>37% Managers</a:t>
                </a:r>
              </a:p>
            </p:txBody>
          </p:sp>
        </p:grpSp>
        <p:cxnSp>
          <p:nvCxnSpPr>
            <p:cNvPr id="16" name="Straight Connector 15"/>
            <p:cNvCxnSpPr/>
            <p:nvPr/>
          </p:nvCxnSpPr>
          <p:spPr bwMode="auto">
            <a:xfrm flipH="1">
              <a:off x="7820288" y="2338771"/>
              <a:ext cx="1470222" cy="0"/>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8171863" y="5706585"/>
              <a:ext cx="191768" cy="186740"/>
            </a:xfrm>
            <a:prstGeom prst="rect">
              <a:avLst/>
            </a:prstGeom>
            <a:solidFill>
              <a:srgbClr val="5A7ACE"/>
            </a:solidFill>
            <a:ln>
              <a:solidFill>
                <a:srgbClr val="5A7AC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8363631" y="5653625"/>
              <a:ext cx="2237297" cy="307777"/>
            </a:xfrm>
            <a:prstGeom prst="rect">
              <a:avLst/>
            </a:prstGeom>
            <a:noFill/>
          </p:spPr>
          <p:txBody>
            <a:bodyPr wrap="square" rtlCol="0">
              <a:spAutoFit/>
            </a:bodyPr>
            <a:lstStyle/>
            <a:p>
              <a:pPr algn="l"/>
              <a:r>
                <a:rPr lang="en-GB" sz="1400" dirty="0"/>
                <a:t>7% Professionals</a:t>
              </a:r>
            </a:p>
          </p:txBody>
        </p:sp>
        <p:grpSp>
          <p:nvGrpSpPr>
            <p:cNvPr id="19" name="Group 18"/>
            <p:cNvGrpSpPr/>
            <p:nvPr/>
          </p:nvGrpSpPr>
          <p:grpSpPr>
            <a:xfrm rot="5400000" flipV="1">
              <a:off x="7633548" y="5261640"/>
              <a:ext cx="373480" cy="703151"/>
              <a:chOff x="2771800" y="476672"/>
              <a:chExt cx="1115616" cy="504056"/>
            </a:xfrm>
          </p:grpSpPr>
          <p:cxnSp>
            <p:nvCxnSpPr>
              <p:cNvPr id="45" name="Straight Connector 44"/>
              <p:cNvCxnSpPr/>
              <p:nvPr/>
            </p:nvCxnSpPr>
            <p:spPr bwMode="auto">
              <a:xfrm flipV="1">
                <a:off x="3887416" y="476672"/>
                <a:ext cx="0" cy="504056"/>
              </a:xfrm>
              <a:prstGeom prst="line">
                <a:avLst/>
              </a:prstGeom>
              <a:solidFill>
                <a:schemeClr val="accent1"/>
              </a:solidFill>
              <a:ln w="25400" cap="flat" cmpd="sng" algn="ctr">
                <a:solidFill>
                  <a:srgbClr val="5A7A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2771800" y="476672"/>
                <a:ext cx="1115616" cy="0"/>
              </a:xfrm>
              <a:prstGeom prst="line">
                <a:avLst/>
              </a:prstGeom>
              <a:solidFill>
                <a:schemeClr val="accent1"/>
              </a:solidFill>
              <a:ln w="25400" cap="flat" cmpd="sng" algn="ctr">
                <a:solidFill>
                  <a:srgbClr val="5A7A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p:cNvGrpSpPr/>
            <p:nvPr/>
          </p:nvGrpSpPr>
          <p:grpSpPr>
            <a:xfrm flipV="1">
              <a:off x="6126334" y="5761896"/>
              <a:ext cx="415047" cy="722772"/>
              <a:chOff x="2771800" y="476672"/>
              <a:chExt cx="1115616" cy="504056"/>
            </a:xfrm>
          </p:grpSpPr>
          <p:cxnSp>
            <p:nvCxnSpPr>
              <p:cNvPr id="43" name="Straight Connector 42"/>
              <p:cNvCxnSpPr/>
              <p:nvPr/>
            </p:nvCxnSpPr>
            <p:spPr bwMode="auto">
              <a:xfrm flipV="1">
                <a:off x="3887416" y="476672"/>
                <a:ext cx="0" cy="504056"/>
              </a:xfrm>
              <a:prstGeom prst="line">
                <a:avLst/>
              </a:prstGeom>
              <a:solidFill>
                <a:schemeClr val="accent1"/>
              </a:solidFill>
              <a:ln w="25400"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a:off x="2771800" y="476672"/>
                <a:ext cx="1115616" cy="0"/>
              </a:xfrm>
              <a:prstGeom prst="line">
                <a:avLst/>
              </a:prstGeom>
              <a:solidFill>
                <a:schemeClr val="accent1"/>
              </a:solidFill>
              <a:ln w="25400"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p:nvPr/>
          </p:nvGrpSpPr>
          <p:grpSpPr>
            <a:xfrm>
              <a:off x="3483491" y="6351640"/>
              <a:ext cx="2703413" cy="307777"/>
              <a:chOff x="2978404" y="596297"/>
              <a:chExt cx="3045352" cy="356042"/>
            </a:xfrm>
          </p:grpSpPr>
          <p:sp>
            <p:nvSpPr>
              <p:cNvPr id="41" name="Rectangle 40"/>
              <p:cNvSpPr/>
              <p:nvPr/>
            </p:nvSpPr>
            <p:spPr>
              <a:xfrm>
                <a:off x="5807732" y="642174"/>
                <a:ext cx="216024" cy="21602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2" name="TextBox 41"/>
              <p:cNvSpPr txBox="1"/>
              <p:nvPr/>
            </p:nvSpPr>
            <p:spPr>
              <a:xfrm>
                <a:off x="2978404" y="596297"/>
                <a:ext cx="2829328" cy="356042"/>
              </a:xfrm>
              <a:prstGeom prst="rect">
                <a:avLst/>
              </a:prstGeom>
              <a:noFill/>
            </p:spPr>
            <p:txBody>
              <a:bodyPr wrap="square" rtlCol="0">
                <a:spAutoFit/>
              </a:bodyPr>
              <a:lstStyle/>
              <a:p>
                <a:pPr algn="r"/>
                <a:r>
                  <a:rPr lang="en-GB" sz="1400" dirty="0"/>
                  <a:t>8% Associate Professionals</a:t>
                </a:r>
              </a:p>
            </p:txBody>
          </p:sp>
        </p:grpSp>
        <p:sp>
          <p:nvSpPr>
            <p:cNvPr id="22" name="Rectangle 21"/>
            <p:cNvSpPr/>
            <p:nvPr/>
          </p:nvSpPr>
          <p:spPr>
            <a:xfrm>
              <a:off x="4783955" y="5892268"/>
              <a:ext cx="191768" cy="18674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TextBox 22"/>
            <p:cNvSpPr txBox="1"/>
            <p:nvPr/>
          </p:nvSpPr>
          <p:spPr>
            <a:xfrm>
              <a:off x="2556611" y="5852611"/>
              <a:ext cx="2237297" cy="307777"/>
            </a:xfrm>
            <a:prstGeom prst="rect">
              <a:avLst/>
            </a:prstGeom>
            <a:noFill/>
          </p:spPr>
          <p:txBody>
            <a:bodyPr wrap="square" rtlCol="0">
              <a:spAutoFit/>
            </a:bodyPr>
            <a:lstStyle/>
            <a:p>
              <a:pPr algn="r"/>
              <a:r>
                <a:rPr lang="en-GB" sz="1400" dirty="0"/>
                <a:t>14% Admin. / clerical staff</a:t>
              </a:r>
            </a:p>
          </p:txBody>
        </p:sp>
        <p:grpSp>
          <p:nvGrpSpPr>
            <p:cNvPr id="24" name="Group 23"/>
            <p:cNvGrpSpPr/>
            <p:nvPr/>
          </p:nvGrpSpPr>
          <p:grpSpPr>
            <a:xfrm flipV="1">
              <a:off x="4876488" y="5365961"/>
              <a:ext cx="370232" cy="619677"/>
              <a:chOff x="2771800" y="476672"/>
              <a:chExt cx="1115616" cy="504056"/>
            </a:xfrm>
          </p:grpSpPr>
          <p:cxnSp>
            <p:nvCxnSpPr>
              <p:cNvPr id="39" name="Straight Connector 38"/>
              <p:cNvCxnSpPr/>
              <p:nvPr/>
            </p:nvCxnSpPr>
            <p:spPr bwMode="auto">
              <a:xfrm flipV="1">
                <a:off x="3887416" y="476672"/>
                <a:ext cx="0" cy="504056"/>
              </a:xfrm>
              <a:prstGeom prst="line">
                <a:avLst/>
              </a:prstGeom>
              <a:solidFill>
                <a:schemeClr val="accent1"/>
              </a:solidFill>
              <a:ln w="254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H="1">
                <a:off x="2771800" y="476672"/>
                <a:ext cx="1115616" cy="0"/>
              </a:xfrm>
              <a:prstGeom prst="line">
                <a:avLst/>
              </a:prstGeom>
              <a:solidFill>
                <a:schemeClr val="accent1"/>
              </a:solidFill>
              <a:ln w="254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flipV="1">
              <a:off x="4035087" y="4388481"/>
              <a:ext cx="370232" cy="309838"/>
              <a:chOff x="2771800" y="476672"/>
              <a:chExt cx="1115616" cy="504056"/>
            </a:xfrm>
          </p:grpSpPr>
          <p:cxnSp>
            <p:nvCxnSpPr>
              <p:cNvPr id="37" name="Straight Connector 36"/>
              <p:cNvCxnSpPr/>
              <p:nvPr/>
            </p:nvCxnSpPr>
            <p:spPr bwMode="auto">
              <a:xfrm flipV="1">
                <a:off x="3887416" y="476672"/>
                <a:ext cx="0" cy="504056"/>
              </a:xfrm>
              <a:prstGeom prst="line">
                <a:avLst/>
              </a:prstGeom>
              <a:solidFill>
                <a:schemeClr val="accent1"/>
              </a:solidFill>
              <a:ln w="254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H="1">
                <a:off x="2771800" y="476672"/>
                <a:ext cx="1115616" cy="0"/>
              </a:xfrm>
              <a:prstGeom prst="line">
                <a:avLst/>
              </a:prstGeom>
              <a:solidFill>
                <a:schemeClr val="accent1"/>
              </a:solidFill>
              <a:ln w="254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p:cNvGrpSpPr/>
            <p:nvPr/>
          </p:nvGrpSpPr>
          <p:grpSpPr>
            <a:xfrm>
              <a:off x="1114425" y="4521985"/>
              <a:ext cx="2973470" cy="307777"/>
              <a:chOff x="2674188" y="546202"/>
              <a:chExt cx="3349568" cy="356042"/>
            </a:xfrm>
          </p:grpSpPr>
          <p:sp>
            <p:nvSpPr>
              <p:cNvPr id="35" name="Rectangle 34"/>
              <p:cNvSpPr/>
              <p:nvPr/>
            </p:nvSpPr>
            <p:spPr>
              <a:xfrm>
                <a:off x="5807732" y="642174"/>
                <a:ext cx="216024" cy="216024"/>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6" name="TextBox 35"/>
              <p:cNvSpPr txBox="1"/>
              <p:nvPr/>
            </p:nvSpPr>
            <p:spPr>
              <a:xfrm>
                <a:off x="2674188" y="546202"/>
                <a:ext cx="3133545" cy="356042"/>
              </a:xfrm>
              <a:prstGeom prst="rect">
                <a:avLst/>
              </a:prstGeom>
              <a:noFill/>
            </p:spPr>
            <p:txBody>
              <a:bodyPr wrap="square" rtlCol="0">
                <a:spAutoFit/>
              </a:bodyPr>
              <a:lstStyle/>
              <a:p>
                <a:pPr algn="r"/>
                <a:r>
                  <a:rPr lang="en-GB" sz="1400" dirty="0"/>
                  <a:t>6% Skilled trade occupations</a:t>
                </a:r>
              </a:p>
            </p:txBody>
          </p:sp>
        </p:grpSp>
        <p:grpSp>
          <p:nvGrpSpPr>
            <p:cNvPr id="27" name="Group 26"/>
            <p:cNvGrpSpPr/>
            <p:nvPr/>
          </p:nvGrpSpPr>
          <p:grpSpPr>
            <a:xfrm>
              <a:off x="702278" y="3497806"/>
              <a:ext cx="2961202" cy="307777"/>
              <a:chOff x="2317924" y="572164"/>
              <a:chExt cx="3335746" cy="356042"/>
            </a:xfrm>
          </p:grpSpPr>
          <p:sp>
            <p:nvSpPr>
              <p:cNvPr id="33" name="Rectangle 32"/>
              <p:cNvSpPr/>
              <p:nvPr/>
            </p:nvSpPr>
            <p:spPr>
              <a:xfrm>
                <a:off x="5437646" y="642173"/>
                <a:ext cx="216024" cy="216024"/>
              </a:xfrm>
              <a:prstGeom prst="rect">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4" name="TextBox 33"/>
              <p:cNvSpPr txBox="1"/>
              <p:nvPr/>
            </p:nvSpPr>
            <p:spPr>
              <a:xfrm>
                <a:off x="2317924" y="572164"/>
                <a:ext cx="3129998" cy="356042"/>
              </a:xfrm>
              <a:prstGeom prst="rect">
                <a:avLst/>
              </a:prstGeom>
              <a:noFill/>
            </p:spPr>
            <p:txBody>
              <a:bodyPr wrap="square" rtlCol="0">
                <a:spAutoFit/>
              </a:bodyPr>
              <a:lstStyle/>
              <a:p>
                <a:pPr algn="r"/>
                <a:r>
                  <a:rPr lang="en-GB" sz="1400" dirty="0"/>
                  <a:t>7% Caring, leisure and other</a:t>
                </a:r>
              </a:p>
            </p:txBody>
          </p:sp>
        </p:grpSp>
        <p:cxnSp>
          <p:nvCxnSpPr>
            <p:cNvPr id="28" name="Straight Connector 27"/>
            <p:cNvCxnSpPr>
              <a:stCxn id="33" idx="1"/>
            </p:cNvCxnSpPr>
            <p:nvPr/>
          </p:nvCxnSpPr>
          <p:spPr bwMode="auto">
            <a:xfrm flipV="1">
              <a:off x="3471712" y="3651694"/>
              <a:ext cx="933607" cy="1"/>
            </a:xfrm>
            <a:prstGeom prst="line">
              <a:avLst/>
            </a:prstGeom>
            <a:solidFill>
              <a:schemeClr val="accent1"/>
            </a:solidFill>
            <a:ln w="254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endCxn id="31" idx="3"/>
            </p:cNvCxnSpPr>
            <p:nvPr/>
          </p:nvCxnSpPr>
          <p:spPr bwMode="auto">
            <a:xfrm flipH="1">
              <a:off x="3480834" y="2646547"/>
              <a:ext cx="1121306" cy="0"/>
            </a:xfrm>
            <a:prstGeom prst="line">
              <a:avLst/>
            </a:prstGeom>
            <a:solidFill>
              <a:schemeClr val="accent1"/>
            </a:solidFill>
            <a:ln w="2540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p:nvPr/>
          </p:nvGrpSpPr>
          <p:grpSpPr>
            <a:xfrm>
              <a:off x="254941" y="2492659"/>
              <a:ext cx="3225893" cy="307777"/>
              <a:chOff x="1549456" y="720105"/>
              <a:chExt cx="3633917" cy="356042"/>
            </a:xfrm>
          </p:grpSpPr>
          <p:sp>
            <p:nvSpPr>
              <p:cNvPr id="31" name="Rectangle 30"/>
              <p:cNvSpPr/>
              <p:nvPr/>
            </p:nvSpPr>
            <p:spPr>
              <a:xfrm>
                <a:off x="4967349" y="790114"/>
                <a:ext cx="216024" cy="216024"/>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2" name="TextBox 31"/>
              <p:cNvSpPr txBox="1"/>
              <p:nvPr/>
            </p:nvSpPr>
            <p:spPr>
              <a:xfrm>
                <a:off x="1549456" y="720105"/>
                <a:ext cx="3417890" cy="356042"/>
              </a:xfrm>
              <a:prstGeom prst="rect">
                <a:avLst/>
              </a:prstGeom>
              <a:noFill/>
            </p:spPr>
            <p:txBody>
              <a:bodyPr wrap="square" rtlCol="0">
                <a:spAutoFit/>
              </a:bodyPr>
              <a:lstStyle/>
              <a:p>
                <a:pPr algn="r"/>
                <a:r>
                  <a:rPr lang="en-GB" sz="1400" dirty="0"/>
                  <a:t>9% Sales and customer services</a:t>
                </a:r>
              </a:p>
            </p:txBody>
          </p:sp>
        </p:grpSp>
      </p:grpSp>
    </p:spTree>
    <p:extLst>
      <p:ext uri="{BB962C8B-B14F-4D97-AF65-F5344CB8AC3E}">
        <p14:creationId xmlns:p14="http://schemas.microsoft.com/office/powerpoint/2010/main" val="1009400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Reasons why staff are working in roles for which they have excess qualifications and skills</a:t>
            </a:r>
          </a:p>
        </p:txBody>
      </p:sp>
      <p:sp>
        <p:nvSpPr>
          <p:cNvPr id="5" name="TextBox 4"/>
          <p:cNvSpPr txBox="1"/>
          <p:nvPr/>
        </p:nvSpPr>
        <p:spPr>
          <a:xfrm>
            <a:off x="5234157" y="6610090"/>
            <a:ext cx="7008779"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with under-utilised staff (28,159)</a:t>
            </a:r>
          </a:p>
        </p:txBody>
      </p:sp>
      <p:graphicFrame>
        <p:nvGraphicFramePr>
          <p:cNvPr id="7" name="Chart 6"/>
          <p:cNvGraphicFramePr/>
          <p:nvPr>
            <p:extLst>
              <p:ext uri="{D42A27DB-BD31-4B8C-83A1-F6EECF244321}">
                <p14:modId xmlns:p14="http://schemas.microsoft.com/office/powerpoint/2010/main" val="1659102834"/>
              </p:ext>
            </p:extLst>
          </p:nvPr>
        </p:nvGraphicFramePr>
        <p:xfrm>
          <a:off x="0" y="1097281"/>
          <a:ext cx="11076713" cy="5512809"/>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http://i.stack.imgur.com/elCmd.p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1" r="43089" b="-1"/>
          <a:stretch/>
        </p:blipFill>
        <p:spPr bwMode="auto">
          <a:xfrm rot="16200000">
            <a:off x="146565" y="6625980"/>
            <a:ext cx="261609" cy="18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15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5: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Employer investment in training and skills</a:t>
            </a:r>
          </a:p>
        </p:txBody>
      </p:sp>
      <p:sp>
        <p:nvSpPr>
          <p:cNvPr id="4" name="Slide Number Placeholder 3"/>
          <p:cNvSpPr>
            <a:spLocks noGrp="1"/>
          </p:cNvSpPr>
          <p:nvPr>
            <p:ph type="sldNum" sz="quarter" idx="10"/>
          </p:nvPr>
        </p:nvSpPr>
        <p:spPr>
          <a:xfrm>
            <a:off x="11205634" y="6454775"/>
            <a:ext cx="563325" cy="266700"/>
          </a:xfrm>
        </p:spPr>
        <p:txBody>
          <a:bodyPr/>
          <a:lstStyle/>
          <a:p>
            <a:pPr>
              <a:defRPr/>
            </a:pPr>
            <a:fld id="{223D1A83-DC1D-43E7-A826-A080D0E04935}" type="slidenum">
              <a:rPr lang="en-US" smtClean="0"/>
              <a:pPr>
                <a:defRPr/>
              </a:pPr>
              <a:t>43</a:t>
            </a:fld>
            <a:endParaRPr lang="en-US" dirty="0"/>
          </a:p>
        </p:txBody>
      </p:sp>
    </p:spTree>
    <p:extLst>
      <p:ext uri="{BB962C8B-B14F-4D97-AF65-F5344CB8AC3E}">
        <p14:creationId xmlns:p14="http://schemas.microsoft.com/office/powerpoint/2010/main" val="94382196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p:cNvGraphicFramePr>
            <a:graphicFrameLocks/>
          </p:cNvGraphicFramePr>
          <p:nvPr>
            <p:extLst>
              <p:ext uri="{D42A27DB-BD31-4B8C-83A1-F6EECF244321}">
                <p14:modId xmlns:p14="http://schemas.microsoft.com/office/powerpoint/2010/main" val="2775424331"/>
              </p:ext>
            </p:extLst>
          </p:nvPr>
        </p:nvGraphicFramePr>
        <p:xfrm>
          <a:off x="239349" y="520262"/>
          <a:ext cx="12193355" cy="6329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2354799751"/>
              </p:ext>
            </p:extLst>
          </p:nvPr>
        </p:nvGraphicFramePr>
        <p:xfrm>
          <a:off x="234089" y="526743"/>
          <a:ext cx="12193355" cy="6329638"/>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8372104" y="6596390"/>
            <a:ext cx="3819896"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a:t>
            </a:r>
          </a:p>
        </p:txBody>
      </p:sp>
      <p:sp>
        <p:nvSpPr>
          <p:cNvPr id="43" name="TextBox 42"/>
          <p:cNvSpPr txBox="1"/>
          <p:nvPr/>
        </p:nvSpPr>
        <p:spPr>
          <a:xfrm>
            <a:off x="1146315"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(75,129)</a:t>
            </a:r>
          </a:p>
        </p:txBody>
      </p:sp>
      <p:sp>
        <p:nvSpPr>
          <p:cNvPr id="44" name="TextBox 43"/>
          <p:cNvSpPr txBox="1"/>
          <p:nvPr/>
        </p:nvSpPr>
        <p:spPr>
          <a:xfrm>
            <a:off x="4073389"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(4,019)</a:t>
            </a:r>
          </a:p>
        </p:txBody>
      </p:sp>
      <p:sp>
        <p:nvSpPr>
          <p:cNvPr id="45" name="TextBox 44"/>
          <p:cNvSpPr txBox="1"/>
          <p:nvPr/>
        </p:nvSpPr>
        <p:spPr>
          <a:xfrm>
            <a:off x="6971750"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(6,035)</a:t>
            </a:r>
          </a:p>
        </p:txBody>
      </p:sp>
      <p:sp>
        <p:nvSpPr>
          <p:cNvPr id="46" name="TextBox 45"/>
          <p:cNvSpPr txBox="1"/>
          <p:nvPr/>
        </p:nvSpPr>
        <p:spPr>
          <a:xfrm>
            <a:off x="9900470"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(6,027)</a:t>
            </a:r>
          </a:p>
        </p:txBody>
      </p:sp>
      <p:sp>
        <p:nvSpPr>
          <p:cNvPr id="19" name="Title 1"/>
          <p:cNvSpPr>
            <a:spLocks noGrp="1"/>
          </p:cNvSpPr>
          <p:nvPr>
            <p:ph type="title"/>
          </p:nvPr>
        </p:nvSpPr>
        <p:spPr>
          <a:xfrm>
            <a:off x="0" y="0"/>
            <a:ext cx="12192000" cy="1052736"/>
          </a:xfrm>
        </p:spPr>
        <p:txBody>
          <a:bodyPr>
            <a:normAutofit/>
          </a:bodyPr>
          <a:lstStyle/>
          <a:p>
            <a:r>
              <a:rPr lang="en-GB" sz="2800" dirty="0">
                <a:cs typeface="Arial" panose="020B0604020202020204" pitchFamily="34" charset="0"/>
              </a:rPr>
              <a:t>Proportion of employers providing training in the last 12 months by country</a:t>
            </a:r>
            <a:endParaRPr lang="en-GB" sz="2800" dirty="0"/>
          </a:p>
        </p:txBody>
      </p:sp>
    </p:spTree>
    <p:extLst>
      <p:ext uri="{BB962C8B-B14F-4D97-AF65-F5344CB8AC3E}">
        <p14:creationId xmlns:p14="http://schemas.microsoft.com/office/powerpoint/2010/main" val="119907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p:cNvGraphicFramePr>
            <a:graphicFrameLocks/>
          </p:cNvGraphicFramePr>
          <p:nvPr>
            <p:extLst>
              <p:ext uri="{D42A27DB-BD31-4B8C-83A1-F6EECF244321}">
                <p14:modId xmlns:p14="http://schemas.microsoft.com/office/powerpoint/2010/main" val="2754585182"/>
              </p:ext>
            </p:extLst>
          </p:nvPr>
        </p:nvGraphicFramePr>
        <p:xfrm>
          <a:off x="239349" y="520262"/>
          <a:ext cx="12193355" cy="6329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1059140734"/>
              </p:ext>
            </p:extLst>
          </p:nvPr>
        </p:nvGraphicFramePr>
        <p:xfrm>
          <a:off x="234089" y="526743"/>
          <a:ext cx="12193355" cy="6329638"/>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8372104" y="6596390"/>
            <a:ext cx="3819896"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a:t>
            </a:r>
          </a:p>
        </p:txBody>
      </p:sp>
      <p:sp>
        <p:nvSpPr>
          <p:cNvPr id="43" name="TextBox 42"/>
          <p:cNvSpPr txBox="1"/>
          <p:nvPr/>
        </p:nvSpPr>
        <p:spPr>
          <a:xfrm>
            <a:off x="631165"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(20,527)</a:t>
            </a:r>
          </a:p>
        </p:txBody>
      </p:sp>
      <p:sp>
        <p:nvSpPr>
          <p:cNvPr id="44" name="TextBox 43"/>
          <p:cNvSpPr txBox="1"/>
          <p:nvPr/>
        </p:nvSpPr>
        <p:spPr>
          <a:xfrm>
            <a:off x="2591432"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(49,584)</a:t>
            </a:r>
          </a:p>
        </p:txBody>
      </p:sp>
      <p:sp>
        <p:nvSpPr>
          <p:cNvPr id="45" name="TextBox 44"/>
          <p:cNvSpPr txBox="1"/>
          <p:nvPr/>
        </p:nvSpPr>
        <p:spPr>
          <a:xfrm>
            <a:off x="4543859" y="62726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(11,657)</a:t>
            </a:r>
          </a:p>
        </p:txBody>
      </p:sp>
      <p:sp>
        <p:nvSpPr>
          <p:cNvPr id="19" name="Title 1"/>
          <p:cNvSpPr>
            <a:spLocks noGrp="1"/>
          </p:cNvSpPr>
          <p:nvPr>
            <p:ph type="title"/>
          </p:nvPr>
        </p:nvSpPr>
        <p:spPr>
          <a:xfrm>
            <a:off x="0" y="0"/>
            <a:ext cx="12192000" cy="1052736"/>
          </a:xfrm>
        </p:spPr>
        <p:txBody>
          <a:bodyPr>
            <a:normAutofit/>
          </a:bodyPr>
          <a:lstStyle/>
          <a:p>
            <a:r>
              <a:rPr lang="en-GB" sz="2800" dirty="0">
                <a:cs typeface="Arial" panose="020B0604020202020204" pitchFamily="34" charset="0"/>
              </a:rPr>
              <a:t>Proportion of employers providing training in the last 12 months by size</a:t>
            </a:r>
            <a:endParaRPr lang="en-GB" sz="2800" dirty="0"/>
          </a:p>
        </p:txBody>
      </p:sp>
      <p:sp>
        <p:nvSpPr>
          <p:cNvPr id="10" name="TextBox 9"/>
          <p:cNvSpPr txBox="1"/>
          <p:nvPr/>
        </p:nvSpPr>
        <p:spPr>
          <a:xfrm>
            <a:off x="6459149" y="6271191"/>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(5,836)</a:t>
            </a:r>
          </a:p>
        </p:txBody>
      </p:sp>
      <p:sp>
        <p:nvSpPr>
          <p:cNvPr id="11" name="TextBox 10"/>
          <p:cNvSpPr txBox="1"/>
          <p:nvPr/>
        </p:nvSpPr>
        <p:spPr>
          <a:xfrm>
            <a:off x="8419416" y="6271191"/>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(2,689)</a:t>
            </a:r>
          </a:p>
        </p:txBody>
      </p:sp>
      <p:sp>
        <p:nvSpPr>
          <p:cNvPr id="12" name="TextBox 11"/>
          <p:cNvSpPr txBox="1"/>
          <p:nvPr/>
        </p:nvSpPr>
        <p:spPr>
          <a:xfrm>
            <a:off x="10371843" y="6271191"/>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(917)</a:t>
            </a:r>
          </a:p>
        </p:txBody>
      </p:sp>
    </p:spTree>
    <p:extLst>
      <p:ext uri="{BB962C8B-B14F-4D97-AF65-F5344CB8AC3E}">
        <p14:creationId xmlns:p14="http://schemas.microsoft.com/office/powerpoint/2010/main" val="778111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p:cNvGraphicFramePr>
            <a:graphicFrameLocks/>
          </p:cNvGraphicFramePr>
          <p:nvPr>
            <p:extLst>
              <p:ext uri="{D42A27DB-BD31-4B8C-83A1-F6EECF244321}">
                <p14:modId xmlns:p14="http://schemas.microsoft.com/office/powerpoint/2010/main" val="896180545"/>
              </p:ext>
            </p:extLst>
          </p:nvPr>
        </p:nvGraphicFramePr>
        <p:xfrm>
          <a:off x="0" y="528362"/>
          <a:ext cx="12192000" cy="6329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3759130113"/>
              </p:ext>
            </p:extLst>
          </p:nvPr>
        </p:nvGraphicFramePr>
        <p:xfrm>
          <a:off x="1" y="496830"/>
          <a:ext cx="12191999" cy="6329638"/>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p:cNvSpPr>
            <a:spLocks noGrp="1"/>
          </p:cNvSpPr>
          <p:nvPr>
            <p:ph type="title"/>
          </p:nvPr>
        </p:nvSpPr>
        <p:spPr>
          <a:xfrm>
            <a:off x="0" y="0"/>
            <a:ext cx="12192000" cy="1052736"/>
          </a:xfrm>
        </p:spPr>
        <p:txBody>
          <a:bodyPr>
            <a:normAutofit/>
          </a:bodyPr>
          <a:lstStyle/>
          <a:p>
            <a:r>
              <a:rPr lang="en-GB" sz="2800" dirty="0">
                <a:cs typeface="Arial" panose="020B0604020202020204" pitchFamily="34" charset="0"/>
              </a:rPr>
              <a:t>Proportion of employers providing training in the last 12 months by sector</a:t>
            </a:r>
            <a:endParaRPr lang="en-GB" sz="2800" dirty="0"/>
          </a:p>
        </p:txBody>
      </p:sp>
      <p:sp>
        <p:nvSpPr>
          <p:cNvPr id="39" name="TextBox 38"/>
          <p:cNvSpPr txBox="1"/>
          <p:nvPr/>
        </p:nvSpPr>
        <p:spPr>
          <a:xfrm>
            <a:off x="8372104" y="6588751"/>
            <a:ext cx="3819896"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a:t>
            </a:r>
          </a:p>
        </p:txBody>
      </p:sp>
      <p:sp>
        <p:nvSpPr>
          <p:cNvPr id="43" name="TextBox 42"/>
          <p:cNvSpPr txBox="1"/>
          <p:nvPr/>
        </p:nvSpPr>
        <p:spPr>
          <a:xfrm>
            <a:off x="-95250" y="6376085"/>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(5,515)</a:t>
            </a:r>
          </a:p>
        </p:txBody>
      </p:sp>
      <p:sp>
        <p:nvSpPr>
          <p:cNvPr id="44" name="TextBox 43"/>
          <p:cNvSpPr txBox="1"/>
          <p:nvPr/>
        </p:nvSpPr>
        <p:spPr>
          <a:xfrm>
            <a:off x="863185" y="6375716"/>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(947)</a:t>
            </a:r>
          </a:p>
        </p:txBody>
      </p:sp>
      <p:sp>
        <p:nvSpPr>
          <p:cNvPr id="45" name="TextBox 44"/>
          <p:cNvSpPr txBox="1"/>
          <p:nvPr/>
        </p:nvSpPr>
        <p:spPr>
          <a:xfrm>
            <a:off x="1794141" y="6375095"/>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(8,556)</a:t>
            </a:r>
          </a:p>
        </p:txBody>
      </p:sp>
      <p:sp>
        <p:nvSpPr>
          <p:cNvPr id="10" name="TextBox 9"/>
          <p:cNvSpPr txBox="1"/>
          <p:nvPr/>
        </p:nvSpPr>
        <p:spPr>
          <a:xfrm>
            <a:off x="2738536" y="6375095"/>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(1,041)</a:t>
            </a:r>
          </a:p>
        </p:txBody>
      </p:sp>
      <p:sp>
        <p:nvSpPr>
          <p:cNvPr id="11" name="TextBox 10"/>
          <p:cNvSpPr txBox="1"/>
          <p:nvPr/>
        </p:nvSpPr>
        <p:spPr>
          <a:xfrm>
            <a:off x="3671090" y="6375095"/>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(2,549)</a:t>
            </a:r>
          </a:p>
        </p:txBody>
      </p:sp>
      <p:sp>
        <p:nvSpPr>
          <p:cNvPr id="12" name="TextBox 11"/>
          <p:cNvSpPr txBox="1"/>
          <p:nvPr/>
        </p:nvSpPr>
        <p:spPr>
          <a:xfrm>
            <a:off x="4602040" y="6375095"/>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(7,373)</a:t>
            </a:r>
          </a:p>
        </p:txBody>
      </p:sp>
      <p:sp>
        <p:nvSpPr>
          <p:cNvPr id="13" name="TextBox 12"/>
          <p:cNvSpPr txBox="1"/>
          <p:nvPr/>
        </p:nvSpPr>
        <p:spPr>
          <a:xfrm>
            <a:off x="5534086"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(13,143)</a:t>
            </a:r>
          </a:p>
        </p:txBody>
      </p:sp>
      <p:sp>
        <p:nvSpPr>
          <p:cNvPr id="14" name="TextBox 13"/>
          <p:cNvSpPr txBox="1"/>
          <p:nvPr/>
        </p:nvSpPr>
        <p:spPr>
          <a:xfrm>
            <a:off x="6473752"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(6,998)</a:t>
            </a:r>
          </a:p>
        </p:txBody>
      </p:sp>
      <p:sp>
        <p:nvSpPr>
          <p:cNvPr id="15" name="TextBox 14"/>
          <p:cNvSpPr txBox="1"/>
          <p:nvPr/>
        </p:nvSpPr>
        <p:spPr>
          <a:xfrm>
            <a:off x="7401424"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(8,920)</a:t>
            </a:r>
          </a:p>
        </p:txBody>
      </p:sp>
      <p:sp>
        <p:nvSpPr>
          <p:cNvPr id="16" name="TextBox 15"/>
          <p:cNvSpPr txBox="1"/>
          <p:nvPr/>
        </p:nvSpPr>
        <p:spPr>
          <a:xfrm>
            <a:off x="8326769"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(8,936)</a:t>
            </a:r>
          </a:p>
        </p:txBody>
      </p:sp>
      <p:sp>
        <p:nvSpPr>
          <p:cNvPr id="17" name="TextBox 16"/>
          <p:cNvSpPr txBox="1"/>
          <p:nvPr/>
        </p:nvSpPr>
        <p:spPr>
          <a:xfrm>
            <a:off x="9268848"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(16,126)</a:t>
            </a:r>
          </a:p>
        </p:txBody>
      </p:sp>
      <p:sp>
        <p:nvSpPr>
          <p:cNvPr id="18" name="TextBox 17"/>
          <p:cNvSpPr txBox="1"/>
          <p:nvPr/>
        </p:nvSpPr>
        <p:spPr>
          <a:xfrm>
            <a:off x="10209323" y="6368693"/>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(7,474)</a:t>
            </a:r>
          </a:p>
        </p:txBody>
      </p:sp>
      <p:sp>
        <p:nvSpPr>
          <p:cNvPr id="22" name="TextBox 21"/>
          <p:cNvSpPr txBox="1"/>
          <p:nvPr/>
        </p:nvSpPr>
        <p:spPr>
          <a:xfrm>
            <a:off x="11136737" y="6375716"/>
            <a:ext cx="1093363" cy="246221"/>
          </a:xfrm>
          <a:prstGeom prst="rect">
            <a:avLst/>
          </a:prstGeom>
          <a:noFill/>
        </p:spPr>
        <p:txBody>
          <a:bodyPr wrap="square" rtlCol="0">
            <a:spAutoFit/>
          </a:bodyPr>
          <a:lstStyle/>
          <a:p>
            <a:pPr algn="ctr"/>
            <a:r>
              <a:rPr lang="en-GB" sz="1000" i="1" dirty="0">
                <a:latin typeface="Arial" panose="020B0604020202020204" pitchFamily="34" charset="0"/>
                <a:cs typeface="Arial" panose="020B0604020202020204" pitchFamily="34" charset="0"/>
              </a:rPr>
              <a:t>(3,632)</a:t>
            </a:r>
          </a:p>
        </p:txBody>
      </p:sp>
      <p:sp>
        <p:nvSpPr>
          <p:cNvPr id="25" name="TextBox 1"/>
          <p:cNvSpPr txBox="1"/>
          <p:nvPr/>
        </p:nvSpPr>
        <p:spPr>
          <a:xfrm>
            <a:off x="11215418" y="6055770"/>
            <a:ext cx="936000" cy="3199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Agriculture</a:t>
            </a:r>
          </a:p>
        </p:txBody>
      </p:sp>
      <p:sp>
        <p:nvSpPr>
          <p:cNvPr id="26" name="TextBox 1"/>
          <p:cNvSpPr txBox="1"/>
          <p:nvPr/>
        </p:nvSpPr>
        <p:spPr>
          <a:xfrm>
            <a:off x="10288004" y="6055770"/>
            <a:ext cx="936000" cy="3199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Construction</a:t>
            </a:r>
          </a:p>
        </p:txBody>
      </p:sp>
      <p:sp>
        <p:nvSpPr>
          <p:cNvPr id="27" name="TextBox 1"/>
          <p:cNvSpPr txBox="1"/>
          <p:nvPr/>
        </p:nvSpPr>
        <p:spPr>
          <a:xfrm>
            <a:off x="9352004" y="6055770"/>
            <a:ext cx="936000" cy="32733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Wholesale &amp; Retail</a:t>
            </a:r>
          </a:p>
        </p:txBody>
      </p:sp>
      <p:sp>
        <p:nvSpPr>
          <p:cNvPr id="28" name="TextBox 1"/>
          <p:cNvSpPr txBox="1"/>
          <p:nvPr/>
        </p:nvSpPr>
        <p:spPr>
          <a:xfrm>
            <a:off x="941866" y="6055770"/>
            <a:ext cx="936000" cy="3199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Public Admin.</a:t>
            </a:r>
          </a:p>
        </p:txBody>
      </p:sp>
      <p:sp>
        <p:nvSpPr>
          <p:cNvPr id="29" name="TextBox 1"/>
          <p:cNvSpPr txBox="1"/>
          <p:nvPr/>
        </p:nvSpPr>
        <p:spPr>
          <a:xfrm>
            <a:off x="1872822" y="6055770"/>
            <a:ext cx="936000" cy="319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Health &amp; Social Work</a:t>
            </a:r>
          </a:p>
        </p:txBody>
      </p:sp>
      <p:sp>
        <p:nvSpPr>
          <p:cNvPr id="30" name="TextBox 1"/>
          <p:cNvSpPr txBox="1"/>
          <p:nvPr/>
        </p:nvSpPr>
        <p:spPr>
          <a:xfrm>
            <a:off x="2808822" y="6055770"/>
            <a:ext cx="909197" cy="369332"/>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Electricity, Gas &amp; Water</a:t>
            </a:r>
          </a:p>
        </p:txBody>
      </p:sp>
      <p:sp>
        <p:nvSpPr>
          <p:cNvPr id="32" name="TextBox 1"/>
          <p:cNvSpPr txBox="1"/>
          <p:nvPr/>
        </p:nvSpPr>
        <p:spPr>
          <a:xfrm>
            <a:off x="3718018" y="6055770"/>
            <a:ext cx="970939" cy="418686"/>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Financial Services</a:t>
            </a:r>
          </a:p>
        </p:txBody>
      </p:sp>
      <p:sp>
        <p:nvSpPr>
          <p:cNvPr id="33" name="TextBox 1"/>
          <p:cNvSpPr txBox="1"/>
          <p:nvPr/>
        </p:nvSpPr>
        <p:spPr>
          <a:xfrm>
            <a:off x="4680721" y="6055770"/>
            <a:ext cx="936000" cy="319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Arts and Other Services</a:t>
            </a:r>
          </a:p>
        </p:txBody>
      </p:sp>
      <p:sp>
        <p:nvSpPr>
          <p:cNvPr id="34" name="TextBox 1"/>
          <p:cNvSpPr txBox="1"/>
          <p:nvPr/>
        </p:nvSpPr>
        <p:spPr>
          <a:xfrm>
            <a:off x="5612767" y="6055770"/>
            <a:ext cx="936000" cy="319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Business Services</a:t>
            </a:r>
          </a:p>
        </p:txBody>
      </p:sp>
      <p:sp>
        <p:nvSpPr>
          <p:cNvPr id="35" name="TextBox 1"/>
          <p:cNvSpPr txBox="1"/>
          <p:nvPr/>
        </p:nvSpPr>
        <p:spPr>
          <a:xfrm>
            <a:off x="6548767" y="6055770"/>
            <a:ext cx="936000" cy="3199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Manufacturing</a:t>
            </a:r>
          </a:p>
        </p:txBody>
      </p:sp>
      <p:sp>
        <p:nvSpPr>
          <p:cNvPr id="36" name="TextBox 1"/>
          <p:cNvSpPr txBox="1"/>
          <p:nvPr/>
        </p:nvSpPr>
        <p:spPr>
          <a:xfrm>
            <a:off x="7480105" y="6055770"/>
            <a:ext cx="936000" cy="319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Hotels &amp; Restaurants</a:t>
            </a:r>
          </a:p>
        </p:txBody>
      </p:sp>
      <p:sp>
        <p:nvSpPr>
          <p:cNvPr id="37" name="TextBox 1"/>
          <p:cNvSpPr txBox="1"/>
          <p:nvPr/>
        </p:nvSpPr>
        <p:spPr>
          <a:xfrm>
            <a:off x="8416105" y="6055770"/>
            <a:ext cx="936000" cy="319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dirty="0"/>
              <a:t>Transport and Comms</a:t>
            </a:r>
          </a:p>
        </p:txBody>
      </p:sp>
    </p:spTree>
    <p:extLst>
      <p:ext uri="{BB962C8B-B14F-4D97-AF65-F5344CB8AC3E}">
        <p14:creationId xmlns:p14="http://schemas.microsoft.com/office/powerpoint/2010/main" val="2944991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24783983"/>
              </p:ext>
            </p:extLst>
          </p:nvPr>
        </p:nvGraphicFramePr>
        <p:xfrm>
          <a:off x="-13648" y="1304449"/>
          <a:ext cx="12192000"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021686989"/>
              </p:ext>
            </p:extLst>
          </p:nvPr>
        </p:nvGraphicFramePr>
        <p:xfrm>
          <a:off x="0" y="4505793"/>
          <a:ext cx="12192000"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8418014" y="2202323"/>
            <a:ext cx="1197764" cy="369332"/>
          </a:xfrm>
          <a:prstGeom prst="rect">
            <a:avLst/>
          </a:prstGeom>
        </p:spPr>
        <p:txBody>
          <a:bodyPr wrap="none">
            <a:spAutoFit/>
          </a:bodyPr>
          <a:lstStyle/>
          <a:p>
            <a:r>
              <a:rPr lang="en-GB" dirty="0">
                <a:solidFill>
                  <a:schemeClr val="bg1"/>
                </a:solidFill>
              </a:rPr>
              <a:t>don’t train</a:t>
            </a:r>
          </a:p>
        </p:txBody>
      </p:sp>
      <p:sp>
        <p:nvSpPr>
          <p:cNvPr id="30" name="Rectangle 29"/>
          <p:cNvSpPr/>
          <p:nvPr/>
        </p:nvSpPr>
        <p:spPr>
          <a:xfrm>
            <a:off x="5696551" y="5427292"/>
            <a:ext cx="6188338" cy="338554"/>
          </a:xfrm>
          <a:prstGeom prst="rect">
            <a:avLst/>
          </a:prstGeom>
        </p:spPr>
        <p:txBody>
          <a:bodyPr wrap="square">
            <a:spAutoFit/>
          </a:bodyPr>
          <a:lstStyle/>
          <a:p>
            <a:r>
              <a:rPr lang="en-GB" sz="1600" dirty="0"/>
              <a:t>of employers in training equilibrium (no desire to increase training)</a:t>
            </a:r>
          </a:p>
        </p:txBody>
      </p:sp>
      <p:graphicFrame>
        <p:nvGraphicFramePr>
          <p:cNvPr id="6" name="Chart 5"/>
          <p:cNvGraphicFramePr/>
          <p:nvPr>
            <p:extLst>
              <p:ext uri="{D42A27DB-BD31-4B8C-83A1-F6EECF244321}">
                <p14:modId xmlns:p14="http://schemas.microsoft.com/office/powerpoint/2010/main" val="3790594327"/>
              </p:ext>
            </p:extLst>
          </p:nvPr>
        </p:nvGraphicFramePr>
        <p:xfrm>
          <a:off x="177696" y="3484449"/>
          <a:ext cx="7789695"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09877101"/>
              </p:ext>
            </p:extLst>
          </p:nvPr>
        </p:nvGraphicFramePr>
        <p:xfrm>
          <a:off x="7882552" y="3484449"/>
          <a:ext cx="4154773" cy="1576550"/>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a:xfrm>
            <a:off x="204715" y="4576379"/>
            <a:ext cx="1986344" cy="307777"/>
          </a:xfrm>
          <a:prstGeom prst="rect">
            <a:avLst/>
          </a:prstGeom>
        </p:spPr>
        <p:txBody>
          <a:bodyPr wrap="square">
            <a:spAutoFit/>
          </a:bodyPr>
          <a:lstStyle/>
          <a:p>
            <a:r>
              <a:rPr lang="en-GB" sz="1400" dirty="0">
                <a:solidFill>
                  <a:schemeClr val="tx1"/>
                </a:solidFill>
              </a:rPr>
              <a:t>Wanted to train more</a:t>
            </a:r>
          </a:p>
        </p:txBody>
      </p:sp>
      <p:sp>
        <p:nvSpPr>
          <p:cNvPr id="25" name="Rectangle 24"/>
          <p:cNvSpPr/>
          <p:nvPr/>
        </p:nvSpPr>
        <p:spPr>
          <a:xfrm>
            <a:off x="3702733" y="4581602"/>
            <a:ext cx="2214871" cy="307777"/>
          </a:xfrm>
          <a:prstGeom prst="rect">
            <a:avLst/>
          </a:prstGeom>
        </p:spPr>
        <p:txBody>
          <a:bodyPr wrap="square">
            <a:spAutoFit/>
          </a:bodyPr>
          <a:lstStyle/>
          <a:p>
            <a:r>
              <a:rPr lang="en-GB" sz="1400" dirty="0">
                <a:solidFill>
                  <a:schemeClr val="tx1"/>
                </a:solidFill>
              </a:rPr>
              <a:t>Do sufficient training</a:t>
            </a:r>
          </a:p>
        </p:txBody>
      </p:sp>
      <p:sp>
        <p:nvSpPr>
          <p:cNvPr id="34" name="Rectangle 33"/>
          <p:cNvSpPr/>
          <p:nvPr/>
        </p:nvSpPr>
        <p:spPr>
          <a:xfrm>
            <a:off x="7889279" y="4571363"/>
            <a:ext cx="1697093" cy="307777"/>
          </a:xfrm>
          <a:prstGeom prst="rect">
            <a:avLst/>
          </a:prstGeom>
        </p:spPr>
        <p:txBody>
          <a:bodyPr wrap="square">
            <a:spAutoFit/>
          </a:bodyPr>
          <a:lstStyle/>
          <a:p>
            <a:r>
              <a:rPr lang="en-GB" sz="1400" dirty="0">
                <a:solidFill>
                  <a:schemeClr val="tx1"/>
                </a:solidFill>
              </a:rPr>
              <a:t>Wanted to train</a:t>
            </a:r>
          </a:p>
        </p:txBody>
      </p:sp>
      <p:sp>
        <p:nvSpPr>
          <p:cNvPr id="35" name="Rectangle 34"/>
          <p:cNvSpPr/>
          <p:nvPr/>
        </p:nvSpPr>
        <p:spPr>
          <a:xfrm>
            <a:off x="10299299" y="4578644"/>
            <a:ext cx="1998242" cy="307777"/>
          </a:xfrm>
          <a:prstGeom prst="rect">
            <a:avLst/>
          </a:prstGeom>
        </p:spPr>
        <p:txBody>
          <a:bodyPr wrap="square">
            <a:spAutoFit/>
          </a:bodyPr>
          <a:lstStyle/>
          <a:p>
            <a:r>
              <a:rPr lang="en-GB" sz="1400" dirty="0">
                <a:solidFill>
                  <a:schemeClr val="tx1"/>
                </a:solidFill>
              </a:rPr>
              <a:t>Did not want to train</a:t>
            </a:r>
          </a:p>
        </p:txBody>
      </p:sp>
      <p:sp>
        <p:nvSpPr>
          <p:cNvPr id="39" name="TextBox 38"/>
          <p:cNvSpPr txBox="1"/>
          <p:nvPr/>
        </p:nvSpPr>
        <p:spPr>
          <a:xfrm>
            <a:off x="3477878" y="3682334"/>
            <a:ext cx="1368008" cy="261610"/>
          </a:xfrm>
          <a:prstGeom prst="rect">
            <a:avLst/>
          </a:prstGeom>
          <a:noFill/>
        </p:spPr>
        <p:txBody>
          <a:bodyPr wrap="square" rtlCol="0">
            <a:spAutoFit/>
          </a:bodyPr>
          <a:lstStyle/>
          <a:p>
            <a:pPr algn="ctr"/>
            <a:r>
              <a:rPr lang="en-GB" sz="1100" i="1" dirty="0">
                <a:latin typeface="+mn-lt"/>
              </a:rPr>
              <a:t>(Base: 69,541)</a:t>
            </a:r>
          </a:p>
        </p:txBody>
      </p:sp>
      <p:sp>
        <p:nvSpPr>
          <p:cNvPr id="40" name="TextBox 39"/>
          <p:cNvSpPr txBox="1"/>
          <p:nvPr/>
        </p:nvSpPr>
        <p:spPr>
          <a:xfrm>
            <a:off x="9332646" y="3682334"/>
            <a:ext cx="1107997" cy="261610"/>
          </a:xfrm>
          <a:prstGeom prst="rect">
            <a:avLst/>
          </a:prstGeom>
          <a:noFill/>
        </p:spPr>
        <p:txBody>
          <a:bodyPr wrap="none" rtlCol="0">
            <a:spAutoFit/>
          </a:bodyPr>
          <a:lstStyle/>
          <a:p>
            <a:pPr algn="ctr"/>
            <a:r>
              <a:rPr lang="en-GB" sz="1100" i="1" dirty="0">
                <a:latin typeface="+mn-lt"/>
              </a:rPr>
              <a:t>(Base: 21,669)</a:t>
            </a:r>
          </a:p>
        </p:txBody>
      </p:sp>
      <p:sp>
        <p:nvSpPr>
          <p:cNvPr id="42" name="Rectangle 41"/>
          <p:cNvSpPr/>
          <p:nvPr/>
        </p:nvSpPr>
        <p:spPr>
          <a:xfrm>
            <a:off x="764823" y="5427292"/>
            <a:ext cx="6773721" cy="338554"/>
          </a:xfrm>
          <a:prstGeom prst="rect">
            <a:avLst/>
          </a:prstGeom>
        </p:spPr>
        <p:txBody>
          <a:bodyPr wrap="square">
            <a:spAutoFit/>
          </a:bodyPr>
          <a:lstStyle/>
          <a:p>
            <a:r>
              <a:rPr lang="en-GB" sz="1600" dirty="0">
                <a:solidFill>
                  <a:schemeClr val="bg1"/>
                </a:solidFill>
              </a:rPr>
              <a:t>of employers want to train more</a:t>
            </a:r>
          </a:p>
        </p:txBody>
      </p:sp>
      <p:sp>
        <p:nvSpPr>
          <p:cNvPr id="44" name="Title 1"/>
          <p:cNvSpPr>
            <a:spLocks noGrp="1"/>
          </p:cNvSpPr>
          <p:nvPr>
            <p:ph type="title"/>
          </p:nvPr>
        </p:nvSpPr>
        <p:spPr>
          <a:xfrm>
            <a:off x="0" y="0"/>
            <a:ext cx="12192000" cy="1052736"/>
          </a:xfrm>
          <a:solidFill>
            <a:srgbClr val="233A75"/>
          </a:solidFill>
        </p:spPr>
        <p:txBody>
          <a:bodyPr>
            <a:normAutofit fontScale="90000"/>
          </a:bodyPr>
          <a:lstStyle/>
          <a:p>
            <a:r>
              <a:rPr lang="en-GB" dirty="0">
                <a:solidFill>
                  <a:schemeClr val="bg1"/>
                </a:solidFill>
              </a:rPr>
              <a:t>Training Equilibrium: employers’ interest in providing more training than they were able to</a:t>
            </a:r>
          </a:p>
        </p:txBody>
      </p:sp>
      <p:sp>
        <p:nvSpPr>
          <p:cNvPr id="16" name="Down Arrow Callout 15"/>
          <p:cNvSpPr/>
          <p:nvPr/>
        </p:nvSpPr>
        <p:spPr>
          <a:xfrm>
            <a:off x="300251" y="2804638"/>
            <a:ext cx="7723263" cy="893177"/>
          </a:xfrm>
          <a:prstGeom prst="downArrowCallout">
            <a:avLst>
              <a:gd name="adj1" fmla="val 143794"/>
              <a:gd name="adj2" fmla="val 71897"/>
              <a:gd name="adj3" fmla="val 52033"/>
              <a:gd name="adj4" fmla="val 0"/>
            </a:avLst>
          </a:prstGeom>
          <a:solidFill>
            <a:srgbClr val="83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2900236" y="2812687"/>
            <a:ext cx="2523291" cy="523220"/>
          </a:xfrm>
          <a:prstGeom prst="rect">
            <a:avLst/>
          </a:prstGeom>
        </p:spPr>
        <p:txBody>
          <a:bodyPr wrap="square">
            <a:spAutoFit/>
          </a:bodyPr>
          <a:lstStyle/>
          <a:p>
            <a:pPr algn="ctr"/>
            <a:r>
              <a:rPr lang="en-GB" sz="1400" dirty="0">
                <a:solidFill>
                  <a:schemeClr val="bg1">
                    <a:lumMod val="95000"/>
                  </a:schemeClr>
                </a:solidFill>
              </a:rPr>
              <a:t>Among those </a:t>
            </a:r>
          </a:p>
          <a:p>
            <a:pPr algn="ctr"/>
            <a:r>
              <a:rPr lang="en-GB" sz="1400" dirty="0">
                <a:solidFill>
                  <a:schemeClr val="bg1">
                    <a:lumMod val="95000"/>
                  </a:schemeClr>
                </a:solidFill>
              </a:rPr>
              <a:t>who train</a:t>
            </a:r>
          </a:p>
        </p:txBody>
      </p:sp>
      <p:sp>
        <p:nvSpPr>
          <p:cNvPr id="47" name="Down Arrow Callout 46"/>
          <p:cNvSpPr/>
          <p:nvPr/>
        </p:nvSpPr>
        <p:spPr>
          <a:xfrm>
            <a:off x="7888406" y="2804637"/>
            <a:ext cx="3996483" cy="893177"/>
          </a:xfrm>
          <a:prstGeom prst="downArrowCallout">
            <a:avLst>
              <a:gd name="adj1" fmla="val 143794"/>
              <a:gd name="adj2" fmla="val 71897"/>
              <a:gd name="adj3" fmla="val 47449"/>
              <a:gd name="adj4"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8625001" y="2812687"/>
            <a:ext cx="2523291" cy="523220"/>
          </a:xfrm>
          <a:prstGeom prst="rect">
            <a:avLst/>
          </a:prstGeom>
        </p:spPr>
        <p:txBody>
          <a:bodyPr wrap="square">
            <a:spAutoFit/>
          </a:bodyPr>
          <a:lstStyle/>
          <a:p>
            <a:pPr algn="ctr"/>
            <a:r>
              <a:rPr lang="en-GB" sz="1400" dirty="0">
                <a:solidFill>
                  <a:schemeClr val="bg1"/>
                </a:solidFill>
              </a:rPr>
              <a:t>Among those </a:t>
            </a:r>
          </a:p>
          <a:p>
            <a:pPr algn="ctr"/>
            <a:r>
              <a:rPr lang="en-GB" sz="1400" dirty="0">
                <a:solidFill>
                  <a:schemeClr val="bg1"/>
                </a:solidFill>
              </a:rPr>
              <a:t>who don’t train</a:t>
            </a:r>
          </a:p>
        </p:txBody>
      </p:sp>
      <p:sp>
        <p:nvSpPr>
          <p:cNvPr id="2" name="TextBox 1"/>
          <p:cNvSpPr txBox="1"/>
          <p:nvPr/>
        </p:nvSpPr>
        <p:spPr>
          <a:xfrm>
            <a:off x="20558" y="6581001"/>
            <a:ext cx="9385454" cy="276999"/>
          </a:xfrm>
          <a:prstGeom prst="rect">
            <a:avLst/>
          </a:prstGeom>
          <a:noFill/>
        </p:spPr>
        <p:txBody>
          <a:bodyPr wrap="none" rtlCol="0">
            <a:spAutoFit/>
          </a:bodyPr>
          <a:lstStyle/>
          <a:p>
            <a:r>
              <a:rPr lang="en-GB" sz="1200" i="1" dirty="0"/>
              <a:t>*Note training employers responding ‘Don’t know’ have been included in the group ‘Wanted to undertake more training’ on final measure</a:t>
            </a:r>
          </a:p>
        </p:txBody>
      </p:sp>
    </p:spTree>
    <p:extLst>
      <p:ext uri="{BB962C8B-B14F-4D97-AF65-F5344CB8AC3E}">
        <p14:creationId xmlns:p14="http://schemas.microsoft.com/office/powerpoint/2010/main" val="841883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108214206"/>
              </p:ext>
            </p:extLst>
          </p:nvPr>
        </p:nvGraphicFramePr>
        <p:xfrm>
          <a:off x="-505325" y="928047"/>
          <a:ext cx="11357174" cy="555295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sz="3600" dirty="0">
                <a:cs typeface="Arial" panose="020B0604020202020204" pitchFamily="34" charset="0"/>
              </a:rPr>
              <a:t>Types of Training and Workforce Development provided</a:t>
            </a:r>
            <a:endParaRPr lang="en-GB" dirty="0"/>
          </a:p>
        </p:txBody>
      </p:sp>
      <p:sp>
        <p:nvSpPr>
          <p:cNvPr id="6" name="TextBox 5"/>
          <p:cNvSpPr txBox="1"/>
          <p:nvPr/>
        </p:nvSpPr>
        <p:spPr>
          <a:xfrm>
            <a:off x="4750496" y="6610669"/>
            <a:ext cx="7441504"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(2013/2015): All establishments that train (69,842/ 69,541)</a:t>
            </a:r>
          </a:p>
        </p:txBody>
      </p:sp>
      <p:sp>
        <p:nvSpPr>
          <p:cNvPr id="3" name="TextBox 2"/>
          <p:cNvSpPr txBox="1"/>
          <p:nvPr/>
        </p:nvSpPr>
        <p:spPr>
          <a:xfrm>
            <a:off x="9689910" y="3961641"/>
            <a:ext cx="19379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t>Any induction</a:t>
            </a:r>
          </a:p>
        </p:txBody>
      </p:sp>
      <p:sp>
        <p:nvSpPr>
          <p:cNvPr id="14" name="TextBox 13"/>
          <p:cNvSpPr txBox="1"/>
          <p:nvPr/>
        </p:nvSpPr>
        <p:spPr>
          <a:xfrm>
            <a:off x="9689910" y="4305952"/>
            <a:ext cx="1937982" cy="36933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chemeClr val="bg1"/>
                </a:solidFill>
              </a:rPr>
              <a:t>68%</a:t>
            </a:r>
          </a:p>
        </p:txBody>
      </p:sp>
    </p:spTree>
    <p:extLst>
      <p:ext uri="{BB962C8B-B14F-4D97-AF65-F5344CB8AC3E}">
        <p14:creationId xmlns:p14="http://schemas.microsoft.com/office/powerpoint/2010/main" val="2508594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cs typeface="Arial" panose="020B0604020202020204" pitchFamily="34" charset="0"/>
              </a:rPr>
              <a:t>Proportion of staff trained by country</a:t>
            </a:r>
            <a:endParaRPr lang="en-GB" dirty="0"/>
          </a:p>
        </p:txBody>
      </p:sp>
      <p:graphicFrame>
        <p:nvGraphicFramePr>
          <p:cNvPr id="5" name="Object 5"/>
          <p:cNvGraphicFramePr>
            <a:graphicFrameLocks noChangeAspect="1"/>
          </p:cNvGraphicFramePr>
          <p:nvPr>
            <p:extLst>
              <p:ext uri="{D42A27DB-BD31-4B8C-83A1-F6EECF244321}">
                <p14:modId xmlns:p14="http://schemas.microsoft.com/office/powerpoint/2010/main" val="3123477761"/>
              </p:ext>
            </p:extLst>
          </p:nvPr>
        </p:nvGraphicFramePr>
        <p:xfrm>
          <a:off x="992698" y="1225882"/>
          <a:ext cx="11290337" cy="514498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8040411" y="6603360"/>
            <a:ext cx="4151589"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 </a:t>
            </a:r>
          </a:p>
        </p:txBody>
      </p:sp>
      <p:sp>
        <p:nvSpPr>
          <p:cNvPr id="20" name="TextBox 19"/>
          <p:cNvSpPr txBox="1"/>
          <p:nvPr/>
        </p:nvSpPr>
        <p:spPr>
          <a:xfrm>
            <a:off x="1168685"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(91,210)</a:t>
            </a:r>
          </a:p>
        </p:txBody>
      </p:sp>
      <p:sp>
        <p:nvSpPr>
          <p:cNvPr id="21" name="TextBox 20"/>
          <p:cNvSpPr txBox="1"/>
          <p:nvPr/>
        </p:nvSpPr>
        <p:spPr>
          <a:xfrm>
            <a:off x="3425956"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(75,129)</a:t>
            </a:r>
          </a:p>
        </p:txBody>
      </p:sp>
      <p:sp>
        <p:nvSpPr>
          <p:cNvPr id="22" name="TextBox 21"/>
          <p:cNvSpPr txBox="1"/>
          <p:nvPr/>
        </p:nvSpPr>
        <p:spPr>
          <a:xfrm>
            <a:off x="5699604"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(4,019)</a:t>
            </a:r>
          </a:p>
        </p:txBody>
      </p:sp>
      <p:sp>
        <p:nvSpPr>
          <p:cNvPr id="23" name="TextBox 22"/>
          <p:cNvSpPr txBox="1"/>
          <p:nvPr/>
        </p:nvSpPr>
        <p:spPr>
          <a:xfrm>
            <a:off x="7956875"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(6,035)</a:t>
            </a:r>
          </a:p>
        </p:txBody>
      </p:sp>
      <p:sp>
        <p:nvSpPr>
          <p:cNvPr id="24" name="TextBox 23"/>
          <p:cNvSpPr txBox="1"/>
          <p:nvPr/>
        </p:nvSpPr>
        <p:spPr>
          <a:xfrm>
            <a:off x="10210716"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(6,027)</a:t>
            </a:r>
          </a:p>
        </p:txBody>
      </p:sp>
      <p:sp>
        <p:nvSpPr>
          <p:cNvPr id="26" name="TextBox 25"/>
          <p:cNvSpPr txBox="1"/>
          <p:nvPr/>
        </p:nvSpPr>
        <p:spPr>
          <a:xfrm>
            <a:off x="11060679" y="1632466"/>
            <a:ext cx="595540" cy="261610"/>
          </a:xfrm>
          <a:prstGeom prst="rect">
            <a:avLst/>
          </a:prstGeom>
          <a:solidFill>
            <a:srgbClr val="233A75"/>
          </a:solidFill>
          <a:ln>
            <a:solidFill>
              <a:schemeClr val="bg1"/>
            </a:solidFill>
          </a:ln>
        </p:spPr>
        <p:txBody>
          <a:bodyPr wrap="square" rtlCol="0">
            <a:spAutoFit/>
          </a:bodyPr>
          <a:lstStyle/>
          <a:p>
            <a:pPr algn="ctr"/>
            <a:r>
              <a:rPr lang="en-GB" sz="1100" b="1" dirty="0">
                <a:solidFill>
                  <a:schemeClr val="bg1"/>
                </a:solidFill>
              </a:rPr>
              <a:t>0.8m</a:t>
            </a:r>
          </a:p>
        </p:txBody>
      </p:sp>
      <p:sp>
        <p:nvSpPr>
          <p:cNvPr id="32" name="TextBox 31"/>
          <p:cNvSpPr txBox="1"/>
          <p:nvPr/>
        </p:nvSpPr>
        <p:spPr>
          <a:xfrm>
            <a:off x="10459628" y="1632466"/>
            <a:ext cx="595540" cy="261610"/>
          </a:xfrm>
          <a:prstGeom prst="rect">
            <a:avLst/>
          </a:prstGeom>
          <a:solidFill>
            <a:schemeClr val="tx1">
              <a:lumMod val="50000"/>
              <a:lumOff val="50000"/>
            </a:schemeClr>
          </a:solidFill>
          <a:ln>
            <a:solidFill>
              <a:schemeClr val="bg1"/>
            </a:solidFill>
          </a:ln>
        </p:spPr>
        <p:txBody>
          <a:bodyPr wrap="square" rtlCol="0">
            <a:spAutoFit/>
          </a:bodyPr>
          <a:lstStyle/>
          <a:p>
            <a:pPr algn="ctr"/>
            <a:r>
              <a:rPr lang="en-GB" sz="1100" b="1" dirty="0">
                <a:solidFill>
                  <a:schemeClr val="bg1"/>
                </a:solidFill>
              </a:rPr>
              <a:t>0.7m</a:t>
            </a:r>
          </a:p>
        </p:txBody>
      </p:sp>
      <p:sp>
        <p:nvSpPr>
          <p:cNvPr id="33" name="TextBox 32"/>
          <p:cNvSpPr txBox="1"/>
          <p:nvPr/>
        </p:nvSpPr>
        <p:spPr>
          <a:xfrm>
            <a:off x="9848186" y="1632466"/>
            <a:ext cx="595540" cy="261610"/>
          </a:xfrm>
          <a:prstGeom prst="rect">
            <a:avLst/>
          </a:prstGeom>
          <a:solidFill>
            <a:schemeClr val="bg1">
              <a:lumMod val="75000"/>
            </a:schemeClr>
          </a:solidFill>
          <a:ln>
            <a:solidFill>
              <a:schemeClr val="bg1"/>
            </a:solidFill>
          </a:ln>
        </p:spPr>
        <p:txBody>
          <a:bodyPr wrap="square" rtlCol="0">
            <a:spAutoFit/>
          </a:bodyPr>
          <a:lstStyle/>
          <a:p>
            <a:pPr algn="ctr"/>
            <a:r>
              <a:rPr lang="en-GB" sz="1100" b="1" dirty="0">
                <a:solidFill>
                  <a:schemeClr val="tx1">
                    <a:lumMod val="75000"/>
                    <a:lumOff val="25000"/>
                  </a:schemeClr>
                </a:solidFill>
              </a:rPr>
              <a:t>0.7m</a:t>
            </a:r>
          </a:p>
        </p:txBody>
      </p:sp>
      <p:sp>
        <p:nvSpPr>
          <p:cNvPr id="34" name="TextBox 33"/>
          <p:cNvSpPr txBox="1"/>
          <p:nvPr/>
        </p:nvSpPr>
        <p:spPr>
          <a:xfrm>
            <a:off x="8806838" y="1624771"/>
            <a:ext cx="595540" cy="261610"/>
          </a:xfrm>
          <a:prstGeom prst="rect">
            <a:avLst/>
          </a:prstGeom>
          <a:solidFill>
            <a:srgbClr val="233A75"/>
          </a:solidFill>
          <a:ln>
            <a:solidFill>
              <a:schemeClr val="bg1"/>
            </a:solidFill>
          </a:ln>
        </p:spPr>
        <p:txBody>
          <a:bodyPr wrap="square" rtlCol="0">
            <a:spAutoFit/>
          </a:bodyPr>
          <a:lstStyle/>
          <a:p>
            <a:pPr algn="ctr"/>
            <a:r>
              <a:rPr lang="en-GB" sz="1100" b="1" dirty="0">
                <a:solidFill>
                  <a:schemeClr val="bg1"/>
                </a:solidFill>
              </a:rPr>
              <a:t>1.5m</a:t>
            </a:r>
          </a:p>
        </p:txBody>
      </p:sp>
      <p:sp>
        <p:nvSpPr>
          <p:cNvPr id="35" name="TextBox 34"/>
          <p:cNvSpPr txBox="1"/>
          <p:nvPr/>
        </p:nvSpPr>
        <p:spPr>
          <a:xfrm>
            <a:off x="8205787" y="1624771"/>
            <a:ext cx="595540" cy="261610"/>
          </a:xfrm>
          <a:prstGeom prst="rect">
            <a:avLst/>
          </a:prstGeom>
          <a:solidFill>
            <a:schemeClr val="tx1">
              <a:lumMod val="50000"/>
              <a:lumOff val="50000"/>
            </a:schemeClr>
          </a:solidFill>
          <a:ln>
            <a:solidFill>
              <a:schemeClr val="bg1"/>
            </a:solidFill>
          </a:ln>
        </p:spPr>
        <p:txBody>
          <a:bodyPr wrap="square" rtlCol="0">
            <a:spAutoFit/>
          </a:bodyPr>
          <a:lstStyle/>
          <a:p>
            <a:pPr algn="ctr"/>
            <a:r>
              <a:rPr lang="en-GB" sz="1100" b="1" dirty="0">
                <a:solidFill>
                  <a:schemeClr val="bg1"/>
                </a:solidFill>
              </a:rPr>
              <a:t>1.5m</a:t>
            </a:r>
          </a:p>
        </p:txBody>
      </p:sp>
      <p:sp>
        <p:nvSpPr>
          <p:cNvPr id="36" name="TextBox 35"/>
          <p:cNvSpPr txBox="1"/>
          <p:nvPr/>
        </p:nvSpPr>
        <p:spPr>
          <a:xfrm>
            <a:off x="7594345" y="1624771"/>
            <a:ext cx="595540" cy="261610"/>
          </a:xfrm>
          <a:prstGeom prst="rect">
            <a:avLst/>
          </a:prstGeom>
          <a:solidFill>
            <a:schemeClr val="bg1">
              <a:lumMod val="75000"/>
            </a:schemeClr>
          </a:solidFill>
          <a:ln>
            <a:solidFill>
              <a:schemeClr val="bg1"/>
            </a:solidFill>
          </a:ln>
        </p:spPr>
        <p:txBody>
          <a:bodyPr wrap="square" rtlCol="0">
            <a:spAutoFit/>
          </a:bodyPr>
          <a:lstStyle/>
          <a:p>
            <a:pPr algn="ctr"/>
            <a:r>
              <a:rPr lang="en-GB" sz="1100" b="1" dirty="0">
                <a:solidFill>
                  <a:schemeClr val="tx1">
                    <a:lumMod val="75000"/>
                    <a:lumOff val="25000"/>
                  </a:schemeClr>
                </a:solidFill>
              </a:rPr>
              <a:t>1.4m</a:t>
            </a:r>
          </a:p>
        </p:txBody>
      </p:sp>
      <p:sp>
        <p:nvSpPr>
          <p:cNvPr id="40" name="TextBox 39"/>
          <p:cNvSpPr txBox="1"/>
          <p:nvPr/>
        </p:nvSpPr>
        <p:spPr>
          <a:xfrm>
            <a:off x="6557518" y="1632466"/>
            <a:ext cx="595540" cy="261610"/>
          </a:xfrm>
          <a:prstGeom prst="rect">
            <a:avLst/>
          </a:prstGeom>
          <a:solidFill>
            <a:srgbClr val="233A75"/>
          </a:solidFill>
          <a:ln>
            <a:solidFill>
              <a:schemeClr val="bg1"/>
            </a:solidFill>
          </a:ln>
        </p:spPr>
        <p:txBody>
          <a:bodyPr wrap="square" rtlCol="0">
            <a:spAutoFit/>
          </a:bodyPr>
          <a:lstStyle/>
          <a:p>
            <a:pPr algn="ctr"/>
            <a:r>
              <a:rPr lang="en-GB" sz="1100" b="1" dirty="0">
                <a:solidFill>
                  <a:schemeClr val="bg1"/>
                </a:solidFill>
              </a:rPr>
              <a:t>0.5m</a:t>
            </a:r>
          </a:p>
        </p:txBody>
      </p:sp>
      <p:sp>
        <p:nvSpPr>
          <p:cNvPr id="41" name="TextBox 40"/>
          <p:cNvSpPr txBox="1"/>
          <p:nvPr/>
        </p:nvSpPr>
        <p:spPr>
          <a:xfrm>
            <a:off x="5948516" y="1632466"/>
            <a:ext cx="595540" cy="261610"/>
          </a:xfrm>
          <a:prstGeom prst="rect">
            <a:avLst/>
          </a:prstGeom>
          <a:solidFill>
            <a:schemeClr val="tx1">
              <a:lumMod val="50000"/>
              <a:lumOff val="50000"/>
            </a:schemeClr>
          </a:solidFill>
          <a:ln>
            <a:solidFill>
              <a:schemeClr val="bg1"/>
            </a:solidFill>
          </a:ln>
        </p:spPr>
        <p:txBody>
          <a:bodyPr wrap="square" rtlCol="0">
            <a:spAutoFit/>
          </a:bodyPr>
          <a:lstStyle/>
          <a:p>
            <a:pPr algn="ctr"/>
            <a:r>
              <a:rPr lang="en-GB" sz="1100" b="1" dirty="0">
                <a:solidFill>
                  <a:schemeClr val="bg1"/>
                </a:solidFill>
              </a:rPr>
              <a:t>0.4m</a:t>
            </a:r>
          </a:p>
        </p:txBody>
      </p:sp>
      <p:sp>
        <p:nvSpPr>
          <p:cNvPr id="42" name="TextBox 41"/>
          <p:cNvSpPr txBox="1"/>
          <p:nvPr/>
        </p:nvSpPr>
        <p:spPr>
          <a:xfrm>
            <a:off x="5337074" y="1632466"/>
            <a:ext cx="595540" cy="261610"/>
          </a:xfrm>
          <a:prstGeom prst="rect">
            <a:avLst/>
          </a:prstGeom>
          <a:solidFill>
            <a:schemeClr val="bg1">
              <a:lumMod val="75000"/>
            </a:schemeClr>
          </a:solidFill>
          <a:ln>
            <a:solidFill>
              <a:schemeClr val="bg1"/>
            </a:solidFill>
          </a:ln>
        </p:spPr>
        <p:txBody>
          <a:bodyPr wrap="square" rtlCol="0">
            <a:spAutoFit/>
          </a:bodyPr>
          <a:lstStyle/>
          <a:p>
            <a:pPr algn="ctr"/>
            <a:r>
              <a:rPr lang="en-GB" sz="1100" b="1" dirty="0">
                <a:solidFill>
                  <a:schemeClr val="tx1">
                    <a:lumMod val="75000"/>
                    <a:lumOff val="25000"/>
                  </a:schemeClr>
                </a:solidFill>
              </a:rPr>
              <a:t>0.4m</a:t>
            </a:r>
          </a:p>
        </p:txBody>
      </p:sp>
      <p:sp>
        <p:nvSpPr>
          <p:cNvPr id="43" name="TextBox 42"/>
          <p:cNvSpPr txBox="1"/>
          <p:nvPr/>
        </p:nvSpPr>
        <p:spPr>
          <a:xfrm>
            <a:off x="4270408" y="1632466"/>
            <a:ext cx="601051" cy="269304"/>
          </a:xfrm>
          <a:prstGeom prst="rect">
            <a:avLst/>
          </a:prstGeom>
          <a:solidFill>
            <a:srgbClr val="233A75"/>
          </a:solidFill>
          <a:ln>
            <a:solidFill>
              <a:schemeClr val="bg1"/>
            </a:solidFill>
          </a:ln>
        </p:spPr>
        <p:txBody>
          <a:bodyPr wrap="square" rtlCol="0">
            <a:spAutoFit/>
          </a:bodyPr>
          <a:lstStyle/>
          <a:p>
            <a:pPr algn="ctr"/>
            <a:r>
              <a:rPr lang="en-GB" sz="1100" b="1" dirty="0">
                <a:solidFill>
                  <a:schemeClr val="bg1"/>
                </a:solidFill>
              </a:rPr>
              <a:t>14.7m</a:t>
            </a:r>
          </a:p>
        </p:txBody>
      </p:sp>
      <p:sp>
        <p:nvSpPr>
          <p:cNvPr id="44" name="TextBox 43"/>
          <p:cNvSpPr txBox="1"/>
          <p:nvPr/>
        </p:nvSpPr>
        <p:spPr>
          <a:xfrm>
            <a:off x="3614837" y="1632466"/>
            <a:ext cx="655571" cy="261610"/>
          </a:xfrm>
          <a:prstGeom prst="rect">
            <a:avLst/>
          </a:prstGeom>
          <a:solidFill>
            <a:schemeClr val="tx1">
              <a:lumMod val="50000"/>
              <a:lumOff val="50000"/>
            </a:schemeClr>
          </a:solidFill>
          <a:ln>
            <a:solidFill>
              <a:schemeClr val="bg1"/>
            </a:solidFill>
          </a:ln>
        </p:spPr>
        <p:txBody>
          <a:bodyPr wrap="square" rtlCol="0">
            <a:spAutoFit/>
          </a:bodyPr>
          <a:lstStyle/>
          <a:p>
            <a:pPr algn="ctr"/>
            <a:r>
              <a:rPr lang="en-GB" sz="1100" b="1" dirty="0">
                <a:solidFill>
                  <a:schemeClr val="bg1"/>
                </a:solidFill>
              </a:rPr>
              <a:t>14.1m</a:t>
            </a:r>
          </a:p>
        </p:txBody>
      </p:sp>
      <p:sp>
        <p:nvSpPr>
          <p:cNvPr id="45" name="TextBox 44"/>
          <p:cNvSpPr txBox="1"/>
          <p:nvPr/>
        </p:nvSpPr>
        <p:spPr>
          <a:xfrm>
            <a:off x="2996622" y="1632465"/>
            <a:ext cx="662344" cy="269305"/>
          </a:xfrm>
          <a:prstGeom prst="rect">
            <a:avLst/>
          </a:prstGeom>
          <a:solidFill>
            <a:schemeClr val="bg1">
              <a:lumMod val="75000"/>
            </a:schemeClr>
          </a:solidFill>
          <a:ln>
            <a:solidFill>
              <a:schemeClr val="bg1"/>
            </a:solidFill>
          </a:ln>
        </p:spPr>
        <p:txBody>
          <a:bodyPr wrap="square" rtlCol="0">
            <a:spAutoFit/>
          </a:bodyPr>
          <a:lstStyle/>
          <a:p>
            <a:pPr algn="ctr"/>
            <a:r>
              <a:rPr lang="en-GB" sz="1100" b="1" dirty="0">
                <a:solidFill>
                  <a:schemeClr val="tx1">
                    <a:lumMod val="75000"/>
                    <a:lumOff val="25000"/>
                  </a:schemeClr>
                </a:solidFill>
              </a:rPr>
              <a:t>12.3m</a:t>
            </a:r>
          </a:p>
        </p:txBody>
      </p:sp>
      <p:sp>
        <p:nvSpPr>
          <p:cNvPr id="46" name="TextBox 45"/>
          <p:cNvSpPr txBox="1"/>
          <p:nvPr/>
        </p:nvSpPr>
        <p:spPr>
          <a:xfrm>
            <a:off x="2006176" y="1640161"/>
            <a:ext cx="615963" cy="261610"/>
          </a:xfrm>
          <a:prstGeom prst="rect">
            <a:avLst/>
          </a:prstGeom>
          <a:solidFill>
            <a:srgbClr val="233A75"/>
          </a:solidFill>
          <a:ln>
            <a:solidFill>
              <a:schemeClr val="bg1"/>
            </a:solidFill>
          </a:ln>
        </p:spPr>
        <p:txBody>
          <a:bodyPr wrap="square" rtlCol="0">
            <a:spAutoFit/>
          </a:bodyPr>
          <a:lstStyle/>
          <a:p>
            <a:pPr algn="ctr"/>
            <a:r>
              <a:rPr lang="en-GB" sz="1100" b="1" dirty="0">
                <a:solidFill>
                  <a:schemeClr val="bg1"/>
                </a:solidFill>
              </a:rPr>
              <a:t>17.4m</a:t>
            </a:r>
          </a:p>
        </p:txBody>
      </p:sp>
      <p:sp>
        <p:nvSpPr>
          <p:cNvPr id="47" name="TextBox 46"/>
          <p:cNvSpPr txBox="1"/>
          <p:nvPr/>
        </p:nvSpPr>
        <p:spPr>
          <a:xfrm>
            <a:off x="1401695" y="1640161"/>
            <a:ext cx="611442" cy="261610"/>
          </a:xfrm>
          <a:prstGeom prst="rect">
            <a:avLst/>
          </a:prstGeom>
          <a:solidFill>
            <a:schemeClr val="tx1">
              <a:lumMod val="50000"/>
              <a:lumOff val="50000"/>
            </a:schemeClr>
          </a:solidFill>
          <a:ln>
            <a:solidFill>
              <a:schemeClr val="bg1"/>
            </a:solidFill>
          </a:ln>
        </p:spPr>
        <p:txBody>
          <a:bodyPr wrap="square" rtlCol="0">
            <a:spAutoFit/>
          </a:bodyPr>
          <a:lstStyle/>
          <a:p>
            <a:pPr algn="ctr"/>
            <a:r>
              <a:rPr lang="en-GB" sz="1100" b="1" dirty="0">
                <a:solidFill>
                  <a:schemeClr val="bg1"/>
                </a:solidFill>
              </a:rPr>
              <a:t>16.8m</a:t>
            </a:r>
          </a:p>
        </p:txBody>
      </p:sp>
      <p:sp>
        <p:nvSpPr>
          <p:cNvPr id="48" name="TextBox 47"/>
          <p:cNvSpPr txBox="1"/>
          <p:nvPr/>
        </p:nvSpPr>
        <p:spPr>
          <a:xfrm>
            <a:off x="740229" y="1640161"/>
            <a:ext cx="661466" cy="261610"/>
          </a:xfrm>
          <a:prstGeom prst="rect">
            <a:avLst/>
          </a:prstGeom>
          <a:solidFill>
            <a:schemeClr val="bg1">
              <a:lumMod val="75000"/>
            </a:schemeClr>
          </a:solidFill>
          <a:ln>
            <a:solidFill>
              <a:schemeClr val="bg1"/>
            </a:solidFill>
          </a:ln>
        </p:spPr>
        <p:txBody>
          <a:bodyPr wrap="square" rtlCol="0">
            <a:spAutoFit/>
          </a:bodyPr>
          <a:lstStyle/>
          <a:p>
            <a:pPr algn="ctr"/>
            <a:r>
              <a:rPr lang="en-GB" sz="1100" b="1" dirty="0">
                <a:solidFill>
                  <a:schemeClr val="tx1">
                    <a:lumMod val="75000"/>
                    <a:lumOff val="25000"/>
                  </a:schemeClr>
                </a:solidFill>
              </a:rPr>
              <a:t>14.7m</a:t>
            </a:r>
          </a:p>
        </p:txBody>
      </p:sp>
      <p:grpSp>
        <p:nvGrpSpPr>
          <p:cNvPr id="10" name="Group 9"/>
          <p:cNvGrpSpPr/>
          <p:nvPr/>
        </p:nvGrpSpPr>
        <p:grpSpPr>
          <a:xfrm>
            <a:off x="740229" y="1131908"/>
            <a:ext cx="2202876" cy="405571"/>
            <a:chOff x="860550" y="1219199"/>
            <a:chExt cx="2202876" cy="405571"/>
          </a:xfrm>
        </p:grpSpPr>
        <p:grpSp>
          <p:nvGrpSpPr>
            <p:cNvPr id="8" name="Group 7"/>
            <p:cNvGrpSpPr/>
            <p:nvPr/>
          </p:nvGrpSpPr>
          <p:grpSpPr>
            <a:xfrm>
              <a:off x="860550" y="1219199"/>
              <a:ext cx="2202876" cy="405571"/>
              <a:chOff x="860550" y="1219199"/>
              <a:chExt cx="2202876" cy="405571"/>
            </a:xfrm>
            <a:solidFill>
              <a:srgbClr val="C8D3EF"/>
            </a:solidFill>
          </p:grpSpPr>
          <p:sp>
            <p:nvSpPr>
              <p:cNvPr id="4" name="Down Arrow Callout 3"/>
              <p:cNvSpPr/>
              <p:nvPr/>
            </p:nvSpPr>
            <p:spPr>
              <a:xfrm>
                <a:off x="860550" y="1219199"/>
                <a:ext cx="486750" cy="405571"/>
              </a:xfrm>
              <a:prstGeom prst="downArrowCallout">
                <a:avLst>
                  <a:gd name="adj1" fmla="val 50000"/>
                  <a:gd name="adj2" fmla="val 25000"/>
                  <a:gd name="adj3" fmla="val 25000"/>
                  <a:gd name="adj4" fmla="val 68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860550" y="1219199"/>
                <a:ext cx="2202876" cy="3059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p:nvSpPr>
          <p:spPr>
            <a:xfrm>
              <a:off x="860550" y="1234655"/>
              <a:ext cx="2086853" cy="276999"/>
            </a:xfrm>
            <a:prstGeom prst="rect">
              <a:avLst/>
            </a:prstGeom>
            <a:noFill/>
          </p:spPr>
          <p:txBody>
            <a:bodyPr wrap="none" rtlCol="0">
              <a:spAutoFit/>
            </a:bodyPr>
            <a:lstStyle/>
            <a:p>
              <a:r>
                <a:rPr lang="en-GB" sz="1200" dirty="0">
                  <a:solidFill>
                    <a:schemeClr val="tx1">
                      <a:lumMod val="75000"/>
                      <a:lumOff val="25000"/>
                    </a:schemeClr>
                  </a:solidFill>
                </a:rPr>
                <a:t>Total number of staff trained</a:t>
              </a:r>
            </a:p>
          </p:txBody>
        </p:sp>
      </p:grpSp>
      <p:sp>
        <p:nvSpPr>
          <p:cNvPr id="49" name="TextBox 48"/>
          <p:cNvSpPr txBox="1"/>
          <p:nvPr/>
        </p:nvSpPr>
        <p:spPr>
          <a:xfrm>
            <a:off x="1168684"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(91,279)</a:t>
            </a:r>
          </a:p>
        </p:txBody>
      </p:sp>
      <p:sp>
        <p:nvSpPr>
          <p:cNvPr id="50" name="TextBox 49"/>
          <p:cNvSpPr txBox="1"/>
          <p:nvPr/>
        </p:nvSpPr>
        <p:spPr>
          <a:xfrm>
            <a:off x="3425955"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(72,255)</a:t>
            </a:r>
          </a:p>
        </p:txBody>
      </p:sp>
      <p:sp>
        <p:nvSpPr>
          <p:cNvPr id="51" name="TextBox 50"/>
          <p:cNvSpPr txBox="1"/>
          <p:nvPr/>
        </p:nvSpPr>
        <p:spPr>
          <a:xfrm>
            <a:off x="5699603"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(4,014)</a:t>
            </a:r>
          </a:p>
        </p:txBody>
      </p:sp>
      <p:sp>
        <p:nvSpPr>
          <p:cNvPr id="52" name="TextBox 51"/>
          <p:cNvSpPr txBox="1"/>
          <p:nvPr/>
        </p:nvSpPr>
        <p:spPr>
          <a:xfrm>
            <a:off x="7956874"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(6,014)</a:t>
            </a:r>
          </a:p>
        </p:txBody>
      </p:sp>
      <p:sp>
        <p:nvSpPr>
          <p:cNvPr id="53" name="TextBox 52"/>
          <p:cNvSpPr txBox="1"/>
          <p:nvPr/>
        </p:nvSpPr>
        <p:spPr>
          <a:xfrm>
            <a:off x="10210715"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(5,996)</a:t>
            </a:r>
          </a:p>
        </p:txBody>
      </p:sp>
      <p:sp>
        <p:nvSpPr>
          <p:cNvPr id="59" name="TextBox 58"/>
          <p:cNvSpPr txBox="1"/>
          <p:nvPr/>
        </p:nvSpPr>
        <p:spPr>
          <a:xfrm>
            <a:off x="0" y="613638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2013:</a:t>
            </a:r>
          </a:p>
        </p:txBody>
      </p:sp>
      <p:sp>
        <p:nvSpPr>
          <p:cNvPr id="60" name="TextBox 59"/>
          <p:cNvSpPr txBox="1"/>
          <p:nvPr/>
        </p:nvSpPr>
        <p:spPr>
          <a:xfrm>
            <a:off x="9213" y="634175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2015:</a:t>
            </a:r>
          </a:p>
        </p:txBody>
      </p:sp>
      <p:graphicFrame>
        <p:nvGraphicFramePr>
          <p:cNvPr id="6" name="Chart 5"/>
          <p:cNvGraphicFramePr/>
          <p:nvPr>
            <p:extLst>
              <p:ext uri="{D42A27DB-BD31-4B8C-83A1-F6EECF244321}">
                <p14:modId xmlns:p14="http://schemas.microsoft.com/office/powerpoint/2010/main" val="1877577680"/>
              </p:ext>
            </p:extLst>
          </p:nvPr>
        </p:nvGraphicFramePr>
        <p:xfrm>
          <a:off x="-209550" y="1072056"/>
          <a:ext cx="12191344"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25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210"/>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669752" y="494529"/>
            <a:ext cx="7778930" cy="7778930"/>
          </a:xfrm>
          <a:prstGeom prst="rect">
            <a:avLst/>
          </a:prstGeom>
        </p:spPr>
      </p:pic>
      <p:sp>
        <p:nvSpPr>
          <p:cNvPr id="2" name="Title 1"/>
          <p:cNvSpPr>
            <a:spLocks noGrp="1"/>
          </p:cNvSpPr>
          <p:nvPr>
            <p:ph type="title"/>
          </p:nvPr>
        </p:nvSpPr>
        <p:spPr/>
        <p:txBody>
          <a:bodyPr/>
          <a:lstStyle/>
          <a:p>
            <a:r>
              <a:rPr lang="en-GB" dirty="0"/>
              <a:t>Profile of survey population </a:t>
            </a:r>
          </a:p>
        </p:txBody>
      </p:sp>
      <p:sp>
        <p:nvSpPr>
          <p:cNvPr id="216" name="TextBox 215"/>
          <p:cNvSpPr txBox="1"/>
          <p:nvPr/>
        </p:nvSpPr>
        <p:spPr>
          <a:xfrm>
            <a:off x="1113657" y="1902718"/>
            <a:ext cx="481221" cy="338554"/>
          </a:xfrm>
          <a:prstGeom prst="rect">
            <a:avLst/>
          </a:prstGeom>
          <a:noFill/>
        </p:spPr>
        <p:txBody>
          <a:bodyPr wrap="none" rtlCol="0">
            <a:spAutoFit/>
          </a:bodyPr>
          <a:lstStyle/>
          <a:p>
            <a:pPr algn="r"/>
            <a:r>
              <a:rPr lang="en-GB" sz="1600" dirty="0"/>
              <a:t>2-4</a:t>
            </a:r>
          </a:p>
        </p:txBody>
      </p:sp>
      <p:sp>
        <p:nvSpPr>
          <p:cNvPr id="217" name="TextBox 216"/>
          <p:cNvSpPr txBox="1"/>
          <p:nvPr/>
        </p:nvSpPr>
        <p:spPr>
          <a:xfrm>
            <a:off x="999843" y="2936835"/>
            <a:ext cx="595035" cy="338554"/>
          </a:xfrm>
          <a:prstGeom prst="rect">
            <a:avLst/>
          </a:prstGeom>
          <a:noFill/>
        </p:spPr>
        <p:txBody>
          <a:bodyPr wrap="none" rtlCol="0">
            <a:spAutoFit/>
          </a:bodyPr>
          <a:lstStyle/>
          <a:p>
            <a:pPr algn="r"/>
            <a:r>
              <a:rPr lang="en-GB" sz="1600" dirty="0"/>
              <a:t>5-24</a:t>
            </a:r>
          </a:p>
        </p:txBody>
      </p:sp>
      <p:sp>
        <p:nvSpPr>
          <p:cNvPr id="218" name="TextBox 217"/>
          <p:cNvSpPr txBox="1"/>
          <p:nvPr/>
        </p:nvSpPr>
        <p:spPr>
          <a:xfrm>
            <a:off x="886031" y="3972029"/>
            <a:ext cx="708847" cy="338554"/>
          </a:xfrm>
          <a:prstGeom prst="rect">
            <a:avLst/>
          </a:prstGeom>
          <a:noFill/>
        </p:spPr>
        <p:txBody>
          <a:bodyPr wrap="none" rtlCol="0">
            <a:spAutoFit/>
          </a:bodyPr>
          <a:lstStyle/>
          <a:p>
            <a:pPr algn="r"/>
            <a:r>
              <a:rPr lang="en-GB" sz="1600" dirty="0"/>
              <a:t>25-49</a:t>
            </a:r>
          </a:p>
        </p:txBody>
      </p:sp>
      <p:sp>
        <p:nvSpPr>
          <p:cNvPr id="219" name="TextBox 218"/>
          <p:cNvSpPr txBox="1"/>
          <p:nvPr/>
        </p:nvSpPr>
        <p:spPr>
          <a:xfrm>
            <a:off x="941232" y="6054093"/>
            <a:ext cx="646331" cy="338554"/>
          </a:xfrm>
          <a:prstGeom prst="rect">
            <a:avLst/>
          </a:prstGeom>
          <a:noFill/>
        </p:spPr>
        <p:txBody>
          <a:bodyPr wrap="none" rtlCol="0">
            <a:spAutoFit/>
          </a:bodyPr>
          <a:lstStyle/>
          <a:p>
            <a:pPr algn="r"/>
            <a:r>
              <a:rPr lang="en-GB" sz="1600" dirty="0"/>
              <a:t>100+</a:t>
            </a:r>
          </a:p>
        </p:txBody>
      </p:sp>
      <p:sp>
        <p:nvSpPr>
          <p:cNvPr id="228" name="Text Placeholder 6"/>
          <p:cNvSpPr>
            <a:spLocks noGrp="1"/>
          </p:cNvSpPr>
          <p:nvPr>
            <p:ph type="body" sz="quarter" idx="13"/>
          </p:nvPr>
        </p:nvSpPr>
        <p:spPr>
          <a:xfrm>
            <a:off x="116435" y="1139092"/>
            <a:ext cx="7017100" cy="462236"/>
          </a:xfrm>
        </p:spPr>
        <p:txBody>
          <a:bodyPr>
            <a:normAutofit/>
          </a:bodyPr>
          <a:lstStyle/>
          <a:p>
            <a:r>
              <a:rPr lang="en-GB" b="1" dirty="0"/>
              <a:t>Establishments vs. Employment – UK Wide*</a:t>
            </a:r>
          </a:p>
        </p:txBody>
      </p:sp>
      <p:pic>
        <p:nvPicPr>
          <p:cNvPr id="302" name="Picture 3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156" y="1952469"/>
            <a:ext cx="2078848" cy="1156851"/>
          </a:xfrm>
          <a:prstGeom prst="rect">
            <a:avLst/>
          </a:prstGeom>
        </p:spPr>
      </p:pic>
      <p:pic>
        <p:nvPicPr>
          <p:cNvPr id="303" name="Picture 3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738" y="3936280"/>
            <a:ext cx="1161688" cy="646463"/>
          </a:xfrm>
          <a:prstGeom prst="rect">
            <a:avLst/>
          </a:prstGeom>
        </p:spPr>
      </p:pic>
      <p:sp>
        <p:nvSpPr>
          <p:cNvPr id="304" name="Rectangle 303"/>
          <p:cNvSpPr/>
          <p:nvPr/>
        </p:nvSpPr>
        <p:spPr>
          <a:xfrm>
            <a:off x="9077325" y="1560209"/>
            <a:ext cx="2706508" cy="3934213"/>
          </a:xfrm>
          <a:prstGeom prst="rect">
            <a:avLst/>
          </a:pr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4436"/>
              </a:solidFill>
            </a:endParaRPr>
          </a:p>
        </p:txBody>
      </p:sp>
      <p:sp>
        <p:nvSpPr>
          <p:cNvPr id="305" name="Rectangle 304"/>
          <p:cNvSpPr/>
          <p:nvPr/>
        </p:nvSpPr>
        <p:spPr>
          <a:xfrm>
            <a:off x="9872026" y="2916320"/>
            <a:ext cx="1117100" cy="307777"/>
          </a:xfrm>
          <a:prstGeom prst="rect">
            <a:avLst/>
          </a:prstGeom>
        </p:spPr>
        <p:txBody>
          <a:bodyPr wrap="none">
            <a:spAutoFit/>
          </a:bodyPr>
          <a:lstStyle/>
          <a:p>
            <a:pPr algn="ctr"/>
            <a:r>
              <a:rPr lang="en-GB" sz="1400" b="1" dirty="0">
                <a:latin typeface="NeueHaasGroteskDisp Std Blk"/>
              </a:rPr>
              <a:t>MULTISITE</a:t>
            </a:r>
            <a:endParaRPr lang="en-GB" sz="1200" b="1" dirty="0">
              <a:latin typeface="NeueHaasGroteskDisp Std Blk"/>
            </a:endParaRPr>
          </a:p>
        </p:txBody>
      </p:sp>
      <p:sp>
        <p:nvSpPr>
          <p:cNvPr id="306" name="Rectangle 305"/>
          <p:cNvSpPr/>
          <p:nvPr/>
        </p:nvSpPr>
        <p:spPr>
          <a:xfrm>
            <a:off x="9574915" y="4506894"/>
            <a:ext cx="1711330" cy="766054"/>
          </a:xfrm>
          <a:prstGeom prst="rect">
            <a:avLst/>
          </a:prstGeom>
        </p:spPr>
        <p:txBody>
          <a:bodyPr wrap="none">
            <a:spAutoFit/>
          </a:bodyPr>
          <a:lstStyle/>
          <a:p>
            <a:pPr algn="ctr"/>
            <a:r>
              <a:rPr lang="en-GB" sz="1400" b="1" dirty="0">
                <a:latin typeface="NeueHaasGroteskDisp Std Blk"/>
              </a:rPr>
              <a:t>SINGLE </a:t>
            </a:r>
          </a:p>
          <a:p>
            <a:pPr algn="ctr"/>
            <a:r>
              <a:rPr lang="en-GB" sz="1400" b="1" dirty="0">
                <a:latin typeface="NeueHaasGroteskDisp Std Blk"/>
              </a:rPr>
              <a:t>SITE</a:t>
            </a:r>
          </a:p>
        </p:txBody>
      </p:sp>
      <p:sp>
        <p:nvSpPr>
          <p:cNvPr id="307" name="TextBox 306"/>
          <p:cNvSpPr txBox="1"/>
          <p:nvPr/>
        </p:nvSpPr>
        <p:spPr>
          <a:xfrm>
            <a:off x="10081768" y="1658460"/>
            <a:ext cx="697627" cy="400109"/>
          </a:xfrm>
          <a:prstGeom prst="rect">
            <a:avLst/>
          </a:prstGeom>
          <a:noFill/>
        </p:spPr>
        <p:txBody>
          <a:bodyPr wrap="none" rtlCol="0">
            <a:spAutoFit/>
          </a:bodyPr>
          <a:lstStyle/>
          <a:p>
            <a:pPr algn="ctr"/>
            <a:r>
              <a:rPr lang="en-GB" sz="2000" b="1" dirty="0">
                <a:solidFill>
                  <a:srgbClr val="233A75"/>
                </a:solidFill>
                <a:latin typeface="NeueHaasGroteskDisp Std Blk"/>
              </a:rPr>
              <a:t>33%</a:t>
            </a:r>
          </a:p>
        </p:txBody>
      </p:sp>
      <p:sp>
        <p:nvSpPr>
          <p:cNvPr id="308" name="TextBox 307"/>
          <p:cNvSpPr txBox="1"/>
          <p:nvPr/>
        </p:nvSpPr>
        <p:spPr>
          <a:xfrm>
            <a:off x="10081768" y="3522879"/>
            <a:ext cx="697627" cy="400109"/>
          </a:xfrm>
          <a:prstGeom prst="rect">
            <a:avLst/>
          </a:prstGeom>
          <a:noFill/>
        </p:spPr>
        <p:txBody>
          <a:bodyPr wrap="none" rtlCol="0">
            <a:spAutoFit/>
          </a:bodyPr>
          <a:lstStyle/>
          <a:p>
            <a:pPr algn="ctr"/>
            <a:r>
              <a:rPr lang="en-GB" sz="2000" b="1" dirty="0">
                <a:solidFill>
                  <a:srgbClr val="233A75"/>
                </a:solidFill>
                <a:latin typeface="NeueHaasGroteskDisp Std Blk"/>
              </a:rPr>
              <a:t>67%</a:t>
            </a:r>
          </a:p>
        </p:txBody>
      </p:sp>
      <p:sp>
        <p:nvSpPr>
          <p:cNvPr id="315" name="TextBox 314"/>
          <p:cNvSpPr txBox="1"/>
          <p:nvPr/>
        </p:nvSpPr>
        <p:spPr>
          <a:xfrm>
            <a:off x="886030" y="5024238"/>
            <a:ext cx="708848" cy="338554"/>
          </a:xfrm>
          <a:prstGeom prst="rect">
            <a:avLst/>
          </a:prstGeom>
          <a:noFill/>
        </p:spPr>
        <p:txBody>
          <a:bodyPr wrap="none" rtlCol="0">
            <a:spAutoFit/>
          </a:bodyPr>
          <a:lstStyle/>
          <a:p>
            <a:pPr algn="r"/>
            <a:r>
              <a:rPr lang="en-GB" sz="1600" dirty="0"/>
              <a:t>50-99</a:t>
            </a:r>
          </a:p>
        </p:txBody>
      </p:sp>
      <p:pic>
        <p:nvPicPr>
          <p:cNvPr id="215" name="Picture 2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742" y="1758875"/>
            <a:ext cx="339824" cy="267749"/>
          </a:xfrm>
          <a:prstGeom prst="rect">
            <a:avLst/>
          </a:prstGeom>
        </p:spPr>
      </p:pic>
      <p:grpSp>
        <p:nvGrpSpPr>
          <p:cNvPr id="5" name="Group 4"/>
          <p:cNvGrpSpPr/>
          <p:nvPr/>
        </p:nvGrpSpPr>
        <p:grpSpPr>
          <a:xfrm>
            <a:off x="1596441" y="2111848"/>
            <a:ext cx="225913" cy="241270"/>
            <a:chOff x="2388452" y="1969582"/>
            <a:chExt cx="205375" cy="167548"/>
          </a:xfrm>
        </p:grpSpPr>
        <p:pic>
          <p:nvPicPr>
            <p:cNvPr id="149" name="Picture 148"/>
            <p:cNvPicPr>
              <a:picLocks noChangeAspect="1"/>
            </p:cNvPicPr>
            <p:nvPr/>
          </p:nvPicPr>
          <p:blipFill rotWithShape="1">
            <a:blip r:embed="rId6"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50" name="Picture 149"/>
            <p:cNvPicPr>
              <a:picLocks noChangeAspect="1"/>
            </p:cNvPicPr>
            <p:nvPr/>
          </p:nvPicPr>
          <p:blipFill rotWithShape="1">
            <a:blip r:embed="rId7">
              <a:extLst>
                <a:ext uri="{28A0092B-C50C-407E-A947-70E740481C1C}">
                  <a14:useLocalDpi xmlns:a14="http://schemas.microsoft.com/office/drawing/2010/main" val="0"/>
                </a:ext>
              </a:extLst>
            </a:blip>
            <a:srcRect r="-1"/>
            <a:stretch/>
          </p:blipFill>
          <p:spPr>
            <a:xfrm flipH="1">
              <a:off x="2388452" y="1971793"/>
              <a:ext cx="91600" cy="164139"/>
            </a:xfrm>
            <a:prstGeom prst="rect">
              <a:avLst/>
            </a:prstGeom>
          </p:spPr>
        </p:pic>
      </p:grpSp>
      <p:pic>
        <p:nvPicPr>
          <p:cNvPr id="168" name="Picture 1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742" y="3831353"/>
            <a:ext cx="339824" cy="267749"/>
          </a:xfrm>
          <a:prstGeom prst="rect">
            <a:avLst/>
          </a:prstGeom>
        </p:spPr>
      </p:pic>
      <p:grpSp>
        <p:nvGrpSpPr>
          <p:cNvPr id="169" name="Group 168"/>
          <p:cNvGrpSpPr/>
          <p:nvPr/>
        </p:nvGrpSpPr>
        <p:grpSpPr>
          <a:xfrm>
            <a:off x="1596441" y="4184326"/>
            <a:ext cx="225913" cy="241270"/>
            <a:chOff x="2388452" y="1969582"/>
            <a:chExt cx="205375" cy="167548"/>
          </a:xfrm>
        </p:grpSpPr>
        <p:pic>
          <p:nvPicPr>
            <p:cNvPr id="170" name="Picture 169"/>
            <p:cNvPicPr>
              <a:picLocks noChangeAspect="1"/>
            </p:cNvPicPr>
            <p:nvPr/>
          </p:nvPicPr>
          <p:blipFill rotWithShape="1">
            <a:blip r:embed="rId6"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71" name="Picture 170"/>
            <p:cNvPicPr>
              <a:picLocks noChangeAspect="1"/>
            </p:cNvPicPr>
            <p:nvPr/>
          </p:nvPicPr>
          <p:blipFill rotWithShape="1">
            <a:blip r:embed="rId7">
              <a:extLst>
                <a:ext uri="{28A0092B-C50C-407E-A947-70E740481C1C}">
                  <a14:useLocalDpi xmlns:a14="http://schemas.microsoft.com/office/drawing/2010/main" val="0"/>
                </a:ext>
              </a:extLst>
            </a:blip>
            <a:srcRect r="-1"/>
            <a:stretch/>
          </p:blipFill>
          <p:spPr>
            <a:xfrm flipH="1">
              <a:off x="2388452" y="1971793"/>
              <a:ext cx="91600" cy="164139"/>
            </a:xfrm>
            <a:prstGeom prst="rect">
              <a:avLst/>
            </a:prstGeom>
          </p:spPr>
        </p:pic>
      </p:grpSp>
      <p:pic>
        <p:nvPicPr>
          <p:cNvPr id="173" name="Picture 1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742" y="4881876"/>
            <a:ext cx="339824" cy="267749"/>
          </a:xfrm>
          <a:prstGeom prst="rect">
            <a:avLst/>
          </a:prstGeom>
        </p:spPr>
      </p:pic>
      <p:grpSp>
        <p:nvGrpSpPr>
          <p:cNvPr id="174" name="Group 173"/>
          <p:cNvGrpSpPr/>
          <p:nvPr/>
        </p:nvGrpSpPr>
        <p:grpSpPr>
          <a:xfrm>
            <a:off x="1596441" y="5234849"/>
            <a:ext cx="225913" cy="241270"/>
            <a:chOff x="2388452" y="1969582"/>
            <a:chExt cx="205375" cy="167548"/>
          </a:xfrm>
        </p:grpSpPr>
        <p:pic>
          <p:nvPicPr>
            <p:cNvPr id="175" name="Picture 174"/>
            <p:cNvPicPr>
              <a:picLocks noChangeAspect="1"/>
            </p:cNvPicPr>
            <p:nvPr/>
          </p:nvPicPr>
          <p:blipFill rotWithShape="1">
            <a:blip r:embed="rId6"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76" name="Picture 175"/>
            <p:cNvPicPr>
              <a:picLocks noChangeAspect="1"/>
            </p:cNvPicPr>
            <p:nvPr/>
          </p:nvPicPr>
          <p:blipFill rotWithShape="1">
            <a:blip r:embed="rId7">
              <a:extLst>
                <a:ext uri="{28A0092B-C50C-407E-A947-70E740481C1C}">
                  <a14:useLocalDpi xmlns:a14="http://schemas.microsoft.com/office/drawing/2010/main" val="0"/>
                </a:ext>
              </a:extLst>
            </a:blip>
            <a:srcRect r="-1"/>
            <a:stretch/>
          </p:blipFill>
          <p:spPr>
            <a:xfrm flipH="1">
              <a:off x="2388452" y="1971793"/>
              <a:ext cx="91600" cy="164139"/>
            </a:xfrm>
            <a:prstGeom prst="rect">
              <a:avLst/>
            </a:prstGeom>
          </p:spPr>
        </p:pic>
      </p:grpSp>
      <p:pic>
        <p:nvPicPr>
          <p:cNvPr id="178" name="Picture 1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654" y="5917565"/>
            <a:ext cx="339824" cy="267749"/>
          </a:xfrm>
          <a:prstGeom prst="rect">
            <a:avLst/>
          </a:prstGeom>
        </p:spPr>
      </p:pic>
      <p:grpSp>
        <p:nvGrpSpPr>
          <p:cNvPr id="179" name="Group 178"/>
          <p:cNvGrpSpPr/>
          <p:nvPr/>
        </p:nvGrpSpPr>
        <p:grpSpPr>
          <a:xfrm>
            <a:off x="1585353" y="6270538"/>
            <a:ext cx="225913" cy="241270"/>
            <a:chOff x="2388452" y="1969582"/>
            <a:chExt cx="205375" cy="167548"/>
          </a:xfrm>
        </p:grpSpPr>
        <p:pic>
          <p:nvPicPr>
            <p:cNvPr id="180" name="Picture 179"/>
            <p:cNvPicPr>
              <a:picLocks noChangeAspect="1"/>
            </p:cNvPicPr>
            <p:nvPr/>
          </p:nvPicPr>
          <p:blipFill rotWithShape="1">
            <a:blip r:embed="rId6"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81" name="Picture 180"/>
            <p:cNvPicPr>
              <a:picLocks noChangeAspect="1"/>
            </p:cNvPicPr>
            <p:nvPr/>
          </p:nvPicPr>
          <p:blipFill rotWithShape="1">
            <a:blip r:embed="rId7">
              <a:extLst>
                <a:ext uri="{28A0092B-C50C-407E-A947-70E740481C1C}">
                  <a14:useLocalDpi xmlns:a14="http://schemas.microsoft.com/office/drawing/2010/main" val="0"/>
                </a:ext>
              </a:extLst>
            </a:blip>
            <a:srcRect r="-1"/>
            <a:stretch/>
          </p:blipFill>
          <p:spPr>
            <a:xfrm flipH="1">
              <a:off x="2388452" y="1971793"/>
              <a:ext cx="91600" cy="164139"/>
            </a:xfrm>
            <a:prstGeom prst="rect">
              <a:avLst/>
            </a:prstGeom>
          </p:spPr>
        </p:pic>
      </p:grpSp>
      <p:pic>
        <p:nvPicPr>
          <p:cNvPr id="183" name="Picture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654" y="2795217"/>
            <a:ext cx="339824" cy="267749"/>
          </a:xfrm>
          <a:prstGeom prst="rect">
            <a:avLst/>
          </a:prstGeom>
        </p:spPr>
      </p:pic>
      <p:grpSp>
        <p:nvGrpSpPr>
          <p:cNvPr id="184" name="Group 183"/>
          <p:cNvGrpSpPr/>
          <p:nvPr/>
        </p:nvGrpSpPr>
        <p:grpSpPr>
          <a:xfrm>
            <a:off x="1585353" y="3148190"/>
            <a:ext cx="225913" cy="241270"/>
            <a:chOff x="2388452" y="1969582"/>
            <a:chExt cx="205375" cy="167548"/>
          </a:xfrm>
        </p:grpSpPr>
        <p:pic>
          <p:nvPicPr>
            <p:cNvPr id="185" name="Picture 184"/>
            <p:cNvPicPr>
              <a:picLocks noChangeAspect="1"/>
            </p:cNvPicPr>
            <p:nvPr/>
          </p:nvPicPr>
          <p:blipFill rotWithShape="1">
            <a:blip r:embed="rId6"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86" name="Picture 185"/>
            <p:cNvPicPr>
              <a:picLocks noChangeAspect="1"/>
            </p:cNvPicPr>
            <p:nvPr/>
          </p:nvPicPr>
          <p:blipFill rotWithShape="1">
            <a:blip r:embed="rId7">
              <a:extLst>
                <a:ext uri="{28A0092B-C50C-407E-A947-70E740481C1C}">
                  <a14:useLocalDpi xmlns:a14="http://schemas.microsoft.com/office/drawing/2010/main" val="0"/>
                </a:ext>
              </a:extLst>
            </a:blip>
            <a:srcRect r="-1"/>
            <a:stretch/>
          </p:blipFill>
          <p:spPr>
            <a:xfrm flipH="1">
              <a:off x="2388452" y="1971793"/>
              <a:ext cx="91600" cy="164139"/>
            </a:xfrm>
            <a:prstGeom prst="rect">
              <a:avLst/>
            </a:prstGeom>
          </p:spPr>
        </p:pic>
      </p:grpSp>
      <p:sp>
        <p:nvSpPr>
          <p:cNvPr id="39" name="TextBox 38"/>
          <p:cNvSpPr txBox="1"/>
          <p:nvPr/>
        </p:nvSpPr>
        <p:spPr>
          <a:xfrm>
            <a:off x="9077322" y="5078924"/>
            <a:ext cx="2706508" cy="415498"/>
          </a:xfrm>
          <a:prstGeom prst="rect">
            <a:avLst/>
          </a:prstGeom>
          <a:noFill/>
        </p:spPr>
        <p:txBody>
          <a:bodyPr wrap="square" rtlCol="0">
            <a:spAutoFit/>
          </a:bodyPr>
          <a:lstStyle/>
          <a:p>
            <a:pPr algn="ctr"/>
            <a:r>
              <a:rPr lang="en-GB" sz="1050" i="1" dirty="0">
                <a:cs typeface="Arial" panose="020B0604020202020204" pitchFamily="34" charset="0"/>
              </a:rPr>
              <a:t>Data taken from </a:t>
            </a:r>
            <a:r>
              <a:rPr lang="en-GB" sz="1050" i="1" dirty="0" err="1">
                <a:cs typeface="Arial" panose="020B0604020202020204" pitchFamily="34" charset="0"/>
              </a:rPr>
              <a:t>ESS</a:t>
            </a:r>
            <a:r>
              <a:rPr lang="en-GB" sz="1050" i="1" dirty="0">
                <a:cs typeface="Arial" panose="020B0604020202020204" pitchFamily="34" charset="0"/>
              </a:rPr>
              <a:t> 2015</a:t>
            </a:r>
          </a:p>
          <a:p>
            <a:pPr algn="ctr"/>
            <a:r>
              <a:rPr lang="en-GB" sz="1050" i="1" dirty="0">
                <a:cs typeface="Arial" panose="020B0604020202020204" pitchFamily="34" charset="0"/>
              </a:rPr>
              <a:t>Base: All establishments (91,210)</a:t>
            </a:r>
          </a:p>
        </p:txBody>
      </p:sp>
      <p:graphicFrame>
        <p:nvGraphicFramePr>
          <p:cNvPr id="3" name="Chart 2"/>
          <p:cNvGraphicFramePr/>
          <p:nvPr>
            <p:extLst>
              <p:ext uri="{D42A27DB-BD31-4B8C-83A1-F6EECF244321}">
                <p14:modId xmlns:p14="http://schemas.microsoft.com/office/powerpoint/2010/main" val="2711045804"/>
              </p:ext>
            </p:extLst>
          </p:nvPr>
        </p:nvGraphicFramePr>
        <p:xfrm>
          <a:off x="1596441" y="1441626"/>
          <a:ext cx="8128000" cy="5416373"/>
        </p:xfrm>
        <a:graphic>
          <a:graphicData uri="http://schemas.openxmlformats.org/drawingml/2006/chart">
            <c:chart xmlns:c="http://schemas.openxmlformats.org/drawingml/2006/chart" xmlns:r="http://schemas.openxmlformats.org/officeDocument/2006/relationships" r:id="rId8"/>
          </a:graphicData>
        </a:graphic>
      </p:graphicFrame>
      <p:sp>
        <p:nvSpPr>
          <p:cNvPr id="40" name="TextBox 39"/>
          <p:cNvSpPr txBox="1"/>
          <p:nvPr/>
        </p:nvSpPr>
        <p:spPr>
          <a:xfrm>
            <a:off x="4580526" y="6611658"/>
            <a:ext cx="7611474" cy="261610"/>
          </a:xfrm>
          <a:prstGeom prst="rect">
            <a:avLst/>
          </a:prstGeom>
          <a:noFill/>
        </p:spPr>
        <p:txBody>
          <a:bodyPr wrap="square" rtlCol="0">
            <a:spAutoFit/>
          </a:bodyPr>
          <a:lstStyle/>
          <a:p>
            <a:pPr algn="r"/>
            <a:r>
              <a:rPr lang="en-GB" sz="1100" i="1" dirty="0">
                <a:solidFill>
                  <a:srgbClr val="000000"/>
                </a:solidFill>
              </a:rPr>
              <a:t>*Data based on </a:t>
            </a:r>
            <a:r>
              <a:rPr lang="en-GB" sz="1100" i="1" dirty="0" err="1">
                <a:solidFill>
                  <a:srgbClr val="000000"/>
                </a:solidFill>
              </a:rPr>
              <a:t>IDBR</a:t>
            </a:r>
            <a:r>
              <a:rPr lang="en-GB" sz="1100" i="1" dirty="0">
                <a:solidFill>
                  <a:srgbClr val="000000"/>
                </a:solidFill>
              </a:rPr>
              <a:t> March 2014 counts</a:t>
            </a:r>
            <a:endParaRPr lang="en-GB" sz="1100" i="1" dirty="0"/>
          </a:p>
        </p:txBody>
      </p:sp>
    </p:spTree>
    <p:extLst>
      <p:ext uri="{BB962C8B-B14F-4D97-AF65-F5344CB8AC3E}">
        <p14:creationId xmlns:p14="http://schemas.microsoft.com/office/powerpoint/2010/main" val="3292281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cs typeface="Arial" panose="020B0604020202020204" pitchFamily="34" charset="0"/>
              </a:rPr>
              <a:t>Proportion of staff trained by size</a:t>
            </a:r>
            <a:endParaRPr lang="en-GB" dirty="0"/>
          </a:p>
        </p:txBody>
      </p:sp>
      <p:graphicFrame>
        <p:nvGraphicFramePr>
          <p:cNvPr id="5" name="Object 5"/>
          <p:cNvGraphicFramePr>
            <a:graphicFrameLocks noChangeAspect="1"/>
          </p:cNvGraphicFramePr>
          <p:nvPr>
            <p:extLst>
              <p:ext uri="{D42A27DB-BD31-4B8C-83A1-F6EECF244321}">
                <p14:modId xmlns:p14="http://schemas.microsoft.com/office/powerpoint/2010/main" val="1621304782"/>
              </p:ext>
            </p:extLst>
          </p:nvPr>
        </p:nvGraphicFramePr>
        <p:xfrm>
          <a:off x="992698" y="1225882"/>
          <a:ext cx="11290337" cy="5144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975221688"/>
              </p:ext>
            </p:extLst>
          </p:nvPr>
        </p:nvGraphicFramePr>
        <p:xfrm>
          <a:off x="-209550" y="1072055"/>
          <a:ext cx="12191344" cy="492778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040411" y="6603360"/>
            <a:ext cx="4151589"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a:t>
            </a:r>
          </a:p>
        </p:txBody>
      </p:sp>
      <p:sp>
        <p:nvSpPr>
          <p:cNvPr id="33" name="TextBox 32"/>
          <p:cNvSpPr txBox="1"/>
          <p:nvPr/>
        </p:nvSpPr>
        <p:spPr>
          <a:xfrm>
            <a:off x="0" y="6076776"/>
            <a:ext cx="11858564" cy="577081"/>
          </a:xfrm>
          <a:prstGeom prst="rect">
            <a:avLst/>
          </a:prstGeom>
          <a:noFill/>
        </p:spPr>
        <p:txBody>
          <a:bodyPr wrap="square" rtlCol="0">
            <a:spAutoFit/>
          </a:bodyPr>
          <a:lstStyle/>
          <a:p>
            <a:r>
              <a:rPr lang="en-GB" sz="1050" i="1" dirty="0"/>
              <a:t>2011:	(17,905)	                         (47,770)		    (10,239)		        (5,712)		           (3,270)		              (1,626)</a:t>
            </a:r>
          </a:p>
          <a:p>
            <a:r>
              <a:rPr lang="en-GB" sz="1050" i="1" dirty="0"/>
              <a:t>2013:                (19,058)	                         (51,565)	                             (10,947)	                                 (5,584)	                                    (2,938)	                                       (1,187)</a:t>
            </a:r>
          </a:p>
          <a:p>
            <a:r>
              <a:rPr lang="en-GB" sz="1050" i="1" dirty="0"/>
              <a:t>2015:                (20,527)	                         (49,584)                                        (11,657)	                                 (5,836)	                                    (2,689)	                                        (917)</a:t>
            </a:r>
          </a:p>
        </p:txBody>
      </p:sp>
    </p:spTree>
    <p:extLst>
      <p:ext uri="{BB962C8B-B14F-4D97-AF65-F5344CB8AC3E}">
        <p14:creationId xmlns:p14="http://schemas.microsoft.com/office/powerpoint/2010/main" val="346853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extLst>
              <p:ext uri="{D42A27DB-BD31-4B8C-83A1-F6EECF244321}">
                <p14:modId xmlns:p14="http://schemas.microsoft.com/office/powerpoint/2010/main" val="4106549354"/>
              </p:ext>
            </p:extLst>
          </p:nvPr>
        </p:nvGraphicFramePr>
        <p:xfrm>
          <a:off x="-209550" y="1072056"/>
          <a:ext cx="12385780" cy="50094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3200" dirty="0">
                <a:cs typeface="Arial" panose="020B0604020202020204" pitchFamily="34" charset="0"/>
              </a:rPr>
              <a:t>Staff trained by sector</a:t>
            </a:r>
            <a:endParaRPr lang="en-GB" dirty="0"/>
          </a:p>
        </p:txBody>
      </p:sp>
      <p:sp>
        <p:nvSpPr>
          <p:cNvPr id="4" name="TextBox 3"/>
          <p:cNvSpPr txBox="1"/>
          <p:nvPr/>
        </p:nvSpPr>
        <p:spPr>
          <a:xfrm>
            <a:off x="1030855" y="6597324"/>
            <a:ext cx="11161145"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(as shown) </a:t>
            </a:r>
          </a:p>
        </p:txBody>
      </p:sp>
      <p:sp>
        <p:nvSpPr>
          <p:cNvPr id="5" name="TextBox 4"/>
          <p:cNvSpPr txBox="1"/>
          <p:nvPr/>
        </p:nvSpPr>
        <p:spPr>
          <a:xfrm>
            <a:off x="282462" y="6328278"/>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(3,632)</a:t>
            </a:r>
          </a:p>
        </p:txBody>
      </p:sp>
      <p:sp>
        <p:nvSpPr>
          <p:cNvPr id="6" name="TextBox 5"/>
          <p:cNvSpPr txBox="1"/>
          <p:nvPr/>
        </p:nvSpPr>
        <p:spPr>
          <a:xfrm>
            <a:off x="1198362" y="6339392"/>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(6,998)</a:t>
            </a:r>
          </a:p>
        </p:txBody>
      </p:sp>
      <p:sp>
        <p:nvSpPr>
          <p:cNvPr id="7" name="TextBox 6"/>
          <p:cNvSpPr txBox="1"/>
          <p:nvPr/>
        </p:nvSpPr>
        <p:spPr>
          <a:xfrm>
            <a:off x="21142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(1,041)</a:t>
            </a:r>
          </a:p>
        </p:txBody>
      </p:sp>
      <p:sp>
        <p:nvSpPr>
          <p:cNvPr id="8" name="TextBox 7"/>
          <p:cNvSpPr txBox="1"/>
          <p:nvPr/>
        </p:nvSpPr>
        <p:spPr>
          <a:xfrm>
            <a:off x="30301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(7,474)</a:t>
            </a:r>
          </a:p>
        </p:txBody>
      </p:sp>
      <p:sp>
        <p:nvSpPr>
          <p:cNvPr id="9" name="TextBox 8"/>
          <p:cNvSpPr txBox="1"/>
          <p:nvPr/>
        </p:nvSpPr>
        <p:spPr>
          <a:xfrm>
            <a:off x="39460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(16,126)</a:t>
            </a:r>
          </a:p>
        </p:txBody>
      </p:sp>
      <p:sp>
        <p:nvSpPr>
          <p:cNvPr id="10" name="TextBox 9"/>
          <p:cNvSpPr txBox="1"/>
          <p:nvPr/>
        </p:nvSpPr>
        <p:spPr>
          <a:xfrm>
            <a:off x="48619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(8,920)</a:t>
            </a:r>
          </a:p>
        </p:txBody>
      </p:sp>
      <p:sp>
        <p:nvSpPr>
          <p:cNvPr id="11" name="TextBox 10"/>
          <p:cNvSpPr txBox="1"/>
          <p:nvPr/>
        </p:nvSpPr>
        <p:spPr>
          <a:xfrm>
            <a:off x="57778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(8,936)</a:t>
            </a:r>
          </a:p>
        </p:txBody>
      </p:sp>
      <p:sp>
        <p:nvSpPr>
          <p:cNvPr id="12" name="TextBox 11"/>
          <p:cNvSpPr txBox="1"/>
          <p:nvPr/>
        </p:nvSpPr>
        <p:spPr>
          <a:xfrm>
            <a:off x="66937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(2,549)</a:t>
            </a:r>
          </a:p>
        </p:txBody>
      </p:sp>
      <p:sp>
        <p:nvSpPr>
          <p:cNvPr id="13" name="TextBox 12"/>
          <p:cNvSpPr txBox="1"/>
          <p:nvPr/>
        </p:nvSpPr>
        <p:spPr>
          <a:xfrm>
            <a:off x="76096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(13,143)</a:t>
            </a:r>
          </a:p>
        </p:txBody>
      </p:sp>
      <p:sp>
        <p:nvSpPr>
          <p:cNvPr id="14" name="TextBox 13"/>
          <p:cNvSpPr txBox="1"/>
          <p:nvPr/>
        </p:nvSpPr>
        <p:spPr>
          <a:xfrm>
            <a:off x="85255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(947)</a:t>
            </a:r>
          </a:p>
        </p:txBody>
      </p:sp>
      <p:sp>
        <p:nvSpPr>
          <p:cNvPr id="15" name="TextBox 14"/>
          <p:cNvSpPr txBox="1"/>
          <p:nvPr/>
        </p:nvSpPr>
        <p:spPr>
          <a:xfrm>
            <a:off x="94414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(5,515)</a:t>
            </a:r>
          </a:p>
        </p:txBody>
      </p:sp>
      <p:sp>
        <p:nvSpPr>
          <p:cNvPr id="16" name="TextBox 15"/>
          <p:cNvSpPr txBox="1"/>
          <p:nvPr/>
        </p:nvSpPr>
        <p:spPr>
          <a:xfrm>
            <a:off x="10357362"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(8,556)</a:t>
            </a:r>
          </a:p>
        </p:txBody>
      </p:sp>
      <p:sp>
        <p:nvSpPr>
          <p:cNvPr id="17" name="TextBox 16"/>
          <p:cNvSpPr txBox="1"/>
          <p:nvPr/>
        </p:nvSpPr>
        <p:spPr>
          <a:xfrm>
            <a:off x="11273263" y="6330759"/>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(7,373)</a:t>
            </a:r>
          </a:p>
        </p:txBody>
      </p:sp>
      <p:sp>
        <p:nvSpPr>
          <p:cNvPr id="18" name="TextBox 17"/>
          <p:cNvSpPr txBox="1"/>
          <p:nvPr/>
        </p:nvSpPr>
        <p:spPr>
          <a:xfrm>
            <a:off x="2824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(3,407)</a:t>
            </a:r>
          </a:p>
        </p:txBody>
      </p:sp>
      <p:sp>
        <p:nvSpPr>
          <p:cNvPr id="19" name="TextBox 18"/>
          <p:cNvSpPr txBox="1"/>
          <p:nvPr/>
        </p:nvSpPr>
        <p:spPr>
          <a:xfrm>
            <a:off x="11983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(7,560)</a:t>
            </a:r>
          </a:p>
        </p:txBody>
      </p:sp>
      <p:sp>
        <p:nvSpPr>
          <p:cNvPr id="20" name="TextBox 19"/>
          <p:cNvSpPr txBox="1"/>
          <p:nvPr/>
        </p:nvSpPr>
        <p:spPr>
          <a:xfrm>
            <a:off x="21142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(1,148)</a:t>
            </a:r>
          </a:p>
        </p:txBody>
      </p:sp>
      <p:sp>
        <p:nvSpPr>
          <p:cNvPr id="21" name="TextBox 20"/>
          <p:cNvSpPr txBox="1"/>
          <p:nvPr/>
        </p:nvSpPr>
        <p:spPr>
          <a:xfrm>
            <a:off x="30301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(7,202)</a:t>
            </a:r>
          </a:p>
        </p:txBody>
      </p:sp>
      <p:sp>
        <p:nvSpPr>
          <p:cNvPr id="22" name="TextBox 21"/>
          <p:cNvSpPr txBox="1"/>
          <p:nvPr/>
        </p:nvSpPr>
        <p:spPr>
          <a:xfrm>
            <a:off x="39460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(17,287)</a:t>
            </a:r>
          </a:p>
        </p:txBody>
      </p:sp>
      <p:sp>
        <p:nvSpPr>
          <p:cNvPr id="23" name="TextBox 22"/>
          <p:cNvSpPr txBox="1"/>
          <p:nvPr/>
        </p:nvSpPr>
        <p:spPr>
          <a:xfrm>
            <a:off x="48619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(8,888)</a:t>
            </a:r>
          </a:p>
        </p:txBody>
      </p:sp>
      <p:sp>
        <p:nvSpPr>
          <p:cNvPr id="24" name="TextBox 23"/>
          <p:cNvSpPr txBox="1"/>
          <p:nvPr/>
        </p:nvSpPr>
        <p:spPr>
          <a:xfrm>
            <a:off x="57778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(6,890)</a:t>
            </a:r>
          </a:p>
        </p:txBody>
      </p:sp>
      <p:sp>
        <p:nvSpPr>
          <p:cNvPr id="25" name="TextBox 24"/>
          <p:cNvSpPr txBox="1"/>
          <p:nvPr/>
        </p:nvSpPr>
        <p:spPr>
          <a:xfrm>
            <a:off x="66937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(2,330)</a:t>
            </a:r>
          </a:p>
        </p:txBody>
      </p:sp>
      <p:sp>
        <p:nvSpPr>
          <p:cNvPr id="26" name="TextBox 25"/>
          <p:cNvSpPr txBox="1"/>
          <p:nvPr/>
        </p:nvSpPr>
        <p:spPr>
          <a:xfrm>
            <a:off x="76096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(14,011)</a:t>
            </a:r>
          </a:p>
        </p:txBody>
      </p:sp>
      <p:sp>
        <p:nvSpPr>
          <p:cNvPr id="27" name="TextBox 26"/>
          <p:cNvSpPr txBox="1"/>
          <p:nvPr/>
        </p:nvSpPr>
        <p:spPr>
          <a:xfrm>
            <a:off x="85255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(942)</a:t>
            </a:r>
          </a:p>
        </p:txBody>
      </p:sp>
      <p:sp>
        <p:nvSpPr>
          <p:cNvPr id="28" name="TextBox 27"/>
          <p:cNvSpPr txBox="1"/>
          <p:nvPr/>
        </p:nvSpPr>
        <p:spPr>
          <a:xfrm>
            <a:off x="94414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(5,769)</a:t>
            </a:r>
          </a:p>
        </p:txBody>
      </p:sp>
      <p:sp>
        <p:nvSpPr>
          <p:cNvPr id="29" name="TextBox 28"/>
          <p:cNvSpPr txBox="1"/>
          <p:nvPr/>
        </p:nvSpPr>
        <p:spPr>
          <a:xfrm>
            <a:off x="103573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(8,460)</a:t>
            </a:r>
          </a:p>
        </p:txBody>
      </p:sp>
      <p:sp>
        <p:nvSpPr>
          <p:cNvPr id="30" name="TextBox 29"/>
          <p:cNvSpPr txBox="1"/>
          <p:nvPr/>
        </p:nvSpPr>
        <p:spPr>
          <a:xfrm>
            <a:off x="11273263" y="6150585"/>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(7,358)</a:t>
            </a:r>
          </a:p>
        </p:txBody>
      </p:sp>
      <p:sp>
        <p:nvSpPr>
          <p:cNvPr id="31" name="TextBox 30"/>
          <p:cNvSpPr txBox="1"/>
          <p:nvPr/>
        </p:nvSpPr>
        <p:spPr>
          <a:xfrm>
            <a:off x="2824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(939)</a:t>
            </a:r>
          </a:p>
        </p:txBody>
      </p:sp>
      <p:sp>
        <p:nvSpPr>
          <p:cNvPr id="32" name="TextBox 31"/>
          <p:cNvSpPr txBox="1"/>
          <p:nvPr/>
        </p:nvSpPr>
        <p:spPr>
          <a:xfrm>
            <a:off x="11983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(7,892)</a:t>
            </a:r>
          </a:p>
        </p:txBody>
      </p:sp>
      <p:sp>
        <p:nvSpPr>
          <p:cNvPr id="33" name="TextBox 32"/>
          <p:cNvSpPr txBox="1"/>
          <p:nvPr/>
        </p:nvSpPr>
        <p:spPr>
          <a:xfrm>
            <a:off x="21142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(1,426)</a:t>
            </a:r>
          </a:p>
        </p:txBody>
      </p:sp>
      <p:sp>
        <p:nvSpPr>
          <p:cNvPr id="34" name="TextBox 33"/>
          <p:cNvSpPr txBox="1"/>
          <p:nvPr/>
        </p:nvSpPr>
        <p:spPr>
          <a:xfrm>
            <a:off x="30301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(6,654)</a:t>
            </a:r>
          </a:p>
        </p:txBody>
      </p:sp>
      <p:sp>
        <p:nvSpPr>
          <p:cNvPr id="35" name="TextBox 34"/>
          <p:cNvSpPr txBox="1"/>
          <p:nvPr/>
        </p:nvSpPr>
        <p:spPr>
          <a:xfrm>
            <a:off x="39460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(15,340)</a:t>
            </a:r>
          </a:p>
        </p:txBody>
      </p:sp>
      <p:sp>
        <p:nvSpPr>
          <p:cNvPr id="36" name="TextBox 35"/>
          <p:cNvSpPr txBox="1"/>
          <p:nvPr/>
        </p:nvSpPr>
        <p:spPr>
          <a:xfrm>
            <a:off x="48619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(8,471)</a:t>
            </a:r>
          </a:p>
        </p:txBody>
      </p:sp>
      <p:sp>
        <p:nvSpPr>
          <p:cNvPr id="37" name="TextBox 36"/>
          <p:cNvSpPr txBox="1"/>
          <p:nvPr/>
        </p:nvSpPr>
        <p:spPr>
          <a:xfrm>
            <a:off x="57778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(7,885)</a:t>
            </a:r>
          </a:p>
        </p:txBody>
      </p:sp>
      <p:sp>
        <p:nvSpPr>
          <p:cNvPr id="38" name="TextBox 37"/>
          <p:cNvSpPr txBox="1"/>
          <p:nvPr/>
        </p:nvSpPr>
        <p:spPr>
          <a:xfrm>
            <a:off x="66937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(1,881)</a:t>
            </a:r>
          </a:p>
        </p:txBody>
      </p:sp>
      <p:sp>
        <p:nvSpPr>
          <p:cNvPr id="39" name="TextBox 38"/>
          <p:cNvSpPr txBox="1"/>
          <p:nvPr/>
        </p:nvSpPr>
        <p:spPr>
          <a:xfrm>
            <a:off x="76096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(14,488)</a:t>
            </a:r>
          </a:p>
        </p:txBody>
      </p:sp>
      <p:sp>
        <p:nvSpPr>
          <p:cNvPr id="40" name="TextBox 39"/>
          <p:cNvSpPr txBox="1"/>
          <p:nvPr/>
        </p:nvSpPr>
        <p:spPr>
          <a:xfrm>
            <a:off x="85255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(1,617)</a:t>
            </a:r>
          </a:p>
        </p:txBody>
      </p:sp>
      <p:sp>
        <p:nvSpPr>
          <p:cNvPr id="41" name="TextBox 40"/>
          <p:cNvSpPr txBox="1"/>
          <p:nvPr/>
        </p:nvSpPr>
        <p:spPr>
          <a:xfrm>
            <a:off x="94414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(5,439)</a:t>
            </a:r>
          </a:p>
        </p:txBody>
      </p:sp>
      <p:sp>
        <p:nvSpPr>
          <p:cNvPr id="42" name="TextBox 41"/>
          <p:cNvSpPr txBox="1"/>
          <p:nvPr/>
        </p:nvSpPr>
        <p:spPr>
          <a:xfrm>
            <a:off x="10357365"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(8,61)</a:t>
            </a:r>
          </a:p>
        </p:txBody>
      </p:sp>
      <p:sp>
        <p:nvSpPr>
          <p:cNvPr id="43" name="TextBox 42"/>
          <p:cNvSpPr txBox="1"/>
          <p:nvPr/>
        </p:nvSpPr>
        <p:spPr>
          <a:xfrm>
            <a:off x="11273263" y="5987503"/>
            <a:ext cx="72000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(7,379)</a:t>
            </a:r>
          </a:p>
        </p:txBody>
      </p:sp>
      <p:sp>
        <p:nvSpPr>
          <p:cNvPr id="44" name="TextBox 43"/>
          <p:cNvSpPr txBox="1"/>
          <p:nvPr/>
        </p:nvSpPr>
        <p:spPr>
          <a:xfrm>
            <a:off x="-269307" y="5988744"/>
            <a:ext cx="898611"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2011:</a:t>
            </a:r>
          </a:p>
        </p:txBody>
      </p:sp>
      <p:sp>
        <p:nvSpPr>
          <p:cNvPr id="45" name="TextBox 44"/>
          <p:cNvSpPr txBox="1"/>
          <p:nvPr/>
        </p:nvSpPr>
        <p:spPr>
          <a:xfrm>
            <a:off x="-269310" y="6150585"/>
            <a:ext cx="898611"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2013:</a:t>
            </a:r>
          </a:p>
        </p:txBody>
      </p:sp>
      <p:sp>
        <p:nvSpPr>
          <p:cNvPr id="46" name="TextBox 45"/>
          <p:cNvSpPr txBox="1"/>
          <p:nvPr/>
        </p:nvSpPr>
        <p:spPr>
          <a:xfrm>
            <a:off x="-269312" y="6330759"/>
            <a:ext cx="898611"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2015:</a:t>
            </a:r>
          </a:p>
        </p:txBody>
      </p:sp>
      <p:sp>
        <p:nvSpPr>
          <p:cNvPr id="47" name="TextBox 1"/>
          <p:cNvSpPr txBox="1"/>
          <p:nvPr/>
        </p:nvSpPr>
        <p:spPr>
          <a:xfrm>
            <a:off x="110381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1.2m</a:t>
            </a:r>
          </a:p>
        </p:txBody>
      </p:sp>
      <p:sp>
        <p:nvSpPr>
          <p:cNvPr id="48" name="TextBox 1"/>
          <p:cNvSpPr txBox="1"/>
          <p:nvPr/>
        </p:nvSpPr>
        <p:spPr>
          <a:xfrm>
            <a:off x="202763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0.2m</a:t>
            </a:r>
          </a:p>
        </p:txBody>
      </p:sp>
      <p:sp>
        <p:nvSpPr>
          <p:cNvPr id="49" name="TextBox 1"/>
          <p:cNvSpPr txBox="1"/>
          <p:nvPr/>
        </p:nvSpPr>
        <p:spPr>
          <a:xfrm>
            <a:off x="295145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0.6m</a:t>
            </a:r>
          </a:p>
        </p:txBody>
      </p:sp>
      <p:sp>
        <p:nvSpPr>
          <p:cNvPr id="50" name="TextBox 1"/>
          <p:cNvSpPr txBox="1"/>
          <p:nvPr/>
        </p:nvSpPr>
        <p:spPr>
          <a:xfrm>
            <a:off x="387527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2.5m</a:t>
            </a:r>
          </a:p>
        </p:txBody>
      </p:sp>
      <p:sp>
        <p:nvSpPr>
          <p:cNvPr id="51" name="TextBox 1"/>
          <p:cNvSpPr txBox="1"/>
          <p:nvPr/>
        </p:nvSpPr>
        <p:spPr>
          <a:xfrm>
            <a:off x="479909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1.3m</a:t>
            </a:r>
          </a:p>
        </p:txBody>
      </p:sp>
      <p:sp>
        <p:nvSpPr>
          <p:cNvPr id="52" name="TextBox 1"/>
          <p:cNvSpPr txBox="1"/>
          <p:nvPr/>
        </p:nvSpPr>
        <p:spPr>
          <a:xfrm>
            <a:off x="572291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1.2m</a:t>
            </a:r>
          </a:p>
        </p:txBody>
      </p:sp>
      <p:sp>
        <p:nvSpPr>
          <p:cNvPr id="53" name="TextBox 1"/>
          <p:cNvSpPr txBox="1"/>
          <p:nvPr/>
        </p:nvSpPr>
        <p:spPr>
          <a:xfrm>
            <a:off x="664673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0.7m</a:t>
            </a:r>
          </a:p>
        </p:txBody>
      </p:sp>
      <p:sp>
        <p:nvSpPr>
          <p:cNvPr id="54" name="TextBox 1"/>
          <p:cNvSpPr txBox="1"/>
          <p:nvPr/>
        </p:nvSpPr>
        <p:spPr>
          <a:xfrm>
            <a:off x="757055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t>2.9m</a:t>
            </a:r>
            <a:endParaRPr lang="en-GB" sz="1100" dirty="0"/>
          </a:p>
        </p:txBody>
      </p:sp>
      <p:sp>
        <p:nvSpPr>
          <p:cNvPr id="55" name="TextBox 1"/>
          <p:cNvSpPr txBox="1"/>
          <p:nvPr/>
        </p:nvSpPr>
        <p:spPr>
          <a:xfrm>
            <a:off x="849437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1.0m</a:t>
            </a:r>
          </a:p>
        </p:txBody>
      </p:sp>
      <p:sp>
        <p:nvSpPr>
          <p:cNvPr id="56" name="TextBox 1"/>
          <p:cNvSpPr txBox="1"/>
          <p:nvPr/>
        </p:nvSpPr>
        <p:spPr>
          <a:xfrm>
            <a:off x="941819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2.0m</a:t>
            </a:r>
          </a:p>
        </p:txBody>
      </p:sp>
      <p:sp>
        <p:nvSpPr>
          <p:cNvPr id="57" name="TextBox 1"/>
          <p:cNvSpPr txBox="1"/>
          <p:nvPr/>
        </p:nvSpPr>
        <p:spPr>
          <a:xfrm>
            <a:off x="1034201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t>2</a:t>
            </a:r>
            <a:r>
              <a:rPr lang="en-GB" sz="1100" dirty="0"/>
              <a:t>.9m</a:t>
            </a:r>
          </a:p>
        </p:txBody>
      </p:sp>
      <p:sp>
        <p:nvSpPr>
          <p:cNvPr id="58" name="TextBox 1"/>
          <p:cNvSpPr txBox="1"/>
          <p:nvPr/>
        </p:nvSpPr>
        <p:spPr>
          <a:xfrm>
            <a:off x="11265836"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0.8m</a:t>
            </a:r>
          </a:p>
        </p:txBody>
      </p:sp>
      <p:sp>
        <p:nvSpPr>
          <p:cNvPr id="59" name="TextBox 1"/>
          <p:cNvSpPr txBox="1"/>
          <p:nvPr/>
        </p:nvSpPr>
        <p:spPr>
          <a:xfrm>
            <a:off x="179999" y="1430078"/>
            <a:ext cx="727427" cy="244549"/>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dirty="0"/>
              <a:t>0.2m</a:t>
            </a:r>
          </a:p>
        </p:txBody>
      </p:sp>
      <p:sp>
        <p:nvSpPr>
          <p:cNvPr id="60" name="TextBox 1"/>
          <p:cNvSpPr txBox="1"/>
          <p:nvPr/>
        </p:nvSpPr>
        <p:spPr>
          <a:xfrm>
            <a:off x="188688" y="1185526"/>
            <a:ext cx="110401" cy="116947"/>
          </a:xfrm>
          <a:prstGeom prst="rect">
            <a:avLst/>
          </a:prstGeom>
          <a:ln>
            <a:solidFill>
              <a:schemeClr val="accent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GB" sz="1100" dirty="0"/>
          </a:p>
        </p:txBody>
      </p:sp>
      <p:sp>
        <p:nvSpPr>
          <p:cNvPr id="61" name="TextBox 1"/>
          <p:cNvSpPr txBox="1"/>
          <p:nvPr/>
        </p:nvSpPr>
        <p:spPr>
          <a:xfrm>
            <a:off x="299092" y="1121726"/>
            <a:ext cx="3014219" cy="244549"/>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t>Total number of staff trained 2015</a:t>
            </a:r>
          </a:p>
        </p:txBody>
      </p:sp>
    </p:spTree>
    <p:extLst>
      <p:ext uri="{BB962C8B-B14F-4D97-AF65-F5344CB8AC3E}">
        <p14:creationId xmlns:p14="http://schemas.microsoft.com/office/powerpoint/2010/main" val="444102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52736"/>
          </a:xfrm>
        </p:spPr>
        <p:txBody>
          <a:bodyPr>
            <a:normAutofit/>
          </a:bodyPr>
          <a:lstStyle/>
          <a:p>
            <a:r>
              <a:rPr lang="en-GB" sz="3600" dirty="0">
                <a:cs typeface="Arial" panose="020B0604020202020204" pitchFamily="34" charset="0"/>
              </a:rPr>
              <a:t>Proportion of staff trained by occupation</a:t>
            </a:r>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89247850"/>
              </p:ext>
            </p:extLst>
          </p:nvPr>
        </p:nvGraphicFramePr>
        <p:xfrm>
          <a:off x="491790" y="1040525"/>
          <a:ext cx="11700209" cy="51080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248128" y="1196752"/>
            <a:ext cx="439544" cy="246221"/>
          </a:xfrm>
          <a:prstGeom prst="rect">
            <a:avLst/>
          </a:prstGeom>
          <a:noFill/>
        </p:spPr>
        <p:txBody>
          <a:bodyPr wrap="none" rtlCol="0">
            <a:spAutoFit/>
          </a:bodyPr>
          <a:lstStyle/>
          <a:p>
            <a:r>
              <a:rPr lang="en-GB" sz="1000" dirty="0"/>
              <a:t>80%</a:t>
            </a:r>
          </a:p>
        </p:txBody>
      </p:sp>
      <p:sp>
        <p:nvSpPr>
          <p:cNvPr id="8" name="TextBox 7"/>
          <p:cNvSpPr txBox="1"/>
          <p:nvPr/>
        </p:nvSpPr>
        <p:spPr>
          <a:xfrm>
            <a:off x="693693"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(87,590)</a:t>
            </a:r>
          </a:p>
        </p:txBody>
      </p:sp>
      <p:sp>
        <p:nvSpPr>
          <p:cNvPr id="9" name="TextBox 8"/>
          <p:cNvSpPr txBox="1"/>
          <p:nvPr/>
        </p:nvSpPr>
        <p:spPr>
          <a:xfrm>
            <a:off x="1976794"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(17,483)</a:t>
            </a:r>
          </a:p>
        </p:txBody>
      </p:sp>
      <p:sp>
        <p:nvSpPr>
          <p:cNvPr id="10" name="TextBox 9"/>
          <p:cNvSpPr txBox="1"/>
          <p:nvPr/>
        </p:nvSpPr>
        <p:spPr>
          <a:xfrm>
            <a:off x="3213448"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(13,309)</a:t>
            </a:r>
          </a:p>
        </p:txBody>
      </p:sp>
      <p:sp>
        <p:nvSpPr>
          <p:cNvPr id="11" name="TextBox 10"/>
          <p:cNvSpPr txBox="1"/>
          <p:nvPr/>
        </p:nvSpPr>
        <p:spPr>
          <a:xfrm>
            <a:off x="4459474"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(53,622)</a:t>
            </a:r>
          </a:p>
        </p:txBody>
      </p:sp>
      <p:sp>
        <p:nvSpPr>
          <p:cNvPr id="12" name="TextBox 11"/>
          <p:cNvSpPr txBox="1"/>
          <p:nvPr/>
        </p:nvSpPr>
        <p:spPr>
          <a:xfrm>
            <a:off x="5707256"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(24,025)</a:t>
            </a:r>
          </a:p>
        </p:txBody>
      </p:sp>
      <p:sp>
        <p:nvSpPr>
          <p:cNvPr id="14" name="TextBox 13"/>
          <p:cNvSpPr txBox="1"/>
          <p:nvPr/>
        </p:nvSpPr>
        <p:spPr>
          <a:xfrm>
            <a:off x="6959572"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(15,310)</a:t>
            </a:r>
          </a:p>
        </p:txBody>
      </p:sp>
      <p:sp>
        <p:nvSpPr>
          <p:cNvPr id="15" name="TextBox 14"/>
          <p:cNvSpPr txBox="1"/>
          <p:nvPr/>
        </p:nvSpPr>
        <p:spPr>
          <a:xfrm>
            <a:off x="8222554"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(25,940)</a:t>
            </a:r>
          </a:p>
        </p:txBody>
      </p:sp>
      <p:sp>
        <p:nvSpPr>
          <p:cNvPr id="16" name="TextBox 15"/>
          <p:cNvSpPr txBox="1"/>
          <p:nvPr/>
        </p:nvSpPr>
        <p:spPr>
          <a:xfrm>
            <a:off x="9489891"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(14,105)</a:t>
            </a:r>
          </a:p>
        </p:txBody>
      </p:sp>
      <p:sp>
        <p:nvSpPr>
          <p:cNvPr id="17" name="TextBox 16"/>
          <p:cNvSpPr txBox="1"/>
          <p:nvPr/>
        </p:nvSpPr>
        <p:spPr>
          <a:xfrm>
            <a:off x="10716515" y="633262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(31,970)</a:t>
            </a:r>
          </a:p>
        </p:txBody>
      </p:sp>
      <p:sp>
        <p:nvSpPr>
          <p:cNvPr id="18" name="TextBox 17"/>
          <p:cNvSpPr txBox="1"/>
          <p:nvPr/>
        </p:nvSpPr>
        <p:spPr>
          <a:xfrm>
            <a:off x="693692"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(87,946)</a:t>
            </a:r>
          </a:p>
        </p:txBody>
      </p:sp>
      <p:sp>
        <p:nvSpPr>
          <p:cNvPr id="19" name="TextBox 18"/>
          <p:cNvSpPr txBox="1"/>
          <p:nvPr/>
        </p:nvSpPr>
        <p:spPr>
          <a:xfrm>
            <a:off x="1976793"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(17,407)</a:t>
            </a:r>
          </a:p>
        </p:txBody>
      </p:sp>
      <p:sp>
        <p:nvSpPr>
          <p:cNvPr id="20" name="TextBox 19"/>
          <p:cNvSpPr txBox="1"/>
          <p:nvPr/>
        </p:nvSpPr>
        <p:spPr>
          <a:xfrm>
            <a:off x="3213447"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(12,577)</a:t>
            </a:r>
          </a:p>
        </p:txBody>
      </p:sp>
      <p:sp>
        <p:nvSpPr>
          <p:cNvPr id="21" name="TextBox 20"/>
          <p:cNvSpPr txBox="1"/>
          <p:nvPr/>
        </p:nvSpPr>
        <p:spPr>
          <a:xfrm>
            <a:off x="4459473"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(53,759)</a:t>
            </a:r>
          </a:p>
        </p:txBody>
      </p:sp>
      <p:sp>
        <p:nvSpPr>
          <p:cNvPr id="22" name="TextBox 21"/>
          <p:cNvSpPr txBox="1"/>
          <p:nvPr/>
        </p:nvSpPr>
        <p:spPr>
          <a:xfrm>
            <a:off x="5707255"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(23,644)</a:t>
            </a:r>
          </a:p>
        </p:txBody>
      </p:sp>
      <p:sp>
        <p:nvSpPr>
          <p:cNvPr id="23" name="TextBox 22"/>
          <p:cNvSpPr txBox="1"/>
          <p:nvPr/>
        </p:nvSpPr>
        <p:spPr>
          <a:xfrm>
            <a:off x="6959571"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(14,017)</a:t>
            </a:r>
          </a:p>
        </p:txBody>
      </p:sp>
      <p:sp>
        <p:nvSpPr>
          <p:cNvPr id="24" name="TextBox 23"/>
          <p:cNvSpPr txBox="1"/>
          <p:nvPr/>
        </p:nvSpPr>
        <p:spPr>
          <a:xfrm>
            <a:off x="8222553"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(27,417)</a:t>
            </a:r>
          </a:p>
        </p:txBody>
      </p:sp>
      <p:sp>
        <p:nvSpPr>
          <p:cNvPr id="25" name="TextBox 24"/>
          <p:cNvSpPr txBox="1"/>
          <p:nvPr/>
        </p:nvSpPr>
        <p:spPr>
          <a:xfrm>
            <a:off x="9489890"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(14,059)</a:t>
            </a:r>
          </a:p>
        </p:txBody>
      </p:sp>
      <p:sp>
        <p:nvSpPr>
          <p:cNvPr id="26" name="TextBox 25"/>
          <p:cNvSpPr txBox="1"/>
          <p:nvPr/>
        </p:nvSpPr>
        <p:spPr>
          <a:xfrm>
            <a:off x="10716514" y="6144047"/>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(32,192)</a:t>
            </a:r>
          </a:p>
        </p:txBody>
      </p:sp>
      <p:sp>
        <p:nvSpPr>
          <p:cNvPr id="27" name="TextBox 26"/>
          <p:cNvSpPr txBox="1"/>
          <p:nvPr/>
        </p:nvSpPr>
        <p:spPr>
          <a:xfrm>
            <a:off x="693690"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(83,138)</a:t>
            </a:r>
          </a:p>
        </p:txBody>
      </p:sp>
      <p:sp>
        <p:nvSpPr>
          <p:cNvPr id="28" name="TextBox 27"/>
          <p:cNvSpPr txBox="1"/>
          <p:nvPr/>
        </p:nvSpPr>
        <p:spPr>
          <a:xfrm>
            <a:off x="1976791"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(16,360)</a:t>
            </a:r>
          </a:p>
        </p:txBody>
      </p:sp>
      <p:sp>
        <p:nvSpPr>
          <p:cNvPr id="29" name="TextBox 28"/>
          <p:cNvSpPr txBox="1"/>
          <p:nvPr/>
        </p:nvSpPr>
        <p:spPr>
          <a:xfrm>
            <a:off x="3213445"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(13,753)</a:t>
            </a:r>
          </a:p>
        </p:txBody>
      </p:sp>
      <p:sp>
        <p:nvSpPr>
          <p:cNvPr id="30" name="TextBox 29"/>
          <p:cNvSpPr txBox="1"/>
          <p:nvPr/>
        </p:nvSpPr>
        <p:spPr>
          <a:xfrm>
            <a:off x="4459471"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(50,780)</a:t>
            </a:r>
          </a:p>
        </p:txBody>
      </p:sp>
      <p:sp>
        <p:nvSpPr>
          <p:cNvPr id="31" name="TextBox 30"/>
          <p:cNvSpPr txBox="1"/>
          <p:nvPr/>
        </p:nvSpPr>
        <p:spPr>
          <a:xfrm>
            <a:off x="5707253"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(20,540)</a:t>
            </a:r>
          </a:p>
        </p:txBody>
      </p:sp>
      <p:sp>
        <p:nvSpPr>
          <p:cNvPr id="32" name="TextBox 31"/>
          <p:cNvSpPr txBox="1"/>
          <p:nvPr/>
        </p:nvSpPr>
        <p:spPr>
          <a:xfrm>
            <a:off x="6959569"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(12,731)</a:t>
            </a:r>
          </a:p>
        </p:txBody>
      </p:sp>
      <p:sp>
        <p:nvSpPr>
          <p:cNvPr id="33" name="TextBox 32"/>
          <p:cNvSpPr txBox="1"/>
          <p:nvPr/>
        </p:nvSpPr>
        <p:spPr>
          <a:xfrm>
            <a:off x="8222551"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(26,790)</a:t>
            </a:r>
          </a:p>
        </p:txBody>
      </p:sp>
      <p:sp>
        <p:nvSpPr>
          <p:cNvPr id="34" name="TextBox 33"/>
          <p:cNvSpPr txBox="1"/>
          <p:nvPr/>
        </p:nvSpPr>
        <p:spPr>
          <a:xfrm>
            <a:off x="9489888"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(13,381)</a:t>
            </a:r>
          </a:p>
        </p:txBody>
      </p:sp>
      <p:sp>
        <p:nvSpPr>
          <p:cNvPr id="35" name="TextBox 34"/>
          <p:cNvSpPr txBox="1"/>
          <p:nvPr/>
        </p:nvSpPr>
        <p:spPr>
          <a:xfrm>
            <a:off x="10716512" y="5958000"/>
            <a:ext cx="1093363"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(30,663)</a:t>
            </a:r>
          </a:p>
        </p:txBody>
      </p:sp>
      <p:sp>
        <p:nvSpPr>
          <p:cNvPr id="36" name="TextBox 35"/>
          <p:cNvSpPr txBox="1"/>
          <p:nvPr/>
        </p:nvSpPr>
        <p:spPr>
          <a:xfrm>
            <a:off x="-47277" y="5958000"/>
            <a:ext cx="1078129"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2011:</a:t>
            </a:r>
          </a:p>
        </p:txBody>
      </p:sp>
      <p:sp>
        <p:nvSpPr>
          <p:cNvPr id="37" name="TextBox 36"/>
          <p:cNvSpPr txBox="1"/>
          <p:nvPr/>
        </p:nvSpPr>
        <p:spPr>
          <a:xfrm>
            <a:off x="-47274" y="6144047"/>
            <a:ext cx="1078129"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2013:</a:t>
            </a:r>
          </a:p>
        </p:txBody>
      </p:sp>
      <p:sp>
        <p:nvSpPr>
          <p:cNvPr id="38" name="TextBox 37"/>
          <p:cNvSpPr txBox="1"/>
          <p:nvPr/>
        </p:nvSpPr>
        <p:spPr>
          <a:xfrm>
            <a:off x="-47275" y="6332620"/>
            <a:ext cx="1078130" cy="261610"/>
          </a:xfrm>
          <a:prstGeom prst="rect">
            <a:avLst/>
          </a:prstGeom>
          <a:noFill/>
        </p:spPr>
        <p:txBody>
          <a:bodyPr wrap="square" rtlCol="0">
            <a:spAutoFit/>
          </a:bodyPr>
          <a:lstStyle/>
          <a:p>
            <a:pPr algn="ctr"/>
            <a:r>
              <a:rPr lang="en-GB" sz="1100" i="1" dirty="0">
                <a:latin typeface="Arial" panose="020B0604020202020204" pitchFamily="34" charset="0"/>
                <a:cs typeface="Arial" panose="020B0604020202020204" pitchFamily="34" charset="0"/>
              </a:rPr>
              <a:t>2015:</a:t>
            </a:r>
          </a:p>
        </p:txBody>
      </p:sp>
      <p:sp>
        <p:nvSpPr>
          <p:cNvPr id="39" name="TextBox 38"/>
          <p:cNvSpPr txBox="1"/>
          <p:nvPr/>
        </p:nvSpPr>
        <p:spPr>
          <a:xfrm>
            <a:off x="3070157" y="6565516"/>
            <a:ext cx="9154157" cy="292384"/>
          </a:xfrm>
          <a:prstGeom prst="rect">
            <a:avLst/>
          </a:prstGeom>
          <a:noFill/>
        </p:spPr>
        <p:txBody>
          <a:bodyPr wrap="square" lIns="121917" tIns="60958" rIns="121917" bIns="60958" rtlCol="0">
            <a:spAutoFit/>
          </a:bodyPr>
          <a:lstStyle/>
          <a:p>
            <a:pPr algn="r"/>
            <a:r>
              <a:rPr lang="en-GB" sz="1100" i="1" dirty="0"/>
              <a:t>Base: All establishments with staff in each occupation (as shown)</a:t>
            </a:r>
          </a:p>
        </p:txBody>
      </p:sp>
    </p:spTree>
    <p:extLst>
      <p:ext uri="{BB962C8B-B14F-4D97-AF65-F5344CB8AC3E}">
        <p14:creationId xmlns:p14="http://schemas.microsoft.com/office/powerpoint/2010/main" val="3726675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Days</a:t>
            </a:r>
          </a:p>
        </p:txBody>
      </p:sp>
      <p:graphicFrame>
        <p:nvGraphicFramePr>
          <p:cNvPr id="5" name="Table 4"/>
          <p:cNvGraphicFramePr>
            <a:graphicFrameLocks noGrp="1"/>
          </p:cNvGraphicFramePr>
          <p:nvPr>
            <p:extLst>
              <p:ext uri="{D42A27DB-BD31-4B8C-83A1-F6EECF244321}">
                <p14:modId xmlns:p14="http://schemas.microsoft.com/office/powerpoint/2010/main" val="1750744519"/>
              </p:ext>
            </p:extLst>
          </p:nvPr>
        </p:nvGraphicFramePr>
        <p:xfrm>
          <a:off x="317060" y="1325316"/>
          <a:ext cx="11693963" cy="5063494"/>
        </p:xfrm>
        <a:graphic>
          <a:graphicData uri="http://schemas.openxmlformats.org/drawingml/2006/table">
            <a:tbl>
              <a:tblPr firstRow="1" bandRow="1">
                <a:tableStyleId>{5C22544A-7EE6-4342-B048-85BDC9FD1C3A}</a:tableStyleId>
              </a:tblPr>
              <a:tblGrid>
                <a:gridCol w="1877390">
                  <a:extLst>
                    <a:ext uri="{9D8B030D-6E8A-4147-A177-3AD203B41FA5}">
                      <a16:colId xmlns:a16="http://schemas.microsoft.com/office/drawing/2014/main" val="20000"/>
                    </a:ext>
                  </a:extLst>
                </a:gridCol>
                <a:gridCol w="1255991">
                  <a:extLst>
                    <a:ext uri="{9D8B030D-6E8A-4147-A177-3AD203B41FA5}">
                      <a16:colId xmlns:a16="http://schemas.microsoft.com/office/drawing/2014/main" val="20001"/>
                    </a:ext>
                  </a:extLst>
                </a:gridCol>
                <a:gridCol w="1255991">
                  <a:extLst>
                    <a:ext uri="{9D8B030D-6E8A-4147-A177-3AD203B41FA5}">
                      <a16:colId xmlns:a16="http://schemas.microsoft.com/office/drawing/2014/main" val="20002"/>
                    </a:ext>
                  </a:extLst>
                </a:gridCol>
                <a:gridCol w="1255991">
                  <a:extLst>
                    <a:ext uri="{9D8B030D-6E8A-4147-A177-3AD203B41FA5}">
                      <a16:colId xmlns:a16="http://schemas.microsoft.com/office/drawing/2014/main" val="20003"/>
                    </a:ext>
                  </a:extLst>
                </a:gridCol>
                <a:gridCol w="1512150">
                  <a:extLst>
                    <a:ext uri="{9D8B030D-6E8A-4147-A177-3AD203B41FA5}">
                      <a16:colId xmlns:a16="http://schemas.microsoft.com/office/drawing/2014/main" val="20004"/>
                    </a:ext>
                  </a:extLst>
                </a:gridCol>
                <a:gridCol w="1512150">
                  <a:extLst>
                    <a:ext uri="{9D8B030D-6E8A-4147-A177-3AD203B41FA5}">
                      <a16:colId xmlns:a16="http://schemas.microsoft.com/office/drawing/2014/main" val="20005"/>
                    </a:ext>
                  </a:extLst>
                </a:gridCol>
                <a:gridCol w="1512150">
                  <a:extLst>
                    <a:ext uri="{9D8B030D-6E8A-4147-A177-3AD203B41FA5}">
                      <a16:colId xmlns:a16="http://schemas.microsoft.com/office/drawing/2014/main" val="20006"/>
                    </a:ext>
                  </a:extLst>
                </a:gridCol>
                <a:gridCol w="1512150">
                  <a:extLst>
                    <a:ext uri="{9D8B030D-6E8A-4147-A177-3AD203B41FA5}">
                      <a16:colId xmlns:a16="http://schemas.microsoft.com/office/drawing/2014/main" val="20007"/>
                    </a:ext>
                  </a:extLst>
                </a:gridCol>
              </a:tblGrid>
              <a:tr h="870750">
                <a:tc>
                  <a:txBody>
                    <a:bodyPr/>
                    <a:lstStyle/>
                    <a:p>
                      <a:endParaRPr lang="en-GB" dirty="0"/>
                    </a:p>
                  </a:txBody>
                  <a:tcPr marL="121920" marR="121920" anchor="ctr">
                    <a:solidFill>
                      <a:schemeClr val="accent2"/>
                    </a:solidFill>
                  </a:tcPr>
                </a:tc>
                <a:tc gridSpan="3">
                  <a:txBody>
                    <a:bodyPr/>
                    <a:lstStyle/>
                    <a:p>
                      <a:pPr algn="ctr"/>
                      <a:r>
                        <a:rPr lang="en-GB" dirty="0"/>
                        <a:t>Days</a:t>
                      </a:r>
                      <a:r>
                        <a:rPr lang="en-GB" baseline="0" dirty="0"/>
                        <a:t> per person trained</a:t>
                      </a:r>
                      <a:endParaRPr lang="en-GB" dirty="0"/>
                    </a:p>
                  </a:txBody>
                  <a:tcPr marL="121920" marR="121920" anchor="ctr">
                    <a:solidFill>
                      <a:schemeClr val="accent2"/>
                    </a:solidFill>
                  </a:tcPr>
                </a:tc>
                <a:tc hMerge="1">
                  <a:txBody>
                    <a:bodyPr/>
                    <a:lstStyle/>
                    <a:p>
                      <a:endParaRPr lang="en-GB" dirty="0"/>
                    </a:p>
                  </a:txBody>
                  <a:tcPr/>
                </a:tc>
                <a:tc hMerge="1">
                  <a:txBody>
                    <a:bodyPr/>
                    <a:lstStyle/>
                    <a:p>
                      <a:pPr algn="ctr"/>
                      <a:endParaRPr lang="en-GB" dirty="0"/>
                    </a:p>
                  </a:txBody>
                  <a:tcPr>
                    <a:solidFill>
                      <a:srgbClr val="E8503E"/>
                    </a:solidFill>
                  </a:tcPr>
                </a:tc>
                <a:tc gridSpan="4">
                  <a:txBody>
                    <a:bodyPr/>
                    <a:lstStyle/>
                    <a:p>
                      <a:pPr algn="ctr"/>
                      <a:r>
                        <a:rPr lang="en-GB" dirty="0"/>
                        <a:t>Total</a:t>
                      </a:r>
                      <a:r>
                        <a:rPr lang="en-GB" baseline="0" dirty="0"/>
                        <a:t> training days</a:t>
                      </a:r>
                      <a:endParaRPr lang="en-GB" dirty="0"/>
                    </a:p>
                  </a:txBody>
                  <a:tcPr marL="121920" marR="121920" anchor="ctr">
                    <a:solidFill>
                      <a:schemeClr val="accent2"/>
                    </a:solidFill>
                  </a:tcPr>
                </a:tc>
                <a:tc hMerge="1">
                  <a:txBody>
                    <a:bodyPr/>
                    <a:lstStyle/>
                    <a:p>
                      <a:endParaRPr lang="en-GB" dirty="0"/>
                    </a:p>
                  </a:txBody>
                  <a:tcPr/>
                </a:tc>
                <a:tc hMerge="1">
                  <a:txBody>
                    <a:bodyPr/>
                    <a:lstStyle/>
                    <a:p>
                      <a:pPr algn="ctr"/>
                      <a:endParaRPr lang="en-GB" dirty="0"/>
                    </a:p>
                  </a:txBody>
                  <a:tcPr>
                    <a:solidFill>
                      <a:srgbClr val="E8503E"/>
                    </a:solidFill>
                  </a:tcPr>
                </a:tc>
                <a:tc hMerge="1">
                  <a:txBody>
                    <a:bodyPr/>
                    <a:lstStyle/>
                    <a:p>
                      <a:pPr algn="ctr"/>
                      <a:endParaRPr lang="en-GB" dirty="0"/>
                    </a:p>
                  </a:txBody>
                  <a:tcPr>
                    <a:solidFill>
                      <a:srgbClr val="E8503E"/>
                    </a:solidFill>
                  </a:tcPr>
                </a:tc>
                <a:extLst>
                  <a:ext uri="{0D108BD9-81ED-4DB2-BD59-A6C34878D82A}">
                    <a16:rowId xmlns:a16="http://schemas.microsoft.com/office/drawing/2014/main" val="10000"/>
                  </a:ext>
                </a:extLst>
              </a:tr>
              <a:tr h="689155">
                <a:tc>
                  <a:txBody>
                    <a:bodyPr/>
                    <a:lstStyle/>
                    <a:p>
                      <a:endParaRPr lang="en-GB" sz="1600" dirty="0"/>
                    </a:p>
                  </a:txBody>
                  <a:tcPr marL="121920" marR="121920">
                    <a:lnB w="12700" cmpd="sng">
                      <a:noFill/>
                    </a:lnB>
                    <a:solidFill>
                      <a:schemeClr val="bg1"/>
                    </a:solidFill>
                  </a:tcPr>
                </a:tc>
                <a:tc>
                  <a:txBody>
                    <a:bodyPr/>
                    <a:lstStyle/>
                    <a:p>
                      <a:pPr algn="ctr"/>
                      <a:r>
                        <a:rPr lang="en-GB" sz="1600" i="0" dirty="0"/>
                        <a:t>2011</a:t>
                      </a:r>
                    </a:p>
                  </a:txBody>
                  <a:tcPr marL="121920" marR="121920" anchor="ctr">
                    <a:lnB w="12700" cmpd="sng">
                      <a:noFill/>
                    </a:lnB>
                    <a:solidFill>
                      <a:schemeClr val="bg1"/>
                    </a:solidFill>
                  </a:tcPr>
                </a:tc>
                <a:tc>
                  <a:txBody>
                    <a:bodyPr/>
                    <a:lstStyle/>
                    <a:p>
                      <a:pPr algn="ctr"/>
                      <a:r>
                        <a:rPr lang="en-GB" sz="1600" i="0" dirty="0"/>
                        <a:t>2013</a:t>
                      </a:r>
                    </a:p>
                  </a:txBody>
                  <a:tcPr marL="121920" marR="121920" anchor="ctr">
                    <a:lnB w="12700" cmpd="sng">
                      <a:noFill/>
                    </a:lnB>
                    <a:solidFill>
                      <a:schemeClr val="bg1"/>
                    </a:solidFill>
                  </a:tcPr>
                </a:tc>
                <a:tc>
                  <a:txBody>
                    <a:bodyPr/>
                    <a:lstStyle/>
                    <a:p>
                      <a:pPr algn="ctr"/>
                      <a:r>
                        <a:rPr lang="en-GB" sz="1600" b="1" i="0" dirty="0"/>
                        <a:t>2015</a:t>
                      </a:r>
                    </a:p>
                  </a:txBody>
                  <a:tcPr marL="121920" marR="121920" anchor="ctr">
                    <a:lnB w="12700" cmpd="sng">
                      <a:noFill/>
                    </a:lnB>
                    <a:solidFill>
                      <a:schemeClr val="bg1"/>
                    </a:solidFill>
                  </a:tcPr>
                </a:tc>
                <a:tc>
                  <a:txBody>
                    <a:bodyPr/>
                    <a:lstStyle/>
                    <a:p>
                      <a:pPr algn="ctr"/>
                      <a:r>
                        <a:rPr lang="en-GB" sz="1600" i="0" dirty="0"/>
                        <a:t>2011</a:t>
                      </a:r>
                    </a:p>
                  </a:txBody>
                  <a:tcPr marL="121920" marR="121920" anchor="ctr">
                    <a:lnB w="12700" cmpd="sng">
                      <a:noFill/>
                    </a:lnB>
                    <a:solidFill>
                      <a:schemeClr val="bg1"/>
                    </a:solidFill>
                  </a:tcPr>
                </a:tc>
                <a:tc>
                  <a:txBody>
                    <a:bodyPr/>
                    <a:lstStyle/>
                    <a:p>
                      <a:pPr algn="ctr"/>
                      <a:r>
                        <a:rPr lang="en-GB" sz="1600" i="0" dirty="0"/>
                        <a:t>2013</a:t>
                      </a:r>
                    </a:p>
                  </a:txBody>
                  <a:tcPr marL="121920" marR="121920" anchor="ctr">
                    <a:lnB w="12700" cmpd="sng">
                      <a:noFill/>
                    </a:lnB>
                    <a:solidFill>
                      <a:schemeClr val="bg1"/>
                    </a:solidFill>
                  </a:tcPr>
                </a:tc>
                <a:tc>
                  <a:txBody>
                    <a:bodyPr/>
                    <a:lstStyle/>
                    <a:p>
                      <a:pPr algn="ctr"/>
                      <a:r>
                        <a:rPr lang="en-GB" sz="1600" b="1" i="0" dirty="0"/>
                        <a:t>2015</a:t>
                      </a:r>
                    </a:p>
                  </a:txBody>
                  <a:tcPr marL="121920" marR="121920" anchor="ctr">
                    <a:lnB w="12700" cmpd="sng">
                      <a:noFill/>
                    </a:lnB>
                    <a:solidFill>
                      <a:schemeClr val="bg1"/>
                    </a:solidFill>
                  </a:tcPr>
                </a:tc>
                <a:tc>
                  <a:txBody>
                    <a:bodyPr/>
                    <a:lstStyle/>
                    <a:p>
                      <a:pPr algn="ctr"/>
                      <a:r>
                        <a:rPr lang="en-GB" sz="1400" b="1" i="1" dirty="0"/>
                        <a:t>2015</a:t>
                      </a:r>
                      <a:r>
                        <a:rPr lang="en-GB" sz="1400" b="1" i="1" baseline="0" dirty="0"/>
                        <a:t> as a % of 2013</a:t>
                      </a:r>
                      <a:endParaRPr lang="en-GB" sz="1400" b="1" i="1" dirty="0"/>
                    </a:p>
                  </a:txBody>
                  <a:tcPr marL="121920" marR="121920" anchor="ctr">
                    <a:lnB w="12700" cmpd="sng">
                      <a:noFill/>
                    </a:lnB>
                    <a:solidFill>
                      <a:schemeClr val="bg1"/>
                    </a:solidFill>
                  </a:tcPr>
                </a:tc>
                <a:extLst>
                  <a:ext uri="{0D108BD9-81ED-4DB2-BD59-A6C34878D82A}">
                    <a16:rowId xmlns:a16="http://schemas.microsoft.com/office/drawing/2014/main" val="10001"/>
                  </a:ext>
                </a:extLst>
              </a:tr>
              <a:tr h="622442">
                <a:tc>
                  <a:txBody>
                    <a:bodyPr/>
                    <a:lstStyle/>
                    <a:p>
                      <a:r>
                        <a:rPr lang="en-GB" sz="1600" dirty="0"/>
                        <a:t>UK</a:t>
                      </a:r>
                    </a:p>
                  </a:txBody>
                  <a:tcPr marL="121920" marR="1219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7.8</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i="1" baseline="0" dirty="0"/>
                        <a:t>(66,916)</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6.7</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(69,842)</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6.8</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(69,541)</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115m</a:t>
                      </a:r>
                    </a:p>
                  </a:txBody>
                  <a:tcPr marL="121920" marR="1219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113m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118m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+4.1%</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91379">
                <a:tc>
                  <a:txBody>
                    <a:bodyPr/>
                    <a:lstStyle/>
                    <a:p>
                      <a:endParaRPr lang="en-GB" sz="1600" dirty="0"/>
                    </a:p>
                  </a:txBody>
                  <a:tcPr marL="121920" marR="12192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600"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600"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600"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600" dirty="0"/>
                    </a:p>
                  </a:txBody>
                  <a:tcPr marL="121920" marR="12192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600" b="0" dirty="0"/>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600" b="1" dirty="0"/>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600" b="1" dirty="0"/>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442">
                <a:tc>
                  <a:txBody>
                    <a:bodyPr/>
                    <a:lstStyle/>
                    <a:p>
                      <a:r>
                        <a:rPr lang="en-GB" sz="1600" dirty="0"/>
                        <a:t>England</a:t>
                      </a:r>
                    </a:p>
                  </a:txBody>
                  <a:tcPr marL="121920" marR="1219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7.9</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i="1" baseline="0" dirty="0"/>
                        <a:t>(57,117)</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6.7</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(57,787)</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6.8</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(57,422)</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97m</a:t>
                      </a:r>
                    </a:p>
                  </a:txBody>
                  <a:tcPr marL="121920" marR="1219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95m </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100m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+5.2%</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22442">
                <a:tc>
                  <a:txBody>
                    <a:bodyPr/>
                    <a:lstStyle/>
                    <a:p>
                      <a:r>
                        <a:rPr lang="en-GB" sz="1600" dirty="0"/>
                        <a:t>Northern Ireland</a:t>
                      </a:r>
                    </a:p>
                  </a:txBody>
                  <a:tcPr marL="121920" marR="1219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a:t>6.3</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i="1" baseline="0" dirty="0"/>
                        <a:t>(2,941)</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0" dirty="0"/>
                        <a:t>6.3</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(2,894)</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5.6</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(2,869)</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a:t>3m</a:t>
                      </a:r>
                    </a:p>
                  </a:txBody>
                  <a:tcPr marL="121920" marR="1219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0" dirty="0"/>
                        <a:t>3m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3m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-3.7%</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22442">
                <a:tc>
                  <a:txBody>
                    <a:bodyPr/>
                    <a:lstStyle/>
                    <a:p>
                      <a:r>
                        <a:rPr lang="en-GB" sz="1600" dirty="0"/>
                        <a:t>Scotland</a:t>
                      </a:r>
                    </a:p>
                  </a:txBody>
                  <a:tcPr marL="121920" marR="1219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7.3</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i="1" baseline="0" dirty="0"/>
                        <a:t>(2,177)</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6.7</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(4,884)</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6.7</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(4,894)</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dirty="0"/>
                        <a:t>10m</a:t>
                      </a:r>
                    </a:p>
                  </a:txBody>
                  <a:tcPr marL="121920" marR="1219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0" dirty="0"/>
                        <a:t>10m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10m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t>-1.5%</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622442">
                <a:tc>
                  <a:txBody>
                    <a:bodyPr/>
                    <a:lstStyle/>
                    <a:p>
                      <a:r>
                        <a:rPr lang="en-GB" sz="1600" dirty="0"/>
                        <a:t>Wales</a:t>
                      </a:r>
                    </a:p>
                  </a:txBody>
                  <a:tcPr marL="121920" marR="1219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a:t>7.5</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i="1" baseline="0" dirty="0"/>
                        <a:t>(4,681)</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0" dirty="0"/>
                        <a:t>7.7</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(4,277)</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7.2</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0" i="1" dirty="0"/>
                        <a:t>(4,356)</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a:t>5m</a:t>
                      </a:r>
                    </a:p>
                  </a:txBody>
                  <a:tcPr marL="121920" marR="1219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0" dirty="0"/>
                        <a:t>6m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5m</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t>-2.3%</a:t>
                      </a: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1030855" y="6597324"/>
            <a:ext cx="11161145" cy="261610"/>
          </a:xfrm>
          <a:prstGeom prst="rect">
            <a:avLst/>
          </a:prstGeom>
          <a:noFill/>
        </p:spPr>
        <p:txBody>
          <a:bodyPr wrap="square" rtlCol="0">
            <a:spAutoFit/>
          </a:bodyPr>
          <a:lstStyle/>
          <a:p>
            <a:pPr algn="r"/>
            <a:r>
              <a:rPr lang="en-GB" sz="1100" i="1" dirty="0">
                <a:solidFill>
                  <a:schemeClr val="tx1"/>
                </a:solidFill>
                <a:latin typeface="Arial" panose="020B0604020202020204" pitchFamily="34" charset="0"/>
                <a:cs typeface="Arial" panose="020B0604020202020204" pitchFamily="34" charset="0"/>
              </a:rPr>
              <a:t>Base: All establishments </a:t>
            </a:r>
            <a:r>
              <a:rPr lang="en-GB" sz="1100" i="1" dirty="0">
                <a:latin typeface="Arial" panose="020B0604020202020204" pitchFamily="34" charset="0"/>
                <a:cs typeface="Arial" panose="020B0604020202020204" pitchFamily="34" charset="0"/>
              </a:rPr>
              <a:t>(as shown</a:t>
            </a:r>
            <a:r>
              <a:rPr lang="en-GB" sz="1100"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761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81602648"/>
              </p:ext>
            </p:extLst>
          </p:nvPr>
        </p:nvGraphicFramePr>
        <p:xfrm>
          <a:off x="-961697" y="1052736"/>
          <a:ext cx="13153697" cy="553615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8612646" y="2904005"/>
            <a:ext cx="3120521" cy="523220"/>
          </a:xfrm>
          <a:prstGeom prst="rect">
            <a:avLst/>
          </a:prstGeom>
          <a:noFill/>
        </p:spPr>
        <p:txBody>
          <a:bodyPr wrap="square">
            <a:spAutoFit/>
          </a:bodyPr>
          <a:lstStyle/>
          <a:p>
            <a:pPr algn="l"/>
            <a:r>
              <a:rPr lang="en-GB" sz="1400" b="1" dirty="0">
                <a:solidFill>
                  <a:schemeClr val="bg1"/>
                </a:solidFill>
              </a:rPr>
              <a:t>of employers report barriers relating to (perceived) low demand</a:t>
            </a:r>
          </a:p>
        </p:txBody>
      </p:sp>
      <p:sp>
        <p:nvSpPr>
          <p:cNvPr id="34" name="TextBox 33"/>
          <p:cNvSpPr txBox="1"/>
          <p:nvPr/>
        </p:nvSpPr>
        <p:spPr>
          <a:xfrm>
            <a:off x="5177552" y="6596390"/>
            <a:ext cx="7014448"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All establishments that do not provide training (excluding DK) (20,719)</a:t>
            </a:r>
          </a:p>
        </p:txBody>
      </p:sp>
      <p:sp>
        <p:nvSpPr>
          <p:cNvPr id="42"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Reasons for not providing any training</a:t>
            </a:r>
          </a:p>
        </p:txBody>
      </p:sp>
    </p:spTree>
    <p:extLst>
      <p:ext uri="{BB962C8B-B14F-4D97-AF65-F5344CB8AC3E}">
        <p14:creationId xmlns:p14="http://schemas.microsoft.com/office/powerpoint/2010/main" val="3425639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81840776"/>
              </p:ext>
            </p:extLst>
          </p:nvPr>
        </p:nvGraphicFramePr>
        <p:xfrm>
          <a:off x="-1813034" y="1056289"/>
          <a:ext cx="13782121" cy="5610451"/>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194166" y="6589021"/>
            <a:ext cx="11997834" cy="261610"/>
          </a:xfrm>
          <a:prstGeom prst="rect">
            <a:avLst/>
          </a:prstGeom>
          <a:noFill/>
        </p:spPr>
        <p:txBody>
          <a:bodyPr wrap="square" rtlCol="0">
            <a:spAutoFit/>
          </a:bodyPr>
          <a:lstStyle/>
          <a:p>
            <a:pPr algn="r"/>
            <a:r>
              <a:rPr lang="en-GB" sz="1100" i="1" dirty="0">
                <a:latin typeface="Arial" panose="020B0604020202020204" pitchFamily="34" charset="0"/>
                <a:cs typeface="Arial" panose="020B0604020202020204" pitchFamily="34" charset="0"/>
              </a:rPr>
              <a:t>Base : All establishments who would have provided more training in the past 12 months if they could (33,281)</a:t>
            </a:r>
          </a:p>
        </p:txBody>
      </p:sp>
      <p:sp>
        <p:nvSpPr>
          <p:cNvPr id="29"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Reasons for not providing further training</a:t>
            </a:r>
          </a:p>
        </p:txBody>
      </p:sp>
    </p:spTree>
    <p:extLst>
      <p:ext uri="{BB962C8B-B14F-4D97-AF65-F5344CB8AC3E}">
        <p14:creationId xmlns:p14="http://schemas.microsoft.com/office/powerpoint/2010/main" val="2459521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and Workforce Development - Summary</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792093495"/>
              </p:ext>
            </p:extLst>
          </p:nvPr>
        </p:nvGraphicFramePr>
        <p:xfrm>
          <a:off x="557795" y="1320173"/>
          <a:ext cx="11281781" cy="5223501"/>
        </p:xfrm>
        <a:graphic>
          <a:graphicData uri="http://schemas.openxmlformats.org/drawingml/2006/table">
            <a:tbl>
              <a:tblPr firstRow="1" bandRow="1">
                <a:tableStyleId>{5C22544A-7EE6-4342-B048-85BDC9FD1C3A}</a:tableStyleId>
              </a:tblPr>
              <a:tblGrid>
                <a:gridCol w="5772878">
                  <a:extLst>
                    <a:ext uri="{9D8B030D-6E8A-4147-A177-3AD203B41FA5}">
                      <a16:colId xmlns:a16="http://schemas.microsoft.com/office/drawing/2014/main" val="20000"/>
                    </a:ext>
                  </a:extLst>
                </a:gridCol>
                <a:gridCol w="2014649">
                  <a:extLst>
                    <a:ext uri="{9D8B030D-6E8A-4147-A177-3AD203B41FA5}">
                      <a16:colId xmlns:a16="http://schemas.microsoft.com/office/drawing/2014/main" val="20001"/>
                    </a:ext>
                  </a:extLst>
                </a:gridCol>
                <a:gridCol w="1747127">
                  <a:extLst>
                    <a:ext uri="{9D8B030D-6E8A-4147-A177-3AD203B41FA5}">
                      <a16:colId xmlns:a16="http://schemas.microsoft.com/office/drawing/2014/main" val="20002"/>
                    </a:ext>
                  </a:extLst>
                </a:gridCol>
                <a:gridCol w="1747127">
                  <a:extLst>
                    <a:ext uri="{9D8B030D-6E8A-4147-A177-3AD203B41FA5}">
                      <a16:colId xmlns:a16="http://schemas.microsoft.com/office/drawing/2014/main" val="20003"/>
                    </a:ext>
                  </a:extLst>
                </a:gridCol>
              </a:tblGrid>
              <a:tr h="679294">
                <a:tc>
                  <a:txBody>
                    <a:bodyPr/>
                    <a:lstStyle/>
                    <a:p>
                      <a:pPr algn="ctr"/>
                      <a:r>
                        <a:rPr lang="en-GB" dirty="0"/>
                        <a:t>UK</a:t>
                      </a:r>
                      <a:r>
                        <a:rPr lang="en-GB" baseline="0" dirty="0"/>
                        <a:t> figures</a:t>
                      </a:r>
                      <a:endParaRPr lang="en-GB" dirty="0"/>
                    </a:p>
                  </a:txBody>
                  <a:tcPr marL="121920" marR="121920" anchor="ctr">
                    <a:solidFill>
                      <a:schemeClr val="accent2"/>
                    </a:solidFill>
                  </a:tcPr>
                </a:tc>
                <a:tc>
                  <a:txBody>
                    <a:bodyPr/>
                    <a:lstStyle/>
                    <a:p>
                      <a:pPr algn="ctr"/>
                      <a:r>
                        <a:rPr lang="en-GB" dirty="0"/>
                        <a:t>2011</a:t>
                      </a:r>
                    </a:p>
                  </a:txBody>
                  <a:tcPr marL="121920" marR="121920" anchor="ctr">
                    <a:solidFill>
                      <a:schemeClr val="accent2"/>
                    </a:solidFill>
                  </a:tcPr>
                </a:tc>
                <a:tc>
                  <a:txBody>
                    <a:bodyPr/>
                    <a:lstStyle/>
                    <a:p>
                      <a:pPr algn="ctr"/>
                      <a:r>
                        <a:rPr lang="en-GB" dirty="0"/>
                        <a:t>2013</a:t>
                      </a:r>
                    </a:p>
                  </a:txBody>
                  <a:tcPr marL="121920" marR="121920" anchor="ctr">
                    <a:solidFill>
                      <a:schemeClr val="accent2"/>
                    </a:solidFill>
                  </a:tcPr>
                </a:tc>
                <a:tc>
                  <a:txBody>
                    <a:bodyPr/>
                    <a:lstStyle/>
                    <a:p>
                      <a:pPr algn="ctr"/>
                      <a:r>
                        <a:rPr lang="en-GB" dirty="0"/>
                        <a:t>2015</a:t>
                      </a:r>
                    </a:p>
                  </a:txBody>
                  <a:tcPr marL="121920" marR="121920" anchor="ctr">
                    <a:solidFill>
                      <a:schemeClr val="accent2"/>
                    </a:solidFill>
                  </a:tcPr>
                </a:tc>
                <a:extLst>
                  <a:ext uri="{0D108BD9-81ED-4DB2-BD59-A6C34878D82A}">
                    <a16:rowId xmlns:a16="http://schemas.microsoft.com/office/drawing/2014/main" val="10000"/>
                  </a:ext>
                </a:extLst>
              </a:tr>
              <a:tr h="903714">
                <a:tc>
                  <a:txBody>
                    <a:bodyPr/>
                    <a:lstStyle/>
                    <a:p>
                      <a:pPr algn="l"/>
                      <a:r>
                        <a:rPr lang="en-GB" b="1" dirty="0"/>
                        <a:t>% of employers that train</a:t>
                      </a:r>
                    </a:p>
                  </a:txBody>
                  <a:tcPr marL="121920" marR="121920" anchor="ctr">
                    <a:solidFill>
                      <a:schemeClr val="bg1">
                        <a:lumMod val="85000"/>
                      </a:schemeClr>
                    </a:solidFill>
                  </a:tcPr>
                </a:tc>
                <a:tc>
                  <a:txBody>
                    <a:bodyPr/>
                    <a:lstStyle/>
                    <a:p>
                      <a:pPr algn="ctr"/>
                      <a:r>
                        <a:rPr lang="en-GB" dirty="0"/>
                        <a:t>65%</a:t>
                      </a:r>
                    </a:p>
                  </a:txBody>
                  <a:tcPr marL="121920" marR="121920" anchor="ctr">
                    <a:solidFill>
                      <a:schemeClr val="bg1">
                        <a:lumMod val="85000"/>
                      </a:schemeClr>
                    </a:solidFill>
                  </a:tcPr>
                </a:tc>
                <a:tc>
                  <a:txBody>
                    <a:bodyPr/>
                    <a:lstStyle/>
                    <a:p>
                      <a:pPr algn="ctr"/>
                      <a:r>
                        <a:rPr lang="en-GB" b="0" dirty="0"/>
                        <a:t>66%</a:t>
                      </a:r>
                    </a:p>
                  </a:txBody>
                  <a:tcPr marL="121920" marR="121920" anchor="ctr">
                    <a:solidFill>
                      <a:schemeClr val="bg1">
                        <a:lumMod val="85000"/>
                      </a:schemeClr>
                    </a:solidFill>
                  </a:tcPr>
                </a:tc>
                <a:tc>
                  <a:txBody>
                    <a:bodyPr/>
                    <a:lstStyle/>
                    <a:p>
                      <a:pPr algn="ctr"/>
                      <a:r>
                        <a:rPr lang="en-GB" b="1" dirty="0"/>
                        <a:t>66%</a:t>
                      </a:r>
                    </a:p>
                  </a:txBody>
                  <a:tcPr marL="121920" marR="121920" anchor="ctr">
                    <a:solidFill>
                      <a:schemeClr val="bg1">
                        <a:lumMod val="85000"/>
                      </a:schemeClr>
                    </a:solidFill>
                  </a:tcPr>
                </a:tc>
                <a:extLst>
                  <a:ext uri="{0D108BD9-81ED-4DB2-BD59-A6C34878D82A}">
                    <a16:rowId xmlns:a16="http://schemas.microsoft.com/office/drawing/2014/main" val="10001"/>
                  </a:ext>
                </a:extLst>
              </a:tr>
              <a:tr h="923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 of employers that train off-the-job</a:t>
                      </a:r>
                    </a:p>
                  </a:txBody>
                  <a:tcPr marL="121920" marR="121920" anchor="ctr">
                    <a:noFill/>
                  </a:tcPr>
                </a:tc>
                <a:tc>
                  <a:txBody>
                    <a:bodyPr/>
                    <a:lstStyle/>
                    <a:p>
                      <a:pPr algn="ctr"/>
                      <a:r>
                        <a:rPr lang="en-GB" dirty="0"/>
                        <a:t>47%</a:t>
                      </a:r>
                    </a:p>
                  </a:txBody>
                  <a:tcPr marL="121920" marR="121920" anchor="ctr">
                    <a:noFill/>
                  </a:tcPr>
                </a:tc>
                <a:tc>
                  <a:txBody>
                    <a:bodyPr/>
                    <a:lstStyle/>
                    <a:p>
                      <a:pPr algn="ctr"/>
                      <a:r>
                        <a:rPr lang="en-GB" b="0" dirty="0"/>
                        <a:t>49%</a:t>
                      </a:r>
                    </a:p>
                  </a:txBody>
                  <a:tcPr marL="121920" marR="121920" anchor="ctr">
                    <a:noFill/>
                  </a:tcPr>
                </a:tc>
                <a:tc>
                  <a:txBody>
                    <a:bodyPr/>
                    <a:lstStyle/>
                    <a:p>
                      <a:pPr algn="ctr"/>
                      <a:r>
                        <a:rPr lang="en-GB" b="1" dirty="0"/>
                        <a:t>49%</a:t>
                      </a:r>
                    </a:p>
                  </a:txBody>
                  <a:tcPr marL="121920" marR="121920" anchor="ctr">
                    <a:noFill/>
                  </a:tcPr>
                </a:tc>
                <a:extLst>
                  <a:ext uri="{0D108BD9-81ED-4DB2-BD59-A6C34878D82A}">
                    <a16:rowId xmlns:a16="http://schemas.microsoft.com/office/drawing/2014/main" val="10002"/>
                  </a:ext>
                </a:extLst>
              </a:tr>
              <a:tr h="679294">
                <a:tc>
                  <a:txBody>
                    <a:bodyPr/>
                    <a:lstStyle/>
                    <a:p>
                      <a:pPr algn="l"/>
                      <a:r>
                        <a:rPr lang="en-GB" b="1" dirty="0"/>
                        <a:t>% that </a:t>
                      </a:r>
                      <a:r>
                        <a:rPr lang="en-GB" b="1" i="1" dirty="0"/>
                        <a:t>only </a:t>
                      </a:r>
                      <a:r>
                        <a:rPr lang="en-GB" b="1" dirty="0"/>
                        <a:t>train</a:t>
                      </a:r>
                      <a:r>
                        <a:rPr lang="en-GB" b="1" baseline="0" dirty="0"/>
                        <a:t> on-the-job</a:t>
                      </a:r>
                      <a:endParaRPr lang="en-GB" b="1" dirty="0"/>
                    </a:p>
                  </a:txBody>
                  <a:tcPr marL="121920" marR="121920" anchor="ctr">
                    <a:noFill/>
                  </a:tcPr>
                </a:tc>
                <a:tc>
                  <a:txBody>
                    <a:bodyPr/>
                    <a:lstStyle/>
                    <a:p>
                      <a:pPr algn="ctr"/>
                      <a:r>
                        <a:rPr lang="en-GB" dirty="0"/>
                        <a:t>19%</a:t>
                      </a:r>
                    </a:p>
                  </a:txBody>
                  <a:tcPr marL="121920" marR="121920" anchor="ctr">
                    <a:noFill/>
                  </a:tcPr>
                </a:tc>
                <a:tc>
                  <a:txBody>
                    <a:bodyPr/>
                    <a:lstStyle/>
                    <a:p>
                      <a:pPr algn="ctr"/>
                      <a:r>
                        <a:rPr lang="en-GB" b="0" dirty="0"/>
                        <a:t>17%</a:t>
                      </a:r>
                    </a:p>
                  </a:txBody>
                  <a:tcPr marL="121920" marR="121920" anchor="ctr">
                    <a:noFill/>
                  </a:tcPr>
                </a:tc>
                <a:tc>
                  <a:txBody>
                    <a:bodyPr/>
                    <a:lstStyle/>
                    <a:p>
                      <a:pPr algn="ctr"/>
                      <a:r>
                        <a:rPr lang="en-GB" b="1" dirty="0"/>
                        <a:t>17%</a:t>
                      </a:r>
                    </a:p>
                  </a:txBody>
                  <a:tcPr marL="121920" marR="121920" anchor="ctr">
                    <a:noFill/>
                  </a:tcPr>
                </a:tc>
                <a:extLst>
                  <a:ext uri="{0D108BD9-81ED-4DB2-BD59-A6C34878D82A}">
                    <a16:rowId xmlns:a16="http://schemas.microsoft.com/office/drawing/2014/main" val="10003"/>
                  </a:ext>
                </a:extLst>
              </a:tr>
              <a:tr h="679294">
                <a:tc>
                  <a:txBody>
                    <a:bodyPr/>
                    <a:lstStyle/>
                    <a:p>
                      <a:pPr algn="l"/>
                      <a:r>
                        <a:rPr lang="en-GB" b="1" dirty="0"/>
                        <a:t>% of staff trained over</a:t>
                      </a:r>
                      <a:r>
                        <a:rPr lang="en-GB" b="1" baseline="0" dirty="0"/>
                        <a:t> the last 12 months</a:t>
                      </a:r>
                      <a:endParaRPr lang="en-GB" b="1" dirty="0"/>
                    </a:p>
                  </a:txBody>
                  <a:tcPr marL="121920" marR="121920" anchor="ctr">
                    <a:noFill/>
                  </a:tcPr>
                </a:tc>
                <a:tc>
                  <a:txBody>
                    <a:bodyPr/>
                    <a:lstStyle/>
                    <a:p>
                      <a:pPr algn="ctr"/>
                      <a:r>
                        <a:rPr lang="en-GB" dirty="0"/>
                        <a:t>55%</a:t>
                      </a:r>
                    </a:p>
                  </a:txBody>
                  <a:tcPr marL="121920" marR="121920" anchor="ctr">
                    <a:noFill/>
                  </a:tcPr>
                </a:tc>
                <a:tc>
                  <a:txBody>
                    <a:bodyPr/>
                    <a:lstStyle/>
                    <a:p>
                      <a:pPr algn="ctr"/>
                      <a:r>
                        <a:rPr lang="en-GB" b="0" dirty="0"/>
                        <a:t>62%</a:t>
                      </a:r>
                    </a:p>
                  </a:txBody>
                  <a:tcPr marL="121920" marR="121920" anchor="ctr">
                    <a:noFill/>
                  </a:tcPr>
                </a:tc>
                <a:tc>
                  <a:txBody>
                    <a:bodyPr/>
                    <a:lstStyle/>
                    <a:p>
                      <a:pPr algn="ctr"/>
                      <a:r>
                        <a:rPr lang="en-GB" b="1" dirty="0"/>
                        <a:t>63%</a:t>
                      </a:r>
                    </a:p>
                  </a:txBody>
                  <a:tcPr marL="121920" marR="121920" anchor="ctr">
                    <a:noFill/>
                  </a:tcPr>
                </a:tc>
                <a:extLst>
                  <a:ext uri="{0D108BD9-81ED-4DB2-BD59-A6C34878D82A}">
                    <a16:rowId xmlns:a16="http://schemas.microsoft.com/office/drawing/2014/main" val="10004"/>
                  </a:ext>
                </a:extLst>
              </a:tr>
              <a:tr h="679294">
                <a:tc>
                  <a:txBody>
                    <a:bodyPr/>
                    <a:lstStyle/>
                    <a:p>
                      <a:pPr algn="l"/>
                      <a:r>
                        <a:rPr lang="en-GB" b="1" dirty="0"/>
                        <a:t>Days training per person trained</a:t>
                      </a:r>
                    </a:p>
                  </a:txBody>
                  <a:tcPr marL="121920" marR="121920" anchor="ctr">
                    <a:noFill/>
                  </a:tcPr>
                </a:tc>
                <a:tc>
                  <a:txBody>
                    <a:bodyPr/>
                    <a:lstStyle/>
                    <a:p>
                      <a:pPr algn="ctr"/>
                      <a:r>
                        <a:rPr lang="en-GB" dirty="0"/>
                        <a:t>7.8 days</a:t>
                      </a:r>
                    </a:p>
                  </a:txBody>
                  <a:tcPr marL="121920" marR="121920" anchor="ctr">
                    <a:noFill/>
                  </a:tcPr>
                </a:tc>
                <a:tc>
                  <a:txBody>
                    <a:bodyPr/>
                    <a:lstStyle/>
                    <a:p>
                      <a:pPr algn="ctr"/>
                      <a:r>
                        <a:rPr lang="en-GB" b="0" dirty="0"/>
                        <a:t>6.7 days</a:t>
                      </a:r>
                    </a:p>
                  </a:txBody>
                  <a:tcPr marL="121920" marR="121920" anchor="ctr">
                    <a:noFill/>
                  </a:tcPr>
                </a:tc>
                <a:tc>
                  <a:txBody>
                    <a:bodyPr/>
                    <a:lstStyle/>
                    <a:p>
                      <a:pPr algn="ctr"/>
                      <a:r>
                        <a:rPr lang="en-GB" b="1" dirty="0"/>
                        <a:t>6.8 days</a:t>
                      </a:r>
                    </a:p>
                  </a:txBody>
                  <a:tcPr marL="121920" marR="121920" anchor="ctr">
                    <a:noFill/>
                  </a:tcPr>
                </a:tc>
                <a:extLst>
                  <a:ext uri="{0D108BD9-81ED-4DB2-BD59-A6C34878D82A}">
                    <a16:rowId xmlns:a16="http://schemas.microsoft.com/office/drawing/2014/main" val="10005"/>
                  </a:ext>
                </a:extLst>
              </a:tr>
              <a:tr h="679294">
                <a:tc>
                  <a:txBody>
                    <a:bodyPr/>
                    <a:lstStyle/>
                    <a:p>
                      <a:pPr algn="l"/>
                      <a:r>
                        <a:rPr lang="en-GB" b="1" dirty="0"/>
                        <a:t>Total training days provided</a:t>
                      </a:r>
                    </a:p>
                  </a:txBody>
                  <a:tcPr marL="121920" marR="121920" anchor="ctr">
                    <a:solidFill>
                      <a:schemeClr val="bg1">
                        <a:lumMod val="85000"/>
                      </a:schemeClr>
                    </a:solidFill>
                  </a:tcPr>
                </a:tc>
                <a:tc>
                  <a:txBody>
                    <a:bodyPr/>
                    <a:lstStyle/>
                    <a:p>
                      <a:pPr algn="ctr"/>
                      <a:r>
                        <a:rPr lang="en-GB" dirty="0"/>
                        <a:t>115m</a:t>
                      </a:r>
                    </a:p>
                  </a:txBody>
                  <a:tcPr marL="121920" marR="121920" anchor="ctr">
                    <a:solidFill>
                      <a:schemeClr val="bg1">
                        <a:lumMod val="85000"/>
                      </a:schemeClr>
                    </a:solidFill>
                  </a:tcPr>
                </a:tc>
                <a:tc>
                  <a:txBody>
                    <a:bodyPr/>
                    <a:lstStyle/>
                    <a:p>
                      <a:pPr algn="ctr"/>
                      <a:r>
                        <a:rPr lang="en-GB" b="0" dirty="0"/>
                        <a:t>113m</a:t>
                      </a:r>
                    </a:p>
                  </a:txBody>
                  <a:tcPr marL="121920" marR="121920" anchor="ctr">
                    <a:solidFill>
                      <a:schemeClr val="bg1">
                        <a:lumMod val="85000"/>
                      </a:schemeClr>
                    </a:solidFill>
                  </a:tcPr>
                </a:tc>
                <a:tc>
                  <a:txBody>
                    <a:bodyPr/>
                    <a:lstStyle/>
                    <a:p>
                      <a:pPr algn="ctr"/>
                      <a:r>
                        <a:rPr lang="en-GB" b="1" dirty="0"/>
                        <a:t>118m</a:t>
                      </a:r>
                    </a:p>
                  </a:txBody>
                  <a:tcPr marL="121920" marR="121920" anchor="c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1030855" y="6597324"/>
            <a:ext cx="11161145" cy="261610"/>
          </a:xfrm>
          <a:prstGeom prst="rect">
            <a:avLst/>
          </a:prstGeom>
          <a:noFill/>
        </p:spPr>
        <p:txBody>
          <a:bodyPr wrap="square" rtlCol="0">
            <a:spAutoFit/>
          </a:bodyPr>
          <a:lstStyle/>
          <a:p>
            <a:pPr algn="r"/>
            <a:r>
              <a:rPr lang="en-GB" sz="1100" i="1" dirty="0">
                <a:solidFill>
                  <a:schemeClr val="tx1"/>
                </a:solidFill>
                <a:latin typeface="Arial" panose="020B0604020202020204" pitchFamily="34" charset="0"/>
                <a:cs typeface="Arial" panose="020B0604020202020204" pitchFamily="34" charset="0"/>
              </a:rPr>
              <a:t>Base (2011/2013/2015): All establishments (86,522 / </a:t>
            </a:r>
            <a:r>
              <a:rPr lang="en-GB" sz="1100" i="1" dirty="0">
                <a:latin typeface="Arial" panose="020B0604020202020204" pitchFamily="34" charset="0"/>
                <a:cs typeface="Arial" panose="020B0604020202020204" pitchFamily="34" charset="0"/>
              </a:rPr>
              <a:t>91,279 / 91,210</a:t>
            </a:r>
            <a:r>
              <a:rPr lang="en-GB" sz="1100"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912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Investment in training</a:t>
            </a:r>
          </a:p>
        </p:txBody>
      </p:sp>
      <p:graphicFrame>
        <p:nvGraphicFramePr>
          <p:cNvPr id="6" name="Table 5"/>
          <p:cNvGraphicFramePr>
            <a:graphicFrameLocks noGrp="1"/>
          </p:cNvGraphicFramePr>
          <p:nvPr>
            <p:extLst>
              <p:ext uri="{D42A27DB-BD31-4B8C-83A1-F6EECF244321}">
                <p14:modId xmlns:p14="http://schemas.microsoft.com/office/powerpoint/2010/main" val="642643547"/>
              </p:ext>
            </p:extLst>
          </p:nvPr>
        </p:nvGraphicFramePr>
        <p:xfrm>
          <a:off x="276447" y="1213235"/>
          <a:ext cx="11684500" cy="5400003"/>
        </p:xfrm>
        <a:graphic>
          <a:graphicData uri="http://schemas.openxmlformats.org/drawingml/2006/table">
            <a:tbl>
              <a:tblPr>
                <a:tableStyleId>{5C22544A-7EE6-4342-B048-85BDC9FD1C3A}</a:tableStyleId>
              </a:tblPr>
              <a:tblGrid>
                <a:gridCol w="3853384">
                  <a:extLst>
                    <a:ext uri="{9D8B030D-6E8A-4147-A177-3AD203B41FA5}">
                      <a16:colId xmlns:a16="http://schemas.microsoft.com/office/drawing/2014/main" val="20000"/>
                    </a:ext>
                  </a:extLst>
                </a:gridCol>
                <a:gridCol w="1305186">
                  <a:extLst>
                    <a:ext uri="{9D8B030D-6E8A-4147-A177-3AD203B41FA5}">
                      <a16:colId xmlns:a16="http://schemas.microsoft.com/office/drawing/2014/main" val="20001"/>
                    </a:ext>
                  </a:extLst>
                </a:gridCol>
                <a:gridCol w="1305186">
                  <a:extLst>
                    <a:ext uri="{9D8B030D-6E8A-4147-A177-3AD203B41FA5}">
                      <a16:colId xmlns:a16="http://schemas.microsoft.com/office/drawing/2014/main" val="20002"/>
                    </a:ext>
                  </a:extLst>
                </a:gridCol>
                <a:gridCol w="1305186">
                  <a:extLst>
                    <a:ext uri="{9D8B030D-6E8A-4147-A177-3AD203B41FA5}">
                      <a16:colId xmlns:a16="http://schemas.microsoft.com/office/drawing/2014/main" val="20003"/>
                    </a:ext>
                  </a:extLst>
                </a:gridCol>
                <a:gridCol w="1305186">
                  <a:extLst>
                    <a:ext uri="{9D8B030D-6E8A-4147-A177-3AD203B41FA5}">
                      <a16:colId xmlns:a16="http://schemas.microsoft.com/office/drawing/2014/main" val="20004"/>
                    </a:ext>
                  </a:extLst>
                </a:gridCol>
                <a:gridCol w="1305186">
                  <a:extLst>
                    <a:ext uri="{9D8B030D-6E8A-4147-A177-3AD203B41FA5}">
                      <a16:colId xmlns:a16="http://schemas.microsoft.com/office/drawing/2014/main" val="20005"/>
                    </a:ext>
                  </a:extLst>
                </a:gridCol>
                <a:gridCol w="1305186">
                  <a:extLst>
                    <a:ext uri="{9D8B030D-6E8A-4147-A177-3AD203B41FA5}">
                      <a16:colId xmlns:a16="http://schemas.microsoft.com/office/drawing/2014/main" val="20006"/>
                    </a:ext>
                  </a:extLst>
                </a:gridCol>
              </a:tblGrid>
              <a:tr h="257143">
                <a:tc>
                  <a:txBody>
                    <a:bodyPr/>
                    <a:lstStyle/>
                    <a:p>
                      <a:pPr marL="450215" indent="-450215">
                        <a:spcAft>
                          <a:spcPts val="0"/>
                        </a:spcAft>
                      </a:pPr>
                      <a:r>
                        <a:rPr lang="en-GB" sz="1200" b="1" dirty="0">
                          <a:effectLst/>
                        </a:rPr>
                        <a:t> </a:t>
                      </a:r>
                      <a:endParaRPr lang="en-GB" sz="18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spcAft>
                          <a:spcPts val="0"/>
                        </a:spcAft>
                      </a:pPr>
                      <a:r>
                        <a:rPr lang="en-GB" sz="1200" b="1" dirty="0">
                          <a:solidFill>
                            <a:schemeClr val="bg1"/>
                          </a:solidFill>
                          <a:effectLst/>
                        </a:rPr>
                        <a:t>2011</a:t>
                      </a:r>
                      <a:endParaRPr lang="en-GB" sz="1800" b="1" dirty="0">
                        <a:solidFill>
                          <a:schemeClr val="bg1"/>
                        </a:solidFill>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GB"/>
                    </a:p>
                  </a:txBody>
                  <a:tcPr/>
                </a:tc>
                <a:tc gridSpan="2">
                  <a:txBody>
                    <a:bodyPr/>
                    <a:lstStyle/>
                    <a:p>
                      <a:pPr algn="ctr">
                        <a:spcAft>
                          <a:spcPts val="0"/>
                        </a:spcAft>
                      </a:pPr>
                      <a:r>
                        <a:rPr lang="en-GB" sz="1200" b="1" dirty="0">
                          <a:solidFill>
                            <a:schemeClr val="bg1"/>
                          </a:solidFill>
                          <a:effectLst/>
                        </a:rPr>
                        <a:t>2013</a:t>
                      </a:r>
                      <a:endParaRPr lang="en-GB" sz="1800" b="1" dirty="0">
                        <a:solidFill>
                          <a:schemeClr val="bg1"/>
                        </a:solidFill>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GB"/>
                    </a:p>
                  </a:txBody>
                  <a:tcPr/>
                </a:tc>
                <a:tc gridSpan="2">
                  <a:txBody>
                    <a:bodyPr/>
                    <a:lstStyle/>
                    <a:p>
                      <a:pPr algn="ctr">
                        <a:spcAft>
                          <a:spcPts val="0"/>
                        </a:spcAft>
                      </a:pPr>
                      <a:r>
                        <a:rPr lang="en-GB" sz="1200" b="1" dirty="0">
                          <a:solidFill>
                            <a:schemeClr val="bg1"/>
                          </a:solidFill>
                          <a:effectLst/>
                          <a:latin typeface="+mj-lt"/>
                          <a:ea typeface="Times New Roman"/>
                        </a:rPr>
                        <a:t>2015</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spcAft>
                          <a:spcPts val="0"/>
                        </a:spcAft>
                      </a:pPr>
                      <a:endParaRPr lang="en-GB" sz="1800" b="1" dirty="0">
                        <a:effectLst/>
                        <a:latin typeface="Times New Roman"/>
                        <a:ea typeface="Times New Roman"/>
                      </a:endParaRPr>
                    </a:p>
                  </a:txBody>
                  <a:tcPr marL="12854" marR="1285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288"/>
                    </a:solidFill>
                  </a:tcPr>
                </a:tc>
                <a:extLst>
                  <a:ext uri="{0D108BD9-81ED-4DB2-BD59-A6C34878D82A}">
                    <a16:rowId xmlns:a16="http://schemas.microsoft.com/office/drawing/2014/main" val="10000"/>
                  </a:ext>
                </a:extLst>
              </a:tr>
              <a:tr h="257143">
                <a:tc>
                  <a:txBody>
                    <a:bodyPr/>
                    <a:lstStyle/>
                    <a:p>
                      <a:pPr marL="450215" indent="-450215">
                        <a:spcAft>
                          <a:spcPts val="0"/>
                        </a:spcAft>
                      </a:pPr>
                      <a:r>
                        <a:rPr lang="en-GB" sz="1000" i="1" dirty="0">
                          <a:effectLst/>
                        </a:rPr>
                        <a:t>Unweighted Base:</a:t>
                      </a:r>
                      <a:endParaRPr lang="en-GB" sz="1200" i="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900" i="1" dirty="0">
                          <a:effectLst/>
                        </a:rPr>
                        <a:t>(11,027)</a:t>
                      </a:r>
                      <a:endParaRPr lang="en-GB" sz="1200" i="1" dirty="0">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900" i="1" dirty="0">
                          <a:effectLst/>
                        </a:rPr>
                        <a:t> </a:t>
                      </a:r>
                      <a:endParaRPr lang="en-GB" sz="1200" i="1" dirty="0">
                        <a:effectLst/>
                        <a:latin typeface="Times New Roman"/>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900" i="1" dirty="0">
                          <a:effectLst/>
                        </a:rPr>
                        <a:t>(12,522)</a:t>
                      </a:r>
                      <a:endParaRPr lang="en-GB" sz="1200" i="1" dirty="0">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rPr>
                        <a:t> </a:t>
                      </a:r>
                      <a:endParaRPr lang="en-GB" sz="1200" dirty="0">
                        <a:effectLst/>
                        <a:latin typeface="Times New Roman"/>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900" i="1" dirty="0">
                          <a:effectLst/>
                          <a:latin typeface="+mj-lt"/>
                          <a:ea typeface="Times New Roman"/>
                        </a:rPr>
                        <a:t>(12,614)</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200" dirty="0">
                        <a:effectLst/>
                        <a:latin typeface="+mj-lt"/>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7143">
                <a:tc>
                  <a:txBody>
                    <a:bodyPr/>
                    <a:lstStyle/>
                    <a:p>
                      <a:pPr marL="450215" indent="-450215">
                        <a:spcAft>
                          <a:spcPts val="0"/>
                        </a:spcAft>
                      </a:pPr>
                      <a:r>
                        <a:rPr lang="en-GB" sz="1000" dirty="0">
                          <a:effectLst/>
                        </a:rPr>
                        <a:t> </a:t>
                      </a:r>
                      <a:endParaRPr lang="en-GB" sz="12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rPr>
                        <a:t>£bn</a:t>
                      </a:r>
                      <a:endParaRPr lang="en-GB" sz="1200" dirty="0">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rPr>
                        <a:t>%</a:t>
                      </a:r>
                      <a:endParaRPr lang="en-GB" sz="1200" dirty="0">
                        <a:effectLst/>
                        <a:latin typeface="Times New Roman"/>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rPr>
                        <a:t>£bn</a:t>
                      </a:r>
                      <a:endParaRPr lang="en-GB" sz="1200" dirty="0">
                        <a:effectLst/>
                        <a:latin typeface="Times New Roman"/>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rPr>
                        <a:t>%</a:t>
                      </a:r>
                      <a:endParaRPr lang="en-GB" sz="1200" dirty="0">
                        <a:effectLst/>
                        <a:latin typeface="Times New Roman"/>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latin typeface="+mj-lt"/>
                        </a:rPr>
                        <a:t>£bn</a:t>
                      </a:r>
                      <a:endParaRPr lang="en-GB" sz="1200" dirty="0">
                        <a:effectLst/>
                        <a:latin typeface="+mj-lt"/>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a:effectLst/>
                          <a:latin typeface="+mj-lt"/>
                        </a:rPr>
                        <a:t>%</a:t>
                      </a:r>
                      <a:endParaRPr lang="en-GB" sz="1200" dirty="0">
                        <a:effectLst/>
                        <a:latin typeface="+mj-lt"/>
                        <a:ea typeface="Times New Roman"/>
                      </a:endParaRPr>
                    </a:p>
                  </a:txBody>
                  <a:tcPr marL="12854" marR="1285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143">
                <a:tc>
                  <a:txBody>
                    <a:bodyPr/>
                    <a:lstStyle/>
                    <a:p>
                      <a:pPr>
                        <a:spcAft>
                          <a:spcPts val="0"/>
                        </a:spcAft>
                        <a:tabLst>
                          <a:tab pos="-13335" algn="l"/>
                        </a:tabLst>
                      </a:pPr>
                      <a:r>
                        <a:rPr lang="en-GB" sz="1050" b="1" dirty="0">
                          <a:effectLst/>
                        </a:rPr>
                        <a:t>Total training expenditure</a:t>
                      </a:r>
                      <a:endParaRPr lang="en-GB" sz="14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dirty="0">
                          <a:effectLst/>
                          <a:latin typeface="Arial"/>
                          <a:ea typeface="Times New Roman"/>
                        </a:rPr>
                        <a:t>£43.8bn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dirty="0">
                          <a:effectLst/>
                          <a:latin typeface="Arial"/>
                          <a:ea typeface="Times New Roman"/>
                        </a:rPr>
                        <a:t>100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dirty="0">
                          <a:effectLst/>
                          <a:latin typeface="Arial"/>
                          <a:ea typeface="Times New Roman"/>
                        </a:rPr>
                        <a:t>£43.0bn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dirty="0">
                          <a:effectLst/>
                          <a:latin typeface="Arial"/>
                          <a:ea typeface="Times New Roman"/>
                        </a:rPr>
                        <a:t>100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£45.4bn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100</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257143">
                <a:tc>
                  <a:txBody>
                    <a:bodyPr/>
                    <a:lstStyle/>
                    <a:p>
                      <a:pPr>
                        <a:spcAft>
                          <a:spcPts val="0"/>
                        </a:spcAft>
                      </a:pPr>
                      <a:r>
                        <a:rPr lang="en-GB" sz="1050" b="1" dirty="0">
                          <a:effectLst/>
                        </a:rPr>
                        <a:t>Off-the-job training: total</a:t>
                      </a:r>
                      <a:endParaRPr lang="en-GB" sz="14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£21.1bn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48</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£21.3bn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50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£22.9bn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50</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257143">
                <a:tc>
                  <a:txBody>
                    <a:bodyPr/>
                    <a:lstStyle/>
                    <a:p>
                      <a:pPr>
                        <a:spcAft>
                          <a:spcPts val="0"/>
                        </a:spcAft>
                      </a:pPr>
                      <a:r>
                        <a:rPr lang="en-GB" sz="1050" dirty="0">
                          <a:effectLst/>
                        </a:rPr>
                        <a:t> </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i="1" dirty="0">
                          <a:effectLst/>
                          <a:highlight>
                            <a:srgbClr val="FFFF00"/>
                          </a:highlight>
                          <a:latin typeface="Arial"/>
                          <a:ea typeface="Times New Roman"/>
                        </a:rPr>
                        <a:t> </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highlight>
                            <a:srgbClr val="FFFF00"/>
                          </a:highlight>
                          <a:latin typeface="Arial"/>
                          <a:ea typeface="Times New Roman"/>
                        </a:rPr>
                        <a:t> </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i="1" dirty="0">
                          <a:effectLst/>
                          <a:highlight>
                            <a:srgbClr val="FFFF00"/>
                          </a:highlight>
                          <a:latin typeface="Arial"/>
                          <a:ea typeface="Times New Roman"/>
                        </a:rPr>
                        <a:t> </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highlight>
                            <a:srgbClr val="FFFF00"/>
                          </a:highlight>
                          <a:latin typeface="Arial"/>
                          <a:ea typeface="Times New Roman"/>
                        </a:rPr>
                        <a:t> </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j-lt"/>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j-lt"/>
                        <a:ea typeface="Times New Roman"/>
                      </a:endParaRP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7143">
                <a:tc>
                  <a:txBody>
                    <a:bodyPr/>
                    <a:lstStyle/>
                    <a:p>
                      <a:pPr>
                        <a:spcAft>
                          <a:spcPts val="0"/>
                        </a:spcAft>
                      </a:pPr>
                      <a:r>
                        <a:rPr lang="en-GB" sz="1050" b="1" dirty="0">
                          <a:effectLst/>
                        </a:rPr>
                        <a:t>Off-the-job training: Course-related: total</a:t>
                      </a:r>
                      <a:endParaRPr lang="en-GB" sz="14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£17.6bn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40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£17.9bn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42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£19.7bn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43</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257143">
                <a:tc>
                  <a:txBody>
                    <a:bodyPr/>
                    <a:lstStyle/>
                    <a:p>
                      <a:pPr>
                        <a:spcAft>
                          <a:spcPts val="0"/>
                        </a:spcAft>
                      </a:pPr>
                      <a:r>
                        <a:rPr lang="en-GB" sz="1050" dirty="0">
                          <a:effectLst/>
                        </a:rPr>
                        <a:t>Trainee labour costs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£4.7bn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£5.2bn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£5.4bn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12</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57143">
                <a:tc>
                  <a:txBody>
                    <a:bodyPr/>
                    <a:lstStyle/>
                    <a:p>
                      <a:pPr>
                        <a:spcAft>
                          <a:spcPts val="0"/>
                        </a:spcAft>
                      </a:pPr>
                      <a:r>
                        <a:rPr lang="en-GB" sz="1050" dirty="0">
                          <a:effectLst/>
                        </a:rPr>
                        <a:t>Fees to external providers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£2.7bn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£2.4bn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£2.2bn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5</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7143">
                <a:tc>
                  <a:txBody>
                    <a:bodyPr/>
                    <a:lstStyle/>
                    <a:p>
                      <a:pPr>
                        <a:spcAft>
                          <a:spcPts val="0"/>
                        </a:spcAft>
                      </a:pPr>
                      <a:r>
                        <a:rPr lang="en-GB" sz="1050" dirty="0">
                          <a:effectLst/>
                        </a:rPr>
                        <a:t>On-site training centre</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£2.9bn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7</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£2.7bn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£3.0bn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7</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7143">
                <a:tc>
                  <a:txBody>
                    <a:bodyPr/>
                    <a:lstStyle/>
                    <a:p>
                      <a:pPr>
                        <a:spcAft>
                          <a:spcPts val="0"/>
                        </a:spcAft>
                      </a:pPr>
                      <a:r>
                        <a:rPr lang="en-GB" sz="1050" dirty="0">
                          <a:effectLst/>
                        </a:rPr>
                        <a:t>Off-site training centre (in the same company)</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£0.6bn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£0.5bn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£0.7bn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2</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57143">
                <a:tc>
                  <a:txBody>
                    <a:bodyPr/>
                    <a:lstStyle/>
                    <a:p>
                      <a:pPr>
                        <a:spcAft>
                          <a:spcPts val="0"/>
                        </a:spcAft>
                      </a:pPr>
                      <a:r>
                        <a:rPr lang="en-GB" sz="1050" dirty="0">
                          <a:effectLst/>
                        </a:rPr>
                        <a:t>Training management</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£6.1bn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14</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£6.5bn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15</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£7.7bn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17</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57143">
                <a:tc>
                  <a:txBody>
                    <a:bodyPr/>
                    <a:lstStyle/>
                    <a:p>
                      <a:pPr>
                        <a:spcAft>
                          <a:spcPts val="0"/>
                        </a:spcAft>
                      </a:pPr>
                      <a:r>
                        <a:rPr lang="en-GB" sz="1050" dirty="0">
                          <a:effectLst/>
                        </a:rPr>
                        <a:t>Non-training centre equipment and materials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£0.4bn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£0.4bn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£0.4bn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57143">
                <a:tc>
                  <a:txBody>
                    <a:bodyPr/>
                    <a:lstStyle/>
                    <a:p>
                      <a:pPr>
                        <a:spcAft>
                          <a:spcPts val="0"/>
                        </a:spcAft>
                      </a:pPr>
                      <a:r>
                        <a:rPr lang="en-GB" sz="1050" dirty="0">
                          <a:effectLst/>
                        </a:rPr>
                        <a:t>Travel and subsistence</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£0.4bn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£0.4bn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£0.4bn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57143">
                <a:tc>
                  <a:txBody>
                    <a:bodyPr/>
                    <a:lstStyle/>
                    <a:p>
                      <a:pPr>
                        <a:spcAft>
                          <a:spcPts val="0"/>
                        </a:spcAft>
                      </a:pPr>
                      <a:r>
                        <a:rPr lang="en-GB" sz="1050" dirty="0">
                          <a:effectLst/>
                        </a:rPr>
                        <a:t>Levies minus grants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-£0.3bn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-£0.2bn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-£0.2bn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57143">
                <a:tc>
                  <a:txBody>
                    <a:bodyPr/>
                    <a:lstStyle/>
                    <a:p>
                      <a:pPr>
                        <a:spcAft>
                          <a:spcPts val="0"/>
                        </a:spcAft>
                      </a:pPr>
                      <a:r>
                        <a:rPr lang="en-GB" sz="1050" b="1" dirty="0">
                          <a:effectLst/>
                        </a:rPr>
                        <a:t>Off-the-job training: other (seminars, workshops etc.): total</a:t>
                      </a:r>
                      <a:endParaRPr lang="en-GB" sz="14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£3.5bn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8</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£3.4bn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8</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£3.2bn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7</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5"/>
                  </a:ext>
                </a:extLst>
              </a:tr>
              <a:tr h="257143">
                <a:tc>
                  <a:txBody>
                    <a:bodyPr/>
                    <a:lstStyle/>
                    <a:p>
                      <a:pPr>
                        <a:spcAft>
                          <a:spcPts val="0"/>
                        </a:spcAft>
                      </a:pPr>
                      <a:r>
                        <a:rPr lang="en-GB" sz="1050" dirty="0">
                          <a:effectLst/>
                        </a:rPr>
                        <a:t>Trainee labour costs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£2.5bn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£2.5bn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6</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£2.3bn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5</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57143">
                <a:tc>
                  <a:txBody>
                    <a:bodyPr/>
                    <a:lstStyle/>
                    <a:p>
                      <a:pPr>
                        <a:spcAft>
                          <a:spcPts val="0"/>
                        </a:spcAft>
                      </a:pPr>
                      <a:r>
                        <a:rPr lang="en-GB" sz="1050" dirty="0">
                          <a:effectLst/>
                        </a:rPr>
                        <a:t>Fees to external providers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£1.0bn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£0.9bn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£0.8bn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2</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57143">
                <a:tc>
                  <a:txBody>
                    <a:bodyPr/>
                    <a:lstStyle/>
                    <a:p>
                      <a:pPr>
                        <a:spcAft>
                          <a:spcPts val="0"/>
                        </a:spcAft>
                      </a:pPr>
                      <a:r>
                        <a:rPr lang="en-GB" sz="1050" b="1" dirty="0">
                          <a:effectLst/>
                        </a:rPr>
                        <a:t>On-the-job training: Total</a:t>
                      </a:r>
                      <a:endParaRPr lang="en-GB" sz="1400" b="1"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£22.7bn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52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b="1" i="0" dirty="0">
                          <a:effectLst/>
                          <a:latin typeface="Arial"/>
                          <a:ea typeface="Times New Roman"/>
                        </a:rPr>
                        <a:t>£21.7bn</a:t>
                      </a:r>
                      <a:endParaRPr lang="en-GB" sz="1400" b="1" i="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050" dirty="0">
                          <a:effectLst/>
                          <a:latin typeface="Arial"/>
                          <a:ea typeface="Times New Roman"/>
                        </a:rPr>
                        <a:t>50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£22.6bn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en-GB" sz="1050" b="1" dirty="0">
                          <a:effectLst/>
                          <a:latin typeface="+mj-lt"/>
                          <a:ea typeface="Times New Roman"/>
                        </a:rPr>
                        <a:t>50</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8"/>
                  </a:ext>
                </a:extLst>
              </a:tr>
              <a:tr h="257143">
                <a:tc>
                  <a:txBody>
                    <a:bodyPr/>
                    <a:lstStyle/>
                    <a:p>
                      <a:pPr>
                        <a:spcAft>
                          <a:spcPts val="0"/>
                        </a:spcAft>
                      </a:pPr>
                      <a:r>
                        <a:rPr lang="en-GB" sz="1050" dirty="0">
                          <a:effectLst/>
                        </a:rPr>
                        <a:t>Trainee labour costs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£14.2bn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32</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£14.0bn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33</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£13.9bn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31</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57143">
                <a:tc>
                  <a:txBody>
                    <a:bodyPr/>
                    <a:lstStyle/>
                    <a:p>
                      <a:pPr>
                        <a:spcAft>
                          <a:spcPts val="0"/>
                        </a:spcAft>
                      </a:pPr>
                      <a:r>
                        <a:rPr lang="en-GB" sz="1050" dirty="0">
                          <a:effectLst/>
                        </a:rPr>
                        <a:t>Trainers' labour costs</a:t>
                      </a:r>
                      <a:endParaRPr lang="en-GB" sz="1400" dirty="0">
                        <a:effectLst/>
                        <a:latin typeface="Times New Roman"/>
                        <a:ea typeface="Times New Roman"/>
                      </a:endParaRPr>
                    </a:p>
                  </a:txBody>
                  <a:tcPr marL="36000"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£8.6bn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20</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£7.7bn</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1050" dirty="0">
                          <a:effectLst/>
                          <a:latin typeface="Arial"/>
                          <a:ea typeface="Times New Roman"/>
                        </a:rPr>
                        <a:t>18</a:t>
                      </a:r>
                      <a:endParaRPr lang="en-GB" sz="1400" dirty="0">
                        <a:effectLst/>
                        <a:latin typeface="Times New Roman"/>
                        <a:ea typeface="Times New Roman"/>
                      </a:endParaRPr>
                    </a:p>
                  </a:txBody>
                  <a:tcPr marL="13335" marR="1333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£8.7bn</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dirty="0">
                          <a:effectLst/>
                          <a:latin typeface="+mj-lt"/>
                          <a:ea typeface="Times New Roman"/>
                        </a:rPr>
                        <a:t>19</a:t>
                      </a:r>
                    </a:p>
                  </a:txBody>
                  <a:tcPr marL="12854" marR="12854"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sp>
        <p:nvSpPr>
          <p:cNvPr id="8" name="TextBox 7"/>
          <p:cNvSpPr txBox="1"/>
          <p:nvPr/>
        </p:nvSpPr>
        <p:spPr>
          <a:xfrm>
            <a:off x="6575375" y="6597230"/>
            <a:ext cx="5616625" cy="261610"/>
          </a:xfrm>
          <a:prstGeom prst="rect">
            <a:avLst/>
          </a:prstGeom>
          <a:noFill/>
        </p:spPr>
        <p:txBody>
          <a:bodyPr wrap="square" rtlCol="0">
            <a:spAutoFit/>
          </a:bodyPr>
          <a:lstStyle/>
          <a:p>
            <a:pPr algn="r"/>
            <a:r>
              <a:rPr lang="en-GB" sz="1100" i="1" dirty="0"/>
              <a:t>Base: All establishments that train (Investment in Training follow up survey, as shown)</a:t>
            </a:r>
          </a:p>
        </p:txBody>
      </p:sp>
    </p:spTree>
    <p:extLst>
      <p:ext uri="{BB962C8B-B14F-4D97-AF65-F5344CB8AC3E}">
        <p14:creationId xmlns:p14="http://schemas.microsoft.com/office/powerpoint/2010/main" val="595613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Training expenditure by size</a:t>
            </a:r>
          </a:p>
        </p:txBody>
      </p:sp>
      <p:graphicFrame>
        <p:nvGraphicFramePr>
          <p:cNvPr id="6" name="Chart 5"/>
          <p:cNvGraphicFramePr/>
          <p:nvPr>
            <p:extLst>
              <p:ext uri="{D42A27DB-BD31-4B8C-83A1-F6EECF244321}">
                <p14:modId xmlns:p14="http://schemas.microsoft.com/office/powerpoint/2010/main" val="1981449893"/>
              </p:ext>
            </p:extLst>
          </p:nvPr>
        </p:nvGraphicFramePr>
        <p:xfrm>
          <a:off x="249193" y="1459493"/>
          <a:ext cx="11720097" cy="458760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6575375" y="6597230"/>
            <a:ext cx="5616625" cy="261610"/>
          </a:xfrm>
          <a:prstGeom prst="rect">
            <a:avLst/>
          </a:prstGeom>
          <a:noFill/>
        </p:spPr>
        <p:txBody>
          <a:bodyPr wrap="square" rtlCol="0">
            <a:spAutoFit/>
          </a:bodyPr>
          <a:lstStyle/>
          <a:p>
            <a:pPr algn="r"/>
            <a:r>
              <a:rPr lang="en-GB" sz="1100" i="1" dirty="0"/>
              <a:t>Base: All establishments that train (Investment in Training follow up survey; as shown)</a:t>
            </a:r>
          </a:p>
        </p:txBody>
      </p:sp>
      <p:grpSp>
        <p:nvGrpSpPr>
          <p:cNvPr id="91" name="Group 90"/>
          <p:cNvGrpSpPr/>
          <p:nvPr/>
        </p:nvGrpSpPr>
        <p:grpSpPr>
          <a:xfrm>
            <a:off x="366590" y="5013751"/>
            <a:ext cx="11374669" cy="506900"/>
            <a:chOff x="612000" y="5059947"/>
            <a:chExt cx="11374669" cy="506900"/>
          </a:xfrm>
        </p:grpSpPr>
        <p:sp>
          <p:nvSpPr>
            <p:cNvPr id="18" name="TextBox 17"/>
            <p:cNvSpPr txBox="1"/>
            <p:nvPr/>
          </p:nvSpPr>
          <p:spPr>
            <a:xfrm>
              <a:off x="627203" y="5259070"/>
              <a:ext cx="1441987" cy="307777"/>
            </a:xfrm>
            <a:prstGeom prst="rect">
              <a:avLst/>
            </a:prstGeom>
            <a:noFill/>
          </p:spPr>
          <p:txBody>
            <a:bodyPr wrap="square" rtlCol="0">
              <a:spAutoFit/>
            </a:bodyPr>
            <a:lstStyle/>
            <a:p>
              <a:pPr algn="ctr"/>
              <a:r>
                <a:rPr lang="en-GB" sz="1400" b="1" dirty="0">
                  <a:latin typeface="NeueHaasGroteskDisp Std Blk"/>
                </a:rPr>
                <a:t>UK</a:t>
              </a:r>
              <a:endParaRPr lang="en-GB" sz="1100" b="1" dirty="0">
                <a:latin typeface="NeueHaasGroteskDisp Std Blk"/>
              </a:endParaRPr>
            </a:p>
          </p:txBody>
        </p:sp>
        <p:grpSp>
          <p:nvGrpSpPr>
            <p:cNvPr id="63" name="Group 62"/>
            <p:cNvGrpSpPr/>
            <p:nvPr/>
          </p:nvGrpSpPr>
          <p:grpSpPr>
            <a:xfrm>
              <a:off x="612000" y="5059947"/>
              <a:ext cx="1440000" cy="216000"/>
              <a:chOff x="612000" y="5039088"/>
              <a:chExt cx="1440000" cy="216000"/>
            </a:xfrm>
          </p:grpSpPr>
          <p:sp>
            <p:nvSpPr>
              <p:cNvPr id="8" name="TextBox 7"/>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9" name="TextBox 8"/>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36" name="TextBox 35"/>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grpSp>
          <p:nvGrpSpPr>
            <p:cNvPr id="65" name="Group 64"/>
            <p:cNvGrpSpPr/>
            <p:nvPr/>
          </p:nvGrpSpPr>
          <p:grpSpPr>
            <a:xfrm>
              <a:off x="2598883" y="5059947"/>
              <a:ext cx="1440000" cy="216000"/>
              <a:chOff x="612000" y="5039088"/>
              <a:chExt cx="1440000" cy="216000"/>
            </a:xfrm>
          </p:grpSpPr>
          <p:sp>
            <p:nvSpPr>
              <p:cNvPr id="66" name="TextBox 65"/>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67" name="TextBox 66"/>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68" name="TextBox 67"/>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grpSp>
          <p:nvGrpSpPr>
            <p:cNvPr id="69" name="Group 68"/>
            <p:cNvGrpSpPr/>
            <p:nvPr/>
          </p:nvGrpSpPr>
          <p:grpSpPr>
            <a:xfrm>
              <a:off x="4586203" y="5059947"/>
              <a:ext cx="1440000" cy="216000"/>
              <a:chOff x="612000" y="5039088"/>
              <a:chExt cx="1440000" cy="216000"/>
            </a:xfrm>
          </p:grpSpPr>
          <p:sp>
            <p:nvSpPr>
              <p:cNvPr id="70" name="TextBox 69"/>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71" name="TextBox 70"/>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72" name="TextBox 71"/>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grpSp>
          <p:nvGrpSpPr>
            <p:cNvPr id="73" name="Group 72"/>
            <p:cNvGrpSpPr/>
            <p:nvPr/>
          </p:nvGrpSpPr>
          <p:grpSpPr>
            <a:xfrm>
              <a:off x="6583819" y="5059947"/>
              <a:ext cx="1440000" cy="216000"/>
              <a:chOff x="612000" y="5039088"/>
              <a:chExt cx="1440000" cy="216000"/>
            </a:xfrm>
          </p:grpSpPr>
          <p:sp>
            <p:nvSpPr>
              <p:cNvPr id="74" name="TextBox 73"/>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75" name="TextBox 74"/>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76" name="TextBox 75"/>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grpSp>
          <p:nvGrpSpPr>
            <p:cNvPr id="77" name="Group 76"/>
            <p:cNvGrpSpPr/>
            <p:nvPr/>
          </p:nvGrpSpPr>
          <p:grpSpPr>
            <a:xfrm>
              <a:off x="8568000" y="5059947"/>
              <a:ext cx="1440000" cy="216000"/>
              <a:chOff x="612000" y="5039088"/>
              <a:chExt cx="1440000" cy="216000"/>
            </a:xfrm>
          </p:grpSpPr>
          <p:sp>
            <p:nvSpPr>
              <p:cNvPr id="78" name="TextBox 77"/>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79" name="TextBox 78"/>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80" name="TextBox 79"/>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grpSp>
          <p:nvGrpSpPr>
            <p:cNvPr id="81" name="Group 80"/>
            <p:cNvGrpSpPr/>
            <p:nvPr/>
          </p:nvGrpSpPr>
          <p:grpSpPr>
            <a:xfrm>
              <a:off x="10544682" y="5059947"/>
              <a:ext cx="1440000" cy="216000"/>
              <a:chOff x="612000" y="5039088"/>
              <a:chExt cx="1440000" cy="216000"/>
            </a:xfrm>
          </p:grpSpPr>
          <p:sp>
            <p:nvSpPr>
              <p:cNvPr id="82" name="TextBox 81"/>
              <p:cNvSpPr txBox="1"/>
              <p:nvPr/>
            </p:nvSpPr>
            <p:spPr>
              <a:xfrm>
                <a:off x="1116000" y="5039088"/>
                <a:ext cx="432000" cy="216000"/>
              </a:xfrm>
              <a:prstGeom prst="rect">
                <a:avLst/>
              </a:prstGeom>
              <a:noFill/>
            </p:spPr>
            <p:txBody>
              <a:bodyPr wrap="none" rtlCol="0">
                <a:spAutoFit/>
              </a:bodyPr>
              <a:lstStyle/>
              <a:p>
                <a:pPr algn="ctr"/>
                <a:r>
                  <a:rPr lang="en-GB" sz="1100" dirty="0">
                    <a:latin typeface="NeueHaasGroteskDisp Std Blk"/>
                  </a:rPr>
                  <a:t>2013</a:t>
                </a:r>
              </a:p>
            </p:txBody>
          </p:sp>
          <p:sp>
            <p:nvSpPr>
              <p:cNvPr id="83" name="TextBox 82"/>
              <p:cNvSpPr txBox="1"/>
              <p:nvPr/>
            </p:nvSpPr>
            <p:spPr>
              <a:xfrm>
                <a:off x="612000" y="5039088"/>
                <a:ext cx="432000" cy="216000"/>
              </a:xfrm>
              <a:prstGeom prst="rect">
                <a:avLst/>
              </a:prstGeom>
              <a:noFill/>
            </p:spPr>
            <p:txBody>
              <a:bodyPr wrap="none" rtlCol="0">
                <a:spAutoFit/>
              </a:bodyPr>
              <a:lstStyle/>
              <a:p>
                <a:pPr algn="ctr"/>
                <a:r>
                  <a:rPr lang="en-GB" sz="1100" dirty="0">
                    <a:latin typeface="NeueHaasGroteskDisp Std Blk"/>
                  </a:rPr>
                  <a:t>2011</a:t>
                </a:r>
              </a:p>
            </p:txBody>
          </p:sp>
          <p:sp>
            <p:nvSpPr>
              <p:cNvPr id="84" name="TextBox 83"/>
              <p:cNvSpPr txBox="1"/>
              <p:nvPr/>
            </p:nvSpPr>
            <p:spPr>
              <a:xfrm>
                <a:off x="1620000" y="5039088"/>
                <a:ext cx="432000" cy="216000"/>
              </a:xfrm>
              <a:prstGeom prst="rect">
                <a:avLst/>
              </a:prstGeom>
              <a:noFill/>
            </p:spPr>
            <p:txBody>
              <a:bodyPr wrap="none" rtlCol="0">
                <a:spAutoFit/>
              </a:bodyPr>
              <a:lstStyle/>
              <a:p>
                <a:pPr algn="ctr"/>
                <a:r>
                  <a:rPr lang="en-GB" sz="1100" dirty="0">
                    <a:latin typeface="NeueHaasGroteskDisp Std Blk"/>
                  </a:rPr>
                  <a:t>2015</a:t>
                </a:r>
              </a:p>
            </p:txBody>
          </p:sp>
        </p:grpSp>
        <p:sp>
          <p:nvSpPr>
            <p:cNvPr id="85" name="TextBox 84"/>
            <p:cNvSpPr txBox="1"/>
            <p:nvPr/>
          </p:nvSpPr>
          <p:spPr>
            <a:xfrm>
              <a:off x="2610699" y="5259070"/>
              <a:ext cx="1441987" cy="307777"/>
            </a:xfrm>
            <a:prstGeom prst="rect">
              <a:avLst/>
            </a:prstGeom>
            <a:noFill/>
          </p:spPr>
          <p:txBody>
            <a:bodyPr wrap="square" rtlCol="0">
              <a:spAutoFit/>
            </a:bodyPr>
            <a:lstStyle/>
            <a:p>
              <a:pPr algn="ctr"/>
              <a:r>
                <a:rPr lang="en-GB" sz="1400" b="1" dirty="0">
                  <a:latin typeface="NeueHaasGroteskDisp Std Blk"/>
                </a:rPr>
                <a:t>2 to 4</a:t>
              </a:r>
              <a:endParaRPr lang="en-GB" sz="1100" b="1" dirty="0">
                <a:latin typeface="NeueHaasGroteskDisp Std Blk"/>
              </a:endParaRPr>
            </a:p>
          </p:txBody>
        </p:sp>
        <p:sp>
          <p:nvSpPr>
            <p:cNvPr id="86" name="TextBox 85"/>
            <p:cNvSpPr txBox="1"/>
            <p:nvPr/>
          </p:nvSpPr>
          <p:spPr>
            <a:xfrm>
              <a:off x="4594195" y="5259070"/>
              <a:ext cx="1441987" cy="307777"/>
            </a:xfrm>
            <a:prstGeom prst="rect">
              <a:avLst/>
            </a:prstGeom>
            <a:noFill/>
          </p:spPr>
          <p:txBody>
            <a:bodyPr wrap="square" rtlCol="0">
              <a:spAutoFit/>
            </a:bodyPr>
            <a:lstStyle/>
            <a:p>
              <a:pPr algn="ctr"/>
              <a:r>
                <a:rPr lang="en-GB" sz="1400" b="1" dirty="0">
                  <a:latin typeface="NeueHaasGroteskDisp Std Blk"/>
                </a:rPr>
                <a:t>5 to 24</a:t>
              </a:r>
              <a:endParaRPr lang="en-GB" sz="1100" b="1" dirty="0">
                <a:latin typeface="NeueHaasGroteskDisp Std Blk"/>
              </a:endParaRPr>
            </a:p>
          </p:txBody>
        </p:sp>
        <p:sp>
          <p:nvSpPr>
            <p:cNvPr id="87" name="TextBox 86"/>
            <p:cNvSpPr txBox="1"/>
            <p:nvPr/>
          </p:nvSpPr>
          <p:spPr>
            <a:xfrm>
              <a:off x="10544682" y="5259070"/>
              <a:ext cx="1441987" cy="307777"/>
            </a:xfrm>
            <a:prstGeom prst="rect">
              <a:avLst/>
            </a:prstGeom>
            <a:noFill/>
          </p:spPr>
          <p:txBody>
            <a:bodyPr wrap="square" rtlCol="0">
              <a:spAutoFit/>
            </a:bodyPr>
            <a:lstStyle/>
            <a:p>
              <a:pPr algn="ctr"/>
              <a:r>
                <a:rPr lang="en-GB" sz="1400" b="1" dirty="0">
                  <a:latin typeface="NeueHaasGroteskDisp Std Blk"/>
                </a:rPr>
                <a:t>100+</a:t>
              </a:r>
              <a:endParaRPr lang="en-GB" sz="1100" b="1" dirty="0">
                <a:latin typeface="NeueHaasGroteskDisp Std Blk"/>
              </a:endParaRPr>
            </a:p>
          </p:txBody>
        </p:sp>
        <p:sp>
          <p:nvSpPr>
            <p:cNvPr id="88" name="TextBox 87"/>
            <p:cNvSpPr txBox="1"/>
            <p:nvPr/>
          </p:nvSpPr>
          <p:spPr>
            <a:xfrm>
              <a:off x="6577691" y="5259070"/>
              <a:ext cx="1441987" cy="307777"/>
            </a:xfrm>
            <a:prstGeom prst="rect">
              <a:avLst/>
            </a:prstGeom>
            <a:noFill/>
          </p:spPr>
          <p:txBody>
            <a:bodyPr wrap="square" rtlCol="0">
              <a:spAutoFit/>
            </a:bodyPr>
            <a:lstStyle/>
            <a:p>
              <a:pPr algn="ctr"/>
              <a:r>
                <a:rPr lang="en-GB" sz="1400" b="1" dirty="0">
                  <a:latin typeface="NeueHaasGroteskDisp Std Blk"/>
                </a:rPr>
                <a:t>25 to 49</a:t>
              </a:r>
              <a:endParaRPr lang="en-GB" sz="1100" b="1" dirty="0">
                <a:latin typeface="NeueHaasGroteskDisp Std Blk"/>
              </a:endParaRPr>
            </a:p>
          </p:txBody>
        </p:sp>
        <p:sp>
          <p:nvSpPr>
            <p:cNvPr id="89" name="TextBox 88"/>
            <p:cNvSpPr txBox="1"/>
            <p:nvPr/>
          </p:nvSpPr>
          <p:spPr>
            <a:xfrm>
              <a:off x="8561187" y="5259070"/>
              <a:ext cx="1441987" cy="307777"/>
            </a:xfrm>
            <a:prstGeom prst="rect">
              <a:avLst/>
            </a:prstGeom>
            <a:noFill/>
          </p:spPr>
          <p:txBody>
            <a:bodyPr wrap="square" rtlCol="0">
              <a:spAutoFit/>
            </a:bodyPr>
            <a:lstStyle/>
            <a:p>
              <a:pPr algn="ctr"/>
              <a:r>
                <a:rPr lang="en-GB" sz="1400" b="1" dirty="0">
                  <a:latin typeface="NeueHaasGroteskDisp Std Blk"/>
                </a:rPr>
                <a:t>50 to 99</a:t>
              </a:r>
              <a:endParaRPr lang="en-GB" sz="1100" b="1" dirty="0">
                <a:latin typeface="NeueHaasGroteskDisp Std Blk"/>
              </a:endParaRPr>
            </a:p>
          </p:txBody>
        </p:sp>
      </p:grpSp>
      <p:grpSp>
        <p:nvGrpSpPr>
          <p:cNvPr id="122" name="Group 121"/>
          <p:cNvGrpSpPr/>
          <p:nvPr/>
        </p:nvGrpSpPr>
        <p:grpSpPr>
          <a:xfrm>
            <a:off x="315118" y="1346639"/>
            <a:ext cx="11359466" cy="261609"/>
            <a:chOff x="429294" y="1732504"/>
            <a:chExt cx="11359466" cy="261609"/>
          </a:xfrm>
        </p:grpSpPr>
        <p:sp>
          <p:nvSpPr>
            <p:cNvPr id="24" name="Rectangle 23"/>
            <p:cNvSpPr/>
            <p:nvPr/>
          </p:nvSpPr>
          <p:spPr>
            <a:xfrm>
              <a:off x="429294"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43.8</a:t>
              </a:r>
              <a:endParaRPr lang="en-GB" sz="1200" dirty="0">
                <a:latin typeface="NeueHaasGroteskDisp Std Blk"/>
              </a:endParaRPr>
            </a:p>
          </p:txBody>
        </p:sp>
        <p:sp>
          <p:nvSpPr>
            <p:cNvPr id="93" name="Rectangle 92"/>
            <p:cNvSpPr/>
            <p:nvPr/>
          </p:nvSpPr>
          <p:spPr>
            <a:xfrm>
              <a:off x="925692"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43.0</a:t>
              </a:r>
              <a:endParaRPr lang="en-GB" sz="1200" dirty="0">
                <a:latin typeface="NeueHaasGroteskDisp Std Blk"/>
              </a:endParaRPr>
            </a:p>
          </p:txBody>
        </p:sp>
        <p:sp>
          <p:nvSpPr>
            <p:cNvPr id="94" name="Rectangle 93"/>
            <p:cNvSpPr/>
            <p:nvPr/>
          </p:nvSpPr>
          <p:spPr>
            <a:xfrm>
              <a:off x="1422091"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45.4</a:t>
              </a:r>
              <a:endParaRPr lang="en-GB" sz="1200" b="1" dirty="0">
                <a:latin typeface="NeueHaasGroteskDisp Std Blk"/>
              </a:endParaRPr>
            </a:p>
          </p:txBody>
        </p:sp>
        <p:sp>
          <p:nvSpPr>
            <p:cNvPr id="95" name="Rectangle 94"/>
            <p:cNvSpPr/>
            <p:nvPr/>
          </p:nvSpPr>
          <p:spPr>
            <a:xfrm>
              <a:off x="2373183"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5.5</a:t>
              </a:r>
              <a:endParaRPr lang="en-GB" sz="1200" dirty="0">
                <a:latin typeface="NeueHaasGroteskDisp Std Blk"/>
              </a:endParaRPr>
            </a:p>
          </p:txBody>
        </p:sp>
        <p:sp>
          <p:nvSpPr>
            <p:cNvPr id="96" name="Rectangle 95"/>
            <p:cNvSpPr/>
            <p:nvPr/>
          </p:nvSpPr>
          <p:spPr>
            <a:xfrm>
              <a:off x="2869581"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5.6</a:t>
              </a:r>
              <a:endParaRPr lang="en-GB" sz="1200" dirty="0">
                <a:latin typeface="NeueHaasGroteskDisp Std Blk"/>
              </a:endParaRPr>
            </a:p>
          </p:txBody>
        </p:sp>
        <p:sp>
          <p:nvSpPr>
            <p:cNvPr id="97" name="Rectangle 96"/>
            <p:cNvSpPr/>
            <p:nvPr/>
          </p:nvSpPr>
          <p:spPr>
            <a:xfrm>
              <a:off x="3365980"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5.9</a:t>
              </a:r>
              <a:endParaRPr lang="en-GB" sz="1200" b="1" dirty="0">
                <a:latin typeface="NeueHaasGroteskDisp Std Blk"/>
              </a:endParaRPr>
            </a:p>
          </p:txBody>
        </p:sp>
        <p:sp>
          <p:nvSpPr>
            <p:cNvPr id="98" name="Rectangle 97"/>
            <p:cNvSpPr/>
            <p:nvPr/>
          </p:nvSpPr>
          <p:spPr>
            <a:xfrm>
              <a:off x="4356679"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12.0</a:t>
              </a:r>
              <a:endParaRPr lang="en-GB" sz="1200" dirty="0">
                <a:latin typeface="NeueHaasGroteskDisp Std Blk"/>
              </a:endParaRPr>
            </a:p>
          </p:txBody>
        </p:sp>
        <p:sp>
          <p:nvSpPr>
            <p:cNvPr id="99" name="Rectangle 98"/>
            <p:cNvSpPr/>
            <p:nvPr/>
          </p:nvSpPr>
          <p:spPr>
            <a:xfrm>
              <a:off x="4853077"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12.7</a:t>
              </a:r>
              <a:endParaRPr lang="en-GB" sz="1200" dirty="0">
                <a:latin typeface="NeueHaasGroteskDisp Std Blk"/>
              </a:endParaRPr>
            </a:p>
          </p:txBody>
        </p:sp>
        <p:sp>
          <p:nvSpPr>
            <p:cNvPr id="100" name="Rectangle 99"/>
            <p:cNvSpPr/>
            <p:nvPr/>
          </p:nvSpPr>
          <p:spPr>
            <a:xfrm>
              <a:off x="5349476"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14.1</a:t>
              </a:r>
              <a:endParaRPr lang="en-GB" sz="1200" b="1" dirty="0">
                <a:latin typeface="NeueHaasGroteskDisp Std Blk"/>
              </a:endParaRPr>
            </a:p>
          </p:txBody>
        </p:sp>
        <p:sp>
          <p:nvSpPr>
            <p:cNvPr id="101" name="Rectangle 100"/>
            <p:cNvSpPr/>
            <p:nvPr/>
          </p:nvSpPr>
          <p:spPr>
            <a:xfrm>
              <a:off x="6340175"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6.1</a:t>
              </a:r>
              <a:endParaRPr lang="en-GB" sz="1200" dirty="0">
                <a:latin typeface="NeueHaasGroteskDisp Std Blk"/>
              </a:endParaRPr>
            </a:p>
          </p:txBody>
        </p:sp>
        <p:sp>
          <p:nvSpPr>
            <p:cNvPr id="102" name="Rectangle 101"/>
            <p:cNvSpPr/>
            <p:nvPr/>
          </p:nvSpPr>
          <p:spPr>
            <a:xfrm>
              <a:off x="6836573"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6.4</a:t>
              </a:r>
              <a:endParaRPr lang="en-GB" sz="1200" dirty="0">
                <a:latin typeface="NeueHaasGroteskDisp Std Blk"/>
              </a:endParaRPr>
            </a:p>
          </p:txBody>
        </p:sp>
        <p:sp>
          <p:nvSpPr>
            <p:cNvPr id="103" name="Rectangle 102"/>
            <p:cNvSpPr/>
            <p:nvPr/>
          </p:nvSpPr>
          <p:spPr>
            <a:xfrm>
              <a:off x="7332972"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6.3</a:t>
              </a:r>
              <a:endParaRPr lang="en-GB" sz="1200" b="1" dirty="0">
                <a:latin typeface="NeueHaasGroteskDisp Std Blk"/>
              </a:endParaRPr>
            </a:p>
          </p:txBody>
        </p:sp>
        <p:sp>
          <p:nvSpPr>
            <p:cNvPr id="104" name="Rectangle 103"/>
            <p:cNvSpPr/>
            <p:nvPr/>
          </p:nvSpPr>
          <p:spPr>
            <a:xfrm>
              <a:off x="8328497"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5.5</a:t>
              </a:r>
              <a:endParaRPr lang="en-GB" sz="1200" dirty="0">
                <a:latin typeface="NeueHaasGroteskDisp Std Blk"/>
              </a:endParaRPr>
            </a:p>
          </p:txBody>
        </p:sp>
        <p:sp>
          <p:nvSpPr>
            <p:cNvPr id="105" name="Rectangle 104"/>
            <p:cNvSpPr/>
            <p:nvPr/>
          </p:nvSpPr>
          <p:spPr>
            <a:xfrm>
              <a:off x="8824895"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5.5</a:t>
              </a:r>
              <a:endParaRPr lang="en-GB" sz="1200" dirty="0">
                <a:latin typeface="NeueHaasGroteskDisp Std Blk"/>
              </a:endParaRPr>
            </a:p>
          </p:txBody>
        </p:sp>
        <p:sp>
          <p:nvSpPr>
            <p:cNvPr id="106" name="Rectangle 105"/>
            <p:cNvSpPr/>
            <p:nvPr/>
          </p:nvSpPr>
          <p:spPr>
            <a:xfrm>
              <a:off x="9321294"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6.5</a:t>
              </a:r>
              <a:endParaRPr lang="en-GB" sz="1200" b="1" dirty="0">
                <a:latin typeface="NeueHaasGroteskDisp Std Blk"/>
              </a:endParaRPr>
            </a:p>
          </p:txBody>
        </p:sp>
        <p:sp>
          <p:nvSpPr>
            <p:cNvPr id="107" name="Rectangle 106"/>
            <p:cNvSpPr/>
            <p:nvPr/>
          </p:nvSpPr>
          <p:spPr>
            <a:xfrm>
              <a:off x="10307166"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14.7</a:t>
              </a:r>
              <a:endParaRPr lang="en-GB" sz="1200" dirty="0">
                <a:latin typeface="NeueHaasGroteskDisp Std Blk"/>
              </a:endParaRPr>
            </a:p>
          </p:txBody>
        </p:sp>
        <p:sp>
          <p:nvSpPr>
            <p:cNvPr id="108" name="Rectangle 107"/>
            <p:cNvSpPr/>
            <p:nvPr/>
          </p:nvSpPr>
          <p:spPr>
            <a:xfrm>
              <a:off x="10803564" y="1732504"/>
              <a:ext cx="488797" cy="261609"/>
            </a:xfrm>
            <a:prstGeom prst="rect">
              <a:avLst/>
            </a:prstGeom>
            <a:noFill/>
            <a:ln w="12700">
              <a:solidFill>
                <a:schemeClr val="tx1"/>
              </a:solidFill>
            </a:ln>
          </p:spPr>
          <p:txBody>
            <a:bodyPr wrap="square">
              <a:spAutoFit/>
            </a:bodyPr>
            <a:lstStyle/>
            <a:p>
              <a:pPr algn="ctr"/>
              <a:r>
                <a:rPr lang="en-GB" sz="1100" dirty="0">
                  <a:latin typeface="NeueHaasGroteskDisp Std Blk"/>
                </a:rPr>
                <a:t>12.7</a:t>
              </a:r>
              <a:endParaRPr lang="en-GB" sz="1200" dirty="0">
                <a:latin typeface="NeueHaasGroteskDisp Std Blk"/>
              </a:endParaRPr>
            </a:p>
          </p:txBody>
        </p:sp>
        <p:sp>
          <p:nvSpPr>
            <p:cNvPr id="109" name="Rectangle 108"/>
            <p:cNvSpPr/>
            <p:nvPr/>
          </p:nvSpPr>
          <p:spPr>
            <a:xfrm>
              <a:off x="11299963" y="1732504"/>
              <a:ext cx="488797" cy="261609"/>
            </a:xfrm>
            <a:prstGeom prst="rect">
              <a:avLst/>
            </a:prstGeom>
            <a:noFill/>
            <a:ln w="12700">
              <a:solidFill>
                <a:schemeClr val="tx1"/>
              </a:solidFill>
            </a:ln>
          </p:spPr>
          <p:txBody>
            <a:bodyPr wrap="square">
              <a:spAutoFit/>
            </a:bodyPr>
            <a:lstStyle/>
            <a:p>
              <a:pPr algn="ctr"/>
              <a:r>
                <a:rPr lang="en-GB" sz="1100" b="1" dirty="0">
                  <a:latin typeface="NeueHaasGroteskDisp Std Blk"/>
                </a:rPr>
                <a:t>12.7</a:t>
              </a:r>
              <a:endParaRPr lang="en-GB" sz="1200" b="1" dirty="0">
                <a:latin typeface="NeueHaasGroteskDisp Std Blk"/>
              </a:endParaRPr>
            </a:p>
          </p:txBody>
        </p:sp>
      </p:grpSp>
      <p:sp>
        <p:nvSpPr>
          <p:cNvPr id="110" name="TextBox 109"/>
          <p:cNvSpPr txBox="1"/>
          <p:nvPr/>
        </p:nvSpPr>
        <p:spPr>
          <a:xfrm>
            <a:off x="4334700" y="1975193"/>
            <a:ext cx="2081130" cy="276999"/>
          </a:xfrm>
          <a:prstGeom prst="rect">
            <a:avLst/>
          </a:prstGeom>
          <a:noFill/>
        </p:spPr>
        <p:txBody>
          <a:bodyPr wrap="square" rtlCol="0">
            <a:spAutoFit/>
          </a:bodyPr>
          <a:lstStyle/>
          <a:p>
            <a:r>
              <a:rPr lang="en-GB" sz="1200" dirty="0"/>
              <a:t>Spend per person trained</a:t>
            </a:r>
          </a:p>
        </p:txBody>
      </p:sp>
      <p:grpSp>
        <p:nvGrpSpPr>
          <p:cNvPr id="111" name="Group 110"/>
          <p:cNvGrpSpPr/>
          <p:nvPr/>
        </p:nvGrpSpPr>
        <p:grpSpPr>
          <a:xfrm>
            <a:off x="4059194" y="2063120"/>
            <a:ext cx="249984" cy="83820"/>
            <a:chOff x="5663232" y="2085422"/>
            <a:chExt cx="249984" cy="83820"/>
          </a:xfrm>
        </p:grpSpPr>
        <p:sp>
          <p:nvSpPr>
            <p:cNvPr id="112" name="Rectangle 111"/>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4" name="TextBox 113"/>
          <p:cNvSpPr txBox="1"/>
          <p:nvPr/>
        </p:nvSpPr>
        <p:spPr>
          <a:xfrm>
            <a:off x="6673460" y="1966531"/>
            <a:ext cx="2081130" cy="276999"/>
          </a:xfrm>
          <a:prstGeom prst="rect">
            <a:avLst/>
          </a:prstGeom>
          <a:noFill/>
        </p:spPr>
        <p:txBody>
          <a:bodyPr wrap="square" rtlCol="0">
            <a:spAutoFit/>
          </a:bodyPr>
          <a:lstStyle/>
          <a:p>
            <a:r>
              <a:rPr lang="en-GB" sz="1200" dirty="0"/>
              <a:t>Spend per employee</a:t>
            </a:r>
          </a:p>
        </p:txBody>
      </p:sp>
      <p:grpSp>
        <p:nvGrpSpPr>
          <p:cNvPr id="115" name="Group 114"/>
          <p:cNvGrpSpPr/>
          <p:nvPr/>
        </p:nvGrpSpPr>
        <p:grpSpPr>
          <a:xfrm>
            <a:off x="6385152" y="2062377"/>
            <a:ext cx="249984" cy="83820"/>
            <a:chOff x="5663232" y="2085422"/>
            <a:chExt cx="249984" cy="83820"/>
          </a:xfrm>
        </p:grpSpPr>
        <p:sp>
          <p:nvSpPr>
            <p:cNvPr id="116" name="Rectangle 115"/>
            <p:cNvSpPr/>
            <p:nvPr/>
          </p:nvSpPr>
          <p:spPr>
            <a:xfrm>
              <a:off x="5824956" y="2085422"/>
              <a:ext cx="88260" cy="83820"/>
            </a:xfrm>
            <a:prstGeom prst="rect">
              <a:avLst/>
            </a:prstGeom>
            <a:solidFill>
              <a:srgbClr val="C8D3EF"/>
            </a:solidFill>
            <a:ln cap="sq">
              <a:solidFill>
                <a:srgbClr val="C8D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p:cNvSpPr/>
            <p:nvPr/>
          </p:nvSpPr>
          <p:spPr>
            <a:xfrm>
              <a:off x="5663232" y="2085422"/>
              <a:ext cx="88260" cy="83820"/>
            </a:xfrm>
            <a:prstGeom prst="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8" name="TextBox 117"/>
          <p:cNvSpPr txBox="1"/>
          <p:nvPr/>
        </p:nvSpPr>
        <p:spPr>
          <a:xfrm>
            <a:off x="354502" y="1068769"/>
            <a:ext cx="2502971" cy="276999"/>
          </a:xfrm>
          <a:prstGeom prst="rect">
            <a:avLst/>
          </a:prstGeom>
          <a:noFill/>
        </p:spPr>
        <p:txBody>
          <a:bodyPr wrap="square" rtlCol="0">
            <a:spAutoFit/>
          </a:bodyPr>
          <a:lstStyle/>
          <a:p>
            <a:r>
              <a:rPr lang="en-GB" sz="1200" dirty="0"/>
              <a:t>Total training expenditure (£bn)</a:t>
            </a:r>
          </a:p>
        </p:txBody>
      </p:sp>
      <p:sp>
        <p:nvSpPr>
          <p:cNvPr id="121" name="Rectangle 120"/>
          <p:cNvSpPr/>
          <p:nvPr/>
        </p:nvSpPr>
        <p:spPr>
          <a:xfrm>
            <a:off x="270988" y="1163555"/>
            <a:ext cx="88260" cy="87426"/>
          </a:xfrm>
          <a:prstGeom prst="rect">
            <a:avLst/>
          </a:prstGeom>
          <a:noFill/>
          <a:ln w="952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23" name="Table 122"/>
          <p:cNvGraphicFramePr>
            <a:graphicFrameLocks noGrp="1"/>
          </p:cNvGraphicFramePr>
          <p:nvPr>
            <p:extLst>
              <p:ext uri="{D42A27DB-BD31-4B8C-83A1-F6EECF244321}">
                <p14:modId xmlns:p14="http://schemas.microsoft.com/office/powerpoint/2010/main" val="772541187"/>
              </p:ext>
            </p:extLst>
          </p:nvPr>
        </p:nvGraphicFramePr>
        <p:xfrm>
          <a:off x="349029"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(11,027)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(12,522)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(12,614)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4" name="Table 123"/>
          <p:cNvGraphicFramePr>
            <a:graphicFrameLocks noGrp="1"/>
          </p:cNvGraphicFramePr>
          <p:nvPr>
            <p:extLst>
              <p:ext uri="{D42A27DB-BD31-4B8C-83A1-F6EECF244321}">
                <p14:modId xmlns:p14="http://schemas.microsoft.com/office/powerpoint/2010/main" val="1215537166"/>
              </p:ext>
            </p:extLst>
          </p:nvPr>
        </p:nvGraphicFramePr>
        <p:xfrm>
          <a:off x="2335565"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(1,774)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(2,317)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(1,963)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5" name="Table 124"/>
          <p:cNvGraphicFramePr>
            <a:graphicFrameLocks noGrp="1"/>
          </p:cNvGraphicFramePr>
          <p:nvPr>
            <p:extLst>
              <p:ext uri="{D42A27DB-BD31-4B8C-83A1-F6EECF244321}">
                <p14:modId xmlns:p14="http://schemas.microsoft.com/office/powerpoint/2010/main" val="3456337344"/>
              </p:ext>
            </p:extLst>
          </p:nvPr>
        </p:nvGraphicFramePr>
        <p:xfrm>
          <a:off x="4322101"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(6,542)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(6,953)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(7,661)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6" name="Table 125"/>
          <p:cNvGraphicFramePr>
            <a:graphicFrameLocks noGrp="1"/>
          </p:cNvGraphicFramePr>
          <p:nvPr>
            <p:extLst>
              <p:ext uri="{D42A27DB-BD31-4B8C-83A1-F6EECF244321}">
                <p14:modId xmlns:p14="http://schemas.microsoft.com/office/powerpoint/2010/main" val="1953100118"/>
              </p:ext>
            </p:extLst>
          </p:nvPr>
        </p:nvGraphicFramePr>
        <p:xfrm>
          <a:off x="8295173"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(708)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(928)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(782)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7" name="Table 126"/>
          <p:cNvGraphicFramePr>
            <a:graphicFrameLocks noGrp="1"/>
          </p:cNvGraphicFramePr>
          <p:nvPr>
            <p:extLst>
              <p:ext uri="{D42A27DB-BD31-4B8C-83A1-F6EECF244321}">
                <p14:modId xmlns:p14="http://schemas.microsoft.com/office/powerpoint/2010/main" val="225725812"/>
              </p:ext>
            </p:extLst>
          </p:nvPr>
        </p:nvGraphicFramePr>
        <p:xfrm>
          <a:off x="6308637"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(1,452)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(1,722)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(1,779)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8" name="Table 127"/>
          <p:cNvGraphicFramePr>
            <a:graphicFrameLocks noGrp="1"/>
          </p:cNvGraphicFramePr>
          <p:nvPr>
            <p:extLst>
              <p:ext uri="{D42A27DB-BD31-4B8C-83A1-F6EECF244321}">
                <p14:modId xmlns:p14="http://schemas.microsoft.com/office/powerpoint/2010/main" val="2252056741"/>
              </p:ext>
            </p:extLst>
          </p:nvPr>
        </p:nvGraphicFramePr>
        <p:xfrm>
          <a:off x="10281711" y="5835715"/>
          <a:ext cx="1507513" cy="731520"/>
        </p:xfrm>
        <a:graphic>
          <a:graphicData uri="http://schemas.openxmlformats.org/drawingml/2006/table">
            <a:tbl>
              <a:tblPr firstRow="1" bandRow="1">
                <a:tableStyleId>{5C22544A-7EE6-4342-B048-85BDC9FD1C3A}</a:tableStyleId>
              </a:tblPr>
              <a:tblGrid>
                <a:gridCol w="1507513">
                  <a:extLst>
                    <a:ext uri="{9D8B030D-6E8A-4147-A177-3AD203B41FA5}">
                      <a16:colId xmlns:a16="http://schemas.microsoft.com/office/drawing/2014/main" val="20000"/>
                    </a:ext>
                  </a:extLst>
                </a:gridCol>
              </a:tblGrid>
              <a:tr h="194131">
                <a:tc>
                  <a:txBody>
                    <a:bodyPr/>
                    <a:lstStyle/>
                    <a:p>
                      <a:pPr algn="ctr"/>
                      <a:r>
                        <a:rPr lang="en-GB" sz="1000" b="0" i="1" dirty="0">
                          <a:solidFill>
                            <a:schemeClr val="tx1"/>
                          </a:solidFill>
                        </a:rPr>
                        <a:t>(551)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4131">
                <a:tc>
                  <a:txBody>
                    <a:bodyPr/>
                    <a:lstStyle/>
                    <a:p>
                      <a:pPr algn="ctr"/>
                      <a:r>
                        <a:rPr lang="en-GB" sz="1000" b="0" i="1" dirty="0">
                          <a:solidFill>
                            <a:schemeClr val="tx1"/>
                          </a:solidFill>
                        </a:rPr>
                        <a:t>(602)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4131">
                <a:tc>
                  <a:txBody>
                    <a:bodyPr/>
                    <a:lstStyle/>
                    <a:p>
                      <a:pPr algn="ctr"/>
                      <a:r>
                        <a:rPr lang="en-GB" sz="1000" b="0" i="1" dirty="0">
                          <a:solidFill>
                            <a:schemeClr val="tx1"/>
                          </a:solidFill>
                        </a:rPr>
                        <a:t>(429)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9" name="Table 128"/>
          <p:cNvGraphicFramePr>
            <a:graphicFrameLocks noGrp="1"/>
          </p:cNvGraphicFramePr>
          <p:nvPr>
            <p:extLst>
              <p:ext uri="{D42A27DB-BD31-4B8C-83A1-F6EECF244321}">
                <p14:modId xmlns:p14="http://schemas.microsoft.com/office/powerpoint/2010/main" val="2785643231"/>
              </p:ext>
            </p:extLst>
          </p:nvPr>
        </p:nvGraphicFramePr>
        <p:xfrm>
          <a:off x="-189234" y="5835715"/>
          <a:ext cx="878191" cy="731520"/>
        </p:xfrm>
        <a:graphic>
          <a:graphicData uri="http://schemas.openxmlformats.org/drawingml/2006/table">
            <a:tbl>
              <a:tblPr firstRow="1" bandRow="1">
                <a:tableStyleId>{5C22544A-7EE6-4342-B048-85BDC9FD1C3A}</a:tableStyleId>
              </a:tblPr>
              <a:tblGrid>
                <a:gridCol w="878191">
                  <a:extLst>
                    <a:ext uri="{9D8B030D-6E8A-4147-A177-3AD203B41FA5}">
                      <a16:colId xmlns:a16="http://schemas.microsoft.com/office/drawing/2014/main" val="20000"/>
                    </a:ext>
                  </a:extLst>
                </a:gridCol>
              </a:tblGrid>
              <a:tr h="190683">
                <a:tc>
                  <a:txBody>
                    <a:bodyPr/>
                    <a:lstStyle/>
                    <a:p>
                      <a:pPr algn="ctr"/>
                      <a:r>
                        <a:rPr lang="en-GB" sz="1000" b="0" i="1" dirty="0">
                          <a:solidFill>
                            <a:schemeClr val="tx1"/>
                          </a:solidFill>
                        </a:rPr>
                        <a:t>2011: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683">
                <a:tc>
                  <a:txBody>
                    <a:bodyPr/>
                    <a:lstStyle/>
                    <a:p>
                      <a:pPr algn="ctr"/>
                      <a:r>
                        <a:rPr lang="en-GB" sz="1000" b="0" i="1" dirty="0">
                          <a:solidFill>
                            <a:schemeClr val="tx1"/>
                          </a:solidFill>
                        </a:rPr>
                        <a:t>2013: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83">
                <a:tc>
                  <a:txBody>
                    <a:bodyPr/>
                    <a:lstStyle/>
                    <a:p>
                      <a:pPr algn="ctr"/>
                      <a:r>
                        <a:rPr lang="en-GB" sz="1000" b="0" i="1" dirty="0">
                          <a:solidFill>
                            <a:schemeClr val="tx1"/>
                          </a:solidFill>
                        </a:rPr>
                        <a:t>2015: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5613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6: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High Performance Working practices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and Product Market Strategies</a:t>
            </a:r>
          </a:p>
        </p:txBody>
      </p:sp>
      <p:sp>
        <p:nvSpPr>
          <p:cNvPr id="4" name="Slide Number Placeholder 3"/>
          <p:cNvSpPr>
            <a:spLocks noGrp="1"/>
          </p:cNvSpPr>
          <p:nvPr>
            <p:ph type="sldNum" sz="quarter" idx="10"/>
          </p:nvPr>
        </p:nvSpPr>
        <p:spPr>
          <a:xfrm>
            <a:off x="11205634" y="6454775"/>
            <a:ext cx="516028" cy="266700"/>
          </a:xfrm>
        </p:spPr>
        <p:txBody>
          <a:bodyPr/>
          <a:lstStyle/>
          <a:p>
            <a:pPr>
              <a:defRPr/>
            </a:pPr>
            <a:fld id="{223D1A83-DC1D-43E7-A826-A080D0E04935}" type="slidenum">
              <a:rPr lang="en-US" smtClean="0"/>
              <a:pPr>
                <a:defRPr/>
              </a:pPr>
              <a:t>59</a:t>
            </a:fld>
            <a:endParaRPr lang="en-US" dirty="0"/>
          </a:p>
        </p:txBody>
      </p:sp>
    </p:spTree>
    <p:extLst>
      <p:ext uri="{BB962C8B-B14F-4D97-AF65-F5344CB8AC3E}">
        <p14:creationId xmlns:p14="http://schemas.microsoft.com/office/powerpoint/2010/main" val="1627390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69696" y="2551489"/>
            <a:ext cx="4240943" cy="4240943"/>
          </a:xfrm>
          <a:prstGeom prst="rect">
            <a:avLst/>
          </a:prstGeom>
        </p:spPr>
      </p:pic>
      <p:pic>
        <p:nvPicPr>
          <p:cNvPr id="114" name="Picture 1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52366" y="2218534"/>
            <a:ext cx="4755110" cy="4755110"/>
          </a:xfrm>
          <a:prstGeom prst="rect">
            <a:avLst/>
          </a:prstGeom>
        </p:spPr>
      </p:pic>
      <p:pic>
        <p:nvPicPr>
          <p:cNvPr id="61" name="Picture 6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100100" y="3036331"/>
            <a:ext cx="2568756" cy="2568756"/>
          </a:xfrm>
          <a:prstGeom prst="rect">
            <a:avLst/>
          </a:prstGeom>
        </p:spPr>
      </p:pic>
      <p:pic>
        <p:nvPicPr>
          <p:cNvPr id="66" name="Picture 6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598423" y="3411712"/>
            <a:ext cx="2518878" cy="2518878"/>
          </a:xfrm>
          <a:prstGeom prst="rect">
            <a:avLst/>
          </a:prstGeom>
        </p:spPr>
      </p:pic>
      <p:sp>
        <p:nvSpPr>
          <p:cNvPr id="2" name="Title 1"/>
          <p:cNvSpPr>
            <a:spLocks noGrp="1"/>
          </p:cNvSpPr>
          <p:nvPr>
            <p:ph type="title"/>
          </p:nvPr>
        </p:nvSpPr>
        <p:spPr/>
        <p:txBody>
          <a:bodyPr/>
          <a:lstStyle/>
          <a:p>
            <a:r>
              <a:rPr lang="en-GB" dirty="0"/>
              <a:t>Profile of survey population </a:t>
            </a:r>
          </a:p>
        </p:txBody>
      </p:sp>
      <p:sp>
        <p:nvSpPr>
          <p:cNvPr id="228" name="Text Placeholder 6"/>
          <p:cNvSpPr>
            <a:spLocks noGrp="1"/>
          </p:cNvSpPr>
          <p:nvPr>
            <p:ph type="body" sz="quarter" idx="13"/>
          </p:nvPr>
        </p:nvSpPr>
        <p:spPr>
          <a:xfrm>
            <a:off x="116435" y="1139092"/>
            <a:ext cx="7892448" cy="462236"/>
          </a:xfrm>
        </p:spPr>
        <p:txBody>
          <a:bodyPr>
            <a:normAutofit/>
          </a:bodyPr>
          <a:lstStyle/>
          <a:p>
            <a:r>
              <a:rPr lang="en-GB" b="1" dirty="0"/>
              <a:t>Establishments vs. Employment – by country</a:t>
            </a:r>
          </a:p>
        </p:txBody>
      </p:sp>
      <p:sp>
        <p:nvSpPr>
          <p:cNvPr id="44" name="Rectangle 43"/>
          <p:cNvSpPr>
            <a:spLocks noChangeAspect="1"/>
          </p:cNvSpPr>
          <p:nvPr/>
        </p:nvSpPr>
        <p:spPr>
          <a:xfrm>
            <a:off x="274421" y="2638815"/>
            <a:ext cx="1204226" cy="920252"/>
          </a:xfrm>
          <a:prstGeom prst="rect">
            <a:avLst/>
          </a:prstGeom>
        </p:spPr>
        <p:txBody>
          <a:bodyPr wrap="square">
            <a:spAutoFit/>
          </a:bodyPr>
          <a:lstStyle/>
          <a:p>
            <a:r>
              <a:rPr lang="en-GB" sz="2000" dirty="0">
                <a:solidFill>
                  <a:srgbClr val="233A75"/>
                </a:solidFill>
                <a:latin typeface="Impact" pitchFamily="34" charset="0"/>
              </a:rPr>
              <a:t>PRIVATE </a:t>
            </a:r>
          </a:p>
          <a:p>
            <a:r>
              <a:rPr lang="en-GB" sz="2000" dirty="0">
                <a:solidFill>
                  <a:srgbClr val="233A75"/>
                </a:solidFill>
                <a:latin typeface="Impact" pitchFamily="34" charset="0"/>
              </a:rPr>
              <a:t>SECTOR</a:t>
            </a:r>
            <a:endParaRPr lang="en-GB" sz="2000" dirty="0">
              <a:solidFill>
                <a:srgbClr val="233A75"/>
              </a:solidFill>
            </a:endParaRPr>
          </a:p>
        </p:txBody>
      </p:sp>
      <p:sp>
        <p:nvSpPr>
          <p:cNvPr id="45" name="Rectangle 44"/>
          <p:cNvSpPr/>
          <p:nvPr/>
        </p:nvSpPr>
        <p:spPr>
          <a:xfrm>
            <a:off x="274421" y="3668671"/>
            <a:ext cx="1108062" cy="707886"/>
          </a:xfrm>
          <a:prstGeom prst="rect">
            <a:avLst/>
          </a:prstGeom>
        </p:spPr>
        <p:txBody>
          <a:bodyPr wrap="square">
            <a:spAutoFit/>
          </a:bodyPr>
          <a:lstStyle/>
          <a:p>
            <a:r>
              <a:rPr lang="en-GB" sz="2000" dirty="0">
                <a:solidFill>
                  <a:srgbClr val="233A75"/>
                </a:solidFill>
                <a:latin typeface="Impact" pitchFamily="34" charset="0"/>
              </a:rPr>
              <a:t>3RD</a:t>
            </a:r>
          </a:p>
          <a:p>
            <a:r>
              <a:rPr lang="en-GB" sz="2000" dirty="0">
                <a:solidFill>
                  <a:srgbClr val="233A75"/>
                </a:solidFill>
                <a:latin typeface="Impact" pitchFamily="34" charset="0"/>
              </a:rPr>
              <a:t>SECTOR</a:t>
            </a:r>
            <a:endParaRPr lang="en-GB" sz="2000" dirty="0">
              <a:solidFill>
                <a:srgbClr val="233A75"/>
              </a:solidFill>
            </a:endParaRPr>
          </a:p>
        </p:txBody>
      </p:sp>
      <p:sp>
        <p:nvSpPr>
          <p:cNvPr id="46" name="Rectangle 45"/>
          <p:cNvSpPr/>
          <p:nvPr/>
        </p:nvSpPr>
        <p:spPr>
          <a:xfrm>
            <a:off x="274421" y="4690476"/>
            <a:ext cx="1108062" cy="707886"/>
          </a:xfrm>
          <a:prstGeom prst="rect">
            <a:avLst/>
          </a:prstGeom>
        </p:spPr>
        <p:txBody>
          <a:bodyPr wrap="square">
            <a:spAutoFit/>
          </a:bodyPr>
          <a:lstStyle/>
          <a:p>
            <a:r>
              <a:rPr lang="en-GB" sz="2000" dirty="0">
                <a:solidFill>
                  <a:srgbClr val="233A75"/>
                </a:solidFill>
                <a:latin typeface="Impact" pitchFamily="34" charset="0"/>
              </a:rPr>
              <a:t>PUBLIC</a:t>
            </a:r>
          </a:p>
          <a:p>
            <a:r>
              <a:rPr lang="en-GB" sz="2000" dirty="0">
                <a:solidFill>
                  <a:srgbClr val="233A75"/>
                </a:solidFill>
                <a:latin typeface="Impact" pitchFamily="34" charset="0"/>
              </a:rPr>
              <a:t>SECTOR</a:t>
            </a:r>
            <a:endParaRPr lang="en-GB" sz="2000" dirty="0">
              <a:solidFill>
                <a:srgbClr val="233A75"/>
              </a:solidFill>
            </a:endParaRPr>
          </a:p>
        </p:txBody>
      </p:sp>
      <p:sp>
        <p:nvSpPr>
          <p:cNvPr id="47" name="TextBox 46"/>
          <p:cNvSpPr txBox="1"/>
          <p:nvPr/>
        </p:nvSpPr>
        <p:spPr>
          <a:xfrm>
            <a:off x="1947390" y="1953746"/>
            <a:ext cx="1085554" cy="400110"/>
          </a:xfrm>
          <a:prstGeom prst="rect">
            <a:avLst/>
          </a:prstGeom>
          <a:noFill/>
        </p:spPr>
        <p:txBody>
          <a:bodyPr wrap="none" rtlCol="0">
            <a:spAutoFit/>
          </a:bodyPr>
          <a:lstStyle/>
          <a:p>
            <a:r>
              <a:rPr lang="en-GB" sz="2000" dirty="0">
                <a:solidFill>
                  <a:srgbClr val="233A75"/>
                </a:solidFill>
                <a:latin typeface="Impact" panose="020B0806030902050204" pitchFamily="34" charset="0"/>
              </a:rPr>
              <a:t>ENGLAND</a:t>
            </a:r>
          </a:p>
        </p:txBody>
      </p:sp>
      <p:sp>
        <p:nvSpPr>
          <p:cNvPr id="103" name="TextBox 102"/>
          <p:cNvSpPr txBox="1"/>
          <p:nvPr/>
        </p:nvSpPr>
        <p:spPr>
          <a:xfrm>
            <a:off x="4200575" y="1953746"/>
            <a:ext cx="2367805" cy="400110"/>
          </a:xfrm>
          <a:prstGeom prst="rect">
            <a:avLst/>
          </a:prstGeom>
          <a:noFill/>
        </p:spPr>
        <p:txBody>
          <a:bodyPr wrap="square" rtlCol="0">
            <a:spAutoFit/>
          </a:bodyPr>
          <a:lstStyle/>
          <a:p>
            <a:r>
              <a:rPr lang="en-GB" sz="2000" dirty="0">
                <a:solidFill>
                  <a:srgbClr val="233A75"/>
                </a:solidFill>
                <a:latin typeface="Impact" panose="020B0806030902050204" pitchFamily="34" charset="0"/>
              </a:rPr>
              <a:t>NORTHERN  IRELAND</a:t>
            </a:r>
          </a:p>
        </p:txBody>
      </p:sp>
      <p:sp>
        <p:nvSpPr>
          <p:cNvPr id="107" name="TextBox 106"/>
          <p:cNvSpPr txBox="1"/>
          <p:nvPr/>
        </p:nvSpPr>
        <p:spPr>
          <a:xfrm>
            <a:off x="7513406" y="1953746"/>
            <a:ext cx="1233030" cy="400110"/>
          </a:xfrm>
          <a:prstGeom prst="rect">
            <a:avLst/>
          </a:prstGeom>
          <a:noFill/>
        </p:spPr>
        <p:txBody>
          <a:bodyPr wrap="none" rtlCol="0">
            <a:spAutoFit/>
          </a:bodyPr>
          <a:lstStyle/>
          <a:p>
            <a:r>
              <a:rPr lang="en-GB" sz="2000" dirty="0">
                <a:solidFill>
                  <a:srgbClr val="233A75"/>
                </a:solidFill>
                <a:latin typeface="Impact" panose="020B0806030902050204" pitchFamily="34" charset="0"/>
              </a:rPr>
              <a:t>SCOTLAND</a:t>
            </a:r>
          </a:p>
        </p:txBody>
      </p:sp>
      <p:sp>
        <p:nvSpPr>
          <p:cNvPr id="111" name="TextBox 110"/>
          <p:cNvSpPr txBox="1"/>
          <p:nvPr/>
        </p:nvSpPr>
        <p:spPr>
          <a:xfrm>
            <a:off x="10429347" y="1953746"/>
            <a:ext cx="857029" cy="400110"/>
          </a:xfrm>
          <a:prstGeom prst="rect">
            <a:avLst/>
          </a:prstGeom>
          <a:noFill/>
        </p:spPr>
        <p:txBody>
          <a:bodyPr wrap="none" rtlCol="0">
            <a:spAutoFit/>
          </a:bodyPr>
          <a:lstStyle/>
          <a:p>
            <a:r>
              <a:rPr lang="en-GB" sz="2000" dirty="0">
                <a:solidFill>
                  <a:srgbClr val="233A75"/>
                </a:solidFill>
                <a:latin typeface="Impact" panose="020B0806030902050204" pitchFamily="34" charset="0"/>
              </a:rPr>
              <a:t>WALES</a:t>
            </a:r>
          </a:p>
        </p:txBody>
      </p:sp>
      <p:pic>
        <p:nvPicPr>
          <p:cNvPr id="215" name="Picture 2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2258" y="2628000"/>
            <a:ext cx="441771" cy="348074"/>
          </a:xfrm>
          <a:prstGeom prst="rect">
            <a:avLst/>
          </a:prstGeom>
        </p:spPr>
      </p:pic>
      <p:grpSp>
        <p:nvGrpSpPr>
          <p:cNvPr id="5" name="Group 4"/>
          <p:cNvGrpSpPr/>
          <p:nvPr/>
        </p:nvGrpSpPr>
        <p:grpSpPr>
          <a:xfrm>
            <a:off x="1419649" y="3064836"/>
            <a:ext cx="266987" cy="217812"/>
            <a:chOff x="2388452" y="1969582"/>
            <a:chExt cx="205375" cy="167548"/>
          </a:xfrm>
        </p:grpSpPr>
        <p:pic>
          <p:nvPicPr>
            <p:cNvPr id="149" name="Picture 148"/>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50" name="Picture 149"/>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nvGrpSpPr>
          <p:cNvPr id="72" name="Group 71"/>
          <p:cNvGrpSpPr/>
          <p:nvPr/>
        </p:nvGrpSpPr>
        <p:grpSpPr>
          <a:xfrm>
            <a:off x="1332258" y="4690342"/>
            <a:ext cx="441771" cy="654648"/>
            <a:chOff x="1054341" y="2618035"/>
            <a:chExt cx="441771" cy="654648"/>
          </a:xfrm>
        </p:grpSpPr>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74" name="Group 73"/>
            <p:cNvGrpSpPr/>
            <p:nvPr/>
          </p:nvGrpSpPr>
          <p:grpSpPr>
            <a:xfrm>
              <a:off x="1141732" y="3054871"/>
              <a:ext cx="266987" cy="217812"/>
              <a:chOff x="2388452" y="1969582"/>
              <a:chExt cx="205375" cy="167548"/>
            </a:xfrm>
          </p:grpSpPr>
          <p:pic>
            <p:nvPicPr>
              <p:cNvPr id="75" name="Picture 74"/>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76" name="Picture 75"/>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77" name="Group 76"/>
          <p:cNvGrpSpPr/>
          <p:nvPr/>
        </p:nvGrpSpPr>
        <p:grpSpPr>
          <a:xfrm>
            <a:off x="1332256" y="3655491"/>
            <a:ext cx="441771" cy="654648"/>
            <a:chOff x="1054341" y="2618035"/>
            <a:chExt cx="441771" cy="654648"/>
          </a:xfrm>
        </p:grpSpPr>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79" name="Group 78"/>
            <p:cNvGrpSpPr/>
            <p:nvPr/>
          </p:nvGrpSpPr>
          <p:grpSpPr>
            <a:xfrm>
              <a:off x="1141732" y="3054871"/>
              <a:ext cx="266987" cy="217812"/>
              <a:chOff x="2388452" y="1969582"/>
              <a:chExt cx="205375" cy="167548"/>
            </a:xfrm>
          </p:grpSpPr>
          <p:pic>
            <p:nvPicPr>
              <p:cNvPr id="80" name="Picture 79"/>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81" name="Picture 80"/>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aphicFrame>
        <p:nvGraphicFramePr>
          <p:cNvPr id="82" name="Chart 81"/>
          <p:cNvGraphicFramePr>
            <a:graphicFrameLocks/>
          </p:cNvGraphicFramePr>
          <p:nvPr>
            <p:extLst>
              <p:ext uri="{D42A27DB-BD31-4B8C-83A1-F6EECF244321}">
                <p14:modId xmlns:p14="http://schemas.microsoft.com/office/powerpoint/2010/main" val="2979807341"/>
              </p:ext>
            </p:extLst>
          </p:nvPr>
        </p:nvGraphicFramePr>
        <p:xfrm>
          <a:off x="1692256" y="2487600"/>
          <a:ext cx="2206186" cy="3069188"/>
        </p:xfrm>
        <a:graphic>
          <a:graphicData uri="http://schemas.openxmlformats.org/drawingml/2006/chart">
            <c:chart xmlns:c="http://schemas.openxmlformats.org/drawingml/2006/chart" xmlns:r="http://schemas.openxmlformats.org/officeDocument/2006/relationships" r:id="rId9"/>
          </a:graphicData>
        </a:graphic>
      </p:graphicFrame>
      <p:grpSp>
        <p:nvGrpSpPr>
          <p:cNvPr id="9" name="Group 8"/>
          <p:cNvGrpSpPr/>
          <p:nvPr/>
        </p:nvGrpSpPr>
        <p:grpSpPr>
          <a:xfrm>
            <a:off x="9432256" y="2628000"/>
            <a:ext cx="441773" cy="2716990"/>
            <a:chOff x="9125279" y="2641626"/>
            <a:chExt cx="441773" cy="2716990"/>
          </a:xfrm>
        </p:grpSpPr>
        <p:grpSp>
          <p:nvGrpSpPr>
            <p:cNvPr id="87" name="Group 86"/>
            <p:cNvGrpSpPr/>
            <p:nvPr/>
          </p:nvGrpSpPr>
          <p:grpSpPr>
            <a:xfrm>
              <a:off x="9125281" y="2641626"/>
              <a:ext cx="441771" cy="654648"/>
              <a:chOff x="1054341" y="2618035"/>
              <a:chExt cx="441771" cy="654648"/>
            </a:xfrm>
          </p:grpSpPr>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89" name="Group 88"/>
              <p:cNvGrpSpPr/>
              <p:nvPr/>
            </p:nvGrpSpPr>
            <p:grpSpPr>
              <a:xfrm>
                <a:off x="1141732" y="3054871"/>
                <a:ext cx="266987" cy="217812"/>
                <a:chOff x="2388452" y="1969582"/>
                <a:chExt cx="205375" cy="167548"/>
              </a:xfrm>
            </p:grpSpPr>
            <p:pic>
              <p:nvPicPr>
                <p:cNvPr id="90" name="Picture 89"/>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91" name="Picture 90"/>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92" name="Group 91"/>
            <p:cNvGrpSpPr/>
            <p:nvPr/>
          </p:nvGrpSpPr>
          <p:grpSpPr>
            <a:xfrm>
              <a:off x="9125281" y="4703968"/>
              <a:ext cx="441771" cy="654648"/>
              <a:chOff x="1054341" y="2618035"/>
              <a:chExt cx="441771" cy="654648"/>
            </a:xfrm>
          </p:grpSpPr>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94" name="Group 93"/>
              <p:cNvGrpSpPr/>
              <p:nvPr/>
            </p:nvGrpSpPr>
            <p:grpSpPr>
              <a:xfrm>
                <a:off x="1141732" y="3054871"/>
                <a:ext cx="266987" cy="217812"/>
                <a:chOff x="2388452" y="1969582"/>
                <a:chExt cx="205375" cy="167548"/>
              </a:xfrm>
            </p:grpSpPr>
            <p:pic>
              <p:nvPicPr>
                <p:cNvPr id="95" name="Picture 94"/>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96" name="Picture 95"/>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97" name="Group 96"/>
            <p:cNvGrpSpPr/>
            <p:nvPr/>
          </p:nvGrpSpPr>
          <p:grpSpPr>
            <a:xfrm>
              <a:off x="9125279" y="3669117"/>
              <a:ext cx="441771" cy="654648"/>
              <a:chOff x="1054341" y="2618035"/>
              <a:chExt cx="441771" cy="654648"/>
            </a:xfrm>
          </p:grpSpPr>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99" name="Group 98"/>
              <p:cNvGrpSpPr/>
              <p:nvPr/>
            </p:nvGrpSpPr>
            <p:grpSpPr>
              <a:xfrm>
                <a:off x="1141732" y="3054871"/>
                <a:ext cx="266987" cy="217812"/>
                <a:chOff x="2388452" y="1969582"/>
                <a:chExt cx="205375" cy="167548"/>
              </a:xfrm>
            </p:grpSpPr>
            <p:pic>
              <p:nvPicPr>
                <p:cNvPr id="100" name="Picture 99"/>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01" name="Picture 100"/>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grpSp>
        <p:nvGrpSpPr>
          <p:cNvPr id="8" name="Group 7"/>
          <p:cNvGrpSpPr/>
          <p:nvPr/>
        </p:nvGrpSpPr>
        <p:grpSpPr>
          <a:xfrm>
            <a:off x="6732256" y="2628000"/>
            <a:ext cx="441773" cy="2716990"/>
            <a:chOff x="6416598" y="2618035"/>
            <a:chExt cx="441773" cy="2716990"/>
          </a:xfrm>
        </p:grpSpPr>
        <p:grpSp>
          <p:nvGrpSpPr>
            <p:cNvPr id="102" name="Group 101"/>
            <p:cNvGrpSpPr/>
            <p:nvPr/>
          </p:nvGrpSpPr>
          <p:grpSpPr>
            <a:xfrm>
              <a:off x="6416600" y="2618035"/>
              <a:ext cx="441771" cy="654648"/>
              <a:chOff x="1054341" y="2618035"/>
              <a:chExt cx="441771" cy="654648"/>
            </a:xfrm>
          </p:grpSpPr>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05" name="Group 104"/>
              <p:cNvGrpSpPr/>
              <p:nvPr/>
            </p:nvGrpSpPr>
            <p:grpSpPr>
              <a:xfrm>
                <a:off x="1141732" y="3054871"/>
                <a:ext cx="266987" cy="217812"/>
                <a:chOff x="2388452" y="1969582"/>
                <a:chExt cx="205375" cy="167548"/>
              </a:xfrm>
            </p:grpSpPr>
            <p:pic>
              <p:nvPicPr>
                <p:cNvPr id="106" name="Picture 105"/>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08" name="Picture 107"/>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109" name="Group 108"/>
            <p:cNvGrpSpPr/>
            <p:nvPr/>
          </p:nvGrpSpPr>
          <p:grpSpPr>
            <a:xfrm>
              <a:off x="6416600" y="4680377"/>
              <a:ext cx="441771" cy="654648"/>
              <a:chOff x="1054341" y="2618035"/>
              <a:chExt cx="441771" cy="654648"/>
            </a:xfrm>
          </p:grpSpPr>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13" name="Group 112"/>
              <p:cNvGrpSpPr/>
              <p:nvPr/>
            </p:nvGrpSpPr>
            <p:grpSpPr>
              <a:xfrm>
                <a:off x="1141732" y="3054871"/>
                <a:ext cx="266987" cy="217812"/>
                <a:chOff x="2388452" y="1969582"/>
                <a:chExt cx="205375" cy="167548"/>
              </a:xfrm>
            </p:grpSpPr>
            <p:pic>
              <p:nvPicPr>
                <p:cNvPr id="118" name="Picture 117"/>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19" name="Picture 118"/>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120" name="Group 119"/>
            <p:cNvGrpSpPr/>
            <p:nvPr/>
          </p:nvGrpSpPr>
          <p:grpSpPr>
            <a:xfrm>
              <a:off x="6416598" y="3645526"/>
              <a:ext cx="441771" cy="654648"/>
              <a:chOff x="1054341" y="2618035"/>
              <a:chExt cx="441771" cy="654648"/>
            </a:xfrm>
          </p:grpSpPr>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22" name="Group 121"/>
              <p:cNvGrpSpPr/>
              <p:nvPr/>
            </p:nvGrpSpPr>
            <p:grpSpPr>
              <a:xfrm>
                <a:off x="1141732" y="3054871"/>
                <a:ext cx="266987" cy="217812"/>
                <a:chOff x="2388452" y="1969582"/>
                <a:chExt cx="205375" cy="167548"/>
              </a:xfrm>
            </p:grpSpPr>
            <p:pic>
              <p:nvPicPr>
                <p:cNvPr id="123" name="Picture 122"/>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24" name="Picture 123"/>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grpSp>
        <p:nvGrpSpPr>
          <p:cNvPr id="7" name="Group 6"/>
          <p:cNvGrpSpPr/>
          <p:nvPr/>
        </p:nvGrpSpPr>
        <p:grpSpPr>
          <a:xfrm>
            <a:off x="4032256" y="2628000"/>
            <a:ext cx="441773" cy="2716990"/>
            <a:chOff x="3727431" y="2639219"/>
            <a:chExt cx="441773" cy="2716990"/>
          </a:xfrm>
        </p:grpSpPr>
        <p:grpSp>
          <p:nvGrpSpPr>
            <p:cNvPr id="125" name="Group 124"/>
            <p:cNvGrpSpPr/>
            <p:nvPr/>
          </p:nvGrpSpPr>
          <p:grpSpPr>
            <a:xfrm>
              <a:off x="3727433" y="2639219"/>
              <a:ext cx="441771" cy="654648"/>
              <a:chOff x="1054341" y="2618035"/>
              <a:chExt cx="441771" cy="654648"/>
            </a:xfrm>
          </p:grpSpPr>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27" name="Group 126"/>
              <p:cNvGrpSpPr/>
              <p:nvPr/>
            </p:nvGrpSpPr>
            <p:grpSpPr>
              <a:xfrm>
                <a:off x="1141732" y="3054871"/>
                <a:ext cx="266987" cy="217812"/>
                <a:chOff x="2388452" y="1969582"/>
                <a:chExt cx="205375" cy="167548"/>
              </a:xfrm>
            </p:grpSpPr>
            <p:pic>
              <p:nvPicPr>
                <p:cNvPr id="128" name="Picture 127"/>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29" name="Picture 128"/>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130" name="Group 129"/>
            <p:cNvGrpSpPr/>
            <p:nvPr/>
          </p:nvGrpSpPr>
          <p:grpSpPr>
            <a:xfrm>
              <a:off x="3727433" y="4701561"/>
              <a:ext cx="441771" cy="654648"/>
              <a:chOff x="1054341" y="2618035"/>
              <a:chExt cx="441771" cy="654648"/>
            </a:xfrm>
          </p:grpSpPr>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32" name="Group 131"/>
              <p:cNvGrpSpPr/>
              <p:nvPr/>
            </p:nvGrpSpPr>
            <p:grpSpPr>
              <a:xfrm>
                <a:off x="1141732" y="3054871"/>
                <a:ext cx="266987" cy="217812"/>
                <a:chOff x="2388452" y="1969582"/>
                <a:chExt cx="205375" cy="167548"/>
              </a:xfrm>
            </p:grpSpPr>
            <p:pic>
              <p:nvPicPr>
                <p:cNvPr id="133" name="Picture 132"/>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34" name="Picture 133"/>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nvGrpSpPr>
            <p:cNvPr id="135" name="Group 134"/>
            <p:cNvGrpSpPr/>
            <p:nvPr/>
          </p:nvGrpSpPr>
          <p:grpSpPr>
            <a:xfrm>
              <a:off x="3727431" y="3666710"/>
              <a:ext cx="441771" cy="654648"/>
              <a:chOff x="1054341" y="2618035"/>
              <a:chExt cx="441771" cy="654648"/>
            </a:xfrm>
          </p:grpSpPr>
          <p:pic>
            <p:nvPicPr>
              <p:cNvPr id="136" name="Picture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341" y="2618035"/>
                <a:ext cx="441771" cy="348074"/>
              </a:xfrm>
              <a:prstGeom prst="rect">
                <a:avLst/>
              </a:prstGeom>
            </p:spPr>
          </p:pic>
          <p:grpSp>
            <p:nvGrpSpPr>
              <p:cNvPr id="137" name="Group 136"/>
              <p:cNvGrpSpPr/>
              <p:nvPr/>
            </p:nvGrpSpPr>
            <p:grpSpPr>
              <a:xfrm>
                <a:off x="1141732" y="3054871"/>
                <a:ext cx="266987" cy="217812"/>
                <a:chOff x="2388452" y="1969582"/>
                <a:chExt cx="205375" cy="167548"/>
              </a:xfrm>
            </p:grpSpPr>
            <p:pic>
              <p:nvPicPr>
                <p:cNvPr id="138" name="Picture 137"/>
                <p:cNvPicPr>
                  <a:picLocks noChangeAspect="1"/>
                </p:cNvPicPr>
                <p:nvPr/>
              </p:nvPicPr>
              <p:blipFill rotWithShape="1">
                <a:blip r:embed="rId7" cstate="print">
                  <a:extLst>
                    <a:ext uri="{28A0092B-C50C-407E-A947-70E740481C1C}">
                      <a14:useLocalDpi xmlns:a14="http://schemas.microsoft.com/office/drawing/2010/main" val="0"/>
                    </a:ext>
                  </a:extLst>
                </a:blip>
                <a:srcRect l="29509" r="28608"/>
                <a:stretch/>
              </p:blipFill>
              <p:spPr>
                <a:xfrm>
                  <a:off x="2516206" y="1969582"/>
                  <a:ext cx="77621" cy="167548"/>
                </a:xfrm>
                <a:prstGeom prst="rect">
                  <a:avLst/>
                </a:prstGeom>
              </p:spPr>
            </p:pic>
            <p:pic>
              <p:nvPicPr>
                <p:cNvPr id="139" name="Picture 138"/>
                <p:cNvPicPr>
                  <a:picLocks noChangeAspect="1"/>
                </p:cNvPicPr>
                <p:nvPr/>
              </p:nvPicPr>
              <p:blipFill rotWithShape="1">
                <a:blip r:embed="rId8" cstate="print">
                  <a:extLst>
                    <a:ext uri="{28A0092B-C50C-407E-A947-70E740481C1C}">
                      <a14:useLocalDpi xmlns:a14="http://schemas.microsoft.com/office/drawing/2010/main" val="0"/>
                    </a:ext>
                  </a:extLst>
                </a:blip>
                <a:srcRect l="1" r="-1"/>
                <a:stretch/>
              </p:blipFill>
              <p:spPr>
                <a:xfrm flipH="1">
                  <a:off x="2388452" y="1971793"/>
                  <a:ext cx="91600" cy="164139"/>
                </a:xfrm>
                <a:prstGeom prst="rect">
                  <a:avLst/>
                </a:prstGeom>
              </p:spPr>
            </p:pic>
          </p:grpSp>
        </p:grpSp>
      </p:grpSp>
      <p:sp>
        <p:nvSpPr>
          <p:cNvPr id="83" name="TextBox 82"/>
          <p:cNvSpPr txBox="1"/>
          <p:nvPr/>
        </p:nvSpPr>
        <p:spPr>
          <a:xfrm>
            <a:off x="4916385" y="6596390"/>
            <a:ext cx="7275616" cy="261610"/>
          </a:xfrm>
          <a:prstGeom prst="rect">
            <a:avLst/>
          </a:prstGeom>
          <a:noFill/>
        </p:spPr>
        <p:txBody>
          <a:bodyPr wrap="square" rtlCol="0">
            <a:spAutoFit/>
          </a:bodyPr>
          <a:lstStyle/>
          <a:p>
            <a:pPr algn="r"/>
            <a:r>
              <a:rPr lang="en-GB" sz="1100" i="1" dirty="0">
                <a:cs typeface="Arial" panose="020B0604020202020204" pitchFamily="34" charset="0"/>
              </a:rPr>
              <a:t>Base: All establishments: England (75,129), Northern Ireland (4,019), Scotland (6,035), Wales (6,027)</a:t>
            </a:r>
          </a:p>
        </p:txBody>
      </p:sp>
      <p:graphicFrame>
        <p:nvGraphicFramePr>
          <p:cNvPr id="3" name="Chart 2"/>
          <p:cNvGraphicFramePr/>
          <p:nvPr>
            <p:extLst>
              <p:ext uri="{D42A27DB-BD31-4B8C-83A1-F6EECF244321}">
                <p14:modId xmlns:p14="http://schemas.microsoft.com/office/powerpoint/2010/main" val="3133418464"/>
              </p:ext>
            </p:extLst>
          </p:nvPr>
        </p:nvGraphicFramePr>
        <p:xfrm>
          <a:off x="7094580" y="2353856"/>
          <a:ext cx="2286191" cy="335090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6" name="Chart 115"/>
          <p:cNvGraphicFramePr/>
          <p:nvPr>
            <p:extLst>
              <p:ext uri="{D42A27DB-BD31-4B8C-83A1-F6EECF244321}">
                <p14:modId xmlns:p14="http://schemas.microsoft.com/office/powerpoint/2010/main" val="1958253009"/>
              </p:ext>
            </p:extLst>
          </p:nvPr>
        </p:nvGraphicFramePr>
        <p:xfrm>
          <a:off x="4386636" y="2353856"/>
          <a:ext cx="2286191" cy="34139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4" name="Chart 83"/>
          <p:cNvGraphicFramePr/>
          <p:nvPr>
            <p:extLst>
              <p:ext uri="{D42A27DB-BD31-4B8C-83A1-F6EECF244321}">
                <p14:modId xmlns:p14="http://schemas.microsoft.com/office/powerpoint/2010/main" val="3099222769"/>
              </p:ext>
            </p:extLst>
          </p:nvPr>
        </p:nvGraphicFramePr>
        <p:xfrm>
          <a:off x="9864323" y="2353856"/>
          <a:ext cx="2286191" cy="335090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186265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2202542" y="1131566"/>
            <a:ext cx="5616624" cy="5616624"/>
          </a:xfrm>
          <a:prstGeom prst="ellipse">
            <a:avLst/>
          </a:prstGeom>
          <a:solidFill>
            <a:srgbClr val="233A75"/>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endParaRPr lang="en-GB" dirty="0">
              <a:solidFill>
                <a:srgbClr val="000000"/>
              </a:solidFill>
              <a:latin typeface="Gill Sans" charset="0"/>
            </a:endParaRPr>
          </a:p>
        </p:txBody>
      </p:sp>
      <p:sp>
        <p:nvSpPr>
          <p:cNvPr id="4" name="TextBox 3"/>
          <p:cNvSpPr txBox="1"/>
          <p:nvPr/>
        </p:nvSpPr>
        <p:spPr>
          <a:xfrm>
            <a:off x="3234001" y="1678247"/>
            <a:ext cx="3577053" cy="1200329"/>
          </a:xfrm>
          <a:prstGeom prst="rect">
            <a:avLst/>
          </a:prstGeom>
          <a:noFill/>
        </p:spPr>
        <p:txBody>
          <a:bodyPr wrap="square" rtlCol="0">
            <a:spAutoFit/>
          </a:bodyPr>
          <a:lstStyle/>
          <a:p>
            <a:r>
              <a:rPr lang="en-GB" sz="2400" dirty="0">
                <a:solidFill>
                  <a:prstClr val="white"/>
                </a:solidFill>
              </a:rPr>
              <a:t>All private sector employers</a:t>
            </a:r>
          </a:p>
          <a:p>
            <a:r>
              <a:rPr lang="en-GB" sz="2400" dirty="0">
                <a:solidFill>
                  <a:prstClr val="white"/>
                </a:solidFill>
              </a:rPr>
              <a:t>1,514,000</a:t>
            </a:r>
          </a:p>
        </p:txBody>
      </p:sp>
      <p:sp>
        <p:nvSpPr>
          <p:cNvPr id="5" name="TextBox 4"/>
          <p:cNvSpPr txBox="1"/>
          <p:nvPr/>
        </p:nvSpPr>
        <p:spPr>
          <a:xfrm>
            <a:off x="8539344" y="6617385"/>
            <a:ext cx="3652656" cy="261610"/>
          </a:xfrm>
          <a:prstGeom prst="rect">
            <a:avLst/>
          </a:prstGeom>
          <a:noFill/>
        </p:spPr>
        <p:txBody>
          <a:bodyPr wrap="square" rtlCol="0">
            <a:spAutoFit/>
          </a:bodyPr>
          <a:lstStyle/>
          <a:p>
            <a:pPr algn="r"/>
            <a:r>
              <a:rPr lang="en-GB" sz="1100" i="1" dirty="0"/>
              <a:t>Base: All private sector establishments (75,639)</a:t>
            </a:r>
          </a:p>
        </p:txBody>
      </p:sp>
      <p:sp>
        <p:nvSpPr>
          <p:cNvPr id="7" name="Oval 6"/>
          <p:cNvSpPr/>
          <p:nvPr/>
        </p:nvSpPr>
        <p:spPr bwMode="auto">
          <a:xfrm>
            <a:off x="2402753" y="3888714"/>
            <a:ext cx="1795427" cy="1795427"/>
          </a:xfrm>
          <a:prstGeom prst="ellipse">
            <a:avLst/>
          </a:prstGeom>
          <a:solidFill>
            <a:srgbClr val="836DB0"/>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GB" dirty="0">
              <a:solidFill>
                <a:srgbClr val="000000"/>
              </a:solidFill>
              <a:latin typeface="Gill Sans" charset="0"/>
            </a:endParaRPr>
          </a:p>
        </p:txBody>
      </p:sp>
      <p:sp>
        <p:nvSpPr>
          <p:cNvPr id="8" name="Oval 7"/>
          <p:cNvSpPr/>
          <p:nvPr/>
        </p:nvSpPr>
        <p:spPr bwMode="auto">
          <a:xfrm>
            <a:off x="3139240" y="2977052"/>
            <a:ext cx="3766574" cy="3766574"/>
          </a:xfrm>
          <a:prstGeom prst="ellipse">
            <a:avLst/>
          </a:prstGeom>
          <a:solidFill>
            <a:srgbClr val="C8D3EF">
              <a:alpha val="6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dirty="0"/>
          </a:p>
        </p:txBody>
      </p:sp>
      <p:sp>
        <p:nvSpPr>
          <p:cNvPr id="11" name="TextBox 10"/>
          <p:cNvSpPr txBox="1"/>
          <p:nvPr/>
        </p:nvSpPr>
        <p:spPr>
          <a:xfrm>
            <a:off x="3238418" y="4215539"/>
            <a:ext cx="1027656" cy="954107"/>
          </a:xfrm>
          <a:prstGeom prst="rect">
            <a:avLst/>
          </a:prstGeom>
          <a:noFill/>
        </p:spPr>
        <p:txBody>
          <a:bodyPr wrap="square" rtlCol="0">
            <a:spAutoFit/>
          </a:bodyPr>
          <a:lstStyle/>
          <a:p>
            <a:pPr algn="l"/>
            <a:r>
              <a:rPr lang="en-GB" sz="2000" dirty="0">
                <a:solidFill>
                  <a:prstClr val="white"/>
                </a:solidFill>
              </a:rPr>
              <a:t>HPW</a:t>
            </a:r>
          </a:p>
          <a:p>
            <a:pPr algn="l"/>
            <a:r>
              <a:rPr lang="en-GB" sz="2000" dirty="0">
                <a:solidFill>
                  <a:prstClr val="white"/>
                </a:solidFill>
              </a:rPr>
              <a:t>&amp; PMS</a:t>
            </a:r>
          </a:p>
          <a:p>
            <a:pPr algn="l"/>
            <a:r>
              <a:rPr lang="en-GB" sz="1600" dirty="0">
                <a:solidFill>
                  <a:prstClr val="white"/>
                </a:solidFill>
              </a:rPr>
              <a:t>108,000</a:t>
            </a:r>
            <a:endParaRPr lang="en-GB" sz="2000" dirty="0">
              <a:solidFill>
                <a:prstClr val="white"/>
              </a:solidFill>
            </a:endParaRPr>
          </a:p>
        </p:txBody>
      </p:sp>
      <p:sp>
        <p:nvSpPr>
          <p:cNvPr id="12" name="TextBox 11"/>
          <p:cNvSpPr txBox="1"/>
          <p:nvPr/>
        </p:nvSpPr>
        <p:spPr>
          <a:xfrm>
            <a:off x="4364904" y="4347081"/>
            <a:ext cx="2229684" cy="954107"/>
          </a:xfrm>
          <a:prstGeom prst="rect">
            <a:avLst/>
          </a:prstGeom>
          <a:noFill/>
        </p:spPr>
        <p:txBody>
          <a:bodyPr wrap="square" rtlCol="0">
            <a:spAutoFit/>
          </a:bodyPr>
          <a:lstStyle/>
          <a:p>
            <a:pPr algn="l"/>
            <a:r>
              <a:rPr lang="en-GB" sz="2000" dirty="0">
                <a:solidFill>
                  <a:prstClr val="white"/>
                </a:solidFill>
              </a:rPr>
              <a:t>High/Very High PMS only </a:t>
            </a:r>
          </a:p>
          <a:p>
            <a:pPr algn="l"/>
            <a:r>
              <a:rPr lang="en-GB" sz="1600" dirty="0">
                <a:solidFill>
                  <a:prstClr val="white"/>
                </a:solidFill>
              </a:rPr>
              <a:t>595,000</a:t>
            </a:r>
            <a:endParaRPr lang="en-GB" sz="2000" dirty="0">
              <a:solidFill>
                <a:prstClr val="white"/>
              </a:solidFill>
            </a:endParaRPr>
          </a:p>
        </p:txBody>
      </p:sp>
      <p:sp>
        <p:nvSpPr>
          <p:cNvPr id="13" name="TextBox 12"/>
          <p:cNvSpPr txBox="1"/>
          <p:nvPr/>
        </p:nvSpPr>
        <p:spPr>
          <a:xfrm>
            <a:off x="2405854" y="4405671"/>
            <a:ext cx="827692" cy="830997"/>
          </a:xfrm>
          <a:prstGeom prst="rect">
            <a:avLst/>
          </a:prstGeom>
          <a:noFill/>
        </p:spPr>
        <p:txBody>
          <a:bodyPr wrap="square" rtlCol="0">
            <a:spAutoFit/>
          </a:bodyPr>
          <a:lstStyle/>
          <a:p>
            <a:pPr algn="l"/>
            <a:r>
              <a:rPr lang="en-GB" sz="1600" dirty="0">
                <a:solidFill>
                  <a:prstClr val="white"/>
                </a:solidFill>
              </a:rPr>
              <a:t>HPW</a:t>
            </a:r>
          </a:p>
          <a:p>
            <a:pPr algn="l"/>
            <a:r>
              <a:rPr lang="en-GB" sz="1600" dirty="0">
                <a:solidFill>
                  <a:prstClr val="white"/>
                </a:solidFill>
              </a:rPr>
              <a:t>only</a:t>
            </a:r>
          </a:p>
          <a:p>
            <a:pPr algn="l"/>
            <a:r>
              <a:rPr lang="en-GB" sz="1600" dirty="0">
                <a:solidFill>
                  <a:prstClr val="white"/>
                </a:solidFill>
              </a:rPr>
              <a:t>54,000</a:t>
            </a:r>
          </a:p>
        </p:txBody>
      </p:sp>
      <p:sp>
        <p:nvSpPr>
          <p:cNvPr id="15" name="Title 1"/>
          <p:cNvSpPr txBox="1">
            <a:spLocks/>
          </p:cNvSpPr>
          <p:nvPr/>
        </p:nvSpPr>
        <p:spPr>
          <a:xfrm>
            <a:off x="0" y="0"/>
            <a:ext cx="12192000" cy="1052736"/>
          </a:xfrm>
          <a:prstGeom prst="rect">
            <a:avLst/>
          </a:prstGeom>
          <a:solidFill>
            <a:srgbClr val="233A75"/>
          </a:solidFill>
        </p:spPr>
        <p:txBody>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sz="3200" dirty="0">
                <a:solidFill>
                  <a:schemeClr val="bg1"/>
                </a:solidFill>
              </a:rPr>
              <a:t>Overlap between High Performance Working employers and those that adopt High/Very High Product Market Strategies</a:t>
            </a:r>
          </a:p>
        </p:txBody>
      </p:sp>
    </p:spTree>
    <p:extLst>
      <p:ext uri="{BB962C8B-B14F-4D97-AF65-F5344CB8AC3E}">
        <p14:creationId xmlns:p14="http://schemas.microsoft.com/office/powerpoint/2010/main" val="4281685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84800" y="6670256"/>
            <a:ext cx="6807200" cy="172355"/>
          </a:xfrm>
          <a:prstGeom prst="rect">
            <a:avLst/>
          </a:prstGeom>
          <a:noFill/>
          <a:ln w="9525">
            <a:noFill/>
            <a:miter lim="800000"/>
            <a:headEnd/>
            <a:tailEnd/>
          </a:ln>
        </p:spPr>
        <p:txBody>
          <a:bodyPr wrap="square" lIns="9144" tIns="9144" rIns="9144" bIns="9144">
            <a:spAutoFit/>
          </a:bodyPr>
          <a:lstStyle/>
          <a:p>
            <a:pPr algn="r" eaLnBrk="0" hangingPunct="0"/>
            <a:r>
              <a:rPr lang="en-GB" sz="1000" i="1" dirty="0">
                <a:solidFill>
                  <a:srgbClr val="000000"/>
                </a:solidFill>
                <a:cs typeface="Arial" pitchFamily="34" charset="0"/>
              </a:rPr>
              <a:t>Base for all charts: All establishments in Module 1 by HPW classification (HPW: 8,792; non-HPW: 36,600)</a:t>
            </a:r>
          </a:p>
        </p:txBody>
      </p:sp>
      <p:graphicFrame>
        <p:nvGraphicFramePr>
          <p:cNvPr id="18" name="Chart 17"/>
          <p:cNvGraphicFramePr/>
          <p:nvPr>
            <p:extLst>
              <p:ext uri="{D42A27DB-BD31-4B8C-83A1-F6EECF244321}">
                <p14:modId xmlns:p14="http://schemas.microsoft.com/office/powerpoint/2010/main" val="3963573534"/>
              </p:ext>
            </p:extLst>
          </p:nvPr>
        </p:nvGraphicFramePr>
        <p:xfrm>
          <a:off x="100361" y="1940145"/>
          <a:ext cx="4070195" cy="4884441"/>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p:cNvSpPr/>
          <p:nvPr/>
        </p:nvSpPr>
        <p:spPr>
          <a:xfrm>
            <a:off x="4305869" y="1188377"/>
            <a:ext cx="3600000" cy="766499"/>
          </a:xfrm>
          <a:prstGeom prst="rect">
            <a:avLst/>
          </a:prstGeom>
          <a:solidFill>
            <a:srgbClr val="C8D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…yet are </a:t>
            </a:r>
            <a:r>
              <a:rPr lang="en-GB" sz="1400" b="1" dirty="0">
                <a:solidFill>
                  <a:schemeClr val="tx1"/>
                </a:solidFill>
              </a:rPr>
              <a:t>more likely to have skills gaps</a:t>
            </a:r>
            <a:r>
              <a:rPr lang="en-GB" sz="1400" dirty="0">
                <a:solidFill>
                  <a:schemeClr val="tx1"/>
                </a:solidFill>
              </a:rPr>
              <a:t> among their workforce…</a:t>
            </a:r>
          </a:p>
        </p:txBody>
      </p:sp>
      <p:sp>
        <p:nvSpPr>
          <p:cNvPr id="39" name="Rectangle 38"/>
          <p:cNvSpPr/>
          <p:nvPr/>
        </p:nvSpPr>
        <p:spPr>
          <a:xfrm>
            <a:off x="8270544" y="1188377"/>
            <a:ext cx="3600000" cy="475013"/>
          </a:xfrm>
          <a:prstGeom prst="rect">
            <a:avLst/>
          </a:prstGeom>
          <a:solidFill>
            <a:srgbClr val="C8D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…and are much </a:t>
            </a:r>
            <a:r>
              <a:rPr lang="en-GB" sz="1400" b="1" dirty="0">
                <a:solidFill>
                  <a:schemeClr val="tx1"/>
                </a:solidFill>
              </a:rPr>
              <a:t>more likely to train</a:t>
            </a:r>
            <a:r>
              <a:rPr lang="en-GB" sz="1400" dirty="0">
                <a:solidFill>
                  <a:schemeClr val="tx1"/>
                </a:solidFill>
              </a:rPr>
              <a:t> their staff…</a:t>
            </a:r>
          </a:p>
        </p:txBody>
      </p:sp>
      <p:grpSp>
        <p:nvGrpSpPr>
          <p:cNvPr id="55" name="Group 54"/>
          <p:cNvGrpSpPr/>
          <p:nvPr/>
        </p:nvGrpSpPr>
        <p:grpSpPr>
          <a:xfrm>
            <a:off x="4156020" y="2198712"/>
            <a:ext cx="3879959" cy="4621439"/>
            <a:chOff x="3877871" y="896226"/>
            <a:chExt cx="3258935" cy="4292542"/>
          </a:xfrm>
        </p:grpSpPr>
        <p:graphicFrame>
          <p:nvGraphicFramePr>
            <p:cNvPr id="20" name="Chart 19"/>
            <p:cNvGraphicFramePr/>
            <p:nvPr>
              <p:extLst>
                <p:ext uri="{D42A27DB-BD31-4B8C-83A1-F6EECF244321}">
                  <p14:modId xmlns:p14="http://schemas.microsoft.com/office/powerpoint/2010/main" val="3428260683"/>
                </p:ext>
              </p:extLst>
            </p:nvPr>
          </p:nvGraphicFramePr>
          <p:xfrm>
            <a:off x="3877871" y="896226"/>
            <a:ext cx="3258935" cy="4292542"/>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p:cNvGrpSpPr/>
            <p:nvPr/>
          </p:nvGrpSpPr>
          <p:grpSpPr>
            <a:xfrm>
              <a:off x="4660702" y="4621635"/>
              <a:ext cx="1922472" cy="247106"/>
              <a:chOff x="4660702" y="4621635"/>
              <a:chExt cx="1922472" cy="247106"/>
            </a:xfrm>
          </p:grpSpPr>
          <p:sp>
            <p:nvSpPr>
              <p:cNvPr id="48" name="Rectangle 47"/>
              <p:cNvSpPr/>
              <p:nvPr/>
            </p:nvSpPr>
            <p:spPr>
              <a:xfrm>
                <a:off x="4660702" y="4645894"/>
                <a:ext cx="1922472" cy="222847"/>
              </a:xfrm>
              <a:prstGeom prst="rect">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4954348" y="4702030"/>
                <a:ext cx="88939" cy="83819"/>
              </a:xfrm>
              <a:prstGeom prst="rect">
                <a:avLst/>
              </a:prstGeom>
              <a:solidFill>
                <a:srgbClr val="836DB0"/>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5138422" y="4702028"/>
                <a:ext cx="88939" cy="84152"/>
              </a:xfrm>
              <a:prstGeom prst="rect">
                <a:avLst/>
              </a:prstGeom>
              <a:solidFill>
                <a:srgbClr val="233A75"/>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p:cNvSpPr txBox="1"/>
              <p:nvPr/>
            </p:nvSpPr>
            <p:spPr>
              <a:xfrm>
                <a:off x="5284297" y="4621635"/>
                <a:ext cx="1108008" cy="246222"/>
              </a:xfrm>
              <a:prstGeom prst="rect">
                <a:avLst/>
              </a:prstGeom>
              <a:noFill/>
            </p:spPr>
            <p:txBody>
              <a:bodyPr wrap="square" rtlCol="0">
                <a:spAutoFit/>
              </a:bodyPr>
              <a:lstStyle/>
              <a:p>
                <a:r>
                  <a:rPr lang="en-GB" sz="1000" dirty="0"/>
                  <a:t>Have skills gaps</a:t>
                </a:r>
              </a:p>
            </p:txBody>
          </p:sp>
        </p:grpSp>
      </p:grpSp>
      <p:grpSp>
        <p:nvGrpSpPr>
          <p:cNvPr id="56" name="Group 55"/>
          <p:cNvGrpSpPr/>
          <p:nvPr/>
        </p:nvGrpSpPr>
        <p:grpSpPr>
          <a:xfrm>
            <a:off x="8150550" y="1597476"/>
            <a:ext cx="4014113" cy="4858309"/>
            <a:chOff x="5771442" y="985581"/>
            <a:chExt cx="3400888" cy="4858309"/>
          </a:xfrm>
        </p:grpSpPr>
        <p:graphicFrame>
          <p:nvGraphicFramePr>
            <p:cNvPr id="19" name="Chart 18"/>
            <p:cNvGraphicFramePr/>
            <p:nvPr>
              <p:extLst>
                <p:ext uri="{D42A27DB-BD31-4B8C-83A1-F6EECF244321}">
                  <p14:modId xmlns:p14="http://schemas.microsoft.com/office/powerpoint/2010/main" val="3179056284"/>
                </p:ext>
              </p:extLst>
            </p:nvPr>
          </p:nvGraphicFramePr>
          <p:xfrm>
            <a:off x="5771442" y="985581"/>
            <a:ext cx="3400888" cy="4706407"/>
          </p:xfrm>
          <a:graphic>
            <a:graphicData uri="http://schemas.openxmlformats.org/drawingml/2006/chart">
              <c:chart xmlns:c="http://schemas.openxmlformats.org/drawingml/2006/chart" xmlns:r="http://schemas.openxmlformats.org/officeDocument/2006/relationships" r:id="rId5"/>
            </a:graphicData>
          </a:graphic>
        </p:graphicFrame>
        <p:grpSp>
          <p:nvGrpSpPr>
            <p:cNvPr id="50" name="Group 49"/>
            <p:cNvGrpSpPr/>
            <p:nvPr/>
          </p:nvGrpSpPr>
          <p:grpSpPr>
            <a:xfrm>
              <a:off x="6224416" y="5434293"/>
              <a:ext cx="2133208" cy="409597"/>
              <a:chOff x="2262883" y="6415711"/>
              <a:chExt cx="2133208" cy="409597"/>
            </a:xfrm>
          </p:grpSpPr>
          <p:sp>
            <p:nvSpPr>
              <p:cNvPr id="51" name="Rectangle 50"/>
              <p:cNvSpPr/>
              <p:nvPr/>
            </p:nvSpPr>
            <p:spPr>
              <a:xfrm>
                <a:off x="2262883" y="6415711"/>
                <a:ext cx="873870" cy="217987"/>
              </a:xfrm>
              <a:prstGeom prst="rect">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2975745" y="6659801"/>
                <a:ext cx="88939" cy="84462"/>
              </a:xfrm>
              <a:prstGeom prst="rect">
                <a:avLst/>
              </a:prstGeom>
              <a:solidFill>
                <a:srgbClr val="836DB0"/>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3167082" y="6659801"/>
                <a:ext cx="88939" cy="84795"/>
              </a:xfrm>
              <a:prstGeom prst="rect">
                <a:avLst/>
              </a:prstGeom>
              <a:solidFill>
                <a:srgbClr val="233A75"/>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3288082" y="6579087"/>
                <a:ext cx="1108009" cy="246221"/>
              </a:xfrm>
              <a:prstGeom prst="rect">
                <a:avLst/>
              </a:prstGeom>
              <a:noFill/>
            </p:spPr>
            <p:txBody>
              <a:bodyPr wrap="square" rtlCol="0">
                <a:spAutoFit/>
              </a:bodyPr>
              <a:lstStyle/>
              <a:p>
                <a:r>
                  <a:rPr lang="en-GB" sz="1000" dirty="0"/>
                  <a:t>Train</a:t>
                </a:r>
              </a:p>
            </p:txBody>
          </p:sp>
        </p:grpSp>
      </p:grpSp>
      <p:sp>
        <p:nvSpPr>
          <p:cNvPr id="25" name="Rectangle 24"/>
          <p:cNvSpPr/>
          <p:nvPr/>
        </p:nvSpPr>
        <p:spPr>
          <a:xfrm>
            <a:off x="341195" y="1188377"/>
            <a:ext cx="3600000" cy="1010335"/>
          </a:xfrm>
          <a:prstGeom prst="rect">
            <a:avLst/>
          </a:prstGeom>
          <a:solidFill>
            <a:srgbClr val="C8D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HPW employers are </a:t>
            </a:r>
            <a:r>
              <a:rPr lang="en-GB" sz="1400" b="1" dirty="0">
                <a:solidFill>
                  <a:schemeClr val="tx1"/>
                </a:solidFill>
              </a:rPr>
              <a:t>more active in the recruitment market</a:t>
            </a:r>
            <a:r>
              <a:rPr lang="en-GB" sz="1400" dirty="0">
                <a:solidFill>
                  <a:schemeClr val="tx1"/>
                </a:solidFill>
              </a:rPr>
              <a:t> and </a:t>
            </a:r>
            <a:r>
              <a:rPr lang="en-GB" sz="1400" b="1" dirty="0">
                <a:solidFill>
                  <a:schemeClr val="tx1"/>
                </a:solidFill>
              </a:rPr>
              <a:t>find it easier to fill their vacancies</a:t>
            </a:r>
            <a:r>
              <a:rPr lang="en-GB" sz="1400" dirty="0">
                <a:solidFill>
                  <a:schemeClr val="tx1"/>
                </a:solidFill>
              </a:rPr>
              <a:t>…</a:t>
            </a:r>
          </a:p>
        </p:txBody>
      </p:sp>
      <p:sp>
        <p:nvSpPr>
          <p:cNvPr id="22"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Characteristics of HPW employers</a:t>
            </a:r>
          </a:p>
        </p:txBody>
      </p:sp>
    </p:spTree>
    <p:extLst>
      <p:ext uri="{BB962C8B-B14F-4D97-AF65-F5344CB8AC3E}">
        <p14:creationId xmlns:p14="http://schemas.microsoft.com/office/powerpoint/2010/main" val="388863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Product Market Strategy</a:t>
            </a:r>
          </a:p>
        </p:txBody>
      </p:sp>
      <p:graphicFrame>
        <p:nvGraphicFramePr>
          <p:cNvPr id="7" name="Chart 6"/>
          <p:cNvGraphicFramePr/>
          <p:nvPr>
            <p:extLst>
              <p:ext uri="{D42A27DB-BD31-4B8C-83A1-F6EECF244321}">
                <p14:modId xmlns:p14="http://schemas.microsoft.com/office/powerpoint/2010/main" val="200863827"/>
              </p:ext>
            </p:extLst>
          </p:nvPr>
        </p:nvGraphicFramePr>
        <p:xfrm>
          <a:off x="251520" y="1075886"/>
          <a:ext cx="11809968" cy="407678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51520" y="1336177"/>
            <a:ext cx="8568952" cy="45520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sz="4200" dirty="0">
              <a:solidFill>
                <a:prstClr val="white"/>
              </a:solidFill>
              <a:sym typeface="Gill Sans" charset="0"/>
            </a:endParaRPr>
          </a:p>
        </p:txBody>
      </p:sp>
      <p:sp>
        <p:nvSpPr>
          <p:cNvPr id="9" name="TextBox 8"/>
          <p:cNvSpPr txBox="1"/>
          <p:nvPr/>
        </p:nvSpPr>
        <p:spPr>
          <a:xfrm>
            <a:off x="10657840" y="1520789"/>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Not at all price dependent</a:t>
            </a:r>
          </a:p>
        </p:txBody>
      </p:sp>
      <p:sp>
        <p:nvSpPr>
          <p:cNvPr id="10" name="TextBox 9"/>
          <p:cNvSpPr txBox="1"/>
          <p:nvPr/>
        </p:nvSpPr>
        <p:spPr>
          <a:xfrm>
            <a:off x="10657840" y="2314233"/>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Often leads the way</a:t>
            </a:r>
          </a:p>
        </p:txBody>
      </p:sp>
      <p:sp>
        <p:nvSpPr>
          <p:cNvPr id="11" name="TextBox 10"/>
          <p:cNvSpPr txBox="1"/>
          <p:nvPr/>
        </p:nvSpPr>
        <p:spPr>
          <a:xfrm>
            <a:off x="10771790" y="3234965"/>
            <a:ext cx="1175749"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Premium quality</a:t>
            </a:r>
          </a:p>
        </p:txBody>
      </p:sp>
      <p:sp>
        <p:nvSpPr>
          <p:cNvPr id="12" name="TextBox 11"/>
          <p:cNvSpPr txBox="1"/>
          <p:nvPr/>
        </p:nvSpPr>
        <p:spPr>
          <a:xfrm>
            <a:off x="10657840" y="4000739"/>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Substantial customisation</a:t>
            </a:r>
          </a:p>
        </p:txBody>
      </p:sp>
      <p:sp>
        <p:nvSpPr>
          <p:cNvPr id="13" name="TextBox 12"/>
          <p:cNvSpPr txBox="1"/>
          <p:nvPr/>
        </p:nvSpPr>
        <p:spPr>
          <a:xfrm>
            <a:off x="4199112" y="6612639"/>
            <a:ext cx="7992888" cy="246221"/>
          </a:xfrm>
          <a:prstGeom prst="rect">
            <a:avLst/>
          </a:prstGeom>
          <a:noFill/>
        </p:spPr>
        <p:txBody>
          <a:bodyPr wrap="square" rtlCol="0">
            <a:spAutoFit/>
          </a:bodyPr>
          <a:lstStyle/>
          <a:p>
            <a:pPr algn="r" defTabSz="914400" fontAlgn="base">
              <a:spcBef>
                <a:spcPct val="0"/>
              </a:spcBef>
              <a:spcAft>
                <a:spcPct val="0"/>
              </a:spcAft>
            </a:pPr>
            <a:r>
              <a:rPr lang="en-GB" sz="1000" i="1" dirty="0">
                <a:solidFill>
                  <a:srgbClr val="000000"/>
                </a:solidFill>
                <a:latin typeface="Arial" panose="020B0604020202020204" pitchFamily="34" charset="0"/>
                <a:cs typeface="Arial" panose="020B0604020202020204" pitchFamily="34" charset="0"/>
                <a:sym typeface="Gill Sans" charset="0"/>
              </a:rPr>
              <a:t>Base: All establishments in the private sector (75,639)</a:t>
            </a:r>
          </a:p>
        </p:txBody>
      </p:sp>
      <p:sp>
        <p:nvSpPr>
          <p:cNvPr id="14" name="TextBox 13"/>
          <p:cNvSpPr txBox="1"/>
          <p:nvPr/>
        </p:nvSpPr>
        <p:spPr>
          <a:xfrm>
            <a:off x="173306" y="1444563"/>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Wholly price dependent</a:t>
            </a:r>
          </a:p>
        </p:txBody>
      </p:sp>
      <p:sp>
        <p:nvSpPr>
          <p:cNvPr id="16" name="TextBox 15"/>
          <p:cNvSpPr txBox="1"/>
          <p:nvPr/>
        </p:nvSpPr>
        <p:spPr>
          <a:xfrm>
            <a:off x="173306" y="2235153"/>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Rarely leads the way</a:t>
            </a:r>
          </a:p>
        </p:txBody>
      </p:sp>
      <p:sp>
        <p:nvSpPr>
          <p:cNvPr id="21" name="TextBox 20"/>
          <p:cNvSpPr txBox="1"/>
          <p:nvPr/>
        </p:nvSpPr>
        <p:spPr>
          <a:xfrm>
            <a:off x="173306" y="3116281"/>
            <a:ext cx="1403648" cy="461665"/>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Standard or basic quality</a:t>
            </a:r>
          </a:p>
        </p:txBody>
      </p:sp>
      <p:sp>
        <p:nvSpPr>
          <p:cNvPr id="22" name="TextBox 21"/>
          <p:cNvSpPr txBox="1"/>
          <p:nvPr/>
        </p:nvSpPr>
        <p:spPr>
          <a:xfrm>
            <a:off x="173306" y="3937239"/>
            <a:ext cx="1403648" cy="646331"/>
          </a:xfrm>
          <a:prstGeom prst="rect">
            <a:avLst/>
          </a:prstGeom>
          <a:noFill/>
        </p:spPr>
        <p:txBody>
          <a:bodyPr wrap="square" rtlCol="0">
            <a:spAutoFit/>
          </a:bodyPr>
          <a:lstStyle/>
          <a:p>
            <a:pPr algn="ctr" defTabSz="914400" fontAlgn="base">
              <a:spcBef>
                <a:spcPct val="0"/>
              </a:spcBef>
              <a:spcAft>
                <a:spcPct val="0"/>
              </a:spcAft>
            </a:pPr>
            <a:r>
              <a:rPr lang="en-GB" sz="1200" b="1" dirty="0">
                <a:solidFill>
                  <a:prstClr val="black"/>
                </a:solidFill>
                <a:latin typeface="Arial" pitchFamily="34" charset="0"/>
                <a:cs typeface="Arial" pitchFamily="34" charset="0"/>
                <a:sym typeface="Gill Sans" charset="0"/>
              </a:rPr>
              <a:t>No difference in product/service offering</a:t>
            </a:r>
          </a:p>
        </p:txBody>
      </p:sp>
      <p:graphicFrame>
        <p:nvGraphicFramePr>
          <p:cNvPr id="2" name="Table 1"/>
          <p:cNvGraphicFramePr>
            <a:graphicFrameLocks noGrp="1"/>
          </p:cNvGraphicFramePr>
          <p:nvPr>
            <p:extLst>
              <p:ext uri="{D42A27DB-BD31-4B8C-83A1-F6EECF244321}">
                <p14:modId xmlns:p14="http://schemas.microsoft.com/office/powerpoint/2010/main" val="2015087533"/>
              </p:ext>
            </p:extLst>
          </p:nvPr>
        </p:nvGraphicFramePr>
        <p:xfrm>
          <a:off x="3225799" y="4628951"/>
          <a:ext cx="6096001" cy="2119498"/>
        </p:xfrm>
        <a:graphic>
          <a:graphicData uri="http://schemas.openxmlformats.org/drawingml/2006/table">
            <a:tbl>
              <a:tblPr/>
              <a:tblGrid>
                <a:gridCol w="3047307">
                  <a:extLst>
                    <a:ext uri="{9D8B030D-6E8A-4147-A177-3AD203B41FA5}">
                      <a16:colId xmlns:a16="http://schemas.microsoft.com/office/drawing/2014/main" val="20000"/>
                    </a:ext>
                  </a:extLst>
                </a:gridCol>
                <a:gridCol w="1524347">
                  <a:extLst>
                    <a:ext uri="{9D8B030D-6E8A-4147-A177-3AD203B41FA5}">
                      <a16:colId xmlns:a16="http://schemas.microsoft.com/office/drawing/2014/main" val="20002"/>
                    </a:ext>
                  </a:extLst>
                </a:gridCol>
                <a:gridCol w="1524347">
                  <a:extLst>
                    <a:ext uri="{9D8B030D-6E8A-4147-A177-3AD203B41FA5}">
                      <a16:colId xmlns:a16="http://schemas.microsoft.com/office/drawing/2014/main" val="20003"/>
                    </a:ext>
                  </a:extLst>
                </a:gridCol>
              </a:tblGrid>
              <a:tr h="398184">
                <a:tc gridSpan="3">
                  <a:txBody>
                    <a:bodyPr/>
                    <a:lstStyle/>
                    <a:p>
                      <a:pPr algn="ctr">
                        <a:spcBef>
                          <a:spcPts val="600"/>
                        </a:spcBef>
                        <a:spcAft>
                          <a:spcPts val="600"/>
                        </a:spcAft>
                      </a:pPr>
                      <a:r>
                        <a:rPr kumimoji="0" lang="en-GB" altLang="en-US" sz="1100" b="1" i="0" u="none" strike="noStrike" cap="none" normalizeH="0" baseline="0" dirty="0" bmk="_Toc434221537">
                          <a:ln>
                            <a:noFill/>
                          </a:ln>
                          <a:solidFill>
                            <a:schemeClr val="tx1"/>
                          </a:solidFill>
                          <a:effectLst/>
                          <a:latin typeface="Arial" pitchFamily="34" charset="0"/>
                          <a:ea typeface="Times New Roman" pitchFamily="18" charset="0"/>
                          <a:cs typeface="Times New Roman" pitchFamily="18" charset="0"/>
                        </a:rPr>
                        <a:t>Overall composite Product Market Strategy scores</a:t>
                      </a:r>
                      <a:endParaRPr lang="en-GB" sz="1100" dirty="0">
                        <a:solidFill>
                          <a:schemeClr val="tx1"/>
                        </a:solidFill>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47625" algn="ctr">
                        <a:spcBef>
                          <a:spcPts val="600"/>
                        </a:spcBef>
                        <a:spcAft>
                          <a:spcPts val="600"/>
                        </a:spcAft>
                      </a:pPr>
                      <a:endParaRPr lang="en-GB" sz="1200" dirty="0">
                        <a:solidFill>
                          <a:schemeClr val="bg1"/>
                        </a:solidFill>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233A75"/>
                    </a:solidFill>
                  </a:tcPr>
                </a:tc>
                <a:tc hMerge="1">
                  <a:txBody>
                    <a:bodyPr/>
                    <a:lstStyle/>
                    <a:p>
                      <a:pPr marL="47625" algn="ctr">
                        <a:spcBef>
                          <a:spcPts val="600"/>
                        </a:spcBef>
                        <a:spcAft>
                          <a:spcPts val="600"/>
                        </a:spcAft>
                      </a:pPr>
                      <a:endParaRPr lang="en-GB" sz="1200" dirty="0">
                        <a:solidFill>
                          <a:schemeClr val="bg1"/>
                        </a:solidFill>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233A75"/>
                    </a:solidFill>
                  </a:tcPr>
                </a:tc>
                <a:extLst>
                  <a:ext uri="{0D108BD9-81ED-4DB2-BD59-A6C34878D82A}">
                    <a16:rowId xmlns:a16="http://schemas.microsoft.com/office/drawing/2014/main" val="10000"/>
                  </a:ext>
                </a:extLst>
              </a:tr>
              <a:tr h="398184">
                <a:tc>
                  <a:txBody>
                    <a:bodyPr/>
                    <a:lstStyle/>
                    <a:p>
                      <a:pPr algn="ctr">
                        <a:spcBef>
                          <a:spcPts val="600"/>
                        </a:spcBef>
                        <a:spcAft>
                          <a:spcPts val="600"/>
                        </a:spcAft>
                      </a:pPr>
                      <a:r>
                        <a:rPr lang="en-GB" sz="1000" b="1" dirty="0">
                          <a:solidFill>
                            <a:schemeClr val="bg1"/>
                          </a:solidFill>
                          <a:effectLst/>
                          <a:latin typeface="Arial"/>
                          <a:ea typeface="Times New Roman"/>
                          <a:cs typeface="Times New Roman"/>
                        </a:rPr>
                        <a:t>Aggregate PMS score</a:t>
                      </a:r>
                      <a:endParaRPr lang="en-GB" sz="1200" dirty="0">
                        <a:solidFill>
                          <a:schemeClr val="bg1"/>
                        </a:solidFill>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47625" algn="ctr">
                        <a:spcBef>
                          <a:spcPts val="600"/>
                        </a:spcBef>
                        <a:spcAft>
                          <a:spcPts val="600"/>
                        </a:spcAft>
                      </a:pPr>
                      <a:r>
                        <a:rPr lang="en-GB" sz="1000" b="1" dirty="0">
                          <a:solidFill>
                            <a:schemeClr val="bg1"/>
                          </a:solidFill>
                          <a:effectLst/>
                          <a:latin typeface="Arial"/>
                          <a:ea typeface="Times New Roman"/>
                          <a:cs typeface="Times New Roman"/>
                        </a:rPr>
                        <a:t>% of private sector UK establishments</a:t>
                      </a:r>
                      <a:endParaRPr lang="en-GB" sz="1200" dirty="0">
                        <a:solidFill>
                          <a:schemeClr val="bg1"/>
                        </a:solidFill>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3A75"/>
                    </a:solidFill>
                  </a:tcPr>
                </a:tc>
                <a:tc>
                  <a:txBody>
                    <a:bodyPr/>
                    <a:lstStyle/>
                    <a:p>
                      <a:pPr marL="47625" algn="ctr">
                        <a:spcBef>
                          <a:spcPts val="600"/>
                        </a:spcBef>
                        <a:spcAft>
                          <a:spcPts val="600"/>
                        </a:spcAft>
                      </a:pPr>
                      <a:r>
                        <a:rPr lang="en-GB" sz="1000" b="1" dirty="0">
                          <a:solidFill>
                            <a:schemeClr val="bg1"/>
                          </a:solidFill>
                          <a:effectLst/>
                          <a:latin typeface="Arial"/>
                          <a:ea typeface="Times New Roman"/>
                          <a:cs typeface="Times New Roman"/>
                        </a:rPr>
                        <a:t>% of private sector UK employment</a:t>
                      </a:r>
                      <a:endParaRPr lang="en-GB" sz="1200" dirty="0">
                        <a:solidFill>
                          <a:schemeClr val="bg1"/>
                        </a:solidFill>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3A75"/>
                    </a:solidFill>
                  </a:tcPr>
                </a:tc>
                <a:extLst>
                  <a:ext uri="{0D108BD9-81ED-4DB2-BD59-A6C34878D82A}">
                    <a16:rowId xmlns:a16="http://schemas.microsoft.com/office/drawing/2014/main" val="10001"/>
                  </a:ext>
                </a:extLst>
              </a:tr>
              <a:tr h="264626">
                <a:tc>
                  <a:txBody>
                    <a:bodyPr/>
                    <a:lstStyle/>
                    <a:p>
                      <a:pPr marL="273685" marR="0" indent="-273685" algn="ctr" defTabSz="914400" rtl="0" eaLnBrk="1" fontAlgn="auto" latinLnBrk="0" hangingPunct="1">
                        <a:lnSpc>
                          <a:spcPct val="100000"/>
                        </a:lnSpc>
                        <a:spcBef>
                          <a:spcPts val="600"/>
                        </a:spcBef>
                        <a:spcAft>
                          <a:spcPts val="0"/>
                        </a:spcAft>
                        <a:buClrTx/>
                        <a:buSzTx/>
                        <a:buFontTx/>
                        <a:buNone/>
                        <a:tabLst/>
                        <a:defRPr/>
                      </a:pPr>
                      <a:r>
                        <a:rPr lang="en-GB" sz="1000" kern="1200" dirty="0">
                          <a:solidFill>
                            <a:schemeClr val="tx1"/>
                          </a:solidFill>
                          <a:effectLst/>
                          <a:latin typeface="Arial"/>
                          <a:ea typeface="Times New Roman"/>
                          <a:cs typeface="+mn-cs"/>
                        </a:rPr>
                        <a:t>Very low (1 to 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685" indent="-273685" algn="ctr">
                        <a:spcBef>
                          <a:spcPts val="600"/>
                        </a:spcBef>
                        <a:spcAft>
                          <a:spcPts val="0"/>
                        </a:spcAft>
                      </a:pPr>
                      <a:r>
                        <a:rPr lang="en-GB" sz="1000" dirty="0">
                          <a:effectLst/>
                          <a:latin typeface="Arial"/>
                          <a:ea typeface="Times New Roman"/>
                        </a:rPr>
                        <a:t>4</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685" indent="-273685" algn="ctr">
                        <a:spcBef>
                          <a:spcPts val="600"/>
                        </a:spcBef>
                        <a:spcAft>
                          <a:spcPts val="0"/>
                        </a:spcAft>
                      </a:pPr>
                      <a:r>
                        <a:rPr lang="en-GB" sz="1000" dirty="0">
                          <a:effectLst/>
                          <a:latin typeface="Arial"/>
                          <a:ea typeface="Times New Roman"/>
                        </a:rPr>
                        <a:t>2</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4626">
                <a:tc>
                  <a:txBody>
                    <a:bodyPr/>
                    <a:lstStyle/>
                    <a:p>
                      <a:pPr marL="273050" indent="-273050" algn="ctr">
                        <a:spcAft>
                          <a:spcPts val="0"/>
                        </a:spcAft>
                      </a:pPr>
                      <a:r>
                        <a:rPr lang="en-GB" sz="1000" dirty="0">
                          <a:effectLst/>
                          <a:latin typeface="Arial"/>
                          <a:ea typeface="Times New Roman"/>
                        </a:rPr>
                        <a:t>Low (8 to 10)</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13</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9</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4626">
                <a:tc>
                  <a:txBody>
                    <a:bodyPr/>
                    <a:lstStyle/>
                    <a:p>
                      <a:pPr marL="273050" indent="-273050" algn="ctr">
                        <a:spcAft>
                          <a:spcPts val="0"/>
                        </a:spcAft>
                      </a:pPr>
                      <a:r>
                        <a:rPr lang="en-GB" sz="1000" dirty="0">
                          <a:effectLst/>
                          <a:latin typeface="Arial"/>
                          <a:ea typeface="Times New Roman"/>
                        </a:rPr>
                        <a:t>Medium (11 to</a:t>
                      </a:r>
                      <a:r>
                        <a:rPr lang="en-GB" sz="1000" baseline="0" dirty="0">
                          <a:effectLst/>
                          <a:latin typeface="Arial"/>
                          <a:ea typeface="Times New Roman"/>
                        </a:rPr>
                        <a:t> 13)</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25</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22</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4626">
                <a:tc>
                  <a:txBody>
                    <a:bodyPr/>
                    <a:lstStyle/>
                    <a:p>
                      <a:pPr marL="273050" indent="-273050" algn="ctr">
                        <a:spcAft>
                          <a:spcPts val="0"/>
                        </a:spcAft>
                      </a:pPr>
                      <a:r>
                        <a:rPr lang="en-GB" sz="1000" dirty="0">
                          <a:effectLst/>
                          <a:latin typeface="Arial"/>
                          <a:ea typeface="Times New Roman"/>
                        </a:rPr>
                        <a:t>High (14 to 16)</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29</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31</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4626">
                <a:tc>
                  <a:txBody>
                    <a:bodyPr/>
                    <a:lstStyle/>
                    <a:p>
                      <a:pPr marL="273050" indent="-273050" algn="ctr">
                        <a:spcAft>
                          <a:spcPts val="0"/>
                        </a:spcAft>
                      </a:pPr>
                      <a:r>
                        <a:rPr lang="en-GB" sz="1000" dirty="0">
                          <a:effectLst/>
                          <a:latin typeface="Arial"/>
                          <a:ea typeface="Times New Roman"/>
                        </a:rPr>
                        <a:t>Very high (17 to 20)</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16</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3050" indent="-273050" algn="ctr">
                        <a:spcAft>
                          <a:spcPts val="0"/>
                        </a:spcAft>
                      </a:pPr>
                      <a:r>
                        <a:rPr lang="en-GB" sz="1000" dirty="0">
                          <a:effectLst/>
                          <a:latin typeface="Arial"/>
                          <a:ea typeface="Times New Roman"/>
                        </a:rPr>
                        <a:t>22</a:t>
                      </a:r>
                      <a:endParaRPr lang="en-GB" sz="12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7697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Characteristics of High PMS employers</a:t>
            </a:r>
          </a:p>
        </p:txBody>
      </p:sp>
      <p:graphicFrame>
        <p:nvGraphicFramePr>
          <p:cNvPr id="23" name="Chart 22"/>
          <p:cNvGraphicFramePr/>
          <p:nvPr>
            <p:extLst>
              <p:ext uri="{D42A27DB-BD31-4B8C-83A1-F6EECF244321}">
                <p14:modId xmlns:p14="http://schemas.microsoft.com/office/powerpoint/2010/main" val="1214540895"/>
              </p:ext>
            </p:extLst>
          </p:nvPr>
        </p:nvGraphicFramePr>
        <p:xfrm>
          <a:off x="832176" y="1052737"/>
          <a:ext cx="10713830" cy="514334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9"/>
          <p:cNvSpPr txBox="1">
            <a:spLocks noChangeArrowheads="1"/>
          </p:cNvSpPr>
          <p:nvPr/>
        </p:nvSpPr>
        <p:spPr bwMode="auto">
          <a:xfrm>
            <a:off x="656748" y="6139853"/>
            <a:ext cx="1080120" cy="246221"/>
          </a:xfrm>
          <a:prstGeom prst="rect">
            <a:avLst/>
          </a:prstGeom>
          <a:noFill/>
          <a:ln w="9525">
            <a:noFill/>
            <a:miter lim="800000"/>
            <a:headEnd/>
            <a:tailEnd/>
          </a:ln>
        </p:spPr>
        <p:txBody>
          <a:bodyPr wrap="square">
            <a:spAutoFit/>
          </a:bodyPr>
          <a:lstStyle/>
          <a:p>
            <a:r>
              <a:rPr lang="en-GB" sz="1000" i="1" dirty="0">
                <a:cs typeface="Arial" pitchFamily="34" charset="0"/>
              </a:rPr>
              <a:t>Base:</a:t>
            </a:r>
          </a:p>
        </p:txBody>
      </p:sp>
      <p:sp>
        <p:nvSpPr>
          <p:cNvPr id="26" name="TextBox 19"/>
          <p:cNvSpPr txBox="1">
            <a:spLocks noChangeArrowheads="1"/>
          </p:cNvSpPr>
          <p:nvPr/>
        </p:nvSpPr>
        <p:spPr bwMode="auto">
          <a:xfrm>
            <a:off x="1459330" y="6136952"/>
            <a:ext cx="1080120" cy="246221"/>
          </a:xfrm>
          <a:prstGeom prst="rect">
            <a:avLst/>
          </a:prstGeom>
          <a:noFill/>
          <a:ln w="9525">
            <a:noFill/>
            <a:miter lim="800000"/>
            <a:headEnd/>
            <a:tailEnd/>
          </a:ln>
        </p:spPr>
        <p:txBody>
          <a:bodyPr wrap="square">
            <a:spAutoFit/>
          </a:bodyPr>
          <a:lstStyle/>
          <a:p>
            <a:pPr algn="ctr"/>
            <a:r>
              <a:rPr lang="en-GB" sz="1000" i="1" dirty="0">
                <a:cs typeface="Arial" pitchFamily="34" charset="0"/>
              </a:rPr>
              <a:t>(2,673)</a:t>
            </a:r>
          </a:p>
        </p:txBody>
      </p:sp>
      <p:sp>
        <p:nvSpPr>
          <p:cNvPr id="27" name="TextBox 19"/>
          <p:cNvSpPr txBox="1">
            <a:spLocks noChangeArrowheads="1"/>
          </p:cNvSpPr>
          <p:nvPr/>
        </p:nvSpPr>
        <p:spPr bwMode="auto">
          <a:xfrm>
            <a:off x="3398147" y="6150600"/>
            <a:ext cx="1080120" cy="246221"/>
          </a:xfrm>
          <a:prstGeom prst="rect">
            <a:avLst/>
          </a:prstGeom>
          <a:noFill/>
          <a:ln w="9525">
            <a:noFill/>
            <a:miter lim="800000"/>
            <a:headEnd/>
            <a:tailEnd/>
          </a:ln>
        </p:spPr>
        <p:txBody>
          <a:bodyPr wrap="square">
            <a:spAutoFit/>
          </a:bodyPr>
          <a:lstStyle/>
          <a:p>
            <a:pPr algn="ctr"/>
            <a:r>
              <a:rPr lang="en-GB" sz="1000" i="1" dirty="0">
                <a:cs typeface="Arial" pitchFamily="34" charset="0"/>
              </a:rPr>
              <a:t>(8,771)</a:t>
            </a:r>
          </a:p>
        </p:txBody>
      </p:sp>
      <p:sp>
        <p:nvSpPr>
          <p:cNvPr id="28" name="TextBox 19"/>
          <p:cNvSpPr txBox="1">
            <a:spLocks noChangeArrowheads="1"/>
          </p:cNvSpPr>
          <p:nvPr/>
        </p:nvSpPr>
        <p:spPr bwMode="auto">
          <a:xfrm>
            <a:off x="5336964" y="6136952"/>
            <a:ext cx="1080120" cy="246221"/>
          </a:xfrm>
          <a:prstGeom prst="rect">
            <a:avLst/>
          </a:prstGeom>
          <a:noFill/>
          <a:ln w="9525">
            <a:noFill/>
            <a:miter lim="800000"/>
            <a:headEnd/>
            <a:tailEnd/>
          </a:ln>
        </p:spPr>
        <p:txBody>
          <a:bodyPr wrap="square">
            <a:spAutoFit/>
          </a:bodyPr>
          <a:lstStyle/>
          <a:p>
            <a:pPr algn="ctr"/>
            <a:r>
              <a:rPr lang="en-GB" sz="1000" i="1" dirty="0">
                <a:cs typeface="Arial" pitchFamily="34" charset="0"/>
              </a:rPr>
              <a:t>(18,544)</a:t>
            </a:r>
          </a:p>
        </p:txBody>
      </p:sp>
      <p:sp>
        <p:nvSpPr>
          <p:cNvPr id="29" name="TextBox 19"/>
          <p:cNvSpPr txBox="1">
            <a:spLocks noChangeArrowheads="1"/>
          </p:cNvSpPr>
          <p:nvPr/>
        </p:nvSpPr>
        <p:spPr bwMode="auto">
          <a:xfrm>
            <a:off x="7275781" y="6150600"/>
            <a:ext cx="1080120" cy="246221"/>
          </a:xfrm>
          <a:prstGeom prst="rect">
            <a:avLst/>
          </a:prstGeom>
          <a:noFill/>
          <a:ln w="9525">
            <a:noFill/>
            <a:miter lim="800000"/>
            <a:headEnd/>
            <a:tailEnd/>
          </a:ln>
        </p:spPr>
        <p:txBody>
          <a:bodyPr wrap="square">
            <a:spAutoFit/>
          </a:bodyPr>
          <a:lstStyle/>
          <a:p>
            <a:pPr algn="ctr"/>
            <a:r>
              <a:rPr lang="en-GB" sz="1000" i="1" dirty="0">
                <a:cs typeface="Arial" pitchFamily="34" charset="0"/>
              </a:rPr>
              <a:t>(22,832)</a:t>
            </a:r>
          </a:p>
        </p:txBody>
      </p:sp>
      <p:sp>
        <p:nvSpPr>
          <p:cNvPr id="30" name="TextBox 19"/>
          <p:cNvSpPr txBox="1">
            <a:spLocks noChangeArrowheads="1"/>
          </p:cNvSpPr>
          <p:nvPr/>
        </p:nvSpPr>
        <p:spPr bwMode="auto">
          <a:xfrm>
            <a:off x="9214599" y="6150600"/>
            <a:ext cx="1080120" cy="246221"/>
          </a:xfrm>
          <a:prstGeom prst="rect">
            <a:avLst/>
          </a:prstGeom>
          <a:noFill/>
          <a:ln w="9525">
            <a:noFill/>
            <a:miter lim="800000"/>
            <a:headEnd/>
            <a:tailEnd/>
          </a:ln>
        </p:spPr>
        <p:txBody>
          <a:bodyPr wrap="square">
            <a:spAutoFit/>
          </a:bodyPr>
          <a:lstStyle/>
          <a:p>
            <a:pPr algn="ctr"/>
            <a:r>
              <a:rPr lang="en-GB" sz="1000" i="1" dirty="0">
                <a:cs typeface="Arial" pitchFamily="34" charset="0"/>
              </a:rPr>
              <a:t>(13,385)</a:t>
            </a:r>
          </a:p>
        </p:txBody>
      </p:sp>
      <p:sp>
        <p:nvSpPr>
          <p:cNvPr id="31" name="TextBox 30"/>
          <p:cNvSpPr txBox="1"/>
          <p:nvPr/>
        </p:nvSpPr>
        <p:spPr>
          <a:xfrm>
            <a:off x="4199112" y="6534857"/>
            <a:ext cx="7992888" cy="323165"/>
          </a:xfrm>
          <a:prstGeom prst="rect">
            <a:avLst/>
          </a:prstGeom>
          <a:noFill/>
        </p:spPr>
        <p:txBody>
          <a:bodyPr wrap="square" rtlCol="0">
            <a:spAutoFit/>
          </a:bodyPr>
          <a:lstStyle/>
          <a:p>
            <a:pPr algn="r">
              <a:lnSpc>
                <a:spcPct val="150000"/>
              </a:lnSpc>
            </a:pPr>
            <a:r>
              <a:rPr lang="en-GB" sz="1000" i="1" dirty="0"/>
              <a:t>Base: All establishments in the private sector, in each PMS group</a:t>
            </a:r>
          </a:p>
        </p:txBody>
      </p:sp>
    </p:spTree>
    <p:extLst>
      <p:ext uri="{BB962C8B-B14F-4D97-AF65-F5344CB8AC3E}">
        <p14:creationId xmlns:p14="http://schemas.microsoft.com/office/powerpoint/2010/main" val="3357177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2192000" cy="1052736"/>
          </a:xfrm>
          <a:prstGeom prst="rect">
            <a:avLst/>
          </a:prstGeom>
          <a:solidFill>
            <a:srgbClr val="233A75"/>
          </a:solidFill>
        </p:spPr>
        <p:txBody>
          <a:bodyPr anchor="ctr" anchorCtr="0">
            <a:normAutofit/>
          </a:bodyPr>
          <a:lstStyle>
            <a:lvl1pPr algn="l" defTabSz="914400" rtl="0" eaLnBrk="1" latinLnBrk="0" hangingPunct="1">
              <a:spcBef>
                <a:spcPct val="0"/>
              </a:spcBef>
              <a:buNone/>
              <a:defRPr sz="3400" kern="1200">
                <a:solidFill>
                  <a:schemeClr val="tx2"/>
                </a:solidFill>
                <a:latin typeface="+mj-lt"/>
                <a:ea typeface="+mj-ea"/>
                <a:cs typeface="+mj-cs"/>
              </a:defRPr>
            </a:lvl1pPr>
          </a:lstStyle>
          <a:p>
            <a:r>
              <a:rPr lang="en-GB" dirty="0">
                <a:solidFill>
                  <a:schemeClr val="bg1"/>
                </a:solidFill>
              </a:rPr>
              <a:t>Characteristics of High PMS employers</a:t>
            </a:r>
          </a:p>
        </p:txBody>
      </p:sp>
      <p:sp>
        <p:nvSpPr>
          <p:cNvPr id="31" name="TextBox 30"/>
          <p:cNvSpPr txBox="1"/>
          <p:nvPr/>
        </p:nvSpPr>
        <p:spPr>
          <a:xfrm>
            <a:off x="4199112" y="6534857"/>
            <a:ext cx="7992888" cy="323165"/>
          </a:xfrm>
          <a:prstGeom prst="rect">
            <a:avLst/>
          </a:prstGeom>
          <a:noFill/>
        </p:spPr>
        <p:txBody>
          <a:bodyPr wrap="square" rtlCol="0">
            <a:spAutoFit/>
          </a:bodyPr>
          <a:lstStyle/>
          <a:p>
            <a:pPr algn="r">
              <a:lnSpc>
                <a:spcPct val="150000"/>
              </a:lnSpc>
            </a:pPr>
            <a:r>
              <a:rPr lang="en-GB" sz="1000" i="1" dirty="0"/>
              <a:t>Base: All establishments in the private sector, in each PMS group</a:t>
            </a:r>
          </a:p>
        </p:txBody>
      </p:sp>
      <p:graphicFrame>
        <p:nvGraphicFramePr>
          <p:cNvPr id="19" name="Chart 18"/>
          <p:cNvGraphicFramePr/>
          <p:nvPr>
            <p:extLst>
              <p:ext uri="{D42A27DB-BD31-4B8C-83A1-F6EECF244321}">
                <p14:modId xmlns:p14="http://schemas.microsoft.com/office/powerpoint/2010/main" val="322814736"/>
              </p:ext>
            </p:extLst>
          </p:nvPr>
        </p:nvGraphicFramePr>
        <p:xfrm>
          <a:off x="865728" y="1045909"/>
          <a:ext cx="10460544" cy="53759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a:spLocks noChangeArrowheads="1"/>
          </p:cNvSpPr>
          <p:nvPr/>
        </p:nvSpPr>
        <p:spPr bwMode="auto">
          <a:xfrm>
            <a:off x="258343" y="6168794"/>
            <a:ext cx="1364419" cy="246221"/>
          </a:xfrm>
          <a:prstGeom prst="rect">
            <a:avLst/>
          </a:prstGeom>
          <a:noFill/>
          <a:ln w="9525">
            <a:noFill/>
            <a:miter lim="800000"/>
            <a:headEnd/>
            <a:tailEnd/>
          </a:ln>
        </p:spPr>
        <p:txBody>
          <a:bodyPr wrap="square">
            <a:spAutoFit/>
          </a:bodyPr>
          <a:lstStyle/>
          <a:p>
            <a:r>
              <a:rPr lang="en-GB" sz="1000" i="1" dirty="0">
                <a:cs typeface="Arial" pitchFamily="34" charset="0"/>
              </a:rPr>
              <a:t>Base:</a:t>
            </a:r>
          </a:p>
        </p:txBody>
      </p:sp>
      <p:sp>
        <p:nvSpPr>
          <p:cNvPr id="21" name="TextBox 19"/>
          <p:cNvSpPr txBox="1">
            <a:spLocks noChangeArrowheads="1"/>
          </p:cNvSpPr>
          <p:nvPr/>
        </p:nvSpPr>
        <p:spPr bwMode="auto">
          <a:xfrm>
            <a:off x="1338824" y="6179541"/>
            <a:ext cx="1364419" cy="246221"/>
          </a:xfrm>
          <a:prstGeom prst="rect">
            <a:avLst/>
          </a:prstGeom>
          <a:noFill/>
          <a:ln w="9525">
            <a:noFill/>
            <a:miter lim="800000"/>
            <a:headEnd/>
            <a:tailEnd/>
          </a:ln>
        </p:spPr>
        <p:txBody>
          <a:bodyPr wrap="square">
            <a:spAutoFit/>
          </a:bodyPr>
          <a:lstStyle/>
          <a:p>
            <a:pPr algn="ctr"/>
            <a:r>
              <a:rPr lang="en-GB" sz="1000" i="1" dirty="0">
                <a:cs typeface="Arial" pitchFamily="34" charset="0"/>
              </a:rPr>
              <a:t>(2,673)</a:t>
            </a:r>
          </a:p>
        </p:txBody>
      </p:sp>
      <p:sp>
        <p:nvSpPr>
          <p:cNvPr id="22" name="TextBox 19"/>
          <p:cNvSpPr txBox="1">
            <a:spLocks noChangeArrowheads="1"/>
          </p:cNvSpPr>
          <p:nvPr/>
        </p:nvSpPr>
        <p:spPr bwMode="auto">
          <a:xfrm>
            <a:off x="3349492" y="6193189"/>
            <a:ext cx="1364419" cy="246221"/>
          </a:xfrm>
          <a:prstGeom prst="rect">
            <a:avLst/>
          </a:prstGeom>
          <a:noFill/>
          <a:ln w="9525">
            <a:noFill/>
            <a:miter lim="800000"/>
            <a:headEnd/>
            <a:tailEnd/>
          </a:ln>
        </p:spPr>
        <p:txBody>
          <a:bodyPr wrap="square">
            <a:spAutoFit/>
          </a:bodyPr>
          <a:lstStyle/>
          <a:p>
            <a:pPr algn="ctr"/>
            <a:r>
              <a:rPr lang="en-GB" sz="1000" i="1" dirty="0">
                <a:cs typeface="Arial" pitchFamily="34" charset="0"/>
              </a:rPr>
              <a:t>(8,771)</a:t>
            </a:r>
          </a:p>
        </p:txBody>
      </p:sp>
      <p:sp>
        <p:nvSpPr>
          <p:cNvPr id="25" name="TextBox 19"/>
          <p:cNvSpPr txBox="1">
            <a:spLocks noChangeArrowheads="1"/>
          </p:cNvSpPr>
          <p:nvPr/>
        </p:nvSpPr>
        <p:spPr bwMode="auto">
          <a:xfrm>
            <a:off x="5360160" y="6179541"/>
            <a:ext cx="1364419" cy="246221"/>
          </a:xfrm>
          <a:prstGeom prst="rect">
            <a:avLst/>
          </a:prstGeom>
          <a:noFill/>
          <a:ln w="9525">
            <a:noFill/>
            <a:miter lim="800000"/>
            <a:headEnd/>
            <a:tailEnd/>
          </a:ln>
        </p:spPr>
        <p:txBody>
          <a:bodyPr wrap="square">
            <a:spAutoFit/>
          </a:bodyPr>
          <a:lstStyle/>
          <a:p>
            <a:pPr algn="ctr"/>
            <a:r>
              <a:rPr lang="en-GB" sz="1000" i="1" dirty="0">
                <a:cs typeface="Arial" pitchFamily="34" charset="0"/>
              </a:rPr>
              <a:t>(18,544)</a:t>
            </a:r>
          </a:p>
        </p:txBody>
      </p:sp>
      <p:sp>
        <p:nvSpPr>
          <p:cNvPr id="32" name="TextBox 19"/>
          <p:cNvSpPr txBox="1">
            <a:spLocks noChangeArrowheads="1"/>
          </p:cNvSpPr>
          <p:nvPr/>
        </p:nvSpPr>
        <p:spPr bwMode="auto">
          <a:xfrm>
            <a:off x="7370828" y="6180408"/>
            <a:ext cx="1364419" cy="246221"/>
          </a:xfrm>
          <a:prstGeom prst="rect">
            <a:avLst/>
          </a:prstGeom>
          <a:noFill/>
          <a:ln w="9525">
            <a:noFill/>
            <a:miter lim="800000"/>
            <a:headEnd/>
            <a:tailEnd/>
          </a:ln>
        </p:spPr>
        <p:txBody>
          <a:bodyPr wrap="square">
            <a:spAutoFit/>
          </a:bodyPr>
          <a:lstStyle/>
          <a:p>
            <a:pPr algn="ctr"/>
            <a:r>
              <a:rPr lang="en-GB" sz="1000" i="1" dirty="0">
                <a:cs typeface="Arial" pitchFamily="34" charset="0"/>
              </a:rPr>
              <a:t>(22,832)</a:t>
            </a:r>
          </a:p>
        </p:txBody>
      </p:sp>
      <p:sp>
        <p:nvSpPr>
          <p:cNvPr id="33" name="TextBox 19"/>
          <p:cNvSpPr txBox="1">
            <a:spLocks noChangeArrowheads="1"/>
          </p:cNvSpPr>
          <p:nvPr/>
        </p:nvSpPr>
        <p:spPr bwMode="auto">
          <a:xfrm>
            <a:off x="9381495" y="6194062"/>
            <a:ext cx="1364419" cy="246221"/>
          </a:xfrm>
          <a:prstGeom prst="rect">
            <a:avLst/>
          </a:prstGeom>
          <a:noFill/>
          <a:ln w="9525">
            <a:noFill/>
            <a:miter lim="800000"/>
            <a:headEnd/>
            <a:tailEnd/>
          </a:ln>
        </p:spPr>
        <p:txBody>
          <a:bodyPr wrap="square">
            <a:spAutoFit/>
          </a:bodyPr>
          <a:lstStyle/>
          <a:p>
            <a:pPr algn="ctr"/>
            <a:r>
              <a:rPr lang="en-GB" sz="1000" i="1" dirty="0">
                <a:cs typeface="Arial" pitchFamily="34" charset="0"/>
              </a:rPr>
              <a:t>(13,385)</a:t>
            </a:r>
          </a:p>
        </p:txBody>
      </p:sp>
    </p:spTree>
    <p:extLst>
      <p:ext uri="{BB962C8B-B14F-4D97-AF65-F5344CB8AC3E}">
        <p14:creationId xmlns:p14="http://schemas.microsoft.com/office/powerpoint/2010/main" val="1689379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7: </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Conclusions</a:t>
            </a:r>
          </a:p>
        </p:txBody>
      </p:sp>
      <p:sp>
        <p:nvSpPr>
          <p:cNvPr id="4" name="Slide Number Placeholder 3"/>
          <p:cNvSpPr>
            <a:spLocks noGrp="1"/>
          </p:cNvSpPr>
          <p:nvPr>
            <p:ph type="sldNum" sz="quarter" idx="10"/>
          </p:nvPr>
        </p:nvSpPr>
        <p:spPr>
          <a:xfrm>
            <a:off x="11205634" y="6454775"/>
            <a:ext cx="516028" cy="266700"/>
          </a:xfrm>
        </p:spPr>
        <p:txBody>
          <a:bodyPr/>
          <a:lstStyle/>
          <a:p>
            <a:pPr>
              <a:defRPr/>
            </a:pPr>
            <a:fld id="{223D1A83-DC1D-43E7-A826-A080D0E04935}" type="slidenum">
              <a:rPr lang="en-US" smtClean="0"/>
              <a:pPr>
                <a:defRPr/>
              </a:pPr>
              <a:t>65</a:t>
            </a:fld>
            <a:endParaRPr lang="en-US" dirty="0"/>
          </a:p>
        </p:txBody>
      </p:sp>
    </p:spTree>
    <p:extLst>
      <p:ext uri="{BB962C8B-B14F-4D97-AF65-F5344CB8AC3E}">
        <p14:creationId xmlns:p14="http://schemas.microsoft.com/office/powerpoint/2010/main" val="7692574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j-lt"/>
              </a:rPr>
              <a:t>Developments in the UK economy and the changing nature of work</a:t>
            </a:r>
          </a:p>
        </p:txBody>
      </p:sp>
      <p:sp>
        <p:nvSpPr>
          <p:cNvPr id="4" name="Slide Number Placeholder 3"/>
          <p:cNvSpPr>
            <a:spLocks noGrp="1"/>
          </p:cNvSpPr>
          <p:nvPr>
            <p:ph type="sldNum" sz="quarter" idx="10"/>
          </p:nvPr>
        </p:nvSpPr>
        <p:spPr>
          <a:xfrm>
            <a:off x="11205634" y="6454775"/>
            <a:ext cx="481541" cy="266700"/>
          </a:xfrm>
        </p:spPr>
        <p:txBody>
          <a:bodyPr/>
          <a:lstStyle/>
          <a:p>
            <a:pPr>
              <a:defRPr/>
            </a:pPr>
            <a:fld id="{223D1A83-DC1D-43E7-A826-A080D0E04935}" type="slidenum">
              <a:rPr lang="en-US" smtClean="0"/>
              <a:pPr>
                <a:defRPr/>
              </a:pPr>
              <a:t>66</a:t>
            </a:fld>
            <a:endParaRPr lang="en-US" dirty="0"/>
          </a:p>
        </p:txBody>
      </p:sp>
      <p:sp>
        <p:nvSpPr>
          <p:cNvPr id="8" name="Content Placeholder 2"/>
          <p:cNvSpPr>
            <a:spLocks noGrp="1"/>
          </p:cNvSpPr>
          <p:nvPr>
            <p:ph idx="1"/>
          </p:nvPr>
        </p:nvSpPr>
        <p:spPr>
          <a:xfrm>
            <a:off x="587748" y="1328878"/>
            <a:ext cx="10920492" cy="6346892"/>
          </a:xfrm>
        </p:spPr>
        <p:txBody>
          <a:bodyPr>
            <a:normAutofit/>
          </a:bodyPr>
          <a:lstStyle/>
          <a:p>
            <a:pPr marL="342900" indent="-342900">
              <a:buFont typeface="Arial" panose="020B0604020202020204" pitchFamily="34" charset="0"/>
              <a:buChar char="•"/>
            </a:pPr>
            <a:r>
              <a:rPr lang="en-GB" sz="1800" dirty="0">
                <a:latin typeface="+mn-lt"/>
              </a:rPr>
              <a:t>The UK has witnessed job creation at a faster rate than any other EU country over the last 2 years. Reflecting this growth, there has been a </a:t>
            </a:r>
            <a:r>
              <a:rPr lang="en-GB" sz="1800" b="1" dirty="0">
                <a:latin typeface="+mn-lt"/>
              </a:rPr>
              <a:t>steep rise in vacancy levels </a:t>
            </a:r>
            <a:r>
              <a:rPr lang="en-GB" sz="1800" dirty="0">
                <a:latin typeface="+mn-lt"/>
              </a:rPr>
              <a:t>among employers - from 655,000 vacancies at the time of the survey in 2013 to 927,000 in 2015.</a:t>
            </a:r>
          </a:p>
          <a:p>
            <a:pPr marL="1085850" lvl="1" indent="-342900"/>
            <a:r>
              <a:rPr lang="en-GB" sz="1800" dirty="0">
                <a:latin typeface="+mn-lt"/>
              </a:rPr>
              <a:t>Approaching a quarter (23 per cent) of these vacancies were due to </a:t>
            </a:r>
            <a:r>
              <a:rPr lang="en-GB" sz="1800" b="1" dirty="0">
                <a:latin typeface="+mn-lt"/>
              </a:rPr>
              <a:t>applicants lacking the requisite skills</a:t>
            </a:r>
            <a:r>
              <a:rPr lang="en-GB" sz="1800" dirty="0">
                <a:latin typeface="+mn-lt"/>
              </a:rPr>
              <a:t>.</a:t>
            </a:r>
          </a:p>
          <a:p>
            <a:pPr marL="342900" indent="-342900">
              <a:buFont typeface="Arial" panose="020B0604020202020204" pitchFamily="34" charset="0"/>
              <a:buChar char="•"/>
            </a:pPr>
            <a:r>
              <a:rPr lang="en-GB" sz="1800" dirty="0">
                <a:latin typeface="+mn-lt"/>
              </a:rPr>
              <a:t>However, this growth has been accompanied by stalling productivity levels - the number of </a:t>
            </a:r>
            <a:r>
              <a:rPr lang="en-GB" sz="1800" b="1" dirty="0">
                <a:latin typeface="+mn-lt"/>
              </a:rPr>
              <a:t>skills gaps among existing staff has remained relatively stable</a:t>
            </a:r>
            <a:r>
              <a:rPr lang="en-GB" sz="1800" dirty="0">
                <a:latin typeface="+mn-lt"/>
              </a:rPr>
              <a:t>, at 1.4 million employees (5.0% of the total workforce).</a:t>
            </a:r>
          </a:p>
          <a:p>
            <a:pPr marL="342900" indent="-342900">
              <a:buFont typeface="Arial" panose="020B0604020202020204" pitchFamily="34" charset="0"/>
              <a:buChar char="•"/>
            </a:pPr>
            <a:r>
              <a:rPr lang="en-GB" sz="1800" dirty="0">
                <a:latin typeface="+mn-lt"/>
              </a:rPr>
              <a:t>The </a:t>
            </a:r>
            <a:r>
              <a:rPr lang="en-GB" sz="1800" b="1" dirty="0">
                <a:latin typeface="+mn-lt"/>
              </a:rPr>
              <a:t>nature of work </a:t>
            </a:r>
            <a:r>
              <a:rPr lang="en-GB" sz="1800" dirty="0">
                <a:latin typeface="+mn-lt"/>
              </a:rPr>
              <a:t>is evolving at a rapid rate - </a:t>
            </a:r>
            <a:r>
              <a:rPr lang="en-GB" sz="1800" b="1" dirty="0">
                <a:latin typeface="+mn-lt"/>
              </a:rPr>
              <a:t>new technology </a:t>
            </a:r>
            <a:r>
              <a:rPr lang="en-GB" sz="1800" dirty="0">
                <a:latin typeface="+mn-lt"/>
              </a:rPr>
              <a:t>is driving change in the workplace, with </a:t>
            </a:r>
            <a:r>
              <a:rPr lang="en-GB" sz="1800" b="1" dirty="0">
                <a:latin typeface="+mn-lt"/>
              </a:rPr>
              <a:t>complex analytical skills </a:t>
            </a:r>
            <a:r>
              <a:rPr lang="en-GB" sz="1800" dirty="0">
                <a:latin typeface="+mn-lt"/>
              </a:rPr>
              <a:t>and </a:t>
            </a:r>
            <a:r>
              <a:rPr lang="en-GB" sz="1800" b="1" dirty="0">
                <a:latin typeface="+mn-lt"/>
              </a:rPr>
              <a:t>basic IT skills </a:t>
            </a:r>
            <a:r>
              <a:rPr lang="en-GB" sz="1800" dirty="0">
                <a:latin typeface="+mn-lt"/>
              </a:rPr>
              <a:t>lacking in a number of applicants and existing staff. </a:t>
            </a:r>
          </a:p>
          <a:p>
            <a:pPr marL="342900" indent="-342900">
              <a:buFont typeface="Arial" panose="020B0604020202020204" pitchFamily="34" charset="0"/>
              <a:buChar char="•"/>
            </a:pPr>
            <a:r>
              <a:rPr lang="en-GB" sz="1800" dirty="0">
                <a:latin typeface="+mn-lt"/>
              </a:rPr>
              <a:t>The survey also highlights the ongoing challenge of </a:t>
            </a:r>
            <a:r>
              <a:rPr lang="en-GB" sz="1800" b="1" dirty="0">
                <a:latin typeface="+mn-lt"/>
              </a:rPr>
              <a:t>soft, people and personal skills</a:t>
            </a:r>
            <a:r>
              <a:rPr lang="en-GB" sz="1800" dirty="0">
                <a:latin typeface="+mn-lt"/>
              </a:rPr>
              <a:t>, in particular </a:t>
            </a:r>
            <a:r>
              <a:rPr lang="en-GB" sz="1800" b="1" dirty="0">
                <a:latin typeface="+mn-lt"/>
              </a:rPr>
              <a:t>time management </a:t>
            </a:r>
            <a:r>
              <a:rPr lang="en-GB" sz="1800" dirty="0">
                <a:latin typeface="+mn-lt"/>
              </a:rPr>
              <a:t>and </a:t>
            </a:r>
            <a:r>
              <a:rPr lang="en-GB" sz="1800" b="1" dirty="0">
                <a:latin typeface="+mn-lt"/>
              </a:rPr>
              <a:t>prioritisation of tasks</a:t>
            </a:r>
            <a:r>
              <a:rPr lang="en-GB" sz="1800" dirty="0">
                <a:latin typeface="+mn-lt"/>
              </a:rPr>
              <a:t>. This points to the </a:t>
            </a:r>
            <a:r>
              <a:rPr lang="en-GB" sz="1800" b="1" dirty="0">
                <a:latin typeface="+mn-lt"/>
              </a:rPr>
              <a:t>growing complexity of job roles</a:t>
            </a:r>
            <a:r>
              <a:rPr lang="en-GB" sz="1800" dirty="0">
                <a:latin typeface="+mn-lt"/>
              </a:rPr>
              <a:t>, across all occupations, requiring individuals to juggle multiple strands of work and responsibility.</a:t>
            </a:r>
          </a:p>
          <a:p>
            <a:pPr marL="342900" indent="-342900">
              <a:buFont typeface="Arial" panose="020B0604020202020204" pitchFamily="34" charset="0"/>
              <a:buChar char="•"/>
            </a:pPr>
            <a:r>
              <a:rPr lang="en-GB" sz="1800" dirty="0">
                <a:latin typeface="+mn-lt"/>
              </a:rPr>
              <a:t>Employers are responding through training, with </a:t>
            </a:r>
            <a:r>
              <a:rPr lang="en-GB" sz="1800" b="1" dirty="0">
                <a:latin typeface="+mn-lt"/>
              </a:rPr>
              <a:t>increased use of e-learning</a:t>
            </a:r>
            <a:r>
              <a:rPr lang="en-GB" sz="1800" dirty="0">
                <a:latin typeface="+mn-lt"/>
              </a:rPr>
              <a:t>, but there is clear demand for training that is geared more specifically to the requirements of an evolving workplace.</a:t>
            </a:r>
          </a:p>
          <a:p>
            <a:endParaRPr lang="en-GB" sz="1800" dirty="0">
              <a:latin typeface="+mn-lt"/>
            </a:endParaRPr>
          </a:p>
          <a:p>
            <a:pPr marL="1085850" lvl="1" indent="-342900"/>
            <a:endParaRPr lang="en-GB" sz="1800" dirty="0">
              <a:latin typeface="+mn-lt"/>
            </a:endParaRPr>
          </a:p>
          <a:p>
            <a:endParaRPr lang="en-GB" sz="1800" dirty="0">
              <a:latin typeface="+mn-lt"/>
            </a:endParaRPr>
          </a:p>
        </p:txBody>
      </p:sp>
    </p:spTree>
    <p:extLst>
      <p:ext uri="{BB962C8B-B14F-4D97-AF65-F5344CB8AC3E}">
        <p14:creationId xmlns:p14="http://schemas.microsoft.com/office/powerpoint/2010/main" val="269884006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Leadership and management</a:t>
            </a:r>
          </a:p>
        </p:txBody>
      </p:sp>
      <p:sp>
        <p:nvSpPr>
          <p:cNvPr id="4" name="Slide Number Placeholder 3"/>
          <p:cNvSpPr>
            <a:spLocks noGrp="1"/>
          </p:cNvSpPr>
          <p:nvPr>
            <p:ph type="sldNum" sz="quarter" idx="10"/>
          </p:nvPr>
        </p:nvSpPr>
        <p:spPr>
          <a:xfrm>
            <a:off x="11205634" y="6454775"/>
            <a:ext cx="481541" cy="266700"/>
          </a:xfrm>
        </p:spPr>
        <p:txBody>
          <a:bodyPr/>
          <a:lstStyle/>
          <a:p>
            <a:pPr>
              <a:defRPr/>
            </a:pPr>
            <a:fld id="{223D1A83-DC1D-43E7-A826-A080D0E04935}" type="slidenum">
              <a:rPr lang="en-US" smtClean="0"/>
              <a:pPr>
                <a:defRPr/>
              </a:pPr>
              <a:t>67</a:t>
            </a:fld>
            <a:endParaRPr lang="en-US" dirty="0"/>
          </a:p>
        </p:txBody>
      </p:sp>
      <p:sp>
        <p:nvSpPr>
          <p:cNvPr id="8" name="Content Placeholder 2"/>
          <p:cNvSpPr>
            <a:spLocks noGrp="1"/>
          </p:cNvSpPr>
          <p:nvPr>
            <p:ph idx="1"/>
          </p:nvPr>
        </p:nvSpPr>
        <p:spPr>
          <a:xfrm>
            <a:off x="508003" y="1124744"/>
            <a:ext cx="11079981" cy="6346892"/>
          </a:xfrm>
        </p:spPr>
        <p:txBody>
          <a:bodyPr>
            <a:normAutofit/>
          </a:bodyPr>
          <a:lstStyle/>
          <a:p>
            <a:pPr marL="342900" indent="-342900">
              <a:buFont typeface="Arial" panose="020B0604020202020204" pitchFamily="34" charset="0"/>
              <a:buChar char="•"/>
            </a:pPr>
            <a:r>
              <a:rPr lang="en-GB" sz="2000" dirty="0">
                <a:latin typeface="+mn-lt"/>
              </a:rPr>
              <a:t>Just over a third of training employers (37%) were </a:t>
            </a:r>
            <a:r>
              <a:rPr lang="en-GB" sz="2000" b="1" dirty="0">
                <a:latin typeface="+mn-lt"/>
              </a:rPr>
              <a:t>investing in the skills of their Managers</a:t>
            </a:r>
            <a:r>
              <a:rPr lang="en-GB" sz="2000" dirty="0">
                <a:latin typeface="+mn-lt"/>
              </a:rPr>
              <a:t> through the provision of management training.</a:t>
            </a:r>
          </a:p>
          <a:p>
            <a:pPr marL="342900" indent="-342900">
              <a:buFont typeface="Arial" panose="020B0604020202020204" pitchFamily="34" charset="0"/>
              <a:buChar char="•"/>
            </a:pPr>
            <a:r>
              <a:rPr lang="en-GB" sz="2000" dirty="0">
                <a:latin typeface="+mn-lt"/>
              </a:rPr>
              <a:t>Businesses do not face particular difficulties in retaining management talent but it is the occupational grouping whose skills are </a:t>
            </a:r>
            <a:r>
              <a:rPr lang="en-GB" sz="2000" b="1" dirty="0">
                <a:latin typeface="+mn-lt"/>
              </a:rPr>
              <a:t>most likely to be under-used</a:t>
            </a:r>
            <a:r>
              <a:rPr lang="en-GB" sz="2000" dirty="0">
                <a:latin typeface="+mn-lt"/>
              </a:rPr>
              <a:t>.</a:t>
            </a:r>
          </a:p>
          <a:p>
            <a:pPr marL="342900" indent="-342900">
              <a:buFont typeface="Arial" panose="020B0604020202020204" pitchFamily="34" charset="0"/>
              <a:buChar char="•"/>
            </a:pPr>
            <a:r>
              <a:rPr lang="en-GB" sz="2000" dirty="0">
                <a:latin typeface="+mn-lt"/>
              </a:rPr>
              <a:t>The survey provides a number of further indications that </a:t>
            </a:r>
            <a:r>
              <a:rPr lang="en-GB" sz="2000" b="1" dirty="0">
                <a:latin typeface="+mn-lt"/>
              </a:rPr>
              <a:t>improving management practice </a:t>
            </a:r>
            <a:r>
              <a:rPr lang="en-GB" sz="2000" dirty="0">
                <a:latin typeface="+mn-lt"/>
              </a:rPr>
              <a:t>should be a priority for UK business.</a:t>
            </a:r>
          </a:p>
          <a:p>
            <a:pPr marL="1085850" lvl="1" indent="-342900"/>
            <a:r>
              <a:rPr lang="en-GB" sz="2000" b="1" dirty="0">
                <a:latin typeface="+mn-lt"/>
              </a:rPr>
              <a:t>Management and leadership type skills </a:t>
            </a:r>
            <a:r>
              <a:rPr lang="en-GB" sz="2000" dirty="0">
                <a:latin typeface="+mn-lt"/>
              </a:rPr>
              <a:t>(managing and motivating other staff, setting objectives/planning resources) accounted for </a:t>
            </a:r>
            <a:r>
              <a:rPr lang="en-GB" sz="2000" b="1" dirty="0">
                <a:latin typeface="+mn-lt"/>
              </a:rPr>
              <a:t>over half of all skills gaps </a:t>
            </a:r>
            <a:r>
              <a:rPr lang="en-GB" sz="2000" dirty="0">
                <a:latin typeface="+mn-lt"/>
              </a:rPr>
              <a:t>(58%) identified</a:t>
            </a:r>
          </a:p>
          <a:p>
            <a:pPr marL="342900" indent="-342900">
              <a:buFont typeface="Arial" panose="020B0604020202020204" pitchFamily="34" charset="0"/>
              <a:buChar char="•"/>
            </a:pPr>
            <a:r>
              <a:rPr lang="en-GB" sz="2000" b="1" dirty="0">
                <a:latin typeface="+mn-lt"/>
              </a:rPr>
              <a:t>Good leadership </a:t>
            </a:r>
            <a:r>
              <a:rPr lang="en-GB" sz="2000" dirty="0">
                <a:latin typeface="+mn-lt"/>
              </a:rPr>
              <a:t>could in particular serve to support growth among </a:t>
            </a:r>
            <a:r>
              <a:rPr lang="en-GB" sz="2000" b="1" dirty="0">
                <a:latin typeface="+mn-lt"/>
              </a:rPr>
              <a:t>small businesses</a:t>
            </a:r>
            <a:r>
              <a:rPr lang="en-GB" sz="2000" dirty="0">
                <a:latin typeface="+mn-lt"/>
              </a:rPr>
              <a:t>, where the presence of poor managerial practices is more common. </a:t>
            </a:r>
          </a:p>
          <a:p>
            <a:pPr marL="1085850" lvl="1" indent="-342900"/>
            <a:r>
              <a:rPr lang="en-GB" sz="2000" dirty="0">
                <a:latin typeface="+mn-lt"/>
              </a:rPr>
              <a:t>Only one in eight of all businesses with fewer than 5 employees had arranged management training in the last 12 months. There is clearly more work to be done to ensure that small businesses have the support they need improve their managerial practices.</a:t>
            </a:r>
          </a:p>
          <a:p>
            <a:pPr marL="1085850" lvl="1" indent="-342900"/>
            <a:endParaRPr lang="en-GB" sz="2000" dirty="0">
              <a:latin typeface="+mn-lt"/>
            </a:endParaRPr>
          </a:p>
          <a:p>
            <a:pPr marL="1085850" lvl="1" indent="-342900"/>
            <a:endParaRPr lang="en-GB" sz="2000" dirty="0">
              <a:latin typeface="+mn-lt"/>
            </a:endParaRPr>
          </a:p>
          <a:p>
            <a:pPr marL="342900" indent="-342900"/>
            <a:endParaRPr lang="en-GB" sz="2000" dirty="0">
              <a:latin typeface="+mn-lt"/>
            </a:endParaRPr>
          </a:p>
          <a:p>
            <a:pPr marL="1085850" lvl="1" indent="-342900"/>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377471423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Skills for a productive workforce</a:t>
            </a:r>
          </a:p>
        </p:txBody>
      </p:sp>
      <p:sp>
        <p:nvSpPr>
          <p:cNvPr id="4" name="Slide Number Placeholder 3"/>
          <p:cNvSpPr>
            <a:spLocks noGrp="1"/>
          </p:cNvSpPr>
          <p:nvPr>
            <p:ph type="sldNum" sz="quarter" idx="10"/>
          </p:nvPr>
        </p:nvSpPr>
        <p:spPr>
          <a:xfrm>
            <a:off x="11205634" y="6454775"/>
            <a:ext cx="481541" cy="266700"/>
          </a:xfrm>
        </p:spPr>
        <p:txBody>
          <a:bodyPr/>
          <a:lstStyle/>
          <a:p>
            <a:pPr>
              <a:defRPr/>
            </a:pPr>
            <a:fld id="{223D1A83-DC1D-43E7-A826-A080D0E04935}" type="slidenum">
              <a:rPr lang="en-US" smtClean="0"/>
              <a:pPr>
                <a:defRPr/>
              </a:pPr>
              <a:t>68</a:t>
            </a:fld>
            <a:endParaRPr lang="en-US" dirty="0"/>
          </a:p>
        </p:txBody>
      </p:sp>
      <p:sp>
        <p:nvSpPr>
          <p:cNvPr id="8" name="Content Placeholder 2"/>
          <p:cNvSpPr>
            <a:spLocks noGrp="1"/>
          </p:cNvSpPr>
          <p:nvPr>
            <p:ph idx="1"/>
          </p:nvPr>
        </p:nvSpPr>
        <p:spPr>
          <a:xfrm>
            <a:off x="526910" y="1208254"/>
            <a:ext cx="11042168" cy="6346892"/>
          </a:xfrm>
        </p:spPr>
        <p:txBody>
          <a:bodyPr>
            <a:normAutofit/>
          </a:bodyPr>
          <a:lstStyle/>
          <a:p>
            <a:pPr marL="342900" indent="-342900">
              <a:buFont typeface="Arial" panose="020B0604020202020204" pitchFamily="34" charset="0"/>
              <a:buChar char="•"/>
            </a:pPr>
            <a:r>
              <a:rPr lang="en-GB" sz="2000" dirty="0">
                <a:latin typeface="+mn-lt"/>
              </a:rPr>
              <a:t>Two in five establishments with skill-shortage vacancies reported a </a:t>
            </a:r>
            <a:r>
              <a:rPr lang="en-GB" sz="2000" b="1" dirty="0">
                <a:latin typeface="+mn-lt"/>
              </a:rPr>
              <a:t>delay in developing new products or services</a:t>
            </a:r>
            <a:r>
              <a:rPr lang="en-GB" sz="2000" dirty="0">
                <a:latin typeface="+mn-lt"/>
              </a:rPr>
              <a:t> and 35% reported </a:t>
            </a:r>
            <a:r>
              <a:rPr lang="en-GB" sz="2000" b="1" dirty="0">
                <a:latin typeface="+mn-lt"/>
              </a:rPr>
              <a:t>difficulties in innovating working practices</a:t>
            </a:r>
            <a:r>
              <a:rPr lang="en-GB" sz="2000" dirty="0">
                <a:latin typeface="+mn-lt"/>
              </a:rPr>
              <a:t>. </a:t>
            </a:r>
          </a:p>
          <a:p>
            <a:pPr marL="1085850" lvl="1" indent="-342900"/>
            <a:r>
              <a:rPr lang="en-GB" sz="2000" dirty="0">
                <a:latin typeface="+mn-lt"/>
              </a:rPr>
              <a:t>These impacts were reported less frequently for </a:t>
            </a:r>
            <a:r>
              <a:rPr lang="en-GB" sz="2000" b="1" dirty="0">
                <a:latin typeface="+mn-lt"/>
              </a:rPr>
              <a:t>skills gaps </a:t>
            </a:r>
            <a:r>
              <a:rPr lang="en-GB" sz="2000" dirty="0">
                <a:latin typeface="+mn-lt"/>
              </a:rPr>
              <a:t>(though were still cited by 17% and 24% respectively of establishments with skills gaps), perhaps reflecting the occupations in which skill-shortage vacancies and skills gaps are most likely to arise.</a:t>
            </a:r>
          </a:p>
          <a:p>
            <a:pPr marL="342900" indent="-342900">
              <a:buFont typeface="Arial" panose="020B0604020202020204" pitchFamily="34" charset="0"/>
              <a:buChar char="•"/>
            </a:pPr>
            <a:r>
              <a:rPr lang="en-GB" sz="2000" dirty="0">
                <a:latin typeface="+mn-lt"/>
              </a:rPr>
              <a:t>Skills that are required to drive forward innovation within businesses often appear to be lacking: </a:t>
            </a:r>
          </a:p>
          <a:p>
            <a:pPr marL="1085850" lvl="1" indent="-342900"/>
            <a:r>
              <a:rPr lang="en-GB" sz="2000" dirty="0">
                <a:latin typeface="+mn-lt"/>
              </a:rPr>
              <a:t>Two in five of all skill-shortage vacancies and skills gaps were attributed to individuals </a:t>
            </a:r>
            <a:r>
              <a:rPr lang="en-GB" sz="2000" b="1" dirty="0">
                <a:latin typeface="+mn-lt"/>
              </a:rPr>
              <a:t>lacking the ability to solve complex problems</a:t>
            </a:r>
            <a:r>
              <a:rPr lang="en-GB" sz="2000" dirty="0">
                <a:latin typeface="+mn-lt"/>
              </a:rPr>
              <a:t>. Within existing staff, this was particularly apparent for those in high-skill occupations, such as </a:t>
            </a:r>
            <a:r>
              <a:rPr lang="en-GB" sz="2000" b="1" dirty="0">
                <a:latin typeface="+mn-lt"/>
              </a:rPr>
              <a:t>Managers and Professionals</a:t>
            </a:r>
            <a:r>
              <a:rPr lang="en-GB" sz="2000" dirty="0">
                <a:latin typeface="+mn-lt"/>
              </a:rPr>
              <a:t>.</a:t>
            </a:r>
          </a:p>
          <a:p>
            <a:pPr marL="342900" indent="-342900">
              <a:buFont typeface="Arial" panose="020B0604020202020204" pitchFamily="34" charset="0"/>
              <a:buChar char="•"/>
            </a:pPr>
            <a:r>
              <a:rPr lang="en-GB" sz="2000" dirty="0">
                <a:latin typeface="+mn-lt"/>
              </a:rPr>
              <a:t>Just over one in ten employers (12%) were operating </a:t>
            </a:r>
            <a:r>
              <a:rPr lang="en-GB" sz="2000" b="1" dirty="0">
                <a:latin typeface="+mn-lt"/>
              </a:rPr>
              <a:t>HPW practices </a:t>
            </a:r>
            <a:r>
              <a:rPr lang="en-GB" sz="2000" dirty="0">
                <a:latin typeface="+mn-lt"/>
              </a:rPr>
              <a:t>and identified a clear benefit associated with the adoption of HPW, in that these employers were </a:t>
            </a:r>
            <a:r>
              <a:rPr lang="en-GB" sz="2000" b="1" dirty="0">
                <a:latin typeface="+mn-lt"/>
              </a:rPr>
              <a:t>better able to fill their vacancies</a:t>
            </a:r>
            <a:r>
              <a:rPr lang="en-GB" sz="2000" dirty="0">
                <a:latin typeface="+mn-lt"/>
              </a:rPr>
              <a:t>.</a:t>
            </a:r>
          </a:p>
          <a:p>
            <a:pPr marL="342900" indent="-342900"/>
            <a:endParaRPr lang="en-GB" sz="2000" dirty="0">
              <a:latin typeface="+mn-lt"/>
            </a:endParaRPr>
          </a:p>
          <a:p>
            <a:pPr marL="1085850" lvl="1" indent="-342900"/>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13144225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For more information contact UKCES Employer Surveys</a:t>
            </a:r>
            <a:br>
              <a:rPr lang="en-GB" dirty="0"/>
            </a:br>
            <a:endParaRPr lang="en-GB" dirty="0"/>
          </a:p>
        </p:txBody>
      </p:sp>
      <p:sp>
        <p:nvSpPr>
          <p:cNvPr id="3" name="Text Placeholder 2"/>
          <p:cNvSpPr>
            <a:spLocks noGrp="1"/>
          </p:cNvSpPr>
          <p:nvPr>
            <p:ph type="body" sz="quarter" idx="10"/>
          </p:nvPr>
        </p:nvSpPr>
        <p:spPr/>
        <p:txBody>
          <a:bodyPr/>
          <a:lstStyle/>
          <a:p>
            <a:r>
              <a:rPr lang="en-GB"/>
              <a:t>Employer.surveys@ukces.org.uk</a:t>
            </a:r>
            <a:endParaRPr lang="en-GB" dirty="0"/>
          </a:p>
        </p:txBody>
      </p:sp>
      <p:sp>
        <p:nvSpPr>
          <p:cNvPr id="4" name="Text Placeholder 3"/>
          <p:cNvSpPr>
            <a:spLocks noGrp="1"/>
          </p:cNvSpPr>
          <p:nvPr>
            <p:ph type="body" sz="quarter" idx="11"/>
          </p:nvPr>
        </p:nvSpPr>
        <p:spPr/>
        <p:txBody>
          <a:bodyPr/>
          <a:lstStyle/>
          <a:p>
            <a:r>
              <a:rPr lang="en-GB" dirty="0"/>
              <a:t>0207 227 7800</a:t>
            </a:r>
          </a:p>
        </p:txBody>
      </p:sp>
      <p:sp>
        <p:nvSpPr>
          <p:cNvPr id="5" name="Text Placeholder 4"/>
          <p:cNvSpPr>
            <a:spLocks noGrp="1"/>
          </p:cNvSpPr>
          <p:nvPr>
            <p:ph type="body" sz="quarter" idx="12"/>
          </p:nvPr>
        </p:nvSpPr>
        <p:spPr/>
        <p:txBody>
          <a:bodyPr/>
          <a:lstStyle/>
          <a:p>
            <a:r>
              <a:rPr lang="en-GB" dirty="0"/>
              <a:t>@</a:t>
            </a:r>
            <a:r>
              <a:rPr lang="en-GB" dirty="0" err="1"/>
              <a:t>ukces</a:t>
            </a:r>
            <a:endParaRPr lang="en-GB" dirty="0"/>
          </a:p>
        </p:txBody>
      </p:sp>
      <p:pic>
        <p:nvPicPr>
          <p:cNvPr id="6" name="Picture 5"/>
          <p:cNvPicPr>
            <a:picLocks noChangeAspect="1"/>
          </p:cNvPicPr>
          <p:nvPr/>
        </p:nvPicPr>
        <p:blipFill rotWithShape="1">
          <a:blip r:embed="rId2"/>
          <a:srcRect l="22245" t="65555" r="67304" b="14445"/>
          <a:stretch/>
        </p:blipFill>
        <p:spPr>
          <a:xfrm>
            <a:off x="495300" y="1900435"/>
            <a:ext cx="1247775" cy="1343025"/>
          </a:xfrm>
          <a:prstGeom prst="rect">
            <a:avLst/>
          </a:prstGeom>
        </p:spPr>
      </p:pic>
    </p:spTree>
    <p:extLst>
      <p:ext uri="{BB962C8B-B14F-4D97-AF65-F5344CB8AC3E}">
        <p14:creationId xmlns:p14="http://schemas.microsoft.com/office/powerpoint/2010/main" val="2057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definitions</a:t>
            </a:r>
          </a:p>
        </p:txBody>
      </p:sp>
      <p:sp>
        <p:nvSpPr>
          <p:cNvPr id="22" name="Rectangle 21"/>
          <p:cNvSpPr>
            <a:spLocks/>
          </p:cNvSpPr>
          <p:nvPr/>
        </p:nvSpPr>
        <p:spPr>
          <a:xfrm>
            <a:off x="6613318" y="3137730"/>
            <a:ext cx="2579519" cy="710388"/>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Skills gaps</a:t>
            </a:r>
            <a:endParaRPr lang="en-GB" sz="1600" dirty="0">
              <a:solidFill>
                <a:prstClr val="white"/>
              </a:solidFill>
              <a:latin typeface="Times New Roman"/>
              <a:ea typeface="Times New Roman"/>
            </a:endParaRPr>
          </a:p>
        </p:txBody>
      </p:sp>
      <p:sp>
        <p:nvSpPr>
          <p:cNvPr id="6" name="Rectangle 5"/>
          <p:cNvSpPr>
            <a:spLocks/>
          </p:cNvSpPr>
          <p:nvPr/>
        </p:nvSpPr>
        <p:spPr>
          <a:xfrm>
            <a:off x="3888973" y="3137729"/>
            <a:ext cx="2579519" cy="710389"/>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Skill-shortage vacancies</a:t>
            </a:r>
            <a:endParaRPr lang="en-GB" sz="1600" dirty="0">
              <a:solidFill>
                <a:prstClr val="white"/>
              </a:solidFill>
              <a:latin typeface="Times New Roman"/>
              <a:ea typeface="Times New Roman"/>
            </a:endParaRPr>
          </a:p>
        </p:txBody>
      </p:sp>
      <p:sp>
        <p:nvSpPr>
          <p:cNvPr id="7" name="Rectangle 6"/>
          <p:cNvSpPr>
            <a:spLocks/>
          </p:cNvSpPr>
          <p:nvPr/>
        </p:nvSpPr>
        <p:spPr>
          <a:xfrm rot="16200000">
            <a:off x="17233" y="4252161"/>
            <a:ext cx="1263487" cy="741152"/>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600" b="1" dirty="0">
                <a:solidFill>
                  <a:srgbClr val="FFFFFF"/>
                </a:solidFill>
                <a:latin typeface="Arial"/>
                <a:ea typeface="Times New Roman"/>
              </a:rPr>
              <a:t>Incidence</a:t>
            </a:r>
            <a:endParaRPr lang="en-GB" sz="1600" dirty="0">
              <a:solidFill>
                <a:prstClr val="white"/>
              </a:solidFill>
              <a:latin typeface="Times New Roman"/>
              <a:ea typeface="Times New Roman"/>
            </a:endParaRPr>
          </a:p>
        </p:txBody>
      </p:sp>
      <p:sp>
        <p:nvSpPr>
          <p:cNvPr id="8" name="Rectangle 7"/>
          <p:cNvSpPr>
            <a:spLocks/>
          </p:cNvSpPr>
          <p:nvPr/>
        </p:nvSpPr>
        <p:spPr>
          <a:xfrm rot="16200000">
            <a:off x="43315" y="5618978"/>
            <a:ext cx="1211321" cy="741151"/>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600" b="1" dirty="0">
                <a:solidFill>
                  <a:srgbClr val="FFFFFF"/>
                </a:solidFill>
                <a:latin typeface="Arial"/>
                <a:ea typeface="Times New Roman"/>
              </a:rPr>
              <a:t>Density</a:t>
            </a:r>
            <a:endParaRPr lang="en-GB" sz="1600" dirty="0">
              <a:solidFill>
                <a:prstClr val="white"/>
              </a:solidFill>
              <a:latin typeface="Times New Roman"/>
              <a:ea typeface="Times New Roman"/>
            </a:endParaRPr>
          </a:p>
        </p:txBody>
      </p:sp>
      <p:sp>
        <p:nvSpPr>
          <p:cNvPr id="23" name="Rectangle 22"/>
          <p:cNvSpPr>
            <a:spLocks/>
          </p:cNvSpPr>
          <p:nvPr/>
        </p:nvSpPr>
        <p:spPr>
          <a:xfrm>
            <a:off x="9337664" y="3137730"/>
            <a:ext cx="2577985" cy="710390"/>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Under-utilisation</a:t>
            </a:r>
            <a:endParaRPr lang="en-GB" sz="1600" dirty="0">
              <a:solidFill>
                <a:prstClr val="white"/>
              </a:solidFill>
              <a:latin typeface="Times New Roman"/>
              <a:ea typeface="Times New Roman"/>
            </a:endParaRPr>
          </a:p>
        </p:txBody>
      </p:sp>
      <p:sp>
        <p:nvSpPr>
          <p:cNvPr id="41" name="Rectangle 40"/>
          <p:cNvSpPr>
            <a:spLocks/>
          </p:cNvSpPr>
          <p:nvPr/>
        </p:nvSpPr>
        <p:spPr>
          <a:xfrm>
            <a:off x="1164627" y="3137730"/>
            <a:ext cx="2579520" cy="710388"/>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Vacancies</a:t>
            </a:r>
            <a:endParaRPr lang="en-GB" sz="1600" dirty="0">
              <a:solidFill>
                <a:prstClr val="white"/>
              </a:solidFill>
              <a:latin typeface="Times New Roman"/>
              <a:ea typeface="Times New Roman"/>
            </a:endParaRPr>
          </a:p>
        </p:txBody>
      </p:sp>
      <p:sp>
        <p:nvSpPr>
          <p:cNvPr id="14" name="Rectangle 13"/>
          <p:cNvSpPr>
            <a:spLocks/>
          </p:cNvSpPr>
          <p:nvPr/>
        </p:nvSpPr>
        <p:spPr>
          <a:xfrm>
            <a:off x="6613318" y="3990993"/>
            <a:ext cx="2579519" cy="1263487"/>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Proportion of establishments with at least one employee deemed by their employer to be not fully proficient in their role</a:t>
            </a:r>
            <a:endParaRPr lang="en-GB" sz="1400" dirty="0">
              <a:solidFill>
                <a:prstClr val="white"/>
              </a:solidFill>
              <a:latin typeface="Times New Roman"/>
              <a:ea typeface="Times New Roman"/>
            </a:endParaRPr>
          </a:p>
        </p:txBody>
      </p:sp>
      <p:sp>
        <p:nvSpPr>
          <p:cNvPr id="15" name="Rectangle 14"/>
          <p:cNvSpPr>
            <a:spLocks/>
          </p:cNvSpPr>
          <p:nvPr/>
        </p:nvSpPr>
        <p:spPr>
          <a:xfrm>
            <a:off x="6613317" y="5383900"/>
            <a:ext cx="2579519" cy="1211346"/>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The number of staff reported as not fully proficient as a proportion of all employment</a:t>
            </a:r>
            <a:endParaRPr lang="en-GB" sz="1400" dirty="0">
              <a:solidFill>
                <a:prstClr val="white"/>
              </a:solidFill>
              <a:latin typeface="Times New Roman"/>
              <a:ea typeface="Times New Roman"/>
            </a:endParaRPr>
          </a:p>
        </p:txBody>
      </p:sp>
      <p:sp>
        <p:nvSpPr>
          <p:cNvPr id="24" name="Rectangle 23"/>
          <p:cNvSpPr>
            <a:spLocks/>
          </p:cNvSpPr>
          <p:nvPr/>
        </p:nvSpPr>
        <p:spPr>
          <a:xfrm>
            <a:off x="9337662" y="3990991"/>
            <a:ext cx="2577987" cy="1263487"/>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Proportion of establishments with at least one employee with skills </a:t>
            </a:r>
            <a:r>
              <a:rPr lang="en-GB" sz="1400" b="1" dirty="0">
                <a:solidFill>
                  <a:srgbClr val="000000"/>
                </a:solidFill>
                <a:latin typeface="Arial"/>
                <a:ea typeface="Times New Roman"/>
              </a:rPr>
              <a:t>and</a:t>
            </a:r>
            <a:r>
              <a:rPr lang="en-GB" sz="1400" dirty="0">
                <a:solidFill>
                  <a:srgbClr val="000000"/>
                </a:solidFill>
                <a:latin typeface="Arial"/>
                <a:ea typeface="Times New Roman"/>
              </a:rPr>
              <a:t> qualifications more advanced than required for their current job role</a:t>
            </a:r>
            <a:endParaRPr lang="en-GB" sz="1400" dirty="0">
              <a:solidFill>
                <a:prstClr val="white"/>
              </a:solidFill>
              <a:latin typeface="Times New Roman"/>
              <a:ea typeface="Times New Roman"/>
            </a:endParaRPr>
          </a:p>
        </p:txBody>
      </p:sp>
      <p:sp>
        <p:nvSpPr>
          <p:cNvPr id="25" name="Rectangle 24"/>
          <p:cNvSpPr>
            <a:spLocks/>
          </p:cNvSpPr>
          <p:nvPr/>
        </p:nvSpPr>
        <p:spPr>
          <a:xfrm>
            <a:off x="9337664" y="5383900"/>
            <a:ext cx="2577985" cy="1211346"/>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The proportion of all staff with skills </a:t>
            </a:r>
            <a:r>
              <a:rPr lang="en-GB" sz="1400" b="1" dirty="0">
                <a:solidFill>
                  <a:srgbClr val="000000"/>
                </a:solidFill>
                <a:latin typeface="Arial"/>
                <a:ea typeface="Times New Roman"/>
              </a:rPr>
              <a:t>and</a:t>
            </a:r>
            <a:r>
              <a:rPr lang="en-GB" sz="1400" dirty="0">
                <a:solidFill>
                  <a:srgbClr val="000000"/>
                </a:solidFill>
                <a:latin typeface="Arial"/>
                <a:ea typeface="Times New Roman"/>
              </a:rPr>
              <a:t> qualifications more advanced than required for their current job role</a:t>
            </a:r>
            <a:endParaRPr lang="en-GB" sz="1400" dirty="0">
              <a:solidFill>
                <a:prstClr val="white"/>
              </a:solidFill>
              <a:latin typeface="Times New Roman"/>
              <a:ea typeface="Times New Roman"/>
            </a:endParaRPr>
          </a:p>
        </p:txBody>
      </p:sp>
      <p:sp>
        <p:nvSpPr>
          <p:cNvPr id="42" name="Rectangle 41"/>
          <p:cNvSpPr>
            <a:spLocks/>
          </p:cNvSpPr>
          <p:nvPr/>
        </p:nvSpPr>
        <p:spPr>
          <a:xfrm>
            <a:off x="1164627" y="3990986"/>
            <a:ext cx="2579519" cy="1263487"/>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Proportion of establishments reporting at least one vacancy</a:t>
            </a:r>
            <a:endParaRPr lang="en-GB" sz="1400" dirty="0">
              <a:solidFill>
                <a:prstClr val="white"/>
              </a:solidFill>
              <a:latin typeface="Times New Roman"/>
              <a:ea typeface="Times New Roman"/>
            </a:endParaRPr>
          </a:p>
        </p:txBody>
      </p:sp>
      <p:sp>
        <p:nvSpPr>
          <p:cNvPr id="43" name="Rectangle 42"/>
          <p:cNvSpPr>
            <a:spLocks/>
          </p:cNvSpPr>
          <p:nvPr/>
        </p:nvSpPr>
        <p:spPr>
          <a:xfrm>
            <a:off x="1164627" y="5383896"/>
            <a:ext cx="2579519" cy="1211346"/>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90170" marR="116840" algn="ctr">
              <a:spcAft>
                <a:spcPts val="0"/>
              </a:spcAft>
            </a:pPr>
            <a:r>
              <a:rPr lang="en-GB" sz="1400" dirty="0">
                <a:solidFill>
                  <a:srgbClr val="000000"/>
                </a:solidFill>
                <a:latin typeface="Arial"/>
                <a:ea typeface="Times New Roman"/>
              </a:rPr>
              <a:t>Vacancies as a proportion of all employment</a:t>
            </a:r>
            <a:endParaRPr lang="en-GB" sz="1400" dirty="0">
              <a:solidFill>
                <a:prstClr val="white"/>
              </a:solidFill>
              <a:latin typeface="Times New Roman"/>
              <a:ea typeface="Times New Roman"/>
            </a:endParaRPr>
          </a:p>
        </p:txBody>
      </p:sp>
      <p:sp>
        <p:nvSpPr>
          <p:cNvPr id="44" name="Rectangle 43"/>
          <p:cNvSpPr>
            <a:spLocks/>
          </p:cNvSpPr>
          <p:nvPr/>
        </p:nvSpPr>
        <p:spPr>
          <a:xfrm>
            <a:off x="3888974" y="3990984"/>
            <a:ext cx="2579519" cy="1263487"/>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Proportion of establishments reporting at least one skill-shortage vacancy</a:t>
            </a:r>
            <a:endParaRPr lang="en-GB" sz="1400" dirty="0">
              <a:solidFill>
                <a:prstClr val="white"/>
              </a:solidFill>
              <a:latin typeface="Times New Roman"/>
              <a:ea typeface="Times New Roman"/>
            </a:endParaRPr>
          </a:p>
        </p:txBody>
      </p:sp>
      <p:sp>
        <p:nvSpPr>
          <p:cNvPr id="45" name="Rectangle 44"/>
          <p:cNvSpPr>
            <a:spLocks/>
          </p:cNvSpPr>
          <p:nvPr/>
        </p:nvSpPr>
        <p:spPr>
          <a:xfrm>
            <a:off x="3888974" y="5383893"/>
            <a:ext cx="2579519" cy="1211346"/>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rgbClr val="000000"/>
                </a:solidFill>
                <a:latin typeface="Arial"/>
                <a:ea typeface="Times New Roman"/>
              </a:rPr>
              <a:t>Skill-shortage vacancies as a proportion of all vacancies</a:t>
            </a:r>
            <a:endParaRPr lang="en-GB" sz="1400" dirty="0">
              <a:solidFill>
                <a:prstClr val="white"/>
              </a:solidFill>
              <a:latin typeface="Times New Roman"/>
              <a:ea typeface="Times New Roman"/>
            </a:endParaRPr>
          </a:p>
        </p:txBody>
      </p:sp>
      <p:sp>
        <p:nvSpPr>
          <p:cNvPr id="18" name="Rectangle 17"/>
          <p:cNvSpPr>
            <a:spLocks/>
          </p:cNvSpPr>
          <p:nvPr/>
        </p:nvSpPr>
        <p:spPr>
          <a:xfrm>
            <a:off x="278398" y="1268641"/>
            <a:ext cx="3465748" cy="741152"/>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Establishment base</a:t>
            </a:r>
            <a:endParaRPr lang="en-GB" sz="1600" dirty="0">
              <a:solidFill>
                <a:prstClr val="white"/>
              </a:solidFill>
              <a:latin typeface="Times New Roman"/>
              <a:ea typeface="Times New Roman"/>
            </a:endParaRPr>
          </a:p>
        </p:txBody>
      </p:sp>
      <p:sp>
        <p:nvSpPr>
          <p:cNvPr id="20" name="Rectangle 19"/>
          <p:cNvSpPr>
            <a:spLocks/>
          </p:cNvSpPr>
          <p:nvPr/>
        </p:nvSpPr>
        <p:spPr>
          <a:xfrm>
            <a:off x="278398" y="2200293"/>
            <a:ext cx="3465747" cy="741152"/>
          </a:xfrm>
          <a:prstGeom prst="rect">
            <a:avLst/>
          </a:prstGeom>
          <a:solidFill>
            <a:srgbClr val="233A7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0"/>
              </a:spcAft>
            </a:pPr>
            <a:r>
              <a:rPr lang="en-GB" sz="1600" b="1" dirty="0">
                <a:solidFill>
                  <a:srgbClr val="FFFFFF"/>
                </a:solidFill>
                <a:latin typeface="Arial"/>
                <a:ea typeface="Times New Roman"/>
              </a:rPr>
              <a:t>Employment base</a:t>
            </a:r>
            <a:endParaRPr lang="en-GB" sz="1600" dirty="0">
              <a:solidFill>
                <a:prstClr val="white"/>
              </a:solidFill>
              <a:latin typeface="Times New Roman"/>
              <a:ea typeface="Times New Roman"/>
            </a:endParaRPr>
          </a:p>
        </p:txBody>
      </p:sp>
      <p:sp>
        <p:nvSpPr>
          <p:cNvPr id="21" name="Rectangle 20"/>
          <p:cNvSpPr>
            <a:spLocks/>
          </p:cNvSpPr>
          <p:nvPr/>
        </p:nvSpPr>
        <p:spPr>
          <a:xfrm>
            <a:off x="3888973" y="1268642"/>
            <a:ext cx="8026675" cy="741152"/>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chemeClr val="tx1"/>
                </a:solidFill>
                <a:ea typeface="Times New Roman"/>
              </a:rPr>
              <a:t>Proportions are based on the number of establishments, defined here as a single location of an organisation, where at least two people work.</a:t>
            </a:r>
          </a:p>
        </p:txBody>
      </p:sp>
      <p:sp>
        <p:nvSpPr>
          <p:cNvPr id="26" name="Rectangle 25"/>
          <p:cNvSpPr>
            <a:spLocks/>
          </p:cNvSpPr>
          <p:nvPr/>
        </p:nvSpPr>
        <p:spPr>
          <a:xfrm>
            <a:off x="3888974" y="2200293"/>
            <a:ext cx="8026675" cy="741152"/>
          </a:xfrm>
          <a:prstGeom prst="rect">
            <a:avLst/>
          </a:prstGeom>
          <a:solidFill>
            <a:srgbClr val="C8D3E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GB" sz="1400" dirty="0">
                <a:solidFill>
                  <a:schemeClr val="tx1"/>
                </a:solidFill>
                <a:ea typeface="Times New Roman"/>
              </a:rPr>
              <a:t>Proportions are based on the total number of employees and working proprietors across establishments.</a:t>
            </a:r>
          </a:p>
        </p:txBody>
      </p:sp>
    </p:spTree>
    <p:extLst>
      <p:ext uri="{BB962C8B-B14F-4D97-AF65-F5344CB8AC3E}">
        <p14:creationId xmlns:p14="http://schemas.microsoft.com/office/powerpoint/2010/main" val="415921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36912"/>
            <a:ext cx="11617291" cy="864096"/>
          </a:xfrm>
        </p:spPr>
        <p:txBody>
          <a:bodyPr>
            <a:normAutofit fontScale="90000"/>
          </a:bodyPr>
          <a:lstStyle/>
          <a:p>
            <a:r>
              <a:rPr lang="en-GB" dirty="0">
                <a:latin typeface="Open Sans Semibold" panose="020B0706030804020204" pitchFamily="34" charset="0"/>
                <a:ea typeface="Open Sans Semibold" panose="020B0706030804020204" pitchFamily="34" charset="0"/>
                <a:cs typeface="Open Sans Semibold" panose="020B0706030804020204" pitchFamily="34" charset="0"/>
              </a:rPr>
              <a:t>Section 1:</a:t>
            </a:r>
            <a:br>
              <a:rPr lang="en-GB" dirty="0">
                <a:latin typeface="Open Sans Semibold" panose="020B0706030804020204" pitchFamily="34" charset="0"/>
                <a:ea typeface="Open Sans Semibold" panose="020B0706030804020204" pitchFamily="34" charset="0"/>
                <a:cs typeface="Open Sans Semibold" panose="020B0706030804020204" pitchFamily="34" charset="0"/>
              </a:rPr>
            </a:br>
            <a:r>
              <a:rPr lang="en-GB" dirty="0">
                <a:latin typeface="Open Sans Semibold" panose="020B0706030804020204" pitchFamily="34" charset="0"/>
                <a:ea typeface="Open Sans Semibold" panose="020B0706030804020204" pitchFamily="34" charset="0"/>
                <a:cs typeface="Open Sans Semibold" panose="020B0706030804020204" pitchFamily="34" charset="0"/>
              </a:rPr>
              <a:t>Employers’ experiences of skill shortages</a:t>
            </a:r>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8</a:t>
            </a:fld>
            <a:endParaRPr lang="en-US" dirty="0"/>
          </a:p>
        </p:txBody>
      </p:sp>
    </p:spTree>
    <p:extLst>
      <p:ext uri="{BB962C8B-B14F-4D97-AF65-F5344CB8AC3E}">
        <p14:creationId xmlns:p14="http://schemas.microsoft.com/office/powerpoint/2010/main" val="919824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and density of vacancies by country</a:t>
            </a:r>
          </a:p>
        </p:txBody>
      </p:sp>
      <p:sp>
        <p:nvSpPr>
          <p:cNvPr id="15" name="TextBox 14"/>
          <p:cNvSpPr txBox="1"/>
          <p:nvPr/>
        </p:nvSpPr>
        <p:spPr>
          <a:xfrm>
            <a:off x="3438457" y="6273235"/>
            <a:ext cx="8753543" cy="600164"/>
          </a:xfrm>
          <a:prstGeom prst="rect">
            <a:avLst/>
          </a:prstGeom>
          <a:noFill/>
        </p:spPr>
        <p:txBody>
          <a:bodyPr wrap="square" rtlCol="0">
            <a:spAutoFit/>
          </a:bodyPr>
          <a:lstStyle/>
          <a:p>
            <a:pPr algn="r"/>
            <a:r>
              <a:rPr lang="en-GB" sz="1100" i="1" dirty="0"/>
              <a:t>Base: All establishments (2011: UK: 86,522; England: 74,156; NI: 3,921; Scotland: 2,487; Wales: 5,958;</a:t>
            </a:r>
          </a:p>
          <a:p>
            <a:pPr algn="r"/>
            <a:r>
              <a:rPr lang="en-GB" sz="1100" i="1" dirty="0"/>
              <a:t>2013: UK: 91,279; England: 75,255; NI: 4,014; Scotland: 6,014; Wales: 5,996 </a:t>
            </a:r>
          </a:p>
          <a:p>
            <a:pPr algn="r"/>
            <a:r>
              <a:rPr lang="en-GB" sz="1100" i="1" dirty="0"/>
              <a:t>2015: UK: 91,210; England: 75,129; NI: 4,019; Scotland: 6,035; Wales: 6,027)</a:t>
            </a:r>
          </a:p>
        </p:txBody>
      </p:sp>
      <p:graphicFrame>
        <p:nvGraphicFramePr>
          <p:cNvPr id="6" name="Chart 5"/>
          <p:cNvGraphicFramePr/>
          <p:nvPr>
            <p:extLst>
              <p:ext uri="{D42A27DB-BD31-4B8C-83A1-F6EECF244321}">
                <p14:modId xmlns:p14="http://schemas.microsoft.com/office/powerpoint/2010/main" val="2585917737"/>
              </p:ext>
            </p:extLst>
          </p:nvPr>
        </p:nvGraphicFramePr>
        <p:xfrm>
          <a:off x="-200025" y="754380"/>
          <a:ext cx="12152675" cy="59869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26075" y="5589241"/>
            <a:ext cx="557896" cy="276999"/>
          </a:xfrm>
          <a:prstGeom prst="rect">
            <a:avLst/>
          </a:prstGeom>
          <a:noFill/>
        </p:spPr>
        <p:txBody>
          <a:bodyPr wrap="none" rtlCol="0">
            <a:spAutoFit/>
          </a:bodyPr>
          <a:lstStyle/>
          <a:p>
            <a:r>
              <a:rPr lang="en-GB" sz="1200" dirty="0">
                <a:latin typeface="NeueHaasGroteskDisp Std Blk"/>
              </a:rPr>
              <a:t>2013</a:t>
            </a:r>
          </a:p>
        </p:txBody>
      </p:sp>
      <p:sp>
        <p:nvSpPr>
          <p:cNvPr id="9" name="TextBox 8"/>
          <p:cNvSpPr txBox="1"/>
          <p:nvPr/>
        </p:nvSpPr>
        <p:spPr>
          <a:xfrm>
            <a:off x="557670" y="5589241"/>
            <a:ext cx="545756" cy="276999"/>
          </a:xfrm>
          <a:prstGeom prst="rect">
            <a:avLst/>
          </a:prstGeom>
          <a:noFill/>
        </p:spPr>
        <p:txBody>
          <a:bodyPr wrap="none" rtlCol="0">
            <a:spAutoFit/>
          </a:bodyPr>
          <a:lstStyle/>
          <a:p>
            <a:r>
              <a:rPr lang="en-GB" sz="1200" dirty="0">
                <a:latin typeface="NeueHaasGroteskDisp Std Blk"/>
              </a:rPr>
              <a:t>2011</a:t>
            </a:r>
          </a:p>
        </p:txBody>
      </p:sp>
      <p:sp>
        <p:nvSpPr>
          <p:cNvPr id="10" name="TextBox 9"/>
          <p:cNvSpPr txBox="1"/>
          <p:nvPr/>
        </p:nvSpPr>
        <p:spPr>
          <a:xfrm>
            <a:off x="1092342" y="5877272"/>
            <a:ext cx="510154" cy="338554"/>
          </a:xfrm>
          <a:prstGeom prst="rect">
            <a:avLst/>
          </a:prstGeom>
          <a:noFill/>
        </p:spPr>
        <p:txBody>
          <a:bodyPr wrap="none" rtlCol="0">
            <a:spAutoFit/>
          </a:bodyPr>
          <a:lstStyle/>
          <a:p>
            <a:r>
              <a:rPr lang="en-GB" sz="1600" b="1" dirty="0">
                <a:latin typeface="NeueHaasGroteskDisp Std Blk"/>
              </a:rPr>
              <a:t>UK</a:t>
            </a:r>
            <a:endParaRPr lang="en-GB" sz="1200" b="1" dirty="0">
              <a:latin typeface="NeueHaasGroteskDisp Std Blk"/>
            </a:endParaRPr>
          </a:p>
        </p:txBody>
      </p:sp>
      <p:sp>
        <p:nvSpPr>
          <p:cNvPr id="11" name="TextBox 10"/>
          <p:cNvSpPr txBox="1"/>
          <p:nvPr/>
        </p:nvSpPr>
        <p:spPr>
          <a:xfrm>
            <a:off x="3146256" y="5877272"/>
            <a:ext cx="1055772" cy="338554"/>
          </a:xfrm>
          <a:prstGeom prst="rect">
            <a:avLst/>
          </a:prstGeom>
          <a:noFill/>
        </p:spPr>
        <p:txBody>
          <a:bodyPr wrap="none" rtlCol="0">
            <a:spAutoFit/>
          </a:bodyPr>
          <a:lstStyle/>
          <a:p>
            <a:r>
              <a:rPr lang="en-GB" sz="1600" b="1" dirty="0">
                <a:latin typeface="NeueHaasGroteskDisp Std Blk"/>
              </a:rPr>
              <a:t>England</a:t>
            </a:r>
            <a:endParaRPr lang="en-GB" sz="1200" b="1" dirty="0">
              <a:latin typeface="NeueHaasGroteskDisp Std Blk"/>
            </a:endParaRPr>
          </a:p>
        </p:txBody>
      </p:sp>
      <p:sp>
        <p:nvSpPr>
          <p:cNvPr id="12" name="TextBox 11"/>
          <p:cNvSpPr txBox="1"/>
          <p:nvPr/>
        </p:nvSpPr>
        <p:spPr>
          <a:xfrm>
            <a:off x="5461357" y="5877272"/>
            <a:ext cx="1192178" cy="338554"/>
          </a:xfrm>
          <a:prstGeom prst="rect">
            <a:avLst/>
          </a:prstGeom>
          <a:noFill/>
        </p:spPr>
        <p:txBody>
          <a:bodyPr wrap="none" rtlCol="0">
            <a:spAutoFit/>
          </a:bodyPr>
          <a:lstStyle/>
          <a:p>
            <a:r>
              <a:rPr lang="en-GB" sz="1600" b="1" dirty="0">
                <a:latin typeface="NeueHaasGroteskDisp Std Blk"/>
              </a:rPr>
              <a:t>N. Ireland</a:t>
            </a:r>
            <a:endParaRPr lang="en-GB" sz="1200" b="1" dirty="0">
              <a:latin typeface="NeueHaasGroteskDisp Std Blk"/>
            </a:endParaRPr>
          </a:p>
        </p:txBody>
      </p:sp>
      <p:sp>
        <p:nvSpPr>
          <p:cNvPr id="13" name="TextBox 12"/>
          <p:cNvSpPr txBox="1"/>
          <p:nvPr/>
        </p:nvSpPr>
        <p:spPr>
          <a:xfrm>
            <a:off x="7900936" y="5877272"/>
            <a:ext cx="1117156" cy="338554"/>
          </a:xfrm>
          <a:prstGeom prst="rect">
            <a:avLst/>
          </a:prstGeom>
          <a:noFill/>
        </p:spPr>
        <p:txBody>
          <a:bodyPr wrap="none" rtlCol="0">
            <a:spAutoFit/>
          </a:bodyPr>
          <a:lstStyle/>
          <a:p>
            <a:r>
              <a:rPr lang="en-GB" sz="1600" b="1" dirty="0">
                <a:latin typeface="NeueHaasGroteskDisp Std Blk"/>
              </a:rPr>
              <a:t>Scotland</a:t>
            </a:r>
            <a:endParaRPr lang="en-GB" sz="1200" b="1" dirty="0">
              <a:latin typeface="NeueHaasGroteskDisp Std Blk"/>
            </a:endParaRPr>
          </a:p>
        </p:txBody>
      </p:sp>
      <p:sp>
        <p:nvSpPr>
          <p:cNvPr id="14" name="TextBox 13"/>
          <p:cNvSpPr txBox="1"/>
          <p:nvPr/>
        </p:nvSpPr>
        <p:spPr>
          <a:xfrm>
            <a:off x="10519741" y="5877272"/>
            <a:ext cx="819180" cy="338554"/>
          </a:xfrm>
          <a:prstGeom prst="rect">
            <a:avLst/>
          </a:prstGeom>
          <a:noFill/>
        </p:spPr>
        <p:txBody>
          <a:bodyPr wrap="none" rtlCol="0">
            <a:spAutoFit/>
          </a:bodyPr>
          <a:lstStyle/>
          <a:p>
            <a:r>
              <a:rPr lang="en-GB" sz="1600" b="1" dirty="0">
                <a:latin typeface="NeueHaasGroteskDisp Std Blk"/>
              </a:rPr>
              <a:t>Wales</a:t>
            </a:r>
            <a:endParaRPr lang="en-GB" sz="1200" b="1" dirty="0">
              <a:latin typeface="NeueHaasGroteskDisp Std Blk"/>
            </a:endParaRPr>
          </a:p>
        </p:txBody>
      </p:sp>
      <p:sp>
        <p:nvSpPr>
          <p:cNvPr id="16" name="TextBox 15"/>
          <p:cNvSpPr txBox="1"/>
          <p:nvPr/>
        </p:nvSpPr>
        <p:spPr>
          <a:xfrm>
            <a:off x="1705564" y="5589241"/>
            <a:ext cx="557896" cy="276999"/>
          </a:xfrm>
          <a:prstGeom prst="rect">
            <a:avLst/>
          </a:prstGeom>
          <a:noFill/>
        </p:spPr>
        <p:txBody>
          <a:bodyPr wrap="none" rtlCol="0">
            <a:spAutoFit/>
          </a:bodyPr>
          <a:lstStyle/>
          <a:p>
            <a:r>
              <a:rPr lang="en-GB" sz="1200" dirty="0">
                <a:latin typeface="NeueHaasGroteskDisp Std Blk"/>
              </a:rPr>
              <a:t>2015</a:t>
            </a:r>
          </a:p>
        </p:txBody>
      </p:sp>
      <p:sp>
        <p:nvSpPr>
          <p:cNvPr id="17" name="TextBox 16"/>
          <p:cNvSpPr txBox="1"/>
          <p:nvPr/>
        </p:nvSpPr>
        <p:spPr>
          <a:xfrm>
            <a:off x="3480085" y="5589241"/>
            <a:ext cx="557896" cy="276999"/>
          </a:xfrm>
          <a:prstGeom prst="rect">
            <a:avLst/>
          </a:prstGeom>
          <a:noFill/>
        </p:spPr>
        <p:txBody>
          <a:bodyPr wrap="none" rtlCol="0">
            <a:spAutoFit/>
          </a:bodyPr>
          <a:lstStyle/>
          <a:p>
            <a:r>
              <a:rPr lang="en-GB" sz="1200" dirty="0">
                <a:latin typeface="NeueHaasGroteskDisp Std Blk"/>
              </a:rPr>
              <a:t>2013</a:t>
            </a:r>
          </a:p>
        </p:txBody>
      </p:sp>
      <p:sp>
        <p:nvSpPr>
          <p:cNvPr id="18" name="TextBox 17"/>
          <p:cNvSpPr txBox="1"/>
          <p:nvPr/>
        </p:nvSpPr>
        <p:spPr>
          <a:xfrm>
            <a:off x="2911678" y="5589241"/>
            <a:ext cx="545756" cy="276999"/>
          </a:xfrm>
          <a:prstGeom prst="rect">
            <a:avLst/>
          </a:prstGeom>
          <a:noFill/>
        </p:spPr>
        <p:txBody>
          <a:bodyPr wrap="none" rtlCol="0">
            <a:spAutoFit/>
          </a:bodyPr>
          <a:lstStyle/>
          <a:p>
            <a:r>
              <a:rPr lang="en-GB" sz="1200" dirty="0">
                <a:latin typeface="NeueHaasGroteskDisp Std Blk"/>
              </a:rPr>
              <a:t>2011</a:t>
            </a:r>
          </a:p>
        </p:txBody>
      </p:sp>
      <p:sp>
        <p:nvSpPr>
          <p:cNvPr id="19" name="TextBox 18"/>
          <p:cNvSpPr txBox="1"/>
          <p:nvPr/>
        </p:nvSpPr>
        <p:spPr>
          <a:xfrm>
            <a:off x="4059574" y="5589241"/>
            <a:ext cx="557896" cy="276999"/>
          </a:xfrm>
          <a:prstGeom prst="rect">
            <a:avLst/>
          </a:prstGeom>
          <a:noFill/>
        </p:spPr>
        <p:txBody>
          <a:bodyPr wrap="none" rtlCol="0">
            <a:spAutoFit/>
          </a:bodyPr>
          <a:lstStyle/>
          <a:p>
            <a:r>
              <a:rPr lang="en-GB" sz="1200" dirty="0">
                <a:latin typeface="NeueHaasGroteskDisp Std Blk"/>
              </a:rPr>
              <a:t>2015</a:t>
            </a:r>
          </a:p>
        </p:txBody>
      </p:sp>
      <p:sp>
        <p:nvSpPr>
          <p:cNvPr id="20" name="TextBox 19"/>
          <p:cNvSpPr txBox="1"/>
          <p:nvPr/>
        </p:nvSpPr>
        <p:spPr>
          <a:xfrm>
            <a:off x="5834297" y="5588204"/>
            <a:ext cx="557896" cy="276999"/>
          </a:xfrm>
          <a:prstGeom prst="rect">
            <a:avLst/>
          </a:prstGeom>
          <a:noFill/>
        </p:spPr>
        <p:txBody>
          <a:bodyPr wrap="none" rtlCol="0">
            <a:spAutoFit/>
          </a:bodyPr>
          <a:lstStyle/>
          <a:p>
            <a:r>
              <a:rPr lang="en-GB" sz="1200" dirty="0">
                <a:latin typeface="NeueHaasGroteskDisp Std Blk"/>
              </a:rPr>
              <a:t>2013</a:t>
            </a:r>
          </a:p>
        </p:txBody>
      </p:sp>
      <p:sp>
        <p:nvSpPr>
          <p:cNvPr id="21" name="TextBox 20"/>
          <p:cNvSpPr txBox="1"/>
          <p:nvPr/>
        </p:nvSpPr>
        <p:spPr>
          <a:xfrm>
            <a:off x="5265889" y="5588204"/>
            <a:ext cx="545756" cy="276999"/>
          </a:xfrm>
          <a:prstGeom prst="rect">
            <a:avLst/>
          </a:prstGeom>
          <a:noFill/>
        </p:spPr>
        <p:txBody>
          <a:bodyPr wrap="none" rtlCol="0">
            <a:spAutoFit/>
          </a:bodyPr>
          <a:lstStyle/>
          <a:p>
            <a:r>
              <a:rPr lang="en-GB" sz="1200" dirty="0">
                <a:latin typeface="NeueHaasGroteskDisp Std Blk"/>
              </a:rPr>
              <a:t>2011</a:t>
            </a:r>
          </a:p>
        </p:txBody>
      </p:sp>
      <p:sp>
        <p:nvSpPr>
          <p:cNvPr id="22" name="TextBox 21"/>
          <p:cNvSpPr txBox="1"/>
          <p:nvPr/>
        </p:nvSpPr>
        <p:spPr>
          <a:xfrm>
            <a:off x="6413782" y="5588204"/>
            <a:ext cx="557896" cy="276999"/>
          </a:xfrm>
          <a:prstGeom prst="rect">
            <a:avLst/>
          </a:prstGeom>
          <a:noFill/>
        </p:spPr>
        <p:txBody>
          <a:bodyPr wrap="none" rtlCol="0">
            <a:spAutoFit/>
          </a:bodyPr>
          <a:lstStyle/>
          <a:p>
            <a:r>
              <a:rPr lang="en-GB" sz="1200" dirty="0">
                <a:latin typeface="NeueHaasGroteskDisp Std Blk"/>
              </a:rPr>
              <a:t>2015</a:t>
            </a:r>
          </a:p>
        </p:txBody>
      </p:sp>
      <p:sp>
        <p:nvSpPr>
          <p:cNvPr id="23" name="TextBox 22"/>
          <p:cNvSpPr txBox="1"/>
          <p:nvPr/>
        </p:nvSpPr>
        <p:spPr>
          <a:xfrm>
            <a:off x="8218637" y="5584101"/>
            <a:ext cx="557896" cy="276999"/>
          </a:xfrm>
          <a:prstGeom prst="rect">
            <a:avLst/>
          </a:prstGeom>
          <a:noFill/>
        </p:spPr>
        <p:txBody>
          <a:bodyPr wrap="none" rtlCol="0">
            <a:spAutoFit/>
          </a:bodyPr>
          <a:lstStyle/>
          <a:p>
            <a:r>
              <a:rPr lang="en-GB" sz="1200" dirty="0">
                <a:latin typeface="NeueHaasGroteskDisp Std Blk"/>
              </a:rPr>
              <a:t>2013</a:t>
            </a:r>
          </a:p>
        </p:txBody>
      </p:sp>
      <p:sp>
        <p:nvSpPr>
          <p:cNvPr id="24" name="TextBox 23"/>
          <p:cNvSpPr txBox="1"/>
          <p:nvPr/>
        </p:nvSpPr>
        <p:spPr>
          <a:xfrm>
            <a:off x="7650230" y="5584101"/>
            <a:ext cx="545756" cy="276999"/>
          </a:xfrm>
          <a:prstGeom prst="rect">
            <a:avLst/>
          </a:prstGeom>
          <a:noFill/>
        </p:spPr>
        <p:txBody>
          <a:bodyPr wrap="none" rtlCol="0">
            <a:spAutoFit/>
          </a:bodyPr>
          <a:lstStyle/>
          <a:p>
            <a:r>
              <a:rPr lang="en-GB" sz="1200" dirty="0">
                <a:latin typeface="NeueHaasGroteskDisp Std Blk"/>
              </a:rPr>
              <a:t>2011</a:t>
            </a:r>
          </a:p>
        </p:txBody>
      </p:sp>
      <p:sp>
        <p:nvSpPr>
          <p:cNvPr id="25" name="TextBox 24"/>
          <p:cNvSpPr txBox="1"/>
          <p:nvPr/>
        </p:nvSpPr>
        <p:spPr>
          <a:xfrm>
            <a:off x="8798122" y="5584101"/>
            <a:ext cx="557896" cy="276999"/>
          </a:xfrm>
          <a:prstGeom prst="rect">
            <a:avLst/>
          </a:prstGeom>
          <a:noFill/>
        </p:spPr>
        <p:txBody>
          <a:bodyPr wrap="none" rtlCol="0">
            <a:spAutoFit/>
          </a:bodyPr>
          <a:lstStyle/>
          <a:p>
            <a:r>
              <a:rPr lang="en-GB" sz="1200" dirty="0">
                <a:latin typeface="NeueHaasGroteskDisp Std Blk"/>
              </a:rPr>
              <a:t>2015</a:t>
            </a:r>
          </a:p>
        </p:txBody>
      </p:sp>
      <p:sp>
        <p:nvSpPr>
          <p:cNvPr id="26" name="TextBox 25"/>
          <p:cNvSpPr txBox="1"/>
          <p:nvPr/>
        </p:nvSpPr>
        <p:spPr>
          <a:xfrm>
            <a:off x="10603885" y="5576134"/>
            <a:ext cx="557896" cy="276999"/>
          </a:xfrm>
          <a:prstGeom prst="rect">
            <a:avLst/>
          </a:prstGeom>
          <a:noFill/>
        </p:spPr>
        <p:txBody>
          <a:bodyPr wrap="none" rtlCol="0">
            <a:spAutoFit/>
          </a:bodyPr>
          <a:lstStyle/>
          <a:p>
            <a:r>
              <a:rPr lang="en-GB" sz="1200" dirty="0">
                <a:latin typeface="NeueHaasGroteskDisp Std Blk"/>
              </a:rPr>
              <a:t>2013</a:t>
            </a:r>
          </a:p>
        </p:txBody>
      </p:sp>
      <p:sp>
        <p:nvSpPr>
          <p:cNvPr id="27" name="TextBox 26"/>
          <p:cNvSpPr txBox="1"/>
          <p:nvPr/>
        </p:nvSpPr>
        <p:spPr>
          <a:xfrm>
            <a:off x="10035478" y="5576134"/>
            <a:ext cx="545756" cy="276999"/>
          </a:xfrm>
          <a:prstGeom prst="rect">
            <a:avLst/>
          </a:prstGeom>
          <a:noFill/>
        </p:spPr>
        <p:txBody>
          <a:bodyPr wrap="none" rtlCol="0">
            <a:spAutoFit/>
          </a:bodyPr>
          <a:lstStyle/>
          <a:p>
            <a:r>
              <a:rPr lang="en-GB" sz="1200" dirty="0">
                <a:latin typeface="NeueHaasGroteskDisp Std Blk"/>
              </a:rPr>
              <a:t>2011</a:t>
            </a:r>
          </a:p>
        </p:txBody>
      </p:sp>
      <p:sp>
        <p:nvSpPr>
          <p:cNvPr id="28" name="TextBox 27"/>
          <p:cNvSpPr txBox="1"/>
          <p:nvPr/>
        </p:nvSpPr>
        <p:spPr>
          <a:xfrm>
            <a:off x="11183377" y="5576134"/>
            <a:ext cx="557896" cy="276999"/>
          </a:xfrm>
          <a:prstGeom prst="rect">
            <a:avLst/>
          </a:prstGeom>
          <a:noFill/>
        </p:spPr>
        <p:txBody>
          <a:bodyPr wrap="none" rtlCol="0">
            <a:spAutoFit/>
          </a:bodyPr>
          <a:lstStyle/>
          <a:p>
            <a:r>
              <a:rPr lang="en-GB" sz="1200" dirty="0">
                <a:latin typeface="NeueHaasGroteskDisp Std Blk"/>
              </a:rPr>
              <a:t>2015</a:t>
            </a:r>
          </a:p>
        </p:txBody>
      </p:sp>
      <p:grpSp>
        <p:nvGrpSpPr>
          <p:cNvPr id="7" name="Group 6"/>
          <p:cNvGrpSpPr/>
          <p:nvPr/>
        </p:nvGrpSpPr>
        <p:grpSpPr>
          <a:xfrm>
            <a:off x="558564" y="1182105"/>
            <a:ext cx="2620066" cy="276999"/>
            <a:chOff x="558564" y="1182105"/>
            <a:chExt cx="2620066" cy="276999"/>
          </a:xfrm>
        </p:grpSpPr>
        <p:grpSp>
          <p:nvGrpSpPr>
            <p:cNvPr id="33" name="Group 32"/>
            <p:cNvGrpSpPr/>
            <p:nvPr/>
          </p:nvGrpSpPr>
          <p:grpSpPr>
            <a:xfrm>
              <a:off x="558564" y="1274885"/>
              <a:ext cx="412339" cy="83820"/>
              <a:chOff x="5500877" y="2085422"/>
              <a:chExt cx="412339" cy="83820"/>
            </a:xfrm>
          </p:grpSpPr>
          <p:sp>
            <p:nvSpPr>
              <p:cNvPr id="41" name="Rectangle 40"/>
              <p:cNvSpPr/>
              <p:nvPr/>
            </p:nvSpPr>
            <p:spPr>
              <a:xfrm>
                <a:off x="5824956" y="2085422"/>
                <a:ext cx="88260" cy="83820"/>
              </a:xfrm>
              <a:prstGeom prst="rect">
                <a:avLst/>
              </a:prstGeom>
              <a:ln cap="sq">
                <a:solidFill>
                  <a:srgbClr val="233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5663232" y="2085422"/>
                <a:ext cx="88260" cy="83820"/>
              </a:xfrm>
              <a:prstGeom prst="rect">
                <a:avLst/>
              </a:prstGeom>
              <a:solidFill>
                <a:schemeClr val="bg1">
                  <a:lumMod val="65000"/>
                </a:schemeClr>
              </a:solidFill>
              <a:ln cap="sq">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5500877" y="2085422"/>
                <a:ext cx="88260" cy="83820"/>
              </a:xfrm>
              <a:prstGeom prst="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p:cNvSpPr txBox="1"/>
            <p:nvPr/>
          </p:nvSpPr>
          <p:spPr>
            <a:xfrm>
              <a:off x="1097500" y="1182105"/>
              <a:ext cx="2081130" cy="276999"/>
            </a:xfrm>
            <a:prstGeom prst="rect">
              <a:avLst/>
            </a:prstGeom>
            <a:noFill/>
          </p:spPr>
          <p:txBody>
            <a:bodyPr wrap="square" rtlCol="0">
              <a:spAutoFit/>
            </a:bodyPr>
            <a:lstStyle/>
            <a:p>
              <a:r>
                <a:rPr lang="en-GB" sz="1200" dirty="0"/>
                <a:t>Incidence of vacancies</a:t>
              </a:r>
            </a:p>
          </p:txBody>
        </p:sp>
      </p:grpSp>
      <p:sp>
        <p:nvSpPr>
          <p:cNvPr id="29" name="TextBox 28"/>
          <p:cNvSpPr txBox="1"/>
          <p:nvPr/>
        </p:nvSpPr>
        <p:spPr>
          <a:xfrm>
            <a:off x="4042906" y="1158269"/>
            <a:ext cx="3040191" cy="276999"/>
          </a:xfrm>
          <a:prstGeom prst="rect">
            <a:avLst/>
          </a:prstGeom>
          <a:noFill/>
        </p:spPr>
        <p:txBody>
          <a:bodyPr wrap="square" rtlCol="0">
            <a:spAutoFit/>
          </a:bodyPr>
          <a:lstStyle/>
          <a:p>
            <a:r>
              <a:rPr lang="en-GB" sz="1200" dirty="0"/>
              <a:t>Density (vacancies as % of employment)</a:t>
            </a:r>
          </a:p>
        </p:txBody>
      </p:sp>
    </p:spTree>
    <p:extLst>
      <p:ext uri="{BB962C8B-B14F-4D97-AF65-F5344CB8AC3E}">
        <p14:creationId xmlns:p14="http://schemas.microsoft.com/office/powerpoint/2010/main" val="4127162473"/>
      </p:ext>
    </p:extLst>
  </p:cSld>
  <p:clrMapOvr>
    <a:masterClrMapping/>
  </p:clrMapOvr>
</p:sld>
</file>

<file path=ppt/theme/theme1.xml><?xml version="1.0" encoding="utf-8"?>
<a:theme xmlns:a="http://schemas.openxmlformats.org/drawingml/2006/main" name="UKCES 2014">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40C175E2-8868-49B8-8B25-51F74955746D}" vid="{83DEDEA8-9866-4D5D-8516-C85A411B1E73}"/>
    </a:ext>
  </a:extLst>
</a:theme>
</file>

<file path=ppt/theme/theme2.xml><?xml version="1.0" encoding="utf-8"?>
<a:theme xmlns:a="http://schemas.openxmlformats.org/drawingml/2006/main" name="1_UKCES 2014">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40C175E2-8868-49B8-8B25-51F74955746D}" vid="{83DEDEA8-9866-4D5D-8516-C85A411B1E73}"/>
    </a:ext>
  </a:extLst>
</a:theme>
</file>

<file path=ppt/theme/theme3.xml><?xml version="1.0" encoding="utf-8"?>
<a:theme xmlns:a="http://schemas.openxmlformats.org/drawingml/2006/main" name="2_UKCES 2014">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40C175E2-8868-49B8-8B25-51F74955746D}" vid="{83DEDEA8-9866-4D5D-8516-C85A411B1E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KCES Research">
    <a:dk1>
      <a:sysClr val="windowText" lastClr="000000"/>
    </a:dk1>
    <a:lt1>
      <a:sysClr val="window" lastClr="FFFFFF"/>
    </a:lt1>
    <a:dk2>
      <a:srgbClr val="E8503E"/>
    </a:dk2>
    <a:lt2>
      <a:srgbClr val="CFC4C3"/>
    </a:lt2>
    <a:accent1>
      <a:srgbClr val="2B79BD"/>
    </a:accent1>
    <a:accent2>
      <a:srgbClr val="836DB0"/>
    </a:accent2>
    <a:accent3>
      <a:srgbClr val="E8503E"/>
    </a:accent3>
    <a:accent4>
      <a:srgbClr val="E31A52"/>
    </a:accent4>
    <a:accent5>
      <a:srgbClr val="12BFD6"/>
    </a:accent5>
    <a:accent6>
      <a:srgbClr val="233A75"/>
    </a:accent6>
    <a:hlink>
      <a:srgbClr val="0080FF"/>
    </a:hlink>
    <a:folHlink>
      <a:srgbClr val="5EAEFF"/>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KCES Research">
    <a:dk1>
      <a:sysClr val="windowText" lastClr="000000"/>
    </a:dk1>
    <a:lt1>
      <a:sysClr val="window" lastClr="FFFFFF"/>
    </a:lt1>
    <a:dk2>
      <a:srgbClr val="E8503E"/>
    </a:dk2>
    <a:lt2>
      <a:srgbClr val="CFC4C3"/>
    </a:lt2>
    <a:accent1>
      <a:srgbClr val="2B79BD"/>
    </a:accent1>
    <a:accent2>
      <a:srgbClr val="836DB0"/>
    </a:accent2>
    <a:accent3>
      <a:srgbClr val="E8503E"/>
    </a:accent3>
    <a:accent4>
      <a:srgbClr val="E31A52"/>
    </a:accent4>
    <a:accent5>
      <a:srgbClr val="12BFD6"/>
    </a:accent5>
    <a:accent6>
      <a:srgbClr val="233A75"/>
    </a:accent6>
    <a:hlink>
      <a:srgbClr val="0080FF"/>
    </a:hlink>
    <a:folHlink>
      <a:srgbClr val="5EAEFF"/>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KCES Research">
    <a:dk1>
      <a:sysClr val="windowText" lastClr="000000"/>
    </a:dk1>
    <a:lt1>
      <a:sysClr val="window" lastClr="FFFFFF"/>
    </a:lt1>
    <a:dk2>
      <a:srgbClr val="E8503E"/>
    </a:dk2>
    <a:lt2>
      <a:srgbClr val="CFC4C3"/>
    </a:lt2>
    <a:accent1>
      <a:srgbClr val="2B79BD"/>
    </a:accent1>
    <a:accent2>
      <a:srgbClr val="836DB0"/>
    </a:accent2>
    <a:accent3>
      <a:srgbClr val="E8503E"/>
    </a:accent3>
    <a:accent4>
      <a:srgbClr val="E31A52"/>
    </a:accent4>
    <a:accent5>
      <a:srgbClr val="12BFD6"/>
    </a:accent5>
    <a:accent6>
      <a:srgbClr val="233A75"/>
    </a:accent6>
    <a:hlink>
      <a:srgbClr val="0080FF"/>
    </a:hlink>
    <a:folHlink>
      <a:srgbClr val="5EAEFF"/>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5342</Words>
  <Application>Microsoft Office PowerPoint</Application>
  <PresentationFormat>Widescreen</PresentationFormat>
  <Paragraphs>1708</Paragraphs>
  <Slides>69</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69</vt:i4>
      </vt:variant>
    </vt:vector>
  </HeadingPairs>
  <TitlesOfParts>
    <vt:vector size="86" baseType="lpstr">
      <vt:lpstr>ＭＳ Ｐゴシック</vt:lpstr>
      <vt:lpstr>Arial</vt:lpstr>
      <vt:lpstr>Calibri</vt:lpstr>
      <vt:lpstr>Gill Sans</vt:lpstr>
      <vt:lpstr>Impact</vt:lpstr>
      <vt:lpstr>Lucida Grande</vt:lpstr>
      <vt:lpstr>NeueHaasGroteskDisp Std Blk</vt:lpstr>
      <vt:lpstr>Open Sans</vt:lpstr>
      <vt:lpstr>Open Sans Extrabold</vt:lpstr>
      <vt:lpstr>Open Sans Semibold</vt:lpstr>
      <vt:lpstr>Times New Roman</vt:lpstr>
      <vt:lpstr>Wingdings</vt:lpstr>
      <vt:lpstr>ヒラギノ角ゴ ProN W3</vt:lpstr>
      <vt:lpstr>ヒラギノ角ゴ ProN W6</vt:lpstr>
      <vt:lpstr>UKCES 2014</vt:lpstr>
      <vt:lpstr>1_UKCES 2014</vt:lpstr>
      <vt:lpstr>2_UKCES 2014</vt:lpstr>
      <vt:lpstr>Employer Skills Survey 2015</vt:lpstr>
      <vt:lpstr>Contents</vt:lpstr>
      <vt:lpstr>ESS 2015 – overview </vt:lpstr>
      <vt:lpstr>Achieved interviews / confidence intervals </vt:lpstr>
      <vt:lpstr>Profile of survey population </vt:lpstr>
      <vt:lpstr>Profile of survey population </vt:lpstr>
      <vt:lpstr>Key definitions</vt:lpstr>
      <vt:lpstr>Section 1: Employers’ experiences of skill shortages</vt:lpstr>
      <vt:lpstr>Incidence and density of vacancies by country</vt:lpstr>
      <vt:lpstr>Incidence and density of vacancies by sector </vt:lpstr>
      <vt:lpstr>Incidence and density of skill-shortage vacancies by country</vt:lpstr>
      <vt:lpstr>Density of skill-shortage vacancies by sector</vt:lpstr>
      <vt:lpstr>Density of skill-shortage vacancies by occupation</vt:lpstr>
      <vt:lpstr>Density of skills-shortage vacancies by occupation and sector </vt:lpstr>
      <vt:lpstr>Technical and practical skills lacking among applicants</vt:lpstr>
      <vt:lpstr>People and personal skills lacking among applicants </vt:lpstr>
      <vt:lpstr>Impact of skill-shortage vacancies</vt:lpstr>
      <vt:lpstr>Action taken to fill skill-shortage vacancies</vt:lpstr>
      <vt:lpstr>Section 2: Retention difficulties</vt:lpstr>
      <vt:lpstr>PowerPoint Presentation</vt:lpstr>
      <vt:lpstr>PowerPoint Presentation</vt:lpstr>
      <vt:lpstr>Occupation most affected by retention difficulties</vt:lpstr>
      <vt:lpstr>PowerPoint Presentation</vt:lpstr>
      <vt:lpstr>Section 3:  The internal skills challenge</vt:lpstr>
      <vt:lpstr>Incidence and density of skills gaps by country</vt:lpstr>
      <vt:lpstr>Incidence and density of skills gaps by establishment size </vt:lpstr>
      <vt:lpstr>Incidence and density of skills gaps by sector</vt:lpstr>
      <vt:lpstr>Skills gaps density by occupation</vt:lpstr>
      <vt:lpstr>Density of skills gaps by occupation and sector </vt:lpstr>
      <vt:lpstr>Main causes of skills gaps</vt:lpstr>
      <vt:lpstr>Impact of skills gaps by establishment size </vt:lpstr>
      <vt:lpstr>Impact of skills gaps</vt:lpstr>
      <vt:lpstr>Technical and practical skills that need improving among staff with skills gaps</vt:lpstr>
      <vt:lpstr>People and personal skills that need improving among staff with skills gaps</vt:lpstr>
      <vt:lpstr>Action taken to overcome skills gaps</vt:lpstr>
      <vt:lpstr>Changes in density of SSVs and skills gaps over time</vt:lpstr>
      <vt:lpstr>Section 4:  Under-utilisation</vt:lpstr>
      <vt:lpstr>Incidence and density of skills under-utilisation by country and size</vt:lpstr>
      <vt:lpstr>Incidence and density of skills under-utilisation by establishment size</vt:lpstr>
      <vt:lpstr>Incidence and density of skills under-utilisation by sector</vt:lpstr>
      <vt:lpstr>Occupations where under-utilisation is most prevalent</vt:lpstr>
      <vt:lpstr>Reasons why staff are working in roles for which they have excess qualifications and skills</vt:lpstr>
      <vt:lpstr>Section 5:  Employer investment in training and skills</vt:lpstr>
      <vt:lpstr>Proportion of employers providing training in the last 12 months by country</vt:lpstr>
      <vt:lpstr>Proportion of employers providing training in the last 12 months by size</vt:lpstr>
      <vt:lpstr>Proportion of employers providing training in the last 12 months by sector</vt:lpstr>
      <vt:lpstr>Training Equilibrium: employers’ interest in providing more training than they were able to</vt:lpstr>
      <vt:lpstr>Types of Training and Workforce Development provided</vt:lpstr>
      <vt:lpstr>Proportion of staff trained by country</vt:lpstr>
      <vt:lpstr>Proportion of staff trained by size</vt:lpstr>
      <vt:lpstr>Staff trained by sector</vt:lpstr>
      <vt:lpstr>Proportion of staff trained by occupation</vt:lpstr>
      <vt:lpstr>Training Days</vt:lpstr>
      <vt:lpstr>PowerPoint Presentation</vt:lpstr>
      <vt:lpstr>PowerPoint Presentation</vt:lpstr>
      <vt:lpstr>Training and Workforce Development - Summary</vt:lpstr>
      <vt:lpstr>Investment in training</vt:lpstr>
      <vt:lpstr>Training expenditure by size</vt:lpstr>
      <vt:lpstr>Section 6:  High Performance Working practices  and Product Market Strategies</vt:lpstr>
      <vt:lpstr>PowerPoint Presentation</vt:lpstr>
      <vt:lpstr>PowerPoint Presentation</vt:lpstr>
      <vt:lpstr>PowerPoint Presentation</vt:lpstr>
      <vt:lpstr>PowerPoint Presentation</vt:lpstr>
      <vt:lpstr>PowerPoint Presentation</vt:lpstr>
      <vt:lpstr>Section 7:  Conclusions</vt:lpstr>
      <vt:lpstr>Developments in the UK economy and the changing nature of work</vt:lpstr>
      <vt:lpstr>Leadership and management</vt:lpstr>
      <vt:lpstr>Skills for a productive workforce</vt:lpstr>
      <vt:lpstr>For more information contact UKCES Employer Surveys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2018-04-12T13:39:35Z</dcterms:created>
  <dcterms:modified xsi:type="dcterms:W3CDTF">2018-04-12T13:39:43Z</dcterms:modified>
</cp:coreProperties>
</file>