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6.xml" ContentType="application/vnd.openxmlformats-officedocument.drawingml.chartshapes+xml"/>
  <Override PartName="/ppt/charts/chart2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14.xml" ContentType="application/vnd.openxmlformats-officedocument.presentationml.notesSlide+xml"/>
  <Override PartName="/ppt/charts/chart3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7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8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7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19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20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1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52.xml" ContentType="application/vnd.openxmlformats-officedocument.drawingml.chart+xml"/>
  <Override PartName="/ppt/theme/themeOverride1.xml" ContentType="application/vnd.openxmlformats-officedocument.themeOverride+xml"/>
  <Override PartName="/ppt/charts/chart53.xml" ContentType="application/vnd.openxmlformats-officedocument.drawingml.chart+xml"/>
  <Override PartName="/ppt/theme/themeOverride2.xml" ContentType="application/vnd.openxmlformats-officedocument.themeOverride+xml"/>
  <Override PartName="/ppt/charts/chart54.xml" ContentType="application/vnd.openxmlformats-officedocument.drawingml.chart+xml"/>
  <Override PartName="/ppt/theme/themeOverride3.xml" ContentType="application/vnd.openxmlformats-officedocument.themeOverride+xml"/>
  <Override PartName="/ppt/charts/chart55.xml" ContentType="application/vnd.openxmlformats-officedocument.drawingml.chart+xml"/>
  <Override PartName="/ppt/notesSlides/notesSlide24.xml" ContentType="application/vnd.openxmlformats-officedocument.presentationml.notesSlide+xml"/>
  <Override PartName="/ppt/charts/chart56.xml" ContentType="application/vnd.openxmlformats-officedocument.drawingml.chart+xml"/>
  <Override PartName="/ppt/notesSlides/notesSlide25.xml" ContentType="application/vnd.openxmlformats-officedocument.presentationml.notesSlide+xml"/>
  <Override PartName="/ppt/charts/chart57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3720" r:id="rId1"/>
    <p:sldMasterId id="2147483752" r:id="rId2"/>
  </p:sldMasterIdLst>
  <p:notesMasterIdLst>
    <p:notesMasterId r:id="rId67"/>
  </p:notesMasterIdLst>
  <p:handoutMasterIdLst>
    <p:handoutMasterId r:id="rId68"/>
  </p:handoutMasterIdLst>
  <p:sldIdLst>
    <p:sldId id="258" r:id="rId3"/>
    <p:sldId id="419" r:id="rId4"/>
    <p:sldId id="346" r:id="rId5"/>
    <p:sldId id="520" r:id="rId6"/>
    <p:sldId id="348" r:id="rId7"/>
    <p:sldId id="350" r:id="rId8"/>
    <p:sldId id="260" r:id="rId9"/>
    <p:sldId id="500" r:id="rId10"/>
    <p:sldId id="501" r:id="rId11"/>
    <p:sldId id="502" r:id="rId12"/>
    <p:sldId id="351" r:id="rId13"/>
    <p:sldId id="345" r:id="rId14"/>
    <p:sldId id="470" r:id="rId15"/>
    <p:sldId id="471" r:id="rId16"/>
    <p:sldId id="472" r:id="rId17"/>
    <p:sldId id="473" r:id="rId18"/>
    <p:sldId id="420" r:id="rId19"/>
    <p:sldId id="508" r:id="rId20"/>
    <p:sldId id="517" r:id="rId21"/>
    <p:sldId id="509" r:id="rId22"/>
    <p:sldId id="510" r:id="rId23"/>
    <p:sldId id="511" r:id="rId24"/>
    <p:sldId id="320" r:id="rId25"/>
    <p:sldId id="503" r:id="rId26"/>
    <p:sldId id="504" r:id="rId27"/>
    <p:sldId id="505" r:id="rId28"/>
    <p:sldId id="506" r:id="rId29"/>
    <p:sldId id="507" r:id="rId30"/>
    <p:sldId id="481" r:id="rId31"/>
    <p:sldId id="482" r:id="rId32"/>
    <p:sldId id="483" r:id="rId33"/>
    <p:sldId id="484" r:id="rId34"/>
    <p:sldId id="485" r:id="rId35"/>
    <p:sldId id="467" r:id="rId36"/>
    <p:sldId id="356" r:id="rId37"/>
    <p:sldId id="459" r:id="rId38"/>
    <p:sldId id="460" r:id="rId39"/>
    <p:sldId id="461" r:id="rId40"/>
    <p:sldId id="462" r:id="rId41"/>
    <p:sldId id="463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453" r:id="rId57"/>
    <p:sldId id="513" r:id="rId58"/>
    <p:sldId id="514" r:id="rId59"/>
    <p:sldId id="515" r:id="rId60"/>
    <p:sldId id="518" r:id="rId61"/>
    <p:sldId id="519" r:id="rId62"/>
    <p:sldId id="404" r:id="rId63"/>
    <p:sldId id="457" r:id="rId64"/>
    <p:sldId id="458" r:id="rId65"/>
    <p:sldId id="521" r:id="rId6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35">
          <p15:clr>
            <a:srgbClr val="A4A3A4"/>
          </p15:clr>
        </p15:guide>
        <p15:guide id="4" pos="1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DB0"/>
    <a:srgbClr val="233A75"/>
    <a:srgbClr val="C8D3EF"/>
    <a:srgbClr val="5A7AC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0" autoAdjust="0"/>
    <p:restoredTop sz="95267" autoAdjust="0"/>
  </p:normalViewPr>
  <p:slideViewPr>
    <p:cSldViewPr snapToGrid="0">
      <p:cViewPr varScale="1">
        <p:scale>
          <a:sx n="62" d="100"/>
          <a:sy n="62" d="100"/>
        </p:scale>
        <p:origin x="108" y="996"/>
      </p:cViewPr>
      <p:guideLst>
        <p:guide orient="horz" pos="2160"/>
        <p:guide pos="3840"/>
        <p:guide orient="horz" pos="1635"/>
        <p:guide pos="124"/>
      </p:guideLst>
    </p:cSldViewPr>
  </p:slideViewPr>
  <p:outlineViewPr>
    <p:cViewPr>
      <p:scale>
        <a:sx n="33" d="100"/>
        <a:sy n="33" d="100"/>
      </p:scale>
      <p:origin x="0" y="678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50.xml"/><Relationship Id="rId57" Type="http://schemas.openxmlformats.org/officeDocument/2006/relationships/slide" Target="slides/slide58.xml"/><Relationship Id="rId61" Type="http://schemas.openxmlformats.org/officeDocument/2006/relationships/slide" Target="slides/slide62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7.xml"/><Relationship Id="rId8" Type="http://schemas.openxmlformats.org/officeDocument/2006/relationships/slide" Target="slides/slide8.xml"/><Relationship Id="rId51" Type="http://schemas.openxmlformats.org/officeDocument/2006/relationships/slide" Target="slides/slide52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1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3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0692605456246E-2"/>
          <c:y val="2.5580322670959228E-2"/>
          <c:w val="0.89834726568921597"/>
          <c:h val="0.94883935465808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250+</c:v>
                </c:pt>
                <c:pt idx="1">
                  <c:v>100-249</c:v>
                </c:pt>
                <c:pt idx="2">
                  <c:v>50-99</c:v>
                </c:pt>
                <c:pt idx="3">
                  <c:v>25-99</c:v>
                </c:pt>
                <c:pt idx="4">
                  <c:v>5-24</c:v>
                </c:pt>
                <c:pt idx="5">
                  <c:v>2-4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0.15</c:v>
                </c:pt>
                <c:pt idx="2">
                  <c:v>0.13</c:v>
                </c:pt>
                <c:pt idx="3">
                  <c:v>0.13</c:v>
                </c:pt>
                <c:pt idx="4">
                  <c:v>0.25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1-473B-8C8C-727C199C3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250+</c:v>
                </c:pt>
                <c:pt idx="1">
                  <c:v>100-249</c:v>
                </c:pt>
                <c:pt idx="2">
                  <c:v>50-99</c:v>
                </c:pt>
                <c:pt idx="3">
                  <c:v>25-99</c:v>
                </c:pt>
                <c:pt idx="4">
                  <c:v>5-24</c:v>
                </c:pt>
                <c:pt idx="5">
                  <c:v>2-4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0.03</c:v>
                </c:pt>
                <c:pt idx="3">
                  <c:v>0.05</c:v>
                </c:pt>
                <c:pt idx="4">
                  <c:v>0.38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1-473B-8C8C-727C199C3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011584"/>
        <c:axId val="245013120"/>
      </c:barChart>
      <c:catAx>
        <c:axId val="2450115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5013120"/>
        <c:crosses val="autoZero"/>
        <c:auto val="1"/>
        <c:lblAlgn val="ctr"/>
        <c:lblOffset val="100"/>
        <c:noMultiLvlLbl val="0"/>
      </c:catAx>
      <c:valAx>
        <c:axId val="2450131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4501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24-464E-8733-AA2977C5F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Any impact </c:v>
                </c:pt>
                <c:pt idx="1">
                  <c:v>Increase workload for other staff</c:v>
                </c:pt>
                <c:pt idx="2">
                  <c:v>Have difficulties meeting customer services objectives</c:v>
                </c:pt>
                <c:pt idx="3">
                  <c:v>Lose business or orders to competitors</c:v>
                </c:pt>
                <c:pt idx="4">
                  <c:v>Experience increased operating costs</c:v>
                </c:pt>
                <c:pt idx="5">
                  <c:v>Delay developing new products or services</c:v>
                </c:pt>
                <c:pt idx="6">
                  <c:v>Have difficulties introducing new working practices</c:v>
                </c:pt>
                <c:pt idx="7">
                  <c:v>Withdraw from offering certain products or services altogether</c:v>
                </c:pt>
                <c:pt idx="8">
                  <c:v>Have difficulties meeting quality standards</c:v>
                </c:pt>
                <c:pt idx="9">
                  <c:v>Outsource work</c:v>
                </c:pt>
                <c:pt idx="10">
                  <c:v>Difficulties with technological change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0.97</c:v>
                </c:pt>
                <c:pt idx="1">
                  <c:v>0.84</c:v>
                </c:pt>
                <c:pt idx="2">
                  <c:v>0.56999999999999995</c:v>
                </c:pt>
                <c:pt idx="3">
                  <c:v>0.49</c:v>
                </c:pt>
                <c:pt idx="4">
                  <c:v>0.46</c:v>
                </c:pt>
                <c:pt idx="5">
                  <c:v>0.44</c:v>
                </c:pt>
                <c:pt idx="6">
                  <c:v>0.4</c:v>
                </c:pt>
                <c:pt idx="7">
                  <c:v>0.39</c:v>
                </c:pt>
                <c:pt idx="8">
                  <c:v>0.36</c:v>
                </c:pt>
                <c:pt idx="9">
                  <c:v>0.31</c:v>
                </c:pt>
                <c:pt idx="1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4-464E-8733-AA2977C5FF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Any impact </c:v>
                </c:pt>
                <c:pt idx="1">
                  <c:v>Increase workload for other staff</c:v>
                </c:pt>
                <c:pt idx="2">
                  <c:v>Have difficulties meeting customer services objectives</c:v>
                </c:pt>
                <c:pt idx="3">
                  <c:v>Lose business or orders to competitors</c:v>
                </c:pt>
                <c:pt idx="4">
                  <c:v>Experience increased operating costs</c:v>
                </c:pt>
                <c:pt idx="5">
                  <c:v>Delay developing new products or services</c:v>
                </c:pt>
                <c:pt idx="6">
                  <c:v>Have difficulties introducing new working practices</c:v>
                </c:pt>
                <c:pt idx="7">
                  <c:v>Withdraw from offering certain products or services altogether</c:v>
                </c:pt>
                <c:pt idx="8">
                  <c:v>Have difficulties meeting quality standards</c:v>
                </c:pt>
                <c:pt idx="9">
                  <c:v>Outsource work</c:v>
                </c:pt>
                <c:pt idx="10">
                  <c:v>Difficulties with technological change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0.97</c:v>
                </c:pt>
                <c:pt idx="1">
                  <c:v>0.9</c:v>
                </c:pt>
                <c:pt idx="2">
                  <c:v>0.49</c:v>
                </c:pt>
                <c:pt idx="3">
                  <c:v>0.45</c:v>
                </c:pt>
                <c:pt idx="4">
                  <c:v>0.43</c:v>
                </c:pt>
                <c:pt idx="5">
                  <c:v>0.47</c:v>
                </c:pt>
                <c:pt idx="6">
                  <c:v>0.38</c:v>
                </c:pt>
                <c:pt idx="7">
                  <c:v>0.23</c:v>
                </c:pt>
                <c:pt idx="8">
                  <c:v>0.37</c:v>
                </c:pt>
                <c:pt idx="9">
                  <c:v>0.32</c:v>
                </c:pt>
                <c:pt idx="1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4-464E-8733-AA2977C5FF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Any impact </c:v>
                </c:pt>
                <c:pt idx="1">
                  <c:v>Increase workload for other staff</c:v>
                </c:pt>
                <c:pt idx="2">
                  <c:v>Have difficulties meeting customer services objectives</c:v>
                </c:pt>
                <c:pt idx="3">
                  <c:v>Lose business or orders to competitors</c:v>
                </c:pt>
                <c:pt idx="4">
                  <c:v>Experience increased operating costs</c:v>
                </c:pt>
                <c:pt idx="5">
                  <c:v>Delay developing new products or services</c:v>
                </c:pt>
                <c:pt idx="6">
                  <c:v>Have difficulties introducing new working practices</c:v>
                </c:pt>
                <c:pt idx="7">
                  <c:v>Withdraw from offering certain products or services altogether</c:v>
                </c:pt>
                <c:pt idx="8">
                  <c:v>Have difficulties meeting quality standards</c:v>
                </c:pt>
                <c:pt idx="9">
                  <c:v>Outsource work</c:v>
                </c:pt>
                <c:pt idx="10">
                  <c:v>Difficulties with technological change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3-FA24-464E-8733-AA2977C5F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8017152"/>
        <c:axId val="258018688"/>
      </c:barChart>
      <c:catAx>
        <c:axId val="258017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8018688"/>
        <c:crosses val="autoZero"/>
        <c:auto val="1"/>
        <c:lblAlgn val="ctr"/>
        <c:lblOffset val="100"/>
        <c:noMultiLvlLbl val="0"/>
      </c:catAx>
      <c:valAx>
        <c:axId val="2580186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58017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Increasing advertising/ recruitment spend</c:v>
                </c:pt>
                <c:pt idx="1">
                  <c:v>Using new recruitment methods </c:v>
                </c:pt>
                <c:pt idx="2">
                  <c:v>Redefining existing jobs</c:v>
                </c:pt>
                <c:pt idx="3">
                  <c:v>Increasing/ expanding trainee programmes</c:v>
                </c:pt>
                <c:pt idx="4">
                  <c:v>Increasing training to existing workforce</c:v>
                </c:pt>
                <c:pt idx="5">
                  <c:v>Using contractors/ contracting out</c:v>
                </c:pt>
                <c:pt idx="6">
                  <c:v>Preparing to offer training to those less well qualified </c:v>
                </c:pt>
                <c:pt idx="7">
                  <c:v>Increasing salaries</c:v>
                </c:pt>
                <c:pt idx="8">
                  <c:v>Recruiting workers who are non-UK nationals</c:v>
                </c:pt>
                <c:pt idx="9">
                  <c:v>Making the job more attractive</c:v>
                </c:pt>
                <c:pt idx="10">
                  <c:v>Other</c:v>
                </c:pt>
                <c:pt idx="11">
                  <c:v>No action taken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0.32</c:v>
                </c:pt>
                <c:pt idx="1">
                  <c:v>0.28000000000000003</c:v>
                </c:pt>
                <c:pt idx="2">
                  <c:v>0.18</c:v>
                </c:pt>
                <c:pt idx="3">
                  <c:v>0.13</c:v>
                </c:pt>
                <c:pt idx="4">
                  <c:v>0.08</c:v>
                </c:pt>
                <c:pt idx="5">
                  <c:v>0.06</c:v>
                </c:pt>
                <c:pt idx="6">
                  <c:v>0.06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0.04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66C-A0E6-0E05F2CEA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Increasing advertising/ recruitment spend</c:v>
                </c:pt>
                <c:pt idx="1">
                  <c:v>Using new recruitment methods </c:v>
                </c:pt>
                <c:pt idx="2">
                  <c:v>Redefining existing jobs</c:v>
                </c:pt>
                <c:pt idx="3">
                  <c:v>Increasing/ expanding trainee programmes</c:v>
                </c:pt>
                <c:pt idx="4">
                  <c:v>Increasing training to existing workforce</c:v>
                </c:pt>
                <c:pt idx="5">
                  <c:v>Using contractors/ contracting out</c:v>
                </c:pt>
                <c:pt idx="6">
                  <c:v>Preparing to offer training to those less well qualified </c:v>
                </c:pt>
                <c:pt idx="7">
                  <c:v>Increasing salaries</c:v>
                </c:pt>
                <c:pt idx="8">
                  <c:v>Recruiting workers who are non-UK nationals</c:v>
                </c:pt>
                <c:pt idx="9">
                  <c:v>Making the job more attractive</c:v>
                </c:pt>
                <c:pt idx="10">
                  <c:v>Other</c:v>
                </c:pt>
                <c:pt idx="11">
                  <c:v>No action taken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0.26</c:v>
                </c:pt>
                <c:pt idx="1">
                  <c:v>0.31</c:v>
                </c:pt>
                <c:pt idx="2">
                  <c:v>0.18</c:v>
                </c:pt>
                <c:pt idx="3">
                  <c:v>0.05</c:v>
                </c:pt>
                <c:pt idx="4">
                  <c:v>0.06</c:v>
                </c:pt>
                <c:pt idx="5">
                  <c:v>0.05</c:v>
                </c:pt>
                <c:pt idx="6">
                  <c:v>0.08</c:v>
                </c:pt>
                <c:pt idx="7">
                  <c:v>0.03</c:v>
                </c:pt>
                <c:pt idx="8">
                  <c:v>0.04</c:v>
                </c:pt>
                <c:pt idx="9">
                  <c:v>0.02</c:v>
                </c:pt>
                <c:pt idx="10">
                  <c:v>0.03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1-466C-A0E6-0E05F2CEA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258080768"/>
        <c:axId val="258082304"/>
      </c:barChart>
      <c:catAx>
        <c:axId val="2580807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58082304"/>
        <c:crosses val="autoZero"/>
        <c:auto val="1"/>
        <c:lblAlgn val="ctr"/>
        <c:lblOffset val="100"/>
        <c:noMultiLvlLbl val="0"/>
      </c:catAx>
      <c:valAx>
        <c:axId val="2580823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5808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33864159328762E-3"/>
          <c:y val="1.5163687714119181E-2"/>
          <c:w val="0.95632521068802878"/>
          <c:h val="0.83169357371408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 Wales</c:v>
                </c:pt>
                <c:pt idx="2">
                  <c:v>Mid Wales</c:v>
                </c:pt>
                <c:pt idx="3">
                  <c:v>South East Wales</c:v>
                </c:pt>
                <c:pt idx="4">
                  <c:v>South West Wales</c:v>
                </c:pt>
                <c:pt idx="5">
                  <c:v>West Wales and the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0.08</c:v>
                </c:pt>
                <c:pt idx="2">
                  <c:v>0.08</c:v>
                </c:pt>
                <c:pt idx="3">
                  <c:v>0.09</c:v>
                </c:pt>
                <c:pt idx="4">
                  <c:v>0.1</c:v>
                </c:pt>
                <c:pt idx="5">
                  <c:v>0.09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57684992"/>
        <c:axId val="257686528"/>
      </c:barChart>
      <c:catAx>
        <c:axId val="25768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00000"/>
                </a:solidFill>
              </a:defRPr>
            </a:pPr>
            <a:endParaRPr lang="en-US"/>
          </a:p>
        </c:txPr>
        <c:crossAx val="257686528"/>
        <c:crosses val="autoZero"/>
        <c:auto val="1"/>
        <c:lblAlgn val="ctr"/>
        <c:lblOffset val="100"/>
        <c:noMultiLvlLbl val="0"/>
      </c:catAx>
      <c:valAx>
        <c:axId val="257686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7684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88926892602117E-2"/>
          <c:y val="0"/>
          <c:w val="0.95632521068802878"/>
          <c:h val="0.89741930018330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97-46C6-96D8-16B90231B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 to 4</c:v>
                </c:pt>
                <c:pt idx="1">
                  <c:v>5 to 24</c:v>
                </c:pt>
                <c:pt idx="2">
                  <c:v>25 to 49</c:v>
                </c:pt>
                <c:pt idx="3">
                  <c:v>50 to 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0.11</c:v>
                </c:pt>
                <c:pt idx="2">
                  <c:v>0.15</c:v>
                </c:pt>
                <c:pt idx="3">
                  <c:v>0.16</c:v>
                </c:pt>
                <c:pt idx="4">
                  <c:v>0.24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57808256"/>
        <c:axId val="257809792"/>
      </c:barChart>
      <c:catAx>
        <c:axId val="2578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en-US"/>
          </a:p>
        </c:txPr>
        <c:crossAx val="257809792"/>
        <c:crosses val="autoZero"/>
        <c:auto val="1"/>
        <c:lblAlgn val="ctr"/>
        <c:lblOffset val="100"/>
        <c:noMultiLvlLbl val="0"/>
      </c:catAx>
      <c:valAx>
        <c:axId val="2578097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78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81819998330018E-2"/>
          <c:y val="8.5118247341562772E-2"/>
          <c:w val="0.97791818000166997"/>
          <c:h val="0.6812787441640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 </c:v>
                </c:pt>
                <c:pt idx="1">
                  <c:v>Arts &amp; Other Services </c:v>
                </c:pt>
                <c:pt idx="2">
                  <c:v>Manufacturing </c:v>
                </c:pt>
                <c:pt idx="3">
                  <c:v>Transport &amp; Comms</c:v>
                </c:pt>
                <c:pt idx="4">
                  <c:v>Education </c:v>
                </c:pt>
                <c:pt idx="5">
                  <c:v>Health &amp; Social Work</c:v>
                </c:pt>
                <c:pt idx="6">
                  <c:v>Construction </c:v>
                </c:pt>
                <c:pt idx="7">
                  <c:v>Electricity, Gas &amp; Water </c:v>
                </c:pt>
                <c:pt idx="8">
                  <c:v>Public Admin </c:v>
                </c:pt>
                <c:pt idx="9">
                  <c:v>Wholesale &amp; Retail </c:v>
                </c:pt>
                <c:pt idx="10">
                  <c:v>Business Services</c:v>
                </c:pt>
                <c:pt idx="11">
                  <c:v>Agriculture </c:v>
                </c:pt>
                <c:pt idx="12">
                  <c:v>Financial Services 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0.2</c:v>
                </c:pt>
                <c:pt idx="1">
                  <c:v>0.13</c:v>
                </c:pt>
                <c:pt idx="2">
                  <c:v>0.12</c:v>
                </c:pt>
                <c:pt idx="3">
                  <c:v>0.11</c:v>
                </c:pt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0.08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7.0000000000000007E-2</c:v>
                </c:pt>
                <c:pt idx="11">
                  <c:v>0.05</c:v>
                </c:pt>
                <c:pt idx="1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3-4E85-9BDE-7C2EF57B3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441216"/>
        <c:axId val="258442752"/>
      </c:barChart>
      <c:catAx>
        <c:axId val="25844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58442752"/>
        <c:crosses val="autoZero"/>
        <c:auto val="1"/>
        <c:lblAlgn val="ctr"/>
        <c:lblOffset val="100"/>
        <c:noMultiLvlLbl val="0"/>
      </c:catAx>
      <c:valAx>
        <c:axId val="258442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844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/ clerical</c:v>
                </c:pt>
                <c:pt idx="4">
                  <c:v>Skilled Trade</c:v>
                </c:pt>
                <c:pt idx="5">
                  <c:v>Caring / leisure / service</c:v>
                </c:pt>
                <c:pt idx="6">
                  <c:v>Sales / customer service</c:v>
                </c:pt>
                <c:pt idx="7">
                  <c:v>Machine Ops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0.26</c:v>
                </c:pt>
                <c:pt idx="5">
                  <c:v>0.1</c:v>
                </c:pt>
                <c:pt idx="6">
                  <c:v>0.08</c:v>
                </c:pt>
                <c:pt idx="7">
                  <c:v>0.16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C-4F58-8017-0638E68D3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1"/>
        <c:axId val="258940928"/>
        <c:axId val="258942464"/>
      </c:barChart>
      <c:catAx>
        <c:axId val="2589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42464"/>
        <c:crosses val="autoZero"/>
        <c:auto val="1"/>
        <c:lblAlgn val="ctr"/>
        <c:lblOffset val="100"/>
        <c:noMultiLvlLbl val="0"/>
      </c:catAx>
      <c:valAx>
        <c:axId val="258942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940928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22234383839675"/>
          <c:y val="2.1087632775102283E-2"/>
          <c:w val="0.5655004921259843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8B-4922-9EF7-89780FFF9B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8B-4922-9EF7-89780FFF9B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8B-4922-9EF7-89780FFF9B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8B-4922-9EF7-89780FFF9B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68B-4922-9EF7-89780FFF9B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68B-4922-9EF7-89780FFF9B1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8B-4922-9EF7-89780FFF9B1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68B-4922-9EF7-89780FFF9B1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68B-4922-9EF7-89780FFF9B1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68B-4922-9EF7-89780FFF9B1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68B-4922-9EF7-89780FFF9B1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68B-4922-9EF7-89780FFF9B1D}"/>
              </c:ext>
            </c:extLst>
          </c:dPt>
          <c:dPt>
            <c:idx val="12"/>
            <c:invertIfNegative val="0"/>
            <c:bubble3D val="0"/>
            <c:spPr>
              <a:solidFill>
                <a:srgbClr val="233A75"/>
              </a:solidFill>
              <a:ln>
                <a:solidFill>
                  <a:srgbClr val="836DB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A68B-4922-9EF7-89780FFF9B1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A68B-4922-9EF7-89780FFF9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Other</c:v>
                </c:pt>
                <c:pt idx="1">
                  <c:v>Students come and go</c:v>
                </c:pt>
                <c:pt idx="2">
                  <c:v>Cost to employer</c:v>
                </c:pt>
                <c:pt idx="3">
                  <c:v>Nature of work is too difficult/mentally and physically tiring</c:v>
                </c:pt>
                <c:pt idx="4">
                  <c:v>Difficult to find experienced/skilled staff</c:v>
                </c:pt>
                <c:pt idx="5">
                  <c:v>Unattractive conditions of employment</c:v>
                </c:pt>
                <c:pt idx="6">
                  <c:v>Geographic location of the site</c:v>
                </c:pt>
                <c:pt idx="7">
                  <c:v>Impact of the benefits trap</c:v>
                </c:pt>
                <c:pt idx="8">
                  <c:v>Lack of career progression</c:v>
                </c:pt>
                <c:pt idx="9">
                  <c:v>Staff don't want long term commitment</c:v>
                </c:pt>
                <c:pt idx="10">
                  <c:v>Too much competition from other employers</c:v>
                </c:pt>
                <c:pt idx="11">
                  <c:v>Wages offered are lower than those offered by other organisations</c:v>
                </c:pt>
                <c:pt idx="12">
                  <c:v>Long/unsocial hours</c:v>
                </c:pt>
                <c:pt idx="13">
                  <c:v>Not enough people interested in doing this type of work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0.05</c:v>
                </c:pt>
                <c:pt idx="1">
                  <c:v>0.01</c:v>
                </c:pt>
                <c:pt idx="2">
                  <c:v>0.04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0.22</c:v>
                </c:pt>
                <c:pt idx="6">
                  <c:v>0.31</c:v>
                </c:pt>
                <c:pt idx="7">
                  <c:v>0.33</c:v>
                </c:pt>
                <c:pt idx="8">
                  <c:v>0.34</c:v>
                </c:pt>
                <c:pt idx="9">
                  <c:v>0.34</c:v>
                </c:pt>
                <c:pt idx="10">
                  <c:v>0.35</c:v>
                </c:pt>
                <c:pt idx="11">
                  <c:v>0.36</c:v>
                </c:pt>
                <c:pt idx="12">
                  <c:v>0.4</c:v>
                </c:pt>
                <c:pt idx="1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68B-4922-9EF7-89780FFF9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59011328"/>
        <c:axId val="259012864"/>
      </c:barChart>
      <c:catAx>
        <c:axId val="259011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012864"/>
        <c:crosses val="autoZero"/>
        <c:auto val="1"/>
        <c:lblAlgn val="ctr"/>
        <c:lblOffset val="100"/>
        <c:noMultiLvlLbl val="0"/>
      </c:catAx>
      <c:valAx>
        <c:axId val="259012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5901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56696781590097E-2"/>
          <c:y val="9.9577359862136172E-2"/>
          <c:w val="0.9231581644989959"/>
          <c:h val="0.7056711474098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 of skills gaps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62E-4C6B-9627-474C072BF89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2E-4C6B-9627-474C072BF8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62E-4C6B-9627-474C072BF8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62E-4C6B-9627-474C072BF89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62E-4C6B-9627-474C072BF89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62E-4C6B-9627-474C072BF89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62E-4C6B-9627-474C072BF8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562E-4C6B-9627-474C072BF89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562E-4C6B-9627-474C072BF89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62E-4C6B-9627-474C072BF8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62E-4C6B-9627-474C072BF8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562E-4C6B-9627-474C072BF89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62E-4C6B-9627-474C072BF89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562E-4C6B-9627-474C072BF8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8-562E-4C6B-9627-474C072BF8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62E-4C6B-9627-474C072BF8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CFD4-4404-B46F-3106DC017C5B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CFD4-4404-B46F-3106DC017C5B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CFD4-4404-B46F-3106DC017C5B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CFD4-4404-B46F-3106DC017C5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2E-4C6B-9627-474C072BF8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2E-4C6B-9627-474C072BF89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62E-4C6B-9627-474C072BF89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62E-4C6B-9627-474C072BF89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62E-4C6B-9627-474C072BF8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62E-4C6B-9627-474C072BF89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62E-4C6B-9627-474C072BF8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62E-4C6B-9627-474C072BF8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62E-4C6B-9627-474C072BF89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62E-4C6B-9627-474C072BF8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62E-4C6B-9627-474C072BF89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62E-4C6B-9627-474C072BF89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62E-4C6B-9627-474C072BF89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562E-4C6B-9627-474C072BF89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62E-4C6B-9627-474C072BF89D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b="1" dirty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CFD4-4404-B46F-3106DC017C5B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b="1" dirty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CFD4-4404-B46F-3106DC017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Sheet1!$B$2:$B$28</c:f>
              <c:strCache>
                <c:ptCount val="27"/>
                <c:pt idx="0">
                  <c:v>Wales 2011</c:v>
                </c:pt>
                <c:pt idx="1">
                  <c:v>Wales 2013</c:v>
                </c:pt>
                <c:pt idx="2">
                  <c:v>Wales 2015</c:v>
                </c:pt>
                <c:pt idx="4">
                  <c:v>North 2011</c:v>
                </c:pt>
                <c:pt idx="5">
                  <c:v>North 2013</c:v>
                </c:pt>
                <c:pt idx="6">
                  <c:v>North 2015</c:v>
                </c:pt>
                <c:pt idx="8">
                  <c:v>Mid 2011</c:v>
                </c:pt>
                <c:pt idx="9">
                  <c:v>Mid 2013</c:v>
                </c:pt>
                <c:pt idx="10">
                  <c:v>Mid 2015</c:v>
                </c:pt>
                <c:pt idx="12">
                  <c:v>South 2011</c:v>
                </c:pt>
                <c:pt idx="13">
                  <c:v>South 2013</c:v>
                </c:pt>
                <c:pt idx="14">
                  <c:v>South 2015</c:v>
                </c:pt>
                <c:pt idx="16">
                  <c:v>South West 2011</c:v>
                </c:pt>
                <c:pt idx="17">
                  <c:v>South West 2013</c:v>
                </c:pt>
                <c:pt idx="18">
                  <c:v>South West 2015</c:v>
                </c:pt>
                <c:pt idx="20">
                  <c:v>West Wales and the Valleys 2011</c:v>
                </c:pt>
                <c:pt idx="21">
                  <c:v>West Wales and the Valleys 2013</c:v>
                </c:pt>
                <c:pt idx="22">
                  <c:v>West Wales and the Valleys 2015</c:v>
                </c:pt>
                <c:pt idx="24">
                  <c:v>East 2011</c:v>
                </c:pt>
                <c:pt idx="25">
                  <c:v>East 2013</c:v>
                </c:pt>
                <c:pt idx="26">
                  <c:v>East 2015</c:v>
                </c:pt>
              </c:strCache>
            </c:strRef>
          </c:cat>
          <c:val>
            <c:numRef>
              <c:f>Sheet1!$C$2:$C$28</c:f>
              <c:numCache>
                <c:formatCode>0%</c:formatCode>
                <c:ptCount val="27"/>
                <c:pt idx="0">
                  <c:v>0.16</c:v>
                </c:pt>
                <c:pt idx="1">
                  <c:v>0.16</c:v>
                </c:pt>
                <c:pt idx="2">
                  <c:v>0.14000000000000001</c:v>
                </c:pt>
                <c:pt idx="4">
                  <c:v>0.15</c:v>
                </c:pt>
                <c:pt idx="5">
                  <c:v>0.17</c:v>
                </c:pt>
                <c:pt idx="6">
                  <c:v>0.13</c:v>
                </c:pt>
                <c:pt idx="8">
                  <c:v>0.13</c:v>
                </c:pt>
                <c:pt idx="9">
                  <c:v>0.12</c:v>
                </c:pt>
                <c:pt idx="10">
                  <c:v>0.11</c:v>
                </c:pt>
                <c:pt idx="12">
                  <c:v>0.18</c:v>
                </c:pt>
                <c:pt idx="13">
                  <c:v>0.17</c:v>
                </c:pt>
                <c:pt idx="14">
                  <c:v>0.16</c:v>
                </c:pt>
                <c:pt idx="16">
                  <c:v>0.14000000000000001</c:v>
                </c:pt>
                <c:pt idx="17">
                  <c:v>0.15</c:v>
                </c:pt>
                <c:pt idx="18">
                  <c:v>0.13</c:v>
                </c:pt>
                <c:pt idx="20">
                  <c:v>0.15</c:v>
                </c:pt>
                <c:pt idx="21">
                  <c:v>0.16</c:v>
                </c:pt>
                <c:pt idx="22">
                  <c:v>0.13</c:v>
                </c:pt>
                <c:pt idx="24">
                  <c:v>0.17</c:v>
                </c:pt>
                <c:pt idx="25">
                  <c:v>0.16</c:v>
                </c:pt>
                <c:pt idx="2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267966720"/>
        <c:axId val="267984896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CFD4-4404-B46F-3106DC017C5B}"/>
                </c:ext>
              </c:extLst>
            </c:dLbl>
            <c:dLbl>
              <c:idx val="6"/>
              <c:layout>
                <c:manualLayout>
                  <c:x val="-2.0873618631237028E-2"/>
                  <c:y val="-6.815970598506433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CFD4-4404-B46F-3106DC017C5B}"/>
                </c:ext>
              </c:extLst>
            </c:dLbl>
            <c:dLbl>
              <c:idx val="10"/>
              <c:layout>
                <c:manualLayout>
                  <c:x val="-2.2942612068373554E-2"/>
                  <c:y val="-7.419109007848398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CFD4-4404-B46F-3106DC017C5B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CFD4-4404-B46F-3106DC017C5B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CFD4-4404-B46F-3106DC017C5B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CFD4-4404-B46F-3106DC017C5B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CFD4-4404-B46F-3106DC017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Sheet1!$B$2:$B$28</c:f>
              <c:strCache>
                <c:ptCount val="27"/>
                <c:pt idx="0">
                  <c:v>Wales 2011</c:v>
                </c:pt>
                <c:pt idx="1">
                  <c:v>Wales 2013</c:v>
                </c:pt>
                <c:pt idx="2">
                  <c:v>Wales 2015</c:v>
                </c:pt>
                <c:pt idx="4">
                  <c:v>North 2011</c:v>
                </c:pt>
                <c:pt idx="5">
                  <c:v>North 2013</c:v>
                </c:pt>
                <c:pt idx="6">
                  <c:v>North 2015</c:v>
                </c:pt>
                <c:pt idx="8">
                  <c:v>Mid 2011</c:v>
                </c:pt>
                <c:pt idx="9">
                  <c:v>Mid 2013</c:v>
                </c:pt>
                <c:pt idx="10">
                  <c:v>Mid 2015</c:v>
                </c:pt>
                <c:pt idx="12">
                  <c:v>South 2011</c:v>
                </c:pt>
                <c:pt idx="13">
                  <c:v>South 2013</c:v>
                </c:pt>
                <c:pt idx="14">
                  <c:v>South 2015</c:v>
                </c:pt>
                <c:pt idx="16">
                  <c:v>South West 2011</c:v>
                </c:pt>
                <c:pt idx="17">
                  <c:v>South West 2013</c:v>
                </c:pt>
                <c:pt idx="18">
                  <c:v>South West 2015</c:v>
                </c:pt>
                <c:pt idx="20">
                  <c:v>West Wales and the Valleys 2011</c:v>
                </c:pt>
                <c:pt idx="21">
                  <c:v>West Wales and the Valleys 2013</c:v>
                </c:pt>
                <c:pt idx="22">
                  <c:v>West Wales and the Valleys 2015</c:v>
                </c:pt>
                <c:pt idx="24">
                  <c:v>East 2011</c:v>
                </c:pt>
                <c:pt idx="25">
                  <c:v>East 2013</c:v>
                </c:pt>
                <c:pt idx="26">
                  <c:v>East 2015</c:v>
                </c:pt>
              </c:strCache>
            </c:strRef>
          </c:cat>
          <c:val>
            <c:numRef>
              <c:f>Sheet1!$D$2:$D$28</c:f>
              <c:numCache>
                <c:formatCode>0.0%</c:formatCode>
                <c:ptCount val="27"/>
                <c:pt idx="0">
                  <c:v>4.5999999999999999E-2</c:v>
                </c:pt>
                <c:pt idx="1">
                  <c:v>5.8000000000000003E-2</c:v>
                </c:pt>
                <c:pt idx="2">
                  <c:v>4.4999999999999998E-2</c:v>
                </c:pt>
                <c:pt idx="4">
                  <c:v>0.05</c:v>
                </c:pt>
                <c:pt idx="5">
                  <c:v>7.5999999999999998E-2</c:v>
                </c:pt>
                <c:pt idx="6">
                  <c:v>4.3999999999999997E-2</c:v>
                </c:pt>
                <c:pt idx="8">
                  <c:v>6.0999999999999999E-2</c:v>
                </c:pt>
                <c:pt idx="9">
                  <c:v>5.0999999999999997E-2</c:v>
                </c:pt>
                <c:pt idx="10">
                  <c:v>2.5000000000000001E-2</c:v>
                </c:pt>
                <c:pt idx="12">
                  <c:v>4.4999999999999998E-2</c:v>
                </c:pt>
                <c:pt idx="13">
                  <c:v>5.2999999999999999E-2</c:v>
                </c:pt>
                <c:pt idx="14">
                  <c:v>4.9000000000000002E-2</c:v>
                </c:pt>
                <c:pt idx="16">
                  <c:v>4.2000000000000003E-2</c:v>
                </c:pt>
                <c:pt idx="17">
                  <c:v>0.05</c:v>
                </c:pt>
                <c:pt idx="18">
                  <c:v>4.4999999999999998E-2</c:v>
                </c:pt>
                <c:pt idx="20">
                  <c:v>4.5999999999999999E-2</c:v>
                </c:pt>
                <c:pt idx="21">
                  <c:v>6.3E-2</c:v>
                </c:pt>
                <c:pt idx="22">
                  <c:v>4.7E-2</c:v>
                </c:pt>
                <c:pt idx="24">
                  <c:v>4.7E-2</c:v>
                </c:pt>
                <c:pt idx="25">
                  <c:v>4.9000000000000002E-2</c:v>
                </c:pt>
                <c:pt idx="26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966720"/>
        <c:axId val="267984896"/>
      </c:lineChart>
      <c:catAx>
        <c:axId val="2679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67984896"/>
        <c:crosses val="autoZero"/>
        <c:auto val="1"/>
        <c:lblAlgn val="ctr"/>
        <c:lblOffset val="100"/>
        <c:noMultiLvlLbl val="0"/>
      </c:catAx>
      <c:valAx>
        <c:axId val="267984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796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65814399067436E-2"/>
          <c:y val="0.13560610590516542"/>
          <c:w val="0.97326837120186516"/>
          <c:h val="0.79744544111103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160-4952-9842-8F019713914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60-4952-9842-8F019713914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160-4952-9842-8F019713914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160-4952-9842-8F019713914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160-4952-9842-8F0197139146}"/>
              </c:ext>
            </c:extLst>
          </c:dPt>
          <c:dPt>
            <c:idx val="6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B-C160-4952-9842-8F019713914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160-4952-9842-8F019713914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C160-4952-9842-8F01971391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C160-4952-9842-8F019713914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C160-4952-9842-8F0197139146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C160-4952-9842-8F019713914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C160-4952-9842-8F0197139146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C160-4952-9842-8F0197139146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C160-4952-9842-8F0197139146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C160-4952-9842-8F0197139146}"/>
              </c:ext>
            </c:extLst>
          </c:dPt>
          <c:dLbls>
            <c:dLbl>
              <c:idx val="0"/>
              <c:layout>
                <c:manualLayout>
                  <c:x val="2.2427808504660303E-3"/>
                  <c:y val="-9.026434558349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60-4952-9842-8F0197139146}"/>
                </c:ext>
              </c:extLst>
            </c:dLbl>
            <c:dLbl>
              <c:idx val="1"/>
              <c:layout>
                <c:manualLayout>
                  <c:x val="1.1213904252330151E-3"/>
                  <c:y val="-7.2211476466795516E-2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60-4952-9842-8F0197139146}"/>
                </c:ext>
              </c:extLst>
            </c:dLbl>
            <c:dLbl>
              <c:idx val="2"/>
              <c:layout>
                <c:manualLayout>
                  <c:x val="0"/>
                  <c:y val="-6.85302157352776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C160-4952-9842-8F0197139146}"/>
                </c:ext>
              </c:extLst>
            </c:dLbl>
            <c:dLbl>
              <c:idx val="3"/>
              <c:layout>
                <c:manualLayout>
                  <c:x val="0"/>
                  <c:y val="-0.18601058556718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60-4952-9842-8F0197139146}"/>
                </c:ext>
              </c:extLst>
            </c:dLbl>
            <c:dLbl>
              <c:idx val="4"/>
              <c:layout>
                <c:manualLayout>
                  <c:x val="4.860296145115431E-3"/>
                  <c:y val="-0.16626803454432076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160-4952-9842-8F0197139146}"/>
                </c:ext>
              </c:extLst>
            </c:dLbl>
            <c:dLbl>
              <c:idx val="5"/>
              <c:layout>
                <c:manualLayout>
                  <c:x val="2.4301480725577155E-3"/>
                  <c:y val="-0.17614835172088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160-4952-9842-8F0197139146}"/>
                </c:ext>
              </c:extLst>
            </c:dLbl>
            <c:dLbl>
              <c:idx val="6"/>
              <c:layout>
                <c:manualLayout>
                  <c:x val="2.4301480725577155E-3"/>
                  <c:y val="-0.146687949480367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160-4952-9842-8F0197139146}"/>
                </c:ext>
              </c:extLst>
            </c:dLbl>
            <c:dLbl>
              <c:idx val="7"/>
              <c:layout>
                <c:manualLayout>
                  <c:x val="0"/>
                  <c:y val="-0.24964578589279676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160-4952-9842-8F0197139146}"/>
                </c:ext>
              </c:extLst>
            </c:dLbl>
            <c:dLbl>
              <c:idx val="8"/>
              <c:layout>
                <c:manualLayout>
                  <c:x val="4.4552199992742014E-17"/>
                  <c:y val="-0.23478008320021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160-4952-9842-8F0197139146}"/>
                </c:ext>
              </c:extLst>
            </c:dLbl>
            <c:dLbl>
              <c:idx val="9"/>
              <c:layout>
                <c:manualLayout>
                  <c:x val="2.4301480725577155E-3"/>
                  <c:y val="-0.2543240584063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160-4952-9842-8F0197139146}"/>
                </c:ext>
              </c:extLst>
            </c:dLbl>
            <c:dLbl>
              <c:idx val="10"/>
              <c:layout>
                <c:manualLayout>
                  <c:x val="3.6452221088365735E-3"/>
                  <c:y val="-0.2274375513012361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C160-4952-9842-8F0197139146}"/>
                </c:ext>
              </c:extLst>
            </c:dLbl>
            <c:dLbl>
              <c:idx val="12"/>
              <c:layout>
                <c:manualLayout>
                  <c:x val="-2.4302437476786823E-3"/>
                  <c:y val="-0.25425183869066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160-4952-9842-8F0197139146}"/>
                </c:ext>
              </c:extLst>
            </c:dLbl>
            <c:dLbl>
              <c:idx val="13"/>
              <c:layout>
                <c:manualLayout>
                  <c:x val="-1.2150740362788578E-3"/>
                  <c:y val="-0.29837924980023101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160-4952-9842-8F0197139146}"/>
                </c:ext>
              </c:extLst>
            </c:dLbl>
            <c:dLbl>
              <c:idx val="14"/>
              <c:layout>
                <c:manualLayout>
                  <c:x val="0"/>
                  <c:y val="-0.2224522553906581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C160-4952-9842-8F0197139146}"/>
                </c:ext>
              </c:extLst>
            </c:dLbl>
            <c:dLbl>
              <c:idx val="15"/>
              <c:layout>
                <c:manualLayout>
                  <c:x val="-2.4301480725577155E-3"/>
                  <c:y val="-0.39160123277301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160-4952-9842-8F0197139146}"/>
                </c:ext>
              </c:extLst>
            </c:dLbl>
            <c:dLbl>
              <c:idx val="16"/>
              <c:layout>
                <c:manualLayout>
                  <c:x val="-7.2904442176730576E-3"/>
                  <c:y val="-0.29578729973589329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160-4952-9842-8F0197139146}"/>
                </c:ext>
              </c:extLst>
            </c:dLbl>
            <c:dLbl>
              <c:idx val="17"/>
              <c:layout>
                <c:manualLayout>
                  <c:x val="6.0753701813942886E-3"/>
                  <c:y val="-0.33012466831348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160-4952-9842-8F0197139146}"/>
                </c:ext>
              </c:extLst>
            </c:dLbl>
            <c:dLbl>
              <c:idx val="18"/>
              <c:layout>
                <c:manualLayout>
                  <c:x val="2.4301480725577155E-3"/>
                  <c:y val="-0.3470764993162423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C160-4952-9842-8F0197139146}"/>
                </c:ext>
              </c:extLst>
            </c:dLbl>
            <c:dLbl>
              <c:idx val="20"/>
              <c:layout>
                <c:manualLayout>
                  <c:x val="6.0753701813942886E-3"/>
                  <c:y val="-0.29801815122187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160-4952-9842-8F0197139146}"/>
                </c:ext>
              </c:extLst>
            </c:dLbl>
            <c:dLbl>
              <c:idx val="21"/>
              <c:layout>
                <c:manualLayout>
                  <c:x val="0"/>
                  <c:y val="-0.32755077317806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C160-4952-9842-8F0197139146}"/>
                </c:ext>
              </c:extLst>
            </c:dLbl>
            <c:dLbl>
              <c:idx val="22"/>
              <c:layout>
                <c:manualLayout>
                  <c:x val="0"/>
                  <c:y val="-0.3964058654834022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C160-4952-9842-8F0197139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Sheet1!$B$2:$B$24</c:f>
              <c:numCache>
                <c:formatCode>General</c:formatCode>
                <c:ptCount val="23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  <c:pt idx="20">
                  <c:v>2011</c:v>
                </c:pt>
                <c:pt idx="21">
                  <c:v>2013</c:v>
                </c:pt>
                <c:pt idx="22">
                  <c:v>2015</c:v>
                </c:pt>
              </c:numCache>
            </c:numRef>
          </c:cat>
          <c:val>
            <c:numRef>
              <c:f>Sheet1!$C$2:$C$24</c:f>
              <c:numCache>
                <c:formatCode>0%</c:formatCode>
                <c:ptCount val="23"/>
                <c:pt idx="0">
                  <c:v>0.09</c:v>
                </c:pt>
                <c:pt idx="1">
                  <c:v>0.08</c:v>
                </c:pt>
                <c:pt idx="2">
                  <c:v>0.06</c:v>
                </c:pt>
                <c:pt idx="4">
                  <c:v>0.21</c:v>
                </c:pt>
                <c:pt idx="5">
                  <c:v>0.22</c:v>
                </c:pt>
                <c:pt idx="6">
                  <c:v>0.19</c:v>
                </c:pt>
                <c:pt idx="8">
                  <c:v>0.31</c:v>
                </c:pt>
                <c:pt idx="9">
                  <c:v>0.35</c:v>
                </c:pt>
                <c:pt idx="10">
                  <c:v>0.3</c:v>
                </c:pt>
                <c:pt idx="12">
                  <c:v>0.35</c:v>
                </c:pt>
                <c:pt idx="13">
                  <c:v>0.41</c:v>
                </c:pt>
                <c:pt idx="14">
                  <c:v>0.31</c:v>
                </c:pt>
                <c:pt idx="16">
                  <c:v>0.41</c:v>
                </c:pt>
                <c:pt idx="17">
                  <c:v>0.46</c:v>
                </c:pt>
                <c:pt idx="18">
                  <c:v>0.49</c:v>
                </c:pt>
                <c:pt idx="20">
                  <c:v>0.41</c:v>
                </c:pt>
                <c:pt idx="21">
                  <c:v>0.45</c:v>
                </c:pt>
                <c:pt idx="2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160-4952-9842-8F019713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69412608"/>
        <c:axId val="269434880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8150873542556965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C160-4952-9842-8F0197139146}"/>
                </c:ext>
              </c:extLst>
            </c:dLbl>
            <c:dLbl>
              <c:idx val="1"/>
              <c:layout>
                <c:manualLayout>
                  <c:x val="-2.0770590386295956E-2"/>
                  <c:y val="-2.4475077048313417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C160-4952-9842-8F0197139146}"/>
                </c:ext>
              </c:extLst>
            </c:dLbl>
            <c:dLbl>
              <c:idx val="2"/>
              <c:layout>
                <c:manualLayout>
                  <c:x val="-2.6731628798134871E-2"/>
                  <c:y val="-2.692258475314475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C160-4952-9842-8F0197139146}"/>
                </c:ext>
              </c:extLst>
            </c:dLbl>
            <c:dLbl>
              <c:idx val="3"/>
              <c:layout>
                <c:manualLayout>
                  <c:x val="-2.308640668929832E-2"/>
                  <c:y val="-3.671261557247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160-4952-9842-8F0197139146}"/>
                </c:ext>
              </c:extLst>
            </c:dLbl>
            <c:dLbl>
              <c:idx val="4"/>
              <c:layout>
                <c:manualLayout>
                  <c:x val="-2.3086406689298275E-2"/>
                  <c:y val="-3.9160123277301465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C160-4952-9842-8F0197139146}"/>
                </c:ext>
              </c:extLst>
            </c:dLbl>
            <c:dLbl>
              <c:idx val="5"/>
              <c:layout>
                <c:manualLayout>
                  <c:x val="-2.7946702834413729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C160-4952-9842-8F0197139146}"/>
                </c:ext>
              </c:extLst>
            </c:dLbl>
            <c:dLbl>
              <c:idx val="6"/>
              <c:layout>
                <c:manualLayout>
                  <c:x val="-2.7946798509534694E-2"/>
                  <c:y val="-3.4265107867638783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C160-4952-9842-8F0197139146}"/>
                </c:ext>
              </c:extLst>
            </c:dLbl>
            <c:dLbl>
              <c:idx val="7"/>
              <c:layout>
                <c:manualLayout>
                  <c:x val="-2.3086406689298299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160-4952-9842-8F0197139146}"/>
                </c:ext>
              </c:extLst>
            </c:dLbl>
            <c:dLbl>
              <c:idx val="8"/>
              <c:layout>
                <c:manualLayout>
                  <c:x val="-2.5516554761856013E-2"/>
                  <c:y val="-3.426510786763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C160-4952-9842-8F0197139146}"/>
                </c:ext>
              </c:extLst>
            </c:dLbl>
            <c:dLbl>
              <c:idx val="9"/>
              <c:layout>
                <c:manualLayout>
                  <c:x val="-2.4301480725577154E-2"/>
                  <c:y val="-3.671261557247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C160-4952-9842-8F0197139146}"/>
                </c:ext>
              </c:extLst>
            </c:dLbl>
            <c:dLbl>
              <c:idx val="10"/>
              <c:layout>
                <c:manualLayout>
                  <c:x val="-2.1871332653019528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C160-4952-9842-8F0197139146}"/>
                </c:ext>
              </c:extLst>
            </c:dLbl>
            <c:dLbl>
              <c:idx val="12"/>
              <c:layout>
                <c:manualLayout>
                  <c:x val="-2.1871332653019441E-2"/>
                  <c:y val="-3.916012327730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C160-4952-9842-8F0197139146}"/>
                </c:ext>
              </c:extLst>
            </c:dLbl>
            <c:dLbl>
              <c:idx val="13"/>
              <c:layout>
                <c:manualLayout>
                  <c:x val="-2.1871332653019351E-2"/>
                  <c:y val="-3.671261557247003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C160-4952-9842-8F0197139146}"/>
                </c:ext>
              </c:extLst>
            </c:dLbl>
            <c:dLbl>
              <c:idx val="14"/>
              <c:layout>
                <c:manualLayout>
                  <c:x val="-2.6731628798134871E-2"/>
                  <c:y val="-2.937009245797609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C160-4952-9842-8F0197139146}"/>
                </c:ext>
              </c:extLst>
            </c:dLbl>
            <c:dLbl>
              <c:idx val="15"/>
              <c:layout>
                <c:manualLayout>
                  <c:x val="-2.3086406689298299E-2"/>
                  <c:y val="-3.671261557247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160-4952-9842-8F0197139146}"/>
                </c:ext>
              </c:extLst>
            </c:dLbl>
            <c:dLbl>
              <c:idx val="16"/>
              <c:layout>
                <c:manualLayout>
                  <c:x val="-2.3086406689298209E-2"/>
                  <c:y val="-3.671261557247012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C160-4952-9842-8F0197139146}"/>
                </c:ext>
              </c:extLst>
            </c:dLbl>
            <c:dLbl>
              <c:idx val="17"/>
              <c:layout>
                <c:manualLayout>
                  <c:x val="-2.5516554761856013E-2"/>
                  <c:y val="-3.181760016280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C160-4952-9842-8F0197139146}"/>
                </c:ext>
              </c:extLst>
            </c:dLbl>
            <c:dLbl>
              <c:idx val="18"/>
              <c:layout>
                <c:manualLayout>
                  <c:x val="-2.6731628798134871E-2"/>
                  <c:y val="-4.160763098213272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C160-4952-9842-8F0197139146}"/>
                </c:ext>
              </c:extLst>
            </c:dLbl>
            <c:dLbl>
              <c:idx val="20"/>
              <c:layout>
                <c:manualLayout>
                  <c:x val="-2.3086406689298299E-2"/>
                  <c:y val="-2.937009245797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C160-4952-9842-8F0197139146}"/>
                </c:ext>
              </c:extLst>
            </c:dLbl>
            <c:dLbl>
              <c:idx val="21"/>
              <c:layout>
                <c:manualLayout>
                  <c:x val="-2.5516554761856013E-2"/>
                  <c:y val="-2.937009245797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C160-4952-9842-8F0197139146}"/>
                </c:ext>
              </c:extLst>
            </c:dLbl>
            <c:dLbl>
              <c:idx val="22"/>
              <c:layout>
                <c:manualLayout>
                  <c:x val="-1.7011036507904007E-2"/>
                  <c:y val="-3.4265107867638783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C160-4952-9842-8F0197139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Sheet1!$B$2:$B$24</c:f>
              <c:numCache>
                <c:formatCode>General</c:formatCode>
                <c:ptCount val="23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  <c:pt idx="20">
                  <c:v>2011</c:v>
                </c:pt>
                <c:pt idx="21">
                  <c:v>2013</c:v>
                </c:pt>
                <c:pt idx="22">
                  <c:v>2015</c:v>
                </c:pt>
              </c:numCache>
            </c:numRef>
          </c:cat>
          <c:val>
            <c:numRef>
              <c:f>Sheet1!$D$2:$D$24</c:f>
              <c:numCache>
                <c:formatCode>0.0%</c:formatCode>
                <c:ptCount val="23"/>
                <c:pt idx="0">
                  <c:v>3.9E-2</c:v>
                </c:pt>
                <c:pt idx="1">
                  <c:v>3.4000000000000002E-2</c:v>
                </c:pt>
                <c:pt idx="2">
                  <c:v>2.4E-2</c:v>
                </c:pt>
                <c:pt idx="4">
                  <c:v>5.0999999999999997E-2</c:v>
                </c:pt>
                <c:pt idx="5">
                  <c:v>5.0999999999999997E-2</c:v>
                </c:pt>
                <c:pt idx="6">
                  <c:v>4.2000000000000003E-2</c:v>
                </c:pt>
                <c:pt idx="8">
                  <c:v>4.3999999999999997E-2</c:v>
                </c:pt>
                <c:pt idx="9">
                  <c:v>5.6000000000000001E-2</c:v>
                </c:pt>
                <c:pt idx="10">
                  <c:v>4.5999999999999999E-2</c:v>
                </c:pt>
                <c:pt idx="12">
                  <c:v>0.05</c:v>
                </c:pt>
                <c:pt idx="13">
                  <c:v>5.3999999999999999E-2</c:v>
                </c:pt>
                <c:pt idx="14">
                  <c:v>4.2000000000000003E-2</c:v>
                </c:pt>
                <c:pt idx="16">
                  <c:v>7.0000000000000007E-2</c:v>
                </c:pt>
                <c:pt idx="17">
                  <c:v>4.7E-2</c:v>
                </c:pt>
                <c:pt idx="18">
                  <c:v>4.8000000000000001E-2</c:v>
                </c:pt>
                <c:pt idx="20">
                  <c:v>0.03</c:v>
                </c:pt>
                <c:pt idx="21">
                  <c:v>8.4000000000000005E-2</c:v>
                </c:pt>
                <c:pt idx="22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C160-4952-9842-8F019713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412608"/>
        <c:axId val="269434880"/>
      </c:lineChart>
      <c:catAx>
        <c:axId val="2694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69434880"/>
        <c:crosses val="autoZero"/>
        <c:auto val="1"/>
        <c:lblAlgn val="ctr"/>
        <c:lblOffset val="100"/>
        <c:noMultiLvlLbl val="0"/>
      </c:catAx>
      <c:valAx>
        <c:axId val="269434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941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45951051920364E-2"/>
          <c:y val="6.6195069591738515E-2"/>
          <c:w val="0.91419369474391865"/>
          <c:h val="0.713834127069507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7E9-46E0-B5FB-5163876D79B2}"/>
              </c:ext>
            </c:extLst>
          </c:dPt>
          <c:dPt>
            <c:idx val="1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3-17E9-46E0-B5FB-5163876D79B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7E9-46E0-B5FB-5163876D79B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7E9-46E0-B5FB-5163876D79B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7E9-46E0-B5FB-5163876D79B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7E9-46E0-B5FB-5163876D79B2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7E9-46E0-B5FB-5163876D79B2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17E9-46E0-B5FB-5163876D79B2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7E9-46E0-B5FB-5163876D79B2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17E9-46E0-B5FB-5163876D79B2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17E9-46E0-B5FB-5163876D79B2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17E9-46E0-B5FB-5163876D79B2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17E9-46E0-B5FB-5163876D79B2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17E9-46E0-B5FB-5163876D79B2}"/>
              </c:ext>
            </c:extLst>
          </c:dPt>
          <c:dLbls>
            <c:dLbl>
              <c:idx val="0"/>
              <c:layout>
                <c:manualLayout>
                  <c:x val="0"/>
                  <c:y val="-0.268190242531839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E9-46E0-B5FB-5163876D79B2}"/>
                </c:ext>
              </c:extLst>
            </c:dLbl>
            <c:dLbl>
              <c:idx val="1"/>
              <c:layout>
                <c:manualLayout>
                  <c:x val="1.0040161436309129E-3"/>
                  <c:y val="-0.28909267050928761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E9-46E0-B5FB-5163876D79B2}"/>
                </c:ext>
              </c:extLst>
            </c:dLbl>
            <c:dLbl>
              <c:idx val="3"/>
              <c:layout>
                <c:manualLayout>
                  <c:x val="-1.0040161436309129E-3"/>
                  <c:y val="-0.254097993038610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E9-46E0-B5FB-5163876D79B2}"/>
                </c:ext>
              </c:extLst>
            </c:dLbl>
            <c:dLbl>
              <c:idx val="4"/>
              <c:layout>
                <c:manualLayout>
                  <c:x val="2.0080322872618444E-3"/>
                  <c:y val="-0.25409799303861025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828-4856-BDDA-24EDFA0BEEF0}"/>
                </c:ext>
              </c:extLst>
            </c:dLbl>
            <c:dLbl>
              <c:idx val="6"/>
              <c:layout>
                <c:manualLayout>
                  <c:x val="-1.0040161436309129E-3"/>
                  <c:y val="-0.244452027657652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E9-46E0-B5FB-5163876D79B2}"/>
                </c:ext>
              </c:extLst>
            </c:dLbl>
            <c:dLbl>
              <c:idx val="7"/>
              <c:layout>
                <c:manualLayout>
                  <c:x val="0"/>
                  <c:y val="-0.2325547343034134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828-4856-BDDA-24EDFA0BEEF0}"/>
                </c:ext>
              </c:extLst>
            </c:dLbl>
            <c:dLbl>
              <c:idx val="9"/>
              <c:layout>
                <c:manualLayout>
                  <c:x val="0"/>
                  <c:y val="-0.194611703537332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7E9-46E0-B5FB-5163876D79B2}"/>
                </c:ext>
              </c:extLst>
            </c:dLbl>
            <c:dLbl>
              <c:idx val="10"/>
              <c:layout>
                <c:manualLayout>
                  <c:x val="1.0040161436309129E-3"/>
                  <c:y val="-0.21840629024581135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828-4856-BDDA-24EDFA0BEEF0}"/>
                </c:ext>
              </c:extLst>
            </c:dLbl>
            <c:dLbl>
              <c:idx val="12"/>
              <c:layout>
                <c:manualLayout>
                  <c:x val="0"/>
                  <c:y val="-0.268246437096212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7E9-46E0-B5FB-5163876D79B2}"/>
                </c:ext>
              </c:extLst>
            </c:dLbl>
            <c:dLbl>
              <c:idx val="13"/>
              <c:layout>
                <c:manualLayout>
                  <c:x val="1.0040161436309129E-3"/>
                  <c:y val="-0.2206576182190932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8828-4856-BDDA-24EDFA0BEEF0}"/>
                </c:ext>
              </c:extLst>
            </c:dLbl>
            <c:dLbl>
              <c:idx val="15"/>
              <c:layout>
                <c:manualLayout>
                  <c:x val="-2.0080322872618257E-3"/>
                  <c:y val="-0.23255473430341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7E9-46E0-B5FB-5163876D79B2}"/>
                </c:ext>
              </c:extLst>
            </c:dLbl>
            <c:dLbl>
              <c:idx val="16"/>
              <c:layout>
                <c:manualLayout>
                  <c:x val="1.0040161436309129E-3"/>
                  <c:y val="-0.2087603248648538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8828-4856-BDDA-24EDFA0BEEF0}"/>
                </c:ext>
              </c:extLst>
            </c:dLbl>
            <c:dLbl>
              <c:idx val="18"/>
              <c:layout>
                <c:manualLayout>
                  <c:x val="-3.0120484308927388E-3"/>
                  <c:y val="-0.31583543324325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7E9-46E0-B5FB-5163876D79B2}"/>
                </c:ext>
              </c:extLst>
            </c:dLbl>
            <c:dLbl>
              <c:idx val="19"/>
              <c:layout>
                <c:manualLayout>
                  <c:x val="0"/>
                  <c:y val="-0.19686303151061449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8828-4856-BDDA-24EDFA0BEEF0}"/>
                </c:ext>
              </c:extLst>
            </c:dLbl>
            <c:dLbl>
              <c:idx val="21"/>
              <c:layout>
                <c:manualLayout>
                  <c:x val="-3.0120484308927388E-3"/>
                  <c:y val="-0.25184666506532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7E9-46E0-B5FB-5163876D79B2}"/>
                </c:ext>
              </c:extLst>
            </c:dLbl>
            <c:dLbl>
              <c:idx val="22"/>
              <c:layout>
                <c:manualLayout>
                  <c:x val="-7.3626999987546917E-17"/>
                  <c:y val="-0.1923603755640507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8828-4856-BDDA-24EDFA0BEEF0}"/>
                </c:ext>
              </c:extLst>
            </c:dLbl>
            <c:dLbl>
              <c:idx val="24"/>
              <c:layout>
                <c:manualLayout>
                  <c:x val="-1.0040161436309866E-3"/>
                  <c:y val="-0.206508996891571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7E9-46E0-B5FB-5163876D79B2}"/>
                </c:ext>
              </c:extLst>
            </c:dLbl>
            <c:dLbl>
              <c:idx val="25"/>
              <c:layout>
                <c:manualLayout>
                  <c:x val="0"/>
                  <c:y val="-0.16856596612549116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8828-4856-BDDA-24EDFA0BEEF0}"/>
                </c:ext>
              </c:extLst>
            </c:dLbl>
            <c:dLbl>
              <c:idx val="27"/>
              <c:layout>
                <c:manualLayout>
                  <c:x val="0"/>
                  <c:y val="-0.163422656691097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7E9-46E0-B5FB-5163876D79B2}"/>
                </c:ext>
              </c:extLst>
            </c:dLbl>
            <c:dLbl>
              <c:idx val="28"/>
              <c:layout>
                <c:manualLayout>
                  <c:x val="0"/>
                  <c:y val="-0.1730686220720549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8828-4856-BDDA-24EDFA0BEEF0}"/>
                </c:ext>
              </c:extLst>
            </c:dLbl>
            <c:dLbl>
              <c:idx val="30"/>
              <c:layout>
                <c:manualLayout>
                  <c:x val="0"/>
                  <c:y val="-0.192360375564050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7E9-46E0-B5FB-5163876D79B2}"/>
                </c:ext>
              </c:extLst>
            </c:dLbl>
            <c:dLbl>
              <c:idx val="31"/>
              <c:layout>
                <c:manualLayout>
                  <c:x val="0"/>
                  <c:y val="-0.1611713287178155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8828-4856-BDDA-24EDFA0BEEF0}"/>
                </c:ext>
              </c:extLst>
            </c:dLbl>
            <c:dLbl>
              <c:idx val="33"/>
              <c:layout>
                <c:manualLayout>
                  <c:x val="1.0040161436309129E-3"/>
                  <c:y val="-0.192360375564050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7E9-46E0-B5FB-5163876D79B2}"/>
                </c:ext>
              </c:extLst>
            </c:dLbl>
            <c:dLbl>
              <c:idx val="34"/>
              <c:layout>
                <c:manualLayout>
                  <c:x val="0"/>
                  <c:y val="-0.1634226566910974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8828-4856-BDDA-24EDFA0BEEF0}"/>
                </c:ext>
              </c:extLst>
            </c:dLbl>
            <c:dLbl>
              <c:idx val="36"/>
              <c:layout>
                <c:manualLayout>
                  <c:x val="-2.0080322872618257E-3"/>
                  <c:y val="-8.5285267185653976E-2"/>
                </c:manualLayout>
              </c:layout>
              <c:spPr/>
              <c:txPr>
                <a:bodyPr/>
                <a:lstStyle/>
                <a:p>
                  <a:pPr>
                    <a:defRPr sz="1100" b="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7E9-46E0-B5FB-5163876D79B2}"/>
                </c:ext>
              </c:extLst>
            </c:dLbl>
            <c:dLbl>
              <c:idx val="37"/>
              <c:layout>
                <c:manualLayout>
                  <c:x val="5.0200807181545641E-3"/>
                  <c:y val="-6.3742185720376196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8828-4856-BDDA-24EDFA0BE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Manufacturing 2013</c:v>
                </c:pt>
                <c:pt idx="1">
                  <c:v>Manufacturing 2015</c:v>
                </c:pt>
                <c:pt idx="3">
                  <c:v>Financial Services 2013</c:v>
                </c:pt>
                <c:pt idx="4">
                  <c:v>Financial Services 2015</c:v>
                </c:pt>
                <c:pt idx="6">
                  <c:v>Hotels &amp; Restaurants 2013</c:v>
                </c:pt>
                <c:pt idx="7">
                  <c:v>Hotels &amp; Restaurants 2015</c:v>
                </c:pt>
                <c:pt idx="9">
                  <c:v>Electricity, Gas &amp; Water 2013</c:v>
                </c:pt>
                <c:pt idx="10">
                  <c:v>Electricity, Gas &amp; Water 2015</c:v>
                </c:pt>
                <c:pt idx="12">
                  <c:v>Education 2013</c:v>
                </c:pt>
                <c:pt idx="13">
                  <c:v>Education 2015</c:v>
                </c:pt>
                <c:pt idx="15">
                  <c:v>Wholesale &amp; Retail 2013</c:v>
                </c:pt>
                <c:pt idx="16">
                  <c:v>Wholesale &amp; Retail 2015</c:v>
                </c:pt>
                <c:pt idx="18">
                  <c:v>Public Administration 2013</c:v>
                </c:pt>
                <c:pt idx="19">
                  <c:v>Public Administration 2015</c:v>
                </c:pt>
                <c:pt idx="21">
                  <c:v>Health &amp; Social Work 2013</c:v>
                </c:pt>
                <c:pt idx="22">
                  <c:v>Health &amp; Social Work 2015</c:v>
                </c:pt>
                <c:pt idx="24">
                  <c:v>Transport &amp; Comms 2013</c:v>
                </c:pt>
                <c:pt idx="25">
                  <c:v>Transport &amp; Comms 2015</c:v>
                </c:pt>
                <c:pt idx="27">
                  <c:v>Arts &amp; Other Services 2013</c:v>
                </c:pt>
                <c:pt idx="28">
                  <c:v>Arts &amp; Other Services 2015</c:v>
                </c:pt>
                <c:pt idx="30">
                  <c:v>Business Services 2013</c:v>
                </c:pt>
                <c:pt idx="31">
                  <c:v>Business Services 2015</c:v>
                </c:pt>
                <c:pt idx="33">
                  <c:v>Construction 2013</c:v>
                </c:pt>
                <c:pt idx="34">
                  <c:v>Construction 2015</c:v>
                </c:pt>
                <c:pt idx="36">
                  <c:v>Agriculture 2013</c:v>
                </c:pt>
                <c:pt idx="37">
                  <c:v>Agriculture 2015</c:v>
                </c:pt>
              </c:strCache>
            </c:strRef>
          </c:cat>
          <c:val>
            <c:numRef>
              <c:f>Sheet1!$B$2:$B$39</c:f>
              <c:numCache>
                <c:formatCode>0%</c:formatCode>
                <c:ptCount val="38"/>
                <c:pt idx="0">
                  <c:v>0.21</c:v>
                </c:pt>
                <c:pt idx="1">
                  <c:v>0.22</c:v>
                </c:pt>
                <c:pt idx="3">
                  <c:v>0.2</c:v>
                </c:pt>
                <c:pt idx="4">
                  <c:v>0.2</c:v>
                </c:pt>
                <c:pt idx="6">
                  <c:v>0.19</c:v>
                </c:pt>
                <c:pt idx="7">
                  <c:v>0.18</c:v>
                </c:pt>
                <c:pt idx="9">
                  <c:v>0.15</c:v>
                </c:pt>
                <c:pt idx="10">
                  <c:v>0.17</c:v>
                </c:pt>
                <c:pt idx="12">
                  <c:v>0.21</c:v>
                </c:pt>
                <c:pt idx="13">
                  <c:v>0.17</c:v>
                </c:pt>
                <c:pt idx="15">
                  <c:v>0.18</c:v>
                </c:pt>
                <c:pt idx="16">
                  <c:v>0.16</c:v>
                </c:pt>
                <c:pt idx="18">
                  <c:v>0.25</c:v>
                </c:pt>
                <c:pt idx="19">
                  <c:v>0.15</c:v>
                </c:pt>
                <c:pt idx="21">
                  <c:v>0.2</c:v>
                </c:pt>
                <c:pt idx="22">
                  <c:v>0.15</c:v>
                </c:pt>
                <c:pt idx="24">
                  <c:v>0.16</c:v>
                </c:pt>
                <c:pt idx="25">
                  <c:v>0.13</c:v>
                </c:pt>
                <c:pt idx="27">
                  <c:v>0.12</c:v>
                </c:pt>
                <c:pt idx="28">
                  <c:v>0.13</c:v>
                </c:pt>
                <c:pt idx="30">
                  <c:v>0.15</c:v>
                </c:pt>
                <c:pt idx="31">
                  <c:v>0.12</c:v>
                </c:pt>
                <c:pt idx="33">
                  <c:v>0.15</c:v>
                </c:pt>
                <c:pt idx="34">
                  <c:v>0.12</c:v>
                </c:pt>
                <c:pt idx="36">
                  <c:v>0.06</c:v>
                </c:pt>
                <c:pt idx="3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7E9-46E0-B5FB-5163876D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100"/>
        <c:axId val="270718080"/>
        <c:axId val="2707196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1.8539197620339436E-2"/>
                  <c:y val="-3.1602972107464572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8828-4856-BDDA-24EDFA0BEEF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8828-4856-BDDA-24EDFA0BEEF0}"/>
                </c:ext>
              </c:extLst>
            </c:dLbl>
            <c:dLbl>
              <c:idx val="7"/>
              <c:layout>
                <c:manualLayout>
                  <c:x val="-1.8539197620339436E-2"/>
                  <c:y val="-5.6367579813565223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8828-4856-BDDA-24EDFA0BEEF0}"/>
                </c:ext>
              </c:extLst>
            </c:dLbl>
            <c:dLbl>
              <c:idx val="10"/>
              <c:layout>
                <c:manualLayout>
                  <c:x val="-1.9543213763970387E-2"/>
                  <c:y val="-3.6105628054028324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8828-4856-BDDA-24EDFA0BEEF0}"/>
                </c:ext>
              </c:extLst>
            </c:dLbl>
            <c:dLbl>
              <c:idx val="13"/>
              <c:layout>
                <c:manualLayout>
                  <c:x val="-1.9543213763970353E-2"/>
                  <c:y val="-5.1864923867001471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8828-4856-BDDA-24EDFA0BEEF0}"/>
                </c:ext>
              </c:extLst>
            </c:dLbl>
            <c:dLbl>
              <c:idx val="16"/>
              <c:layout>
                <c:manualLayout>
                  <c:x val="-1.9543213763970353E-2"/>
                  <c:y val="-4.5110939947155836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8828-4856-BDDA-24EDFA0BEEF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8828-4856-BDDA-24EDFA0BEEF0}"/>
                </c:ext>
              </c:extLst>
            </c:dLbl>
            <c:dLbl>
              <c:idx val="22"/>
              <c:layout>
                <c:manualLayout>
                  <c:x val="-1.8539197620339436E-2"/>
                  <c:y val="-2.9351644134182609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8828-4856-BDDA-24EDFA0BEEF0}"/>
                </c:ext>
              </c:extLst>
            </c:dLbl>
            <c:dLbl>
              <c:idx val="25"/>
              <c:layout>
                <c:manualLayout>
                  <c:x val="-1.8539197620339436E-2"/>
                  <c:y val="-3.3854300080746448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8828-4856-BDDA-24EDFA0BEEF0}"/>
                </c:ext>
              </c:extLst>
            </c:dLbl>
            <c:dLbl>
              <c:idx val="28"/>
              <c:layout>
                <c:manualLayout>
                  <c:x val="-1.6531165333077611E-2"/>
                  <c:y val="-3.1602972107464572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8828-4856-BDDA-24EDFA0BEEF0}"/>
                </c:ext>
              </c:extLst>
            </c:dLbl>
            <c:dLbl>
              <c:idx val="31"/>
              <c:layout>
                <c:manualLayout>
                  <c:x val="-1.9543213763970353E-2"/>
                  <c:y val="-3.3854300080746531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8828-4856-BDDA-24EDFA0BEEF0}"/>
                </c:ext>
              </c:extLst>
            </c:dLbl>
            <c:dLbl>
              <c:idx val="34"/>
              <c:layout>
                <c:manualLayout>
                  <c:x val="-1.9543213763970353E-2"/>
                  <c:y val="-3.1602972107464572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8828-4856-BDDA-24EDFA0BEEF0}"/>
                </c:ext>
              </c:extLst>
            </c:dLbl>
            <c:dLbl>
              <c:idx val="37"/>
              <c:layout>
                <c:manualLayout>
                  <c:x val="-2.0547229907601265E-2"/>
                  <c:y val="3.3685539117709884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8D3EF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8828-4856-BDDA-24EDFA0BE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Manufacturing 2013</c:v>
                </c:pt>
                <c:pt idx="1">
                  <c:v>Manufacturing 2015</c:v>
                </c:pt>
                <c:pt idx="3">
                  <c:v>Financial Services 2013</c:v>
                </c:pt>
                <c:pt idx="4">
                  <c:v>Financial Services 2015</c:v>
                </c:pt>
                <c:pt idx="6">
                  <c:v>Hotels &amp; Restaurants 2013</c:v>
                </c:pt>
                <c:pt idx="7">
                  <c:v>Hotels &amp; Restaurants 2015</c:v>
                </c:pt>
                <c:pt idx="9">
                  <c:v>Electricity, Gas &amp; Water 2013</c:v>
                </c:pt>
                <c:pt idx="10">
                  <c:v>Electricity, Gas &amp; Water 2015</c:v>
                </c:pt>
                <c:pt idx="12">
                  <c:v>Education 2013</c:v>
                </c:pt>
                <c:pt idx="13">
                  <c:v>Education 2015</c:v>
                </c:pt>
                <c:pt idx="15">
                  <c:v>Wholesale &amp; Retail 2013</c:v>
                </c:pt>
                <c:pt idx="16">
                  <c:v>Wholesale &amp; Retail 2015</c:v>
                </c:pt>
                <c:pt idx="18">
                  <c:v>Public Administration 2013</c:v>
                </c:pt>
                <c:pt idx="19">
                  <c:v>Public Administration 2015</c:v>
                </c:pt>
                <c:pt idx="21">
                  <c:v>Health &amp; Social Work 2013</c:v>
                </c:pt>
                <c:pt idx="22">
                  <c:v>Health &amp; Social Work 2015</c:v>
                </c:pt>
                <c:pt idx="24">
                  <c:v>Transport &amp; Comms 2013</c:v>
                </c:pt>
                <c:pt idx="25">
                  <c:v>Transport &amp; Comms 2015</c:v>
                </c:pt>
                <c:pt idx="27">
                  <c:v>Arts &amp; Other Services 2013</c:v>
                </c:pt>
                <c:pt idx="28">
                  <c:v>Arts &amp; Other Services 2015</c:v>
                </c:pt>
                <c:pt idx="30">
                  <c:v>Business Services 2013</c:v>
                </c:pt>
                <c:pt idx="31">
                  <c:v>Business Services 2015</c:v>
                </c:pt>
                <c:pt idx="33">
                  <c:v>Construction 2013</c:v>
                </c:pt>
                <c:pt idx="34">
                  <c:v>Construction 2015</c:v>
                </c:pt>
                <c:pt idx="36">
                  <c:v>Agriculture 2013</c:v>
                </c:pt>
                <c:pt idx="37">
                  <c:v>Agriculture 2015</c:v>
                </c:pt>
              </c:strCache>
            </c:strRef>
          </c:cat>
          <c:val>
            <c:numRef>
              <c:f>Sheet1!$C$2:$C$39</c:f>
              <c:numCache>
                <c:formatCode>0.0%</c:formatCode>
                <c:ptCount val="38"/>
                <c:pt idx="0">
                  <c:v>0.10199999999999999</c:v>
                </c:pt>
                <c:pt idx="1">
                  <c:v>8.7999999999999995E-2</c:v>
                </c:pt>
                <c:pt idx="3">
                  <c:v>5.1999999999999998E-2</c:v>
                </c:pt>
                <c:pt idx="4">
                  <c:v>4.2000000000000003E-2</c:v>
                </c:pt>
                <c:pt idx="6">
                  <c:v>0.10199999999999999</c:v>
                </c:pt>
                <c:pt idx="7">
                  <c:v>6.9000000000000006E-2</c:v>
                </c:pt>
                <c:pt idx="9">
                  <c:v>1.7999999999999999E-2</c:v>
                </c:pt>
                <c:pt idx="10">
                  <c:v>4.7E-2</c:v>
                </c:pt>
                <c:pt idx="12">
                  <c:v>5.2999999999999999E-2</c:v>
                </c:pt>
                <c:pt idx="13">
                  <c:v>2.4E-2</c:v>
                </c:pt>
                <c:pt idx="15">
                  <c:v>5.1999999999999998E-2</c:v>
                </c:pt>
                <c:pt idx="16">
                  <c:v>3.5999999999999997E-2</c:v>
                </c:pt>
                <c:pt idx="18">
                  <c:v>1.7999999999999999E-2</c:v>
                </c:pt>
                <c:pt idx="19">
                  <c:v>1.7999999999999999E-2</c:v>
                </c:pt>
                <c:pt idx="21">
                  <c:v>6.6000000000000003E-2</c:v>
                </c:pt>
                <c:pt idx="22">
                  <c:v>3.5000000000000003E-2</c:v>
                </c:pt>
                <c:pt idx="24">
                  <c:v>3.9E-2</c:v>
                </c:pt>
                <c:pt idx="25">
                  <c:v>3.6999999999999998E-2</c:v>
                </c:pt>
                <c:pt idx="27">
                  <c:v>0.04</c:v>
                </c:pt>
                <c:pt idx="28">
                  <c:v>3.7999999999999999E-2</c:v>
                </c:pt>
                <c:pt idx="30">
                  <c:v>4.3999999999999997E-2</c:v>
                </c:pt>
                <c:pt idx="31">
                  <c:v>6.3E-2</c:v>
                </c:pt>
                <c:pt idx="33">
                  <c:v>4.5999999999999999E-2</c:v>
                </c:pt>
                <c:pt idx="34">
                  <c:v>4.8000000000000001E-2</c:v>
                </c:pt>
                <c:pt idx="36">
                  <c:v>2.9000000000000001E-2</c:v>
                </c:pt>
                <c:pt idx="37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17E9-46E0-B5FB-5163876D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718080"/>
        <c:axId val="270719616"/>
      </c:lineChart>
      <c:catAx>
        <c:axId val="270718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000"/>
            </a:pPr>
            <a:endParaRPr lang="en-US"/>
          </a:p>
        </c:txPr>
        <c:crossAx val="270719616"/>
        <c:crosses val="autoZero"/>
        <c:auto val="1"/>
        <c:lblAlgn val="ctr"/>
        <c:lblOffset val="100"/>
        <c:noMultiLvlLbl val="0"/>
      </c:catAx>
      <c:valAx>
        <c:axId val="2707196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70718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06040816081191E-3"/>
          <c:y val="0"/>
          <c:w val="0.969444400081790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'Sheet 1'!$B$11</c:f>
              <c:strCache>
                <c:ptCount val="1"/>
                <c:pt idx="0">
                  <c:v>emp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 1'!$C$10:$E$10</c:f>
              <c:strCache>
                <c:ptCount val="3"/>
                <c:pt idx="0">
                  <c:v>public</c:v>
                </c:pt>
                <c:pt idx="1">
                  <c:v>3rd</c:v>
                </c:pt>
                <c:pt idx="2">
                  <c:v>private</c:v>
                </c:pt>
              </c:strCache>
            </c:strRef>
          </c:cat>
          <c:val>
            <c:numRef>
              <c:f>'Sheet 1'!$C$11:$E$11</c:f>
              <c:numCache>
                <c:formatCode>0%</c:formatCode>
                <c:ptCount val="3"/>
                <c:pt idx="0">
                  <c:v>0.25</c:v>
                </c:pt>
                <c:pt idx="1">
                  <c:v>0.08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B04-8974-C5C9123C9DAA}"/>
            </c:ext>
          </c:extLst>
        </c:ser>
        <c:ser>
          <c:idx val="1"/>
          <c:order val="1"/>
          <c:tx>
            <c:strRef>
              <c:f>'Sheet 1'!$B$12</c:f>
              <c:strCache>
                <c:ptCount val="1"/>
                <c:pt idx="0">
                  <c:v>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 1'!$C$10:$E$10</c:f>
              <c:strCache>
                <c:ptCount val="3"/>
                <c:pt idx="0">
                  <c:v>public</c:v>
                </c:pt>
                <c:pt idx="1">
                  <c:v>3rd</c:v>
                </c:pt>
                <c:pt idx="2">
                  <c:v>private</c:v>
                </c:pt>
              </c:strCache>
            </c:strRef>
          </c:cat>
          <c:val>
            <c:numRef>
              <c:f>'Sheet 1'!$C$12:$E$12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0.08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B04-8974-C5C9123C9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423360"/>
        <c:axId val="247424896"/>
      </c:barChart>
      <c:catAx>
        <c:axId val="2474233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424896"/>
        <c:crosses val="autoZero"/>
        <c:auto val="1"/>
        <c:lblAlgn val="ctr"/>
        <c:lblOffset val="100"/>
        <c:noMultiLvlLbl val="0"/>
      </c:catAx>
      <c:valAx>
        <c:axId val="2474248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47423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29551717396997E-2"/>
          <c:y val="0.11604941884602243"/>
          <c:w val="0.955945592872119"/>
          <c:h val="0.75817726319285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Wales Overall</c:v>
                </c:pt>
                <c:pt idx="1">
                  <c:v>Managers</c:v>
                </c:pt>
                <c:pt idx="2">
                  <c:v>Professionals</c:v>
                </c:pt>
                <c:pt idx="3">
                  <c:v>Associate Professionals</c:v>
                </c:pt>
                <c:pt idx="4">
                  <c:v>Admin and Clerical</c:v>
                </c:pt>
                <c:pt idx="5">
                  <c:v>Skilled trades</c:v>
                </c:pt>
                <c:pt idx="6">
                  <c:v>Caring, leisure et al</c:v>
                </c:pt>
                <c:pt idx="7">
                  <c:v>Sales and Cust. Service</c:v>
                </c:pt>
                <c:pt idx="8">
                  <c:v>Machine Operatives</c:v>
                </c:pt>
                <c:pt idx="9">
                  <c:v>Elementary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5.8000000000000003E-2</c:v>
                </c:pt>
                <c:pt idx="1">
                  <c:v>2.7E-2</c:v>
                </c:pt>
                <c:pt idx="2">
                  <c:v>2.8000000000000001E-2</c:v>
                </c:pt>
                <c:pt idx="3">
                  <c:v>3.5000000000000003E-2</c:v>
                </c:pt>
                <c:pt idx="4">
                  <c:v>4.8000000000000001E-2</c:v>
                </c:pt>
                <c:pt idx="5">
                  <c:v>6.0999999999999999E-2</c:v>
                </c:pt>
                <c:pt idx="6">
                  <c:v>8.7999999999999995E-2</c:v>
                </c:pt>
                <c:pt idx="7">
                  <c:v>6.9000000000000006E-2</c:v>
                </c:pt>
                <c:pt idx="8">
                  <c:v>7.1999999999999995E-2</c:v>
                </c:pt>
                <c:pt idx="9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7-40A9-9304-0B1A7C7788C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6.7044298465430323E-3"/>
                  <c:y val="4.3217329400442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57-40A9-9304-0B1A7C7788CA}"/>
                </c:ext>
              </c:extLst>
            </c:dLbl>
            <c:dLbl>
              <c:idx val="1"/>
              <c:layout>
                <c:manualLayout>
                  <c:x val="5.421187417620362E-3"/>
                  <c:y val="-2.25419831123272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57-40A9-9304-0B1A7C7788CA}"/>
                </c:ext>
              </c:extLst>
            </c:dLbl>
            <c:dLbl>
              <c:idx val="2"/>
              <c:layout>
                <c:manualLayout>
                  <c:x val="7.58966238466850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57-40A9-9304-0B1A7C7788CA}"/>
                </c:ext>
              </c:extLst>
            </c:dLbl>
            <c:dLbl>
              <c:idx val="3"/>
              <c:layout>
                <c:manualLayout>
                  <c:x val="6.50542490114443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57-40A9-9304-0B1A7C7788CA}"/>
                </c:ext>
              </c:extLst>
            </c:dLbl>
            <c:dLbl>
              <c:idx val="5"/>
              <c:layout>
                <c:manualLayout>
                  <c:x val="3.05373442465198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57-40A9-9304-0B1A7C7788CA}"/>
                </c:ext>
              </c:extLst>
            </c:dLbl>
            <c:dLbl>
              <c:idx val="6"/>
              <c:layout>
                <c:manualLayout>
                  <c:x val="2.6327839470071225E-3"/>
                  <c:y val="1.0804332350110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57-40A9-9304-0B1A7C7788CA}"/>
                </c:ext>
              </c:extLst>
            </c:dLbl>
            <c:dLbl>
              <c:idx val="7"/>
              <c:layout>
                <c:manualLayout>
                  <c:x val="2.6327839470070475E-3"/>
                  <c:y val="2.534168913740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57-40A9-9304-0B1A7C7788CA}"/>
                </c:ext>
              </c:extLst>
            </c:dLbl>
            <c:dLbl>
              <c:idx val="9"/>
              <c:layout>
                <c:manualLayout>
                  <c:x val="6.50542490114443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357-40A9-9304-0B1A7C778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Wales Overall</c:v>
                </c:pt>
                <c:pt idx="1">
                  <c:v>Managers</c:v>
                </c:pt>
                <c:pt idx="2">
                  <c:v>Professionals</c:v>
                </c:pt>
                <c:pt idx="3">
                  <c:v>Associate Professionals</c:v>
                </c:pt>
                <c:pt idx="4">
                  <c:v>Admin and Clerical</c:v>
                </c:pt>
                <c:pt idx="5">
                  <c:v>Skilled trades</c:v>
                </c:pt>
                <c:pt idx="6">
                  <c:v>Caring, leisure et al</c:v>
                </c:pt>
                <c:pt idx="7">
                  <c:v>Sales and Cust. Service</c:v>
                </c:pt>
                <c:pt idx="8">
                  <c:v>Machine Operatives</c:v>
                </c:pt>
                <c:pt idx="9">
                  <c:v>Elementary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4.4999999999999998E-2</c:v>
                </c:pt>
                <c:pt idx="1">
                  <c:v>2.1999999999999999E-2</c:v>
                </c:pt>
                <c:pt idx="2">
                  <c:v>0.03</c:v>
                </c:pt>
                <c:pt idx="3">
                  <c:v>4.9000000000000002E-2</c:v>
                </c:pt>
                <c:pt idx="4">
                  <c:v>3.5000000000000003E-2</c:v>
                </c:pt>
                <c:pt idx="5">
                  <c:v>5.5E-2</c:v>
                </c:pt>
                <c:pt idx="6">
                  <c:v>0.05</c:v>
                </c:pt>
                <c:pt idx="7">
                  <c:v>5.1999999999999998E-2</c:v>
                </c:pt>
                <c:pt idx="8">
                  <c:v>7.3999999999999996E-2</c:v>
                </c:pt>
                <c:pt idx="9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57-40A9-9304-0B1A7C778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878400"/>
        <c:axId val="271880192"/>
      </c:barChart>
      <c:catAx>
        <c:axId val="27187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1880192"/>
        <c:crosses val="autoZero"/>
        <c:auto val="1"/>
        <c:lblAlgn val="ctr"/>
        <c:lblOffset val="100"/>
        <c:noMultiLvlLbl val="0"/>
      </c:catAx>
      <c:valAx>
        <c:axId val="2718801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7187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47860528166223"/>
          <c:y val="5.2769103697472772E-2"/>
          <c:w val="0.56084321097793943"/>
          <c:h val="0.9133585024944318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Staff are new to the role</c:v>
                </c:pt>
                <c:pt idx="1">
                  <c:v>Their training is currently only partially completed</c:v>
                </c:pt>
                <c:pt idx="2">
                  <c:v>Staff lack motivation</c:v>
                </c:pt>
                <c:pt idx="3">
                  <c:v>They have had training but their performance has not improved sufficiently</c:v>
                </c:pt>
                <c:pt idx="4">
                  <c:v>Unable to recruit staff with the required skills</c:v>
                </c:pt>
                <c:pt idx="5">
                  <c:v>The introduction of new working practices</c:v>
                </c:pt>
                <c:pt idx="6">
                  <c:v>Staff have not received the appropriate training</c:v>
                </c:pt>
                <c:pt idx="7">
                  <c:v>The introduction of new technology</c:v>
                </c:pt>
                <c:pt idx="8">
                  <c:v>Problems retaining staff</c:v>
                </c:pt>
                <c:pt idx="9">
                  <c:v>The development of new products and services</c:v>
                </c:pt>
                <c:pt idx="11">
                  <c:v>New to the role/ training not complete (transient)</c:v>
                </c:pt>
                <c:pt idx="12">
                  <c:v>Transient skill gaps only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0.67</c:v>
                </c:pt>
                <c:pt idx="1">
                  <c:v>0.63</c:v>
                </c:pt>
                <c:pt idx="2">
                  <c:v>0.46</c:v>
                </c:pt>
                <c:pt idx="3">
                  <c:v>0.37</c:v>
                </c:pt>
                <c:pt idx="4">
                  <c:v>0.31</c:v>
                </c:pt>
                <c:pt idx="5">
                  <c:v>0.3</c:v>
                </c:pt>
                <c:pt idx="6">
                  <c:v>0.27</c:v>
                </c:pt>
                <c:pt idx="7">
                  <c:v>0.26</c:v>
                </c:pt>
                <c:pt idx="8">
                  <c:v>0.17</c:v>
                </c:pt>
                <c:pt idx="9">
                  <c:v>0.15</c:v>
                </c:pt>
                <c:pt idx="11">
                  <c:v>0.78</c:v>
                </c:pt>
                <c:pt idx="1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9-4F66-9238-FFEC761892C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1"/>
              <c:layout>
                <c:manualLayout>
                  <c:x val="0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49-4F66-9238-FFEC76189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Staff are new to the role</c:v>
                </c:pt>
                <c:pt idx="1">
                  <c:v>Their training is currently only partially completed</c:v>
                </c:pt>
                <c:pt idx="2">
                  <c:v>Staff lack motivation</c:v>
                </c:pt>
                <c:pt idx="3">
                  <c:v>They have had training but their performance has not improved sufficiently</c:v>
                </c:pt>
                <c:pt idx="4">
                  <c:v>Unable to recruit staff with the required skills</c:v>
                </c:pt>
                <c:pt idx="5">
                  <c:v>The introduction of new working practices</c:v>
                </c:pt>
                <c:pt idx="6">
                  <c:v>Staff have not received the appropriate training</c:v>
                </c:pt>
                <c:pt idx="7">
                  <c:v>The introduction of new technology</c:v>
                </c:pt>
                <c:pt idx="8">
                  <c:v>Problems retaining staff</c:v>
                </c:pt>
                <c:pt idx="9">
                  <c:v>The development of new products and services</c:v>
                </c:pt>
                <c:pt idx="11">
                  <c:v>New to the role/ training not complete (transient)</c:v>
                </c:pt>
                <c:pt idx="12">
                  <c:v>Transient skill gaps only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0.63</c:v>
                </c:pt>
                <c:pt idx="1">
                  <c:v>0.47</c:v>
                </c:pt>
                <c:pt idx="2">
                  <c:v>0.52</c:v>
                </c:pt>
                <c:pt idx="3">
                  <c:v>0.47</c:v>
                </c:pt>
                <c:pt idx="4">
                  <c:v>0.35</c:v>
                </c:pt>
                <c:pt idx="5">
                  <c:v>0.28999999999999998</c:v>
                </c:pt>
                <c:pt idx="6">
                  <c:v>0.27</c:v>
                </c:pt>
                <c:pt idx="7">
                  <c:v>0.2</c:v>
                </c:pt>
                <c:pt idx="8">
                  <c:v>0.24</c:v>
                </c:pt>
                <c:pt idx="9">
                  <c:v>0.21</c:v>
                </c:pt>
                <c:pt idx="11">
                  <c:v>0.74</c:v>
                </c:pt>
                <c:pt idx="1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49-4F66-9238-FFEC76189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69622272"/>
        <c:axId val="269628544"/>
      </c:barChart>
      <c:catAx>
        <c:axId val="2696222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69628544"/>
        <c:crosses val="autoZero"/>
        <c:auto val="1"/>
        <c:lblAlgn val="ctr"/>
        <c:lblOffset val="100"/>
        <c:noMultiLvlLbl val="0"/>
      </c:catAx>
      <c:valAx>
        <c:axId val="269628544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one"/>
        <c:crossAx val="26962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28337436917133"/>
          <c:y val="0.48030318843350367"/>
          <c:w val="6.792034660334062E-2"/>
          <c:h val="0.18308513768740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942408376963352E-2"/>
          <c:y val="3.0313465536497348E-2"/>
          <c:w val="0.81565056641273381"/>
          <c:h val="0.88968176936899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 not being fully proficient has a major Impact on establishment performance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FB7-4C94-A2AB-3BB5AAA0E5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Wales Overall</c:v>
                </c:pt>
                <c:pt idx="2">
                  <c:v>2 to 4</c:v>
                </c:pt>
                <c:pt idx="3">
                  <c:v>5 to 24 </c:v>
                </c:pt>
                <c:pt idx="4">
                  <c:v>25 to 49</c:v>
                </c:pt>
                <c:pt idx="5">
                  <c:v>50 to 99</c:v>
                </c:pt>
                <c:pt idx="6">
                  <c:v>100-249</c:v>
                </c:pt>
                <c:pt idx="7">
                  <c:v>250+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%">
                  <c:v>0.17</c:v>
                </c:pt>
                <c:pt idx="2" formatCode="0%">
                  <c:v>0.2</c:v>
                </c:pt>
                <c:pt idx="3" formatCode="0%">
                  <c:v>0.16</c:v>
                </c:pt>
                <c:pt idx="4" formatCode="0%">
                  <c:v>0.13</c:v>
                </c:pt>
                <c:pt idx="5" formatCode="0%">
                  <c:v>0.22</c:v>
                </c:pt>
                <c:pt idx="6" formatCode="0%">
                  <c:v>0.18</c:v>
                </c:pt>
                <c:pt idx="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7-4C94-A2AB-3BB5AAA0E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Staff not being fully proficient has a minor Impact on establishment performance</c:v>
                </c:pt>
              </c:strCache>
            </c:strRef>
          </c:tx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41-434E-86C0-B89F6DE8E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Wales Overall</c:v>
                </c:pt>
                <c:pt idx="2">
                  <c:v>2 to 4</c:v>
                </c:pt>
                <c:pt idx="3">
                  <c:v>5 to 24 </c:v>
                </c:pt>
                <c:pt idx="4">
                  <c:v>25 to 49</c:v>
                </c:pt>
                <c:pt idx="5">
                  <c:v>50 to 99</c:v>
                </c:pt>
                <c:pt idx="6">
                  <c:v>100-249</c:v>
                </c:pt>
                <c:pt idx="7">
                  <c:v>250+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%">
                  <c:v>0.47</c:v>
                </c:pt>
                <c:pt idx="2" formatCode="0%">
                  <c:v>0.4</c:v>
                </c:pt>
                <c:pt idx="3" formatCode="0%">
                  <c:v>0.48</c:v>
                </c:pt>
                <c:pt idx="4" formatCode="0%">
                  <c:v>0.49</c:v>
                </c:pt>
                <c:pt idx="5" formatCode="0%">
                  <c:v>0.52</c:v>
                </c:pt>
                <c:pt idx="6" formatCode="0%">
                  <c:v>0.53</c:v>
                </c:pt>
                <c:pt idx="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B7-4C94-A2AB-3BB5AAA0E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0858880"/>
        <c:axId val="271237504"/>
      </c:barChart>
      <c:catAx>
        <c:axId val="27085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71237504"/>
        <c:crosses val="autoZero"/>
        <c:auto val="1"/>
        <c:lblAlgn val="ctr"/>
        <c:lblOffset val="100"/>
        <c:noMultiLvlLbl val="0"/>
      </c:catAx>
      <c:valAx>
        <c:axId val="2712375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085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31689173563763"/>
          <c:y val="2.9279642105843814E-2"/>
          <c:w val="0.51783277535042616"/>
          <c:h val="0.948903112330223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32-4CBE-B6CA-29FEFDD552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32-4CBE-B6CA-29FEFDD552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832-4CBE-B6CA-29FEFDD552F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B832-4CBE-B6CA-29FEFDD552F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832-4CBE-B6CA-29FEFDD552F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B-B832-4CBE-B6CA-29FEFDD552F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832-4CBE-B6CA-29FEFDD552F4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832-4CBE-B6CA-29FEFDD55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Increased workload for other staff</c:v>
                </c:pt>
                <c:pt idx="1">
                  <c:v>Have higher operating costs</c:v>
                </c:pt>
                <c:pt idx="2">
                  <c:v>Have difficulties meeting quality standards</c:v>
                </c:pt>
                <c:pt idx="3">
                  <c:v>Have difficulties introducing new working practices</c:v>
                </c:pt>
                <c:pt idx="4">
                  <c:v>Lose business or order to competitors </c:v>
                </c:pt>
                <c:pt idx="5">
                  <c:v>Delay developing new products or services</c:v>
                </c:pt>
                <c:pt idx="6">
                  <c:v>Outsource work</c:v>
                </c:pt>
                <c:pt idx="7">
                  <c:v>No impact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0.54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0.23</c:v>
                </c:pt>
                <c:pt idx="4">
                  <c:v>0.2</c:v>
                </c:pt>
                <c:pt idx="5">
                  <c:v>0.19</c:v>
                </c:pt>
                <c:pt idx="6">
                  <c:v>0.11</c:v>
                </c:pt>
                <c:pt idx="7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832-4CBE-B6CA-29FEFDD55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0469760"/>
        <c:axId val="270483840"/>
      </c:barChart>
      <c:catAx>
        <c:axId val="270469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0483840"/>
        <c:crosses val="autoZero"/>
        <c:auto val="1"/>
        <c:lblAlgn val="ctr"/>
        <c:lblOffset val="100"/>
        <c:noMultiLvlLbl val="0"/>
      </c:catAx>
      <c:valAx>
        <c:axId val="270483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7046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77032935722226"/>
          <c:y val="0.1551260475297829"/>
          <c:w val="0.54670361216075614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existing staff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Specialist skills needed for the role</c:v>
                </c:pt>
                <c:pt idx="1">
                  <c:v>Knowledge of the organisation's products and services </c:v>
                </c:pt>
                <c:pt idx="2">
                  <c:v>Knowledge of how the organisation works </c:v>
                </c:pt>
                <c:pt idx="3">
                  <c:v>Adapting to new equipment</c:v>
                </c:pt>
                <c:pt idx="4">
                  <c:v>Solving complex problems</c:v>
                </c:pt>
                <c:pt idx="5">
                  <c:v>Basic IT skills</c:v>
                </c:pt>
                <c:pt idx="6">
                  <c:v>Reading and understanding instructions, guidelines etc</c:v>
                </c:pt>
                <c:pt idx="7">
                  <c:v>Advanced IT skills</c:v>
                </c:pt>
                <c:pt idx="8">
                  <c:v>Complex numerical skills</c:v>
                </c:pt>
                <c:pt idx="9">
                  <c:v>Manual dexterity </c:v>
                </c:pt>
                <c:pt idx="10">
                  <c:v>Basic numerical skills </c:v>
                </c:pt>
                <c:pt idx="11">
                  <c:v>Oral Welsh language skills</c:v>
                </c:pt>
                <c:pt idx="12">
                  <c:v>Writing instructions, guideline etc.</c:v>
                </c:pt>
                <c:pt idx="13">
                  <c:v>Written Welsh language skills</c:v>
                </c:pt>
                <c:pt idx="14">
                  <c:v>Communicating in a foreign language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0.56000000000000005</c:v>
                </c:pt>
                <c:pt idx="1">
                  <c:v>0.44</c:v>
                </c:pt>
                <c:pt idx="2">
                  <c:v>0.4</c:v>
                </c:pt>
                <c:pt idx="3">
                  <c:v>0.37</c:v>
                </c:pt>
                <c:pt idx="4">
                  <c:v>0.37</c:v>
                </c:pt>
                <c:pt idx="5">
                  <c:v>0.37</c:v>
                </c:pt>
                <c:pt idx="6">
                  <c:v>0.35</c:v>
                </c:pt>
                <c:pt idx="7">
                  <c:v>0.33</c:v>
                </c:pt>
                <c:pt idx="8">
                  <c:v>0.28000000000000003</c:v>
                </c:pt>
                <c:pt idx="9">
                  <c:v>0.25</c:v>
                </c:pt>
                <c:pt idx="10">
                  <c:v>0.24</c:v>
                </c:pt>
                <c:pt idx="11">
                  <c:v>0.22</c:v>
                </c:pt>
                <c:pt idx="12">
                  <c:v>0.21</c:v>
                </c:pt>
                <c:pt idx="13">
                  <c:v>0.19</c:v>
                </c:pt>
                <c:pt idx="1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2-49D7-97EB-DB7BF90C10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Specialist skills needed for the role</c:v>
                </c:pt>
                <c:pt idx="1">
                  <c:v>Knowledge of the organisation's products and services </c:v>
                </c:pt>
                <c:pt idx="2">
                  <c:v>Knowledge of how the organisation works </c:v>
                </c:pt>
                <c:pt idx="3">
                  <c:v>Adapting to new equipment</c:v>
                </c:pt>
                <c:pt idx="4">
                  <c:v>Solving complex problems</c:v>
                </c:pt>
                <c:pt idx="5">
                  <c:v>Basic IT skills</c:v>
                </c:pt>
                <c:pt idx="6">
                  <c:v>Reading and understanding instructions, guidelines etc</c:v>
                </c:pt>
                <c:pt idx="7">
                  <c:v>Advanced IT skills</c:v>
                </c:pt>
                <c:pt idx="8">
                  <c:v>Complex numerical skills</c:v>
                </c:pt>
                <c:pt idx="9">
                  <c:v>Manual dexterity </c:v>
                </c:pt>
                <c:pt idx="10">
                  <c:v>Basic numerical skills </c:v>
                </c:pt>
                <c:pt idx="11">
                  <c:v>Oral Welsh language skills</c:v>
                </c:pt>
                <c:pt idx="12">
                  <c:v>Writing instructions, guideline etc.</c:v>
                </c:pt>
                <c:pt idx="13">
                  <c:v>Written Welsh language skills</c:v>
                </c:pt>
                <c:pt idx="14">
                  <c:v>Communicating in a foreign language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0.08</c:v>
                </c:pt>
                <c:pt idx="1">
                  <c:v>0.05</c:v>
                </c:pt>
                <c:pt idx="2">
                  <c:v>0.04</c:v>
                </c:pt>
                <c:pt idx="3">
                  <c:v>0.02</c:v>
                </c:pt>
                <c:pt idx="4">
                  <c:v>0.08</c:v>
                </c:pt>
                <c:pt idx="5">
                  <c:v>0.02</c:v>
                </c:pt>
                <c:pt idx="6">
                  <c:v>0.04</c:v>
                </c:pt>
                <c:pt idx="7">
                  <c:v>0.03</c:v>
                </c:pt>
                <c:pt idx="10">
                  <c:v>0.01</c:v>
                </c:pt>
                <c:pt idx="11">
                  <c:v>0.02</c:v>
                </c:pt>
                <c:pt idx="12">
                  <c:v>0.01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2-49D7-97EB-DB7BF90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271241600"/>
        <c:axId val="271243136"/>
      </c:barChart>
      <c:catAx>
        <c:axId val="271241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1243136"/>
        <c:crosses val="autoZero"/>
        <c:auto val="1"/>
        <c:lblAlgn val="ctr"/>
        <c:lblOffset val="100"/>
        <c:noMultiLvlLbl val="0"/>
      </c:catAx>
      <c:valAx>
        <c:axId val="271243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71241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675645832145076"/>
          <c:y val="0.71291411152938811"/>
          <c:w val="0.21555382520121236"/>
          <c:h val="0.19986464338866422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45"/>
          <c:y val="0.14159899062628767"/>
          <c:w val="0.58610851377952766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existing staff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F9-42F1-8B01-F4C9947CF2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9-42F1-8B01-F4C9947CF2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F9-42F1-8B01-F4C9947CF2C0}"/>
              </c:ext>
            </c:extLst>
          </c:dPt>
          <c:dPt>
            <c:idx val="10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F9-42F1-8B01-F4C9947CF2C0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F9-42F1-8B01-F4C9947CF2C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F9-42F1-8B01-F4C9947CF2C0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F9-42F1-8B01-F4C9947CF2C0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Team working</c:v>
                </c:pt>
                <c:pt idx="2">
                  <c:v>Managing their own feelings, or those of others</c:v>
                </c:pt>
                <c:pt idx="3">
                  <c:v>Persuading or influencing others</c:v>
                </c:pt>
                <c:pt idx="4">
                  <c:v>Managing or motivating other staff</c:v>
                </c:pt>
                <c:pt idx="5">
                  <c:v>Customer handling skills</c:v>
                </c:pt>
                <c:pt idx="6">
                  <c:v>Instructing, teaching or training people</c:v>
                </c:pt>
                <c:pt idx="7">
                  <c:v>Setting objectives for others and planning resources</c:v>
                </c:pt>
                <c:pt idx="8">
                  <c:v>Making speeches or presentations</c:v>
                </c:pt>
                <c:pt idx="9">
                  <c:v>Sales skills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0.67</c:v>
                </c:pt>
                <c:pt idx="1">
                  <c:v>0.59</c:v>
                </c:pt>
                <c:pt idx="2">
                  <c:v>0.5</c:v>
                </c:pt>
                <c:pt idx="3">
                  <c:v>0.46</c:v>
                </c:pt>
                <c:pt idx="4">
                  <c:v>0.45</c:v>
                </c:pt>
                <c:pt idx="5">
                  <c:v>0.43</c:v>
                </c:pt>
                <c:pt idx="6">
                  <c:v>0.32</c:v>
                </c:pt>
                <c:pt idx="7">
                  <c:v>0.31</c:v>
                </c:pt>
                <c:pt idx="8">
                  <c:v>0.28999999999999998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Team working</c:v>
                </c:pt>
                <c:pt idx="2">
                  <c:v>Managing their own feelings, or those of others</c:v>
                </c:pt>
                <c:pt idx="3">
                  <c:v>Persuading or influencing others</c:v>
                </c:pt>
                <c:pt idx="4">
                  <c:v>Managing or motivating other staff</c:v>
                </c:pt>
                <c:pt idx="5">
                  <c:v>Customer handling skills</c:v>
                </c:pt>
                <c:pt idx="6">
                  <c:v>Instructing, teaching or training people</c:v>
                </c:pt>
                <c:pt idx="7">
                  <c:v>Setting objectives for others and planning resources</c:v>
                </c:pt>
                <c:pt idx="8">
                  <c:v>Making speeches or presentations</c:v>
                </c:pt>
                <c:pt idx="9">
                  <c:v>Sales skills 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0.09</c:v>
                </c:pt>
                <c:pt idx="1">
                  <c:v>0.12</c:v>
                </c:pt>
                <c:pt idx="2">
                  <c:v>0.04</c:v>
                </c:pt>
                <c:pt idx="3">
                  <c:v>0.06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1749504"/>
        <c:axId val="271751040"/>
      </c:barChart>
      <c:catAx>
        <c:axId val="271749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1751040"/>
        <c:crosses val="autoZero"/>
        <c:auto val="1"/>
        <c:lblAlgn val="ctr"/>
        <c:lblOffset val="100"/>
        <c:noMultiLvlLbl val="0"/>
      </c:catAx>
      <c:valAx>
        <c:axId val="271751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71749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688238188976373"/>
          <c:y val="0.65319105489412954"/>
          <c:w val="0.22624261811023622"/>
          <c:h val="0.19025544142144943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02110997157156"/>
          <c:y val="2.9279642105843814E-2"/>
          <c:w val="0.5296848573176437"/>
          <c:h val="0.948903112330223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A-4000-908F-B7B0BE10D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Increase training activity / spend or increase / expand trainee programmes</c:v>
                </c:pt>
                <c:pt idx="1">
                  <c:v>More supervision of staff</c:v>
                </c:pt>
                <c:pt idx="2">
                  <c:v>Implementation of mentoring / buddying scheme</c:v>
                </c:pt>
                <c:pt idx="3">
                  <c:v>More staff appraisals / performance reviews</c:v>
                </c:pt>
                <c:pt idx="4">
                  <c:v>Reallocating work</c:v>
                </c:pt>
                <c:pt idx="5">
                  <c:v>Changing work practices</c:v>
                </c:pt>
                <c:pt idx="6">
                  <c:v>Increase recruitment activity / spend</c:v>
                </c:pt>
                <c:pt idx="7">
                  <c:v>Recruiting workers who are non-UK nationals</c:v>
                </c:pt>
                <c:pt idx="8">
                  <c:v>Nothing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0.66</c:v>
                </c:pt>
                <c:pt idx="1">
                  <c:v>0.57999999999999996</c:v>
                </c:pt>
                <c:pt idx="2">
                  <c:v>0.48</c:v>
                </c:pt>
                <c:pt idx="3">
                  <c:v>0.47</c:v>
                </c:pt>
                <c:pt idx="4">
                  <c:v>0.35</c:v>
                </c:pt>
                <c:pt idx="5">
                  <c:v>0.28999999999999998</c:v>
                </c:pt>
                <c:pt idx="6">
                  <c:v>0.2</c:v>
                </c:pt>
                <c:pt idx="7">
                  <c:v>0.08</c:v>
                </c:pt>
                <c:pt idx="8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A-4000-908F-B7B0BE10D7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00A-4000-908F-B7B0BE10D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Increase training activity / spend or increase / expand trainee programmes</c:v>
                </c:pt>
                <c:pt idx="1">
                  <c:v>More supervision of staff</c:v>
                </c:pt>
                <c:pt idx="2">
                  <c:v>Implementation of mentoring / buddying scheme</c:v>
                </c:pt>
                <c:pt idx="3">
                  <c:v>More staff appraisals / performance reviews</c:v>
                </c:pt>
                <c:pt idx="4">
                  <c:v>Reallocating work</c:v>
                </c:pt>
                <c:pt idx="5">
                  <c:v>Changing work practices</c:v>
                </c:pt>
                <c:pt idx="6">
                  <c:v>Increase recruitment activity / spend</c:v>
                </c:pt>
                <c:pt idx="7">
                  <c:v>Recruiting workers who are non-UK nationals</c:v>
                </c:pt>
                <c:pt idx="8">
                  <c:v>Nothing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0.65</c:v>
                </c:pt>
                <c:pt idx="1">
                  <c:v>0.61</c:v>
                </c:pt>
                <c:pt idx="2">
                  <c:v>0.49</c:v>
                </c:pt>
                <c:pt idx="3">
                  <c:v>0.49</c:v>
                </c:pt>
                <c:pt idx="4">
                  <c:v>0.39</c:v>
                </c:pt>
                <c:pt idx="5">
                  <c:v>0.31</c:v>
                </c:pt>
                <c:pt idx="6">
                  <c:v>0.15</c:v>
                </c:pt>
                <c:pt idx="7">
                  <c:v>0.08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A-4000-908F-B7B0BE10D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2013952"/>
        <c:axId val="272019840"/>
      </c:barChart>
      <c:catAx>
        <c:axId val="272013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72019840"/>
        <c:crosses val="autoZero"/>
        <c:auto val="1"/>
        <c:lblAlgn val="ctr"/>
        <c:lblOffset val="100"/>
        <c:noMultiLvlLbl val="0"/>
      </c:catAx>
      <c:valAx>
        <c:axId val="272019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7201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36030984885886E-2"/>
          <c:y val="5.7737590940474507E-4"/>
          <c:w val="0.97736396901511413"/>
          <c:h val="0.7427168057427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Change in SSVs since 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D0-450B-B37A-7FE86292753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D0-450B-B37A-7FE86292753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D0-450B-B37A-7FE86292753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D0-450B-B37A-7FE86292753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D0-450B-B37A-7FE86292753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D0-450B-B37A-7FE862927537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BD0-450B-B37A-7FE862927537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BD0-450B-B37A-7FE862927537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BD0-450B-B37A-7FE862927537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BD0-450B-B37A-7FE862927537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BD0-450B-B37A-7FE862927537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BD0-450B-B37A-7FE862927537}"/>
              </c:ext>
            </c:extLst>
          </c:dPt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BD0-450B-B37A-7FE862927537}"/>
              </c:ext>
            </c:extLst>
          </c:dPt>
          <c:dLbls>
            <c:dLbl>
              <c:idx val="9"/>
              <c:layout>
                <c:manualLayout>
                  <c:x val="1.3412833060711341E-3"/>
                  <c:y val="-2.4391497871394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BD0-450B-B37A-7FE862927537}"/>
                </c:ext>
              </c:extLst>
            </c:dLbl>
            <c:dLbl>
              <c:idx val="11"/>
              <c:layout>
                <c:manualLayout>
                  <c:x val="5.2890109014486061E-3"/>
                  <c:y val="1.6254295981617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BD0-450B-B37A-7FE862927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Sheet1!$B$2:$B$14</c:f>
              <c:strCache>
                <c:ptCount val="13"/>
                <c:pt idx="0">
                  <c:v>Community, social and other activities</c:v>
                </c:pt>
                <c:pt idx="1">
                  <c:v>Construction</c:v>
                </c:pt>
                <c:pt idx="2">
                  <c:v>Transport, Storage and Comms</c:v>
                </c:pt>
                <c:pt idx="3">
                  <c:v>Public admin.</c:v>
                </c:pt>
                <c:pt idx="4">
                  <c:v>Wholesale and Retail</c:v>
                </c:pt>
                <c:pt idx="5">
                  <c:v>Manufacturing</c:v>
                </c:pt>
                <c:pt idx="6">
                  <c:v>Business services</c:v>
                </c:pt>
                <c:pt idx="7">
                  <c:v>Electricity, Gas and Water</c:v>
                </c:pt>
                <c:pt idx="8">
                  <c:v>Health and social work</c:v>
                </c:pt>
                <c:pt idx="9">
                  <c:v>Hotels and restaurants</c:v>
                </c:pt>
                <c:pt idx="10">
                  <c:v>Financial services</c:v>
                </c:pt>
                <c:pt idx="11">
                  <c:v>Agriculture</c:v>
                </c:pt>
                <c:pt idx="12">
                  <c:v>Education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2.2233009708737863</c:v>
                </c:pt>
                <c:pt idx="1">
                  <c:v>2.053435114503817</c:v>
                </c:pt>
                <c:pt idx="2">
                  <c:v>1.7545454545454546</c:v>
                </c:pt>
                <c:pt idx="3">
                  <c:v>0.72211350293542076</c:v>
                </c:pt>
                <c:pt idx="4">
                  <c:v>0.6738351254480287</c:v>
                </c:pt>
                <c:pt idx="5">
                  <c:v>0.67112299465240643</c:v>
                </c:pt>
                <c:pt idx="6">
                  <c:v>0.61138861138861134</c:v>
                </c:pt>
                <c:pt idx="7">
                  <c:v>0.55882352941176472</c:v>
                </c:pt>
                <c:pt idx="8">
                  <c:v>0.550561797752809</c:v>
                </c:pt>
                <c:pt idx="9">
                  <c:v>0.48628048780487804</c:v>
                </c:pt>
                <c:pt idx="10">
                  <c:v>-9.4736842105263161E-2</c:v>
                </c:pt>
                <c:pt idx="11">
                  <c:v>-0.35428571428571426</c:v>
                </c:pt>
                <c:pt idx="12">
                  <c:v>-0.4370860927152318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D0-450B-B37A-7FE86292753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% Change in Skills Gaps since 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BD0-450B-B37A-7FE86292753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BD0-450B-B37A-7FE86292753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BD0-450B-B37A-7FE86292753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6BD0-450B-B37A-7FE86292753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BD0-450B-B37A-7FE86292753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BD0-450B-B37A-7FE862927537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6BD0-450B-B37A-7FE862927537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6BD0-450B-B37A-7FE862927537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6BD0-450B-B37A-7FE86292753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6BD0-450B-B37A-7FE86292753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6BD0-450B-B37A-7FE862927537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6BD0-450B-B37A-7FE862927537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6BD0-450B-B37A-7FE862927537}"/>
              </c:ext>
            </c:extLst>
          </c:dPt>
          <c:dLbls>
            <c:dLbl>
              <c:idx val="0"/>
              <c:layout>
                <c:manualLayout>
                  <c:x val="9.4701327565607039E-3"/>
                  <c:y val="-2.2982120091530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BD0-450B-B37A-7FE862927537}"/>
                </c:ext>
              </c:extLst>
            </c:dLbl>
            <c:dLbl>
              <c:idx val="2"/>
              <c:layout>
                <c:manualLayout>
                  <c:x val="6.7064165303556706E-3"/>
                  <c:y val="1.125761440218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6BD0-450B-B37A-7FE862927537}"/>
                </c:ext>
              </c:extLst>
            </c:dLbl>
            <c:dLbl>
              <c:idx val="4"/>
              <c:layout>
                <c:manualLayout>
                  <c:x val="6.7063109174969248E-3"/>
                  <c:y val="9.381345335151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6BD0-450B-B37A-7FE862927537}"/>
                </c:ext>
              </c:extLst>
            </c:dLbl>
            <c:dLbl>
              <c:idx val="6"/>
              <c:layout>
                <c:manualLayout>
                  <c:x val="5.42605072588382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BD0-450B-B37A-7FE862927537}"/>
                </c:ext>
              </c:extLst>
            </c:dLbl>
            <c:dLbl>
              <c:idx val="10"/>
              <c:layout>
                <c:manualLayout>
                  <c:x val="6.7064165303555717E-3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6BD0-450B-B37A-7FE862927537}"/>
                </c:ext>
              </c:extLst>
            </c:dLbl>
            <c:dLbl>
              <c:idx val="11"/>
              <c:layout>
                <c:manualLayout>
                  <c:x val="1.2175884972720805E-2"/>
                  <c:y val="-4.5964240183059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6BD0-450B-B37A-7FE862927537}"/>
                </c:ext>
              </c:extLst>
            </c:dLbl>
            <c:dLbl>
              <c:idx val="12"/>
              <c:layout>
                <c:manualLayout>
                  <c:x val="3.4007879736499013E-3"/>
                  <c:y val="-1.7188616498780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BD0-450B-B37A-7FE862927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Sheet1!$B$2:$B$14</c:f>
              <c:strCache>
                <c:ptCount val="13"/>
                <c:pt idx="0">
                  <c:v>Community, social and other activities</c:v>
                </c:pt>
                <c:pt idx="1">
                  <c:v>Construction</c:v>
                </c:pt>
                <c:pt idx="2">
                  <c:v>Transport, Storage and Comms</c:v>
                </c:pt>
                <c:pt idx="3">
                  <c:v>Public admin.</c:v>
                </c:pt>
                <c:pt idx="4">
                  <c:v>Wholesale and Retail</c:v>
                </c:pt>
                <c:pt idx="5">
                  <c:v>Manufacturing</c:v>
                </c:pt>
                <c:pt idx="6">
                  <c:v>Business services</c:v>
                </c:pt>
                <c:pt idx="7">
                  <c:v>Electricity, Gas and Water</c:v>
                </c:pt>
                <c:pt idx="8">
                  <c:v>Health and social work</c:v>
                </c:pt>
                <c:pt idx="9">
                  <c:v>Hotels and restaurants</c:v>
                </c:pt>
                <c:pt idx="10">
                  <c:v>Financial services</c:v>
                </c:pt>
                <c:pt idx="11">
                  <c:v>Agriculture</c:v>
                </c:pt>
                <c:pt idx="12">
                  <c:v>Education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1.5889830508474576E-2</c:v>
                </c:pt>
                <c:pt idx="1">
                  <c:v>3.6163522012578615E-2</c:v>
                </c:pt>
                <c:pt idx="2">
                  <c:v>-1.0021786492374727E-2</c:v>
                </c:pt>
                <c:pt idx="3">
                  <c:v>3.5546613011401745E-2</c:v>
                </c:pt>
                <c:pt idx="4">
                  <c:v>-0.32016403280656131</c:v>
                </c:pt>
                <c:pt idx="5">
                  <c:v>-0.12758337685592777</c:v>
                </c:pt>
                <c:pt idx="6">
                  <c:v>0.43248836006207969</c:v>
                </c:pt>
                <c:pt idx="7">
                  <c:v>1.5181818181818181</c:v>
                </c:pt>
                <c:pt idx="8">
                  <c:v>-0.462890625</c:v>
                </c:pt>
                <c:pt idx="9">
                  <c:v>-0.2601774213148621</c:v>
                </c:pt>
                <c:pt idx="10">
                  <c:v>-0.23176242737249839</c:v>
                </c:pt>
                <c:pt idx="11">
                  <c:v>-0.20230473751600511</c:v>
                </c:pt>
                <c:pt idx="12">
                  <c:v>-0.52019720101781175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BD0-450B-B37A-7FE862927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273708544"/>
        <c:axId val="273710080"/>
      </c:barChart>
      <c:catAx>
        <c:axId val="2737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273710080"/>
        <c:crosses val="autoZero"/>
        <c:auto val="1"/>
        <c:lblAlgn val="ctr"/>
        <c:lblOffset val="100"/>
        <c:noMultiLvlLbl val="0"/>
      </c:catAx>
      <c:valAx>
        <c:axId val="273710080"/>
        <c:scaling>
          <c:orientation val="minMax"/>
          <c:max val="4"/>
          <c:min val="-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273708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626750939177721"/>
          <c:y val="0.18457821743437394"/>
          <c:w val="0.72161293085375644"/>
          <c:h val="4.937391818908132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Lucida Grande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56183045534135E-2"/>
          <c:y val="2.017338659642403E-2"/>
          <c:w val="0.94924381695446591"/>
          <c:h val="0.8141297991576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</c:v>
                </c:pt>
                <c:pt idx="2">
                  <c:v>Mid</c:v>
                </c:pt>
                <c:pt idx="3">
                  <c:v>South</c:v>
                </c:pt>
                <c:pt idx="4">
                  <c:v>South West</c:v>
                </c:pt>
                <c:pt idx="5">
                  <c:v>West Wales and the Valleys</c:v>
                </c:pt>
                <c:pt idx="6">
                  <c:v>East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</c:v>
                </c:pt>
                <c:pt idx="1">
                  <c:v>0.35</c:v>
                </c:pt>
                <c:pt idx="2">
                  <c:v>0.28999999999999998</c:v>
                </c:pt>
                <c:pt idx="3">
                  <c:v>0.33</c:v>
                </c:pt>
                <c:pt idx="4">
                  <c:v>0.35</c:v>
                </c:pt>
                <c:pt idx="5">
                  <c:v>0.34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F-424A-BE9F-9A09B09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0132224"/>
        <c:axId val="2801463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</c:v>
                </c:pt>
                <c:pt idx="2">
                  <c:v>Mid</c:v>
                </c:pt>
                <c:pt idx="3">
                  <c:v>South</c:v>
                </c:pt>
                <c:pt idx="4">
                  <c:v>South West</c:v>
                </c:pt>
                <c:pt idx="5">
                  <c:v>West Wales and the Valleys</c:v>
                </c:pt>
                <c:pt idx="6">
                  <c:v>East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7.4999999999999997E-2</c:v>
                </c:pt>
                <c:pt idx="1">
                  <c:v>8.2000000000000003E-2</c:v>
                </c:pt>
                <c:pt idx="2">
                  <c:v>4.8000000000000001E-2</c:v>
                </c:pt>
                <c:pt idx="3">
                  <c:v>7.0999999999999994E-2</c:v>
                </c:pt>
                <c:pt idx="4">
                  <c:v>8.5000000000000006E-2</c:v>
                </c:pt>
                <c:pt idx="5">
                  <c:v>7.8E-2</c:v>
                </c:pt>
                <c:pt idx="6">
                  <c:v>7.0999999999999994E-2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4F-424A-BE9F-9A09B09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132224"/>
        <c:axId val="280146304"/>
      </c:lineChart>
      <c:catAx>
        <c:axId val="28013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80146304"/>
        <c:crosses val="autoZero"/>
        <c:auto val="1"/>
        <c:lblAlgn val="ctr"/>
        <c:lblOffset val="100"/>
        <c:noMultiLvlLbl val="0"/>
      </c:catAx>
      <c:valAx>
        <c:axId val="280146304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280132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772697665378233E-2"/>
          <c:y val="1.9472080079017542E-2"/>
          <c:w val="0.51990299081143021"/>
          <c:h val="4.913802869053444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56183045534135E-2"/>
          <c:y val="2.017338659642403E-2"/>
          <c:w val="0.94924381695446591"/>
          <c:h val="0.8141297991576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0.32</c:v>
                </c:pt>
                <c:pt idx="1">
                  <c:v>0.35</c:v>
                </c:pt>
                <c:pt idx="2">
                  <c:v>0.35</c:v>
                </c:pt>
                <c:pt idx="3">
                  <c:v>0.37</c:v>
                </c:pt>
                <c:pt idx="4">
                  <c:v>0.42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8-4E45-87DC-EADEEFF0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683072"/>
        <c:axId val="2796846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5"/>
              <c:layout>
                <c:manualLayout>
                  <c:x val="-2.767383969177482E-2"/>
                  <c:y val="3.1798288466065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47-485F-BB75-EC3264CC7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0.17699999999999999</c:v>
                </c:pt>
                <c:pt idx="1">
                  <c:v>0.10299999999999999</c:v>
                </c:pt>
                <c:pt idx="2">
                  <c:v>6.4000000000000001E-2</c:v>
                </c:pt>
                <c:pt idx="3">
                  <c:v>5.6000000000000001E-2</c:v>
                </c:pt>
                <c:pt idx="4">
                  <c:v>6.0999999999999999E-2</c:v>
                </c:pt>
                <c:pt idx="5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8-4E45-87DC-EADEEFF0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683072"/>
        <c:axId val="279684608"/>
      </c:lineChart>
      <c:catAx>
        <c:axId val="27968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79684608"/>
        <c:crosses val="autoZero"/>
        <c:auto val="1"/>
        <c:lblAlgn val="ctr"/>
        <c:lblOffset val="100"/>
        <c:noMultiLvlLbl val="0"/>
      </c:catAx>
      <c:valAx>
        <c:axId val="279684608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279683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772697665378233E-2"/>
          <c:y val="1.9472080079017542E-2"/>
          <c:w val="0.51990299081143021"/>
          <c:h val="4.913802869053444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56696781590097E-2"/>
          <c:y val="5.5823070937017237E-2"/>
          <c:w val="0.9231581644989959"/>
          <c:h val="0.71524758613973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vacancies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DA0-4A00-BB71-A037253845A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DA0-4A00-BB71-A037253845AF}"/>
              </c:ext>
            </c:extLst>
          </c:dPt>
          <c:dPt>
            <c:idx val="2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5-1DA0-4A00-BB71-A037253845A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DA0-4A00-BB71-A037253845A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1DA0-4A00-BB71-A037253845A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1DA0-4A00-BB71-A037253845AF}"/>
              </c:ext>
            </c:extLst>
          </c:dPt>
          <c:dPt>
            <c:idx val="6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C-1DA0-4A00-BB71-A037253845A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1DA0-4A00-BB71-A037253845AF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1DA0-4A00-BB71-A037253845AF}"/>
              </c:ext>
            </c:extLst>
          </c:dPt>
          <c:dPt>
            <c:idx val="10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12-1DA0-4A00-BB71-A037253845AF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1DA0-4A00-BB71-A037253845AF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1DA0-4A00-BB71-A037253845AF}"/>
              </c:ext>
            </c:extLst>
          </c:dPt>
          <c:dPt>
            <c:idx val="14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18-1DA0-4A00-BB71-A037253845AF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A-1DA0-4A00-BB71-A037253845AF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C-1DA0-4A00-BB71-A037253845AF}"/>
              </c:ext>
            </c:extLst>
          </c:dPt>
          <c:dPt>
            <c:idx val="18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1E-1DA0-4A00-BB71-A037253845AF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0-BCEB-4E48-9C3B-58F84313FE05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2-BCEB-4E48-9C3B-58F84313FE05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4-BCEB-4E48-9C3B-58F84313FE05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6-BCEB-4E48-9C3B-58F84313FE05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DA0-4A00-BB71-A037253845A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DA0-4A00-BB71-A037253845AF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DA0-4A00-BB71-A037253845AF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DA0-4A00-BB71-A037253845AF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DA0-4A00-BB71-A037253845AF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15%</a:t>
                    </a:r>
                    <a:endParaRPr lang="en-US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BCEB-4E48-9C3B-58F84313FE05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20%</a:t>
                    </a:r>
                    <a:endParaRPr lang="en-US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BCEB-4E48-9C3B-58F84313F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Wales 2011</c:v>
                </c:pt>
                <c:pt idx="1">
                  <c:v>Wales 2013</c:v>
                </c:pt>
                <c:pt idx="2">
                  <c:v>Wales 2015</c:v>
                </c:pt>
                <c:pt idx="4">
                  <c:v>North 2011</c:v>
                </c:pt>
                <c:pt idx="5">
                  <c:v>North 2013</c:v>
                </c:pt>
                <c:pt idx="6">
                  <c:v>North 2015</c:v>
                </c:pt>
                <c:pt idx="8">
                  <c:v>Mid 2011</c:v>
                </c:pt>
                <c:pt idx="9">
                  <c:v>Mid 2013</c:v>
                </c:pt>
                <c:pt idx="10">
                  <c:v>Mid 2015</c:v>
                </c:pt>
                <c:pt idx="12">
                  <c:v>South 2011</c:v>
                </c:pt>
                <c:pt idx="13">
                  <c:v>South 2013</c:v>
                </c:pt>
                <c:pt idx="14">
                  <c:v>South 2015</c:v>
                </c:pt>
                <c:pt idx="16">
                  <c:v>South West 2011</c:v>
                </c:pt>
                <c:pt idx="17">
                  <c:v>South West 2013</c:v>
                </c:pt>
                <c:pt idx="18">
                  <c:v>South West 2015</c:v>
                </c:pt>
                <c:pt idx="20">
                  <c:v>West Wales and the Valleys 2011</c:v>
                </c:pt>
                <c:pt idx="21">
                  <c:v>West Wales and the Valleys 2013</c:v>
                </c:pt>
                <c:pt idx="22">
                  <c:v>West Wales and the Valleys 2015</c:v>
                </c:pt>
                <c:pt idx="24">
                  <c:v>East 2011</c:v>
                </c:pt>
                <c:pt idx="25">
                  <c:v>East 2013</c:v>
                </c:pt>
                <c:pt idx="26">
                  <c:v>East 2015</c:v>
                </c:pt>
              </c:strCache>
            </c:strRef>
          </c:cat>
          <c:val>
            <c:numRef>
              <c:f>Sheet1!$B$2:$B$28</c:f>
              <c:numCache>
                <c:formatCode>0%</c:formatCode>
                <c:ptCount val="27"/>
                <c:pt idx="0">
                  <c:v>0.12</c:v>
                </c:pt>
                <c:pt idx="1">
                  <c:v>0.14000000000000001</c:v>
                </c:pt>
                <c:pt idx="2">
                  <c:v>0.17</c:v>
                </c:pt>
                <c:pt idx="4">
                  <c:v>0.11</c:v>
                </c:pt>
                <c:pt idx="5">
                  <c:v>0.14000000000000001</c:v>
                </c:pt>
                <c:pt idx="6">
                  <c:v>0.17</c:v>
                </c:pt>
                <c:pt idx="8">
                  <c:v>0.11</c:v>
                </c:pt>
                <c:pt idx="9">
                  <c:v>0.11</c:v>
                </c:pt>
                <c:pt idx="10">
                  <c:v>0.13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0.19</c:v>
                </c:pt>
                <c:pt idx="16">
                  <c:v>0.11</c:v>
                </c:pt>
                <c:pt idx="17">
                  <c:v>0.14000000000000001</c:v>
                </c:pt>
                <c:pt idx="18">
                  <c:v>0.15</c:v>
                </c:pt>
                <c:pt idx="20">
                  <c:v>0.12</c:v>
                </c:pt>
                <c:pt idx="21">
                  <c:v>0.14000000000000001</c:v>
                </c:pt>
                <c:pt idx="22">
                  <c:v>0.15</c:v>
                </c:pt>
                <c:pt idx="24">
                  <c:v>0.13</c:v>
                </c:pt>
                <c:pt idx="25">
                  <c:v>0.13</c:v>
                </c:pt>
                <c:pt idx="2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DA0-4A00-BB71-A037253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248441088"/>
        <c:axId val="2481356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BCEB-4E48-9C3B-58F84313FE0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BCEB-4E48-9C3B-58F84313FE0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BCEB-4E48-9C3B-58F84313FE0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BCEB-4E48-9C3B-58F84313FE05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BCEB-4E48-9C3B-58F84313FE05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BCEB-4E48-9C3B-58F84313FE05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BCEB-4E48-9C3B-58F84313FE05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0-BCEB-4E48-9C3B-58F84313FE05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BCEB-4E48-9C3B-58F84313FE05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BCEB-4E48-9C3B-58F84313FE05}"/>
                </c:ext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BCEB-4E48-9C3B-58F84313FE05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BCEB-4E48-9C3B-58F84313FE05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BCEB-4E48-9C3B-58F84313FE05}"/>
                </c:ext>
              </c:extLst>
            </c:dLbl>
            <c:dLbl>
              <c:idx val="17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BCEB-4E48-9C3B-58F84313FE05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BCEB-4E48-9C3B-58F84313FE0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2.6%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BCEB-4E48-9C3B-58F84313FE05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3.7%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BCEB-4E48-9C3B-58F84313F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Wales 2011</c:v>
                </c:pt>
                <c:pt idx="1">
                  <c:v>Wales 2013</c:v>
                </c:pt>
                <c:pt idx="2">
                  <c:v>Wales 2015</c:v>
                </c:pt>
                <c:pt idx="4">
                  <c:v>North 2011</c:v>
                </c:pt>
                <c:pt idx="5">
                  <c:v>North 2013</c:v>
                </c:pt>
                <c:pt idx="6">
                  <c:v>North 2015</c:v>
                </c:pt>
                <c:pt idx="8">
                  <c:v>Mid 2011</c:v>
                </c:pt>
                <c:pt idx="9">
                  <c:v>Mid 2013</c:v>
                </c:pt>
                <c:pt idx="10">
                  <c:v>Mid 2015</c:v>
                </c:pt>
                <c:pt idx="12">
                  <c:v>South 2011</c:v>
                </c:pt>
                <c:pt idx="13">
                  <c:v>South 2013</c:v>
                </c:pt>
                <c:pt idx="14">
                  <c:v>South 2015</c:v>
                </c:pt>
                <c:pt idx="16">
                  <c:v>South West 2011</c:v>
                </c:pt>
                <c:pt idx="17">
                  <c:v>South West 2013</c:v>
                </c:pt>
                <c:pt idx="18">
                  <c:v>South West 2015</c:v>
                </c:pt>
                <c:pt idx="20">
                  <c:v>West Wales and the Valleys 2011</c:v>
                </c:pt>
                <c:pt idx="21">
                  <c:v>West Wales and the Valleys 2013</c:v>
                </c:pt>
                <c:pt idx="22">
                  <c:v>West Wales and the Valleys 2015</c:v>
                </c:pt>
                <c:pt idx="24">
                  <c:v>East 2011</c:v>
                </c:pt>
                <c:pt idx="25">
                  <c:v>East 2013</c:v>
                </c:pt>
                <c:pt idx="26">
                  <c:v>East 2015</c:v>
                </c:pt>
              </c:strCache>
            </c:strRef>
          </c:cat>
          <c:val>
            <c:numRef>
              <c:f>Sheet1!$C$2:$C$28</c:f>
              <c:numCache>
                <c:formatCode>0.0%</c:formatCode>
                <c:ptCount val="27"/>
                <c:pt idx="0">
                  <c:v>1.9E-2</c:v>
                </c:pt>
                <c:pt idx="1">
                  <c:v>2.1999999999999999E-2</c:v>
                </c:pt>
                <c:pt idx="2">
                  <c:v>3.1E-2</c:v>
                </c:pt>
                <c:pt idx="4">
                  <c:v>1.6E-2</c:v>
                </c:pt>
                <c:pt idx="5">
                  <c:v>2.4E-2</c:v>
                </c:pt>
                <c:pt idx="6">
                  <c:v>2.9000000000000001E-2</c:v>
                </c:pt>
                <c:pt idx="8">
                  <c:v>2.9000000000000001E-2</c:v>
                </c:pt>
                <c:pt idx="9">
                  <c:v>1.7999999999999999E-2</c:v>
                </c:pt>
                <c:pt idx="10">
                  <c:v>2.4E-2</c:v>
                </c:pt>
                <c:pt idx="12">
                  <c:v>1.9E-2</c:v>
                </c:pt>
                <c:pt idx="13">
                  <c:v>2.5999999999999999E-2</c:v>
                </c:pt>
                <c:pt idx="14">
                  <c:v>3.2000000000000001E-2</c:v>
                </c:pt>
                <c:pt idx="16">
                  <c:v>0.02</c:v>
                </c:pt>
                <c:pt idx="17">
                  <c:v>0.02</c:v>
                </c:pt>
                <c:pt idx="18">
                  <c:v>3.2000000000000001E-2</c:v>
                </c:pt>
                <c:pt idx="20">
                  <c:v>0.02</c:v>
                </c:pt>
                <c:pt idx="21">
                  <c:v>2.1999999999999999E-2</c:v>
                </c:pt>
                <c:pt idx="22">
                  <c:v>2.5999999999999999E-2</c:v>
                </c:pt>
                <c:pt idx="24">
                  <c:v>1.7999999999999999E-2</c:v>
                </c:pt>
                <c:pt idx="25">
                  <c:v>2.1999999999999999E-2</c:v>
                </c:pt>
                <c:pt idx="26">
                  <c:v>3.6999999999999998E-2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DA0-4A00-BB71-A037253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441088"/>
        <c:axId val="248135680"/>
      </c:lineChart>
      <c:catAx>
        <c:axId val="24844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48135680"/>
        <c:crosses val="autoZero"/>
        <c:auto val="1"/>
        <c:lblAlgn val="ctr"/>
        <c:lblOffset val="100"/>
        <c:noMultiLvlLbl val="0"/>
      </c:catAx>
      <c:valAx>
        <c:axId val="248135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844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84023783649699E-2"/>
          <c:y val="3.1544101595140053E-2"/>
          <c:w val="0.98941597621635036"/>
          <c:h val="0.832040936156758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</c:v>
                </c:pt>
                <c:pt idx="1">
                  <c:v>Arts and Other Services</c:v>
                </c:pt>
                <c:pt idx="2">
                  <c:v>Electricity, Gas &amp; Water</c:v>
                </c:pt>
                <c:pt idx="3">
                  <c:v>Public Admin.</c:v>
                </c:pt>
                <c:pt idx="4">
                  <c:v>Education</c:v>
                </c:pt>
                <c:pt idx="5">
                  <c:v>Health &amp; Social Work</c:v>
                </c:pt>
                <c:pt idx="6">
                  <c:v>Transport &amp; Comms</c:v>
                </c:pt>
                <c:pt idx="7">
                  <c:v>Business Services</c:v>
                </c:pt>
                <c:pt idx="8">
                  <c:v>Wholesale &amp; Retail</c:v>
                </c:pt>
                <c:pt idx="9">
                  <c:v>Construction</c:v>
                </c:pt>
                <c:pt idx="10">
                  <c:v>Manufacturing</c:v>
                </c:pt>
                <c:pt idx="11">
                  <c:v>Financial Services</c:v>
                </c:pt>
                <c:pt idx="12">
                  <c:v>Agriculture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0.45</c:v>
                </c:pt>
                <c:pt idx="1">
                  <c:v>0.43</c:v>
                </c:pt>
                <c:pt idx="2">
                  <c:v>0.43</c:v>
                </c:pt>
                <c:pt idx="3">
                  <c:v>0.38</c:v>
                </c:pt>
                <c:pt idx="4">
                  <c:v>0.38</c:v>
                </c:pt>
                <c:pt idx="5">
                  <c:v>0.38</c:v>
                </c:pt>
                <c:pt idx="6">
                  <c:v>0.36</c:v>
                </c:pt>
                <c:pt idx="7">
                  <c:v>0.32</c:v>
                </c:pt>
                <c:pt idx="8">
                  <c:v>0.3</c:v>
                </c:pt>
                <c:pt idx="9">
                  <c:v>0.3</c:v>
                </c:pt>
                <c:pt idx="10">
                  <c:v>0.27</c:v>
                </c:pt>
                <c:pt idx="11">
                  <c:v>0.26</c:v>
                </c:pt>
                <c:pt idx="1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4-445B-85D7-D80DD95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79817216"/>
        <c:axId val="2798353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2.7145258648855287E-2"/>
                  <c:y val="3.0654672445859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4-445B-85D7-D80DD9529C87}"/>
                </c:ext>
              </c:extLst>
            </c:dLbl>
            <c:dLbl>
              <c:idx val="10"/>
              <c:layout>
                <c:manualLayout>
                  <c:x val="-3.031674490637248E-2"/>
                  <c:y val="3.4423107323793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375-4838-93FB-5232112CA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</c:v>
                </c:pt>
                <c:pt idx="1">
                  <c:v>Arts and Other Services</c:v>
                </c:pt>
                <c:pt idx="2">
                  <c:v>Electricity, Gas &amp; Water</c:v>
                </c:pt>
                <c:pt idx="3">
                  <c:v>Public Admin.</c:v>
                </c:pt>
                <c:pt idx="4">
                  <c:v>Education</c:v>
                </c:pt>
                <c:pt idx="5">
                  <c:v>Health &amp; Social Work</c:v>
                </c:pt>
                <c:pt idx="6">
                  <c:v>Transport &amp; Comms</c:v>
                </c:pt>
                <c:pt idx="7">
                  <c:v>Business Services</c:v>
                </c:pt>
                <c:pt idx="8">
                  <c:v>Wholesale &amp; Retail</c:v>
                </c:pt>
                <c:pt idx="9">
                  <c:v>Construction</c:v>
                </c:pt>
                <c:pt idx="10">
                  <c:v>Manufacturing</c:v>
                </c:pt>
                <c:pt idx="11">
                  <c:v>Financial Services</c:v>
                </c:pt>
                <c:pt idx="12">
                  <c:v>Agriculture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0.13700000000000001</c:v>
                </c:pt>
                <c:pt idx="1">
                  <c:v>0.13400000000000001</c:v>
                </c:pt>
                <c:pt idx="2">
                  <c:v>5.1999999999999998E-2</c:v>
                </c:pt>
                <c:pt idx="3">
                  <c:v>8.1000000000000003E-2</c:v>
                </c:pt>
                <c:pt idx="4">
                  <c:v>5.6000000000000001E-2</c:v>
                </c:pt>
                <c:pt idx="5">
                  <c:v>5.8999999999999997E-2</c:v>
                </c:pt>
                <c:pt idx="6">
                  <c:v>0.08</c:v>
                </c:pt>
                <c:pt idx="7">
                  <c:v>7.6999999999999999E-2</c:v>
                </c:pt>
                <c:pt idx="8">
                  <c:v>8.4000000000000005E-2</c:v>
                </c:pt>
                <c:pt idx="9">
                  <c:v>7.0999999999999994E-2</c:v>
                </c:pt>
                <c:pt idx="10">
                  <c:v>3.5000000000000003E-2</c:v>
                </c:pt>
                <c:pt idx="11">
                  <c:v>2.9000000000000001E-2</c:v>
                </c:pt>
                <c:pt idx="12">
                  <c:v>0.13300000000000001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B4-445B-85D7-D80DD95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17216"/>
        <c:axId val="279835392"/>
      </c:lineChart>
      <c:catAx>
        <c:axId val="27981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279835392"/>
        <c:crosses val="autoZero"/>
        <c:auto val="1"/>
        <c:lblAlgn val="ctr"/>
        <c:lblOffset val="100"/>
        <c:noMultiLvlLbl val="0"/>
      </c:catAx>
      <c:valAx>
        <c:axId val="279835392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279817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5144587725515765E-3"/>
          <c:y val="2.335141259099224E-2"/>
          <c:w val="0.57713516566437439"/>
          <c:h val="6.464041920821068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1-2E24-4156-9662-10604A409579}"/>
              </c:ext>
            </c:extLst>
          </c:dPt>
          <c:dPt>
            <c:idx val="1"/>
            <c:bubble3D val="0"/>
            <c:spPr>
              <a:solidFill>
                <a:srgbClr val="5A7ACE"/>
              </a:solidFill>
            </c:spPr>
            <c:extLst>
              <c:ext xmlns:c16="http://schemas.microsoft.com/office/drawing/2014/chart" uri="{C3380CC4-5D6E-409C-BE32-E72D297353CC}">
                <c16:uniqueId val="{00000003-2E24-4156-9662-10604A409579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E24-4156-9662-10604A40957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2E24-4156-9662-10604A409579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E24-4156-9662-10604A409579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E24-4156-9662-10604A409579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2E24-4156-9662-10604A409579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2E24-4156-9662-10604A409579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1-2E24-4156-9662-10604A409579}"/>
              </c:ext>
            </c:extLst>
          </c:dPt>
          <c:cat>
            <c:strRef>
              <c:f>Sheet1!$A$2:$A$12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Administrative/clerical staff</c:v>
                </c:pt>
                <c:pt idx="4">
                  <c:v>Skilled trades occupations</c:v>
                </c:pt>
                <c:pt idx="5">
                  <c:v>Caring, leisure and other services staff</c:v>
                </c:pt>
                <c:pt idx="6">
                  <c:v>Sales and customer services staff</c:v>
                </c:pt>
                <c:pt idx="7">
                  <c:v>Machine operatives</c:v>
                </c:pt>
                <c:pt idx="8">
                  <c:v>Elementary staff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0.37</c:v>
                </c:pt>
                <c:pt idx="1">
                  <c:v>0.06</c:v>
                </c:pt>
                <c:pt idx="2">
                  <c:v>0.06</c:v>
                </c:pt>
                <c:pt idx="3">
                  <c:v>0.15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0.02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E24-4156-9662-10604A409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19256060490852"/>
          <c:y val="2.0370370370370372E-2"/>
          <c:w val="0.44180743939509148"/>
          <c:h val="0.95925925925925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471-41D0-A5B1-DBAB3C7E5AB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31-4200-A723-64FEA6BF05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31-4200-A723-64FEA6BF056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31-4200-A723-64FEA6BF056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31-4200-A723-64FEA6BF056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471-41D0-A5B1-DBAB3C7E5AB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431-4200-A723-64FEA6BF056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431-4200-A723-64FEA6BF056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431-4200-A723-64FEA6BF056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431-4200-A723-64FEA6BF056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431-4200-A723-64FEA6BF056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Not particular reason / it just happened</c:v>
                </c:pt>
                <c:pt idx="1">
                  <c:v>They have more than one job</c:v>
                </c:pt>
                <c:pt idx="2">
                  <c:v>Qualifications / skills not relevant to job role</c:v>
                </c:pt>
                <c:pt idx="3">
                  <c:v>Actively seek staff with quals / skills beyond needs</c:v>
                </c:pt>
                <c:pt idx="4">
                  <c:v>Competition for higher level roles / struggling to get higher level job</c:v>
                </c:pt>
                <c:pt idx="5">
                  <c:v>Temporary role / stop gap</c:v>
                </c:pt>
                <c:pt idx="6">
                  <c:v>Family-run business</c:v>
                </c:pt>
                <c:pt idx="7">
                  <c:v>They own the business / are a partner in the business</c:v>
                </c:pt>
                <c:pt idx="8">
                  <c:v>Attractive conditions of employment</c:v>
                </c:pt>
                <c:pt idx="9">
                  <c:v>To gain experience / current role is lower level in same industry as desired higher level role</c:v>
                </c:pt>
                <c:pt idx="10">
                  <c:v>Working hours suit them better</c:v>
                </c:pt>
                <c:pt idx="11">
                  <c:v>Lack of jobs in desired higher level role</c:v>
                </c:pt>
                <c:pt idx="12">
                  <c:v>They are not interested in taking on higher level role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0.06</c:v>
                </c:pt>
                <c:pt idx="1">
                  <c:v>0.01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0.09</c:v>
                </c:pt>
                <c:pt idx="10">
                  <c:v>0.14000000000000001</c:v>
                </c:pt>
                <c:pt idx="11">
                  <c:v>0.14000000000000001</c:v>
                </c:pt>
                <c:pt idx="1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31-4200-A723-64FEA6BF0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80209280"/>
        <c:axId val="280210816"/>
      </c:barChart>
      <c:catAx>
        <c:axId val="280209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0210816"/>
        <c:crosses val="autoZero"/>
        <c:auto val="1"/>
        <c:lblAlgn val="ctr"/>
        <c:lblOffset val="100"/>
        <c:noMultiLvlLbl val="0"/>
      </c:catAx>
      <c:valAx>
        <c:axId val="2802108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8020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130997076766156E-2"/>
          <c:w val="0.95425089833092458"/>
          <c:h val="0.8172544780601986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83-475B-9C16-6AF463EFF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</c:v>
                </c:pt>
                <c:pt idx="2">
                  <c:v>Mid</c:v>
                </c:pt>
                <c:pt idx="3">
                  <c:v>South</c:v>
                </c:pt>
                <c:pt idx="4">
                  <c:v>South West</c:v>
                </c:pt>
                <c:pt idx="5">
                  <c:v>West Wales 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0.63</c:v>
                </c:pt>
                <c:pt idx="1">
                  <c:v>0.66</c:v>
                </c:pt>
                <c:pt idx="2">
                  <c:v>0.54</c:v>
                </c:pt>
                <c:pt idx="3">
                  <c:v>0.66</c:v>
                </c:pt>
                <c:pt idx="4">
                  <c:v>0.61</c:v>
                </c:pt>
                <c:pt idx="5">
                  <c:v>0.62</c:v>
                </c:pt>
                <c:pt idx="6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3-475B-9C16-6AF463EFF4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</c:v>
                </c:pt>
                <c:pt idx="2">
                  <c:v>Mid</c:v>
                </c:pt>
                <c:pt idx="3">
                  <c:v>South</c:v>
                </c:pt>
                <c:pt idx="4">
                  <c:v>South West</c:v>
                </c:pt>
                <c:pt idx="5">
                  <c:v>West Wales 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0.49</c:v>
                </c:pt>
                <c:pt idx="1">
                  <c:v>0.53</c:v>
                </c:pt>
                <c:pt idx="2">
                  <c:v>0.4</c:v>
                </c:pt>
                <c:pt idx="3">
                  <c:v>0.51</c:v>
                </c:pt>
                <c:pt idx="4">
                  <c:v>0.48</c:v>
                </c:pt>
                <c:pt idx="5">
                  <c:v>0.49</c:v>
                </c:pt>
                <c:pt idx="6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83-475B-9C16-6AF463EFF492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</c:v>
                </c:pt>
                <c:pt idx="2">
                  <c:v>Mid</c:v>
                </c:pt>
                <c:pt idx="3">
                  <c:v>South</c:v>
                </c:pt>
                <c:pt idx="4">
                  <c:v>South West</c:v>
                </c:pt>
                <c:pt idx="5">
                  <c:v>West Wales 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0.49</c:v>
                </c:pt>
                <c:pt idx="1">
                  <c:v>0.5</c:v>
                </c:pt>
                <c:pt idx="2">
                  <c:v>0.41</c:v>
                </c:pt>
                <c:pt idx="3">
                  <c:v>0.52</c:v>
                </c:pt>
                <c:pt idx="4">
                  <c:v>0.48</c:v>
                </c:pt>
                <c:pt idx="5">
                  <c:v>0.48</c:v>
                </c:pt>
                <c:pt idx="6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83-475B-9C16-6AF463EFF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277760"/>
        <c:axId val="280279296"/>
      </c:barChart>
      <c:catAx>
        <c:axId val="280277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279296"/>
        <c:crosses val="autoZero"/>
        <c:auto val="1"/>
        <c:lblAlgn val="ctr"/>
        <c:lblOffset val="100"/>
        <c:noMultiLvlLbl val="0"/>
      </c:catAx>
      <c:valAx>
        <c:axId val="28027929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80277760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3324072824911607E-3"/>
          <c:y val="0.11503785840517262"/>
          <c:w val="0.71249397725236407"/>
          <c:h val="9.54051400727814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130997076766156E-2"/>
          <c:w val="0.95425089833092458"/>
          <c:h val="0.8172544780601986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2-469B-A7EF-AB342FB7D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 Wales</c:v>
                </c:pt>
                <c:pt idx="2">
                  <c:v>Mid Wales</c:v>
                </c:pt>
                <c:pt idx="3">
                  <c:v>South East Wales</c:v>
                </c:pt>
                <c:pt idx="4">
                  <c:v>South West Wales</c:v>
                </c:pt>
                <c:pt idx="5">
                  <c:v>West Wales 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48E2-469B-A7EF-AB342FB7D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 Wales</c:v>
                </c:pt>
                <c:pt idx="2">
                  <c:v>Mid Wales</c:v>
                </c:pt>
                <c:pt idx="3">
                  <c:v>South East Wales</c:v>
                </c:pt>
                <c:pt idx="4">
                  <c:v>South West Wales</c:v>
                </c:pt>
                <c:pt idx="5">
                  <c:v>West Wales 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48E2-469B-A7EF-AB342FB7D8D0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 Wales</c:v>
                </c:pt>
                <c:pt idx="2">
                  <c:v>Mid Wales</c:v>
                </c:pt>
                <c:pt idx="3">
                  <c:v>South East Wales</c:v>
                </c:pt>
                <c:pt idx="4">
                  <c:v>South West Wales</c:v>
                </c:pt>
                <c:pt idx="5">
                  <c:v>West Wales 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2-469B-A7EF-AB342FB7D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20736"/>
        <c:axId val="271768192"/>
      </c:barChart>
      <c:catAx>
        <c:axId val="27162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71768192"/>
        <c:crosses val="autoZero"/>
        <c:auto val="1"/>
        <c:lblAlgn val="ctr"/>
        <c:lblOffset val="100"/>
        <c:noMultiLvlLbl val="0"/>
      </c:catAx>
      <c:valAx>
        <c:axId val="271768192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1620736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3013830073839394"/>
          <c:y val="9.6979953671916155E-2"/>
          <c:w val="0.34378495500213024"/>
          <c:h val="0.13553381792633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770998278258568"/>
          <c:w val="0.95425089833092458"/>
          <c:h val="0.6366754307276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0E-40A3-B2AE-448CFC32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</c:v>
                </c:pt>
                <c:pt idx="1">
                  <c:v>0.77</c:v>
                </c:pt>
                <c:pt idx="2">
                  <c:v>0.95</c:v>
                </c:pt>
                <c:pt idx="3">
                  <c:v>0.96</c:v>
                </c:pt>
                <c:pt idx="4">
                  <c:v>0.98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E-40A3-B2AE-448CFC32D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0.35</c:v>
                </c:pt>
                <c:pt idx="1">
                  <c:v>0.6</c:v>
                </c:pt>
                <c:pt idx="2">
                  <c:v>0.81</c:v>
                </c:pt>
                <c:pt idx="3">
                  <c:v>0.85</c:v>
                </c:pt>
                <c:pt idx="4">
                  <c:v>0.93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E-40A3-B2AE-448CFC32DF1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0.32</c:v>
                </c:pt>
                <c:pt idx="1">
                  <c:v>0.64</c:v>
                </c:pt>
                <c:pt idx="2">
                  <c:v>0.86</c:v>
                </c:pt>
                <c:pt idx="3">
                  <c:v>0.85</c:v>
                </c:pt>
                <c:pt idx="4">
                  <c:v>0.92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E-40A3-B2AE-448CFC32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37120"/>
        <c:axId val="271713408"/>
      </c:barChart>
      <c:catAx>
        <c:axId val="27163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713408"/>
        <c:crosses val="autoZero"/>
        <c:auto val="1"/>
        <c:lblAlgn val="ctr"/>
        <c:lblOffset val="100"/>
        <c:noMultiLvlLbl val="0"/>
      </c:catAx>
      <c:valAx>
        <c:axId val="271713408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71637120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"/>
          <c:y val="8.2934916657161115E-2"/>
          <c:w val="0.72799479716616144"/>
          <c:h val="9.046741693600804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770998278258568"/>
          <c:w val="0.95425089833092458"/>
          <c:h val="0.6366754307276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23-4EEC-9FD3-8F10BB3B2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823-4EEC-9FD3-8F10BB3B2F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823-4EEC-9FD3-8F10BB3B2FFD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0.18</c:v>
                </c:pt>
                <c:pt idx="2">
                  <c:v>0.15</c:v>
                </c:pt>
                <c:pt idx="3">
                  <c:v>0.11</c:v>
                </c:pt>
                <c:pt idx="4">
                  <c:v>0.05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23-4EEC-9FD3-8F10BB3B2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392192"/>
        <c:axId val="272413440"/>
      </c:barChart>
      <c:catAx>
        <c:axId val="27239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72413440"/>
        <c:crosses val="autoZero"/>
        <c:auto val="1"/>
        <c:lblAlgn val="ctr"/>
        <c:lblOffset val="100"/>
        <c:noMultiLvlLbl val="0"/>
      </c:catAx>
      <c:valAx>
        <c:axId val="27241344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2392192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3534605528995092"/>
          <c:y val="7.290274736090753E-2"/>
          <c:w val="0.34378495500213024"/>
          <c:h val="0.109450177087536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353626858281627"/>
          <c:w val="0.99791666666666667"/>
          <c:h val="0.7209456528161641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2.777496431457954E-3"/>
                  <c:y val="3.8130142671666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B6-4704-8FBC-5DF907FC7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Transport and Communications</c:v>
                </c:pt>
                <c:pt idx="8">
                  <c:v>Hotels &amp; Restaurants</c:v>
                </c:pt>
                <c:pt idx="9">
                  <c:v>Manufacturing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0.92</c:v>
                </c:pt>
                <c:pt idx="1">
                  <c:v>0.88</c:v>
                </c:pt>
                <c:pt idx="2">
                  <c:v>0.87</c:v>
                </c:pt>
                <c:pt idx="3">
                  <c:v>0.85</c:v>
                </c:pt>
                <c:pt idx="4">
                  <c:v>0.77</c:v>
                </c:pt>
                <c:pt idx="5">
                  <c:v>0.72</c:v>
                </c:pt>
                <c:pt idx="6">
                  <c:v>0.65</c:v>
                </c:pt>
                <c:pt idx="7">
                  <c:v>0.63</c:v>
                </c:pt>
                <c:pt idx="8">
                  <c:v>0.62</c:v>
                </c:pt>
                <c:pt idx="9">
                  <c:v>0.62</c:v>
                </c:pt>
                <c:pt idx="10">
                  <c:v>0.6</c:v>
                </c:pt>
                <c:pt idx="11">
                  <c:v>0.56999999999999995</c:v>
                </c:pt>
                <c:pt idx="1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6-4704-8FBC-5DF907FC7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Transport and Communications</c:v>
                </c:pt>
                <c:pt idx="8">
                  <c:v>Hotels &amp; Restaurants</c:v>
                </c:pt>
                <c:pt idx="9">
                  <c:v>Manufacturing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0.82</c:v>
                </c:pt>
                <c:pt idx="1">
                  <c:v>0.77</c:v>
                </c:pt>
                <c:pt idx="2">
                  <c:v>0.73</c:v>
                </c:pt>
                <c:pt idx="3">
                  <c:v>0.68</c:v>
                </c:pt>
                <c:pt idx="4">
                  <c:v>0.52</c:v>
                </c:pt>
                <c:pt idx="5">
                  <c:v>0.62</c:v>
                </c:pt>
                <c:pt idx="6">
                  <c:v>0.5</c:v>
                </c:pt>
                <c:pt idx="7">
                  <c:v>0.48</c:v>
                </c:pt>
                <c:pt idx="8">
                  <c:v>0.4</c:v>
                </c:pt>
                <c:pt idx="9">
                  <c:v>0.48</c:v>
                </c:pt>
                <c:pt idx="10">
                  <c:v>0.48</c:v>
                </c:pt>
                <c:pt idx="11">
                  <c:v>0.4</c:v>
                </c:pt>
                <c:pt idx="1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B6-4704-8FBC-5DF907FC7119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Electricity, Gas and Water</c:v>
                </c:pt>
                <c:pt idx="2">
                  <c:v>Health and Social Work</c:v>
                </c:pt>
                <c:pt idx="3">
                  <c:v>Public Administration</c:v>
                </c:pt>
                <c:pt idx="4">
                  <c:v>Financial Services</c:v>
                </c:pt>
                <c:pt idx="5">
                  <c:v>Business Services</c:v>
                </c:pt>
                <c:pt idx="6">
                  <c:v>Arts and Other Services </c:v>
                </c:pt>
                <c:pt idx="7">
                  <c:v>Transport and Communications</c:v>
                </c:pt>
                <c:pt idx="8">
                  <c:v>Hotels &amp; Restaurants</c:v>
                </c:pt>
                <c:pt idx="9">
                  <c:v>Manufacturing</c:v>
                </c:pt>
                <c:pt idx="10">
                  <c:v>Construction</c:v>
                </c:pt>
                <c:pt idx="11">
                  <c:v>Wholesale and Retail</c:v>
                </c:pt>
                <c:pt idx="12">
                  <c:v>Agriculture     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0.82</c:v>
                </c:pt>
                <c:pt idx="1">
                  <c:v>0.68</c:v>
                </c:pt>
                <c:pt idx="2">
                  <c:v>0.78</c:v>
                </c:pt>
                <c:pt idx="3">
                  <c:v>0.72</c:v>
                </c:pt>
                <c:pt idx="4">
                  <c:v>0.68</c:v>
                </c:pt>
                <c:pt idx="5">
                  <c:v>0.54</c:v>
                </c:pt>
                <c:pt idx="6">
                  <c:v>0.52</c:v>
                </c:pt>
                <c:pt idx="7">
                  <c:v>0.47</c:v>
                </c:pt>
                <c:pt idx="8">
                  <c:v>0.49</c:v>
                </c:pt>
                <c:pt idx="9">
                  <c:v>0.49</c:v>
                </c:pt>
                <c:pt idx="10">
                  <c:v>0.42</c:v>
                </c:pt>
                <c:pt idx="11">
                  <c:v>0.44</c:v>
                </c:pt>
                <c:pt idx="1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B6-4704-8FBC-5DF907FC7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79544576"/>
        <c:axId val="279549056"/>
      </c:barChart>
      <c:catAx>
        <c:axId val="27954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9549056"/>
        <c:crosses val="autoZero"/>
        <c:auto val="1"/>
        <c:lblAlgn val="ctr"/>
        <c:lblOffset val="100"/>
        <c:noMultiLvlLbl val="0"/>
      </c:catAx>
      <c:valAx>
        <c:axId val="2795490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79544576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1.0414944225721786E-2"/>
          <c:y val="0.10901855682742047"/>
          <c:w val="0.71249397725236407"/>
          <c:h val="6.530863218402063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75491363013177"/>
          <c:w val="0.99764501293020125"/>
          <c:h val="0.7211109071324458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13E-3"/>
                  <c:y val="3.813092417950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53-4447-85B8-78C6AD34C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8753-4447-85B8-78C6AD34CCB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8753-4447-85B8-78C6AD34CCB2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Sheet1!$A$2:$A$14</c:f>
              <c:numCache>
                <c:formatCode>0%</c:formatCode>
                <c:ptCount val="13"/>
                <c:pt idx="0">
                  <c:v>0.1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0.17</c:v>
                </c:pt>
                <c:pt idx="4">
                  <c:v>0.25</c:v>
                </c:pt>
                <c:pt idx="5">
                  <c:v>0.1</c:v>
                </c:pt>
                <c:pt idx="6">
                  <c:v>0.15</c:v>
                </c:pt>
                <c:pt idx="7">
                  <c:v>0.14000000000000001</c:v>
                </c:pt>
                <c:pt idx="8">
                  <c:v>0.22</c:v>
                </c:pt>
                <c:pt idx="9">
                  <c:v>0.14000000000000001</c:v>
                </c:pt>
                <c:pt idx="10">
                  <c:v>0.11</c:v>
                </c:pt>
                <c:pt idx="11">
                  <c:v>0.16</c:v>
                </c:pt>
                <c:pt idx="1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3-4447-85B8-78C6AD34C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79838720"/>
        <c:axId val="279842176"/>
      </c:barChart>
      <c:catAx>
        <c:axId val="2798387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0"/>
          <a:lstStyle/>
          <a:p>
            <a:pPr>
              <a:defRPr sz="950"/>
            </a:pPr>
            <a:endParaRPr lang="en-US"/>
          </a:p>
        </c:txPr>
        <c:crossAx val="279842176"/>
        <c:crosses val="autoZero"/>
        <c:auto val="1"/>
        <c:lblAlgn val="ctr"/>
        <c:lblOffset val="100"/>
        <c:noMultiLvlLbl val="0"/>
      </c:catAx>
      <c:valAx>
        <c:axId val="27984217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9838720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1972380411120442"/>
          <c:y val="0.11704429226442334"/>
          <c:w val="0.34378495500213024"/>
          <c:h val="5.52764628877670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E9-462C-827A-E81EA2FC3A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9-462C-827A-E81EA2FC3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9-462C-827A-E81EA2FC3A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2376448"/>
        <c:axId val="282378240"/>
      </c:barChart>
      <c:catAx>
        <c:axId val="2823764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82378240"/>
        <c:crosses val="autoZero"/>
        <c:auto val="1"/>
        <c:lblAlgn val="ctr"/>
        <c:lblOffset val="100"/>
        <c:noMultiLvlLbl val="0"/>
      </c:catAx>
      <c:valAx>
        <c:axId val="28237824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8237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42407320937035E-2"/>
          <c:y val="3.4958610519100958E-2"/>
          <c:w val="0.97541395239722328"/>
          <c:h val="0.935909214048314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9D-443F-A829-1690F4AE756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9D-443F-A829-1690F4AE756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59D-443F-A829-1690F4AE756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59D-443F-A829-1690F4AE756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59D-443F-A829-1690F4AE756D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59D-443F-A829-1690F4AE756D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59D-443F-A829-1690F4AE756D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59D-443F-A829-1690F4AE756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A59D-443F-A829-1690F4AE756D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A59D-443F-A829-1690F4AE756D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A59D-443F-A829-1690F4AE756D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A59D-443F-A829-1690F4AE756D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A59D-443F-A829-1690F4AE756D}"/>
              </c:ext>
            </c:extLst>
          </c:dPt>
          <c:dLbls>
            <c:dLbl>
              <c:idx val="0"/>
              <c:layout>
                <c:manualLayout>
                  <c:x val="1.083130246412131E-3"/>
                  <c:y val="-0.45431796442553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9D-443F-A829-1690F4AE756D}"/>
                </c:ext>
              </c:extLst>
            </c:dLbl>
            <c:dLbl>
              <c:idx val="1"/>
              <c:layout>
                <c:manualLayout>
                  <c:x val="2.166260492824262E-3"/>
                  <c:y val="-0.37803200970117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B54D-4F5E-A7D8-A57740BCB257}"/>
                </c:ext>
              </c:extLst>
            </c:dLbl>
            <c:dLbl>
              <c:idx val="3"/>
              <c:layout>
                <c:manualLayout>
                  <c:x val="0"/>
                  <c:y val="-0.3119952748579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9D-443F-A829-1690F4AE756D}"/>
                </c:ext>
              </c:extLst>
            </c:dLbl>
            <c:dLbl>
              <c:idx val="4"/>
              <c:layout>
                <c:manualLayout>
                  <c:x val="1.083130246412131E-3"/>
                  <c:y val="-0.34987429240475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B54D-4F5E-A7D8-A57740BCB257}"/>
                </c:ext>
              </c:extLst>
            </c:dLbl>
            <c:dLbl>
              <c:idx val="6"/>
              <c:layout>
                <c:manualLayout>
                  <c:x val="0"/>
                  <c:y val="-0.25163655085538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9D-443F-A829-1690F4AE756D}"/>
                </c:ext>
              </c:extLst>
            </c:dLbl>
            <c:dLbl>
              <c:idx val="7"/>
              <c:layout>
                <c:manualLayout>
                  <c:x val="0"/>
                  <c:y val="-0.33984512615188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B54D-4F5E-A7D8-A57740BCB257}"/>
                </c:ext>
              </c:extLst>
            </c:dLbl>
            <c:dLbl>
              <c:idx val="9"/>
              <c:layout>
                <c:manualLayout>
                  <c:x val="-3.249390739236393E-3"/>
                  <c:y val="-0.37876404083275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9D-443F-A829-1690F4AE756D}"/>
                </c:ext>
              </c:extLst>
            </c:dLbl>
            <c:dLbl>
              <c:idx val="10"/>
              <c:layout>
                <c:manualLayout>
                  <c:x val="2.166260492824262E-3"/>
                  <c:y val="-0.30319077760993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B54D-4F5E-A7D8-A57740BCB257}"/>
                </c:ext>
              </c:extLst>
            </c:dLbl>
            <c:dLbl>
              <c:idx val="12"/>
              <c:layout>
                <c:manualLayout>
                  <c:x val="-3.249390739236393E-3"/>
                  <c:y val="-0.25216055029087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9D-443F-A829-1690F4AE756D}"/>
                </c:ext>
              </c:extLst>
            </c:dLbl>
            <c:dLbl>
              <c:idx val="13"/>
              <c:layout>
                <c:manualLayout>
                  <c:x val="0"/>
                  <c:y val="-0.3113087179916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B54D-4F5E-A7D8-A57740BCB257}"/>
                </c:ext>
              </c:extLst>
            </c:dLbl>
            <c:dLbl>
              <c:idx val="15"/>
              <c:layout>
                <c:manualLayout>
                  <c:x val="-2.166260492824262E-3"/>
                  <c:y val="-0.25344992626348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59D-443F-A829-1690F4AE756D}"/>
                </c:ext>
              </c:extLst>
            </c:dLbl>
            <c:dLbl>
              <c:idx val="16"/>
              <c:layout>
                <c:manualLayout>
                  <c:x val="1.083130246412131E-3"/>
                  <c:y val="-0.30548200107674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B54D-4F5E-A7D8-A57740BCB257}"/>
                </c:ext>
              </c:extLst>
            </c:dLbl>
            <c:dLbl>
              <c:idx val="18"/>
              <c:layout>
                <c:manualLayout>
                  <c:x val="0"/>
                  <c:y val="-0.25832048380436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59D-443F-A829-1690F4AE756D}"/>
                </c:ext>
              </c:extLst>
            </c:dLbl>
            <c:dLbl>
              <c:idx val="19"/>
              <c:layout>
                <c:manualLayout>
                  <c:x val="1.083130246412131E-3"/>
                  <c:y val="-0.28339405280241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B54D-4F5E-A7D8-A57740BCB257}"/>
                </c:ext>
              </c:extLst>
            </c:dLbl>
            <c:dLbl>
              <c:idx val="21"/>
              <c:layout>
                <c:manualLayout>
                  <c:x val="-1.083130246412131E-3"/>
                  <c:y val="-0.2214045332876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59D-443F-A829-1690F4AE756D}"/>
                </c:ext>
              </c:extLst>
            </c:dLbl>
            <c:dLbl>
              <c:idx val="22"/>
              <c:layout>
                <c:manualLayout>
                  <c:x val="-1.083130246412131E-3"/>
                  <c:y val="-0.2738426784534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B54D-4F5E-A7D8-A57740BCB257}"/>
                </c:ext>
              </c:extLst>
            </c:dLbl>
            <c:dLbl>
              <c:idx val="24"/>
              <c:layout>
                <c:manualLayout>
                  <c:x val="7.9428633837200281E-17"/>
                  <c:y val="-0.20934600688908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59D-443F-A829-1690F4AE756D}"/>
                </c:ext>
              </c:extLst>
            </c:dLbl>
            <c:dLbl>
              <c:idx val="25"/>
              <c:layout>
                <c:manualLayout>
                  <c:x val="1.083130246412131E-3"/>
                  <c:y val="-0.2738426784534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B54D-4F5E-A7D8-A57740BCB257}"/>
                </c:ext>
              </c:extLst>
            </c:dLbl>
            <c:dLbl>
              <c:idx val="27"/>
              <c:layout>
                <c:manualLayout>
                  <c:x val="1.083130246412131E-3"/>
                  <c:y val="-0.1974312267075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59D-443F-A829-1690F4AE756D}"/>
                </c:ext>
              </c:extLst>
            </c:dLbl>
            <c:dLbl>
              <c:idx val="28"/>
              <c:layout>
                <c:manualLayout>
                  <c:x val="0"/>
                  <c:y val="-0.25142041742239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B54D-4F5E-A7D8-A57740BCB257}"/>
                </c:ext>
              </c:extLst>
            </c:dLbl>
            <c:dLbl>
              <c:idx val="30"/>
              <c:layout>
                <c:manualLayout>
                  <c:x val="-1.083130246412131E-3"/>
                  <c:y val="-0.15325480746614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59D-443F-A829-1690F4AE756D}"/>
                </c:ext>
              </c:extLst>
            </c:dLbl>
            <c:dLbl>
              <c:idx val="31"/>
              <c:layout>
                <c:manualLayout>
                  <c:x val="-3.249390739236393E-3"/>
                  <c:y val="-0.25344992626348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B54D-4F5E-A7D8-A57740BCB257}"/>
                </c:ext>
              </c:extLst>
            </c:dLbl>
            <c:dLbl>
              <c:idx val="33"/>
              <c:layout>
                <c:manualLayout>
                  <c:x val="-2.166260492824262E-3"/>
                  <c:y val="-0.19578108584182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59D-443F-A829-1690F4AE756D}"/>
                </c:ext>
              </c:extLst>
            </c:dLbl>
            <c:dLbl>
              <c:idx val="34"/>
              <c:layout>
                <c:manualLayout>
                  <c:x val="0"/>
                  <c:y val="-0.23955137285238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B54D-4F5E-A7D8-A57740BCB257}"/>
                </c:ext>
              </c:extLst>
            </c:dLbl>
            <c:dLbl>
              <c:idx val="36"/>
              <c:layout>
                <c:manualLayout>
                  <c:x val="-3.249390739236393E-3"/>
                  <c:y val="-9.0309799965502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59D-443F-A829-1690F4AE756D}"/>
                </c:ext>
              </c:extLst>
            </c:dLbl>
            <c:dLbl>
              <c:idx val="37"/>
              <c:layout>
                <c:manualLayout>
                  <c:x val="-1.083130246412131E-3"/>
                  <c:y val="-9.613617892752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B54D-4F5E-A7D8-A57740BCB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Pub 3 </c:v>
                </c:pt>
                <c:pt idx="1">
                  <c:v>Pub 5</c:v>
                </c:pt>
                <c:pt idx="3">
                  <c:v>Health 3</c:v>
                </c:pt>
                <c:pt idx="4">
                  <c:v>Heath 5</c:v>
                </c:pt>
                <c:pt idx="6">
                  <c:v>Elec 3</c:v>
                </c:pt>
                <c:pt idx="7">
                  <c:v>Elec 5</c:v>
                </c:pt>
                <c:pt idx="9">
                  <c:v>Ed 3</c:v>
                </c:pt>
                <c:pt idx="10">
                  <c:v>Ed 5</c:v>
                </c:pt>
                <c:pt idx="12">
                  <c:v>Manufac 3</c:v>
                </c:pt>
                <c:pt idx="13">
                  <c:v>Manufac 5</c:v>
                </c:pt>
                <c:pt idx="15">
                  <c:v>Hotel 3</c:v>
                </c:pt>
                <c:pt idx="16">
                  <c:v>Hotel 5</c:v>
                </c:pt>
                <c:pt idx="18">
                  <c:v>Arts 3</c:v>
                </c:pt>
                <c:pt idx="19">
                  <c:v>Arts 5</c:v>
                </c:pt>
                <c:pt idx="21">
                  <c:v>Financial 3</c:v>
                </c:pt>
                <c:pt idx="22">
                  <c:v>Financial 5</c:v>
                </c:pt>
                <c:pt idx="24">
                  <c:v>Bus 3</c:v>
                </c:pt>
                <c:pt idx="25">
                  <c:v>Bus 5</c:v>
                </c:pt>
                <c:pt idx="27">
                  <c:v>Transport 3</c:v>
                </c:pt>
                <c:pt idx="28">
                  <c:v>Transport 5</c:v>
                </c:pt>
                <c:pt idx="30">
                  <c:v>Construc 3 </c:v>
                </c:pt>
                <c:pt idx="31">
                  <c:v>Construc 5</c:v>
                </c:pt>
                <c:pt idx="33">
                  <c:v>Wholeslae 3</c:v>
                </c:pt>
                <c:pt idx="34">
                  <c:v>Whole 5</c:v>
                </c:pt>
                <c:pt idx="36">
                  <c:v>Ag 3</c:v>
                </c:pt>
                <c:pt idx="37">
                  <c:v>Ag 5</c:v>
                </c:pt>
              </c:strCache>
            </c:strRef>
          </c:cat>
          <c:val>
            <c:numRef>
              <c:f>Sheet1!$B$2:$B$39</c:f>
              <c:numCache>
                <c:formatCode>0%</c:formatCode>
                <c:ptCount val="38"/>
                <c:pt idx="0">
                  <c:v>0.32</c:v>
                </c:pt>
                <c:pt idx="1">
                  <c:v>0.26</c:v>
                </c:pt>
                <c:pt idx="3">
                  <c:v>0.21</c:v>
                </c:pt>
                <c:pt idx="4">
                  <c:v>0.24</c:v>
                </c:pt>
                <c:pt idx="6">
                  <c:v>0.17</c:v>
                </c:pt>
                <c:pt idx="7">
                  <c:v>0.23</c:v>
                </c:pt>
                <c:pt idx="9">
                  <c:v>0.27</c:v>
                </c:pt>
                <c:pt idx="10">
                  <c:v>0.21</c:v>
                </c:pt>
                <c:pt idx="12">
                  <c:v>0.17</c:v>
                </c:pt>
                <c:pt idx="13">
                  <c:v>0.21</c:v>
                </c:pt>
                <c:pt idx="15">
                  <c:v>0.17</c:v>
                </c:pt>
                <c:pt idx="16">
                  <c:v>0.21</c:v>
                </c:pt>
                <c:pt idx="18">
                  <c:v>0.18</c:v>
                </c:pt>
                <c:pt idx="19">
                  <c:v>0.19</c:v>
                </c:pt>
                <c:pt idx="21">
                  <c:v>0.15</c:v>
                </c:pt>
                <c:pt idx="22">
                  <c:v>0.19</c:v>
                </c:pt>
                <c:pt idx="24">
                  <c:v>0.13</c:v>
                </c:pt>
                <c:pt idx="25">
                  <c:v>0.18</c:v>
                </c:pt>
                <c:pt idx="27">
                  <c:v>0.12</c:v>
                </c:pt>
                <c:pt idx="28">
                  <c:v>0.17</c:v>
                </c:pt>
                <c:pt idx="30">
                  <c:v>0.09</c:v>
                </c:pt>
                <c:pt idx="31">
                  <c:v>0.16</c:v>
                </c:pt>
                <c:pt idx="33">
                  <c:v>0.12</c:v>
                </c:pt>
                <c:pt idx="34">
                  <c:v>0.15</c:v>
                </c:pt>
                <c:pt idx="36">
                  <c:v>0.04</c:v>
                </c:pt>
                <c:pt idx="3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A59D-443F-A829-1690F4AE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48509568"/>
        <c:axId val="2485111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2745735174654752E-2"/>
                  <c:y val="-4.36981554174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A59D-443F-A829-1690F4AE756D}"/>
                </c:ext>
              </c:extLst>
            </c:dLbl>
            <c:dLbl>
              <c:idx val="1"/>
              <c:layout>
                <c:manualLayout>
                  <c:x val="-2.2745735174654752E-2"/>
                  <c:y val="-4.078492763319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A59D-443F-A829-1690F4AE756D}"/>
                </c:ext>
              </c:extLst>
            </c:dLbl>
            <c:dLbl>
              <c:idx val="3"/>
              <c:layout>
                <c:manualLayout>
                  <c:x val="-1.949634443541836E-2"/>
                  <c:y val="-4.369849253608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A59D-443F-A829-1690F4AE756D}"/>
                </c:ext>
              </c:extLst>
            </c:dLbl>
            <c:dLbl>
              <c:idx val="4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A59D-443F-A829-1690F4AE756D}"/>
                </c:ext>
              </c:extLst>
            </c:dLbl>
            <c:dLbl>
              <c:idx val="6"/>
              <c:layout>
                <c:manualLayout>
                  <c:x val="-2.0579474681830492E-2"/>
                  <c:y val="-3.204539297584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A59D-443F-A829-1690F4AE756D}"/>
                </c:ext>
              </c:extLst>
            </c:dLbl>
            <c:dLbl>
              <c:idx val="7"/>
              <c:layout>
                <c:manualLayout>
                  <c:x val="-1.949634443541836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A59D-443F-A829-1690F4AE756D}"/>
                </c:ext>
              </c:extLst>
            </c:dLbl>
            <c:dLbl>
              <c:idx val="9"/>
              <c:layout>
                <c:manualLayout>
                  <c:x val="-1.8413214189006228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A59D-443F-A829-1690F4AE756D}"/>
                </c:ext>
              </c:extLst>
            </c:dLbl>
            <c:dLbl>
              <c:idx val="10"/>
              <c:layout>
                <c:manualLayout>
                  <c:x val="-1.949634443541836E-2"/>
                  <c:y val="-3.787182806235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A59D-443F-A829-1690F4AE756D}"/>
                </c:ext>
              </c:extLst>
            </c:dLbl>
            <c:dLbl>
              <c:idx val="12"/>
              <c:layout>
                <c:manualLayout>
                  <c:x val="-1.6246953696182006E-2"/>
                  <c:y val="-3.787182806235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A59D-443F-A829-1690F4AE756D}"/>
                </c:ext>
              </c:extLst>
            </c:dLbl>
            <c:dLbl>
              <c:idx val="13"/>
              <c:layout>
                <c:manualLayout>
                  <c:x val="-2.1662604928242582E-2"/>
                  <c:y val="-3.787182806235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A59D-443F-A829-1690F4AE756D}"/>
                </c:ext>
              </c:extLst>
            </c:dLbl>
            <c:dLbl>
              <c:idx val="15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A59D-443F-A829-1690F4AE756D}"/>
                </c:ext>
              </c:extLst>
            </c:dLbl>
            <c:dLbl>
              <c:idx val="16"/>
              <c:layout>
                <c:manualLayout>
                  <c:x val="-2.2745735174654752E-2"/>
                  <c:y val="-4.078504560561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A59D-443F-A829-1690F4AE756D}"/>
                </c:ext>
              </c:extLst>
            </c:dLbl>
            <c:dLbl>
              <c:idx val="18"/>
              <c:layout>
                <c:manualLayout>
                  <c:x val="-2.2745735174654752E-2"/>
                  <c:y val="-4.7180046696082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A59D-443F-A829-1690F4AE756D}"/>
                </c:ext>
              </c:extLst>
            </c:dLbl>
            <c:dLbl>
              <c:idx val="19"/>
              <c:layout>
                <c:manualLayout>
                  <c:x val="-1.7330083942594096E-2"/>
                  <c:y val="-3.787182806235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A59D-443F-A829-1690F4AE756D}"/>
                </c:ext>
              </c:extLst>
            </c:dLbl>
            <c:dLbl>
              <c:idx val="21"/>
              <c:layout>
                <c:manualLayout>
                  <c:x val="-1.8413214189006228E-2"/>
                  <c:y val="-3.204539297584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A59D-443F-A829-1690F4AE756D}"/>
                </c:ext>
              </c:extLst>
            </c:dLbl>
            <c:dLbl>
              <c:idx val="22"/>
              <c:layout>
                <c:manualLayout>
                  <c:x val="-1.8413214189006228E-2"/>
                  <c:y val="-3.787182806235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A59D-443F-A829-1690F4AE756D}"/>
                </c:ext>
              </c:extLst>
            </c:dLbl>
            <c:dLbl>
              <c:idx val="24"/>
              <c:layout>
                <c:manualLayout>
                  <c:x val="-1.8413214189006228E-2"/>
                  <c:y val="-4.66114806921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A59D-443F-A829-1690F4AE756D}"/>
                </c:ext>
              </c:extLst>
            </c:dLbl>
            <c:dLbl>
              <c:idx val="25"/>
              <c:layout>
                <c:manualLayout>
                  <c:x val="-1.949634443541836E-2"/>
                  <c:y val="-4.9524698235393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A59D-443F-A829-1690F4AE756D}"/>
                </c:ext>
              </c:extLst>
            </c:dLbl>
            <c:dLbl>
              <c:idx val="27"/>
              <c:layout>
                <c:manualLayout>
                  <c:x val="-2.166260492824262E-2"/>
                  <c:y val="-4.0785045605617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A59D-443F-A829-1690F4AE756D}"/>
                </c:ext>
              </c:extLst>
            </c:dLbl>
            <c:dLbl>
              <c:idx val="28"/>
              <c:layout>
                <c:manualLayout>
                  <c:x val="-2.166260492824262E-2"/>
                  <c:y val="-4.078527499282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A59D-443F-A829-1690F4AE756D}"/>
                </c:ext>
              </c:extLst>
            </c:dLbl>
            <c:dLbl>
              <c:idx val="30"/>
              <c:layout>
                <c:manualLayout>
                  <c:x val="-1.7330083942594096E-2"/>
                  <c:y val="-4.369826314887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A59D-443F-A829-1690F4AE756D}"/>
                </c:ext>
              </c:extLst>
            </c:dLbl>
            <c:dLbl>
              <c:idx val="31"/>
              <c:layout>
                <c:manualLayout>
                  <c:x val="-1.7330083942594096E-2"/>
                  <c:y val="-4.661148069213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A59D-443F-A829-1690F4AE756D}"/>
                </c:ext>
              </c:extLst>
            </c:dLbl>
            <c:dLbl>
              <c:idx val="33"/>
              <c:layout>
                <c:manualLayout>
                  <c:x val="-1.949634443541836E-2"/>
                  <c:y val="-3.787182806235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A59D-443F-A829-1690F4AE756D}"/>
                </c:ext>
              </c:extLst>
            </c:dLbl>
            <c:dLbl>
              <c:idx val="34"/>
              <c:layout>
                <c:manualLayout>
                  <c:x val="-1.8413214189006228E-2"/>
                  <c:y val="-3.495861051910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A59D-443F-A829-1690F4AE756D}"/>
                </c:ext>
              </c:extLst>
            </c:dLbl>
            <c:dLbl>
              <c:idx val="36"/>
              <c:layout>
                <c:manualLayout>
                  <c:x val="-2.0579474681830492E-2"/>
                  <c:y val="-4.078504560561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A59D-443F-A829-1690F4AE756D}"/>
                </c:ext>
              </c:extLst>
            </c:dLbl>
            <c:dLbl>
              <c:idx val="37"/>
              <c:layout>
                <c:manualLayout>
                  <c:x val="-5.415651232060655E-3"/>
                  <c:y val="-3.204562236305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A59D-443F-A829-1690F4AE7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Pub 3 </c:v>
                </c:pt>
                <c:pt idx="1">
                  <c:v>Pub 5</c:v>
                </c:pt>
                <c:pt idx="3">
                  <c:v>Health 3</c:v>
                </c:pt>
                <c:pt idx="4">
                  <c:v>Heath 5</c:v>
                </c:pt>
                <c:pt idx="6">
                  <c:v>Elec 3</c:v>
                </c:pt>
                <c:pt idx="7">
                  <c:v>Elec 5</c:v>
                </c:pt>
                <c:pt idx="9">
                  <c:v>Ed 3</c:v>
                </c:pt>
                <c:pt idx="10">
                  <c:v>Ed 5</c:v>
                </c:pt>
                <c:pt idx="12">
                  <c:v>Manufac 3</c:v>
                </c:pt>
                <c:pt idx="13">
                  <c:v>Manufac 5</c:v>
                </c:pt>
                <c:pt idx="15">
                  <c:v>Hotel 3</c:v>
                </c:pt>
                <c:pt idx="16">
                  <c:v>Hotel 5</c:v>
                </c:pt>
                <c:pt idx="18">
                  <c:v>Arts 3</c:v>
                </c:pt>
                <c:pt idx="19">
                  <c:v>Arts 5</c:v>
                </c:pt>
                <c:pt idx="21">
                  <c:v>Financial 3</c:v>
                </c:pt>
                <c:pt idx="22">
                  <c:v>Financial 5</c:v>
                </c:pt>
                <c:pt idx="24">
                  <c:v>Bus 3</c:v>
                </c:pt>
                <c:pt idx="25">
                  <c:v>Bus 5</c:v>
                </c:pt>
                <c:pt idx="27">
                  <c:v>Transport 3</c:v>
                </c:pt>
                <c:pt idx="28">
                  <c:v>Transport 5</c:v>
                </c:pt>
                <c:pt idx="30">
                  <c:v>Construc 3 </c:v>
                </c:pt>
                <c:pt idx="31">
                  <c:v>Construc 5</c:v>
                </c:pt>
                <c:pt idx="33">
                  <c:v>Wholeslae 3</c:v>
                </c:pt>
                <c:pt idx="34">
                  <c:v>Whole 5</c:v>
                </c:pt>
                <c:pt idx="36">
                  <c:v>Ag 3</c:v>
                </c:pt>
                <c:pt idx="37">
                  <c:v>Ag 5</c:v>
                </c:pt>
              </c:strCache>
            </c:strRef>
          </c:cat>
          <c:val>
            <c:numRef>
              <c:f>Sheet1!$C$2:$C$39</c:f>
              <c:numCache>
                <c:formatCode>0.0%</c:formatCode>
                <c:ptCount val="38"/>
                <c:pt idx="0">
                  <c:v>2.3E-2</c:v>
                </c:pt>
                <c:pt idx="1">
                  <c:v>4.7E-2</c:v>
                </c:pt>
                <c:pt idx="3">
                  <c:v>2.3E-2</c:v>
                </c:pt>
                <c:pt idx="4">
                  <c:v>2.1999999999999999E-2</c:v>
                </c:pt>
                <c:pt idx="6">
                  <c:v>2.5999999999999999E-2</c:v>
                </c:pt>
                <c:pt idx="7">
                  <c:v>1.7999999999999999E-2</c:v>
                </c:pt>
                <c:pt idx="9">
                  <c:v>0.02</c:v>
                </c:pt>
                <c:pt idx="10">
                  <c:v>1.4999999999999999E-2</c:v>
                </c:pt>
                <c:pt idx="12">
                  <c:v>1.0999999999999999E-2</c:v>
                </c:pt>
                <c:pt idx="13">
                  <c:v>1.4999999999999999E-2</c:v>
                </c:pt>
                <c:pt idx="15">
                  <c:v>3.7999999999999999E-2</c:v>
                </c:pt>
                <c:pt idx="16">
                  <c:v>0.05</c:v>
                </c:pt>
                <c:pt idx="18">
                  <c:v>4.1000000000000002E-2</c:v>
                </c:pt>
                <c:pt idx="19">
                  <c:v>4.8000000000000001E-2</c:v>
                </c:pt>
                <c:pt idx="21">
                  <c:v>1.4E-2</c:v>
                </c:pt>
                <c:pt idx="22">
                  <c:v>2.5000000000000001E-2</c:v>
                </c:pt>
                <c:pt idx="24">
                  <c:v>2.5999999999999999E-2</c:v>
                </c:pt>
                <c:pt idx="25">
                  <c:v>5.6000000000000001E-2</c:v>
                </c:pt>
                <c:pt idx="27">
                  <c:v>1.9E-2</c:v>
                </c:pt>
                <c:pt idx="28">
                  <c:v>3.7999999999999999E-2</c:v>
                </c:pt>
                <c:pt idx="30">
                  <c:v>2.1999999999999999E-2</c:v>
                </c:pt>
                <c:pt idx="31">
                  <c:v>3.5999999999999997E-2</c:v>
                </c:pt>
                <c:pt idx="33">
                  <c:v>1.7000000000000001E-2</c:v>
                </c:pt>
                <c:pt idx="34">
                  <c:v>2.1000000000000001E-2</c:v>
                </c:pt>
                <c:pt idx="36">
                  <c:v>1.2999999999999999E-2</c:v>
                </c:pt>
                <c:pt idx="37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A59D-443F-A829-1690F4AE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509568"/>
        <c:axId val="248511104"/>
      </c:lineChart>
      <c:catAx>
        <c:axId val="248509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48511104"/>
        <c:crosses val="autoZero"/>
        <c:auto val="1"/>
        <c:lblAlgn val="ctr"/>
        <c:lblOffset val="100"/>
        <c:noMultiLvlLbl val="0"/>
      </c:catAx>
      <c:valAx>
        <c:axId val="248511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850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6-4603-9AA6-8DCB511CF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F6-4603-9AA6-8DCB511CF84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F6-4603-9AA6-8DCB511CF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6-4603-9AA6-8DCB511CF8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2133248"/>
        <c:axId val="282135168"/>
      </c:barChart>
      <c:catAx>
        <c:axId val="282133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82135168"/>
        <c:crosses val="autoZero"/>
        <c:auto val="1"/>
        <c:lblAlgn val="ctr"/>
        <c:lblOffset val="100"/>
        <c:noMultiLvlLbl val="0"/>
      </c:catAx>
      <c:valAx>
        <c:axId val="2821351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8213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28435213526253E-2"/>
          <c:y val="0"/>
          <c:w val="0.91285502811999863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35-49D0-B1EF-1598AB3180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5-49D0-B1EF-1598AB318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12-4978-A39E-34A2DE1B4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5-49D0-B1EF-1598AB3180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rgbClr val="5A7AC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2-4978-A39E-34A2DE1B47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2219648"/>
        <c:axId val="282221184"/>
      </c:barChart>
      <c:catAx>
        <c:axId val="2822196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82221184"/>
        <c:crosses val="autoZero"/>
        <c:auto val="1"/>
        <c:lblAlgn val="ctr"/>
        <c:lblOffset val="100"/>
        <c:noMultiLvlLbl val="0"/>
      </c:catAx>
      <c:valAx>
        <c:axId val="2822211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8221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9E-2"/>
          <c:y val="0"/>
          <c:w val="0.95416666666666661"/>
          <c:h val="0.999417599759524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FFC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FE-411B-BC9F-A29A32316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E-411B-BC9F-A29A32316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FE-411B-BC9F-A29A32316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2290048"/>
        <c:axId val="282291584"/>
      </c:barChart>
      <c:catAx>
        <c:axId val="2822900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82291584"/>
        <c:crosses val="autoZero"/>
        <c:auto val="1"/>
        <c:lblAlgn val="ctr"/>
        <c:lblOffset val="100"/>
        <c:noMultiLvlLbl val="0"/>
      </c:catAx>
      <c:valAx>
        <c:axId val="2822915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8229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15261611758908"/>
          <c:y val="4.2498624650808607E-2"/>
          <c:w val="0.58247177962138552"/>
          <c:h val="0.95325151288411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More extensive induction</c:v>
                </c:pt>
                <c:pt idx="1">
                  <c:v>Management training</c:v>
                </c:pt>
                <c:pt idx="2">
                  <c:v>Supervisory training</c:v>
                </c:pt>
                <c:pt idx="3">
                  <c:v>Training in new technology</c:v>
                </c:pt>
                <c:pt idx="4">
                  <c:v>Basic induction</c:v>
                </c:pt>
                <c:pt idx="5">
                  <c:v>Health and safety / first aid training</c:v>
                </c:pt>
                <c:pt idx="6">
                  <c:v>Job specific training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0.37</c:v>
                </c:pt>
                <c:pt idx="1">
                  <c:v>0.37</c:v>
                </c:pt>
                <c:pt idx="2">
                  <c:v>0.38</c:v>
                </c:pt>
                <c:pt idx="3">
                  <c:v>0.51</c:v>
                </c:pt>
                <c:pt idx="4">
                  <c:v>0.66</c:v>
                </c:pt>
                <c:pt idx="5">
                  <c:v>0.77</c:v>
                </c:pt>
                <c:pt idx="6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F-414F-8FC1-F0BA5902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81822720"/>
        <c:axId val="281824256"/>
      </c:barChart>
      <c:catAx>
        <c:axId val="281822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1824256"/>
        <c:crosses val="autoZero"/>
        <c:auto val="1"/>
        <c:lblAlgn val="ctr"/>
        <c:lblOffset val="100"/>
        <c:noMultiLvlLbl val="0"/>
      </c:catAx>
      <c:valAx>
        <c:axId val="28182425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8182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788347205993E-2"/>
          <c:y val="1.6550864647303373E-2"/>
          <c:w val="0.95719381688466165"/>
          <c:h val="0.9088736455750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8503E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2366-4C4E-9D5B-B4053095092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366-4C4E-9D5B-B40530950925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9912035187092685E-4"/>
                  <c:y val="3.535964281939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66-4C4E-9D5B-B40530950925}"/>
                </c:ext>
              </c:extLst>
            </c:dLbl>
            <c:dLbl>
              <c:idx val="3"/>
              <c:layout>
                <c:manualLayout>
                  <c:x val="0"/>
                  <c:y val="4.5401067910701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6-4C4E-9D5B-B40530950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2366-4C4E-9D5B-B40530950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0"/>
        <c:axId val="281974272"/>
        <c:axId val="281991040"/>
      </c:barChart>
      <c:catAx>
        <c:axId val="28197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199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991040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28197427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0.13276476303988963"/>
          <c:w val="0.95684257617535851"/>
          <c:h val="0.71621743877349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 Wales</c:v>
                </c:pt>
                <c:pt idx="2">
                  <c:v>Mid Wales</c:v>
                </c:pt>
                <c:pt idx="3">
                  <c:v>South East Wales</c:v>
                </c:pt>
                <c:pt idx="4">
                  <c:v>South West Wales</c:v>
                </c:pt>
                <c:pt idx="5">
                  <c:v>West Wales 
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0.56000000000000005</c:v>
                </c:pt>
                <c:pt idx="1">
                  <c:v>0.59</c:v>
                </c:pt>
                <c:pt idx="2">
                  <c:v>0.51</c:v>
                </c:pt>
                <c:pt idx="3">
                  <c:v>0.6</c:v>
                </c:pt>
                <c:pt idx="4">
                  <c:v>0.45</c:v>
                </c:pt>
                <c:pt idx="5">
                  <c:v>0.54</c:v>
                </c:pt>
                <c:pt idx="6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7-4B0D-B0C7-79E86771D5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 Wales</c:v>
                </c:pt>
                <c:pt idx="2">
                  <c:v>Mid Wales</c:v>
                </c:pt>
                <c:pt idx="3">
                  <c:v>South East Wales</c:v>
                </c:pt>
                <c:pt idx="4">
                  <c:v>South West Wales</c:v>
                </c:pt>
                <c:pt idx="5">
                  <c:v>West Wales 
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0.62</c:v>
                </c:pt>
                <c:pt idx="1">
                  <c:v>0.69</c:v>
                </c:pt>
                <c:pt idx="2">
                  <c:v>0.44</c:v>
                </c:pt>
                <c:pt idx="3">
                  <c:v>0.61</c:v>
                </c:pt>
                <c:pt idx="4">
                  <c:v>0.62</c:v>
                </c:pt>
                <c:pt idx="5">
                  <c:v>0.63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7-4B0D-B0C7-79E86771D5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C7-4B0D-B0C7-79E86771D5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C7-4B0D-B0C7-79E86771D5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C7-4B0D-B0C7-79E86771D54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C7-4B0D-B0C7-79E86771D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Wales</c:v>
                </c:pt>
                <c:pt idx="1">
                  <c:v>North Wales</c:v>
                </c:pt>
                <c:pt idx="2">
                  <c:v>Mid Wales</c:v>
                </c:pt>
                <c:pt idx="3">
                  <c:v>South East Wales</c:v>
                </c:pt>
                <c:pt idx="4">
                  <c:v>South West Wales</c:v>
                </c:pt>
                <c:pt idx="5">
                  <c:v>West Wales 
&amp; Valleys (ESF)</c:v>
                </c:pt>
                <c:pt idx="6">
                  <c:v>East Wales (ESF)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0.64</c:v>
                </c:pt>
                <c:pt idx="1">
                  <c:v>0.6</c:v>
                </c:pt>
                <c:pt idx="2">
                  <c:v>0.71</c:v>
                </c:pt>
                <c:pt idx="3">
                  <c:v>0.65</c:v>
                </c:pt>
                <c:pt idx="4">
                  <c:v>0.63</c:v>
                </c:pt>
                <c:pt idx="5">
                  <c:v>0.62</c:v>
                </c:pt>
                <c:pt idx="6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C7-4B0D-B0C7-79E86771D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81924352"/>
        <c:axId val="281925888"/>
      </c:barChart>
      <c:catAx>
        <c:axId val="28192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1925888"/>
        <c:crosses val="autoZero"/>
        <c:auto val="1"/>
        <c:lblAlgn val="ctr"/>
        <c:lblOffset val="100"/>
        <c:noMultiLvlLbl val="0"/>
      </c:catAx>
      <c:valAx>
        <c:axId val="281925888"/>
        <c:scaling>
          <c:orientation val="minMax"/>
          <c:max val="0.8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81924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696234639921567"/>
          <c:y val="2.6141760292704565E-3"/>
          <c:w val="0.36010361121792644"/>
          <c:h val="7.9434494111414983E-2"/>
        </c:manualLayout>
      </c:layout>
      <c:overlay val="1"/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788347205993E-2"/>
          <c:y val="1.6550864647303373E-2"/>
          <c:w val="0.95719381688466165"/>
          <c:h val="0.9088736455750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8503E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F69-407D-8D4D-6311F4F5FC7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F69-407D-8D4D-6311F4F5FC7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9912035187092685E-4"/>
                  <c:y val="3.535964281939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69-407D-8D4D-6311F4F5FC7F}"/>
                </c:ext>
              </c:extLst>
            </c:dLbl>
            <c:dLbl>
              <c:idx val="3"/>
              <c:layout>
                <c:manualLayout>
                  <c:x val="0"/>
                  <c:y val="4.5401067910701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9-407D-8D4D-6311F4F5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0F69-407D-8D4D-6311F4F5F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0"/>
        <c:axId val="274074240"/>
        <c:axId val="281830528"/>
      </c:barChart>
      <c:catAx>
        <c:axId val="27407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1830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830528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27407424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5.3854441236556076E-2"/>
          <c:w val="0.95684257617535851"/>
          <c:h val="0.86245437349818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0.41</c:v>
                </c:pt>
                <c:pt idx="1">
                  <c:v>0.56000000000000005</c:v>
                </c:pt>
                <c:pt idx="2">
                  <c:v>0.65</c:v>
                </c:pt>
                <c:pt idx="3">
                  <c:v>0.67</c:v>
                </c:pt>
                <c:pt idx="4">
                  <c:v>0.68</c:v>
                </c:pt>
                <c:pt idx="5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A-4CD6-897F-5C638CE2A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0.35</c:v>
                </c:pt>
                <c:pt idx="1">
                  <c:v>0.55000000000000004</c:v>
                </c:pt>
                <c:pt idx="2">
                  <c:v>0.67</c:v>
                </c:pt>
                <c:pt idx="3">
                  <c:v>0.75</c:v>
                </c:pt>
                <c:pt idx="4">
                  <c:v>0.74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A-4CD6-897F-5C638CE2A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09A-4CD6-897F-5C638CE2AA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09A-4CD6-897F-5C638CE2AA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09A-4CD6-897F-5C638CE2AA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09A-4CD6-897F-5C638CE2AA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0.37</c:v>
                </c:pt>
                <c:pt idx="1">
                  <c:v>0.56000000000000005</c:v>
                </c:pt>
                <c:pt idx="2">
                  <c:v>0.71</c:v>
                </c:pt>
                <c:pt idx="3">
                  <c:v>0.62</c:v>
                </c:pt>
                <c:pt idx="4">
                  <c:v>0.64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A-4CD6-897F-5C638CE2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887488"/>
        <c:axId val="281928448"/>
      </c:barChart>
      <c:catAx>
        <c:axId val="28188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81928448"/>
        <c:crosses val="autoZero"/>
        <c:auto val="1"/>
        <c:lblAlgn val="ctr"/>
        <c:lblOffset val="100"/>
        <c:noMultiLvlLbl val="0"/>
      </c:catAx>
      <c:valAx>
        <c:axId val="281928448"/>
        <c:scaling>
          <c:orientation val="minMax"/>
          <c:max val="0.9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8188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9446876406735795E-2"/>
          <c:y val="5.4054937078195205E-2"/>
          <c:w val="0.28911782533458952"/>
          <c:h val="0.11365878772683828"/>
        </c:manualLayout>
      </c:layout>
      <c:overlay val="1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35E-2"/>
          <c:y val="0.16725229175067166"/>
          <c:w val="0.95684257617535851"/>
          <c:h val="0.74905652298406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</c:v>
                </c:pt>
                <c:pt idx="1">
                  <c:v>0.56000000000000005</c:v>
                </c:pt>
                <c:pt idx="2">
                  <c:v>0.67</c:v>
                </c:pt>
                <c:pt idx="3">
                  <c:v>0.45</c:v>
                </c:pt>
                <c:pt idx="4">
                  <c:v>0.56999999999999995</c:v>
                </c:pt>
                <c:pt idx="5">
                  <c:v>0.48170000000000002</c:v>
                </c:pt>
                <c:pt idx="6">
                  <c:v>0.51070000000000004</c:v>
                </c:pt>
                <c:pt idx="7">
                  <c:v>0.5927</c:v>
                </c:pt>
                <c:pt idx="8">
                  <c:v>0.5877</c:v>
                </c:pt>
                <c:pt idx="9">
                  <c:v>0.56669999999999998</c:v>
                </c:pt>
                <c:pt idx="10">
                  <c:v>0.73</c:v>
                </c:pt>
                <c:pt idx="11">
                  <c:v>0.51950000000000007</c:v>
                </c:pt>
                <c:pt idx="12">
                  <c:v>0.63900000000000001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A-4CD6-897F-5C638CE2A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0.21</c:v>
                </c:pt>
                <c:pt idx="1">
                  <c:v>0.52</c:v>
                </c:pt>
                <c:pt idx="2">
                  <c:v>0.79</c:v>
                </c:pt>
                <c:pt idx="3">
                  <c:v>0.56000000000000005</c:v>
                </c:pt>
                <c:pt idx="4">
                  <c:v>0.51</c:v>
                </c:pt>
                <c:pt idx="5">
                  <c:v>0.56000000000000005</c:v>
                </c:pt>
                <c:pt idx="6">
                  <c:v>0.52</c:v>
                </c:pt>
                <c:pt idx="7">
                  <c:v>0.57999999999999996</c:v>
                </c:pt>
                <c:pt idx="8">
                  <c:v>0.63</c:v>
                </c:pt>
                <c:pt idx="9">
                  <c:v>0.62</c:v>
                </c:pt>
                <c:pt idx="10">
                  <c:v>0.81</c:v>
                </c:pt>
                <c:pt idx="11">
                  <c:v>0.78</c:v>
                </c:pt>
                <c:pt idx="1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A-4CD6-897F-5C638CE2A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09A-4CD6-897F-5C638CE2AA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09A-4CD6-897F-5C638CE2AA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09A-4CD6-897F-5C638CE2AA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09A-4CD6-897F-5C638CE2AACE}"/>
              </c:ext>
            </c:extLst>
          </c:dPt>
          <c:dLbls>
            <c:dLbl>
              <c:idx val="0"/>
              <c:layout>
                <c:manualLayout>
                  <c:x val="1.0253694155717282E-3"/>
                  <c:y val="1.03088955012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159-40DA-A750-6FF2029F37D4}"/>
                </c:ext>
              </c:extLst>
            </c:dLbl>
            <c:dLbl>
              <c:idx val="1"/>
              <c:layout>
                <c:manualLayout>
                  <c:x val="4.1014776622869129E-3"/>
                  <c:y val="5.1544477506416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9A-4CD6-897F-5C638CE2AACE}"/>
                </c:ext>
              </c:extLst>
            </c:dLbl>
            <c:dLbl>
              <c:idx val="2"/>
              <c:layout>
                <c:manualLayout>
                  <c:x val="3.0761082467151849E-3"/>
                  <c:y val="1.030889550128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9A-4CD6-897F-5C638CE2AACE}"/>
                </c:ext>
              </c:extLst>
            </c:dLbl>
            <c:dLbl>
              <c:idx val="3"/>
              <c:layout>
                <c:manualLayout>
                  <c:x val="4.1014776622868756E-3"/>
                  <c:y val="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9A-4CD6-897F-5C638CE2AACE}"/>
                </c:ext>
              </c:extLst>
            </c:dLbl>
            <c:dLbl>
              <c:idx val="4"/>
              <c:layout>
                <c:manualLayout>
                  <c:x val="5.1268470778586409E-3"/>
                  <c:y val="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9A-4CD6-897F-5C638CE2AACE}"/>
                </c:ext>
              </c:extLst>
            </c:dLbl>
            <c:dLbl>
              <c:idx val="5"/>
              <c:layout>
                <c:manualLayout>
                  <c:x val="6.1522164934303698E-3"/>
                  <c:y val="7.7316716259624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159-40DA-A750-6FF2029F37D4}"/>
                </c:ext>
              </c:extLst>
            </c:dLbl>
            <c:dLbl>
              <c:idx val="6"/>
              <c:layout>
                <c:manualLayout>
                  <c:x val="3.0761082467151849E-3"/>
                  <c:y val="1.03088955012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159-40DA-A750-6FF2029F37D4}"/>
                </c:ext>
              </c:extLst>
            </c:dLbl>
            <c:dLbl>
              <c:idx val="7"/>
              <c:layout>
                <c:manualLayout>
                  <c:x val="8.2029553245738258E-3"/>
                  <c:y val="5.1544477506415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159-40DA-A750-6FF2029F37D4}"/>
                </c:ext>
              </c:extLst>
            </c:dLbl>
            <c:dLbl>
              <c:idx val="8"/>
              <c:layout>
                <c:manualLayout>
                  <c:x val="0"/>
                  <c:y val="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159-40DA-A750-6FF2029F37D4}"/>
                </c:ext>
              </c:extLst>
            </c:dLbl>
            <c:dLbl>
              <c:idx val="9"/>
              <c:layout>
                <c:manualLayout>
                  <c:x val="-1.0253694155717282E-3"/>
                  <c:y val="1.03088955012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159-40DA-A750-6FF2029F37D4}"/>
                </c:ext>
              </c:extLst>
            </c:dLbl>
            <c:dLbl>
              <c:idx val="10"/>
              <c:layout>
                <c:manualLayout>
                  <c:x val="-1.0253694155717282E-3"/>
                  <c:y val="7.731671625962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159-40DA-A750-6FF2029F37D4}"/>
                </c:ext>
              </c:extLst>
            </c:dLbl>
            <c:dLbl>
              <c:idx val="11"/>
              <c:layout>
                <c:manualLayout>
                  <c:x val="0"/>
                  <c:y val="1.03088955012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159-40DA-A750-6FF2029F37D4}"/>
                </c:ext>
              </c:extLst>
            </c:dLbl>
            <c:dLbl>
              <c:idx val="12"/>
              <c:layout>
                <c:manualLayout>
                  <c:x val="0"/>
                  <c:y val="1.03088955012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159-40DA-A750-6FF2029F3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Agriculture</c:v>
                </c:pt>
                <c:pt idx="1">
                  <c:v>Manufacturing</c:v>
                </c:pt>
                <c:pt idx="2">
                  <c:v>Electricity, Gas &amp; Water</c:v>
                </c:pt>
                <c:pt idx="3">
                  <c:v>Construction</c:v>
                </c:pt>
                <c:pt idx="4">
                  <c:v>Wholesale &amp; Retail</c:v>
                </c:pt>
                <c:pt idx="5">
                  <c:v>Hotels &amp; Restaurants</c:v>
                </c:pt>
                <c:pt idx="6">
                  <c:v>Transport &amp; Comms</c:v>
                </c:pt>
                <c:pt idx="7">
                  <c:v>Financial Services</c:v>
                </c:pt>
                <c:pt idx="8">
                  <c:v>Business Services</c:v>
                </c:pt>
                <c:pt idx="9">
                  <c:v>Public Admin</c:v>
                </c:pt>
                <c:pt idx="10">
                  <c:v>Education</c:v>
                </c:pt>
                <c:pt idx="11">
                  <c:v>Health &amp; Social Work</c:v>
                </c:pt>
                <c:pt idx="12">
                  <c:v>Arts &amp; Other Services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0.27</c:v>
                </c:pt>
                <c:pt idx="1">
                  <c:v>0.52</c:v>
                </c:pt>
                <c:pt idx="2">
                  <c:v>0.6</c:v>
                </c:pt>
                <c:pt idx="3">
                  <c:v>0.5</c:v>
                </c:pt>
                <c:pt idx="4">
                  <c:v>0.55000000000000004</c:v>
                </c:pt>
                <c:pt idx="5">
                  <c:v>0.6</c:v>
                </c:pt>
                <c:pt idx="6">
                  <c:v>0.5</c:v>
                </c:pt>
                <c:pt idx="7">
                  <c:v>0.59</c:v>
                </c:pt>
                <c:pt idx="8">
                  <c:v>0.7</c:v>
                </c:pt>
                <c:pt idx="9">
                  <c:v>0.67</c:v>
                </c:pt>
                <c:pt idx="10">
                  <c:v>0.72</c:v>
                </c:pt>
                <c:pt idx="11">
                  <c:v>0.86</c:v>
                </c:pt>
                <c:pt idx="1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A-4CD6-897F-5C638CE2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187648"/>
        <c:axId val="282218880"/>
      </c:barChart>
      <c:catAx>
        <c:axId val="2821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82218880"/>
        <c:crosses val="autoZero"/>
        <c:auto val="1"/>
        <c:lblAlgn val="ctr"/>
        <c:lblOffset val="100"/>
        <c:noMultiLvlLbl val="0"/>
      </c:catAx>
      <c:valAx>
        <c:axId val="282218880"/>
        <c:scaling>
          <c:orientation val="minMax"/>
          <c:max val="0.9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282187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2.5772238753208085E-3"/>
          <c:w val="0.28911782533458952"/>
          <c:h val="7.2423237792735615E-2"/>
        </c:manualLayout>
      </c:layout>
      <c:overlay val="1"/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06339298720823E-2"/>
          <c:y val="7.1969651084015124E-2"/>
          <c:w val="0.96216634894802511"/>
          <c:h val="0.79882334239358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0.49</c:v>
                </c:pt>
                <c:pt idx="1">
                  <c:v>0.75</c:v>
                </c:pt>
                <c:pt idx="2">
                  <c:v>0.52</c:v>
                </c:pt>
                <c:pt idx="3">
                  <c:v>0.46</c:v>
                </c:pt>
                <c:pt idx="4">
                  <c:v>0.56999999999999995</c:v>
                </c:pt>
                <c:pt idx="5">
                  <c:v>0.69</c:v>
                </c:pt>
                <c:pt idx="6">
                  <c:v>0.6</c:v>
                </c:pt>
                <c:pt idx="7">
                  <c:v>0.53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0-4D93-8FB5-440DE6136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-2.1709013915905263E-3"/>
                  <c:y val="8.7019883211290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E0-4D93-8FB5-440DE6136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0.47</c:v>
                </c:pt>
                <c:pt idx="1">
                  <c:v>0.54</c:v>
                </c:pt>
                <c:pt idx="2">
                  <c:v>0.7</c:v>
                </c:pt>
                <c:pt idx="3">
                  <c:v>0.49</c:v>
                </c:pt>
                <c:pt idx="4">
                  <c:v>0.6</c:v>
                </c:pt>
                <c:pt idx="5">
                  <c:v>0.87</c:v>
                </c:pt>
                <c:pt idx="6">
                  <c:v>0.59</c:v>
                </c:pt>
                <c:pt idx="7">
                  <c:v>0.61</c:v>
                </c:pt>
                <c:pt idx="8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0-4D93-8FB5-440DE6136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5.24688147261702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E0-4D93-8FB5-440DE61365F4}"/>
                </c:ext>
              </c:extLst>
            </c:dLbl>
            <c:dLbl>
              <c:idx val="1"/>
              <c:layout>
                <c:manualLayout>
                  <c:x val="4.197505178093616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E0-4D93-8FB5-440DE61365F4}"/>
                </c:ext>
              </c:extLst>
            </c:dLbl>
            <c:dLbl>
              <c:idx val="2"/>
              <c:layout>
                <c:manualLayout>
                  <c:x val="7.34563406166379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E0-4D93-8FB5-440DE61365F4}"/>
                </c:ext>
              </c:extLst>
            </c:dLbl>
            <c:dLbl>
              <c:idx val="3"/>
              <c:layout>
                <c:manualLayout>
                  <c:x val="3.1481288835702127E-3"/>
                  <c:y val="4.345921226244670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E0-4D93-8FB5-440DE61365F4}"/>
                </c:ext>
              </c:extLst>
            </c:dLbl>
            <c:dLbl>
              <c:idx val="4"/>
              <c:layout>
                <c:manualLayout>
                  <c:x val="6.29625776714042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E0-4D93-8FB5-440DE61365F4}"/>
                </c:ext>
              </c:extLst>
            </c:dLbl>
            <c:dLbl>
              <c:idx val="5"/>
              <c:layout>
                <c:manualLayout>
                  <c:x val="-4.328982499372447E-4"/>
                  <c:y val="7.4588471323962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7E0-4D93-8FB5-440DE61365F4}"/>
                </c:ext>
              </c:extLst>
            </c:dLbl>
            <c:dLbl>
              <c:idx val="7"/>
              <c:layout>
                <c:manualLayout>
                  <c:x val="4.1975051780936169E-3"/>
                  <c:y val="-2.3705298712895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E0-4D93-8FB5-440DE61365F4}"/>
                </c:ext>
              </c:extLst>
            </c:dLbl>
            <c:dLbl>
              <c:idx val="8"/>
              <c:layout>
                <c:manualLayout>
                  <c:x val="2.09875258904680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E0-4D93-8FB5-440DE6136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0.47</c:v>
                </c:pt>
                <c:pt idx="1">
                  <c:v>0.6</c:v>
                </c:pt>
                <c:pt idx="2">
                  <c:v>0.57999999999999996</c:v>
                </c:pt>
                <c:pt idx="3">
                  <c:v>0.46</c:v>
                </c:pt>
                <c:pt idx="4">
                  <c:v>0.6</c:v>
                </c:pt>
                <c:pt idx="5">
                  <c:v>0.88</c:v>
                </c:pt>
                <c:pt idx="6">
                  <c:v>0.7</c:v>
                </c:pt>
                <c:pt idx="7">
                  <c:v>0.54</c:v>
                </c:pt>
                <c:pt idx="8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E0-4D93-8FB5-440DE61365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172992"/>
        <c:axId val="239174784"/>
      </c:barChart>
      <c:catAx>
        <c:axId val="23917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9174784"/>
        <c:crosses val="autoZero"/>
        <c:auto val="1"/>
        <c:lblAlgn val="ctr"/>
        <c:lblOffset val="100"/>
        <c:noMultiLvlLbl val="0"/>
      </c:catAx>
      <c:valAx>
        <c:axId val="239174784"/>
        <c:scaling>
          <c:orientation val="minMax"/>
          <c:max val="0.9"/>
          <c:min val="0.2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91729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2.0987659280274394E-3"/>
          <c:y val="2.8230072348859481E-2"/>
          <c:w val="0.34155793709807131"/>
          <c:h val="0.1016035188236615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72439703607856E-2"/>
          <c:y val="4.5964482377975367E-2"/>
          <c:w val="0.9231581644989959"/>
          <c:h val="0.73118548552778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establishments with skill shortage vacancies 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21-449D-938A-98D93D82CB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21-449D-938A-98D93D82CB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221-449D-938A-98D93D82CB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221-449D-938A-98D93D82CB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21-449D-938A-98D93D82CB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221-449D-938A-98D93D82CBD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221-449D-938A-98D93D82CB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6221-449D-938A-98D93D82CBD3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6221-449D-938A-98D93D82CBD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221-449D-938A-98D93D82CB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221-449D-938A-98D93D82CBD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6221-449D-938A-98D93D82CBD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221-449D-938A-98D93D82CBD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6221-449D-938A-98D93D82CBD3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6221-449D-938A-98D93D82CBD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6221-449D-938A-98D93D82CBD3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FA1C-47E1-9082-D151BB5E5DC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FA1C-47E1-9082-D151BB5E5DC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FA1C-47E1-9082-D151BB5E5DC1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FA1C-47E1-9082-D151BB5E5D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21-449D-938A-98D93D82CBD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21-449D-938A-98D93D82CBD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221-449D-938A-98D93D82CBD3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221-449D-938A-98D93D82CBD3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221-449D-938A-98D93D82CBD3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FA1C-47E1-9082-D151BB5E5DC1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FA1C-47E1-9082-D151BB5E5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Wales 2011</c:v>
                </c:pt>
                <c:pt idx="1">
                  <c:v>Wales 2013</c:v>
                </c:pt>
                <c:pt idx="2">
                  <c:v>Wales 2015</c:v>
                </c:pt>
                <c:pt idx="4">
                  <c:v>North 2011</c:v>
                </c:pt>
                <c:pt idx="5">
                  <c:v>North 2013</c:v>
                </c:pt>
                <c:pt idx="6">
                  <c:v>North 2015</c:v>
                </c:pt>
                <c:pt idx="8">
                  <c:v>Mid 2011</c:v>
                </c:pt>
                <c:pt idx="9">
                  <c:v>Mid 2013</c:v>
                </c:pt>
                <c:pt idx="10">
                  <c:v>Mid 2015</c:v>
                </c:pt>
                <c:pt idx="12">
                  <c:v>South 2011</c:v>
                </c:pt>
                <c:pt idx="13">
                  <c:v>South 2013</c:v>
                </c:pt>
                <c:pt idx="14">
                  <c:v>South 2015</c:v>
                </c:pt>
                <c:pt idx="16">
                  <c:v>South West 2011</c:v>
                </c:pt>
                <c:pt idx="17">
                  <c:v>South West 2013</c:v>
                </c:pt>
                <c:pt idx="18">
                  <c:v>South West 2015</c:v>
                </c:pt>
                <c:pt idx="20">
                  <c:v>West Wales and the Valleys 2011</c:v>
                </c:pt>
                <c:pt idx="21">
                  <c:v>West Wales and the Valleys 2013</c:v>
                </c:pt>
                <c:pt idx="22">
                  <c:v>West Wales and the Valleys 2015</c:v>
                </c:pt>
                <c:pt idx="24">
                  <c:v>East 2011</c:v>
                </c:pt>
                <c:pt idx="25">
                  <c:v>East 2013</c:v>
                </c:pt>
                <c:pt idx="26">
                  <c:v>East 2015</c:v>
                </c:pt>
              </c:strCache>
            </c:strRef>
          </c:cat>
          <c:val>
            <c:numRef>
              <c:f>Sheet1!$B$2:$B$28</c:f>
              <c:numCache>
                <c:formatCode>0%</c:formatCode>
                <c:ptCount val="27"/>
                <c:pt idx="0">
                  <c:v>0.03</c:v>
                </c:pt>
                <c:pt idx="1">
                  <c:v>0.04</c:v>
                </c:pt>
                <c:pt idx="2">
                  <c:v>0.06</c:v>
                </c:pt>
                <c:pt idx="4">
                  <c:v>0.02</c:v>
                </c:pt>
                <c:pt idx="5">
                  <c:v>0.04</c:v>
                </c:pt>
                <c:pt idx="6">
                  <c:v>0.06</c:v>
                </c:pt>
                <c:pt idx="8">
                  <c:v>0.04</c:v>
                </c:pt>
                <c:pt idx="9">
                  <c:v>0.03</c:v>
                </c:pt>
                <c:pt idx="10">
                  <c:v>0.05</c:v>
                </c:pt>
                <c:pt idx="12">
                  <c:v>0.03</c:v>
                </c:pt>
                <c:pt idx="13">
                  <c:v>0.04</c:v>
                </c:pt>
                <c:pt idx="14">
                  <c:v>0.06</c:v>
                </c:pt>
                <c:pt idx="16">
                  <c:v>0.04</c:v>
                </c:pt>
                <c:pt idx="17">
                  <c:v>0.04</c:v>
                </c:pt>
                <c:pt idx="18">
                  <c:v>0.05</c:v>
                </c:pt>
                <c:pt idx="20">
                  <c:v>0.03</c:v>
                </c:pt>
                <c:pt idx="21">
                  <c:v>0.04</c:v>
                </c:pt>
                <c:pt idx="22">
                  <c:v>0.05</c:v>
                </c:pt>
                <c:pt idx="24">
                  <c:v>0.03</c:v>
                </c:pt>
                <c:pt idx="25">
                  <c:v>0.04</c:v>
                </c:pt>
                <c:pt idx="2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221-449D-938A-98D93D82CB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establishments with vacancies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233A75"/>
              </a:solidFill>
              <a:prstDash val="sys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6221-449D-938A-98D93D82CBD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6221-449D-938A-98D93D82CB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6221-449D-938A-98D93D82CB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6221-449D-938A-98D93D82CB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2-6221-449D-938A-98D93D82CBD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4-6221-449D-938A-98D93D82CBD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6221-449D-938A-98D93D82CB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7-6221-449D-938A-98D93D82CBD3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9-6221-449D-938A-98D93D82CBD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6221-449D-938A-98D93D82CB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C-6221-449D-938A-98D93D82CBD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E-6221-449D-938A-98D93D82CBD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6221-449D-938A-98D93D82CBD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1-6221-449D-938A-98D93D82CBD3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3-6221-449D-938A-98D93D82CBD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6221-449D-938A-98D93D82CBD3}"/>
              </c:ext>
            </c:extLst>
          </c:dPt>
          <c:cat>
            <c:strRef>
              <c:f>Sheet1!$A$2:$A$28</c:f>
              <c:strCache>
                <c:ptCount val="27"/>
                <c:pt idx="0">
                  <c:v>Wales 2011</c:v>
                </c:pt>
                <c:pt idx="1">
                  <c:v>Wales 2013</c:v>
                </c:pt>
                <c:pt idx="2">
                  <c:v>Wales 2015</c:v>
                </c:pt>
                <c:pt idx="4">
                  <c:v>North 2011</c:v>
                </c:pt>
                <c:pt idx="5">
                  <c:v>North 2013</c:v>
                </c:pt>
                <c:pt idx="6">
                  <c:v>North 2015</c:v>
                </c:pt>
                <c:pt idx="8">
                  <c:v>Mid 2011</c:v>
                </c:pt>
                <c:pt idx="9">
                  <c:v>Mid 2013</c:v>
                </c:pt>
                <c:pt idx="10">
                  <c:v>Mid 2015</c:v>
                </c:pt>
                <c:pt idx="12">
                  <c:v>South 2011</c:v>
                </c:pt>
                <c:pt idx="13">
                  <c:v>South 2013</c:v>
                </c:pt>
                <c:pt idx="14">
                  <c:v>South 2015</c:v>
                </c:pt>
                <c:pt idx="16">
                  <c:v>South West 2011</c:v>
                </c:pt>
                <c:pt idx="17">
                  <c:v>South West 2013</c:v>
                </c:pt>
                <c:pt idx="18">
                  <c:v>South West 2015</c:v>
                </c:pt>
                <c:pt idx="20">
                  <c:v>West Wales and the Valleys 2011</c:v>
                </c:pt>
                <c:pt idx="21">
                  <c:v>West Wales and the Valleys 2013</c:v>
                </c:pt>
                <c:pt idx="22">
                  <c:v>West Wales and the Valleys 2015</c:v>
                </c:pt>
                <c:pt idx="24">
                  <c:v>East 2011</c:v>
                </c:pt>
                <c:pt idx="25">
                  <c:v>East 2013</c:v>
                </c:pt>
                <c:pt idx="26">
                  <c:v>East 2015</c:v>
                </c:pt>
              </c:strCache>
            </c:strRef>
          </c:cat>
          <c:val>
            <c:numRef>
              <c:f>Sheet1!$C$2:$C$28</c:f>
              <c:numCache>
                <c:formatCode>0%</c:formatCode>
                <c:ptCount val="27"/>
                <c:pt idx="0">
                  <c:v>0.09</c:v>
                </c:pt>
                <c:pt idx="1">
                  <c:v>0.1</c:v>
                </c:pt>
                <c:pt idx="2">
                  <c:v>0.11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  <c:pt idx="8">
                  <c:v>7.0000000000000007E-2</c:v>
                </c:pt>
                <c:pt idx="9">
                  <c:v>0.08</c:v>
                </c:pt>
                <c:pt idx="10">
                  <c:v>0.08</c:v>
                </c:pt>
                <c:pt idx="12">
                  <c:v>0.11</c:v>
                </c:pt>
                <c:pt idx="13">
                  <c:v>0.1</c:v>
                </c:pt>
                <c:pt idx="14">
                  <c:v>0.13</c:v>
                </c:pt>
                <c:pt idx="16">
                  <c:v>7.0000000000000007E-2</c:v>
                </c:pt>
                <c:pt idx="17">
                  <c:v>0.1</c:v>
                </c:pt>
                <c:pt idx="18">
                  <c:v>0.1</c:v>
                </c:pt>
                <c:pt idx="20">
                  <c:v>0.09</c:v>
                </c:pt>
                <c:pt idx="21">
                  <c:v>0.1</c:v>
                </c:pt>
                <c:pt idx="22">
                  <c:v>0.1</c:v>
                </c:pt>
                <c:pt idx="24">
                  <c:v>0.1</c:v>
                </c:pt>
                <c:pt idx="25">
                  <c:v>0.09</c:v>
                </c:pt>
                <c:pt idx="2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6221-449D-938A-98D93D82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47603200"/>
        <c:axId val="2476047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Wales 2011</c:v>
                </c:pt>
                <c:pt idx="1">
                  <c:v>Wales 2013</c:v>
                </c:pt>
                <c:pt idx="2">
                  <c:v>Wales 2015</c:v>
                </c:pt>
                <c:pt idx="4">
                  <c:v>North 2011</c:v>
                </c:pt>
                <c:pt idx="5">
                  <c:v>North 2013</c:v>
                </c:pt>
                <c:pt idx="6">
                  <c:v>North 2015</c:v>
                </c:pt>
                <c:pt idx="8">
                  <c:v>Mid 2011</c:v>
                </c:pt>
                <c:pt idx="9">
                  <c:v>Mid 2013</c:v>
                </c:pt>
                <c:pt idx="10">
                  <c:v>Mid 2015</c:v>
                </c:pt>
                <c:pt idx="12">
                  <c:v>South 2011</c:v>
                </c:pt>
                <c:pt idx="13">
                  <c:v>South 2013</c:v>
                </c:pt>
                <c:pt idx="14">
                  <c:v>South 2015</c:v>
                </c:pt>
                <c:pt idx="16">
                  <c:v>South West 2011</c:v>
                </c:pt>
                <c:pt idx="17">
                  <c:v>South West 2013</c:v>
                </c:pt>
                <c:pt idx="18">
                  <c:v>South West 2015</c:v>
                </c:pt>
                <c:pt idx="20">
                  <c:v>West Wales and the Valleys 2011</c:v>
                </c:pt>
                <c:pt idx="21">
                  <c:v>West Wales and the Valleys 2013</c:v>
                </c:pt>
                <c:pt idx="22">
                  <c:v>West Wales and the Valleys 2015</c:v>
                </c:pt>
                <c:pt idx="24">
                  <c:v>East 2011</c:v>
                </c:pt>
                <c:pt idx="25">
                  <c:v>East 2013</c:v>
                </c:pt>
                <c:pt idx="26">
                  <c:v>East 2015</c:v>
                </c:pt>
              </c:strCache>
            </c:strRef>
          </c:cat>
          <c:val>
            <c:numRef>
              <c:f>Sheet1!$D$2:$D$28</c:f>
              <c:numCache>
                <c:formatCode>0%</c:formatCode>
                <c:ptCount val="27"/>
                <c:pt idx="0">
                  <c:v>0.12</c:v>
                </c:pt>
                <c:pt idx="1">
                  <c:v>0.14000000000000001</c:v>
                </c:pt>
                <c:pt idx="2">
                  <c:v>0.16999999999999998</c:v>
                </c:pt>
                <c:pt idx="4">
                  <c:v>0.11</c:v>
                </c:pt>
                <c:pt idx="5">
                  <c:v>0.14000000000000001</c:v>
                </c:pt>
                <c:pt idx="6">
                  <c:v>0.16999999999999998</c:v>
                </c:pt>
                <c:pt idx="8">
                  <c:v>0.11000000000000001</c:v>
                </c:pt>
                <c:pt idx="9">
                  <c:v>0.11</c:v>
                </c:pt>
                <c:pt idx="10">
                  <c:v>0.13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0.19</c:v>
                </c:pt>
                <c:pt idx="16">
                  <c:v>0.11000000000000001</c:v>
                </c:pt>
                <c:pt idx="17">
                  <c:v>0.14000000000000001</c:v>
                </c:pt>
                <c:pt idx="18">
                  <c:v>0.15000000000000002</c:v>
                </c:pt>
                <c:pt idx="20">
                  <c:v>0.12</c:v>
                </c:pt>
                <c:pt idx="21">
                  <c:v>0.14000000000000001</c:v>
                </c:pt>
                <c:pt idx="22">
                  <c:v>0.15000000000000002</c:v>
                </c:pt>
                <c:pt idx="24">
                  <c:v>0.13</c:v>
                </c:pt>
                <c:pt idx="25">
                  <c:v>0.13</c:v>
                </c:pt>
                <c:pt idx="2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FA1C-47E1-9082-D151BB5E5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603200"/>
        <c:axId val="247604736"/>
      </c:lineChart>
      <c:catAx>
        <c:axId val="24760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47604736"/>
        <c:crosses val="autoZero"/>
        <c:auto val="1"/>
        <c:lblAlgn val="ctr"/>
        <c:lblOffset val="100"/>
        <c:noMultiLvlLbl val="0"/>
      </c:catAx>
      <c:valAx>
        <c:axId val="247604736"/>
        <c:scaling>
          <c:orientation val="minMax"/>
          <c:max val="0.25"/>
        </c:scaling>
        <c:delete val="1"/>
        <c:axPos val="l"/>
        <c:numFmt formatCode="0%" sourceLinked="1"/>
        <c:majorTickMark val="out"/>
        <c:minorTickMark val="none"/>
        <c:tickLblPos val="nextTo"/>
        <c:crossAx val="24760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91834354039077"/>
          <c:y val="2.1087632775102283E-2"/>
          <c:w val="0.56408165645960928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888-4308-A140-2283CF5C3E8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88-4308-A140-2283CF5C3E8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88-4308-A140-2283CF5C3E8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88-4308-A140-2283CF5C3E8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888-4308-A140-2283CF5C3E8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88-4308-A140-2283CF5C3E8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888-4308-A140-2283CF5C3E8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888-4308-A140-2283CF5C3E8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888-4308-A140-2283CF5C3E8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888-4308-A140-2283CF5C3E8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888-4308-A140-2283CF5C3E8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888-4308-A140-2283CF5C3E8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888-4308-A140-2283CF5C3E8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888-4308-A140-2283CF5C3E8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888-4308-A140-2283CF5C3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Other</c:v>
                </c:pt>
                <c:pt idx="1">
                  <c:v>Business not operating long enough</c:v>
                </c:pt>
                <c:pt idx="2">
                  <c:v>Trained staff will be poached by other employers</c:v>
                </c:pt>
                <c:pt idx="3">
                  <c:v>The courses interested in are not available locally</c:v>
                </c:pt>
                <c:pt idx="4">
                  <c:v>External courses are too expensive</c:v>
                </c:pt>
                <c:pt idx="5">
                  <c:v>Training not needed due to size of establishment</c:v>
                </c:pt>
                <c:pt idx="6">
                  <c:v>Employees too busy to give training</c:v>
                </c:pt>
                <c:pt idx="7">
                  <c:v>Employees too busy to undertake training</c:v>
                </c:pt>
                <c:pt idx="8">
                  <c:v>Learn by experience/Learn as you go</c:v>
                </c:pt>
                <c:pt idx="9">
                  <c:v>Managers lack time to organise training</c:v>
                </c:pt>
                <c:pt idx="10">
                  <c:v>No training available in relevant subject area</c:v>
                </c:pt>
                <c:pt idx="11">
                  <c:v>Any staff training arranged AND funded elsewhere</c:v>
                </c:pt>
                <c:pt idx="12">
                  <c:v>Training not considered a priority</c:v>
                </c:pt>
                <c:pt idx="13">
                  <c:v>No money available for training</c:v>
                </c:pt>
                <c:pt idx="14">
                  <c:v>All staff are fully proficient / no need for training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0.06</c:v>
                </c:pt>
                <c:pt idx="11">
                  <c:v>7.0000000000000007E-2</c:v>
                </c:pt>
                <c:pt idx="12">
                  <c:v>0.09</c:v>
                </c:pt>
                <c:pt idx="13">
                  <c:v>0.09</c:v>
                </c:pt>
                <c:pt idx="14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888-4308-A140-2283CF5C3E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Other</c:v>
                </c:pt>
                <c:pt idx="1">
                  <c:v>Business not operating long enough</c:v>
                </c:pt>
                <c:pt idx="2">
                  <c:v>Trained staff will be poached by other employers</c:v>
                </c:pt>
                <c:pt idx="3">
                  <c:v>The courses interested in are not available locally</c:v>
                </c:pt>
                <c:pt idx="4">
                  <c:v>External courses are too expensive</c:v>
                </c:pt>
                <c:pt idx="5">
                  <c:v>Training not needed due to size of establishment</c:v>
                </c:pt>
                <c:pt idx="6">
                  <c:v>Employees too busy to give training</c:v>
                </c:pt>
                <c:pt idx="7">
                  <c:v>Employees too busy to undertake training</c:v>
                </c:pt>
                <c:pt idx="8">
                  <c:v>Learn by experience/Learn as you go</c:v>
                </c:pt>
                <c:pt idx="9">
                  <c:v>Managers lack time to organise training</c:v>
                </c:pt>
                <c:pt idx="10">
                  <c:v>No training available in relevant subject area</c:v>
                </c:pt>
                <c:pt idx="11">
                  <c:v>Any staff training arranged AND funded elsewhere</c:v>
                </c:pt>
                <c:pt idx="12">
                  <c:v>Training not considered a priority</c:v>
                </c:pt>
                <c:pt idx="13">
                  <c:v>No money available for training</c:v>
                </c:pt>
                <c:pt idx="14">
                  <c:v>All staff are fully proficient / no need for training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10-9BD9-4D47-81D2-D44321F02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39630208"/>
        <c:axId val="239631744"/>
      </c:barChart>
      <c:catAx>
        <c:axId val="239630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9631744"/>
        <c:crosses val="autoZero"/>
        <c:auto val="1"/>
        <c:lblAlgn val="ctr"/>
        <c:lblOffset val="100"/>
        <c:noMultiLvlLbl val="0"/>
      </c:catAx>
      <c:valAx>
        <c:axId val="2396317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3963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517866301195104"/>
          <c:y val="2.1087632775102283E-2"/>
          <c:w val="0.47414219774252359"/>
          <c:h val="0.9578247344497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BF1-4A42-8F39-78C04A49FD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F1-4A42-8F39-78C04A49FD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F1-4A42-8F39-78C04A49FD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BF1-4A42-8F39-78C04A49FD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BF1-4A42-8F39-78C04A49FD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BF1-4A42-8F39-78C04A49FDD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BF1-4A42-8F39-78C04A49FDD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BF1-4A42-8F39-78C04A49FDD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BF1-4A42-8F39-78C04A49FDD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BF1-4A42-8F39-78C04A49FDD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BF1-4A42-8F39-78C04A49FDD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BF1-4A42-8F39-78C04A49FDD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BF1-4A42-8F39-78C04A49FDD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FBF1-4A42-8F39-78C04A49FDD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Don't know</c:v>
                </c:pt>
                <c:pt idx="1">
                  <c:v>Training not a management priority</c:v>
                </c:pt>
                <c:pt idx="2">
                  <c:v>Staff turnover</c:v>
                </c:pt>
                <c:pt idx="3">
                  <c:v>Decisions taken at head office</c:v>
                </c:pt>
                <c:pt idx="4">
                  <c:v>Other</c:v>
                </c:pt>
                <c:pt idx="5">
                  <c:v>Lack of knowledge about training opportunities</c:v>
                </c:pt>
                <c:pt idx="6">
                  <c:v>Staff now fully proficient</c:v>
                </c:pt>
                <c:pt idx="7">
                  <c:v>Staff not keen</c:v>
                </c:pt>
                <c:pt idx="8">
                  <c:v>Lack of good local training providers</c:v>
                </c:pt>
                <c:pt idx="9">
                  <c:v>A lack of appropriate training / qualifications</c:v>
                </c:pt>
                <c:pt idx="10">
                  <c:v>Difficulty finding training providers where or when we want it</c:v>
                </c:pt>
                <c:pt idx="11">
                  <c:v>Hard to find time to organise training</c:v>
                </c:pt>
                <c:pt idx="12">
                  <c:v>Unable to spare more staff time</c:v>
                </c:pt>
                <c:pt idx="13">
                  <c:v>Lack of funds for training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0.02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0.06</c:v>
                </c:pt>
                <c:pt idx="10">
                  <c:v>7.0000000000000007E-2</c:v>
                </c:pt>
                <c:pt idx="11">
                  <c:v>0.16</c:v>
                </c:pt>
                <c:pt idx="12">
                  <c:v>0.47</c:v>
                </c:pt>
                <c:pt idx="1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BF1-4A42-8F39-78C04A49F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4465920"/>
        <c:axId val="274467456"/>
      </c:barChart>
      <c:catAx>
        <c:axId val="27446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4467456"/>
        <c:crosses val="autoZero"/>
        <c:auto val="1"/>
        <c:lblAlgn val="ctr"/>
        <c:lblOffset val="100"/>
        <c:noMultiLvlLbl val="0"/>
      </c:catAx>
      <c:valAx>
        <c:axId val="2744674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7446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05535110035958E-2"/>
          <c:y val="0"/>
          <c:w val="0.92798892977992808"/>
          <c:h val="0.7520791684148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skills gaps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F06-45C6-BDC1-5FF743DC34D0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F06-45C6-BDC1-5FF743DC34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6-45C6-BDC1-5FF743DC3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4370560"/>
        <c:axId val="274372096"/>
      </c:barChart>
      <c:catAx>
        <c:axId val="274370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274372096"/>
        <c:crosses val="autoZero"/>
        <c:auto val="1"/>
        <c:lblAlgn val="ctr"/>
        <c:lblOffset val="100"/>
        <c:noMultiLvlLbl val="0"/>
      </c:catAx>
      <c:valAx>
        <c:axId val="274372096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7437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02209105722737E-2"/>
          <c:y val="8.0953474699489436E-2"/>
          <c:w val="0.93039558178855453"/>
          <c:h val="0.78353954513496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0F4-400B-8EE2-18F56A282D16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0F4-400B-8EE2-18F56A282D16}"/>
              </c:ext>
            </c:extLst>
          </c:dPt>
          <c:dLbls>
            <c:dLbl>
              <c:idx val="0"/>
              <c:layout>
                <c:manualLayout>
                  <c:x val="-3.1638371914293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F4-400B-8EE2-18F56A282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F4-400B-8EE2-18F56A282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4932864"/>
        <c:axId val="274934400"/>
      </c:barChart>
      <c:catAx>
        <c:axId val="27493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274934400"/>
        <c:crosses val="autoZero"/>
        <c:auto val="1"/>
        <c:lblAlgn val="ctr"/>
        <c:lblOffset val="100"/>
        <c:noMultiLvlLbl val="0"/>
      </c:catAx>
      <c:valAx>
        <c:axId val="274934400"/>
        <c:scaling>
          <c:orientation val="minMax"/>
          <c:max val="0.98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7493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322679871603201E-2"/>
          <c:y val="6.4482084898983411E-2"/>
          <c:w val="0.9313546402567936"/>
          <c:h val="0.70384839708128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vacancies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E-4FBA-AACC-9EB6F3B274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 HtFVs</c:v>
                </c:pt>
              </c:strCache>
            </c:strRef>
          </c:tx>
          <c:spPr>
            <a:solidFill>
              <a:srgbClr val="836DB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FBA-AACC-9EB6F3B274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Have SSVs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FBA-AACC-9EB6F3B27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5370368"/>
        <c:axId val="275371904"/>
      </c:barChart>
      <c:catAx>
        <c:axId val="27537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275371904"/>
        <c:crosses val="autoZero"/>
        <c:auto val="1"/>
        <c:lblAlgn val="ctr"/>
        <c:lblOffset val="100"/>
        <c:noMultiLvlLbl val="0"/>
      </c:catAx>
      <c:valAx>
        <c:axId val="275371904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75370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055418720724677E-2"/>
          <c:y val="0.83960109253034287"/>
          <c:w val="0.95573062224291461"/>
          <c:h val="0.12919779356532304"/>
        </c:manualLayout>
      </c:layout>
      <c:overlay val="0"/>
      <c:spPr>
        <a:noFill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7500999630987"/>
          <c:y val="4.7022562748516808E-2"/>
          <c:w val="0.75257273233044064"/>
          <c:h val="0.83806944235004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0833333333333346E-3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0.13</c:v>
                </c:pt>
                <c:pt idx="1">
                  <c:v>0.08</c:v>
                </c:pt>
                <c:pt idx="2">
                  <c:v>0.24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2-49D7-B4BC-FD378B391CD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66E-2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7.0000000000000007E-2</c:v>
                </c:pt>
                <c:pt idx="2">
                  <c:v>0.13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2-49D7-B4BC-FD378B391CD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82E-2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0.26</c:v>
                </c:pt>
                <c:pt idx="1">
                  <c:v>0.25</c:v>
                </c:pt>
                <c:pt idx="2">
                  <c:v>0.25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62-49D7-B4BC-FD378B391CDE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0%</c:formatCode>
                <c:ptCount val="4"/>
                <c:pt idx="0">
                  <c:v>0.21</c:v>
                </c:pt>
                <c:pt idx="1">
                  <c:v>0.26</c:v>
                </c:pt>
                <c:pt idx="2">
                  <c:v>0.16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62-49D7-B4BC-FD378B391CDE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Sheet1!$G$2:$G$5</c:f>
              <c:numCache>
                <c:formatCode>0%</c:formatCode>
                <c:ptCount val="4"/>
                <c:pt idx="0">
                  <c:v>0.25</c:v>
                </c:pt>
                <c:pt idx="1">
                  <c:v>0.31</c:v>
                </c:pt>
                <c:pt idx="2">
                  <c:v>0.17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62-49D7-B4BC-FD378B391C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5167872"/>
        <c:axId val="275181952"/>
      </c:barChart>
      <c:catAx>
        <c:axId val="275167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5181952"/>
        <c:crosses val="autoZero"/>
        <c:auto val="1"/>
        <c:lblAlgn val="ctr"/>
        <c:lblOffset val="100"/>
        <c:noMultiLvlLbl val="0"/>
      </c:catAx>
      <c:valAx>
        <c:axId val="2751819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751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"/>
          <c:y val="2.3005394204204638E-2"/>
          <c:w val="1"/>
          <c:h val="7.7550025305830231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77777777777781E-2"/>
          <c:y val="0.14064895402777933"/>
          <c:w val="0.91398495741527785"/>
          <c:h val="0.80344181227434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vacancies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1.116261539903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A0-498F-AD1C-EC7E6068736D}"/>
                </c:ext>
              </c:extLst>
            </c:dLbl>
            <c:dLbl>
              <c:idx val="4"/>
              <c:layout>
                <c:manualLayout>
                  <c:x val="1.0960676857649996E-16"/>
                  <c:y val="1.116261539903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0.13</c:v>
                </c:pt>
                <c:pt idx="2">
                  <c:v>0.16</c:v>
                </c:pt>
                <c:pt idx="3">
                  <c:v>0.2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0-498F-AD1C-EC7E606873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Incidence of HtFVs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4"/>
              <c:layout>
                <c:manualLayout>
                  <c:x val="1.3888888888888905E-3"/>
                  <c:y val="1.289903604400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0.04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0-498F-AD1C-EC7E606873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Incidence of SSVs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A0-498F-AD1C-EC7E6068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74381824"/>
        <c:axId val="274469632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HtFVs as % of vacs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triang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409135331479198E-2"/>
                  <c:y val="-2.9022800037478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A0-498F-AD1C-EC7E6068736D}"/>
                </c:ext>
              </c:extLst>
            </c:dLbl>
            <c:dLbl>
              <c:idx val="1"/>
              <c:layout>
                <c:manualLayout>
                  <c:x val="-2.9893100389975519E-2"/>
                  <c:y val="-3.348784619709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A0-498F-AD1C-EC7E6068736D}"/>
                </c:ext>
              </c:extLst>
            </c:dLbl>
            <c:dLbl>
              <c:idx val="2"/>
              <c:layout>
                <c:manualLayout>
                  <c:x val="-2.6903790350978011E-2"/>
                  <c:y val="-3.572036927689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5A0-498F-AD1C-EC7E6068736D}"/>
                </c:ext>
              </c:extLst>
            </c:dLbl>
            <c:dLbl>
              <c:idx val="3"/>
              <c:layout>
                <c:manualLayout>
                  <c:x val="-3.2882410428973073E-2"/>
                  <c:y val="-3.125532311728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5A0-498F-AD1C-EC7E6068736D}"/>
                </c:ext>
              </c:extLst>
            </c:dLbl>
            <c:dLbl>
              <c:idx val="4"/>
              <c:layout>
                <c:manualLayout>
                  <c:x val="-2.8398445370476835E-2"/>
                  <c:y val="-3.125532311728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0.31</c:v>
                </c:pt>
                <c:pt idx="1">
                  <c:v>0.52</c:v>
                </c:pt>
                <c:pt idx="2">
                  <c:v>0.34</c:v>
                </c:pt>
                <c:pt idx="3">
                  <c:v>0.38</c:v>
                </c:pt>
                <c:pt idx="4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5A0-498F-AD1C-EC7E6068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381824"/>
        <c:axId val="274469632"/>
      </c:lineChart>
      <c:catAx>
        <c:axId val="27438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74469632"/>
        <c:crosses val="autoZero"/>
        <c:auto val="1"/>
        <c:lblAlgn val="ctr"/>
        <c:lblOffset val="100"/>
        <c:noMultiLvlLbl val="0"/>
      </c:catAx>
      <c:valAx>
        <c:axId val="274469632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7438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83167644063794E-2"/>
          <c:y val="2.686343603427184E-2"/>
          <c:w val="0.89440968423470835"/>
          <c:h val="0.1371173486204325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81E-2"/>
          <c:y val="0.15423425114086875"/>
          <c:w val="0.95733103674540709"/>
          <c:h val="0.73742821742670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training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1.533646020007425E-3"/>
                  <c:y val="-1.249997334323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8C-46AB-A905-D8357EEA8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</c:v>
                </c:pt>
                <c:pt idx="1">
                  <c:v>0.52</c:v>
                </c:pt>
                <c:pt idx="2">
                  <c:v>0.63</c:v>
                </c:pt>
                <c:pt idx="3">
                  <c:v>0.67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C-46AB-A905-D8357EEA8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74522880"/>
        <c:axId val="2745251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Proportion of staff trained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0.36</c:v>
                </c:pt>
                <c:pt idx="1">
                  <c:v>0.4</c:v>
                </c:pt>
                <c:pt idx="2">
                  <c:v>0.62</c:v>
                </c:pt>
                <c:pt idx="3">
                  <c:v>0.63</c:v>
                </c:pt>
                <c:pt idx="4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8C-46AB-A905-D8357EEA8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522880"/>
        <c:axId val="274525184"/>
      </c:lineChart>
      <c:catAx>
        <c:axId val="27452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74525184"/>
        <c:crosses val="autoZero"/>
        <c:auto val="1"/>
        <c:lblAlgn val="ctr"/>
        <c:lblOffset val="100"/>
        <c:noMultiLvlLbl val="0"/>
      </c:catAx>
      <c:valAx>
        <c:axId val="274525184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274522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17992203764793"/>
          <c:y val="2.291661779592663E-2"/>
          <c:w val="0.44461301439007378"/>
          <c:h val="4.553702585207069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17750348983182"/>
          <c:y val="6.8009360658459134E-3"/>
          <c:w val="0.67457384410272214"/>
          <c:h val="0.9931990639341541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3619767032667314E-3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04-407C-BA2F-0659D5C0C1B1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04-407C-BA2F-0659D5C0C1B1}"/>
                </c:ext>
              </c:extLst>
            </c:dLbl>
            <c:dLbl>
              <c:idx val="3"/>
              <c:layout>
                <c:manualLayout>
                  <c:x val="-1.3404941758166828E-3"/>
                  <c:y val="6.80093606584591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04-407C-BA2F-0659D5C0C1B1}"/>
                </c:ext>
              </c:extLst>
            </c:dLbl>
            <c:dLbl>
              <c:idx val="6"/>
              <c:layout>
                <c:manualLayout>
                  <c:x val="0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04-407C-BA2F-0659D5C0C1B1}"/>
                </c:ext>
              </c:extLst>
            </c:dLbl>
            <c:dLbl>
              <c:idx val="8"/>
              <c:layout>
                <c:manualLayout>
                  <c:x val="-4.0214825274500487E-3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04-407C-BA2F-0659D5C0C1B1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04-407C-BA2F-0659D5C0C1B1}"/>
                </c:ext>
              </c:extLst>
            </c:dLbl>
            <c:dLbl>
              <c:idx val="10"/>
              <c:layout>
                <c:manualLayout>
                  <c:x val="-1.3404941758166828E-3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04-407C-BA2F-0659D5C0C1B1}"/>
                </c:ext>
              </c:extLst>
            </c:dLbl>
            <c:dLbl>
              <c:idx val="11"/>
              <c:layout>
                <c:manualLayout>
                  <c:x val="-1.3404941758166828E-3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904-407C-BA2F-0659D5C0C1B1}"/>
                </c:ext>
              </c:extLst>
            </c:dLbl>
            <c:dLbl>
              <c:idx val="12"/>
              <c:layout>
                <c:manualLayout>
                  <c:x val="0"/>
                  <c:y val="4.53395737723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904-407C-BA2F-0659D5C0C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Financial Services</c:v>
                </c:pt>
                <c:pt idx="2">
                  <c:v>Electricity, Gas &amp; Water</c:v>
                </c:pt>
                <c:pt idx="3">
                  <c:v>Agriculture</c:v>
                </c:pt>
                <c:pt idx="4">
                  <c:v>Public Administration</c:v>
                </c:pt>
                <c:pt idx="5">
                  <c:v>Business Services</c:v>
                </c:pt>
                <c:pt idx="6">
                  <c:v>Health &amp; Social Work</c:v>
                </c:pt>
                <c:pt idx="7">
                  <c:v>Hotels &amp; Restaurants</c:v>
                </c:pt>
                <c:pt idx="8">
                  <c:v>Wholesale &amp; Retail</c:v>
                </c:pt>
                <c:pt idx="9">
                  <c:v>Arts &amp; Other Services</c:v>
                </c:pt>
                <c:pt idx="10">
                  <c:v>Manufacturing</c:v>
                </c:pt>
                <c:pt idx="11">
                  <c:v>Transport &amp; Comms</c:v>
                </c:pt>
                <c:pt idx="12">
                  <c:v>Construction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0.13</c:v>
                </c:pt>
                <c:pt idx="1">
                  <c:v>0.22</c:v>
                </c:pt>
                <c:pt idx="2">
                  <c:v>7.0000000000000007E-2</c:v>
                </c:pt>
                <c:pt idx="4">
                  <c:v>0.26</c:v>
                </c:pt>
                <c:pt idx="5">
                  <c:v>0.3</c:v>
                </c:pt>
                <c:pt idx="6">
                  <c:v>0.14000000000000001</c:v>
                </c:pt>
                <c:pt idx="7">
                  <c:v>0.21</c:v>
                </c:pt>
                <c:pt idx="8">
                  <c:v>0.17</c:v>
                </c:pt>
                <c:pt idx="9">
                  <c:v>0.11</c:v>
                </c:pt>
                <c:pt idx="10">
                  <c:v>0.25</c:v>
                </c:pt>
                <c:pt idx="11">
                  <c:v>0.28999999999999998</c:v>
                </c:pt>
                <c:pt idx="1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04-407C-BA2F-0659D5C0C1B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Financial Services</c:v>
                </c:pt>
                <c:pt idx="2">
                  <c:v>Electricity, Gas &amp; Water</c:v>
                </c:pt>
                <c:pt idx="3">
                  <c:v>Agriculture</c:v>
                </c:pt>
                <c:pt idx="4">
                  <c:v>Public Administration</c:v>
                </c:pt>
                <c:pt idx="5">
                  <c:v>Business Services</c:v>
                </c:pt>
                <c:pt idx="6">
                  <c:v>Health &amp; Social Work</c:v>
                </c:pt>
                <c:pt idx="7">
                  <c:v>Hotels &amp; Restaurants</c:v>
                </c:pt>
                <c:pt idx="8">
                  <c:v>Wholesale &amp; Retail</c:v>
                </c:pt>
                <c:pt idx="9">
                  <c:v>Arts &amp; Other Services</c:v>
                </c:pt>
                <c:pt idx="10">
                  <c:v>Manufacturing</c:v>
                </c:pt>
                <c:pt idx="11">
                  <c:v>Transport &amp; Comms</c:v>
                </c:pt>
                <c:pt idx="12">
                  <c:v>Construction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0.09</c:v>
                </c:pt>
                <c:pt idx="1">
                  <c:v>0.12</c:v>
                </c:pt>
                <c:pt idx="2">
                  <c:v>0.16</c:v>
                </c:pt>
                <c:pt idx="3">
                  <c:v>0.18</c:v>
                </c:pt>
                <c:pt idx="4">
                  <c:v>0.22</c:v>
                </c:pt>
                <c:pt idx="5">
                  <c:v>0.22</c:v>
                </c:pt>
                <c:pt idx="6">
                  <c:v>0.22</c:v>
                </c:pt>
                <c:pt idx="7">
                  <c:v>0.22</c:v>
                </c:pt>
                <c:pt idx="8">
                  <c:v>0.23</c:v>
                </c:pt>
                <c:pt idx="9">
                  <c:v>0.28000000000000003</c:v>
                </c:pt>
                <c:pt idx="10">
                  <c:v>0.31</c:v>
                </c:pt>
                <c:pt idx="11">
                  <c:v>0.39</c:v>
                </c:pt>
                <c:pt idx="1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04-407C-BA2F-0659D5C0C1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overlap val="1"/>
        <c:axId val="256051840"/>
        <c:axId val="256053632"/>
      </c:barChart>
      <c:catAx>
        <c:axId val="256051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56053632"/>
        <c:crosses val="autoZero"/>
        <c:auto val="1"/>
        <c:lblAlgn val="ctr"/>
        <c:lblOffset val="100"/>
        <c:noMultiLvlLbl val="0"/>
      </c:catAx>
      <c:valAx>
        <c:axId val="256053632"/>
        <c:scaling>
          <c:orientation val="minMax"/>
          <c:max val="0.60000000000000009"/>
        </c:scaling>
        <c:delete val="1"/>
        <c:axPos val="b"/>
        <c:numFmt formatCode="0%" sourceLinked="1"/>
        <c:majorTickMark val="out"/>
        <c:minorTickMark val="none"/>
        <c:tickLblPos val="nextTo"/>
        <c:crossAx val="256051840"/>
        <c:crossesAt val="1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90174608747141083"/>
          <c:y val="0.62718518002845336"/>
          <c:w val="9.6909073752300734E-2"/>
          <c:h val="0.1413589733978083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62396163632097E-2"/>
          <c:y val="0.11719548379247885"/>
          <c:w val="0.91678110446744532"/>
          <c:h val="0.64142684311552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 SSV density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0.12</c:v>
                </c:pt>
                <c:pt idx="1">
                  <c:v>0.17</c:v>
                </c:pt>
                <c:pt idx="2">
                  <c:v>0.22</c:v>
                </c:pt>
                <c:pt idx="3">
                  <c:v>0.06</c:v>
                </c:pt>
                <c:pt idx="4">
                  <c:v>0.33</c:v>
                </c:pt>
                <c:pt idx="5">
                  <c:v>0.12</c:v>
                </c:pt>
                <c:pt idx="6">
                  <c:v>0.11</c:v>
                </c:pt>
                <c:pt idx="7">
                  <c:v>0.39</c:v>
                </c:pt>
                <c:pt idx="8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F-4A86-AB65-23595FD65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 SSV density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0.17</c:v>
                </c:pt>
                <c:pt idx="1">
                  <c:v>0.19</c:v>
                </c:pt>
                <c:pt idx="2">
                  <c:v>0.11</c:v>
                </c:pt>
                <c:pt idx="3">
                  <c:v>0.16</c:v>
                </c:pt>
                <c:pt idx="4">
                  <c:v>0.44</c:v>
                </c:pt>
                <c:pt idx="5">
                  <c:v>0.28000000000000003</c:v>
                </c:pt>
                <c:pt idx="6">
                  <c:v>0.14000000000000001</c:v>
                </c:pt>
                <c:pt idx="7">
                  <c:v>0.25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F-4A86-AB65-23595FD652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 SSV density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7637091952116704E-3"/>
                  <c:y val="6.43772472897347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CF-4A86-AB65-23595FD6522D}"/>
                </c:ext>
              </c:extLst>
            </c:dLbl>
            <c:dLbl>
              <c:idx val="1"/>
              <c:layout>
                <c:manualLayout>
                  <c:x val="7.5896623846685067E-3"/>
                  <c:y val="2.083131717894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79-4222-96EF-BE4AB229E5AC}"/>
                </c:ext>
              </c:extLst>
            </c:dLbl>
            <c:dLbl>
              <c:idx val="2"/>
              <c:layout>
                <c:manualLayout>
                  <c:x val="4.5298056925431916E-4"/>
                  <c:y val="4.2918164859823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CF-4A86-AB65-23595FD6522D}"/>
                </c:ext>
              </c:extLst>
            </c:dLbl>
            <c:dLbl>
              <c:idx val="3"/>
              <c:layout>
                <c:manualLayout>
                  <c:x val="5.421187417620362E-3"/>
                  <c:y val="2.083131717894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CF-4A86-AB65-23595FD6522D}"/>
                </c:ext>
              </c:extLst>
            </c:dLbl>
            <c:dLbl>
              <c:idx val="4"/>
              <c:layout>
                <c:manualLayout>
                  <c:x val="8.67389986819257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79-4222-96EF-BE4AB229E5AC}"/>
                </c:ext>
              </c:extLst>
            </c:dLbl>
            <c:dLbl>
              <c:idx val="5"/>
              <c:layout>
                <c:manualLayout>
                  <c:x val="-2.5377396436393999E-4"/>
                  <c:y val="2.208764767904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CF-4A86-AB65-23595FD6522D}"/>
                </c:ext>
              </c:extLst>
            </c:dLbl>
            <c:dLbl>
              <c:idx val="6"/>
              <c:layout>
                <c:manualLayout>
                  <c:x val="1.5371791963490861E-3"/>
                  <c:y val="2.14590824299115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5CF-4A86-AB65-23595FD6522D}"/>
                </c:ext>
              </c:extLst>
            </c:dLbl>
            <c:dLbl>
              <c:idx val="7"/>
              <c:layout>
                <c:manualLayout>
                  <c:x val="1.3107286259573514E-3"/>
                  <c:y val="6.3121806483008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5CF-4A86-AB65-23595FD6522D}"/>
                </c:ext>
              </c:extLst>
            </c:dLbl>
            <c:dLbl>
              <c:idx val="8"/>
              <c:layout>
                <c:manualLayout>
                  <c:x val="2.5459207761368914E-3"/>
                  <c:y val="6.285652491281191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5CF-4A86-AB65-23595FD65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0.15</c:v>
                </c:pt>
                <c:pt idx="1">
                  <c:v>0.26</c:v>
                </c:pt>
                <c:pt idx="2">
                  <c:v>0.24</c:v>
                </c:pt>
                <c:pt idx="3">
                  <c:v>0.16</c:v>
                </c:pt>
                <c:pt idx="4">
                  <c:v>0.43</c:v>
                </c:pt>
                <c:pt idx="5">
                  <c:v>0.3</c:v>
                </c:pt>
                <c:pt idx="6">
                  <c:v>0.15</c:v>
                </c:pt>
                <c:pt idx="7">
                  <c:v>0.4</c:v>
                </c:pt>
                <c:pt idx="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5CF-4A86-AB65-23595FD65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191872"/>
        <c:axId val="256201856"/>
      </c:barChart>
      <c:catAx>
        <c:axId val="25619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56201856"/>
        <c:crosses val="autoZero"/>
        <c:auto val="1"/>
        <c:lblAlgn val="ctr"/>
        <c:lblOffset val="100"/>
        <c:noMultiLvlLbl val="0"/>
      </c:catAx>
      <c:valAx>
        <c:axId val="256201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6191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6869380832829758E-2"/>
          <c:y val="0.13503220552056017"/>
          <c:w val="0.47092973566840329"/>
          <c:h val="6.198785449728297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77032935722226"/>
          <c:y val="0.1551260475297829"/>
          <c:w val="0.54670361216075614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any applicants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Specialist skills needed for the role</c:v>
                </c:pt>
                <c:pt idx="1">
                  <c:v>Solving complex problems</c:v>
                </c:pt>
                <c:pt idx="2">
                  <c:v>Knowledge of how the organisation works </c:v>
                </c:pt>
                <c:pt idx="3">
                  <c:v>Knowledge of the organisation's products and services </c:v>
                </c:pt>
                <c:pt idx="4">
                  <c:v>Writing instructions, guidelines etc.</c:v>
                </c:pt>
                <c:pt idx="5">
                  <c:v>Basic numerical skills </c:v>
                </c:pt>
                <c:pt idx="6">
                  <c:v>Reading and understanding instructions, guidelines etc</c:v>
                </c:pt>
                <c:pt idx="7">
                  <c:v>Adapting to new equipment</c:v>
                </c:pt>
                <c:pt idx="8">
                  <c:v>Complex numerical skills</c:v>
                </c:pt>
                <c:pt idx="9">
                  <c:v>Manual dexterity </c:v>
                </c:pt>
                <c:pt idx="10">
                  <c:v>Basic IT skills</c:v>
                </c:pt>
                <c:pt idx="11">
                  <c:v>Advanced IT skills</c:v>
                </c:pt>
                <c:pt idx="12">
                  <c:v>Communicating in a foreign language</c:v>
                </c:pt>
                <c:pt idx="13">
                  <c:v>Oral Welsh language skills</c:v>
                </c:pt>
                <c:pt idx="14">
                  <c:v>Written Welsh language skills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0.68</c:v>
                </c:pt>
                <c:pt idx="1">
                  <c:v>0.43</c:v>
                </c:pt>
                <c:pt idx="2">
                  <c:v>0.41</c:v>
                </c:pt>
                <c:pt idx="3">
                  <c:v>0.4</c:v>
                </c:pt>
                <c:pt idx="4">
                  <c:v>0.35</c:v>
                </c:pt>
                <c:pt idx="5">
                  <c:v>0.32</c:v>
                </c:pt>
                <c:pt idx="6">
                  <c:v>0.31</c:v>
                </c:pt>
                <c:pt idx="7">
                  <c:v>0.31</c:v>
                </c:pt>
                <c:pt idx="8">
                  <c:v>0.27</c:v>
                </c:pt>
                <c:pt idx="9">
                  <c:v>0.24</c:v>
                </c:pt>
                <c:pt idx="10">
                  <c:v>0.18</c:v>
                </c:pt>
                <c:pt idx="11">
                  <c:v>0.15</c:v>
                </c:pt>
                <c:pt idx="12">
                  <c:v>0.14000000000000001</c:v>
                </c:pt>
                <c:pt idx="13">
                  <c:v>0.13</c:v>
                </c:pt>
                <c:pt idx="1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2-49D7-97EB-DB7BF90C10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Specialist skills needed for the role</c:v>
                </c:pt>
                <c:pt idx="1">
                  <c:v>Solving complex problems</c:v>
                </c:pt>
                <c:pt idx="2">
                  <c:v>Knowledge of how the organisation works </c:v>
                </c:pt>
                <c:pt idx="3">
                  <c:v>Knowledge of the organisation's products and services </c:v>
                </c:pt>
                <c:pt idx="4">
                  <c:v>Writing instructions, guidelines etc.</c:v>
                </c:pt>
                <c:pt idx="5">
                  <c:v>Basic numerical skills </c:v>
                </c:pt>
                <c:pt idx="6">
                  <c:v>Reading and understanding instructions, guidelines etc</c:v>
                </c:pt>
                <c:pt idx="7">
                  <c:v>Adapting to new equipment</c:v>
                </c:pt>
                <c:pt idx="8">
                  <c:v>Complex numerical skills</c:v>
                </c:pt>
                <c:pt idx="9">
                  <c:v>Manual dexterity </c:v>
                </c:pt>
                <c:pt idx="10">
                  <c:v>Basic IT skills</c:v>
                </c:pt>
                <c:pt idx="11">
                  <c:v>Advanced IT skills</c:v>
                </c:pt>
                <c:pt idx="12">
                  <c:v>Communicating in a foreign language</c:v>
                </c:pt>
                <c:pt idx="13">
                  <c:v>Oral Welsh language skills</c:v>
                </c:pt>
                <c:pt idx="14">
                  <c:v>Written Welsh language skills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0.26</c:v>
                </c:pt>
                <c:pt idx="1">
                  <c:v>0.03</c:v>
                </c:pt>
                <c:pt idx="2">
                  <c:v>0.01</c:v>
                </c:pt>
                <c:pt idx="3">
                  <c:v>0.02</c:v>
                </c:pt>
                <c:pt idx="6">
                  <c:v>0.04</c:v>
                </c:pt>
                <c:pt idx="9">
                  <c:v>0.03</c:v>
                </c:pt>
                <c:pt idx="10">
                  <c:v>0.01</c:v>
                </c:pt>
                <c:pt idx="11">
                  <c:v>0.02</c:v>
                </c:pt>
                <c:pt idx="1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2-49D7-97EB-DB7BF90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258187648"/>
        <c:axId val="258189184"/>
      </c:barChart>
      <c:catAx>
        <c:axId val="25818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8189184"/>
        <c:crosses val="autoZero"/>
        <c:auto val="1"/>
        <c:lblAlgn val="ctr"/>
        <c:lblOffset val="100"/>
        <c:noMultiLvlLbl val="0"/>
      </c:catAx>
      <c:valAx>
        <c:axId val="258189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58187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3992373040275308"/>
          <c:y val="0.76457682527275472"/>
          <c:w val="0.34319467801296699"/>
          <c:h val="0.14820192964529758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45"/>
          <c:y val="0.15899096712779498"/>
          <c:w val="0.58610851377952766"/>
          <c:h val="0.80079971259394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any applicants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F9-42F1-8B01-F4C9947CF2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9-42F1-8B01-F4C9947CF2C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91-4EDC-96CE-2FA45A1AEA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191-4EDC-96CE-2FA45A1AEAC9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F9-42F1-8B01-F4C9947CF2C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F9-42F1-8B01-F4C9947CF2C0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191-4EDC-96CE-2FA45A1AEAC9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Customer handling skills</c:v>
                </c:pt>
                <c:pt idx="2">
                  <c:v>Team working</c:v>
                </c:pt>
                <c:pt idx="3">
                  <c:v>Managing their own feelings, or those of others</c:v>
                </c:pt>
                <c:pt idx="4">
                  <c:v>Managing or motivating other staff</c:v>
                </c:pt>
                <c:pt idx="5">
                  <c:v>Persuading or influencing others</c:v>
                </c:pt>
                <c:pt idx="6">
                  <c:v>Sales skills </c:v>
                </c:pt>
                <c:pt idx="7">
                  <c:v>Instructing, teaching or training people</c:v>
                </c:pt>
                <c:pt idx="8">
                  <c:v>Setting objectives for others and planning resources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0.56999999999999995</c:v>
                </c:pt>
                <c:pt idx="1">
                  <c:v>0.47</c:v>
                </c:pt>
                <c:pt idx="2">
                  <c:v>0.45</c:v>
                </c:pt>
                <c:pt idx="3">
                  <c:v>0.41</c:v>
                </c:pt>
                <c:pt idx="4">
                  <c:v>0.4</c:v>
                </c:pt>
                <c:pt idx="5">
                  <c:v>0.32</c:v>
                </c:pt>
                <c:pt idx="6">
                  <c:v>0.32</c:v>
                </c:pt>
                <c:pt idx="7">
                  <c:v>0.27</c:v>
                </c:pt>
                <c:pt idx="8">
                  <c:v>0.27</c:v>
                </c:pt>
                <c:pt idx="9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836DB0"/>
              </a:solidFill>
            </c:spPr>
            <c:extLst>
              <c:ext xmlns:c16="http://schemas.microsoft.com/office/drawing/2014/chart" uri="{C3380CC4-5D6E-409C-BE32-E72D297353CC}">
                <c16:uniqueId val="{00000011-7303-459B-BB3A-5C6DC5D620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Customer handling skills</c:v>
                </c:pt>
                <c:pt idx="2">
                  <c:v>Team working</c:v>
                </c:pt>
                <c:pt idx="3">
                  <c:v>Managing their own feelings, or those of others</c:v>
                </c:pt>
                <c:pt idx="4">
                  <c:v>Managing or motivating other staff</c:v>
                </c:pt>
                <c:pt idx="5">
                  <c:v>Persuading or influencing others</c:v>
                </c:pt>
                <c:pt idx="6">
                  <c:v>Sales skills </c:v>
                </c:pt>
                <c:pt idx="7">
                  <c:v>Instructing, teaching or training people</c:v>
                </c:pt>
                <c:pt idx="8">
                  <c:v>Setting objectives for others and planning resources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0.03</c:v>
                </c:pt>
                <c:pt idx="5">
                  <c:v>0.04</c:v>
                </c:pt>
                <c:pt idx="6">
                  <c:v>0.05</c:v>
                </c:pt>
                <c:pt idx="7">
                  <c:v>0.03</c:v>
                </c:pt>
                <c:pt idx="8">
                  <c:v>0.02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7944960"/>
        <c:axId val="257959040"/>
      </c:barChart>
      <c:catAx>
        <c:axId val="257944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7959040"/>
        <c:crosses val="autoZero"/>
        <c:auto val="1"/>
        <c:lblAlgn val="ctr"/>
        <c:lblOffset val="100"/>
        <c:noMultiLvlLbl val="0"/>
      </c:catAx>
      <c:valAx>
        <c:axId val="257959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57944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979904855643049"/>
          <c:y val="0.7768673322381815"/>
          <c:w val="0.28145095144356957"/>
          <c:h val="0.11489020991491779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0.22368</cdr:x>
      <cdr:y>0.77046</cdr:y>
    </cdr:from>
    <cdr:to>
      <cdr:x>0.26958</cdr:x>
      <cdr:y>0.81672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718281" y="4612710"/>
          <a:ext cx="5578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2013</a:t>
          </a:r>
        </a:p>
      </cdr:txBody>
    </cdr:sp>
  </cdr:relSizeAnchor>
  <cdr:relSizeAnchor xmlns:cdr="http://schemas.openxmlformats.org/drawingml/2006/chartDrawing">
    <cdr:from>
      <cdr:x>0.19107</cdr:x>
      <cdr:y>0.77049</cdr:y>
    </cdr:from>
    <cdr:to>
      <cdr:x>0.23598</cdr:x>
      <cdr:y>0.81676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321986" y="4612942"/>
          <a:ext cx="5457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2011</a:t>
          </a:r>
        </a:p>
      </cdr:txBody>
    </cdr:sp>
  </cdr:relSizeAnchor>
  <cdr:relSizeAnchor xmlns:cdr="http://schemas.openxmlformats.org/drawingml/2006/chartDrawing">
    <cdr:from>
      <cdr:x>0.25768</cdr:x>
      <cdr:y>0.77015</cdr:y>
    </cdr:from>
    <cdr:to>
      <cdr:x>0.30359</cdr:x>
      <cdr:y>0.81641</cdr:y>
    </cdr:to>
    <cdr:sp macro="" textlink="">
      <cdr:nvSpPr>
        <cdr:cNvPr id="4" name="TextBox 15"/>
        <cdr:cNvSpPr txBox="1"/>
      </cdr:nvSpPr>
      <cdr:spPr>
        <a:xfrm xmlns:a="http://schemas.openxmlformats.org/drawingml/2006/main">
          <a:off x="3131552" y="4610855"/>
          <a:ext cx="5578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2015</a:t>
          </a:r>
        </a:p>
      </cdr:txBody>
    </cdr:sp>
  </cdr:relSizeAnchor>
  <cdr:relSizeAnchor xmlns:cdr="http://schemas.openxmlformats.org/drawingml/2006/chartDrawing">
    <cdr:from>
      <cdr:x>0.36486</cdr:x>
      <cdr:y>0.77015</cdr:y>
    </cdr:from>
    <cdr:to>
      <cdr:x>0.41076</cdr:x>
      <cdr:y>0.81641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4433985" y="4610855"/>
          <a:ext cx="5578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2013</a:t>
          </a:r>
        </a:p>
      </cdr:txBody>
    </cdr:sp>
  </cdr:relSizeAnchor>
  <cdr:relSizeAnchor xmlns:cdr="http://schemas.openxmlformats.org/drawingml/2006/chartDrawing">
    <cdr:from>
      <cdr:x>0.33225</cdr:x>
      <cdr:y>0.77018</cdr:y>
    </cdr:from>
    <cdr:to>
      <cdr:x>0.37716</cdr:x>
      <cdr:y>0.81645</cdr:y>
    </cdr:to>
    <cdr:sp macro="" textlink="">
      <cdr:nvSpPr>
        <cdr:cNvPr id="6" name="TextBox 8"/>
        <cdr:cNvSpPr txBox="1"/>
      </cdr:nvSpPr>
      <cdr:spPr>
        <a:xfrm xmlns:a="http://schemas.openxmlformats.org/drawingml/2006/main">
          <a:off x="4037690" y="4611087"/>
          <a:ext cx="5457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2011</a:t>
          </a:r>
        </a:p>
      </cdr:txBody>
    </cdr:sp>
  </cdr:relSizeAnchor>
  <cdr:relSizeAnchor xmlns:cdr="http://schemas.openxmlformats.org/drawingml/2006/chartDrawing">
    <cdr:from>
      <cdr:x>0.39886</cdr:x>
      <cdr:y>0.76984</cdr:y>
    </cdr:from>
    <cdr:to>
      <cdr:x>0.44477</cdr:x>
      <cdr:y>0.8161</cdr:y>
    </cdr:to>
    <cdr:sp macro="" textlink="">
      <cdr:nvSpPr>
        <cdr:cNvPr id="7" name="TextBox 15"/>
        <cdr:cNvSpPr txBox="1"/>
      </cdr:nvSpPr>
      <cdr:spPr>
        <a:xfrm xmlns:a="http://schemas.openxmlformats.org/drawingml/2006/main">
          <a:off x="4847256" y="4609000"/>
          <a:ext cx="5578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2015</a:t>
          </a:r>
        </a:p>
      </cdr:txBody>
    </cdr:sp>
  </cdr:relSizeAnchor>
  <cdr:relSizeAnchor xmlns:cdr="http://schemas.openxmlformats.org/drawingml/2006/chartDrawing">
    <cdr:from>
      <cdr:x>0.63629</cdr:x>
      <cdr:y>0.77015</cdr:y>
    </cdr:from>
    <cdr:to>
      <cdr:x>0.6822</cdr:x>
      <cdr:y>0.81641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732654" y="4610855"/>
          <a:ext cx="5578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2013</a:t>
          </a:r>
        </a:p>
      </cdr:txBody>
    </cdr:sp>
  </cdr:relSizeAnchor>
  <cdr:relSizeAnchor xmlns:cdr="http://schemas.openxmlformats.org/drawingml/2006/chartDrawing">
    <cdr:from>
      <cdr:x>0.60368</cdr:x>
      <cdr:y>0.77018</cdr:y>
    </cdr:from>
    <cdr:to>
      <cdr:x>0.64859</cdr:x>
      <cdr:y>0.81645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7336359" y="4611087"/>
          <a:ext cx="5457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2011</a:t>
          </a:r>
        </a:p>
      </cdr:txBody>
    </cdr:sp>
  </cdr:relSizeAnchor>
  <cdr:relSizeAnchor xmlns:cdr="http://schemas.openxmlformats.org/drawingml/2006/chartDrawing">
    <cdr:from>
      <cdr:x>0.6703</cdr:x>
      <cdr:y>0.76984</cdr:y>
    </cdr:from>
    <cdr:to>
      <cdr:x>0.71621</cdr:x>
      <cdr:y>0.8161</cdr:y>
    </cdr:to>
    <cdr:sp macro="" textlink="">
      <cdr:nvSpPr>
        <cdr:cNvPr id="17" name="TextBox 15"/>
        <cdr:cNvSpPr txBox="1"/>
      </cdr:nvSpPr>
      <cdr:spPr>
        <a:xfrm xmlns:a="http://schemas.openxmlformats.org/drawingml/2006/main">
          <a:off x="8145925" y="4609000"/>
          <a:ext cx="5578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2015</a:t>
          </a:r>
        </a:p>
      </cdr:txBody>
    </cdr:sp>
  </cdr:relSizeAnchor>
  <cdr:relSizeAnchor xmlns:cdr="http://schemas.openxmlformats.org/drawingml/2006/chartDrawing">
    <cdr:from>
      <cdr:x>0.77164</cdr:x>
      <cdr:y>0.77082</cdr:y>
    </cdr:from>
    <cdr:to>
      <cdr:x>0.81755</cdr:x>
      <cdr:y>0.81709</cdr:y>
    </cdr:to>
    <cdr:sp macro="" textlink="">
      <cdr:nvSpPr>
        <cdr:cNvPr id="18" name="TextBox 7"/>
        <cdr:cNvSpPr txBox="1"/>
      </cdr:nvSpPr>
      <cdr:spPr>
        <a:xfrm xmlns:a="http://schemas.openxmlformats.org/drawingml/2006/main">
          <a:off x="9377535" y="4614912"/>
          <a:ext cx="5578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2013</a:t>
          </a:r>
        </a:p>
      </cdr:txBody>
    </cdr:sp>
  </cdr:relSizeAnchor>
  <cdr:relSizeAnchor xmlns:cdr="http://schemas.openxmlformats.org/drawingml/2006/chartDrawing">
    <cdr:from>
      <cdr:x>0.73903</cdr:x>
      <cdr:y>0.77086</cdr:y>
    </cdr:from>
    <cdr:to>
      <cdr:x>0.78394</cdr:x>
      <cdr:y>0.81713</cdr:y>
    </cdr:to>
    <cdr:sp macro="" textlink="">
      <cdr:nvSpPr>
        <cdr:cNvPr id="19" name="TextBox 8"/>
        <cdr:cNvSpPr txBox="1"/>
      </cdr:nvSpPr>
      <cdr:spPr>
        <a:xfrm xmlns:a="http://schemas.openxmlformats.org/drawingml/2006/main">
          <a:off x="8981240" y="4615144"/>
          <a:ext cx="5457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2011</a:t>
          </a:r>
        </a:p>
      </cdr:txBody>
    </cdr:sp>
  </cdr:relSizeAnchor>
  <cdr:relSizeAnchor xmlns:cdr="http://schemas.openxmlformats.org/drawingml/2006/chartDrawing">
    <cdr:from>
      <cdr:x>0.80565</cdr:x>
      <cdr:y>0.77051</cdr:y>
    </cdr:from>
    <cdr:to>
      <cdr:x>0.85156</cdr:x>
      <cdr:y>0.81678</cdr:y>
    </cdr:to>
    <cdr:sp macro="" textlink="">
      <cdr:nvSpPr>
        <cdr:cNvPr id="20" name="TextBox 15"/>
        <cdr:cNvSpPr txBox="1"/>
      </cdr:nvSpPr>
      <cdr:spPr>
        <a:xfrm xmlns:a="http://schemas.openxmlformats.org/drawingml/2006/main">
          <a:off x="9790806" y="4613057"/>
          <a:ext cx="5578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NeueHaasGroteskDisp Std Blk"/>
            </a:rPr>
            <a:t>2015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0.65891</cdr:x>
      <cdr:y>0</cdr:y>
    </cdr:from>
    <cdr:to>
      <cdr:x>0.75735</cdr:x>
      <cdr:y>0.153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0.8789</cdr:x>
      <cdr:y>0.56962</cdr:y>
    </cdr:from>
    <cdr:to>
      <cdr:x>0.94956</cdr:x>
      <cdr:y>0.70549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8D2AB192-415D-40D0-9E26-C596F7BF8764}"/>
            </a:ext>
          </a:extLst>
        </cdr:cNvPr>
        <cdr:cNvGrpSpPr/>
      </cdr:nvGrpSpPr>
      <cdr:grpSpPr>
        <a:xfrm xmlns:a="http://schemas.openxmlformats.org/drawingml/2006/main">
          <a:off x="10572367" y="3263242"/>
          <a:ext cx="849976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0.17327</cdr:x>
      <cdr:y>0.77783</cdr:y>
    </cdr:from>
    <cdr:to>
      <cdr:x>0.25644</cdr:x>
      <cdr:y>0.85014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191727" y="4387828"/>
          <a:ext cx="1052034" cy="40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Hotels &amp; Restaurants </a:t>
          </a:r>
        </a:p>
      </cdr:txBody>
    </cdr:sp>
  </cdr:relSizeAnchor>
  <cdr:relSizeAnchor xmlns:cdr="http://schemas.openxmlformats.org/drawingml/2006/chartDrawing">
    <cdr:from>
      <cdr:x>0.009</cdr:x>
      <cdr:y>0.77783</cdr:y>
    </cdr:from>
    <cdr:to>
      <cdr:x>0.12966</cdr:x>
      <cdr:y>0.82233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113843" y="4387828"/>
          <a:ext cx="1526252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Manufacturing</a:t>
          </a:r>
        </a:p>
      </cdr:txBody>
    </cdr:sp>
  </cdr:relSizeAnchor>
  <cdr:relSizeAnchor xmlns:cdr="http://schemas.openxmlformats.org/drawingml/2006/chartDrawing">
    <cdr:from>
      <cdr:x>0.46052</cdr:x>
      <cdr:y>0.77783</cdr:y>
    </cdr:from>
    <cdr:to>
      <cdr:x>0.54406</cdr:x>
      <cdr:y>0.82148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5825190" y="4387828"/>
          <a:ext cx="1056715" cy="2462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Public Admin</a:t>
          </a:r>
        </a:p>
      </cdr:txBody>
    </cdr:sp>
  </cdr:relSizeAnchor>
  <cdr:relSizeAnchor xmlns:cdr="http://schemas.openxmlformats.org/drawingml/2006/chartDrawing">
    <cdr:from>
      <cdr:x>0.38871</cdr:x>
      <cdr:y>0.77783</cdr:y>
    </cdr:from>
    <cdr:to>
      <cdr:x>0.47112</cdr:x>
      <cdr:y>0.85014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916831" y="4387828"/>
          <a:ext cx="1042420" cy="40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Wholesale &amp; Retail</a:t>
          </a:r>
        </a:p>
      </cdr:txBody>
    </cdr:sp>
  </cdr:relSizeAnchor>
  <cdr:relSizeAnchor xmlns:cdr="http://schemas.openxmlformats.org/drawingml/2006/chartDrawing">
    <cdr:from>
      <cdr:x>0.75021</cdr:x>
      <cdr:y>0.77783</cdr:y>
    </cdr:from>
    <cdr:to>
      <cdr:x>0.83262</cdr:x>
      <cdr:y>0.85014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489573" y="4387828"/>
          <a:ext cx="1042421" cy="40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Business Services </a:t>
          </a:r>
        </a:p>
      </cdr:txBody>
    </cdr:sp>
  </cdr:relSizeAnchor>
  <cdr:relSizeAnchor xmlns:cdr="http://schemas.openxmlformats.org/drawingml/2006/chartDrawing">
    <cdr:from>
      <cdr:x>0.67595</cdr:x>
      <cdr:y>0.77783</cdr:y>
    </cdr:from>
    <cdr:to>
      <cdr:x>0.75836</cdr:x>
      <cdr:y>0.84876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8550273" y="4387828"/>
          <a:ext cx="1042420" cy="400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Arts &amp; Other Services</a:t>
          </a:r>
        </a:p>
      </cdr:txBody>
    </cdr:sp>
  </cdr:relSizeAnchor>
  <cdr:relSizeAnchor xmlns:cdr="http://schemas.openxmlformats.org/drawingml/2006/chartDrawing">
    <cdr:from>
      <cdr:x>0.24508</cdr:x>
      <cdr:y>0.77783</cdr:y>
    </cdr:from>
    <cdr:to>
      <cdr:x>0.32749</cdr:x>
      <cdr:y>0.85014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3100107" y="4387828"/>
          <a:ext cx="1042421" cy="40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Electricity, Gas &amp; Water</a:t>
          </a:r>
        </a:p>
      </cdr:txBody>
    </cdr:sp>
  </cdr:relSizeAnchor>
  <cdr:relSizeAnchor xmlns:cdr="http://schemas.openxmlformats.org/drawingml/2006/chartDrawing">
    <cdr:from>
      <cdr:x>0.3169</cdr:x>
      <cdr:y>0.77783</cdr:y>
    </cdr:from>
    <cdr:to>
      <cdr:x>0.39931</cdr:x>
      <cdr:y>0.82233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4008531" y="4387828"/>
          <a:ext cx="1042421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Education</a:t>
          </a:r>
        </a:p>
      </cdr:txBody>
    </cdr:sp>
  </cdr:relSizeAnchor>
  <cdr:relSizeAnchor xmlns:cdr="http://schemas.openxmlformats.org/drawingml/2006/chartDrawing">
    <cdr:from>
      <cdr:x>0.82098</cdr:x>
      <cdr:y>0.77783</cdr:y>
    </cdr:from>
    <cdr:to>
      <cdr:x>0.90339</cdr:x>
      <cdr:y>0.82233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0384739" y="4387828"/>
          <a:ext cx="1042421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Construction</a:t>
          </a:r>
        </a:p>
      </cdr:txBody>
    </cdr:sp>
  </cdr:relSizeAnchor>
  <cdr:relSizeAnchor xmlns:cdr="http://schemas.openxmlformats.org/drawingml/2006/chartDrawing">
    <cdr:from>
      <cdr:x>0.60739</cdr:x>
      <cdr:y>0.77783</cdr:y>
    </cdr:from>
    <cdr:to>
      <cdr:x>0.6898</cdr:x>
      <cdr:y>0.84876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7683057" y="4387828"/>
          <a:ext cx="1042421" cy="400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Transport &amp; </a:t>
          </a:r>
          <a:r>
            <a:rPr lang="en-GB" sz="1000" dirty="0" err="1">
              <a:latin typeface="NeueHaasGroteskDisp Std Blk"/>
            </a:rPr>
            <a:t>Comms</a:t>
          </a:r>
          <a:endParaRPr lang="en-GB" sz="1000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0.09801</cdr:x>
      <cdr:y>0.77783</cdr:y>
    </cdr:from>
    <cdr:to>
      <cdr:x>0.18042</cdr:x>
      <cdr:y>0.85014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1239748" y="4387828"/>
          <a:ext cx="1042420" cy="40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Financial Services </a:t>
          </a:r>
        </a:p>
      </cdr:txBody>
    </cdr:sp>
  </cdr:relSizeAnchor>
  <cdr:relSizeAnchor xmlns:cdr="http://schemas.openxmlformats.org/drawingml/2006/chartDrawing">
    <cdr:from>
      <cdr:x>0.8947</cdr:x>
      <cdr:y>0.77783</cdr:y>
    </cdr:from>
    <cdr:to>
      <cdr:x>0.97711</cdr:x>
      <cdr:y>0.82233</cdr:y>
    </cdr:to>
    <cdr:sp macro="" textlink="">
      <cdr:nvSpPr>
        <cdr:cNvPr id="13" name="TextBox 5"/>
        <cdr:cNvSpPr txBox="1"/>
      </cdr:nvSpPr>
      <cdr:spPr>
        <a:xfrm xmlns:a="http://schemas.openxmlformats.org/drawingml/2006/main">
          <a:off x="11317238" y="4387828"/>
          <a:ext cx="1042421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Agriculture</a:t>
          </a:r>
        </a:p>
      </cdr:txBody>
    </cdr:sp>
  </cdr:relSizeAnchor>
  <cdr:relSizeAnchor xmlns:cdr="http://schemas.openxmlformats.org/drawingml/2006/chartDrawing">
    <cdr:from>
      <cdr:x>0.53233</cdr:x>
      <cdr:y>0.77783</cdr:y>
    </cdr:from>
    <cdr:to>
      <cdr:x>0.61474</cdr:x>
      <cdr:y>0.85014</cdr:y>
    </cdr:to>
    <cdr:sp macro="" textlink="">
      <cdr:nvSpPr>
        <cdr:cNvPr id="14" name="TextBox 5"/>
        <cdr:cNvSpPr txBox="1"/>
      </cdr:nvSpPr>
      <cdr:spPr>
        <a:xfrm xmlns:a="http://schemas.openxmlformats.org/drawingml/2006/main">
          <a:off x="6733551" y="4387828"/>
          <a:ext cx="1042421" cy="40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Health &amp; Social Work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0.65891</cdr:x>
      <cdr:y>0</cdr:y>
    </cdr:from>
    <cdr:to>
      <cdr:x>0.75735</cdr:x>
      <cdr:y>0.153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0.82607</cdr:x>
      <cdr:y>0.6105</cdr:y>
    </cdr:from>
    <cdr:to>
      <cdr:x>0.89776</cdr:x>
      <cdr:y>0.75198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96C36E41-AB48-4241-A509-626B59BC9A27}"/>
            </a:ext>
          </a:extLst>
        </cdr:cNvPr>
        <cdr:cNvGrpSpPr/>
      </cdr:nvGrpSpPr>
      <cdr:grpSpPr>
        <a:xfrm xmlns:a="http://schemas.openxmlformats.org/drawingml/2006/main">
          <a:off x="9794415" y="3358757"/>
          <a:ext cx="850002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0.00103</cdr:x>
      <cdr:y>0.87824</cdr:y>
    </cdr:from>
    <cdr:to>
      <cdr:x>0.0778</cdr:x>
      <cdr:y>0.92879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78" y="5558941"/>
          <a:ext cx="936000" cy="319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GB" sz="1050" dirty="0"/>
            <a:t>Education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B779C-6C81-4813-8914-A354F3A3758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658EE-B0D2-41DB-AED0-F02609720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8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52EF-B811-44BF-B7F8-663FA743C8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A3B4A-FF96-4852-A830-3C79A3FA9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80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1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1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1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21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7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7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16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627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3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75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75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8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8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6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32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0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8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8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0039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76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843723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2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2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4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3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5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K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4149080"/>
            <a:ext cx="10464733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1124744"/>
            <a:ext cx="10396140" cy="259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5280"/>
      </p:ext>
    </p:extLst>
  </p:cSld>
  <p:clrMapOvr>
    <a:masterClrMapping/>
  </p:clrMapOvr>
  <p:transition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Page + Imag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60648"/>
            <a:ext cx="11617291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2204864"/>
            <a:ext cx="8928992" cy="403244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/>
              <a:t>Content should be added here in size 21 text.</a:t>
            </a:r>
          </a:p>
          <a:p>
            <a:pPr lvl="0"/>
            <a:r>
              <a:rPr lang="en-US" dirty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Best practice is no more than three bullets.</a:t>
            </a:r>
          </a:p>
          <a:p>
            <a:pPr lvl="0"/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9184" y="1340768"/>
            <a:ext cx="2495549" cy="3816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9184" y="5157788"/>
            <a:ext cx="2495549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NeueHaasGroteskDisp Std Blk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Picture description goes here – standard font 13pt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27648" y="1341439"/>
            <a:ext cx="8929919" cy="719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latin typeface="NeueHaasGroteskDisp Std Blk"/>
              </a:defRPr>
            </a:lvl1pPr>
          </a:lstStyle>
          <a:p>
            <a:pPr algn="l"/>
            <a:r>
              <a:rPr lang="en-US" sz="2100" dirty="0">
                <a:solidFill>
                  <a:schemeClr val="tx1"/>
                </a:solidFill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Subtitle if needed in 21pt bold. Subtitle should not run over three lines.</a:t>
            </a:r>
          </a:p>
        </p:txBody>
      </p:sp>
    </p:spTree>
    <p:extLst>
      <p:ext uri="{BB962C8B-B14F-4D97-AF65-F5344CB8AC3E}">
        <p14:creationId xmlns:p14="http://schemas.microsoft.com/office/powerpoint/2010/main" val="2065272994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F420-E3A2-4BD3-A94B-F65CB5EAA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91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4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5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84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431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711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23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67695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306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77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78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61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49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17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298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619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77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69489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653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28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131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9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0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7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4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3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54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2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K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4149080"/>
            <a:ext cx="10464733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1124744"/>
            <a:ext cx="10396140" cy="259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6254251"/>
      </p:ext>
    </p:extLst>
  </p:cSld>
  <p:clrMapOvr>
    <a:masterClrMapping/>
  </p:clrMapOvr>
  <p:transition/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Page + Imag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60648"/>
            <a:ext cx="11617291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2204864"/>
            <a:ext cx="8928992" cy="403244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/>
              <a:t>Content should be added here in size 21 text.</a:t>
            </a:r>
          </a:p>
          <a:p>
            <a:pPr lvl="0"/>
            <a:r>
              <a:rPr lang="en-US" dirty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Best practice is no more than three bullets.</a:t>
            </a:r>
          </a:p>
          <a:p>
            <a:pPr lvl="0"/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9184" y="1340768"/>
            <a:ext cx="2495549" cy="3816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9184" y="5157788"/>
            <a:ext cx="2495549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NeueHaasGroteskDisp Std Blk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Picture description goes here – standard font 13pt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27648" y="1341439"/>
            <a:ext cx="8929919" cy="719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latin typeface="NeueHaasGroteskDisp Std Blk"/>
              </a:defRPr>
            </a:lvl1pPr>
          </a:lstStyle>
          <a:p>
            <a:pPr algn="l"/>
            <a:r>
              <a:rPr lang="en-US" sz="2100" dirty="0">
                <a:solidFill>
                  <a:schemeClr val="tx1"/>
                </a:solidFill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Subtitle if needed in 21pt bold. Subtitle should not run over three lines.</a:t>
            </a:r>
          </a:p>
        </p:txBody>
      </p:sp>
    </p:spTree>
    <p:extLst>
      <p:ext uri="{BB962C8B-B14F-4D97-AF65-F5344CB8AC3E}">
        <p14:creationId xmlns:p14="http://schemas.microsoft.com/office/powerpoint/2010/main" val="108881353"/>
      </p:ext>
    </p:extLst>
  </p:cSld>
  <p:clrMapOvr>
    <a:masterClrMapping/>
  </p:clrMapOvr>
  <p:transition/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F420-E3A2-4BD3-A94B-F65CB5EAA8C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6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14800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09721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4" y="2022476"/>
            <a:ext cx="42333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43605" y="1988840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3605" y="3019674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543605" y="4050506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620689"/>
            <a:ext cx="9793816" cy="1008063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marL="0" indent="0" eaLnBrk="1" hangingPunct="1"/>
            <a:r>
              <a:rPr lang="en-US" sz="3300" dirty="0"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Last page should be used for contacts and social media. 33pt</a:t>
            </a:r>
            <a:endParaRPr lang="en-US" sz="3300" dirty="0">
              <a:latin typeface="NeueHaasGroteskDisp Std Blk" charset="0"/>
              <a:ea typeface="ヒラギノ角ゴ ProN W6" charset="0"/>
              <a:cs typeface="ヒラギノ角ゴ ProN W6" charset="0"/>
              <a:sym typeface="NeueHaasGroteskDisp Std Bl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09851"/>
      </p:ext>
    </p:extLst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206892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2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7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89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1" r:id="rId2"/>
    <p:sldLayoutId id="2147483722" r:id="rId3"/>
    <p:sldLayoutId id="2147483723" r:id="rId4"/>
    <p:sldLayoutId id="2147483748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43" r:id="rId19"/>
    <p:sldLayoutId id="2147483742" r:id="rId20"/>
    <p:sldLayoutId id="2147483744" r:id="rId21"/>
    <p:sldLayoutId id="2147483737" r:id="rId22"/>
    <p:sldLayoutId id="2147483738" r:id="rId23"/>
    <p:sldLayoutId id="2147483739" r:id="rId24"/>
    <p:sldLayoutId id="2147483745" r:id="rId25"/>
    <p:sldLayoutId id="2147483746" r:id="rId26"/>
    <p:sldLayoutId id="2147483781" r:id="rId27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2.gif"/><Relationship Id="rId7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35360" y="3933056"/>
            <a:ext cx="10464733" cy="11049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+mj-lt"/>
              </a:rPr>
              <a:t>Wales Slide Pack</a:t>
            </a:r>
          </a:p>
          <a:p>
            <a:r>
              <a:rPr lang="en-GB" sz="2800" dirty="0">
                <a:latin typeface="+mj-lt"/>
              </a:rPr>
              <a:t>May 2016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5360" y="1268761"/>
            <a:ext cx="11015811" cy="2591594"/>
          </a:xfrm>
        </p:spPr>
        <p:txBody>
          <a:bodyPr>
            <a:normAutofit/>
          </a:bodyPr>
          <a:lstStyle/>
          <a:p>
            <a:r>
              <a:rPr lang="en-GB" sz="5400" dirty="0"/>
              <a:t>Employer Skills Survey 2015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335360" y="1268761"/>
            <a:ext cx="11521280" cy="23316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840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817522399"/>
              </p:ext>
            </p:extLst>
          </p:nvPr>
        </p:nvGraphicFramePr>
        <p:xfrm>
          <a:off x="-323125" y="1468910"/>
          <a:ext cx="12060973" cy="511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814780" y="5779939"/>
            <a:ext cx="695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skill-shortage vacancies by region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287" y="1131599"/>
            <a:ext cx="283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err="1">
                <a:latin typeface="NeueHaasGroteskDisp Std Blk"/>
              </a:rPr>
              <a:t>SSV</a:t>
            </a:r>
            <a:r>
              <a:rPr lang="en-GB" sz="1400" b="1" dirty="0">
                <a:latin typeface="NeueHaasGroteskDisp Std Blk"/>
              </a:rPr>
              <a:t> Density </a:t>
            </a:r>
            <a:r>
              <a:rPr lang="en-GB" sz="1000" b="1" dirty="0">
                <a:latin typeface="NeueHaasGroteskDisp Std Blk"/>
              </a:rPr>
              <a:t>(</a:t>
            </a:r>
            <a:r>
              <a:rPr lang="en-GB" sz="1000" b="1" dirty="0" err="1">
                <a:latin typeface="NeueHaasGroteskDisp Std Blk"/>
              </a:rPr>
              <a:t>SSVs</a:t>
            </a:r>
            <a:r>
              <a:rPr lang="en-GB" sz="1000" b="1" dirty="0">
                <a:latin typeface="NeueHaasGroteskDisp Std Blk"/>
              </a:rPr>
              <a:t> as % of Vacs)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31222" y="2018876"/>
            <a:ext cx="8922580" cy="290899"/>
            <a:chOff x="1187092" y="1979307"/>
            <a:chExt cx="8922580" cy="290899"/>
          </a:xfrm>
        </p:grpSpPr>
        <p:grpSp>
          <p:nvGrpSpPr>
            <p:cNvPr id="7" name="Group 6"/>
            <p:cNvGrpSpPr/>
            <p:nvPr/>
          </p:nvGrpSpPr>
          <p:grpSpPr>
            <a:xfrm>
              <a:off x="5500877" y="2085422"/>
              <a:ext cx="412339" cy="83820"/>
              <a:chOff x="5500877" y="2085422"/>
              <a:chExt cx="412339" cy="8382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4956" y="2085422"/>
                <a:ext cx="88260" cy="83820"/>
              </a:xfrm>
              <a:prstGeom prst="rect">
                <a:avLst/>
              </a:prstGeom>
              <a:ln cap="sq">
                <a:solidFill>
                  <a:srgbClr val="233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663232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cap="sq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500877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cap="sq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87092" y="2066740"/>
              <a:ext cx="431270" cy="117250"/>
              <a:chOff x="1187092" y="2066740"/>
              <a:chExt cx="431270" cy="11725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349447" y="2080506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87092" y="2080506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481582" y="2066740"/>
                <a:ext cx="136780" cy="11725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510758" y="2082964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rgbClr val="233A7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586129" y="1979307"/>
              <a:ext cx="3118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Incidence of establishments with vacancies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45739" y="1993207"/>
              <a:ext cx="4063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Incidence of establishments with skill-shortage vacancies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083633" y="6282671"/>
            <a:ext cx="10108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 All establishments (2011: Wales: 5,958; North: 1,420; Mid: 788; South East: 2,374; South West: 1,376; West Wales and the Valleys: 3,696; East: 2,262</a:t>
            </a:r>
          </a:p>
          <a:p>
            <a:pPr algn="r"/>
            <a:r>
              <a:rPr lang="en-GB" sz="1100" i="1" dirty="0"/>
              <a:t>2013: Wales: 5,996 ; North: 1,580; Mid: 717; South East: 2,400; South West: 1,299; West Wales and the Valleys: 3,634; East: 2,362.</a:t>
            </a:r>
          </a:p>
          <a:p>
            <a:pPr algn="r"/>
            <a:r>
              <a:rPr lang="en-GB" sz="1100" i="1" dirty="0"/>
              <a:t>2015: Wales: 6,027; North: 1,528; Mid: 742; South East: 2,395; South West: 1,362; West Wales and the Valleys: 3,645; East: 2,382.)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58787" y="5460738"/>
            <a:ext cx="1388202" cy="276999"/>
            <a:chOff x="2158787" y="5459669"/>
            <a:chExt cx="1388202" cy="276999"/>
          </a:xfrm>
        </p:grpSpPr>
        <p:sp>
          <p:nvSpPr>
            <p:cNvPr id="71" name="TextBox 70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58787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98909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9440" y="1447211"/>
            <a:ext cx="1504041" cy="289563"/>
            <a:chOff x="229440" y="1433783"/>
            <a:chExt cx="1504041" cy="289563"/>
          </a:xfrm>
        </p:grpSpPr>
        <p:sp>
          <p:nvSpPr>
            <p:cNvPr id="42" name="Rectangle 41"/>
            <p:cNvSpPr/>
            <p:nvPr/>
          </p:nvSpPr>
          <p:spPr>
            <a:xfrm>
              <a:off x="1242002" y="1435199"/>
              <a:ext cx="491479" cy="288147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NeueHaasGroteskDisp Std Blk"/>
                </a:rPr>
                <a:t>24%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9440" y="1433784"/>
              <a:ext cx="491479" cy="288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latin typeface="NeueHaasGroteskDisp Std Blk"/>
                </a:rPr>
                <a:t>18%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9517" y="1433783"/>
              <a:ext cx="491479" cy="2881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  <a:latin typeface="NeueHaasGroteskDisp Std Blk"/>
                </a:rPr>
                <a:t>20%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99582" y="1447211"/>
            <a:ext cx="1504041" cy="289563"/>
            <a:chOff x="229440" y="1433783"/>
            <a:chExt cx="1504041" cy="289563"/>
          </a:xfrm>
        </p:grpSpPr>
        <p:sp>
          <p:nvSpPr>
            <p:cNvPr id="92" name="Rectangle 91"/>
            <p:cNvSpPr/>
            <p:nvPr/>
          </p:nvSpPr>
          <p:spPr>
            <a:xfrm>
              <a:off x="1242002" y="1435199"/>
              <a:ext cx="491479" cy="288147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NeueHaasGroteskDisp Std Blk"/>
                </a:rPr>
                <a:t>27%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9440" y="1433784"/>
              <a:ext cx="491479" cy="288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latin typeface="NeueHaasGroteskDisp Std Blk"/>
                </a:rPr>
                <a:t>17%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39517" y="1433783"/>
              <a:ext cx="491479" cy="2881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  <a:latin typeface="NeueHaasGroteskDisp Std Blk"/>
                </a:rPr>
                <a:t>14%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239866" y="1447211"/>
            <a:ext cx="1504041" cy="289563"/>
            <a:chOff x="229440" y="1433783"/>
            <a:chExt cx="1504041" cy="289563"/>
          </a:xfrm>
        </p:grpSpPr>
        <p:sp>
          <p:nvSpPr>
            <p:cNvPr id="96" name="Rectangle 95"/>
            <p:cNvSpPr/>
            <p:nvPr/>
          </p:nvSpPr>
          <p:spPr>
            <a:xfrm>
              <a:off x="1242002" y="1435199"/>
              <a:ext cx="491479" cy="288147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NeueHaasGroteskDisp Std Blk"/>
                </a:rPr>
                <a:t>23%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9440" y="1433784"/>
              <a:ext cx="491479" cy="288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latin typeface="NeueHaasGroteskDisp Std Blk"/>
                </a:rPr>
                <a:t>16%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39517" y="1433783"/>
              <a:ext cx="491479" cy="2881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  <a:latin typeface="NeueHaasGroteskDisp Std Blk"/>
                </a:rPr>
                <a:t>23%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569724" y="1447211"/>
            <a:ext cx="1504041" cy="289563"/>
            <a:chOff x="229440" y="1433783"/>
            <a:chExt cx="1504041" cy="289563"/>
          </a:xfrm>
        </p:grpSpPr>
        <p:sp>
          <p:nvSpPr>
            <p:cNvPr id="100" name="Rectangle 99"/>
            <p:cNvSpPr/>
            <p:nvPr/>
          </p:nvSpPr>
          <p:spPr>
            <a:xfrm>
              <a:off x="1242002" y="1435199"/>
              <a:ext cx="491479" cy="288147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NeueHaasGroteskDisp Std Blk"/>
                </a:rPr>
                <a:t>34%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29440" y="1433784"/>
              <a:ext cx="491479" cy="288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latin typeface="NeueHaasGroteskDisp Std Blk"/>
                </a:rPr>
                <a:t>32%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39517" y="1433783"/>
              <a:ext cx="491479" cy="2881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  <a:latin typeface="NeueHaasGroteskDisp Std Blk"/>
                </a:rPr>
                <a:t>21%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910008" y="1447211"/>
            <a:ext cx="1504041" cy="289563"/>
            <a:chOff x="229440" y="1433783"/>
            <a:chExt cx="1504041" cy="289563"/>
          </a:xfrm>
        </p:grpSpPr>
        <p:sp>
          <p:nvSpPr>
            <p:cNvPr id="104" name="Rectangle 103"/>
            <p:cNvSpPr/>
            <p:nvPr/>
          </p:nvSpPr>
          <p:spPr>
            <a:xfrm>
              <a:off x="1242002" y="1435199"/>
              <a:ext cx="491479" cy="288147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NeueHaasGroteskDisp Std Blk"/>
                </a:rPr>
                <a:t>22%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9440" y="1433784"/>
              <a:ext cx="491479" cy="288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latin typeface="NeueHaasGroteskDisp Std Blk"/>
                </a:rPr>
                <a:t>16%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39517" y="1433783"/>
              <a:ext cx="491479" cy="2881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  <a:latin typeface="NeueHaasGroteskDisp Std Blk"/>
                </a:rPr>
                <a:t>20%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80150" y="1447211"/>
            <a:ext cx="1504041" cy="289563"/>
            <a:chOff x="229440" y="1433783"/>
            <a:chExt cx="1504041" cy="289563"/>
          </a:xfrm>
        </p:grpSpPr>
        <p:sp>
          <p:nvSpPr>
            <p:cNvPr id="108" name="Rectangle 107"/>
            <p:cNvSpPr/>
            <p:nvPr/>
          </p:nvSpPr>
          <p:spPr>
            <a:xfrm>
              <a:off x="1242002" y="1435199"/>
              <a:ext cx="491479" cy="288147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NeueHaasGroteskDisp Std Blk"/>
                </a:rPr>
                <a:t>22%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29440" y="1433784"/>
              <a:ext cx="491479" cy="288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latin typeface="NeueHaasGroteskDisp Std Blk"/>
                </a:rPr>
                <a:t>16%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9517" y="1433783"/>
              <a:ext cx="491479" cy="2881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  <a:latin typeface="NeueHaasGroteskDisp Std Blk"/>
                </a:rPr>
                <a:t>20%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250290" y="1447211"/>
            <a:ext cx="1504041" cy="289563"/>
            <a:chOff x="229440" y="1433783"/>
            <a:chExt cx="1504041" cy="289563"/>
          </a:xfrm>
        </p:grpSpPr>
        <p:sp>
          <p:nvSpPr>
            <p:cNvPr id="112" name="Rectangle 111"/>
            <p:cNvSpPr/>
            <p:nvPr/>
          </p:nvSpPr>
          <p:spPr>
            <a:xfrm>
              <a:off x="1242002" y="1435199"/>
              <a:ext cx="491479" cy="288147"/>
            </a:xfrm>
            <a:prstGeom prst="rect">
              <a:avLst/>
            </a:prstGeom>
            <a:solidFill>
              <a:srgbClr val="233A75"/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NeueHaasGroteskDisp Std Blk"/>
                </a:rPr>
                <a:t>26%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9440" y="1433784"/>
              <a:ext cx="491479" cy="288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latin typeface="NeueHaasGroteskDisp Std Blk"/>
                </a:rPr>
                <a:t>21%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39517" y="1433783"/>
              <a:ext cx="491479" cy="2881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  <a:latin typeface="NeueHaasGroteskDisp Std Blk"/>
                </a:rPr>
                <a:t>20%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75179" y="5460738"/>
            <a:ext cx="1388202" cy="276999"/>
            <a:chOff x="2158787" y="5459669"/>
            <a:chExt cx="1388202" cy="276999"/>
          </a:xfrm>
        </p:grpSpPr>
        <p:sp>
          <p:nvSpPr>
            <p:cNvPr id="116" name="TextBox 115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158787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98909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804130" y="5460738"/>
            <a:ext cx="1388202" cy="276999"/>
            <a:chOff x="2158787" y="5459669"/>
            <a:chExt cx="1388202" cy="276999"/>
          </a:xfrm>
        </p:grpSpPr>
        <p:sp>
          <p:nvSpPr>
            <p:cNvPr id="120" name="TextBox 119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158787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8909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454000" y="5460738"/>
            <a:ext cx="1388202" cy="276999"/>
            <a:chOff x="2158787" y="5459669"/>
            <a:chExt cx="1388202" cy="276999"/>
          </a:xfrm>
        </p:grpSpPr>
        <p:sp>
          <p:nvSpPr>
            <p:cNvPr id="124" name="TextBox 123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158787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98909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093576" y="5460738"/>
            <a:ext cx="1388202" cy="276999"/>
            <a:chOff x="2158787" y="5459669"/>
            <a:chExt cx="1388202" cy="276999"/>
          </a:xfrm>
        </p:grpSpPr>
        <p:sp>
          <p:nvSpPr>
            <p:cNvPr id="128" name="TextBox 127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158787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98909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736876" y="5460738"/>
            <a:ext cx="1388202" cy="276999"/>
            <a:chOff x="2158787" y="5459669"/>
            <a:chExt cx="1388202" cy="276999"/>
          </a:xfrm>
        </p:grpSpPr>
        <p:sp>
          <p:nvSpPr>
            <p:cNvPr id="132" name="TextBox 131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58787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98909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404000" y="5460738"/>
            <a:ext cx="1388202" cy="276999"/>
            <a:chOff x="2158787" y="5459669"/>
            <a:chExt cx="1388202" cy="276999"/>
          </a:xfrm>
        </p:grpSpPr>
        <p:sp>
          <p:nvSpPr>
            <p:cNvPr id="136" name="TextBox 135"/>
            <p:cNvSpPr txBox="1"/>
            <p:nvPr/>
          </p:nvSpPr>
          <p:spPr>
            <a:xfrm>
              <a:off x="2556000" y="5459669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158787" y="5459669"/>
              <a:ext cx="513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989093" y="5459669"/>
              <a:ext cx="55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200081" y="5779939"/>
            <a:ext cx="122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North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50015" y="5779939"/>
            <a:ext cx="105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Mid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59254" y="5779939"/>
            <a:ext cx="174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South East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08359" y="5670755"/>
            <a:ext cx="158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South West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428109" y="5672217"/>
            <a:ext cx="198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West Wales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and the Valleys (ESF)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369942" y="5684403"/>
            <a:ext cx="145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East Wales (ESF)</a:t>
            </a:r>
            <a:endParaRPr lang="en-GB" sz="1100" b="1" dirty="0">
              <a:latin typeface="NeueHaasGroteskDisp Std Blk"/>
            </a:endParaRPr>
          </a:p>
        </p:txBody>
      </p:sp>
    </p:spTree>
    <p:extLst>
      <p:ext uri="{BB962C8B-B14F-4D97-AF65-F5344CB8AC3E}">
        <p14:creationId xmlns:p14="http://schemas.microsoft.com/office/powerpoint/2010/main" val="301115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 of skill-shortage vacancies by sector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362375"/>
              </p:ext>
            </p:extLst>
          </p:nvPr>
        </p:nvGraphicFramePr>
        <p:xfrm>
          <a:off x="835477" y="1118722"/>
          <a:ext cx="11099020" cy="560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7751928" y="6435519"/>
            <a:ext cx="4440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with vacancies (only 2015 shown)</a:t>
            </a:r>
          </a:p>
          <a:p>
            <a:pPr algn="r"/>
            <a:r>
              <a:rPr lang="en-GB" sz="1100" i="1" dirty="0"/>
              <a:t>* Figure should be treated with caution due to low base size (&lt;50)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03295"/>
              </p:ext>
            </p:extLst>
          </p:nvPr>
        </p:nvGraphicFramePr>
        <p:xfrm>
          <a:off x="727549" y="1157282"/>
          <a:ext cx="797952" cy="55636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9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1,600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15439" y="140517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(123)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5439" y="186454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(201)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5439" y="2328725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(177)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5439" y="2698255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(407)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5439" y="3113062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(378)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5439" y="355929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(614)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5439" y="3995234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(425)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5439" y="444180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(722)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5439" y="4877734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(181)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5439" y="529877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(31*)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5439" y="5713569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(28*)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5439" y="6160801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(34*)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15439" y="6590513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(228)</a:t>
            </a:r>
          </a:p>
        </p:txBody>
      </p:sp>
      <p:grpSp>
        <p:nvGrpSpPr>
          <p:cNvPr id="24" name="Group 23"/>
          <p:cNvGrpSpPr/>
          <p:nvPr/>
        </p:nvGrpSpPr>
        <p:grpSpPr>
          <a:xfrm rot="16200000">
            <a:off x="-352609" y="3559935"/>
            <a:ext cx="1486731" cy="523220"/>
            <a:chOff x="9981062" y="5358003"/>
            <a:chExt cx="1486731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10112758" y="5358003"/>
              <a:ext cx="135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+mj-lt"/>
                </a:rPr>
                <a:t>Number of SSVs (2015)</a:t>
              </a: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9981062" y="5565613"/>
              <a:ext cx="108000" cy="108000"/>
            </a:xfrm>
            <a:prstGeom prst="rect">
              <a:avLst/>
            </a:prstGeom>
            <a:ln>
              <a:solidFill>
                <a:srgbClr val="233A75"/>
              </a:solidFill>
            </a:ln>
          </p:spPr>
          <p:txBody>
            <a:bodyPr wrap="square">
              <a:spAutoFit/>
            </a:bodyPr>
            <a:lstStyle/>
            <a:p>
              <a:endParaRPr lang="en-GB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17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93701698"/>
              </p:ext>
            </p:extLst>
          </p:nvPr>
        </p:nvGraphicFramePr>
        <p:xfrm>
          <a:off x="-533400" y="1076326"/>
          <a:ext cx="12589944" cy="591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 of skill-shortage vacancies by occupation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772" y="1430947"/>
            <a:ext cx="526106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200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0014" y="1430947"/>
            <a:ext cx="697627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1,300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6779" y="1430947"/>
            <a:ext cx="526106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800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7784" y="1430947"/>
            <a:ext cx="526106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600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43026" y="1430947"/>
            <a:ext cx="697627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1,700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24030" y="1430947"/>
            <a:ext cx="697627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1,500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0796" y="1430947"/>
            <a:ext cx="526106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500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86038" y="1430947"/>
            <a:ext cx="697627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1,100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67041" y="1430947"/>
            <a:ext cx="697627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1,200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" y="1120522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Lucida Grande"/>
              </a:rPr>
              <a:t>Number of </a:t>
            </a:r>
            <a:r>
              <a:rPr lang="en-GB" sz="1400" b="1" dirty="0" err="1">
                <a:latin typeface="Lucida Grande"/>
              </a:rPr>
              <a:t>SSVs</a:t>
            </a:r>
            <a:r>
              <a:rPr lang="en-GB" sz="1400" b="1" dirty="0">
                <a:latin typeface="Lucida Grande"/>
              </a:rPr>
              <a:t> (2015)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0526" y="6611658"/>
            <a:ext cx="7611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establishments with vacancies in each occupation (as shown)</a:t>
            </a:r>
            <a:endParaRPr lang="en-GB" sz="1100" i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104" y="6089863"/>
            <a:ext cx="11734998" cy="535757"/>
            <a:chOff x="-69290" y="5835441"/>
            <a:chExt cx="11734998" cy="535757"/>
          </a:xfrm>
        </p:grpSpPr>
        <p:sp>
          <p:nvSpPr>
            <p:cNvPr id="19" name="TextBox 18"/>
            <p:cNvSpPr txBox="1"/>
            <p:nvPr/>
          </p:nvSpPr>
          <p:spPr>
            <a:xfrm>
              <a:off x="48948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(72)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69290" y="6117282"/>
              <a:ext cx="539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2015: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69290" y="5974517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2013: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4272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(184)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9063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(183)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73854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(165)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6864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(233)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343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(197)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58227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(143)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53018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(108)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47807" y="6106896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(269)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9480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(52)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4271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(166)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062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(166)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73853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(145)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68644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(159)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63435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(151)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58226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(143)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553017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(79)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47806" y="5968251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(172)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69289" y="5841707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2011: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9481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(69)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84272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(179)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79063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(148)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3854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(174)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68645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(163)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3436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(152)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58227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(164)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553018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(86)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47807" y="5835441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(209)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1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and practical skills lacking among applicants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55472763"/>
              </p:ext>
            </p:extLst>
          </p:nvPr>
        </p:nvGraphicFramePr>
        <p:xfrm>
          <a:off x="252250" y="220718"/>
          <a:ext cx="11939751" cy="663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009" y="6596390"/>
            <a:ext cx="7334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with skill-shortage vacancies that received the new lists of skills descriptors (216)</a:t>
            </a:r>
          </a:p>
        </p:txBody>
      </p:sp>
    </p:spTree>
    <p:extLst>
      <p:ext uri="{BB962C8B-B14F-4D97-AF65-F5344CB8AC3E}">
        <p14:creationId xmlns:p14="http://schemas.microsoft.com/office/powerpoint/2010/main" val="215651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skills lacking among applicants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75492949"/>
              </p:ext>
            </p:extLst>
          </p:nvPr>
        </p:nvGraphicFramePr>
        <p:xfrm>
          <a:off x="0" y="286004"/>
          <a:ext cx="12192000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857015" y="6596435"/>
            <a:ext cx="7334985" cy="26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with skill-shortage vacancies that received the new lists of skills descriptors (216)</a:t>
            </a:r>
          </a:p>
        </p:txBody>
      </p:sp>
    </p:spTree>
    <p:extLst>
      <p:ext uri="{BB962C8B-B14F-4D97-AF65-F5344CB8AC3E}">
        <p14:creationId xmlns:p14="http://schemas.microsoft.com/office/powerpoint/2010/main" val="119680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skill-shortage vacancies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4646" y="6601691"/>
            <a:ext cx="86973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 Base (2013/2015): All establishments with hard-to-fill vacancies that are all as a result of skill shortages  (</a:t>
            </a:r>
            <a:r>
              <a:rPr lang="en-GB" sz="1100" i="1" dirty="0"/>
              <a:t>253 / 380</a:t>
            </a:r>
            <a:r>
              <a:rPr lang="en-GB" sz="1100" dirty="0"/>
              <a:t>)</a:t>
            </a:r>
            <a:endParaRPr lang="en-GB" sz="1100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18420009"/>
              </p:ext>
            </p:extLst>
          </p:nvPr>
        </p:nvGraphicFramePr>
        <p:xfrm>
          <a:off x="252248" y="1254860"/>
          <a:ext cx="118368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521538" y="3212425"/>
            <a:ext cx="850027" cy="778398"/>
            <a:chOff x="10521538" y="3212425"/>
            <a:chExt cx="850027" cy="778398"/>
          </a:xfrm>
        </p:grpSpPr>
        <p:sp>
          <p:nvSpPr>
            <p:cNvPr id="4" name="Rectangle 3"/>
            <p:cNvSpPr/>
            <p:nvPr/>
          </p:nvSpPr>
          <p:spPr>
            <a:xfrm>
              <a:off x="10521538" y="3325091"/>
              <a:ext cx="144000" cy="144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5538" y="32124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39086" y="3739462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73938" y="362149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13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Action taken to fill skill-shortage vacancies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04196" y="6670256"/>
            <a:ext cx="4492270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/>
            <a:r>
              <a:rPr lang="en-GB" sz="1100" i="1" dirty="0">
                <a:latin typeface="+mj-lt"/>
                <a:cs typeface="Arial" pitchFamily="34" charset="0"/>
              </a:rPr>
              <a:t>Base (2013 / 2015): All with hard-to-fill vacancies (341</a:t>
            </a:r>
            <a:r>
              <a:rPr lang="en-GB" sz="1100" i="1" dirty="0">
                <a:latin typeface="+mj-lt"/>
              </a:rPr>
              <a:t> / 526)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75801726"/>
              </p:ext>
            </p:extLst>
          </p:nvPr>
        </p:nvGraphicFramePr>
        <p:xfrm>
          <a:off x="162910" y="978908"/>
          <a:ext cx="12029090" cy="572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20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2: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Retention difficulties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01548" y="6472051"/>
            <a:ext cx="680853" cy="249423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31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93325" y="6565616"/>
            <a:ext cx="9298675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</p:txBody>
      </p:sp>
      <p:sp>
        <p:nvSpPr>
          <p:cNvPr id="431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- by region</a:t>
            </a:r>
          </a:p>
        </p:txBody>
      </p:sp>
      <p:graphicFrame>
        <p:nvGraphicFramePr>
          <p:cNvPr id="127" name="Chart 126"/>
          <p:cNvGraphicFramePr/>
          <p:nvPr>
            <p:extLst>
              <p:ext uri="{D42A27DB-BD31-4B8C-83A1-F6EECF244321}">
                <p14:modId xmlns:p14="http://schemas.microsoft.com/office/powerpoint/2010/main" val="3440390237"/>
              </p:ext>
            </p:extLst>
          </p:nvPr>
        </p:nvGraphicFramePr>
        <p:xfrm>
          <a:off x="504188" y="1416397"/>
          <a:ext cx="11285601" cy="481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62641" y="6044422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(2,981)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8304" y="6044422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(756)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3967" y="6044422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(366)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9630" y="6044422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(1,187)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6619" y="6044422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(1,197)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90956" y="6044422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(1,784)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5293" y="6044422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(672)</a:t>
            </a:r>
          </a:p>
        </p:txBody>
      </p:sp>
    </p:spTree>
    <p:extLst>
      <p:ext uri="{BB962C8B-B14F-4D97-AF65-F5344CB8AC3E}">
        <p14:creationId xmlns:p14="http://schemas.microsoft.com/office/powerpoint/2010/main" val="281815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- by establishment size</a:t>
            </a:r>
          </a:p>
        </p:txBody>
      </p:sp>
      <p:graphicFrame>
        <p:nvGraphicFramePr>
          <p:cNvPr id="339" name="Chart 338"/>
          <p:cNvGraphicFramePr/>
          <p:nvPr>
            <p:extLst>
              <p:ext uri="{D42A27DB-BD31-4B8C-83A1-F6EECF244321}">
                <p14:modId xmlns:p14="http://schemas.microsoft.com/office/powerpoint/2010/main" val="2031874963"/>
              </p:ext>
            </p:extLst>
          </p:nvPr>
        </p:nvGraphicFramePr>
        <p:xfrm>
          <a:off x="395785" y="1882058"/>
          <a:ext cx="11755253" cy="440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0" name="TextBox 339"/>
          <p:cNvSpPr txBox="1"/>
          <p:nvPr/>
        </p:nvSpPr>
        <p:spPr>
          <a:xfrm>
            <a:off x="4861066" y="6592037"/>
            <a:ext cx="7330934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61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(874)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4090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(1,639)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5568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(262)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7046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(136)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0000" y="6175226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8524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(55)</a:t>
            </a:r>
          </a:p>
        </p:txBody>
      </p:sp>
    </p:spTree>
    <p:extLst>
      <p:ext uri="{BB962C8B-B14F-4D97-AF65-F5344CB8AC3E}">
        <p14:creationId xmlns:p14="http://schemas.microsoft.com/office/powerpoint/2010/main" val="2914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352" y="2047766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  <a:latin typeface="+mj-lt"/>
              </a:rPr>
              <a:t>Employers’ experiences of skill shortages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9346" y="3313668"/>
            <a:ext cx="9505054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  <a:latin typeface="+mj-lt"/>
              </a:rPr>
              <a:t>The internal skills challenge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9346" y="3946619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  <a:latin typeface="+mj-lt"/>
              </a:rPr>
              <a:t>Under-utilisation of skills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350" y="4579570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  <a:latin typeface="+mj-lt"/>
              </a:rPr>
              <a:t>Employer investment in training and skills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350" y="2680717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  <a:latin typeface="+mj-lt"/>
              </a:rPr>
              <a:t>Retention difficulties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348" y="5212521"/>
            <a:ext cx="9505054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  <a:latin typeface="+mj-lt"/>
              </a:rPr>
              <a:t>High Performance Working Practices and Product Market Strategies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9349" y="5845472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  <a:latin typeface="+mj-lt"/>
              </a:rPr>
              <a:t>Conclusions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352" y="1414815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000" kern="0" dirty="0">
                <a:solidFill>
                  <a:schemeClr val="tx1"/>
                </a:solidFill>
                <a:latin typeface="+mj-lt"/>
              </a:rPr>
              <a:t>Background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177153" y="2068547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  <a:latin typeface="+mj-lt"/>
              </a:rPr>
              <a:t>7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77147" y="3328511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  <a:latin typeface="+mj-lt"/>
              </a:rPr>
              <a:t>23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77149" y="3958493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  <a:latin typeface="+mj-lt"/>
              </a:rPr>
              <a:t>35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153" y="4588475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  <a:latin typeface="+mj-lt"/>
              </a:rPr>
              <a:t>41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177153" y="2698529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  <a:latin typeface="+mj-lt"/>
              </a:rPr>
              <a:t>17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177149" y="5218457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  <a:latin typeface="+mj-lt"/>
              </a:rPr>
              <a:t>55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177150" y="5848439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  <a:latin typeface="+mj-lt"/>
              </a:rPr>
              <a:t>61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153" y="1438565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514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28369878"/>
              </p:ext>
            </p:extLst>
          </p:nvPr>
        </p:nvGraphicFramePr>
        <p:xfrm>
          <a:off x="77972" y="1052736"/>
          <a:ext cx="12036055" cy="596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by sector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894" y="6280030"/>
            <a:ext cx="1009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152847" y="6453978"/>
            <a:ext cx="5039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8247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(176)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53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(320)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1491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(280)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5003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(287)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1759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(184)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1946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(618)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8702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(347)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05458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(215)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32214" y="6189460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(46*)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6598515" y="6189473"/>
            <a:ext cx="903667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(33*)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7525170" y="6189473"/>
            <a:ext cx="903788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(31*)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2167884" y="6189443"/>
            <a:ext cx="700619" cy="2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(209)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1241109" y="6189473"/>
            <a:ext cx="903787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</a:t>
            </a:r>
            <a:r>
              <a:rPr lang="en-GB" i="1" dirty="0"/>
              <a:t>235</a:t>
            </a:r>
            <a:r>
              <a:rPr lang="en-GB" sz="11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45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Occupation most affected by retention difficulties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74742572"/>
              </p:ext>
            </p:extLst>
          </p:nvPr>
        </p:nvGraphicFramePr>
        <p:xfrm>
          <a:off x="118753" y="767994"/>
          <a:ext cx="11952650" cy="56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1570" y="6396338"/>
            <a:ext cx="10710430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endParaRPr lang="en-GB" sz="1100" i="1" dirty="0"/>
          </a:p>
          <a:p>
            <a:pPr algn="r"/>
            <a:r>
              <a:rPr lang="en-GB" sz="1100" i="1" dirty="0"/>
              <a:t>Base: All establishments  with retention difficulties (319)</a:t>
            </a:r>
          </a:p>
        </p:txBody>
      </p:sp>
    </p:spTree>
    <p:extLst>
      <p:ext uri="{BB962C8B-B14F-4D97-AF65-F5344CB8AC3E}">
        <p14:creationId xmlns:p14="http://schemas.microsoft.com/office/powerpoint/2010/main" val="370970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52864733"/>
              </p:ext>
            </p:extLst>
          </p:nvPr>
        </p:nvGraphicFramePr>
        <p:xfrm>
          <a:off x="0" y="1052736"/>
          <a:ext cx="12192000" cy="575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83222" y="6597353"/>
            <a:ext cx="7008778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experiencing retention difficulties (Module 2: 319)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why it is difficult to retain staff</a:t>
            </a:r>
          </a:p>
        </p:txBody>
      </p:sp>
    </p:spTree>
    <p:extLst>
      <p:ext uri="{BB962C8B-B14F-4D97-AF65-F5344CB8AC3E}">
        <p14:creationId xmlns:p14="http://schemas.microsoft.com/office/powerpoint/2010/main" val="239080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3: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The internal skills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681566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69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gaps by region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00919138"/>
              </p:ext>
            </p:extLst>
          </p:nvPr>
        </p:nvGraphicFramePr>
        <p:xfrm>
          <a:off x="-331061" y="571499"/>
          <a:ext cx="12276501" cy="600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80849" y="5436000"/>
            <a:ext cx="1382519" cy="276999"/>
            <a:chOff x="776386" y="5589240"/>
            <a:chExt cx="975748" cy="276999"/>
          </a:xfrm>
        </p:grpSpPr>
        <p:sp>
          <p:nvSpPr>
            <p:cNvPr id="15" name="TextBox 14"/>
            <p:cNvSpPr txBox="1"/>
            <p:nvPr/>
          </p:nvSpPr>
          <p:spPr>
            <a:xfrm>
              <a:off x="1066566" y="5589240"/>
              <a:ext cx="39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6386" y="5589240"/>
              <a:ext cx="367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8757" y="5589240"/>
              <a:ext cx="3933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22333" y="1159537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0849" y="1274885"/>
            <a:ext cx="412339" cy="83820"/>
            <a:chOff x="5500877" y="2085422"/>
            <a:chExt cx="412339" cy="83820"/>
          </a:xfrm>
        </p:grpSpPr>
        <p:sp>
          <p:nvSpPr>
            <p:cNvPr id="39" name="Rectangle 38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9173" y="1159537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368" y="6273235"/>
            <a:ext cx="104286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(2011: Wales: 5,958; North: 1,420; Mid: 788; South East: 2,374; South West: 1,376; West Wales and the Valleys: 3,696; East: 2,262.</a:t>
            </a:r>
          </a:p>
          <a:p>
            <a:pPr algn="r"/>
            <a:r>
              <a:rPr lang="en-GB" sz="1100" i="1" dirty="0"/>
              <a:t>2013: Wales: 5,996 ; North: 1,580; Mid: 717; South East: 2,400; South West: 1,299; West Wales and the Valleys: 3,634; East: 2,362.</a:t>
            </a:r>
          </a:p>
          <a:p>
            <a:pPr algn="r"/>
            <a:r>
              <a:rPr lang="en-GB" sz="1100" i="1" dirty="0"/>
              <a:t>2015: Wales: 6,027; North: 1,528; Mid: 742; South East: 2,395; South West: 1,362; West Wales and the Valleys: 3,645; East: 2,382.)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72167" y="1258501"/>
            <a:ext cx="278948" cy="83820"/>
            <a:chOff x="3233495" y="1274885"/>
            <a:chExt cx="278948" cy="8382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78289" y="5742943"/>
            <a:ext cx="695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8652" y="5742943"/>
            <a:ext cx="122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North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0136" y="5742943"/>
            <a:ext cx="105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Mid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8445" y="5742943"/>
            <a:ext cx="152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South East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88209" y="5742943"/>
            <a:ext cx="158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South West Wales</a:t>
            </a:r>
            <a:endParaRPr lang="en-GB" sz="1100" b="1" dirty="0">
              <a:latin typeface="NeueHaasGroteskDisp Std Blk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0440000" y="5436000"/>
            <a:ext cx="1382519" cy="276999"/>
            <a:chOff x="776386" y="5589240"/>
            <a:chExt cx="975748" cy="276999"/>
          </a:xfrm>
        </p:grpSpPr>
        <p:sp>
          <p:nvSpPr>
            <p:cNvPr id="107" name="TextBox 106"/>
            <p:cNvSpPr txBox="1"/>
            <p:nvPr/>
          </p:nvSpPr>
          <p:spPr>
            <a:xfrm>
              <a:off x="1066566" y="5589240"/>
              <a:ext cx="39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76386" y="5589240"/>
              <a:ext cx="367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358757" y="5589240"/>
              <a:ext cx="3933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57374" y="5436000"/>
            <a:ext cx="1382519" cy="276999"/>
            <a:chOff x="776386" y="5589240"/>
            <a:chExt cx="975748" cy="276999"/>
          </a:xfrm>
        </p:grpSpPr>
        <p:sp>
          <p:nvSpPr>
            <p:cNvPr id="111" name="TextBox 110"/>
            <p:cNvSpPr txBox="1"/>
            <p:nvPr/>
          </p:nvSpPr>
          <p:spPr>
            <a:xfrm>
              <a:off x="1066566" y="5589240"/>
              <a:ext cx="39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76386" y="5589240"/>
              <a:ext cx="367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358757" y="5589240"/>
              <a:ext cx="3933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733899" y="5436000"/>
            <a:ext cx="1382519" cy="276999"/>
            <a:chOff x="776386" y="5589240"/>
            <a:chExt cx="975748" cy="276999"/>
          </a:xfrm>
        </p:grpSpPr>
        <p:sp>
          <p:nvSpPr>
            <p:cNvPr id="115" name="TextBox 114"/>
            <p:cNvSpPr txBox="1"/>
            <p:nvPr/>
          </p:nvSpPr>
          <p:spPr>
            <a:xfrm>
              <a:off x="1066566" y="5589240"/>
              <a:ext cx="39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76386" y="5589240"/>
              <a:ext cx="367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58757" y="5589240"/>
              <a:ext cx="3933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410424" y="5436000"/>
            <a:ext cx="1382519" cy="276999"/>
            <a:chOff x="776386" y="5589240"/>
            <a:chExt cx="975748" cy="276999"/>
          </a:xfrm>
        </p:grpSpPr>
        <p:sp>
          <p:nvSpPr>
            <p:cNvPr id="119" name="TextBox 118"/>
            <p:cNvSpPr txBox="1"/>
            <p:nvPr/>
          </p:nvSpPr>
          <p:spPr>
            <a:xfrm>
              <a:off x="1066566" y="5589240"/>
              <a:ext cx="39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6386" y="5589240"/>
              <a:ext cx="367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358757" y="5589240"/>
              <a:ext cx="3933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086949" y="5436000"/>
            <a:ext cx="1382519" cy="276999"/>
            <a:chOff x="776386" y="5589240"/>
            <a:chExt cx="975748" cy="276999"/>
          </a:xfrm>
        </p:grpSpPr>
        <p:sp>
          <p:nvSpPr>
            <p:cNvPr id="123" name="TextBox 122"/>
            <p:cNvSpPr txBox="1"/>
            <p:nvPr/>
          </p:nvSpPr>
          <p:spPr>
            <a:xfrm>
              <a:off x="1066566" y="5589240"/>
              <a:ext cx="39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76386" y="5589240"/>
              <a:ext cx="367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358757" y="5589240"/>
              <a:ext cx="3933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763474" y="5436000"/>
            <a:ext cx="1382519" cy="276999"/>
            <a:chOff x="776386" y="5589240"/>
            <a:chExt cx="975748" cy="276999"/>
          </a:xfrm>
        </p:grpSpPr>
        <p:sp>
          <p:nvSpPr>
            <p:cNvPr id="127" name="TextBox 126"/>
            <p:cNvSpPr txBox="1"/>
            <p:nvPr/>
          </p:nvSpPr>
          <p:spPr>
            <a:xfrm>
              <a:off x="1066566" y="5589240"/>
              <a:ext cx="39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6386" y="5589240"/>
              <a:ext cx="367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358757" y="5589240"/>
              <a:ext cx="3933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482701" y="5740457"/>
            <a:ext cx="198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West Wales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and the Valleys (ESF)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10886" y="5752643"/>
            <a:ext cx="145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East Wales (ESF)</a:t>
            </a:r>
            <a:endParaRPr lang="en-GB" sz="1100" b="1" dirty="0">
              <a:latin typeface="NeueHaasGroteskDisp Std Blk"/>
            </a:endParaRPr>
          </a:p>
        </p:txBody>
      </p:sp>
    </p:spTree>
    <p:extLst>
      <p:ext uri="{BB962C8B-B14F-4D97-AF65-F5344CB8AC3E}">
        <p14:creationId xmlns:p14="http://schemas.microsoft.com/office/powerpoint/2010/main" val="13267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gaps by establishment size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52222567"/>
              </p:ext>
            </p:extLst>
          </p:nvPr>
        </p:nvGraphicFramePr>
        <p:xfrm>
          <a:off x="658149" y="575013"/>
          <a:ext cx="10452038" cy="515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615407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2 to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0583" y="5615407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5 to 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5351" y="5615407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25 to 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4560" y="5615407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50 to 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061" y="5615407"/>
            <a:ext cx="119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100-249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456" y="119389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Density (% of all staff with a skills gap)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1664" y="1278985"/>
            <a:ext cx="412339" cy="83820"/>
            <a:chOff x="5500877" y="2085422"/>
            <a:chExt cx="412339" cy="83820"/>
          </a:xfrm>
        </p:grpSpPr>
        <p:sp>
          <p:nvSpPr>
            <p:cNvPr id="16" name="Rectangle 15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90600" y="1186205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86" y="5923184"/>
            <a:ext cx="114230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2011:	  (1,162)                                     (3,474)		   (750)		  (324)		   (151)	                          (97)</a:t>
            </a:r>
          </a:p>
          <a:p>
            <a:r>
              <a:rPr lang="en-GB" sz="1050" i="1" dirty="0"/>
              <a:t>2013:	  (1,847)                                     (3,229)	                            (512)	                           (236)	                            (128)                                       (44*)	                          </a:t>
            </a:r>
          </a:p>
          <a:p>
            <a:r>
              <a:rPr lang="en-GB" sz="1050" i="1" dirty="0"/>
              <a:t>2015:	  (1,749)                                    (3,316)                                          (547)	                           (273)	                            (105)	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6932" y="6438413"/>
            <a:ext cx="5325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777" y="1596973"/>
            <a:ext cx="122400" cy="12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6977" y="1488896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6861" y="1596973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919708" y="14888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1227" y="1596973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192427" y="14888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2013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604508" y="1274885"/>
            <a:ext cx="278948" cy="83820"/>
            <a:chOff x="3233495" y="1274885"/>
            <a:chExt cx="278948" cy="8382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25075" y="6217435"/>
            <a:ext cx="495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(37*)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50056" y="5615407"/>
            <a:ext cx="119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250+</a:t>
            </a:r>
          </a:p>
        </p:txBody>
      </p:sp>
    </p:spTree>
    <p:extLst>
      <p:ext uri="{BB962C8B-B14F-4D97-AF65-F5344CB8AC3E}">
        <p14:creationId xmlns:p14="http://schemas.microsoft.com/office/powerpoint/2010/main" val="24558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skills gaps by sector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37018189"/>
              </p:ext>
            </p:extLst>
          </p:nvPr>
        </p:nvGraphicFramePr>
        <p:xfrm>
          <a:off x="-167689" y="1354329"/>
          <a:ext cx="12649199" cy="56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838" y="109271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Density (% of all staff with a skills gap)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2748" y="1170110"/>
            <a:ext cx="249984" cy="83820"/>
            <a:chOff x="5663232" y="2085422"/>
            <a:chExt cx="249984" cy="83820"/>
          </a:xfrm>
        </p:grpSpPr>
        <p:sp>
          <p:nvSpPr>
            <p:cNvPr id="10" name="Rectangle 9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329" y="1077330"/>
            <a:ext cx="2081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Incidence of skills gaps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16553"/>
              </p:ext>
            </p:extLst>
          </p:nvPr>
        </p:nvGraphicFramePr>
        <p:xfrm>
          <a:off x="265733" y="1426902"/>
          <a:ext cx="11731629" cy="2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11,700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8,300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21570" y="1104760"/>
            <a:ext cx="260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Number of skills gaps (2015)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6323432" y="1181565"/>
            <a:ext cx="108000" cy="108000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square">
            <a:spAutoFit/>
          </a:bodyPr>
          <a:lstStyle/>
          <a:p>
            <a:endParaRPr lang="en-GB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9760688" y="6583228"/>
            <a:ext cx="2446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Base: All establishments (as shown)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67314" y="6176446"/>
            <a:ext cx="12083346" cy="406782"/>
            <a:chOff x="-14606" y="6117282"/>
            <a:chExt cx="12083346" cy="406782"/>
          </a:xfrm>
        </p:grpSpPr>
        <p:sp>
          <p:nvSpPr>
            <p:cNvPr id="23" name="TextBox 22"/>
            <p:cNvSpPr txBox="1"/>
            <p:nvPr/>
          </p:nvSpPr>
          <p:spPr>
            <a:xfrm>
              <a:off x="35050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(414)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4605" y="6117282"/>
              <a:ext cx="539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2013: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4606" y="6262454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2015: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886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(127)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7227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(618)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5588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(84)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83949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(394)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2310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(1,109)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067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(67)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50839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(492)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9032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(602)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7393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(419)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25754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(467)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3411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(736)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4247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(467)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03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(427)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58864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(108)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67225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(649)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75586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(62)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83947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(361)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92308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(1,203)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00669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(75)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250837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(405)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9030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(617)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17391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(526)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25752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(474)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34113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(715)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42474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(405)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22880" y="1181565"/>
            <a:ext cx="278948" cy="83820"/>
            <a:chOff x="3233495" y="1274885"/>
            <a:chExt cx="278948" cy="8382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378708" y="2388302"/>
            <a:ext cx="1725897" cy="338554"/>
            <a:chOff x="8147313" y="2376301"/>
            <a:chExt cx="1725897" cy="338554"/>
          </a:xfrm>
        </p:grpSpPr>
        <p:sp>
          <p:nvSpPr>
            <p:cNvPr id="55" name="Rectangle 54"/>
            <p:cNvSpPr/>
            <p:nvPr/>
          </p:nvSpPr>
          <p:spPr>
            <a:xfrm>
              <a:off x="9060910" y="2461018"/>
              <a:ext cx="144000" cy="14400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147313" y="247357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33291" y="2376301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2015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27994" y="2376301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010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25625578"/>
              </p:ext>
            </p:extLst>
          </p:nvPr>
        </p:nvGraphicFramePr>
        <p:xfrm>
          <a:off x="-284527" y="1027955"/>
          <a:ext cx="12476527" cy="53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52736"/>
          </a:xfrm>
        </p:spPr>
        <p:txBody>
          <a:bodyPr>
            <a:normAutofit/>
          </a:bodyPr>
          <a:lstStyle/>
          <a:p>
            <a:r>
              <a:rPr lang="en-GB" dirty="0"/>
              <a:t>Skills gaps density by occupation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06204"/>
              </p:ext>
            </p:extLst>
          </p:nvPr>
        </p:nvGraphicFramePr>
        <p:xfrm>
          <a:off x="202214" y="1412482"/>
          <a:ext cx="11848760" cy="28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48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81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53,800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4,300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3,300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4,700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7,600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8,500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8,100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9,100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969" y="1099230"/>
            <a:ext cx="2588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Number of skills gaps (2015)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511761" y="1198840"/>
            <a:ext cx="108000" cy="1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9186482" y="6600701"/>
            <a:ext cx="3005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employment  (as shown)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79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(5,996)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67313" y="6176446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67314" y="6321618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7115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(259)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6433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5751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5069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(248)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438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(226)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3705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(149)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93023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(282)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9165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(302)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79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(6,027)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97113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(201)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6431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(66)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95749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(73)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5067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(224)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9438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(195)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93703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(135)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93021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(281)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09165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(260)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92341" y="6174053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(88)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92339" y="632334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(102)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872124" y="2049748"/>
            <a:ext cx="1725897" cy="338554"/>
            <a:chOff x="8147313" y="2376301"/>
            <a:chExt cx="1725897" cy="338554"/>
          </a:xfrm>
        </p:grpSpPr>
        <p:sp>
          <p:nvSpPr>
            <p:cNvPr id="42" name="Rectangle 41"/>
            <p:cNvSpPr/>
            <p:nvPr/>
          </p:nvSpPr>
          <p:spPr>
            <a:xfrm>
              <a:off x="9060910" y="2461018"/>
              <a:ext cx="144000" cy="14400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47313" y="247357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233291" y="2376301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2015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27994" y="2376301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33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causes of skills gaps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640730"/>
              </p:ext>
            </p:extLst>
          </p:nvPr>
        </p:nvGraphicFramePr>
        <p:xfrm>
          <a:off x="126124" y="1148492"/>
          <a:ext cx="11883906" cy="512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371" y="6456304"/>
            <a:ext cx="1176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 (2013/2015) : All establishments with skills gaps - up to 2 occupations followed up (1,219 /1,100 )</a:t>
            </a:r>
          </a:p>
          <a:p>
            <a:pPr algn="r"/>
            <a:r>
              <a:rPr lang="en-GB" sz="1100" i="1" dirty="0"/>
              <a:t>Figures are shown as a percentage of all gaps (not a percentage of all establishments)</a:t>
            </a:r>
          </a:p>
        </p:txBody>
      </p:sp>
    </p:spTree>
    <p:extLst>
      <p:ext uri="{BB962C8B-B14F-4D97-AF65-F5344CB8AC3E}">
        <p14:creationId xmlns:p14="http://schemas.microsoft.com/office/powerpoint/2010/main" val="36051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skills gaps by establishment size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496634"/>
              </p:ext>
            </p:extLst>
          </p:nvPr>
        </p:nvGraphicFramePr>
        <p:xfrm>
          <a:off x="212724" y="1390724"/>
          <a:ext cx="11522075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78305" y="6257836"/>
            <a:ext cx="4913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with skills gaps (as shown)</a:t>
            </a:r>
          </a:p>
          <a:p>
            <a:pPr algn="r"/>
            <a:r>
              <a:rPr lang="en-GB" sz="1100" i="1" dirty="0"/>
              <a:t>* Figure should be treated with caution due to low base size (&lt;50) </a:t>
            </a:r>
          </a:p>
          <a:p>
            <a:pPr algn="r"/>
            <a:r>
              <a:rPr lang="en-GB" sz="1100" i="1" dirty="0"/>
              <a:t>** denotes data not shown due to low base size (&lt;25)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7183" y="4858247"/>
            <a:ext cx="180000" cy="180000"/>
          </a:xfrm>
          <a:prstGeom prst="rect">
            <a:avLst/>
          </a:prstGeom>
          <a:solidFill>
            <a:schemeClr val="tx2"/>
          </a:solidFill>
          <a:ln>
            <a:solidFill>
              <a:srgbClr val="23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7183" y="4440415"/>
            <a:ext cx="13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Staff not fully proficient has a </a:t>
            </a:r>
            <a:r>
              <a:rPr lang="en-GB" sz="1200" b="1" u="sng" dirty="0"/>
              <a:t>major</a:t>
            </a:r>
            <a:r>
              <a:rPr lang="en-GB" sz="1200" dirty="0"/>
              <a:t> impact on establishment performance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57183" y="3293165"/>
            <a:ext cx="180000" cy="18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437183" y="2875333"/>
            <a:ext cx="13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Staff not fully proficient has a </a:t>
            </a:r>
            <a:r>
              <a:rPr lang="en-GB" sz="1200" b="1" u="sng" dirty="0"/>
              <a:t>minor</a:t>
            </a:r>
            <a:r>
              <a:rPr lang="en-GB" sz="1200" b="1" dirty="0"/>
              <a:t> </a:t>
            </a:r>
            <a:r>
              <a:rPr lang="en-GB" sz="1200" dirty="0"/>
              <a:t>impact on establishment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8750" y="5317577"/>
            <a:ext cx="31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473" y="6064211"/>
            <a:ext cx="817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(1,100)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2000" y="6064211"/>
            <a:ext cx="817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(107)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1468" y="6064211"/>
            <a:ext cx="817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(661)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9342" y="6064211"/>
            <a:ext cx="817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0936" y="6064211"/>
            <a:ext cx="817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(170)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0404" y="6064211"/>
            <a:ext cx="817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9872" y="6064211"/>
            <a:ext cx="817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(47*)</a:t>
            </a:r>
          </a:p>
        </p:txBody>
      </p:sp>
    </p:spTree>
    <p:extLst>
      <p:ext uri="{BB962C8B-B14F-4D97-AF65-F5344CB8AC3E}">
        <p14:creationId xmlns:p14="http://schemas.microsoft.com/office/powerpoint/2010/main" val="230441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2015 –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157" y="1350144"/>
            <a:ext cx="7131737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ESS 2015 is the third time the survey has been run at UK-level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2015 survey covers establishments with 2 or more people working at them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2011 survey included establishments with one employee – these were not covered in 2013 or 2015.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Where comparisons are made with 2011 or 2013 findings, these are based on re-weighted 2011 data (configured to represent the 2+ employment business population used in 2013 and 2015).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070824" y="4281382"/>
            <a:ext cx="1992075" cy="77577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806888" y="4051083"/>
            <a:ext cx="1907182" cy="77577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4" name="Picture 3" descr="Y:\Jobs\5191\Report\Pictograms\13 - Thinking_for_Business\surv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41" y="1256152"/>
            <a:ext cx="1609366" cy="16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7" y="2726376"/>
            <a:ext cx="4659080" cy="38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49" y="1368435"/>
            <a:ext cx="316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6,027 telephone interviews with establishments in Wales</a:t>
            </a:r>
          </a:p>
          <a:p>
            <a:r>
              <a:rPr lang="en-GB" b="1" dirty="0"/>
              <a:t>1,234 follow up interviews on training spend</a:t>
            </a:r>
          </a:p>
        </p:txBody>
      </p:sp>
    </p:spTree>
    <p:extLst>
      <p:ext uri="{BB962C8B-B14F-4D97-AF65-F5344CB8AC3E}">
        <p14:creationId xmlns:p14="http://schemas.microsoft.com/office/powerpoint/2010/main" val="322115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skills gaps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19156843"/>
              </p:ext>
            </p:extLst>
          </p:nvPr>
        </p:nvGraphicFramePr>
        <p:xfrm>
          <a:off x="248888" y="1095703"/>
          <a:ext cx="11323002" cy="55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18858" y="6669412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establishments with skills gaps (1,100)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605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Technical and practical skills that need improving among staff with skills gaps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66944157"/>
              </p:ext>
            </p:extLst>
          </p:nvPr>
        </p:nvGraphicFramePr>
        <p:xfrm>
          <a:off x="0" y="195112"/>
          <a:ext cx="11939751" cy="663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85882" y="6644650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with skills gaps followed up with the new lists of skills descriptors (572)</a:t>
            </a:r>
          </a:p>
        </p:txBody>
      </p:sp>
    </p:spTree>
    <p:extLst>
      <p:ext uri="{BB962C8B-B14F-4D97-AF65-F5344CB8AC3E}">
        <p14:creationId xmlns:p14="http://schemas.microsoft.com/office/powerpoint/2010/main" val="495300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02249894"/>
              </p:ext>
            </p:extLst>
          </p:nvPr>
        </p:nvGraphicFramePr>
        <p:xfrm>
          <a:off x="0" y="496881"/>
          <a:ext cx="12192000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 fontScale="90000"/>
          </a:bodyPr>
          <a:lstStyle/>
          <a:p>
            <a:r>
              <a:rPr lang="en-GB" dirty="0"/>
              <a:t>People and personal skills that need improving among staff with skills gaps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1648" y="6644650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with skills gaps followed up with the new lists of skills descriptors (572)</a:t>
            </a:r>
          </a:p>
        </p:txBody>
      </p:sp>
    </p:spTree>
    <p:extLst>
      <p:ext uri="{BB962C8B-B14F-4D97-AF65-F5344CB8AC3E}">
        <p14:creationId xmlns:p14="http://schemas.microsoft.com/office/powerpoint/2010/main" val="6779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taken to overcome skills gaps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6992374"/>
              </p:ext>
            </p:extLst>
          </p:nvPr>
        </p:nvGraphicFramePr>
        <p:xfrm>
          <a:off x="335360" y="1095702"/>
          <a:ext cx="11856640" cy="55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99809" y="6643854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100" i="1" dirty="0">
                <a:latin typeface="Arial" pitchFamily="34" charset="0"/>
                <a:cs typeface="Arial" pitchFamily="34" charset="0"/>
              </a:rPr>
              <a:t>Base (2013 / 2015): All establishments with skills gaps (</a:t>
            </a:r>
            <a:r>
              <a:rPr lang="en-GB" sz="1100" i="1" dirty="0"/>
              <a:t>1,219 / 1,100</a:t>
            </a:r>
            <a:r>
              <a:rPr lang="en-GB" sz="11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12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Changes in the number of </a:t>
            </a:r>
            <a:r>
              <a:rPr lang="en-GB" dirty="0" err="1"/>
              <a:t>SSVs</a:t>
            </a:r>
            <a:r>
              <a:rPr lang="en-GB" dirty="0"/>
              <a:t> and skills gaps over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6843" y="6604084"/>
            <a:ext cx="6565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i="1" dirty="0">
                <a:solidFill>
                  <a:schemeClr val="tx1"/>
                </a:solidFill>
              </a:rPr>
              <a:t>Base: All establishments (as shown) </a:t>
            </a:r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3759173295"/>
              </p:ext>
            </p:extLst>
          </p:nvPr>
        </p:nvGraphicFramePr>
        <p:xfrm>
          <a:off x="-141102" y="95071"/>
          <a:ext cx="12173681" cy="59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-46321" y="6223004"/>
            <a:ext cx="12059829" cy="257969"/>
            <a:chOff x="-79615" y="6134173"/>
            <a:chExt cx="9274684" cy="257969"/>
          </a:xfrm>
        </p:grpSpPr>
        <p:sp>
          <p:nvSpPr>
            <p:cNvPr id="39" name="TextBox 38"/>
            <p:cNvSpPr txBox="1"/>
            <p:nvPr/>
          </p:nvSpPr>
          <p:spPr>
            <a:xfrm>
              <a:off x="-1304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(467)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2060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(467)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39069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(394)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35708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(492)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32344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(127)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28979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(618)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25614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(602)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22249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(84)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18884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(736)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5520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(414)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12155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(1,109)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08790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(67)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05425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(419)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79615" y="6134173"/>
              <a:ext cx="5249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‘13:</a:t>
              </a:r>
            </a:p>
          </p:txBody>
        </p:sp>
      </p:grpSp>
      <p:sp>
        <p:nvSpPr>
          <p:cNvPr id="53" name="TextBox 1"/>
          <p:cNvSpPr txBox="1"/>
          <p:nvPr/>
        </p:nvSpPr>
        <p:spPr>
          <a:xfrm>
            <a:off x="1154194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Construction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2068775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Transport and</a:t>
            </a:r>
          </a:p>
          <a:p>
            <a:pPr algn="r"/>
            <a:r>
              <a:rPr lang="en-GB" sz="1100" b="1" dirty="0">
                <a:latin typeface="Lucida Grande"/>
              </a:rPr>
              <a:t> Comms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2983356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Public Admin.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3897937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Wholesale and</a:t>
            </a:r>
          </a:p>
          <a:p>
            <a:pPr algn="r"/>
            <a:r>
              <a:rPr lang="en-GB" b="1" dirty="0">
                <a:latin typeface="Lucida Grande"/>
              </a:rPr>
              <a:t>Retail</a:t>
            </a:r>
            <a:endParaRPr lang="en-GB" sz="1100" b="1" dirty="0">
              <a:latin typeface="Lucida Grande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4812518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Manufacturing</a:t>
            </a:r>
          </a:p>
        </p:txBody>
      </p:sp>
      <p:sp>
        <p:nvSpPr>
          <p:cNvPr id="58" name="TextBox 1"/>
          <p:cNvSpPr txBox="1"/>
          <p:nvPr/>
        </p:nvSpPr>
        <p:spPr>
          <a:xfrm>
            <a:off x="5727099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Business</a:t>
            </a:r>
          </a:p>
          <a:p>
            <a:pPr algn="r"/>
            <a:r>
              <a:rPr lang="en-GB" b="1" dirty="0">
                <a:latin typeface="Lucida Grande"/>
              </a:rPr>
              <a:t>Services</a:t>
            </a:r>
            <a:endParaRPr lang="en-GB" sz="1100" b="1" dirty="0">
              <a:latin typeface="Lucida Grande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6641680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Electricity, Gas</a:t>
            </a:r>
          </a:p>
          <a:p>
            <a:pPr algn="r"/>
            <a:r>
              <a:rPr lang="en-GB" b="1" dirty="0">
                <a:latin typeface="Lucida Grande"/>
              </a:rPr>
              <a:t>&amp; Water</a:t>
            </a:r>
            <a:endParaRPr lang="en-GB" sz="1100" b="1" dirty="0">
              <a:latin typeface="Lucida Grande"/>
            </a:endParaRPr>
          </a:p>
        </p:txBody>
      </p:sp>
      <p:sp>
        <p:nvSpPr>
          <p:cNvPr id="60" name="TextBox 1"/>
          <p:cNvSpPr txBox="1"/>
          <p:nvPr/>
        </p:nvSpPr>
        <p:spPr>
          <a:xfrm>
            <a:off x="7556261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Health and Social</a:t>
            </a:r>
          </a:p>
          <a:p>
            <a:pPr algn="r"/>
            <a:r>
              <a:rPr lang="en-GB" b="1" dirty="0">
                <a:latin typeface="Lucida Grande"/>
              </a:rPr>
              <a:t>Work</a:t>
            </a:r>
            <a:endParaRPr lang="en-GB" sz="1100" b="1" dirty="0">
              <a:latin typeface="Lucida Grande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11214589" y="4781607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Education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10300004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Agriculture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9385423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Financial</a:t>
            </a:r>
          </a:p>
          <a:p>
            <a:pPr algn="r"/>
            <a:r>
              <a:rPr lang="en-GB" sz="1100" b="1" dirty="0">
                <a:latin typeface="Lucida Grande"/>
              </a:rPr>
              <a:t> Services</a:t>
            </a:r>
          </a:p>
        </p:txBody>
      </p:sp>
      <p:sp>
        <p:nvSpPr>
          <p:cNvPr id="64" name="TextBox 1"/>
          <p:cNvSpPr txBox="1"/>
          <p:nvPr/>
        </p:nvSpPr>
        <p:spPr>
          <a:xfrm>
            <a:off x="8470842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Hotels and</a:t>
            </a:r>
          </a:p>
          <a:p>
            <a:pPr algn="r"/>
            <a:r>
              <a:rPr lang="en-GB" b="1" dirty="0">
                <a:latin typeface="Lucida Grande"/>
              </a:rPr>
              <a:t>Restaurants</a:t>
            </a:r>
            <a:endParaRPr lang="en-GB" sz="1100" b="1" dirty="0">
              <a:latin typeface="Lucida Grande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239613" y="4731535"/>
            <a:ext cx="614814" cy="1202432"/>
          </a:xfrm>
          <a:prstGeom prst="rect">
            <a:avLst/>
          </a:prstGeom>
        </p:spPr>
        <p:txBody>
          <a:bodyPr vert="vert270"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Lucida Grande"/>
              </a:rPr>
              <a:t>Arts and Other</a:t>
            </a:r>
          </a:p>
          <a:p>
            <a:pPr algn="r"/>
            <a:r>
              <a:rPr lang="en-GB" sz="1100" b="1" dirty="0">
                <a:latin typeface="Lucida Grande"/>
              </a:rPr>
              <a:t> Services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-46321" y="5960982"/>
            <a:ext cx="12059829" cy="257969"/>
            <a:chOff x="-79615" y="6134173"/>
            <a:chExt cx="9274684" cy="257969"/>
          </a:xfrm>
        </p:grpSpPr>
        <p:sp>
          <p:nvSpPr>
            <p:cNvPr id="80" name="TextBox 79"/>
            <p:cNvSpPr txBox="1"/>
            <p:nvPr/>
          </p:nvSpPr>
          <p:spPr>
            <a:xfrm>
              <a:off x="-79615" y="6134173"/>
              <a:ext cx="5249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‘15: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1303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(474)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2061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(405)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439069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(361)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35701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(405)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32337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(108)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28973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(649)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25609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(617)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245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(62)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8881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(715)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15517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(427)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812153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(1,203)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108789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(75)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05425" y="6145921"/>
              <a:ext cx="75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(526)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152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4: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Under-utilisation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94856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912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under-utilisation by 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7389" y="6602795"/>
            <a:ext cx="313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5821733"/>
              </p:ext>
            </p:extLst>
          </p:nvPr>
        </p:nvGraphicFramePr>
        <p:xfrm>
          <a:off x="-281571" y="1050232"/>
          <a:ext cx="12013295" cy="55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3895" y="630872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(6,027)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7185" y="630872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(1,528)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0474" y="630872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(742)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3764" y="6308728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(2,395)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7054" y="6308728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(1,362)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806469" y="5721087"/>
            <a:ext cx="69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NeueHaasGroteskDisp Std Blk"/>
              </a:rPr>
              <a:t>Wales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086086" y="5721976"/>
            <a:ext cx="122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NeueHaasGroteskDisp Std Blk"/>
              </a:rPr>
              <a:t>North Wales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3894582" y="5705517"/>
            <a:ext cx="105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NeueHaasGroteskDisp Std Blk"/>
              </a:rPr>
              <a:t>Mid Wales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407077" y="5712994"/>
            <a:ext cx="132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South East Wales </a:t>
            </a:r>
          </a:p>
        </p:txBody>
      </p:sp>
      <p:sp>
        <p:nvSpPr>
          <p:cNvPr id="18" name="TextBox 33"/>
          <p:cNvSpPr txBox="1"/>
          <p:nvPr/>
        </p:nvSpPr>
        <p:spPr>
          <a:xfrm>
            <a:off x="6904480" y="5698593"/>
            <a:ext cx="150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NeueHaasGroteskDisp Std Blk"/>
              </a:rPr>
              <a:t>South West Wales</a:t>
            </a:r>
            <a:endParaRPr lang="en-GB" b="1" dirty="0">
              <a:latin typeface="NeueHaasGroteskDisp Std Bl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6235" y="6308728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(3,645)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75414" y="6308728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(2,382)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8925" y="5699513"/>
            <a:ext cx="198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West Wales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and the Valleys (ESF)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33462" y="5711699"/>
            <a:ext cx="145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East Wales (ESF)</a:t>
            </a:r>
            <a:endParaRPr lang="en-GB" sz="1100" b="1" dirty="0">
              <a:latin typeface="NeueHaasGroteskDisp Std Blk"/>
            </a:endParaRPr>
          </a:p>
        </p:txBody>
      </p:sp>
    </p:spTree>
    <p:extLst>
      <p:ext uri="{BB962C8B-B14F-4D97-AF65-F5344CB8AC3E}">
        <p14:creationId xmlns:p14="http://schemas.microsoft.com/office/powerpoint/2010/main" val="370912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Incidence and density of skills under-utilisation by establishment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0063" y="6427113"/>
            <a:ext cx="4591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47466949"/>
              </p:ext>
            </p:extLst>
          </p:nvPr>
        </p:nvGraphicFramePr>
        <p:xfrm>
          <a:off x="-57466" y="1050232"/>
          <a:ext cx="12013295" cy="55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6886" y="5983114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(1,749)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1157" y="5994699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(3,316)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214" y="5994699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(547)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0256" y="5994699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(273)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7485" y="5983114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(105)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253" y="5982210"/>
            <a:ext cx="643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(37*)</a:t>
            </a:r>
          </a:p>
        </p:txBody>
      </p:sp>
    </p:spTree>
    <p:extLst>
      <p:ext uri="{BB962C8B-B14F-4D97-AF65-F5344CB8AC3E}">
        <p14:creationId xmlns:p14="http://schemas.microsoft.com/office/powerpoint/2010/main" val="444507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under-utilisation by sector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56469" y="6602795"/>
            <a:ext cx="4235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55786933"/>
              </p:ext>
            </p:extLst>
          </p:nvPr>
        </p:nvGraphicFramePr>
        <p:xfrm>
          <a:off x="178705" y="1047615"/>
          <a:ext cx="12013295" cy="531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40152"/>
              </p:ext>
            </p:extLst>
          </p:nvPr>
        </p:nvGraphicFramePr>
        <p:xfrm>
          <a:off x="268014" y="6253073"/>
          <a:ext cx="11855675" cy="189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112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(649)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(474)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(62)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(75)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(316)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 (617)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(526)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(715)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(1,203)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(405)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(427)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(108)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(405)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368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Occupations where under-utilisation is most prevalent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4157" y="6610090"/>
            <a:ext cx="700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with under-utilised staff (2,089)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764275" y="1234116"/>
            <a:ext cx="10028422" cy="5425301"/>
            <a:chOff x="764275" y="1234116"/>
            <a:chExt cx="10028422" cy="5425301"/>
          </a:xfrm>
        </p:grpSpPr>
        <p:graphicFrame>
          <p:nvGraphicFramePr>
            <p:cNvPr id="58" name="Chart 57"/>
            <p:cNvGraphicFramePr/>
            <p:nvPr>
              <p:extLst>
                <p:ext uri="{D42A27DB-BD31-4B8C-83A1-F6EECF244321}">
                  <p14:modId xmlns:p14="http://schemas.microsoft.com/office/powerpoint/2010/main" val="583691547"/>
                </p:ext>
              </p:extLst>
            </p:nvPr>
          </p:nvGraphicFramePr>
          <p:xfrm>
            <a:off x="4130971" y="1278542"/>
            <a:ext cx="4717020" cy="5073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9" name="Straight Connector 58"/>
            <p:cNvCxnSpPr/>
            <p:nvPr/>
          </p:nvCxnSpPr>
          <p:spPr bwMode="auto">
            <a:xfrm flipV="1">
              <a:off x="5110660" y="1942788"/>
              <a:ext cx="0" cy="217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4698024" y="1942788"/>
              <a:ext cx="4126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2" name="Group 61"/>
            <p:cNvGrpSpPr/>
            <p:nvPr/>
          </p:nvGrpSpPr>
          <p:grpSpPr>
            <a:xfrm>
              <a:off x="4783955" y="1380445"/>
              <a:ext cx="990352" cy="435726"/>
              <a:chOff x="2771800" y="476672"/>
              <a:chExt cx="1115616" cy="504056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364843" y="1234116"/>
              <a:ext cx="2429066" cy="307777"/>
              <a:chOff x="3287452" y="580909"/>
              <a:chExt cx="2736304" cy="35604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287452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9% Elementary staff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326990" y="1796458"/>
              <a:ext cx="2424553" cy="307777"/>
              <a:chOff x="3292536" y="580909"/>
              <a:chExt cx="2731220" cy="35604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292536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2% Machine operatives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8363631" y="1616882"/>
              <a:ext cx="2429066" cy="307777"/>
              <a:chOff x="5807732" y="580909"/>
              <a:chExt cx="2736304" cy="35604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rgbClr val="233A7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023756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400" dirty="0"/>
                  <a:t>37% Managers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rot="16200000">
              <a:off x="7657710" y="2021674"/>
              <a:ext cx="964383" cy="447459"/>
              <a:chOff x="2771800" y="476672"/>
              <a:chExt cx="1115616" cy="504056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7" name="Rectangle 76"/>
            <p:cNvSpPr/>
            <p:nvPr/>
          </p:nvSpPr>
          <p:spPr>
            <a:xfrm>
              <a:off x="8171863" y="5706585"/>
              <a:ext cx="191768" cy="186740"/>
            </a:xfrm>
            <a:prstGeom prst="rect">
              <a:avLst/>
            </a:prstGeom>
            <a:solidFill>
              <a:srgbClr val="5A7ACE"/>
            </a:solidFill>
            <a:ln>
              <a:solidFill>
                <a:srgbClr val="5A7AC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363631" y="5653625"/>
              <a:ext cx="2237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dirty="0"/>
                <a:t>6% Professionals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 rot="5400000" flipV="1">
              <a:off x="7633548" y="5261640"/>
              <a:ext cx="373480" cy="703151"/>
              <a:chOff x="2771800" y="476672"/>
              <a:chExt cx="1115616" cy="504056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5A7A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5A7A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2" name="Group 81"/>
            <p:cNvGrpSpPr/>
            <p:nvPr/>
          </p:nvGrpSpPr>
          <p:grpSpPr>
            <a:xfrm flipV="1">
              <a:off x="6126334" y="5761896"/>
              <a:ext cx="415047" cy="722772"/>
              <a:chOff x="2771800" y="476672"/>
              <a:chExt cx="1115616" cy="504056"/>
            </a:xfrm>
          </p:grpSpPr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5" name="Group 84"/>
            <p:cNvGrpSpPr/>
            <p:nvPr/>
          </p:nvGrpSpPr>
          <p:grpSpPr>
            <a:xfrm>
              <a:off x="3445640" y="6351640"/>
              <a:ext cx="2741266" cy="307777"/>
              <a:chOff x="2935764" y="596297"/>
              <a:chExt cx="3087992" cy="356042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935764" y="596297"/>
                <a:ext cx="287197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6% Associate Professionals</a:t>
                </a:r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4783955" y="5892268"/>
              <a:ext cx="191768" cy="18674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56611" y="5852611"/>
              <a:ext cx="2237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/>
                <a:t>15% Admin. / clerical staff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 flipV="1">
              <a:off x="4876488" y="5365961"/>
              <a:ext cx="370232" cy="619677"/>
              <a:chOff x="2771800" y="476672"/>
              <a:chExt cx="1115616" cy="504056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3" name="Group 92"/>
            <p:cNvGrpSpPr/>
            <p:nvPr/>
          </p:nvGrpSpPr>
          <p:grpSpPr>
            <a:xfrm flipV="1">
              <a:off x="4035087" y="4388481"/>
              <a:ext cx="370232" cy="309838"/>
              <a:chOff x="2771800" y="476672"/>
              <a:chExt cx="1115616" cy="504056"/>
            </a:xfrm>
          </p:grpSpPr>
          <p:cxnSp>
            <p:nvCxnSpPr>
              <p:cNvPr id="94" name="Straight Connector 93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1078174" y="4544432"/>
              <a:ext cx="3009720" cy="307778"/>
              <a:chOff x="2633353" y="572165"/>
              <a:chExt cx="3390403" cy="35604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633353" y="572165"/>
                <a:ext cx="3182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8% Skilled trade occupations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64275" y="3368972"/>
              <a:ext cx="3260871" cy="307777"/>
              <a:chOff x="2387762" y="423126"/>
              <a:chExt cx="3673319" cy="35604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845057" y="493136"/>
                <a:ext cx="216024" cy="21602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387762" y="423126"/>
                <a:ext cx="3465194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7% Caring, leisure and other</a:t>
                </a:r>
              </a:p>
            </p:txBody>
          </p:sp>
        </p:grpSp>
        <p:cxnSp>
          <p:nvCxnSpPr>
            <p:cNvPr id="102" name="Straight Connector 101"/>
            <p:cNvCxnSpPr>
              <a:stCxn id="100" idx="1"/>
            </p:cNvCxnSpPr>
            <p:nvPr/>
          </p:nvCxnSpPr>
          <p:spPr bwMode="auto">
            <a:xfrm>
              <a:off x="3833377" y="3522861"/>
              <a:ext cx="4870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4602140" y="2518661"/>
              <a:ext cx="0" cy="217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 flipH="1">
              <a:off x="4189504" y="2518661"/>
              <a:ext cx="4126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5" name="Group 104"/>
            <p:cNvGrpSpPr/>
            <p:nvPr/>
          </p:nvGrpSpPr>
          <p:grpSpPr>
            <a:xfrm>
              <a:off x="873458" y="2364772"/>
              <a:ext cx="3353397" cy="307777"/>
              <a:chOff x="2246207" y="572164"/>
              <a:chExt cx="3777549" cy="35604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46207" y="572164"/>
                <a:ext cx="3571307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7% Sales and customer services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40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interviews / confidence intervals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35360" y="1077246"/>
            <a:ext cx="11521280" cy="834107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‘For a question asked of all respondents where the survey result is 50%, we are 95% confident that the true figure lies within the range 48.74% to 51.26%’</a:t>
            </a:r>
          </a:p>
          <a:p>
            <a:pPr algn="ctr"/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00455"/>
              </p:ext>
            </p:extLst>
          </p:nvPr>
        </p:nvGraphicFramePr>
        <p:xfrm>
          <a:off x="1076325" y="1852940"/>
          <a:ext cx="4886326" cy="4898252"/>
        </p:xfrm>
        <a:graphic>
          <a:graphicData uri="http://schemas.openxmlformats.org/drawingml/2006/table">
            <a:tbl>
              <a:tblPr>
                <a:effectLst/>
                <a:tableStyleId>{C083E6E3-FA7D-4D7B-A595-EF9225AFEA82}</a:tableStyleId>
              </a:tblPr>
              <a:tblGrid>
                <a:gridCol w="192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285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interviews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(Maximum) Sampling Error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Wales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81,202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6,027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+/-1.26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By region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North</a:t>
                      </a:r>
                      <a:r>
                        <a:rPr lang="en-GB" sz="1100" kern="1200" baseline="0" dirty="0">
                          <a:effectLst/>
                          <a:latin typeface="+mj-lt"/>
                          <a:ea typeface="+mn-ea"/>
                        </a:rPr>
                        <a:t> Wales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20,331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1,528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+/-2.51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Mid</a:t>
                      </a:r>
                      <a:r>
                        <a:rPr lang="en-GB" sz="1100" kern="1200" baseline="0" dirty="0">
                          <a:effectLst/>
                          <a:latin typeface="+mj-lt"/>
                          <a:ea typeface="+mn-ea"/>
                        </a:rPr>
                        <a:t> Wales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9,714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742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+/-3.60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South East Wales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32,564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2,395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+/-2.00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South West Wales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18,593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1,362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+/-2.66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West Wales and the Valleys  (ESF)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50,038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3,645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+/-1.62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East Wales (ESF)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31,164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2,382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+/-2.01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9220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 size of establishment</a:t>
                      </a: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2-4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42,553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1,749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+/-2.34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5-24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30,340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3,316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+/-1.70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25-49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4,401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+/-4.19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50-99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2,087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+/-5.93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100-249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1,112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105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+/-9.56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250+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499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37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+/-16.11</a:t>
                      </a:r>
                    </a:p>
                  </a:txBody>
                  <a:tcPr marL="6939" marR="6939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60339"/>
              </p:ext>
            </p:extLst>
          </p:nvPr>
        </p:nvGraphicFramePr>
        <p:xfrm>
          <a:off x="6640287" y="1936601"/>
          <a:ext cx="3888432" cy="4716447"/>
        </p:xfrm>
        <a:graphic>
          <a:graphicData uri="http://schemas.openxmlformats.org/drawingml/2006/table">
            <a:tbl>
              <a:tblPr>
                <a:effectLst/>
                <a:tableStyleId>{C083E6E3-FA7D-4D7B-A595-EF9225AFEA82}</a:tableStyleId>
              </a:tblPr>
              <a:tblGrid>
                <a:gridCol w="153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89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interviews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(Maximum) Sampling Error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By sector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Agriculture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9,487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405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+/-4.87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Manufacturing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4,292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427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+/-4.74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62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Electricity, Gas and Water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629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62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+/-12.45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Construction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7,230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405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+/-4.87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Wholesale and Retail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16,887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1,203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+/-2.83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Hotels &amp; Restaurants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8,372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649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+/-3.85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Transport and Communications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4,371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526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+/-4.27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Financial Services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1,534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108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+/-9.43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Business Services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11,871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715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+/-3.66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Public Administration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1,249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75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+/-11.32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Education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2,816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361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+/-5.16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77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Health and Social Work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6,979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617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+/-3.95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Arts</a:t>
                      </a:r>
                      <a:r>
                        <a:rPr lang="en-GB" sz="1100" baseline="0" dirty="0">
                          <a:effectLst/>
                          <a:latin typeface="+mj-lt"/>
                        </a:rPr>
                        <a:t> and Other Services </a:t>
                      </a:r>
                      <a:endParaRPr lang="en-GB" sz="1100" dirty="0">
                        <a:effectLst/>
                        <a:latin typeface="+mj-lt"/>
                      </a:endParaRP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5,485</a:t>
                      </a: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474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+/-4.50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80526" y="6611658"/>
            <a:ext cx="7611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Population counts taken from </a:t>
            </a:r>
            <a:r>
              <a:rPr lang="en-GB" sz="1100" i="1" dirty="0" err="1">
                <a:solidFill>
                  <a:srgbClr val="000000"/>
                </a:solidFill>
              </a:rPr>
              <a:t>IDBR</a:t>
            </a:r>
            <a:r>
              <a:rPr lang="en-GB" sz="1100" i="1" dirty="0">
                <a:solidFill>
                  <a:srgbClr val="000000"/>
                </a:solidFill>
              </a:rPr>
              <a:t> March 2014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1010908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Reasons why staff are working in roles for which they have excess qualifications and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4157" y="6610090"/>
            <a:ext cx="700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with under-utilised staff (2,089)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7097458"/>
              </p:ext>
            </p:extLst>
          </p:nvPr>
        </p:nvGraphicFramePr>
        <p:xfrm>
          <a:off x="-185800" y="1097281"/>
          <a:ext cx="11520550" cy="551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215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5: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Employer investment in training and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63325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11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87742"/>
              </p:ext>
            </p:extLst>
          </p:nvPr>
        </p:nvGraphicFramePr>
        <p:xfrm>
          <a:off x="239349" y="28377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437052"/>
              </p:ext>
            </p:extLst>
          </p:nvPr>
        </p:nvGraphicFramePr>
        <p:xfrm>
          <a:off x="234089" y="290253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region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2104" y="6596390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6188" y="627264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(1,528)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3986" y="627264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(742)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60937" y="627264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(1,362)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01891" y="627264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(2,395)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0938" y="627264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(3,645)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92641" y="627264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(2,382)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319" y="627264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(6,027)</a:t>
            </a:r>
          </a:p>
        </p:txBody>
      </p:sp>
    </p:spTree>
    <p:extLst>
      <p:ext uri="{BB962C8B-B14F-4D97-AF65-F5344CB8AC3E}">
        <p14:creationId xmlns:p14="http://schemas.microsoft.com/office/powerpoint/2010/main" val="3770363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07135"/>
              </p:ext>
            </p:extLst>
          </p:nvPr>
        </p:nvGraphicFramePr>
        <p:xfrm>
          <a:off x="239349" y="52026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270518"/>
              </p:ext>
            </p:extLst>
          </p:nvPr>
        </p:nvGraphicFramePr>
        <p:xfrm>
          <a:off x="234089" y="526743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678306" y="6427113"/>
            <a:ext cx="6513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  <a:p>
            <a:pPr algn="r"/>
            <a:r>
              <a:rPr lang="en-GB" sz="1100" i="1" dirty="0"/>
              <a:t>* Figure should be treated with caution due to low base size (&lt;50)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8830" y="616550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(1,749)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70135" y="615863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(3,316)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43999" y="615863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(547)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size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97004" y="615030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(273)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2859" y="615863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(105)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25136" y="6165503"/>
            <a:ext cx="561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(37*)</a:t>
            </a:r>
          </a:p>
        </p:txBody>
      </p:sp>
    </p:spTree>
    <p:extLst>
      <p:ext uri="{BB962C8B-B14F-4D97-AF65-F5344CB8AC3E}">
        <p14:creationId xmlns:p14="http://schemas.microsoft.com/office/powerpoint/2010/main" val="436191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687629"/>
              </p:ext>
            </p:extLst>
          </p:nvPr>
        </p:nvGraphicFramePr>
        <p:xfrm>
          <a:off x="0" y="468987"/>
          <a:ext cx="12192000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385143"/>
              </p:ext>
            </p:extLst>
          </p:nvPr>
        </p:nvGraphicFramePr>
        <p:xfrm>
          <a:off x="1" y="437455"/>
          <a:ext cx="12191999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34086" y="6429786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(474)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sector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2104" y="6604517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95250" y="642338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(361)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419" y="6423014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78375" y="642239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2770" y="642239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5324" y="6422393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(108)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8086" y="6406450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(715)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3752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(526)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1424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(649)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26769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(427)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68848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(405)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9323" y="641599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(1,203)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36737" y="6423014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(405)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1215418" y="6055770"/>
            <a:ext cx="936000" cy="31994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Agriculture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0288004" y="6055770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Wholesale</a:t>
            </a:r>
          </a:p>
          <a:p>
            <a:pPr algn="ctr"/>
            <a:r>
              <a:rPr lang="en-GB" sz="1050" dirty="0"/>
              <a:t>&amp; Retail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9352004" y="6055770"/>
            <a:ext cx="936000" cy="3273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Construction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941866" y="6055770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Electricity,</a:t>
            </a:r>
          </a:p>
          <a:p>
            <a:pPr algn="ctr"/>
            <a:r>
              <a:rPr lang="en-GB" sz="1050" dirty="0"/>
              <a:t>Gas etc.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872822" y="6055770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Health and Social Work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808822" y="6055770"/>
            <a:ext cx="909197" cy="415498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Public </a:t>
            </a:r>
          </a:p>
          <a:p>
            <a:pPr algn="ctr"/>
            <a:r>
              <a:rPr lang="en-GB" sz="1050" dirty="0"/>
              <a:t>Admin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718018" y="6055770"/>
            <a:ext cx="970939" cy="418686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Financial Services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5612767" y="6032032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Arts and Other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4676767" y="6059466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Business services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7450362" y="6039095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Hotels &amp;</a:t>
            </a:r>
          </a:p>
          <a:p>
            <a:pPr algn="ctr"/>
            <a:r>
              <a:rPr lang="en-GB" sz="1050" dirty="0"/>
              <a:t>Restaurants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8326769" y="6070226"/>
            <a:ext cx="1057738" cy="3199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Manufacturing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6552433" y="6031892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Transport </a:t>
            </a:r>
          </a:p>
          <a:p>
            <a:pPr algn="ctr"/>
            <a:r>
              <a:rPr lang="en-GB" sz="1050" dirty="0"/>
              <a:t>&amp; </a:t>
            </a:r>
            <a:r>
              <a:rPr lang="en-GB" sz="1050" dirty="0" err="1"/>
              <a:t>Comms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216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99966835"/>
              </p:ext>
            </p:extLst>
          </p:nvPr>
        </p:nvGraphicFramePr>
        <p:xfrm>
          <a:off x="-13648" y="1304449"/>
          <a:ext cx="1219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15476501"/>
              </p:ext>
            </p:extLst>
          </p:nvPr>
        </p:nvGraphicFramePr>
        <p:xfrm>
          <a:off x="0" y="4505793"/>
          <a:ext cx="1219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8102694" y="220232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don’t train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5743" y="5443058"/>
            <a:ext cx="618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50" dirty="0"/>
              <a:t>of employers in training equilibrium (no desire to increase training)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07992996"/>
              </p:ext>
            </p:extLst>
          </p:nvPr>
        </p:nvGraphicFramePr>
        <p:xfrm>
          <a:off x="177696" y="3484449"/>
          <a:ext cx="7789695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03101218"/>
              </p:ext>
            </p:extLst>
          </p:nvPr>
        </p:nvGraphicFramePr>
        <p:xfrm>
          <a:off x="7882552" y="3484449"/>
          <a:ext cx="4154773" cy="15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204715" y="4576379"/>
            <a:ext cx="198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Wanted to train more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60393" y="4581602"/>
            <a:ext cx="2214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Do sufficient training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89279" y="4571363"/>
            <a:ext cx="1697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Wanted to train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299299" y="4578644"/>
            <a:ext cx="1998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Did not want to train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57154" y="3682334"/>
            <a:ext cx="1368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+mn-lt"/>
              </a:rPr>
              <a:t>(Base: 4,356)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61559" y="3682334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i="1" dirty="0">
                <a:latin typeface="+mn-lt"/>
              </a:rPr>
              <a:t>(Base: 1,671)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4823" y="5427292"/>
            <a:ext cx="6773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of employers want to train more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rgbClr val="233A75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Training Equilibrium: employers’ interest in providing more training than they were able to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63761" y="2804638"/>
            <a:ext cx="7723263" cy="893177"/>
          </a:xfrm>
          <a:prstGeom prst="downArrowCallout">
            <a:avLst>
              <a:gd name="adj1" fmla="val 143794"/>
              <a:gd name="adj2" fmla="val 71897"/>
              <a:gd name="adj3" fmla="val 52033"/>
              <a:gd name="adj4" fmla="val 0"/>
            </a:avLst>
          </a:prstGeom>
          <a:solidFill>
            <a:srgbClr val="836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663746" y="2812687"/>
            <a:ext cx="2523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Among those </a:t>
            </a:r>
          </a:p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who train</a:t>
            </a:r>
          </a:p>
        </p:txBody>
      </p:sp>
      <p:sp>
        <p:nvSpPr>
          <p:cNvPr id="47" name="Down Arrow Callout 46"/>
          <p:cNvSpPr/>
          <p:nvPr/>
        </p:nvSpPr>
        <p:spPr>
          <a:xfrm>
            <a:off x="7762278" y="2804637"/>
            <a:ext cx="3996483" cy="893177"/>
          </a:xfrm>
          <a:prstGeom prst="downArrowCallout">
            <a:avLst>
              <a:gd name="adj1" fmla="val 143794"/>
              <a:gd name="adj2" fmla="val 71897"/>
              <a:gd name="adj3" fmla="val 47449"/>
              <a:gd name="adj4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498873" y="2812687"/>
            <a:ext cx="2523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Among those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who don’t train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6805" y="220232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of all employers train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2104" y="6572985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(6,027)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58" y="6581001"/>
            <a:ext cx="9385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*Note training employers responding ‘Don’t know’ have been included in the group ‘Wanted to undertake more training’ on final measure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31109" y="4570726"/>
            <a:ext cx="1107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3685117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56768"/>
              </p:ext>
            </p:extLst>
          </p:nvPr>
        </p:nvGraphicFramePr>
        <p:xfrm>
          <a:off x="-1141307" y="1057716"/>
          <a:ext cx="12202705" cy="555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Types of Training and Workforce Development provided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50496" y="6610669"/>
            <a:ext cx="744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that train (4,356)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9460" y="3698506"/>
            <a:ext cx="1937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Any induction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9460" y="4042817"/>
            <a:ext cx="1937982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18031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74484"/>
              </p:ext>
            </p:extLst>
          </p:nvPr>
        </p:nvGraphicFramePr>
        <p:xfrm>
          <a:off x="992698" y="1225882"/>
          <a:ext cx="11290337" cy="51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94757658"/>
              </p:ext>
            </p:extLst>
          </p:nvPr>
        </p:nvGraphicFramePr>
        <p:xfrm>
          <a:off x="-209550" y="1072056"/>
          <a:ext cx="12191344" cy="51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Number and proportion of staff trained by region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40411" y="6603360"/>
            <a:ext cx="4151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507" y="642921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(6,027)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3551" y="642921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(1,528)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0874" y="642921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(742)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2373" y="642921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(1,362)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1770" y="6429210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(2,395)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7157" y="1576553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760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5126" y="1576553"/>
            <a:ext cx="434687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724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8606" y="1576553"/>
            <a:ext cx="43468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3244" y="1087261"/>
            <a:ext cx="2964027" cy="405571"/>
            <a:chOff x="860550" y="1219199"/>
            <a:chExt cx="2202876" cy="405571"/>
          </a:xfrm>
        </p:grpSpPr>
        <p:grpSp>
          <p:nvGrpSpPr>
            <p:cNvPr id="8" name="Group 7"/>
            <p:cNvGrpSpPr/>
            <p:nvPr/>
          </p:nvGrpSpPr>
          <p:grpSpPr>
            <a:xfrm>
              <a:off x="860550" y="1219199"/>
              <a:ext cx="2202876" cy="405571"/>
              <a:chOff x="860550" y="1219199"/>
              <a:chExt cx="2202876" cy="405571"/>
            </a:xfrm>
            <a:solidFill>
              <a:srgbClr val="C8D3EF"/>
            </a:solidFill>
          </p:grpSpPr>
          <p:sp>
            <p:nvSpPr>
              <p:cNvPr id="4" name="Down Arrow Callout 3"/>
              <p:cNvSpPr/>
              <p:nvPr/>
            </p:nvSpPr>
            <p:spPr>
              <a:xfrm>
                <a:off x="860551" y="1219199"/>
                <a:ext cx="313544" cy="405571"/>
              </a:xfrm>
              <a:prstGeom prst="downArrowCallout">
                <a:avLst>
                  <a:gd name="adj1" fmla="val 50000"/>
                  <a:gd name="adj2" fmla="val 25000"/>
                  <a:gd name="adj3" fmla="val 25000"/>
                  <a:gd name="adj4" fmla="val 68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60550" y="1219199"/>
                <a:ext cx="2202876" cy="3059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60550" y="1234655"/>
              <a:ext cx="2184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number of staff trained (thousands)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48506" y="622384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(5,996)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93550" y="622384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(1,580)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70873" y="622384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(717)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82372" y="622384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(1,299)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11769" y="6223847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(2,400)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-318040" y="622384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308827" y="642921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2584" y="1576553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166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0553" y="1576553"/>
            <a:ext cx="434687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74033" y="1576553"/>
            <a:ext cx="43468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1634" y="1576553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89603" y="1576553"/>
            <a:ext cx="434687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53083" y="1576553"/>
            <a:ext cx="43468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55582" y="1576553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13551" y="1576553"/>
            <a:ext cx="434687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77031" y="1576553"/>
            <a:ext cx="43468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86270" y="1564168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376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44239" y="1564168"/>
            <a:ext cx="434687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349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07719" y="1564168"/>
            <a:ext cx="43468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635923" y="1576553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429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193892" y="1576553"/>
            <a:ext cx="434687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472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757372" y="1576553"/>
            <a:ext cx="43468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377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304078" y="1576553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331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862047" y="1576553"/>
            <a:ext cx="434687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252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425527" y="1576553"/>
            <a:ext cx="43468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863256" y="642921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(3.645)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560119" y="642921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(2,382)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63255" y="622384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(3,634)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560118" y="622384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(2,362)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1638" y="601738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(5,958)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96682" y="601738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(1,420)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874005" y="601738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(788)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85504" y="601738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(1,376)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14901" y="6017381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(2,374)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314908" y="601738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866387" y="601738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(3,696)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563250" y="6017382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(2,262)</a:t>
            </a:r>
          </a:p>
        </p:txBody>
      </p:sp>
    </p:spTree>
    <p:extLst>
      <p:ext uri="{BB962C8B-B14F-4D97-AF65-F5344CB8AC3E}">
        <p14:creationId xmlns:p14="http://schemas.microsoft.com/office/powerpoint/2010/main" val="2534075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Proportion of staff trained by size</a:t>
            </a:r>
            <a:endParaRPr lang="en-GB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44884"/>
              </p:ext>
            </p:extLst>
          </p:nvPr>
        </p:nvGraphicFramePr>
        <p:xfrm>
          <a:off x="962556" y="1049888"/>
          <a:ext cx="11290337" cy="51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31743913"/>
              </p:ext>
            </p:extLst>
          </p:nvPr>
        </p:nvGraphicFramePr>
        <p:xfrm>
          <a:off x="-239692" y="896061"/>
          <a:ext cx="12191344" cy="492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75625" y="6427366"/>
            <a:ext cx="52862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 (as shown)</a:t>
            </a:r>
          </a:p>
          <a:p>
            <a:pPr algn="r"/>
            <a:r>
              <a:rPr lang="en-GB" sz="1100" i="1" dirty="0"/>
              <a:t>* Figure should be treated with caution due to low base size (&lt;50) </a:t>
            </a:r>
          </a:p>
          <a:p>
            <a:pPr algn="r"/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534" y="620066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(1,749)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7861" y="620066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(547)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1031" y="621400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(273)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80692" y="621400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(105)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8118" y="620254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(3,316)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534" y="601888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(1,847)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7861" y="603056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(512)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1030" y="6022125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(236)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80690" y="602320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(172)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8117" y="600091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(3,229)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534" y="581936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(1,162)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7861" y="581936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(750)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1031" y="581936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(324)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80692" y="581936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(248)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48118" y="581936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(3,474)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231795" y="5819362"/>
            <a:ext cx="10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31795" y="6018882"/>
            <a:ext cx="10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31795" y="6214006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39589" y="6168907"/>
            <a:ext cx="566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(37*)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76222" y="5984097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(44*)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6224" y="582130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(97)</a:t>
            </a:r>
          </a:p>
        </p:txBody>
      </p:sp>
    </p:spTree>
    <p:extLst>
      <p:ext uri="{BB962C8B-B14F-4D97-AF65-F5344CB8AC3E}">
        <p14:creationId xmlns:p14="http://schemas.microsoft.com/office/powerpoint/2010/main" val="2796340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28558283"/>
              </p:ext>
            </p:extLst>
          </p:nvPr>
        </p:nvGraphicFramePr>
        <p:xfrm>
          <a:off x="-209550" y="1072055"/>
          <a:ext cx="12385780" cy="492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cs typeface="Arial" panose="020B0604020202020204" pitchFamily="34" charset="0"/>
              </a:rPr>
              <a:t>Number and proportion of staff trained by sector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0855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272" y="6330759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(405)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419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(427)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7825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083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(405)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6110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(1,203)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3900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(649)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3939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(526)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4431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(108)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4220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(715)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2010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2049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(361)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62541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(617)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82867" y="6330759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(474)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273" y="6151826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(492)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8420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(414)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7826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4084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(467)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6111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(1,109)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3901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(618)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3940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(419)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4432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(127)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4221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(736)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42011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(67)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2050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(394)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62542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(602)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82868" y="6151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(467)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275" y="5988744"/>
            <a:ext cx="69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(101)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8422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(489)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828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(110)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04086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(498)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6113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(1,062)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3903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(666)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73942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(435)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4434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(173)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74223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(789)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42013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(129)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42052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(391)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62544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(571)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82870" y="5988744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(544)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222492" y="5988744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222495" y="6151826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22497" y="6330759"/>
            <a:ext cx="898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110381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69k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202763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11k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295145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27k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87527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105k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479909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53k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572291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30k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664673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17k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757055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92k</a:t>
            </a:r>
            <a:endParaRPr lang="en-GB" sz="1100" dirty="0"/>
          </a:p>
        </p:txBody>
      </p:sp>
      <p:sp>
        <p:nvSpPr>
          <p:cNvPr id="55" name="TextBox 1"/>
          <p:cNvSpPr txBox="1"/>
          <p:nvPr/>
        </p:nvSpPr>
        <p:spPr>
          <a:xfrm>
            <a:off x="849437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59k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941819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91k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1034201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169k</a:t>
            </a:r>
          </a:p>
        </p:txBody>
      </p:sp>
      <p:sp>
        <p:nvSpPr>
          <p:cNvPr id="58" name="TextBox 1"/>
          <p:cNvSpPr txBox="1"/>
          <p:nvPr/>
        </p:nvSpPr>
        <p:spPr>
          <a:xfrm>
            <a:off x="11265836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29k</a:t>
            </a:r>
          </a:p>
        </p:txBody>
      </p:sp>
      <p:sp>
        <p:nvSpPr>
          <p:cNvPr id="59" name="TextBox 1"/>
          <p:cNvSpPr txBox="1"/>
          <p:nvPr/>
        </p:nvSpPr>
        <p:spPr>
          <a:xfrm>
            <a:off x="179999" y="1430078"/>
            <a:ext cx="727427" cy="244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7k</a:t>
            </a:r>
          </a:p>
        </p:txBody>
      </p:sp>
      <p:sp>
        <p:nvSpPr>
          <p:cNvPr id="60" name="TextBox 1"/>
          <p:cNvSpPr txBox="1"/>
          <p:nvPr/>
        </p:nvSpPr>
        <p:spPr>
          <a:xfrm>
            <a:off x="3072460" y="1172001"/>
            <a:ext cx="144000" cy="14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dirty="0"/>
          </a:p>
        </p:txBody>
      </p:sp>
      <p:sp>
        <p:nvSpPr>
          <p:cNvPr id="61" name="TextBox 1"/>
          <p:cNvSpPr txBox="1"/>
          <p:nvPr/>
        </p:nvSpPr>
        <p:spPr>
          <a:xfrm>
            <a:off x="3216460" y="1121726"/>
            <a:ext cx="3014219" cy="24454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Total number of staff trained 2015</a:t>
            </a:r>
          </a:p>
        </p:txBody>
      </p:sp>
    </p:spTree>
    <p:extLst>
      <p:ext uri="{BB962C8B-B14F-4D97-AF65-F5344CB8AC3E}">
        <p14:creationId xmlns:p14="http://schemas.microsoft.com/office/powerpoint/2010/main" val="279369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of survey population 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124815" y="1874953"/>
            <a:ext cx="583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2-4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1665" y="2726852"/>
            <a:ext cx="72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5-24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-18132" y="3568782"/>
            <a:ext cx="869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25-49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-66359" y="5252642"/>
            <a:ext cx="96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100-249</a:t>
            </a:r>
          </a:p>
        </p:txBody>
      </p:sp>
      <p:sp>
        <p:nvSpPr>
          <p:cNvPr id="2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6435" y="1139092"/>
            <a:ext cx="7017100" cy="462236"/>
          </a:xfrm>
        </p:spPr>
        <p:txBody>
          <a:bodyPr>
            <a:normAutofit/>
          </a:bodyPr>
          <a:lstStyle/>
          <a:p>
            <a:r>
              <a:rPr lang="en-GB" b="1" dirty="0"/>
              <a:t>Establishments vs. Employment – Wales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-18132" y="4410712"/>
            <a:ext cx="869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50-99</a:t>
            </a:r>
          </a:p>
        </p:txBody>
      </p:sp>
      <p:pic>
        <p:nvPicPr>
          <p:cNvPr id="215" name="Picture 2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3" y="1758875"/>
            <a:ext cx="290300" cy="2677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2906" y="2053711"/>
            <a:ext cx="192990" cy="241270"/>
            <a:chOff x="2388452" y="1969582"/>
            <a:chExt cx="205375" cy="167548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5" y="3420337"/>
            <a:ext cx="290300" cy="267749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840178" y="3731491"/>
            <a:ext cx="192990" cy="241270"/>
            <a:chOff x="2388452" y="1969582"/>
            <a:chExt cx="205375" cy="167548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173" name="Picture 1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4" y="4293985"/>
            <a:ext cx="290300" cy="267749"/>
          </a:xfrm>
          <a:prstGeom prst="rect">
            <a:avLst/>
          </a:prstGeom>
        </p:spPr>
      </p:pic>
      <p:grpSp>
        <p:nvGrpSpPr>
          <p:cNvPr id="174" name="Group 173"/>
          <p:cNvGrpSpPr/>
          <p:nvPr/>
        </p:nvGrpSpPr>
        <p:grpSpPr>
          <a:xfrm>
            <a:off x="816623" y="4632268"/>
            <a:ext cx="192990" cy="241270"/>
            <a:chOff x="2388452" y="1969582"/>
            <a:chExt cx="205375" cy="167548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178" name="Picture 1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0" y="5195048"/>
            <a:ext cx="290300" cy="267749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805535" y="5510404"/>
            <a:ext cx="192990" cy="241270"/>
            <a:chOff x="2388452" y="1969582"/>
            <a:chExt cx="205375" cy="167548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183" name="Picture 1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3" y="2589606"/>
            <a:ext cx="290300" cy="267749"/>
          </a:xfrm>
          <a:prstGeom prst="rect">
            <a:avLst/>
          </a:prstGeom>
        </p:spPr>
      </p:pic>
      <p:grpSp>
        <p:nvGrpSpPr>
          <p:cNvPr id="184" name="Group 183"/>
          <p:cNvGrpSpPr/>
          <p:nvPr/>
        </p:nvGrpSpPr>
        <p:grpSpPr>
          <a:xfrm>
            <a:off x="844834" y="2893084"/>
            <a:ext cx="192990" cy="241270"/>
            <a:chOff x="2388452" y="1969582"/>
            <a:chExt cx="205375" cy="167548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302" name="Picture 3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9" y="1620363"/>
            <a:ext cx="2078848" cy="1156851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96" y="1747280"/>
            <a:ext cx="1622710" cy="903015"/>
          </a:xfrm>
          <a:prstGeom prst="rect">
            <a:avLst/>
          </a:prstGeom>
        </p:spPr>
      </p:pic>
      <p:sp>
        <p:nvSpPr>
          <p:cNvPr id="305" name="Rectangle 304"/>
          <p:cNvSpPr/>
          <p:nvPr/>
        </p:nvSpPr>
        <p:spPr>
          <a:xfrm>
            <a:off x="7969709" y="2584214"/>
            <a:ext cx="111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MULTISITE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9133264" y="2574270"/>
            <a:ext cx="2095176" cy="31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SINGLE SITE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8179450" y="1326354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33A75"/>
                </a:solidFill>
                <a:latin typeface="NeueHaasGroteskDisp Std Blk"/>
              </a:rPr>
              <a:t>33%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9832037" y="1329030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33A75"/>
                </a:solidFill>
                <a:latin typeface="NeueHaasGroteskDisp Std Blk"/>
              </a:rPr>
              <a:t>67%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42905797"/>
              </p:ext>
            </p:extLst>
          </p:nvPr>
        </p:nvGraphicFramePr>
        <p:xfrm>
          <a:off x="998525" y="1456895"/>
          <a:ext cx="3903232" cy="546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9" name="Rectangle 58"/>
          <p:cNvSpPr>
            <a:spLocks noChangeAspect="1"/>
          </p:cNvSpPr>
          <p:nvPr/>
        </p:nvSpPr>
        <p:spPr>
          <a:xfrm>
            <a:off x="4907931" y="3568782"/>
            <a:ext cx="2183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PRIVATE 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69090" y="4771332"/>
            <a:ext cx="18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3RD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69090" y="5869405"/>
            <a:ext cx="18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PUBLIC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graphicFrame>
        <p:nvGraphicFramePr>
          <p:cNvPr id="6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551032"/>
              </p:ext>
            </p:extLst>
          </p:nvPr>
        </p:nvGraphicFramePr>
        <p:xfrm>
          <a:off x="7488839" y="3373568"/>
          <a:ext cx="4393246" cy="344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7047066" y="3578829"/>
            <a:ext cx="441773" cy="2930400"/>
            <a:chOff x="9125279" y="2641626"/>
            <a:chExt cx="441773" cy="2716990"/>
          </a:xfrm>
        </p:grpSpPr>
        <p:grpSp>
          <p:nvGrpSpPr>
            <p:cNvPr id="65" name="Group 64"/>
            <p:cNvGrpSpPr/>
            <p:nvPr/>
          </p:nvGrpSpPr>
          <p:grpSpPr>
            <a:xfrm>
              <a:off x="9125281" y="2641626"/>
              <a:ext cx="441771" cy="654648"/>
              <a:chOff x="1054341" y="2618035"/>
              <a:chExt cx="441771" cy="654648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6" name="Group 65"/>
            <p:cNvGrpSpPr/>
            <p:nvPr/>
          </p:nvGrpSpPr>
          <p:grpSpPr>
            <a:xfrm>
              <a:off x="9125281" y="4703968"/>
              <a:ext cx="441771" cy="654648"/>
              <a:chOff x="1054341" y="2618035"/>
              <a:chExt cx="441771" cy="654648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" name="Group 66"/>
            <p:cNvGrpSpPr/>
            <p:nvPr/>
          </p:nvGrpSpPr>
          <p:grpSpPr>
            <a:xfrm>
              <a:off x="9125279" y="3669117"/>
              <a:ext cx="441771" cy="654648"/>
              <a:chOff x="1054341" y="2618035"/>
              <a:chExt cx="441771" cy="654648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69" name="Group 68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TextBox 3"/>
          <p:cNvSpPr txBox="1"/>
          <p:nvPr/>
        </p:nvSpPr>
        <p:spPr>
          <a:xfrm>
            <a:off x="83116" y="6094573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250</a:t>
            </a:r>
            <a:r>
              <a:rPr lang="en-GB" dirty="0"/>
              <a:t>+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6" y="5988835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1" y="6341668"/>
            <a:ext cx="195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8877623" y="6430516"/>
            <a:ext cx="331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cs typeface="Arial" panose="020B0604020202020204" pitchFamily="34" charset="0"/>
              </a:rPr>
              <a:t>Data taken from </a:t>
            </a:r>
            <a:r>
              <a:rPr lang="en-GB" sz="1100" i="1" dirty="0" err="1">
                <a:cs typeface="Arial" panose="020B0604020202020204" pitchFamily="34" charset="0"/>
              </a:rPr>
              <a:t>ESS</a:t>
            </a:r>
            <a:r>
              <a:rPr lang="en-GB" sz="1100" i="1" dirty="0">
                <a:cs typeface="Arial" panose="020B0604020202020204" pitchFamily="34" charset="0"/>
              </a:rPr>
              <a:t> 2015</a:t>
            </a:r>
          </a:p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(6,027)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0" y="6611658"/>
            <a:ext cx="4665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Data based on </a:t>
            </a:r>
            <a:r>
              <a:rPr lang="en-GB" sz="1100" i="1" dirty="0" err="1">
                <a:solidFill>
                  <a:srgbClr val="000000"/>
                </a:solidFill>
              </a:rPr>
              <a:t>IDBR</a:t>
            </a:r>
            <a:r>
              <a:rPr lang="en-GB" sz="1100" i="1" dirty="0">
                <a:solidFill>
                  <a:srgbClr val="000000"/>
                </a:solidFill>
              </a:rPr>
              <a:t> March 2014 counts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292281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Proportion of staff trained by occupation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988543"/>
              </p:ext>
            </p:extLst>
          </p:nvPr>
        </p:nvGraphicFramePr>
        <p:xfrm>
          <a:off x="491791" y="955464"/>
          <a:ext cx="11700209" cy="51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070157" y="6565516"/>
            <a:ext cx="9154157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with staff in each occupation (as shown)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15088"/>
              </p:ext>
            </p:extLst>
          </p:nvPr>
        </p:nvGraphicFramePr>
        <p:xfrm>
          <a:off x="0" y="5811136"/>
          <a:ext cx="1187143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91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2011: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(5,658)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(1,161)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(773)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(3,486)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(1,548)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(969)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(1,614)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(2,238)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2013: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(5,692)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(1,005)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(671)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(3,061)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(1,581)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(831)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(1,587)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(1,953)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2015: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(5,714)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(961)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(734)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(3,106)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(1,625)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(921)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(2,001)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17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791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All establishments providing training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(as shown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36007"/>
              </p:ext>
            </p:extLst>
          </p:nvPr>
        </p:nvGraphicFramePr>
        <p:xfrm>
          <a:off x="317060" y="1325316"/>
          <a:ext cx="11693963" cy="527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76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Days</a:t>
                      </a:r>
                      <a:r>
                        <a:rPr lang="en-GB" baseline="0" dirty="0"/>
                        <a:t> per person trained</a:t>
                      </a:r>
                      <a:endParaRPr lang="en-GB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  <a:r>
                        <a:rPr lang="en-GB" baseline="0" dirty="0"/>
                        <a:t> training days</a:t>
                      </a:r>
                      <a:endParaRPr lang="en-GB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E85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1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2011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2013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2015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2011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2013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2015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baseline="0" dirty="0"/>
                        <a:t>% increase from 2013</a:t>
                      </a:r>
                      <a:endParaRPr lang="en-GB" sz="1100" b="1" i="1" dirty="0"/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/>
                        <a:t>Wales</a:t>
                      </a:r>
                      <a:endParaRPr lang="en-GB" sz="1400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(4,653)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(4,277)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(4,356)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4.9m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5.6m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5.4m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-3.6%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North Wales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9.3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(1,127)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(1,131)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6.7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(1,138)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1.4m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1.3m 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1.1m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-15.4%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Mid Wales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8.0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(555)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29.1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(447)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(485)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0.3m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1.0m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0.4m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-63.6%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South East Wales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(1,924)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(1,793)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(1,783)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2.1m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2.3m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2.7m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+17.4%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South West Wales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9.3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(1,047)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5.8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(906)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(950)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1.0m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0.9m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1.2m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+33.3%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9892">
                <a:tc>
                  <a:txBody>
                    <a:bodyPr/>
                    <a:lstStyle/>
                    <a:p>
                      <a:r>
                        <a:rPr lang="en-GB" sz="1400" dirty="0"/>
                        <a:t>West Wales and the Valleys (</a:t>
                      </a:r>
                      <a:r>
                        <a:rPr lang="en-GB" sz="1400" dirty="0" err="1"/>
                        <a:t>ESF</a:t>
                      </a:r>
                      <a:r>
                        <a:rPr lang="en-GB" sz="1400" dirty="0"/>
                        <a:t>)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(2,847)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(2,540)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(2,599)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3.1m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3.0m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3.0m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068">
                <a:tc>
                  <a:txBody>
                    <a:bodyPr/>
                    <a:lstStyle/>
                    <a:p>
                      <a:r>
                        <a:rPr lang="en-GB" sz="1400" dirty="0"/>
                        <a:t>East</a:t>
                      </a:r>
                      <a:r>
                        <a:rPr lang="en-GB" sz="1400" baseline="0" dirty="0"/>
                        <a:t> Wales (</a:t>
                      </a:r>
                      <a:r>
                        <a:rPr lang="en-GB" sz="1400" baseline="0" dirty="0" err="1"/>
                        <a:t>ESF</a:t>
                      </a:r>
                      <a:r>
                        <a:rPr lang="en-GB" sz="1400" baseline="0" dirty="0"/>
                        <a:t>)</a:t>
                      </a:r>
                      <a:endParaRPr lang="en-GB" sz="1400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6.7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baseline="0" dirty="0">
                          <a:solidFill>
                            <a:schemeClr val="tx1"/>
                          </a:solidFill>
                        </a:rPr>
                        <a:t>(1,806)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10.3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(1,737)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1" dirty="0">
                          <a:solidFill>
                            <a:schemeClr val="tx1"/>
                          </a:solidFill>
                        </a:rPr>
                        <a:t>(1,757)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1.9m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2.6m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2.4m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-7.7%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71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23346383"/>
              </p:ext>
            </p:extLst>
          </p:nvPr>
        </p:nvGraphicFramePr>
        <p:xfrm>
          <a:off x="-666750" y="1052736"/>
          <a:ext cx="12731371" cy="553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77552" y="6596390"/>
            <a:ext cx="7014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that do not provide training (1,631)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for not providing any training</a:t>
            </a:r>
          </a:p>
        </p:txBody>
      </p:sp>
    </p:spTree>
    <p:extLst>
      <p:ext uri="{BB962C8B-B14F-4D97-AF65-F5344CB8AC3E}">
        <p14:creationId xmlns:p14="http://schemas.microsoft.com/office/powerpoint/2010/main" val="2393654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93447596"/>
              </p:ext>
            </p:extLst>
          </p:nvPr>
        </p:nvGraphicFramePr>
        <p:xfrm>
          <a:off x="-1" y="1056289"/>
          <a:ext cx="12050973" cy="561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4166" y="6589021"/>
            <a:ext cx="1199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 : All establishments who would have provided more training in the past 12 months if they could (2,210)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for not providing further training</a:t>
            </a:r>
          </a:p>
        </p:txBody>
      </p:sp>
    </p:spTree>
    <p:extLst>
      <p:ext uri="{BB962C8B-B14F-4D97-AF65-F5344CB8AC3E}">
        <p14:creationId xmlns:p14="http://schemas.microsoft.com/office/powerpoint/2010/main" val="2201208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and Workforce Development - Summary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31722"/>
              </p:ext>
            </p:extLst>
          </p:nvPr>
        </p:nvGraphicFramePr>
        <p:xfrm>
          <a:off x="557795" y="1320173"/>
          <a:ext cx="11281781" cy="5223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294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/>
                        <a:t>Wales figures</a:t>
                      </a:r>
                      <a:endParaRPr lang="en-GB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2011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2013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2015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71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of employers that train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63%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62%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63%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% of employers that train off-the-job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47%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47%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49%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that </a:t>
                      </a:r>
                      <a:r>
                        <a:rPr lang="en-GB" b="1" i="1" dirty="0"/>
                        <a:t>only </a:t>
                      </a:r>
                      <a:r>
                        <a:rPr lang="en-GB" b="1" dirty="0"/>
                        <a:t>train</a:t>
                      </a:r>
                      <a:r>
                        <a:rPr lang="en-GB" b="1" baseline="0" dirty="0"/>
                        <a:t> on-the-job</a:t>
                      </a:r>
                      <a:endParaRPr lang="en-GB" b="1" dirty="0"/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15%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14%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of staff trained over</a:t>
                      </a:r>
                      <a:r>
                        <a:rPr lang="en-GB" b="1" baseline="0" dirty="0"/>
                        <a:t> the last 12 months</a:t>
                      </a:r>
                      <a:endParaRPr lang="en-GB" b="1" dirty="0"/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62%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64%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Days training per person trained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7.5 days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7.7 days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7.2 days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Total training days provided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4.93m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5.56m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5.44m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0855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(2011/2013/2015): All establishments (5,958/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5,996/ 6,027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4648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6: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High Performance Working practices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and Product Market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16028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02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 bwMode="auto">
          <a:xfrm>
            <a:off x="3396000" y="1131566"/>
            <a:ext cx="5400000" cy="5400000"/>
          </a:xfrm>
          <a:prstGeom prst="ellipse">
            <a:avLst/>
          </a:prstGeom>
          <a:solidFill>
            <a:srgbClr val="233A75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466872" y="3585646"/>
            <a:ext cx="1592003" cy="1592003"/>
          </a:xfrm>
          <a:prstGeom prst="ellipse">
            <a:avLst/>
          </a:prstGeom>
          <a:solidFill>
            <a:srgbClr val="836DB0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002979" y="2278411"/>
            <a:ext cx="4253155" cy="4253155"/>
          </a:xfrm>
          <a:prstGeom prst="ellipse">
            <a:avLst/>
          </a:prstGeom>
          <a:solidFill>
            <a:srgbClr val="C8D3EF">
              <a:alpha val="6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41029" y="1807543"/>
            <a:ext cx="3577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white"/>
                </a:solidFill>
              </a:rPr>
              <a:t>All private sector employers</a:t>
            </a:r>
          </a:p>
          <a:p>
            <a:r>
              <a:rPr lang="en-GB" sz="1500" b="1" dirty="0">
                <a:solidFill>
                  <a:prstClr val="white"/>
                </a:solidFill>
              </a:rPr>
              <a:t>69,000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9344" y="6577448"/>
            <a:ext cx="3652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private sector establishments (4,942)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1414" y="3989232"/>
            <a:ext cx="1027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prstClr val="white"/>
                </a:solidFill>
              </a:rPr>
              <a:t>HPW</a:t>
            </a:r>
            <a:endParaRPr lang="en-GB" sz="1500" dirty="0">
              <a:solidFill>
                <a:prstClr val="white"/>
              </a:solidFill>
            </a:endParaRPr>
          </a:p>
          <a:p>
            <a:pPr algn="ctr"/>
            <a:r>
              <a:rPr lang="en-GB" sz="1500" dirty="0">
                <a:solidFill>
                  <a:prstClr val="white"/>
                </a:solidFill>
              </a:rPr>
              <a:t>&amp; PMS</a:t>
            </a:r>
          </a:p>
          <a:p>
            <a:pPr algn="ctr"/>
            <a:r>
              <a:rPr lang="en-GB" sz="1500" b="1" dirty="0">
                <a:solidFill>
                  <a:prstClr val="white"/>
                </a:solidFill>
              </a:rPr>
              <a:t>4,000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7748" y="4012573"/>
            <a:ext cx="20362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prstClr val="white"/>
                </a:solidFill>
              </a:rPr>
              <a:t>High or Very High PMS only </a:t>
            </a:r>
          </a:p>
          <a:p>
            <a:pPr algn="r"/>
            <a:r>
              <a:rPr lang="en-GB" sz="1500" b="1" dirty="0">
                <a:solidFill>
                  <a:prstClr val="white"/>
                </a:solidFill>
              </a:rPr>
              <a:t>24,000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5123" y="4003953"/>
            <a:ext cx="8276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 err="1">
                <a:solidFill>
                  <a:prstClr val="white"/>
                </a:solidFill>
              </a:rPr>
              <a:t>HPW</a:t>
            </a:r>
            <a:r>
              <a:rPr lang="en-GB" sz="1500" dirty="0">
                <a:solidFill>
                  <a:prstClr val="white"/>
                </a:solidFill>
              </a:rPr>
              <a:t> only</a:t>
            </a:r>
          </a:p>
          <a:p>
            <a:pPr algn="l"/>
            <a:r>
              <a:rPr lang="en-GB" sz="1500" b="1" dirty="0">
                <a:solidFill>
                  <a:prstClr val="white"/>
                </a:solidFill>
              </a:rPr>
              <a:t>2,000</a:t>
            </a:r>
          </a:p>
          <a:p>
            <a:pPr algn="l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Overlap between High Performance Working employers and those that adopt High/Very High Product Market Strategies</a:t>
            </a:r>
          </a:p>
        </p:txBody>
      </p:sp>
    </p:spTree>
    <p:extLst>
      <p:ext uri="{BB962C8B-B14F-4D97-AF65-F5344CB8AC3E}">
        <p14:creationId xmlns:p14="http://schemas.microsoft.com/office/powerpoint/2010/main" val="1600239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High Performance Working and skills challenges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84800" y="6670256"/>
            <a:ext cx="6807200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Base for all charts: All establishments in Module 1 by </a:t>
            </a:r>
            <a:r>
              <a:rPr lang="en-GB" sz="1000" i="1" dirty="0" err="1">
                <a:solidFill>
                  <a:srgbClr val="000000"/>
                </a:solidFill>
                <a:cs typeface="Arial" pitchFamily="34" charset="0"/>
              </a:rPr>
              <a:t>HPW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 classification (</a:t>
            </a:r>
            <a:r>
              <a:rPr lang="en-GB" sz="1000" i="1" dirty="0" err="1">
                <a:solidFill>
                  <a:srgbClr val="000000"/>
                </a:solidFill>
                <a:cs typeface="Arial" pitchFamily="34" charset="0"/>
              </a:rPr>
              <a:t>HPW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GB" sz="1000" i="1" dirty="0">
                <a:cs typeface="Arial" pitchFamily="34" charset="0"/>
              </a:rPr>
              <a:t>494; non-</a:t>
            </a:r>
            <a:r>
              <a:rPr lang="en-GB" sz="1000" i="1" dirty="0" err="1">
                <a:cs typeface="Arial" pitchFamily="34" charset="0"/>
              </a:rPr>
              <a:t>HPW</a:t>
            </a:r>
            <a:r>
              <a:rPr lang="en-GB" sz="1000" i="1" dirty="0">
                <a:cs typeface="Arial" pitchFamily="34" charset="0"/>
              </a:rPr>
              <a:t>: 2552</a:t>
            </a: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05869" y="1188377"/>
            <a:ext cx="3600000" cy="766499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…yet are </a:t>
            </a:r>
            <a:r>
              <a:rPr lang="en-GB" sz="1400" b="1" dirty="0">
                <a:solidFill>
                  <a:schemeClr val="tx1"/>
                </a:solidFill>
              </a:rPr>
              <a:t>more likely to have skills gaps</a:t>
            </a:r>
            <a:r>
              <a:rPr lang="en-GB" sz="1400" dirty="0">
                <a:solidFill>
                  <a:schemeClr val="tx1"/>
                </a:solidFill>
              </a:rPr>
              <a:t> among their workforce…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0544" y="1188377"/>
            <a:ext cx="3600000" cy="475013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…and are much </a:t>
            </a:r>
            <a:r>
              <a:rPr lang="en-GB" sz="1400" b="1" dirty="0">
                <a:solidFill>
                  <a:schemeClr val="tx1"/>
                </a:solidFill>
              </a:rPr>
              <a:t>more likely to train</a:t>
            </a:r>
            <a:r>
              <a:rPr lang="en-GB" sz="1400" dirty="0">
                <a:solidFill>
                  <a:schemeClr val="tx1"/>
                </a:solidFill>
              </a:rPr>
              <a:t> their staff…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156020" y="2198712"/>
            <a:ext cx="3879959" cy="4621439"/>
            <a:chOff x="3877871" y="896226"/>
            <a:chExt cx="3258935" cy="4292542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3376410773"/>
                </p:ext>
              </p:extLst>
            </p:nvPr>
          </p:nvGraphicFramePr>
          <p:xfrm>
            <a:off x="3877871" y="896226"/>
            <a:ext cx="3258935" cy="42925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4444339" y="4448011"/>
              <a:ext cx="1922472" cy="247106"/>
              <a:chOff x="4444339" y="4448011"/>
              <a:chExt cx="1922472" cy="24710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444339" y="4472270"/>
                <a:ext cx="1922472" cy="22284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37985" y="4528406"/>
                <a:ext cx="88939" cy="83819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922059" y="4528404"/>
                <a:ext cx="88939" cy="84152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67934" y="4448011"/>
                <a:ext cx="1108008" cy="24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Have skills gaps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8150550" y="1611331"/>
            <a:ext cx="4014113" cy="4706407"/>
            <a:chOff x="5771442" y="985581"/>
            <a:chExt cx="3400888" cy="4706407"/>
          </a:xfrm>
        </p:grpSpPr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948694914"/>
                </p:ext>
              </p:extLst>
            </p:nvPr>
          </p:nvGraphicFramePr>
          <p:xfrm>
            <a:off x="5771442" y="985581"/>
            <a:ext cx="3400888" cy="4706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6224416" y="5434293"/>
              <a:ext cx="2182204" cy="246222"/>
              <a:chOff x="2262883" y="6415711"/>
              <a:chExt cx="2182204" cy="24622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262883" y="6415711"/>
                <a:ext cx="873870" cy="21798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024742" y="6496426"/>
                <a:ext cx="88939" cy="84462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16079" y="6496426"/>
                <a:ext cx="88939" cy="84795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337079" y="6415712"/>
                <a:ext cx="11080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Train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341195" y="1188377"/>
            <a:ext cx="3600000" cy="1010335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HPW</a:t>
            </a:r>
            <a:r>
              <a:rPr lang="en-GB" sz="1400" dirty="0">
                <a:solidFill>
                  <a:schemeClr val="tx1"/>
                </a:solidFill>
              </a:rPr>
              <a:t> employers are </a:t>
            </a:r>
            <a:r>
              <a:rPr lang="en-GB" sz="1400" b="1" dirty="0">
                <a:solidFill>
                  <a:schemeClr val="tx1"/>
                </a:solidFill>
              </a:rPr>
              <a:t>more active in the recruitment market</a:t>
            </a:r>
            <a:r>
              <a:rPr lang="en-GB" sz="1400" dirty="0">
                <a:solidFill>
                  <a:schemeClr val="tx1"/>
                </a:solidFill>
              </a:rPr>
              <a:t> and </a:t>
            </a:r>
            <a:r>
              <a:rPr lang="en-GB" sz="1400" b="1" dirty="0">
                <a:solidFill>
                  <a:schemeClr val="tx1"/>
                </a:solidFill>
              </a:rPr>
              <a:t>find it easier to fill their vacancies</a:t>
            </a:r>
            <a:r>
              <a:rPr lang="en-GB" sz="1400" dirty="0">
                <a:solidFill>
                  <a:schemeClr val="tx1"/>
                </a:solidFill>
              </a:rPr>
              <a:t>…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959217829"/>
              </p:ext>
            </p:extLst>
          </p:nvPr>
        </p:nvGraphicFramePr>
        <p:xfrm>
          <a:off x="235674" y="2116704"/>
          <a:ext cx="4070195" cy="462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4431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Product Market Strategy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73905828"/>
              </p:ext>
            </p:extLst>
          </p:nvPr>
        </p:nvGraphicFramePr>
        <p:xfrm>
          <a:off x="251520" y="1075886"/>
          <a:ext cx="11809968" cy="407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336177"/>
            <a:ext cx="8568952" cy="45520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42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7840" y="152078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Not at all price 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7840" y="231423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Often leads the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71790" y="3234965"/>
            <a:ext cx="117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Premium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57840" y="400073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Substantial customisation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9112" y="6612639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Base: All establishments in the private sector (4,942)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306" y="144456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Wholly price dependent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306" y="223515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Rarely leads the way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306" y="311628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Standard or basic quality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306" y="3937239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No difference in product/service offering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9456"/>
              </p:ext>
            </p:extLst>
          </p:nvPr>
        </p:nvGraphicFramePr>
        <p:xfrm>
          <a:off x="3225799" y="4628951"/>
          <a:ext cx="6096001" cy="2119498"/>
        </p:xfrm>
        <a:graphic>
          <a:graphicData uri="http://schemas.openxmlformats.org/drawingml/2006/table">
            <a:tbl>
              <a:tblPr/>
              <a:tblGrid>
                <a:gridCol w="3047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84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altLang="en-US" sz="1100" b="1" i="0" u="none" strike="noStrike" cap="none" normalizeH="0" baseline="0" dirty="0" bmk="_Toc43422153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imes New Roman" pitchFamily="18" charset="0"/>
                        </a:rPr>
                        <a:t>Overall composite Product Market Strategy scores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3A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Aggregate PMS score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of private sector establishments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of private sector</a:t>
                      </a:r>
                      <a:r>
                        <a:rPr lang="en-GB" sz="10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employment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685" marR="0" indent="-27368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Very low (1 to 7)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685" indent="-2736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6%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685" indent="-2736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3%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Low (8 to 10)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15%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9%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Medium (11 to</a:t>
                      </a:r>
                      <a:r>
                        <a:rPr lang="en-GB" sz="1000" baseline="0" dirty="0">
                          <a:effectLst/>
                          <a:latin typeface="Arial"/>
                          <a:ea typeface="Times New Roman"/>
                        </a:rPr>
                        <a:t> 13)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26%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25%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High (14 to 16)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27%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31%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Very high (17 to 20)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13%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20%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832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Characteristics of High PMS employers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232810412"/>
              </p:ext>
            </p:extLst>
          </p:nvPr>
        </p:nvGraphicFramePr>
        <p:xfrm>
          <a:off x="832176" y="1052737"/>
          <a:ext cx="10713830" cy="514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656748" y="6139853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i="1" dirty="0">
                <a:cs typeface="Arial" pitchFamily="34" charset="0"/>
              </a:rPr>
              <a:t>Base: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459330" y="613695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(241)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3398147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(690)</a:t>
            </a: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5336964" y="613695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(1,263)</a:t>
            </a: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7275781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(1,434)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9214599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(743)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9112" y="6534857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00" i="1" dirty="0"/>
              <a:t>Base: All establishments in the private sector, in each PMS group</a:t>
            </a:r>
          </a:p>
        </p:txBody>
      </p:sp>
    </p:spTree>
    <p:extLst>
      <p:ext uri="{BB962C8B-B14F-4D97-AF65-F5344CB8AC3E}">
        <p14:creationId xmlns:p14="http://schemas.microsoft.com/office/powerpoint/2010/main" val="366640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definitions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6613318" y="3137730"/>
            <a:ext cx="2579519" cy="710388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Skills gaps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888973" y="3137729"/>
            <a:ext cx="2579519" cy="710389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Skill-shortage vacancies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 rot="16200000">
            <a:off x="17233" y="4252161"/>
            <a:ext cx="1263487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Incidence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 rot="16200000">
            <a:off x="43315" y="5618978"/>
            <a:ext cx="1211321" cy="741151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Density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9337664" y="3137730"/>
            <a:ext cx="2577985" cy="710390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Under-utilisation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1164627" y="3137730"/>
            <a:ext cx="2579520" cy="710388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Vacancies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6613318" y="3990993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with at least one employee deemed by their employer to be not fully proficient in their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6613317" y="5383900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The number of staff reported as not fully proficient as a proportion of all employment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9337662" y="3990991"/>
            <a:ext cx="2577987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with at least one employee with skills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Times New Roman"/>
              </a:rPr>
              <a:t>and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qualifications more advanced than required for their current job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9337664" y="5383900"/>
            <a:ext cx="2577985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The proportion of all staff with skills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Times New Roman"/>
              </a:rPr>
              <a:t>and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qualifications more advanced than required for their current job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>
          <a:xfrm>
            <a:off x="1164627" y="3990986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reporting at least one vacancy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64627" y="5383896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90170" marR="116840"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Vacancies as a proportion of all employment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3888974" y="3990984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reporting at least one skill-shortage vacancy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3888974" y="5383893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Skill-shortage vacancies as a proportion of all vacancies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278398" y="1268641"/>
            <a:ext cx="3465748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Establishment base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78398" y="2200293"/>
            <a:ext cx="3465747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Employment base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3888973" y="1268642"/>
            <a:ext cx="8026675" cy="741152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a typeface="Times New Roman"/>
              </a:rPr>
              <a:t>Proportions are based on the number of establishments, defined here as a single location of an organisation, where at least two people work.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3888974" y="2200293"/>
            <a:ext cx="8026675" cy="741152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a typeface="Times New Roman"/>
              </a:rPr>
              <a:t>Proportions are based on the total number of employees and working proprietors across establishments.</a:t>
            </a:r>
          </a:p>
        </p:txBody>
      </p:sp>
    </p:spTree>
    <p:extLst>
      <p:ext uri="{BB962C8B-B14F-4D97-AF65-F5344CB8AC3E}">
        <p14:creationId xmlns:p14="http://schemas.microsoft.com/office/powerpoint/2010/main" val="4159214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Characteristics of High PMS employers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9112" y="6534857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00" i="1" dirty="0"/>
              <a:t>Base: All establishments in the private sector, in each PMS group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180936477"/>
              </p:ext>
            </p:extLst>
          </p:nvPr>
        </p:nvGraphicFramePr>
        <p:xfrm>
          <a:off x="865728" y="1045909"/>
          <a:ext cx="10460544" cy="53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8343" y="6168794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i="1" dirty="0">
                <a:cs typeface="Arial" pitchFamily="34" charset="0"/>
              </a:rPr>
              <a:t>Base: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338824" y="6179541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(241)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3349492" y="6193189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(690)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5360160" y="6179541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(1,263)</a:t>
            </a: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7370828" y="6180408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(1,434)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9381495" y="6194062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(743)</a:t>
            </a:r>
          </a:p>
        </p:txBody>
      </p:sp>
    </p:spTree>
    <p:extLst>
      <p:ext uri="{BB962C8B-B14F-4D97-AF65-F5344CB8AC3E}">
        <p14:creationId xmlns:p14="http://schemas.microsoft.com/office/powerpoint/2010/main" val="37198525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7: 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16028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748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Current state of skills in Wales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481541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350144"/>
            <a:ext cx="12062894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There has been a </a:t>
            </a:r>
            <a:r>
              <a:rPr lang="en-GB" sz="2000" b="1" dirty="0">
                <a:latin typeface="+mj-lt"/>
              </a:rPr>
              <a:t>steep rise in vacancy levels </a:t>
            </a:r>
            <a:r>
              <a:rPr lang="en-GB" sz="2000" dirty="0">
                <a:latin typeface="+mj-lt"/>
              </a:rPr>
              <a:t>among employers - from 26 thousand vacancies at the time of the survey in 2013 to 36 thousand in 2015 – reflecting high demand for labour.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Approaching a quarter (24%) of these vacancies were perceived to be skills-shortage vacancies due to applicants </a:t>
            </a:r>
            <a:r>
              <a:rPr lang="en-GB" sz="2000" b="1" dirty="0"/>
              <a:t>lacking the requisite skills, experience and qualifications</a:t>
            </a:r>
            <a:r>
              <a:rPr lang="en-GB" sz="20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number of </a:t>
            </a:r>
            <a:r>
              <a:rPr lang="en-GB" sz="2000" b="1" dirty="0">
                <a:latin typeface="+mj-lt"/>
              </a:rPr>
              <a:t>skills gaps among existing staff has decreased slightly</a:t>
            </a:r>
            <a:r>
              <a:rPr lang="en-GB" sz="2000" dirty="0">
                <a:latin typeface="+mj-lt"/>
              </a:rPr>
              <a:t> to 54 thousand employees (4.5% of the total workforce).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Knowledge related to the organisation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and its services </a:t>
            </a:r>
            <a:r>
              <a:rPr lang="en-GB" sz="2000" dirty="0">
                <a:latin typeface="+mj-lt"/>
              </a:rPr>
              <a:t>and </a:t>
            </a:r>
            <a:r>
              <a:rPr lang="en-GB" sz="2000" b="1" dirty="0">
                <a:latin typeface="+mj-lt"/>
              </a:rPr>
              <a:t>specialist skills for the role </a:t>
            </a:r>
            <a:r>
              <a:rPr lang="en-GB" sz="2000" dirty="0">
                <a:latin typeface="+mj-lt"/>
              </a:rPr>
              <a:t>were most likely to be viewed as lacking from applicants and among existing staff.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demand for </a:t>
            </a:r>
            <a:r>
              <a:rPr lang="en-GB" sz="2000" b="1" dirty="0">
                <a:latin typeface="+mj-lt"/>
              </a:rPr>
              <a:t>improved people and personal skills </a:t>
            </a:r>
            <a:r>
              <a:rPr lang="en-GB" sz="2000" dirty="0">
                <a:latin typeface="+mj-lt"/>
              </a:rPr>
              <a:t>was also apparent, with time management and prioritisation of tasks commonly lacking across the workforce.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This points to the </a:t>
            </a:r>
            <a:r>
              <a:rPr lang="en-GB" sz="2000" b="1" dirty="0">
                <a:latin typeface="+mj-lt"/>
              </a:rPr>
              <a:t>growing complexity of job roles</a:t>
            </a:r>
            <a:r>
              <a:rPr lang="en-GB" sz="2000" dirty="0">
                <a:latin typeface="+mj-lt"/>
              </a:rPr>
              <a:t>, across all occupations, requiring individuals to juggle multiple strands of work and 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Employers are responding through training, with </a:t>
            </a:r>
            <a:r>
              <a:rPr lang="en-GB" sz="2000" b="1" dirty="0">
                <a:latin typeface="+mj-lt"/>
              </a:rPr>
              <a:t>increased use of e-learning</a:t>
            </a:r>
            <a:r>
              <a:rPr lang="en-GB" sz="2000" dirty="0">
                <a:latin typeface="+mj-lt"/>
              </a:rPr>
              <a:t>, but there is clear demand for training that is geared more specifically to the requirements of an evolving workplace.</a:t>
            </a:r>
          </a:p>
          <a:p>
            <a:endParaRPr lang="en-GB" sz="2000" dirty="0">
              <a:latin typeface="+mj-lt"/>
            </a:endParaRPr>
          </a:p>
          <a:p>
            <a:pPr marL="1085850" lvl="1" indent="-342900"/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884006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Impacts 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481541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21544"/>
            <a:ext cx="12062894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Skills challenges impact both the short-term and long-term success of businesses, with notable </a:t>
            </a:r>
            <a:r>
              <a:rPr lang="en-GB" sz="2000" b="1" dirty="0">
                <a:latin typeface="+mj-lt"/>
              </a:rPr>
              <a:t>implications on businesses’ productivity and growth </a:t>
            </a:r>
            <a:r>
              <a:rPr lang="en-GB" sz="2000" dirty="0">
                <a:latin typeface="+mj-lt"/>
              </a:rPr>
              <a:t>potential. Most commonly, employers acknowledge the increased workloads and pressure placed on some staff as a result of skills shortages within the market and the workplace (84% and 54%, respectively).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Innovation is a key factor towards boosting productivity but the skills challenges employers faced, particularly around staff being </a:t>
            </a:r>
            <a:r>
              <a:rPr lang="en-GB" sz="2000" b="1" dirty="0">
                <a:latin typeface="+mj-lt"/>
              </a:rPr>
              <a:t>unable to solve complex problems </a:t>
            </a:r>
            <a:r>
              <a:rPr lang="en-GB" sz="2000" dirty="0">
                <a:latin typeface="+mj-lt"/>
              </a:rPr>
              <a:t>point to limitations 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Appropriate training can serve to mitigate such impacts, but </a:t>
            </a:r>
            <a:r>
              <a:rPr lang="en-GB" sz="2000" b="1" dirty="0">
                <a:latin typeface="+mj-lt"/>
              </a:rPr>
              <a:t>training levels have remained relatively static </a:t>
            </a:r>
            <a:r>
              <a:rPr lang="en-GB" sz="2000" dirty="0">
                <a:latin typeface="+mj-lt"/>
              </a:rPr>
              <a:t>since 2013 (63%), despite a more buoyant economy. Employer engagement in the development of future training is fundamental with regards the development of the training offer. Around half of employers already providing training exhibit a desire to offer more (49%), and cite lack of funds as the most prevalent barrier to doing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Around 89 thousand were deemed to be over qualified and over skilled for their job role; this was most commonly attributed to a lack of interest among such staff to take on a higher level role. </a:t>
            </a:r>
            <a:r>
              <a:rPr lang="en-GB" sz="2000" b="1" dirty="0">
                <a:latin typeface="+mj-lt"/>
              </a:rPr>
              <a:t>Employers need to capitalise on this available talent</a:t>
            </a:r>
            <a:r>
              <a:rPr lang="en-GB" sz="2000" dirty="0">
                <a:latin typeface="+mj-lt"/>
              </a:rPr>
              <a:t>.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471423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more information contact UKCES Employer Surveys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Employer.surveys@ukces.org.uk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0207 227 7800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ukces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45" t="65555" r="67304" b="14445"/>
          <a:stretch/>
        </p:blipFill>
        <p:spPr>
          <a:xfrm>
            <a:off x="495300" y="1900435"/>
            <a:ext cx="1247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"/>
              </a:rPr>
              <a:t>Section 1:</a:t>
            </a:r>
            <a:br>
              <a:rPr lang="en-GB" dirty="0">
                <a:latin typeface="Open Sans Semibold"/>
              </a:rPr>
            </a:br>
            <a:r>
              <a:rPr lang="en-GB" dirty="0">
                <a:latin typeface="Open Sans Semibold"/>
              </a:rPr>
              <a:t>Employers’ experiences of skill shortages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48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20915923"/>
              </p:ext>
            </p:extLst>
          </p:nvPr>
        </p:nvGraphicFramePr>
        <p:xfrm>
          <a:off x="-140764" y="871013"/>
          <a:ext cx="12152675" cy="598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vacancies by region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7978" y="6257916"/>
            <a:ext cx="99440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(2011: Wales: 5,958; North: 1,420; Mid: 788; South East: 2,374; South West: 1,376; West Wales and the Valleys: 3,696; East: 2,262</a:t>
            </a:r>
          </a:p>
          <a:p>
            <a:pPr algn="r"/>
            <a:r>
              <a:rPr lang="en-GB" sz="1100" i="1" dirty="0"/>
              <a:t>2013: Wales: 5,996 ; North: 1,580; Mid: 717; South East: 2,400; South West: 1,299; West Wales and the Valleys: 3,634; East: 2,362 </a:t>
            </a:r>
            <a:br>
              <a:rPr lang="en-GB" sz="1100" i="1" dirty="0"/>
            </a:br>
            <a:r>
              <a:rPr lang="en-GB" sz="1100" i="1" dirty="0"/>
              <a:t>2015: Wales: 6,027; North: 1,528; Mid: 742; South East: 2,395; South West: 1,362; West Wales and the Valleys: 3,645; East: 2,382).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8039" y="5481636"/>
            <a:ext cx="557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NeueHaasGroteskDisp Std Blk"/>
              </a:rPr>
              <a:t>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744" y="5481868"/>
            <a:ext cx="545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NeueHaasGroteskDisp Std Blk"/>
              </a:rPr>
              <a:t>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668" y="5779939"/>
            <a:ext cx="695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3729" y="5779939"/>
            <a:ext cx="122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North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5551" y="5779939"/>
            <a:ext cx="105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Mid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4790" y="5779939"/>
            <a:ext cx="174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South East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7293" y="5672217"/>
            <a:ext cx="198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West Wales </a:t>
            </a:r>
            <a:br>
              <a:rPr lang="en-GB" sz="1400" b="1" dirty="0">
                <a:latin typeface="NeueHaasGroteskDisp Std Blk"/>
              </a:rPr>
            </a:br>
            <a:r>
              <a:rPr lang="en-GB" sz="1400" b="1" dirty="0">
                <a:latin typeface="NeueHaasGroteskDisp Std Blk"/>
              </a:rPr>
              <a:t>and the Valleys (ESF)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1310" y="5479781"/>
            <a:ext cx="557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NeueHaasGroteskDisp Std Blk"/>
              </a:rPr>
              <a:t>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8564" y="1182105"/>
            <a:ext cx="2620066" cy="276999"/>
            <a:chOff x="558564" y="1182105"/>
            <a:chExt cx="2620066" cy="276999"/>
          </a:xfrm>
        </p:grpSpPr>
        <p:grpSp>
          <p:nvGrpSpPr>
            <p:cNvPr id="33" name="Group 32"/>
            <p:cNvGrpSpPr/>
            <p:nvPr/>
          </p:nvGrpSpPr>
          <p:grpSpPr>
            <a:xfrm>
              <a:off x="558564" y="1274885"/>
              <a:ext cx="412339" cy="83820"/>
              <a:chOff x="5500877" y="2085422"/>
              <a:chExt cx="412339" cy="8382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24956" y="2085422"/>
                <a:ext cx="88260" cy="83820"/>
              </a:xfrm>
              <a:prstGeom prst="rect">
                <a:avLst/>
              </a:prstGeom>
              <a:ln cap="sq">
                <a:solidFill>
                  <a:srgbClr val="233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663232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cap="sq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500877" y="2085422"/>
                <a:ext cx="88260" cy="838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cap="sq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097500" y="1182105"/>
              <a:ext cx="2081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Incidence of  vacancies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9454" y="118979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(vacancies as % of employment)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08359" y="5670755"/>
            <a:ext cx="158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South West Wales</a:t>
            </a:r>
            <a:endParaRPr lang="en-GB" sz="1100" b="1" dirty="0">
              <a:latin typeface="NeueHaasGroteskDisp Std Bl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10886" y="5684403"/>
            <a:ext cx="145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East Wales (ESF)</a:t>
            </a:r>
            <a:endParaRPr lang="en-GB" sz="1100" b="1" dirty="0">
              <a:latin typeface="NeueHaasGroteskDisp Std Blk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338423" y="1274885"/>
            <a:ext cx="278948" cy="83820"/>
            <a:chOff x="3233495" y="1274885"/>
            <a:chExt cx="278948" cy="838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947426" y="5485693"/>
            <a:ext cx="557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NeueHaasGroteskDisp Std Blk"/>
              </a:rPr>
              <a:t>2013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51131" y="5485925"/>
            <a:ext cx="545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NeueHaasGroteskDisp Std Blk"/>
              </a:rPr>
              <a:t>2011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60697" y="5483838"/>
            <a:ext cx="557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NeueHaasGroteskDisp Std Blk"/>
              </a:rPr>
              <a:t>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4000" y="5508000"/>
            <a:ext cx="1367541" cy="279114"/>
            <a:chOff x="10512575" y="5481617"/>
            <a:chExt cx="1367541" cy="279114"/>
          </a:xfrm>
        </p:grpSpPr>
        <p:sp>
          <p:nvSpPr>
            <p:cNvPr id="31" name="TextBox 7"/>
            <p:cNvSpPr txBox="1"/>
            <p:nvPr/>
          </p:nvSpPr>
          <p:spPr>
            <a:xfrm>
              <a:off x="10908874" y="5483473"/>
              <a:ext cx="557929" cy="27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>
                  <a:latin typeface="NeueHaasGroteskDisp Std Blk"/>
                </a:rPr>
                <a:t>2013</a:t>
              </a:r>
            </a:p>
          </p:txBody>
        </p:sp>
        <p:sp>
          <p:nvSpPr>
            <p:cNvPr id="32" name="TextBox 8"/>
            <p:cNvSpPr txBox="1"/>
            <p:nvPr/>
          </p:nvSpPr>
          <p:spPr>
            <a:xfrm>
              <a:off x="10512575" y="5483713"/>
              <a:ext cx="545777" cy="27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>
                  <a:latin typeface="NeueHaasGroteskDisp Std Blk"/>
                </a:rPr>
                <a:t>2011</a:t>
              </a:r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1322187" y="5481617"/>
              <a:ext cx="557929" cy="27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>
                  <a:latin typeface="NeueHaasGroteskDisp Std Blk"/>
                </a:rPr>
                <a:t>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99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62781" y="1086693"/>
            <a:ext cx="2081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Incidence of  vacancies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vacancies by sector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398687"/>
              </p:ext>
            </p:extLst>
          </p:nvPr>
        </p:nvGraphicFramePr>
        <p:xfrm>
          <a:off x="307763" y="1850065"/>
          <a:ext cx="11725275" cy="382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78966" y="5540201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Education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798" y="5540201"/>
            <a:ext cx="1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Public Administration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007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Health &amp; Social 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6203" y="5540201"/>
            <a:ext cx="10287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Arts &amp; Other Services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3275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Electricity, Gas &amp; Water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9021" y="5540201"/>
            <a:ext cx="1128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Manufacturing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7681" y="5587514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Business Services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79756" y="5540201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Transport &amp; Comms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7890" y="5586367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Financial Services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17655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Wholesale &amp; Retail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20010" y="5540201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Construction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01447" y="5540201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Agriculture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2488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Hotels &amp; Restaurants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50721"/>
              </p:ext>
            </p:extLst>
          </p:nvPr>
        </p:nvGraphicFramePr>
        <p:xfrm>
          <a:off x="332572" y="1364046"/>
          <a:ext cx="11731629" cy="2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455637" y="1094387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Density (vacancies as % of employment)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7890" y="1153173"/>
            <a:ext cx="146853" cy="1440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976351" y="1106040"/>
            <a:ext cx="3244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Employers with at least one vacancy (2015)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10798" y="1202630"/>
            <a:ext cx="249984" cy="83820"/>
            <a:chOff x="5663232" y="2085422"/>
            <a:chExt cx="249984" cy="83820"/>
          </a:xfrm>
        </p:grpSpPr>
        <p:sp>
          <p:nvSpPr>
            <p:cNvPr id="55" name="Rectangle 54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63744" y="6609372"/>
            <a:ext cx="2528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  <a:endParaRPr lang="en-GB" sz="28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073401" y="6233963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(394)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" y="6243967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6093653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2522" y="623759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(67)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73345" y="623759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(602)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74168" y="623759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79789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(414)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80612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(618)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81435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(467)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86371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(492)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61156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(736)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717438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(127)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83904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(419)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8472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(467)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285550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(1,109)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85031" y="6059623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(361)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3183" y="606325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(75)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83037" y="606325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(617)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82891" y="606325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(62)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87543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(427)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87397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(649)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87251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(474)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186370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(405)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66003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(715)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21316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(108)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486813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(526)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386667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(405)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286521" y="606962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(1,203)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176689" y="1183281"/>
            <a:ext cx="278948" cy="83820"/>
            <a:chOff x="3233495" y="1274885"/>
            <a:chExt cx="278948" cy="8382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47313" y="1967578"/>
            <a:ext cx="937448" cy="762666"/>
            <a:chOff x="8147313" y="1967578"/>
            <a:chExt cx="937448" cy="762666"/>
          </a:xfrm>
        </p:grpSpPr>
        <p:sp>
          <p:nvSpPr>
            <p:cNvPr id="66" name="Rectangle 65"/>
            <p:cNvSpPr/>
            <p:nvPr/>
          </p:nvSpPr>
          <p:spPr>
            <a:xfrm>
              <a:off x="8155613" y="2080244"/>
              <a:ext cx="144000" cy="14400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47313" y="247357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7134" y="196757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87133" y="236091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44976"/>
      </p:ext>
    </p:extLst>
  </p:cSld>
  <p:clrMapOvr>
    <a:masterClrMapping/>
  </p:clrMapOvr>
</p:sld>
</file>

<file path=ppt/theme/theme1.xml><?xml version="1.0" encoding="utf-8"?>
<a:theme xmlns:a="http://schemas.openxmlformats.org/drawingml/2006/main" name="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ppt/theme/theme2.xml><?xml version="1.0" encoding="utf-8"?>
<a:theme xmlns:a="http://schemas.openxmlformats.org/drawingml/2006/main" name="1_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4860</Words>
  <Application>Microsoft Office PowerPoint</Application>
  <PresentationFormat>Widescreen</PresentationFormat>
  <Paragraphs>1481</Paragraphs>
  <Slides>64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Arial</vt:lpstr>
      <vt:lpstr>Calibri</vt:lpstr>
      <vt:lpstr>Gill Sans</vt:lpstr>
      <vt:lpstr>Impact</vt:lpstr>
      <vt:lpstr>Lucida Grande</vt:lpstr>
      <vt:lpstr>NeueHaasGroteskDisp Std Blk</vt:lpstr>
      <vt:lpstr>Open Sans</vt:lpstr>
      <vt:lpstr>Open Sans Extrabold</vt:lpstr>
      <vt:lpstr>Open Sans Semibold</vt:lpstr>
      <vt:lpstr>Times New Roman</vt:lpstr>
      <vt:lpstr>Wingdings</vt:lpstr>
      <vt:lpstr>ヒラギノ角ゴ ProN W3</vt:lpstr>
      <vt:lpstr>ヒラギノ角ゴ ProN W6</vt:lpstr>
      <vt:lpstr>UKCES 2014</vt:lpstr>
      <vt:lpstr>1_UKCES 2014</vt:lpstr>
      <vt:lpstr>PowerPoint Presentation</vt:lpstr>
      <vt:lpstr>Contents</vt:lpstr>
      <vt:lpstr>ESS 2015 – overview </vt:lpstr>
      <vt:lpstr>Achieved interviews / confidence intervals </vt:lpstr>
      <vt:lpstr>Profile of survey population </vt:lpstr>
      <vt:lpstr>Key definitions</vt:lpstr>
      <vt:lpstr>Section 1: Employers’ experiences of skill shortages</vt:lpstr>
      <vt:lpstr>Incidence and density of vacancies by region</vt:lpstr>
      <vt:lpstr>Incidence and density of vacancies by sector </vt:lpstr>
      <vt:lpstr>Incidence and density of skill-shortage vacancies by region</vt:lpstr>
      <vt:lpstr>Density of skill-shortage vacancies by sector</vt:lpstr>
      <vt:lpstr>Density of skill-shortage vacancies by occupation</vt:lpstr>
      <vt:lpstr>Technical and practical skills lacking among applicants</vt:lpstr>
      <vt:lpstr>People skills lacking among applicants </vt:lpstr>
      <vt:lpstr>Impact of skill-shortage vacancies</vt:lpstr>
      <vt:lpstr>Action taken to fill skill-shortage vacancies</vt:lpstr>
      <vt:lpstr>Section 2: Retention difficulties</vt:lpstr>
      <vt:lpstr>PowerPoint Presentation</vt:lpstr>
      <vt:lpstr>PowerPoint Presentation</vt:lpstr>
      <vt:lpstr>PowerPoint Presentation</vt:lpstr>
      <vt:lpstr>Occupation most affected by retention difficulties</vt:lpstr>
      <vt:lpstr>PowerPoint Presentation</vt:lpstr>
      <vt:lpstr>Section 3:  The internal skills challenge</vt:lpstr>
      <vt:lpstr>Incidence and density of skills gaps by region</vt:lpstr>
      <vt:lpstr>Incidence and density of skills gaps by establishment size </vt:lpstr>
      <vt:lpstr>Incidence and density of skills gaps by sector</vt:lpstr>
      <vt:lpstr>Skills gaps density by occupation</vt:lpstr>
      <vt:lpstr>Main causes of skills gaps</vt:lpstr>
      <vt:lpstr>Impact of skills gaps by establishment size </vt:lpstr>
      <vt:lpstr>Impact of skills gaps</vt:lpstr>
      <vt:lpstr>Technical and practical skills that need improving among staff with skills gaps</vt:lpstr>
      <vt:lpstr>People and personal skills that need improving among staff with skills gaps</vt:lpstr>
      <vt:lpstr>Action taken to overcome skills gaps</vt:lpstr>
      <vt:lpstr>Changes in the number of SSVs and skills gaps over time</vt:lpstr>
      <vt:lpstr>Section 4:  Under-utilisation</vt:lpstr>
      <vt:lpstr>Incidence and density of skills under-utilisation by region</vt:lpstr>
      <vt:lpstr>Incidence and density of skills under-utilisation by establishment size</vt:lpstr>
      <vt:lpstr>Incidence and density of skills under-utilisation by sector</vt:lpstr>
      <vt:lpstr>Occupations where under-utilisation is most prevalent</vt:lpstr>
      <vt:lpstr>Reasons why staff are working in roles for which they have excess qualifications and skills</vt:lpstr>
      <vt:lpstr>Section 5:  Employer investment in training and skills</vt:lpstr>
      <vt:lpstr>Proportion of employers providing training in the last 12 months by region</vt:lpstr>
      <vt:lpstr>Proportion of employers providing training in the last 12 months by size</vt:lpstr>
      <vt:lpstr>Proportion of employers providing training in the last 12 months by sector</vt:lpstr>
      <vt:lpstr>Training Equilibrium: employers’ interest in providing more training than they were able to</vt:lpstr>
      <vt:lpstr>Types of Training and Workforce Development provided</vt:lpstr>
      <vt:lpstr>Number and proportion of staff trained by region</vt:lpstr>
      <vt:lpstr>Proportion of staff trained by size</vt:lpstr>
      <vt:lpstr>Number and proportion of staff trained by sector</vt:lpstr>
      <vt:lpstr>Proportion of staff trained by occupation</vt:lpstr>
      <vt:lpstr>Training Days</vt:lpstr>
      <vt:lpstr>PowerPoint Presentation</vt:lpstr>
      <vt:lpstr>PowerPoint Presentation</vt:lpstr>
      <vt:lpstr>Training and Workforce Development - Summary</vt:lpstr>
      <vt:lpstr>Section 6:  High Performance Working practices  and Product Market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7:  Conclusions</vt:lpstr>
      <vt:lpstr>Current state of skills in Wales</vt:lpstr>
      <vt:lpstr>Impacts and Response</vt:lpstr>
      <vt:lpstr>For more information contact UKCES Employer Surveys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2018-04-12T13:42:23Z</dcterms:created>
  <dcterms:modified xsi:type="dcterms:W3CDTF">2018-04-12T13:46:39Z</dcterms:modified>
</cp:coreProperties>
</file>