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7.xml" ContentType="application/vnd.openxmlformats-officedocument.drawingml.chartshapes+xml"/>
  <Override PartName="/ppt/charts/chart27.xml" ContentType="application/vnd.openxmlformats-officedocument.drawingml.chart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3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5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6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17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18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2.xml" ContentType="application/vnd.openxmlformats-officedocument.drawingml.chart+xml"/>
  <Override PartName="/ppt/theme/themeOverride1.xml" ContentType="application/vnd.openxmlformats-officedocument.themeOverride+xml"/>
  <Override PartName="/ppt/charts/chart53.xml" ContentType="application/vnd.openxmlformats-officedocument.drawingml.chart+xml"/>
  <Override PartName="/ppt/theme/themeOverride2.xml" ContentType="application/vnd.openxmlformats-officedocument.themeOverride+xml"/>
  <Override PartName="/ppt/charts/chart54.xml" ContentType="application/vnd.openxmlformats-officedocument.drawingml.chart+xml"/>
  <Override PartName="/ppt/theme/themeOverride3.xml" ContentType="application/vnd.openxmlformats-officedocument.themeOverride+xml"/>
  <Override PartName="/ppt/charts/chart55.xml" ContentType="application/vnd.openxmlformats-officedocument.drawingml.chart+xml"/>
  <Override PartName="/ppt/notesSlides/notesSlide21.xml" ContentType="application/vnd.openxmlformats-officedocument.presentationml.notesSlide+xml"/>
  <Override PartName="/ppt/charts/chart56.xml" ContentType="application/vnd.openxmlformats-officedocument.drawingml.chart+xml"/>
  <Override PartName="/ppt/notesSlides/notesSlide22.xml" ContentType="application/vnd.openxmlformats-officedocument.presentationml.notesSlide+xml"/>
  <Override PartName="/ppt/charts/chart57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9">
  <p:sldMasterIdLst>
    <p:sldMasterId id="2147483720" r:id="rId1"/>
    <p:sldMasterId id="2147483752" r:id="rId2"/>
  </p:sldMasterIdLst>
  <p:notesMasterIdLst>
    <p:notesMasterId r:id="rId67"/>
  </p:notesMasterIdLst>
  <p:handoutMasterIdLst>
    <p:handoutMasterId r:id="rId68"/>
  </p:handoutMasterIdLst>
  <p:sldIdLst>
    <p:sldId id="258" r:id="rId3"/>
    <p:sldId id="419" r:id="rId4"/>
    <p:sldId id="346" r:id="rId5"/>
    <p:sldId id="517" r:id="rId6"/>
    <p:sldId id="348" r:id="rId7"/>
    <p:sldId id="350" r:id="rId8"/>
    <p:sldId id="260" r:id="rId9"/>
    <p:sldId id="500" r:id="rId10"/>
    <p:sldId id="501" r:id="rId11"/>
    <p:sldId id="502" r:id="rId12"/>
    <p:sldId id="351" r:id="rId13"/>
    <p:sldId id="345" r:id="rId14"/>
    <p:sldId id="470" r:id="rId15"/>
    <p:sldId id="471" r:id="rId16"/>
    <p:sldId id="472" r:id="rId17"/>
    <p:sldId id="473" r:id="rId18"/>
    <p:sldId id="420" r:id="rId19"/>
    <p:sldId id="518" r:id="rId20"/>
    <p:sldId id="519" r:id="rId21"/>
    <p:sldId id="509" r:id="rId22"/>
    <p:sldId id="510" r:id="rId23"/>
    <p:sldId id="511" r:id="rId24"/>
    <p:sldId id="320" r:id="rId25"/>
    <p:sldId id="503" r:id="rId26"/>
    <p:sldId id="504" r:id="rId27"/>
    <p:sldId id="505" r:id="rId28"/>
    <p:sldId id="506" r:id="rId29"/>
    <p:sldId id="507" r:id="rId30"/>
    <p:sldId id="481" r:id="rId31"/>
    <p:sldId id="482" r:id="rId32"/>
    <p:sldId id="483" r:id="rId33"/>
    <p:sldId id="484" r:id="rId34"/>
    <p:sldId id="485" r:id="rId35"/>
    <p:sldId id="467" r:id="rId36"/>
    <p:sldId id="356" r:id="rId37"/>
    <p:sldId id="459" r:id="rId38"/>
    <p:sldId id="460" r:id="rId39"/>
    <p:sldId id="461" r:id="rId40"/>
    <p:sldId id="462" r:id="rId41"/>
    <p:sldId id="463" r:id="rId42"/>
    <p:sldId id="486" r:id="rId43"/>
    <p:sldId id="487" r:id="rId44"/>
    <p:sldId id="488" r:id="rId45"/>
    <p:sldId id="489" r:id="rId46"/>
    <p:sldId id="490" r:id="rId47"/>
    <p:sldId id="491" r:id="rId48"/>
    <p:sldId id="492" r:id="rId49"/>
    <p:sldId id="493" r:id="rId50"/>
    <p:sldId id="494" r:id="rId51"/>
    <p:sldId id="495" r:id="rId52"/>
    <p:sldId id="496" r:id="rId53"/>
    <p:sldId id="497" r:id="rId54"/>
    <p:sldId id="498" r:id="rId55"/>
    <p:sldId id="499" r:id="rId56"/>
    <p:sldId id="453" r:id="rId57"/>
    <p:sldId id="513" r:id="rId58"/>
    <p:sldId id="514" r:id="rId59"/>
    <p:sldId id="515" r:id="rId60"/>
    <p:sldId id="520" r:id="rId61"/>
    <p:sldId id="521" r:id="rId62"/>
    <p:sldId id="404" r:id="rId63"/>
    <p:sldId id="522" r:id="rId64"/>
    <p:sldId id="523" r:id="rId65"/>
    <p:sldId id="524" r:id="rId6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35">
          <p15:clr>
            <a:srgbClr val="A4A3A4"/>
          </p15:clr>
        </p15:guide>
        <p15:guide id="4" pos="1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ACE"/>
    <a:srgbClr val="C8D3EF"/>
    <a:srgbClr val="233A75"/>
    <a:srgbClr val="836DB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9" autoAdjust="0"/>
    <p:restoredTop sz="68305" autoAdjust="0"/>
  </p:normalViewPr>
  <p:slideViewPr>
    <p:cSldViewPr snapToGrid="0">
      <p:cViewPr varScale="1">
        <p:scale>
          <a:sx n="74" d="100"/>
          <a:sy n="74" d="100"/>
        </p:scale>
        <p:origin x="1536" y="78"/>
      </p:cViewPr>
      <p:guideLst>
        <p:guide orient="horz" pos="2160"/>
        <p:guide pos="3840"/>
        <p:guide orient="horz" pos="1635"/>
        <p:guide pos="124"/>
      </p:guideLst>
    </p:cSldViewPr>
  </p:slideViewPr>
  <p:outlineViewPr>
    <p:cViewPr>
      <p:scale>
        <a:sx n="33" d="100"/>
        <a:sy n="33" d="100"/>
      </p:scale>
      <p:origin x="0" y="678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1.xml"/><Relationship Id="rId55" Type="http://schemas.openxmlformats.org/officeDocument/2006/relationships/slide" Target="slides/slide56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54" Type="http://schemas.openxmlformats.org/officeDocument/2006/relationships/slide" Target="slides/slide55.xml"/><Relationship Id="rId62" Type="http://schemas.openxmlformats.org/officeDocument/2006/relationships/slide" Target="slides/slide63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3" Type="http://schemas.openxmlformats.org/officeDocument/2006/relationships/slide" Target="slides/slide54.xml"/><Relationship Id="rId58" Type="http://schemas.openxmlformats.org/officeDocument/2006/relationships/slide" Target="slides/slide59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50.xml"/><Relationship Id="rId57" Type="http://schemas.openxmlformats.org/officeDocument/2006/relationships/slide" Target="slides/slide58.xml"/><Relationship Id="rId61" Type="http://schemas.openxmlformats.org/officeDocument/2006/relationships/slide" Target="slides/slide62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3.xml"/><Relationship Id="rId60" Type="http://schemas.openxmlformats.org/officeDocument/2006/relationships/slide" Target="slides/slide6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56" Type="http://schemas.openxmlformats.org/officeDocument/2006/relationships/slide" Target="slides/slide57.xml"/><Relationship Id="rId8" Type="http://schemas.openxmlformats.org/officeDocument/2006/relationships/slide" Target="slides/slide8.xml"/><Relationship Id="rId51" Type="http://schemas.openxmlformats.org/officeDocument/2006/relationships/slide" Target="slides/slide52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1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2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3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0692605456246E-2"/>
          <c:y val="2.5580322670959228E-2"/>
          <c:w val="0.89834726568921597"/>
          <c:h val="0.923259031987122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250+</c:v>
                </c:pt>
                <c:pt idx="1">
                  <c:v>100-249</c:v>
                </c:pt>
                <c:pt idx="2">
                  <c:v>50-99</c:v>
                </c:pt>
                <c:pt idx="3">
                  <c:v>25-99</c:v>
                </c:pt>
                <c:pt idx="4">
                  <c:v>5-24</c:v>
                </c:pt>
                <c:pt idx="5">
                  <c:v>2-4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0.15</c:v>
                </c:pt>
                <c:pt idx="2">
                  <c:v>0.13</c:v>
                </c:pt>
                <c:pt idx="3">
                  <c:v>0.12</c:v>
                </c:pt>
                <c:pt idx="4">
                  <c:v>0.24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1-45AE-B0D3-F239BADFC9E3}"/>
            </c:ext>
          </c:extLst>
        </c:ser>
        <c:ser>
          <c:idx val="1"/>
          <c:order val="1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31-45AE-B0D3-F239BADFC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250+</c:v>
                </c:pt>
                <c:pt idx="1">
                  <c:v>100-249</c:v>
                </c:pt>
                <c:pt idx="2">
                  <c:v>50-99</c:v>
                </c:pt>
                <c:pt idx="3">
                  <c:v>25-99</c:v>
                </c:pt>
                <c:pt idx="4">
                  <c:v>5-24</c:v>
                </c:pt>
                <c:pt idx="5">
                  <c:v>2-4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0.06</c:v>
                </c:pt>
                <c:pt idx="4">
                  <c:v>0.38</c:v>
                </c:pt>
                <c:pt idx="5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1-45AE-B0D3-F239BADFC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79872"/>
        <c:axId val="7033600"/>
      </c:barChart>
      <c:catAx>
        <c:axId val="1180798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7033600"/>
        <c:crosses val="autoZero"/>
        <c:auto val="1"/>
        <c:lblAlgn val="ctr"/>
        <c:lblOffset val="100"/>
        <c:noMultiLvlLbl val="0"/>
      </c:catAx>
      <c:valAx>
        <c:axId val="70336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807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0"/>
              <c:layout>
                <c:manualLayout>
                  <c:x val="4.1666666666666666E-3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24-464E-8733-AA2977C5F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Increase workload for other staff</c:v>
                </c:pt>
                <c:pt idx="1">
                  <c:v>Have difficulties meeting customer services objectives</c:v>
                </c:pt>
                <c:pt idx="2">
                  <c:v>Experience increased operating costs</c:v>
                </c:pt>
                <c:pt idx="3">
                  <c:v>Lose business or orders to competitors</c:v>
                </c:pt>
                <c:pt idx="4">
                  <c:v>Delay developing new products or services</c:v>
                </c:pt>
                <c:pt idx="5">
                  <c:v>Have difficulties meeting quality standards</c:v>
                </c:pt>
                <c:pt idx="6">
                  <c:v>Have difficulties introducing new working practices</c:v>
                </c:pt>
                <c:pt idx="7">
                  <c:v>Outsource work</c:v>
                </c:pt>
                <c:pt idx="8">
                  <c:v>Withdraw from offering certain products or services altogether</c:v>
                </c:pt>
                <c:pt idx="9">
                  <c:v>Have difficulties introducing technological change</c:v>
                </c:pt>
                <c:pt idx="10">
                  <c:v>Any impact 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0.84</c:v>
                </c:pt>
                <c:pt idx="1">
                  <c:v>0.49</c:v>
                </c:pt>
                <c:pt idx="2">
                  <c:v>0.42</c:v>
                </c:pt>
                <c:pt idx="3">
                  <c:v>0.42</c:v>
                </c:pt>
                <c:pt idx="4">
                  <c:v>0.4</c:v>
                </c:pt>
                <c:pt idx="5">
                  <c:v>0.35</c:v>
                </c:pt>
                <c:pt idx="6">
                  <c:v>0.34</c:v>
                </c:pt>
                <c:pt idx="7">
                  <c:v>0.3</c:v>
                </c:pt>
                <c:pt idx="8">
                  <c:v>0.24</c:v>
                </c:pt>
                <c:pt idx="9">
                  <c:v>0.23</c:v>
                </c:pt>
                <c:pt idx="10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4-464E-8733-AA2977C5FF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Increase workload for other staff</c:v>
                </c:pt>
                <c:pt idx="1">
                  <c:v>Have difficulties meeting customer services objectives</c:v>
                </c:pt>
                <c:pt idx="2">
                  <c:v>Experience increased operating costs</c:v>
                </c:pt>
                <c:pt idx="3">
                  <c:v>Lose business or orders to competitors</c:v>
                </c:pt>
                <c:pt idx="4">
                  <c:v>Delay developing new products or services</c:v>
                </c:pt>
                <c:pt idx="5">
                  <c:v>Have difficulties meeting quality standards</c:v>
                </c:pt>
                <c:pt idx="6">
                  <c:v>Have difficulties introducing new working practices</c:v>
                </c:pt>
                <c:pt idx="7">
                  <c:v>Outsource work</c:v>
                </c:pt>
                <c:pt idx="8">
                  <c:v>Withdraw from offering certain products or services altogether</c:v>
                </c:pt>
                <c:pt idx="9">
                  <c:v>Have difficulties introducing technological change</c:v>
                </c:pt>
                <c:pt idx="10">
                  <c:v>Any impact 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0.83</c:v>
                </c:pt>
                <c:pt idx="1">
                  <c:v>0.48</c:v>
                </c:pt>
                <c:pt idx="2">
                  <c:v>0.42</c:v>
                </c:pt>
                <c:pt idx="3">
                  <c:v>0.42</c:v>
                </c:pt>
                <c:pt idx="4">
                  <c:v>0.43</c:v>
                </c:pt>
                <c:pt idx="5">
                  <c:v>0.34</c:v>
                </c:pt>
                <c:pt idx="6">
                  <c:v>0.36</c:v>
                </c:pt>
                <c:pt idx="7">
                  <c:v>0.28999999999999998</c:v>
                </c:pt>
                <c:pt idx="8">
                  <c:v>0.24</c:v>
                </c:pt>
                <c:pt idx="9">
                  <c:v>0.2</c:v>
                </c:pt>
                <c:pt idx="10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24-464E-8733-AA2977C5FF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Increase workload for other staff</c:v>
                </c:pt>
                <c:pt idx="1">
                  <c:v>Have difficulties meeting customer services objectives</c:v>
                </c:pt>
                <c:pt idx="2">
                  <c:v>Experience increased operating costs</c:v>
                </c:pt>
                <c:pt idx="3">
                  <c:v>Lose business or orders to competitors</c:v>
                </c:pt>
                <c:pt idx="4">
                  <c:v>Delay developing new products or services</c:v>
                </c:pt>
                <c:pt idx="5">
                  <c:v>Have difficulties meeting quality standards</c:v>
                </c:pt>
                <c:pt idx="6">
                  <c:v>Have difficulties introducing new working practices</c:v>
                </c:pt>
                <c:pt idx="7">
                  <c:v>Outsource work</c:v>
                </c:pt>
                <c:pt idx="8">
                  <c:v>Withdraw from offering certain products or services altogether</c:v>
                </c:pt>
                <c:pt idx="9">
                  <c:v>Have difficulties introducing technological change</c:v>
                </c:pt>
                <c:pt idx="10">
                  <c:v>Any impact 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3-FA24-464E-8733-AA2977C5F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4987264"/>
        <c:axId val="144988800"/>
      </c:barChart>
      <c:catAx>
        <c:axId val="144987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44988800"/>
        <c:crosses val="autoZero"/>
        <c:auto val="1"/>
        <c:lblAlgn val="ctr"/>
        <c:lblOffset val="100"/>
        <c:noMultiLvlLbl val="0"/>
      </c:catAx>
      <c:valAx>
        <c:axId val="1449888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4987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Increasing advertising/ recruitment spend</c:v>
                </c:pt>
                <c:pt idx="1">
                  <c:v>Using new recruitment methods </c:v>
                </c:pt>
                <c:pt idx="2">
                  <c:v>Redefining existing jobs</c:v>
                </c:pt>
                <c:pt idx="3">
                  <c:v>Increasing/ expanding trainee programmes</c:v>
                </c:pt>
                <c:pt idx="4">
                  <c:v>Increasing training to existing workforce</c:v>
                </c:pt>
                <c:pt idx="5">
                  <c:v>Using contractors/ contracting out</c:v>
                </c:pt>
                <c:pt idx="6">
                  <c:v>Preparing to offer training to those less well qualified </c:v>
                </c:pt>
                <c:pt idx="7">
                  <c:v>Increasing salaries</c:v>
                </c:pt>
                <c:pt idx="8">
                  <c:v>Recruiting workers who are non-UK nationals</c:v>
                </c:pt>
                <c:pt idx="9">
                  <c:v>Making the job more attractive</c:v>
                </c:pt>
                <c:pt idx="10">
                  <c:v>Other</c:v>
                </c:pt>
                <c:pt idx="11">
                  <c:v>No action taken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0.4</c:v>
                </c:pt>
                <c:pt idx="1">
                  <c:v>0.32</c:v>
                </c:pt>
                <c:pt idx="2">
                  <c:v>0.12</c:v>
                </c:pt>
                <c:pt idx="3">
                  <c:v>0.09</c:v>
                </c:pt>
                <c:pt idx="4">
                  <c:v>0.09</c:v>
                </c:pt>
                <c:pt idx="5">
                  <c:v>0.08</c:v>
                </c:pt>
                <c:pt idx="6">
                  <c:v>0.06</c:v>
                </c:pt>
                <c:pt idx="7">
                  <c:v>0.04</c:v>
                </c:pt>
                <c:pt idx="8">
                  <c:v>0.03</c:v>
                </c:pt>
                <c:pt idx="9">
                  <c:v>0.02</c:v>
                </c:pt>
                <c:pt idx="10">
                  <c:v>0.03</c:v>
                </c:pt>
                <c:pt idx="1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66C-A0E6-0E05F2CEA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Increasing advertising/ recruitment spend</c:v>
                </c:pt>
                <c:pt idx="1">
                  <c:v>Using new recruitment methods </c:v>
                </c:pt>
                <c:pt idx="2">
                  <c:v>Redefining existing jobs</c:v>
                </c:pt>
                <c:pt idx="3">
                  <c:v>Increasing/ expanding trainee programmes</c:v>
                </c:pt>
                <c:pt idx="4">
                  <c:v>Increasing training to existing workforce</c:v>
                </c:pt>
                <c:pt idx="5">
                  <c:v>Using contractors/ contracting out</c:v>
                </c:pt>
                <c:pt idx="6">
                  <c:v>Preparing to offer training to those less well qualified </c:v>
                </c:pt>
                <c:pt idx="7">
                  <c:v>Increasing salaries</c:v>
                </c:pt>
                <c:pt idx="8">
                  <c:v>Recruiting workers who are non-UK nationals</c:v>
                </c:pt>
                <c:pt idx="9">
                  <c:v>Making the job more attractive</c:v>
                </c:pt>
                <c:pt idx="10">
                  <c:v>Other</c:v>
                </c:pt>
                <c:pt idx="11">
                  <c:v>No action taken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0.38</c:v>
                </c:pt>
                <c:pt idx="1">
                  <c:v>0.34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0.03</c:v>
                </c:pt>
                <c:pt idx="8">
                  <c:v>0.04</c:v>
                </c:pt>
                <c:pt idx="9">
                  <c:v>0.01</c:v>
                </c:pt>
                <c:pt idx="10">
                  <c:v>0.05</c:v>
                </c:pt>
                <c:pt idx="1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1-466C-A0E6-0E05F2CEA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44040320"/>
        <c:axId val="144041856"/>
      </c:barChart>
      <c:catAx>
        <c:axId val="1440403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4041856"/>
        <c:crosses val="autoZero"/>
        <c:auto val="1"/>
        <c:lblAlgn val="ctr"/>
        <c:lblOffset val="100"/>
        <c:noMultiLvlLbl val="0"/>
      </c:catAx>
      <c:valAx>
        <c:axId val="1440418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404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33864159328762E-3"/>
          <c:y val="1.5163687714119181E-2"/>
          <c:w val="0.95632521068802878"/>
          <c:h val="0.83169357371408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</c:v>
                </c:pt>
                <c:pt idx="1">
                  <c:v>East Midlands</c:v>
                </c:pt>
                <c:pt idx="2">
                  <c:v>East of England</c:v>
                </c:pt>
                <c:pt idx="3">
                  <c:v>London</c:v>
                </c:pt>
                <c:pt idx="4">
                  <c:v>North East</c:v>
                </c:pt>
                <c:pt idx="5">
                  <c:v>North West</c:v>
                </c:pt>
                <c:pt idx="6">
                  <c:v>South East</c:v>
                </c:pt>
                <c:pt idx="7">
                  <c:v>South West</c:v>
                </c:pt>
                <c:pt idx="8">
                  <c:v>West Midlands</c:v>
                </c:pt>
                <c:pt idx="9">
                  <c:v>Yorkshire and The Humber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0.08</c:v>
                </c:pt>
                <c:pt idx="1">
                  <c:v>0.09</c:v>
                </c:pt>
                <c:pt idx="2">
                  <c:v>7.0000000000000007E-2</c:v>
                </c:pt>
                <c:pt idx="3">
                  <c:v>0.1</c:v>
                </c:pt>
                <c:pt idx="4">
                  <c:v>0.08</c:v>
                </c:pt>
                <c:pt idx="5">
                  <c:v>0.05</c:v>
                </c:pt>
                <c:pt idx="6">
                  <c:v>0.09</c:v>
                </c:pt>
                <c:pt idx="7">
                  <c:v>0.08</c:v>
                </c:pt>
                <c:pt idx="8">
                  <c:v>0.09</c:v>
                </c:pt>
                <c:pt idx="9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3-485F-BD59-3A3AB8849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48181376"/>
        <c:axId val="148182912"/>
      </c:barChart>
      <c:catAx>
        <c:axId val="14818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000000"/>
                </a:solidFill>
              </a:defRPr>
            </a:pPr>
            <a:endParaRPr lang="en-US"/>
          </a:p>
        </c:txPr>
        <c:crossAx val="148182912"/>
        <c:crosses val="autoZero"/>
        <c:auto val="1"/>
        <c:lblAlgn val="ctr"/>
        <c:lblOffset val="100"/>
        <c:noMultiLvlLbl val="0"/>
      </c:catAx>
      <c:valAx>
        <c:axId val="1481829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8181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88926892602117E-2"/>
          <c:y val="0"/>
          <c:w val="0.95632521068802878"/>
          <c:h val="0.89741930018330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 to 4</c:v>
                </c:pt>
                <c:pt idx="1">
                  <c:v>5 to 24</c:v>
                </c:pt>
                <c:pt idx="2">
                  <c:v>25 to 49</c:v>
                </c:pt>
                <c:pt idx="3">
                  <c:v>50 to 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0.19</c:v>
                </c:pt>
                <c:pt idx="4">
                  <c:v>0.22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3-485F-BD59-3A3AB8849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46781696"/>
        <c:axId val="146783232"/>
      </c:barChart>
      <c:catAx>
        <c:axId val="14678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000000"/>
                </a:solidFill>
              </a:defRPr>
            </a:pPr>
            <a:endParaRPr lang="en-US"/>
          </a:p>
        </c:txPr>
        <c:crossAx val="146783232"/>
        <c:crosses val="autoZero"/>
        <c:auto val="1"/>
        <c:lblAlgn val="ctr"/>
        <c:lblOffset val="100"/>
        <c:noMultiLvlLbl val="0"/>
      </c:catAx>
      <c:valAx>
        <c:axId val="1467832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678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81819998330018E-2"/>
          <c:y val="8.5118247341562772E-2"/>
          <c:w val="0.97791818000166997"/>
          <c:h val="0.68127874416403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Hotels &amp; Restaurants </c:v>
                </c:pt>
                <c:pt idx="1">
                  <c:v>Public Admin </c:v>
                </c:pt>
                <c:pt idx="2">
                  <c:v>Education </c:v>
                </c:pt>
                <c:pt idx="3">
                  <c:v>Health &amp; Social Work</c:v>
                </c:pt>
                <c:pt idx="4">
                  <c:v>Electricity, Gas &amp; Water </c:v>
                </c:pt>
                <c:pt idx="5">
                  <c:v>Arts &amp; Other Services </c:v>
                </c:pt>
                <c:pt idx="6">
                  <c:v>Transport &amp; Comms</c:v>
                </c:pt>
                <c:pt idx="7">
                  <c:v>Manufacturing </c:v>
                </c:pt>
                <c:pt idx="8">
                  <c:v>Business Services</c:v>
                </c:pt>
                <c:pt idx="9">
                  <c:v>Construction </c:v>
                </c:pt>
                <c:pt idx="10">
                  <c:v>Financial Services </c:v>
                </c:pt>
                <c:pt idx="11">
                  <c:v>Wholesale &amp; Retail </c:v>
                </c:pt>
                <c:pt idx="12">
                  <c:v>Agriculture 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0.15</c:v>
                </c:pt>
                <c:pt idx="1">
                  <c:v>0.12</c:v>
                </c:pt>
                <c:pt idx="2">
                  <c:v>0.11</c:v>
                </c:pt>
                <c:pt idx="3">
                  <c:v>0.11</c:v>
                </c:pt>
                <c:pt idx="4">
                  <c:v>0.11</c:v>
                </c:pt>
                <c:pt idx="5">
                  <c:v>0.1</c:v>
                </c:pt>
                <c:pt idx="6">
                  <c:v>0.08</c:v>
                </c:pt>
                <c:pt idx="7">
                  <c:v>0.08</c:v>
                </c:pt>
                <c:pt idx="8">
                  <c:v>7.0000000000000007E-2</c:v>
                </c:pt>
                <c:pt idx="9">
                  <c:v>0.06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3-4E85-9BDE-7C2EF57B3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568704"/>
        <c:axId val="148377984"/>
      </c:barChart>
      <c:catAx>
        <c:axId val="14856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48377984"/>
        <c:crosses val="autoZero"/>
        <c:auto val="1"/>
        <c:lblAlgn val="ctr"/>
        <c:lblOffset val="100"/>
        <c:noMultiLvlLbl val="0"/>
      </c:catAx>
      <c:valAx>
        <c:axId val="148377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856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/ clerical</c:v>
                </c:pt>
                <c:pt idx="4">
                  <c:v>Skilled Trade</c:v>
                </c:pt>
                <c:pt idx="5">
                  <c:v>Caring / leisure / service</c:v>
                </c:pt>
                <c:pt idx="6">
                  <c:v>Sales / customer service</c:v>
                </c:pt>
                <c:pt idx="7">
                  <c:v>Machine Ops</c:v>
                </c:pt>
                <c:pt idx="8">
                  <c:v>Elementary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0.02</c:v>
                </c:pt>
                <c:pt idx="1">
                  <c:v>0.1</c:v>
                </c:pt>
                <c:pt idx="2">
                  <c:v>0.1</c:v>
                </c:pt>
                <c:pt idx="3">
                  <c:v>0.04</c:v>
                </c:pt>
                <c:pt idx="4">
                  <c:v>0.22</c:v>
                </c:pt>
                <c:pt idx="5">
                  <c:v>0.13</c:v>
                </c:pt>
                <c:pt idx="6">
                  <c:v>0.09</c:v>
                </c:pt>
                <c:pt idx="7">
                  <c:v>0.08</c:v>
                </c:pt>
                <c:pt idx="8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C-4F58-8017-0638E68D3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1"/>
        <c:axId val="148491648"/>
        <c:axId val="158684288"/>
      </c:barChart>
      <c:catAx>
        <c:axId val="1484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84288"/>
        <c:crosses val="autoZero"/>
        <c:auto val="1"/>
        <c:lblAlgn val="ctr"/>
        <c:lblOffset val="100"/>
        <c:noMultiLvlLbl val="0"/>
      </c:catAx>
      <c:valAx>
        <c:axId val="158684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491648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22234383839675"/>
          <c:y val="2.1087632775102283E-2"/>
          <c:w val="0.56577765616160325"/>
          <c:h val="0.95782473444979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68B-4922-9EF7-89780FFF9B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8B-4922-9EF7-89780FFF9B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8B-4922-9EF7-89780FFF9B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8B-4922-9EF7-89780FFF9B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68B-4922-9EF7-89780FFF9B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68B-4922-9EF7-89780FFF9B1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8B-4922-9EF7-89780FFF9B1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68B-4922-9EF7-89780FFF9B1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68B-4922-9EF7-89780FFF9B1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68B-4922-9EF7-89780FFF9B1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68B-4922-9EF7-89780FFF9B1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68B-4922-9EF7-89780FFF9B1D}"/>
              </c:ext>
            </c:extLst>
          </c:dPt>
          <c:dPt>
            <c:idx val="12"/>
            <c:invertIfNegative val="0"/>
            <c:bubble3D val="0"/>
            <c:spPr>
              <a:solidFill>
                <a:srgbClr val="233A75"/>
              </a:solidFill>
              <a:ln>
                <a:solidFill>
                  <a:srgbClr val="836DB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A68B-4922-9EF7-89780FFF9B1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A68B-4922-9EF7-89780FFF9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Other</c:v>
                </c:pt>
                <c:pt idx="1">
                  <c:v>Students come and go</c:v>
                </c:pt>
                <c:pt idx="2">
                  <c:v>Cost to employer</c:v>
                </c:pt>
                <c:pt idx="3">
                  <c:v>Nature of work is too difficult/mentally and physically tiring</c:v>
                </c:pt>
                <c:pt idx="4">
                  <c:v>Difficult to find experienced/skilled staff</c:v>
                </c:pt>
                <c:pt idx="5">
                  <c:v>Unattractive conditions of employment</c:v>
                </c:pt>
                <c:pt idx="6">
                  <c:v>Impact of the benefits trap</c:v>
                </c:pt>
                <c:pt idx="7">
                  <c:v>Geographic location of the site</c:v>
                </c:pt>
                <c:pt idx="8">
                  <c:v>Lack of career progression</c:v>
                </c:pt>
                <c:pt idx="9">
                  <c:v>Staff don't want long term commitment</c:v>
                </c:pt>
                <c:pt idx="10">
                  <c:v>Long/unsocial hours</c:v>
                </c:pt>
                <c:pt idx="11">
                  <c:v>Wages offered are lower than those offered by other organisations</c:v>
                </c:pt>
                <c:pt idx="12">
                  <c:v>Too much competition from other employers</c:v>
                </c:pt>
                <c:pt idx="13">
                  <c:v>Not enough people interested in doing this type of work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0.03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0.1</c:v>
                </c:pt>
                <c:pt idx="5">
                  <c:v>0.2</c:v>
                </c:pt>
                <c:pt idx="6">
                  <c:v>0.22</c:v>
                </c:pt>
                <c:pt idx="7">
                  <c:v>0.25</c:v>
                </c:pt>
                <c:pt idx="8">
                  <c:v>0.28999999999999998</c:v>
                </c:pt>
                <c:pt idx="9">
                  <c:v>0.31</c:v>
                </c:pt>
                <c:pt idx="10">
                  <c:v>0.33</c:v>
                </c:pt>
                <c:pt idx="11">
                  <c:v>0.34</c:v>
                </c:pt>
                <c:pt idx="12">
                  <c:v>0.39</c:v>
                </c:pt>
                <c:pt idx="1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68B-4922-9EF7-89780FFF9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8417664"/>
        <c:axId val="158419200"/>
      </c:barChart>
      <c:catAx>
        <c:axId val="158417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8419200"/>
        <c:crosses val="autoZero"/>
        <c:auto val="1"/>
        <c:lblAlgn val="ctr"/>
        <c:lblOffset val="100"/>
        <c:noMultiLvlLbl val="0"/>
      </c:catAx>
      <c:valAx>
        <c:axId val="1584192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5841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56696781590097E-2"/>
          <c:y val="9.9577359862136172E-2"/>
          <c:w val="0.9231581644989959"/>
          <c:h val="0.65700253773149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Incidence of skills gaps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62E-4C6B-9627-474C072BF89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62E-4C6B-9627-474C072BF8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62E-4C6B-9627-474C072BF89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62E-4C6B-9627-474C072BF89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62E-4C6B-9627-474C072BF89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62E-4C6B-9627-474C072BF89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62E-4C6B-9627-474C072BF89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562E-4C6B-9627-474C072BF89D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562E-4C6B-9627-474C072BF89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62E-4C6B-9627-474C072BF89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62E-4C6B-9627-474C072BF89D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562E-4C6B-9627-474C072BF89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562E-4C6B-9627-474C072BF89D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562E-4C6B-9627-474C072BF89D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8-562E-4C6B-9627-474C072BF89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62E-4C6B-9627-474C072BF89D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C476-47F3-BB72-52B4CC8AD5C4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C476-47F3-BB72-52B4CC8AD5C4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C476-47F3-BB72-52B4CC8AD5C4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1-C476-47F3-BB72-52B4CC8AD5C4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3-C476-47F3-BB72-52B4CC8AD5C4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5-C476-47F3-BB72-52B4CC8AD5C4}"/>
              </c:ext>
            </c:extLst>
          </c:dPt>
          <c:dPt>
            <c:idx val="3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7-C476-47F3-BB72-52B4CC8AD5C4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9-C476-47F3-BB72-52B4CC8AD5C4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B-C476-47F3-BB72-52B4CC8AD5C4}"/>
              </c:ext>
            </c:extLst>
          </c:dPt>
          <c:dPt>
            <c:idx val="3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D-C476-47F3-BB72-52B4CC8AD5C4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62E-4C6B-9627-474C072BF8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62E-4C6B-9627-474C072BF8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62E-4C6B-9627-474C072BF89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62E-4C6B-9627-474C072BF89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62E-4C6B-9627-474C072BF89D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b="1" dirty="0"/>
                      <a:t>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C476-47F3-BB72-52B4CC8AD5C4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b="1" dirty="0"/>
                      <a:t>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C476-47F3-BB72-52B4CC8AD5C4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0-C476-47F3-BB72-52B4CC8AD5C4}"/>
                </c:ext>
              </c:extLst>
            </c:dLbl>
            <c:dLbl>
              <c:idx val="3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C476-47F3-BB72-52B4CC8AD5C4}"/>
                </c:ext>
              </c:extLst>
            </c:dLbl>
            <c:dLbl>
              <c:idx val="3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2-C476-47F3-BB72-52B4CC8AD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Sheet1!$B$2:$B$40</c:f>
              <c:strCache>
                <c:ptCount val="39"/>
                <c:pt idx="0">
                  <c:v>England 2011</c:v>
                </c:pt>
                <c:pt idx="1">
                  <c:v>England 2013</c:v>
                </c:pt>
                <c:pt idx="2">
                  <c:v>England 2015</c:v>
                </c:pt>
                <c:pt idx="4">
                  <c:v>East Midlands 2011</c:v>
                </c:pt>
                <c:pt idx="5">
                  <c:v>East Midlands 20123</c:v>
                </c:pt>
                <c:pt idx="6">
                  <c:v>East Midlands 2015</c:v>
                </c:pt>
                <c:pt idx="8">
                  <c:v>East of England 2011</c:v>
                </c:pt>
                <c:pt idx="9">
                  <c:v>East of England 2013</c:v>
                </c:pt>
                <c:pt idx="10">
                  <c:v>East of England 2015</c:v>
                </c:pt>
                <c:pt idx="12">
                  <c:v>London 2011</c:v>
                </c:pt>
                <c:pt idx="13">
                  <c:v>London 2013</c:v>
                </c:pt>
                <c:pt idx="14">
                  <c:v>London 2015</c:v>
                </c:pt>
                <c:pt idx="16">
                  <c:v>North East 2011</c:v>
                </c:pt>
                <c:pt idx="17">
                  <c:v>North East 2013</c:v>
                </c:pt>
                <c:pt idx="18">
                  <c:v>North East 2015</c:v>
                </c:pt>
                <c:pt idx="20">
                  <c:v>North West 2011</c:v>
                </c:pt>
                <c:pt idx="21">
                  <c:v>North West 2013</c:v>
                </c:pt>
                <c:pt idx="22">
                  <c:v>North West 2015</c:v>
                </c:pt>
                <c:pt idx="24">
                  <c:v>South East 2011</c:v>
                </c:pt>
                <c:pt idx="25">
                  <c:v>South East 2013</c:v>
                </c:pt>
                <c:pt idx="26">
                  <c:v>South East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  <c:pt idx="32">
                  <c:v>West Midlands 2011</c:v>
                </c:pt>
                <c:pt idx="33">
                  <c:v>West Midlands 2013</c:v>
                </c:pt>
                <c:pt idx="34">
                  <c:v>West Midlands 2015</c:v>
                </c:pt>
                <c:pt idx="36">
                  <c:v>Yorkshire and The Humber 2011</c:v>
                </c:pt>
                <c:pt idx="37">
                  <c:v>Yorkshire and The Humber 2013</c:v>
                </c:pt>
                <c:pt idx="38">
                  <c:v>Yorkshire and The Humber 2015</c:v>
                </c:pt>
              </c:strCache>
            </c:strRef>
          </c:cat>
          <c:val>
            <c:numRef>
              <c:f>Sheet1!$C$2:$C$40</c:f>
              <c:numCache>
                <c:formatCode>0%</c:formatCode>
                <c:ptCount val="39"/>
                <c:pt idx="0">
                  <c:v>0.17</c:v>
                </c:pt>
                <c:pt idx="1">
                  <c:v>0.15</c:v>
                </c:pt>
                <c:pt idx="2">
                  <c:v>0.14000000000000001</c:v>
                </c:pt>
                <c:pt idx="4">
                  <c:v>0.15</c:v>
                </c:pt>
                <c:pt idx="5">
                  <c:v>0.12</c:v>
                </c:pt>
                <c:pt idx="6">
                  <c:v>0.16</c:v>
                </c:pt>
                <c:pt idx="8">
                  <c:v>0.17</c:v>
                </c:pt>
                <c:pt idx="9">
                  <c:v>0.17</c:v>
                </c:pt>
                <c:pt idx="10">
                  <c:v>0.13</c:v>
                </c:pt>
                <c:pt idx="12">
                  <c:v>0.15</c:v>
                </c:pt>
                <c:pt idx="13">
                  <c:v>0.15</c:v>
                </c:pt>
                <c:pt idx="14">
                  <c:v>0.13</c:v>
                </c:pt>
                <c:pt idx="16">
                  <c:v>0.17</c:v>
                </c:pt>
                <c:pt idx="17">
                  <c:v>0.18</c:v>
                </c:pt>
                <c:pt idx="18">
                  <c:v>0.14000000000000001</c:v>
                </c:pt>
                <c:pt idx="20">
                  <c:v>0.17</c:v>
                </c:pt>
                <c:pt idx="21">
                  <c:v>0.16</c:v>
                </c:pt>
                <c:pt idx="22">
                  <c:v>0.14000000000000001</c:v>
                </c:pt>
                <c:pt idx="24">
                  <c:v>0.18</c:v>
                </c:pt>
                <c:pt idx="25">
                  <c:v>0.16</c:v>
                </c:pt>
                <c:pt idx="26">
                  <c:v>0.14000000000000001</c:v>
                </c:pt>
                <c:pt idx="28">
                  <c:v>0.18</c:v>
                </c:pt>
                <c:pt idx="29">
                  <c:v>0.14000000000000001</c:v>
                </c:pt>
                <c:pt idx="30">
                  <c:v>0.14000000000000001</c:v>
                </c:pt>
                <c:pt idx="32">
                  <c:v>0.17</c:v>
                </c:pt>
                <c:pt idx="33">
                  <c:v>0.14000000000000001</c:v>
                </c:pt>
                <c:pt idx="34">
                  <c:v>0.15</c:v>
                </c:pt>
                <c:pt idx="36">
                  <c:v>0.18</c:v>
                </c:pt>
                <c:pt idx="37">
                  <c:v>0.13</c:v>
                </c:pt>
                <c:pt idx="38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62E-4C6B-9627-474C072BF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61069696"/>
        <c:axId val="161079680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Density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C476-47F3-BB72-52B4CC8AD5C4}"/>
                </c:ext>
              </c:extLst>
            </c:dLbl>
            <c:dLbl>
              <c:idx val="6"/>
              <c:layout>
                <c:manualLayout>
                  <c:x val="-2.0873618631237028E-2"/>
                  <c:y val="-6.8159705985064337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C476-47F3-BB72-52B4CC8AD5C4}"/>
                </c:ext>
              </c:extLst>
            </c:dLbl>
            <c:dLbl>
              <c:idx val="10"/>
              <c:layout>
                <c:manualLayout>
                  <c:x val="-2.2942612068373554E-2"/>
                  <c:y val="-7.4191090078483984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C476-47F3-BB72-52B4CC8AD5C4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6-C476-47F3-BB72-52B4CC8AD5C4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C476-47F3-BB72-52B4CC8AD5C4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sz="9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5.1%</a:t>
                    </a:r>
                    <a:endParaRPr lang="en-US" dirty="0">
                      <a:solidFill>
                        <a:schemeClr val="bg1">
                          <a:lumMod val="85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C476-47F3-BB72-52B4CC8AD5C4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 sz="9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4.0%</a:t>
                    </a:r>
                    <a:endParaRPr lang="en-US" dirty="0">
                      <a:solidFill>
                        <a:schemeClr val="bg1">
                          <a:lumMod val="85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C476-47F3-BB72-52B4CC8AD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Sheet1!$B$2:$B$40</c:f>
              <c:strCache>
                <c:ptCount val="39"/>
                <c:pt idx="0">
                  <c:v>England 2011</c:v>
                </c:pt>
                <c:pt idx="1">
                  <c:v>England 2013</c:v>
                </c:pt>
                <c:pt idx="2">
                  <c:v>England 2015</c:v>
                </c:pt>
                <c:pt idx="4">
                  <c:v>East Midlands 2011</c:v>
                </c:pt>
                <c:pt idx="5">
                  <c:v>East Midlands 20123</c:v>
                </c:pt>
                <c:pt idx="6">
                  <c:v>East Midlands 2015</c:v>
                </c:pt>
                <c:pt idx="8">
                  <c:v>East of England 2011</c:v>
                </c:pt>
                <c:pt idx="9">
                  <c:v>East of England 2013</c:v>
                </c:pt>
                <c:pt idx="10">
                  <c:v>East of England 2015</c:v>
                </c:pt>
                <c:pt idx="12">
                  <c:v>London 2011</c:v>
                </c:pt>
                <c:pt idx="13">
                  <c:v>London 2013</c:v>
                </c:pt>
                <c:pt idx="14">
                  <c:v>London 2015</c:v>
                </c:pt>
                <c:pt idx="16">
                  <c:v>North East 2011</c:v>
                </c:pt>
                <c:pt idx="17">
                  <c:v>North East 2013</c:v>
                </c:pt>
                <c:pt idx="18">
                  <c:v>North East 2015</c:v>
                </c:pt>
                <c:pt idx="20">
                  <c:v>North West 2011</c:v>
                </c:pt>
                <c:pt idx="21">
                  <c:v>North West 2013</c:v>
                </c:pt>
                <c:pt idx="22">
                  <c:v>North West 2015</c:v>
                </c:pt>
                <c:pt idx="24">
                  <c:v>South East 2011</c:v>
                </c:pt>
                <c:pt idx="25">
                  <c:v>South East 2013</c:v>
                </c:pt>
                <c:pt idx="26">
                  <c:v>South East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  <c:pt idx="32">
                  <c:v>West Midlands 2011</c:v>
                </c:pt>
                <c:pt idx="33">
                  <c:v>West Midlands 2013</c:v>
                </c:pt>
                <c:pt idx="34">
                  <c:v>West Midlands 2015</c:v>
                </c:pt>
                <c:pt idx="36">
                  <c:v>Yorkshire and The Humber 2011</c:v>
                </c:pt>
                <c:pt idx="37">
                  <c:v>Yorkshire and The Humber 2013</c:v>
                </c:pt>
                <c:pt idx="38">
                  <c:v>Yorkshire and The Humber 2015</c:v>
                </c:pt>
              </c:strCache>
            </c:strRef>
          </c:cat>
          <c:val>
            <c:numRef>
              <c:f>Sheet1!$D$2:$D$40</c:f>
              <c:numCache>
                <c:formatCode>0.0%</c:formatCode>
                <c:ptCount val="39"/>
                <c:pt idx="0">
                  <c:v>5.6000000000000001E-2</c:v>
                </c:pt>
                <c:pt idx="1">
                  <c:v>5.0999999999999997E-2</c:v>
                </c:pt>
                <c:pt idx="2">
                  <c:v>5.0999999999999997E-2</c:v>
                </c:pt>
                <c:pt idx="4">
                  <c:v>5.7000000000000002E-2</c:v>
                </c:pt>
                <c:pt idx="5">
                  <c:v>4.3999999999999997E-2</c:v>
                </c:pt>
                <c:pt idx="6">
                  <c:v>0.05</c:v>
                </c:pt>
                <c:pt idx="8">
                  <c:v>0.06</c:v>
                </c:pt>
                <c:pt idx="9">
                  <c:v>5.8999999999999997E-2</c:v>
                </c:pt>
                <c:pt idx="10">
                  <c:v>5.0999999999999997E-2</c:v>
                </c:pt>
                <c:pt idx="12">
                  <c:v>5.7000000000000002E-2</c:v>
                </c:pt>
                <c:pt idx="13">
                  <c:v>5.7000000000000002E-2</c:v>
                </c:pt>
                <c:pt idx="14">
                  <c:v>0.05</c:v>
                </c:pt>
                <c:pt idx="16">
                  <c:v>5.6000000000000001E-2</c:v>
                </c:pt>
                <c:pt idx="17">
                  <c:v>4.5999999999999999E-2</c:v>
                </c:pt>
                <c:pt idx="18">
                  <c:v>5.7000000000000002E-2</c:v>
                </c:pt>
                <c:pt idx="20">
                  <c:v>5.6000000000000001E-2</c:v>
                </c:pt>
                <c:pt idx="21">
                  <c:v>4.5999999999999999E-2</c:v>
                </c:pt>
                <c:pt idx="22">
                  <c:v>4.7E-2</c:v>
                </c:pt>
                <c:pt idx="24">
                  <c:v>5.6000000000000001E-2</c:v>
                </c:pt>
                <c:pt idx="25">
                  <c:v>5.8999999999999997E-2</c:v>
                </c:pt>
                <c:pt idx="26">
                  <c:v>5.2999999999999999E-2</c:v>
                </c:pt>
                <c:pt idx="28">
                  <c:v>5.7000000000000002E-2</c:v>
                </c:pt>
                <c:pt idx="29">
                  <c:v>4.7E-2</c:v>
                </c:pt>
                <c:pt idx="30">
                  <c:v>4.2999999999999997E-2</c:v>
                </c:pt>
                <c:pt idx="32">
                  <c:v>5.5E-2</c:v>
                </c:pt>
                <c:pt idx="33">
                  <c:v>4.9000000000000002E-2</c:v>
                </c:pt>
                <c:pt idx="34">
                  <c:v>5.5E-2</c:v>
                </c:pt>
                <c:pt idx="36">
                  <c:v>5.0999999999999997E-2</c:v>
                </c:pt>
                <c:pt idx="37">
                  <c:v>4.5999999999999999E-2</c:v>
                </c:pt>
                <c:pt idx="38" formatCode="0.00%">
                  <c:v>5.1999999999999998E-2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562E-4C6B-9627-474C072BF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69696"/>
        <c:axId val="161079680"/>
      </c:lineChart>
      <c:catAx>
        <c:axId val="16106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161079680"/>
        <c:crosses val="autoZero"/>
        <c:auto val="1"/>
        <c:lblAlgn val="ctr"/>
        <c:lblOffset val="100"/>
        <c:noMultiLvlLbl val="0"/>
      </c:catAx>
      <c:valAx>
        <c:axId val="161079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106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Incidence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160-4952-9842-8F019713914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160-4952-9842-8F019713914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160-4952-9842-8F019713914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160-4952-9842-8F019713914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C160-4952-9842-8F0197139146}"/>
              </c:ext>
            </c:extLst>
          </c:dPt>
          <c:dPt>
            <c:idx val="6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B-C160-4952-9842-8F019713914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160-4952-9842-8F0197139146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C160-4952-9842-8F0197139146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C160-4952-9842-8F019713914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C160-4952-9842-8F0197139146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C160-4952-9842-8F0197139146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C160-4952-9842-8F0197139146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C160-4952-9842-8F0197139146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C160-4952-9842-8F0197139146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C160-4952-9842-8F0197139146}"/>
              </c:ext>
            </c:extLst>
          </c:dPt>
          <c:dLbls>
            <c:dLbl>
              <c:idx val="0"/>
              <c:layout>
                <c:manualLayout>
                  <c:x val="2.2427808504660303E-3"/>
                  <c:y val="-9.026434558349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60-4952-9842-8F0197139146}"/>
                </c:ext>
              </c:extLst>
            </c:dLbl>
            <c:dLbl>
              <c:idx val="1"/>
              <c:layout>
                <c:manualLayout>
                  <c:x val="1.1213904252330151E-3"/>
                  <c:y val="-7.2211476466795516E-2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60-4952-9842-8F0197139146}"/>
                </c:ext>
              </c:extLst>
            </c:dLbl>
            <c:dLbl>
              <c:idx val="2"/>
              <c:layout>
                <c:manualLayout>
                  <c:x val="0"/>
                  <c:y val="-6.853021573527765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C160-4952-9842-8F0197139146}"/>
                </c:ext>
              </c:extLst>
            </c:dLbl>
            <c:dLbl>
              <c:idx val="3"/>
              <c:layout>
                <c:manualLayout>
                  <c:x val="0"/>
                  <c:y val="-0.18601058556718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60-4952-9842-8F0197139146}"/>
                </c:ext>
              </c:extLst>
            </c:dLbl>
            <c:dLbl>
              <c:idx val="4"/>
              <c:layout>
                <c:manualLayout>
                  <c:x val="0"/>
                  <c:y val="-0.18845809327201332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160-4952-9842-8F0197139146}"/>
                </c:ext>
              </c:extLst>
            </c:dLbl>
            <c:dLbl>
              <c:idx val="5"/>
              <c:layout>
                <c:manualLayout>
                  <c:x val="-1.2150740362788578E-3"/>
                  <c:y val="-0.18601058556718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160-4952-9842-8F0197139146}"/>
                </c:ext>
              </c:extLst>
            </c:dLbl>
            <c:dLbl>
              <c:idx val="6"/>
              <c:layout>
                <c:manualLayout>
                  <c:x val="2.4301480725577155E-3"/>
                  <c:y val="-0.16887803163336257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160-4952-9842-8F0197139146}"/>
                </c:ext>
              </c:extLst>
            </c:dLbl>
            <c:dLbl>
              <c:idx val="7"/>
              <c:layout>
                <c:manualLayout>
                  <c:x val="0"/>
                  <c:y val="-0.24964578589279676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160-4952-9842-8F0197139146}"/>
                </c:ext>
              </c:extLst>
            </c:dLbl>
            <c:dLbl>
              <c:idx val="8"/>
              <c:layout>
                <c:manualLayout>
                  <c:x val="-1.2150740362788133E-3"/>
                  <c:y val="-0.28635840146526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160-4952-9842-8F0197139146}"/>
                </c:ext>
              </c:extLst>
            </c:dLbl>
            <c:dLbl>
              <c:idx val="9"/>
              <c:layout>
                <c:manualLayout>
                  <c:x val="9.720592290230862E-3"/>
                  <c:y val="-0.26188332441695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160-4952-9842-8F0197139146}"/>
                </c:ext>
              </c:extLst>
            </c:dLbl>
            <c:dLbl>
              <c:idx val="10"/>
              <c:layout>
                <c:manualLayout>
                  <c:x val="2.4301480725577155E-3"/>
                  <c:y val="-0.25209329359762817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C160-4952-9842-8F0197139146}"/>
                </c:ext>
              </c:extLst>
            </c:dLbl>
            <c:dLbl>
              <c:idx val="12"/>
              <c:layout>
                <c:manualLayout>
                  <c:x val="1.2149783611578909E-3"/>
                  <c:y val="-0.32307101703773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160-4952-9842-8F0197139146}"/>
                </c:ext>
              </c:extLst>
            </c:dLbl>
            <c:dLbl>
              <c:idx val="13"/>
              <c:layout>
                <c:manualLayout>
                  <c:x val="2.4301480725577155E-3"/>
                  <c:y val="-0.2888059091700983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160-4952-9842-8F0197139146}"/>
                </c:ext>
              </c:extLst>
            </c:dLbl>
            <c:dLbl>
              <c:idx val="14"/>
              <c:layout>
                <c:manualLayout>
                  <c:x val="4.860296145115431E-3"/>
                  <c:y val="-0.28146338605560428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C160-4952-9842-8F0197139146}"/>
                </c:ext>
              </c:extLst>
            </c:dLbl>
            <c:dLbl>
              <c:idx val="15"/>
              <c:layout>
                <c:manualLayout>
                  <c:x val="-2.4301480725577155E-3"/>
                  <c:y val="-0.39160123277301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160-4952-9842-8F0197139146}"/>
                </c:ext>
              </c:extLst>
            </c:dLbl>
            <c:dLbl>
              <c:idx val="16"/>
              <c:layout>
                <c:manualLayout>
                  <c:x val="8.9104399985484027E-17"/>
                  <c:y val="-0.36223114031503856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160-4952-9842-8F0197139146}"/>
                </c:ext>
              </c:extLst>
            </c:dLbl>
            <c:dLbl>
              <c:idx val="17"/>
              <c:layout>
                <c:manualLayout>
                  <c:x val="-2.4301480725577155E-3"/>
                  <c:y val="-0.34754609408605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C160-4952-9842-8F0197139146}"/>
                </c:ext>
              </c:extLst>
            </c:dLbl>
            <c:dLbl>
              <c:idx val="18"/>
              <c:layout>
                <c:manualLayout>
                  <c:x val="1.2150740362788578E-3"/>
                  <c:y val="-0.3206235093329057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C160-4952-9842-8F0197139146}"/>
                </c:ext>
              </c:extLst>
            </c:dLbl>
            <c:dLbl>
              <c:idx val="20"/>
              <c:layout>
                <c:manualLayout>
                  <c:x val="0"/>
                  <c:y val="-0.37691618654402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C160-4952-9842-8F0197139146}"/>
                </c:ext>
              </c:extLst>
            </c:dLbl>
            <c:dLbl>
              <c:idx val="21"/>
              <c:layout>
                <c:manualLayout>
                  <c:x val="-3.6452221088365735E-3"/>
                  <c:y val="-0.38425870965852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C160-4952-9842-8F0197139146}"/>
                </c:ext>
              </c:extLst>
            </c:dLbl>
            <c:dLbl>
              <c:idx val="22"/>
              <c:layout>
                <c:manualLayout>
                  <c:x val="-1.2150740362788578E-3"/>
                  <c:y val="-0.34509858638121915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C160-4952-9842-8F0197139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Sheet1!$B$2:$B$24</c:f>
              <c:numCache>
                <c:formatCode>General</c:formatCode>
                <c:ptCount val="23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  <c:pt idx="16">
                  <c:v>2011</c:v>
                </c:pt>
                <c:pt idx="17">
                  <c:v>2013</c:v>
                </c:pt>
                <c:pt idx="18">
                  <c:v>2015</c:v>
                </c:pt>
                <c:pt idx="20">
                  <c:v>2011</c:v>
                </c:pt>
                <c:pt idx="21">
                  <c:v>2013</c:v>
                </c:pt>
                <c:pt idx="22">
                  <c:v>2015</c:v>
                </c:pt>
              </c:numCache>
            </c:numRef>
          </c:cat>
          <c:val>
            <c:numRef>
              <c:f>Sheet1!$C$2:$C$24</c:f>
              <c:numCache>
                <c:formatCode>0%</c:formatCode>
                <c:ptCount val="23"/>
                <c:pt idx="0">
                  <c:v>0.08</c:v>
                </c:pt>
                <c:pt idx="1">
                  <c:v>7.0000000000000007E-2</c:v>
                </c:pt>
                <c:pt idx="2">
                  <c:v>0.06</c:v>
                </c:pt>
                <c:pt idx="4">
                  <c:v>0.23</c:v>
                </c:pt>
                <c:pt idx="5">
                  <c:v>0.21</c:v>
                </c:pt>
                <c:pt idx="6">
                  <c:v>0.19</c:v>
                </c:pt>
                <c:pt idx="8">
                  <c:v>0.35</c:v>
                </c:pt>
                <c:pt idx="9">
                  <c:v>0.31</c:v>
                </c:pt>
                <c:pt idx="10">
                  <c:v>0.3</c:v>
                </c:pt>
                <c:pt idx="12">
                  <c:v>0.39</c:v>
                </c:pt>
                <c:pt idx="13">
                  <c:v>0.35</c:v>
                </c:pt>
                <c:pt idx="14">
                  <c:v>0.34</c:v>
                </c:pt>
                <c:pt idx="16">
                  <c:v>0.45</c:v>
                </c:pt>
                <c:pt idx="17">
                  <c:v>0.43</c:v>
                </c:pt>
                <c:pt idx="18">
                  <c:v>0.39</c:v>
                </c:pt>
                <c:pt idx="20">
                  <c:v>0.47</c:v>
                </c:pt>
                <c:pt idx="21">
                  <c:v>0.48</c:v>
                </c:pt>
                <c:pt idx="2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C160-4952-9842-8F0197139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60961280"/>
        <c:axId val="160962816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Density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8150873542556965E-2"/>
                  <c:y val="-2.937009245797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C160-4952-9842-8F0197139146}"/>
                </c:ext>
              </c:extLst>
            </c:dLbl>
            <c:dLbl>
              <c:idx val="1"/>
              <c:layout>
                <c:manualLayout>
                  <c:x val="-2.0770590386295956E-2"/>
                  <c:y val="-2.4475077048313417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C160-4952-9842-8F0197139146}"/>
                </c:ext>
              </c:extLst>
            </c:dLbl>
            <c:dLbl>
              <c:idx val="2"/>
              <c:layout>
                <c:manualLayout>
                  <c:x val="-2.6731628798134871E-2"/>
                  <c:y val="-2.6922584753144758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C160-4952-9842-8F0197139146}"/>
                </c:ext>
              </c:extLst>
            </c:dLbl>
            <c:dLbl>
              <c:idx val="3"/>
              <c:layout>
                <c:manualLayout>
                  <c:x val="-2.308640668929832E-2"/>
                  <c:y val="-3.671261557247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160-4952-9842-8F0197139146}"/>
                </c:ext>
              </c:extLst>
            </c:dLbl>
            <c:dLbl>
              <c:idx val="4"/>
              <c:layout>
                <c:manualLayout>
                  <c:x val="-2.3086406689298275E-2"/>
                  <c:y val="-3.9160123277301465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C160-4952-9842-8F0197139146}"/>
                </c:ext>
              </c:extLst>
            </c:dLbl>
            <c:dLbl>
              <c:idx val="5"/>
              <c:layout>
                <c:manualLayout>
                  <c:x val="-2.7946702834413729E-2"/>
                  <c:y val="-2.937009245797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C160-4952-9842-8F0197139146}"/>
                </c:ext>
              </c:extLst>
            </c:dLbl>
            <c:dLbl>
              <c:idx val="6"/>
              <c:layout>
                <c:manualLayout>
                  <c:x val="-2.7946798509534694E-2"/>
                  <c:y val="-3.4265107867638783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C160-4952-9842-8F0197139146}"/>
                </c:ext>
              </c:extLst>
            </c:dLbl>
            <c:dLbl>
              <c:idx val="7"/>
              <c:layout>
                <c:manualLayout>
                  <c:x val="-2.3086406689298299E-2"/>
                  <c:y val="-3.671261557247012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160-4952-9842-8F0197139146}"/>
                </c:ext>
              </c:extLst>
            </c:dLbl>
            <c:dLbl>
              <c:idx val="8"/>
              <c:layout>
                <c:manualLayout>
                  <c:x val="-2.5516554761856013E-2"/>
                  <c:y val="-3.4265107867638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C160-4952-9842-8F0197139146}"/>
                </c:ext>
              </c:extLst>
            </c:dLbl>
            <c:dLbl>
              <c:idx val="9"/>
              <c:layout>
                <c:manualLayout>
                  <c:x val="-2.4301480725577154E-2"/>
                  <c:y val="-3.671261557247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C160-4952-9842-8F0197139146}"/>
                </c:ext>
              </c:extLst>
            </c:dLbl>
            <c:dLbl>
              <c:idx val="10"/>
              <c:layout>
                <c:manualLayout>
                  <c:x val="-2.1871332653019528E-2"/>
                  <c:y val="-3.671261557247012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C160-4952-9842-8F0197139146}"/>
                </c:ext>
              </c:extLst>
            </c:dLbl>
            <c:dLbl>
              <c:idx val="12"/>
              <c:layout>
                <c:manualLayout>
                  <c:x val="-2.1871332653019441E-2"/>
                  <c:y val="-3.916012327730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C160-4952-9842-8F0197139146}"/>
                </c:ext>
              </c:extLst>
            </c:dLbl>
            <c:dLbl>
              <c:idx val="13"/>
              <c:layout>
                <c:manualLayout>
                  <c:x val="-2.1871332653019351E-2"/>
                  <c:y val="-3.671261557247003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C160-4952-9842-8F0197139146}"/>
                </c:ext>
              </c:extLst>
            </c:dLbl>
            <c:dLbl>
              <c:idx val="14"/>
              <c:layout>
                <c:manualLayout>
                  <c:x val="-2.6731628798134871E-2"/>
                  <c:y val="-2.9370092457976098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C160-4952-9842-8F0197139146}"/>
                </c:ext>
              </c:extLst>
            </c:dLbl>
            <c:dLbl>
              <c:idx val="15"/>
              <c:layout>
                <c:manualLayout>
                  <c:x val="-2.3086406689298299E-2"/>
                  <c:y val="-3.671261557247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160-4952-9842-8F0197139146}"/>
                </c:ext>
              </c:extLst>
            </c:dLbl>
            <c:dLbl>
              <c:idx val="16"/>
              <c:layout>
                <c:manualLayout>
                  <c:x val="-2.3086406689298209E-2"/>
                  <c:y val="-3.671261557247012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C160-4952-9842-8F0197139146}"/>
                </c:ext>
              </c:extLst>
            </c:dLbl>
            <c:dLbl>
              <c:idx val="17"/>
              <c:layout>
                <c:manualLayout>
                  <c:x val="-2.5516554761856013E-2"/>
                  <c:y val="-3.1817600162807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C160-4952-9842-8F0197139146}"/>
                </c:ext>
              </c:extLst>
            </c:dLbl>
            <c:dLbl>
              <c:idx val="18"/>
              <c:layout>
                <c:manualLayout>
                  <c:x val="-2.6731628798134871E-2"/>
                  <c:y val="-4.160763098213272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C160-4952-9842-8F0197139146}"/>
                </c:ext>
              </c:extLst>
            </c:dLbl>
            <c:dLbl>
              <c:idx val="20"/>
              <c:layout>
                <c:manualLayout>
                  <c:x val="-2.3086406689298299E-2"/>
                  <c:y val="-2.937009245797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C160-4952-9842-8F0197139146}"/>
                </c:ext>
              </c:extLst>
            </c:dLbl>
            <c:dLbl>
              <c:idx val="21"/>
              <c:layout>
                <c:manualLayout>
                  <c:x val="-2.5516554761856013E-2"/>
                  <c:y val="-2.937009245797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C160-4952-9842-8F0197139146}"/>
                </c:ext>
              </c:extLst>
            </c:dLbl>
            <c:dLbl>
              <c:idx val="22"/>
              <c:layout>
                <c:manualLayout>
                  <c:x val="-1.7011036507904007E-2"/>
                  <c:y val="-3.4265107867638783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C160-4952-9842-8F0197139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Sheet1!$B$2:$B$24</c:f>
              <c:numCache>
                <c:formatCode>General</c:formatCode>
                <c:ptCount val="23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  <c:pt idx="16">
                  <c:v>2011</c:v>
                </c:pt>
                <c:pt idx="17">
                  <c:v>2013</c:v>
                </c:pt>
                <c:pt idx="18">
                  <c:v>2015</c:v>
                </c:pt>
                <c:pt idx="20">
                  <c:v>2011</c:v>
                </c:pt>
                <c:pt idx="21">
                  <c:v>2013</c:v>
                </c:pt>
                <c:pt idx="22">
                  <c:v>2015</c:v>
                </c:pt>
              </c:numCache>
            </c:numRef>
          </c:cat>
          <c:val>
            <c:numRef>
              <c:f>Sheet1!$D$2:$D$24</c:f>
              <c:numCache>
                <c:formatCode>0.0%</c:formatCode>
                <c:ptCount val="23"/>
                <c:pt idx="0">
                  <c:v>3.5000000000000003E-2</c:v>
                </c:pt>
                <c:pt idx="1">
                  <c:v>2.8000000000000001E-2</c:v>
                </c:pt>
                <c:pt idx="2">
                  <c:v>2.7E-2</c:v>
                </c:pt>
                <c:pt idx="4">
                  <c:v>5.5E-2</c:v>
                </c:pt>
                <c:pt idx="5">
                  <c:v>4.8000000000000001E-2</c:v>
                </c:pt>
                <c:pt idx="6">
                  <c:v>4.2999999999999997E-2</c:v>
                </c:pt>
                <c:pt idx="8">
                  <c:v>5.6000000000000001E-2</c:v>
                </c:pt>
                <c:pt idx="9">
                  <c:v>0.05</c:v>
                </c:pt>
                <c:pt idx="10">
                  <c:v>4.5999999999999999E-2</c:v>
                </c:pt>
                <c:pt idx="12">
                  <c:v>5.5E-2</c:v>
                </c:pt>
                <c:pt idx="13">
                  <c:v>5.0999999999999997E-2</c:v>
                </c:pt>
                <c:pt idx="14">
                  <c:v>4.5999999999999999E-2</c:v>
                </c:pt>
                <c:pt idx="16">
                  <c:v>5.8999999999999997E-2</c:v>
                </c:pt>
                <c:pt idx="17">
                  <c:v>5.5E-2</c:v>
                </c:pt>
                <c:pt idx="18">
                  <c:v>0.05</c:v>
                </c:pt>
                <c:pt idx="20">
                  <c:v>6.4000000000000001E-2</c:v>
                </c:pt>
                <c:pt idx="21">
                  <c:v>6.0999999999999999E-2</c:v>
                </c:pt>
                <c:pt idx="22">
                  <c:v>6.9000000000000006E-2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C160-4952-9842-8F0197139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961280"/>
        <c:axId val="160962816"/>
      </c:lineChart>
      <c:catAx>
        <c:axId val="16096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60962816"/>
        <c:crosses val="autoZero"/>
        <c:auto val="1"/>
        <c:lblAlgn val="ctr"/>
        <c:lblOffset val="100"/>
        <c:noMultiLvlLbl val="0"/>
      </c:catAx>
      <c:valAx>
        <c:axId val="1609628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096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045951051920364E-2"/>
          <c:y val="6.6195069591738515E-2"/>
          <c:w val="0.91419369474391865"/>
          <c:h val="0.713834127069507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7E9-46E0-B5FB-5163876D79B2}"/>
              </c:ext>
            </c:extLst>
          </c:dPt>
          <c:dPt>
            <c:idx val="1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3-17E9-46E0-B5FB-5163876D79B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7E9-46E0-B5FB-5163876D79B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7E9-46E0-B5FB-5163876D79B2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7E9-46E0-B5FB-5163876D79B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7E9-46E0-B5FB-5163876D79B2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17E9-46E0-B5FB-5163876D79B2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17E9-46E0-B5FB-5163876D79B2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17E9-46E0-B5FB-5163876D79B2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17E9-46E0-B5FB-5163876D79B2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17E9-46E0-B5FB-5163876D79B2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17E9-46E0-B5FB-5163876D79B2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17E9-46E0-B5FB-5163876D79B2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17E9-46E0-B5FB-5163876D79B2}"/>
              </c:ext>
            </c:extLst>
          </c:dPt>
          <c:dLbls>
            <c:dLbl>
              <c:idx val="0"/>
              <c:layout>
                <c:manualLayout>
                  <c:x val="-7.9056389262276604E-8"/>
                  <c:y val="-0.25890271692741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E9-46E0-B5FB-5163876D79B2}"/>
                </c:ext>
              </c:extLst>
            </c:dLbl>
            <c:dLbl>
              <c:idx val="1"/>
              <c:layout>
                <c:manualLayout>
                  <c:x val="2.0080322872618257E-3"/>
                  <c:y val="-0.32419122815259044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E9-46E0-B5FB-5163876D79B2}"/>
                </c:ext>
              </c:extLst>
            </c:dLbl>
            <c:dLbl>
              <c:idx val="3"/>
              <c:layout>
                <c:manualLayout>
                  <c:x val="-2.0080322872618257E-3"/>
                  <c:y val="-0.27916466868695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E9-46E0-B5FB-5163876D79B2}"/>
                </c:ext>
              </c:extLst>
            </c:dLbl>
            <c:dLbl>
              <c:idx val="4"/>
              <c:layout>
                <c:manualLayout>
                  <c:x val="3.012048430892757E-3"/>
                  <c:y val="-0.24764607706100655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17E9-46E0-B5FB-5163876D79B2}"/>
                </c:ext>
              </c:extLst>
            </c:dLbl>
            <c:dLbl>
              <c:idx val="6"/>
              <c:layout>
                <c:manualLayout>
                  <c:x val="-2.0080322872618257E-3"/>
                  <c:y val="-0.23864076516787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E9-46E0-B5FB-5163876D79B2}"/>
                </c:ext>
              </c:extLst>
            </c:dLbl>
            <c:dLbl>
              <c:idx val="7"/>
              <c:layout>
                <c:manualLayout>
                  <c:x val="3.0120484308927388E-3"/>
                  <c:y val="-0.2589028941973350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17E9-46E0-B5FB-5163876D79B2}"/>
                </c:ext>
              </c:extLst>
            </c:dLbl>
            <c:dLbl>
              <c:idx val="9"/>
              <c:layout>
                <c:manualLayout>
                  <c:x val="2.0080322872618257E-3"/>
                  <c:y val="-0.22513279732818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7E9-46E0-B5FB-5163876D79B2}"/>
                </c:ext>
              </c:extLst>
            </c:dLbl>
            <c:dLbl>
              <c:idx val="10"/>
              <c:layout>
                <c:manualLayout>
                  <c:x val="5.0200807181545641E-3"/>
                  <c:y val="-0.23638943719459721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17E9-46E0-B5FB-5163876D79B2}"/>
                </c:ext>
              </c:extLst>
            </c:dLbl>
            <c:dLbl>
              <c:idx val="12"/>
              <c:layout>
                <c:manualLayout>
                  <c:x val="-3.0120484308927388E-3"/>
                  <c:y val="-0.22738412530146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7E9-46E0-B5FB-5163876D79B2}"/>
                </c:ext>
              </c:extLst>
            </c:dLbl>
            <c:dLbl>
              <c:idx val="13"/>
              <c:layout>
                <c:manualLayout>
                  <c:x val="2.0080322872618257E-3"/>
                  <c:y val="-0.2161274854350602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17E9-46E0-B5FB-5163876D79B2}"/>
                </c:ext>
              </c:extLst>
            </c:dLbl>
            <c:dLbl>
              <c:idx val="15"/>
              <c:layout>
                <c:manualLayout>
                  <c:x val="-3.0120484308927388E-3"/>
                  <c:y val="-0.23864076516787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7E9-46E0-B5FB-5163876D79B2}"/>
                </c:ext>
              </c:extLst>
            </c:dLbl>
            <c:dLbl>
              <c:idx val="16"/>
              <c:layout>
                <c:manualLayout>
                  <c:x val="2.0080322872618257E-3"/>
                  <c:y val="-0.21387615746177835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17E9-46E0-B5FB-5163876D79B2}"/>
                </c:ext>
              </c:extLst>
            </c:dLbl>
            <c:dLbl>
              <c:idx val="18"/>
              <c:layout>
                <c:manualLayout>
                  <c:x val="-4.0160645745236515E-3"/>
                  <c:y val="-0.23638943719459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7E9-46E0-B5FB-5163876D79B2}"/>
                </c:ext>
              </c:extLst>
            </c:dLbl>
            <c:dLbl>
              <c:idx val="19"/>
              <c:layout>
                <c:manualLayout>
                  <c:x val="0"/>
                  <c:y val="-0.207122350811851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17E9-46E0-B5FB-5163876D79B2}"/>
                </c:ext>
              </c:extLst>
            </c:dLbl>
            <c:dLbl>
              <c:idx val="21"/>
              <c:layout>
                <c:manualLayout>
                  <c:x val="-1.0040161436309129E-3"/>
                  <c:y val="-0.23638961446451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7E9-46E0-B5FB-5163876D79B2}"/>
                </c:ext>
              </c:extLst>
            </c:dLbl>
            <c:dLbl>
              <c:idx val="22"/>
              <c:layout>
                <c:manualLayout>
                  <c:x val="3.0119693745034766E-3"/>
                  <c:y val="-0.20712252808177106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17E9-46E0-B5FB-5163876D79B2}"/>
                </c:ext>
              </c:extLst>
            </c:dLbl>
            <c:dLbl>
              <c:idx val="24"/>
              <c:layout>
                <c:manualLayout>
                  <c:x val="-1.0040952000201751E-3"/>
                  <c:y val="-0.17785490988926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7E9-46E0-B5FB-5163876D79B2}"/>
                </c:ext>
              </c:extLst>
            </c:dLbl>
            <c:dLbl>
              <c:idx val="25"/>
              <c:layout>
                <c:manualLayout>
                  <c:x val="4.0160645745236515E-3"/>
                  <c:y val="-0.1591573651662836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17E9-46E0-B5FB-5163876D79B2}"/>
                </c:ext>
              </c:extLst>
            </c:dLbl>
            <c:dLbl>
              <c:idx val="27"/>
              <c:layout>
                <c:manualLayout>
                  <c:x val="-3.0120484308927388E-3"/>
                  <c:y val="-0.18010623786255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7E9-46E0-B5FB-5163876D79B2}"/>
                </c:ext>
              </c:extLst>
            </c:dLbl>
            <c:dLbl>
              <c:idx val="28"/>
              <c:layout>
                <c:manualLayout>
                  <c:x val="1.0040161436309129E-3"/>
                  <c:y val="-0.15759295812973145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17E9-46E0-B5FB-5163876D79B2}"/>
                </c:ext>
              </c:extLst>
            </c:dLbl>
            <c:dLbl>
              <c:idx val="30"/>
              <c:layout>
                <c:manualLayout>
                  <c:x val="-3.0120484308927388E-3"/>
                  <c:y val="-0.17560358191598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7E9-46E0-B5FB-5163876D79B2}"/>
                </c:ext>
              </c:extLst>
            </c:dLbl>
            <c:dLbl>
              <c:idx val="31"/>
              <c:layout>
                <c:manualLayout>
                  <c:x val="2.0080322872618257E-3"/>
                  <c:y val="-0.15759295812973145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17E9-46E0-B5FB-5163876D79B2}"/>
                </c:ext>
              </c:extLst>
            </c:dLbl>
            <c:dLbl>
              <c:idx val="33"/>
              <c:layout>
                <c:manualLayout>
                  <c:x val="-2.0080322872618257E-3"/>
                  <c:y val="-0.13733100637019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17E9-46E0-B5FB-5163876D79B2}"/>
                </c:ext>
              </c:extLst>
            </c:dLbl>
            <c:dLbl>
              <c:idx val="34"/>
              <c:layout>
                <c:manualLayout>
                  <c:x val="4.0160645745236515E-3"/>
                  <c:y val="-0.1395823343434764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17E9-46E0-B5FB-5163876D79B2}"/>
                </c:ext>
              </c:extLst>
            </c:dLbl>
            <c:dLbl>
              <c:idx val="36"/>
              <c:layout>
                <c:manualLayout>
                  <c:x val="-1.0040161436309129E-3"/>
                  <c:y val="-0.11256639866409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17E9-46E0-B5FB-5163876D79B2}"/>
                </c:ext>
              </c:extLst>
            </c:dLbl>
            <c:dLbl>
              <c:idx val="37"/>
              <c:layout>
                <c:manualLayout>
                  <c:x val="0"/>
                  <c:y val="-0.1125663986640938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17E9-46E0-B5FB-5163876D7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Public Administration 2013</c:v>
                </c:pt>
                <c:pt idx="1">
                  <c:v>Public Administration 2015</c:v>
                </c:pt>
                <c:pt idx="3">
                  <c:v>Hotels &amp; Restaurants 2013</c:v>
                </c:pt>
                <c:pt idx="4">
                  <c:v>Hotels &amp; Restaurants 2015</c:v>
                </c:pt>
                <c:pt idx="6">
                  <c:v>Education 2013</c:v>
                </c:pt>
                <c:pt idx="7">
                  <c:v>Education 2015</c:v>
                </c:pt>
                <c:pt idx="9">
                  <c:v>Manufacturing 2013</c:v>
                </c:pt>
                <c:pt idx="10">
                  <c:v>Manufacturing 2015</c:v>
                </c:pt>
                <c:pt idx="12">
                  <c:v>Wholesale &amp; Retail 2013</c:v>
                </c:pt>
                <c:pt idx="13">
                  <c:v>Wholesale &amp; Retail 2015</c:v>
                </c:pt>
                <c:pt idx="15">
                  <c:v>Financial Services 2013</c:v>
                </c:pt>
                <c:pt idx="16">
                  <c:v>Financial Services 2015</c:v>
                </c:pt>
                <c:pt idx="18">
                  <c:v>Health &amp; Social Work 2013</c:v>
                </c:pt>
                <c:pt idx="19">
                  <c:v>Health &amp; Social Work 2015</c:v>
                </c:pt>
                <c:pt idx="21">
                  <c:v>Electricity, Gas &amp; Water 2013</c:v>
                </c:pt>
                <c:pt idx="22">
                  <c:v>Electricity, Gas &amp; Water 2015</c:v>
                </c:pt>
                <c:pt idx="24">
                  <c:v>Transport &amp; Comms 2013</c:v>
                </c:pt>
                <c:pt idx="25">
                  <c:v>Transport &amp; Comms 2015</c:v>
                </c:pt>
                <c:pt idx="27">
                  <c:v>Business Services 2013</c:v>
                </c:pt>
                <c:pt idx="28">
                  <c:v>Business Services 2015</c:v>
                </c:pt>
                <c:pt idx="30">
                  <c:v>Arts &amp; Other Services 2013</c:v>
                </c:pt>
                <c:pt idx="31">
                  <c:v>Arts &amp; Other Services 2015</c:v>
                </c:pt>
                <c:pt idx="33">
                  <c:v>Construction 2013</c:v>
                </c:pt>
                <c:pt idx="34">
                  <c:v>Construction 2015</c:v>
                </c:pt>
                <c:pt idx="36">
                  <c:v>Agriculture 2013</c:v>
                </c:pt>
                <c:pt idx="37">
                  <c:v>Agriculture 2015</c:v>
                </c:pt>
              </c:strCache>
            </c:strRef>
          </c:cat>
          <c:val>
            <c:numRef>
              <c:f>Sheet1!$B$2:$B$39</c:f>
              <c:numCache>
                <c:formatCode>0%</c:formatCode>
                <c:ptCount val="38"/>
                <c:pt idx="0">
                  <c:v>0.19</c:v>
                </c:pt>
                <c:pt idx="1">
                  <c:v>0.25</c:v>
                </c:pt>
                <c:pt idx="3">
                  <c:v>0.21</c:v>
                </c:pt>
                <c:pt idx="4">
                  <c:v>0.19</c:v>
                </c:pt>
                <c:pt idx="6">
                  <c:v>0.18</c:v>
                </c:pt>
                <c:pt idx="7">
                  <c:v>0.2</c:v>
                </c:pt>
                <c:pt idx="9">
                  <c:v>0.17</c:v>
                </c:pt>
                <c:pt idx="10">
                  <c:v>0.18</c:v>
                </c:pt>
                <c:pt idx="12">
                  <c:v>0.17</c:v>
                </c:pt>
                <c:pt idx="13">
                  <c:v>0.16</c:v>
                </c:pt>
                <c:pt idx="15">
                  <c:v>0.18</c:v>
                </c:pt>
                <c:pt idx="16">
                  <c:v>0.16</c:v>
                </c:pt>
                <c:pt idx="18">
                  <c:v>0.18</c:v>
                </c:pt>
                <c:pt idx="19">
                  <c:v>0.16</c:v>
                </c:pt>
                <c:pt idx="21">
                  <c:v>0.18</c:v>
                </c:pt>
                <c:pt idx="22">
                  <c:v>0.15</c:v>
                </c:pt>
                <c:pt idx="24">
                  <c:v>0.13</c:v>
                </c:pt>
                <c:pt idx="25">
                  <c:v>0.12</c:v>
                </c:pt>
                <c:pt idx="27">
                  <c:v>0.13</c:v>
                </c:pt>
                <c:pt idx="28">
                  <c:v>0.12</c:v>
                </c:pt>
                <c:pt idx="30">
                  <c:v>0.13</c:v>
                </c:pt>
                <c:pt idx="31">
                  <c:v>0.12</c:v>
                </c:pt>
                <c:pt idx="33">
                  <c:v>0.1</c:v>
                </c:pt>
                <c:pt idx="34">
                  <c:v>0.1</c:v>
                </c:pt>
                <c:pt idx="36">
                  <c:v>0.08</c:v>
                </c:pt>
                <c:pt idx="3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7E9-46E0-B5FB-5163876D7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"/>
        <c:overlap val="100"/>
        <c:axId val="161083776"/>
        <c:axId val="1362698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Density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1084339016249173E-2"/>
                  <c:y val="-4.277523149235568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17E9-46E0-B5FB-5163876D79B2}"/>
                </c:ext>
              </c:extLst>
            </c:dLbl>
            <c:dLbl>
              <c:idx val="1"/>
              <c:layout>
                <c:manualLayout>
                  <c:x val="-2.0080322872618257E-2"/>
                  <c:y val="-3.3769919599228169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17E9-46E0-B5FB-5163876D79B2}"/>
                </c:ext>
              </c:extLst>
            </c:dLbl>
            <c:dLbl>
              <c:idx val="3"/>
              <c:layout>
                <c:manualLayout>
                  <c:x val="-1.9076306728987344E-2"/>
                  <c:y val="-3.151859162594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17E9-46E0-B5FB-5163876D79B2}"/>
                </c:ext>
              </c:extLst>
            </c:dLbl>
            <c:dLbl>
              <c:idx val="4"/>
              <c:layout>
                <c:manualLayout>
                  <c:x val="-2.1084339016249173E-2"/>
                  <c:y val="-3.827257554579192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17E9-46E0-B5FB-5163876D79B2}"/>
                </c:ext>
              </c:extLst>
            </c:dLbl>
            <c:dLbl>
              <c:idx val="6"/>
              <c:layout>
                <c:manualLayout>
                  <c:x val="-1.9076306728987344E-2"/>
                  <c:y val="-2.2513279732818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17E9-46E0-B5FB-5163876D79B2}"/>
                </c:ext>
              </c:extLst>
            </c:dLbl>
            <c:dLbl>
              <c:idx val="7"/>
              <c:layout>
                <c:manualLayout>
                  <c:x val="-1.9076306728987344E-2"/>
                  <c:y val="-3.602124757251004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17E9-46E0-B5FB-5163876D79B2}"/>
                </c:ext>
              </c:extLst>
            </c:dLbl>
            <c:dLbl>
              <c:idx val="9"/>
              <c:layout>
                <c:manualLayout>
                  <c:x val="-1.9076306728987309E-2"/>
                  <c:y val="-2.926726365266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17E9-46E0-B5FB-5163876D79B2}"/>
                </c:ext>
              </c:extLst>
            </c:dLbl>
            <c:dLbl>
              <c:idx val="10"/>
              <c:layout>
                <c:manualLayout>
                  <c:x val="-2.0080322872618222E-2"/>
                  <c:y val="-3.151859162594628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17E9-46E0-B5FB-5163876D79B2}"/>
                </c:ext>
              </c:extLst>
            </c:dLbl>
            <c:dLbl>
              <c:idx val="12"/>
              <c:layout>
                <c:manualLayout>
                  <c:x val="-1.8072290585356431E-2"/>
                  <c:y val="-2.4764607706100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17E9-46E0-B5FB-5163876D79B2}"/>
                </c:ext>
              </c:extLst>
            </c:dLbl>
            <c:dLbl>
              <c:idx val="13"/>
              <c:layout>
                <c:manualLayout>
                  <c:x val="-1.9076306728987344E-2"/>
                  <c:y val="-2.7015935679382534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17E9-46E0-B5FB-5163876D79B2}"/>
                </c:ext>
              </c:extLst>
            </c:dLbl>
            <c:dLbl>
              <c:idx val="15"/>
              <c:layout>
                <c:manualLayout>
                  <c:x val="-1.8072290585356431E-2"/>
                  <c:y val="-2.4764607706100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17E9-46E0-B5FB-5163876D79B2}"/>
                </c:ext>
              </c:extLst>
            </c:dLbl>
            <c:dLbl>
              <c:idx val="16"/>
              <c:layout>
                <c:manualLayout>
                  <c:x val="-1.9076306728987344E-2"/>
                  <c:y val="-5.6283199332046945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17E9-46E0-B5FB-5163876D79B2}"/>
                </c:ext>
              </c:extLst>
            </c:dLbl>
            <c:dLbl>
              <c:idx val="18"/>
              <c:layout>
                <c:manualLayout>
                  <c:x val="-1.9076306728987344E-2"/>
                  <c:y val="-2.7015935679382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17E9-46E0-B5FB-5163876D79B2}"/>
                </c:ext>
              </c:extLst>
            </c:dLbl>
            <c:dLbl>
              <c:idx val="19"/>
              <c:layout>
                <c:manualLayout>
                  <c:x val="-2.0080322872618257E-2"/>
                  <c:y val="-2.926726365266441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chemeClr val="bg1"/>
                        </a:solidFill>
                      </a:rPr>
                      <a:t>3.3%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17E9-46E0-B5FB-5163876D79B2}"/>
                </c:ext>
              </c:extLst>
            </c:dLbl>
            <c:dLbl>
              <c:idx val="21"/>
              <c:layout>
                <c:manualLayout>
                  <c:x val="-2.0080322872618257E-2"/>
                  <c:y val="-3.151859162594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17E9-46E0-B5FB-5163876D79B2}"/>
                </c:ext>
              </c:extLst>
            </c:dLbl>
            <c:dLbl>
              <c:idx val="22"/>
              <c:layout>
                <c:manualLayout>
                  <c:x val="-1.9076385785376532E-2"/>
                  <c:y val="-2.4764607706100655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17E9-46E0-B5FB-5163876D79B2}"/>
                </c:ext>
              </c:extLst>
            </c:dLbl>
            <c:dLbl>
              <c:idx val="24"/>
              <c:layout>
                <c:manualLayout>
                  <c:x val="-2.1084418072638361E-2"/>
                  <c:y val="-3.6021247572510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17E9-46E0-B5FB-5163876D79B2}"/>
                </c:ext>
              </c:extLst>
            </c:dLbl>
            <c:dLbl>
              <c:idx val="25"/>
              <c:layout>
                <c:manualLayout>
                  <c:x val="-2.0080322872618257E-2"/>
                  <c:y val="-3.376991959922808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17E9-46E0-B5FB-5163876D79B2}"/>
                </c:ext>
              </c:extLst>
            </c:dLbl>
            <c:dLbl>
              <c:idx val="27"/>
              <c:layout>
                <c:manualLayout>
                  <c:x val="-2.1084339016249173E-2"/>
                  <c:y val="-2.7015935679382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17E9-46E0-B5FB-5163876D79B2}"/>
                </c:ext>
              </c:extLst>
            </c:dLbl>
            <c:dLbl>
              <c:idx val="28"/>
              <c:layout>
                <c:manualLayout>
                  <c:x val="-1.8072290585356431E-2"/>
                  <c:y val="-2.92672636526644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17E9-46E0-B5FB-5163876D79B2}"/>
                </c:ext>
              </c:extLst>
            </c:dLbl>
            <c:dLbl>
              <c:idx val="30"/>
              <c:layout>
                <c:manualLayout>
                  <c:x val="-2.1084339016249173E-2"/>
                  <c:y val="-3.3769919599228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17E9-46E0-B5FB-5163876D79B2}"/>
                </c:ext>
              </c:extLst>
            </c:dLbl>
            <c:dLbl>
              <c:idx val="31"/>
              <c:layout>
                <c:manualLayout>
                  <c:x val="-1.9076306728987344E-2"/>
                  <c:y val="-3.3769919599228169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17E9-46E0-B5FB-5163876D79B2}"/>
                </c:ext>
              </c:extLst>
            </c:dLbl>
            <c:dLbl>
              <c:idx val="33"/>
              <c:layout>
                <c:manualLayout>
                  <c:x val="-2.0080322872618257E-2"/>
                  <c:y val="-2.926726365266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17E9-46E0-B5FB-5163876D79B2}"/>
                </c:ext>
              </c:extLst>
            </c:dLbl>
            <c:dLbl>
              <c:idx val="34"/>
              <c:layout>
                <c:manualLayout>
                  <c:x val="-1.9076306728987344E-2"/>
                  <c:y val="-3.3769919599228169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17E9-46E0-B5FB-5163876D79B2}"/>
                </c:ext>
              </c:extLst>
            </c:dLbl>
            <c:dLbl>
              <c:idx val="36"/>
              <c:layout>
                <c:manualLayout>
                  <c:x val="-1.9076306728987344E-2"/>
                  <c:y val="-2.926726365266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17E9-46E0-B5FB-5163876D79B2}"/>
                </c:ext>
              </c:extLst>
            </c:dLbl>
            <c:dLbl>
              <c:idx val="37"/>
              <c:layout>
                <c:manualLayout>
                  <c:x val="-1.8072290585356431E-2"/>
                  <c:y val="-2.926726365266441E-2"/>
                </c:manualLayout>
              </c:layout>
              <c:tx>
                <c:rich>
                  <a:bodyPr/>
                  <a:lstStyle/>
                  <a:p>
                    <a:pPr>
                      <a:defRPr sz="1000" b="0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3.0%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2-17E9-46E0-B5FB-5163876D79B2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Public Administration 2013</c:v>
                </c:pt>
                <c:pt idx="1">
                  <c:v>Public Administration 2015</c:v>
                </c:pt>
                <c:pt idx="3">
                  <c:v>Hotels &amp; Restaurants 2013</c:v>
                </c:pt>
                <c:pt idx="4">
                  <c:v>Hotels &amp; Restaurants 2015</c:v>
                </c:pt>
                <c:pt idx="6">
                  <c:v>Education 2013</c:v>
                </c:pt>
                <c:pt idx="7">
                  <c:v>Education 2015</c:v>
                </c:pt>
                <c:pt idx="9">
                  <c:v>Manufacturing 2013</c:v>
                </c:pt>
                <c:pt idx="10">
                  <c:v>Manufacturing 2015</c:v>
                </c:pt>
                <c:pt idx="12">
                  <c:v>Wholesale &amp; Retail 2013</c:v>
                </c:pt>
                <c:pt idx="13">
                  <c:v>Wholesale &amp; Retail 2015</c:v>
                </c:pt>
                <c:pt idx="15">
                  <c:v>Financial Services 2013</c:v>
                </c:pt>
                <c:pt idx="16">
                  <c:v>Financial Services 2015</c:v>
                </c:pt>
                <c:pt idx="18">
                  <c:v>Health &amp; Social Work 2013</c:v>
                </c:pt>
                <c:pt idx="19">
                  <c:v>Health &amp; Social Work 2015</c:v>
                </c:pt>
                <c:pt idx="21">
                  <c:v>Electricity, Gas &amp; Water 2013</c:v>
                </c:pt>
                <c:pt idx="22">
                  <c:v>Electricity, Gas &amp; Water 2015</c:v>
                </c:pt>
                <c:pt idx="24">
                  <c:v>Transport &amp; Comms 2013</c:v>
                </c:pt>
                <c:pt idx="25">
                  <c:v>Transport &amp; Comms 2015</c:v>
                </c:pt>
                <c:pt idx="27">
                  <c:v>Business Services 2013</c:v>
                </c:pt>
                <c:pt idx="28">
                  <c:v>Business Services 2015</c:v>
                </c:pt>
                <c:pt idx="30">
                  <c:v>Arts &amp; Other Services 2013</c:v>
                </c:pt>
                <c:pt idx="31">
                  <c:v>Arts &amp; Other Services 2015</c:v>
                </c:pt>
                <c:pt idx="33">
                  <c:v>Construction 2013</c:v>
                </c:pt>
                <c:pt idx="34">
                  <c:v>Construction 2015</c:v>
                </c:pt>
                <c:pt idx="36">
                  <c:v>Agriculture 2013</c:v>
                </c:pt>
                <c:pt idx="37">
                  <c:v>Agriculture 2015</c:v>
                </c:pt>
              </c:strCache>
            </c:strRef>
          </c:cat>
          <c:val>
            <c:numRef>
              <c:f>Sheet1!$C$2:$C$39</c:f>
              <c:numCache>
                <c:formatCode>0.0%</c:formatCode>
                <c:ptCount val="38"/>
                <c:pt idx="0">
                  <c:v>5.1999999999999998E-2</c:v>
                </c:pt>
                <c:pt idx="1">
                  <c:v>7.5999999999999998E-2</c:v>
                </c:pt>
                <c:pt idx="3">
                  <c:v>8.7999999999999995E-2</c:v>
                </c:pt>
                <c:pt idx="4">
                  <c:v>7.1999999999999995E-2</c:v>
                </c:pt>
                <c:pt idx="6">
                  <c:v>3.5999999999999997E-2</c:v>
                </c:pt>
                <c:pt idx="7">
                  <c:v>0.04</c:v>
                </c:pt>
                <c:pt idx="9">
                  <c:v>5.3999999999999999E-2</c:v>
                </c:pt>
                <c:pt idx="10">
                  <c:v>6.8000000000000005E-2</c:v>
                </c:pt>
                <c:pt idx="12">
                  <c:v>5.7000000000000002E-2</c:v>
                </c:pt>
                <c:pt idx="13">
                  <c:v>5.5E-2</c:v>
                </c:pt>
                <c:pt idx="15">
                  <c:v>8.8999999999999996E-2</c:v>
                </c:pt>
                <c:pt idx="16">
                  <c:v>3.5999999999999997E-2</c:v>
                </c:pt>
                <c:pt idx="18">
                  <c:v>3.4000000000000002E-2</c:v>
                </c:pt>
                <c:pt idx="19">
                  <c:v>3.3000000000000002E-2</c:v>
                </c:pt>
                <c:pt idx="21">
                  <c:v>5.3999999999999999E-2</c:v>
                </c:pt>
                <c:pt idx="22">
                  <c:v>5.3999999999999999E-2</c:v>
                </c:pt>
                <c:pt idx="24">
                  <c:v>4.3999999999999997E-2</c:v>
                </c:pt>
                <c:pt idx="25">
                  <c:v>0.05</c:v>
                </c:pt>
                <c:pt idx="27">
                  <c:v>5.0999999999999997E-2</c:v>
                </c:pt>
                <c:pt idx="28">
                  <c:v>5.1999999999999998E-2</c:v>
                </c:pt>
                <c:pt idx="30">
                  <c:v>4.3999999999999997E-2</c:v>
                </c:pt>
                <c:pt idx="31">
                  <c:v>3.7999999999999999E-2</c:v>
                </c:pt>
                <c:pt idx="33">
                  <c:v>4.9000000000000002E-2</c:v>
                </c:pt>
                <c:pt idx="34">
                  <c:v>3.6999999999999998E-2</c:v>
                </c:pt>
                <c:pt idx="36">
                  <c:v>4.1000000000000002E-2</c:v>
                </c:pt>
                <c:pt idx="37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17E9-46E0-B5FB-5163876D7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83776"/>
        <c:axId val="136269824"/>
      </c:lineChart>
      <c:catAx>
        <c:axId val="161083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000"/>
            </a:pPr>
            <a:endParaRPr lang="en-US"/>
          </a:p>
        </c:txPr>
        <c:crossAx val="136269824"/>
        <c:crosses val="autoZero"/>
        <c:auto val="1"/>
        <c:lblAlgn val="ctr"/>
        <c:lblOffset val="100"/>
        <c:noMultiLvlLbl val="0"/>
      </c:catAx>
      <c:valAx>
        <c:axId val="1362698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61083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593310430163926E-2"/>
          <c:y val="0"/>
          <c:w val="0.8515696187663841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25-99</c:v>
                </c:pt>
                <c:pt idx="1">
                  <c:v>5-24</c:v>
                </c:pt>
                <c:pt idx="2">
                  <c:v>2-4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0.1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7-494A-9084-BE5BE48A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25-99</c:v>
                </c:pt>
                <c:pt idx="1">
                  <c:v>5-24</c:v>
                </c:pt>
                <c:pt idx="2">
                  <c:v>2-4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0.04</c:v>
                </c:pt>
                <c:pt idx="1">
                  <c:v>0.09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67-494A-9084-BE5BE48A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8640"/>
        <c:axId val="6942720"/>
      </c:barChart>
      <c:catAx>
        <c:axId val="69286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942720"/>
        <c:crosses val="autoZero"/>
        <c:auto val="1"/>
        <c:lblAlgn val="ctr"/>
        <c:lblOffset val="100"/>
        <c:noMultiLvlLbl val="0"/>
      </c:catAx>
      <c:valAx>
        <c:axId val="6942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92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29551717396997E-2"/>
          <c:y val="0.11604941884602243"/>
          <c:w val="0.955945592872119"/>
          <c:h val="0.75817726319285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 Overall</c:v>
                </c:pt>
                <c:pt idx="1">
                  <c:v>Managers</c:v>
                </c:pt>
                <c:pt idx="2">
                  <c:v>Professionals</c:v>
                </c:pt>
                <c:pt idx="3">
                  <c:v>Associate Professionals</c:v>
                </c:pt>
                <c:pt idx="4">
                  <c:v>Admin and Clerical</c:v>
                </c:pt>
                <c:pt idx="5">
                  <c:v>Skilled trades</c:v>
                </c:pt>
                <c:pt idx="6">
                  <c:v>Caring, leisure et al</c:v>
                </c:pt>
                <c:pt idx="7">
                  <c:v>Sales and Cust. Service</c:v>
                </c:pt>
                <c:pt idx="8">
                  <c:v>Machine Operatives</c:v>
                </c:pt>
                <c:pt idx="9">
                  <c:v>Elementary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5.0999999999999997E-2</c:v>
                </c:pt>
                <c:pt idx="1">
                  <c:v>0.03</c:v>
                </c:pt>
                <c:pt idx="2">
                  <c:v>3.7999999999999999E-2</c:v>
                </c:pt>
                <c:pt idx="3">
                  <c:v>5.3999999999999999E-2</c:v>
                </c:pt>
                <c:pt idx="4">
                  <c:v>4.9000000000000002E-2</c:v>
                </c:pt>
                <c:pt idx="5">
                  <c:v>5.1999999999999998E-2</c:v>
                </c:pt>
                <c:pt idx="6">
                  <c:v>4.3999999999999997E-2</c:v>
                </c:pt>
                <c:pt idx="7">
                  <c:v>7.9000000000000001E-2</c:v>
                </c:pt>
                <c:pt idx="8">
                  <c:v>0.05</c:v>
                </c:pt>
                <c:pt idx="9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7-40A9-9304-0B1A7C7788CA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0"/>
              <c:layout>
                <c:manualLayout>
                  <c:x val="6.7044298465430323E-3"/>
                  <c:y val="4.32173294004429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57-40A9-9304-0B1A7C7788CA}"/>
                </c:ext>
              </c:extLst>
            </c:dLbl>
            <c:dLbl>
              <c:idx val="1"/>
              <c:layout>
                <c:manualLayout>
                  <c:x val="5.421187417620362E-3"/>
                  <c:y val="-2.25419831123272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357-40A9-9304-0B1A7C7788CA}"/>
                </c:ext>
              </c:extLst>
            </c:dLbl>
            <c:dLbl>
              <c:idx val="2"/>
              <c:layout>
                <c:manualLayout>
                  <c:x val="7.589662384668506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57-40A9-9304-0B1A7C7788CA}"/>
                </c:ext>
              </c:extLst>
            </c:dLbl>
            <c:dLbl>
              <c:idx val="3"/>
              <c:layout>
                <c:manualLayout>
                  <c:x val="6.50542490114443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357-40A9-9304-0B1A7C7788CA}"/>
                </c:ext>
              </c:extLst>
            </c:dLbl>
            <c:dLbl>
              <c:idx val="5"/>
              <c:layout>
                <c:manualLayout>
                  <c:x val="3.05373442465198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57-40A9-9304-0B1A7C7788CA}"/>
                </c:ext>
              </c:extLst>
            </c:dLbl>
            <c:dLbl>
              <c:idx val="6"/>
              <c:layout>
                <c:manualLayout>
                  <c:x val="2.6327839470071225E-3"/>
                  <c:y val="1.0804332350110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357-40A9-9304-0B1A7C7788CA}"/>
                </c:ext>
              </c:extLst>
            </c:dLbl>
            <c:dLbl>
              <c:idx val="7"/>
              <c:layout>
                <c:manualLayout>
                  <c:x val="2.6327839470070475E-3"/>
                  <c:y val="2.534168913740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357-40A9-9304-0B1A7C7788CA}"/>
                </c:ext>
              </c:extLst>
            </c:dLbl>
            <c:dLbl>
              <c:idx val="9"/>
              <c:layout>
                <c:manualLayout>
                  <c:x val="6.50542490114443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357-40A9-9304-0B1A7C778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 Overall</c:v>
                </c:pt>
                <c:pt idx="1">
                  <c:v>Managers</c:v>
                </c:pt>
                <c:pt idx="2">
                  <c:v>Professionals</c:v>
                </c:pt>
                <c:pt idx="3">
                  <c:v>Associate Professionals</c:v>
                </c:pt>
                <c:pt idx="4">
                  <c:v>Admin and Clerical</c:v>
                </c:pt>
                <c:pt idx="5">
                  <c:v>Skilled trades</c:v>
                </c:pt>
                <c:pt idx="6">
                  <c:v>Caring, leisure et al</c:v>
                </c:pt>
                <c:pt idx="7">
                  <c:v>Sales and Cust. Service</c:v>
                </c:pt>
                <c:pt idx="8">
                  <c:v>Machine Operatives</c:v>
                </c:pt>
                <c:pt idx="9">
                  <c:v>Elementary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5.0999999999999997E-2</c:v>
                </c:pt>
                <c:pt idx="1">
                  <c:v>2.8000000000000001E-2</c:v>
                </c:pt>
                <c:pt idx="2">
                  <c:v>0.03</c:v>
                </c:pt>
                <c:pt idx="3">
                  <c:v>5.5E-2</c:v>
                </c:pt>
                <c:pt idx="4">
                  <c:v>5.6000000000000001E-2</c:v>
                </c:pt>
                <c:pt idx="5">
                  <c:v>5.2999999999999999E-2</c:v>
                </c:pt>
                <c:pt idx="6">
                  <c:v>4.1000000000000002E-2</c:v>
                </c:pt>
                <c:pt idx="7">
                  <c:v>6.6000000000000003E-2</c:v>
                </c:pt>
                <c:pt idx="8">
                  <c:v>6.8000000000000005E-2</c:v>
                </c:pt>
                <c:pt idx="9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357-40A9-9304-0B1A7C778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89568"/>
        <c:axId val="47791104"/>
      </c:barChart>
      <c:catAx>
        <c:axId val="4778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791104"/>
        <c:crosses val="autoZero"/>
        <c:auto val="1"/>
        <c:lblAlgn val="ctr"/>
        <c:lblOffset val="100"/>
        <c:noMultiLvlLbl val="0"/>
      </c:catAx>
      <c:valAx>
        <c:axId val="477911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778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12681681794177"/>
          <c:y val="5.2769103697472772E-2"/>
          <c:w val="0.53087318318205823"/>
          <c:h val="0.9133585024944318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Staff are new to the role</c:v>
                </c:pt>
                <c:pt idx="1">
                  <c:v>Their training is currently only partially completed</c:v>
                </c:pt>
                <c:pt idx="2">
                  <c:v>Staff lack motivation</c:v>
                </c:pt>
                <c:pt idx="3">
                  <c:v>They have had training but their performance has not improved sufficiently</c:v>
                </c:pt>
                <c:pt idx="4">
                  <c:v>The introduction of new working practices</c:v>
                </c:pt>
                <c:pt idx="5">
                  <c:v>Staff have not received the appropriate training</c:v>
                </c:pt>
                <c:pt idx="6">
                  <c:v>Unable to recruit staff with the required skills</c:v>
                </c:pt>
                <c:pt idx="7">
                  <c:v>The introduction of new technology</c:v>
                </c:pt>
                <c:pt idx="8">
                  <c:v>The development of new products and services</c:v>
                </c:pt>
                <c:pt idx="9">
                  <c:v>Problems retaining staff</c:v>
                </c:pt>
                <c:pt idx="11">
                  <c:v>New to the role/ training not complete (transient)</c:v>
                </c:pt>
                <c:pt idx="12">
                  <c:v>Transient skill gaps only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0.59</c:v>
                </c:pt>
                <c:pt idx="1">
                  <c:v>0.56000000000000005</c:v>
                </c:pt>
                <c:pt idx="2">
                  <c:v>0.34</c:v>
                </c:pt>
                <c:pt idx="3">
                  <c:v>0.28999999999999998</c:v>
                </c:pt>
                <c:pt idx="4">
                  <c:v>0.28999999999999998</c:v>
                </c:pt>
                <c:pt idx="5">
                  <c:v>0.26</c:v>
                </c:pt>
                <c:pt idx="6">
                  <c:v>0.25</c:v>
                </c:pt>
                <c:pt idx="7">
                  <c:v>0.2</c:v>
                </c:pt>
                <c:pt idx="8">
                  <c:v>0.19</c:v>
                </c:pt>
                <c:pt idx="9">
                  <c:v>0.18</c:v>
                </c:pt>
                <c:pt idx="11">
                  <c:v>0.72</c:v>
                </c:pt>
                <c:pt idx="1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9-4F66-9238-FFEC761892CE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11"/>
              <c:layout>
                <c:manualLayout>
                  <c:x val="0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49-4F66-9238-FFEC761892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Staff are new to the role</c:v>
                </c:pt>
                <c:pt idx="1">
                  <c:v>Their training is currently only partially completed</c:v>
                </c:pt>
                <c:pt idx="2">
                  <c:v>Staff lack motivation</c:v>
                </c:pt>
                <c:pt idx="3">
                  <c:v>They have had training but their performance has not improved sufficiently</c:v>
                </c:pt>
                <c:pt idx="4">
                  <c:v>The introduction of new working practices</c:v>
                </c:pt>
                <c:pt idx="5">
                  <c:v>Staff have not received the appropriate training</c:v>
                </c:pt>
                <c:pt idx="6">
                  <c:v>Unable to recruit staff with the required skills</c:v>
                </c:pt>
                <c:pt idx="7">
                  <c:v>The introduction of new technology</c:v>
                </c:pt>
                <c:pt idx="8">
                  <c:v>The development of new products and services</c:v>
                </c:pt>
                <c:pt idx="9">
                  <c:v>Problems retaining staff</c:v>
                </c:pt>
                <c:pt idx="11">
                  <c:v>New to the role/ training not complete (transient)</c:v>
                </c:pt>
                <c:pt idx="12">
                  <c:v>Transient skill gaps only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0.62</c:v>
                </c:pt>
                <c:pt idx="1">
                  <c:v>0.57999999999999996</c:v>
                </c:pt>
                <c:pt idx="2">
                  <c:v>0.41</c:v>
                </c:pt>
                <c:pt idx="3">
                  <c:v>0.38</c:v>
                </c:pt>
                <c:pt idx="4">
                  <c:v>0.31</c:v>
                </c:pt>
                <c:pt idx="5">
                  <c:v>0.28999999999999998</c:v>
                </c:pt>
                <c:pt idx="6">
                  <c:v>0.25</c:v>
                </c:pt>
                <c:pt idx="7">
                  <c:v>0.2</c:v>
                </c:pt>
                <c:pt idx="8">
                  <c:v>0.2</c:v>
                </c:pt>
                <c:pt idx="9">
                  <c:v>0.17</c:v>
                </c:pt>
                <c:pt idx="11">
                  <c:v>0.75</c:v>
                </c:pt>
                <c:pt idx="1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49-4F66-9238-FFEC76189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47585152"/>
        <c:axId val="47586688"/>
      </c:barChart>
      <c:catAx>
        <c:axId val="47585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586688"/>
        <c:crosses val="autoZero"/>
        <c:auto val="1"/>
        <c:lblAlgn val="ctr"/>
        <c:lblOffset val="100"/>
        <c:noMultiLvlLbl val="0"/>
      </c:catAx>
      <c:valAx>
        <c:axId val="47586688"/>
        <c:scaling>
          <c:orientation val="minMax"/>
          <c:max val="0.85000000000000009"/>
        </c:scaling>
        <c:delete val="0"/>
        <c:axPos val="t"/>
        <c:numFmt formatCode="0%" sourceLinked="1"/>
        <c:majorTickMark val="out"/>
        <c:minorTickMark val="none"/>
        <c:tickLblPos val="none"/>
        <c:spPr>
          <a:ln>
            <a:noFill/>
          </a:ln>
        </c:spPr>
        <c:crossAx val="47585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01624286247927"/>
          <c:y val="0.50260049934391671"/>
          <c:w val="6.792034660334062E-2"/>
          <c:h val="0.183085137687404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942408376963352E-2"/>
          <c:y val="3.0313465536497348E-2"/>
          <c:w val="0.81565056641273381"/>
          <c:h val="0.889681769368991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 not being fully proficient has a major Impact on establishment performance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FB7-4C94-A2AB-3BB5AAA0E5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England Overall</c:v>
                </c:pt>
                <c:pt idx="2">
                  <c:v>2 to 4</c:v>
                </c:pt>
                <c:pt idx="3">
                  <c:v>5 to 24 </c:v>
                </c:pt>
                <c:pt idx="4">
                  <c:v>25 to 49</c:v>
                </c:pt>
                <c:pt idx="5">
                  <c:v>50 to 99</c:v>
                </c:pt>
                <c:pt idx="6">
                  <c:v>100-249</c:v>
                </c:pt>
                <c:pt idx="7">
                  <c:v>250+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 formatCode="0%">
                  <c:v>0.17</c:v>
                </c:pt>
                <c:pt idx="2" formatCode="0%">
                  <c:v>0.23</c:v>
                </c:pt>
                <c:pt idx="3" formatCode="0%">
                  <c:v>0.16</c:v>
                </c:pt>
                <c:pt idx="4" formatCode="0%">
                  <c:v>0.16</c:v>
                </c:pt>
                <c:pt idx="5" formatCode="0%">
                  <c:v>0.14000000000000001</c:v>
                </c:pt>
                <c:pt idx="6" formatCode="0%">
                  <c:v>0.14000000000000001</c:v>
                </c:pt>
                <c:pt idx="7" formatCode="0%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7-4C94-A2AB-3BB5AAA0E5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Staff not being fully proficient has a minor Impact on establishment performance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England Overall</c:v>
                </c:pt>
                <c:pt idx="2">
                  <c:v>2 to 4</c:v>
                </c:pt>
                <c:pt idx="3">
                  <c:v>5 to 24 </c:v>
                </c:pt>
                <c:pt idx="4">
                  <c:v>25 to 49</c:v>
                </c:pt>
                <c:pt idx="5">
                  <c:v>50 to 99</c:v>
                </c:pt>
                <c:pt idx="6">
                  <c:v>100-249</c:v>
                </c:pt>
                <c:pt idx="7">
                  <c:v>250+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 formatCode="0%">
                  <c:v>0.48</c:v>
                </c:pt>
                <c:pt idx="2" formatCode="0%">
                  <c:v>0.45</c:v>
                </c:pt>
                <c:pt idx="3" formatCode="0%">
                  <c:v>0.47</c:v>
                </c:pt>
                <c:pt idx="4" formatCode="0%">
                  <c:v>0.5</c:v>
                </c:pt>
                <c:pt idx="5" formatCode="0%">
                  <c:v>0.5</c:v>
                </c:pt>
                <c:pt idx="6" formatCode="0%">
                  <c:v>0.57999999999999996</c:v>
                </c:pt>
                <c:pt idx="7" formatCode="0%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B7-4C94-A2AB-3BB5AAA0E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082304"/>
        <c:axId val="47973504"/>
      </c:barChart>
      <c:catAx>
        <c:axId val="4808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7973504"/>
        <c:crosses val="autoZero"/>
        <c:auto val="1"/>
        <c:lblAlgn val="ctr"/>
        <c:lblOffset val="100"/>
        <c:noMultiLvlLbl val="0"/>
      </c:catAx>
      <c:valAx>
        <c:axId val="479735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808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31689173563763"/>
          <c:y val="2.9279642105843814E-2"/>
          <c:w val="0.51783277535042616"/>
          <c:h val="0.948903112330223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832-4CBE-B6CA-29FEFDD552F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832-4CBE-B6CA-29FEFDD552F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832-4CBE-B6CA-29FEFDD552F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832-4CBE-B6CA-29FEFDD552F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832-4CBE-B6CA-29FEFDD552F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832-4CBE-B6CA-29FEFDD552F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832-4CBE-B6CA-29FEFDD552F4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832-4CBE-B6CA-29FEFDD552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Increased workload for other staff</c:v>
                </c:pt>
                <c:pt idx="1">
                  <c:v>Have higher operating costs</c:v>
                </c:pt>
                <c:pt idx="2">
                  <c:v>Have difficulties meeting quality standards</c:v>
                </c:pt>
                <c:pt idx="3">
                  <c:v>Have difficulties introducing new working practices</c:v>
                </c:pt>
                <c:pt idx="4">
                  <c:v>Lose business or order to competitors </c:v>
                </c:pt>
                <c:pt idx="5">
                  <c:v>Delay developing new products or services</c:v>
                </c:pt>
                <c:pt idx="6">
                  <c:v>Outsource work</c:v>
                </c:pt>
                <c:pt idx="7">
                  <c:v>No impact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0.52</c:v>
                </c:pt>
                <c:pt idx="1">
                  <c:v>0.26</c:v>
                </c:pt>
                <c:pt idx="2">
                  <c:v>0.25</c:v>
                </c:pt>
                <c:pt idx="3">
                  <c:v>0.24</c:v>
                </c:pt>
                <c:pt idx="4">
                  <c:v>0.21</c:v>
                </c:pt>
                <c:pt idx="5">
                  <c:v>0.17</c:v>
                </c:pt>
                <c:pt idx="6">
                  <c:v>0.11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832-4CBE-B6CA-29FEFDD55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928640"/>
        <c:axId val="48930176"/>
      </c:barChart>
      <c:catAx>
        <c:axId val="489286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930176"/>
        <c:crosses val="autoZero"/>
        <c:auto val="1"/>
        <c:lblAlgn val="ctr"/>
        <c:lblOffset val="100"/>
        <c:noMultiLvlLbl val="0"/>
      </c:catAx>
      <c:valAx>
        <c:axId val="489301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892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77032935722226"/>
          <c:y val="0.1551260475297829"/>
          <c:w val="0.54670361216075614"/>
          <c:h val="0.80079971259394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existing staff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Specialist skills needed for the role</c:v>
                </c:pt>
                <c:pt idx="1">
                  <c:v>Solving complex problems</c:v>
                </c:pt>
                <c:pt idx="2">
                  <c:v>Knowledge of how the organisation works </c:v>
                </c:pt>
                <c:pt idx="3">
                  <c:v>Knowledge of the organisation's products and services </c:v>
                </c:pt>
                <c:pt idx="4">
                  <c:v>Adapting to new equipment</c:v>
                </c:pt>
                <c:pt idx="5">
                  <c:v>Reading and understanding instructions, guidelines etc</c:v>
                </c:pt>
                <c:pt idx="6">
                  <c:v>Basic IT skills</c:v>
                </c:pt>
                <c:pt idx="7">
                  <c:v>Advanced IT skills</c:v>
                </c:pt>
                <c:pt idx="8">
                  <c:v>Complex numerical skills</c:v>
                </c:pt>
                <c:pt idx="9">
                  <c:v>Basic numerical skills </c:v>
                </c:pt>
                <c:pt idx="10">
                  <c:v>Writing instructions, guideline etc.</c:v>
                </c:pt>
                <c:pt idx="11">
                  <c:v>Manual dexterity </c:v>
                </c:pt>
                <c:pt idx="12">
                  <c:v>Communicating in a foreign language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0.47</c:v>
                </c:pt>
                <c:pt idx="1">
                  <c:v>0.39</c:v>
                </c:pt>
                <c:pt idx="2">
                  <c:v>0.37</c:v>
                </c:pt>
                <c:pt idx="3">
                  <c:v>0.36</c:v>
                </c:pt>
                <c:pt idx="4">
                  <c:v>0.31</c:v>
                </c:pt>
                <c:pt idx="5">
                  <c:v>0.3</c:v>
                </c:pt>
                <c:pt idx="6">
                  <c:v>0.28999999999999998</c:v>
                </c:pt>
                <c:pt idx="7">
                  <c:v>0.27</c:v>
                </c:pt>
                <c:pt idx="8">
                  <c:v>0.25</c:v>
                </c:pt>
                <c:pt idx="9">
                  <c:v>0.24</c:v>
                </c:pt>
                <c:pt idx="10">
                  <c:v>0.23</c:v>
                </c:pt>
                <c:pt idx="11">
                  <c:v>0.14000000000000001</c:v>
                </c:pt>
                <c:pt idx="1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2-49D7-97EB-DB7BF90C10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Specialist skills needed for the role</c:v>
                </c:pt>
                <c:pt idx="1">
                  <c:v>Solving complex problems</c:v>
                </c:pt>
                <c:pt idx="2">
                  <c:v>Knowledge of how the organisation works </c:v>
                </c:pt>
                <c:pt idx="3">
                  <c:v>Knowledge of the organisation's products and services </c:v>
                </c:pt>
                <c:pt idx="4">
                  <c:v>Adapting to new equipment</c:v>
                </c:pt>
                <c:pt idx="5">
                  <c:v>Reading and understanding instructions, guidelines etc</c:v>
                </c:pt>
                <c:pt idx="6">
                  <c:v>Basic IT skills</c:v>
                </c:pt>
                <c:pt idx="7">
                  <c:v>Advanced IT skills</c:v>
                </c:pt>
                <c:pt idx="8">
                  <c:v>Complex numerical skills</c:v>
                </c:pt>
                <c:pt idx="9">
                  <c:v>Basic numerical skills </c:v>
                </c:pt>
                <c:pt idx="10">
                  <c:v>Writing instructions, guideline etc.</c:v>
                </c:pt>
                <c:pt idx="11">
                  <c:v>Manual dexterity </c:v>
                </c:pt>
                <c:pt idx="12">
                  <c:v>Communicating in a foreign language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0.12</c:v>
                </c:pt>
                <c:pt idx="1">
                  <c:v>0.03</c:v>
                </c:pt>
                <c:pt idx="2">
                  <c:v>0.04</c:v>
                </c:pt>
                <c:pt idx="3">
                  <c:v>0.05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</c:v>
                </c:pt>
                <c:pt idx="10">
                  <c:v>0.01</c:v>
                </c:pt>
                <c:pt idx="11">
                  <c:v>0.02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2-49D7-97EB-DB7BF90C1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48505600"/>
        <c:axId val="48507136"/>
      </c:barChart>
      <c:catAx>
        <c:axId val="48505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507136"/>
        <c:crosses val="autoZero"/>
        <c:auto val="1"/>
        <c:lblAlgn val="ctr"/>
        <c:lblOffset val="100"/>
        <c:noMultiLvlLbl val="0"/>
      </c:catAx>
      <c:valAx>
        <c:axId val="485071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8505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675645832145076"/>
          <c:y val="0.71291411152938811"/>
          <c:w val="0.21555382520121236"/>
          <c:h val="0.19986464338866422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89148622047245"/>
          <c:y val="0.14159899062628767"/>
          <c:w val="0.58610851377952766"/>
          <c:h val="0.80079971259394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existing staff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F9-42F1-8B01-F4C9947CF2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F9-42F1-8B01-F4C9947CF2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DF9-42F1-8B01-F4C9947CF2C0}"/>
              </c:ext>
            </c:extLst>
          </c:dPt>
          <c:dPt>
            <c:idx val="10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F9-42F1-8B01-F4C9947CF2C0}"/>
              </c:ext>
            </c:extLst>
          </c:dPt>
          <c:dPt>
            <c:idx val="13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F9-42F1-8B01-F4C9947CF2C0}"/>
              </c:ext>
            </c:extLst>
          </c:dPt>
          <c:dPt>
            <c:idx val="16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DF9-42F1-8B01-F4C9947CF2C0}"/>
              </c:ext>
            </c:extLst>
          </c:dPt>
          <c:dPt>
            <c:idx val="19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DF9-42F1-8B01-F4C9947CF2C0}"/>
              </c:ext>
            </c:extLst>
          </c:dPt>
          <c:dPt>
            <c:idx val="22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DF9-42F1-8B01-F4C9947CF2C0}"/>
              </c:ext>
            </c:extLst>
          </c:dPt>
          <c:dPt>
            <c:idx val="25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9DF9-42F1-8B01-F4C9947CF2C0}"/>
              </c:ext>
            </c:extLst>
          </c:dPt>
          <c:dPt>
            <c:idx val="28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9DF9-42F1-8B01-F4C9947CF2C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F9-42F1-8B01-F4C9947CF2C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F9-42F1-8B01-F4C9947CF2C0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DF9-42F1-8B01-F4C9947CF2C0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DF9-42F1-8B01-F4C9947CF2C0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DF9-42F1-8B01-F4C9947CF2C0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DF9-42F1-8B01-F4C9947CF2C0}"/>
                </c:ext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DF9-42F1-8B01-F4C9947CF2C0}"/>
                </c:ext>
              </c:extLst>
            </c:dLbl>
            <c:dLbl>
              <c:idx val="28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DF9-42F1-8B01-F4C9947CF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Team working</c:v>
                </c:pt>
                <c:pt idx="2">
                  <c:v>Customer handling skills</c:v>
                </c:pt>
                <c:pt idx="3">
                  <c:v>Managing their own feelings, or those of others</c:v>
                </c:pt>
                <c:pt idx="4">
                  <c:v>Managing or motivating other staff</c:v>
                </c:pt>
                <c:pt idx="5">
                  <c:v>Persuading or influencing others</c:v>
                </c:pt>
                <c:pt idx="6">
                  <c:v>Setting objectives for others and planning resources</c:v>
                </c:pt>
                <c:pt idx="7">
                  <c:v>Instructing, teaching or training people</c:v>
                </c:pt>
                <c:pt idx="8">
                  <c:v>Sales skills </c:v>
                </c:pt>
                <c:pt idx="9">
                  <c:v>Making speeches or presentations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0.59</c:v>
                </c:pt>
                <c:pt idx="1">
                  <c:v>0.55000000000000004</c:v>
                </c:pt>
                <c:pt idx="2">
                  <c:v>0.47</c:v>
                </c:pt>
                <c:pt idx="3">
                  <c:v>0.46</c:v>
                </c:pt>
                <c:pt idx="4">
                  <c:v>0.4</c:v>
                </c:pt>
                <c:pt idx="5">
                  <c:v>0.39</c:v>
                </c:pt>
                <c:pt idx="6">
                  <c:v>0.31</c:v>
                </c:pt>
                <c:pt idx="7">
                  <c:v>0.28999999999999998</c:v>
                </c:pt>
                <c:pt idx="8">
                  <c:v>0.24</c:v>
                </c:pt>
                <c:pt idx="9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DF9-42F1-8B01-F4C9947CF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Team working</c:v>
                </c:pt>
                <c:pt idx="2">
                  <c:v>Customer handling skills</c:v>
                </c:pt>
                <c:pt idx="3">
                  <c:v>Managing their own feelings, or those of others</c:v>
                </c:pt>
                <c:pt idx="4">
                  <c:v>Managing or motivating other staff</c:v>
                </c:pt>
                <c:pt idx="5">
                  <c:v>Persuading or influencing others</c:v>
                </c:pt>
                <c:pt idx="6">
                  <c:v>Setting objectives for others and planning resources</c:v>
                </c:pt>
                <c:pt idx="7">
                  <c:v>Instructing, teaching or training people</c:v>
                </c:pt>
                <c:pt idx="8">
                  <c:v>Sales skills </c:v>
                </c:pt>
                <c:pt idx="9">
                  <c:v>Making speeches or presentations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0.1</c:v>
                </c:pt>
                <c:pt idx="1">
                  <c:v>0.09</c:v>
                </c:pt>
                <c:pt idx="2">
                  <c:v>0.12</c:v>
                </c:pt>
                <c:pt idx="3">
                  <c:v>0.03</c:v>
                </c:pt>
                <c:pt idx="4">
                  <c:v>7.0000000000000007E-2</c:v>
                </c:pt>
                <c:pt idx="5">
                  <c:v>0.02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F9-42F1-8B01-F4C9947CF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698688"/>
        <c:axId val="48845568"/>
      </c:barChart>
      <c:catAx>
        <c:axId val="51698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845568"/>
        <c:crosses val="autoZero"/>
        <c:auto val="1"/>
        <c:lblAlgn val="ctr"/>
        <c:lblOffset val="100"/>
        <c:noMultiLvlLbl val="0"/>
      </c:catAx>
      <c:valAx>
        <c:axId val="488455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51698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854904855643043"/>
          <c:y val="0.80005663424019124"/>
          <c:w val="0.28145095144356957"/>
          <c:h val="0.14001195375042833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02110997157156"/>
          <c:y val="2.9279642105843814E-2"/>
          <c:w val="0.5296848573176437"/>
          <c:h val="0.948903112330223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0A-4000-908F-B7B0BE10D7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Increase training activity / spend or increase / expand trainee programmes</c:v>
                </c:pt>
                <c:pt idx="1">
                  <c:v>More supervision of staff</c:v>
                </c:pt>
                <c:pt idx="2">
                  <c:v>More staff appraisals / performance reviews</c:v>
                </c:pt>
                <c:pt idx="3">
                  <c:v>Implementation of mentoring / buddying scheme</c:v>
                </c:pt>
                <c:pt idx="4">
                  <c:v>Reallocating work</c:v>
                </c:pt>
                <c:pt idx="5">
                  <c:v>Changing work practices</c:v>
                </c:pt>
                <c:pt idx="6">
                  <c:v>Increase recruitment activity / spend</c:v>
                </c:pt>
                <c:pt idx="7">
                  <c:v>Recruiting workers who are non-UK nationals</c:v>
                </c:pt>
                <c:pt idx="8">
                  <c:v>Nothing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0.68</c:v>
                </c:pt>
                <c:pt idx="1">
                  <c:v>0.56000000000000005</c:v>
                </c:pt>
                <c:pt idx="2">
                  <c:v>0.46</c:v>
                </c:pt>
                <c:pt idx="3">
                  <c:v>0.45</c:v>
                </c:pt>
                <c:pt idx="4">
                  <c:v>0.33</c:v>
                </c:pt>
                <c:pt idx="5">
                  <c:v>0.27</c:v>
                </c:pt>
                <c:pt idx="6">
                  <c:v>0.2</c:v>
                </c:pt>
                <c:pt idx="7">
                  <c:v>0.1</c:v>
                </c:pt>
                <c:pt idx="8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A-4000-908F-B7B0BE10D71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00A-4000-908F-B7B0BE10D7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Increase training activity / spend or increase / expand trainee programmes</c:v>
                </c:pt>
                <c:pt idx="1">
                  <c:v>More supervision of staff</c:v>
                </c:pt>
                <c:pt idx="2">
                  <c:v>More staff appraisals / performance reviews</c:v>
                </c:pt>
                <c:pt idx="3">
                  <c:v>Implementation of mentoring / buddying scheme</c:v>
                </c:pt>
                <c:pt idx="4">
                  <c:v>Reallocating work</c:v>
                </c:pt>
                <c:pt idx="5">
                  <c:v>Changing work practices</c:v>
                </c:pt>
                <c:pt idx="6">
                  <c:v>Increase recruitment activity / spend</c:v>
                </c:pt>
                <c:pt idx="7">
                  <c:v>Recruiting workers who are non-UK nationals</c:v>
                </c:pt>
                <c:pt idx="8">
                  <c:v>Nothing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0.68</c:v>
                </c:pt>
                <c:pt idx="1">
                  <c:v>0.59</c:v>
                </c:pt>
                <c:pt idx="2">
                  <c:v>0.51</c:v>
                </c:pt>
                <c:pt idx="3">
                  <c:v>0.47</c:v>
                </c:pt>
                <c:pt idx="4">
                  <c:v>0.36</c:v>
                </c:pt>
                <c:pt idx="5">
                  <c:v>0.31</c:v>
                </c:pt>
                <c:pt idx="6">
                  <c:v>0.16</c:v>
                </c:pt>
                <c:pt idx="7">
                  <c:v>0.11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0A-4000-908F-B7B0BE10D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286016"/>
        <c:axId val="51287552"/>
      </c:barChart>
      <c:catAx>
        <c:axId val="51286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51287552"/>
        <c:crosses val="autoZero"/>
        <c:auto val="1"/>
        <c:lblAlgn val="ctr"/>
        <c:lblOffset val="100"/>
        <c:noMultiLvlLbl val="0"/>
      </c:catAx>
      <c:valAx>
        <c:axId val="512875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1286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96782947832325E-2"/>
          <c:y val="1.8983049346733477E-2"/>
          <c:w val="0.94376770071512583"/>
          <c:h val="0.76260180072063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Change in SSVs since 2013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895-42D6-AFB4-4F5C2C8B03B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95-42D6-AFB4-4F5C2C8B03B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895-42D6-AFB4-4F5C2C8B03B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895-42D6-AFB4-4F5C2C8B03B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895-42D6-AFB4-4F5C2C8B03BA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895-42D6-AFB4-4F5C2C8B03BA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895-42D6-AFB4-4F5C2C8B03BA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895-42D6-AFB4-4F5C2C8B03BA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895-42D6-AFB4-4F5C2C8B03BA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895-42D6-AFB4-4F5C2C8B03BA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895-42D6-AFB4-4F5C2C8B03BA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895-42D6-AFB4-4F5C2C8B03BA}"/>
              </c:ext>
            </c:extLst>
          </c:dPt>
          <c:dPt>
            <c:idx val="3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895-42D6-AFB4-4F5C2C8B03BA}"/>
              </c:ext>
            </c:extLst>
          </c:dPt>
          <c:dLbls>
            <c:dLbl>
              <c:idx val="9"/>
              <c:layout>
                <c:manualLayout>
                  <c:x val="1.3412833060711341E-3"/>
                  <c:y val="-2.4391497871394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895-42D6-AFB4-4F5C2C8B03BA}"/>
                </c:ext>
              </c:extLst>
            </c:dLbl>
            <c:dLbl>
              <c:idx val="11"/>
              <c:layout>
                <c:manualLayout>
                  <c:x val="1.2071549754640207E-2"/>
                  <c:y val="3.752538134060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895-42D6-AFB4-4F5C2C8B0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Sheet1!$B$2:$B$14</c:f>
              <c:strCache>
                <c:ptCount val="13"/>
                <c:pt idx="0">
                  <c:v>Construction</c:v>
                </c:pt>
                <c:pt idx="1">
                  <c:v>Financial services</c:v>
                </c:pt>
                <c:pt idx="2">
                  <c:v>Transport, Storage and Comms</c:v>
                </c:pt>
                <c:pt idx="3">
                  <c:v>Wholesale and Retail</c:v>
                </c:pt>
                <c:pt idx="4">
                  <c:v>Education</c:v>
                </c:pt>
                <c:pt idx="5">
                  <c:v>Hotels and restaurants</c:v>
                </c:pt>
                <c:pt idx="6">
                  <c:v>Agriculture</c:v>
                </c:pt>
                <c:pt idx="7">
                  <c:v>Health and social work</c:v>
                </c:pt>
                <c:pt idx="8">
                  <c:v>Manufacturing</c:v>
                </c:pt>
                <c:pt idx="9">
                  <c:v>Electricity, Gas and Water</c:v>
                </c:pt>
                <c:pt idx="10">
                  <c:v>Business services</c:v>
                </c:pt>
                <c:pt idx="11">
                  <c:v>Community, social and other activities</c:v>
                </c:pt>
                <c:pt idx="12">
                  <c:v>Public admin.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1.5446611909650925</c:v>
                </c:pt>
                <c:pt idx="1">
                  <c:v>1.4463667820069204</c:v>
                </c:pt>
                <c:pt idx="2">
                  <c:v>0.79202508960573481</c:v>
                </c:pt>
                <c:pt idx="3">
                  <c:v>0.76495759150301823</c:v>
                </c:pt>
                <c:pt idx="4">
                  <c:v>0.65716180371352784</c:v>
                </c:pt>
                <c:pt idx="5">
                  <c:v>0.57936195352500985</c:v>
                </c:pt>
                <c:pt idx="6">
                  <c:v>0.53896713615023473</c:v>
                </c:pt>
                <c:pt idx="7">
                  <c:v>0.36046230182742345</c:v>
                </c:pt>
                <c:pt idx="8">
                  <c:v>0.32218844984802431</c:v>
                </c:pt>
                <c:pt idx="9">
                  <c:v>0.28991596638655465</c:v>
                </c:pt>
                <c:pt idx="10">
                  <c:v>0.26445441462795227</c:v>
                </c:pt>
                <c:pt idx="11">
                  <c:v>0.25799573560767591</c:v>
                </c:pt>
                <c:pt idx="12">
                  <c:v>-0.58577405857740583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895-42D6-AFB4-4F5C2C8B03B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% Change in Skills Gaps since 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895-42D6-AFB4-4F5C2C8B03B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895-42D6-AFB4-4F5C2C8B03B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5895-42D6-AFB4-4F5C2C8B03B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5895-42D6-AFB4-4F5C2C8B03B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5895-42D6-AFB4-4F5C2C8B03B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5895-42D6-AFB4-4F5C2C8B03BA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5895-42D6-AFB4-4F5C2C8B03BA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5895-42D6-AFB4-4F5C2C8B03BA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5895-42D6-AFB4-4F5C2C8B03BA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895-42D6-AFB4-4F5C2C8B03BA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5895-42D6-AFB4-4F5C2C8B03BA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5895-42D6-AFB4-4F5C2C8B03BA}"/>
              </c:ext>
            </c:extLst>
          </c:dPt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5895-42D6-AFB4-4F5C2C8B03BA}"/>
              </c:ext>
            </c:extLst>
          </c:dPt>
          <c:dLbls>
            <c:dLbl>
              <c:idx val="2"/>
              <c:layout>
                <c:manualLayout>
                  <c:x val="6.184614538965389E-4"/>
                  <c:y val="6.9328953419886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5895-42D6-AFB4-4F5C2C8B03BA}"/>
                </c:ext>
              </c:extLst>
            </c:dLbl>
            <c:dLbl>
              <c:idx val="4"/>
              <c:layout>
                <c:manualLayout>
                  <c:x val="6.7063109174969248E-3"/>
                  <c:y val="9.381345335151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5895-42D6-AFB4-4F5C2C8B03BA}"/>
                </c:ext>
              </c:extLst>
            </c:dLbl>
            <c:dLbl>
              <c:idx val="10"/>
              <c:layout>
                <c:manualLayout>
                  <c:x val="6.7064165303555717E-3"/>
                  <c:y val="3.752538134060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5895-42D6-AFB4-4F5C2C8B0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Sheet1!$B$2:$B$14</c:f>
              <c:strCache>
                <c:ptCount val="13"/>
                <c:pt idx="0">
                  <c:v>Construction</c:v>
                </c:pt>
                <c:pt idx="1">
                  <c:v>Financial services</c:v>
                </c:pt>
                <c:pt idx="2">
                  <c:v>Transport, Storage and Comms</c:v>
                </c:pt>
                <c:pt idx="3">
                  <c:v>Wholesale and Retail</c:v>
                </c:pt>
                <c:pt idx="4">
                  <c:v>Education</c:v>
                </c:pt>
                <c:pt idx="5">
                  <c:v>Hotels and restaurants</c:v>
                </c:pt>
                <c:pt idx="6">
                  <c:v>Agriculture</c:v>
                </c:pt>
                <c:pt idx="7">
                  <c:v>Health and social work</c:v>
                </c:pt>
                <c:pt idx="8">
                  <c:v>Manufacturing</c:v>
                </c:pt>
                <c:pt idx="9">
                  <c:v>Electricity, Gas and Water</c:v>
                </c:pt>
                <c:pt idx="10">
                  <c:v>Business services</c:v>
                </c:pt>
                <c:pt idx="11">
                  <c:v>Community, social and other activities</c:v>
                </c:pt>
                <c:pt idx="12">
                  <c:v>Public admin.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-2.9001439358297739E-2</c:v>
                </c:pt>
                <c:pt idx="1">
                  <c:v>0.10912151129198382</c:v>
                </c:pt>
                <c:pt idx="2">
                  <c:v>-0.61053050661889119</c:v>
                </c:pt>
                <c:pt idx="3">
                  <c:v>-0.10611884283416524</c:v>
                </c:pt>
                <c:pt idx="4">
                  <c:v>2.9293072680077872E-2</c:v>
                </c:pt>
                <c:pt idx="5">
                  <c:v>0.19372767451716413</c:v>
                </c:pt>
                <c:pt idx="6">
                  <c:v>0.3040410397238591</c:v>
                </c:pt>
                <c:pt idx="7">
                  <c:v>-0.11471681609446753</c:v>
                </c:pt>
                <c:pt idx="8">
                  <c:v>1.5727931488801056E-2</c:v>
                </c:pt>
                <c:pt idx="9">
                  <c:v>-0.28300558973740297</c:v>
                </c:pt>
                <c:pt idx="10">
                  <c:v>0.37344552581778861</c:v>
                </c:pt>
                <c:pt idx="11">
                  <c:v>-0.15360169491525424</c:v>
                </c:pt>
                <c:pt idx="12">
                  <c:v>0.14669873752799836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895-42D6-AFB4-4F5C2C8B0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51591040"/>
        <c:axId val="51592576"/>
      </c:barChart>
      <c:catAx>
        <c:axId val="5159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51592576"/>
        <c:crosses val="autoZero"/>
        <c:auto val="1"/>
        <c:lblAlgn val="ctr"/>
        <c:lblOffset val="100"/>
        <c:noMultiLvlLbl val="0"/>
      </c:catAx>
      <c:valAx>
        <c:axId val="51592576"/>
        <c:scaling>
          <c:orientation val="minMax"/>
          <c:max val="4"/>
          <c:min val="-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51591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345373930695246"/>
          <c:y val="0.12109920343899942"/>
          <c:w val="0.54120969814031727"/>
          <c:h val="4.645802708760331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40983718455263E-2"/>
          <c:y val="2.2460618636834916E-2"/>
          <c:w val="0.95605901628154477"/>
          <c:h val="0.81412979915761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under-utilisation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</c:v>
                </c:pt>
                <c:pt idx="1">
                  <c:v>East Midlands</c:v>
                </c:pt>
                <c:pt idx="2">
                  <c:v>East of England</c:v>
                </c:pt>
                <c:pt idx="3">
                  <c:v>London</c:v>
                </c:pt>
                <c:pt idx="4">
                  <c:v>North East</c:v>
                </c:pt>
                <c:pt idx="5">
                  <c:v>North West</c:v>
                </c:pt>
                <c:pt idx="6">
                  <c:v>South East</c:v>
                </c:pt>
                <c:pt idx="7">
                  <c:v>South West</c:v>
                </c:pt>
                <c:pt idx="8">
                  <c:v>West Midlands</c:v>
                </c:pt>
                <c:pt idx="9">
                  <c:v>Yorkshire and The Humber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</c:v>
                </c:pt>
                <c:pt idx="1">
                  <c:v>0.3</c:v>
                </c:pt>
                <c:pt idx="2">
                  <c:v>0.25</c:v>
                </c:pt>
                <c:pt idx="3">
                  <c:v>0.32</c:v>
                </c:pt>
                <c:pt idx="4">
                  <c:v>0.32</c:v>
                </c:pt>
                <c:pt idx="5">
                  <c:v>0.26</c:v>
                </c:pt>
                <c:pt idx="6">
                  <c:v>0.31</c:v>
                </c:pt>
                <c:pt idx="7">
                  <c:v>0.27</c:v>
                </c:pt>
                <c:pt idx="8">
                  <c:v>0.31</c:v>
                </c:pt>
                <c:pt idx="9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F-424A-BE9F-9A09B09EA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466048"/>
        <c:axId val="16046758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Skills under-utilisation density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8D3EF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</c:v>
                </c:pt>
                <c:pt idx="1">
                  <c:v>East Midlands</c:v>
                </c:pt>
                <c:pt idx="2">
                  <c:v>East of England</c:v>
                </c:pt>
                <c:pt idx="3">
                  <c:v>London</c:v>
                </c:pt>
                <c:pt idx="4">
                  <c:v>North East</c:v>
                </c:pt>
                <c:pt idx="5">
                  <c:v>North West</c:v>
                </c:pt>
                <c:pt idx="6">
                  <c:v>South East</c:v>
                </c:pt>
                <c:pt idx="7">
                  <c:v>South West</c:v>
                </c:pt>
                <c:pt idx="8">
                  <c:v>West Midlands</c:v>
                </c:pt>
                <c:pt idx="9">
                  <c:v>Yorkshire and The Humber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7.0000000000000007E-2</c:v>
                </c:pt>
                <c:pt idx="1">
                  <c:v>6.8000000000000005E-2</c:v>
                </c:pt>
                <c:pt idx="2">
                  <c:v>6.0999999999999999E-2</c:v>
                </c:pt>
                <c:pt idx="3">
                  <c:v>8.4000000000000005E-2</c:v>
                </c:pt>
                <c:pt idx="4">
                  <c:v>7.8E-2</c:v>
                </c:pt>
                <c:pt idx="5">
                  <c:v>5.8000000000000003E-2</c:v>
                </c:pt>
                <c:pt idx="6">
                  <c:v>7.5999999999999998E-2</c:v>
                </c:pt>
                <c:pt idx="7">
                  <c:v>6.4000000000000001E-2</c:v>
                </c:pt>
                <c:pt idx="8">
                  <c:v>6.5000000000000002E-2</c:v>
                </c:pt>
                <c:pt idx="9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4F-424A-BE9F-9A09B09EA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466048"/>
        <c:axId val="160467584"/>
      </c:lineChart>
      <c:catAx>
        <c:axId val="160466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60467584"/>
        <c:crosses val="autoZero"/>
        <c:auto val="1"/>
        <c:lblAlgn val="ctr"/>
        <c:lblOffset val="100"/>
        <c:noMultiLvlLbl val="0"/>
      </c:catAx>
      <c:valAx>
        <c:axId val="160467584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60466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2944183922895423E-2"/>
          <c:y val="6.0642265562768041E-2"/>
          <c:w val="0.51990299081143021"/>
          <c:h val="4.913802869053444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56183045534135E-2"/>
          <c:y val="2.017338659642403E-2"/>
          <c:w val="0.94924381695446591"/>
          <c:h val="0.81412979915761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under-utilisation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0.3</c:v>
                </c:pt>
                <c:pt idx="2">
                  <c:v>0.34</c:v>
                </c:pt>
                <c:pt idx="3">
                  <c:v>0.35</c:v>
                </c:pt>
                <c:pt idx="4">
                  <c:v>0.34</c:v>
                </c:pt>
                <c:pt idx="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8-4E45-87DC-EADEEFF02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137536"/>
        <c:axId val="512890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Skills under-utilisation density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8D3EF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0.16500000000000001</c:v>
                </c:pt>
                <c:pt idx="1">
                  <c:v>8.7999999999999995E-2</c:v>
                </c:pt>
                <c:pt idx="2">
                  <c:v>6.4000000000000001E-2</c:v>
                </c:pt>
                <c:pt idx="3">
                  <c:v>5.5E-2</c:v>
                </c:pt>
                <c:pt idx="4">
                  <c:v>4.9000000000000002E-2</c:v>
                </c:pt>
                <c:pt idx="5">
                  <c:v>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A8-4E45-87DC-EADEEFF02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37536"/>
        <c:axId val="51289088"/>
      </c:lineChart>
      <c:catAx>
        <c:axId val="5113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1289088"/>
        <c:crosses val="autoZero"/>
        <c:auto val="1"/>
        <c:lblAlgn val="ctr"/>
        <c:lblOffset val="100"/>
        <c:noMultiLvlLbl val="0"/>
      </c:catAx>
      <c:valAx>
        <c:axId val="51289088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51137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9772697665378233E-2"/>
          <c:y val="1.9472080079017542E-2"/>
          <c:w val="0.51990299081143021"/>
          <c:h val="4.913802869053444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56696781590097E-2"/>
          <c:y val="9.9577359862136172E-2"/>
          <c:w val="0.9231581644989959"/>
          <c:h val="0.64853843427748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Incidence of skills gaps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62E-4C6B-9627-474C072BF89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62E-4C6B-9627-474C072BF8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62E-4C6B-9627-474C072BF89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62E-4C6B-9627-474C072BF89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62E-4C6B-9627-474C072BF89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62E-4C6B-9627-474C072BF89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62E-4C6B-9627-474C072BF89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562E-4C6B-9627-474C072BF89D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562E-4C6B-9627-474C072BF89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62E-4C6B-9627-474C072BF89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62E-4C6B-9627-474C072BF89D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562E-4C6B-9627-474C072BF89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562E-4C6B-9627-474C072BF89D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562E-4C6B-9627-474C072BF89D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8-562E-4C6B-9627-474C072BF89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62E-4C6B-9627-474C072BF89D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8F1C-4511-BD65-5BEFD8074F79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8F1C-4511-BD65-5BEFD8074F79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8F1C-4511-BD65-5BEFD8074F79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1-8F1C-4511-BD65-5BEFD8074F79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3-8F1C-4511-BD65-5BEFD8074F79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5-8F1C-4511-BD65-5BEFD8074F79}"/>
              </c:ext>
            </c:extLst>
          </c:dPt>
          <c:dPt>
            <c:idx val="3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7-8F1C-4511-BD65-5BEFD8074F79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9-8F1C-4511-BD65-5BEFD8074F79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B-8F1C-4511-BD65-5BEFD8074F79}"/>
              </c:ext>
            </c:extLst>
          </c:dPt>
          <c:dPt>
            <c:idx val="3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D-8F1C-4511-BD65-5BEFD8074F79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62E-4C6B-9627-474C072BF8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62E-4C6B-9627-474C072BF8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62E-4C6B-9627-474C072BF89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62E-4C6B-9627-474C072BF89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62E-4C6B-9627-474C072BF89D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b="1" dirty="0"/>
                      <a:t>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8F1C-4511-BD65-5BEFD8074F79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b="1" dirty="0"/>
                      <a:t>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8F1C-4511-BD65-5BEFD8074F79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0-8F1C-4511-BD65-5BEFD8074F79}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8F1C-4511-BD65-5BEFD8074F79}"/>
                </c:ext>
              </c:extLst>
            </c:dLbl>
            <c:dLbl>
              <c:idx val="3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2-8F1C-4511-BD65-5BEFD8074F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Sheet1!$B$2:$B$40</c:f>
              <c:strCache>
                <c:ptCount val="39"/>
                <c:pt idx="0">
                  <c:v>England 2011</c:v>
                </c:pt>
                <c:pt idx="1">
                  <c:v>England 2013</c:v>
                </c:pt>
                <c:pt idx="2">
                  <c:v>England 2015</c:v>
                </c:pt>
                <c:pt idx="4">
                  <c:v>East Midlands 2011</c:v>
                </c:pt>
                <c:pt idx="5">
                  <c:v>East Midlands 20123</c:v>
                </c:pt>
                <c:pt idx="6">
                  <c:v>East Midlands 2015</c:v>
                </c:pt>
                <c:pt idx="8">
                  <c:v>East of England 2011</c:v>
                </c:pt>
                <c:pt idx="9">
                  <c:v>East of England 2013</c:v>
                </c:pt>
                <c:pt idx="10">
                  <c:v>East of England 2015</c:v>
                </c:pt>
                <c:pt idx="12">
                  <c:v>London 2011</c:v>
                </c:pt>
                <c:pt idx="13">
                  <c:v>London 2013</c:v>
                </c:pt>
                <c:pt idx="14">
                  <c:v>London 2015</c:v>
                </c:pt>
                <c:pt idx="16">
                  <c:v>North East 2011</c:v>
                </c:pt>
                <c:pt idx="17">
                  <c:v>North East 2013</c:v>
                </c:pt>
                <c:pt idx="18">
                  <c:v>North East 2015</c:v>
                </c:pt>
                <c:pt idx="20">
                  <c:v>North West 2011</c:v>
                </c:pt>
                <c:pt idx="21">
                  <c:v>North West 2013</c:v>
                </c:pt>
                <c:pt idx="22">
                  <c:v>North West 2015</c:v>
                </c:pt>
                <c:pt idx="24">
                  <c:v>South East 2011</c:v>
                </c:pt>
                <c:pt idx="25">
                  <c:v>South East 2013</c:v>
                </c:pt>
                <c:pt idx="26">
                  <c:v>South East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  <c:pt idx="32">
                  <c:v>West Midlands 2011</c:v>
                </c:pt>
                <c:pt idx="33">
                  <c:v>West Midlands 2013</c:v>
                </c:pt>
                <c:pt idx="34">
                  <c:v>West Midlands 2015</c:v>
                </c:pt>
                <c:pt idx="36">
                  <c:v>Yorkshire and The Humber 2011</c:v>
                </c:pt>
                <c:pt idx="37">
                  <c:v>Yorkshire and The Humber 2013</c:v>
                </c:pt>
                <c:pt idx="38">
                  <c:v>Yorkshire and The Humber 2015</c:v>
                </c:pt>
              </c:strCache>
            </c:strRef>
          </c:cat>
          <c:val>
            <c:numRef>
              <c:f>Sheet1!$C$2:$C$40</c:f>
              <c:numCache>
                <c:formatCode>0%</c:formatCode>
                <c:ptCount val="39"/>
                <c:pt idx="0">
                  <c:v>0.14000000000000001</c:v>
                </c:pt>
                <c:pt idx="1">
                  <c:v>0.15</c:v>
                </c:pt>
                <c:pt idx="2">
                  <c:v>0.2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0.19</c:v>
                </c:pt>
                <c:pt idx="8">
                  <c:v>0.15</c:v>
                </c:pt>
                <c:pt idx="9">
                  <c:v>0.15</c:v>
                </c:pt>
                <c:pt idx="10">
                  <c:v>0.19</c:v>
                </c:pt>
                <c:pt idx="12">
                  <c:v>0.17</c:v>
                </c:pt>
                <c:pt idx="13">
                  <c:v>0.18</c:v>
                </c:pt>
                <c:pt idx="14">
                  <c:v>0.23</c:v>
                </c:pt>
                <c:pt idx="16">
                  <c:v>0.13</c:v>
                </c:pt>
                <c:pt idx="17">
                  <c:v>0.13</c:v>
                </c:pt>
                <c:pt idx="18">
                  <c:v>0.16</c:v>
                </c:pt>
                <c:pt idx="20">
                  <c:v>0.14000000000000001</c:v>
                </c:pt>
                <c:pt idx="21">
                  <c:v>0.13</c:v>
                </c:pt>
                <c:pt idx="22">
                  <c:v>0.18</c:v>
                </c:pt>
                <c:pt idx="24">
                  <c:v>0.16</c:v>
                </c:pt>
                <c:pt idx="25">
                  <c:v>0.16</c:v>
                </c:pt>
                <c:pt idx="26">
                  <c:v>0.22</c:v>
                </c:pt>
                <c:pt idx="28">
                  <c:v>0.12</c:v>
                </c:pt>
                <c:pt idx="29">
                  <c:v>0.14000000000000001</c:v>
                </c:pt>
                <c:pt idx="30">
                  <c:v>0.18</c:v>
                </c:pt>
                <c:pt idx="32">
                  <c:v>0.12</c:v>
                </c:pt>
                <c:pt idx="33">
                  <c:v>0.13</c:v>
                </c:pt>
                <c:pt idx="34">
                  <c:v>0.2</c:v>
                </c:pt>
                <c:pt idx="36">
                  <c:v>0.11</c:v>
                </c:pt>
                <c:pt idx="37">
                  <c:v>0.13</c:v>
                </c:pt>
                <c:pt idx="38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62E-4C6B-9627-474C072BF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8777728"/>
        <c:axId val="8779264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Density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8F1C-4511-BD65-5BEFD8074F79}"/>
                </c:ext>
              </c:extLst>
            </c:dLbl>
            <c:dLbl>
              <c:idx val="6"/>
              <c:layout>
                <c:manualLayout>
                  <c:x val="-1.9839121912668765E-2"/>
                  <c:y val="-3.4303278490497052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8F1C-4511-BD65-5BEFD8074F79}"/>
                </c:ext>
              </c:extLst>
            </c:dLbl>
            <c:dLbl>
              <c:idx val="10"/>
              <c:layout>
                <c:manualLayout>
                  <c:x val="-2.0873618631237028E-2"/>
                  <c:y val="-3.6102566939311881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8F1C-4511-BD65-5BEFD8074F79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6-8F1C-4511-BD65-5BEFD8074F79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8F1C-4511-BD65-5BEFD8074F79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sz="9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2.8%</a:t>
                    </a:r>
                    <a:endParaRPr lang="en-US" dirty="0">
                      <a:solidFill>
                        <a:schemeClr val="bg1">
                          <a:lumMod val="85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8F1C-4511-BD65-5BEFD8074F79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 sz="9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3.8%</a:t>
                    </a:r>
                    <a:endParaRPr lang="en-US" dirty="0">
                      <a:solidFill>
                        <a:schemeClr val="bg1">
                          <a:lumMod val="85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8F1C-4511-BD65-5BEFD8074F79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r>
                      <a:rPr lang="en-US" sz="90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3.1%</a:t>
                    </a:r>
                    <a:endParaRPr lang="en-US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8F1C-4511-BD65-5BEFD8074F79}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r>
                      <a:rPr lang="en-US" sz="90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3.5%</a:t>
                    </a:r>
                    <a:endParaRPr lang="en-US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8F1C-4511-BD65-5BEFD8074F79}"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r>
                      <a:rPr lang="en-US" sz="90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3.1%</a:t>
                    </a:r>
                    <a:endParaRPr lang="en-US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8F1C-4511-BD65-5BEFD8074F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Sheet1!$B$2:$B$40</c:f>
              <c:strCache>
                <c:ptCount val="39"/>
                <c:pt idx="0">
                  <c:v>England 2011</c:v>
                </c:pt>
                <c:pt idx="1">
                  <c:v>England 2013</c:v>
                </c:pt>
                <c:pt idx="2">
                  <c:v>England 2015</c:v>
                </c:pt>
                <c:pt idx="4">
                  <c:v>East Midlands 2011</c:v>
                </c:pt>
                <c:pt idx="5">
                  <c:v>East Midlands 20123</c:v>
                </c:pt>
                <c:pt idx="6">
                  <c:v>East Midlands 2015</c:v>
                </c:pt>
                <c:pt idx="8">
                  <c:v>East of England 2011</c:v>
                </c:pt>
                <c:pt idx="9">
                  <c:v>East of England 2013</c:v>
                </c:pt>
                <c:pt idx="10">
                  <c:v>East of England 2015</c:v>
                </c:pt>
                <c:pt idx="12">
                  <c:v>London 2011</c:v>
                </c:pt>
                <c:pt idx="13">
                  <c:v>London 2013</c:v>
                </c:pt>
                <c:pt idx="14">
                  <c:v>London 2015</c:v>
                </c:pt>
                <c:pt idx="16">
                  <c:v>North East 2011</c:v>
                </c:pt>
                <c:pt idx="17">
                  <c:v>North East 2013</c:v>
                </c:pt>
                <c:pt idx="18">
                  <c:v>North East 2015</c:v>
                </c:pt>
                <c:pt idx="20">
                  <c:v>North West 2011</c:v>
                </c:pt>
                <c:pt idx="21">
                  <c:v>North West 2013</c:v>
                </c:pt>
                <c:pt idx="22">
                  <c:v>North West 2015</c:v>
                </c:pt>
                <c:pt idx="24">
                  <c:v>South East 2011</c:v>
                </c:pt>
                <c:pt idx="25">
                  <c:v>South East 2013</c:v>
                </c:pt>
                <c:pt idx="26">
                  <c:v>South East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  <c:pt idx="32">
                  <c:v>West Midlands 2011</c:v>
                </c:pt>
                <c:pt idx="33">
                  <c:v>West Midlands 2013</c:v>
                </c:pt>
                <c:pt idx="34">
                  <c:v>West Midlands 2015</c:v>
                </c:pt>
                <c:pt idx="36">
                  <c:v>Yorkshire and The Humber 2011</c:v>
                </c:pt>
                <c:pt idx="37">
                  <c:v>Yorkshire and The Humber 2013</c:v>
                </c:pt>
                <c:pt idx="38">
                  <c:v>Yorkshire and The Humber 2015</c:v>
                </c:pt>
              </c:strCache>
            </c:strRef>
          </c:cat>
          <c:val>
            <c:numRef>
              <c:f>Sheet1!$D$2:$D$40</c:f>
              <c:numCache>
                <c:formatCode>0.0%</c:formatCode>
                <c:ptCount val="39"/>
                <c:pt idx="0">
                  <c:v>2.1999999999999999E-2</c:v>
                </c:pt>
                <c:pt idx="1">
                  <c:v>2.5000000000000001E-2</c:v>
                </c:pt>
                <c:pt idx="2">
                  <c:v>3.4000000000000002E-2</c:v>
                </c:pt>
                <c:pt idx="4">
                  <c:v>0.02</c:v>
                </c:pt>
                <c:pt idx="5">
                  <c:v>1.9E-2</c:v>
                </c:pt>
                <c:pt idx="6">
                  <c:v>2.9000000000000001E-2</c:v>
                </c:pt>
                <c:pt idx="8">
                  <c:v>2.7E-2</c:v>
                </c:pt>
                <c:pt idx="9">
                  <c:v>2.5999999999999999E-2</c:v>
                </c:pt>
                <c:pt idx="10">
                  <c:v>3.3000000000000002E-2</c:v>
                </c:pt>
                <c:pt idx="12">
                  <c:v>2.4E-2</c:v>
                </c:pt>
                <c:pt idx="13">
                  <c:v>3.1E-2</c:v>
                </c:pt>
                <c:pt idx="14">
                  <c:v>4.1000000000000002E-2</c:v>
                </c:pt>
                <c:pt idx="16">
                  <c:v>1.7999999999999999E-2</c:v>
                </c:pt>
                <c:pt idx="17">
                  <c:v>2.1999999999999999E-2</c:v>
                </c:pt>
                <c:pt idx="18">
                  <c:v>2.8000000000000001E-2</c:v>
                </c:pt>
                <c:pt idx="20">
                  <c:v>1.9E-2</c:v>
                </c:pt>
                <c:pt idx="21">
                  <c:v>2.1000000000000001E-2</c:v>
                </c:pt>
                <c:pt idx="22">
                  <c:v>2.8000000000000001E-2</c:v>
                </c:pt>
                <c:pt idx="24">
                  <c:v>2.7E-2</c:v>
                </c:pt>
                <c:pt idx="25">
                  <c:v>2.5999999999999999E-2</c:v>
                </c:pt>
                <c:pt idx="26">
                  <c:v>3.7999999999999999E-2</c:v>
                </c:pt>
                <c:pt idx="28">
                  <c:v>0.02</c:v>
                </c:pt>
                <c:pt idx="29">
                  <c:v>2.7E-2</c:v>
                </c:pt>
                <c:pt idx="30">
                  <c:v>3.1E-2</c:v>
                </c:pt>
                <c:pt idx="32">
                  <c:v>1.7999999999999999E-2</c:v>
                </c:pt>
                <c:pt idx="33">
                  <c:v>2.1000000000000001E-2</c:v>
                </c:pt>
                <c:pt idx="34">
                  <c:v>3.5000000000000003E-2</c:v>
                </c:pt>
                <c:pt idx="36">
                  <c:v>1.7999999999999999E-2</c:v>
                </c:pt>
                <c:pt idx="37">
                  <c:v>2.1000000000000001E-2</c:v>
                </c:pt>
                <c:pt idx="38">
                  <c:v>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562E-4C6B-9627-474C072BF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7728"/>
        <c:axId val="8779264"/>
      </c:lineChart>
      <c:catAx>
        <c:axId val="87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8779264"/>
        <c:crosses val="autoZero"/>
        <c:auto val="1"/>
        <c:lblAlgn val="ctr"/>
        <c:lblOffset val="100"/>
        <c:noMultiLvlLbl val="0"/>
      </c:catAx>
      <c:valAx>
        <c:axId val="87792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77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84023783649699E-2"/>
          <c:y val="3.1544101595140053E-2"/>
          <c:w val="0.98941597621635036"/>
          <c:h val="0.832040936156758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under-utilisation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Hotels &amp; Restaurants</c:v>
                </c:pt>
                <c:pt idx="1">
                  <c:v>Education</c:v>
                </c:pt>
                <c:pt idx="2">
                  <c:v>Public Admin.</c:v>
                </c:pt>
                <c:pt idx="3">
                  <c:v>Health &amp; Social Work</c:v>
                </c:pt>
                <c:pt idx="4">
                  <c:v>Arts and Other Services</c:v>
                </c:pt>
                <c:pt idx="5">
                  <c:v>Wholesale &amp; Retail</c:v>
                </c:pt>
                <c:pt idx="6">
                  <c:v>Financial Services</c:v>
                </c:pt>
                <c:pt idx="7">
                  <c:v>Electricity, Gas &amp; Water</c:v>
                </c:pt>
                <c:pt idx="8">
                  <c:v>Transport &amp; Comms</c:v>
                </c:pt>
                <c:pt idx="9">
                  <c:v>Business Services</c:v>
                </c:pt>
                <c:pt idx="10">
                  <c:v>Construction</c:v>
                </c:pt>
                <c:pt idx="11">
                  <c:v>Manufacturing</c:v>
                </c:pt>
                <c:pt idx="12">
                  <c:v>Agriculture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0.4</c:v>
                </c:pt>
                <c:pt idx="1">
                  <c:v>0.37</c:v>
                </c:pt>
                <c:pt idx="2">
                  <c:v>0.36</c:v>
                </c:pt>
                <c:pt idx="3">
                  <c:v>0.36</c:v>
                </c:pt>
                <c:pt idx="4">
                  <c:v>0.34</c:v>
                </c:pt>
                <c:pt idx="5">
                  <c:v>0.31</c:v>
                </c:pt>
                <c:pt idx="6">
                  <c:v>0.3</c:v>
                </c:pt>
                <c:pt idx="7">
                  <c:v>0.24</c:v>
                </c:pt>
                <c:pt idx="8">
                  <c:v>0.26</c:v>
                </c:pt>
                <c:pt idx="9">
                  <c:v>0.26</c:v>
                </c:pt>
                <c:pt idx="10">
                  <c:v>0.25</c:v>
                </c:pt>
                <c:pt idx="11">
                  <c:v>0.23</c:v>
                </c:pt>
                <c:pt idx="1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4-445B-85D7-D80DD9529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45011840"/>
        <c:axId val="1450141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Skills under-utilisation density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square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2.7145258648855287E-2"/>
                  <c:y val="3.0654672445859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B4-445B-85D7-D80DD9529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Hotels &amp; Restaurants</c:v>
                </c:pt>
                <c:pt idx="1">
                  <c:v>Education</c:v>
                </c:pt>
                <c:pt idx="2">
                  <c:v>Public Admin.</c:v>
                </c:pt>
                <c:pt idx="3">
                  <c:v>Health &amp; Social Work</c:v>
                </c:pt>
                <c:pt idx="4">
                  <c:v>Arts and Other Services</c:v>
                </c:pt>
                <c:pt idx="5">
                  <c:v>Wholesale &amp; Retail</c:v>
                </c:pt>
                <c:pt idx="6">
                  <c:v>Financial Services</c:v>
                </c:pt>
                <c:pt idx="7">
                  <c:v>Electricity, Gas &amp; Water</c:v>
                </c:pt>
                <c:pt idx="8">
                  <c:v>Transport &amp; Comms</c:v>
                </c:pt>
                <c:pt idx="9">
                  <c:v>Business Services</c:v>
                </c:pt>
                <c:pt idx="10">
                  <c:v>Construction</c:v>
                </c:pt>
                <c:pt idx="11">
                  <c:v>Manufacturing</c:v>
                </c:pt>
                <c:pt idx="12">
                  <c:v>Agriculture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0.128</c:v>
                </c:pt>
                <c:pt idx="1">
                  <c:v>5.5E-2</c:v>
                </c:pt>
                <c:pt idx="2">
                  <c:v>5.1999999999999998E-2</c:v>
                </c:pt>
                <c:pt idx="3">
                  <c:v>6.0999999999999999E-2</c:v>
                </c:pt>
                <c:pt idx="4">
                  <c:v>0.105</c:v>
                </c:pt>
                <c:pt idx="5">
                  <c:v>8.4000000000000005E-2</c:v>
                </c:pt>
                <c:pt idx="6">
                  <c:v>7.0999999999999994E-2</c:v>
                </c:pt>
                <c:pt idx="7">
                  <c:v>3.7999999999999999E-2</c:v>
                </c:pt>
                <c:pt idx="8">
                  <c:v>6.8000000000000005E-2</c:v>
                </c:pt>
                <c:pt idx="9">
                  <c:v>6.8000000000000005E-2</c:v>
                </c:pt>
                <c:pt idx="10">
                  <c:v>6.5000000000000002E-2</c:v>
                </c:pt>
                <c:pt idx="11">
                  <c:v>3.2000000000000001E-2</c:v>
                </c:pt>
                <c:pt idx="12">
                  <c:v>7.8E-2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B4-445B-85D7-D80DD9529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11840"/>
        <c:axId val="145014144"/>
      </c:lineChart>
      <c:catAx>
        <c:axId val="1450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145014144"/>
        <c:crosses val="autoZero"/>
        <c:auto val="1"/>
        <c:lblAlgn val="ctr"/>
        <c:lblOffset val="100"/>
        <c:noMultiLvlLbl val="0"/>
      </c:catAx>
      <c:valAx>
        <c:axId val="145014144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450118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5144587725515765E-3"/>
          <c:y val="2.335141259099224E-2"/>
          <c:w val="0.57713516566437439"/>
          <c:h val="6.464041920821068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E4EC-4FFE-B90E-D09086CB289B}"/>
              </c:ext>
            </c:extLst>
          </c:dPt>
          <c:dPt>
            <c:idx val="1"/>
            <c:bubble3D val="0"/>
            <c:spPr>
              <a:solidFill>
                <a:srgbClr val="5A7ACE"/>
              </a:solidFill>
            </c:spPr>
            <c:extLst>
              <c:ext xmlns:c16="http://schemas.microsoft.com/office/drawing/2014/chart" uri="{C3380CC4-5D6E-409C-BE32-E72D297353CC}">
                <c16:uniqueId val="{00000003-E4EC-4FFE-B90E-D09086CB289B}"/>
              </c:ext>
            </c:extLst>
          </c:dPt>
          <c:dPt>
            <c:idx val="2"/>
            <c:bubble3D val="0"/>
            <c:spPr>
              <a:solidFill>
                <a:srgbClr val="C8D3EF"/>
              </a:solidFill>
            </c:spPr>
            <c:extLst>
              <c:ext xmlns:c16="http://schemas.microsoft.com/office/drawing/2014/chart" uri="{C3380CC4-5D6E-409C-BE32-E72D297353CC}">
                <c16:uniqueId val="{00000005-E4EC-4FFE-B90E-D09086CB289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E4EC-4FFE-B90E-D09086CB289B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4EC-4FFE-B90E-D09086CB289B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E4EC-4FFE-B90E-D09086CB289B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E4EC-4FFE-B90E-D09086CB289B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E4EC-4FFE-B90E-D09086CB289B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1-E4EC-4FFE-B90E-D09086CB289B}"/>
              </c:ext>
            </c:extLst>
          </c:dPt>
          <c:cat>
            <c:strRef>
              <c:f>Sheet1!$A$2:$A$12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Administrative/clerical staff</c:v>
                </c:pt>
                <c:pt idx="4">
                  <c:v>Skilled trades occupations</c:v>
                </c:pt>
                <c:pt idx="5">
                  <c:v>Caring, leisure and other services staff</c:v>
                </c:pt>
                <c:pt idx="6">
                  <c:v>Sales and customer services staff</c:v>
                </c:pt>
                <c:pt idx="7">
                  <c:v>Machine operatives</c:v>
                </c:pt>
                <c:pt idx="8">
                  <c:v>Elementary staff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0.38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0.14000000000000001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0.09</c:v>
                </c:pt>
                <c:pt idx="7">
                  <c:v>0.02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4EC-4FFE-B90E-D09086CB2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819256060490852"/>
          <c:y val="2.0370370370370372E-2"/>
          <c:w val="0.4359636279366097"/>
          <c:h val="0.95925925925925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CCE-45A3-B5B6-07FB8E56F28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431-4200-A723-64FEA6BF056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31-4200-A723-64FEA6BF056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31-4200-A723-64FEA6BF056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31-4200-A723-64FEA6BF056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CCE-45A3-B5B6-07FB8E56F28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431-4200-A723-64FEA6BF056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431-4200-A723-64FEA6BF056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431-4200-A723-64FEA6BF056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431-4200-A723-64FEA6BF056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1431-4200-A723-64FEA6BF056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Not particular reason / it just happened</c:v>
                </c:pt>
                <c:pt idx="1">
                  <c:v>They have more than one job</c:v>
                </c:pt>
                <c:pt idx="2">
                  <c:v>Qualifications / skills not relevant to job role</c:v>
                </c:pt>
                <c:pt idx="3">
                  <c:v>Actively seek staff with quals / skills beyond needs</c:v>
                </c:pt>
                <c:pt idx="4">
                  <c:v>Competition for higher level roles / struggling to get higher level job</c:v>
                </c:pt>
                <c:pt idx="5">
                  <c:v>Family-run business</c:v>
                </c:pt>
                <c:pt idx="6">
                  <c:v>Attractive conditions of employment</c:v>
                </c:pt>
                <c:pt idx="7">
                  <c:v>Temporary role / stop gap</c:v>
                </c:pt>
                <c:pt idx="8">
                  <c:v>They own the business / are a partner in the business</c:v>
                </c:pt>
                <c:pt idx="9">
                  <c:v>To gain experience / current role is lower level in same industry as desired higher level role</c:v>
                </c:pt>
                <c:pt idx="10">
                  <c:v>Lack of jobs in desired higher level role</c:v>
                </c:pt>
                <c:pt idx="11">
                  <c:v>Working hours suit them better</c:v>
                </c:pt>
                <c:pt idx="12">
                  <c:v>They are not interested in taking on higher level role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</c:v>
                </c:pt>
                <c:pt idx="1">
                  <c:v>0.01</c:v>
                </c:pt>
                <c:pt idx="2">
                  <c:v>0.03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0.09</c:v>
                </c:pt>
                <c:pt idx="9">
                  <c:v>0.1</c:v>
                </c:pt>
                <c:pt idx="10">
                  <c:v>0.1</c:v>
                </c:pt>
                <c:pt idx="11">
                  <c:v>0.15</c:v>
                </c:pt>
                <c:pt idx="1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431-4200-A723-64FEA6BF0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3403648"/>
        <c:axId val="53405184"/>
      </c:barChart>
      <c:catAx>
        <c:axId val="53403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405184"/>
        <c:crosses val="autoZero"/>
        <c:auto val="1"/>
        <c:lblAlgn val="ctr"/>
        <c:lblOffset val="100"/>
        <c:noMultiLvlLbl val="0"/>
      </c:catAx>
      <c:valAx>
        <c:axId val="534051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340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130997076766156E-2"/>
          <c:w val="0.95425089833092458"/>
          <c:h val="0.8172544780601986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83-475B-9C16-6AF463EFF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</c:v>
                </c:pt>
                <c:pt idx="1">
                  <c:v>East Midlands</c:v>
                </c:pt>
                <c:pt idx="2">
                  <c:v>East of England </c:v>
                </c:pt>
                <c:pt idx="3">
                  <c:v>London</c:v>
                </c:pt>
                <c:pt idx="4">
                  <c:v>North East</c:v>
                </c:pt>
                <c:pt idx="5">
                  <c:v>North West</c:v>
                </c:pt>
                <c:pt idx="6">
                  <c:v>South East</c:v>
                </c:pt>
                <c:pt idx="7">
                  <c:v>South West </c:v>
                </c:pt>
                <c:pt idx="8">
                  <c:v>West Midlands </c:v>
                </c:pt>
                <c:pt idx="9">
                  <c:v>Yorkshire and The Humber 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0.66</c:v>
                </c:pt>
                <c:pt idx="1">
                  <c:v>0.67</c:v>
                </c:pt>
                <c:pt idx="2">
                  <c:v>0.64</c:v>
                </c:pt>
                <c:pt idx="3">
                  <c:v>0.65</c:v>
                </c:pt>
                <c:pt idx="4">
                  <c:v>0.67</c:v>
                </c:pt>
                <c:pt idx="5">
                  <c:v>0.65</c:v>
                </c:pt>
                <c:pt idx="6">
                  <c:v>0.67</c:v>
                </c:pt>
                <c:pt idx="7">
                  <c:v>0.66</c:v>
                </c:pt>
                <c:pt idx="8">
                  <c:v>0.65</c:v>
                </c:pt>
                <c:pt idx="9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3-475B-9C16-6AF463EFF4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off-the-job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</c:v>
                </c:pt>
                <c:pt idx="1">
                  <c:v>East Midlands</c:v>
                </c:pt>
                <c:pt idx="2">
                  <c:v>East of England </c:v>
                </c:pt>
                <c:pt idx="3">
                  <c:v>London</c:v>
                </c:pt>
                <c:pt idx="4">
                  <c:v>North East</c:v>
                </c:pt>
                <c:pt idx="5">
                  <c:v>North West</c:v>
                </c:pt>
                <c:pt idx="6">
                  <c:v>South East</c:v>
                </c:pt>
                <c:pt idx="7">
                  <c:v>South West </c:v>
                </c:pt>
                <c:pt idx="8">
                  <c:v>West Midlands </c:v>
                </c:pt>
                <c:pt idx="9">
                  <c:v>Yorkshire and The Humber 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0.48</c:v>
                </c:pt>
                <c:pt idx="1">
                  <c:v>0.48</c:v>
                </c:pt>
                <c:pt idx="2">
                  <c:v>0.47</c:v>
                </c:pt>
                <c:pt idx="3">
                  <c:v>0.47</c:v>
                </c:pt>
                <c:pt idx="4">
                  <c:v>0.48</c:v>
                </c:pt>
                <c:pt idx="5">
                  <c:v>0.48</c:v>
                </c:pt>
                <c:pt idx="6">
                  <c:v>0.51</c:v>
                </c:pt>
                <c:pt idx="7">
                  <c:v>0.5</c:v>
                </c:pt>
                <c:pt idx="8">
                  <c:v>0.45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83-475B-9C16-6AF463EFF492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 on-the-job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</c:v>
                </c:pt>
                <c:pt idx="1">
                  <c:v>East Midlands</c:v>
                </c:pt>
                <c:pt idx="2">
                  <c:v>East of England </c:v>
                </c:pt>
                <c:pt idx="3">
                  <c:v>London</c:v>
                </c:pt>
                <c:pt idx="4">
                  <c:v>North East</c:v>
                </c:pt>
                <c:pt idx="5">
                  <c:v>North West</c:v>
                </c:pt>
                <c:pt idx="6">
                  <c:v>South East</c:v>
                </c:pt>
                <c:pt idx="7">
                  <c:v>South West </c:v>
                </c:pt>
                <c:pt idx="8">
                  <c:v>West Midlands </c:v>
                </c:pt>
                <c:pt idx="9">
                  <c:v>Yorkshire and The Humber 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0.52</c:v>
                </c:pt>
                <c:pt idx="1">
                  <c:v>0.54</c:v>
                </c:pt>
                <c:pt idx="2">
                  <c:v>0.51</c:v>
                </c:pt>
                <c:pt idx="3">
                  <c:v>0.52</c:v>
                </c:pt>
                <c:pt idx="4">
                  <c:v>0.55000000000000004</c:v>
                </c:pt>
                <c:pt idx="5">
                  <c:v>0.54</c:v>
                </c:pt>
                <c:pt idx="6">
                  <c:v>0.52</c:v>
                </c:pt>
                <c:pt idx="7">
                  <c:v>0.53</c:v>
                </c:pt>
                <c:pt idx="8">
                  <c:v>0.52</c:v>
                </c:pt>
                <c:pt idx="9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83-475B-9C16-6AF463EFF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86432"/>
        <c:axId val="48448256"/>
      </c:barChart>
      <c:catAx>
        <c:axId val="48386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448256"/>
        <c:crosses val="autoZero"/>
        <c:auto val="1"/>
        <c:lblAlgn val="ctr"/>
        <c:lblOffset val="100"/>
        <c:noMultiLvlLbl val="0"/>
      </c:catAx>
      <c:valAx>
        <c:axId val="484482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8386432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3324072824911607E-3"/>
          <c:y val="0.11503785840517262"/>
          <c:w val="0.71249397725236407"/>
          <c:h val="9.54051400727814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130997076766156E-2"/>
          <c:w val="0.95425089833092458"/>
          <c:h val="0.8172544780601986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E2-469B-A7EF-AB342FB7D8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</c:v>
                </c:pt>
                <c:pt idx="1">
                  <c:v>East Midlands</c:v>
                </c:pt>
                <c:pt idx="2">
                  <c:v>East of England </c:v>
                </c:pt>
                <c:pt idx="3">
                  <c:v>London</c:v>
                </c:pt>
                <c:pt idx="4">
                  <c:v>North East</c:v>
                </c:pt>
                <c:pt idx="5">
                  <c:v>North West</c:v>
                </c:pt>
                <c:pt idx="6">
                  <c:v>South East</c:v>
                </c:pt>
                <c:pt idx="7">
                  <c:v>South West </c:v>
                </c:pt>
                <c:pt idx="8">
                  <c:v>West Midlands </c:v>
                </c:pt>
                <c:pt idx="9">
                  <c:v>Yorkshire and The Humber 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48E2-469B-A7EF-AB342FB7D8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</c:v>
                </c:pt>
                <c:pt idx="1">
                  <c:v>East Midlands</c:v>
                </c:pt>
                <c:pt idx="2">
                  <c:v>East of England </c:v>
                </c:pt>
                <c:pt idx="3">
                  <c:v>London</c:v>
                </c:pt>
                <c:pt idx="4">
                  <c:v>North East</c:v>
                </c:pt>
                <c:pt idx="5">
                  <c:v>North West</c:v>
                </c:pt>
                <c:pt idx="6">
                  <c:v>South East</c:v>
                </c:pt>
                <c:pt idx="7">
                  <c:v>South West </c:v>
                </c:pt>
                <c:pt idx="8">
                  <c:v>West Midlands </c:v>
                </c:pt>
                <c:pt idx="9">
                  <c:v>Yorkshire and The Humber 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48E2-469B-A7EF-AB342FB7D8D0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 on-the-job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</c:v>
                </c:pt>
                <c:pt idx="1">
                  <c:v>East Midlands</c:v>
                </c:pt>
                <c:pt idx="2">
                  <c:v>East of England </c:v>
                </c:pt>
                <c:pt idx="3">
                  <c:v>London</c:v>
                </c:pt>
                <c:pt idx="4">
                  <c:v>North East</c:v>
                </c:pt>
                <c:pt idx="5">
                  <c:v>North West</c:v>
                </c:pt>
                <c:pt idx="6">
                  <c:v>South East</c:v>
                </c:pt>
                <c:pt idx="7">
                  <c:v>South West </c:v>
                </c:pt>
                <c:pt idx="8">
                  <c:v>West Midlands </c:v>
                </c:pt>
                <c:pt idx="9">
                  <c:v>Yorkshire and The Humber 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0.17</c:v>
                </c:pt>
                <c:pt idx="1">
                  <c:v>0.2</c:v>
                </c:pt>
                <c:pt idx="2">
                  <c:v>0.17</c:v>
                </c:pt>
                <c:pt idx="3">
                  <c:v>0.18</c:v>
                </c:pt>
                <c:pt idx="4">
                  <c:v>0.2</c:v>
                </c:pt>
                <c:pt idx="5">
                  <c:v>0.17</c:v>
                </c:pt>
                <c:pt idx="6">
                  <c:v>0.15</c:v>
                </c:pt>
                <c:pt idx="7">
                  <c:v>0.17</c:v>
                </c:pt>
                <c:pt idx="8">
                  <c:v>0.2</c:v>
                </c:pt>
                <c:pt idx="9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E2-469B-A7EF-AB342FB7D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621120"/>
        <c:axId val="53623040"/>
      </c:barChart>
      <c:catAx>
        <c:axId val="5362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3623040"/>
        <c:crosses val="autoZero"/>
        <c:auto val="1"/>
        <c:lblAlgn val="ctr"/>
        <c:lblOffset val="100"/>
        <c:noMultiLvlLbl val="0"/>
      </c:catAx>
      <c:valAx>
        <c:axId val="53623040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621120"/>
        <c:crosses val="autoZero"/>
        <c:crossBetween val="between"/>
        <c:majorUnit val="0.1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3013830073839394"/>
          <c:y val="9.6979953671916155E-2"/>
          <c:w val="0.34378495500213024"/>
          <c:h val="0.135533817926338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770998278258568"/>
          <c:w val="0.95425089833092458"/>
          <c:h val="0.6366754307276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0E-40A3-B2AE-448CFC32D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0.51</c:v>
                </c:pt>
                <c:pt idx="1">
                  <c:v>0.77</c:v>
                </c:pt>
                <c:pt idx="2">
                  <c:v>0.92</c:v>
                </c:pt>
                <c:pt idx="3">
                  <c:v>0.95</c:v>
                </c:pt>
                <c:pt idx="4">
                  <c:v>0.96</c:v>
                </c:pt>
                <c:pt idx="5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E-40A3-B2AE-448CFC32D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off-the-job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0.35</c:v>
                </c:pt>
                <c:pt idx="1">
                  <c:v>0.57999999999999996</c:v>
                </c:pt>
                <c:pt idx="2">
                  <c:v>0.76</c:v>
                </c:pt>
                <c:pt idx="3">
                  <c:v>0.82</c:v>
                </c:pt>
                <c:pt idx="4">
                  <c:v>0.85</c:v>
                </c:pt>
                <c:pt idx="5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E-40A3-B2AE-448CFC32DF1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Train on-the-job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0.37</c:v>
                </c:pt>
                <c:pt idx="1">
                  <c:v>0.63</c:v>
                </c:pt>
                <c:pt idx="2">
                  <c:v>0.83</c:v>
                </c:pt>
                <c:pt idx="3">
                  <c:v>0.88</c:v>
                </c:pt>
                <c:pt idx="4">
                  <c:v>0.91</c:v>
                </c:pt>
                <c:pt idx="5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0E-40A3-B2AE-448CFC32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911488"/>
        <c:axId val="164387456"/>
      </c:barChart>
      <c:catAx>
        <c:axId val="116911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387456"/>
        <c:crosses val="autoZero"/>
        <c:auto val="1"/>
        <c:lblAlgn val="ctr"/>
        <c:lblOffset val="100"/>
        <c:noMultiLvlLbl val="0"/>
      </c:catAx>
      <c:valAx>
        <c:axId val="1643874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16911488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"/>
          <c:y val="8.2934916657161115E-2"/>
          <c:w val="0.72799479716616144"/>
          <c:h val="0.142634697276526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8563921033082775"/>
          <c:w val="0.95425089833092458"/>
          <c:h val="0.6587462031793919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23-4EEC-9FD3-8F10BB3B2F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1823-4EEC-9FD3-8F10BB3B2F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1823-4EEC-9FD3-8F10BB3B2FFD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 on-the-job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0.16</c:v>
                </c:pt>
                <c:pt idx="1">
                  <c:v>0.2</c:v>
                </c:pt>
                <c:pt idx="2">
                  <c:v>0.16</c:v>
                </c:pt>
                <c:pt idx="3">
                  <c:v>0.13</c:v>
                </c:pt>
                <c:pt idx="4">
                  <c:v>0.11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23-4EEC-9FD3-8F10BB3B2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789824"/>
        <c:axId val="159791360"/>
      </c:barChart>
      <c:catAx>
        <c:axId val="15978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9791360"/>
        <c:crosses val="autoZero"/>
        <c:auto val="1"/>
        <c:lblAlgn val="ctr"/>
        <c:lblOffset val="100"/>
        <c:noMultiLvlLbl val="0"/>
      </c:catAx>
      <c:valAx>
        <c:axId val="159791360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9789824"/>
        <c:crosses val="autoZero"/>
        <c:crossBetween val="between"/>
        <c:majorUnit val="0.1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3534605528995092"/>
          <c:y val="9.898638753116687E-2"/>
          <c:w val="0.34378495500213024"/>
          <c:h val="0.109450177087536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5353626858281627"/>
          <c:w val="0.99791666666666667"/>
          <c:h val="0.7209456528161641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7"/>
              <c:layout>
                <c:manualLayout>
                  <c:x val="2.777496431457954E-3"/>
                  <c:y val="3.8130142671666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B6-4704-8FBC-5DF907FC7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Electricity, Gas and Water</c:v>
                </c:pt>
                <c:pt idx="2">
                  <c:v>Health and Social Work</c:v>
                </c:pt>
                <c:pt idx="3">
                  <c:v>Public Administration</c:v>
                </c:pt>
                <c:pt idx="4">
                  <c:v>Financial Services</c:v>
                </c:pt>
                <c:pt idx="5">
                  <c:v>Business Services</c:v>
                </c:pt>
                <c:pt idx="6">
                  <c:v>Arts and Other Services </c:v>
                </c:pt>
                <c:pt idx="7">
                  <c:v>Hotels &amp; Restaurants</c:v>
                </c:pt>
                <c:pt idx="8">
                  <c:v>Manufacturing</c:v>
                </c:pt>
                <c:pt idx="9">
                  <c:v>Transport and Communications</c:v>
                </c:pt>
                <c:pt idx="10">
                  <c:v>Construction</c:v>
                </c:pt>
                <c:pt idx="11">
                  <c:v>Wholesale and Retail</c:v>
                </c:pt>
                <c:pt idx="12">
                  <c:v>Agriculture     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0.93</c:v>
                </c:pt>
                <c:pt idx="1">
                  <c:v>0.73</c:v>
                </c:pt>
                <c:pt idx="2">
                  <c:v>0.88</c:v>
                </c:pt>
                <c:pt idx="3">
                  <c:v>0.91</c:v>
                </c:pt>
                <c:pt idx="4">
                  <c:v>0.73</c:v>
                </c:pt>
                <c:pt idx="5">
                  <c:v>0.67</c:v>
                </c:pt>
                <c:pt idx="6">
                  <c:v>0.69</c:v>
                </c:pt>
                <c:pt idx="7">
                  <c:v>0.63</c:v>
                </c:pt>
                <c:pt idx="8">
                  <c:v>0.62</c:v>
                </c:pt>
                <c:pt idx="9">
                  <c:v>0.61</c:v>
                </c:pt>
                <c:pt idx="10">
                  <c:v>0.56999999999999995</c:v>
                </c:pt>
                <c:pt idx="11">
                  <c:v>0.59</c:v>
                </c:pt>
                <c:pt idx="1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6-4704-8FBC-5DF907FC71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off-the-job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Electricity, Gas and Water</c:v>
                </c:pt>
                <c:pt idx="2">
                  <c:v>Health and Social Work</c:v>
                </c:pt>
                <c:pt idx="3">
                  <c:v>Public Administration</c:v>
                </c:pt>
                <c:pt idx="4">
                  <c:v>Financial Services</c:v>
                </c:pt>
                <c:pt idx="5">
                  <c:v>Business Services</c:v>
                </c:pt>
                <c:pt idx="6">
                  <c:v>Arts and Other Services </c:v>
                </c:pt>
                <c:pt idx="7">
                  <c:v>Hotels &amp; Restaurants</c:v>
                </c:pt>
                <c:pt idx="8">
                  <c:v>Manufacturing</c:v>
                </c:pt>
                <c:pt idx="9">
                  <c:v>Transport and Communications</c:v>
                </c:pt>
                <c:pt idx="10">
                  <c:v>Construction</c:v>
                </c:pt>
                <c:pt idx="11">
                  <c:v>Wholesale and Retail</c:v>
                </c:pt>
                <c:pt idx="12">
                  <c:v>Agriculture     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0.82</c:v>
                </c:pt>
                <c:pt idx="1">
                  <c:v>0.6</c:v>
                </c:pt>
                <c:pt idx="2">
                  <c:v>0.71</c:v>
                </c:pt>
                <c:pt idx="3">
                  <c:v>0.75</c:v>
                </c:pt>
                <c:pt idx="4">
                  <c:v>0.53</c:v>
                </c:pt>
                <c:pt idx="5">
                  <c:v>0.5</c:v>
                </c:pt>
                <c:pt idx="6">
                  <c:v>0.51</c:v>
                </c:pt>
                <c:pt idx="7">
                  <c:v>0.4</c:v>
                </c:pt>
                <c:pt idx="8">
                  <c:v>0.45</c:v>
                </c:pt>
                <c:pt idx="9">
                  <c:v>0.44</c:v>
                </c:pt>
                <c:pt idx="10">
                  <c:v>0.46</c:v>
                </c:pt>
                <c:pt idx="11">
                  <c:v>0.38</c:v>
                </c:pt>
                <c:pt idx="1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B6-4704-8FBC-5DF907FC7119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Train on-the-job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Electricity, Gas and Water</c:v>
                </c:pt>
                <c:pt idx="2">
                  <c:v>Health and Social Work</c:v>
                </c:pt>
                <c:pt idx="3">
                  <c:v>Public Administration</c:v>
                </c:pt>
                <c:pt idx="4">
                  <c:v>Financial Services</c:v>
                </c:pt>
                <c:pt idx="5">
                  <c:v>Business Services</c:v>
                </c:pt>
                <c:pt idx="6">
                  <c:v>Arts and Other Services </c:v>
                </c:pt>
                <c:pt idx="7">
                  <c:v>Hotels &amp; Restaurants</c:v>
                </c:pt>
                <c:pt idx="8">
                  <c:v>Manufacturing</c:v>
                </c:pt>
                <c:pt idx="9">
                  <c:v>Transport and Communications</c:v>
                </c:pt>
                <c:pt idx="10">
                  <c:v>Construction</c:v>
                </c:pt>
                <c:pt idx="11">
                  <c:v>Wholesale and Retail</c:v>
                </c:pt>
                <c:pt idx="12">
                  <c:v>Agriculture     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0.84</c:v>
                </c:pt>
                <c:pt idx="1">
                  <c:v>0.57999999999999996</c:v>
                </c:pt>
                <c:pt idx="2">
                  <c:v>0.77</c:v>
                </c:pt>
                <c:pt idx="3">
                  <c:v>0.78</c:v>
                </c:pt>
                <c:pt idx="4">
                  <c:v>0.64</c:v>
                </c:pt>
                <c:pt idx="5">
                  <c:v>0.53</c:v>
                </c:pt>
                <c:pt idx="6">
                  <c:v>0.57999999999999996</c:v>
                </c:pt>
                <c:pt idx="7">
                  <c:v>0.52</c:v>
                </c:pt>
                <c:pt idx="8">
                  <c:v>0.49</c:v>
                </c:pt>
                <c:pt idx="9">
                  <c:v>0.48</c:v>
                </c:pt>
                <c:pt idx="10">
                  <c:v>0.37</c:v>
                </c:pt>
                <c:pt idx="11">
                  <c:v>0.48</c:v>
                </c:pt>
                <c:pt idx="1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B6-4704-8FBC-5DF907FC7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0580352"/>
        <c:axId val="160581888"/>
      </c:barChart>
      <c:catAx>
        <c:axId val="160580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581888"/>
        <c:crosses val="autoZero"/>
        <c:auto val="1"/>
        <c:lblAlgn val="ctr"/>
        <c:lblOffset val="100"/>
        <c:noMultiLvlLbl val="0"/>
      </c:catAx>
      <c:valAx>
        <c:axId val="160581888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60580352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1.0414944225721786E-2"/>
          <c:y val="0.10901855682742047"/>
          <c:w val="0.71249397725236407"/>
          <c:h val="6.530863218402063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16667521052126E-3"/>
          <c:y val="0.25185861793194264"/>
          <c:w val="0.99764501293020125"/>
          <c:h val="0.7211109071324458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53-4447-85B8-78C6AD34C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8753-4447-85B8-78C6AD34CCB2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Sheet1!$B$2:$B$14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8753-4447-85B8-78C6AD34CCB2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Train on-the-job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Sheet1!$A$2:$A$14</c:f>
              <c:numCache>
                <c:formatCode>0%</c:formatCode>
                <c:ptCount val="13"/>
                <c:pt idx="0">
                  <c:v>0.11</c:v>
                </c:pt>
                <c:pt idx="1">
                  <c:v>0.13</c:v>
                </c:pt>
                <c:pt idx="2">
                  <c:v>0.17</c:v>
                </c:pt>
                <c:pt idx="3">
                  <c:v>0.16</c:v>
                </c:pt>
                <c:pt idx="4">
                  <c:v>0.21</c:v>
                </c:pt>
                <c:pt idx="5">
                  <c:v>0.17</c:v>
                </c:pt>
                <c:pt idx="6">
                  <c:v>0.18</c:v>
                </c:pt>
                <c:pt idx="7">
                  <c:v>0.22</c:v>
                </c:pt>
                <c:pt idx="8">
                  <c:v>0.17</c:v>
                </c:pt>
                <c:pt idx="9">
                  <c:v>0.17</c:v>
                </c:pt>
                <c:pt idx="10">
                  <c:v>0.11</c:v>
                </c:pt>
                <c:pt idx="11">
                  <c:v>0.21</c:v>
                </c:pt>
                <c:pt idx="1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53-4447-85B8-78C6AD34C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4777984"/>
        <c:axId val="164779520"/>
      </c:barChart>
      <c:catAx>
        <c:axId val="16477798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0"/>
          <a:lstStyle/>
          <a:p>
            <a:pPr>
              <a:defRPr sz="950"/>
            </a:pPr>
            <a:endParaRPr lang="en-US"/>
          </a:p>
        </c:txPr>
        <c:crossAx val="164779520"/>
        <c:crosses val="autoZero"/>
        <c:auto val="1"/>
        <c:lblAlgn val="ctr"/>
        <c:lblOffset val="100"/>
        <c:noMultiLvlLbl val="0"/>
      </c:catAx>
      <c:valAx>
        <c:axId val="164779520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4777984"/>
        <c:crosses val="autoZero"/>
        <c:crossBetween val="between"/>
        <c:majorUnit val="0.1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2076547086330958"/>
          <c:y val="0.22937646595356159"/>
          <c:w val="0.34378495500213024"/>
          <c:h val="5.527646288776703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9E-2"/>
          <c:y val="0"/>
          <c:w val="0.95416666666666661"/>
          <c:h val="0.99941759975952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E9-462C-827A-E81EA2FC3A1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E9-462C-827A-E81EA2FC3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9-462C-827A-E81EA2FC3A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0C-4AE1-99ED-485D026EB8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E9-462C-827A-E81EA2FC3A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4865920"/>
        <c:axId val="164867456"/>
      </c:barChart>
      <c:catAx>
        <c:axId val="1648659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64867456"/>
        <c:crosses val="autoZero"/>
        <c:auto val="1"/>
        <c:lblAlgn val="ctr"/>
        <c:lblOffset val="100"/>
        <c:noMultiLvlLbl val="0"/>
      </c:catAx>
      <c:valAx>
        <c:axId val="16486745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486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42407320937035E-2"/>
          <c:y val="3.4958610519100958E-2"/>
          <c:w val="0.97541395239722328"/>
          <c:h val="0.935909214048314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59D-443F-A829-1690F4AE756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59D-443F-A829-1690F4AE756D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59D-443F-A829-1690F4AE756D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59D-443F-A829-1690F4AE756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59D-443F-A829-1690F4AE756D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A59D-443F-A829-1690F4AE756D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A59D-443F-A829-1690F4AE756D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59D-443F-A829-1690F4AE756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A59D-443F-A829-1690F4AE756D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A59D-443F-A829-1690F4AE756D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A59D-443F-A829-1690F4AE756D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A59D-443F-A829-1690F4AE756D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A59D-443F-A829-1690F4AE756D}"/>
              </c:ext>
            </c:extLst>
          </c:dPt>
          <c:dLbls>
            <c:dLbl>
              <c:idx val="0"/>
              <c:layout>
                <c:manualLayout>
                  <c:x val="1.083130246412131E-3"/>
                  <c:y val="-0.39125508972020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9D-443F-A829-1690F4AE756D}"/>
                </c:ext>
              </c:extLst>
            </c:dLbl>
            <c:dLbl>
              <c:idx val="1"/>
              <c:layout>
                <c:manualLayout>
                  <c:x val="1.083130246412131E-3"/>
                  <c:y val="-0.4311375884004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D88F-4832-B42D-7B35BCF5D26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9D-443F-A829-1690F4AE756D}"/>
                </c:ext>
              </c:extLst>
            </c:dLbl>
            <c:dLbl>
              <c:idx val="4"/>
              <c:layout>
                <c:manualLayout>
                  <c:x val="-1.083130246412131E-3"/>
                  <c:y val="-0.38970347642917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D88F-4832-B42D-7B35BCF5D266}"/>
                </c:ext>
              </c:extLst>
            </c:dLbl>
            <c:dLbl>
              <c:idx val="6"/>
              <c:layout>
                <c:manualLayout>
                  <c:x val="0"/>
                  <c:y val="-0.30806122822331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9D-443F-A829-1690F4AE756D}"/>
                </c:ext>
              </c:extLst>
            </c:dLbl>
            <c:dLbl>
              <c:idx val="7"/>
              <c:layout>
                <c:manualLayout>
                  <c:x val="-1.083130246412131E-3"/>
                  <c:y val="-0.3863125075137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D88F-4832-B42D-7B35BCF5D266}"/>
                </c:ext>
              </c:extLst>
            </c:dLbl>
            <c:dLbl>
              <c:idx val="9"/>
              <c:layout>
                <c:manualLayout>
                  <c:x val="-3.249390739236393E-3"/>
                  <c:y val="-0.25927636134999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59D-443F-A829-1690F4AE756D}"/>
                </c:ext>
              </c:extLst>
            </c:dLbl>
            <c:dLbl>
              <c:idx val="10"/>
              <c:layout>
                <c:manualLayout>
                  <c:x val="0"/>
                  <c:y val="-0.34965815897175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D88F-4832-B42D-7B35BCF5D266}"/>
                </c:ext>
              </c:extLst>
            </c:dLbl>
            <c:dLbl>
              <c:idx val="12"/>
              <c:layout>
                <c:manualLayout>
                  <c:x val="-3.249390739236393E-3"/>
                  <c:y val="-0.22228840092621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59D-443F-A829-1690F4AE756D}"/>
                </c:ext>
              </c:extLst>
            </c:dLbl>
            <c:dLbl>
              <c:idx val="13"/>
              <c:layout>
                <c:manualLayout>
                  <c:x val="4.332520985648524E-3"/>
                  <c:y val="-0.29471322464809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D88F-4832-B42D-7B35BCF5D266}"/>
                </c:ext>
              </c:extLst>
            </c:dLbl>
            <c:dLbl>
              <c:idx val="15"/>
              <c:layout>
                <c:manualLayout>
                  <c:x val="-2.166260492824262E-3"/>
                  <c:y val="-0.22689724384137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59D-443F-A829-1690F4AE756D}"/>
                </c:ext>
              </c:extLst>
            </c:dLbl>
            <c:dLbl>
              <c:idx val="16"/>
              <c:layout>
                <c:manualLayout>
                  <c:x val="2.166260492824262E-3"/>
                  <c:y val="-0.2822483103958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D88F-4832-B42D-7B35BCF5D266}"/>
                </c:ext>
              </c:extLst>
            </c:dLbl>
            <c:dLbl>
              <c:idx val="18"/>
              <c:layout>
                <c:manualLayout>
                  <c:x val="0"/>
                  <c:y val="-0.19857670776773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59D-443F-A829-1690F4AE756D}"/>
                </c:ext>
              </c:extLst>
            </c:dLbl>
            <c:dLbl>
              <c:idx val="19"/>
              <c:layout>
                <c:manualLayout>
                  <c:x val="2.166260492824262E-3"/>
                  <c:y val="-0.26347946079020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D88F-4832-B42D-7B35BCF5D266}"/>
                </c:ext>
              </c:extLst>
            </c:dLbl>
            <c:dLbl>
              <c:idx val="21"/>
              <c:layout>
                <c:manualLayout>
                  <c:x val="-1.083130246412131E-3"/>
                  <c:y val="-0.2214045332876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59D-443F-A829-1690F4AE756D}"/>
                </c:ext>
              </c:extLst>
            </c:dLbl>
            <c:dLbl>
              <c:idx val="22"/>
              <c:layout>
                <c:manualLayout>
                  <c:x val="1.083130246412131E-3"/>
                  <c:y val="-0.2539280356685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D88F-4832-B42D-7B35BCF5D266}"/>
                </c:ext>
              </c:extLst>
            </c:dLbl>
            <c:dLbl>
              <c:idx val="24"/>
              <c:layout>
                <c:manualLayout>
                  <c:x val="-2.1662604928241827E-3"/>
                  <c:y val="-0.19938844953663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59D-443F-A829-1690F4AE756D}"/>
                </c:ext>
              </c:extLst>
            </c:dLbl>
            <c:dLbl>
              <c:idx val="25"/>
              <c:layout>
                <c:manualLayout>
                  <c:x val="1.083130246412131E-3"/>
                  <c:y val="-0.2539280356685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D88F-4832-B42D-7B35BCF5D266}"/>
                </c:ext>
              </c:extLst>
            </c:dLbl>
            <c:dLbl>
              <c:idx val="27"/>
              <c:layout>
                <c:manualLayout>
                  <c:x val="1.083130246412131E-3"/>
                  <c:y val="-0.25053670872022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59D-443F-A829-1690F4AE756D}"/>
                </c:ext>
              </c:extLst>
            </c:dLbl>
            <c:dLbl>
              <c:idx val="28"/>
              <c:layout>
                <c:manualLayout>
                  <c:x val="2.166260492824262E-3"/>
                  <c:y val="-0.25473951609109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D88F-4832-B42D-7B35BCF5D266}"/>
                </c:ext>
              </c:extLst>
            </c:dLbl>
            <c:dLbl>
              <c:idx val="30"/>
              <c:layout>
                <c:manualLayout>
                  <c:x val="-1.083130246412131E-3"/>
                  <c:y val="-0.18644592276853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59D-443F-A829-1690F4AE756D}"/>
                </c:ext>
              </c:extLst>
            </c:dLbl>
            <c:dLbl>
              <c:idx val="31"/>
              <c:layout>
                <c:manualLayout>
                  <c:x val="1.083130246412131E-3"/>
                  <c:y val="-0.23353544117877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D88F-4832-B42D-7B35BCF5D266}"/>
                </c:ext>
              </c:extLst>
            </c:dLbl>
            <c:dLbl>
              <c:idx val="33"/>
              <c:layout>
                <c:manualLayout>
                  <c:x val="-2.166260492824262E-3"/>
                  <c:y val="-0.12608001379908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59D-443F-A829-1690F4AE756D}"/>
                </c:ext>
              </c:extLst>
            </c:dLbl>
            <c:dLbl>
              <c:idx val="34"/>
              <c:layout>
                <c:manualLayout>
                  <c:x val="0"/>
                  <c:y val="-0.17980759681575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D88F-4832-B42D-7B35BCF5D266}"/>
                </c:ext>
              </c:extLst>
            </c:dLbl>
            <c:dLbl>
              <c:idx val="36"/>
              <c:layout>
                <c:manualLayout>
                  <c:x val="-3.249390739236393E-3"/>
                  <c:y val="-9.0309799965502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59D-443F-A829-1690F4AE756D}"/>
                </c:ext>
              </c:extLst>
            </c:dLbl>
            <c:dLbl>
              <c:idx val="37"/>
              <c:layout>
                <c:manualLayout>
                  <c:x val="-1.083130246412131E-3"/>
                  <c:y val="-9.613617892752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D88F-4832-B42D-7B35BCF5D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Ed 3</c:v>
                </c:pt>
                <c:pt idx="1">
                  <c:v>Ed 5</c:v>
                </c:pt>
                <c:pt idx="3">
                  <c:v>Pub 3 </c:v>
                </c:pt>
                <c:pt idx="4">
                  <c:v>Pub 5</c:v>
                </c:pt>
                <c:pt idx="6">
                  <c:v>Health 3</c:v>
                </c:pt>
                <c:pt idx="7">
                  <c:v>Heath 5</c:v>
                </c:pt>
                <c:pt idx="9">
                  <c:v>Hotel 3</c:v>
                </c:pt>
                <c:pt idx="10">
                  <c:v>Hotel 5</c:v>
                </c:pt>
                <c:pt idx="12">
                  <c:v>Arts 3</c:v>
                </c:pt>
                <c:pt idx="13">
                  <c:v>Arts 5</c:v>
                </c:pt>
                <c:pt idx="15">
                  <c:v>Elec 3</c:v>
                </c:pt>
                <c:pt idx="16">
                  <c:v>Elec 5</c:v>
                </c:pt>
                <c:pt idx="18">
                  <c:v>Manufac 3</c:v>
                </c:pt>
                <c:pt idx="19">
                  <c:v>Manufac 5</c:v>
                </c:pt>
                <c:pt idx="21">
                  <c:v>Bus 3</c:v>
                </c:pt>
                <c:pt idx="22">
                  <c:v>Bus 5</c:v>
                </c:pt>
                <c:pt idx="24">
                  <c:v>Transport 3</c:v>
                </c:pt>
                <c:pt idx="25">
                  <c:v>Transport 5</c:v>
                </c:pt>
                <c:pt idx="27">
                  <c:v>Financial 3</c:v>
                </c:pt>
                <c:pt idx="28">
                  <c:v>Financial 5</c:v>
                </c:pt>
                <c:pt idx="30">
                  <c:v>Wholeslae 3</c:v>
                </c:pt>
                <c:pt idx="31">
                  <c:v>Whole 5</c:v>
                </c:pt>
                <c:pt idx="33">
                  <c:v>Construc 3 </c:v>
                </c:pt>
                <c:pt idx="34">
                  <c:v>Construc 5</c:v>
                </c:pt>
                <c:pt idx="36">
                  <c:v>Ag 3</c:v>
                </c:pt>
                <c:pt idx="37">
                  <c:v>Ag 5</c:v>
                </c:pt>
              </c:strCache>
            </c:strRef>
          </c:cat>
          <c:val>
            <c:numRef>
              <c:f>Sheet1!$B$2:$B$39</c:f>
              <c:numCache>
                <c:formatCode>0%</c:formatCode>
                <c:ptCount val="38"/>
                <c:pt idx="0">
                  <c:v>0.3</c:v>
                </c:pt>
                <c:pt idx="1">
                  <c:v>0.34</c:v>
                </c:pt>
                <c:pt idx="3">
                  <c:v>0.27</c:v>
                </c:pt>
                <c:pt idx="4">
                  <c:v>0.31</c:v>
                </c:pt>
                <c:pt idx="6">
                  <c:v>0.23</c:v>
                </c:pt>
                <c:pt idx="7">
                  <c:v>0.3</c:v>
                </c:pt>
                <c:pt idx="9">
                  <c:v>0.18</c:v>
                </c:pt>
                <c:pt idx="10">
                  <c:v>0.27</c:v>
                </c:pt>
                <c:pt idx="12">
                  <c:v>0.16</c:v>
                </c:pt>
                <c:pt idx="13">
                  <c:v>0.22</c:v>
                </c:pt>
                <c:pt idx="15">
                  <c:v>0.17</c:v>
                </c:pt>
                <c:pt idx="16">
                  <c:v>0.21</c:v>
                </c:pt>
                <c:pt idx="18">
                  <c:v>0.14000000000000001</c:v>
                </c:pt>
                <c:pt idx="19">
                  <c:v>0.2</c:v>
                </c:pt>
                <c:pt idx="21">
                  <c:v>0.15</c:v>
                </c:pt>
                <c:pt idx="22">
                  <c:v>0.19</c:v>
                </c:pt>
                <c:pt idx="24">
                  <c:v>0.14000000000000001</c:v>
                </c:pt>
                <c:pt idx="25">
                  <c:v>0.19</c:v>
                </c:pt>
                <c:pt idx="27">
                  <c:v>0.18</c:v>
                </c:pt>
                <c:pt idx="28">
                  <c:v>0.19</c:v>
                </c:pt>
                <c:pt idx="30">
                  <c:v>0.12</c:v>
                </c:pt>
                <c:pt idx="31">
                  <c:v>0.17</c:v>
                </c:pt>
                <c:pt idx="33">
                  <c:v>7.0000000000000007E-2</c:v>
                </c:pt>
                <c:pt idx="34">
                  <c:v>0.12</c:v>
                </c:pt>
                <c:pt idx="36">
                  <c:v>0.05</c:v>
                </c:pt>
                <c:pt idx="3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A59D-443F-A829-1690F4AE7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5068928"/>
        <c:axId val="350748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Density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2745735174654752E-2"/>
                  <c:y val="-4.36981554174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A59D-443F-A829-1690F4AE756D}"/>
                </c:ext>
              </c:extLst>
            </c:dLbl>
            <c:dLbl>
              <c:idx val="1"/>
              <c:layout>
                <c:manualLayout>
                  <c:x val="-2.2745735174654752E-2"/>
                  <c:y val="-4.078492763319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A59D-443F-A829-1690F4AE756D}"/>
                </c:ext>
              </c:extLst>
            </c:dLbl>
            <c:dLbl>
              <c:idx val="3"/>
              <c:layout>
                <c:manualLayout>
                  <c:x val="-1.949634443541836E-2"/>
                  <c:y val="-4.3698492536084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A59D-443F-A829-1690F4AE756D}"/>
                </c:ext>
              </c:extLst>
            </c:dLbl>
            <c:dLbl>
              <c:idx val="4"/>
              <c:layout>
                <c:manualLayout>
                  <c:x val="-2.166260492824262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A59D-443F-A829-1690F4AE756D}"/>
                </c:ext>
              </c:extLst>
            </c:dLbl>
            <c:dLbl>
              <c:idx val="6"/>
              <c:layout>
                <c:manualLayout>
                  <c:x val="-2.0579474681830492E-2"/>
                  <c:y val="-3.204539297584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A59D-443F-A829-1690F4AE756D}"/>
                </c:ext>
              </c:extLst>
            </c:dLbl>
            <c:dLbl>
              <c:idx val="7"/>
              <c:layout>
                <c:manualLayout>
                  <c:x val="-1.949634443541836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A59D-443F-A829-1690F4AE756D}"/>
                </c:ext>
              </c:extLst>
            </c:dLbl>
            <c:dLbl>
              <c:idx val="9"/>
              <c:layout>
                <c:manualLayout>
                  <c:x val="-1.8413214189006228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A59D-443F-A829-1690F4AE756D}"/>
                </c:ext>
              </c:extLst>
            </c:dLbl>
            <c:dLbl>
              <c:idx val="10"/>
              <c:layout>
                <c:manualLayout>
                  <c:x val="-1.949634443541836E-2"/>
                  <c:y val="-3.787182806235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A59D-443F-A829-1690F4AE756D}"/>
                </c:ext>
              </c:extLst>
            </c:dLbl>
            <c:dLbl>
              <c:idx val="12"/>
              <c:layout>
                <c:manualLayout>
                  <c:x val="-1.6246953696182006E-2"/>
                  <c:y val="-3.787182806235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A59D-443F-A829-1690F4AE756D}"/>
                </c:ext>
              </c:extLst>
            </c:dLbl>
            <c:dLbl>
              <c:idx val="13"/>
              <c:layout>
                <c:manualLayout>
                  <c:x val="-2.1662604928242582E-2"/>
                  <c:y val="-3.787182806235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A59D-443F-A829-1690F4AE756D}"/>
                </c:ext>
              </c:extLst>
            </c:dLbl>
            <c:dLbl>
              <c:idx val="15"/>
              <c:layout>
                <c:manualLayout>
                  <c:x val="-2.166260492824262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A59D-443F-A829-1690F4AE756D}"/>
                </c:ext>
              </c:extLst>
            </c:dLbl>
            <c:dLbl>
              <c:idx val="16"/>
              <c:layout>
                <c:manualLayout>
                  <c:x val="-2.2745735174654752E-2"/>
                  <c:y val="-4.078504560561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A59D-443F-A829-1690F4AE756D}"/>
                </c:ext>
              </c:extLst>
            </c:dLbl>
            <c:dLbl>
              <c:idx val="18"/>
              <c:layout>
                <c:manualLayout>
                  <c:x val="-2.2745735174654752E-2"/>
                  <c:y val="-4.7180046696082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A59D-443F-A829-1690F4AE756D}"/>
                </c:ext>
              </c:extLst>
            </c:dLbl>
            <c:dLbl>
              <c:idx val="19"/>
              <c:layout>
                <c:manualLayout>
                  <c:x val="-1.7330083942594096E-2"/>
                  <c:y val="-3.787182806235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A59D-443F-A829-1690F4AE756D}"/>
                </c:ext>
              </c:extLst>
            </c:dLbl>
            <c:dLbl>
              <c:idx val="21"/>
              <c:layout>
                <c:manualLayout>
                  <c:x val="-1.8413214189006228E-2"/>
                  <c:y val="-3.2045392975842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A59D-443F-A829-1690F4AE756D}"/>
                </c:ext>
              </c:extLst>
            </c:dLbl>
            <c:dLbl>
              <c:idx val="22"/>
              <c:layout>
                <c:manualLayout>
                  <c:x val="-1.8413214189006228E-2"/>
                  <c:y val="-3.787182806235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A59D-443F-A829-1690F4AE756D}"/>
                </c:ext>
              </c:extLst>
            </c:dLbl>
            <c:dLbl>
              <c:idx val="24"/>
              <c:layout>
                <c:manualLayout>
                  <c:x val="-1.8413214189006228E-2"/>
                  <c:y val="-4.661148069213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A59D-443F-A829-1690F4AE756D}"/>
                </c:ext>
              </c:extLst>
            </c:dLbl>
            <c:dLbl>
              <c:idx val="25"/>
              <c:layout>
                <c:manualLayout>
                  <c:x val="-1.949634443541836E-2"/>
                  <c:y val="-4.9524698235393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A59D-443F-A829-1690F4AE756D}"/>
                </c:ext>
              </c:extLst>
            </c:dLbl>
            <c:dLbl>
              <c:idx val="27"/>
              <c:layout>
                <c:manualLayout>
                  <c:x val="-2.166260492824262E-2"/>
                  <c:y val="-4.0785045605617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A59D-443F-A829-1690F4AE756D}"/>
                </c:ext>
              </c:extLst>
            </c:dLbl>
            <c:dLbl>
              <c:idx val="28"/>
              <c:layout>
                <c:manualLayout>
                  <c:x val="-2.166260492824262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A59D-443F-A829-1690F4AE756D}"/>
                </c:ext>
              </c:extLst>
            </c:dLbl>
            <c:dLbl>
              <c:idx val="30"/>
              <c:layout>
                <c:manualLayout>
                  <c:x val="-1.7330083942594096E-2"/>
                  <c:y val="-4.369826314887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A59D-443F-A829-1690F4AE756D}"/>
                </c:ext>
              </c:extLst>
            </c:dLbl>
            <c:dLbl>
              <c:idx val="31"/>
              <c:layout>
                <c:manualLayout>
                  <c:x val="-1.7330083942594096E-2"/>
                  <c:y val="-4.661148069213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A59D-443F-A829-1690F4AE756D}"/>
                </c:ext>
              </c:extLst>
            </c:dLbl>
            <c:dLbl>
              <c:idx val="33"/>
              <c:layout>
                <c:manualLayout>
                  <c:x val="-1.949634443541836E-2"/>
                  <c:y val="-3.787182806235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A59D-443F-A829-1690F4AE756D}"/>
                </c:ext>
              </c:extLst>
            </c:dLbl>
            <c:dLbl>
              <c:idx val="34"/>
              <c:layout>
                <c:manualLayout>
                  <c:x val="-1.8413214189006228E-2"/>
                  <c:y val="-3.495861051910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A59D-443F-A829-1690F4AE756D}"/>
                </c:ext>
              </c:extLst>
            </c:dLbl>
            <c:dLbl>
              <c:idx val="36"/>
              <c:layout>
                <c:manualLayout>
                  <c:x val="-2.0579474681830492E-2"/>
                  <c:y val="-4.078504560561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A59D-443F-A829-1690F4AE756D}"/>
                </c:ext>
              </c:extLst>
            </c:dLbl>
            <c:dLbl>
              <c:idx val="37"/>
              <c:layout>
                <c:manualLayout>
                  <c:x val="-5.415651232060655E-3"/>
                  <c:y val="-3.204562236305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A59D-443F-A829-1690F4AE75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Ed 3</c:v>
                </c:pt>
                <c:pt idx="1">
                  <c:v>Ed 5</c:v>
                </c:pt>
                <c:pt idx="3">
                  <c:v>Pub 3 </c:v>
                </c:pt>
                <c:pt idx="4">
                  <c:v>Pub 5</c:v>
                </c:pt>
                <c:pt idx="6">
                  <c:v>Health 3</c:v>
                </c:pt>
                <c:pt idx="7">
                  <c:v>Heath 5</c:v>
                </c:pt>
                <c:pt idx="9">
                  <c:v>Hotel 3</c:v>
                </c:pt>
                <c:pt idx="10">
                  <c:v>Hotel 5</c:v>
                </c:pt>
                <c:pt idx="12">
                  <c:v>Arts 3</c:v>
                </c:pt>
                <c:pt idx="13">
                  <c:v>Arts 5</c:v>
                </c:pt>
                <c:pt idx="15">
                  <c:v>Elec 3</c:v>
                </c:pt>
                <c:pt idx="16">
                  <c:v>Elec 5</c:v>
                </c:pt>
                <c:pt idx="18">
                  <c:v>Manufac 3</c:v>
                </c:pt>
                <c:pt idx="19">
                  <c:v>Manufac 5</c:v>
                </c:pt>
                <c:pt idx="21">
                  <c:v>Bus 3</c:v>
                </c:pt>
                <c:pt idx="22">
                  <c:v>Bus 5</c:v>
                </c:pt>
                <c:pt idx="24">
                  <c:v>Transport 3</c:v>
                </c:pt>
                <c:pt idx="25">
                  <c:v>Transport 5</c:v>
                </c:pt>
                <c:pt idx="27">
                  <c:v>Financial 3</c:v>
                </c:pt>
                <c:pt idx="28">
                  <c:v>Financial 5</c:v>
                </c:pt>
                <c:pt idx="30">
                  <c:v>Wholeslae 3</c:v>
                </c:pt>
                <c:pt idx="31">
                  <c:v>Whole 5</c:v>
                </c:pt>
                <c:pt idx="33">
                  <c:v>Construc 3 </c:v>
                </c:pt>
                <c:pt idx="34">
                  <c:v>Construc 5</c:v>
                </c:pt>
                <c:pt idx="36">
                  <c:v>Ag 3</c:v>
                </c:pt>
                <c:pt idx="37">
                  <c:v>Ag 5</c:v>
                </c:pt>
              </c:strCache>
            </c:strRef>
          </c:cat>
          <c:val>
            <c:numRef>
              <c:f>Sheet1!$C$2:$C$39</c:f>
              <c:numCache>
                <c:formatCode>0.0%</c:formatCode>
                <c:ptCount val="38"/>
                <c:pt idx="0">
                  <c:v>1.7999999999999999E-2</c:v>
                </c:pt>
                <c:pt idx="1">
                  <c:v>2.1999999999999999E-2</c:v>
                </c:pt>
                <c:pt idx="3">
                  <c:v>2.4E-2</c:v>
                </c:pt>
                <c:pt idx="4">
                  <c:v>3.1E-2</c:v>
                </c:pt>
                <c:pt idx="6">
                  <c:v>2.5000000000000001E-2</c:v>
                </c:pt>
                <c:pt idx="7">
                  <c:v>3.4000000000000002E-2</c:v>
                </c:pt>
                <c:pt idx="9">
                  <c:v>3.6999999999999998E-2</c:v>
                </c:pt>
                <c:pt idx="10">
                  <c:v>5.3999999999999999E-2</c:v>
                </c:pt>
                <c:pt idx="12">
                  <c:v>3.6999999999999998E-2</c:v>
                </c:pt>
                <c:pt idx="13">
                  <c:v>5.2999999999999999E-2</c:v>
                </c:pt>
                <c:pt idx="15">
                  <c:v>2.1999999999999999E-2</c:v>
                </c:pt>
                <c:pt idx="16">
                  <c:v>1.9E-2</c:v>
                </c:pt>
                <c:pt idx="18">
                  <c:v>1.6E-2</c:v>
                </c:pt>
                <c:pt idx="19">
                  <c:v>2.1000000000000001E-2</c:v>
                </c:pt>
                <c:pt idx="21">
                  <c:v>3.3000000000000002E-2</c:v>
                </c:pt>
                <c:pt idx="22">
                  <c:v>4.1000000000000002E-2</c:v>
                </c:pt>
                <c:pt idx="24">
                  <c:v>2.3E-2</c:v>
                </c:pt>
                <c:pt idx="25">
                  <c:v>3.4000000000000002E-2</c:v>
                </c:pt>
                <c:pt idx="27">
                  <c:v>2.8000000000000001E-2</c:v>
                </c:pt>
                <c:pt idx="28">
                  <c:v>3.5000000000000003E-2</c:v>
                </c:pt>
                <c:pt idx="30">
                  <c:v>1.9E-2</c:v>
                </c:pt>
                <c:pt idx="31">
                  <c:v>0.03</c:v>
                </c:pt>
                <c:pt idx="33">
                  <c:v>1.7000000000000001E-2</c:v>
                </c:pt>
                <c:pt idx="34">
                  <c:v>3.1E-2</c:v>
                </c:pt>
                <c:pt idx="36">
                  <c:v>1.4999999999999999E-2</c:v>
                </c:pt>
                <c:pt idx="37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A59D-443F-A829-1690F4AE7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68928"/>
        <c:axId val="35074816"/>
      </c:lineChart>
      <c:catAx>
        <c:axId val="35068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35074816"/>
        <c:crosses val="autoZero"/>
        <c:auto val="1"/>
        <c:lblAlgn val="ctr"/>
        <c:lblOffset val="100"/>
        <c:noMultiLvlLbl val="0"/>
      </c:catAx>
      <c:valAx>
        <c:axId val="350748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506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9E-2"/>
          <c:y val="0"/>
          <c:w val="0.95416666666666661"/>
          <c:h val="0.99941759975952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82-46B4-9CBC-4B28D889D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6-4603-9AA6-8DCB511CF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F6-4603-9AA6-8DCB511CF84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58%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F6-4603-9AA6-8DCB511CF8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6-4603-9AA6-8DCB511CF8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6259328"/>
        <c:axId val="165937536"/>
      </c:barChart>
      <c:catAx>
        <c:axId val="1662593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65937536"/>
        <c:crosses val="autoZero"/>
        <c:auto val="1"/>
        <c:lblAlgn val="ctr"/>
        <c:lblOffset val="100"/>
        <c:noMultiLvlLbl val="0"/>
      </c:catAx>
      <c:valAx>
        <c:axId val="16593753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6259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028435213526253E-2"/>
          <c:y val="0"/>
          <c:w val="0.91285502811999863"/>
          <c:h val="0.99941759975952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35-49D0-B1EF-1598AB318048}"/>
              </c:ext>
            </c:extLst>
          </c:dPt>
          <c:dLbls>
            <c:dLbl>
              <c:idx val="0"/>
              <c:layout>
                <c:manualLayout>
                  <c:x val="-0.192382371838692"/>
                  <c:y val="1.603357202735049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35-49D0-B1EF-1598AB318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5-49D0-B1EF-1598AB318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5-49D0-B1EF-1598AB3180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rgbClr val="5A7AC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DB-435B-912C-C0CEB43142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5982592"/>
        <c:axId val="165984128"/>
      </c:barChart>
      <c:catAx>
        <c:axId val="1659825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65984128"/>
        <c:crosses val="autoZero"/>
        <c:auto val="1"/>
        <c:lblAlgn val="ctr"/>
        <c:lblOffset val="100"/>
        <c:noMultiLvlLbl val="0"/>
      </c:catAx>
      <c:valAx>
        <c:axId val="16598412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598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9E-2"/>
          <c:y val="0"/>
          <c:w val="0.95416666666666661"/>
          <c:h val="0.99941759975952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FFC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1FE-411B-BC9F-A29A32316E3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FE-411B-BC9F-A29A32316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FE-411B-BC9F-A29A32316E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70%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C19-42A3-9567-35B6A475B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FE-411B-BC9F-A29A32316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6028800"/>
        <c:axId val="166030336"/>
      </c:barChart>
      <c:catAx>
        <c:axId val="1660288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66030336"/>
        <c:crosses val="autoZero"/>
        <c:auto val="1"/>
        <c:lblAlgn val="ctr"/>
        <c:lblOffset val="100"/>
        <c:noMultiLvlLbl val="0"/>
      </c:catAx>
      <c:valAx>
        <c:axId val="16603033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602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15261611758908"/>
          <c:y val="4.2498624650808607E-2"/>
          <c:w val="0.58247177962138552"/>
          <c:h val="0.95325151288411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Any induction </c:v>
                </c:pt>
                <c:pt idx="1">
                  <c:v>More advanced induction</c:v>
                </c:pt>
                <c:pt idx="2">
                  <c:v>Supervisory training</c:v>
                </c:pt>
                <c:pt idx="3">
                  <c:v>Management training</c:v>
                </c:pt>
                <c:pt idx="4">
                  <c:v>Training in new technology</c:v>
                </c:pt>
                <c:pt idx="5">
                  <c:v>Basic induction</c:v>
                </c:pt>
                <c:pt idx="6">
                  <c:v>Health and safety / first aid training</c:v>
                </c:pt>
                <c:pt idx="7">
                  <c:v>Job specific training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0.68</c:v>
                </c:pt>
                <c:pt idx="1">
                  <c:v>0.37</c:v>
                </c:pt>
                <c:pt idx="2">
                  <c:v>0.37</c:v>
                </c:pt>
                <c:pt idx="3">
                  <c:v>0.37</c:v>
                </c:pt>
                <c:pt idx="4">
                  <c:v>0.49</c:v>
                </c:pt>
                <c:pt idx="5">
                  <c:v>0.66</c:v>
                </c:pt>
                <c:pt idx="6">
                  <c:v>0.75</c:v>
                </c:pt>
                <c:pt idx="7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F-414F-8FC1-F0BA59023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66585088"/>
        <c:axId val="166586624"/>
      </c:barChart>
      <c:catAx>
        <c:axId val="166585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6586624"/>
        <c:crosses val="autoZero"/>
        <c:auto val="1"/>
        <c:lblAlgn val="ctr"/>
        <c:lblOffset val="100"/>
        <c:noMultiLvlLbl val="0"/>
      </c:catAx>
      <c:valAx>
        <c:axId val="16658662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6658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57788347205993E-2"/>
          <c:y val="1.6550864647303373E-2"/>
          <c:w val="0.95719381688466165"/>
          <c:h val="0.9088736455750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E8503E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2366-4C4E-9D5B-B40530950925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2366-4C4E-9D5B-B40530950925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4.9912035187092685E-4"/>
                  <c:y val="3.5359642819397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66-4C4E-9D5B-B40530950925}"/>
                </c:ext>
              </c:extLst>
            </c:dLbl>
            <c:dLbl>
              <c:idx val="3"/>
              <c:layout>
                <c:manualLayout>
                  <c:x val="0"/>
                  <c:y val="4.54010679107018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66-4C4E-9D5B-B40530950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2366-4C4E-9D5B-B405309509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50"/>
        <c:axId val="166617856"/>
        <c:axId val="166626432"/>
      </c:barChart>
      <c:catAx>
        <c:axId val="166617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626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626432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one"/>
        <c:crossAx val="16661785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1941784269235E-2"/>
          <c:y val="0.13276476303988963"/>
          <c:w val="0.95684257617535851"/>
          <c:h val="0.71621743877349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</c:v>
                </c:pt>
                <c:pt idx="1">
                  <c:v>East Midlands</c:v>
                </c:pt>
                <c:pt idx="2">
                  <c:v>East of England </c:v>
                </c:pt>
                <c:pt idx="3">
                  <c:v>London</c:v>
                </c:pt>
                <c:pt idx="4">
                  <c:v>North East</c:v>
                </c:pt>
                <c:pt idx="5">
                  <c:v>North West</c:v>
                </c:pt>
                <c:pt idx="6">
                  <c:v>South East</c:v>
                </c:pt>
                <c:pt idx="7">
                  <c:v>South West </c:v>
                </c:pt>
                <c:pt idx="8">
                  <c:v>West Midlands </c:v>
                </c:pt>
                <c:pt idx="9">
                  <c:v>Yorkshire and The Humber 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0.54</c:v>
                </c:pt>
                <c:pt idx="1">
                  <c:v>0.53</c:v>
                </c:pt>
                <c:pt idx="2">
                  <c:v>0.55000000000000004</c:v>
                </c:pt>
                <c:pt idx="3">
                  <c:v>0.5</c:v>
                </c:pt>
                <c:pt idx="4">
                  <c:v>0.52</c:v>
                </c:pt>
                <c:pt idx="5">
                  <c:v>0.56000000000000005</c:v>
                </c:pt>
                <c:pt idx="6">
                  <c:v>0.56000000000000005</c:v>
                </c:pt>
                <c:pt idx="7">
                  <c:v>0.55000000000000004</c:v>
                </c:pt>
                <c:pt idx="8">
                  <c:v>0.53</c:v>
                </c:pt>
                <c:pt idx="9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7-4B0D-B0C7-79E86771D5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</c:v>
                </c:pt>
                <c:pt idx="1">
                  <c:v>East Midlands</c:v>
                </c:pt>
                <c:pt idx="2">
                  <c:v>East of England </c:v>
                </c:pt>
                <c:pt idx="3">
                  <c:v>London</c:v>
                </c:pt>
                <c:pt idx="4">
                  <c:v>North East</c:v>
                </c:pt>
                <c:pt idx="5">
                  <c:v>North West</c:v>
                </c:pt>
                <c:pt idx="6">
                  <c:v>South East</c:v>
                </c:pt>
                <c:pt idx="7">
                  <c:v>South West </c:v>
                </c:pt>
                <c:pt idx="8">
                  <c:v>West Midlands </c:v>
                </c:pt>
                <c:pt idx="9">
                  <c:v>Yorkshire and The Humber 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0.62</c:v>
                </c:pt>
                <c:pt idx="1">
                  <c:v>0.66</c:v>
                </c:pt>
                <c:pt idx="2">
                  <c:v>0.57999999999999996</c:v>
                </c:pt>
                <c:pt idx="3">
                  <c:v>0.61</c:v>
                </c:pt>
                <c:pt idx="4">
                  <c:v>0.6</c:v>
                </c:pt>
                <c:pt idx="5">
                  <c:v>0.62</c:v>
                </c:pt>
                <c:pt idx="6">
                  <c:v>0.61</c:v>
                </c:pt>
                <c:pt idx="7">
                  <c:v>0.65</c:v>
                </c:pt>
                <c:pt idx="8">
                  <c:v>0.62</c:v>
                </c:pt>
                <c:pt idx="9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C7-4B0D-B0C7-79E86771D5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C7-4B0D-B0C7-79E86771D54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C7-4B0D-B0C7-79E86771D54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7C7-4B0D-B0C7-79E86771D54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C7-4B0D-B0C7-79E86771D5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England</c:v>
                </c:pt>
                <c:pt idx="1">
                  <c:v>East Midlands</c:v>
                </c:pt>
                <c:pt idx="2">
                  <c:v>East of England </c:v>
                </c:pt>
                <c:pt idx="3">
                  <c:v>London</c:v>
                </c:pt>
                <c:pt idx="4">
                  <c:v>North East</c:v>
                </c:pt>
                <c:pt idx="5">
                  <c:v>North West</c:v>
                </c:pt>
                <c:pt idx="6">
                  <c:v>South East</c:v>
                </c:pt>
                <c:pt idx="7">
                  <c:v>South West </c:v>
                </c:pt>
                <c:pt idx="8">
                  <c:v>West Midlands </c:v>
                </c:pt>
                <c:pt idx="9">
                  <c:v>Yorkshire and The Humber 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0.63</c:v>
                </c:pt>
                <c:pt idx="1">
                  <c:v>0.6</c:v>
                </c:pt>
                <c:pt idx="2">
                  <c:v>0.64</c:v>
                </c:pt>
                <c:pt idx="3">
                  <c:v>0.6</c:v>
                </c:pt>
                <c:pt idx="4">
                  <c:v>0.63</c:v>
                </c:pt>
                <c:pt idx="5">
                  <c:v>0.69</c:v>
                </c:pt>
                <c:pt idx="6">
                  <c:v>0.61</c:v>
                </c:pt>
                <c:pt idx="7">
                  <c:v>0.67</c:v>
                </c:pt>
                <c:pt idx="8">
                  <c:v>0.62</c:v>
                </c:pt>
                <c:pt idx="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C7-4B0D-B0C7-79E86771D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1420288"/>
        <c:axId val="171434368"/>
      </c:barChart>
      <c:catAx>
        <c:axId val="17142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1434368"/>
        <c:crosses val="autoZero"/>
        <c:auto val="1"/>
        <c:lblAlgn val="ctr"/>
        <c:lblOffset val="100"/>
        <c:noMultiLvlLbl val="0"/>
      </c:catAx>
      <c:valAx>
        <c:axId val="171434368"/>
        <c:scaling>
          <c:orientation val="minMax"/>
          <c:max val="0.8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71420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1696234639921567"/>
          <c:y val="2.6141760292704565E-3"/>
          <c:w val="0.36010361121792644"/>
          <c:h val="7.9434494111414983E-2"/>
        </c:manualLayout>
      </c:layout>
      <c:overlay val="1"/>
      <c:txPr>
        <a:bodyPr rot="0" vert="horz"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57788347205993E-2"/>
          <c:y val="1.6550864647303373E-2"/>
          <c:w val="0.95719381688466165"/>
          <c:h val="0.9088736455750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E8503E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0F69-407D-8D4D-6311F4F5FC7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F69-407D-8D4D-6311F4F5FC7F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4.9912035187092685E-4"/>
                  <c:y val="3.5359642819397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69-407D-8D4D-6311F4F5FC7F}"/>
                </c:ext>
              </c:extLst>
            </c:dLbl>
            <c:dLbl>
              <c:idx val="3"/>
              <c:layout>
                <c:manualLayout>
                  <c:x val="0"/>
                  <c:y val="4.54010679107018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69-407D-8D4D-6311F4F5F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0F69-407D-8D4D-6311F4F5FC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50"/>
        <c:axId val="164063104"/>
        <c:axId val="164071680"/>
      </c:barChart>
      <c:catAx>
        <c:axId val="16406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071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071680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one"/>
        <c:crossAx val="16406310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1941784269235E-2"/>
          <c:y val="5.3854441236556076E-2"/>
          <c:w val="0.95684257617535851"/>
          <c:h val="0.86245437349818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0.52</c:v>
                </c:pt>
                <c:pt idx="2">
                  <c:v>0.57999999999999996</c:v>
                </c:pt>
                <c:pt idx="3">
                  <c:v>0.57999999999999996</c:v>
                </c:pt>
                <c:pt idx="4">
                  <c:v>0.6</c:v>
                </c:pt>
                <c:pt idx="5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A-4CD6-897F-5C638CE2A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0.42</c:v>
                </c:pt>
                <c:pt idx="1">
                  <c:v>0.54</c:v>
                </c:pt>
                <c:pt idx="2">
                  <c:v>0.63</c:v>
                </c:pt>
                <c:pt idx="3">
                  <c:v>0.66</c:v>
                </c:pt>
                <c:pt idx="4">
                  <c:v>0.69</c:v>
                </c:pt>
                <c:pt idx="5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A-4CD6-897F-5C638CE2A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09A-4CD6-897F-5C638CE2AA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09A-4CD6-897F-5C638CE2AA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09A-4CD6-897F-5C638CE2AA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09A-4CD6-897F-5C638CE2AA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0.42</c:v>
                </c:pt>
                <c:pt idx="1">
                  <c:v>0.56000000000000005</c:v>
                </c:pt>
                <c:pt idx="2">
                  <c:v>0.64</c:v>
                </c:pt>
                <c:pt idx="3">
                  <c:v>0.66</c:v>
                </c:pt>
                <c:pt idx="4">
                  <c:v>0.68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9A-4CD6-897F-5C638CE2A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43488"/>
        <c:axId val="164145024"/>
      </c:barChart>
      <c:catAx>
        <c:axId val="16414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145024"/>
        <c:crosses val="autoZero"/>
        <c:auto val="1"/>
        <c:lblAlgn val="ctr"/>
        <c:lblOffset val="100"/>
        <c:noMultiLvlLbl val="0"/>
      </c:catAx>
      <c:valAx>
        <c:axId val="164145024"/>
        <c:scaling>
          <c:orientation val="minMax"/>
          <c:max val="0.8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64143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0488599124099857E-2"/>
          <c:y val="7.6648388739439409E-3"/>
          <c:w val="0.28911782533458952"/>
          <c:h val="0.11365878772683828"/>
        </c:manualLayout>
      </c:layout>
      <c:overlay val="1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1941784269235E-2"/>
          <c:y val="0.16725229175067166"/>
          <c:w val="0.95684257617535851"/>
          <c:h val="0.74905652298406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1.03088955012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BB-4357-A9F0-69C80EFD02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Agriculture</c:v>
                </c:pt>
                <c:pt idx="1">
                  <c:v>Manufacturing</c:v>
                </c:pt>
                <c:pt idx="2">
                  <c:v>Electricity, Gas &amp; Water</c:v>
                </c:pt>
                <c:pt idx="3">
                  <c:v>Construction</c:v>
                </c:pt>
                <c:pt idx="4">
                  <c:v>Wholesale &amp; Retail</c:v>
                </c:pt>
                <c:pt idx="5">
                  <c:v>Hotels &amp; Restaurants</c:v>
                </c:pt>
                <c:pt idx="6">
                  <c:v>Transport &amp; Comms</c:v>
                </c:pt>
                <c:pt idx="7">
                  <c:v>Financial Services</c:v>
                </c:pt>
                <c:pt idx="8">
                  <c:v>Business Services</c:v>
                </c:pt>
                <c:pt idx="9">
                  <c:v>Public Admin</c:v>
                </c:pt>
                <c:pt idx="10">
                  <c:v>Education</c:v>
                </c:pt>
                <c:pt idx="11">
                  <c:v>Health &amp; Social Work</c:v>
                </c:pt>
                <c:pt idx="12">
                  <c:v>Arts &amp; Other Services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0.39</c:v>
                </c:pt>
                <c:pt idx="1">
                  <c:v>0.45</c:v>
                </c:pt>
                <c:pt idx="2">
                  <c:v>0.52</c:v>
                </c:pt>
                <c:pt idx="3">
                  <c:v>0.49</c:v>
                </c:pt>
                <c:pt idx="4">
                  <c:v>0.51</c:v>
                </c:pt>
                <c:pt idx="5">
                  <c:v>0.55000000000000004</c:v>
                </c:pt>
                <c:pt idx="6">
                  <c:v>0.43</c:v>
                </c:pt>
                <c:pt idx="7">
                  <c:v>0.56000000000000005</c:v>
                </c:pt>
                <c:pt idx="8">
                  <c:v>0.52</c:v>
                </c:pt>
                <c:pt idx="9">
                  <c:v>0.62</c:v>
                </c:pt>
                <c:pt idx="10">
                  <c:v>0.65</c:v>
                </c:pt>
                <c:pt idx="11">
                  <c:v>0.66</c:v>
                </c:pt>
                <c:pt idx="1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A-4CD6-897F-5C638CE2A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Agriculture</c:v>
                </c:pt>
                <c:pt idx="1">
                  <c:v>Manufacturing</c:v>
                </c:pt>
                <c:pt idx="2">
                  <c:v>Electricity, Gas &amp; Water</c:v>
                </c:pt>
                <c:pt idx="3">
                  <c:v>Construction</c:v>
                </c:pt>
                <c:pt idx="4">
                  <c:v>Wholesale &amp; Retail</c:v>
                </c:pt>
                <c:pt idx="5">
                  <c:v>Hotels &amp; Restaurants</c:v>
                </c:pt>
                <c:pt idx="6">
                  <c:v>Transport &amp; Comms</c:v>
                </c:pt>
                <c:pt idx="7">
                  <c:v>Financial Services</c:v>
                </c:pt>
                <c:pt idx="8">
                  <c:v>Business Services</c:v>
                </c:pt>
                <c:pt idx="9">
                  <c:v>Public Admin</c:v>
                </c:pt>
                <c:pt idx="10">
                  <c:v>Education</c:v>
                </c:pt>
                <c:pt idx="11">
                  <c:v>Health &amp; Social Work</c:v>
                </c:pt>
                <c:pt idx="12">
                  <c:v>Arts &amp; Other Services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0.42</c:v>
                </c:pt>
                <c:pt idx="1">
                  <c:v>0.5</c:v>
                </c:pt>
                <c:pt idx="2">
                  <c:v>0.68</c:v>
                </c:pt>
                <c:pt idx="3">
                  <c:v>0.48</c:v>
                </c:pt>
                <c:pt idx="4">
                  <c:v>0.56000000000000005</c:v>
                </c:pt>
                <c:pt idx="5">
                  <c:v>0.6</c:v>
                </c:pt>
                <c:pt idx="6">
                  <c:v>0.56000000000000005</c:v>
                </c:pt>
                <c:pt idx="7">
                  <c:v>0.66</c:v>
                </c:pt>
                <c:pt idx="8">
                  <c:v>0.6</c:v>
                </c:pt>
                <c:pt idx="9">
                  <c:v>0.68</c:v>
                </c:pt>
                <c:pt idx="10">
                  <c:v>0.76</c:v>
                </c:pt>
                <c:pt idx="11">
                  <c:v>0.79</c:v>
                </c:pt>
                <c:pt idx="1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A-4CD6-897F-5C638CE2A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09A-4CD6-897F-5C638CE2AA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09A-4CD6-897F-5C638CE2AA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09A-4CD6-897F-5C638CE2AA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09A-4CD6-897F-5C638CE2AACE}"/>
              </c:ext>
            </c:extLst>
          </c:dPt>
          <c:dLbls>
            <c:dLbl>
              <c:idx val="0"/>
              <c:layout>
                <c:manualLayout>
                  <c:x val="1.1295453334388307E-2"/>
                  <c:y val="7.7316716259624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BB-4357-A9F0-69C80EFD02A1}"/>
                </c:ext>
              </c:extLst>
            </c:dLbl>
            <c:dLbl>
              <c:idx val="1"/>
              <c:layout>
                <c:manualLayout>
                  <c:x val="7.17758590900207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09A-4CD6-897F-5C638CE2AACE}"/>
                </c:ext>
              </c:extLst>
            </c:dLbl>
            <c:dLbl>
              <c:idx val="2"/>
              <c:layout>
                <c:manualLayout>
                  <c:x val="9.2447145032448497E-3"/>
                  <c:y val="1.288611937660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9A-4CD6-897F-5C638CE2AACE}"/>
                </c:ext>
              </c:extLst>
            </c:dLbl>
            <c:dLbl>
              <c:idx val="3"/>
              <c:layout>
                <c:manualLayout>
                  <c:x val="5.1268470778586791E-3"/>
                  <c:y val="1.03088955012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9A-4CD6-897F-5C638CE2AACE}"/>
                </c:ext>
              </c:extLst>
            </c:dLbl>
            <c:dLbl>
              <c:idx val="4"/>
              <c:layout>
                <c:manualLayout>
                  <c:x val="7.2920590215484037E-3"/>
                  <c:y val="5.1544477506416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09A-4CD6-897F-5C638CE2AACE}"/>
                </c:ext>
              </c:extLst>
            </c:dLbl>
            <c:dLbl>
              <c:idx val="5"/>
              <c:layout>
                <c:manualLayout>
                  <c:x val="1.0253694155717282E-3"/>
                  <c:y val="5.1544477506416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BB-4357-A9F0-69C80EFD02A1}"/>
                </c:ext>
              </c:extLst>
            </c:dLbl>
            <c:dLbl>
              <c:idx val="6"/>
              <c:layout>
                <c:manualLayout>
                  <c:x val="7.2920590215484037E-3"/>
                  <c:y val="5.1544477506416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BB-4357-A9F0-69C80EFD02A1}"/>
                </c:ext>
              </c:extLst>
            </c:dLbl>
            <c:dLbl>
              <c:idx val="7"/>
              <c:layout>
                <c:manualLayout>
                  <c:x val="0"/>
                  <c:y val="7.7316716259624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BBB-4357-A9F0-69C80EFD02A1}"/>
                </c:ext>
              </c:extLst>
            </c:dLbl>
            <c:dLbl>
              <c:idx val="8"/>
              <c:layout>
                <c:manualLayout>
                  <c:x val="8.3337817389123846E-3"/>
                  <c:y val="-2.5772238753208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BBB-4357-A9F0-69C80EFD02A1}"/>
                </c:ext>
              </c:extLst>
            </c:dLbl>
            <c:dLbl>
              <c:idx val="10"/>
              <c:layout>
                <c:manualLayout>
                  <c:x val="7.1775859090020978E-3"/>
                  <c:y val="5.1544477506416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BBB-4357-A9F0-69C80EFD02A1}"/>
                </c:ext>
              </c:extLst>
            </c:dLbl>
            <c:dLbl>
              <c:idx val="11"/>
              <c:layout>
                <c:manualLayout>
                  <c:x val="1.127906357128901E-2"/>
                  <c:y val="7.7316716259624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BBB-4357-A9F0-69C80EFD02A1}"/>
                </c:ext>
              </c:extLst>
            </c:dLbl>
            <c:dLbl>
              <c:idx val="12"/>
              <c:layout>
                <c:manualLayout>
                  <c:x val="1.230443298686074E-2"/>
                  <c:y val="5.1544477506416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BBB-4357-A9F0-69C80EFD02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Agriculture</c:v>
                </c:pt>
                <c:pt idx="1">
                  <c:v>Manufacturing</c:v>
                </c:pt>
                <c:pt idx="2">
                  <c:v>Electricity, Gas &amp; Water</c:v>
                </c:pt>
                <c:pt idx="3">
                  <c:v>Construction</c:v>
                </c:pt>
                <c:pt idx="4">
                  <c:v>Wholesale &amp; Retail</c:v>
                </c:pt>
                <c:pt idx="5">
                  <c:v>Hotels &amp; Restaurants</c:v>
                </c:pt>
                <c:pt idx="6">
                  <c:v>Transport &amp; Comms</c:v>
                </c:pt>
                <c:pt idx="7">
                  <c:v>Financial Services</c:v>
                </c:pt>
                <c:pt idx="8">
                  <c:v>Business Services</c:v>
                </c:pt>
                <c:pt idx="9">
                  <c:v>Public Admin</c:v>
                </c:pt>
                <c:pt idx="10">
                  <c:v>Education</c:v>
                </c:pt>
                <c:pt idx="11">
                  <c:v>Health &amp; Social Work</c:v>
                </c:pt>
                <c:pt idx="12">
                  <c:v>Arts &amp; Other Services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0.41</c:v>
                </c:pt>
                <c:pt idx="1">
                  <c:v>0.5</c:v>
                </c:pt>
                <c:pt idx="2">
                  <c:v>0.61</c:v>
                </c:pt>
                <c:pt idx="3">
                  <c:v>0.53</c:v>
                </c:pt>
                <c:pt idx="4">
                  <c:v>0.55000000000000004</c:v>
                </c:pt>
                <c:pt idx="5">
                  <c:v>0.65</c:v>
                </c:pt>
                <c:pt idx="6">
                  <c:v>0.56000000000000005</c:v>
                </c:pt>
                <c:pt idx="7">
                  <c:v>0.7</c:v>
                </c:pt>
                <c:pt idx="8">
                  <c:v>0.6</c:v>
                </c:pt>
                <c:pt idx="9">
                  <c:v>0.75</c:v>
                </c:pt>
                <c:pt idx="10">
                  <c:v>0.75</c:v>
                </c:pt>
                <c:pt idx="11">
                  <c:v>0.78</c:v>
                </c:pt>
                <c:pt idx="1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9A-4CD6-897F-5C638CE2A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227328"/>
        <c:axId val="166731776"/>
      </c:barChart>
      <c:catAx>
        <c:axId val="16422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66731776"/>
        <c:crosses val="autoZero"/>
        <c:auto val="1"/>
        <c:lblAlgn val="ctr"/>
        <c:lblOffset val="100"/>
        <c:noMultiLvlLbl val="0"/>
      </c:catAx>
      <c:valAx>
        <c:axId val="166731776"/>
        <c:scaling>
          <c:orientation val="minMax"/>
          <c:max val="0.9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164227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2.5772238753208085E-3"/>
          <c:w val="0.28911782533458952"/>
          <c:h val="7.2423237792735615E-2"/>
        </c:manualLayout>
      </c:layout>
      <c:overlay val="1"/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06339298720823E-2"/>
          <c:y val="7.1969651084015124E-2"/>
          <c:w val="0.96216634894802511"/>
          <c:h val="0.79882334239358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Assoc. Professionals</c:v>
                </c:pt>
                <c:pt idx="3">
                  <c:v>Admin / clerical</c:v>
                </c:pt>
                <c:pt idx="4">
                  <c:v>Skilled Trades</c:v>
                </c:pt>
                <c:pt idx="5">
                  <c:v>Caring, Leisure, Other services</c:v>
                </c:pt>
                <c:pt idx="6">
                  <c:v>Sales &amp; Customer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0.46</c:v>
                </c:pt>
                <c:pt idx="1">
                  <c:v>0.63</c:v>
                </c:pt>
                <c:pt idx="2">
                  <c:v>0.57999999999999996</c:v>
                </c:pt>
                <c:pt idx="3">
                  <c:v>0.47</c:v>
                </c:pt>
                <c:pt idx="4">
                  <c:v>0.56999999999999995</c:v>
                </c:pt>
                <c:pt idx="5">
                  <c:v>0.74</c:v>
                </c:pt>
                <c:pt idx="6">
                  <c:v>0.56999999999999995</c:v>
                </c:pt>
                <c:pt idx="7">
                  <c:v>0.47</c:v>
                </c:pt>
                <c:pt idx="8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0-4D93-8FB5-440DE61365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-2.1709013915905263E-3"/>
                  <c:y val="8.70198832112901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E0-4D93-8FB5-440DE6136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Assoc. Professionals</c:v>
                </c:pt>
                <c:pt idx="3">
                  <c:v>Admin / clerical</c:v>
                </c:pt>
                <c:pt idx="4">
                  <c:v>Skilled Trades</c:v>
                </c:pt>
                <c:pt idx="5">
                  <c:v>Caring, Leisure, Other services</c:v>
                </c:pt>
                <c:pt idx="6">
                  <c:v>Sales &amp; Customer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0.5</c:v>
                </c:pt>
                <c:pt idx="1">
                  <c:v>0.79</c:v>
                </c:pt>
                <c:pt idx="2">
                  <c:v>0.64</c:v>
                </c:pt>
                <c:pt idx="3">
                  <c:v>0.52</c:v>
                </c:pt>
                <c:pt idx="4">
                  <c:v>0.6</c:v>
                </c:pt>
                <c:pt idx="5">
                  <c:v>0.81</c:v>
                </c:pt>
                <c:pt idx="6">
                  <c:v>0.63</c:v>
                </c:pt>
                <c:pt idx="7">
                  <c:v>0.56999999999999995</c:v>
                </c:pt>
                <c:pt idx="8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E0-4D93-8FB5-440DE61365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0"/>
              <c:layout>
                <c:manualLayout>
                  <c:x val="5.24688147261702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E0-4D93-8FB5-440DE61365F4}"/>
                </c:ext>
              </c:extLst>
            </c:dLbl>
            <c:dLbl>
              <c:idx val="1"/>
              <c:layout>
                <c:manualLayout>
                  <c:x val="4.197505178093616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7E0-4D93-8FB5-440DE61365F4}"/>
                </c:ext>
              </c:extLst>
            </c:dLbl>
            <c:dLbl>
              <c:idx val="2"/>
              <c:layout>
                <c:manualLayout>
                  <c:x val="7.34563406166379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7E0-4D93-8FB5-440DE61365F4}"/>
                </c:ext>
              </c:extLst>
            </c:dLbl>
            <c:dLbl>
              <c:idx val="3"/>
              <c:layout>
                <c:manualLayout>
                  <c:x val="3.1481288835702127E-3"/>
                  <c:y val="4.345921226244670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7E0-4D93-8FB5-440DE61365F4}"/>
                </c:ext>
              </c:extLst>
            </c:dLbl>
            <c:dLbl>
              <c:idx val="4"/>
              <c:layout>
                <c:manualLayout>
                  <c:x val="6.29625776714042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7E0-4D93-8FB5-440DE61365F4}"/>
                </c:ext>
              </c:extLst>
            </c:dLbl>
            <c:dLbl>
              <c:idx val="5"/>
              <c:layout>
                <c:manualLayout>
                  <c:x val="-4.328982499372447E-4"/>
                  <c:y val="7.45884713239629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7E0-4D93-8FB5-440DE61365F4}"/>
                </c:ext>
              </c:extLst>
            </c:dLbl>
            <c:dLbl>
              <c:idx val="7"/>
              <c:layout>
                <c:manualLayout>
                  <c:x val="4.1975051780936169E-3"/>
                  <c:y val="-2.37052987128956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7E0-4D93-8FB5-440DE61365F4}"/>
                </c:ext>
              </c:extLst>
            </c:dLbl>
            <c:dLbl>
              <c:idx val="8"/>
              <c:layout>
                <c:manualLayout>
                  <c:x val="2.098752589046808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7E0-4D93-8FB5-440DE6136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Assoc. Professionals</c:v>
                </c:pt>
                <c:pt idx="3">
                  <c:v>Admin / clerical</c:v>
                </c:pt>
                <c:pt idx="4">
                  <c:v>Skilled Trades</c:v>
                </c:pt>
                <c:pt idx="5">
                  <c:v>Caring, Leisure, Other services</c:v>
                </c:pt>
                <c:pt idx="6">
                  <c:v>Sales &amp; Customer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0.48</c:v>
                </c:pt>
                <c:pt idx="1">
                  <c:v>0.7</c:v>
                </c:pt>
                <c:pt idx="2">
                  <c:v>0.63</c:v>
                </c:pt>
                <c:pt idx="3">
                  <c:v>0.53</c:v>
                </c:pt>
                <c:pt idx="4">
                  <c:v>0.57999999999999996</c:v>
                </c:pt>
                <c:pt idx="5">
                  <c:v>0.8</c:v>
                </c:pt>
                <c:pt idx="6">
                  <c:v>0.66</c:v>
                </c:pt>
                <c:pt idx="7">
                  <c:v>0.54</c:v>
                </c:pt>
                <c:pt idx="8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7E0-4D93-8FB5-440DE61365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512192"/>
        <c:axId val="171513728"/>
      </c:barChart>
      <c:catAx>
        <c:axId val="17151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1513728"/>
        <c:crosses val="autoZero"/>
        <c:auto val="1"/>
        <c:lblAlgn val="ctr"/>
        <c:lblOffset val="100"/>
        <c:noMultiLvlLbl val="0"/>
      </c:catAx>
      <c:valAx>
        <c:axId val="171513728"/>
        <c:scaling>
          <c:orientation val="minMax"/>
          <c:max val="0.9"/>
          <c:min val="0.2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715121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2.0987659280274394E-3"/>
          <c:y val="2.8230072348859481E-2"/>
          <c:w val="0.34155793709807131"/>
          <c:h val="0.1016035188236615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72439703607856E-2"/>
          <c:y val="4.5964482377975367E-2"/>
          <c:w val="0.9231581644989959"/>
          <c:h val="0.686483335526726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establishments with skill shortage vacancies 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21-449D-938A-98D93D82CBD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21-449D-938A-98D93D82CBD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221-449D-938A-98D93D82CBD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221-449D-938A-98D93D82CB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221-449D-938A-98D93D82CBD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221-449D-938A-98D93D82CBD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221-449D-938A-98D93D82CB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6221-449D-938A-98D93D82CBD3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6221-449D-938A-98D93D82CBD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221-449D-938A-98D93D82CBD3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6221-449D-938A-98D93D82CBD3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6221-449D-938A-98D93D82CBD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6221-449D-938A-98D93D82CBD3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6221-449D-938A-98D93D82CBD3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6221-449D-938A-98D93D82CBD3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6221-449D-938A-98D93D82CBD3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5890-4E05-8C8D-ADC42DE5002B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5890-4E05-8C8D-ADC42DE5002B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5890-4E05-8C8D-ADC42DE5002B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5890-4E05-8C8D-ADC42DE5002B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5890-4E05-8C8D-ADC42DE5002B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5890-4E05-8C8D-ADC42DE5002B}"/>
              </c:ext>
            </c:extLst>
          </c:dPt>
          <c:dPt>
            <c:idx val="3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5890-4E05-8C8D-ADC42DE5002B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9-5890-4E05-8C8D-ADC42DE5002B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5890-4E05-8C8D-ADC42DE5002B}"/>
              </c:ext>
            </c:extLst>
          </c:dPt>
          <c:dPt>
            <c:idx val="3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5890-4E05-8C8D-ADC42DE5002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21-449D-938A-98D93D82CBD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221-449D-938A-98D93D82CBD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221-449D-938A-98D93D82CBD3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221-449D-938A-98D93D82CBD3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221-449D-938A-98D93D82CBD3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5890-4E05-8C8D-ADC42DE5002B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890-4E05-8C8D-ADC42DE5002B}"/>
                </c:ext>
              </c:extLst>
            </c:dLbl>
            <c:dLbl>
              <c:idx val="28"/>
              <c:layout>
                <c:manualLayout>
                  <c:x val="0"/>
                  <c:y val="4.4035376134934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5890-4E05-8C8D-ADC42DE5002B}"/>
                </c:ext>
              </c:extLst>
            </c:dLbl>
            <c:dLbl>
              <c:idx val="32"/>
              <c:layout>
                <c:manualLayout>
                  <c:x val="-1.052983038764783E-3"/>
                  <c:y val="6.88699281538365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5890-4E05-8C8D-ADC42DE5002B}"/>
                </c:ext>
              </c:extLst>
            </c:dLbl>
            <c:dLbl>
              <c:idx val="36"/>
              <c:layout>
                <c:manualLayout>
                  <c:x val="2.105966077529566E-3"/>
                  <c:y val="4.4035376134934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5890-4E05-8C8D-ADC42DE50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Sheet1!$A$2:$A$40</c:f>
              <c:strCache>
                <c:ptCount val="39"/>
                <c:pt idx="0">
                  <c:v>England 2011</c:v>
                </c:pt>
                <c:pt idx="1">
                  <c:v>England 2013</c:v>
                </c:pt>
                <c:pt idx="2">
                  <c:v>England 2015</c:v>
                </c:pt>
                <c:pt idx="4">
                  <c:v>East Midlands 2011</c:v>
                </c:pt>
                <c:pt idx="5">
                  <c:v>East Midlands 20123</c:v>
                </c:pt>
                <c:pt idx="6">
                  <c:v>East Midlands 2015</c:v>
                </c:pt>
                <c:pt idx="8">
                  <c:v>East of England 2011</c:v>
                </c:pt>
                <c:pt idx="9">
                  <c:v>East of England 2013</c:v>
                </c:pt>
                <c:pt idx="10">
                  <c:v>East of England 2015</c:v>
                </c:pt>
                <c:pt idx="12">
                  <c:v>London 2011</c:v>
                </c:pt>
                <c:pt idx="13">
                  <c:v>London 2013</c:v>
                </c:pt>
                <c:pt idx="14">
                  <c:v>London 2015</c:v>
                </c:pt>
                <c:pt idx="16">
                  <c:v>North East 2011</c:v>
                </c:pt>
                <c:pt idx="17">
                  <c:v>North East 2013</c:v>
                </c:pt>
                <c:pt idx="18">
                  <c:v>North East 2015</c:v>
                </c:pt>
                <c:pt idx="20">
                  <c:v>North West 2011</c:v>
                </c:pt>
                <c:pt idx="21">
                  <c:v>North West 2013</c:v>
                </c:pt>
                <c:pt idx="22">
                  <c:v>North West 2015</c:v>
                </c:pt>
                <c:pt idx="24">
                  <c:v>South East 2011</c:v>
                </c:pt>
                <c:pt idx="25">
                  <c:v>South East 2013</c:v>
                </c:pt>
                <c:pt idx="26">
                  <c:v>South East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  <c:pt idx="32">
                  <c:v>West Midlands 2011</c:v>
                </c:pt>
                <c:pt idx="33">
                  <c:v>West Midlands 2013</c:v>
                </c:pt>
                <c:pt idx="34">
                  <c:v>West Midlands 2015</c:v>
                </c:pt>
                <c:pt idx="36">
                  <c:v>Yorkshire and The Humber 2011</c:v>
                </c:pt>
                <c:pt idx="37">
                  <c:v>Yorkshire and The Humber 2013</c:v>
                </c:pt>
                <c:pt idx="38">
                  <c:v>Yorkshire and The Humber 2015</c:v>
                </c:pt>
              </c:strCache>
            </c:strRef>
          </c:cat>
          <c:val>
            <c:numRef>
              <c:f>Sheet1!$B$2:$B$40</c:f>
              <c:numCache>
                <c:formatCode>0%</c:formatCode>
                <c:ptCount val="39"/>
                <c:pt idx="0">
                  <c:v>0.03</c:v>
                </c:pt>
                <c:pt idx="1">
                  <c:v>0.04</c:v>
                </c:pt>
                <c:pt idx="2">
                  <c:v>0.06</c:v>
                </c:pt>
                <c:pt idx="4">
                  <c:v>0.03</c:v>
                </c:pt>
                <c:pt idx="5">
                  <c:v>0.03</c:v>
                </c:pt>
                <c:pt idx="6">
                  <c:v>0.06</c:v>
                </c:pt>
                <c:pt idx="8">
                  <c:v>0.04</c:v>
                </c:pt>
                <c:pt idx="9">
                  <c:v>0.04</c:v>
                </c:pt>
                <c:pt idx="10">
                  <c:v>0.05</c:v>
                </c:pt>
                <c:pt idx="12">
                  <c:v>0.04</c:v>
                </c:pt>
                <c:pt idx="13">
                  <c:v>0.05</c:v>
                </c:pt>
                <c:pt idx="14">
                  <c:v>0.06</c:v>
                </c:pt>
                <c:pt idx="16">
                  <c:v>0.03</c:v>
                </c:pt>
                <c:pt idx="17">
                  <c:v>0.03</c:v>
                </c:pt>
                <c:pt idx="18">
                  <c:v>0.04</c:v>
                </c:pt>
                <c:pt idx="20">
                  <c:v>0.03</c:v>
                </c:pt>
                <c:pt idx="21">
                  <c:v>0.04</c:v>
                </c:pt>
                <c:pt idx="22">
                  <c:v>0.04</c:v>
                </c:pt>
                <c:pt idx="24">
                  <c:v>0.05</c:v>
                </c:pt>
                <c:pt idx="25">
                  <c:v>0.05</c:v>
                </c:pt>
                <c:pt idx="26">
                  <c:v>7.0000000000000007E-2</c:v>
                </c:pt>
                <c:pt idx="28">
                  <c:v>0.02</c:v>
                </c:pt>
                <c:pt idx="29">
                  <c:v>0.04</c:v>
                </c:pt>
                <c:pt idx="30">
                  <c:v>0.05</c:v>
                </c:pt>
                <c:pt idx="32">
                  <c:v>0.02</c:v>
                </c:pt>
                <c:pt idx="33">
                  <c:v>0.04</c:v>
                </c:pt>
                <c:pt idx="34">
                  <c:v>7.0000000000000007E-2</c:v>
                </c:pt>
                <c:pt idx="36">
                  <c:v>0.02</c:v>
                </c:pt>
                <c:pt idx="37">
                  <c:v>0.03</c:v>
                </c:pt>
                <c:pt idx="3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221-449D-938A-98D93D82CB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establishments with vacancies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rgbClr val="233A75"/>
              </a:solidFill>
              <a:prstDash val="sysDash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6221-449D-938A-98D93D82CBD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6221-449D-938A-98D93D82CBD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6221-449D-938A-98D93D82CBD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6221-449D-938A-98D93D82CB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2-6221-449D-938A-98D93D82CBD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4-6221-449D-938A-98D93D82CBD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6221-449D-938A-98D93D82CB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7-6221-449D-938A-98D93D82CBD3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9-6221-449D-938A-98D93D82CBD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6221-449D-938A-98D93D82CBD3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C-6221-449D-938A-98D93D82CBD3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E-6221-449D-938A-98D93D82CBD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6221-449D-938A-98D93D82CBD3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1-6221-449D-938A-98D93D82CBD3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3-6221-449D-938A-98D93D82CBD3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4-6221-449D-938A-98D93D82CBD3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9-5890-4E05-8C8D-ADC42DE5002B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B-5890-4E05-8C8D-ADC42DE5002B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D-5890-4E05-8C8D-ADC42DE5002B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F-5890-4E05-8C8D-ADC42DE5002B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1-5890-4E05-8C8D-ADC42DE5002B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3-5890-4E05-8C8D-ADC42DE5002B}"/>
              </c:ext>
            </c:extLst>
          </c:dPt>
          <c:dPt>
            <c:idx val="32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5-5890-4E05-8C8D-ADC42DE5002B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7-5890-4E05-8C8D-ADC42DE5002B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9-5890-4E05-8C8D-ADC42DE5002B}"/>
              </c:ext>
            </c:extLst>
          </c:dPt>
          <c:dPt>
            <c:idx val="37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B-5890-4E05-8C8D-ADC42DE5002B}"/>
              </c:ext>
            </c:extLst>
          </c:dPt>
          <c:cat>
            <c:strRef>
              <c:f>Sheet1!$A$2:$A$40</c:f>
              <c:strCache>
                <c:ptCount val="39"/>
                <c:pt idx="0">
                  <c:v>England 2011</c:v>
                </c:pt>
                <c:pt idx="1">
                  <c:v>England 2013</c:v>
                </c:pt>
                <c:pt idx="2">
                  <c:v>England 2015</c:v>
                </c:pt>
                <c:pt idx="4">
                  <c:v>East Midlands 2011</c:v>
                </c:pt>
                <c:pt idx="5">
                  <c:v>East Midlands 20123</c:v>
                </c:pt>
                <c:pt idx="6">
                  <c:v>East Midlands 2015</c:v>
                </c:pt>
                <c:pt idx="8">
                  <c:v>East of England 2011</c:v>
                </c:pt>
                <c:pt idx="9">
                  <c:v>East of England 2013</c:v>
                </c:pt>
                <c:pt idx="10">
                  <c:v>East of England 2015</c:v>
                </c:pt>
                <c:pt idx="12">
                  <c:v>London 2011</c:v>
                </c:pt>
                <c:pt idx="13">
                  <c:v>London 2013</c:v>
                </c:pt>
                <c:pt idx="14">
                  <c:v>London 2015</c:v>
                </c:pt>
                <c:pt idx="16">
                  <c:v>North East 2011</c:v>
                </c:pt>
                <c:pt idx="17">
                  <c:v>North East 2013</c:v>
                </c:pt>
                <c:pt idx="18">
                  <c:v>North East 2015</c:v>
                </c:pt>
                <c:pt idx="20">
                  <c:v>North West 2011</c:v>
                </c:pt>
                <c:pt idx="21">
                  <c:v>North West 2013</c:v>
                </c:pt>
                <c:pt idx="22">
                  <c:v>North West 2015</c:v>
                </c:pt>
                <c:pt idx="24">
                  <c:v>South East 2011</c:v>
                </c:pt>
                <c:pt idx="25">
                  <c:v>South East 2013</c:v>
                </c:pt>
                <c:pt idx="26">
                  <c:v>South East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  <c:pt idx="32">
                  <c:v>West Midlands 2011</c:v>
                </c:pt>
                <c:pt idx="33">
                  <c:v>West Midlands 2013</c:v>
                </c:pt>
                <c:pt idx="34">
                  <c:v>West Midlands 2015</c:v>
                </c:pt>
                <c:pt idx="36">
                  <c:v>Yorkshire and The Humber 2011</c:v>
                </c:pt>
                <c:pt idx="37">
                  <c:v>Yorkshire and The Humber 2013</c:v>
                </c:pt>
                <c:pt idx="38">
                  <c:v>Yorkshire and The Humber 2015</c:v>
                </c:pt>
              </c:strCache>
            </c:strRef>
          </c:cat>
          <c:val>
            <c:numRef>
              <c:f>Sheet1!$C$2:$C$40</c:f>
              <c:numCache>
                <c:formatCode>0%</c:formatCode>
                <c:ptCount val="39"/>
                <c:pt idx="0">
                  <c:v>0.11</c:v>
                </c:pt>
                <c:pt idx="1">
                  <c:v>0.11</c:v>
                </c:pt>
                <c:pt idx="2">
                  <c:v>0.14000000000000001</c:v>
                </c:pt>
                <c:pt idx="4">
                  <c:v>0.11</c:v>
                </c:pt>
                <c:pt idx="5">
                  <c:v>0.11</c:v>
                </c:pt>
                <c:pt idx="6">
                  <c:v>0.13</c:v>
                </c:pt>
                <c:pt idx="8">
                  <c:v>0.11</c:v>
                </c:pt>
                <c:pt idx="9">
                  <c:v>0.11</c:v>
                </c:pt>
                <c:pt idx="10">
                  <c:v>0.14000000000000001</c:v>
                </c:pt>
                <c:pt idx="12">
                  <c:v>0.13</c:v>
                </c:pt>
                <c:pt idx="13">
                  <c:v>0.13</c:v>
                </c:pt>
                <c:pt idx="14">
                  <c:v>0.17</c:v>
                </c:pt>
                <c:pt idx="16">
                  <c:v>0.1</c:v>
                </c:pt>
                <c:pt idx="17">
                  <c:v>0.1</c:v>
                </c:pt>
                <c:pt idx="18">
                  <c:v>0.12</c:v>
                </c:pt>
                <c:pt idx="20">
                  <c:v>0.11</c:v>
                </c:pt>
                <c:pt idx="21">
                  <c:v>0.09</c:v>
                </c:pt>
                <c:pt idx="22">
                  <c:v>0.14000000000000001</c:v>
                </c:pt>
                <c:pt idx="24">
                  <c:v>0.11</c:v>
                </c:pt>
                <c:pt idx="25">
                  <c:v>0.11</c:v>
                </c:pt>
                <c:pt idx="26">
                  <c:v>0.15</c:v>
                </c:pt>
                <c:pt idx="28">
                  <c:v>0.1</c:v>
                </c:pt>
                <c:pt idx="29">
                  <c:v>0.1</c:v>
                </c:pt>
                <c:pt idx="30">
                  <c:v>0.13</c:v>
                </c:pt>
                <c:pt idx="32">
                  <c:v>0.1</c:v>
                </c:pt>
                <c:pt idx="33">
                  <c:v>0.09</c:v>
                </c:pt>
                <c:pt idx="34">
                  <c:v>0.13</c:v>
                </c:pt>
                <c:pt idx="36">
                  <c:v>0.09</c:v>
                </c:pt>
                <c:pt idx="37">
                  <c:v>0.1</c:v>
                </c:pt>
                <c:pt idx="3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6221-449D-938A-98D93D82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5677312"/>
        <c:axId val="3567884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Sheet1!$A$2:$A$40</c:f>
              <c:strCache>
                <c:ptCount val="39"/>
                <c:pt idx="0">
                  <c:v>England 2011</c:v>
                </c:pt>
                <c:pt idx="1">
                  <c:v>England 2013</c:v>
                </c:pt>
                <c:pt idx="2">
                  <c:v>England 2015</c:v>
                </c:pt>
                <c:pt idx="4">
                  <c:v>East Midlands 2011</c:v>
                </c:pt>
                <c:pt idx="5">
                  <c:v>East Midlands 20123</c:v>
                </c:pt>
                <c:pt idx="6">
                  <c:v>East Midlands 2015</c:v>
                </c:pt>
                <c:pt idx="8">
                  <c:v>East of England 2011</c:v>
                </c:pt>
                <c:pt idx="9">
                  <c:v>East of England 2013</c:v>
                </c:pt>
                <c:pt idx="10">
                  <c:v>East of England 2015</c:v>
                </c:pt>
                <c:pt idx="12">
                  <c:v>London 2011</c:v>
                </c:pt>
                <c:pt idx="13">
                  <c:v>London 2013</c:v>
                </c:pt>
                <c:pt idx="14">
                  <c:v>London 2015</c:v>
                </c:pt>
                <c:pt idx="16">
                  <c:v>North East 2011</c:v>
                </c:pt>
                <c:pt idx="17">
                  <c:v>North East 2013</c:v>
                </c:pt>
                <c:pt idx="18">
                  <c:v>North East 2015</c:v>
                </c:pt>
                <c:pt idx="20">
                  <c:v>North West 2011</c:v>
                </c:pt>
                <c:pt idx="21">
                  <c:v>North West 2013</c:v>
                </c:pt>
                <c:pt idx="22">
                  <c:v>North West 2015</c:v>
                </c:pt>
                <c:pt idx="24">
                  <c:v>South East 2011</c:v>
                </c:pt>
                <c:pt idx="25">
                  <c:v>South East 2013</c:v>
                </c:pt>
                <c:pt idx="26">
                  <c:v>South East 2015</c:v>
                </c:pt>
                <c:pt idx="28">
                  <c:v>South West 2011</c:v>
                </c:pt>
                <c:pt idx="29">
                  <c:v>South West 2013</c:v>
                </c:pt>
                <c:pt idx="30">
                  <c:v>South West 2015</c:v>
                </c:pt>
                <c:pt idx="32">
                  <c:v>West Midlands 2011</c:v>
                </c:pt>
                <c:pt idx="33">
                  <c:v>West Midlands 2013</c:v>
                </c:pt>
                <c:pt idx="34">
                  <c:v>West Midlands 2015</c:v>
                </c:pt>
                <c:pt idx="36">
                  <c:v>Yorkshire and The Humber 2011</c:v>
                </c:pt>
                <c:pt idx="37">
                  <c:v>Yorkshire and The Humber 2013</c:v>
                </c:pt>
                <c:pt idx="38">
                  <c:v>Yorkshire and The Humber 2015</c:v>
                </c:pt>
              </c:strCache>
            </c:strRef>
          </c:cat>
          <c:val>
            <c:numRef>
              <c:f>Sheet1!$D$2:$D$40</c:f>
              <c:numCache>
                <c:formatCode>0%</c:formatCode>
                <c:ptCount val="39"/>
                <c:pt idx="0">
                  <c:v>0.14000000000000001</c:v>
                </c:pt>
                <c:pt idx="1">
                  <c:v>0.15</c:v>
                </c:pt>
                <c:pt idx="2">
                  <c:v>0.2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0.19</c:v>
                </c:pt>
                <c:pt idx="8">
                  <c:v>0.15</c:v>
                </c:pt>
                <c:pt idx="9">
                  <c:v>0.15</c:v>
                </c:pt>
                <c:pt idx="10">
                  <c:v>0.19</c:v>
                </c:pt>
                <c:pt idx="12">
                  <c:v>0.17</c:v>
                </c:pt>
                <c:pt idx="13">
                  <c:v>0.18</c:v>
                </c:pt>
                <c:pt idx="14">
                  <c:v>0.23</c:v>
                </c:pt>
                <c:pt idx="16">
                  <c:v>0.13</c:v>
                </c:pt>
                <c:pt idx="17">
                  <c:v>0.13</c:v>
                </c:pt>
                <c:pt idx="18">
                  <c:v>0.16</c:v>
                </c:pt>
                <c:pt idx="20">
                  <c:v>0.14000000000000001</c:v>
                </c:pt>
                <c:pt idx="21">
                  <c:v>0.13</c:v>
                </c:pt>
                <c:pt idx="22">
                  <c:v>0.18000000000000002</c:v>
                </c:pt>
                <c:pt idx="24">
                  <c:v>0.16</c:v>
                </c:pt>
                <c:pt idx="25">
                  <c:v>0.16</c:v>
                </c:pt>
                <c:pt idx="26">
                  <c:v>0.22</c:v>
                </c:pt>
                <c:pt idx="28">
                  <c:v>0.12000000000000001</c:v>
                </c:pt>
                <c:pt idx="29">
                  <c:v>0.14000000000000001</c:v>
                </c:pt>
                <c:pt idx="30">
                  <c:v>0.18</c:v>
                </c:pt>
                <c:pt idx="32">
                  <c:v>0.12000000000000001</c:v>
                </c:pt>
                <c:pt idx="33">
                  <c:v>0.13</c:v>
                </c:pt>
                <c:pt idx="34">
                  <c:v>0.2</c:v>
                </c:pt>
                <c:pt idx="36">
                  <c:v>0.11</c:v>
                </c:pt>
                <c:pt idx="37">
                  <c:v>0.13</c:v>
                </c:pt>
                <c:pt idx="38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C-5890-4E05-8C8D-ADC42DE50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77312"/>
        <c:axId val="35678848"/>
      </c:lineChart>
      <c:catAx>
        <c:axId val="3567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35678848"/>
        <c:crosses val="autoZero"/>
        <c:auto val="1"/>
        <c:lblAlgn val="ctr"/>
        <c:lblOffset val="100"/>
        <c:noMultiLvlLbl val="0"/>
      </c:catAx>
      <c:valAx>
        <c:axId val="35678848"/>
        <c:scaling>
          <c:orientation val="minMax"/>
          <c:max val="0.25"/>
        </c:scaling>
        <c:delete val="1"/>
        <c:axPos val="l"/>
        <c:numFmt formatCode="0%" sourceLinked="1"/>
        <c:majorTickMark val="out"/>
        <c:minorTickMark val="none"/>
        <c:tickLblPos val="nextTo"/>
        <c:crossAx val="3567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73317486257612"/>
          <c:y val="2.1087632775102283E-2"/>
          <c:w val="0.62926682513742382"/>
          <c:h val="0.95782473444979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888-4308-A140-2283CF5C3E8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888-4308-A140-2283CF5C3E8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88-4308-A140-2283CF5C3E8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888-4308-A140-2283CF5C3E8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888-4308-A140-2283CF5C3E8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888-4308-A140-2283CF5C3E8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888-4308-A140-2283CF5C3E8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888-4308-A140-2283CF5C3E8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888-4308-A140-2283CF5C3E8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888-4308-A140-2283CF5C3E8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888-4308-A140-2283CF5C3E8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888-4308-A140-2283CF5C3E8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E888-4308-A140-2283CF5C3E8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E888-4308-A140-2283CF5C3E8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E888-4308-A140-2283CF5C3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Other</c:v>
                </c:pt>
                <c:pt idx="1">
                  <c:v>Business not operating long enough</c:v>
                </c:pt>
                <c:pt idx="2">
                  <c:v>Trained staff will be poached by other employers</c:v>
                </c:pt>
                <c:pt idx="3">
                  <c:v>The courses interested in are not available locally</c:v>
                </c:pt>
                <c:pt idx="4">
                  <c:v>External courses are too expensive</c:v>
                </c:pt>
                <c:pt idx="5">
                  <c:v>Training not needed due to size of establishment</c:v>
                </c:pt>
                <c:pt idx="6">
                  <c:v>Employees too busy to give training</c:v>
                </c:pt>
                <c:pt idx="7">
                  <c:v>Employees too busy to undertake training</c:v>
                </c:pt>
                <c:pt idx="8">
                  <c:v>Managers lack time to organise training</c:v>
                </c:pt>
                <c:pt idx="9">
                  <c:v>Learn by experience/Learn as you go</c:v>
                </c:pt>
                <c:pt idx="10">
                  <c:v>Any staff training arranged AND funded elsewhere</c:v>
                </c:pt>
                <c:pt idx="11">
                  <c:v>No training available in relevant subject area</c:v>
                </c:pt>
                <c:pt idx="12">
                  <c:v>Training not considered a priority</c:v>
                </c:pt>
                <c:pt idx="13">
                  <c:v>No money available for training</c:v>
                </c:pt>
                <c:pt idx="14">
                  <c:v>All staff are fully proficient / no need for training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0.03</c:v>
                </c:pt>
                <c:pt idx="10">
                  <c:v>0.04</c:v>
                </c:pt>
                <c:pt idx="11">
                  <c:v>0.05</c:v>
                </c:pt>
                <c:pt idx="12">
                  <c:v>7.0000000000000007E-2</c:v>
                </c:pt>
                <c:pt idx="13">
                  <c:v>7.0000000000000007E-2</c:v>
                </c:pt>
                <c:pt idx="14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888-4308-A140-2283CF5C3E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Other</c:v>
                </c:pt>
                <c:pt idx="1">
                  <c:v>Business not operating long enough</c:v>
                </c:pt>
                <c:pt idx="2">
                  <c:v>Trained staff will be poached by other employers</c:v>
                </c:pt>
                <c:pt idx="3">
                  <c:v>The courses interested in are not available locally</c:v>
                </c:pt>
                <c:pt idx="4">
                  <c:v>External courses are too expensive</c:v>
                </c:pt>
                <c:pt idx="5">
                  <c:v>Training not needed due to size of establishment</c:v>
                </c:pt>
                <c:pt idx="6">
                  <c:v>Employees too busy to give training</c:v>
                </c:pt>
                <c:pt idx="7">
                  <c:v>Employees too busy to undertake training</c:v>
                </c:pt>
                <c:pt idx="8">
                  <c:v>Managers lack time to organise training</c:v>
                </c:pt>
                <c:pt idx="9">
                  <c:v>Learn by experience/Learn as you go</c:v>
                </c:pt>
                <c:pt idx="10">
                  <c:v>Any staff training arranged AND funded elsewhere</c:v>
                </c:pt>
                <c:pt idx="11">
                  <c:v>No training available in relevant subject area</c:v>
                </c:pt>
                <c:pt idx="12">
                  <c:v>Training not considered a priority</c:v>
                </c:pt>
                <c:pt idx="13">
                  <c:v>No money available for training</c:v>
                </c:pt>
                <c:pt idx="14">
                  <c:v>All staff are fully proficient / no need for training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10-E2B5-420E-A9B9-428AF1CCC7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Other</c:v>
                </c:pt>
                <c:pt idx="1">
                  <c:v>Business not operating long enough</c:v>
                </c:pt>
                <c:pt idx="2">
                  <c:v>Trained staff will be poached by other employers</c:v>
                </c:pt>
                <c:pt idx="3">
                  <c:v>The courses interested in are not available locally</c:v>
                </c:pt>
                <c:pt idx="4">
                  <c:v>External courses are too expensive</c:v>
                </c:pt>
                <c:pt idx="5">
                  <c:v>Training not needed due to size of establishment</c:v>
                </c:pt>
                <c:pt idx="6">
                  <c:v>Employees too busy to give training</c:v>
                </c:pt>
                <c:pt idx="7">
                  <c:v>Employees too busy to undertake training</c:v>
                </c:pt>
                <c:pt idx="8">
                  <c:v>Managers lack time to organise training</c:v>
                </c:pt>
                <c:pt idx="9">
                  <c:v>Learn by experience/Learn as you go</c:v>
                </c:pt>
                <c:pt idx="10">
                  <c:v>Any staff training arranged AND funded elsewhere</c:v>
                </c:pt>
                <c:pt idx="11">
                  <c:v>No training available in relevant subject area</c:v>
                </c:pt>
                <c:pt idx="12">
                  <c:v>Training not considered a priority</c:v>
                </c:pt>
                <c:pt idx="13">
                  <c:v>No money available for training</c:v>
                </c:pt>
                <c:pt idx="14">
                  <c:v>All staff are fully proficient / no need for training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11-E2B5-420E-A9B9-428AF1CCC7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Other</c:v>
                </c:pt>
                <c:pt idx="1">
                  <c:v>Business not operating long enough</c:v>
                </c:pt>
                <c:pt idx="2">
                  <c:v>Trained staff will be poached by other employers</c:v>
                </c:pt>
                <c:pt idx="3">
                  <c:v>The courses interested in are not available locally</c:v>
                </c:pt>
                <c:pt idx="4">
                  <c:v>External courses are too expensive</c:v>
                </c:pt>
                <c:pt idx="5">
                  <c:v>Training not needed due to size of establishment</c:v>
                </c:pt>
                <c:pt idx="6">
                  <c:v>Employees too busy to give training</c:v>
                </c:pt>
                <c:pt idx="7">
                  <c:v>Employees too busy to undertake training</c:v>
                </c:pt>
                <c:pt idx="8">
                  <c:v>Managers lack time to organise training</c:v>
                </c:pt>
                <c:pt idx="9">
                  <c:v>Learn by experience/Learn as you go</c:v>
                </c:pt>
                <c:pt idx="10">
                  <c:v>Any staff training arranged AND funded elsewhere</c:v>
                </c:pt>
                <c:pt idx="11">
                  <c:v>No training available in relevant subject area</c:v>
                </c:pt>
                <c:pt idx="12">
                  <c:v>Training not considered a priority</c:v>
                </c:pt>
                <c:pt idx="13">
                  <c:v>No money available for training</c:v>
                </c:pt>
                <c:pt idx="14">
                  <c:v>All staff are fully proficient / no need for training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12-E2B5-420E-A9B9-428AF1CCC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172171264"/>
        <c:axId val="172172800"/>
      </c:barChart>
      <c:catAx>
        <c:axId val="172171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2172800"/>
        <c:crosses val="autoZero"/>
        <c:auto val="1"/>
        <c:lblAlgn val="ctr"/>
        <c:lblOffset val="100"/>
        <c:noMultiLvlLbl val="0"/>
      </c:catAx>
      <c:valAx>
        <c:axId val="1721728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2171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58993113118832"/>
          <c:y val="2.1087632775102283E-2"/>
          <c:w val="0.63373089964808638"/>
          <c:h val="0.95782473444979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BF1-4A42-8F39-78C04A49FDD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BF1-4A42-8F39-78C04A49FD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BF1-4A42-8F39-78C04A49FD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BF1-4A42-8F39-78C04A49FDD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BF1-4A42-8F39-78C04A49FDD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BF1-4A42-8F39-78C04A49FDD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BF1-4A42-8F39-78C04A49FDD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BF1-4A42-8F39-78C04A49FDD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BF1-4A42-8F39-78C04A49FDD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BF1-4A42-8F39-78C04A49FDD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BF1-4A42-8F39-78C04A49FDD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FBF1-4A42-8F39-78C04A49FDD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FBF1-4A42-8F39-78C04A49FDD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FBF1-4A42-8F39-78C04A49FD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Don't know</c:v>
                </c:pt>
                <c:pt idx="1">
                  <c:v>Training not a management priority</c:v>
                </c:pt>
                <c:pt idx="2">
                  <c:v>Staff turnover</c:v>
                </c:pt>
                <c:pt idx="3">
                  <c:v>Decisions taken at head office</c:v>
                </c:pt>
                <c:pt idx="4">
                  <c:v>Other</c:v>
                </c:pt>
                <c:pt idx="5">
                  <c:v>Lack of knowledge about training opportunities</c:v>
                </c:pt>
                <c:pt idx="6">
                  <c:v>Staff now fully proficient</c:v>
                </c:pt>
                <c:pt idx="7">
                  <c:v>Staff not keen</c:v>
                </c:pt>
                <c:pt idx="8">
                  <c:v>Lack of good local training providers</c:v>
                </c:pt>
                <c:pt idx="9">
                  <c:v>A lack of appropriate training / qualifications</c:v>
                </c:pt>
                <c:pt idx="10">
                  <c:v>Hard to find time to organise training</c:v>
                </c:pt>
                <c:pt idx="11">
                  <c:v>Unable to spare more staff time</c:v>
                </c:pt>
                <c:pt idx="12">
                  <c:v>Lack of funds for training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0.02</c:v>
                </c:pt>
                <c:pt idx="6">
                  <c:v>0.02</c:v>
                </c:pt>
                <c:pt idx="7">
                  <c:v>0.04</c:v>
                </c:pt>
                <c:pt idx="8">
                  <c:v>0.04</c:v>
                </c:pt>
                <c:pt idx="9">
                  <c:v>0.05</c:v>
                </c:pt>
                <c:pt idx="10">
                  <c:v>0.14000000000000001</c:v>
                </c:pt>
                <c:pt idx="11">
                  <c:v>0.49</c:v>
                </c:pt>
                <c:pt idx="1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BF1-4A42-8F39-78C04A49F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312256"/>
        <c:axId val="173318144"/>
      </c:barChart>
      <c:catAx>
        <c:axId val="173312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3318144"/>
        <c:crosses val="autoZero"/>
        <c:auto val="1"/>
        <c:lblAlgn val="ctr"/>
        <c:lblOffset val="100"/>
        <c:noMultiLvlLbl val="0"/>
      </c:catAx>
      <c:valAx>
        <c:axId val="1733181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331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005535110035958E-2"/>
          <c:y val="0"/>
          <c:w val="0.92798892977992808"/>
          <c:h val="0.75207916841485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skills gaps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33A7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F06-45C6-BDC1-5FF743DC34D0}"/>
              </c:ext>
            </c:extLst>
          </c:dPt>
          <c:dPt>
            <c:idx val="1"/>
            <c:invertIfNegative val="0"/>
            <c:bubble3D val="0"/>
            <c:spPr>
              <a:solidFill>
                <a:srgbClr val="836DB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F06-45C6-BDC1-5FF743DC34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6-45C6-BDC1-5FF743DC3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3383040"/>
        <c:axId val="173388928"/>
      </c:barChart>
      <c:catAx>
        <c:axId val="173383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3388928"/>
        <c:crosses val="autoZero"/>
        <c:auto val="1"/>
        <c:lblAlgn val="ctr"/>
        <c:lblOffset val="100"/>
        <c:noMultiLvlLbl val="0"/>
      </c:catAx>
      <c:valAx>
        <c:axId val="17338892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7338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802209105722737E-2"/>
          <c:y val="8.0953474699489436E-2"/>
          <c:w val="0.93039558178855453"/>
          <c:h val="0.78353954513496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33A7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0F4-400B-8EE2-18F56A282D16}"/>
              </c:ext>
            </c:extLst>
          </c:dPt>
          <c:dPt>
            <c:idx val="1"/>
            <c:invertIfNegative val="0"/>
            <c:bubble3D val="0"/>
            <c:spPr>
              <a:solidFill>
                <a:srgbClr val="836DB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0F4-400B-8EE2-18F56A282D16}"/>
              </c:ext>
            </c:extLst>
          </c:dPt>
          <c:dLbls>
            <c:dLbl>
              <c:idx val="0"/>
              <c:layout>
                <c:manualLayout>
                  <c:x val="-3.16383719142936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F4-400B-8EE2-18F56A282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0.98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F4-400B-8EE2-18F56A282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3792256"/>
        <c:axId val="173806336"/>
      </c:barChart>
      <c:catAx>
        <c:axId val="173792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3806336"/>
        <c:crosses val="autoZero"/>
        <c:auto val="1"/>
        <c:lblAlgn val="ctr"/>
        <c:lblOffset val="100"/>
        <c:noMultiLvlLbl val="0"/>
      </c:catAx>
      <c:valAx>
        <c:axId val="173806336"/>
        <c:scaling>
          <c:orientation val="minMax"/>
          <c:max val="0.98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7379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322679871603201E-2"/>
          <c:y val="6.4482084898983411E-2"/>
          <c:w val="0.9313546402567936"/>
          <c:h val="0.70384839708128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vacancies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E-4FBA-AACC-9EB6F3B274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 HtFVs</c:v>
                </c:pt>
              </c:strCache>
            </c:strRef>
          </c:tx>
          <c:spPr>
            <a:solidFill>
              <a:srgbClr val="836DB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0.15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E-4FBA-AACC-9EB6F3B274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Have SSVs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0.12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E-4FBA-AACC-9EB6F3B27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3948928"/>
        <c:axId val="173950464"/>
      </c:barChart>
      <c:catAx>
        <c:axId val="173948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3950464"/>
        <c:crosses val="autoZero"/>
        <c:auto val="1"/>
        <c:lblAlgn val="ctr"/>
        <c:lblOffset val="100"/>
        <c:noMultiLvlLbl val="0"/>
      </c:catAx>
      <c:valAx>
        <c:axId val="173950464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73948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3055418720724677E-2"/>
          <c:y val="0.83960109253034287"/>
          <c:w val="0.95573062224291461"/>
          <c:h val="0.12919779356532304"/>
        </c:manualLayout>
      </c:layout>
      <c:overlay val="0"/>
      <c:spPr>
        <a:noFill/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87500999630987"/>
          <c:y val="4.7022562748516808E-2"/>
          <c:w val="0.75257273233044064"/>
          <c:h val="0.838069442350044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0833333333333346E-3"/>
                  <c:y val="3.1247539370078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0.1</c:v>
                </c:pt>
                <c:pt idx="1">
                  <c:v>0.06</c:v>
                </c:pt>
                <c:pt idx="2">
                  <c:v>0.18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2-49D7-B4BC-FD378B391CD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416666666666666E-2"/>
                  <c:y val="3.1247539370078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0.06</c:v>
                </c:pt>
                <c:pt idx="1">
                  <c:v>0.05</c:v>
                </c:pt>
                <c:pt idx="2">
                  <c:v>0.12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62-49D7-B4BC-FD378B391CDE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416666666666682E-2"/>
                  <c:y val="3.1247539370078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0%</c:formatCode>
                <c:ptCount val="4"/>
                <c:pt idx="0">
                  <c:v>0.23</c:v>
                </c:pt>
                <c:pt idx="1">
                  <c:v>0.24</c:v>
                </c:pt>
                <c:pt idx="2">
                  <c:v>0.26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62-49D7-B4BC-FD378B391CDE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0%</c:formatCode>
                <c:ptCount val="4"/>
                <c:pt idx="0">
                  <c:v>0.22</c:v>
                </c:pt>
                <c:pt idx="1">
                  <c:v>0.26</c:v>
                </c:pt>
                <c:pt idx="2">
                  <c:v>0.18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62-49D7-B4BC-FD378B391CDE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Sheet1!$G$2:$G$5</c:f>
              <c:numCache>
                <c:formatCode>0%</c:formatCode>
                <c:ptCount val="4"/>
                <c:pt idx="0">
                  <c:v>0.32</c:v>
                </c:pt>
                <c:pt idx="1">
                  <c:v>0.34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62-49D7-B4BC-FD378B391C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4433024"/>
        <c:axId val="174434560"/>
      </c:barChart>
      <c:catAx>
        <c:axId val="174433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4434560"/>
        <c:crosses val="autoZero"/>
        <c:auto val="1"/>
        <c:lblAlgn val="ctr"/>
        <c:lblOffset val="100"/>
        <c:noMultiLvlLbl val="0"/>
      </c:catAx>
      <c:valAx>
        <c:axId val="1744345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74433024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"/>
          <c:y val="2.3005394204204638E-2"/>
          <c:w val="1"/>
          <c:h val="7.7550025305830231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77777777777781E-2"/>
          <c:y val="0.14064895402777933"/>
          <c:w val="0.91398495741527785"/>
          <c:h val="0.80344181227434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vacancies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1.116261539903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A0-498F-AD1C-EC7E6068736D}"/>
                </c:ext>
              </c:extLst>
            </c:dLbl>
            <c:dLbl>
              <c:idx val="4"/>
              <c:layout>
                <c:manualLayout>
                  <c:x val="1.0960676857649996E-16"/>
                  <c:y val="1.116261539903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A0-498F-AD1C-EC7E60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</c:v>
                </c:pt>
                <c:pt idx="1">
                  <c:v>0.15</c:v>
                </c:pt>
                <c:pt idx="2">
                  <c:v>0.18</c:v>
                </c:pt>
                <c:pt idx="3">
                  <c:v>0.21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A0-498F-AD1C-EC7E606873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Incidence of HtFVs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4"/>
              <c:layout>
                <c:manualLayout>
                  <c:x val="1.3888888888888905E-3"/>
                  <c:y val="1.289903604400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A0-498F-AD1C-EC7E60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0.06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0-498F-AD1C-EC7E606873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Incidence of SSVs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0.04</c:v>
                </c:pt>
                <c:pt idx="1">
                  <c:v>0.05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A0-498F-AD1C-EC7E60687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4363392"/>
        <c:axId val="174364928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HtFVs as % of vacs</c:v>
                </c:pt>
              </c:strCache>
            </c:strRef>
          </c:tx>
          <c:spPr>
            <a:ln>
              <a:solidFill>
                <a:schemeClr val="accent2"/>
              </a:solidFill>
              <a:prstDash val="sysDash"/>
            </a:ln>
          </c:spPr>
          <c:marker>
            <c:symbol val="triang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5409135331479198E-2"/>
                  <c:y val="-2.9022800037478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5A0-498F-AD1C-EC7E6068736D}"/>
                </c:ext>
              </c:extLst>
            </c:dLbl>
            <c:dLbl>
              <c:idx val="1"/>
              <c:layout>
                <c:manualLayout>
                  <c:x val="-2.9893100389975519E-2"/>
                  <c:y val="-3.348784619709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5A0-498F-AD1C-EC7E6068736D}"/>
                </c:ext>
              </c:extLst>
            </c:dLbl>
            <c:dLbl>
              <c:idx val="2"/>
              <c:layout>
                <c:manualLayout>
                  <c:x val="-2.6903790350978011E-2"/>
                  <c:y val="-3.5720369276896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5A0-498F-AD1C-EC7E6068736D}"/>
                </c:ext>
              </c:extLst>
            </c:dLbl>
            <c:dLbl>
              <c:idx val="3"/>
              <c:layout>
                <c:manualLayout>
                  <c:x val="-3.2882410428973073E-2"/>
                  <c:y val="-3.125532311728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5A0-498F-AD1C-EC7E6068736D}"/>
                </c:ext>
              </c:extLst>
            </c:dLbl>
            <c:dLbl>
              <c:idx val="4"/>
              <c:layout>
                <c:manualLayout>
                  <c:x val="-2.8398445370476835E-2"/>
                  <c:y val="-3.125532311728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5A0-498F-AD1C-EC7E60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0.47399999999999998</c:v>
                </c:pt>
                <c:pt idx="1">
                  <c:v>0.41899999999999998</c:v>
                </c:pt>
                <c:pt idx="2">
                  <c:v>0.33800000000000002</c:v>
                </c:pt>
                <c:pt idx="3">
                  <c:v>0.36499999999999999</c:v>
                </c:pt>
                <c:pt idx="4">
                  <c:v>0.34699999999999998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5A0-498F-AD1C-EC7E60687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63392"/>
        <c:axId val="174364928"/>
      </c:lineChart>
      <c:catAx>
        <c:axId val="17436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4364928"/>
        <c:crosses val="autoZero"/>
        <c:auto val="1"/>
        <c:lblAlgn val="ctr"/>
        <c:lblOffset val="100"/>
        <c:noMultiLvlLbl val="0"/>
      </c:catAx>
      <c:valAx>
        <c:axId val="174364928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7436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83167644063794E-2"/>
          <c:y val="2.686343603427184E-2"/>
          <c:w val="0.89440968423470835"/>
          <c:h val="0.1371173486204325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81E-2"/>
          <c:y val="0.15423425114086875"/>
          <c:w val="0.95733103674540709"/>
          <c:h val="0.73742821742670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training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-1.533646020007425E-3"/>
                  <c:y val="-1.249997334323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8C-46AB-A905-D8357EEA8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</c:v>
                </c:pt>
                <c:pt idx="1">
                  <c:v>0.56999999999999995</c:v>
                </c:pt>
                <c:pt idx="2">
                  <c:v>0.62</c:v>
                </c:pt>
                <c:pt idx="3">
                  <c:v>0.68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C-46AB-A905-D8357EEA8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4311296"/>
        <c:axId val="1743128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Proportion of staff trained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0.43</c:v>
                </c:pt>
                <c:pt idx="1">
                  <c:v>0.5</c:v>
                </c:pt>
                <c:pt idx="2">
                  <c:v>0.54</c:v>
                </c:pt>
                <c:pt idx="3">
                  <c:v>0.6</c:v>
                </c:pt>
                <c:pt idx="4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8C-46AB-A905-D8357EEA8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11296"/>
        <c:axId val="174312832"/>
      </c:lineChart>
      <c:catAx>
        <c:axId val="17431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4312832"/>
        <c:crosses val="autoZero"/>
        <c:auto val="1"/>
        <c:lblAlgn val="ctr"/>
        <c:lblOffset val="100"/>
        <c:noMultiLvlLbl val="0"/>
      </c:catAx>
      <c:valAx>
        <c:axId val="174312832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74311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17992203764793"/>
          <c:y val="2.291661779592663E-2"/>
          <c:w val="0.44461301439007378"/>
          <c:h val="4.553702585207069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17750348983182"/>
          <c:y val="6.8009360658459134E-3"/>
          <c:w val="0.67457384410272214"/>
          <c:h val="0.9931990639341541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5.3619767032667314E-3"/>
                  <c:y val="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904-407C-BA2F-0659D5C0C1B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04-407C-BA2F-0659D5C0C1B1}"/>
                </c:ext>
              </c:extLst>
            </c:dLbl>
            <c:dLbl>
              <c:idx val="3"/>
              <c:layout>
                <c:manualLayout>
                  <c:x val="-1.3404941758166828E-3"/>
                  <c:y val="6.80093606584591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04-407C-BA2F-0659D5C0C1B1}"/>
                </c:ext>
              </c:extLst>
            </c:dLbl>
            <c:dLbl>
              <c:idx val="6"/>
              <c:layout>
                <c:manualLayout>
                  <c:x val="0"/>
                  <c:y val="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04-407C-BA2F-0659D5C0C1B1}"/>
                </c:ext>
              </c:extLst>
            </c:dLbl>
            <c:dLbl>
              <c:idx val="8"/>
              <c:layout>
                <c:manualLayout>
                  <c:x val="-4.0214825274500487E-3"/>
                  <c:y val="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904-407C-BA2F-0659D5C0C1B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04-407C-BA2F-0659D5C0C1B1}"/>
                </c:ext>
              </c:extLst>
            </c:dLbl>
            <c:dLbl>
              <c:idx val="10"/>
              <c:layout>
                <c:manualLayout>
                  <c:x val="-1.3404941758166828E-3"/>
                  <c:y val="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904-407C-BA2F-0659D5C0C1B1}"/>
                </c:ext>
              </c:extLst>
            </c:dLbl>
            <c:dLbl>
              <c:idx val="11"/>
              <c:layout>
                <c:manualLayout>
                  <c:x val="-1.3404941758166828E-3"/>
                  <c:y val="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904-407C-BA2F-0659D5C0C1B1}"/>
                </c:ext>
              </c:extLst>
            </c:dLbl>
            <c:dLbl>
              <c:idx val="12"/>
              <c:layout>
                <c:manualLayout>
                  <c:x val="0"/>
                  <c:y val="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904-407C-BA2F-0659D5C0C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Public Administration</c:v>
                </c:pt>
                <c:pt idx="1">
                  <c:v>Education</c:v>
                </c:pt>
                <c:pt idx="2">
                  <c:v>Hotels &amp; Restaurants</c:v>
                </c:pt>
                <c:pt idx="3">
                  <c:v>Wholesale &amp; Retail</c:v>
                </c:pt>
                <c:pt idx="4">
                  <c:v>Arts &amp; Other Services</c:v>
                </c:pt>
                <c:pt idx="5">
                  <c:v>Agriculture</c:v>
                </c:pt>
                <c:pt idx="6">
                  <c:v>Health &amp; Social Work</c:v>
                </c:pt>
                <c:pt idx="7">
                  <c:v>Business Services</c:v>
                </c:pt>
                <c:pt idx="8">
                  <c:v>Financial Services</c:v>
                </c:pt>
                <c:pt idx="9">
                  <c:v>Manufacturing</c:v>
                </c:pt>
                <c:pt idx="10">
                  <c:v>Transport &amp; Comms</c:v>
                </c:pt>
                <c:pt idx="11">
                  <c:v>Construction</c:v>
                </c:pt>
                <c:pt idx="12">
                  <c:v>Electricity, Gas &amp; Water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0.24</c:v>
                </c:pt>
                <c:pt idx="1">
                  <c:v>0.11</c:v>
                </c:pt>
                <c:pt idx="2">
                  <c:v>0.18</c:v>
                </c:pt>
                <c:pt idx="3">
                  <c:v>0.18</c:v>
                </c:pt>
                <c:pt idx="4">
                  <c:v>0.24</c:v>
                </c:pt>
                <c:pt idx="5">
                  <c:v>0.25</c:v>
                </c:pt>
                <c:pt idx="6">
                  <c:v>0.23</c:v>
                </c:pt>
                <c:pt idx="7">
                  <c:v>0.28000000000000003</c:v>
                </c:pt>
                <c:pt idx="8">
                  <c:v>0.11</c:v>
                </c:pt>
                <c:pt idx="9">
                  <c:v>0.31</c:v>
                </c:pt>
                <c:pt idx="10">
                  <c:v>0.26</c:v>
                </c:pt>
                <c:pt idx="11">
                  <c:v>0.22</c:v>
                </c:pt>
                <c:pt idx="1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04-407C-BA2F-0659D5C0C1B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0"/>
              <c:layout>
                <c:manualLayout>
                  <c:x val="-4.0214825274500982E-3"/>
                  <c:y val="-6.80093606584591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904-407C-BA2F-0659D5C0C1B1}"/>
                </c:ext>
              </c:extLst>
            </c:dLbl>
            <c:dLbl>
              <c:idx val="1"/>
              <c:layout>
                <c:manualLayout>
                  <c:x val="-5.3619767032667314E-3"/>
                  <c:y val="-9.06791475446121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904-407C-BA2F-0659D5C0C1B1}"/>
                </c:ext>
              </c:extLst>
            </c:dLbl>
            <c:dLbl>
              <c:idx val="2"/>
              <c:layout>
                <c:manualLayout>
                  <c:x val="-4.2293119000628874E-3"/>
                  <c:y val="7.34161940819361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904-407C-BA2F-0659D5C0C1B1}"/>
                </c:ext>
              </c:extLst>
            </c:dLbl>
            <c:dLbl>
              <c:idx val="4"/>
              <c:layout>
                <c:manualLayout>
                  <c:x val="0"/>
                  <c:y val="-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904-407C-BA2F-0659D5C0C1B1}"/>
                </c:ext>
              </c:extLst>
            </c:dLbl>
            <c:dLbl>
              <c:idx val="5"/>
              <c:layout>
                <c:manualLayout>
                  <c:x val="0"/>
                  <c:y val="-6.80093606584591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904-407C-BA2F-0659D5C0C1B1}"/>
                </c:ext>
              </c:extLst>
            </c:dLbl>
            <c:dLbl>
              <c:idx val="6"/>
              <c:layout>
                <c:manualLayout>
                  <c:x val="0"/>
                  <c:y val="-6.80093606584591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904-407C-BA2F-0659D5C0C1B1}"/>
                </c:ext>
              </c:extLst>
            </c:dLbl>
            <c:dLbl>
              <c:idx val="7"/>
              <c:layout>
                <c:manualLayout>
                  <c:x val="-9.8301770636113933E-17"/>
                  <c:y val="-9.06791475446121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904-407C-BA2F-0659D5C0C1B1}"/>
                </c:ext>
              </c:extLst>
            </c:dLbl>
            <c:dLbl>
              <c:idx val="9"/>
              <c:layout>
                <c:manualLayout>
                  <c:x val="-6.1932560183120579E-3"/>
                  <c:y val="1.0498172160765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904-407C-BA2F-0659D5C0C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Public Administration</c:v>
                </c:pt>
                <c:pt idx="1">
                  <c:v>Education</c:v>
                </c:pt>
                <c:pt idx="2">
                  <c:v>Hotels &amp; Restaurants</c:v>
                </c:pt>
                <c:pt idx="3">
                  <c:v>Wholesale &amp; Retail</c:v>
                </c:pt>
                <c:pt idx="4">
                  <c:v>Arts &amp; Other Services</c:v>
                </c:pt>
                <c:pt idx="5">
                  <c:v>Agriculture</c:v>
                </c:pt>
                <c:pt idx="6">
                  <c:v>Health &amp; Social Work</c:v>
                </c:pt>
                <c:pt idx="7">
                  <c:v>Business Services</c:v>
                </c:pt>
                <c:pt idx="8">
                  <c:v>Financial Services</c:v>
                </c:pt>
                <c:pt idx="9">
                  <c:v>Manufacturing</c:v>
                </c:pt>
                <c:pt idx="10">
                  <c:v>Transport &amp; Comms</c:v>
                </c:pt>
                <c:pt idx="11">
                  <c:v>Construction</c:v>
                </c:pt>
                <c:pt idx="12">
                  <c:v>Electricity, Gas &amp; Water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0.08</c:v>
                </c:pt>
                <c:pt idx="1">
                  <c:v>0.16</c:v>
                </c:pt>
                <c:pt idx="2">
                  <c:v>0.18</c:v>
                </c:pt>
                <c:pt idx="3">
                  <c:v>0.2</c:v>
                </c:pt>
                <c:pt idx="4">
                  <c:v>0.21</c:v>
                </c:pt>
                <c:pt idx="5">
                  <c:v>0.27</c:v>
                </c:pt>
                <c:pt idx="6">
                  <c:v>0.21</c:v>
                </c:pt>
                <c:pt idx="7">
                  <c:v>0.26</c:v>
                </c:pt>
                <c:pt idx="8">
                  <c:v>0.21</c:v>
                </c:pt>
                <c:pt idx="9">
                  <c:v>0.31</c:v>
                </c:pt>
                <c:pt idx="10">
                  <c:v>0.28999999999999998</c:v>
                </c:pt>
                <c:pt idx="11">
                  <c:v>0.34</c:v>
                </c:pt>
                <c:pt idx="1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04-407C-BA2F-0659D5C0C1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1"/>
        <c:overlap val="1"/>
        <c:axId val="37188736"/>
        <c:axId val="37190272"/>
      </c:barChart>
      <c:catAx>
        <c:axId val="371887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7190272"/>
        <c:crosses val="autoZero"/>
        <c:auto val="1"/>
        <c:lblAlgn val="ctr"/>
        <c:lblOffset val="100"/>
        <c:noMultiLvlLbl val="0"/>
      </c:catAx>
      <c:valAx>
        <c:axId val="37190272"/>
        <c:scaling>
          <c:orientation val="minMax"/>
          <c:max val="0.4"/>
        </c:scaling>
        <c:delete val="1"/>
        <c:axPos val="b"/>
        <c:numFmt formatCode="0%" sourceLinked="1"/>
        <c:majorTickMark val="out"/>
        <c:minorTickMark val="none"/>
        <c:tickLblPos val="nextTo"/>
        <c:crossAx val="37188736"/>
        <c:crossesAt val="1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90174608747141083"/>
          <c:y val="0.62718518002845336"/>
          <c:w val="9.6909073752300734E-2"/>
          <c:h val="0.1413589733978083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62396163632097E-2"/>
          <c:y val="8.2861005175073721E-2"/>
          <c:w val="0.91678110446744532"/>
          <c:h val="0.67576129165889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 SSV density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and Clerical</c:v>
                </c:pt>
                <c:pt idx="4">
                  <c:v>Skilled trades</c:v>
                </c:pt>
                <c:pt idx="5">
                  <c:v>Caring, leisure et al</c:v>
                </c:pt>
                <c:pt idx="6">
                  <c:v>Sales and Cust.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0.19</c:v>
                </c:pt>
                <c:pt idx="1">
                  <c:v>0.2</c:v>
                </c:pt>
                <c:pt idx="2">
                  <c:v>0.18</c:v>
                </c:pt>
                <c:pt idx="3">
                  <c:v>0.1</c:v>
                </c:pt>
                <c:pt idx="4">
                  <c:v>0.34</c:v>
                </c:pt>
                <c:pt idx="5">
                  <c:v>0.15</c:v>
                </c:pt>
                <c:pt idx="6">
                  <c:v>0.08</c:v>
                </c:pt>
                <c:pt idx="7">
                  <c:v>0.12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F-4A86-AB65-23595FD65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 SSV density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and Clerical</c:v>
                </c:pt>
                <c:pt idx="4">
                  <c:v>Skilled trades</c:v>
                </c:pt>
                <c:pt idx="5">
                  <c:v>Caring, leisure et al</c:v>
                </c:pt>
                <c:pt idx="6">
                  <c:v>Sales and Cust.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0.19</c:v>
                </c:pt>
                <c:pt idx="1">
                  <c:v>0.28999999999999998</c:v>
                </c:pt>
                <c:pt idx="2">
                  <c:v>0.27</c:v>
                </c:pt>
                <c:pt idx="3">
                  <c:v>0.14000000000000001</c:v>
                </c:pt>
                <c:pt idx="4">
                  <c:v>0.38</c:v>
                </c:pt>
                <c:pt idx="5">
                  <c:v>0.27</c:v>
                </c:pt>
                <c:pt idx="6">
                  <c:v>0.14000000000000001</c:v>
                </c:pt>
                <c:pt idx="7">
                  <c:v>0.24</c:v>
                </c:pt>
                <c:pt idx="8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CF-4A86-AB65-23595FD652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 SSV density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84237483524072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5CF-4A86-AB65-23595FD6522D}"/>
                </c:ext>
              </c:extLst>
            </c:dLbl>
            <c:dLbl>
              <c:idx val="1"/>
              <c:layout>
                <c:manualLayout>
                  <c:x val="7.5896623846685067E-3"/>
                  <c:y val="2.0831317178947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CF-4A86-AB65-23595FD6522D}"/>
                </c:ext>
              </c:extLst>
            </c:dLbl>
            <c:dLbl>
              <c:idx val="2"/>
              <c:layout>
                <c:manualLayout>
                  <c:x val="6.50542490114447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CF-4A86-AB65-23595FD6522D}"/>
                </c:ext>
              </c:extLst>
            </c:dLbl>
            <c:dLbl>
              <c:idx val="3"/>
              <c:layout>
                <c:manualLayout>
                  <c:x val="5.421187417620362E-3"/>
                  <c:y val="2.0831317178947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CF-4A86-AB65-23595FD6522D}"/>
                </c:ext>
              </c:extLst>
            </c:dLbl>
            <c:dLbl>
              <c:idx val="4"/>
              <c:layout>
                <c:manualLayout>
                  <c:x val="4.6389404114903134E-3"/>
                  <c:y val="8.5836329719646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5CF-4A86-AB65-23595FD6522D}"/>
                </c:ext>
              </c:extLst>
            </c:dLbl>
            <c:dLbl>
              <c:idx val="5"/>
              <c:layout>
                <c:manualLayout>
                  <c:x val="1.0842374835240804E-2"/>
                  <c:y val="-2.0831317178947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5CF-4A86-AB65-23595FD6522D}"/>
                </c:ext>
              </c:extLst>
            </c:dLbl>
            <c:dLbl>
              <c:idx val="6"/>
              <c:layout>
                <c:manualLayout>
                  <c:x val="7.589662384668506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5CF-4A86-AB65-23595FD6522D}"/>
                </c:ext>
              </c:extLst>
            </c:dLbl>
            <c:dLbl>
              <c:idx val="7"/>
              <c:layout>
                <c:manualLayout>
                  <c:x val="4.3369499340962896E-3"/>
                  <c:y val="4.16626343578955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5CF-4A86-AB65-23595FD6522D}"/>
                </c:ext>
              </c:extLst>
            </c:dLbl>
            <c:dLbl>
              <c:idx val="8"/>
              <c:layout>
                <c:manualLayout>
                  <c:x val="7.5896623846685067E-3"/>
                  <c:y val="-2.0831317178947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5CF-4A86-AB65-23595FD65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and Clerical</c:v>
                </c:pt>
                <c:pt idx="4">
                  <c:v>Skilled trades</c:v>
                </c:pt>
                <c:pt idx="5">
                  <c:v>Caring, leisure et al</c:v>
                </c:pt>
                <c:pt idx="6">
                  <c:v>Sales and Cust.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0.17</c:v>
                </c:pt>
                <c:pt idx="1">
                  <c:v>0.33</c:v>
                </c:pt>
                <c:pt idx="2">
                  <c:v>0.22</c:v>
                </c:pt>
                <c:pt idx="3">
                  <c:v>0.11</c:v>
                </c:pt>
                <c:pt idx="4">
                  <c:v>0.44</c:v>
                </c:pt>
                <c:pt idx="5">
                  <c:v>0.19</c:v>
                </c:pt>
                <c:pt idx="6">
                  <c:v>0.15</c:v>
                </c:pt>
                <c:pt idx="7">
                  <c:v>0.32</c:v>
                </c:pt>
                <c:pt idx="8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5CF-4A86-AB65-23595FD65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805696"/>
        <c:axId val="125807232"/>
      </c:barChart>
      <c:catAx>
        <c:axId val="12580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25807232"/>
        <c:crosses val="autoZero"/>
        <c:auto val="1"/>
        <c:lblAlgn val="ctr"/>
        <c:lblOffset val="100"/>
        <c:noMultiLvlLbl val="0"/>
      </c:catAx>
      <c:valAx>
        <c:axId val="1258072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5805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3009246109434643E-2"/>
          <c:y val="0.13503220552056019"/>
          <c:w val="0.45579861197158622"/>
          <c:h val="6.198785449728297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77032935722226"/>
          <c:y val="0.1551260475297829"/>
          <c:w val="0.54670361216075614"/>
          <c:h val="0.80079971259394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any applicants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Specialist skills needed for the role</c:v>
                </c:pt>
                <c:pt idx="1">
                  <c:v>Solving complex problems</c:v>
                </c:pt>
                <c:pt idx="2">
                  <c:v>Knowledge of the organisation's products and services </c:v>
                </c:pt>
                <c:pt idx="3">
                  <c:v>Knowledge of how the organisation works </c:v>
                </c:pt>
                <c:pt idx="4">
                  <c:v>Complex numerical skills</c:v>
                </c:pt>
                <c:pt idx="5">
                  <c:v>Reading and understanding instructions, guidelines etc</c:v>
                </c:pt>
                <c:pt idx="6">
                  <c:v>Writing instructions, guidelines etc.</c:v>
                </c:pt>
                <c:pt idx="7">
                  <c:v>Basic numerical skills </c:v>
                </c:pt>
                <c:pt idx="8">
                  <c:v>Basic IT skills</c:v>
                </c:pt>
                <c:pt idx="9">
                  <c:v>Advanced IT skills</c:v>
                </c:pt>
                <c:pt idx="10">
                  <c:v>Adapting to new equipment</c:v>
                </c:pt>
                <c:pt idx="11">
                  <c:v>Manual dexterity </c:v>
                </c:pt>
                <c:pt idx="12">
                  <c:v>Communicating in a foreign language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0.63</c:v>
                </c:pt>
                <c:pt idx="1">
                  <c:v>0.39</c:v>
                </c:pt>
                <c:pt idx="2">
                  <c:v>0.37</c:v>
                </c:pt>
                <c:pt idx="3">
                  <c:v>0.3</c:v>
                </c:pt>
                <c:pt idx="4">
                  <c:v>0.28999999999999998</c:v>
                </c:pt>
                <c:pt idx="5">
                  <c:v>0.27</c:v>
                </c:pt>
                <c:pt idx="6">
                  <c:v>0.25</c:v>
                </c:pt>
                <c:pt idx="7">
                  <c:v>0.25</c:v>
                </c:pt>
                <c:pt idx="8">
                  <c:v>0.23</c:v>
                </c:pt>
                <c:pt idx="9">
                  <c:v>0.23</c:v>
                </c:pt>
                <c:pt idx="10">
                  <c:v>0.19</c:v>
                </c:pt>
                <c:pt idx="11">
                  <c:v>0.15</c:v>
                </c:pt>
                <c:pt idx="1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2-49D7-97EB-DB7BF90C10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Specialist skills needed for the role</c:v>
                </c:pt>
                <c:pt idx="1">
                  <c:v>Solving complex problems</c:v>
                </c:pt>
                <c:pt idx="2">
                  <c:v>Knowledge of the organisation's products and services </c:v>
                </c:pt>
                <c:pt idx="3">
                  <c:v>Knowledge of how the organisation works </c:v>
                </c:pt>
                <c:pt idx="4">
                  <c:v>Complex numerical skills</c:v>
                </c:pt>
                <c:pt idx="5">
                  <c:v>Reading and understanding instructions, guidelines etc</c:v>
                </c:pt>
                <c:pt idx="6">
                  <c:v>Writing instructions, guidelines etc.</c:v>
                </c:pt>
                <c:pt idx="7">
                  <c:v>Basic numerical skills </c:v>
                </c:pt>
                <c:pt idx="8">
                  <c:v>Basic IT skills</c:v>
                </c:pt>
                <c:pt idx="9">
                  <c:v>Advanced IT skills</c:v>
                </c:pt>
                <c:pt idx="10">
                  <c:v>Adapting to new equipment</c:v>
                </c:pt>
                <c:pt idx="11">
                  <c:v>Manual dexterity </c:v>
                </c:pt>
                <c:pt idx="12">
                  <c:v>Communicating in a foreign language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0.28999999999999998</c:v>
                </c:pt>
                <c:pt idx="1">
                  <c:v>0.04</c:v>
                </c:pt>
                <c:pt idx="2">
                  <c:v>0.06</c:v>
                </c:pt>
                <c:pt idx="3">
                  <c:v>0.02</c:v>
                </c:pt>
                <c:pt idx="4">
                  <c:v>0.01</c:v>
                </c:pt>
                <c:pt idx="5">
                  <c:v>0.02</c:v>
                </c:pt>
                <c:pt idx="7">
                  <c:v>0.01</c:v>
                </c:pt>
                <c:pt idx="8">
                  <c:v>0.04</c:v>
                </c:pt>
                <c:pt idx="9">
                  <c:v>0.04</c:v>
                </c:pt>
                <c:pt idx="10">
                  <c:v>0.01</c:v>
                </c:pt>
                <c:pt idx="11">
                  <c:v>0.02</c:v>
                </c:pt>
                <c:pt idx="1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2-49D7-97EB-DB7BF90C1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143572992"/>
        <c:axId val="143574528"/>
      </c:barChart>
      <c:catAx>
        <c:axId val="143572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3574528"/>
        <c:crosses val="autoZero"/>
        <c:auto val="1"/>
        <c:lblAlgn val="ctr"/>
        <c:lblOffset val="100"/>
        <c:noMultiLvlLbl val="0"/>
      </c:catAx>
      <c:valAx>
        <c:axId val="1435745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3572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9204374530088619"/>
          <c:y val="0.76457682527275472"/>
          <c:w val="0.29107466311483382"/>
          <c:h val="0.14820192964529758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89148622047245"/>
          <c:y val="0.15899096712779498"/>
          <c:w val="0.58610851377952766"/>
          <c:h val="0.80079971259394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any applicants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F9-42F1-8B01-F4C9947CF2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F9-42F1-8B01-F4C9947CF2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DF9-42F1-8B01-F4C9947CF2C0}"/>
              </c:ext>
            </c:extLst>
          </c:dPt>
          <c:dPt>
            <c:idx val="10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F9-42F1-8B01-F4C9947CF2C0}"/>
              </c:ext>
            </c:extLst>
          </c:dPt>
          <c:dPt>
            <c:idx val="13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F9-42F1-8B01-F4C9947CF2C0}"/>
              </c:ext>
            </c:extLst>
          </c:dPt>
          <c:dPt>
            <c:idx val="16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DF9-42F1-8B01-F4C9947CF2C0}"/>
              </c:ext>
            </c:extLst>
          </c:dPt>
          <c:dPt>
            <c:idx val="19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DF9-42F1-8B01-F4C9947CF2C0}"/>
              </c:ext>
            </c:extLst>
          </c:dPt>
          <c:dPt>
            <c:idx val="22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DF9-42F1-8B01-F4C9947CF2C0}"/>
              </c:ext>
            </c:extLst>
          </c:dPt>
          <c:dPt>
            <c:idx val="25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9DF9-42F1-8B01-F4C9947CF2C0}"/>
              </c:ext>
            </c:extLst>
          </c:dPt>
          <c:dPt>
            <c:idx val="28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9DF9-42F1-8B01-F4C9947CF2C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F9-42F1-8B01-F4C9947CF2C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F9-42F1-8B01-F4C9947CF2C0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DF9-42F1-8B01-F4C9947CF2C0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DF9-42F1-8B01-F4C9947CF2C0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DF9-42F1-8B01-F4C9947CF2C0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DF9-42F1-8B01-F4C9947CF2C0}"/>
                </c:ext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DF9-42F1-8B01-F4C9947CF2C0}"/>
                </c:ext>
              </c:extLst>
            </c:dLbl>
            <c:dLbl>
              <c:idx val="28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DF9-42F1-8B01-F4C9947CF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Customer handling skills</c:v>
                </c:pt>
                <c:pt idx="2">
                  <c:v>Team working</c:v>
                </c:pt>
                <c:pt idx="3">
                  <c:v>Managing their own feelings, or those of others</c:v>
                </c:pt>
                <c:pt idx="4">
                  <c:v>Persuading or influencing others</c:v>
                </c:pt>
                <c:pt idx="5">
                  <c:v>Managing or motivating other staff</c:v>
                </c:pt>
                <c:pt idx="6">
                  <c:v>Sales skills </c:v>
                </c:pt>
                <c:pt idx="7">
                  <c:v>Setting objectives for others and planning resources</c:v>
                </c:pt>
                <c:pt idx="8">
                  <c:v>Instructing, teaching or training people</c:v>
                </c:pt>
                <c:pt idx="9">
                  <c:v>Making speeches or presentations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0.46</c:v>
                </c:pt>
                <c:pt idx="1">
                  <c:v>0.38</c:v>
                </c:pt>
                <c:pt idx="2">
                  <c:v>0.33</c:v>
                </c:pt>
                <c:pt idx="3">
                  <c:v>0.31</c:v>
                </c:pt>
                <c:pt idx="4">
                  <c:v>0.3</c:v>
                </c:pt>
                <c:pt idx="5">
                  <c:v>0.28999999999999998</c:v>
                </c:pt>
                <c:pt idx="6">
                  <c:v>0.24</c:v>
                </c:pt>
                <c:pt idx="7">
                  <c:v>0.21</c:v>
                </c:pt>
                <c:pt idx="8">
                  <c:v>0.21</c:v>
                </c:pt>
                <c:pt idx="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DF9-42F1-8B01-F4C9947CF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Customer handling skills</c:v>
                </c:pt>
                <c:pt idx="2">
                  <c:v>Team working</c:v>
                </c:pt>
                <c:pt idx="3">
                  <c:v>Managing their own feelings, or those of others</c:v>
                </c:pt>
                <c:pt idx="4">
                  <c:v>Persuading or influencing others</c:v>
                </c:pt>
                <c:pt idx="5">
                  <c:v>Managing or motivating other staff</c:v>
                </c:pt>
                <c:pt idx="6">
                  <c:v>Sales skills </c:v>
                </c:pt>
                <c:pt idx="7">
                  <c:v>Setting objectives for others and planning resources</c:v>
                </c:pt>
                <c:pt idx="8">
                  <c:v>Instructing, teaching or training people</c:v>
                </c:pt>
                <c:pt idx="9">
                  <c:v>Making speeches or presentations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0.06</c:v>
                </c:pt>
                <c:pt idx="1">
                  <c:v>0.09</c:v>
                </c:pt>
                <c:pt idx="2">
                  <c:v>0.03</c:v>
                </c:pt>
                <c:pt idx="3">
                  <c:v>0.03</c:v>
                </c:pt>
                <c:pt idx="4">
                  <c:v>0.01</c:v>
                </c:pt>
                <c:pt idx="5">
                  <c:v>0.02</c:v>
                </c:pt>
                <c:pt idx="6">
                  <c:v>0.03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F9-42F1-8B01-F4C9947CF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4784000"/>
        <c:axId val="144793984"/>
      </c:barChart>
      <c:catAx>
        <c:axId val="144784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4793984"/>
        <c:crosses val="autoZero"/>
        <c:auto val="1"/>
        <c:lblAlgn val="ctr"/>
        <c:lblOffset val="100"/>
        <c:noMultiLvlLbl val="0"/>
      </c:catAx>
      <c:valAx>
        <c:axId val="144793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4784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854904855643043"/>
          <c:y val="0.69570477523114749"/>
          <c:w val="0.28145095144356957"/>
          <c:h val="0.24436381275947217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0.08352</cdr:x>
      <cdr:y>0.26792</cdr:y>
    </cdr:from>
    <cdr:to>
      <cdr:x>0.12815</cdr:x>
      <cdr:y>0.3485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9299" y="1025154"/>
          <a:ext cx="523299" cy="308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dirty="0"/>
            <a:t>32%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0.0747</cdr:x>
      <cdr:y>0.75902</cdr:y>
    </cdr:from>
    <cdr:to>
      <cdr:x>0.13813</cdr:x>
      <cdr:y>0.81319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934880" y="3881509"/>
          <a:ext cx="793834" cy="277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dirty="0">
              <a:latin typeface="NeueHaasGroteskDisp Std Blk"/>
            </a:rPr>
            <a:t>England</a:t>
          </a:r>
          <a:endParaRPr lang="en-GB" sz="105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0.16808</cdr:x>
      <cdr:y>0.75902</cdr:y>
    </cdr:from>
    <cdr:to>
      <cdr:x>0.23625</cdr:x>
      <cdr:y>0.8493</cdr:y>
    </cdr:to>
    <cdr:sp macro="" textlink="">
      <cdr:nvSpPr>
        <cdr:cNvPr id="10" name="TextBox 10"/>
        <cdr:cNvSpPr txBox="1"/>
      </cdr:nvSpPr>
      <cdr:spPr>
        <a:xfrm xmlns:a="http://schemas.openxmlformats.org/drawingml/2006/main">
          <a:off x="2103542" y="3881509"/>
          <a:ext cx="853156" cy="4616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>
              <a:latin typeface="NeueHaasGroteskDisp Std Blk"/>
            </a:rPr>
            <a:t>East </a:t>
          </a:r>
          <a:br>
            <a:rPr lang="en-GB" sz="1200" b="1" dirty="0">
              <a:latin typeface="NeueHaasGroteskDisp Std Blk"/>
            </a:rPr>
          </a:br>
          <a:r>
            <a:rPr lang="en-GB" sz="1200" b="1" dirty="0">
              <a:latin typeface="NeueHaasGroteskDisp Std Blk"/>
            </a:rPr>
            <a:t>Midlands</a:t>
          </a:r>
          <a:endParaRPr lang="en-GB" sz="105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0.26429</cdr:x>
      <cdr:y>0.75902</cdr:y>
    </cdr:from>
    <cdr:to>
      <cdr:x>0.32772</cdr:x>
      <cdr:y>0.8493</cdr:y>
    </cdr:to>
    <cdr:sp macro="" textlink="">
      <cdr:nvSpPr>
        <cdr:cNvPr id="11" name="TextBox 11"/>
        <cdr:cNvSpPr txBox="1"/>
      </cdr:nvSpPr>
      <cdr:spPr>
        <a:xfrm xmlns:a="http://schemas.openxmlformats.org/drawingml/2006/main">
          <a:off x="3307622" y="3881509"/>
          <a:ext cx="793835" cy="4616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>
              <a:latin typeface="NeueHaasGroteskDisp Std Blk"/>
            </a:rPr>
            <a:t>East of </a:t>
          </a:r>
          <a:br>
            <a:rPr lang="en-GB" sz="1200" b="1" dirty="0">
              <a:latin typeface="NeueHaasGroteskDisp Std Blk"/>
            </a:rPr>
          </a:br>
          <a:r>
            <a:rPr lang="en-GB" sz="1200" b="1" dirty="0">
              <a:latin typeface="NeueHaasGroteskDisp Std Blk"/>
            </a:rPr>
            <a:t>England</a:t>
          </a:r>
          <a:endParaRPr lang="en-GB" sz="105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0.55303</cdr:x>
      <cdr:y>0.75902</cdr:y>
    </cdr:from>
    <cdr:to>
      <cdr:x>0.60403</cdr:x>
      <cdr:y>0.8493</cdr:y>
    </cdr:to>
    <cdr:sp macro="" textlink="">
      <cdr:nvSpPr>
        <cdr:cNvPr id="12" name="TextBox 13"/>
        <cdr:cNvSpPr txBox="1"/>
      </cdr:nvSpPr>
      <cdr:spPr>
        <a:xfrm xmlns:a="http://schemas.openxmlformats.org/drawingml/2006/main">
          <a:off x="6921294" y="3881509"/>
          <a:ext cx="638271" cy="4616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>
              <a:latin typeface="NeueHaasGroteskDisp Std Blk"/>
            </a:rPr>
            <a:t>North </a:t>
          </a:r>
          <a:br>
            <a:rPr lang="en-GB" sz="1200" b="1" dirty="0">
              <a:latin typeface="NeueHaasGroteskDisp Std Blk"/>
            </a:rPr>
          </a:br>
          <a:r>
            <a:rPr lang="en-GB" sz="1200" b="1" dirty="0">
              <a:latin typeface="NeueHaasGroteskDisp Std Blk"/>
            </a:rPr>
            <a:t>West</a:t>
          </a:r>
          <a:endParaRPr lang="en-GB" sz="105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0.45991</cdr:x>
      <cdr:y>0.75902</cdr:y>
    </cdr:from>
    <cdr:to>
      <cdr:x>0.51091</cdr:x>
      <cdr:y>0.8493</cdr:y>
    </cdr:to>
    <cdr:sp macro="" textlink="">
      <cdr:nvSpPr>
        <cdr:cNvPr id="13" name="TextBox 33"/>
        <cdr:cNvSpPr txBox="1"/>
      </cdr:nvSpPr>
      <cdr:spPr>
        <a:xfrm xmlns:a="http://schemas.openxmlformats.org/drawingml/2006/main">
          <a:off x="5755844" y="3881509"/>
          <a:ext cx="638271" cy="4616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>
              <a:latin typeface="NeueHaasGroteskDisp Std Blk"/>
            </a:rPr>
            <a:t>North </a:t>
          </a:r>
          <a:br>
            <a:rPr lang="en-GB" sz="1200" b="1" dirty="0">
              <a:latin typeface="NeueHaasGroteskDisp Std Blk"/>
            </a:rPr>
          </a:br>
          <a:r>
            <a:rPr lang="en-GB" sz="1200" b="1" dirty="0">
              <a:latin typeface="NeueHaasGroteskDisp Std Blk"/>
            </a:rPr>
            <a:t>East</a:t>
          </a:r>
          <a:endParaRPr lang="en-GB" sz="105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0.64718</cdr:x>
      <cdr:y>0.75902</cdr:y>
    </cdr:from>
    <cdr:to>
      <cdr:x>0.70037</cdr:x>
      <cdr:y>0.8493</cdr:y>
    </cdr:to>
    <cdr:sp macro="" textlink="">
      <cdr:nvSpPr>
        <cdr:cNvPr id="14" name="TextBox 34"/>
        <cdr:cNvSpPr txBox="1"/>
      </cdr:nvSpPr>
      <cdr:spPr>
        <a:xfrm xmlns:a="http://schemas.openxmlformats.org/drawingml/2006/main">
          <a:off x="8099539" y="3881509"/>
          <a:ext cx="665679" cy="4616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>
              <a:latin typeface="NeueHaasGroteskDisp Std Blk"/>
            </a:rPr>
            <a:t>South </a:t>
          </a:r>
          <a:br>
            <a:rPr lang="en-GB" sz="1200" b="1" dirty="0">
              <a:latin typeface="NeueHaasGroteskDisp Std Blk"/>
            </a:rPr>
          </a:br>
          <a:r>
            <a:rPr lang="en-GB" sz="1200" b="1" dirty="0">
              <a:latin typeface="NeueHaasGroteskDisp Std Blk"/>
            </a:rPr>
            <a:t>East</a:t>
          </a:r>
        </a:p>
      </cdr:txBody>
    </cdr:sp>
  </cdr:relSizeAnchor>
  <cdr:relSizeAnchor xmlns:cdr="http://schemas.openxmlformats.org/drawingml/2006/chartDrawing">
    <cdr:from>
      <cdr:x>0.36124</cdr:x>
      <cdr:y>0.75902</cdr:y>
    </cdr:from>
    <cdr:to>
      <cdr:x>0.42134</cdr:x>
      <cdr:y>0.81319</cdr:y>
    </cdr:to>
    <cdr:sp macro="" textlink="">
      <cdr:nvSpPr>
        <cdr:cNvPr id="15" name="TextBox 11"/>
        <cdr:cNvSpPr txBox="1"/>
      </cdr:nvSpPr>
      <cdr:spPr>
        <a:xfrm xmlns:a="http://schemas.openxmlformats.org/drawingml/2006/main">
          <a:off x="4521018" y="3881509"/>
          <a:ext cx="752159" cy="277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>
              <a:latin typeface="NeueHaasGroteskDisp Std Blk"/>
            </a:rPr>
            <a:t>London</a:t>
          </a:r>
          <a:endParaRPr lang="en-GB" sz="105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0.74195</cdr:x>
      <cdr:y>0.75902</cdr:y>
    </cdr:from>
    <cdr:to>
      <cdr:x>0.79513</cdr:x>
      <cdr:y>0.8493</cdr:y>
    </cdr:to>
    <cdr:sp macro="" textlink="">
      <cdr:nvSpPr>
        <cdr:cNvPr id="16" name="TextBox 34"/>
        <cdr:cNvSpPr txBox="1"/>
      </cdr:nvSpPr>
      <cdr:spPr>
        <a:xfrm xmlns:a="http://schemas.openxmlformats.org/drawingml/2006/main">
          <a:off x="9285597" y="3881509"/>
          <a:ext cx="665554" cy="4616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>
              <a:latin typeface="NeueHaasGroteskDisp Std Blk"/>
            </a:rPr>
            <a:t>South </a:t>
          </a:r>
          <a:br>
            <a:rPr lang="en-GB" sz="1200" b="1" dirty="0">
              <a:latin typeface="NeueHaasGroteskDisp Std Blk"/>
            </a:rPr>
          </a:br>
          <a:r>
            <a:rPr lang="en-GB" sz="1200" b="1" dirty="0">
              <a:latin typeface="NeueHaasGroteskDisp Std Blk"/>
            </a:rPr>
            <a:t>West</a:t>
          </a:r>
        </a:p>
      </cdr:txBody>
    </cdr:sp>
  </cdr:relSizeAnchor>
  <cdr:relSizeAnchor xmlns:cdr="http://schemas.openxmlformats.org/drawingml/2006/chartDrawing">
    <cdr:from>
      <cdr:x>0.82972</cdr:x>
      <cdr:y>0.75902</cdr:y>
    </cdr:from>
    <cdr:to>
      <cdr:x>0.89789</cdr:x>
      <cdr:y>0.8493</cdr:y>
    </cdr:to>
    <cdr:sp macro="" textlink="">
      <cdr:nvSpPr>
        <cdr:cNvPr id="17" name="TextBox 34"/>
        <cdr:cNvSpPr txBox="1"/>
      </cdr:nvSpPr>
      <cdr:spPr>
        <a:xfrm xmlns:a="http://schemas.openxmlformats.org/drawingml/2006/main">
          <a:off x="10384092" y="3881509"/>
          <a:ext cx="853156" cy="4616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>
              <a:latin typeface="NeueHaasGroteskDisp Std Blk"/>
            </a:rPr>
            <a:t>West </a:t>
          </a:r>
          <a:br>
            <a:rPr lang="en-GB" sz="1200" b="1" dirty="0">
              <a:latin typeface="NeueHaasGroteskDisp Std Blk"/>
            </a:rPr>
          </a:br>
          <a:r>
            <a:rPr lang="en-GB" sz="1200" b="1" dirty="0">
              <a:latin typeface="NeueHaasGroteskDisp Std Blk"/>
            </a:rPr>
            <a:t>Midlands</a:t>
          </a:r>
        </a:p>
      </cdr:txBody>
    </cdr:sp>
  </cdr:relSizeAnchor>
  <cdr:relSizeAnchor xmlns:cdr="http://schemas.openxmlformats.org/drawingml/2006/chartDrawing">
    <cdr:from>
      <cdr:x>0.91352</cdr:x>
      <cdr:y>0.75902</cdr:y>
    </cdr:from>
    <cdr:to>
      <cdr:x>1</cdr:x>
      <cdr:y>0.88541</cdr:y>
    </cdr:to>
    <cdr:sp macro="" textlink="">
      <cdr:nvSpPr>
        <cdr:cNvPr id="18" name="TextBox 34"/>
        <cdr:cNvSpPr txBox="1"/>
      </cdr:nvSpPr>
      <cdr:spPr>
        <a:xfrm xmlns:a="http://schemas.openxmlformats.org/drawingml/2006/main">
          <a:off x="11432817" y="3881509"/>
          <a:ext cx="1082308" cy="6463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>
              <a:latin typeface="NeueHaasGroteskDisp Std Blk"/>
            </a:rPr>
            <a:t>Yorkshire</a:t>
          </a:r>
          <a:br>
            <a:rPr lang="en-GB" sz="1200" b="1" dirty="0">
              <a:latin typeface="NeueHaasGroteskDisp Std Blk"/>
            </a:rPr>
          </a:br>
          <a:r>
            <a:rPr lang="en-GB" sz="1200" b="1" dirty="0">
              <a:latin typeface="NeueHaasGroteskDisp Std Blk"/>
            </a:rPr>
            <a:t>and </a:t>
          </a:r>
          <a:br>
            <a:rPr lang="en-GB" sz="1200" b="1" dirty="0">
              <a:latin typeface="NeueHaasGroteskDisp Std Blk"/>
            </a:rPr>
          </a:br>
          <a:r>
            <a:rPr lang="en-GB" sz="1200" b="1" dirty="0">
              <a:latin typeface="NeueHaasGroteskDisp Std Blk"/>
            </a:rPr>
            <a:t>The Humber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0.65891</cdr:x>
      <cdr:y>0</cdr:y>
    </cdr:from>
    <cdr:to>
      <cdr:x>0.75735</cdr:x>
      <cdr:y>0.153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0.8789</cdr:x>
      <cdr:y>0.56962</cdr:y>
    </cdr:from>
    <cdr:to>
      <cdr:x>0.94956</cdr:x>
      <cdr:y>0.70549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97D078B0-7E8D-4C48-A0C0-5C3AA8A985E1}"/>
            </a:ext>
          </a:extLst>
        </cdr:cNvPr>
        <cdr:cNvGrpSpPr/>
      </cdr:nvGrpSpPr>
      <cdr:grpSpPr>
        <a:xfrm xmlns:a="http://schemas.openxmlformats.org/drawingml/2006/main">
          <a:off x="10572367" y="3263242"/>
          <a:ext cx="849976" cy="778373"/>
          <a:chOff x="10521538" y="3212425"/>
          <a:chExt cx="850027" cy="778398"/>
        </a:xfrm>
      </cdr:grpSpPr>
      <cdr:sp macro="" textlink="">
        <cdr:nvSpPr>
          <cdr:cNvPr id="3" name="Rectangle 2"/>
          <cdr:cNvSpPr/>
        </cdr:nvSpPr>
        <cdr:spPr>
          <a:xfrm xmlns:a="http://schemas.openxmlformats.org/drawingml/2006/main">
            <a:off x="10521538" y="3325091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/>
          </a:solidFill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4" name="TextBox 7"/>
          <cdr:cNvSpPr txBox="1"/>
        </cdr:nvSpPr>
        <cdr:spPr>
          <a:xfrm xmlns:a="http://schemas.openxmlformats.org/drawingml/2006/main">
            <a:off x="10665538" y="3212425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2015</a:t>
            </a:r>
          </a:p>
        </cdr:txBody>
      </cdr:sp>
      <cdr:sp macro="" textlink="">
        <cdr:nvSpPr>
          <cdr:cNvPr id="5" name="Rectangle 4"/>
          <cdr:cNvSpPr/>
        </cdr:nvSpPr>
        <cdr:spPr>
          <a:xfrm xmlns:a="http://schemas.openxmlformats.org/drawingml/2006/main">
            <a:off x="10539086" y="3739462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65000"/>
            </a:schemeClr>
          </a:solidFill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6" name="TextBox 9"/>
          <cdr:cNvSpPr txBox="1"/>
        </cdr:nvSpPr>
        <cdr:spPr>
          <a:xfrm xmlns:a="http://schemas.openxmlformats.org/drawingml/2006/main">
            <a:off x="10673938" y="3621491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2013</a:t>
            </a: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0.09936</cdr:x>
      <cdr:y>0.78384</cdr:y>
    </cdr:from>
    <cdr:to>
      <cdr:x>0.18253</cdr:x>
      <cdr:y>0.85615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256778" y="4421730"/>
          <a:ext cx="1052034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Hotels &amp; Restaurants </a:t>
          </a:r>
        </a:p>
      </cdr:txBody>
    </cdr:sp>
  </cdr:relSizeAnchor>
  <cdr:relSizeAnchor xmlns:cdr="http://schemas.openxmlformats.org/drawingml/2006/chartDrawing">
    <cdr:from>
      <cdr:x>0.22423</cdr:x>
      <cdr:y>0.78384</cdr:y>
    </cdr:from>
    <cdr:to>
      <cdr:x>0.34489</cdr:x>
      <cdr:y>0.82834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2836393" y="4421730"/>
          <a:ext cx="1526252" cy="251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Manufacturing</a:t>
          </a:r>
        </a:p>
      </cdr:txBody>
    </cdr:sp>
  </cdr:relSizeAnchor>
  <cdr:relSizeAnchor xmlns:cdr="http://schemas.openxmlformats.org/drawingml/2006/chartDrawing">
    <cdr:from>
      <cdr:x>0.02736</cdr:x>
      <cdr:y>0.78384</cdr:y>
    </cdr:from>
    <cdr:to>
      <cdr:x>0.1109</cdr:x>
      <cdr:y>0.82749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346101" y="4421730"/>
          <a:ext cx="1056665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Public Admin</a:t>
          </a:r>
        </a:p>
      </cdr:txBody>
    </cdr:sp>
  </cdr:relSizeAnchor>
  <cdr:relSizeAnchor xmlns:cdr="http://schemas.openxmlformats.org/drawingml/2006/chartDrawing">
    <cdr:from>
      <cdr:x>0.3169</cdr:x>
      <cdr:y>0.78384</cdr:y>
    </cdr:from>
    <cdr:to>
      <cdr:x>0.39931</cdr:x>
      <cdr:y>0.85615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4008470" y="4421730"/>
          <a:ext cx="1042421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Wholesale &amp; Retail</a:t>
          </a:r>
        </a:p>
      </cdr:txBody>
    </cdr:sp>
  </cdr:relSizeAnchor>
  <cdr:relSizeAnchor xmlns:cdr="http://schemas.openxmlformats.org/drawingml/2006/chartDrawing">
    <cdr:from>
      <cdr:x>0.67595</cdr:x>
      <cdr:y>0.78384</cdr:y>
    </cdr:from>
    <cdr:to>
      <cdr:x>0.75836</cdr:x>
      <cdr:y>0.85615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550273" y="4421730"/>
          <a:ext cx="1042421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Business Services </a:t>
          </a:r>
        </a:p>
      </cdr:txBody>
    </cdr:sp>
  </cdr:relSizeAnchor>
  <cdr:relSizeAnchor xmlns:cdr="http://schemas.openxmlformats.org/drawingml/2006/chartDrawing">
    <cdr:from>
      <cdr:x>0.74853</cdr:x>
      <cdr:y>0.78384</cdr:y>
    </cdr:from>
    <cdr:to>
      <cdr:x>0.83094</cdr:x>
      <cdr:y>0.85477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9468366" y="4421730"/>
          <a:ext cx="1042421" cy="400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Arts &amp; Other Services</a:t>
          </a:r>
        </a:p>
      </cdr:txBody>
    </cdr:sp>
  </cdr:relSizeAnchor>
  <cdr:relSizeAnchor xmlns:cdr="http://schemas.openxmlformats.org/drawingml/2006/chartDrawing">
    <cdr:from>
      <cdr:x>0.53422</cdr:x>
      <cdr:y>0.78384</cdr:y>
    </cdr:from>
    <cdr:to>
      <cdr:x>0.61663</cdr:x>
      <cdr:y>0.85615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6757426" y="4421730"/>
          <a:ext cx="1042420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Electricity, Gas &amp; Water</a:t>
          </a:r>
        </a:p>
      </cdr:txBody>
    </cdr:sp>
  </cdr:relSizeAnchor>
  <cdr:relSizeAnchor xmlns:cdr="http://schemas.openxmlformats.org/drawingml/2006/chartDrawing">
    <cdr:from>
      <cdr:x>0.17319</cdr:x>
      <cdr:y>0.78384</cdr:y>
    </cdr:from>
    <cdr:to>
      <cdr:x>0.2556</cdr:x>
      <cdr:y>0.82834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2190734" y="4421730"/>
          <a:ext cx="1042420" cy="251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Education</a:t>
          </a:r>
        </a:p>
      </cdr:txBody>
    </cdr:sp>
  </cdr:relSizeAnchor>
  <cdr:relSizeAnchor xmlns:cdr="http://schemas.openxmlformats.org/drawingml/2006/chartDrawing">
    <cdr:from>
      <cdr:x>0.82098</cdr:x>
      <cdr:y>0.78384</cdr:y>
    </cdr:from>
    <cdr:to>
      <cdr:x>0.90339</cdr:x>
      <cdr:y>0.82834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10384680" y="4421730"/>
          <a:ext cx="1042421" cy="251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Construction</a:t>
          </a:r>
        </a:p>
      </cdr:txBody>
    </cdr:sp>
  </cdr:relSizeAnchor>
  <cdr:relSizeAnchor xmlns:cdr="http://schemas.openxmlformats.org/drawingml/2006/chartDrawing">
    <cdr:from>
      <cdr:x>0.60461</cdr:x>
      <cdr:y>0.78384</cdr:y>
    </cdr:from>
    <cdr:to>
      <cdr:x>0.68702</cdr:x>
      <cdr:y>0.85477</cdr:y>
    </cdr:to>
    <cdr:sp macro="" textlink="">
      <cdr:nvSpPr>
        <cdr:cNvPr id="11" name="TextBox 5"/>
        <cdr:cNvSpPr txBox="1"/>
      </cdr:nvSpPr>
      <cdr:spPr>
        <a:xfrm xmlns:a="http://schemas.openxmlformats.org/drawingml/2006/main">
          <a:off x="7647852" y="4421730"/>
          <a:ext cx="1042420" cy="400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Transport &amp; </a:t>
          </a:r>
          <a:r>
            <a:rPr lang="en-GB" sz="1000" dirty="0" err="1">
              <a:latin typeface="NeueHaasGroteskDisp Std Blk"/>
            </a:rPr>
            <a:t>Comms</a:t>
          </a:r>
          <a:endParaRPr lang="en-GB" sz="1000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0.39249</cdr:x>
      <cdr:y>0.78384</cdr:y>
    </cdr:from>
    <cdr:to>
      <cdr:x>0.4749</cdr:x>
      <cdr:y>0.85615</cdr:y>
    </cdr:to>
    <cdr:sp macro="" textlink="">
      <cdr:nvSpPr>
        <cdr:cNvPr id="12" name="TextBox 5"/>
        <cdr:cNvSpPr txBox="1"/>
      </cdr:nvSpPr>
      <cdr:spPr>
        <a:xfrm xmlns:a="http://schemas.openxmlformats.org/drawingml/2006/main">
          <a:off x="4964622" y="4421730"/>
          <a:ext cx="1042421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Financial Services </a:t>
          </a:r>
        </a:p>
      </cdr:txBody>
    </cdr:sp>
  </cdr:relSizeAnchor>
  <cdr:relSizeAnchor xmlns:cdr="http://schemas.openxmlformats.org/drawingml/2006/chartDrawing">
    <cdr:from>
      <cdr:x>0.8947</cdr:x>
      <cdr:y>0.78384</cdr:y>
    </cdr:from>
    <cdr:to>
      <cdr:x>0.97711</cdr:x>
      <cdr:y>0.82834</cdr:y>
    </cdr:to>
    <cdr:sp macro="" textlink="">
      <cdr:nvSpPr>
        <cdr:cNvPr id="13" name="TextBox 5"/>
        <cdr:cNvSpPr txBox="1"/>
      </cdr:nvSpPr>
      <cdr:spPr>
        <a:xfrm xmlns:a="http://schemas.openxmlformats.org/drawingml/2006/main">
          <a:off x="11317269" y="4421730"/>
          <a:ext cx="1042420" cy="251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Agriculture</a:t>
          </a:r>
        </a:p>
      </cdr:txBody>
    </cdr:sp>
  </cdr:relSizeAnchor>
  <cdr:relSizeAnchor xmlns:cdr="http://schemas.openxmlformats.org/drawingml/2006/chartDrawing">
    <cdr:from>
      <cdr:x>0.46349</cdr:x>
      <cdr:y>0.78384</cdr:y>
    </cdr:from>
    <cdr:to>
      <cdr:x>0.5459</cdr:x>
      <cdr:y>0.85615</cdr:y>
    </cdr:to>
    <cdr:sp macro="" textlink="">
      <cdr:nvSpPr>
        <cdr:cNvPr id="14" name="TextBox 5"/>
        <cdr:cNvSpPr txBox="1"/>
      </cdr:nvSpPr>
      <cdr:spPr>
        <a:xfrm xmlns:a="http://schemas.openxmlformats.org/drawingml/2006/main">
          <a:off x="5862835" y="4421730"/>
          <a:ext cx="1042420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Health &amp; Social Work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0.65891</cdr:x>
      <cdr:y>0</cdr:y>
    </cdr:from>
    <cdr:to>
      <cdr:x>0.75735</cdr:x>
      <cdr:y>0.153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0.89168</cdr:x>
      <cdr:y>0.59314</cdr:y>
    </cdr:from>
    <cdr:to>
      <cdr:x>0.96337</cdr:x>
      <cdr:y>0.73462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480C8171-0B79-4340-B918-68CA7116D939}"/>
            </a:ext>
          </a:extLst>
        </cdr:cNvPr>
        <cdr:cNvGrpSpPr/>
      </cdr:nvGrpSpPr>
      <cdr:grpSpPr>
        <a:xfrm xmlns:a="http://schemas.openxmlformats.org/drawingml/2006/main">
          <a:off x="10572329" y="3263248"/>
          <a:ext cx="850002" cy="778373"/>
          <a:chOff x="10521538" y="3212425"/>
          <a:chExt cx="850027" cy="778398"/>
        </a:xfrm>
      </cdr:grpSpPr>
      <cdr:sp macro="" textlink="">
        <cdr:nvSpPr>
          <cdr:cNvPr id="3" name="Rectangle 2"/>
          <cdr:cNvSpPr/>
        </cdr:nvSpPr>
        <cdr:spPr>
          <a:xfrm xmlns:a="http://schemas.openxmlformats.org/drawingml/2006/main">
            <a:off x="10521538" y="3325091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/>
          </a:solidFill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4" name="TextBox 7"/>
          <cdr:cNvSpPr txBox="1"/>
        </cdr:nvSpPr>
        <cdr:spPr>
          <a:xfrm xmlns:a="http://schemas.openxmlformats.org/drawingml/2006/main">
            <a:off x="10665538" y="3212425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2015</a:t>
            </a:r>
          </a:p>
        </cdr:txBody>
      </cdr:sp>
      <cdr:sp macro="" textlink="">
        <cdr:nvSpPr>
          <cdr:cNvPr id="5" name="Rectangle 4"/>
          <cdr:cNvSpPr/>
        </cdr:nvSpPr>
        <cdr:spPr>
          <a:xfrm xmlns:a="http://schemas.openxmlformats.org/drawingml/2006/main">
            <a:off x="10539086" y="3739462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65000"/>
            </a:schemeClr>
          </a:solidFill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6" name="TextBox 9"/>
          <cdr:cNvSpPr txBox="1"/>
        </cdr:nvSpPr>
        <cdr:spPr>
          <a:xfrm xmlns:a="http://schemas.openxmlformats.org/drawingml/2006/main">
            <a:off x="10673938" y="3621491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2013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B779C-6C81-4813-8914-A354F3A3758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658EE-B0D2-41DB-AED0-F02609720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8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952EF-B811-44BF-B7F8-663FA743C8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A3B4A-FF96-4852-A830-3C79A3FA9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7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807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11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921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 4.1</a:t>
            </a:r>
          </a:p>
        </p:txBody>
      </p:sp>
    </p:spTree>
    <p:extLst>
      <p:ext uri="{BB962C8B-B14F-4D97-AF65-F5344CB8AC3E}">
        <p14:creationId xmlns:p14="http://schemas.microsoft.com/office/powerpoint/2010/main" val="917490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 4.1</a:t>
            </a:r>
          </a:p>
        </p:txBody>
      </p:sp>
    </p:spTree>
    <p:extLst>
      <p:ext uri="{BB962C8B-B14F-4D97-AF65-F5344CB8AC3E}">
        <p14:creationId xmlns:p14="http://schemas.microsoft.com/office/powerpoint/2010/main" val="917490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 4.1</a:t>
            </a:r>
          </a:p>
        </p:txBody>
      </p:sp>
    </p:spTree>
    <p:extLst>
      <p:ext uri="{BB962C8B-B14F-4D97-AF65-F5344CB8AC3E}">
        <p14:creationId xmlns:p14="http://schemas.microsoft.com/office/powerpoint/2010/main" val="917490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76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627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ENGLAND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70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3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3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3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3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aggregate</a:t>
            </a:r>
          </a:p>
        </p:txBody>
      </p:sp>
    </p:spTree>
    <p:extLst>
      <p:ext uri="{BB962C8B-B14F-4D97-AF65-F5344CB8AC3E}">
        <p14:creationId xmlns:p14="http://schemas.microsoft.com/office/powerpoint/2010/main" val="165475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aggregate</a:t>
            </a:r>
          </a:p>
        </p:txBody>
      </p:sp>
    </p:spTree>
    <p:extLst>
      <p:ext uri="{BB962C8B-B14F-4D97-AF65-F5344CB8AC3E}">
        <p14:creationId xmlns:p14="http://schemas.microsoft.com/office/powerpoint/2010/main" val="165475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8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8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6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204864"/>
            <a:ext cx="11521280" cy="44644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32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40768"/>
            <a:ext cx="11521280" cy="3816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0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goes here (size 34)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2204864"/>
            <a:ext cx="11521280" cy="29523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0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38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71"/>
            <a:ext cx="5661157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2174877"/>
            <a:ext cx="5661157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40771"/>
            <a:ext cx="5663273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663273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8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00394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2276872"/>
            <a:ext cx="8352928" cy="43924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3713" y="1340771"/>
            <a:ext cx="8352928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76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35360" y="2709367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5360" y="4077296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35360" y="5445224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396961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843723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1026" name="Picture 10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4102100"/>
            <a:ext cx="541533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49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2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" y="4396961"/>
            <a:ext cx="81797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2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9" y="4188857"/>
            <a:ext cx="414380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4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37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5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2" y="273050"/>
            <a:ext cx="428532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7089907" cy="63963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2" y="1435102"/>
            <a:ext cx="4285324" cy="520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UK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1222" y="5838601"/>
            <a:ext cx="1789853" cy="58039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72" y="5805265"/>
            <a:ext cx="1867747" cy="647065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4149080"/>
            <a:ext cx="10464733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1124744"/>
            <a:ext cx="10396140" cy="259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aseline="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8085280"/>
      </p:ext>
    </p:extLst>
  </p:cSld>
  <p:clrMapOvr>
    <a:masterClrMapping/>
  </p:clrMapOvr>
  <p:transition/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Page + Imag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60648"/>
            <a:ext cx="11617291" cy="864096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tx2"/>
                </a:solidFill>
                <a:latin typeface="NeueHaasGroteskDisp Std Blk"/>
              </a:defRPr>
            </a:lvl1pPr>
          </a:lstStyle>
          <a:p>
            <a:r>
              <a:rPr lang="en-US" dirty="0"/>
              <a:t>Title goes here – Standard font 34pt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7648" y="2204864"/>
            <a:ext cx="8928992" cy="403244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SzPct val="125000"/>
              <a:buFontTx/>
              <a:buNone/>
              <a:defRPr sz="2100" i="0">
                <a:latin typeface="NeueHaasGroteskDisp Std Blk"/>
              </a:defRPr>
            </a:lvl1pPr>
            <a:lvl2pPr marL="742950" indent="-285750">
              <a:buFont typeface="Arial" pitchFamily="34" charset="0"/>
              <a:buChar char="•"/>
              <a:defRPr sz="2100">
                <a:latin typeface="NeueHaasGroteskDisp Std Blk"/>
              </a:defRPr>
            </a:lvl2pPr>
            <a:lvl3pPr>
              <a:defRPr>
                <a:latin typeface="NeueHaasGroteskDisp Std Blk"/>
              </a:defRPr>
            </a:lvl3pPr>
            <a:lvl4pPr>
              <a:defRPr>
                <a:latin typeface="NeueHaasGroteskDisp Std Blk"/>
              </a:defRPr>
            </a:lvl4pPr>
            <a:lvl5pPr>
              <a:defRPr>
                <a:latin typeface="NeueHaasGroteskDisp Std Blk"/>
              </a:defRPr>
            </a:lvl5pPr>
          </a:lstStyle>
          <a:p>
            <a:pPr lvl="0"/>
            <a:r>
              <a:rPr lang="en-US" dirty="0"/>
              <a:t>Content should be added here in size 21 text.</a:t>
            </a:r>
          </a:p>
          <a:p>
            <a:pPr lvl="0"/>
            <a:r>
              <a:rPr lang="en-US" dirty="0"/>
              <a:t>“Quotes should be shown in quotation marks and be size 21 in italic” – All quotes need to be attributed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endParaRPr lang="en-US" kern="0" dirty="0"/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Line break after ten words; 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Standard font should be 21 point;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Best practice is no more than three bullets.</a:t>
            </a:r>
          </a:p>
          <a:p>
            <a:pPr lvl="0"/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39184" y="1340768"/>
            <a:ext cx="2495549" cy="38164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9184" y="5157788"/>
            <a:ext cx="2495549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NeueHaasGroteskDisp Std Blk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Picture description goes here – standard font 13pt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927648" y="1341439"/>
            <a:ext cx="8929919" cy="719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latin typeface="NeueHaasGroteskDisp Std Blk"/>
              </a:defRPr>
            </a:lvl1pPr>
          </a:lstStyle>
          <a:p>
            <a:pPr algn="l"/>
            <a:r>
              <a:rPr lang="en-US" sz="2100" dirty="0">
                <a:solidFill>
                  <a:schemeClr val="tx1"/>
                </a:solidFill>
                <a:latin typeface="NeueHaasGroteskDisp Std Blk" charset="0"/>
                <a:ea typeface="NeueHaasGroteskDisp Std Blk" charset="0"/>
                <a:cs typeface="NeueHaasGroteskDisp Std Blk" charset="0"/>
                <a:sym typeface="NeueHaasGroteskDisp Std Blk" charset="0"/>
              </a:rPr>
              <a:t>Subtitle if needed in 21pt bold. Subtitle should not run over three lines.</a:t>
            </a:r>
          </a:p>
        </p:txBody>
      </p:sp>
    </p:spTree>
    <p:extLst>
      <p:ext uri="{BB962C8B-B14F-4D97-AF65-F5344CB8AC3E}">
        <p14:creationId xmlns:p14="http://schemas.microsoft.com/office/powerpoint/2010/main" val="2065272994"/>
      </p:ext>
    </p:extLst>
  </p:cSld>
  <p:clrMapOvr>
    <a:masterClrMapping/>
  </p:clrMapOvr>
  <p:transition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F420-E3A2-4BD3-A94B-F65CB5EAA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391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14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49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5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52128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84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52128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431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060848"/>
            <a:ext cx="1152128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124747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711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823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124744"/>
            <a:ext cx="8352928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124744"/>
            <a:ext cx="3073400" cy="42489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676954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79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306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e Ba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77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478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204864"/>
            <a:ext cx="11521280" cy="44644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661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40768"/>
            <a:ext cx="11521280" cy="3816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149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goes here (size 34)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2204864"/>
            <a:ext cx="11521280" cy="29523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17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060848"/>
            <a:ext cx="1152128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124747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298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619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71"/>
            <a:ext cx="5661157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2174877"/>
            <a:ext cx="5661157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40771"/>
            <a:ext cx="5663273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663273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377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694893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2276872"/>
            <a:ext cx="8352928" cy="43924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3713" y="1340771"/>
            <a:ext cx="8352928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653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35360" y="2709367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5360" y="4077296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35360" y="5445224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28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396961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131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10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4102100"/>
            <a:ext cx="541533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89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" y="4396961"/>
            <a:ext cx="81797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10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9" y="4188857"/>
            <a:ext cx="414380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7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4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53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654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2" y="273050"/>
            <a:ext cx="428532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7089907" cy="63963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2" y="1435102"/>
            <a:ext cx="4285324" cy="520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82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UK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1222" y="5838601"/>
            <a:ext cx="1789853" cy="58039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72" y="5805265"/>
            <a:ext cx="1867747" cy="647065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4149080"/>
            <a:ext cx="10464733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1124744"/>
            <a:ext cx="10396140" cy="259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aseline="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16254251"/>
      </p:ext>
    </p:extLst>
  </p:cSld>
  <p:clrMapOvr>
    <a:masterClrMapping/>
  </p:clrMapOvr>
  <p:transition/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Page + Imag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60648"/>
            <a:ext cx="11617291" cy="864096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tx2"/>
                </a:solidFill>
                <a:latin typeface="NeueHaasGroteskDisp Std Blk"/>
              </a:defRPr>
            </a:lvl1pPr>
          </a:lstStyle>
          <a:p>
            <a:r>
              <a:rPr lang="en-US" dirty="0"/>
              <a:t>Title goes here – Standard font 34pt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7648" y="2204864"/>
            <a:ext cx="8928992" cy="403244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SzPct val="125000"/>
              <a:buFontTx/>
              <a:buNone/>
              <a:defRPr sz="2100" i="0">
                <a:latin typeface="NeueHaasGroteskDisp Std Blk"/>
              </a:defRPr>
            </a:lvl1pPr>
            <a:lvl2pPr marL="742950" indent="-285750">
              <a:buFont typeface="Arial" pitchFamily="34" charset="0"/>
              <a:buChar char="•"/>
              <a:defRPr sz="2100">
                <a:latin typeface="NeueHaasGroteskDisp Std Blk"/>
              </a:defRPr>
            </a:lvl2pPr>
            <a:lvl3pPr>
              <a:defRPr>
                <a:latin typeface="NeueHaasGroteskDisp Std Blk"/>
              </a:defRPr>
            </a:lvl3pPr>
            <a:lvl4pPr>
              <a:defRPr>
                <a:latin typeface="NeueHaasGroteskDisp Std Blk"/>
              </a:defRPr>
            </a:lvl4pPr>
            <a:lvl5pPr>
              <a:defRPr>
                <a:latin typeface="NeueHaasGroteskDisp Std Blk"/>
              </a:defRPr>
            </a:lvl5pPr>
          </a:lstStyle>
          <a:p>
            <a:pPr lvl="0"/>
            <a:r>
              <a:rPr lang="en-US" dirty="0"/>
              <a:t>Content should be added here in size 21 text.</a:t>
            </a:r>
          </a:p>
          <a:p>
            <a:pPr lvl="0"/>
            <a:r>
              <a:rPr lang="en-US" dirty="0"/>
              <a:t>“Quotes should be shown in quotation marks and be size 21 in italic” – All quotes need to be attributed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endParaRPr lang="en-US" kern="0" dirty="0"/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Line break after ten words; 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Standard font should be 21 point;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Best practice is no more than three bullets.</a:t>
            </a:r>
          </a:p>
          <a:p>
            <a:pPr lvl="0"/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39184" y="1340768"/>
            <a:ext cx="2495549" cy="38164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9184" y="5157788"/>
            <a:ext cx="2495549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NeueHaasGroteskDisp Std Blk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Picture description goes here – standard font 13pt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927648" y="1341439"/>
            <a:ext cx="8929919" cy="719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latin typeface="NeueHaasGroteskDisp Std Blk"/>
              </a:defRPr>
            </a:lvl1pPr>
          </a:lstStyle>
          <a:p>
            <a:pPr algn="l"/>
            <a:r>
              <a:rPr lang="en-US" sz="2100" dirty="0">
                <a:solidFill>
                  <a:schemeClr val="tx1"/>
                </a:solidFill>
                <a:latin typeface="NeueHaasGroteskDisp Std Blk" charset="0"/>
                <a:ea typeface="NeueHaasGroteskDisp Std Blk" charset="0"/>
                <a:cs typeface="NeueHaasGroteskDisp Std Blk" charset="0"/>
                <a:sym typeface="NeueHaasGroteskDisp Std Blk" charset="0"/>
              </a:rPr>
              <a:t>Subtitle if needed in 21pt bold. Subtitle should not run over three lines.</a:t>
            </a:r>
          </a:p>
        </p:txBody>
      </p:sp>
    </p:spTree>
    <p:extLst>
      <p:ext uri="{BB962C8B-B14F-4D97-AF65-F5344CB8AC3E}">
        <p14:creationId xmlns:p14="http://schemas.microsoft.com/office/powerpoint/2010/main" val="108881353"/>
      </p:ext>
    </p:extLst>
  </p:cSld>
  <p:clrMapOvr>
    <a:masterClrMapping/>
  </p:clrMapOvr>
  <p:transition/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F420-E3A2-4BD3-A94B-F65CB5EAA8C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6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1222" y="5838601"/>
            <a:ext cx="1789853" cy="58039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72" y="5805265"/>
            <a:ext cx="1867747" cy="64706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114800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09721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4" y="2022476"/>
            <a:ext cx="42333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43605" y="1988840"/>
            <a:ext cx="7679267" cy="7588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3605" y="3019674"/>
            <a:ext cx="7679267" cy="7588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543605" y="4050506"/>
            <a:ext cx="7679267" cy="7588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620689"/>
            <a:ext cx="9793816" cy="1008063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marL="0" indent="0" eaLnBrk="1" hangingPunct="1"/>
            <a:r>
              <a:rPr lang="en-US" sz="3300" dirty="0">
                <a:latin typeface="NeueHaasGroteskDisp Std Blk" charset="0"/>
                <a:ea typeface="NeueHaasGroteskDisp Std Blk" charset="0"/>
                <a:cs typeface="NeueHaasGroteskDisp Std Blk" charset="0"/>
                <a:sym typeface="NeueHaasGroteskDisp Std Blk" charset="0"/>
              </a:rPr>
              <a:t>Last page should be used for contacts and social media. 33pt</a:t>
            </a:r>
            <a:endParaRPr lang="en-US" sz="3300" dirty="0">
              <a:latin typeface="NeueHaasGroteskDisp Std Blk" charset="0"/>
              <a:ea typeface="ヒラギノ角ゴ ProN W6" charset="0"/>
              <a:cs typeface="ヒラギノ角ゴ ProN W6" charset="0"/>
              <a:sym typeface="NeueHaasGroteskDisp Std Bl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09851"/>
      </p:ext>
    </p:extLst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124744"/>
            <a:ext cx="8352928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124744"/>
            <a:ext cx="3073400" cy="42489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206892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79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28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e Ba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7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89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68"/>
            <a:ext cx="1152128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5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1" r:id="rId2"/>
    <p:sldLayoutId id="2147483722" r:id="rId3"/>
    <p:sldLayoutId id="2147483723" r:id="rId4"/>
    <p:sldLayoutId id="2147483748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43" r:id="rId19"/>
    <p:sldLayoutId id="2147483742" r:id="rId20"/>
    <p:sldLayoutId id="2147483744" r:id="rId21"/>
    <p:sldLayoutId id="2147483737" r:id="rId22"/>
    <p:sldLayoutId id="2147483738" r:id="rId23"/>
    <p:sldLayoutId id="2147483739" r:id="rId24"/>
    <p:sldLayoutId id="2147483745" r:id="rId25"/>
    <p:sldLayoutId id="2147483746" r:id="rId26"/>
    <p:sldLayoutId id="2147483781" r:id="rId27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68"/>
            <a:ext cx="1152128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4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2.gif"/><Relationship Id="rId7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35360" y="3933056"/>
            <a:ext cx="10464733" cy="11049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England Slide Pack</a:t>
            </a:r>
          </a:p>
          <a:p>
            <a:r>
              <a:rPr lang="en-GB" sz="2800"/>
              <a:t>May 2016</a:t>
            </a:r>
            <a:endParaRPr lang="en-GB" sz="2800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5360" y="620688"/>
            <a:ext cx="10177131" cy="2591594"/>
          </a:xfrm>
        </p:spPr>
        <p:txBody>
          <a:bodyPr/>
          <a:lstStyle/>
          <a:p>
            <a:r>
              <a:rPr lang="en-GB" dirty="0"/>
              <a:t>Employer Skills Survey 2015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840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3585819235"/>
              </p:ext>
            </p:extLst>
          </p:nvPr>
        </p:nvGraphicFramePr>
        <p:xfrm>
          <a:off x="-559715" y="1468910"/>
          <a:ext cx="12515125" cy="511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skill-shortage vacancies by region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451" y="1039436"/>
            <a:ext cx="283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 err="1">
                <a:latin typeface="NeueHaasGroteskDisp Std Blk"/>
              </a:rPr>
              <a:t>SSV</a:t>
            </a:r>
            <a:r>
              <a:rPr lang="en-GB" sz="1400" b="1" dirty="0">
                <a:latin typeface="NeueHaasGroteskDisp Std Blk"/>
              </a:rPr>
              <a:t> Density </a:t>
            </a:r>
            <a:r>
              <a:rPr lang="en-GB" sz="1000" b="1" dirty="0">
                <a:latin typeface="NeueHaasGroteskDisp Std Blk"/>
              </a:rPr>
              <a:t>(</a:t>
            </a:r>
            <a:r>
              <a:rPr lang="en-GB" sz="1000" b="1" dirty="0" err="1">
                <a:latin typeface="NeueHaasGroteskDisp Std Blk"/>
              </a:rPr>
              <a:t>SSVs</a:t>
            </a:r>
            <a:r>
              <a:rPr lang="en-GB" sz="1000" b="1" dirty="0">
                <a:latin typeface="NeueHaasGroteskDisp Std Blk"/>
              </a:rPr>
              <a:t> as % of Vacs)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11013" y="1815410"/>
            <a:ext cx="8922580" cy="290899"/>
            <a:chOff x="1187092" y="1979307"/>
            <a:chExt cx="8922580" cy="290899"/>
          </a:xfrm>
        </p:grpSpPr>
        <p:grpSp>
          <p:nvGrpSpPr>
            <p:cNvPr id="7" name="Group 6"/>
            <p:cNvGrpSpPr/>
            <p:nvPr/>
          </p:nvGrpSpPr>
          <p:grpSpPr>
            <a:xfrm>
              <a:off x="5500877" y="2085422"/>
              <a:ext cx="412339" cy="83820"/>
              <a:chOff x="5500877" y="2085422"/>
              <a:chExt cx="412339" cy="8382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4956" y="2085422"/>
                <a:ext cx="88260" cy="83820"/>
              </a:xfrm>
              <a:prstGeom prst="rect">
                <a:avLst/>
              </a:prstGeom>
              <a:ln cap="sq">
                <a:solidFill>
                  <a:srgbClr val="233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663232" y="2085422"/>
                <a:ext cx="88260" cy="838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cap="sq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500877" y="2085422"/>
                <a:ext cx="88260" cy="838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cap="sq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87092" y="2066740"/>
              <a:ext cx="431270" cy="117250"/>
              <a:chOff x="1187092" y="2066740"/>
              <a:chExt cx="431270" cy="11725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349447" y="2080506"/>
                <a:ext cx="88260" cy="8382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87092" y="2080506"/>
                <a:ext cx="88260" cy="8382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481582" y="2066740"/>
                <a:ext cx="136780" cy="11725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510758" y="2082964"/>
                <a:ext cx="88260" cy="8382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rgbClr val="233A7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586129" y="1979307"/>
              <a:ext cx="3118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Incidence of establishments with vacancies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45739" y="1993207"/>
              <a:ext cx="40639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Incidence of establishments with skill-shortage vacancies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868383" y="1374773"/>
            <a:ext cx="1018052" cy="241980"/>
            <a:chOff x="310193" y="1430772"/>
            <a:chExt cx="1018052" cy="241980"/>
          </a:xfrm>
        </p:grpSpPr>
        <p:sp>
          <p:nvSpPr>
            <p:cNvPr id="136" name="Rectangle 135"/>
            <p:cNvSpPr/>
            <p:nvPr/>
          </p:nvSpPr>
          <p:spPr>
            <a:xfrm>
              <a:off x="1004245" y="1430772"/>
              <a:ext cx="324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22%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10193" y="1430772"/>
              <a:ext cx="324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17%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57219" y="1430772"/>
              <a:ext cx="324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17%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-144413" y="5997861"/>
            <a:ext cx="12053552" cy="598117"/>
            <a:chOff x="-127387" y="6034348"/>
            <a:chExt cx="12053552" cy="598117"/>
          </a:xfrm>
        </p:grpSpPr>
        <p:sp>
          <p:nvSpPr>
            <p:cNvPr id="93" name="TextBox 92"/>
            <p:cNvSpPr txBox="1"/>
            <p:nvPr/>
          </p:nvSpPr>
          <p:spPr>
            <a:xfrm>
              <a:off x="3910681" y="6399299"/>
              <a:ext cx="8198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dirty="0"/>
                <a:t>(10,630)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094914" y="6399299"/>
              <a:ext cx="8198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dirty="0"/>
                <a:t>(5,642)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279147" y="6399299"/>
              <a:ext cx="8198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dirty="0"/>
                <a:t>(8,631)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463380" y="6399299"/>
              <a:ext cx="8198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dirty="0"/>
                <a:t>(10,685)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647613" y="6399299"/>
              <a:ext cx="8456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dirty="0"/>
                <a:t>(8,493)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857737" y="6399299"/>
              <a:ext cx="8456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dirty="0"/>
                <a:t>(7,879)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1067862" y="6399299"/>
              <a:ext cx="8456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dirty="0"/>
                <a:t>(7,545)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26448" y="6399299"/>
              <a:ext cx="8198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dirty="0"/>
                <a:t>(8,445)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542215" y="6399299"/>
              <a:ext cx="8198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dirty="0"/>
                <a:t>(7,179)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57982" y="6399299"/>
              <a:ext cx="8198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dirty="0"/>
                <a:t>(75,129)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-127387" y="6401633"/>
              <a:ext cx="8198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dirty="0"/>
                <a:t>2015: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-109979" y="6034348"/>
              <a:ext cx="12036144" cy="235881"/>
              <a:chOff x="-109979" y="6126581"/>
              <a:chExt cx="12036144" cy="235881"/>
            </a:xfrm>
          </p:grpSpPr>
          <p:sp>
            <p:nvSpPr>
              <p:cNvPr id="176" name="TextBox 175"/>
              <p:cNvSpPr txBox="1"/>
              <p:nvPr/>
            </p:nvSpPr>
            <p:spPr>
              <a:xfrm>
                <a:off x="3923286" y="6126581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(9,925)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5107519" y="6126581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(5,529)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6291752" y="6126581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(8,735)</a:t>
                </a: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7475985" y="6126581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(10,592)</a:t>
                </a: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8660218" y="6126581"/>
                <a:ext cx="84569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(8,377)</a:t>
                </a: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9870342" y="6126581"/>
                <a:ext cx="84569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(7,851)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1080467" y="6126581"/>
                <a:ext cx="84569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(7,522)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2739053" y="6126581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(8,372)</a:t>
                </a: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1554820" y="6126581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(7,253)</a:t>
                </a: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370587" y="6126581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(74,156)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-109979" y="6131630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2011: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-114782" y="6211570"/>
              <a:ext cx="12040947" cy="235360"/>
              <a:chOff x="-114782" y="6056640"/>
              <a:chExt cx="12040947" cy="235360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3923286" y="6056640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(10,371)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107519" y="6056640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(5,614)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291752" y="6056640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(8,763)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475985" y="6056640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(10,730)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8660218" y="6056640"/>
                <a:ext cx="84569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(8,511)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9870342" y="6056640"/>
                <a:ext cx="84569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(7,914)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1080467" y="6056640"/>
                <a:ext cx="84569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(7,607)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739053" y="6056640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(8,476)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554820" y="6056640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(7,269)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70587" y="6056640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(75,255)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-114782" y="6061168"/>
                <a:ext cx="819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i="1" dirty="0"/>
                  <a:t>2013:</a:t>
                </a:r>
              </a:p>
            </p:txBody>
          </p:sp>
        </p:grpSp>
      </p:grpSp>
      <p:sp>
        <p:nvSpPr>
          <p:cNvPr id="187" name="Rectangle 186"/>
          <p:cNvSpPr/>
          <p:nvPr/>
        </p:nvSpPr>
        <p:spPr>
          <a:xfrm>
            <a:off x="8295856" y="6596390"/>
            <a:ext cx="38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i="1" dirty="0"/>
              <a:t>Base: All establishments with vacancies (only 2015 shown) 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270000" y="5245177"/>
            <a:ext cx="1029558" cy="216000"/>
            <a:chOff x="342000" y="5215138"/>
            <a:chExt cx="1029558" cy="230832"/>
          </a:xfrm>
        </p:grpSpPr>
        <p:sp>
          <p:nvSpPr>
            <p:cNvPr id="188" name="TextBox 187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0927553" y="5237761"/>
            <a:ext cx="1029558" cy="230832"/>
            <a:chOff x="342000" y="5215138"/>
            <a:chExt cx="1029558" cy="230832"/>
          </a:xfrm>
        </p:grpSpPr>
        <p:sp>
          <p:nvSpPr>
            <p:cNvPr id="192" name="TextBox 191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454173" y="5237761"/>
            <a:ext cx="1029558" cy="230832"/>
            <a:chOff x="342000" y="5215138"/>
            <a:chExt cx="1029558" cy="230832"/>
          </a:xfrm>
        </p:grpSpPr>
        <p:sp>
          <p:nvSpPr>
            <p:cNvPr id="196" name="TextBox 195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2638346" y="5237761"/>
            <a:ext cx="1029558" cy="230832"/>
            <a:chOff x="342000" y="5215138"/>
            <a:chExt cx="1029558" cy="230832"/>
          </a:xfrm>
        </p:grpSpPr>
        <p:sp>
          <p:nvSpPr>
            <p:cNvPr id="200" name="TextBox 199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3822519" y="5237761"/>
            <a:ext cx="1029558" cy="230832"/>
            <a:chOff x="342000" y="5215138"/>
            <a:chExt cx="1029558" cy="230832"/>
          </a:xfrm>
        </p:grpSpPr>
        <p:sp>
          <p:nvSpPr>
            <p:cNvPr id="204" name="TextBox 203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006692" y="5237761"/>
            <a:ext cx="1029558" cy="230832"/>
            <a:chOff x="342000" y="5215138"/>
            <a:chExt cx="1029558" cy="230832"/>
          </a:xfrm>
        </p:grpSpPr>
        <p:sp>
          <p:nvSpPr>
            <p:cNvPr id="208" name="TextBox 207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190865" y="5237761"/>
            <a:ext cx="1029558" cy="230832"/>
            <a:chOff x="342000" y="5215138"/>
            <a:chExt cx="1029558" cy="230832"/>
          </a:xfrm>
        </p:grpSpPr>
        <p:sp>
          <p:nvSpPr>
            <p:cNvPr id="212" name="TextBox 211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7375038" y="5237761"/>
            <a:ext cx="1029558" cy="230832"/>
            <a:chOff x="342000" y="5215138"/>
            <a:chExt cx="1029558" cy="230832"/>
          </a:xfrm>
        </p:grpSpPr>
        <p:sp>
          <p:nvSpPr>
            <p:cNvPr id="216" name="TextBox 215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8559211" y="5237761"/>
            <a:ext cx="1029558" cy="230832"/>
            <a:chOff x="342000" y="5215138"/>
            <a:chExt cx="1029558" cy="230832"/>
          </a:xfrm>
        </p:grpSpPr>
        <p:sp>
          <p:nvSpPr>
            <p:cNvPr id="220" name="TextBox 219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9743384" y="5237761"/>
            <a:ext cx="1029558" cy="230832"/>
            <a:chOff x="342000" y="5215138"/>
            <a:chExt cx="1029558" cy="230832"/>
          </a:xfrm>
        </p:grpSpPr>
        <p:sp>
          <p:nvSpPr>
            <p:cNvPr id="224" name="TextBox 223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9682035" y="1374773"/>
            <a:ext cx="1018052" cy="241980"/>
            <a:chOff x="310193" y="1430772"/>
            <a:chExt cx="1018052" cy="241980"/>
          </a:xfrm>
        </p:grpSpPr>
        <p:sp>
          <p:nvSpPr>
            <p:cNvPr id="148" name="Rectangle 147"/>
            <p:cNvSpPr/>
            <p:nvPr/>
          </p:nvSpPr>
          <p:spPr>
            <a:xfrm>
              <a:off x="1004245" y="1430772"/>
              <a:ext cx="324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23%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10193" y="1430772"/>
              <a:ext cx="324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15%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57219" y="1430772"/>
              <a:ext cx="324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21%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8495685" y="1374773"/>
            <a:ext cx="1018052" cy="241980"/>
            <a:chOff x="310193" y="1430772"/>
            <a:chExt cx="1018052" cy="241980"/>
          </a:xfrm>
        </p:grpSpPr>
        <p:sp>
          <p:nvSpPr>
            <p:cNvPr id="153" name="Rectangle 152"/>
            <p:cNvSpPr/>
            <p:nvPr/>
          </p:nvSpPr>
          <p:spPr>
            <a:xfrm>
              <a:off x="1004245" y="1430772"/>
              <a:ext cx="324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24%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10193" y="1430772"/>
              <a:ext cx="324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15%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57219" y="1430772"/>
              <a:ext cx="324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17%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309335" y="1374773"/>
            <a:ext cx="1018052" cy="241980"/>
            <a:chOff x="310193" y="1430772"/>
            <a:chExt cx="1018052" cy="241980"/>
          </a:xfrm>
        </p:grpSpPr>
        <p:sp>
          <p:nvSpPr>
            <p:cNvPr id="157" name="Rectangle 156"/>
            <p:cNvSpPr/>
            <p:nvPr/>
          </p:nvSpPr>
          <p:spPr>
            <a:xfrm>
              <a:off x="1004245" y="1430772"/>
              <a:ext cx="324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26%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10193" y="1430772"/>
              <a:ext cx="324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17%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57219" y="1430772"/>
              <a:ext cx="324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27%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6122985" y="1374773"/>
            <a:ext cx="1018052" cy="241980"/>
            <a:chOff x="310193" y="1430772"/>
            <a:chExt cx="1018052" cy="241980"/>
          </a:xfrm>
        </p:grpSpPr>
        <p:sp>
          <p:nvSpPr>
            <p:cNvPr id="161" name="Rectangle 160"/>
            <p:cNvSpPr/>
            <p:nvPr/>
          </p:nvSpPr>
          <p:spPr>
            <a:xfrm>
              <a:off x="1004245" y="1430772"/>
              <a:ext cx="324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21%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10193" y="1430772"/>
              <a:ext cx="324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17%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57219" y="1430772"/>
              <a:ext cx="324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23%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4936635" y="1374773"/>
            <a:ext cx="1018052" cy="241980"/>
            <a:chOff x="310193" y="1430772"/>
            <a:chExt cx="1018052" cy="241980"/>
          </a:xfrm>
        </p:grpSpPr>
        <p:sp>
          <p:nvSpPr>
            <p:cNvPr id="165" name="Rectangle 164"/>
            <p:cNvSpPr/>
            <p:nvPr/>
          </p:nvSpPr>
          <p:spPr>
            <a:xfrm>
              <a:off x="1004245" y="1430772"/>
              <a:ext cx="324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24%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10193" y="1430772"/>
              <a:ext cx="324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15%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57219" y="1430772"/>
              <a:ext cx="324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21%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3750285" y="1374773"/>
            <a:ext cx="1018052" cy="241980"/>
            <a:chOff x="310193" y="1430772"/>
            <a:chExt cx="1018052" cy="241980"/>
          </a:xfrm>
        </p:grpSpPr>
        <p:sp>
          <p:nvSpPr>
            <p:cNvPr id="169" name="Rectangle 168"/>
            <p:cNvSpPr/>
            <p:nvPr/>
          </p:nvSpPr>
          <p:spPr>
            <a:xfrm>
              <a:off x="1004245" y="1430772"/>
              <a:ext cx="324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20%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10193" y="1430772"/>
              <a:ext cx="324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14%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57219" y="1430772"/>
              <a:ext cx="324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23%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2563935" y="1374773"/>
            <a:ext cx="1018052" cy="241980"/>
            <a:chOff x="310193" y="1430772"/>
            <a:chExt cx="1018052" cy="241980"/>
          </a:xfrm>
        </p:grpSpPr>
        <p:sp>
          <p:nvSpPr>
            <p:cNvPr id="173" name="Rectangle 172"/>
            <p:cNvSpPr/>
            <p:nvPr/>
          </p:nvSpPr>
          <p:spPr>
            <a:xfrm>
              <a:off x="1004245" y="1430772"/>
              <a:ext cx="324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22%</a:t>
              </a: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10193" y="1430772"/>
              <a:ext cx="324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14%</a:t>
              </a: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57219" y="1430772"/>
              <a:ext cx="324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26%</a:t>
              </a: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377585" y="1374773"/>
            <a:ext cx="1018052" cy="241980"/>
            <a:chOff x="310193" y="1430772"/>
            <a:chExt cx="1018052" cy="241980"/>
          </a:xfrm>
        </p:grpSpPr>
        <p:sp>
          <p:nvSpPr>
            <p:cNvPr id="230" name="Rectangle 229"/>
            <p:cNvSpPr/>
            <p:nvPr/>
          </p:nvSpPr>
          <p:spPr>
            <a:xfrm>
              <a:off x="1004245" y="1430772"/>
              <a:ext cx="324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23%</a:t>
              </a: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10193" y="1430772"/>
              <a:ext cx="324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15%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57219" y="1430772"/>
              <a:ext cx="324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20%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1235" y="1374773"/>
            <a:ext cx="1018052" cy="241980"/>
            <a:chOff x="310193" y="1430772"/>
            <a:chExt cx="1018052" cy="241980"/>
          </a:xfrm>
        </p:grpSpPr>
        <p:sp>
          <p:nvSpPr>
            <p:cNvPr id="234" name="Rectangle 233"/>
            <p:cNvSpPr/>
            <p:nvPr/>
          </p:nvSpPr>
          <p:spPr>
            <a:xfrm>
              <a:off x="1004245" y="1430772"/>
              <a:ext cx="324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23%</a:t>
              </a: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10193" y="1430772"/>
              <a:ext cx="324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15%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57219" y="1430772"/>
              <a:ext cx="324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22%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15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Density of skill-shortage vacancies by sector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694962"/>
              </p:ext>
            </p:extLst>
          </p:nvPr>
        </p:nvGraphicFramePr>
        <p:xfrm>
          <a:off x="835477" y="1118722"/>
          <a:ext cx="9943889" cy="547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7394028" y="6427113"/>
            <a:ext cx="4797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with vacancies (only 2015 shown)</a:t>
            </a:r>
          </a:p>
          <a:p>
            <a:pPr algn="r"/>
            <a:r>
              <a:rPr lang="en-GB" sz="1100" i="1" dirty="0"/>
              <a:t> * Figure should be treated with caution due to low base size (&lt;50)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22369"/>
              </p:ext>
            </p:extLst>
          </p:nvPr>
        </p:nvGraphicFramePr>
        <p:xfrm>
          <a:off x="727549" y="1157282"/>
          <a:ext cx="797952" cy="543413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97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1,228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9,914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19,999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12,615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6,363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44,811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22,483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1,639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11,800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23.098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16,040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7,497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2,673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62273" y="140517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(28*)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2273" y="182323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(123)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2273" y="224129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(201)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2273" y="265935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(177)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2273" y="307741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(34*)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2273" y="349547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(722)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2273" y="391353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(425)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2273" y="433159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(31*)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62273" y="474965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(407)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2273" y="516771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(378)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2273" y="558577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(614)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62273" y="600383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(228)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62273" y="6421895"/>
            <a:ext cx="547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(181)</a:t>
            </a:r>
          </a:p>
        </p:txBody>
      </p:sp>
      <p:grpSp>
        <p:nvGrpSpPr>
          <p:cNvPr id="24" name="Group 23"/>
          <p:cNvGrpSpPr/>
          <p:nvPr/>
        </p:nvGrpSpPr>
        <p:grpSpPr>
          <a:xfrm rot="16200000">
            <a:off x="-352609" y="3559935"/>
            <a:ext cx="1486731" cy="523220"/>
            <a:chOff x="9981062" y="5358003"/>
            <a:chExt cx="1486731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10112758" y="5358003"/>
              <a:ext cx="1355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+mj-lt"/>
                </a:rPr>
                <a:t>Number of SSVs (2015)</a:t>
              </a:r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>
            <a:xfrm>
              <a:off x="9981062" y="5565613"/>
              <a:ext cx="108000" cy="108000"/>
            </a:xfrm>
            <a:prstGeom prst="rect">
              <a:avLst/>
            </a:prstGeom>
            <a:ln>
              <a:solidFill>
                <a:srgbClr val="233A75"/>
              </a:solidFill>
            </a:ln>
          </p:spPr>
          <p:txBody>
            <a:bodyPr wrap="square">
              <a:spAutoFit/>
            </a:bodyPr>
            <a:lstStyle/>
            <a:p>
              <a:endParaRPr lang="en-GB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17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24462563"/>
              </p:ext>
            </p:extLst>
          </p:nvPr>
        </p:nvGraphicFramePr>
        <p:xfrm>
          <a:off x="-533400" y="1076326"/>
          <a:ext cx="12589944" cy="591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Density of skill-shortage vacancies by occupation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076" y="1429532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3,677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5416" y="1432180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36,792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3756" y="1432180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26,357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2096" y="1432180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8,578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50436" y="1432180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32,837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8776" y="1432180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22,483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27116" y="1432180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12,826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15456" y="1432180"/>
            <a:ext cx="90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15,852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844067" y="1432180"/>
            <a:ext cx="819455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14,742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0526" y="6611658"/>
            <a:ext cx="7611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Base: All establishments with vacancies in each occupation (as shown)</a:t>
            </a:r>
            <a:endParaRPr lang="en-GB" sz="1100" i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104" y="6096129"/>
            <a:ext cx="11687700" cy="529491"/>
            <a:chOff x="-69290" y="5841707"/>
            <a:chExt cx="11687700" cy="529491"/>
          </a:xfrm>
        </p:grpSpPr>
        <p:sp>
          <p:nvSpPr>
            <p:cNvPr id="19" name="TextBox 18"/>
            <p:cNvSpPr txBox="1"/>
            <p:nvPr/>
          </p:nvSpPr>
          <p:spPr>
            <a:xfrm>
              <a:off x="509781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(1,119)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69290" y="6117282"/>
              <a:ext cx="539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2015: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69290" y="5974517"/>
              <a:ext cx="107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2013: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28619" y="6117282"/>
              <a:ext cx="6759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(3,429)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3176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(3,460)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2322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(2,789)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6864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(3,228)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3436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(3,729)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2669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(2,534)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87111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(1,468)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00509" y="6106896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(3,777)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69289" y="5841707"/>
              <a:ext cx="107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2011: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79175" y="6074851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(834)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36777" y="606972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(2,589)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33927" y="608523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(2,807)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44484" y="608523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(2,243)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70807" y="608523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(1,884)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5598" y="608523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(2,233)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328857" y="608523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(1,964)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560584" y="608523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(941)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871139" y="6074851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(2,422)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9175" y="622616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(998)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36777" y="622616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(2,992)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131568" y="622616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(2,895)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426359" y="622616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(2,314)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52682" y="622616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(2,140)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047473" y="622616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(2,752)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310732" y="622616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(2,202)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558225" y="622616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(949)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868780" y="6215774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(2,684)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5" y="1120522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Lucida Grande"/>
              </a:rPr>
              <a:t>Number of </a:t>
            </a:r>
            <a:r>
              <a:rPr lang="en-GB" sz="1400" b="1" dirty="0" err="1">
                <a:latin typeface="Lucida Grande"/>
              </a:rPr>
              <a:t>SSVs</a:t>
            </a:r>
            <a:r>
              <a:rPr lang="en-GB" sz="1400" b="1" dirty="0">
                <a:latin typeface="Lucida Grande"/>
              </a:rPr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35531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and practical skills lacking among applicants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1661072"/>
              </p:ext>
            </p:extLst>
          </p:nvPr>
        </p:nvGraphicFramePr>
        <p:xfrm>
          <a:off x="252250" y="220718"/>
          <a:ext cx="11939751" cy="663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7009" y="6596390"/>
            <a:ext cx="7334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Base: All with skill-shortage vacancies that received the new lists of skills descriptors (6,472)</a:t>
            </a:r>
          </a:p>
        </p:txBody>
      </p:sp>
    </p:spTree>
    <p:extLst>
      <p:ext uri="{BB962C8B-B14F-4D97-AF65-F5344CB8AC3E}">
        <p14:creationId xmlns:p14="http://schemas.microsoft.com/office/powerpoint/2010/main" val="215651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 skills lacking among applicants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13397547"/>
              </p:ext>
            </p:extLst>
          </p:nvPr>
        </p:nvGraphicFramePr>
        <p:xfrm>
          <a:off x="0" y="286004"/>
          <a:ext cx="12192000" cy="65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4857015" y="6596435"/>
            <a:ext cx="7334985" cy="26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i="1" dirty="0">
                <a:solidFill>
                  <a:srgbClr val="000000"/>
                </a:solidFill>
              </a:rPr>
              <a:t>Base: All with skill-shortage vacancies that received the new lists of skills descriptors (6,472)</a:t>
            </a:r>
          </a:p>
        </p:txBody>
      </p:sp>
    </p:spTree>
    <p:extLst>
      <p:ext uri="{BB962C8B-B14F-4D97-AF65-F5344CB8AC3E}">
        <p14:creationId xmlns:p14="http://schemas.microsoft.com/office/powerpoint/2010/main" val="119680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skill-shortage vacancies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4646" y="6601691"/>
            <a:ext cx="86973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/>
              <a:t> Base (2013/2015): All establishments with hard-to-fill vacancies that are all as a result of skill shortages  (</a:t>
            </a:r>
            <a:r>
              <a:rPr lang="en-GB" sz="1100" i="1" dirty="0"/>
              <a:t>3,879 / 5,495</a:t>
            </a:r>
            <a:r>
              <a:rPr lang="en-GB" sz="1100" dirty="0"/>
              <a:t>)</a:t>
            </a:r>
            <a:endParaRPr lang="en-GB" sz="1100" i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16136921"/>
              </p:ext>
            </p:extLst>
          </p:nvPr>
        </p:nvGraphicFramePr>
        <p:xfrm>
          <a:off x="252248" y="1072056"/>
          <a:ext cx="11836833" cy="560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521538" y="3212425"/>
            <a:ext cx="850027" cy="778398"/>
            <a:chOff x="10521538" y="3212425"/>
            <a:chExt cx="850027" cy="778398"/>
          </a:xfrm>
        </p:grpSpPr>
        <p:sp>
          <p:nvSpPr>
            <p:cNvPr id="4" name="Rectangle 3"/>
            <p:cNvSpPr/>
            <p:nvPr/>
          </p:nvSpPr>
          <p:spPr>
            <a:xfrm>
              <a:off x="10521538" y="3325091"/>
              <a:ext cx="144000" cy="144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5538" y="321242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539086" y="3739462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73938" y="362149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13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Action taken to fill skill-shortage vacancies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99730" y="6649166"/>
            <a:ext cx="4492270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/>
            <a:r>
              <a:rPr lang="en-GB" sz="1100" i="1" dirty="0">
                <a:latin typeface="+mj-lt"/>
                <a:cs typeface="Arial" pitchFamily="34" charset="0"/>
              </a:rPr>
              <a:t>Base (2013 / 2015): All with hard-to-fill vacancies (5,073</a:t>
            </a:r>
            <a:r>
              <a:rPr lang="en-GB" sz="1100" i="1" dirty="0">
                <a:latin typeface="+mj-lt"/>
              </a:rPr>
              <a:t> / 7,797))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34082374"/>
              </p:ext>
            </p:extLst>
          </p:nvPr>
        </p:nvGraphicFramePr>
        <p:xfrm>
          <a:off x="162910" y="978908"/>
          <a:ext cx="12029090" cy="572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20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Std Blk"/>
              </a:rPr>
              <a:t>Section 2: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Retention difficulties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01548" y="6472051"/>
            <a:ext cx="680853" cy="249423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31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893325" y="6565616"/>
            <a:ext cx="9298675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in Module 2 (as shown)</a:t>
            </a:r>
          </a:p>
        </p:txBody>
      </p:sp>
      <p:sp>
        <p:nvSpPr>
          <p:cNvPr id="431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Incidence of retention difficulties - by region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0513" y="386523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2497830" y="519932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8%</a:t>
            </a:r>
          </a:p>
        </p:txBody>
      </p:sp>
      <p:graphicFrame>
        <p:nvGraphicFramePr>
          <p:cNvPr id="127" name="Chart 126"/>
          <p:cNvGraphicFramePr/>
          <p:nvPr>
            <p:extLst>
              <p:ext uri="{D42A27DB-BD31-4B8C-83A1-F6EECF244321}">
                <p14:modId xmlns:p14="http://schemas.microsoft.com/office/powerpoint/2010/main" val="3313708734"/>
              </p:ext>
            </p:extLst>
          </p:nvPr>
        </p:nvGraphicFramePr>
        <p:xfrm>
          <a:off x="453199" y="1230771"/>
          <a:ext cx="11285601" cy="481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8862" y="600055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(37,792)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4850" y="600055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(4,213)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7844" y="600055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(5,297)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0838" y="600055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(2,840)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25805" y="600055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(3,783)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9820" y="600055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(4,238)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6826" y="600055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(5,484)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42814" y="600055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(3,992)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3832" y="600055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(4,317)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61856" y="6000554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(3,628)</a:t>
            </a:r>
          </a:p>
        </p:txBody>
      </p:sp>
    </p:spTree>
    <p:extLst>
      <p:ext uri="{BB962C8B-B14F-4D97-AF65-F5344CB8AC3E}">
        <p14:creationId xmlns:p14="http://schemas.microsoft.com/office/powerpoint/2010/main" val="1042606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Incidence of retention difficulties - by establishment size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0513" y="386523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2497830" y="519932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8%</a:t>
            </a:r>
          </a:p>
        </p:txBody>
      </p:sp>
      <p:graphicFrame>
        <p:nvGraphicFramePr>
          <p:cNvPr id="339" name="Chart 338"/>
          <p:cNvGraphicFramePr/>
          <p:nvPr>
            <p:extLst>
              <p:ext uri="{D42A27DB-BD31-4B8C-83A1-F6EECF244321}">
                <p14:modId xmlns:p14="http://schemas.microsoft.com/office/powerpoint/2010/main" val="3388534204"/>
              </p:ext>
            </p:extLst>
          </p:nvPr>
        </p:nvGraphicFramePr>
        <p:xfrm>
          <a:off x="395785" y="1882058"/>
          <a:ext cx="11755253" cy="440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0" name="TextBox 339"/>
          <p:cNvSpPr txBox="1"/>
          <p:nvPr/>
        </p:nvSpPr>
        <p:spPr>
          <a:xfrm>
            <a:off x="4861066" y="6592037"/>
            <a:ext cx="7330934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in Module 2 (as shown)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0000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(8,239)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2000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(20,536)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24000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(5,039)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96000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(2,482)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40000" y="6175226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(376)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68000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(1,120)</a:t>
            </a:r>
          </a:p>
        </p:txBody>
      </p:sp>
    </p:spTree>
    <p:extLst>
      <p:ext uri="{BB962C8B-B14F-4D97-AF65-F5344CB8AC3E}">
        <p14:creationId xmlns:p14="http://schemas.microsoft.com/office/powerpoint/2010/main" val="414946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352" y="2047766"/>
            <a:ext cx="9505053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Employers’ experiences of skill shortages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9346" y="3313668"/>
            <a:ext cx="9505054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The internal skills challenge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9346" y="3946619"/>
            <a:ext cx="9505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Under-utilisation of skills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9350" y="4579570"/>
            <a:ext cx="9505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Employer investment in training and skills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9350" y="2680717"/>
            <a:ext cx="9505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Retention difficulties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9348" y="5212521"/>
            <a:ext cx="9505054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High Performance Working Practices and Product Market Strategies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9349" y="5845472"/>
            <a:ext cx="9505053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9352" y="1414815"/>
            <a:ext cx="9505053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177153" y="2068547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77147" y="3328511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177149" y="3958493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153" y="4588475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177153" y="2698529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177149" y="5218457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177150" y="5848439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61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177153" y="1438565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0514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88697796"/>
              </p:ext>
            </p:extLst>
          </p:nvPr>
        </p:nvGraphicFramePr>
        <p:xfrm>
          <a:off x="77972" y="1052736"/>
          <a:ext cx="12036055" cy="596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Incidence of retention difficulties by sector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894" y="6280030"/>
            <a:ext cx="1009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972907" y="6553770"/>
            <a:ext cx="3219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Base: All establishments in Module 2 (as shown)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8606" y="6186552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(3,429)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00" y="6186612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(3,702)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2672" y="6186552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(2,314)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4540" y="6186552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(435)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0474" y="6192368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(2,899)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18195" y="6192368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(6,660)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44129" y="6192368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(5,632)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70063" y="6192368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(1,339)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96000" y="6192368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(342)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6566408" y="6186612"/>
            <a:ext cx="903667" cy="26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(3,160)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7492241" y="6186637"/>
            <a:ext cx="903788" cy="26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(1,063)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2139887" y="6186552"/>
            <a:ext cx="700619" cy="2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(3,797)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1213934" y="6186612"/>
            <a:ext cx="903787" cy="26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(3,020)</a:t>
            </a:r>
          </a:p>
        </p:txBody>
      </p:sp>
    </p:spTree>
    <p:extLst>
      <p:ext uri="{BB962C8B-B14F-4D97-AF65-F5344CB8AC3E}">
        <p14:creationId xmlns:p14="http://schemas.microsoft.com/office/powerpoint/2010/main" val="333745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Occupation most affected by retention difficulties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04247120"/>
              </p:ext>
            </p:extLst>
          </p:nvPr>
        </p:nvGraphicFramePr>
        <p:xfrm>
          <a:off x="118753" y="767994"/>
          <a:ext cx="11952650" cy="56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1570" y="6396338"/>
            <a:ext cx="10710430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endParaRPr lang="en-GB" sz="1100" i="1" dirty="0"/>
          </a:p>
          <a:p>
            <a:pPr algn="r"/>
            <a:r>
              <a:rPr lang="en-GB" sz="1100" i="1" dirty="0"/>
              <a:t>Base: All establishments  with retention difficulties (4,066)</a:t>
            </a:r>
          </a:p>
        </p:txBody>
      </p:sp>
    </p:spTree>
    <p:extLst>
      <p:ext uri="{BB962C8B-B14F-4D97-AF65-F5344CB8AC3E}">
        <p14:creationId xmlns:p14="http://schemas.microsoft.com/office/powerpoint/2010/main" val="3709709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33034443"/>
              </p:ext>
            </p:extLst>
          </p:nvPr>
        </p:nvGraphicFramePr>
        <p:xfrm>
          <a:off x="0" y="1052736"/>
          <a:ext cx="11871434" cy="575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83222" y="6597353"/>
            <a:ext cx="7008778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experiencing retention difficulties (Module 2: 4,066)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Reasons why it is difficult to retain staff</a:t>
            </a:r>
          </a:p>
        </p:txBody>
      </p:sp>
    </p:spTree>
    <p:extLst>
      <p:ext uri="{BB962C8B-B14F-4D97-AF65-F5344CB8AC3E}">
        <p14:creationId xmlns:p14="http://schemas.microsoft.com/office/powerpoint/2010/main" val="239080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Std Blk"/>
              </a:rPr>
              <a:t>Section 3: 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The internal skills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681566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769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gaps by region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96477345"/>
              </p:ext>
            </p:extLst>
          </p:nvPr>
        </p:nvGraphicFramePr>
        <p:xfrm>
          <a:off x="-326985" y="644415"/>
          <a:ext cx="12276501" cy="600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022333" y="1159537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(% of all staff with a skills gap)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0849" y="1274885"/>
            <a:ext cx="412339" cy="83820"/>
            <a:chOff x="5500877" y="2085422"/>
            <a:chExt cx="412339" cy="83820"/>
          </a:xfrm>
        </p:grpSpPr>
        <p:sp>
          <p:nvSpPr>
            <p:cNvPr id="39" name="Rectangle 38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00877" y="2085422"/>
              <a:ext cx="88260" cy="83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19173" y="1159537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skills gaps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72167" y="1258501"/>
            <a:ext cx="278948" cy="83820"/>
            <a:chOff x="3233495" y="1274885"/>
            <a:chExt cx="278948" cy="8382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TextBox 9"/>
          <p:cNvSpPr txBox="1"/>
          <p:nvPr/>
        </p:nvSpPr>
        <p:spPr>
          <a:xfrm>
            <a:off x="387828" y="533915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NeueHaasGroteskDisp Std Blk"/>
              </a:rPr>
              <a:t>England</a:t>
            </a:r>
            <a:endParaRPr lang="en-GB" b="1" dirty="0">
              <a:latin typeface="NeueHaasGroteskDisp Std Blk"/>
            </a:endParaRPr>
          </a:p>
        </p:txBody>
      </p:sp>
      <p:sp>
        <p:nvSpPr>
          <p:cNvPr id="79" name="TextBox 10"/>
          <p:cNvSpPr txBox="1"/>
          <p:nvPr/>
        </p:nvSpPr>
        <p:spPr>
          <a:xfrm>
            <a:off x="1533161" y="5339155"/>
            <a:ext cx="958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NeueHaasGroteskDisp Std Blk"/>
              </a:rPr>
              <a:t>East 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Midlands</a:t>
            </a:r>
            <a:endParaRPr lang="en-GB" b="1" dirty="0">
              <a:latin typeface="NeueHaasGroteskDisp Std Blk"/>
            </a:endParaRPr>
          </a:p>
        </p:txBody>
      </p:sp>
      <p:sp>
        <p:nvSpPr>
          <p:cNvPr id="80" name="TextBox 11"/>
          <p:cNvSpPr txBox="1"/>
          <p:nvPr/>
        </p:nvSpPr>
        <p:spPr>
          <a:xfrm>
            <a:off x="2701906" y="5339155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NeueHaasGroteskDisp Std Blk"/>
              </a:rPr>
              <a:t>East of 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England</a:t>
            </a:r>
            <a:endParaRPr lang="en-GB" b="1" dirty="0">
              <a:latin typeface="NeueHaasGroteskDisp Std Blk"/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6269278" y="5339155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NeueHaasGroteskDisp Std Blk"/>
              </a:rPr>
              <a:t>North 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West</a:t>
            </a:r>
            <a:endParaRPr lang="en-GB" b="1" dirty="0">
              <a:latin typeface="NeueHaasGroteskDisp Std Blk"/>
            </a:endParaRPr>
          </a:p>
        </p:txBody>
      </p:sp>
      <p:sp>
        <p:nvSpPr>
          <p:cNvPr id="82" name="TextBox 33"/>
          <p:cNvSpPr txBox="1"/>
          <p:nvPr/>
        </p:nvSpPr>
        <p:spPr>
          <a:xfrm>
            <a:off x="5117885" y="5339155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NeueHaasGroteskDisp Std Blk"/>
              </a:rPr>
              <a:t>North 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East</a:t>
            </a:r>
            <a:endParaRPr lang="en-GB" b="1" dirty="0">
              <a:latin typeface="NeueHaasGroteskDisp Std Blk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7446782" y="5339155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NeueHaasGroteskDisp Std Blk"/>
              </a:rPr>
              <a:t>South 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East</a:t>
            </a:r>
          </a:p>
        </p:txBody>
      </p:sp>
      <p:sp>
        <p:nvSpPr>
          <p:cNvPr id="84" name="TextBox 11"/>
          <p:cNvSpPr txBox="1"/>
          <p:nvPr/>
        </p:nvSpPr>
        <p:spPr>
          <a:xfrm>
            <a:off x="3881369" y="533915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NeueHaasGroteskDisp Std Blk"/>
              </a:rPr>
              <a:t>London</a:t>
            </a:r>
            <a:endParaRPr lang="en-GB" b="1" dirty="0">
              <a:latin typeface="NeueHaasGroteskDisp Std Blk"/>
            </a:endParaRPr>
          </a:p>
        </p:txBody>
      </p:sp>
      <p:sp>
        <p:nvSpPr>
          <p:cNvPr id="85" name="TextBox 34"/>
          <p:cNvSpPr txBox="1"/>
          <p:nvPr/>
        </p:nvSpPr>
        <p:spPr>
          <a:xfrm>
            <a:off x="8626234" y="5385322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NeueHaasGroteskDisp Std Blk"/>
              </a:rPr>
              <a:t>South 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West</a:t>
            </a:r>
          </a:p>
        </p:txBody>
      </p:sp>
      <p:sp>
        <p:nvSpPr>
          <p:cNvPr id="86" name="TextBox 34"/>
          <p:cNvSpPr txBox="1"/>
          <p:nvPr/>
        </p:nvSpPr>
        <p:spPr>
          <a:xfrm>
            <a:off x="9644417" y="5339155"/>
            <a:ext cx="958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NeueHaasGroteskDisp Std Blk"/>
              </a:rPr>
              <a:t>West 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Midlands</a:t>
            </a:r>
          </a:p>
        </p:txBody>
      </p:sp>
      <p:sp>
        <p:nvSpPr>
          <p:cNvPr id="87" name="TextBox 34"/>
          <p:cNvSpPr txBox="1"/>
          <p:nvPr/>
        </p:nvSpPr>
        <p:spPr>
          <a:xfrm>
            <a:off x="10683448" y="5339155"/>
            <a:ext cx="1229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NeueHaasGroteskDisp Std Blk"/>
              </a:rPr>
              <a:t>Yorkshire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and 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The Humber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-199807" y="5979443"/>
            <a:ext cx="11888337" cy="729051"/>
            <a:chOff x="-108283" y="5992228"/>
            <a:chExt cx="11888337" cy="729051"/>
          </a:xfrm>
        </p:grpSpPr>
        <p:sp>
          <p:nvSpPr>
            <p:cNvPr id="56" name="TextBox 55"/>
            <p:cNvSpPr txBox="1"/>
            <p:nvPr/>
          </p:nvSpPr>
          <p:spPr>
            <a:xfrm>
              <a:off x="3981275" y="6402178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(10,630)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29391" y="6393395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(5,642)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77507" y="6393394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(8,631)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25623" y="6382018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(10,685)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573739" y="6393396"/>
              <a:ext cx="8456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(8,493)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747746" y="6401634"/>
              <a:ext cx="8456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(7,879)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921751" y="6393397"/>
              <a:ext cx="8456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(7,545)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33159" y="6416580"/>
              <a:ext cx="819807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(8,445)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85043" y="6396998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(7,179)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6927" y="6393660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(75,129)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-108283" y="6391218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2015: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-95678" y="5992228"/>
              <a:ext cx="11875732" cy="302774"/>
              <a:chOff x="-95678" y="6084461"/>
              <a:chExt cx="11875732" cy="302774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993880" y="6093245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(9,925)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141996" y="6092733"/>
                <a:ext cx="819807" cy="22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(5,529)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290112" y="6084461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(8,735)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438228" y="6088851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(10,592)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586344" y="6100229"/>
                <a:ext cx="8456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(8,377)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9760351" y="6108467"/>
                <a:ext cx="8456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(7,851)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0934356" y="6100230"/>
                <a:ext cx="8456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(7,522)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845764" y="6089965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(8,372)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697648" y="6088065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(7,253)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49532" y="6100230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(74,156)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-95678" y="6110236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2011: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-95678" y="6172910"/>
              <a:ext cx="11875732" cy="325095"/>
              <a:chOff x="-95678" y="6017980"/>
              <a:chExt cx="11875732" cy="325095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3993880" y="6032815"/>
                <a:ext cx="819807" cy="30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(10,371)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141996" y="6017980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(5,614)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290112" y="6037881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(8,763)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438228" y="6034388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(10,730)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586344" y="6045766"/>
                <a:ext cx="8456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(8,511)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760351" y="6054004"/>
                <a:ext cx="8456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(7,914)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0934356" y="6045767"/>
                <a:ext cx="8456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(7,607)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845764" y="6038376"/>
                <a:ext cx="819807" cy="30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(8,476)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697648" y="6041485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(7,269)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9532" y="6045898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(75,255)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-95678" y="6050753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2013: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342000" y="5182050"/>
            <a:ext cx="1029558" cy="230832"/>
            <a:chOff x="342000" y="5215138"/>
            <a:chExt cx="1029558" cy="230832"/>
          </a:xfrm>
        </p:grpSpPr>
        <p:sp>
          <p:nvSpPr>
            <p:cNvPr id="103" name="TextBox 102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0782000" y="5182050"/>
            <a:ext cx="1029558" cy="230832"/>
            <a:chOff x="342000" y="5215138"/>
            <a:chExt cx="1029558" cy="230832"/>
          </a:xfrm>
        </p:grpSpPr>
        <p:sp>
          <p:nvSpPr>
            <p:cNvPr id="107" name="TextBox 106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502000" y="5182050"/>
            <a:ext cx="1029558" cy="230832"/>
            <a:chOff x="342000" y="5215138"/>
            <a:chExt cx="1029558" cy="230832"/>
          </a:xfrm>
        </p:grpSpPr>
        <p:sp>
          <p:nvSpPr>
            <p:cNvPr id="111" name="TextBox 110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662000" y="5182050"/>
            <a:ext cx="1029558" cy="230832"/>
            <a:chOff x="342000" y="5215138"/>
            <a:chExt cx="1029558" cy="230832"/>
          </a:xfrm>
        </p:grpSpPr>
        <p:sp>
          <p:nvSpPr>
            <p:cNvPr id="115" name="TextBox 114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822000" y="5182050"/>
            <a:ext cx="1029558" cy="230832"/>
            <a:chOff x="342000" y="5215138"/>
            <a:chExt cx="1029558" cy="230832"/>
          </a:xfrm>
        </p:grpSpPr>
        <p:sp>
          <p:nvSpPr>
            <p:cNvPr id="119" name="TextBox 118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982000" y="5182050"/>
            <a:ext cx="1029558" cy="230832"/>
            <a:chOff x="342000" y="5215138"/>
            <a:chExt cx="1029558" cy="230832"/>
          </a:xfrm>
        </p:grpSpPr>
        <p:sp>
          <p:nvSpPr>
            <p:cNvPr id="123" name="TextBox 122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142000" y="5182050"/>
            <a:ext cx="1029558" cy="230832"/>
            <a:chOff x="342000" y="5215138"/>
            <a:chExt cx="1029558" cy="230832"/>
          </a:xfrm>
        </p:grpSpPr>
        <p:sp>
          <p:nvSpPr>
            <p:cNvPr id="127" name="TextBox 126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302000" y="5182050"/>
            <a:ext cx="1029558" cy="230832"/>
            <a:chOff x="342000" y="5215138"/>
            <a:chExt cx="1029558" cy="230832"/>
          </a:xfrm>
        </p:grpSpPr>
        <p:sp>
          <p:nvSpPr>
            <p:cNvPr id="131" name="TextBox 130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462000" y="5182050"/>
            <a:ext cx="1029558" cy="230832"/>
            <a:chOff x="342000" y="5215138"/>
            <a:chExt cx="1029558" cy="230832"/>
          </a:xfrm>
        </p:grpSpPr>
        <p:sp>
          <p:nvSpPr>
            <p:cNvPr id="135" name="TextBox 134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622000" y="5182050"/>
            <a:ext cx="1029558" cy="230832"/>
            <a:chOff x="342000" y="5215138"/>
            <a:chExt cx="1029558" cy="230832"/>
          </a:xfrm>
        </p:grpSpPr>
        <p:sp>
          <p:nvSpPr>
            <p:cNvPr id="139" name="TextBox 138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79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gaps by establishment size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33446030"/>
              </p:ext>
            </p:extLst>
          </p:nvPr>
        </p:nvGraphicFramePr>
        <p:xfrm>
          <a:off x="658149" y="575013"/>
          <a:ext cx="10452038" cy="518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3911" y="5739865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eueHaasGroteskDisp Std Blk"/>
              </a:rPr>
              <a:t>2 to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5510" y="5739865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eueHaasGroteskDisp Std Blk"/>
              </a:rPr>
              <a:t>5 to 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1744" y="5739865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eueHaasGroteskDisp Std Blk"/>
              </a:rPr>
              <a:t>25 to 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7915" y="5739865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eueHaasGroteskDisp Std Blk"/>
              </a:rPr>
              <a:t>50 to 99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7229" y="5739865"/>
            <a:ext cx="1190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100-249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456" y="1193899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(% of all staff with a skills gap)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1664" y="1278985"/>
            <a:ext cx="412339" cy="83820"/>
            <a:chOff x="5500877" y="2085422"/>
            <a:chExt cx="412339" cy="83820"/>
          </a:xfrm>
        </p:grpSpPr>
        <p:sp>
          <p:nvSpPr>
            <p:cNvPr id="16" name="Rectangle 15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00877" y="2085422"/>
              <a:ext cx="88260" cy="83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90600" y="1186205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skills gaps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86" y="6076776"/>
            <a:ext cx="114230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2011:	   (15,457)	                            (41,136) 	 	  (8,760)	                        (4,790)	                       (2,691)	                      (1,322)</a:t>
            </a:r>
          </a:p>
          <a:p>
            <a:r>
              <a:rPr lang="en-GB" sz="1050" i="1" dirty="0"/>
              <a:t>2013:                   (14,875)	                            (42,969) 	                          (9,259)	                        (4,699)	                       (2,463)	                       (990)                 </a:t>
            </a:r>
          </a:p>
          <a:p>
            <a:r>
              <a:rPr lang="en-GB" sz="1050" i="1" dirty="0"/>
              <a:t>2015:                   (16,346)	                            (41,013)                                  (9,860)	                        (4,882)	                       (2,263)	                       (765)	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0056" y="6592188"/>
            <a:ext cx="249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Base: All establishments (as shown)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777" y="1596973"/>
            <a:ext cx="122400" cy="12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6977" y="1488896"/>
            <a:ext cx="624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6861" y="1596973"/>
            <a:ext cx="122400" cy="1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919708" y="148889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1227" y="1596973"/>
            <a:ext cx="122400" cy="12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192427" y="148889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604508" y="1274885"/>
            <a:ext cx="278948" cy="83820"/>
            <a:chOff x="3233495" y="1274885"/>
            <a:chExt cx="278948" cy="8382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750056" y="5739865"/>
            <a:ext cx="1190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250+</a:t>
            </a:r>
          </a:p>
        </p:txBody>
      </p:sp>
    </p:spTree>
    <p:extLst>
      <p:ext uri="{BB962C8B-B14F-4D97-AF65-F5344CB8AC3E}">
        <p14:creationId xmlns:p14="http://schemas.microsoft.com/office/powerpoint/2010/main" val="24558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density of skills gaps by sector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78016796"/>
              </p:ext>
            </p:extLst>
          </p:nvPr>
        </p:nvGraphicFramePr>
        <p:xfrm>
          <a:off x="-167689" y="1354329"/>
          <a:ext cx="12649199" cy="56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6838" y="1092719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(% of all staff with a skills gap)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2748" y="1170110"/>
            <a:ext cx="249984" cy="83820"/>
            <a:chOff x="5663232" y="2085422"/>
            <a:chExt cx="249984" cy="83820"/>
          </a:xfrm>
        </p:grpSpPr>
        <p:sp>
          <p:nvSpPr>
            <p:cNvPr id="10" name="Rectangle 9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9329" y="1077330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skills gaps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111907"/>
              </p:ext>
            </p:extLst>
          </p:nvPr>
        </p:nvGraphicFramePr>
        <p:xfrm>
          <a:off x="265733" y="1426902"/>
          <a:ext cx="11731629" cy="29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81,286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118,374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90,103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136,760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208,453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31,304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101,513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12,335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98,584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220,754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40,484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35,659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9,092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521570" y="1104760"/>
            <a:ext cx="2608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Number of skills gaps (2015)</a:t>
            </a: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6323432" y="1181565"/>
            <a:ext cx="108000" cy="108000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square">
            <a:spAutoFit/>
          </a:bodyPr>
          <a:lstStyle/>
          <a:p>
            <a:endParaRPr lang="en-GB" sz="700" dirty="0"/>
          </a:p>
        </p:txBody>
      </p:sp>
      <p:sp>
        <p:nvSpPr>
          <p:cNvPr id="3" name="TextBox 2"/>
          <p:cNvSpPr txBox="1"/>
          <p:nvPr/>
        </p:nvSpPr>
        <p:spPr>
          <a:xfrm>
            <a:off x="9760688" y="6583228"/>
            <a:ext cx="2446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Base: All establishments (as shown)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42984" y="2476500"/>
            <a:ext cx="122400" cy="1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1093026" y="23530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760688" y="2476500"/>
            <a:ext cx="122400" cy="12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9910730" y="23530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67314" y="6176446"/>
            <a:ext cx="12083346" cy="406782"/>
            <a:chOff x="-14606" y="6117282"/>
            <a:chExt cx="12083346" cy="406782"/>
          </a:xfrm>
        </p:grpSpPr>
        <p:sp>
          <p:nvSpPr>
            <p:cNvPr id="23" name="TextBox 22"/>
            <p:cNvSpPr txBox="1"/>
            <p:nvPr/>
          </p:nvSpPr>
          <p:spPr>
            <a:xfrm>
              <a:off x="35050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(696)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4605" y="6117282"/>
              <a:ext cx="539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2013: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4606" y="6262454"/>
              <a:ext cx="107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2015: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58866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(7,314)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7227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(4,756)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75588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(6,389)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83949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(14,321)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92310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(1,886)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00671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(6,882)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250839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(2,263)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9032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(935)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17393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(5,743)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25754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(12,000)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3411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(6,090)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342476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(5,980)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503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(721)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58864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(7,274)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67225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(4,549)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75586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(5,821)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83947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(13,126)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92308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(2,121)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00669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(6,963)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250837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(2,651)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9030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(880)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17391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(7,538)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25752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(11,158)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34113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(5,993)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42474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(6,334)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22880" y="1181565"/>
            <a:ext cx="278948" cy="83820"/>
            <a:chOff x="3233495" y="1274885"/>
            <a:chExt cx="278948" cy="8382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8010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17003214"/>
              </p:ext>
            </p:extLst>
          </p:nvPr>
        </p:nvGraphicFramePr>
        <p:xfrm>
          <a:off x="-284527" y="1027955"/>
          <a:ext cx="12476527" cy="53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52736"/>
          </a:xfrm>
        </p:spPr>
        <p:txBody>
          <a:bodyPr>
            <a:normAutofit/>
          </a:bodyPr>
          <a:lstStyle/>
          <a:p>
            <a:r>
              <a:rPr lang="en-GB" dirty="0"/>
              <a:t>Skills gaps density by occupation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239423"/>
              </p:ext>
            </p:extLst>
          </p:nvPr>
        </p:nvGraphicFramePr>
        <p:xfrm>
          <a:off x="372498" y="1412482"/>
          <a:ext cx="11537060" cy="28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0816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56,879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116,281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86,375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77,887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166,780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85,479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99,264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198,608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132,128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221,898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7969" y="1099230"/>
            <a:ext cx="2588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Number of skills gaps (2015)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511761" y="1198840"/>
            <a:ext cx="108000" cy="1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sz="700" dirty="0"/>
          </a:p>
        </p:txBody>
      </p:sp>
      <p:sp>
        <p:nvSpPr>
          <p:cNvPr id="11" name="Rectangle 10"/>
          <p:cNvSpPr/>
          <p:nvPr/>
        </p:nvSpPr>
        <p:spPr>
          <a:xfrm>
            <a:off x="2624229" y="2230634"/>
            <a:ext cx="122400" cy="1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774271" y="21071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1933" y="2230634"/>
            <a:ext cx="122400" cy="12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91975" y="21071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86482" y="6600701"/>
            <a:ext cx="3005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employment  (as shown)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797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(75,255)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67313" y="6176446"/>
            <a:ext cx="539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67314" y="6321618"/>
            <a:ext cx="1078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7115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(3,509)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6433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(1,445)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5751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(1,276)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95069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(3,694)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94387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(2,678)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3705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(2,038)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93023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(4,462)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91657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(4,312)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7795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(75,129)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97113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(2,960)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96431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(1,281)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95749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(1,262)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5067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(3,627)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94385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(2,639)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93703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(1,994)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93021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(3,804)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091655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(3,791)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92341" y="6174053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(1,336)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92339" y="632334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(1,499)</a:t>
            </a:r>
          </a:p>
        </p:txBody>
      </p:sp>
    </p:spTree>
    <p:extLst>
      <p:ext uri="{BB962C8B-B14F-4D97-AF65-F5344CB8AC3E}">
        <p14:creationId xmlns:p14="http://schemas.microsoft.com/office/powerpoint/2010/main" val="235333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causes of skills gaps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408481"/>
              </p:ext>
            </p:extLst>
          </p:nvPr>
        </p:nvGraphicFramePr>
        <p:xfrm>
          <a:off x="126124" y="961697"/>
          <a:ext cx="12065876" cy="549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1371" y="6456304"/>
            <a:ext cx="11760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 (2013/2015) : All establishments with skills gaps - up to 2 occupations followed up (16,563 / 15,409 )</a:t>
            </a:r>
          </a:p>
          <a:p>
            <a:pPr algn="r"/>
            <a:r>
              <a:rPr lang="en-GB" sz="1100" i="1" dirty="0"/>
              <a:t>Figures are shown as a percentage of all gaps (not a percentage of all establishments)</a:t>
            </a:r>
          </a:p>
        </p:txBody>
      </p:sp>
    </p:spTree>
    <p:extLst>
      <p:ext uri="{BB962C8B-B14F-4D97-AF65-F5344CB8AC3E}">
        <p14:creationId xmlns:p14="http://schemas.microsoft.com/office/powerpoint/2010/main" val="36051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skills gaps by establishment size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143184"/>
              </p:ext>
            </p:extLst>
          </p:nvPr>
        </p:nvGraphicFramePr>
        <p:xfrm>
          <a:off x="212724" y="1390724"/>
          <a:ext cx="11522075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34986"/>
            <a:ext cx="1015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               (15,409)                                            (1021)	              (8,526)                (2,991)	    (1,648)	           (889)	                 (334)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6893" y="6596390"/>
            <a:ext cx="2495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with skills gaps (as shown)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7183" y="4858247"/>
            <a:ext cx="180000" cy="180000"/>
          </a:xfrm>
          <a:prstGeom prst="rect">
            <a:avLst/>
          </a:prstGeom>
          <a:solidFill>
            <a:schemeClr val="tx2"/>
          </a:solidFill>
          <a:ln>
            <a:solidFill>
              <a:srgbClr val="233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7183" y="4440415"/>
            <a:ext cx="1391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Staff not fully proficient has a </a:t>
            </a:r>
            <a:r>
              <a:rPr lang="en-GB" sz="1200" b="1" u="sng" dirty="0"/>
              <a:t>major</a:t>
            </a:r>
            <a:r>
              <a:rPr lang="en-GB" sz="1200" dirty="0"/>
              <a:t> impact on establishment performance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57183" y="3293165"/>
            <a:ext cx="180000" cy="18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437183" y="2875333"/>
            <a:ext cx="1391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Staff not fully proficient has a </a:t>
            </a:r>
            <a:r>
              <a:rPr lang="en-GB" sz="1200" b="1" u="sng" dirty="0"/>
              <a:t>minor</a:t>
            </a:r>
            <a:r>
              <a:rPr lang="en-GB" sz="1200" b="1" dirty="0"/>
              <a:t> </a:t>
            </a:r>
            <a:r>
              <a:rPr lang="en-GB" sz="1200" dirty="0"/>
              <a:t>impact on establishment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230441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 2015 –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157" y="1350144"/>
            <a:ext cx="7131737" cy="63468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ESS 2015 is the third time the survey has been run at UK-level 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2015 survey covers establishments with 2 or more people working at them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2011 survey included establishments with one employee – these were not covered in 2013 or 2015. 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Where comparisons are made with 2011 or 2013 findings, these are based on re-weighted 2011 data (configured to represent the 2+ employment business population used in 2013 and 2015).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070824" y="4281382"/>
            <a:ext cx="1992075" cy="77577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806888" y="4051083"/>
            <a:ext cx="1907182" cy="77577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4" name="Picture 3" descr="Y:\Jobs\5191\Report\Pictograms\13 - Thinking_for_Business\surv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41" y="1256152"/>
            <a:ext cx="1609366" cy="160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7" y="2726376"/>
            <a:ext cx="4659080" cy="38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649" y="1275857"/>
            <a:ext cx="3164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75,129 telephone interviews with establishments in England</a:t>
            </a:r>
          </a:p>
          <a:p>
            <a:r>
              <a:rPr lang="en-GB" b="1" dirty="0"/>
              <a:t>9,616 follow up interviews on training spend</a:t>
            </a:r>
          </a:p>
        </p:txBody>
      </p:sp>
    </p:spTree>
    <p:extLst>
      <p:ext uri="{BB962C8B-B14F-4D97-AF65-F5344CB8AC3E}">
        <p14:creationId xmlns:p14="http://schemas.microsoft.com/office/powerpoint/2010/main" val="3221156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skills gaps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1273461"/>
              </p:ext>
            </p:extLst>
          </p:nvPr>
        </p:nvGraphicFramePr>
        <p:xfrm>
          <a:off x="248888" y="1095703"/>
          <a:ext cx="9624879" cy="550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75520" y="6597352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100" i="1" dirty="0">
                <a:latin typeface="Arial" pitchFamily="34" charset="0"/>
                <a:cs typeface="Arial" pitchFamily="34" charset="0"/>
              </a:rPr>
              <a:t>Base: All establishments with skills gaps (15,409)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605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Technical and practical skills that need improving among staff with skills gaps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85882" y="6644650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100" i="1" dirty="0">
                <a:latin typeface="Arial" pitchFamily="34" charset="0"/>
                <a:cs typeface="Arial" pitchFamily="34" charset="0"/>
              </a:rPr>
              <a:t>Base: All with skills gaps followed up with the new lists of skills descriptors (37,381)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384183308"/>
              </p:ext>
            </p:extLst>
          </p:nvPr>
        </p:nvGraphicFramePr>
        <p:xfrm>
          <a:off x="0" y="195112"/>
          <a:ext cx="11939751" cy="663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300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People and personal skills that need improving among staff with skills gaps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01648" y="6644650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100" i="1" dirty="0">
                <a:latin typeface="Arial" pitchFamily="34" charset="0"/>
                <a:cs typeface="Arial" pitchFamily="34" charset="0"/>
              </a:rPr>
              <a:t>Base: All with skills gaps followed up with the new lists of skills descriptors (37,381)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58677843"/>
              </p:ext>
            </p:extLst>
          </p:nvPr>
        </p:nvGraphicFramePr>
        <p:xfrm>
          <a:off x="-17211" y="286004"/>
          <a:ext cx="12192000" cy="65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79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taken to overcome skills gaps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38289211"/>
              </p:ext>
            </p:extLst>
          </p:nvPr>
        </p:nvGraphicFramePr>
        <p:xfrm>
          <a:off x="335360" y="1095702"/>
          <a:ext cx="11856640" cy="550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99809" y="6643854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/>
            <a:r>
              <a:rPr lang="en-GB" sz="1100" i="1" dirty="0">
                <a:latin typeface="Arial" pitchFamily="34" charset="0"/>
                <a:cs typeface="Arial" pitchFamily="34" charset="0"/>
              </a:rPr>
              <a:t>Base (2013 / 2015): All establishments with skills gaps (</a:t>
            </a:r>
            <a:r>
              <a:rPr lang="en-GB" sz="1100" i="1" dirty="0"/>
              <a:t>16,563 / 15,409</a:t>
            </a:r>
            <a:r>
              <a:rPr lang="en-GB" sz="11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12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Changes in </a:t>
            </a:r>
            <a:r>
              <a:rPr lang="en-GB"/>
              <a:t>the number </a:t>
            </a:r>
            <a:r>
              <a:rPr lang="en-GB" dirty="0"/>
              <a:t>of </a:t>
            </a:r>
            <a:r>
              <a:rPr lang="en-GB" dirty="0" err="1"/>
              <a:t>SSVs</a:t>
            </a:r>
            <a:r>
              <a:rPr lang="en-GB" dirty="0"/>
              <a:t> and skills gaps over time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02643593"/>
              </p:ext>
            </p:extLst>
          </p:nvPr>
        </p:nvGraphicFramePr>
        <p:xfrm>
          <a:off x="-324544" y="691307"/>
          <a:ext cx="12516544" cy="5872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6843" y="6604084"/>
            <a:ext cx="65651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i="1" dirty="0">
                <a:solidFill>
                  <a:schemeClr val="tx1"/>
                </a:solidFill>
              </a:rPr>
              <a:t>Base: All establishments (as shown)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23" y="5540723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Construction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5872" y="554072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Financial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67952" y="554072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Public Admin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14713" y="554072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Business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3198" y="5540723"/>
            <a:ext cx="10612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Manufacturing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1766" y="554072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Health &amp; Social 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296" y="5540723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Agriculture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4411" y="554072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Hotels &amp; Restaurants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7064" y="554072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Electricity, Gas &amp; Water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8819" y="5540723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Education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1170" y="554072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Wholesale &amp; Retail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8223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(5,980)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5872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(1,886)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50009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(696)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32362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(6,090)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14713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(12,000)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97064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(935)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79415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(6,389)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61766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(6,882)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4117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(2,263)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6468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(7,314)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08819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(4,756)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91170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(14,321)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73521" y="6142535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(5,743)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67313" y="5909527"/>
            <a:ext cx="539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67314" y="6131645"/>
            <a:ext cx="539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73521" y="554072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Transport &amp; </a:t>
            </a:r>
            <a:r>
              <a:rPr lang="en-GB" sz="1000" b="1" dirty="0" err="1"/>
              <a:t>Comms</a:t>
            </a:r>
            <a:endParaRPr lang="en-GB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232362" y="5540723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Arts &amp; Other Services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8223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(6,334)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55872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(2,121)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50009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(721)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32362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(5,993)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14713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(11,158)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97064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(880)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79415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(5,821)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61766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(6,963)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44117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(2,651)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6468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(7,274)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08819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(4,549)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91170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(13,126)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73521" y="5965606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(7,538)</a:t>
            </a:r>
          </a:p>
        </p:txBody>
      </p:sp>
    </p:spTree>
    <p:extLst>
      <p:ext uri="{BB962C8B-B14F-4D97-AF65-F5344CB8AC3E}">
        <p14:creationId xmlns:p14="http://schemas.microsoft.com/office/powerpoint/2010/main" val="2139152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Std Blk"/>
              </a:rPr>
              <a:t>Section 4: 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Under-utilisation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594856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5912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under-utilisation by region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57389" y="6602795"/>
            <a:ext cx="313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82342866"/>
              </p:ext>
            </p:extLst>
          </p:nvPr>
        </p:nvGraphicFramePr>
        <p:xfrm>
          <a:off x="-277418" y="911732"/>
          <a:ext cx="12013295" cy="555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89917" y="632579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(10,630)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9179" y="632579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(5,642)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8441" y="632579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(8,631)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7703" y="632579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(10,685)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6965" y="6325796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(8,493)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255745" y="5605497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NeueHaasGroteskDisp Std Blk"/>
              </a:rPr>
              <a:t>England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387073" y="5582193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latin typeface="NeueHaasGroteskDisp Std Blk"/>
              </a:rPr>
              <a:t>East </a:t>
            </a:r>
            <a:br>
              <a:rPr lang="en-GB" sz="1600" b="1" dirty="0">
                <a:latin typeface="NeueHaasGroteskDisp Std Blk"/>
              </a:rPr>
            </a:br>
            <a:r>
              <a:rPr lang="en-GB" sz="1600" b="1" dirty="0">
                <a:latin typeface="NeueHaasGroteskDisp Std Blk"/>
              </a:rPr>
              <a:t>Midlands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2617076" y="5560084"/>
            <a:ext cx="111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latin typeface="NeueHaasGroteskDisp Std Blk"/>
              </a:rPr>
              <a:t>East of </a:t>
            </a:r>
            <a:br>
              <a:rPr lang="en-GB" sz="1600" b="1" dirty="0">
                <a:latin typeface="NeueHaasGroteskDisp Std Blk"/>
              </a:rPr>
            </a:br>
            <a:r>
              <a:rPr lang="en-GB" sz="1600" b="1" dirty="0">
                <a:latin typeface="NeueHaasGroteskDisp Std Blk"/>
              </a:rPr>
              <a:t>England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139134" y="5564205"/>
            <a:ext cx="788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latin typeface="NeueHaasGroteskDisp Std Blk"/>
              </a:rPr>
              <a:t>North </a:t>
            </a:r>
            <a:br>
              <a:rPr lang="en-GB" sz="1600" b="1" dirty="0">
                <a:latin typeface="NeueHaasGroteskDisp Std Blk"/>
              </a:rPr>
            </a:br>
            <a:r>
              <a:rPr lang="en-GB" sz="1600" b="1" dirty="0">
                <a:latin typeface="NeueHaasGroteskDisp Std Blk"/>
              </a:rPr>
              <a:t>West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18" name="TextBox 33"/>
          <p:cNvSpPr txBox="1"/>
          <p:nvPr/>
        </p:nvSpPr>
        <p:spPr>
          <a:xfrm>
            <a:off x="4969694" y="5582193"/>
            <a:ext cx="788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latin typeface="NeueHaasGroteskDisp Std Blk"/>
              </a:rPr>
              <a:t>North </a:t>
            </a:r>
            <a:br>
              <a:rPr lang="en-GB" sz="1600" b="1" dirty="0">
                <a:latin typeface="NeueHaasGroteskDisp Std Blk"/>
              </a:rPr>
            </a:br>
            <a:r>
              <a:rPr lang="en-GB" sz="1600" b="1" dirty="0">
                <a:latin typeface="NeueHaasGroteskDisp Std Blk"/>
              </a:rPr>
              <a:t>East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19" name="TextBox 34"/>
          <p:cNvSpPr txBox="1"/>
          <p:nvPr/>
        </p:nvSpPr>
        <p:spPr>
          <a:xfrm>
            <a:off x="7284919" y="556420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latin typeface="NeueHaasGroteskDisp Std Blk"/>
              </a:rPr>
              <a:t>South </a:t>
            </a:r>
            <a:br>
              <a:rPr lang="en-GB" sz="1600" b="1" dirty="0">
                <a:latin typeface="NeueHaasGroteskDisp Std Blk"/>
              </a:rPr>
            </a:br>
            <a:r>
              <a:rPr lang="en-GB" sz="1600" b="1" dirty="0">
                <a:latin typeface="NeueHaasGroteskDisp Std Blk"/>
              </a:rPr>
              <a:t>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2118" y="6325796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(7,879)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37267" y="6325796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(7,545)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3834591" y="5565521"/>
            <a:ext cx="934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latin typeface="NeueHaasGroteskDisp Std Blk"/>
              </a:rPr>
              <a:t>London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8516057" y="5567748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latin typeface="NeueHaasGroteskDisp Std Blk"/>
              </a:rPr>
              <a:t>South </a:t>
            </a:r>
            <a:br>
              <a:rPr lang="en-GB" sz="1600" b="1" dirty="0">
                <a:latin typeface="NeueHaasGroteskDisp Std Blk"/>
              </a:rPr>
            </a:br>
            <a:r>
              <a:rPr lang="en-GB" sz="1600" b="1" dirty="0">
                <a:latin typeface="NeueHaasGroteskDisp Std Blk"/>
              </a:rPr>
              <a:t>West</a:t>
            </a:r>
          </a:p>
        </p:txBody>
      </p:sp>
      <p:sp>
        <p:nvSpPr>
          <p:cNvPr id="25" name="TextBox 34"/>
          <p:cNvSpPr txBox="1"/>
          <p:nvPr/>
        </p:nvSpPr>
        <p:spPr>
          <a:xfrm>
            <a:off x="9503278" y="5582193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latin typeface="NeueHaasGroteskDisp Std Blk"/>
              </a:rPr>
              <a:t>West </a:t>
            </a:r>
            <a:br>
              <a:rPr lang="en-GB" sz="1600" b="1" dirty="0">
                <a:latin typeface="NeueHaasGroteskDisp Std Blk"/>
              </a:rPr>
            </a:br>
            <a:r>
              <a:rPr lang="en-GB" sz="1600" b="1" dirty="0">
                <a:latin typeface="NeueHaasGroteskDisp Std Blk"/>
              </a:rPr>
              <a:t>Midlands</a:t>
            </a:r>
          </a:p>
        </p:txBody>
      </p:sp>
      <p:sp>
        <p:nvSpPr>
          <p:cNvPr id="26" name="TextBox 34"/>
          <p:cNvSpPr txBox="1"/>
          <p:nvPr/>
        </p:nvSpPr>
        <p:spPr>
          <a:xfrm>
            <a:off x="10460684" y="5560084"/>
            <a:ext cx="1380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latin typeface="NeueHaasGroteskDisp Std Blk"/>
              </a:rPr>
              <a:t>Yorkshire</a:t>
            </a:r>
            <a:br>
              <a:rPr lang="en-GB" sz="1600" b="1" dirty="0">
                <a:latin typeface="NeueHaasGroteskDisp Std Blk"/>
              </a:rPr>
            </a:br>
            <a:r>
              <a:rPr lang="en-GB" sz="1600" b="1" dirty="0">
                <a:latin typeface="NeueHaasGroteskDisp Std Blk"/>
              </a:rPr>
              <a:t>and </a:t>
            </a:r>
            <a:br>
              <a:rPr lang="en-GB" sz="1600" b="1" dirty="0">
                <a:latin typeface="NeueHaasGroteskDisp Std Blk"/>
              </a:rPr>
            </a:br>
            <a:r>
              <a:rPr lang="en-GB" sz="1600" b="1" dirty="0">
                <a:latin typeface="NeueHaasGroteskDisp Std Blk"/>
              </a:rPr>
              <a:t>The Humber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40655" y="632579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(8,445)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91393" y="632579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(7,179)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131" y="632579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(75,129)</a:t>
            </a:r>
          </a:p>
        </p:txBody>
      </p:sp>
    </p:spTree>
    <p:extLst>
      <p:ext uri="{BB962C8B-B14F-4D97-AF65-F5344CB8AC3E}">
        <p14:creationId xmlns:p14="http://schemas.microsoft.com/office/powerpoint/2010/main" val="3709126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Incidence and density of skills under-utilisation by establishment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57389" y="6602795"/>
            <a:ext cx="313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30244196"/>
              </p:ext>
            </p:extLst>
          </p:nvPr>
        </p:nvGraphicFramePr>
        <p:xfrm>
          <a:off x="-57466" y="1050232"/>
          <a:ext cx="12013295" cy="555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1011" y="5983110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(16,346)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0611" y="5999078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(41,013)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2159" y="5983113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(9,860)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6421" y="5983114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(4,882)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7485" y="598311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(2,263)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24694" y="5983111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(765)</a:t>
            </a:r>
          </a:p>
        </p:txBody>
      </p:sp>
    </p:spTree>
    <p:extLst>
      <p:ext uri="{BB962C8B-B14F-4D97-AF65-F5344CB8AC3E}">
        <p14:creationId xmlns:p14="http://schemas.microsoft.com/office/powerpoint/2010/main" val="444507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under-utilisation by sector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56469" y="6602795"/>
            <a:ext cx="4235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12867569"/>
              </p:ext>
            </p:extLst>
          </p:nvPr>
        </p:nvGraphicFramePr>
        <p:xfrm>
          <a:off x="178705" y="1047615"/>
          <a:ext cx="12013295" cy="531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1757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(7,274)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2326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(4,549)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2895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(721)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3464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(6,963)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4033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(5,993)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602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(13,126)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171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(2,121)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88589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(2,651)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5740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(880)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6309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(7,538)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56878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(11,158)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67447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(6,334)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78016" y="607182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(5,821)</a:t>
            </a:r>
          </a:p>
        </p:txBody>
      </p:sp>
    </p:spTree>
    <p:extLst>
      <p:ext uri="{BB962C8B-B14F-4D97-AF65-F5344CB8AC3E}">
        <p14:creationId xmlns:p14="http://schemas.microsoft.com/office/powerpoint/2010/main" val="3081368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Occupations where under-utilisation is most prevalent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4157" y="6610090"/>
            <a:ext cx="7008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with under-utilised staff (22,879)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61696" y="1338006"/>
            <a:ext cx="9604732" cy="5425301"/>
            <a:chOff x="1187965" y="1234116"/>
            <a:chExt cx="9604732" cy="5425301"/>
          </a:xfrm>
        </p:grpSpPr>
        <p:cxnSp>
          <p:nvCxnSpPr>
            <p:cNvPr id="27" name="Straight Connector 26"/>
            <p:cNvCxnSpPr>
              <a:stCxn id="33" idx="1"/>
            </p:cNvCxnSpPr>
            <p:nvPr/>
          </p:nvCxnSpPr>
          <p:spPr bwMode="auto">
            <a:xfrm>
              <a:off x="3800243" y="3651695"/>
              <a:ext cx="48705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206654922"/>
                </p:ext>
              </p:extLst>
            </p:nvPr>
          </p:nvGraphicFramePr>
          <p:xfrm>
            <a:off x="4137393" y="1315718"/>
            <a:ext cx="4604458" cy="49797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7"/>
            <p:cNvCxnSpPr/>
            <p:nvPr/>
          </p:nvCxnSpPr>
          <p:spPr bwMode="auto">
            <a:xfrm flipV="1">
              <a:off x="5110660" y="1942788"/>
              <a:ext cx="0" cy="21786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4698024" y="1942788"/>
              <a:ext cx="41263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4783955" y="1380445"/>
              <a:ext cx="990352" cy="435726"/>
              <a:chOff x="2771800" y="476672"/>
              <a:chExt cx="1115616" cy="504056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1"/>
            <p:cNvGrpSpPr/>
            <p:nvPr/>
          </p:nvGrpSpPr>
          <p:grpSpPr>
            <a:xfrm>
              <a:off x="2364843" y="1234116"/>
              <a:ext cx="2429066" cy="307777"/>
              <a:chOff x="3287452" y="580909"/>
              <a:chExt cx="2736304" cy="35604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87452" y="580909"/>
                <a:ext cx="2520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9% Elementary staff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326990" y="1796458"/>
              <a:ext cx="2424553" cy="307777"/>
              <a:chOff x="3292536" y="580909"/>
              <a:chExt cx="2731220" cy="35604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292536" y="580909"/>
                <a:ext cx="2520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2% Machine operatives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363631" y="1616882"/>
              <a:ext cx="2429066" cy="307777"/>
              <a:chOff x="5807732" y="580909"/>
              <a:chExt cx="2736304" cy="35604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023756" y="580909"/>
                <a:ext cx="2520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400" dirty="0"/>
                  <a:t>38% Managers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6200000">
              <a:off x="7657710" y="2021674"/>
              <a:ext cx="964383" cy="447459"/>
              <a:chOff x="2771800" y="476672"/>
              <a:chExt cx="1115616" cy="504056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Rectangle 15"/>
            <p:cNvSpPr/>
            <p:nvPr/>
          </p:nvSpPr>
          <p:spPr>
            <a:xfrm>
              <a:off x="8100197" y="5717017"/>
              <a:ext cx="191768" cy="186740"/>
            </a:xfrm>
            <a:prstGeom prst="rect">
              <a:avLst/>
            </a:prstGeom>
            <a:solidFill>
              <a:srgbClr val="5A7ACE"/>
            </a:solidFill>
            <a:ln>
              <a:solidFill>
                <a:srgbClr val="5A7AC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91965" y="5664858"/>
              <a:ext cx="2237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dirty="0"/>
                <a:t>7% Professionals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 rot="5400000" flipV="1">
              <a:off x="7561882" y="5262392"/>
              <a:ext cx="373480" cy="703150"/>
              <a:chOff x="2774047" y="425299"/>
              <a:chExt cx="1115617" cy="504056"/>
            </a:xfrm>
          </p:grpSpPr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3889664" y="425299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5A7A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H="1">
                <a:off x="2774047" y="425299"/>
                <a:ext cx="1115617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5A7A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" name="Group 18"/>
            <p:cNvGrpSpPr/>
            <p:nvPr/>
          </p:nvGrpSpPr>
          <p:grpSpPr>
            <a:xfrm flipV="1">
              <a:off x="6126334" y="5761896"/>
              <a:ext cx="415047" cy="722772"/>
              <a:chOff x="2771800" y="476672"/>
              <a:chExt cx="1115616" cy="504056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8D3E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8D3E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2556611" y="6351640"/>
              <a:ext cx="3630294" cy="307777"/>
              <a:chOff x="1934288" y="596297"/>
              <a:chExt cx="4089468" cy="35604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rgbClr val="C8D3EF"/>
              </a:solidFill>
              <a:ln>
                <a:solidFill>
                  <a:srgbClr val="C8D3E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934288" y="596297"/>
                <a:ext cx="3873446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8% Associate Professionals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4783955" y="5892268"/>
              <a:ext cx="191768" cy="18674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6611" y="5852611"/>
              <a:ext cx="2237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/>
                <a:t>14% Admin. / clerical staff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 flipV="1">
              <a:off x="4876488" y="5365961"/>
              <a:ext cx="370232" cy="619677"/>
              <a:chOff x="2771800" y="476672"/>
              <a:chExt cx="1115616" cy="504056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4" name="Group 23"/>
            <p:cNvGrpSpPr/>
            <p:nvPr/>
          </p:nvGrpSpPr>
          <p:grpSpPr>
            <a:xfrm flipV="1">
              <a:off x="4035087" y="4388481"/>
              <a:ext cx="370232" cy="309838"/>
              <a:chOff x="2771800" y="476672"/>
              <a:chExt cx="1115616" cy="504056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5" name="Group 24"/>
            <p:cNvGrpSpPr/>
            <p:nvPr/>
          </p:nvGrpSpPr>
          <p:grpSpPr>
            <a:xfrm>
              <a:off x="1187966" y="4537422"/>
              <a:ext cx="2899929" cy="307778"/>
              <a:chOff x="2757031" y="564057"/>
              <a:chExt cx="3266725" cy="35604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757031" y="564057"/>
                <a:ext cx="3058601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6% Skilled trade occupations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187966" y="3497806"/>
              <a:ext cx="2804046" cy="307777"/>
              <a:chOff x="2865043" y="572164"/>
              <a:chExt cx="3158713" cy="35604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65043" y="572164"/>
                <a:ext cx="2950589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7% Caring, leisure and other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 bwMode="auto">
            <a:xfrm flipV="1">
              <a:off x="4602140" y="2518661"/>
              <a:ext cx="0" cy="21786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4189504" y="2518661"/>
              <a:ext cx="41263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1187965" y="2364772"/>
              <a:ext cx="3038889" cy="307777"/>
              <a:chOff x="2600495" y="572164"/>
              <a:chExt cx="3423261" cy="35604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00495" y="572164"/>
                <a:ext cx="3217017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9% Sales and customer services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940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Achieved interviews / confidence intervals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/>
              <a:t>‘For a question asked of all respondents where the survey result is 50%, we are 95% confident that the true figure lies within the range 49.64% to 51.36%’</a:t>
            </a:r>
          </a:p>
          <a:p>
            <a:pPr algn="ctr"/>
            <a:endParaRPr lang="en-GB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67113"/>
              </p:ext>
            </p:extLst>
          </p:nvPr>
        </p:nvGraphicFramePr>
        <p:xfrm>
          <a:off x="1181100" y="1847848"/>
          <a:ext cx="4857751" cy="4834312"/>
        </p:xfrm>
        <a:graphic>
          <a:graphicData uri="http://schemas.openxmlformats.org/drawingml/2006/table">
            <a:tbl>
              <a:tblPr>
                <a:effectLst/>
                <a:tableStyleId>{C083E6E3-FA7D-4D7B-A595-EF9225AFEA82}</a:tableStyleId>
              </a:tblPr>
              <a:tblGrid>
                <a:gridCol w="191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490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Population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interviews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(Maximum) Sampling Error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England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1,488,171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75,129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+/-0.36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By region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East Midlands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120,461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7,179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+/-1.16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East of England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169,817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8,445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+/-1.07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London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260,283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10,630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+/-0.95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North East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55,916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5,642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+/-1.30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North West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178,229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8,631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+/-1.05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South East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257,799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10,685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+/-0.95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South West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167,484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8,493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+/-1.06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West Midlands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144,557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7,879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+/-1.10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Yorkshire and The Humber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133,625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7,545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+/-1.13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353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By size of establishment</a:t>
                      </a: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2-4 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767,588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16,346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+/-0.77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5-24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559,433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41,013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+/-0.48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25-49 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85,347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9,860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+/-0.99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50-99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42,867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4,882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+/-1.40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100-249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22,950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2,263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+/-2.06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250+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9,986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765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+/-3.45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23750"/>
              </p:ext>
            </p:extLst>
          </p:nvPr>
        </p:nvGraphicFramePr>
        <p:xfrm>
          <a:off x="6640287" y="1847848"/>
          <a:ext cx="3888432" cy="4805201"/>
        </p:xfrm>
        <a:graphic>
          <a:graphicData uri="http://schemas.openxmlformats.org/drawingml/2006/table">
            <a:tbl>
              <a:tblPr>
                <a:effectLst/>
                <a:tableStyleId>{C083E6E3-FA7D-4D7B-A595-EF9225AFEA82}</a:tableStyleId>
              </a:tblPr>
              <a:tblGrid>
                <a:gridCol w="153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893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Population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interviews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(Maximum) Sampling Error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By sector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Agriculture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68,835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2,651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+/-1.90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Manufacturing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85,875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5,821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+/-1.28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0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Electricity, Gas and Water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8,236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880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+/-3.30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Construction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133,703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6,334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+/-1.23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Wholesale and Retail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313,469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13,126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+/-0.86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Hotels &amp; Restaurants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133,022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7,274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+/-1.15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71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Transport and Communications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113,494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7,538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+/-1.13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Financial Services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32,777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2,121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+/-2.13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Business Services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319,313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11,158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+/-0.93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Public Administration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15,162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721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+/-3.65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Education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47,477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4,549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+/-1.45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Health and Social Work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110,011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6,963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+/-1.17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371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Arts</a:t>
                      </a:r>
                      <a:r>
                        <a:rPr lang="en-GB" sz="1100" baseline="0" dirty="0">
                          <a:effectLst/>
                          <a:latin typeface="+mj-lt"/>
                        </a:rPr>
                        <a:t> and Other Services </a:t>
                      </a:r>
                      <a:endParaRPr lang="en-GB" sz="1100" dirty="0">
                        <a:effectLst/>
                        <a:latin typeface="+mj-lt"/>
                      </a:endParaRPr>
                    </a:p>
                  </a:txBody>
                  <a:tcPr marL="6939" marR="6939" marT="0" marB="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106,897</a:t>
                      </a:r>
                    </a:p>
                  </a:txBody>
                  <a:tcPr marL="6939" marR="6939" marT="0" marB="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5,993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+/-1.27</a:t>
                      </a:r>
                    </a:p>
                  </a:txBody>
                  <a:tcPr marL="6939" marR="6939" marT="0" marB="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80526" y="6611658"/>
            <a:ext cx="7611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Population counts taken from </a:t>
            </a:r>
            <a:r>
              <a:rPr lang="en-GB" sz="1100" i="1" dirty="0" err="1">
                <a:solidFill>
                  <a:srgbClr val="000000"/>
                </a:solidFill>
              </a:rPr>
              <a:t>IDBR</a:t>
            </a:r>
            <a:r>
              <a:rPr lang="en-GB" sz="1100" i="1" dirty="0">
                <a:solidFill>
                  <a:srgbClr val="000000"/>
                </a:solidFill>
              </a:rPr>
              <a:t> March 2014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3033562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Reasons why staff are working in roles for which they have excess qualifications and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4157" y="6610090"/>
            <a:ext cx="7008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with under-utilised staff (22,879)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11571922"/>
              </p:ext>
            </p:extLst>
          </p:nvPr>
        </p:nvGraphicFramePr>
        <p:xfrm>
          <a:off x="-185800" y="1097281"/>
          <a:ext cx="11789221" cy="551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3215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Std Blk"/>
              </a:rPr>
              <a:t>Section 5: 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Employer investment in training and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563325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114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949339"/>
              </p:ext>
            </p:extLst>
          </p:nvPr>
        </p:nvGraphicFramePr>
        <p:xfrm>
          <a:off x="239349" y="283772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037504"/>
              </p:ext>
            </p:extLst>
          </p:nvPr>
        </p:nvGraphicFramePr>
        <p:xfrm>
          <a:off x="248731" y="266752"/>
          <a:ext cx="12193355" cy="63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Proportion of employers providing training in the last 12 months by region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372104" y="6596390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7344" y="6361431"/>
            <a:ext cx="11134134" cy="314033"/>
            <a:chOff x="707056" y="6427261"/>
            <a:chExt cx="11134134" cy="314033"/>
          </a:xfrm>
        </p:grpSpPr>
        <p:sp>
          <p:nvSpPr>
            <p:cNvPr id="13" name="TextBox 12"/>
            <p:cNvSpPr txBox="1"/>
            <p:nvPr/>
          </p:nvSpPr>
          <p:spPr>
            <a:xfrm>
              <a:off x="4149887" y="6456599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(10,630)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19327" y="6456600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(5,642)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63616" y="6456601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(8,631)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6250" y="6436043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(10,685)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57580" y="6427261"/>
              <a:ext cx="8456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(8,493)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91569" y="6435499"/>
              <a:ext cx="8456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(7,879)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95492" y="6458794"/>
              <a:ext cx="8456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(7,545)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69805" y="6464295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(8,445)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79261" y="6464295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(7,179)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7056" y="6436043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(75,129)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363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1906"/>
              </p:ext>
            </p:extLst>
          </p:nvPr>
        </p:nvGraphicFramePr>
        <p:xfrm>
          <a:off x="239349" y="520262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004433"/>
              </p:ext>
            </p:extLst>
          </p:nvPr>
        </p:nvGraphicFramePr>
        <p:xfrm>
          <a:off x="246295" y="528362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372104" y="6596390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Proportion of employers providing training in the last 12 months by size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116" y="6276078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(16,346)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9485" y="6284060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(41,013)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6873" y="6268095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(9,860)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7195" y="626809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(4,882)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41609" y="6284060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(2,263)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3420" y="6223050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(765)</a:t>
            </a:r>
          </a:p>
        </p:txBody>
      </p:sp>
    </p:spTree>
    <p:extLst>
      <p:ext uri="{BB962C8B-B14F-4D97-AF65-F5344CB8AC3E}">
        <p14:creationId xmlns:p14="http://schemas.microsoft.com/office/powerpoint/2010/main" val="436191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19004"/>
              </p:ext>
            </p:extLst>
          </p:nvPr>
        </p:nvGraphicFramePr>
        <p:xfrm>
          <a:off x="0" y="468987"/>
          <a:ext cx="12192000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162841"/>
              </p:ext>
            </p:extLst>
          </p:nvPr>
        </p:nvGraphicFramePr>
        <p:xfrm>
          <a:off x="-33382" y="-130474"/>
          <a:ext cx="12191999" cy="63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34086" y="6429786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(5,993)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Proportion of employers providing training in the last 12 months by sector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372104" y="6604517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95250" y="642338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(4,549)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7419" y="6423014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(880)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78375" y="642239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(6,963)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2770" y="642239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(721)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5324" y="642239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(2,121)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8086" y="6406450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(11,158)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3752" y="641599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(7,274)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1424" y="641599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(5,821)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26769" y="641599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(7,538)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68848" y="641599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(6,334)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9323" y="641599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(13,126)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36737" y="6423014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(2,651)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1215418" y="6055770"/>
            <a:ext cx="936000" cy="319946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Agriculture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10288004" y="6055770"/>
            <a:ext cx="936000" cy="31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Wholesale</a:t>
            </a:r>
          </a:p>
          <a:p>
            <a:pPr algn="ctr"/>
            <a:r>
              <a:rPr lang="en-GB" sz="1050" dirty="0"/>
              <a:t>&amp; Retail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9352004" y="6055770"/>
            <a:ext cx="936000" cy="32733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Construction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941866" y="6055770"/>
            <a:ext cx="936000" cy="31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Electricity,</a:t>
            </a:r>
          </a:p>
          <a:p>
            <a:pPr algn="ctr"/>
            <a:r>
              <a:rPr lang="en-GB" sz="1050" dirty="0"/>
              <a:t>Gas etc.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872822" y="6055770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Health and Social Work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2808822" y="6055770"/>
            <a:ext cx="909197" cy="415498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Public </a:t>
            </a:r>
          </a:p>
          <a:p>
            <a:pPr algn="ctr"/>
            <a:r>
              <a:rPr lang="en-GB" sz="1050" dirty="0"/>
              <a:t>Admin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3718018" y="6055770"/>
            <a:ext cx="970939" cy="418686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Financial Services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5612767" y="6063163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Arts and Other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4676767" y="6059466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Business services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6548767" y="6055770"/>
            <a:ext cx="936000" cy="31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Hotels &amp;</a:t>
            </a:r>
          </a:p>
          <a:p>
            <a:pPr algn="ctr"/>
            <a:r>
              <a:rPr lang="en-GB" sz="1050" dirty="0"/>
              <a:t>Restaurants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7425174" y="6055770"/>
            <a:ext cx="1057738" cy="31994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Manufacturing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8416105" y="6055770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Transport </a:t>
            </a:r>
          </a:p>
          <a:p>
            <a:pPr algn="ctr"/>
            <a:r>
              <a:rPr lang="en-GB" sz="1050" dirty="0"/>
              <a:t>&amp; </a:t>
            </a:r>
            <a:r>
              <a:rPr lang="en-GB" sz="1050" dirty="0" err="1"/>
              <a:t>Comms</a:t>
            </a:r>
            <a:r>
              <a:rPr lang="en-GB" sz="1050" dirty="0"/>
              <a:t>.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5886" y="6042786"/>
            <a:ext cx="935980" cy="32015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45216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76544898"/>
              </p:ext>
            </p:extLst>
          </p:nvPr>
        </p:nvGraphicFramePr>
        <p:xfrm>
          <a:off x="-13648" y="1304449"/>
          <a:ext cx="12192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81044598"/>
              </p:ext>
            </p:extLst>
          </p:nvPr>
        </p:nvGraphicFramePr>
        <p:xfrm>
          <a:off x="0" y="4505793"/>
          <a:ext cx="12192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8102694" y="2202323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don’t train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85743" y="5443058"/>
            <a:ext cx="6188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50" dirty="0"/>
              <a:t>of employers in training equilibrium (no desire to increase training)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4148816"/>
              </p:ext>
            </p:extLst>
          </p:nvPr>
        </p:nvGraphicFramePr>
        <p:xfrm>
          <a:off x="177696" y="3484449"/>
          <a:ext cx="7789695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09205290"/>
              </p:ext>
            </p:extLst>
          </p:nvPr>
        </p:nvGraphicFramePr>
        <p:xfrm>
          <a:off x="7882552" y="3484449"/>
          <a:ext cx="4154773" cy="15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3"/>
          <p:cNvSpPr/>
          <p:nvPr/>
        </p:nvSpPr>
        <p:spPr>
          <a:xfrm>
            <a:off x="204715" y="4576379"/>
            <a:ext cx="198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Wanted to train more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60393" y="4581602"/>
            <a:ext cx="2214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Do sufficient training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89279" y="4571363"/>
            <a:ext cx="1697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Wanted to train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299299" y="4578644"/>
            <a:ext cx="1998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Did not want to train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57154" y="3682334"/>
            <a:ext cx="1368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+mn-lt"/>
              </a:rPr>
              <a:t>(Base: 57,422)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41520" y="3682334"/>
            <a:ext cx="10695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i="1" dirty="0">
                <a:latin typeface="+mn-lt"/>
              </a:rPr>
              <a:t>(Base:17,007)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4823" y="5427292"/>
            <a:ext cx="6773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of employers want to train more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rgbClr val="233A75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Training Equilibrium: employers’ interest in providing more training than they were able to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63761" y="2804638"/>
            <a:ext cx="7723263" cy="893177"/>
          </a:xfrm>
          <a:prstGeom prst="downArrowCallout">
            <a:avLst>
              <a:gd name="adj1" fmla="val 143794"/>
              <a:gd name="adj2" fmla="val 71897"/>
              <a:gd name="adj3" fmla="val 52033"/>
              <a:gd name="adj4" fmla="val 0"/>
            </a:avLst>
          </a:prstGeom>
          <a:solidFill>
            <a:srgbClr val="836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2663746" y="2812687"/>
            <a:ext cx="2523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Among those </a:t>
            </a:r>
          </a:p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who train</a:t>
            </a:r>
          </a:p>
        </p:txBody>
      </p:sp>
      <p:sp>
        <p:nvSpPr>
          <p:cNvPr id="47" name="Down Arrow Callout 46"/>
          <p:cNvSpPr/>
          <p:nvPr/>
        </p:nvSpPr>
        <p:spPr>
          <a:xfrm>
            <a:off x="7762278" y="2804637"/>
            <a:ext cx="3996483" cy="893177"/>
          </a:xfrm>
          <a:prstGeom prst="downArrowCallout">
            <a:avLst>
              <a:gd name="adj1" fmla="val 143794"/>
              <a:gd name="adj2" fmla="val 71897"/>
              <a:gd name="adj3" fmla="val 47449"/>
              <a:gd name="adj4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498873" y="2812687"/>
            <a:ext cx="2523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Among those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who don’t train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6805" y="220232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of all employers train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72104" y="6572985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(75,129)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58" y="6581001"/>
            <a:ext cx="9385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*Note training employers responding ‘Don’t know’ have been included in the group ‘Wanted to undertake more training’ on final measure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32970" y="4581602"/>
            <a:ext cx="1118560" cy="31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tx1"/>
                </a:solidFill>
              </a:rPr>
              <a:t>Don’t know</a:t>
            </a:r>
          </a:p>
        </p:txBody>
      </p:sp>
    </p:spTree>
    <p:extLst>
      <p:ext uri="{BB962C8B-B14F-4D97-AF65-F5344CB8AC3E}">
        <p14:creationId xmlns:p14="http://schemas.microsoft.com/office/powerpoint/2010/main" val="3685117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164674"/>
              </p:ext>
            </p:extLst>
          </p:nvPr>
        </p:nvGraphicFramePr>
        <p:xfrm>
          <a:off x="-299739" y="914399"/>
          <a:ext cx="12202705" cy="555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cs typeface="Arial" panose="020B0604020202020204" pitchFamily="34" charset="0"/>
              </a:rPr>
              <a:t>Types of Training and Workforce Development provided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50496" y="6610669"/>
            <a:ext cx="744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that train (57,422)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910" y="3502174"/>
            <a:ext cx="19379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Any induction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89910" y="3846485"/>
            <a:ext cx="1937982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68%</a:t>
            </a:r>
          </a:p>
        </p:txBody>
      </p:sp>
    </p:spTree>
    <p:extLst>
      <p:ext uri="{BB962C8B-B14F-4D97-AF65-F5344CB8AC3E}">
        <p14:creationId xmlns:p14="http://schemas.microsoft.com/office/powerpoint/2010/main" val="18031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74484"/>
              </p:ext>
            </p:extLst>
          </p:nvPr>
        </p:nvGraphicFramePr>
        <p:xfrm>
          <a:off x="992698" y="1225882"/>
          <a:ext cx="11290337" cy="514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45390267"/>
              </p:ext>
            </p:extLst>
          </p:nvPr>
        </p:nvGraphicFramePr>
        <p:xfrm>
          <a:off x="-209550" y="1072056"/>
          <a:ext cx="12191344" cy="519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 panose="020B0604020202020204" pitchFamily="34" charset="0"/>
              </a:rPr>
              <a:t>Number and proportion of staff trained by region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040411" y="6603360"/>
            <a:ext cx="4151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3244" y="1087261"/>
            <a:ext cx="2964027" cy="405571"/>
            <a:chOff x="860550" y="1219199"/>
            <a:chExt cx="2202876" cy="405571"/>
          </a:xfrm>
        </p:grpSpPr>
        <p:grpSp>
          <p:nvGrpSpPr>
            <p:cNvPr id="8" name="Group 7"/>
            <p:cNvGrpSpPr/>
            <p:nvPr/>
          </p:nvGrpSpPr>
          <p:grpSpPr>
            <a:xfrm>
              <a:off x="860550" y="1219199"/>
              <a:ext cx="2202876" cy="405571"/>
              <a:chOff x="860550" y="1219199"/>
              <a:chExt cx="2202876" cy="405571"/>
            </a:xfrm>
            <a:solidFill>
              <a:srgbClr val="C8D3EF"/>
            </a:solidFill>
          </p:grpSpPr>
          <p:sp>
            <p:nvSpPr>
              <p:cNvPr id="4" name="Down Arrow Callout 3"/>
              <p:cNvSpPr/>
              <p:nvPr/>
            </p:nvSpPr>
            <p:spPr>
              <a:xfrm>
                <a:off x="860551" y="1219199"/>
                <a:ext cx="313544" cy="405571"/>
              </a:xfrm>
              <a:prstGeom prst="downArrowCallout">
                <a:avLst>
                  <a:gd name="adj1" fmla="val 50000"/>
                  <a:gd name="adj2" fmla="val 25000"/>
                  <a:gd name="adj3" fmla="val 25000"/>
                  <a:gd name="adj4" fmla="val 68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60550" y="1219199"/>
                <a:ext cx="2202876" cy="3059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60550" y="1234655"/>
              <a:ext cx="2038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number of staff trained (millions)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36159" y="1517541"/>
            <a:ext cx="945030" cy="241980"/>
            <a:chOff x="166037" y="1431776"/>
            <a:chExt cx="945030" cy="241980"/>
          </a:xfrm>
        </p:grpSpPr>
        <p:sp>
          <p:nvSpPr>
            <p:cNvPr id="85" name="Rectangle 84"/>
            <p:cNvSpPr/>
            <p:nvPr/>
          </p:nvSpPr>
          <p:spPr>
            <a:xfrm>
              <a:off x="823067" y="1431776"/>
              <a:ext cx="288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14.8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66037" y="1431776"/>
              <a:ext cx="288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12.3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94552" y="1431776"/>
              <a:ext cx="288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14.1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-145602" y="5942374"/>
            <a:ext cx="11934592" cy="755591"/>
            <a:chOff x="-127387" y="6000467"/>
            <a:chExt cx="11934592" cy="755591"/>
          </a:xfrm>
        </p:grpSpPr>
        <p:sp>
          <p:nvSpPr>
            <p:cNvPr id="136" name="TextBox 135"/>
            <p:cNvSpPr txBox="1"/>
            <p:nvPr/>
          </p:nvSpPr>
          <p:spPr>
            <a:xfrm>
              <a:off x="3882794" y="6436957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(10,630)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051429" y="6428174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(5,642)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220064" y="6428173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(8,631)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388699" y="6416797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(10,685)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557334" y="6428175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(8,493)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9725969" y="6436413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(7,879)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0894600" y="6436957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(7,545)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714159" y="6451359"/>
              <a:ext cx="900000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(8,445)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545524" y="6431777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(7,179)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76889" y="6428176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(75,129)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-127387" y="6443492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2015:</a:t>
              </a: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-114782" y="6000467"/>
              <a:ext cx="11921987" cy="287278"/>
              <a:chOff x="-114782" y="6092700"/>
              <a:chExt cx="11921987" cy="287278"/>
            </a:xfrm>
          </p:grpSpPr>
          <p:sp>
            <p:nvSpPr>
              <p:cNvPr id="183" name="TextBox 182"/>
              <p:cNvSpPr txBox="1"/>
              <p:nvPr/>
            </p:nvSpPr>
            <p:spPr>
              <a:xfrm>
                <a:off x="3886995" y="6102979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(9,925)</a:t>
                </a: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5057030" y="6127016"/>
                <a:ext cx="900000" cy="22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(5,529)</a:t>
                </a: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6227065" y="6102979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(8,735)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7397100" y="6102979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(10,592)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8567135" y="6102979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(8,377)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9737170" y="6102979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(7,851)</a:t>
                </a: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10907205" y="6102979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(7,522)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2716960" y="6102979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(8,372)</a:t>
                </a: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546925" y="6102979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(7,253)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376890" y="6102979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(74,156)</a:t>
                </a: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-114782" y="6092700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2011:</a:t>
                </a: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-114782" y="6211570"/>
              <a:ext cx="11909382" cy="304699"/>
              <a:chOff x="-114782" y="6056640"/>
              <a:chExt cx="11909382" cy="304699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3882792" y="6056640"/>
                <a:ext cx="900000" cy="30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(10,371)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5051426" y="6070490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(5,614)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6220060" y="6070490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(8,763)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7388694" y="6070490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(10,730)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8557328" y="6070490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(8,511)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9725962" y="6070490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(7,914)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10894600" y="6070490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(7,607)</a:t>
                </a: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2714158" y="6056640"/>
                <a:ext cx="900000" cy="30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(8,476)</a:t>
                </a: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545524" y="6070490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(7,269)</a:t>
                </a: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376890" y="6070490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(75,255)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-114782" y="6056640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2013:</a:t>
                </a: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512027" y="1517541"/>
            <a:ext cx="945030" cy="241980"/>
            <a:chOff x="166037" y="1431776"/>
            <a:chExt cx="945030" cy="241980"/>
          </a:xfrm>
        </p:grpSpPr>
        <p:sp>
          <p:nvSpPr>
            <p:cNvPr id="125" name="Rectangle 124"/>
            <p:cNvSpPr/>
            <p:nvPr/>
          </p:nvSpPr>
          <p:spPr>
            <a:xfrm>
              <a:off x="823067" y="1431776"/>
              <a:ext cx="288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1.1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66037" y="1431776"/>
              <a:ext cx="288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1.0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4552" y="1431776"/>
              <a:ext cx="288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1.2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687895" y="1517541"/>
            <a:ext cx="945030" cy="241980"/>
            <a:chOff x="166037" y="1431776"/>
            <a:chExt cx="945030" cy="241980"/>
          </a:xfrm>
        </p:grpSpPr>
        <p:sp>
          <p:nvSpPr>
            <p:cNvPr id="129" name="Rectangle 128"/>
            <p:cNvSpPr/>
            <p:nvPr/>
          </p:nvSpPr>
          <p:spPr>
            <a:xfrm>
              <a:off x="823067" y="1431776"/>
              <a:ext cx="288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1.6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66037" y="1431776"/>
              <a:ext cx="288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1.3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94552" y="1431776"/>
              <a:ext cx="288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1.4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918972" y="1517541"/>
            <a:ext cx="945030" cy="241980"/>
            <a:chOff x="166037" y="1431776"/>
            <a:chExt cx="945030" cy="241980"/>
          </a:xfrm>
        </p:grpSpPr>
        <p:sp>
          <p:nvSpPr>
            <p:cNvPr id="133" name="Rectangle 132"/>
            <p:cNvSpPr/>
            <p:nvPr/>
          </p:nvSpPr>
          <p:spPr>
            <a:xfrm>
              <a:off x="823067" y="1431776"/>
              <a:ext cx="288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1.3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66037" y="1431776"/>
              <a:ext cx="288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1.3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94552" y="1431776"/>
              <a:ext cx="288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1.5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9743103" y="1517541"/>
            <a:ext cx="945030" cy="241980"/>
            <a:chOff x="166037" y="1431776"/>
            <a:chExt cx="945030" cy="241980"/>
          </a:xfrm>
        </p:grpSpPr>
        <p:sp>
          <p:nvSpPr>
            <p:cNvPr id="149" name="Rectangle 148"/>
            <p:cNvSpPr/>
            <p:nvPr/>
          </p:nvSpPr>
          <p:spPr>
            <a:xfrm>
              <a:off x="823067" y="1431776"/>
              <a:ext cx="288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1.4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66037" y="1431776"/>
              <a:ext cx="288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1.2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94552" y="1431776"/>
              <a:ext cx="288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1.4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8567235" y="1517541"/>
            <a:ext cx="945030" cy="241980"/>
            <a:chOff x="166037" y="1431776"/>
            <a:chExt cx="945030" cy="241980"/>
          </a:xfrm>
        </p:grpSpPr>
        <p:sp>
          <p:nvSpPr>
            <p:cNvPr id="153" name="Rectangle 152"/>
            <p:cNvSpPr/>
            <p:nvPr/>
          </p:nvSpPr>
          <p:spPr>
            <a:xfrm>
              <a:off x="823067" y="1431776"/>
              <a:ext cx="288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1.5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66037" y="1431776"/>
              <a:ext cx="288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1.3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94552" y="1431776"/>
              <a:ext cx="288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1.5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391367" y="1517541"/>
            <a:ext cx="945030" cy="241980"/>
            <a:chOff x="166037" y="1431776"/>
            <a:chExt cx="945030" cy="241980"/>
          </a:xfrm>
        </p:grpSpPr>
        <p:sp>
          <p:nvSpPr>
            <p:cNvPr id="157" name="Rectangle 156"/>
            <p:cNvSpPr/>
            <p:nvPr/>
          </p:nvSpPr>
          <p:spPr>
            <a:xfrm>
              <a:off x="823067" y="1431776"/>
              <a:ext cx="288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4.3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66037" y="1431776"/>
              <a:ext cx="288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2.0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94552" y="1431776"/>
              <a:ext cx="288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2.2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6215499" y="1517541"/>
            <a:ext cx="945030" cy="241980"/>
            <a:chOff x="166037" y="1431776"/>
            <a:chExt cx="945030" cy="241980"/>
          </a:xfrm>
        </p:grpSpPr>
        <p:sp>
          <p:nvSpPr>
            <p:cNvPr id="161" name="Rectangle 160"/>
            <p:cNvSpPr/>
            <p:nvPr/>
          </p:nvSpPr>
          <p:spPr>
            <a:xfrm>
              <a:off x="823067" y="1431776"/>
              <a:ext cx="288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2.1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66037" y="1431776"/>
              <a:ext cx="288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1.6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94552" y="1431776"/>
              <a:ext cx="288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1.8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039631" y="1517541"/>
            <a:ext cx="945030" cy="241980"/>
            <a:chOff x="166037" y="1431776"/>
            <a:chExt cx="945030" cy="241980"/>
          </a:xfrm>
        </p:grpSpPr>
        <p:sp>
          <p:nvSpPr>
            <p:cNvPr id="165" name="Rectangle 164"/>
            <p:cNvSpPr/>
            <p:nvPr/>
          </p:nvSpPr>
          <p:spPr>
            <a:xfrm>
              <a:off x="823067" y="1431776"/>
              <a:ext cx="288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0.6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66037" y="1431776"/>
              <a:ext cx="288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0.5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94552" y="1431776"/>
              <a:ext cx="288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0.6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3863763" y="1517541"/>
            <a:ext cx="945030" cy="241980"/>
            <a:chOff x="166037" y="1431776"/>
            <a:chExt cx="945030" cy="241980"/>
          </a:xfrm>
        </p:grpSpPr>
        <p:sp>
          <p:nvSpPr>
            <p:cNvPr id="169" name="Rectangle 168"/>
            <p:cNvSpPr/>
            <p:nvPr/>
          </p:nvSpPr>
          <p:spPr>
            <a:xfrm>
              <a:off x="823067" y="1431776"/>
              <a:ext cx="288000" cy="241980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NeueHaasGroteskDisp Std Blk"/>
                </a:rPr>
                <a:t>2.7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66037" y="1431776"/>
              <a:ext cx="288000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latin typeface="NeueHaasGroteskDisp Std Blk"/>
                </a:rPr>
                <a:t>2.0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94552" y="1431776"/>
              <a:ext cx="288000" cy="241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100" b="1" dirty="0">
                  <a:solidFill>
                    <a:sysClr val="windowText" lastClr="000000"/>
                  </a:solidFill>
                  <a:latin typeface="NeueHaasGroteskDisp Std Blk"/>
                </a:rPr>
                <a:t>2.6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075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 panose="020B0604020202020204" pitchFamily="34" charset="0"/>
              </a:rPr>
              <a:t>Proportion of staff trained by size</a:t>
            </a:r>
            <a:endParaRPr lang="en-GB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59387"/>
              </p:ext>
            </p:extLst>
          </p:nvPr>
        </p:nvGraphicFramePr>
        <p:xfrm>
          <a:off x="992698" y="1225882"/>
          <a:ext cx="11290337" cy="514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31834687"/>
              </p:ext>
            </p:extLst>
          </p:nvPr>
        </p:nvGraphicFramePr>
        <p:xfrm>
          <a:off x="-209550" y="1072055"/>
          <a:ext cx="12191344" cy="492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40411" y="6603360"/>
            <a:ext cx="4151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 (as shown)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371" y="6384008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(8,214)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60587" y="641761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(9,055)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8695" y="641761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(4,640)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36803" y="641761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(2,174)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2479" y="6390000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(32,597)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370" y="618888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(7,506)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0588" y="622249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(8,550)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8697" y="622249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(4,463)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36806" y="622249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(2,401)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2479" y="619487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(33,903)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369" y="598936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(7,815)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1123" y="600901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(8,044)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14500" y="600901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(4,543)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57877" y="600901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(2,585)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27746" y="599535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(32,442)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201653" y="5995356"/>
            <a:ext cx="107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2011: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201653" y="6194876"/>
            <a:ext cx="107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201653" y="6390000"/>
            <a:ext cx="1078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01252" y="600777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(1,284)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74914" y="618717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(964)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74912" y="6391617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(742)</a:t>
            </a:r>
          </a:p>
        </p:txBody>
      </p:sp>
    </p:spTree>
    <p:extLst>
      <p:ext uri="{BB962C8B-B14F-4D97-AF65-F5344CB8AC3E}">
        <p14:creationId xmlns:p14="http://schemas.microsoft.com/office/powerpoint/2010/main" val="2796340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>
            <p:extLst>
              <p:ext uri="{D42A27DB-BD31-4B8C-83A1-F6EECF244321}">
                <p14:modId xmlns:p14="http://schemas.microsoft.com/office/powerpoint/2010/main" val="1477980476"/>
              </p:ext>
            </p:extLst>
          </p:nvPr>
        </p:nvGraphicFramePr>
        <p:xfrm>
          <a:off x="-209550" y="1072055"/>
          <a:ext cx="12385780" cy="492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cs typeface="Arial" panose="020B0604020202020204" pitchFamily="34" charset="0"/>
              </a:rPr>
              <a:t>Number and proportion of staff trained by sector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30855" y="6597324"/>
            <a:ext cx="11161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272" y="6330759"/>
            <a:ext cx="693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(2,651)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419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(5,821)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4761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(880)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083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(6,334)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6110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(13,126)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3900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(7,274)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3939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(7,538)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4431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(2,121)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4220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(11,158)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4712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(721)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42049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(4,549)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62541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(6,963)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82867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(5,993)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273" y="6151826"/>
            <a:ext cx="693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(2,263)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8420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(6,389)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4762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(935)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4084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(5,980)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6111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(14,321)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3901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(7,314)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3940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(5,743)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94432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(1,886)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74221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(12,000)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8947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(696)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42050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(4,756)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62542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(6,882)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082868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(6,090)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275" y="5988744"/>
            <a:ext cx="693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(703)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8422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(6,791)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7828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(1,160)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04086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(5,485)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06113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(13,060)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73903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(7,202)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73942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(6,861)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4434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(1,452)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74223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(12,656)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42013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(1,214)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242052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(4,582)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162544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(6,872)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082870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(6,118)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222492" y="5988744"/>
            <a:ext cx="898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2011: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222495" y="6151826"/>
            <a:ext cx="898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222497" y="6330759"/>
            <a:ext cx="898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110381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1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202763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0.1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295145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0.5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387527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2.1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479909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1.1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572291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1.1</a:t>
            </a:r>
          </a:p>
        </p:txBody>
      </p:sp>
      <p:sp>
        <p:nvSpPr>
          <p:cNvPr id="53" name="TextBox 1"/>
          <p:cNvSpPr txBox="1"/>
          <p:nvPr/>
        </p:nvSpPr>
        <p:spPr>
          <a:xfrm>
            <a:off x="664673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0.6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757055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2.5</a:t>
            </a:r>
            <a:endParaRPr lang="en-GB" sz="1100" dirty="0"/>
          </a:p>
        </p:txBody>
      </p:sp>
      <p:sp>
        <p:nvSpPr>
          <p:cNvPr id="55" name="TextBox 1"/>
          <p:cNvSpPr txBox="1"/>
          <p:nvPr/>
        </p:nvSpPr>
        <p:spPr>
          <a:xfrm>
            <a:off x="849437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0.8</a:t>
            </a:r>
          </a:p>
        </p:txBody>
      </p:sp>
      <p:sp>
        <p:nvSpPr>
          <p:cNvPr id="56" name="TextBox 1"/>
          <p:cNvSpPr txBox="1"/>
          <p:nvPr/>
        </p:nvSpPr>
        <p:spPr>
          <a:xfrm>
            <a:off x="941819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1.7</a:t>
            </a:r>
          </a:p>
        </p:txBody>
      </p:sp>
      <p:sp>
        <p:nvSpPr>
          <p:cNvPr id="57" name="TextBox 1"/>
          <p:cNvSpPr txBox="1"/>
          <p:nvPr/>
        </p:nvSpPr>
        <p:spPr>
          <a:xfrm>
            <a:off x="1034201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2.4</a:t>
            </a:r>
          </a:p>
        </p:txBody>
      </p:sp>
      <p:sp>
        <p:nvSpPr>
          <p:cNvPr id="58" name="TextBox 1"/>
          <p:cNvSpPr txBox="1"/>
          <p:nvPr/>
        </p:nvSpPr>
        <p:spPr>
          <a:xfrm>
            <a:off x="11265836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0.6</a:t>
            </a:r>
          </a:p>
        </p:txBody>
      </p:sp>
      <p:sp>
        <p:nvSpPr>
          <p:cNvPr id="59" name="TextBox 1"/>
          <p:cNvSpPr txBox="1"/>
          <p:nvPr/>
        </p:nvSpPr>
        <p:spPr>
          <a:xfrm>
            <a:off x="17999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0.1</a:t>
            </a:r>
            <a:endParaRPr lang="en-GB" sz="1100" dirty="0"/>
          </a:p>
        </p:txBody>
      </p:sp>
      <p:sp>
        <p:nvSpPr>
          <p:cNvPr id="60" name="TextBox 1"/>
          <p:cNvSpPr txBox="1"/>
          <p:nvPr/>
        </p:nvSpPr>
        <p:spPr>
          <a:xfrm>
            <a:off x="3072460" y="1172001"/>
            <a:ext cx="144000" cy="14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dirty="0"/>
          </a:p>
        </p:txBody>
      </p:sp>
      <p:sp>
        <p:nvSpPr>
          <p:cNvPr id="61" name="TextBox 1"/>
          <p:cNvSpPr txBox="1"/>
          <p:nvPr/>
        </p:nvSpPr>
        <p:spPr>
          <a:xfrm>
            <a:off x="3216460" y="1121726"/>
            <a:ext cx="3014219" cy="244549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Total number of staff trained 2015 (millions)</a:t>
            </a:r>
          </a:p>
        </p:txBody>
      </p:sp>
    </p:spTree>
    <p:extLst>
      <p:ext uri="{BB962C8B-B14F-4D97-AF65-F5344CB8AC3E}">
        <p14:creationId xmlns:p14="http://schemas.microsoft.com/office/powerpoint/2010/main" val="279369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 of survey population 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583437" y="1916419"/>
            <a:ext cx="583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2-4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37136" y="2749606"/>
            <a:ext cx="72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5-24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297543" y="3582793"/>
            <a:ext cx="869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25-49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163984" y="5249167"/>
            <a:ext cx="1002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100-249</a:t>
            </a:r>
          </a:p>
        </p:txBody>
      </p:sp>
      <p:sp>
        <p:nvSpPr>
          <p:cNvPr id="2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6435" y="1139092"/>
            <a:ext cx="7017100" cy="462236"/>
          </a:xfrm>
        </p:spPr>
        <p:txBody>
          <a:bodyPr>
            <a:normAutofit/>
          </a:bodyPr>
          <a:lstStyle/>
          <a:p>
            <a:r>
              <a:rPr lang="en-GB" dirty="0"/>
              <a:t>Establishments vs. Employment – England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297542" y="4415980"/>
            <a:ext cx="869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50-99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4779" y="1752846"/>
            <a:ext cx="290300" cy="539481"/>
            <a:chOff x="1185902" y="1752846"/>
            <a:chExt cx="290300" cy="539481"/>
          </a:xfrm>
        </p:grpSpPr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02" y="1752846"/>
              <a:ext cx="290300" cy="26774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243602" y="2051057"/>
              <a:ext cx="192990" cy="241270"/>
              <a:chOff x="2388452" y="1969582"/>
              <a:chExt cx="205375" cy="167548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09" r="28608"/>
              <a:stretch/>
            </p:blipFill>
            <p:spPr>
              <a:xfrm>
                <a:off x="2516206" y="1969582"/>
                <a:ext cx="77621" cy="167548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"/>
              <a:stretch/>
            </p:blipFill>
            <p:spPr>
              <a:xfrm flipH="1">
                <a:off x="2388452" y="1971793"/>
                <a:ext cx="91600" cy="164139"/>
              </a:xfrm>
              <a:prstGeom prst="rect">
                <a:avLst/>
              </a:prstGeom>
            </p:spPr>
          </p:pic>
        </p:grpSp>
      </p:grpSp>
      <p:pic>
        <p:nvPicPr>
          <p:cNvPr id="302" name="Picture 3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9" y="1620363"/>
            <a:ext cx="2078848" cy="1156851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96" y="1747280"/>
            <a:ext cx="1622710" cy="903015"/>
          </a:xfrm>
          <a:prstGeom prst="rect">
            <a:avLst/>
          </a:prstGeom>
        </p:spPr>
      </p:pic>
      <p:sp>
        <p:nvSpPr>
          <p:cNvPr id="305" name="Rectangle 304"/>
          <p:cNvSpPr/>
          <p:nvPr/>
        </p:nvSpPr>
        <p:spPr>
          <a:xfrm>
            <a:off x="7969709" y="2584214"/>
            <a:ext cx="111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MULTISITE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9133264" y="2574270"/>
            <a:ext cx="2095176" cy="31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SINGLE SITE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8179450" y="1326354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33A75"/>
                </a:solidFill>
                <a:latin typeface="NeueHaasGroteskDisp Std Blk"/>
              </a:rPr>
              <a:t>33%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9832037" y="1329030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33A75"/>
                </a:solidFill>
                <a:latin typeface="NeueHaasGroteskDisp Std Blk"/>
              </a:rPr>
              <a:t>67%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68280926"/>
              </p:ext>
            </p:extLst>
          </p:nvPr>
        </p:nvGraphicFramePr>
        <p:xfrm>
          <a:off x="1346486" y="1470596"/>
          <a:ext cx="3903232" cy="546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9" name="Rectangle 58"/>
          <p:cNvSpPr>
            <a:spLocks noChangeAspect="1"/>
          </p:cNvSpPr>
          <p:nvPr/>
        </p:nvSpPr>
        <p:spPr>
          <a:xfrm>
            <a:off x="5168814" y="3346692"/>
            <a:ext cx="2183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PRIVATE </a:t>
            </a:r>
          </a:p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SECTOR</a:t>
            </a:r>
            <a:endParaRPr lang="en-GB" sz="2000" dirty="0">
              <a:solidFill>
                <a:srgbClr val="233A75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29973" y="4549242"/>
            <a:ext cx="182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3RD</a:t>
            </a:r>
          </a:p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SECTOR</a:t>
            </a:r>
            <a:endParaRPr lang="en-GB" sz="2000" dirty="0">
              <a:solidFill>
                <a:srgbClr val="233A75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29973" y="5647315"/>
            <a:ext cx="182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PUBLIC</a:t>
            </a:r>
          </a:p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SECTOR</a:t>
            </a:r>
            <a:endParaRPr lang="en-GB" sz="2000" dirty="0">
              <a:solidFill>
                <a:srgbClr val="233A75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307949" y="3356739"/>
            <a:ext cx="441773" cy="2930400"/>
            <a:chOff x="9125279" y="2641626"/>
            <a:chExt cx="441773" cy="2716990"/>
          </a:xfrm>
        </p:grpSpPr>
        <p:grpSp>
          <p:nvGrpSpPr>
            <p:cNvPr id="65" name="Group 64"/>
            <p:cNvGrpSpPr/>
            <p:nvPr/>
          </p:nvGrpSpPr>
          <p:grpSpPr>
            <a:xfrm>
              <a:off x="9125281" y="2641626"/>
              <a:ext cx="441771" cy="654648"/>
              <a:chOff x="1054341" y="2618035"/>
              <a:chExt cx="441771" cy="654648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341" y="2618035"/>
                <a:ext cx="441771" cy="348074"/>
              </a:xfrm>
              <a:prstGeom prst="rect">
                <a:avLst/>
              </a:prstGeom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1141732" y="3054871"/>
                <a:ext cx="266987" cy="217812"/>
                <a:chOff x="2388452" y="1969582"/>
                <a:chExt cx="205375" cy="167548"/>
              </a:xfrm>
            </p:grpSpPr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09" r="28608"/>
                <a:stretch/>
              </p:blipFill>
              <p:spPr>
                <a:xfrm>
                  <a:off x="2516206" y="1969582"/>
                  <a:ext cx="77621" cy="167548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1"/>
                <a:stretch/>
              </p:blipFill>
              <p:spPr>
                <a:xfrm flipH="1">
                  <a:off x="2388452" y="1971793"/>
                  <a:ext cx="91600" cy="16413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6" name="Group 65"/>
            <p:cNvGrpSpPr/>
            <p:nvPr/>
          </p:nvGrpSpPr>
          <p:grpSpPr>
            <a:xfrm>
              <a:off x="9125281" y="4703968"/>
              <a:ext cx="441771" cy="654648"/>
              <a:chOff x="1054341" y="2618035"/>
              <a:chExt cx="441771" cy="654648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341" y="2618035"/>
                <a:ext cx="441771" cy="348074"/>
              </a:xfrm>
              <a:prstGeom prst="rect">
                <a:avLst/>
              </a:prstGeom>
            </p:spPr>
          </p:pic>
          <p:grpSp>
            <p:nvGrpSpPr>
              <p:cNvPr id="73" name="Group 72"/>
              <p:cNvGrpSpPr/>
              <p:nvPr/>
            </p:nvGrpSpPr>
            <p:grpSpPr>
              <a:xfrm>
                <a:off x="1141732" y="3054871"/>
                <a:ext cx="266987" cy="217812"/>
                <a:chOff x="2388452" y="1969582"/>
                <a:chExt cx="205375" cy="167548"/>
              </a:xfrm>
            </p:grpSpPr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09" r="28608"/>
                <a:stretch/>
              </p:blipFill>
              <p:spPr>
                <a:xfrm>
                  <a:off x="2516206" y="1969582"/>
                  <a:ext cx="77621" cy="167548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1"/>
                <a:stretch/>
              </p:blipFill>
              <p:spPr>
                <a:xfrm flipH="1">
                  <a:off x="2388452" y="1971793"/>
                  <a:ext cx="91600" cy="16413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7" name="Group 66"/>
            <p:cNvGrpSpPr/>
            <p:nvPr/>
          </p:nvGrpSpPr>
          <p:grpSpPr>
            <a:xfrm>
              <a:off x="9125279" y="3669117"/>
              <a:ext cx="441771" cy="654648"/>
              <a:chOff x="1054341" y="2618035"/>
              <a:chExt cx="441771" cy="654648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341" y="2618035"/>
                <a:ext cx="441771" cy="348074"/>
              </a:xfrm>
              <a:prstGeom prst="rect">
                <a:avLst/>
              </a:prstGeom>
            </p:spPr>
          </p:pic>
          <p:grpSp>
            <p:nvGrpSpPr>
              <p:cNvPr id="69" name="Group 68"/>
              <p:cNvGrpSpPr/>
              <p:nvPr/>
            </p:nvGrpSpPr>
            <p:grpSpPr>
              <a:xfrm>
                <a:off x="1141732" y="3054871"/>
                <a:ext cx="266987" cy="217812"/>
                <a:chOff x="2388452" y="1969582"/>
                <a:chExt cx="205375" cy="167548"/>
              </a:xfrm>
            </p:grpSpPr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09" r="28608"/>
                <a:stretch/>
              </p:blipFill>
              <p:spPr>
                <a:xfrm>
                  <a:off x="2516206" y="1969582"/>
                  <a:ext cx="77621" cy="167548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1"/>
                <a:stretch/>
              </p:blipFill>
              <p:spPr>
                <a:xfrm flipH="1">
                  <a:off x="2388452" y="1971793"/>
                  <a:ext cx="91600" cy="16413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3" name="TextBox 62"/>
          <p:cNvSpPr txBox="1"/>
          <p:nvPr/>
        </p:nvSpPr>
        <p:spPr>
          <a:xfrm>
            <a:off x="163984" y="6082355"/>
            <a:ext cx="1002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250+</a:t>
            </a:r>
          </a:p>
        </p:txBody>
      </p:sp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912110623"/>
              </p:ext>
            </p:extLst>
          </p:nvPr>
        </p:nvGraphicFramePr>
        <p:xfrm>
          <a:off x="7388561" y="3177061"/>
          <a:ext cx="4886951" cy="3415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0" name="TextBox 39"/>
          <p:cNvSpPr txBox="1"/>
          <p:nvPr/>
        </p:nvSpPr>
        <p:spPr>
          <a:xfrm>
            <a:off x="0" y="6596390"/>
            <a:ext cx="5355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i="1" dirty="0">
                <a:solidFill>
                  <a:srgbClr val="000000"/>
                </a:solidFill>
              </a:rPr>
              <a:t>Data based on </a:t>
            </a:r>
            <a:r>
              <a:rPr lang="en-GB" sz="1100" i="1" dirty="0" err="1">
                <a:solidFill>
                  <a:srgbClr val="000000"/>
                </a:solidFill>
              </a:rPr>
              <a:t>IDBR</a:t>
            </a:r>
            <a:r>
              <a:rPr lang="en-GB" sz="1100" i="1" dirty="0">
                <a:solidFill>
                  <a:srgbClr val="000000"/>
                </a:solidFill>
              </a:rPr>
              <a:t> March 2014 counts</a:t>
            </a:r>
            <a:endParaRPr lang="en-GB" sz="1100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8872476" y="6435268"/>
            <a:ext cx="3314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cs typeface="Arial" panose="020B0604020202020204" pitchFamily="34" charset="0"/>
              </a:rPr>
              <a:t>Data taken from </a:t>
            </a:r>
            <a:r>
              <a:rPr lang="en-GB" sz="1100" i="1" dirty="0" err="1">
                <a:cs typeface="Arial" panose="020B0604020202020204" pitchFamily="34" charset="0"/>
              </a:rPr>
              <a:t>ESS</a:t>
            </a:r>
            <a:r>
              <a:rPr lang="en-GB" sz="1100" i="1" dirty="0">
                <a:cs typeface="Arial" panose="020B0604020202020204" pitchFamily="34" charset="0"/>
              </a:rPr>
              <a:t> 2015</a:t>
            </a:r>
          </a:p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(75,129)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164779" y="4275030"/>
            <a:ext cx="290300" cy="539481"/>
            <a:chOff x="1185902" y="1752846"/>
            <a:chExt cx="290300" cy="539481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02" y="1752846"/>
              <a:ext cx="290300" cy="267749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1243602" y="2051057"/>
              <a:ext cx="192990" cy="241270"/>
              <a:chOff x="2388452" y="1969582"/>
              <a:chExt cx="205375" cy="16754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09" r="28608"/>
              <a:stretch/>
            </p:blipFill>
            <p:spPr>
              <a:xfrm>
                <a:off x="2516206" y="1969582"/>
                <a:ext cx="77621" cy="167548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"/>
              <a:stretch/>
            </p:blipFill>
            <p:spPr>
              <a:xfrm flipH="1">
                <a:off x="2388452" y="1971793"/>
                <a:ext cx="91600" cy="164139"/>
              </a:xfrm>
              <a:prstGeom prst="rect">
                <a:avLst/>
              </a:prstGeom>
            </p:spPr>
          </p:pic>
        </p:grpSp>
      </p:grpSp>
      <p:grpSp>
        <p:nvGrpSpPr>
          <p:cNvPr id="89" name="Group 88"/>
          <p:cNvGrpSpPr/>
          <p:nvPr/>
        </p:nvGrpSpPr>
        <p:grpSpPr>
          <a:xfrm>
            <a:off x="1164779" y="5115758"/>
            <a:ext cx="290300" cy="539481"/>
            <a:chOff x="1185902" y="1752846"/>
            <a:chExt cx="290300" cy="539481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02" y="1752846"/>
              <a:ext cx="290300" cy="267749"/>
            </a:xfrm>
            <a:prstGeom prst="rect">
              <a:avLst/>
            </a:prstGeom>
          </p:spPr>
        </p:pic>
        <p:grpSp>
          <p:nvGrpSpPr>
            <p:cNvPr id="91" name="Group 90"/>
            <p:cNvGrpSpPr/>
            <p:nvPr/>
          </p:nvGrpSpPr>
          <p:grpSpPr>
            <a:xfrm>
              <a:off x="1243602" y="2051057"/>
              <a:ext cx="192990" cy="241270"/>
              <a:chOff x="2388452" y="1969582"/>
              <a:chExt cx="205375" cy="167548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09" r="28608"/>
              <a:stretch/>
            </p:blipFill>
            <p:spPr>
              <a:xfrm>
                <a:off x="2516206" y="1969582"/>
                <a:ext cx="77621" cy="167548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"/>
              <a:stretch/>
            </p:blipFill>
            <p:spPr>
              <a:xfrm flipH="1">
                <a:off x="2388452" y="1971793"/>
                <a:ext cx="91600" cy="164139"/>
              </a:xfrm>
              <a:prstGeom prst="rect">
                <a:avLst/>
              </a:prstGeom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1164779" y="5956485"/>
            <a:ext cx="290300" cy="539481"/>
            <a:chOff x="1185902" y="1752846"/>
            <a:chExt cx="290300" cy="539481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02" y="1752846"/>
              <a:ext cx="290300" cy="267749"/>
            </a:xfrm>
            <a:prstGeom prst="rect">
              <a:avLst/>
            </a:prstGeom>
          </p:spPr>
        </p:pic>
        <p:grpSp>
          <p:nvGrpSpPr>
            <p:cNvPr id="96" name="Group 95"/>
            <p:cNvGrpSpPr/>
            <p:nvPr/>
          </p:nvGrpSpPr>
          <p:grpSpPr>
            <a:xfrm>
              <a:off x="1243602" y="2051057"/>
              <a:ext cx="192990" cy="241270"/>
              <a:chOff x="2388452" y="1969582"/>
              <a:chExt cx="205375" cy="167548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09" r="28608"/>
              <a:stretch/>
            </p:blipFill>
            <p:spPr>
              <a:xfrm>
                <a:off x="2516206" y="1969582"/>
                <a:ext cx="77621" cy="167548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"/>
              <a:stretch/>
            </p:blipFill>
            <p:spPr>
              <a:xfrm flipH="1">
                <a:off x="2388452" y="1971793"/>
                <a:ext cx="91600" cy="164139"/>
              </a:xfrm>
              <a:prstGeom prst="rect">
                <a:avLst/>
              </a:prstGeom>
            </p:spPr>
          </p:pic>
        </p:grpSp>
      </p:grpSp>
      <p:grpSp>
        <p:nvGrpSpPr>
          <p:cNvPr id="99" name="Group 98"/>
          <p:cNvGrpSpPr/>
          <p:nvPr/>
        </p:nvGrpSpPr>
        <p:grpSpPr>
          <a:xfrm>
            <a:off x="1164779" y="3434302"/>
            <a:ext cx="290300" cy="539481"/>
            <a:chOff x="1185902" y="1752846"/>
            <a:chExt cx="290300" cy="539481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02" y="1752846"/>
              <a:ext cx="290300" cy="267749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/>
          </p:nvGrpSpPr>
          <p:grpSpPr>
            <a:xfrm>
              <a:off x="1243602" y="2051057"/>
              <a:ext cx="192990" cy="241270"/>
              <a:chOff x="2388452" y="1969582"/>
              <a:chExt cx="205375" cy="167548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09" r="28608"/>
              <a:stretch/>
            </p:blipFill>
            <p:spPr>
              <a:xfrm>
                <a:off x="2516206" y="1969582"/>
                <a:ext cx="77621" cy="167548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"/>
              <a:stretch/>
            </p:blipFill>
            <p:spPr>
              <a:xfrm flipH="1">
                <a:off x="2388452" y="1971793"/>
                <a:ext cx="91600" cy="164139"/>
              </a:xfrm>
              <a:prstGeom prst="rect">
                <a:avLst/>
              </a:prstGeom>
            </p:spPr>
          </p:pic>
        </p:grpSp>
      </p:grpSp>
      <p:grpSp>
        <p:nvGrpSpPr>
          <p:cNvPr id="104" name="Group 103"/>
          <p:cNvGrpSpPr/>
          <p:nvPr/>
        </p:nvGrpSpPr>
        <p:grpSpPr>
          <a:xfrm>
            <a:off x="1164779" y="2593574"/>
            <a:ext cx="290300" cy="539481"/>
            <a:chOff x="1185902" y="1752846"/>
            <a:chExt cx="290300" cy="539481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02" y="1752846"/>
              <a:ext cx="290300" cy="267749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1243602" y="2051057"/>
              <a:ext cx="192990" cy="241270"/>
              <a:chOff x="2388452" y="1969582"/>
              <a:chExt cx="205375" cy="167548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09" r="28608"/>
              <a:stretch/>
            </p:blipFill>
            <p:spPr>
              <a:xfrm>
                <a:off x="2516206" y="1969582"/>
                <a:ext cx="77621" cy="16754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"/>
              <a:stretch/>
            </p:blipFill>
            <p:spPr>
              <a:xfrm flipH="1">
                <a:off x="2388452" y="1971793"/>
                <a:ext cx="91600" cy="1641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922812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3600" dirty="0">
                <a:cs typeface="Arial" panose="020B0604020202020204" pitchFamily="34" charset="0"/>
              </a:rPr>
              <a:t>Proportion of staff trained by occupation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189046"/>
              </p:ext>
            </p:extLst>
          </p:nvPr>
        </p:nvGraphicFramePr>
        <p:xfrm>
          <a:off x="491791" y="955464"/>
          <a:ext cx="11700209" cy="510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070157" y="6565516"/>
            <a:ext cx="9154157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with staff in each occupation (as shown)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34384"/>
              </p:ext>
            </p:extLst>
          </p:nvPr>
        </p:nvGraphicFramePr>
        <p:xfrm>
          <a:off x="0" y="5811136"/>
          <a:ext cx="11871430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91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870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</a:rPr>
                        <a:t>2011: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(70,647)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(13,809)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(11,795)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(42,972)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(17,264)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(10,716)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(23,192)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(11,204)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(25,914)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0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</a:rPr>
                        <a:t>2013: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(72,749)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(14,322)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(10,282)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(44,503)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(19,260)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(11,583)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(22,872)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(11,405)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(26,334)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0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</a:rPr>
                        <a:t>2015: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(72,396)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(14,560)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(11,158)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(44,471)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(19,789)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(12,694)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(21,499)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(11,496)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(26,215)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517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73650"/>
              </p:ext>
            </p:extLst>
          </p:nvPr>
        </p:nvGraphicFramePr>
        <p:xfrm>
          <a:off x="206702" y="1096653"/>
          <a:ext cx="11790857" cy="554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20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496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Days</a:t>
                      </a:r>
                      <a:r>
                        <a:rPr lang="en-GB" sz="1600" baseline="0" dirty="0"/>
                        <a:t> per person trained</a:t>
                      </a:r>
                      <a:endParaRPr lang="en-GB" sz="1600" dirty="0"/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E8503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Total</a:t>
                      </a:r>
                      <a:r>
                        <a:rPr lang="en-GB" sz="1600" baseline="0" dirty="0"/>
                        <a:t> training days</a:t>
                      </a:r>
                      <a:endParaRPr lang="en-GB" sz="1600" dirty="0"/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E8503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E85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9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21920" marR="12192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/>
                        <a:t>2011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/>
                        <a:t>2013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/>
                        <a:t>2015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/>
                        <a:t>2011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/>
                        <a:t>2013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/>
                        <a:t>2015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i="1" baseline="0" dirty="0"/>
                        <a:t>% increase from 2013</a:t>
                      </a:r>
                      <a:endParaRPr lang="en-GB" sz="1050" b="1" i="1" dirty="0"/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64">
                <a:tc>
                  <a:txBody>
                    <a:bodyPr/>
                    <a:lstStyle/>
                    <a:p>
                      <a:r>
                        <a:rPr lang="en-GB" sz="1200" dirty="0"/>
                        <a:t>England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7.9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(56,713)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(57,787)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6.8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(57,422)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97.1m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94.9m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99.9m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+5%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799"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East Midlands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7.9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6.9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7.8m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8.5m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8.2m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-3.6%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0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(5,388)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(5,440)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(5,457)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898">
                <a:tc>
                  <a:txBody>
                    <a:bodyPr/>
                    <a:lstStyle/>
                    <a:p>
                      <a:r>
                        <a:rPr lang="en-GB" sz="1200" dirty="0"/>
                        <a:t>East of England 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7.0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(6,571)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(6,658)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(6,405)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9.1m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9.1m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10m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+9%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799"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London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6,3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15.7m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15.7m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16.8m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+6.7%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0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(7,584)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(8.027)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(8,243)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4898">
                <a:tc>
                  <a:txBody>
                    <a:bodyPr/>
                    <a:lstStyle/>
                    <a:p>
                      <a:r>
                        <a:rPr lang="en-GB" sz="1200" dirty="0"/>
                        <a:t>North East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8.2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(4,019)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6.8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(3,802)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6.9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(3,979)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4.4m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4.4m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+7.2%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799"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North West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8.3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8.1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7.2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13.6m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14.5m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14.9m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+2.5%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0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(7,030)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(6,837)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(2,599)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4898">
                <a:tc>
                  <a:txBody>
                    <a:bodyPr/>
                    <a:lstStyle/>
                    <a:p>
                      <a:r>
                        <a:rPr lang="en-GB" sz="1200" dirty="0"/>
                        <a:t>South East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8.1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(8,5589)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(8,611)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(8,522)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16.5m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14.3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14.3m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+0.5%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0059">
                <a:tc>
                  <a:txBody>
                    <a:bodyPr/>
                    <a:lstStyle/>
                    <a:p>
                      <a:r>
                        <a:rPr lang="en-GB" sz="1200" dirty="0"/>
                        <a:t>South West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baseline="0" dirty="0">
                          <a:solidFill>
                            <a:schemeClr val="tx1"/>
                          </a:solidFill>
                        </a:rPr>
                        <a:t>6.7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(6,467)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6.8</a:t>
                      </a:r>
                      <a:endParaRPr lang="en-GB" sz="9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(6,671)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solidFill>
                            <a:schemeClr val="tx1"/>
                          </a:solidFill>
                        </a:rPr>
                        <a:t>6.9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(6,538)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8.4m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9.9m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10.6m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+6.8%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0059">
                <a:tc>
                  <a:txBody>
                    <a:bodyPr/>
                    <a:lstStyle/>
                    <a:p>
                      <a:r>
                        <a:rPr lang="en-GB" sz="1200" dirty="0"/>
                        <a:t>West Midlands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baseline="0" dirty="0">
                          <a:solidFill>
                            <a:schemeClr val="tx1"/>
                          </a:solidFill>
                        </a:rPr>
                        <a:t>8.7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1" baseline="0" dirty="0">
                          <a:solidFill>
                            <a:schemeClr val="tx1"/>
                          </a:solidFill>
                        </a:rPr>
                        <a:t>(5,263)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(5,981)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(6,003</a:t>
                      </a:r>
                      <a:r>
                        <a:rPr lang="en-GB" sz="800" b="0" i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10.6m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10m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10.8m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+7.4%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80759">
                <a:tc>
                  <a:txBody>
                    <a:bodyPr/>
                    <a:lstStyle/>
                    <a:p>
                      <a:r>
                        <a:rPr lang="en-GB" sz="1200" dirty="0"/>
                        <a:t>Yorkshire and The Humber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baseline="0" dirty="0">
                          <a:solidFill>
                            <a:schemeClr val="tx1"/>
                          </a:solidFill>
                        </a:rPr>
                        <a:t>8.6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(5,832)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(5,760)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(,692)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11m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9.9m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+9.6%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Days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791" y="6597324"/>
            <a:ext cx="11161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All establishments providing training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(as shown</a:t>
            </a:r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89714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69562883"/>
              </p:ext>
            </p:extLst>
          </p:nvPr>
        </p:nvGraphicFramePr>
        <p:xfrm>
          <a:off x="-666750" y="1052736"/>
          <a:ext cx="13137274" cy="553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177552" y="6596390"/>
            <a:ext cx="7014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that do not provide training (16,899)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996764" y="2553467"/>
            <a:ext cx="409105" cy="1224000"/>
            <a:chOff x="6077920" y="2587896"/>
            <a:chExt cx="409105" cy="1186951"/>
          </a:xfrm>
        </p:grpSpPr>
        <p:cxnSp>
          <p:nvCxnSpPr>
            <p:cNvPr id="39" name="Elbow Connector 38"/>
            <p:cNvCxnSpPr/>
            <p:nvPr/>
          </p:nvCxnSpPr>
          <p:spPr bwMode="auto">
            <a:xfrm rot="2700000">
              <a:off x="6077919" y="2702449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Elbow Connector 39"/>
            <p:cNvCxnSpPr/>
            <p:nvPr/>
          </p:nvCxnSpPr>
          <p:spPr bwMode="auto">
            <a:xfrm rot="18900000" flipH="1">
              <a:off x="6077920" y="3091515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Elbow Connector 40"/>
            <p:cNvCxnSpPr/>
            <p:nvPr/>
          </p:nvCxnSpPr>
          <p:spPr bwMode="auto">
            <a:xfrm rot="2700000">
              <a:off x="6077090" y="3480295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Reasons for not providing any training</a:t>
            </a:r>
          </a:p>
        </p:txBody>
      </p:sp>
    </p:spTree>
    <p:extLst>
      <p:ext uri="{BB962C8B-B14F-4D97-AF65-F5344CB8AC3E}">
        <p14:creationId xmlns:p14="http://schemas.microsoft.com/office/powerpoint/2010/main" val="2393654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72814913"/>
              </p:ext>
            </p:extLst>
          </p:nvPr>
        </p:nvGraphicFramePr>
        <p:xfrm>
          <a:off x="0" y="1056289"/>
          <a:ext cx="11209283" cy="561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4166" y="6589021"/>
            <a:ext cx="11997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 : All establishments who would have provided more training in the past 12 months if they could (27,152)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Reasons for not providing further training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222049" y="2589614"/>
            <a:ext cx="409105" cy="1224000"/>
            <a:chOff x="6077920" y="2587896"/>
            <a:chExt cx="409105" cy="1186951"/>
          </a:xfrm>
        </p:grpSpPr>
        <p:cxnSp>
          <p:nvCxnSpPr>
            <p:cNvPr id="32" name="Elbow Connector 31"/>
            <p:cNvCxnSpPr/>
            <p:nvPr/>
          </p:nvCxnSpPr>
          <p:spPr bwMode="auto">
            <a:xfrm rot="2700000">
              <a:off x="6077919" y="2702449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Elbow Connector 32"/>
            <p:cNvCxnSpPr/>
            <p:nvPr/>
          </p:nvCxnSpPr>
          <p:spPr bwMode="auto">
            <a:xfrm rot="18900000" flipH="1">
              <a:off x="6077920" y="3091515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Elbow Connector 33"/>
            <p:cNvCxnSpPr/>
            <p:nvPr/>
          </p:nvCxnSpPr>
          <p:spPr bwMode="auto">
            <a:xfrm rot="2700000">
              <a:off x="6077090" y="3480295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01208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and Workforce Development - Summary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428144"/>
              </p:ext>
            </p:extLst>
          </p:nvPr>
        </p:nvGraphicFramePr>
        <p:xfrm>
          <a:off x="557795" y="1320173"/>
          <a:ext cx="11281781" cy="5223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29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England</a:t>
                      </a:r>
                      <a:r>
                        <a:rPr lang="en-GB" baseline="0" dirty="0"/>
                        <a:t> figures</a:t>
                      </a:r>
                      <a:endParaRPr lang="en-GB" dirty="0"/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2011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2013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2015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71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% of employers that train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66%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66%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% of employers that train off-the-job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46%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48%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48%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% that </a:t>
                      </a:r>
                      <a:r>
                        <a:rPr lang="en-GB" b="1" i="1" dirty="0"/>
                        <a:t>only </a:t>
                      </a:r>
                      <a:r>
                        <a:rPr lang="en-GB" b="1" dirty="0"/>
                        <a:t>train</a:t>
                      </a:r>
                      <a:r>
                        <a:rPr lang="en-GB" b="1" baseline="0" dirty="0"/>
                        <a:t> on-the-job</a:t>
                      </a:r>
                      <a:endParaRPr lang="en-GB" b="1" dirty="0"/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17%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17%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% of staff trained over</a:t>
                      </a:r>
                      <a:r>
                        <a:rPr lang="en-GB" b="1" baseline="0" dirty="0"/>
                        <a:t> the last 12 months</a:t>
                      </a:r>
                      <a:endParaRPr lang="en-GB" b="1" dirty="0"/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54%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62%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63%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Days training per person trained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7.9 days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6.7 days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6.8 days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Total training days provided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97.1m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94.9m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99.9m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0855" y="6597324"/>
            <a:ext cx="11161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(2011/2013/2015): All establishments (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74,156</a:t>
            </a:r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75,255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/ 75,129</a:t>
            </a:r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4648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Std Blk"/>
              </a:rPr>
              <a:t>Section 6: 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High Performance Working practices 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and Product Market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516028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02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spect="1"/>
          </p:cNvSpPr>
          <p:nvPr/>
        </p:nvSpPr>
        <p:spPr bwMode="auto">
          <a:xfrm>
            <a:off x="3465239" y="1204394"/>
            <a:ext cx="5400000" cy="5400000"/>
          </a:xfrm>
          <a:prstGeom prst="ellipse">
            <a:avLst/>
          </a:prstGeom>
          <a:solidFill>
            <a:srgbClr val="233A75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536111" y="3658474"/>
            <a:ext cx="1592003" cy="1592003"/>
          </a:xfrm>
          <a:prstGeom prst="ellipse">
            <a:avLst/>
          </a:prstGeom>
          <a:solidFill>
            <a:srgbClr val="836DB0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4214108" y="2394116"/>
            <a:ext cx="4210278" cy="4210278"/>
          </a:xfrm>
          <a:prstGeom prst="ellipse">
            <a:avLst/>
          </a:prstGeom>
          <a:solidFill>
            <a:srgbClr val="C8D3EF">
              <a:alpha val="6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410268" y="1880371"/>
            <a:ext cx="3577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prstClr val="white"/>
                </a:solidFill>
              </a:rPr>
              <a:t>All private sector employers</a:t>
            </a:r>
          </a:p>
          <a:p>
            <a:r>
              <a:rPr lang="en-GB" sz="1500" b="1" dirty="0">
                <a:solidFill>
                  <a:prstClr val="white"/>
                </a:solidFill>
              </a:rPr>
              <a:t>1,285,000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9344" y="6577448"/>
            <a:ext cx="3652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private sector establishments (62,934)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4108" y="4085401"/>
            <a:ext cx="1027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>
                <a:solidFill>
                  <a:prstClr val="white"/>
                </a:solidFill>
              </a:rPr>
              <a:t>HPW</a:t>
            </a:r>
            <a:endParaRPr lang="en-GB" sz="1500" dirty="0">
              <a:solidFill>
                <a:prstClr val="white"/>
              </a:solidFill>
            </a:endParaRPr>
          </a:p>
          <a:p>
            <a:pPr algn="ctr"/>
            <a:r>
              <a:rPr lang="en-GB" sz="1500" dirty="0">
                <a:solidFill>
                  <a:prstClr val="white"/>
                </a:solidFill>
              </a:rPr>
              <a:t>&amp; PMS</a:t>
            </a:r>
          </a:p>
          <a:p>
            <a:pPr algn="ctr"/>
            <a:r>
              <a:rPr lang="en-GB" sz="1500" b="1" dirty="0">
                <a:solidFill>
                  <a:prstClr val="white"/>
                </a:solidFill>
              </a:rPr>
              <a:t>94,000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6987" y="4085401"/>
            <a:ext cx="20362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prstClr val="white"/>
                </a:solidFill>
              </a:rPr>
              <a:t>High or Very High PMS only </a:t>
            </a:r>
          </a:p>
          <a:p>
            <a:pPr algn="r"/>
            <a:r>
              <a:rPr lang="en-GB" sz="1500" b="1" dirty="0">
                <a:solidFill>
                  <a:prstClr val="white"/>
                </a:solidFill>
              </a:rPr>
              <a:t>592,000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4362" y="4076781"/>
            <a:ext cx="8276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500" dirty="0" err="1">
                <a:solidFill>
                  <a:prstClr val="white"/>
                </a:solidFill>
              </a:rPr>
              <a:t>HPW</a:t>
            </a:r>
            <a:r>
              <a:rPr lang="en-GB" sz="1500" dirty="0">
                <a:solidFill>
                  <a:prstClr val="white"/>
                </a:solidFill>
              </a:rPr>
              <a:t> only</a:t>
            </a:r>
          </a:p>
          <a:p>
            <a:pPr algn="l"/>
            <a:r>
              <a:rPr lang="en-GB" sz="1500" b="1" dirty="0">
                <a:solidFill>
                  <a:prstClr val="white"/>
                </a:solidFill>
              </a:rPr>
              <a:t>90,000</a:t>
            </a:r>
          </a:p>
          <a:p>
            <a:pPr algn="l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Overlap between High Performance Working employers and those that adopt High/Very High Product Market Strategies</a:t>
            </a:r>
          </a:p>
        </p:txBody>
      </p:sp>
    </p:spTree>
    <p:extLst>
      <p:ext uri="{BB962C8B-B14F-4D97-AF65-F5344CB8AC3E}">
        <p14:creationId xmlns:p14="http://schemas.microsoft.com/office/powerpoint/2010/main" val="1600239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High Performance Working and skills challenges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384800" y="6670256"/>
            <a:ext cx="6807200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/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Base for all charts: All establishments in Module 1 by </a:t>
            </a:r>
            <a:r>
              <a:rPr lang="en-GB" sz="1000" i="1" dirty="0" err="1">
                <a:solidFill>
                  <a:srgbClr val="000000"/>
                </a:solidFill>
                <a:cs typeface="Arial" pitchFamily="34" charset="0"/>
              </a:rPr>
              <a:t>HPW</a:t>
            </a:r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 classification (</a:t>
            </a:r>
            <a:r>
              <a:rPr lang="en-GB" sz="1000" i="1" dirty="0" err="1">
                <a:solidFill>
                  <a:srgbClr val="000000"/>
                </a:solidFill>
                <a:cs typeface="Arial" pitchFamily="34" charset="0"/>
              </a:rPr>
              <a:t>HPW</a:t>
            </a:r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GB" sz="1000" i="1" dirty="0">
                <a:cs typeface="Arial" pitchFamily="34" charset="0"/>
              </a:rPr>
              <a:t>5,579; non-</a:t>
            </a:r>
            <a:r>
              <a:rPr lang="en-GB" sz="1000" i="1" dirty="0" err="1">
                <a:cs typeface="Arial" pitchFamily="34" charset="0"/>
              </a:rPr>
              <a:t>HPW</a:t>
            </a:r>
            <a:r>
              <a:rPr lang="en-GB" sz="1000" i="1" dirty="0">
                <a:cs typeface="Arial" pitchFamily="34" charset="0"/>
              </a:rPr>
              <a:t>: 25,639</a:t>
            </a:r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05869" y="1188377"/>
            <a:ext cx="3600000" cy="766499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…yet are </a:t>
            </a:r>
            <a:r>
              <a:rPr lang="en-GB" sz="1400" b="1" dirty="0">
                <a:solidFill>
                  <a:schemeClr val="tx1"/>
                </a:solidFill>
              </a:rPr>
              <a:t>more likely to have skills gaps</a:t>
            </a:r>
            <a:r>
              <a:rPr lang="en-GB" sz="1400" dirty="0">
                <a:solidFill>
                  <a:schemeClr val="tx1"/>
                </a:solidFill>
              </a:rPr>
              <a:t> among their workforce…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70544" y="1188377"/>
            <a:ext cx="3600000" cy="475013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…and are much </a:t>
            </a:r>
            <a:r>
              <a:rPr lang="en-GB" sz="1400" b="1" dirty="0">
                <a:solidFill>
                  <a:schemeClr val="tx1"/>
                </a:solidFill>
              </a:rPr>
              <a:t>more likely to train</a:t>
            </a:r>
            <a:r>
              <a:rPr lang="en-GB" sz="1400" dirty="0">
                <a:solidFill>
                  <a:schemeClr val="tx1"/>
                </a:solidFill>
              </a:rPr>
              <a:t> their staff…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156020" y="2198712"/>
            <a:ext cx="3879959" cy="4621439"/>
            <a:chOff x="3877871" y="896226"/>
            <a:chExt cx="3258935" cy="4292542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2244611637"/>
                </p:ext>
              </p:extLst>
            </p:nvPr>
          </p:nvGraphicFramePr>
          <p:xfrm>
            <a:off x="3877871" y="896226"/>
            <a:ext cx="3258935" cy="42925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9" name="Group 48"/>
            <p:cNvGrpSpPr/>
            <p:nvPr/>
          </p:nvGrpSpPr>
          <p:grpSpPr>
            <a:xfrm>
              <a:off x="4444339" y="4448011"/>
              <a:ext cx="1922472" cy="247106"/>
              <a:chOff x="4444339" y="4448011"/>
              <a:chExt cx="1922472" cy="247106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444339" y="4472270"/>
                <a:ext cx="1922472" cy="222847"/>
              </a:xfrm>
              <a:prstGeom prst="rect">
                <a:avLst/>
              </a:prstGeom>
              <a:solidFill>
                <a:schemeClr val="bg1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37984" y="4528405"/>
                <a:ext cx="90714" cy="100314"/>
              </a:xfrm>
              <a:prstGeom prst="rect">
                <a:avLst/>
              </a:prstGeom>
              <a:solidFill>
                <a:srgbClr val="836DB0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922059" y="4528404"/>
                <a:ext cx="90714" cy="100314"/>
              </a:xfrm>
              <a:prstGeom prst="rect">
                <a:avLst/>
              </a:prstGeom>
              <a:solidFill>
                <a:srgbClr val="233A75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67934" y="4448011"/>
                <a:ext cx="1108008" cy="24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Have skills gaps</a:t>
                </a: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8150550" y="1611331"/>
            <a:ext cx="4014113" cy="4708886"/>
            <a:chOff x="5771442" y="985581"/>
            <a:chExt cx="3400888" cy="4708886"/>
          </a:xfrm>
        </p:grpSpPr>
        <p:graphicFrame>
          <p:nvGraphicFramePr>
            <p:cNvPr id="19" name="Chart 18"/>
            <p:cNvGraphicFramePr/>
            <p:nvPr>
              <p:extLst>
                <p:ext uri="{D42A27DB-BD31-4B8C-83A1-F6EECF244321}">
                  <p14:modId xmlns:p14="http://schemas.microsoft.com/office/powerpoint/2010/main" val="1795526111"/>
                </p:ext>
              </p:extLst>
            </p:nvPr>
          </p:nvGraphicFramePr>
          <p:xfrm>
            <a:off x="5771442" y="985581"/>
            <a:ext cx="3400888" cy="47064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50" name="Group 49"/>
            <p:cNvGrpSpPr/>
            <p:nvPr/>
          </p:nvGrpSpPr>
          <p:grpSpPr>
            <a:xfrm>
              <a:off x="6961189" y="5448245"/>
              <a:ext cx="1427873" cy="246222"/>
              <a:chOff x="2999656" y="6429663"/>
              <a:chExt cx="1427873" cy="24622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999656" y="6429663"/>
                <a:ext cx="873870" cy="217987"/>
              </a:xfrm>
              <a:prstGeom prst="rect">
                <a:avLst/>
              </a:prstGeom>
              <a:solidFill>
                <a:schemeClr val="bg1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319521" y="6429664"/>
                <a:ext cx="110800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Train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341195" y="1188377"/>
            <a:ext cx="3600000" cy="1010335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HPW</a:t>
            </a:r>
            <a:r>
              <a:rPr lang="en-GB" sz="1400" dirty="0">
                <a:solidFill>
                  <a:schemeClr val="tx1"/>
                </a:solidFill>
              </a:rPr>
              <a:t> employers are </a:t>
            </a:r>
            <a:r>
              <a:rPr lang="en-GB" sz="1400" b="1" dirty="0">
                <a:solidFill>
                  <a:schemeClr val="tx1"/>
                </a:solidFill>
              </a:rPr>
              <a:t>more active in the recruitment market</a:t>
            </a:r>
            <a:r>
              <a:rPr lang="en-GB" sz="1400" dirty="0">
                <a:solidFill>
                  <a:schemeClr val="tx1"/>
                </a:solidFill>
              </a:rPr>
              <a:t> and </a:t>
            </a:r>
            <a:r>
              <a:rPr lang="en-GB" sz="1400" b="1" dirty="0">
                <a:solidFill>
                  <a:schemeClr val="tx1"/>
                </a:solidFill>
              </a:rPr>
              <a:t>find it easier to fill their vacancies</a:t>
            </a:r>
            <a:r>
              <a:rPr lang="en-GB" sz="1400" dirty="0">
                <a:solidFill>
                  <a:schemeClr val="tx1"/>
                </a:solidFill>
              </a:rPr>
              <a:t>…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777352279"/>
              </p:ext>
            </p:extLst>
          </p:nvPr>
        </p:nvGraphicFramePr>
        <p:xfrm>
          <a:off x="235674" y="2116704"/>
          <a:ext cx="4070195" cy="462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Rectangle 25"/>
          <p:cNvSpPr/>
          <p:nvPr/>
        </p:nvSpPr>
        <p:spPr>
          <a:xfrm>
            <a:off x="9580594" y="6109103"/>
            <a:ext cx="108000" cy="108000"/>
          </a:xfrm>
          <a:prstGeom prst="rect">
            <a:avLst/>
          </a:prstGeom>
          <a:solidFill>
            <a:srgbClr val="836DB0"/>
          </a:solidFill>
          <a:ln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9799746" y="6109190"/>
            <a:ext cx="108000" cy="108000"/>
          </a:xfrm>
          <a:prstGeom prst="rect">
            <a:avLst/>
          </a:prstGeom>
          <a:solidFill>
            <a:srgbClr val="233A75"/>
          </a:solidFill>
          <a:ln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316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Product Market Strategy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66049689"/>
              </p:ext>
            </p:extLst>
          </p:nvPr>
        </p:nvGraphicFramePr>
        <p:xfrm>
          <a:off x="251520" y="1075886"/>
          <a:ext cx="11809968" cy="407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1336177"/>
            <a:ext cx="8568952" cy="45520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42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57840" y="152078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Not at all price 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57840" y="231423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Often leads the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71790" y="3234965"/>
            <a:ext cx="117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Premium quality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57840" y="400073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Substantial customisation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9112" y="6612639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Base: All establishments in the private sector (62,934)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306" y="144456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Wholly price dependent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306" y="223515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Rarely leads the way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3306" y="311628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Standard or basic quality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306" y="3937239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No difference in product/service offering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53203"/>
              </p:ext>
            </p:extLst>
          </p:nvPr>
        </p:nvGraphicFramePr>
        <p:xfrm>
          <a:off x="3225799" y="4628951"/>
          <a:ext cx="6096001" cy="2134456"/>
        </p:xfrm>
        <a:graphic>
          <a:graphicData uri="http://schemas.openxmlformats.org/drawingml/2006/table">
            <a:tbl>
              <a:tblPr/>
              <a:tblGrid>
                <a:gridCol w="3047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184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altLang="en-US" sz="1100" b="1" i="0" u="none" strike="noStrike" cap="none" normalizeH="0" baseline="0" dirty="0" bmk="_Toc434221537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imes New Roman" pitchFamily="18" charset="0"/>
                        </a:rPr>
                        <a:t>Overall composite Product Market Strategy scores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3A7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Aggregate PMS score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of private sector establishments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of private sector employment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685" marR="0" indent="-27368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Very low (1 to 7)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685" indent="-2736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3%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685" indent="-2736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1%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Low (8 to 10)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11%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6%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Medium (11 to</a:t>
                      </a:r>
                      <a:r>
                        <a:rPr lang="en-GB" sz="1000" baseline="0" dirty="0">
                          <a:effectLst/>
                          <a:latin typeface="Arial"/>
                          <a:ea typeface="Times New Roman"/>
                        </a:rPr>
                        <a:t> 13)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21%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16%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High (14 to 16)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25%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23%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584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Very high (17 to 20)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15%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16%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832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Characteristics of High PMS employers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260363488"/>
              </p:ext>
            </p:extLst>
          </p:nvPr>
        </p:nvGraphicFramePr>
        <p:xfrm>
          <a:off x="832176" y="1052737"/>
          <a:ext cx="10713830" cy="514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656748" y="6139853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i="1" dirty="0">
                <a:cs typeface="Arial" pitchFamily="34" charset="0"/>
              </a:rPr>
              <a:t>Base: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1459330" y="6136952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(2,111)</a:t>
            </a: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3398147" y="615060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(7,109)</a:t>
            </a: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5336964" y="6136952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(15,299)</a:t>
            </a: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7275781" y="615060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(19,168)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9214599" y="615060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(11,308)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9112" y="6534857"/>
            <a:ext cx="7992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000" i="1" dirty="0"/>
              <a:t>Base: All establishments in the private sector, in each PMS group</a:t>
            </a:r>
          </a:p>
        </p:txBody>
      </p:sp>
    </p:spTree>
    <p:extLst>
      <p:ext uri="{BB962C8B-B14F-4D97-AF65-F5344CB8AC3E}">
        <p14:creationId xmlns:p14="http://schemas.microsoft.com/office/powerpoint/2010/main" val="396511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definitions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6613318" y="3137730"/>
            <a:ext cx="2579519" cy="710388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Skills gaps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888973" y="3137729"/>
            <a:ext cx="2579519" cy="710389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Skill-shortage vacancies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 rot="16200000">
            <a:off x="17233" y="4252161"/>
            <a:ext cx="1263487" cy="741152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FFFFFF"/>
                </a:solidFill>
                <a:latin typeface="Arial"/>
                <a:ea typeface="Times New Roman"/>
              </a:rPr>
              <a:t>Incidence</a:t>
            </a:r>
            <a:endParaRPr lang="en-GB" sz="160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 rot="16200000">
            <a:off x="43315" y="5618978"/>
            <a:ext cx="1211321" cy="741151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FFFFFF"/>
                </a:solidFill>
                <a:latin typeface="Arial"/>
                <a:ea typeface="Times New Roman"/>
              </a:rPr>
              <a:t>Density</a:t>
            </a:r>
            <a:endParaRPr lang="en-GB" sz="160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9337664" y="3137730"/>
            <a:ext cx="2577985" cy="710390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Under-utilisation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1164627" y="3137730"/>
            <a:ext cx="2579520" cy="710388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FFFFFF"/>
                </a:solidFill>
                <a:latin typeface="Arial"/>
                <a:ea typeface="Times New Roman"/>
              </a:rPr>
              <a:t>Vacancies</a:t>
            </a:r>
            <a:endParaRPr lang="en-GB" sz="160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6613318" y="3990993"/>
            <a:ext cx="2579519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with at least one employee deemed by their employer to be not fully proficient in their role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6613317" y="5383900"/>
            <a:ext cx="2579519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The number of staff reported as not fully proficient as a proportion of all employment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9337662" y="3990991"/>
            <a:ext cx="2577987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with at least one employee with skills 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Times New Roman"/>
              </a:rPr>
              <a:t>and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 qualifications more advanced than required for their current job role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9337664" y="5383900"/>
            <a:ext cx="2577985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The proportion of all staff with skills 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Times New Roman"/>
              </a:rPr>
              <a:t>and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 qualifications more advanced than required for their current job role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>
          <a:xfrm>
            <a:off x="1164627" y="3990986"/>
            <a:ext cx="2579519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reporting at least one vacancy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64627" y="5383896"/>
            <a:ext cx="2579519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90170" marR="116840"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Vacancies as a proportion of all employment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3888974" y="3990984"/>
            <a:ext cx="2579519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reporting at least one skill-shortage vacancy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3888974" y="5383893"/>
            <a:ext cx="2579519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Skill-shortage vacancies as a proportion of all vacancies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278398" y="1268641"/>
            <a:ext cx="3465748" cy="741152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Establishment base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278398" y="2200293"/>
            <a:ext cx="3465747" cy="741152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Employment base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3888973" y="1268642"/>
            <a:ext cx="8026675" cy="741152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a typeface="Times New Roman"/>
              </a:rPr>
              <a:t>Proportions are based on the number of establishments, defined here as a single location of an organisation, where at least two people work.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3888974" y="2200293"/>
            <a:ext cx="8026675" cy="741152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a typeface="Times New Roman"/>
              </a:rPr>
              <a:t>Proportions are based on the total number of employees and working proprietors across establishments.</a:t>
            </a:r>
          </a:p>
        </p:txBody>
      </p:sp>
    </p:spTree>
    <p:extLst>
      <p:ext uri="{BB962C8B-B14F-4D97-AF65-F5344CB8AC3E}">
        <p14:creationId xmlns:p14="http://schemas.microsoft.com/office/powerpoint/2010/main" val="4159214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Characteristics of High PMS employers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9112" y="6534857"/>
            <a:ext cx="7992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000" i="1" dirty="0"/>
              <a:t>Base: All establishments in the private sector, in each PMS group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647545816"/>
              </p:ext>
            </p:extLst>
          </p:nvPr>
        </p:nvGraphicFramePr>
        <p:xfrm>
          <a:off x="865728" y="1045909"/>
          <a:ext cx="10460544" cy="537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8343" y="6168794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i="1" dirty="0">
                <a:cs typeface="Arial" pitchFamily="34" charset="0"/>
              </a:rPr>
              <a:t>Base: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1338824" y="6179541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(2,111)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3349492" y="6193189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(7,109)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5360160" y="6179541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(15,299)</a:t>
            </a: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7370828" y="6180408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(19,168)</a:t>
            </a: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9381495" y="6194062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(11,308)</a:t>
            </a:r>
          </a:p>
        </p:txBody>
      </p:sp>
    </p:spTree>
    <p:extLst>
      <p:ext uri="{BB962C8B-B14F-4D97-AF65-F5344CB8AC3E}">
        <p14:creationId xmlns:p14="http://schemas.microsoft.com/office/powerpoint/2010/main" val="10081332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Std Blk"/>
              </a:rPr>
              <a:t>Section 7: 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516028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5748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Current state of skills in England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481541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18383"/>
            <a:ext cx="12062894" cy="63468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There has been a </a:t>
            </a:r>
            <a:r>
              <a:rPr lang="en-GB" sz="2000" b="1" dirty="0">
                <a:latin typeface="+mj-lt"/>
              </a:rPr>
              <a:t>steep rise in vacancy levels </a:t>
            </a:r>
            <a:r>
              <a:rPr lang="en-GB" sz="2000" dirty="0">
                <a:latin typeface="+mj-lt"/>
              </a:rPr>
              <a:t>among employers - from 560 thousand vacancies at the time of the survey in 2013 to 797 thousand in 2015 – reflecting high demand for labour.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Approaching a quarter (23%) of these vacancies were due to </a:t>
            </a:r>
            <a:r>
              <a:rPr lang="en-GB" sz="2000" b="1" dirty="0">
                <a:latin typeface="+mj-lt"/>
              </a:rPr>
              <a:t>applicants lacking the requisite skills</a:t>
            </a:r>
            <a:r>
              <a:rPr lang="en-GB" sz="2000" dirty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 number of </a:t>
            </a:r>
            <a:r>
              <a:rPr lang="en-GB" sz="2000" b="1" dirty="0">
                <a:latin typeface="+mj-lt"/>
              </a:rPr>
              <a:t>skills gaps among existing staff has remained at the same level </a:t>
            </a:r>
            <a:r>
              <a:rPr lang="en-GB" sz="2000" dirty="0">
                <a:latin typeface="+mj-lt"/>
              </a:rPr>
              <a:t>at 1.2 million employees (5.1% of the total workforce).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Knowledge related to the organisation</a:t>
            </a:r>
            <a:r>
              <a:rPr lang="en-GB" sz="2000" dirty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and its services </a:t>
            </a:r>
            <a:r>
              <a:rPr lang="en-GB" sz="2000" dirty="0">
                <a:latin typeface="+mj-lt"/>
              </a:rPr>
              <a:t>and </a:t>
            </a:r>
            <a:r>
              <a:rPr lang="en-GB" sz="2000" b="1" dirty="0">
                <a:latin typeface="+mj-lt"/>
              </a:rPr>
              <a:t>specialist skills for the role </a:t>
            </a:r>
            <a:r>
              <a:rPr lang="en-GB" sz="2000" dirty="0">
                <a:latin typeface="+mj-lt"/>
              </a:rPr>
              <a:t>were most likely to be viewed as lacking from applicants and among existing staff.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 demand for </a:t>
            </a:r>
            <a:r>
              <a:rPr lang="en-GB" sz="2000" b="1" dirty="0">
                <a:latin typeface="+mj-lt"/>
              </a:rPr>
              <a:t>improved people and personal skills </a:t>
            </a:r>
            <a:r>
              <a:rPr lang="en-GB" sz="2000" dirty="0">
                <a:latin typeface="+mj-lt"/>
              </a:rPr>
              <a:t>was also apparent, with time management and prioritisation of tasks commonly lacking across the workforce.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This points to the </a:t>
            </a:r>
            <a:r>
              <a:rPr lang="en-GB" sz="2000" b="1" dirty="0">
                <a:latin typeface="+mj-lt"/>
              </a:rPr>
              <a:t>growing complexity of job roles</a:t>
            </a:r>
            <a:r>
              <a:rPr lang="en-GB" sz="2000" dirty="0">
                <a:latin typeface="+mj-lt"/>
              </a:rPr>
              <a:t>, across all occupations, requiring individuals to juggle multiple strands of work and responsibility.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Employers are responding through training, with </a:t>
            </a:r>
            <a:r>
              <a:rPr lang="en-GB" sz="2000" b="1" dirty="0">
                <a:latin typeface="+mj-lt"/>
              </a:rPr>
              <a:t>increased use of e-learning</a:t>
            </a:r>
            <a:r>
              <a:rPr lang="en-GB" sz="2000" dirty="0">
                <a:latin typeface="+mj-lt"/>
              </a:rPr>
              <a:t>, but there is clear demand for training that is geared more specifically to the requirements of an evolving workplace.</a:t>
            </a:r>
          </a:p>
          <a:p>
            <a:endParaRPr lang="en-GB" sz="2000" dirty="0">
              <a:latin typeface="+mj-lt"/>
            </a:endParaRPr>
          </a:p>
          <a:p>
            <a:pPr marL="1085850" lvl="1" indent="-342900"/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171921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Impacts 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481541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21544"/>
            <a:ext cx="12062894" cy="63468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Skills challenges impact both the short-term and long-term success of businesses, with notable </a:t>
            </a:r>
            <a:r>
              <a:rPr lang="en-GB" sz="2000" b="1" dirty="0">
                <a:latin typeface="+mj-lt"/>
              </a:rPr>
              <a:t>implications on businesses’ productivity and growth </a:t>
            </a:r>
            <a:r>
              <a:rPr lang="en-GB" sz="2000" dirty="0">
                <a:latin typeface="+mj-lt"/>
              </a:rPr>
              <a:t>potential. Most commonly, employers acknowledge the increased workloads and pressure placed on some staff as a result of skills shortages within the market and the workplace (84% and 52%, respectively).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Innovation is a key factor towards boosting productivity but the skills challenges employers faced, particularly around staff being </a:t>
            </a:r>
            <a:r>
              <a:rPr lang="en-GB" sz="2000" b="1" dirty="0">
                <a:latin typeface="+mj-lt"/>
              </a:rPr>
              <a:t>unable to solve complex problems </a:t>
            </a:r>
            <a:r>
              <a:rPr lang="en-GB" sz="2000" dirty="0">
                <a:latin typeface="+mj-lt"/>
              </a:rPr>
              <a:t>point to limitations 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Appropriate training can serve to mitigate such impacts, but </a:t>
            </a:r>
            <a:r>
              <a:rPr lang="en-GB" sz="2000" b="1" dirty="0">
                <a:latin typeface="+mj-lt"/>
              </a:rPr>
              <a:t>training levels have remained relatively static </a:t>
            </a:r>
            <a:r>
              <a:rPr lang="en-GB" sz="2000" dirty="0">
                <a:latin typeface="+mj-lt"/>
              </a:rPr>
              <a:t>since 2013 (66%), despite a more buoyant economy. Employer engagement in the development of future training is fundamental with regards the development of the training offer. Around half of employers already providing training exhibit a desire to offer more (46%), and cite lack of funds as the most prevalent barrier to doing 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Around 1.6 million were deemed to be over qualified and over skilled for their job role; this was most commonly attributed to a lack of jobs in desired higher level roles. </a:t>
            </a:r>
            <a:r>
              <a:rPr lang="en-GB" sz="2000" b="1" dirty="0">
                <a:latin typeface="+mj-lt"/>
              </a:rPr>
              <a:t>Employers need to capitalise on this available talent</a:t>
            </a:r>
            <a:r>
              <a:rPr lang="en-GB" sz="2000" dirty="0">
                <a:latin typeface="+mj-lt"/>
              </a:rPr>
              <a:t>.</a:t>
            </a: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72529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more information contact UKCES Employer Surveys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Employer.surveys@ukces.org.uk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0207 227 7800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@</a:t>
            </a:r>
            <a:r>
              <a:rPr lang="en-GB" dirty="0" err="1"/>
              <a:t>ukces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245" t="65555" r="67304" b="14445"/>
          <a:stretch/>
        </p:blipFill>
        <p:spPr>
          <a:xfrm>
            <a:off x="495300" y="1900435"/>
            <a:ext cx="12477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5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Std Blk"/>
              </a:rPr>
              <a:t>Section 1: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Employers’ experiences of skill shortages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248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density of vacancies by region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8564" y="1182105"/>
            <a:ext cx="2620066" cy="276999"/>
            <a:chOff x="558564" y="1182105"/>
            <a:chExt cx="2620066" cy="276999"/>
          </a:xfrm>
        </p:grpSpPr>
        <p:grpSp>
          <p:nvGrpSpPr>
            <p:cNvPr id="33" name="Group 32"/>
            <p:cNvGrpSpPr/>
            <p:nvPr/>
          </p:nvGrpSpPr>
          <p:grpSpPr>
            <a:xfrm>
              <a:off x="558564" y="1274885"/>
              <a:ext cx="412339" cy="83820"/>
              <a:chOff x="5500877" y="2085422"/>
              <a:chExt cx="412339" cy="8382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824956" y="2085422"/>
                <a:ext cx="88260" cy="83820"/>
              </a:xfrm>
              <a:prstGeom prst="rect">
                <a:avLst/>
              </a:prstGeom>
              <a:ln cap="sq">
                <a:solidFill>
                  <a:srgbClr val="233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663232" y="2085422"/>
                <a:ext cx="88260" cy="838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cap="sq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500877" y="2085422"/>
                <a:ext cx="88260" cy="838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cap="sq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097500" y="1182105"/>
              <a:ext cx="2081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Incidence of  vacancies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99454" y="1189799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(vacancies as % of employment)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338423" y="1274885"/>
            <a:ext cx="278948" cy="83820"/>
            <a:chOff x="3233495" y="1274885"/>
            <a:chExt cx="278948" cy="838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271693640"/>
              </p:ext>
            </p:extLst>
          </p:nvPr>
        </p:nvGraphicFramePr>
        <p:xfrm>
          <a:off x="-315296" y="697623"/>
          <a:ext cx="12276501" cy="600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85739" y="5404779"/>
            <a:ext cx="11370226" cy="646331"/>
            <a:chOff x="437792" y="6412909"/>
            <a:chExt cx="11370226" cy="646331"/>
          </a:xfrm>
        </p:grpSpPr>
        <p:sp>
          <p:nvSpPr>
            <p:cNvPr id="25" name="TextBox 9"/>
            <p:cNvSpPr txBox="1"/>
            <p:nvPr/>
          </p:nvSpPr>
          <p:spPr>
            <a:xfrm>
              <a:off x="437792" y="6412909"/>
              <a:ext cx="7938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latin typeface="NeueHaasGroteskDisp Std Blk"/>
                </a:rPr>
                <a:t>England</a:t>
              </a:r>
              <a:endParaRPr lang="en-GB" sz="1050" b="1" dirty="0">
                <a:latin typeface="NeueHaasGroteskDisp Std Blk"/>
              </a:endParaRPr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1537026" y="6412909"/>
              <a:ext cx="853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latin typeface="NeueHaasGroteskDisp Std Blk"/>
                </a:rPr>
                <a:t>East </a:t>
              </a:r>
              <a:br>
                <a:rPr lang="en-GB" sz="1200" b="1" dirty="0">
                  <a:latin typeface="NeueHaasGroteskDisp Std Blk"/>
                </a:rPr>
              </a:br>
              <a:r>
                <a:rPr lang="en-GB" sz="1200" b="1" dirty="0">
                  <a:latin typeface="NeueHaasGroteskDisp Std Blk"/>
                </a:rPr>
                <a:t>Midlands</a:t>
              </a:r>
              <a:endParaRPr lang="en-GB" sz="1050" b="1" dirty="0">
                <a:latin typeface="NeueHaasGroteskDisp Std Blk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2747333" y="6412909"/>
              <a:ext cx="793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latin typeface="NeueHaasGroteskDisp Std Blk"/>
                </a:rPr>
                <a:t>East of </a:t>
              </a:r>
              <a:br>
                <a:rPr lang="en-GB" sz="1200" b="1" dirty="0">
                  <a:latin typeface="NeueHaasGroteskDisp Std Blk"/>
                </a:rPr>
              </a:br>
              <a:r>
                <a:rPr lang="en-GB" sz="1200" b="1" dirty="0">
                  <a:latin typeface="NeueHaasGroteskDisp Std Blk"/>
                </a:rPr>
                <a:t>England</a:t>
              </a:r>
              <a:endParaRPr lang="en-GB" sz="1050" b="1" dirty="0">
                <a:latin typeface="NeueHaasGroteskDisp Std Blk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6293045" y="6412909"/>
              <a:ext cx="638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latin typeface="NeueHaasGroteskDisp Std Blk"/>
                </a:rPr>
                <a:t>North </a:t>
              </a:r>
              <a:br>
                <a:rPr lang="en-GB" sz="1200" b="1" dirty="0">
                  <a:latin typeface="NeueHaasGroteskDisp Std Blk"/>
                </a:rPr>
              </a:br>
              <a:r>
                <a:rPr lang="en-GB" sz="1200" b="1" dirty="0">
                  <a:latin typeface="NeueHaasGroteskDisp Std Blk"/>
                </a:rPr>
                <a:t>West</a:t>
              </a:r>
              <a:endParaRPr lang="en-GB" sz="1050" b="1" dirty="0">
                <a:latin typeface="NeueHaasGroteskDisp Std Blk"/>
              </a:endParaRPr>
            </a:p>
          </p:txBody>
        </p:sp>
        <p:sp>
          <p:nvSpPr>
            <p:cNvPr id="30" name="TextBox 33"/>
            <p:cNvSpPr txBox="1"/>
            <p:nvPr/>
          </p:nvSpPr>
          <p:spPr>
            <a:xfrm>
              <a:off x="5163128" y="6412909"/>
              <a:ext cx="638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latin typeface="NeueHaasGroteskDisp Std Blk"/>
                </a:rPr>
                <a:t>North </a:t>
              </a:r>
              <a:br>
                <a:rPr lang="en-GB" sz="1200" b="1" dirty="0">
                  <a:latin typeface="NeueHaasGroteskDisp Std Blk"/>
                </a:rPr>
              </a:br>
              <a:r>
                <a:rPr lang="en-GB" sz="1200" b="1" dirty="0">
                  <a:latin typeface="NeueHaasGroteskDisp Std Blk"/>
                </a:rPr>
                <a:t>East</a:t>
              </a:r>
              <a:endParaRPr lang="en-GB" sz="1050" b="1" dirty="0">
                <a:latin typeface="NeueHaasGroteskDisp Std Blk"/>
              </a:endParaRPr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7453396" y="6412909"/>
              <a:ext cx="66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latin typeface="NeueHaasGroteskDisp Std Blk"/>
                </a:rPr>
                <a:t>South </a:t>
              </a:r>
              <a:br>
                <a:rPr lang="en-GB" sz="1200" b="1" dirty="0">
                  <a:latin typeface="NeueHaasGroteskDisp Std Blk"/>
                </a:rPr>
              </a:br>
              <a:r>
                <a:rPr lang="en-GB" sz="1200" b="1" dirty="0">
                  <a:latin typeface="NeueHaasGroteskDisp Std Blk"/>
                </a:rPr>
                <a:t>East</a:t>
              </a: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3934980" y="6412909"/>
              <a:ext cx="7521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latin typeface="NeueHaasGroteskDisp Std Blk"/>
                </a:rPr>
                <a:t>London</a:t>
              </a:r>
              <a:endParaRPr lang="en-GB" sz="1050" b="1" dirty="0">
                <a:latin typeface="NeueHaasGroteskDisp Std Blk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32624" y="6412909"/>
              <a:ext cx="66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latin typeface="NeueHaasGroteskDisp Std Blk"/>
                </a:rPr>
                <a:t>South </a:t>
              </a:r>
              <a:br>
                <a:rPr lang="en-GB" sz="1200" b="1" dirty="0">
                  <a:latin typeface="NeueHaasGroteskDisp Std Blk"/>
                </a:rPr>
              </a:br>
              <a:r>
                <a:rPr lang="en-GB" sz="1200" b="1" dirty="0">
                  <a:latin typeface="NeueHaasGroteskDisp Std Blk"/>
                </a:rPr>
                <a:t>West</a:t>
              </a:r>
            </a:p>
          </p:txBody>
        </p:sp>
        <p:sp>
          <p:nvSpPr>
            <p:cNvPr id="37" name="TextBox 34"/>
            <p:cNvSpPr txBox="1"/>
            <p:nvPr/>
          </p:nvSpPr>
          <p:spPr>
            <a:xfrm>
              <a:off x="9696646" y="6412909"/>
              <a:ext cx="853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latin typeface="NeueHaasGroteskDisp Std Blk"/>
                </a:rPr>
                <a:t>West </a:t>
              </a:r>
              <a:br>
                <a:rPr lang="en-GB" sz="1200" b="1" dirty="0">
                  <a:latin typeface="NeueHaasGroteskDisp Std Blk"/>
                </a:rPr>
              </a:br>
              <a:r>
                <a:rPr lang="en-GB" sz="1200" b="1" dirty="0">
                  <a:latin typeface="NeueHaasGroteskDisp Std Blk"/>
                </a:rPr>
                <a:t>Midlands</a:t>
              </a:r>
            </a:p>
          </p:txBody>
        </p:sp>
        <p:sp>
          <p:nvSpPr>
            <p:cNvPr id="38" name="TextBox 34"/>
            <p:cNvSpPr txBox="1"/>
            <p:nvPr/>
          </p:nvSpPr>
          <p:spPr>
            <a:xfrm>
              <a:off x="10725670" y="6412909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latin typeface="NeueHaasGroteskDisp Std Blk"/>
                </a:rPr>
                <a:t>Yorkshire</a:t>
              </a:r>
              <a:br>
                <a:rPr lang="en-GB" sz="1200" b="1" dirty="0">
                  <a:latin typeface="NeueHaasGroteskDisp Std Blk"/>
                </a:rPr>
              </a:br>
              <a:r>
                <a:rPr lang="en-GB" sz="1200" b="1" dirty="0">
                  <a:latin typeface="NeueHaasGroteskDisp Std Blk"/>
                </a:rPr>
                <a:t>and </a:t>
              </a:r>
              <a:br>
                <a:rPr lang="en-GB" sz="1200" b="1" dirty="0">
                  <a:latin typeface="NeueHaasGroteskDisp Std Blk"/>
                </a:rPr>
              </a:br>
              <a:r>
                <a:rPr lang="en-GB" sz="1200" b="1" dirty="0">
                  <a:latin typeface="NeueHaasGroteskDisp Std Blk"/>
                </a:rPr>
                <a:t>The Humber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2000" y="5237761"/>
            <a:ext cx="1029558" cy="230832"/>
            <a:chOff x="342000" y="5215138"/>
            <a:chExt cx="1029558" cy="230832"/>
          </a:xfrm>
        </p:grpSpPr>
        <p:sp>
          <p:nvSpPr>
            <p:cNvPr id="40" name="TextBox 39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-138092" y="5978783"/>
            <a:ext cx="11888337" cy="731227"/>
            <a:chOff x="-108283" y="5990052"/>
            <a:chExt cx="11888337" cy="731227"/>
          </a:xfrm>
        </p:grpSpPr>
        <p:sp>
          <p:nvSpPr>
            <p:cNvPr id="76" name="TextBox 75"/>
            <p:cNvSpPr txBox="1"/>
            <p:nvPr/>
          </p:nvSpPr>
          <p:spPr>
            <a:xfrm>
              <a:off x="3910460" y="6402178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(10,630)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70378" y="6393395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(5,642)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30296" y="6393394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(8,631)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90214" y="6382018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(10,685)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550132" y="6393396"/>
              <a:ext cx="8456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(8,493)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735941" y="6401634"/>
              <a:ext cx="8456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(7,879)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921751" y="6393397"/>
              <a:ext cx="8456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(7,545)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50542" y="6416580"/>
              <a:ext cx="819807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(8,445)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90624" y="6396998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(7,179)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30706" y="6393660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(75,129)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108283" y="6391218"/>
              <a:ext cx="819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/>
                <a:t>2015:</a:t>
              </a: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-95678" y="5990052"/>
              <a:ext cx="11875732" cy="303181"/>
              <a:chOff x="-95678" y="6082285"/>
              <a:chExt cx="11875732" cy="303181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3923065" y="6093245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(9,925)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082983" y="6092733"/>
                <a:ext cx="819807" cy="22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(5,529)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242901" y="6084461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(8,735)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402819" y="6088851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(10,592)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8562737" y="6100229"/>
                <a:ext cx="8456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(8,377)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748546" y="6108467"/>
                <a:ext cx="8456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(7,851)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0934356" y="6100230"/>
                <a:ext cx="8456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(7,522)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763147" y="6089965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(8,372)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603229" y="6088065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(7,253)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43311" y="6100230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(74,156)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-95678" y="6082285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2011: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-95678" y="6192095"/>
              <a:ext cx="11875732" cy="343649"/>
              <a:chOff x="-95678" y="6037165"/>
              <a:chExt cx="11875732" cy="343649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923065" y="6047863"/>
                <a:ext cx="819807" cy="30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(10,371)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082983" y="6052930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(5,614)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242901" y="6052929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(8,763)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402819" y="6057319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(10,730)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562737" y="6037165"/>
                <a:ext cx="8456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(8,511)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9748546" y="6061169"/>
                <a:ext cx="8456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(7,914)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0934356" y="6052932"/>
                <a:ext cx="8456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(7,607)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763147" y="6076115"/>
                <a:ext cx="819807" cy="30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(8,476)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603229" y="6056533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(7,269)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43311" y="6053195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(75,255)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-95678" y="6050753"/>
                <a:ext cx="8198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/>
                  <a:t>2013:</a:t>
                </a:r>
              </a:p>
            </p:txBody>
          </p:sp>
        </p:grpSp>
      </p:grpSp>
      <p:sp>
        <p:nvSpPr>
          <p:cNvPr id="111" name="TextBox 110"/>
          <p:cNvSpPr txBox="1"/>
          <p:nvPr/>
        </p:nvSpPr>
        <p:spPr>
          <a:xfrm>
            <a:off x="9663744" y="6609372"/>
            <a:ext cx="2528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Base: All establishments (as shown)</a:t>
            </a:r>
            <a:endParaRPr lang="en-GB" sz="2800" i="1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10782000" y="5237761"/>
            <a:ext cx="1029558" cy="230832"/>
            <a:chOff x="342000" y="5215138"/>
            <a:chExt cx="1029558" cy="230832"/>
          </a:xfrm>
        </p:grpSpPr>
        <p:sp>
          <p:nvSpPr>
            <p:cNvPr id="113" name="TextBox 112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502000" y="5237761"/>
            <a:ext cx="1029558" cy="230832"/>
            <a:chOff x="342000" y="5215138"/>
            <a:chExt cx="1029558" cy="230832"/>
          </a:xfrm>
        </p:grpSpPr>
        <p:sp>
          <p:nvSpPr>
            <p:cNvPr id="117" name="TextBox 116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662000" y="5237761"/>
            <a:ext cx="1029558" cy="230832"/>
            <a:chOff x="342000" y="5215138"/>
            <a:chExt cx="1029558" cy="230832"/>
          </a:xfrm>
        </p:grpSpPr>
        <p:sp>
          <p:nvSpPr>
            <p:cNvPr id="121" name="TextBox 120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822000" y="5237761"/>
            <a:ext cx="1029558" cy="230832"/>
            <a:chOff x="342000" y="5215138"/>
            <a:chExt cx="1029558" cy="230832"/>
          </a:xfrm>
        </p:grpSpPr>
        <p:sp>
          <p:nvSpPr>
            <p:cNvPr id="125" name="TextBox 124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982000" y="5237761"/>
            <a:ext cx="1029558" cy="230832"/>
            <a:chOff x="342000" y="5215138"/>
            <a:chExt cx="1029558" cy="230832"/>
          </a:xfrm>
        </p:grpSpPr>
        <p:sp>
          <p:nvSpPr>
            <p:cNvPr id="129" name="TextBox 128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142000" y="5237761"/>
            <a:ext cx="1029558" cy="230832"/>
            <a:chOff x="342000" y="5215138"/>
            <a:chExt cx="1029558" cy="230832"/>
          </a:xfrm>
        </p:grpSpPr>
        <p:sp>
          <p:nvSpPr>
            <p:cNvPr id="133" name="TextBox 132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302000" y="5237761"/>
            <a:ext cx="1029558" cy="230832"/>
            <a:chOff x="342000" y="5215138"/>
            <a:chExt cx="1029558" cy="230832"/>
          </a:xfrm>
        </p:grpSpPr>
        <p:sp>
          <p:nvSpPr>
            <p:cNvPr id="137" name="TextBox 136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8462000" y="5237761"/>
            <a:ext cx="1029558" cy="230832"/>
            <a:chOff x="342000" y="5215138"/>
            <a:chExt cx="1029558" cy="230832"/>
          </a:xfrm>
        </p:grpSpPr>
        <p:sp>
          <p:nvSpPr>
            <p:cNvPr id="141" name="TextBox 140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9622000" y="5237761"/>
            <a:ext cx="1029558" cy="230832"/>
            <a:chOff x="342000" y="5215138"/>
            <a:chExt cx="1029558" cy="230832"/>
          </a:xfrm>
        </p:grpSpPr>
        <p:sp>
          <p:nvSpPr>
            <p:cNvPr id="145" name="TextBox 144"/>
            <p:cNvSpPr txBox="1"/>
            <p:nvPr/>
          </p:nvSpPr>
          <p:spPr>
            <a:xfrm>
              <a:off x="630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42000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30412" y="5215138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latin typeface="NeueHaasGroteskDisp Std Blk"/>
                </a:rPr>
                <a:t>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99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density of vacancies by sector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410747"/>
              </p:ext>
            </p:extLst>
          </p:nvPr>
        </p:nvGraphicFramePr>
        <p:xfrm>
          <a:off x="307763" y="1850065"/>
          <a:ext cx="11725275" cy="382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2522" y="5534625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Education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3938" y="5534625"/>
            <a:ext cx="1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Public Administration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2147" y="5534625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Health &amp; Social 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0411" y="5534625"/>
            <a:ext cx="10287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Arts &amp; Other Services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2139" y="5534625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Electricity, Gas &amp; Water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80694" y="5534625"/>
            <a:ext cx="1128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Manufacturing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14581" y="5534625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Business Services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7998" y="5534625"/>
            <a:ext cx="1028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Transport &amp; Comms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15509" y="5534625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Financial Services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42604" y="5534625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Wholesale &amp; Retail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65015" y="5534625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Construction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098794" y="5534625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Agriculture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90649" y="5534625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Hotels &amp; Restaurants 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12196"/>
              </p:ext>
            </p:extLst>
          </p:nvPr>
        </p:nvGraphicFramePr>
        <p:xfrm>
          <a:off x="332572" y="1364046"/>
          <a:ext cx="11731629" cy="29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16,164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4,750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33,340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35,319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23,942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1,710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16,864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59,715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21,716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6,167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54,153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15,890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3,708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62781" y="1086693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 vacancies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55637" y="1094387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(vacancies as % of employment)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7890" y="1153173"/>
            <a:ext cx="146853" cy="1440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976351" y="1106040"/>
            <a:ext cx="3244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Employers with at least one vacancy (2015)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10798" y="1202630"/>
            <a:ext cx="249984" cy="83820"/>
            <a:chOff x="5663232" y="2085422"/>
            <a:chExt cx="249984" cy="83820"/>
          </a:xfrm>
        </p:grpSpPr>
        <p:sp>
          <p:nvSpPr>
            <p:cNvPr id="55" name="Rectangle 54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663744" y="6609372"/>
            <a:ext cx="2528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Base: All establishments (as shown)</a:t>
            </a:r>
            <a:endParaRPr lang="en-GB" sz="28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387125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(4,756)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79073" y="6243967"/>
            <a:ext cx="539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79075" y="6085170"/>
            <a:ext cx="1078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87062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(696)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86999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(6,882)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86936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(7,314)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86873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(6,090)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86810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(935)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8674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(6,389)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186371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(2,263)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86684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(12,000)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86621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(5,743)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86558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(1,886)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86495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(14,321)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286432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(5,980)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7122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(4,549)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287059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(721)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186996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(6,963)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086933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(7,274)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86870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(5,993)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886807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(880)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786744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(5,821)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186370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(2,651)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86681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(11,158)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586618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(7,538)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486555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(2,121)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386492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(13,126)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286429" y="608901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(6,334)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176689" y="1183281"/>
            <a:ext cx="278948" cy="83820"/>
            <a:chOff x="3233495" y="1274885"/>
            <a:chExt cx="278948" cy="8382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147313" y="1967578"/>
            <a:ext cx="937448" cy="762666"/>
            <a:chOff x="8147313" y="1967578"/>
            <a:chExt cx="937448" cy="762666"/>
          </a:xfrm>
        </p:grpSpPr>
        <p:sp>
          <p:nvSpPr>
            <p:cNvPr id="66" name="Rectangle 65"/>
            <p:cNvSpPr/>
            <p:nvPr/>
          </p:nvSpPr>
          <p:spPr>
            <a:xfrm>
              <a:off x="8155613" y="2080244"/>
              <a:ext cx="144000" cy="14400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47313" y="2473578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87134" y="196757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2015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387133" y="236091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44976"/>
      </p:ext>
    </p:extLst>
  </p:cSld>
  <p:clrMapOvr>
    <a:masterClrMapping/>
  </p:clrMapOvr>
</p:sld>
</file>

<file path=ppt/theme/theme1.xml><?xml version="1.0" encoding="utf-8"?>
<a:theme xmlns:a="http://schemas.openxmlformats.org/drawingml/2006/main" name="UKCES 2014">
  <a:themeElements>
    <a:clrScheme name="Custom 2">
      <a:dk1>
        <a:sysClr val="windowText" lastClr="000000"/>
      </a:dk1>
      <a:lt1>
        <a:sysClr val="window" lastClr="FFFFFF"/>
      </a:lt1>
      <a:dk2>
        <a:srgbClr val="233A75"/>
      </a:dk2>
      <a:lt2>
        <a:srgbClr val="CFC4C3"/>
      </a:lt2>
      <a:accent1>
        <a:srgbClr val="233A75"/>
      </a:accent1>
      <a:accent2>
        <a:srgbClr val="836DB0"/>
      </a:accent2>
      <a:accent3>
        <a:srgbClr val="E8503E"/>
      </a:accent3>
      <a:accent4>
        <a:srgbClr val="E31A52"/>
      </a:accent4>
      <a:accent5>
        <a:srgbClr val="12BFD6"/>
      </a:accent5>
      <a:accent6>
        <a:srgbClr val="2B79BD"/>
      </a:accent6>
      <a:hlink>
        <a:srgbClr val="0080FF"/>
      </a:hlink>
      <a:folHlink>
        <a:srgbClr val="5EAEFF"/>
      </a:folHlink>
    </a:clrScheme>
    <a:fontScheme name="Custom 1">
      <a:majorFont>
        <a:latin typeface="Open Sans Extrabold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40C175E2-8868-49B8-8B25-51F74955746D}" vid="{83DEDEA8-9866-4D5D-8516-C85A411B1E73}"/>
    </a:ext>
  </a:extLst>
</a:theme>
</file>

<file path=ppt/theme/theme2.xml><?xml version="1.0" encoding="utf-8"?>
<a:theme xmlns:a="http://schemas.openxmlformats.org/drawingml/2006/main" name="1_UKCES 2014">
  <a:themeElements>
    <a:clrScheme name="Custom 2">
      <a:dk1>
        <a:sysClr val="windowText" lastClr="000000"/>
      </a:dk1>
      <a:lt1>
        <a:sysClr val="window" lastClr="FFFFFF"/>
      </a:lt1>
      <a:dk2>
        <a:srgbClr val="233A75"/>
      </a:dk2>
      <a:lt2>
        <a:srgbClr val="CFC4C3"/>
      </a:lt2>
      <a:accent1>
        <a:srgbClr val="233A75"/>
      </a:accent1>
      <a:accent2>
        <a:srgbClr val="836DB0"/>
      </a:accent2>
      <a:accent3>
        <a:srgbClr val="E8503E"/>
      </a:accent3>
      <a:accent4>
        <a:srgbClr val="E31A52"/>
      </a:accent4>
      <a:accent5>
        <a:srgbClr val="12BFD6"/>
      </a:accent5>
      <a:accent6>
        <a:srgbClr val="2B79BD"/>
      </a:accent6>
      <a:hlink>
        <a:srgbClr val="0080FF"/>
      </a:hlink>
      <a:folHlink>
        <a:srgbClr val="5EAEFF"/>
      </a:folHlink>
    </a:clrScheme>
    <a:fontScheme name="Custom 1">
      <a:majorFont>
        <a:latin typeface="Open Sans Extrabold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40C175E2-8868-49B8-8B25-51F74955746D}" vid="{83DEDEA8-9866-4D5D-8516-C85A411B1E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4913</Words>
  <Application>Microsoft Office PowerPoint</Application>
  <PresentationFormat>Widescreen</PresentationFormat>
  <Paragraphs>1688</Paragraphs>
  <Slides>64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80" baseType="lpstr">
      <vt:lpstr>Arial</vt:lpstr>
      <vt:lpstr>Calibri</vt:lpstr>
      <vt:lpstr>Gill Sans</vt:lpstr>
      <vt:lpstr>Impact</vt:lpstr>
      <vt:lpstr>Lucida Grande</vt:lpstr>
      <vt:lpstr>NeueHaasGroteskDisp Std Blk</vt:lpstr>
      <vt:lpstr>Open Sans</vt:lpstr>
      <vt:lpstr>Open Sans Extrabold</vt:lpstr>
      <vt:lpstr>Open Sans Semibold</vt:lpstr>
      <vt:lpstr>Open Sans SemiboldStd Blk</vt:lpstr>
      <vt:lpstr>Times New Roman</vt:lpstr>
      <vt:lpstr>Wingdings</vt:lpstr>
      <vt:lpstr>ヒラギノ角ゴ ProN W3</vt:lpstr>
      <vt:lpstr>ヒラギノ角ゴ ProN W6</vt:lpstr>
      <vt:lpstr>UKCES 2014</vt:lpstr>
      <vt:lpstr>1_UKCES 2014</vt:lpstr>
      <vt:lpstr>PowerPoint Presentation</vt:lpstr>
      <vt:lpstr>Contents</vt:lpstr>
      <vt:lpstr>ESS 2015 – overview </vt:lpstr>
      <vt:lpstr>Achieved interviews / confidence intervals </vt:lpstr>
      <vt:lpstr>Profile of survey population </vt:lpstr>
      <vt:lpstr>Key definitions</vt:lpstr>
      <vt:lpstr>Section 1: Employers’ experiences of skill shortages</vt:lpstr>
      <vt:lpstr>Incidence and density of vacancies by region</vt:lpstr>
      <vt:lpstr>Incidence and density of vacancies by sector </vt:lpstr>
      <vt:lpstr>Incidence and density of skill-shortage vacancies by region</vt:lpstr>
      <vt:lpstr>Density of skill-shortage vacancies by sector</vt:lpstr>
      <vt:lpstr>Density of skill-shortage vacancies by occupation</vt:lpstr>
      <vt:lpstr>Technical and practical skills lacking among applicants</vt:lpstr>
      <vt:lpstr>People skills lacking among applicants </vt:lpstr>
      <vt:lpstr>Impact of skill-shortage vacancies</vt:lpstr>
      <vt:lpstr>Action taken to fill skill-shortage vacancies</vt:lpstr>
      <vt:lpstr>Section 2: Retention difficulties</vt:lpstr>
      <vt:lpstr>PowerPoint Presentation</vt:lpstr>
      <vt:lpstr>PowerPoint Presentation</vt:lpstr>
      <vt:lpstr>PowerPoint Presentation</vt:lpstr>
      <vt:lpstr>Occupation most affected by retention difficulties</vt:lpstr>
      <vt:lpstr>PowerPoint Presentation</vt:lpstr>
      <vt:lpstr>Section 3:  The internal skills challenge</vt:lpstr>
      <vt:lpstr>Incidence and density of skills gaps by region</vt:lpstr>
      <vt:lpstr>Incidence and density of skills gaps by establishment size </vt:lpstr>
      <vt:lpstr>Incidence and density of skills gaps by sector</vt:lpstr>
      <vt:lpstr>Skills gaps density by occupation</vt:lpstr>
      <vt:lpstr>Main causes of skills gaps</vt:lpstr>
      <vt:lpstr>Impact of skills gaps by establishment size </vt:lpstr>
      <vt:lpstr>Impact of skills gaps</vt:lpstr>
      <vt:lpstr>Technical and practical skills that need improving among staff with skills gaps</vt:lpstr>
      <vt:lpstr>People and personal skills that need improving among staff with skills gaps</vt:lpstr>
      <vt:lpstr>Action taken to overcome skills gaps</vt:lpstr>
      <vt:lpstr>Changes in the number of SSVs and skills gaps over time</vt:lpstr>
      <vt:lpstr>Section 4:  Under-utilisation</vt:lpstr>
      <vt:lpstr>Incidence and density of skills under-utilisation by region</vt:lpstr>
      <vt:lpstr>Incidence and density of skills under-utilisation by establishment size</vt:lpstr>
      <vt:lpstr>Incidence and density of skills under-utilisation by sector</vt:lpstr>
      <vt:lpstr>Occupations where under-utilisation is most prevalent</vt:lpstr>
      <vt:lpstr>Reasons why staff are working in roles for which they have excess qualifications and skills</vt:lpstr>
      <vt:lpstr>Section 5:  Employer investment in training and skills</vt:lpstr>
      <vt:lpstr>Proportion of employers providing training in the last 12 months by region</vt:lpstr>
      <vt:lpstr>Proportion of employers providing training in the last 12 months by size</vt:lpstr>
      <vt:lpstr>Proportion of employers providing training in the last 12 months by sector</vt:lpstr>
      <vt:lpstr>Training Equilibrium: employers’ interest in providing more training than they were able to</vt:lpstr>
      <vt:lpstr>Types of Training and Workforce Development provided</vt:lpstr>
      <vt:lpstr>Number and proportion of staff trained by region</vt:lpstr>
      <vt:lpstr>Proportion of staff trained by size</vt:lpstr>
      <vt:lpstr>Number and proportion of staff trained by sector</vt:lpstr>
      <vt:lpstr>Proportion of staff trained by occupation</vt:lpstr>
      <vt:lpstr>Training Days</vt:lpstr>
      <vt:lpstr>PowerPoint Presentation</vt:lpstr>
      <vt:lpstr>PowerPoint Presentation</vt:lpstr>
      <vt:lpstr>Training and Workforce Development - Summary</vt:lpstr>
      <vt:lpstr>Section 6:  High Performance Working practices  and Product Market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7:  Conclusions</vt:lpstr>
      <vt:lpstr>Current state of skills in England</vt:lpstr>
      <vt:lpstr>Impacts and Response</vt:lpstr>
      <vt:lpstr>For more information contact UKCES Employer Surveys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2018-04-12T13:23:08Z</dcterms:created>
  <dcterms:modified xsi:type="dcterms:W3CDTF">2018-04-12T13:36:06Z</dcterms:modified>
</cp:coreProperties>
</file>