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64" r:id="rId2"/>
    <p:sldId id="274" r:id="rId3"/>
    <p:sldId id="261" r:id="rId4"/>
    <p:sldId id="265" r:id="rId5"/>
    <p:sldId id="267" r:id="rId6"/>
    <p:sldId id="268" r:id="rId7"/>
    <p:sldId id="275" r:id="rId8"/>
    <p:sldId id="281" r:id="rId9"/>
    <p:sldId id="283" r:id="rId10"/>
    <p:sldId id="282" r:id="rId11"/>
  </p:sldIdLst>
  <p:sldSz cx="9144000" cy="6858000" type="screen4x3"/>
  <p:notesSz cx="6805613" cy="9944100"/>
  <p:defaultTextStyle>
    <a:defPPr>
      <a:defRPr lang="en-GB"/>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ster, John" initials="FJ" lastIdx="1" clrIdx="0">
    <p:extLst>
      <p:ext uri="{19B8F6BF-5375-455C-9EA6-DF929625EA0E}">
        <p15:presenceInfo xmlns:p15="http://schemas.microsoft.com/office/powerpoint/2012/main" userId="S-1-5-21-2002062289-2020709010-4147574693-3159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61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83" d="100"/>
          <a:sy n="83" d="100"/>
        </p:scale>
        <p:origin x="133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2B22BAF-A19B-445A-9914-1665C45954B4}"/>
              </a:ext>
            </a:extLst>
          </p:cNvPr>
          <p:cNvSpPr>
            <a:spLocks noGrp="1"/>
          </p:cNvSpPr>
          <p:nvPr>
            <p:ph type="hdr" sz="quarter"/>
          </p:nvPr>
        </p:nvSpPr>
        <p:spPr>
          <a:xfrm>
            <a:off x="1" y="0"/>
            <a:ext cx="2949099" cy="498932"/>
          </a:xfrm>
          <a:prstGeom prst="rect">
            <a:avLst/>
          </a:prstGeom>
        </p:spPr>
        <p:txBody>
          <a:bodyPr vert="horz" lIns="91431" tIns="45716" rIns="91431" bIns="45716"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7FF65985-D1F8-4329-8CEF-95026C3D442A}"/>
              </a:ext>
            </a:extLst>
          </p:cNvPr>
          <p:cNvSpPr>
            <a:spLocks noGrp="1"/>
          </p:cNvSpPr>
          <p:nvPr>
            <p:ph type="dt" idx="1"/>
          </p:nvPr>
        </p:nvSpPr>
        <p:spPr>
          <a:xfrm>
            <a:off x="3854940" y="0"/>
            <a:ext cx="2949099" cy="498932"/>
          </a:xfrm>
          <a:prstGeom prst="rect">
            <a:avLst/>
          </a:prstGeom>
        </p:spPr>
        <p:txBody>
          <a:bodyPr vert="horz" lIns="91431" tIns="45716" rIns="91431" bIns="45716" rtlCol="0"/>
          <a:lstStyle>
            <a:lvl1pPr algn="r" eaLnBrk="1" fontAlgn="auto" hangingPunct="1">
              <a:spcBef>
                <a:spcPts val="0"/>
              </a:spcBef>
              <a:spcAft>
                <a:spcPts val="0"/>
              </a:spcAft>
              <a:defRPr sz="1200" smtClean="0">
                <a:latin typeface="+mn-lt"/>
              </a:defRPr>
            </a:lvl1pPr>
          </a:lstStyle>
          <a:p>
            <a:pPr>
              <a:defRPr/>
            </a:pPr>
            <a:fld id="{1F412C91-258C-4D0F-ADBF-741E0800D723}" type="datetimeFigureOut">
              <a:rPr lang="en-GB"/>
              <a:pPr>
                <a:defRPr/>
              </a:pPr>
              <a:t>26/04/2018</a:t>
            </a:fld>
            <a:endParaRPr lang="en-GB"/>
          </a:p>
        </p:txBody>
      </p:sp>
      <p:sp>
        <p:nvSpPr>
          <p:cNvPr id="4" name="Slide Image Placeholder 3">
            <a:extLst>
              <a:ext uri="{FF2B5EF4-FFF2-40B4-BE49-F238E27FC236}">
                <a16:creationId xmlns:a16="http://schemas.microsoft.com/office/drawing/2014/main" id="{6BD6433E-B6B8-4D60-AA59-0679BA068B35}"/>
              </a:ext>
            </a:extLst>
          </p:cNvPr>
          <p:cNvSpPr>
            <a:spLocks noGrp="1" noRot="1" noChangeAspect="1"/>
          </p:cNvSpPr>
          <p:nvPr>
            <p:ph type="sldImg" idx="2"/>
          </p:nvPr>
        </p:nvSpPr>
        <p:spPr>
          <a:xfrm>
            <a:off x="1165225" y="1243013"/>
            <a:ext cx="4475163" cy="3355975"/>
          </a:xfrm>
          <a:prstGeom prst="rect">
            <a:avLst/>
          </a:prstGeom>
          <a:noFill/>
          <a:ln w="12700">
            <a:solidFill>
              <a:prstClr val="black"/>
            </a:solidFill>
          </a:ln>
        </p:spPr>
        <p:txBody>
          <a:bodyPr vert="horz" lIns="91431" tIns="45716" rIns="91431" bIns="45716" rtlCol="0" anchor="ctr"/>
          <a:lstStyle/>
          <a:p>
            <a:pPr lvl="0"/>
            <a:endParaRPr lang="en-GB" noProof="0"/>
          </a:p>
        </p:txBody>
      </p:sp>
      <p:sp>
        <p:nvSpPr>
          <p:cNvPr id="5" name="Notes Placeholder 4">
            <a:extLst>
              <a:ext uri="{FF2B5EF4-FFF2-40B4-BE49-F238E27FC236}">
                <a16:creationId xmlns:a16="http://schemas.microsoft.com/office/drawing/2014/main" id="{806EFF56-BA16-4D67-956B-B4092E810435}"/>
              </a:ext>
            </a:extLst>
          </p:cNvPr>
          <p:cNvSpPr>
            <a:spLocks noGrp="1"/>
          </p:cNvSpPr>
          <p:nvPr>
            <p:ph type="body" sz="quarter" idx="3"/>
          </p:nvPr>
        </p:nvSpPr>
        <p:spPr>
          <a:xfrm>
            <a:off x="680562" y="4785599"/>
            <a:ext cx="5444490" cy="3915489"/>
          </a:xfrm>
          <a:prstGeom prst="rect">
            <a:avLst/>
          </a:prstGeom>
        </p:spPr>
        <p:txBody>
          <a:bodyPr vert="horz" wrap="square" lIns="91431" tIns="45716" rIns="91431" bIns="45716"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6" name="Footer Placeholder 5">
            <a:extLst>
              <a:ext uri="{FF2B5EF4-FFF2-40B4-BE49-F238E27FC236}">
                <a16:creationId xmlns:a16="http://schemas.microsoft.com/office/drawing/2014/main" id="{35556501-7516-4A81-AA91-0FF4E6A175DB}"/>
              </a:ext>
            </a:extLst>
          </p:cNvPr>
          <p:cNvSpPr>
            <a:spLocks noGrp="1"/>
          </p:cNvSpPr>
          <p:nvPr>
            <p:ph type="ftr" sz="quarter" idx="4"/>
          </p:nvPr>
        </p:nvSpPr>
        <p:spPr>
          <a:xfrm>
            <a:off x="1" y="9445171"/>
            <a:ext cx="2949099" cy="498931"/>
          </a:xfrm>
          <a:prstGeom prst="rect">
            <a:avLst/>
          </a:prstGeom>
        </p:spPr>
        <p:txBody>
          <a:bodyPr vert="horz" lIns="91431" tIns="45716" rIns="91431" bIns="45716"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0109F3CA-7126-42B6-9AC9-63444117253E}"/>
              </a:ext>
            </a:extLst>
          </p:cNvPr>
          <p:cNvSpPr>
            <a:spLocks noGrp="1"/>
          </p:cNvSpPr>
          <p:nvPr>
            <p:ph type="sldNum" sz="quarter" idx="5"/>
          </p:nvPr>
        </p:nvSpPr>
        <p:spPr>
          <a:xfrm>
            <a:off x="3854940" y="9445171"/>
            <a:ext cx="2949099" cy="498931"/>
          </a:xfrm>
          <a:prstGeom prst="rect">
            <a:avLst/>
          </a:prstGeom>
        </p:spPr>
        <p:txBody>
          <a:bodyPr vert="horz" lIns="91431" tIns="45716" rIns="91431" bIns="45716" rtlCol="0" anchor="b"/>
          <a:lstStyle>
            <a:lvl1pPr algn="r" eaLnBrk="1" fontAlgn="auto" hangingPunct="1">
              <a:spcBef>
                <a:spcPts val="0"/>
              </a:spcBef>
              <a:spcAft>
                <a:spcPts val="0"/>
              </a:spcAft>
              <a:defRPr sz="1200" smtClean="0">
                <a:latin typeface="+mn-lt"/>
              </a:defRPr>
            </a:lvl1pPr>
          </a:lstStyle>
          <a:p>
            <a:pPr>
              <a:defRPr/>
            </a:pPr>
            <a:fld id="{5A6FC593-916D-458E-8913-3C460B5A7085}"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insert picture">
    <p:spTree>
      <p:nvGrpSpPr>
        <p:cNvPr id="1" name=""/>
        <p:cNvGrpSpPr/>
        <p:nvPr/>
      </p:nvGrpSpPr>
      <p:grpSpPr>
        <a:xfrm>
          <a:off x="0" y="0"/>
          <a:ext cx="0" cy="0"/>
          <a:chOff x="0" y="0"/>
          <a:chExt cx="0" cy="0"/>
        </a:xfrm>
      </p:grpSpPr>
      <p:sp>
        <p:nvSpPr>
          <p:cNvPr id="5" name="TextBox 3">
            <a:extLst>
              <a:ext uri="{FF2B5EF4-FFF2-40B4-BE49-F238E27FC236}">
                <a16:creationId xmlns:a16="http://schemas.microsoft.com/office/drawing/2014/main" id="{D2D619AD-9E77-4C92-9292-7D9E99170255}"/>
              </a:ext>
            </a:extLst>
          </p:cNvPr>
          <p:cNvSpPr txBox="1">
            <a:spLocks noChangeArrowheads="1"/>
          </p:cNvSpPr>
          <p:nvPr/>
        </p:nvSpPr>
        <p:spPr bwMode="auto">
          <a:xfrm>
            <a:off x="6713538" y="4437063"/>
            <a:ext cx="224472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1400" dirty="0">
                <a:latin typeface="Arial" panose="020B0604020202020204" pitchFamily="34" charset="0"/>
                <a:cs typeface="Arial" panose="020B0604020202020204" pitchFamily="34" charset="0"/>
              </a:rPr>
              <a:t>Alternative cover design (delete if not used): to insert your picture here, add your picture to the presentation using the menu option ‘Insert &gt; Pictures’. Crop the picture to the space by right-clicking on it and selecting ‘Send to Back’.</a:t>
            </a:r>
          </a:p>
        </p:txBody>
      </p:sp>
      <p:sp>
        <p:nvSpPr>
          <p:cNvPr id="11" name="Title 1"/>
          <p:cNvSpPr>
            <a:spLocks noGrp="1"/>
          </p:cNvSpPr>
          <p:nvPr>
            <p:ph type="ctrTitle"/>
          </p:nvPr>
        </p:nvSpPr>
        <p:spPr>
          <a:xfrm>
            <a:off x="648000" y="2357063"/>
            <a:ext cx="5400000" cy="1080000"/>
          </a:xfrm>
          <a:prstGeom prst="rect">
            <a:avLst/>
          </a:prstGeom>
        </p:spPr>
        <p:txBody>
          <a:bodyPr lIns="72000" tIns="72000" rIns="72000" bIns="72000" anchor="b">
            <a:norm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2" name="Subtitle 2"/>
          <p:cNvSpPr>
            <a:spLocks noGrp="1"/>
          </p:cNvSpPr>
          <p:nvPr>
            <p:ph type="subTitle" idx="1"/>
          </p:nvPr>
        </p:nvSpPr>
        <p:spPr>
          <a:xfrm>
            <a:off x="648000" y="3434932"/>
            <a:ext cx="5400000" cy="540000"/>
          </a:xfrm>
        </p:spPr>
        <p:txBody>
          <a:bodyPr>
            <a:normAutofit/>
          </a:bodyPr>
          <a:lstStyle>
            <a:lvl1pPr marL="0" indent="0" algn="l">
              <a:buNone/>
              <a:defRPr sz="36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3" name="Text Placeholder 2"/>
          <p:cNvSpPr>
            <a:spLocks noGrp="1"/>
          </p:cNvSpPr>
          <p:nvPr>
            <p:ph type="body" idx="10"/>
          </p:nvPr>
        </p:nvSpPr>
        <p:spPr>
          <a:xfrm>
            <a:off x="648000" y="5693467"/>
            <a:ext cx="4320000" cy="360000"/>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817282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no picture">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121C24B3-AFA1-4DD9-A43F-E601D3EDFC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648000" y="3672000"/>
            <a:ext cx="5400000" cy="540000"/>
          </a:xfrm>
        </p:spPr>
        <p:txBody>
          <a:bodyPr>
            <a:normAutofit/>
          </a:bodyPr>
          <a:lstStyle>
            <a:lvl1pPr marL="0" indent="0" algn="l">
              <a:buNone/>
              <a:defRPr sz="3600" b="1">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Text Placeholder 2"/>
          <p:cNvSpPr>
            <a:spLocks noGrp="1"/>
          </p:cNvSpPr>
          <p:nvPr>
            <p:ph type="body" idx="10"/>
          </p:nvPr>
        </p:nvSpPr>
        <p:spPr>
          <a:xfrm>
            <a:off x="648000" y="5439467"/>
            <a:ext cx="4320000" cy="360000"/>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Title 1"/>
          <p:cNvSpPr>
            <a:spLocks noGrp="1"/>
          </p:cNvSpPr>
          <p:nvPr>
            <p:ph type="ctrTitle"/>
          </p:nvPr>
        </p:nvSpPr>
        <p:spPr>
          <a:xfrm>
            <a:off x="648000" y="2628000"/>
            <a:ext cx="5400000" cy="1080000"/>
          </a:xfrm>
          <a:prstGeom prst="rect">
            <a:avLst/>
          </a:prstGeom>
        </p:spPr>
        <p:txBody>
          <a:bodyPr lIns="72000" tIns="72000" rIns="72000" bIns="72000" anchor="b">
            <a:norm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390787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large text)">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A84630B5-7879-4B5D-8148-7061B67CA0B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84000" y="1439999"/>
            <a:ext cx="7956000" cy="4320000"/>
          </a:xfrm>
          <a:prstGeom prst="rect">
            <a:avLst/>
          </a:prstGeom>
        </p:spPr>
        <p:txBody>
          <a:bodyPr lIns="72000" tIns="72000" rIns="72000" bIns="72000">
            <a:noAutofit/>
          </a:bodyPr>
          <a:lstStyle>
            <a:lvl1pPr>
              <a:defRPr sz="3200">
                <a:solidFill>
                  <a:srgbClr val="1D619D"/>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4" name="Slide Number Placeholder 5">
            <a:extLst>
              <a:ext uri="{FF2B5EF4-FFF2-40B4-BE49-F238E27FC236}">
                <a16:creationId xmlns:a16="http://schemas.microsoft.com/office/drawing/2014/main" id="{69DEC187-EA1C-4883-86A7-366411188C4C}"/>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smtClean="0">
                <a:solidFill>
                  <a:schemeClr val="bg1"/>
                </a:solidFill>
                <a:latin typeface="Arial" panose="020B0604020202020204" pitchFamily="34" charset="0"/>
                <a:cs typeface="Arial" panose="020B0604020202020204" pitchFamily="34" charset="0"/>
              </a:defRPr>
            </a:lvl1pPr>
          </a:lstStyle>
          <a:p>
            <a:pPr>
              <a:defRPr/>
            </a:pPr>
            <a:fld id="{59F46F1D-C1D8-48EA-88A3-D73CF727BB63}" type="slidenum">
              <a:rPr lang="en-GB"/>
              <a:pPr>
                <a:defRPr/>
              </a:pPr>
              <a:t>‹#›</a:t>
            </a:fld>
            <a:endParaRPr lang="en-GB" dirty="0"/>
          </a:p>
        </p:txBody>
      </p:sp>
      <p:sp>
        <p:nvSpPr>
          <p:cNvPr id="5" name="Footer Placeholder 4">
            <a:extLst>
              <a:ext uri="{FF2B5EF4-FFF2-40B4-BE49-F238E27FC236}">
                <a16:creationId xmlns:a16="http://schemas.microsoft.com/office/drawing/2014/main" id="{BC31C271-55C2-4E69-A08C-C2BF378A7E6A}"/>
              </a:ext>
            </a:extLst>
          </p:cNvPr>
          <p:cNvSpPr>
            <a:spLocks noGrp="1"/>
          </p:cNvSpPr>
          <p:nvPr>
            <p:ph type="ftr" sz="quarter" idx="11"/>
          </p:nvPr>
        </p:nvSpPr>
        <p:spPr>
          <a:xfrm>
            <a:off x="4525963" y="6588125"/>
            <a:ext cx="4114800" cy="269875"/>
          </a:xfrm>
          <a:prstGeom prst="rect">
            <a:avLst/>
          </a:prstGeom>
        </p:spPr>
        <p:txBody>
          <a:bodyPr/>
          <a:lstStyle>
            <a:lvl1pPr algn="r" eaLnBrk="1" fontAlgn="auto" hangingPunct="1">
              <a:spcBef>
                <a:spcPts val="0"/>
              </a:spcBef>
              <a:spcAft>
                <a:spcPts val="0"/>
              </a:spcAft>
              <a:defRPr sz="1000" dirty="0" smtClean="0">
                <a:latin typeface="Arial" panose="020B0604020202020204" pitchFamily="34" charset="0"/>
                <a:cs typeface="Arial" panose="020B0604020202020204" pitchFamily="34" charset="0"/>
              </a:defRPr>
            </a:lvl1pPr>
          </a:lstStyle>
          <a:p>
            <a:pPr>
              <a:defRPr/>
            </a:pPr>
            <a:r>
              <a:rPr lang="en-GB"/>
              <a:t>Footer</a:t>
            </a:r>
          </a:p>
        </p:txBody>
      </p:sp>
    </p:spTree>
    <p:extLst>
      <p:ext uri="{BB962C8B-B14F-4D97-AF65-F5344CB8AC3E}">
        <p14:creationId xmlns:p14="http://schemas.microsoft.com/office/powerpoint/2010/main" val="27614142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blue)">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D5051F20-E8F7-46A8-9B17-37B8FF029E5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Content Placeholder 3"/>
          <p:cNvSpPr>
            <a:spLocks noGrp="1"/>
          </p:cNvSpPr>
          <p:nvPr>
            <p:ph sz="half" idx="2"/>
          </p:nvPr>
        </p:nvSpPr>
        <p:spPr>
          <a:xfrm>
            <a:off x="684000" y="1800000"/>
            <a:ext cx="3960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p:cNvSpPr>
            <a:spLocks noGrp="1"/>
          </p:cNvSpPr>
          <p:nvPr>
            <p:ph sz="quarter" idx="4"/>
          </p:nvPr>
        </p:nvSpPr>
        <p:spPr>
          <a:xfrm>
            <a:off x="4680000" y="1800000"/>
            <a:ext cx="3960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11" name="Slide Number Placeholder 5">
            <a:extLst>
              <a:ext uri="{FF2B5EF4-FFF2-40B4-BE49-F238E27FC236}">
                <a16:creationId xmlns:a16="http://schemas.microsoft.com/office/drawing/2014/main" id="{A886F9AB-6CDF-44FB-BC50-C1FA6FFD47F4}"/>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smtClean="0">
                <a:solidFill>
                  <a:schemeClr val="bg1"/>
                </a:solidFill>
                <a:latin typeface="Arial" panose="020B0604020202020204" pitchFamily="34" charset="0"/>
                <a:cs typeface="Arial" panose="020B0604020202020204" pitchFamily="34" charset="0"/>
              </a:defRPr>
            </a:lvl1pPr>
          </a:lstStyle>
          <a:p>
            <a:pPr>
              <a:defRPr/>
            </a:pPr>
            <a:fld id="{4C1D4F6A-9D8B-4801-AE29-73E2D16B80C5}" type="slidenum">
              <a:rPr lang="en-GB"/>
              <a:pPr>
                <a:defRPr/>
              </a:pPr>
              <a:t>‹#›</a:t>
            </a:fld>
            <a:endParaRPr lang="en-GB" dirty="0"/>
          </a:p>
        </p:txBody>
      </p:sp>
      <p:sp>
        <p:nvSpPr>
          <p:cNvPr id="14" name="Footer Placeholder 4">
            <a:extLst>
              <a:ext uri="{FF2B5EF4-FFF2-40B4-BE49-F238E27FC236}">
                <a16:creationId xmlns:a16="http://schemas.microsoft.com/office/drawing/2014/main" id="{1F91747F-F898-4650-AC4E-DE17A4D32097}"/>
              </a:ext>
            </a:extLst>
          </p:cNvPr>
          <p:cNvSpPr>
            <a:spLocks noGrp="1"/>
          </p:cNvSpPr>
          <p:nvPr>
            <p:ph type="ftr" sz="quarter" idx="11"/>
          </p:nvPr>
        </p:nvSpPr>
        <p:spPr>
          <a:xfrm>
            <a:off x="4525963" y="6588125"/>
            <a:ext cx="4114800" cy="269875"/>
          </a:xfrm>
          <a:prstGeom prst="rect">
            <a:avLst/>
          </a:prstGeom>
        </p:spPr>
        <p:txBody>
          <a:bodyPr/>
          <a:lstStyle>
            <a:lvl1pPr algn="r" eaLnBrk="1" fontAlgn="auto" hangingPunct="1">
              <a:spcBef>
                <a:spcPts val="0"/>
              </a:spcBef>
              <a:spcAft>
                <a:spcPts val="0"/>
              </a:spcAft>
              <a:defRPr sz="1000" dirty="0" smtClean="0">
                <a:latin typeface="Arial" panose="020B0604020202020204" pitchFamily="34" charset="0"/>
                <a:cs typeface="Arial" panose="020B0604020202020204" pitchFamily="34" charset="0"/>
              </a:defRPr>
            </a:lvl1pPr>
          </a:lstStyle>
          <a:p>
            <a:pPr>
              <a:defRPr/>
            </a:pPr>
            <a:r>
              <a:rPr lang="en-GB"/>
              <a:t>Footer</a:t>
            </a:r>
          </a:p>
        </p:txBody>
      </p:sp>
    </p:spTree>
    <p:extLst>
      <p:ext uri="{BB962C8B-B14F-4D97-AF65-F5344CB8AC3E}">
        <p14:creationId xmlns:p14="http://schemas.microsoft.com/office/powerpoint/2010/main" val="13247162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hite)">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4C62AC5C-8CC2-4706-96B6-5244869A9A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84000"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4000" y="1800000"/>
            <a:ext cx="3960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79999" y="1440000"/>
            <a:ext cx="3960000" cy="360000"/>
          </a:xfrm>
        </p:spPr>
        <p:txBody>
          <a:bodyPr>
            <a:normAutofit/>
          </a:bodyPr>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80000" y="1800000"/>
            <a:ext cx="3960000" cy="39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8" name="Slide Number Placeholder 5">
            <a:extLst>
              <a:ext uri="{FF2B5EF4-FFF2-40B4-BE49-F238E27FC236}">
                <a16:creationId xmlns:a16="http://schemas.microsoft.com/office/drawing/2014/main" id="{7FFDF887-B035-4BE5-9484-5112F8D52D55}"/>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smtClean="0">
                <a:solidFill>
                  <a:schemeClr val="bg1"/>
                </a:solidFill>
                <a:latin typeface="Arial" panose="020B0604020202020204" pitchFamily="34" charset="0"/>
                <a:cs typeface="Arial" panose="020B0604020202020204" pitchFamily="34" charset="0"/>
              </a:defRPr>
            </a:lvl1pPr>
          </a:lstStyle>
          <a:p>
            <a:pPr>
              <a:defRPr/>
            </a:pPr>
            <a:fld id="{2EDE00BF-59F0-461A-8E71-18C163094870}" type="slidenum">
              <a:rPr lang="en-GB"/>
              <a:pPr>
                <a:defRPr/>
              </a:pPr>
              <a:t>‹#›</a:t>
            </a:fld>
            <a:endParaRPr lang="en-GB" dirty="0"/>
          </a:p>
        </p:txBody>
      </p:sp>
      <p:sp>
        <p:nvSpPr>
          <p:cNvPr id="10" name="Footer Placeholder 4">
            <a:extLst>
              <a:ext uri="{FF2B5EF4-FFF2-40B4-BE49-F238E27FC236}">
                <a16:creationId xmlns:a16="http://schemas.microsoft.com/office/drawing/2014/main" id="{E5CA192C-004F-4997-98A6-BC3937E0F82A}"/>
              </a:ext>
            </a:extLst>
          </p:cNvPr>
          <p:cNvSpPr>
            <a:spLocks noGrp="1"/>
          </p:cNvSpPr>
          <p:nvPr>
            <p:ph type="ftr" sz="quarter" idx="11"/>
          </p:nvPr>
        </p:nvSpPr>
        <p:spPr>
          <a:xfrm>
            <a:off x="4525963" y="6588125"/>
            <a:ext cx="4114800" cy="269875"/>
          </a:xfrm>
          <a:prstGeom prst="rect">
            <a:avLst/>
          </a:prstGeom>
        </p:spPr>
        <p:txBody>
          <a:bodyPr/>
          <a:lstStyle>
            <a:lvl1pPr algn="r" eaLnBrk="1" fontAlgn="auto" hangingPunct="1">
              <a:spcBef>
                <a:spcPts val="0"/>
              </a:spcBef>
              <a:spcAft>
                <a:spcPts val="0"/>
              </a:spcAft>
              <a:defRPr sz="1000" dirty="0" smtClean="0">
                <a:latin typeface="Arial" panose="020B0604020202020204" pitchFamily="34" charset="0"/>
                <a:cs typeface="Arial" panose="020B0604020202020204" pitchFamily="34" charset="0"/>
              </a:defRPr>
            </a:lvl1pPr>
          </a:lstStyle>
          <a:p>
            <a:pPr>
              <a:defRPr/>
            </a:pPr>
            <a:r>
              <a:rPr lang="en-GB"/>
              <a:t>Footer</a:t>
            </a:r>
          </a:p>
        </p:txBody>
      </p:sp>
    </p:spTree>
    <p:extLst>
      <p:ext uri="{BB962C8B-B14F-4D97-AF65-F5344CB8AC3E}">
        <p14:creationId xmlns:p14="http://schemas.microsoft.com/office/powerpoint/2010/main" val="172854561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hexagon)">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889C7663-25FB-46AC-AF7F-D2ADB5DFCE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3132000" y="1404000"/>
            <a:ext cx="2880000" cy="468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p:cNvSpPr>
            <a:spLocks noGrp="1"/>
          </p:cNvSpPr>
          <p:nvPr>
            <p:ph type="title"/>
          </p:nvPr>
        </p:nvSpPr>
        <p:spPr>
          <a:xfrm>
            <a:off x="684000" y="468000"/>
            <a:ext cx="7740000" cy="360000"/>
          </a:xfrm>
          <a:prstGeom prst="rect">
            <a:avLst/>
          </a:prstGeom>
        </p:spPr>
        <p:txBody>
          <a:bodyPr>
            <a:normAutofit fontScale="90000"/>
          </a:bodyPr>
          <a:lstStyle/>
          <a:p>
            <a:r>
              <a:rPr lang="en-US"/>
              <a:t>Click to edit Master title style</a:t>
            </a:r>
            <a:endParaRPr lang="en-GB" dirty="0"/>
          </a:p>
        </p:txBody>
      </p:sp>
      <p:sp>
        <p:nvSpPr>
          <p:cNvPr id="7" name="Slide Number Placeholder 5">
            <a:extLst>
              <a:ext uri="{FF2B5EF4-FFF2-40B4-BE49-F238E27FC236}">
                <a16:creationId xmlns:a16="http://schemas.microsoft.com/office/drawing/2014/main" id="{4D14C743-FD9A-4BAF-9584-042A1EF22B80}"/>
              </a:ext>
            </a:extLst>
          </p:cNvPr>
          <p:cNvSpPr>
            <a:spLocks noGrp="1"/>
          </p:cNvSpPr>
          <p:nvPr>
            <p:ph type="sldNum" sz="quarter" idx="10"/>
          </p:nvPr>
        </p:nvSpPr>
        <p:spPr>
          <a:xfrm>
            <a:off x="179388" y="6335713"/>
            <a:ext cx="1549400" cy="252412"/>
          </a:xfrm>
          <a:prstGeom prst="rect">
            <a:avLst/>
          </a:prstGeom>
        </p:spPr>
        <p:txBody>
          <a:bodyPr lIns="72000" tIns="72000" rIns="72000" bIns="72000"/>
          <a:lstStyle>
            <a:lvl1pPr algn="l" eaLnBrk="1" fontAlgn="auto" hangingPunct="1">
              <a:spcBef>
                <a:spcPts val="0"/>
              </a:spcBef>
              <a:spcAft>
                <a:spcPts val="0"/>
              </a:spcAft>
              <a:defRPr b="1" smtClean="0">
                <a:solidFill>
                  <a:schemeClr val="bg1"/>
                </a:solidFill>
                <a:latin typeface="Arial" panose="020B0604020202020204" pitchFamily="34" charset="0"/>
                <a:cs typeface="Arial" panose="020B0604020202020204" pitchFamily="34" charset="0"/>
              </a:defRPr>
            </a:lvl1pPr>
          </a:lstStyle>
          <a:p>
            <a:pPr>
              <a:defRPr/>
            </a:pPr>
            <a:fld id="{3FDC2343-10F3-4D69-96D6-2AC6B0AC4E7E}" type="slidenum">
              <a:rPr lang="en-GB"/>
              <a:pPr>
                <a:defRPr/>
              </a:pPr>
              <a:t>‹#›</a:t>
            </a:fld>
            <a:endParaRPr lang="en-GB" dirty="0"/>
          </a:p>
        </p:txBody>
      </p:sp>
      <p:sp>
        <p:nvSpPr>
          <p:cNvPr id="8" name="Footer Placeholder 4">
            <a:extLst>
              <a:ext uri="{FF2B5EF4-FFF2-40B4-BE49-F238E27FC236}">
                <a16:creationId xmlns:a16="http://schemas.microsoft.com/office/drawing/2014/main" id="{0BDE844C-1234-42BB-AA1B-34055E912D2C}"/>
              </a:ext>
            </a:extLst>
          </p:cNvPr>
          <p:cNvSpPr>
            <a:spLocks noGrp="1"/>
          </p:cNvSpPr>
          <p:nvPr>
            <p:ph type="ftr" sz="quarter" idx="11"/>
          </p:nvPr>
        </p:nvSpPr>
        <p:spPr>
          <a:xfrm>
            <a:off x="4525963" y="6588125"/>
            <a:ext cx="4114800" cy="269875"/>
          </a:xfrm>
          <a:prstGeom prst="rect">
            <a:avLst/>
          </a:prstGeom>
        </p:spPr>
        <p:txBody>
          <a:bodyPr/>
          <a:lstStyle>
            <a:lvl1pPr algn="r" eaLnBrk="1" fontAlgn="auto" hangingPunct="1">
              <a:spcBef>
                <a:spcPts val="0"/>
              </a:spcBef>
              <a:spcAft>
                <a:spcPts val="0"/>
              </a:spcAft>
              <a:defRPr sz="1000" dirty="0" smtClean="0">
                <a:latin typeface="Arial" panose="020B0604020202020204" pitchFamily="34" charset="0"/>
                <a:cs typeface="Arial" panose="020B0604020202020204" pitchFamily="34" charset="0"/>
              </a:defRPr>
            </a:lvl1pPr>
          </a:lstStyle>
          <a:p>
            <a:pPr>
              <a:defRPr/>
            </a:pPr>
            <a:r>
              <a:rPr lang="en-GB"/>
              <a:t>Footer</a:t>
            </a:r>
          </a:p>
        </p:txBody>
      </p:sp>
    </p:spTree>
    <p:extLst>
      <p:ext uri="{BB962C8B-B14F-4D97-AF65-F5344CB8AC3E}">
        <p14:creationId xmlns:p14="http://schemas.microsoft.com/office/powerpoint/2010/main" val="2955573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468C4937-592D-4902-8DE8-714BE7A772F2}"/>
              </a:ext>
            </a:extLst>
          </p:cNvPr>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Lst>
  <p:txStyles>
    <p:titleStyle>
      <a:lvl1pPr algn="l" rtl="0" eaLnBrk="1" fontAlgn="base" hangingPunct="1">
        <a:lnSpc>
          <a:spcPct val="90000"/>
        </a:lnSpc>
        <a:spcBef>
          <a:spcPct val="0"/>
        </a:spcBef>
        <a:spcAft>
          <a:spcPct val="0"/>
        </a:spcAft>
        <a:defRPr sz="2000" b="1" kern="1200">
          <a:solidFill>
            <a:srgbClr val="1D619D"/>
          </a:solidFill>
          <a:latin typeface="Arial" panose="020B0604020202020204" pitchFamily="34" charset="0"/>
          <a:ea typeface="+mj-ea"/>
          <a:cs typeface="Arial" panose="020B0604020202020204" pitchFamily="34" charset="0"/>
        </a:defRPr>
      </a:lvl1pPr>
      <a:lvl2pPr algn="l" rtl="0" eaLnBrk="1" fontAlgn="base" hangingPunct="1">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2pPr>
      <a:lvl3pPr algn="l" rtl="0" eaLnBrk="1" fontAlgn="base" hangingPunct="1">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3pPr>
      <a:lvl4pPr algn="l" rtl="0" eaLnBrk="1" fontAlgn="base" hangingPunct="1">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4pPr>
      <a:lvl5pPr algn="l" rtl="0" eaLnBrk="1" fontAlgn="base" hangingPunct="1">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5pPr>
      <a:lvl6pPr marL="457200" algn="l" rtl="0" eaLnBrk="1" fontAlgn="base" hangingPunct="1">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6pPr>
      <a:lvl7pPr marL="914400" algn="l" rtl="0" eaLnBrk="1" fontAlgn="base" hangingPunct="1">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7pPr>
      <a:lvl8pPr marL="1371600" algn="l" rtl="0" eaLnBrk="1" fontAlgn="base" hangingPunct="1">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8pPr>
      <a:lvl9pPr marL="1828800" algn="l" rtl="0" eaLnBrk="1" fontAlgn="base" hangingPunct="1">
        <a:lnSpc>
          <a:spcPct val="90000"/>
        </a:lnSpc>
        <a:spcBef>
          <a:spcPct val="0"/>
        </a:spcBef>
        <a:spcAft>
          <a:spcPct val="0"/>
        </a:spcAft>
        <a:defRPr sz="2000" b="1">
          <a:solidFill>
            <a:srgbClr val="1D619D"/>
          </a:solidFill>
          <a:latin typeface="Arial" panose="020B0604020202020204" pitchFamily="34" charset="0"/>
          <a:cs typeface="Arial" panose="020B0604020202020204" pitchFamily="34" charset="0"/>
        </a:defRPr>
      </a:lvl9pPr>
    </p:titleStyle>
    <p:bodyStyle>
      <a:lvl1pPr algn="l" rtl="0" eaLnBrk="1" fontAlgn="base" hangingPunct="1">
        <a:lnSpc>
          <a:spcPct val="90000"/>
        </a:lnSpc>
        <a:spcBef>
          <a:spcPts val="1000"/>
        </a:spcBef>
        <a:spcAft>
          <a:spcPct val="0"/>
        </a:spcAft>
        <a:buFont typeface="Arial" panose="020B0604020202020204" pitchFamily="34" charset="0"/>
        <a:defRPr sz="1100" kern="1200">
          <a:solidFill>
            <a:schemeClr val="tx1"/>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1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government/publications/crown-court-fee-guidance" TargetMode="External"/><Relationship Id="rId2" Type="http://schemas.openxmlformats.org/officeDocument/2006/relationships/hyperlink" Target="https://consult.justice.gov.uk/digital-communications/reforming-the-advocates-graduated-fee-scheme/" TargetMode="External"/><Relationship Id="rId1" Type="http://schemas.openxmlformats.org/officeDocument/2006/relationships/slideLayout" Target="../slideLayouts/slideLayout4.xml"/><Relationship Id="rId5" Type="http://schemas.openxmlformats.org/officeDocument/2006/relationships/hyperlink" Target="mailto:servicedevelopment@justice.gov.uk" TargetMode="External"/><Relationship Id="rId4" Type="http://schemas.openxmlformats.org/officeDocument/2006/relationships/hyperlink" Target="https://www.gov.uk/government/publications/graduated-fee-calculator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mailto:servicedevelopment@justice.gov.uk"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8020069-DA0A-460B-9072-B301F03B6E74}"/>
              </a:ext>
            </a:extLst>
          </p:cNvPr>
          <p:cNvSpPr>
            <a:spLocks noGrp="1"/>
          </p:cNvSpPr>
          <p:nvPr>
            <p:ph type="subTitle" idx="1"/>
          </p:nvPr>
        </p:nvSpPr>
        <p:spPr>
          <a:xfrm>
            <a:off x="647700" y="3671888"/>
            <a:ext cx="5921776" cy="539750"/>
          </a:xfrm>
        </p:spPr>
        <p:txBody>
          <a:bodyPr rtlCol="0">
            <a:normAutofit fontScale="47500" lnSpcReduction="20000"/>
          </a:bodyPr>
          <a:lstStyle/>
          <a:p>
            <a:pPr fontAlgn="auto">
              <a:spcAft>
                <a:spcPts val="0"/>
              </a:spcAft>
              <a:defRPr/>
            </a:pPr>
            <a:r>
              <a:rPr lang="en-GB" dirty="0"/>
              <a:t>The new scheme’s genesis, development, and impacts</a:t>
            </a:r>
          </a:p>
        </p:txBody>
      </p:sp>
      <p:sp>
        <p:nvSpPr>
          <p:cNvPr id="9220" name="Title 3">
            <a:extLst>
              <a:ext uri="{FF2B5EF4-FFF2-40B4-BE49-F238E27FC236}">
                <a16:creationId xmlns:a16="http://schemas.microsoft.com/office/drawing/2014/main" id="{74C14C94-5BA1-4E61-99A9-11087CDAE01F}"/>
              </a:ext>
            </a:extLst>
          </p:cNvPr>
          <p:cNvSpPr>
            <a:spLocks noGrp="1"/>
          </p:cNvSpPr>
          <p:nvPr>
            <p:ph type="ctrTitle"/>
          </p:nvPr>
        </p:nvSpPr>
        <p:spPr bwMode="auto">
          <a:xfrm>
            <a:off x="647700" y="2627313"/>
            <a:ext cx="7407442" cy="1081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normAutofit fontScale="90000"/>
          </a:bodyPr>
          <a:lstStyle/>
          <a:p>
            <a:r>
              <a:rPr lang="en-GB" altLang="en-US" dirty="0"/>
              <a:t>The Advocates’ Graduated Fee Scheme (AGFS)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7">
            <a:extLst>
              <a:ext uri="{FF2B5EF4-FFF2-40B4-BE49-F238E27FC236}">
                <a16:creationId xmlns:a16="http://schemas.microsoft.com/office/drawing/2014/main" id="{42774ACE-D340-45DC-BC00-288C5F52C38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47D4DE4-8FB5-47B6-A02B-AF3706F9326B}" type="slidenum">
              <a:rPr lang="en-GB" altLang="en-US">
                <a:solidFill>
                  <a:schemeClr val="bg1"/>
                </a:solidFill>
                <a:latin typeface="Arial" panose="020B0604020202020204" pitchFamily="34" charset="0"/>
              </a:rPr>
              <a:pPr fontAlgn="base">
                <a:spcBef>
                  <a:spcPct val="0"/>
                </a:spcBef>
                <a:spcAft>
                  <a:spcPct val="0"/>
                </a:spcAft>
              </a:pPr>
              <a:t>10</a:t>
            </a:fld>
            <a:endParaRPr lang="en-GB" altLang="en-US">
              <a:solidFill>
                <a:schemeClr val="bg1"/>
              </a:solidFill>
              <a:latin typeface="Arial" panose="020B0604020202020204" pitchFamily="34" charset="0"/>
            </a:endParaRPr>
          </a:p>
        </p:txBody>
      </p:sp>
      <p:sp>
        <p:nvSpPr>
          <p:cNvPr id="2" name="Title 1">
            <a:extLst>
              <a:ext uri="{FF2B5EF4-FFF2-40B4-BE49-F238E27FC236}">
                <a16:creationId xmlns:a16="http://schemas.microsoft.com/office/drawing/2014/main" id="{0DB3FE2C-BBED-4A32-937B-4DFCF3A14A76}"/>
              </a:ext>
            </a:extLst>
          </p:cNvPr>
          <p:cNvSpPr>
            <a:spLocks noGrp="1"/>
          </p:cNvSpPr>
          <p:nvPr>
            <p:ph type="title"/>
          </p:nvPr>
        </p:nvSpPr>
        <p:spPr>
          <a:xfrm>
            <a:off x="684213" y="468313"/>
            <a:ext cx="7739062" cy="360362"/>
          </a:xfrm>
        </p:spPr>
        <p:txBody>
          <a:bodyPr/>
          <a:lstStyle/>
          <a:p>
            <a:pPr fontAlgn="auto">
              <a:spcAft>
                <a:spcPts val="0"/>
              </a:spcAft>
              <a:defRPr/>
            </a:pPr>
            <a:r>
              <a:rPr lang="en-GB" dirty="0"/>
              <a:t>Resources</a:t>
            </a:r>
          </a:p>
        </p:txBody>
      </p:sp>
      <p:sp>
        <p:nvSpPr>
          <p:cNvPr id="4" name="Content Placeholder 3">
            <a:extLst>
              <a:ext uri="{FF2B5EF4-FFF2-40B4-BE49-F238E27FC236}">
                <a16:creationId xmlns:a16="http://schemas.microsoft.com/office/drawing/2014/main" id="{4A3EF00F-FDAC-4E98-B0B1-F993CD51F718}"/>
              </a:ext>
            </a:extLst>
          </p:cNvPr>
          <p:cNvSpPr>
            <a:spLocks noGrp="1"/>
          </p:cNvSpPr>
          <p:nvPr>
            <p:ph sz="half" idx="2"/>
          </p:nvPr>
        </p:nvSpPr>
        <p:spPr>
          <a:xfrm>
            <a:off x="684845" y="1499075"/>
            <a:ext cx="8024149" cy="3214967"/>
          </a:xfrm>
        </p:spPr>
        <p:txBody>
          <a:bodyPr/>
          <a:lstStyle/>
          <a:p>
            <a:r>
              <a:rPr lang="en-GB" altLang="en-US" dirty="0"/>
              <a:t>The </a:t>
            </a:r>
            <a:r>
              <a:rPr lang="en-GB" altLang="en-US" dirty="0" err="1"/>
              <a:t>MoJ’s</a:t>
            </a:r>
            <a:r>
              <a:rPr lang="en-GB" altLang="en-US" dirty="0"/>
              <a:t> consultation proposals and consultation response, as well as Impact Assessments, are available at:</a:t>
            </a:r>
          </a:p>
          <a:p>
            <a:r>
              <a:rPr lang="en-GB" altLang="en-US" dirty="0">
                <a:hlinkClick r:id="rId2"/>
              </a:rPr>
              <a:t>https://consult.justice.gov.uk/digital-communications/reforming-the-advocates-graduated-fee-scheme/</a:t>
            </a:r>
            <a:r>
              <a:rPr lang="en-GB" altLang="en-US" dirty="0"/>
              <a:t> </a:t>
            </a:r>
          </a:p>
          <a:p>
            <a:r>
              <a:rPr lang="en-GB" altLang="en-US" dirty="0"/>
              <a:t>Guidance on the new scheme, including a Frequently Asked Questions (FAQ) document </a:t>
            </a:r>
            <a:r>
              <a:rPr lang="en-GB" altLang="en-US"/>
              <a:t>with case examples, </a:t>
            </a:r>
            <a:r>
              <a:rPr lang="en-GB" altLang="en-US" dirty="0"/>
              <a:t>is available at:</a:t>
            </a:r>
          </a:p>
          <a:p>
            <a:r>
              <a:rPr lang="en-GB" altLang="en-US" dirty="0">
                <a:hlinkClick r:id="rId3"/>
              </a:rPr>
              <a:t>https://www.gov.uk/government/publications/crown-court-fee-guidance</a:t>
            </a:r>
            <a:r>
              <a:rPr lang="en-GB" altLang="en-US" dirty="0"/>
              <a:t> </a:t>
            </a:r>
          </a:p>
          <a:p>
            <a:r>
              <a:rPr lang="en-GB" altLang="en-US" dirty="0">
                <a:solidFill>
                  <a:prstClr val="black"/>
                </a:solidFill>
              </a:rPr>
              <a:t>A fee calculator for the new scheme is available at:</a:t>
            </a:r>
          </a:p>
          <a:p>
            <a:r>
              <a:rPr lang="en-GB" altLang="en-US" dirty="0">
                <a:hlinkClick r:id="rId4"/>
              </a:rPr>
              <a:t>https://www.gov.uk/government/publications/graduated-fee-calculators</a:t>
            </a:r>
            <a:r>
              <a:rPr lang="en-GB" altLang="en-US" dirty="0"/>
              <a:t> </a:t>
            </a:r>
          </a:p>
          <a:p>
            <a:r>
              <a:rPr lang="en-GB" altLang="en-US" dirty="0"/>
              <a:t>The MoJ and LAA are always happy to speak to people about the new scheme. If you would like to get in touch, please email:</a:t>
            </a:r>
          </a:p>
          <a:p>
            <a:r>
              <a:rPr lang="en-GB" altLang="en-US" dirty="0">
                <a:hlinkClick r:id="rId5"/>
              </a:rPr>
              <a:t>servicedevelopment@justice.gov.uk</a:t>
            </a:r>
            <a:endParaRPr lang="en-GB" altLang="en-US" dirty="0"/>
          </a:p>
        </p:txBody>
      </p:sp>
    </p:spTree>
    <p:extLst>
      <p:ext uri="{BB962C8B-B14F-4D97-AF65-F5344CB8AC3E}">
        <p14:creationId xmlns:p14="http://schemas.microsoft.com/office/powerpoint/2010/main" val="3786206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7">
            <a:extLst>
              <a:ext uri="{FF2B5EF4-FFF2-40B4-BE49-F238E27FC236}">
                <a16:creationId xmlns:a16="http://schemas.microsoft.com/office/drawing/2014/main" id="{42774ACE-D340-45DC-BC00-288C5F52C38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47D4DE4-8FB5-47B6-A02B-AF3706F9326B}" type="slidenum">
              <a:rPr lang="en-GB" altLang="en-US">
                <a:solidFill>
                  <a:schemeClr val="bg1"/>
                </a:solidFill>
                <a:latin typeface="Arial" panose="020B0604020202020204" pitchFamily="34" charset="0"/>
              </a:rPr>
              <a:pPr fontAlgn="base">
                <a:spcBef>
                  <a:spcPct val="0"/>
                </a:spcBef>
                <a:spcAft>
                  <a:spcPct val="0"/>
                </a:spcAft>
              </a:pPr>
              <a:t>2</a:t>
            </a:fld>
            <a:endParaRPr lang="en-GB" altLang="en-US">
              <a:solidFill>
                <a:schemeClr val="bg1"/>
              </a:solidFill>
              <a:latin typeface="Arial" panose="020B0604020202020204" pitchFamily="34" charset="0"/>
            </a:endParaRPr>
          </a:p>
        </p:txBody>
      </p:sp>
      <p:sp>
        <p:nvSpPr>
          <p:cNvPr id="2" name="Title 1">
            <a:extLst>
              <a:ext uri="{FF2B5EF4-FFF2-40B4-BE49-F238E27FC236}">
                <a16:creationId xmlns:a16="http://schemas.microsoft.com/office/drawing/2014/main" id="{0DB3FE2C-BBED-4A32-937B-4DFCF3A14A76}"/>
              </a:ext>
            </a:extLst>
          </p:cNvPr>
          <p:cNvSpPr>
            <a:spLocks noGrp="1"/>
          </p:cNvSpPr>
          <p:nvPr>
            <p:ph type="title"/>
          </p:nvPr>
        </p:nvSpPr>
        <p:spPr>
          <a:xfrm>
            <a:off x="684213" y="468313"/>
            <a:ext cx="7739062" cy="360362"/>
          </a:xfrm>
        </p:spPr>
        <p:txBody>
          <a:bodyPr/>
          <a:lstStyle/>
          <a:p>
            <a:pPr fontAlgn="auto">
              <a:spcAft>
                <a:spcPts val="0"/>
              </a:spcAft>
              <a:defRPr/>
            </a:pPr>
            <a:r>
              <a:rPr lang="en-GB" dirty="0"/>
              <a:t>Origins and development</a:t>
            </a:r>
          </a:p>
        </p:txBody>
      </p:sp>
      <p:sp>
        <p:nvSpPr>
          <p:cNvPr id="13316" name="Text Placeholder 2">
            <a:extLst>
              <a:ext uri="{FF2B5EF4-FFF2-40B4-BE49-F238E27FC236}">
                <a16:creationId xmlns:a16="http://schemas.microsoft.com/office/drawing/2014/main" id="{4DAB2D4F-CB54-44AC-8690-1FD2DEE31935}"/>
              </a:ext>
            </a:extLst>
          </p:cNvPr>
          <p:cNvSpPr>
            <a:spLocks noGrp="1"/>
          </p:cNvSpPr>
          <p:nvPr>
            <p:ph type="body" idx="1"/>
          </p:nvPr>
        </p:nvSpPr>
        <p:spPr>
          <a:xfrm>
            <a:off x="684213" y="1377719"/>
            <a:ext cx="3959225" cy="360362"/>
          </a:xfrm>
        </p:spPr>
        <p:txBody>
          <a:bodyPr/>
          <a:lstStyle/>
          <a:p>
            <a:r>
              <a:rPr lang="en-GB" altLang="en-US" dirty="0"/>
              <a:t>Origins</a:t>
            </a:r>
          </a:p>
        </p:txBody>
      </p:sp>
      <p:sp>
        <p:nvSpPr>
          <p:cNvPr id="13317" name="Content Placeholder 3">
            <a:extLst>
              <a:ext uri="{FF2B5EF4-FFF2-40B4-BE49-F238E27FC236}">
                <a16:creationId xmlns:a16="http://schemas.microsoft.com/office/drawing/2014/main" id="{32E2A771-F4A7-417A-B532-9E0175252312}"/>
              </a:ext>
            </a:extLst>
          </p:cNvPr>
          <p:cNvSpPr>
            <a:spLocks noGrp="1"/>
          </p:cNvSpPr>
          <p:nvPr>
            <p:ph sz="half" idx="2"/>
          </p:nvPr>
        </p:nvSpPr>
        <p:spPr>
          <a:xfrm>
            <a:off x="684213" y="1738081"/>
            <a:ext cx="3959225" cy="4378633"/>
          </a:xfrm>
        </p:spPr>
        <p:txBody>
          <a:bodyPr/>
          <a:lstStyle/>
          <a:p>
            <a:r>
              <a:rPr lang="en-GB" altLang="en-US" dirty="0"/>
              <a:t>In 2015, the Ministry of Justice (MoJ) agreed to work with the Bar to develop a reformed AGFS.</a:t>
            </a:r>
          </a:p>
          <a:p>
            <a:r>
              <a:rPr lang="en-GB" altLang="en-US" dirty="0"/>
              <a:t>The MoJ considered that the scheme was in need of reform for several reasons. Since the scheme was last reformed in 2007, there have been considerable changes to the way criminal cases are run and the way that evidence in them is served.</a:t>
            </a:r>
          </a:p>
          <a:p>
            <a:r>
              <a:rPr lang="en-GB" altLang="en-US" dirty="0"/>
              <a:t>Most importantly, the MoJ believes that Pages of Prosecution Evidence (PPE) are no longer the most effective way of assessing how much work an advocate needs to do in an individual case, and how much they should be paid. </a:t>
            </a:r>
          </a:p>
          <a:p>
            <a:r>
              <a:rPr lang="en-GB" altLang="en-US" dirty="0"/>
              <a:t>Over the last few years, there have been significant changes in the way that evidence is served. Electronic evidence, including video footage, and mobile phone and hard-drive data, is increasingly served. ‘Converting’ this material into pages no longer fully reflects the work required of advocates in the Crown Court.</a:t>
            </a:r>
          </a:p>
          <a:p>
            <a:r>
              <a:rPr lang="en-GB" altLang="en-US" dirty="0"/>
              <a:t>The MoJ also considered the existing arrangements to be unnecessarily complicated, for advocates and administrators alike. The AGFS also needed to better complement wider criminal justice system reforms such as those being put in place as a result of Sir Brian Leveson’s </a:t>
            </a:r>
            <a:r>
              <a:rPr lang="en-GB" altLang="en-US" i="1" dirty="0"/>
              <a:t>Review of Efficiency in Criminal Proceedings </a:t>
            </a:r>
            <a:r>
              <a:rPr lang="en-GB" altLang="en-US" dirty="0"/>
              <a:t>and the Digital Case System. </a:t>
            </a:r>
          </a:p>
          <a:p>
            <a:r>
              <a:rPr lang="en-GB" altLang="en-US" dirty="0"/>
              <a:t>.</a:t>
            </a:r>
          </a:p>
        </p:txBody>
      </p:sp>
      <p:sp>
        <p:nvSpPr>
          <p:cNvPr id="13318" name="Content Placeholder 12">
            <a:extLst>
              <a:ext uri="{FF2B5EF4-FFF2-40B4-BE49-F238E27FC236}">
                <a16:creationId xmlns:a16="http://schemas.microsoft.com/office/drawing/2014/main" id="{79484238-3B0A-4245-BF03-D0E7B54692FF}"/>
              </a:ext>
            </a:extLst>
          </p:cNvPr>
          <p:cNvSpPr>
            <a:spLocks noGrp="1"/>
          </p:cNvSpPr>
          <p:nvPr>
            <p:ph sz="quarter" idx="4"/>
          </p:nvPr>
        </p:nvSpPr>
        <p:spPr>
          <a:xfrm>
            <a:off x="4679950" y="1738081"/>
            <a:ext cx="3960813" cy="3959225"/>
          </a:xfrm>
        </p:spPr>
        <p:txBody>
          <a:bodyPr/>
          <a:lstStyle/>
          <a:p>
            <a:r>
              <a:rPr lang="en-GB" altLang="en-US" dirty="0"/>
              <a:t>In 2015, the Bar Council published its own proposals for a reformed AGFS. </a:t>
            </a:r>
          </a:p>
          <a:p>
            <a:r>
              <a:rPr lang="en-GB" altLang="en-US" dirty="0"/>
              <a:t>As well as drawing on these proposals, the design and development of the new scheme was informed by a series of discussions with a joint working group, comprising members of the Bar and solicitor advocates.</a:t>
            </a:r>
          </a:p>
          <a:p>
            <a:r>
              <a:rPr lang="en-GB" altLang="en-US" dirty="0"/>
              <a:t>The development of the new scheme was also overseen by a senior group comprising:</a:t>
            </a:r>
          </a:p>
          <a:p>
            <a:pPr marL="171450" indent="-171450">
              <a:buClr>
                <a:srgbClr val="1D619D"/>
              </a:buClr>
              <a:buFont typeface="Arial" panose="020B0604020202020204" pitchFamily="34" charset="0"/>
              <a:buChar char="•"/>
            </a:pPr>
            <a:r>
              <a:rPr lang="en-GB" altLang="en-US" dirty="0"/>
              <a:t>the Chair and Vice Chair of the Bar Council;</a:t>
            </a:r>
          </a:p>
          <a:p>
            <a:pPr marL="171450" indent="-171450">
              <a:buClr>
                <a:srgbClr val="1D619D"/>
              </a:buClr>
              <a:buFont typeface="Arial" panose="020B0604020202020204" pitchFamily="34" charset="0"/>
              <a:buChar char="•"/>
            </a:pPr>
            <a:r>
              <a:rPr lang="en-GB" altLang="en-US" dirty="0"/>
              <a:t>the Chair and Vice Chair of the Criminal Bar Association (CBA);</a:t>
            </a:r>
          </a:p>
          <a:p>
            <a:pPr marL="171450" indent="-171450">
              <a:buClr>
                <a:srgbClr val="1D619D"/>
              </a:buClr>
              <a:buFont typeface="Arial" panose="020B0604020202020204" pitchFamily="34" charset="0"/>
              <a:buChar char="•"/>
            </a:pPr>
            <a:r>
              <a:rPr lang="en-GB" altLang="en-US" dirty="0"/>
              <a:t>the Bar Circuit Leaders; and</a:t>
            </a:r>
          </a:p>
          <a:p>
            <a:pPr marL="171450" indent="-171450">
              <a:buClr>
                <a:srgbClr val="1D619D"/>
              </a:buClr>
              <a:buFont typeface="Arial" panose="020B0604020202020204" pitchFamily="34" charset="0"/>
              <a:buChar char="•"/>
            </a:pPr>
            <a:r>
              <a:rPr lang="en-GB" altLang="en-US" dirty="0"/>
              <a:t>MoJ policy officials and the CEO of the Legal Aid Agency (LAA).</a:t>
            </a:r>
          </a:p>
          <a:p>
            <a:r>
              <a:rPr lang="en-GB" altLang="en-US" dirty="0"/>
              <a:t>The </a:t>
            </a:r>
            <a:r>
              <a:rPr lang="en-GB" altLang="en-US" b="1" dirty="0"/>
              <a:t>new</a:t>
            </a:r>
            <a:r>
              <a:rPr lang="en-GB" altLang="en-US" dirty="0"/>
              <a:t> </a:t>
            </a:r>
            <a:r>
              <a:rPr lang="en-GB" altLang="en-US" b="1" dirty="0"/>
              <a:t>scheme’s development was undertaken on an open book basis</a:t>
            </a:r>
            <a:r>
              <a:rPr lang="en-GB" altLang="en-US" dirty="0"/>
              <a:t>, with complete transparency around data and spend. The MoJ shared data with an academic consultant to the Bar Council. </a:t>
            </a:r>
          </a:p>
          <a:p>
            <a:r>
              <a:rPr lang="en-GB" altLang="en-US" dirty="0"/>
              <a:t>While development of the scheme took over 2 years, the same representative groups remained involved. </a:t>
            </a:r>
          </a:p>
          <a:p>
            <a:endParaRPr lang="en-GB" altLang="en-US" dirty="0"/>
          </a:p>
        </p:txBody>
      </p:sp>
      <p:sp>
        <p:nvSpPr>
          <p:cNvPr id="13319" name="Text Placeholder 13">
            <a:extLst>
              <a:ext uri="{FF2B5EF4-FFF2-40B4-BE49-F238E27FC236}">
                <a16:creationId xmlns:a16="http://schemas.microsoft.com/office/drawing/2014/main" id="{507A7ADE-7F48-41A4-9DF5-D35BE2C6C020}"/>
              </a:ext>
            </a:extLst>
          </p:cNvPr>
          <p:cNvSpPr>
            <a:spLocks noGrp="1"/>
          </p:cNvSpPr>
          <p:nvPr>
            <p:ph type="body" sz="quarter" idx="3"/>
          </p:nvPr>
        </p:nvSpPr>
        <p:spPr>
          <a:xfrm>
            <a:off x="4679950" y="1377719"/>
            <a:ext cx="3960813" cy="360362"/>
          </a:xfrm>
        </p:spPr>
        <p:txBody>
          <a:bodyPr/>
          <a:lstStyle/>
          <a:p>
            <a:r>
              <a:rPr lang="en-GB" altLang="en-US" dirty="0"/>
              <a:t>Development</a:t>
            </a:r>
          </a:p>
        </p:txBody>
      </p:sp>
    </p:spTree>
    <p:extLst>
      <p:ext uri="{BB962C8B-B14F-4D97-AF65-F5344CB8AC3E}">
        <p14:creationId xmlns:p14="http://schemas.microsoft.com/office/powerpoint/2010/main" val="4117228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7">
            <a:extLst>
              <a:ext uri="{FF2B5EF4-FFF2-40B4-BE49-F238E27FC236}">
                <a16:creationId xmlns:a16="http://schemas.microsoft.com/office/drawing/2014/main" id="{42774ACE-D340-45DC-BC00-288C5F52C38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47D4DE4-8FB5-47B6-A02B-AF3706F9326B}" type="slidenum">
              <a:rPr lang="en-GB" altLang="en-US">
                <a:solidFill>
                  <a:schemeClr val="bg1"/>
                </a:solidFill>
                <a:latin typeface="Arial" panose="020B0604020202020204" pitchFamily="34" charset="0"/>
              </a:rPr>
              <a:pPr fontAlgn="base">
                <a:spcBef>
                  <a:spcPct val="0"/>
                </a:spcBef>
                <a:spcAft>
                  <a:spcPct val="0"/>
                </a:spcAft>
              </a:pPr>
              <a:t>3</a:t>
            </a:fld>
            <a:endParaRPr lang="en-GB" altLang="en-US">
              <a:solidFill>
                <a:schemeClr val="bg1"/>
              </a:solidFill>
              <a:latin typeface="Arial" panose="020B0604020202020204" pitchFamily="34" charset="0"/>
            </a:endParaRPr>
          </a:p>
        </p:txBody>
      </p:sp>
      <p:sp>
        <p:nvSpPr>
          <p:cNvPr id="2" name="Title 1">
            <a:extLst>
              <a:ext uri="{FF2B5EF4-FFF2-40B4-BE49-F238E27FC236}">
                <a16:creationId xmlns:a16="http://schemas.microsoft.com/office/drawing/2014/main" id="{0DB3FE2C-BBED-4A32-937B-4DFCF3A14A76}"/>
              </a:ext>
            </a:extLst>
          </p:cNvPr>
          <p:cNvSpPr>
            <a:spLocks noGrp="1"/>
          </p:cNvSpPr>
          <p:nvPr>
            <p:ph type="title"/>
          </p:nvPr>
        </p:nvSpPr>
        <p:spPr>
          <a:xfrm>
            <a:off x="684213" y="468313"/>
            <a:ext cx="7739062" cy="360362"/>
          </a:xfrm>
        </p:spPr>
        <p:txBody>
          <a:bodyPr/>
          <a:lstStyle/>
          <a:p>
            <a:pPr fontAlgn="auto">
              <a:spcAft>
                <a:spcPts val="0"/>
              </a:spcAft>
              <a:defRPr/>
            </a:pPr>
            <a:r>
              <a:rPr lang="en-GB" dirty="0"/>
              <a:t>Guiding principles and consultation proposals</a:t>
            </a:r>
          </a:p>
        </p:txBody>
      </p:sp>
      <p:sp>
        <p:nvSpPr>
          <p:cNvPr id="13316" name="Text Placeholder 2">
            <a:extLst>
              <a:ext uri="{FF2B5EF4-FFF2-40B4-BE49-F238E27FC236}">
                <a16:creationId xmlns:a16="http://schemas.microsoft.com/office/drawing/2014/main" id="{4DAB2D4F-CB54-44AC-8690-1FD2DEE31935}"/>
              </a:ext>
            </a:extLst>
          </p:cNvPr>
          <p:cNvSpPr>
            <a:spLocks noGrp="1"/>
          </p:cNvSpPr>
          <p:nvPr>
            <p:ph type="body" idx="1"/>
          </p:nvPr>
        </p:nvSpPr>
        <p:spPr>
          <a:xfrm>
            <a:off x="684213" y="1439863"/>
            <a:ext cx="3959225" cy="360362"/>
          </a:xfrm>
        </p:spPr>
        <p:txBody>
          <a:bodyPr/>
          <a:lstStyle/>
          <a:p>
            <a:r>
              <a:rPr lang="en-GB" altLang="en-US" dirty="0"/>
              <a:t>Guiding principles</a:t>
            </a:r>
          </a:p>
        </p:txBody>
      </p:sp>
      <p:sp>
        <p:nvSpPr>
          <p:cNvPr id="13317" name="Content Placeholder 3">
            <a:extLst>
              <a:ext uri="{FF2B5EF4-FFF2-40B4-BE49-F238E27FC236}">
                <a16:creationId xmlns:a16="http://schemas.microsoft.com/office/drawing/2014/main" id="{32E2A771-F4A7-417A-B532-9E0175252312}"/>
              </a:ext>
            </a:extLst>
          </p:cNvPr>
          <p:cNvSpPr>
            <a:spLocks noGrp="1"/>
          </p:cNvSpPr>
          <p:nvPr>
            <p:ph sz="half" idx="2"/>
          </p:nvPr>
        </p:nvSpPr>
        <p:spPr>
          <a:xfrm>
            <a:off x="684213" y="1800225"/>
            <a:ext cx="3959225" cy="3959225"/>
          </a:xfrm>
        </p:spPr>
        <p:txBody>
          <a:bodyPr/>
          <a:lstStyle/>
          <a:p>
            <a:r>
              <a:rPr lang="en-GB" altLang="en-US" dirty="0"/>
              <a:t>The design of the new scheme was underpinned by a set of guiding principles. As far as possible, the new scheme should:    </a:t>
            </a:r>
          </a:p>
          <a:p>
            <a:pPr marL="171450" indent="-171450">
              <a:buClr>
                <a:srgbClr val="1D619D"/>
              </a:buClr>
              <a:buFont typeface="Wingdings" panose="05000000000000000000" pitchFamily="2" charset="2"/>
              <a:buChar char="§"/>
            </a:pPr>
            <a:r>
              <a:rPr lang="en-GB" dirty="0"/>
              <a:t>be cost neutral (using 2014-15 as a “baseline”); </a:t>
            </a:r>
          </a:p>
          <a:p>
            <a:pPr marL="171450" indent="-171450">
              <a:buClr>
                <a:srgbClr val="1D619D"/>
              </a:buClr>
              <a:buFont typeface="Wingdings" panose="05000000000000000000" pitchFamily="2" charset="2"/>
              <a:buChar char="§"/>
            </a:pPr>
            <a:r>
              <a:rPr lang="en-GB" dirty="0"/>
              <a:t>minimise reliance on PPE; </a:t>
            </a:r>
          </a:p>
          <a:p>
            <a:pPr marL="171450" indent="-171450">
              <a:buClr>
                <a:srgbClr val="1D619D"/>
              </a:buClr>
              <a:buFont typeface="Wingdings" panose="05000000000000000000" pitchFamily="2" charset="2"/>
              <a:buChar char="§"/>
            </a:pPr>
            <a:r>
              <a:rPr lang="en-GB" dirty="0"/>
              <a:t>reflect, and pay for, the actual work done; </a:t>
            </a:r>
          </a:p>
          <a:p>
            <a:pPr marL="171450" indent="-171450">
              <a:buClr>
                <a:srgbClr val="1D619D"/>
              </a:buClr>
              <a:buFont typeface="Wingdings" panose="05000000000000000000" pitchFamily="2" charset="2"/>
              <a:buChar char="§"/>
            </a:pPr>
            <a:r>
              <a:rPr lang="en-GB" dirty="0"/>
              <a:t>support getting the right outcome in individual cases, and remove as far as possible any perverse incentives; </a:t>
            </a:r>
          </a:p>
          <a:p>
            <a:pPr marL="171450" indent="-171450">
              <a:buClr>
                <a:srgbClr val="1D619D"/>
              </a:buClr>
              <a:buFont typeface="Wingdings" panose="05000000000000000000" pitchFamily="2" charset="2"/>
              <a:buChar char="§"/>
            </a:pPr>
            <a:r>
              <a:rPr lang="en-GB" dirty="0"/>
              <a:t>be consistent with and, where appropriate, support wider reforms – for example, the Better Case Management programme and wider Criminal Justice System reforms; and </a:t>
            </a:r>
          </a:p>
          <a:p>
            <a:pPr marL="171450" indent="-171450">
              <a:buClr>
                <a:srgbClr val="1D619D"/>
              </a:buClr>
              <a:buFont typeface="Wingdings" panose="05000000000000000000" pitchFamily="2" charset="2"/>
              <a:buChar char="§"/>
            </a:pPr>
            <a:r>
              <a:rPr lang="en-GB" dirty="0"/>
              <a:t>place no extra administrative burden on Her Majesty’s Courts and Tribunals Service (HMCTS), the LAA, and practitioners than the current scheme – and ideally a reduced burden. </a:t>
            </a:r>
          </a:p>
          <a:p>
            <a:r>
              <a:rPr lang="en-GB" altLang="en-US" dirty="0"/>
              <a:t>While there were calls for further investment in the scheme, the working group and senior group agreed to proceed with the development of a reformed AGFS that aligned with these principles, including the principle of cost neutrality. </a:t>
            </a:r>
          </a:p>
        </p:txBody>
      </p:sp>
      <p:sp>
        <p:nvSpPr>
          <p:cNvPr id="13318" name="Content Placeholder 12">
            <a:extLst>
              <a:ext uri="{FF2B5EF4-FFF2-40B4-BE49-F238E27FC236}">
                <a16:creationId xmlns:a16="http://schemas.microsoft.com/office/drawing/2014/main" id="{79484238-3B0A-4245-BF03-D0E7B54692FF}"/>
              </a:ext>
            </a:extLst>
          </p:cNvPr>
          <p:cNvSpPr>
            <a:spLocks noGrp="1"/>
          </p:cNvSpPr>
          <p:nvPr>
            <p:ph sz="quarter" idx="4"/>
          </p:nvPr>
        </p:nvSpPr>
        <p:spPr>
          <a:xfrm>
            <a:off x="4679950" y="1800225"/>
            <a:ext cx="3960813" cy="3959225"/>
          </a:xfrm>
        </p:spPr>
        <p:txBody>
          <a:bodyPr/>
          <a:lstStyle/>
          <a:p>
            <a:r>
              <a:rPr lang="en-GB" altLang="en-US" dirty="0"/>
              <a:t>Having carefully considered the views of all those involved, the MoJ consulted on proposals for a reformed AGFS in January 2017. The key proposals were:</a:t>
            </a:r>
          </a:p>
          <a:p>
            <a:pPr marL="171450" indent="-171450">
              <a:buClr>
                <a:srgbClr val="1D619D"/>
              </a:buClr>
              <a:buFont typeface="Wingdings" panose="05000000000000000000" pitchFamily="2" charset="2"/>
              <a:buChar char="§"/>
            </a:pPr>
            <a:r>
              <a:rPr lang="en-GB" altLang="en-US" dirty="0"/>
              <a:t>a modernised and simplified formula for calculating fees, designed to significantly reduce reliance on PPE and more accurately reward work done; </a:t>
            </a:r>
          </a:p>
          <a:p>
            <a:pPr marL="171450" indent="-171450">
              <a:buClr>
                <a:srgbClr val="1D619D"/>
              </a:buClr>
              <a:buFont typeface="Wingdings" panose="05000000000000000000" pitchFamily="2" charset="2"/>
              <a:buChar char="§"/>
            </a:pPr>
            <a:r>
              <a:rPr lang="en-GB" altLang="en-US" dirty="0"/>
              <a:t>to support this, a much more nuanced and sophisticated offence categorisation system that would build in relativities between offences based on their complexity; </a:t>
            </a:r>
          </a:p>
          <a:p>
            <a:pPr marL="171450" indent="-171450">
              <a:buClr>
                <a:srgbClr val="1D619D"/>
              </a:buClr>
              <a:buFont typeface="Wingdings" panose="05000000000000000000" pitchFamily="2" charset="2"/>
              <a:buChar char="§"/>
            </a:pPr>
            <a:r>
              <a:rPr lang="en-GB" altLang="en-US" dirty="0"/>
              <a:t>“unbundling” of the graduated fee to pay for most hearings individually, providing increased certainty for advocates and ensuring more accurate payment for work done; and</a:t>
            </a:r>
          </a:p>
          <a:p>
            <a:pPr marL="171450" indent="-171450">
              <a:buClr>
                <a:srgbClr val="1D619D"/>
              </a:buClr>
              <a:buFont typeface="Wingdings" panose="05000000000000000000" pitchFamily="2" charset="2"/>
              <a:buChar char="§"/>
            </a:pPr>
            <a:r>
              <a:rPr lang="en-GB" altLang="en-US" dirty="0"/>
              <a:t>a greater focus for spending on in-court advocacy and more complex trials, where more advocacy work is undertaken, over less complex guilty plea hearings.</a:t>
            </a:r>
          </a:p>
          <a:p>
            <a:r>
              <a:rPr lang="en-GB" altLang="en-US" dirty="0"/>
              <a:t>In line with the guiding principles, the new scheme was designed to be cost neutral against 2014-15 caseloads, where actual spend was £213m. </a:t>
            </a:r>
          </a:p>
          <a:p>
            <a:r>
              <a:rPr lang="en-GB" altLang="en-US" dirty="0"/>
              <a:t>Alongside the consultation paper, the MoJ published a comprehensive Impact Assessment showing the anticipated impacts of the proposed scheme. </a:t>
            </a:r>
          </a:p>
          <a:p>
            <a:endParaRPr lang="en-GB" altLang="en-US" dirty="0"/>
          </a:p>
        </p:txBody>
      </p:sp>
      <p:sp>
        <p:nvSpPr>
          <p:cNvPr id="13319" name="Text Placeholder 13">
            <a:extLst>
              <a:ext uri="{FF2B5EF4-FFF2-40B4-BE49-F238E27FC236}">
                <a16:creationId xmlns:a16="http://schemas.microsoft.com/office/drawing/2014/main" id="{507A7ADE-7F48-41A4-9DF5-D35BE2C6C020}"/>
              </a:ext>
            </a:extLst>
          </p:cNvPr>
          <p:cNvSpPr>
            <a:spLocks noGrp="1"/>
          </p:cNvSpPr>
          <p:nvPr>
            <p:ph type="body" sz="quarter" idx="3"/>
          </p:nvPr>
        </p:nvSpPr>
        <p:spPr>
          <a:xfrm>
            <a:off x="4679950" y="1439863"/>
            <a:ext cx="3960813" cy="360362"/>
          </a:xfrm>
        </p:spPr>
        <p:txBody>
          <a:bodyPr/>
          <a:lstStyle/>
          <a:p>
            <a:r>
              <a:rPr lang="en-GB" altLang="en-US" dirty="0"/>
              <a:t>Consultation proposals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7">
            <a:extLst>
              <a:ext uri="{FF2B5EF4-FFF2-40B4-BE49-F238E27FC236}">
                <a16:creationId xmlns:a16="http://schemas.microsoft.com/office/drawing/2014/main" id="{42774ACE-D340-45DC-BC00-288C5F52C38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47D4DE4-8FB5-47B6-A02B-AF3706F9326B}" type="slidenum">
              <a:rPr lang="en-GB" altLang="en-US">
                <a:solidFill>
                  <a:schemeClr val="bg1"/>
                </a:solidFill>
                <a:latin typeface="Arial" panose="020B0604020202020204" pitchFamily="34" charset="0"/>
              </a:rPr>
              <a:pPr fontAlgn="base">
                <a:spcBef>
                  <a:spcPct val="0"/>
                </a:spcBef>
                <a:spcAft>
                  <a:spcPct val="0"/>
                </a:spcAft>
              </a:pPr>
              <a:t>4</a:t>
            </a:fld>
            <a:endParaRPr lang="en-GB" altLang="en-US">
              <a:solidFill>
                <a:schemeClr val="bg1"/>
              </a:solidFill>
              <a:latin typeface="Arial" panose="020B0604020202020204" pitchFamily="34" charset="0"/>
            </a:endParaRPr>
          </a:p>
        </p:txBody>
      </p:sp>
      <p:sp>
        <p:nvSpPr>
          <p:cNvPr id="2" name="Title 1">
            <a:extLst>
              <a:ext uri="{FF2B5EF4-FFF2-40B4-BE49-F238E27FC236}">
                <a16:creationId xmlns:a16="http://schemas.microsoft.com/office/drawing/2014/main" id="{0DB3FE2C-BBED-4A32-937B-4DFCF3A14A76}"/>
              </a:ext>
            </a:extLst>
          </p:cNvPr>
          <p:cNvSpPr>
            <a:spLocks noGrp="1"/>
          </p:cNvSpPr>
          <p:nvPr>
            <p:ph type="title"/>
          </p:nvPr>
        </p:nvSpPr>
        <p:spPr>
          <a:xfrm>
            <a:off x="684213" y="468313"/>
            <a:ext cx="7739062" cy="360362"/>
          </a:xfrm>
        </p:spPr>
        <p:txBody>
          <a:bodyPr/>
          <a:lstStyle/>
          <a:p>
            <a:pPr fontAlgn="auto">
              <a:spcAft>
                <a:spcPts val="0"/>
              </a:spcAft>
              <a:defRPr/>
            </a:pPr>
            <a:r>
              <a:rPr lang="en-GB" dirty="0"/>
              <a:t>The consultation response</a:t>
            </a:r>
          </a:p>
        </p:txBody>
      </p:sp>
      <p:sp>
        <p:nvSpPr>
          <p:cNvPr id="13317" name="Content Placeholder 3">
            <a:extLst>
              <a:ext uri="{FF2B5EF4-FFF2-40B4-BE49-F238E27FC236}">
                <a16:creationId xmlns:a16="http://schemas.microsoft.com/office/drawing/2014/main" id="{32E2A771-F4A7-417A-B532-9E0175252312}"/>
              </a:ext>
            </a:extLst>
          </p:cNvPr>
          <p:cNvSpPr>
            <a:spLocks noGrp="1"/>
          </p:cNvSpPr>
          <p:nvPr>
            <p:ph sz="half" idx="2"/>
          </p:nvPr>
        </p:nvSpPr>
        <p:spPr>
          <a:xfrm>
            <a:off x="684213" y="1489507"/>
            <a:ext cx="7739062" cy="3959225"/>
          </a:xfrm>
        </p:spPr>
        <p:txBody>
          <a:bodyPr/>
          <a:lstStyle/>
          <a:p>
            <a:r>
              <a:rPr lang="en-GB" altLang="en-US" dirty="0"/>
              <a:t>The MoJ received over 400 consultation responses.  </a:t>
            </a:r>
          </a:p>
          <a:p>
            <a:r>
              <a:rPr lang="en-GB" altLang="en-US" dirty="0"/>
              <a:t>There was support for the proposed scheme, especially from the Bar leadership who had been significantly involved in its development. When the consultation was launched, the then Chair of the Bar Council, said:  </a:t>
            </a:r>
          </a:p>
          <a:p>
            <a:pPr marL="144000"/>
            <a:r>
              <a:rPr lang="en-GB" i="1" dirty="0"/>
              <a:t>“The suggested scheme is a fairer way of rewarding advocates for their work…It will better protect newly qualified advocates who under the vagaries of the present scheme are at the mercy of events not under their control. The new scheme is also a positive example of the Ministry of Justice participating in constructive dialogue with the profession through the Bar Council, Criminal Bar Association, Circuits and Young Bar”</a:t>
            </a:r>
            <a:endParaRPr lang="en-GB" altLang="en-US" dirty="0"/>
          </a:p>
          <a:p>
            <a:r>
              <a:rPr lang="en-GB" altLang="en-US" dirty="0"/>
              <a:t>In a joint statement, the Bar Circuit Leaders said:</a:t>
            </a:r>
          </a:p>
          <a:p>
            <a:pPr marL="144000"/>
            <a:r>
              <a:rPr lang="en-GB" altLang="en-US" dirty="0"/>
              <a:t>“</a:t>
            </a:r>
            <a:r>
              <a:rPr lang="en-GB" altLang="en-US" i="1" dirty="0"/>
              <a:t>As the Circuit Leaders over the period of the negotiations, it is our shared view that we should support the implementation of this proposed scheme</a:t>
            </a:r>
            <a:r>
              <a:rPr lang="en-GB" altLang="en-US" dirty="0"/>
              <a:t>”</a:t>
            </a:r>
          </a:p>
          <a:p>
            <a:r>
              <a:rPr lang="en-GB" altLang="en-US" dirty="0"/>
              <a:t>And the then Chair of the CBA said:</a:t>
            </a:r>
          </a:p>
          <a:p>
            <a:pPr marL="144000"/>
            <a:r>
              <a:rPr lang="en-GB" i="1" dirty="0"/>
              <a:t>“…the CBA believes that the new scheme is a great improvement on what has gone before, and we should at least give it a cautious welcome as a step in the right direction</a:t>
            </a:r>
            <a:r>
              <a:rPr lang="en-GB" dirty="0"/>
              <a:t>”</a:t>
            </a:r>
          </a:p>
          <a:p>
            <a:r>
              <a:rPr lang="en-GB" altLang="en-US" dirty="0"/>
              <a:t>That said, there were concerns from the Bar leadership and consultees about the amount of money in the proposed scheme. There was particular concern about the potential impact of the proposed scheme on junior advocates. Consultees believed that some of the proposed reductions to fees for less complex work would have a negative impact on junior advocates. There were also some valuable suggestions for improvements. </a:t>
            </a:r>
          </a:p>
          <a:p>
            <a:endParaRPr lang="en-GB" altLang="en-US" dirty="0"/>
          </a:p>
        </p:txBody>
      </p:sp>
    </p:spTree>
    <p:extLst>
      <p:ext uri="{BB962C8B-B14F-4D97-AF65-F5344CB8AC3E}">
        <p14:creationId xmlns:p14="http://schemas.microsoft.com/office/powerpoint/2010/main" val="2218147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7">
            <a:extLst>
              <a:ext uri="{FF2B5EF4-FFF2-40B4-BE49-F238E27FC236}">
                <a16:creationId xmlns:a16="http://schemas.microsoft.com/office/drawing/2014/main" id="{42774ACE-D340-45DC-BC00-288C5F52C38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47D4DE4-8FB5-47B6-A02B-AF3706F9326B}" type="slidenum">
              <a:rPr lang="en-GB" altLang="en-US">
                <a:solidFill>
                  <a:schemeClr val="bg1"/>
                </a:solidFill>
                <a:latin typeface="Arial" panose="020B0604020202020204" pitchFamily="34" charset="0"/>
              </a:rPr>
              <a:pPr fontAlgn="base">
                <a:spcBef>
                  <a:spcPct val="0"/>
                </a:spcBef>
                <a:spcAft>
                  <a:spcPct val="0"/>
                </a:spcAft>
              </a:pPr>
              <a:t>5</a:t>
            </a:fld>
            <a:endParaRPr lang="en-GB" altLang="en-US">
              <a:solidFill>
                <a:schemeClr val="bg1"/>
              </a:solidFill>
              <a:latin typeface="Arial" panose="020B0604020202020204" pitchFamily="34" charset="0"/>
            </a:endParaRPr>
          </a:p>
        </p:txBody>
      </p:sp>
      <p:sp>
        <p:nvSpPr>
          <p:cNvPr id="2" name="Title 1">
            <a:extLst>
              <a:ext uri="{FF2B5EF4-FFF2-40B4-BE49-F238E27FC236}">
                <a16:creationId xmlns:a16="http://schemas.microsoft.com/office/drawing/2014/main" id="{0DB3FE2C-BBED-4A32-937B-4DFCF3A14A76}"/>
              </a:ext>
            </a:extLst>
          </p:cNvPr>
          <p:cNvSpPr>
            <a:spLocks noGrp="1"/>
          </p:cNvSpPr>
          <p:nvPr>
            <p:ph type="title"/>
          </p:nvPr>
        </p:nvSpPr>
        <p:spPr>
          <a:xfrm>
            <a:off x="684213" y="468313"/>
            <a:ext cx="7739062" cy="360362"/>
          </a:xfrm>
        </p:spPr>
        <p:txBody>
          <a:bodyPr/>
          <a:lstStyle/>
          <a:p>
            <a:pPr fontAlgn="auto">
              <a:spcAft>
                <a:spcPts val="0"/>
              </a:spcAft>
              <a:defRPr/>
            </a:pPr>
            <a:r>
              <a:rPr lang="en-GB" dirty="0"/>
              <a:t>Final scheme design and implementation</a:t>
            </a:r>
          </a:p>
        </p:txBody>
      </p:sp>
      <p:sp>
        <p:nvSpPr>
          <p:cNvPr id="13316" name="Text Placeholder 2">
            <a:extLst>
              <a:ext uri="{FF2B5EF4-FFF2-40B4-BE49-F238E27FC236}">
                <a16:creationId xmlns:a16="http://schemas.microsoft.com/office/drawing/2014/main" id="{4DAB2D4F-CB54-44AC-8690-1FD2DEE31935}"/>
              </a:ext>
            </a:extLst>
          </p:cNvPr>
          <p:cNvSpPr>
            <a:spLocks noGrp="1"/>
          </p:cNvSpPr>
          <p:nvPr>
            <p:ph type="body" idx="1"/>
          </p:nvPr>
        </p:nvSpPr>
        <p:spPr>
          <a:xfrm>
            <a:off x="684213" y="1270401"/>
            <a:ext cx="3959225" cy="360362"/>
          </a:xfrm>
        </p:spPr>
        <p:txBody>
          <a:bodyPr/>
          <a:lstStyle/>
          <a:p>
            <a:r>
              <a:rPr lang="en-GB" altLang="en-US" dirty="0"/>
              <a:t>Final scheme design</a:t>
            </a:r>
          </a:p>
        </p:txBody>
      </p:sp>
      <p:sp>
        <p:nvSpPr>
          <p:cNvPr id="13317" name="Content Placeholder 3">
            <a:extLst>
              <a:ext uri="{FF2B5EF4-FFF2-40B4-BE49-F238E27FC236}">
                <a16:creationId xmlns:a16="http://schemas.microsoft.com/office/drawing/2014/main" id="{32E2A771-F4A7-417A-B532-9E0175252312}"/>
              </a:ext>
            </a:extLst>
          </p:cNvPr>
          <p:cNvSpPr>
            <a:spLocks noGrp="1"/>
          </p:cNvSpPr>
          <p:nvPr>
            <p:ph sz="half" idx="2"/>
          </p:nvPr>
        </p:nvSpPr>
        <p:spPr>
          <a:xfrm>
            <a:off x="684213" y="1630763"/>
            <a:ext cx="3959225" cy="4263224"/>
          </a:xfrm>
        </p:spPr>
        <p:txBody>
          <a:bodyPr/>
          <a:lstStyle/>
          <a:p>
            <a:r>
              <a:rPr lang="en-GB" altLang="en-US" dirty="0"/>
              <a:t>Although the basic architecture of the scheme did not radically change post-consultation, the MoJ made several improvements to the original consultation proposals in light of consultees’ concerns. </a:t>
            </a:r>
          </a:p>
          <a:p>
            <a:r>
              <a:rPr lang="en-GB" altLang="en-US" dirty="0"/>
              <a:t>Given the significant concerns about the potential impact of the proposals on junior advocates, the MoJ </a:t>
            </a:r>
            <a:r>
              <a:rPr lang="en-GB" altLang="en-US" b="1" dirty="0"/>
              <a:t>focused on protecting junior advocates whilst still ensuring accurate payment for work done</a:t>
            </a:r>
            <a:r>
              <a:rPr lang="en-GB" altLang="en-US" dirty="0"/>
              <a:t>. The key changes included:</a:t>
            </a:r>
          </a:p>
          <a:p>
            <a:pPr marL="171450" indent="-171450">
              <a:buClr>
                <a:srgbClr val="1D619D"/>
              </a:buClr>
              <a:buFont typeface="Wingdings" panose="05000000000000000000" pitchFamily="2" charset="2"/>
              <a:buChar char="§"/>
            </a:pPr>
            <a:r>
              <a:rPr lang="en-GB" dirty="0"/>
              <a:t>increasing fees for a number of appearances often undertaken by juniors, reversing the initial proposal to reduce these fees, as well as remunerating each standard appearance separately; </a:t>
            </a:r>
            <a:endParaRPr lang="en-GB" b="1" dirty="0"/>
          </a:p>
          <a:p>
            <a:pPr marL="171450" lvl="0" indent="-171450">
              <a:buClr>
                <a:srgbClr val="1D619D"/>
              </a:buClr>
              <a:buFont typeface="Wingdings" panose="05000000000000000000" pitchFamily="2" charset="2"/>
              <a:buChar char="§"/>
            </a:pPr>
            <a:r>
              <a:rPr lang="en-GB" dirty="0"/>
              <a:t>moving offences and adjusting bands within the new offence categorisation system to increase fees for a range of cases that are more frequently covered by junior advocates; and</a:t>
            </a:r>
            <a:endParaRPr lang="en-GB" b="1" dirty="0"/>
          </a:p>
          <a:p>
            <a:pPr marL="171450" lvl="0" indent="-171450">
              <a:buClr>
                <a:srgbClr val="1D619D"/>
              </a:buClr>
              <a:buFont typeface="Wingdings" panose="05000000000000000000" pitchFamily="2" charset="2"/>
              <a:buChar char="§"/>
            </a:pPr>
            <a:r>
              <a:rPr lang="en-GB" dirty="0"/>
              <a:t>abandoning the unpopular policy on how to differentiate between early and late guilty pleas.</a:t>
            </a:r>
            <a:endParaRPr lang="en-GB" b="1" dirty="0"/>
          </a:p>
          <a:p>
            <a:pPr lvl="0"/>
            <a:r>
              <a:rPr lang="en-GB" dirty="0"/>
              <a:t>No fees were reduced following consultation. As highlighted on Slide 7, these changes mean that the final scheme design would cost </a:t>
            </a:r>
            <a:r>
              <a:rPr lang="en-GB" b="1" dirty="0"/>
              <a:t>£9m more than the scheme consulted upon</a:t>
            </a:r>
            <a:r>
              <a:rPr lang="en-GB" dirty="0"/>
              <a:t>. </a:t>
            </a:r>
          </a:p>
          <a:p>
            <a:r>
              <a:rPr lang="en-GB" dirty="0"/>
              <a:t>These changes were made following extensive engagement with the senior group.</a:t>
            </a:r>
            <a:endParaRPr lang="en-GB" altLang="en-US" dirty="0"/>
          </a:p>
          <a:p>
            <a:endParaRPr lang="en-GB" altLang="en-US" dirty="0"/>
          </a:p>
          <a:p>
            <a:endParaRPr lang="en-GB" altLang="en-US" dirty="0"/>
          </a:p>
        </p:txBody>
      </p:sp>
      <p:sp>
        <p:nvSpPr>
          <p:cNvPr id="13318" name="Content Placeholder 12">
            <a:extLst>
              <a:ext uri="{FF2B5EF4-FFF2-40B4-BE49-F238E27FC236}">
                <a16:creationId xmlns:a16="http://schemas.microsoft.com/office/drawing/2014/main" id="{79484238-3B0A-4245-BF03-D0E7B54692FF}"/>
              </a:ext>
            </a:extLst>
          </p:cNvPr>
          <p:cNvSpPr>
            <a:spLocks noGrp="1"/>
          </p:cNvSpPr>
          <p:nvPr>
            <p:ph sz="quarter" idx="4"/>
          </p:nvPr>
        </p:nvSpPr>
        <p:spPr>
          <a:xfrm>
            <a:off x="4679950" y="1630763"/>
            <a:ext cx="3960813" cy="3959225"/>
          </a:xfrm>
        </p:spPr>
        <p:txBody>
          <a:bodyPr/>
          <a:lstStyle/>
          <a:p>
            <a:r>
              <a:rPr lang="en-GB" altLang="en-US" dirty="0"/>
              <a:t>By summer/autumn 2017, the MoJ, with the agreement of the Bar leadership, proceeded towards implementation.  </a:t>
            </a:r>
          </a:p>
          <a:p>
            <a:r>
              <a:rPr lang="en-GB" altLang="en-US" dirty="0"/>
              <a:t>This involved the MoJ drawing up the necessary legislation and finalising the consultation response.</a:t>
            </a:r>
          </a:p>
          <a:p>
            <a:r>
              <a:rPr lang="en-GB" altLang="en-US" dirty="0"/>
              <a:t>The MoJ published its consultation response, and introduced legislation to implement the new scheme, on 23 February 2018. </a:t>
            </a:r>
          </a:p>
          <a:p>
            <a:r>
              <a:rPr lang="en-GB" altLang="en-US" dirty="0">
                <a:solidFill>
                  <a:prstClr val="black"/>
                </a:solidFill>
              </a:rPr>
              <a:t>Again, the expected impacts of the reformed scheme were published in a comprehensive Impact Assessment. </a:t>
            </a:r>
          </a:p>
          <a:p>
            <a:r>
              <a:rPr lang="en-GB" altLang="en-US" dirty="0"/>
              <a:t>The new scheme came into force on 1 April 2018.  </a:t>
            </a:r>
          </a:p>
        </p:txBody>
      </p:sp>
      <p:sp>
        <p:nvSpPr>
          <p:cNvPr id="13319" name="Text Placeholder 13">
            <a:extLst>
              <a:ext uri="{FF2B5EF4-FFF2-40B4-BE49-F238E27FC236}">
                <a16:creationId xmlns:a16="http://schemas.microsoft.com/office/drawing/2014/main" id="{507A7ADE-7F48-41A4-9DF5-D35BE2C6C020}"/>
              </a:ext>
            </a:extLst>
          </p:cNvPr>
          <p:cNvSpPr>
            <a:spLocks noGrp="1"/>
          </p:cNvSpPr>
          <p:nvPr>
            <p:ph type="body" sz="quarter" idx="3"/>
          </p:nvPr>
        </p:nvSpPr>
        <p:spPr>
          <a:xfrm>
            <a:off x="4679950" y="1270401"/>
            <a:ext cx="3960813" cy="360362"/>
          </a:xfrm>
        </p:spPr>
        <p:txBody>
          <a:bodyPr/>
          <a:lstStyle/>
          <a:p>
            <a:r>
              <a:rPr lang="en-GB" altLang="en-US" dirty="0"/>
              <a:t>Implementation</a:t>
            </a:r>
          </a:p>
        </p:txBody>
      </p:sp>
    </p:spTree>
    <p:extLst>
      <p:ext uri="{BB962C8B-B14F-4D97-AF65-F5344CB8AC3E}">
        <p14:creationId xmlns:p14="http://schemas.microsoft.com/office/powerpoint/2010/main" val="8096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7">
            <a:extLst>
              <a:ext uri="{FF2B5EF4-FFF2-40B4-BE49-F238E27FC236}">
                <a16:creationId xmlns:a16="http://schemas.microsoft.com/office/drawing/2014/main" id="{42774ACE-D340-45DC-BC00-288C5F52C38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47D4DE4-8FB5-47B6-A02B-AF3706F9326B}" type="slidenum">
              <a:rPr lang="en-GB" altLang="en-US">
                <a:solidFill>
                  <a:schemeClr val="bg1"/>
                </a:solidFill>
                <a:latin typeface="Arial" panose="020B0604020202020204" pitchFamily="34" charset="0"/>
              </a:rPr>
              <a:pPr fontAlgn="base">
                <a:spcBef>
                  <a:spcPct val="0"/>
                </a:spcBef>
                <a:spcAft>
                  <a:spcPct val="0"/>
                </a:spcAft>
              </a:pPr>
              <a:t>6</a:t>
            </a:fld>
            <a:endParaRPr lang="en-GB" altLang="en-US">
              <a:solidFill>
                <a:schemeClr val="bg1"/>
              </a:solidFill>
              <a:latin typeface="Arial" panose="020B0604020202020204" pitchFamily="34" charset="0"/>
            </a:endParaRPr>
          </a:p>
        </p:txBody>
      </p:sp>
      <p:sp>
        <p:nvSpPr>
          <p:cNvPr id="2" name="Title 1">
            <a:extLst>
              <a:ext uri="{FF2B5EF4-FFF2-40B4-BE49-F238E27FC236}">
                <a16:creationId xmlns:a16="http://schemas.microsoft.com/office/drawing/2014/main" id="{0DB3FE2C-BBED-4A32-937B-4DFCF3A14A76}"/>
              </a:ext>
            </a:extLst>
          </p:cNvPr>
          <p:cNvSpPr>
            <a:spLocks noGrp="1"/>
          </p:cNvSpPr>
          <p:nvPr>
            <p:ph type="title"/>
          </p:nvPr>
        </p:nvSpPr>
        <p:spPr>
          <a:xfrm>
            <a:off x="684213" y="468313"/>
            <a:ext cx="7739062" cy="360362"/>
          </a:xfrm>
        </p:spPr>
        <p:txBody>
          <a:bodyPr/>
          <a:lstStyle/>
          <a:p>
            <a:pPr fontAlgn="auto">
              <a:spcAft>
                <a:spcPts val="0"/>
              </a:spcAft>
              <a:defRPr/>
            </a:pPr>
            <a:r>
              <a:rPr lang="en-GB" dirty="0"/>
              <a:t>Reviewing the new scheme</a:t>
            </a:r>
          </a:p>
        </p:txBody>
      </p:sp>
      <p:sp>
        <p:nvSpPr>
          <p:cNvPr id="13318" name="Content Placeholder 12">
            <a:extLst>
              <a:ext uri="{FF2B5EF4-FFF2-40B4-BE49-F238E27FC236}">
                <a16:creationId xmlns:a16="http://schemas.microsoft.com/office/drawing/2014/main" id="{79484238-3B0A-4245-BF03-D0E7B54692FF}"/>
              </a:ext>
            </a:extLst>
          </p:cNvPr>
          <p:cNvSpPr>
            <a:spLocks noGrp="1"/>
          </p:cNvSpPr>
          <p:nvPr>
            <p:ph sz="quarter" idx="4"/>
          </p:nvPr>
        </p:nvSpPr>
        <p:spPr>
          <a:xfrm>
            <a:off x="719137" y="1800000"/>
            <a:ext cx="7704138" cy="3959225"/>
          </a:xfrm>
        </p:spPr>
        <p:txBody>
          <a:bodyPr/>
          <a:lstStyle/>
          <a:p>
            <a:r>
              <a:rPr lang="en-GB" altLang="en-US" dirty="0"/>
              <a:t>At consultation, many respondents understandably requested a review mechanism so that the operation of the new scheme can be assessed. </a:t>
            </a:r>
          </a:p>
          <a:p>
            <a:r>
              <a:rPr lang="en-GB" altLang="en-US" dirty="0"/>
              <a:t>The MoJ recognises the need for continued, constructive engagement with the professions to ensure that the new scheme is working as intended, and has committed to undertaking a full appraisal of the reforms. </a:t>
            </a:r>
          </a:p>
          <a:p>
            <a:r>
              <a:rPr lang="en-GB" altLang="en-US" dirty="0"/>
              <a:t>Given the need to allow the changes to reach steady state before making an informed assessment, the MoJ will undertake this </a:t>
            </a:r>
            <a:r>
              <a:rPr lang="en-GB" altLang="en-US" b="1" dirty="0"/>
              <a:t>appraisal between 18 months and two years following implementation. </a:t>
            </a:r>
          </a:p>
          <a:p>
            <a:r>
              <a:rPr lang="en-GB" altLang="en-US" dirty="0"/>
              <a:t>It will take at least 18 months for a significant and representative proportion of cases under the new scheme to be completed, so it would not be possible to assess the new scheme before this point. </a:t>
            </a:r>
          </a:p>
          <a:p>
            <a:r>
              <a:rPr lang="en-GB" altLang="en-US" dirty="0"/>
              <a:t>The MoJ will work closely with the professions to determine the scope and timescales for this appraisal, and the appraisal will be undertaken with complete transparency around data and spend. </a:t>
            </a:r>
          </a:p>
          <a:p>
            <a:r>
              <a:rPr lang="en-GB" altLang="en-US" dirty="0"/>
              <a:t>Prior to this appraisal, the MoJ will share relevant data with the profession in real time. </a:t>
            </a:r>
          </a:p>
          <a:p>
            <a:r>
              <a:rPr lang="en-GB" altLang="en-US" dirty="0"/>
              <a:t>In the interim, the LAA would welcome ongoing feedback on the new scheme. You can provide this by emailing </a:t>
            </a:r>
            <a:r>
              <a:rPr lang="en-GB" altLang="en-US" dirty="0">
                <a:hlinkClick r:id="rId2"/>
              </a:rPr>
              <a:t>servicedevelopment@justice.gov.uk</a:t>
            </a:r>
            <a:r>
              <a:rPr lang="en-GB" altLang="en-US" dirty="0"/>
              <a:t>. </a:t>
            </a:r>
          </a:p>
          <a:p>
            <a:endParaRPr lang="en-GB" altLang="en-US" dirty="0"/>
          </a:p>
        </p:txBody>
      </p:sp>
    </p:spTree>
    <p:extLst>
      <p:ext uri="{BB962C8B-B14F-4D97-AF65-F5344CB8AC3E}">
        <p14:creationId xmlns:p14="http://schemas.microsoft.com/office/powerpoint/2010/main" val="1085755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7">
            <a:extLst>
              <a:ext uri="{FF2B5EF4-FFF2-40B4-BE49-F238E27FC236}">
                <a16:creationId xmlns:a16="http://schemas.microsoft.com/office/drawing/2014/main" id="{42774ACE-D340-45DC-BC00-288C5F52C38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47D4DE4-8FB5-47B6-A02B-AF3706F9326B}" type="slidenum">
              <a:rPr lang="en-GB" altLang="en-US">
                <a:solidFill>
                  <a:schemeClr val="bg1"/>
                </a:solidFill>
                <a:latin typeface="Arial" panose="020B0604020202020204" pitchFamily="34" charset="0"/>
              </a:rPr>
              <a:pPr fontAlgn="base">
                <a:spcBef>
                  <a:spcPct val="0"/>
                </a:spcBef>
                <a:spcAft>
                  <a:spcPct val="0"/>
                </a:spcAft>
              </a:pPr>
              <a:t>7</a:t>
            </a:fld>
            <a:endParaRPr lang="en-GB" altLang="en-US">
              <a:solidFill>
                <a:schemeClr val="bg1"/>
              </a:solidFill>
              <a:latin typeface="Arial" panose="020B0604020202020204" pitchFamily="34" charset="0"/>
            </a:endParaRPr>
          </a:p>
        </p:txBody>
      </p:sp>
      <p:sp>
        <p:nvSpPr>
          <p:cNvPr id="2" name="Title 1">
            <a:extLst>
              <a:ext uri="{FF2B5EF4-FFF2-40B4-BE49-F238E27FC236}">
                <a16:creationId xmlns:a16="http://schemas.microsoft.com/office/drawing/2014/main" id="{0DB3FE2C-BBED-4A32-937B-4DFCF3A14A76}"/>
              </a:ext>
            </a:extLst>
          </p:cNvPr>
          <p:cNvSpPr>
            <a:spLocks noGrp="1"/>
          </p:cNvSpPr>
          <p:nvPr>
            <p:ph type="title"/>
          </p:nvPr>
        </p:nvSpPr>
        <p:spPr>
          <a:xfrm>
            <a:off x="684213" y="468313"/>
            <a:ext cx="7739062" cy="360362"/>
          </a:xfrm>
        </p:spPr>
        <p:txBody>
          <a:bodyPr/>
          <a:lstStyle/>
          <a:p>
            <a:pPr fontAlgn="auto">
              <a:spcAft>
                <a:spcPts val="0"/>
              </a:spcAft>
              <a:defRPr/>
            </a:pPr>
            <a:r>
              <a:rPr lang="en-GB" dirty="0"/>
              <a:t>Estimated costs of the new scheme</a:t>
            </a:r>
          </a:p>
        </p:txBody>
      </p:sp>
      <p:sp>
        <p:nvSpPr>
          <p:cNvPr id="13317" name="Content Placeholder 3">
            <a:extLst>
              <a:ext uri="{FF2B5EF4-FFF2-40B4-BE49-F238E27FC236}">
                <a16:creationId xmlns:a16="http://schemas.microsoft.com/office/drawing/2014/main" id="{32E2A771-F4A7-417A-B532-9E0175252312}"/>
              </a:ext>
            </a:extLst>
          </p:cNvPr>
          <p:cNvSpPr>
            <a:spLocks noGrp="1"/>
          </p:cNvSpPr>
          <p:nvPr>
            <p:ph sz="half" idx="2"/>
          </p:nvPr>
        </p:nvSpPr>
        <p:spPr>
          <a:xfrm>
            <a:off x="684845" y="1499075"/>
            <a:ext cx="8024149" cy="3214967"/>
          </a:xfrm>
        </p:spPr>
        <p:txBody>
          <a:bodyPr/>
          <a:lstStyle/>
          <a:p>
            <a:r>
              <a:rPr lang="en-GB" altLang="en-US" dirty="0"/>
              <a:t>The scheme consulted upon was designed to be cost neutral against 2014-15 AGFS caseloads, where actual scheme expenditure was £213m. This means that the scheme consulted upon, when modelled using 2014-15 caseloads, was designed to cost the same as actual spend that year.  </a:t>
            </a:r>
          </a:p>
          <a:p>
            <a:r>
              <a:rPr lang="en-GB" altLang="en-US" dirty="0"/>
              <a:t>The changes the MoJ made following consultation increased modelled expenditure on the new scheme. As a result of these changes, the new scheme would </a:t>
            </a:r>
            <a:r>
              <a:rPr lang="en-GB" altLang="en-US" b="1" dirty="0"/>
              <a:t>cost £9m more than the scheme consulted upon</a:t>
            </a:r>
            <a:r>
              <a:rPr lang="en-GB" altLang="en-US" dirty="0"/>
              <a:t>. </a:t>
            </a:r>
          </a:p>
          <a:p>
            <a:r>
              <a:rPr lang="en-GB" dirty="0"/>
              <a:t>These changes also mean that the new scheme is broadly cost neutral against 2016-17 AGFS caseloads, where expenditure at the time of the scheme’s redesign was £224m. </a:t>
            </a:r>
            <a:endParaRPr lang="en-GB" altLang="en-US" dirty="0"/>
          </a:p>
          <a:p>
            <a:r>
              <a:rPr lang="en-GB" altLang="en-US" dirty="0"/>
              <a:t>In addition to the extra costs incurred by the post-consultation scheme changes, the MoJ has accepted a financial “risk” that is likely to lead to an additional 4% expenditure on the new scheme each year. Based on scheme spend over the past three years, the MoJ estimate that this </a:t>
            </a:r>
            <a:r>
              <a:rPr lang="en-GB" altLang="en-US" b="1" dirty="0"/>
              <a:t>will likely mean further expenditure of another c. £9m per year</a:t>
            </a:r>
            <a:r>
              <a:rPr lang="en-GB" altLang="en-US" dirty="0"/>
              <a:t>. </a:t>
            </a:r>
          </a:p>
          <a:p>
            <a:r>
              <a:rPr lang="en-GB" altLang="en-US" dirty="0"/>
              <a:t>This risk arises because when the MoJ modelled the costs of the new scheme, it was assumed that the offence billed for under the old scheme would be the same as the offence billed for under the new scheme. However, this is unlikely to reflect what will happen in practice as advocates typically bill for the highest value offence, to ensure fair remuneration for their work. Under the new scheme, the highest value offence may be different to that under the old scheme. If it is assumed that the advocate bills for the highest value offence under the scheme, the MoJ estimate that this would cost an extra 4% or c. £9m per year. </a:t>
            </a:r>
          </a:p>
          <a:p>
            <a:r>
              <a:rPr lang="en-GB" altLang="en-US" dirty="0"/>
              <a:t>Further details of this analysis can be found in the </a:t>
            </a:r>
            <a:r>
              <a:rPr lang="en-GB" altLang="en-US" dirty="0">
                <a:solidFill>
                  <a:prstClr val="black"/>
                </a:solidFill>
              </a:rPr>
              <a:t>Impact Assessment that was published alongside the consultation response.</a:t>
            </a:r>
          </a:p>
          <a:p>
            <a:endParaRPr lang="en-GB" altLang="en-US" dirty="0"/>
          </a:p>
        </p:txBody>
      </p:sp>
    </p:spTree>
    <p:extLst>
      <p:ext uri="{BB962C8B-B14F-4D97-AF65-F5344CB8AC3E}">
        <p14:creationId xmlns:p14="http://schemas.microsoft.com/office/powerpoint/2010/main" val="76757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7">
            <a:extLst>
              <a:ext uri="{FF2B5EF4-FFF2-40B4-BE49-F238E27FC236}">
                <a16:creationId xmlns:a16="http://schemas.microsoft.com/office/drawing/2014/main" id="{42774ACE-D340-45DC-BC00-288C5F52C38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47D4DE4-8FB5-47B6-A02B-AF3706F9326B}" type="slidenum">
              <a:rPr lang="en-GB" altLang="en-US">
                <a:solidFill>
                  <a:schemeClr val="bg1"/>
                </a:solidFill>
                <a:latin typeface="Arial" panose="020B0604020202020204" pitchFamily="34" charset="0"/>
              </a:rPr>
              <a:pPr fontAlgn="base">
                <a:spcBef>
                  <a:spcPct val="0"/>
                </a:spcBef>
                <a:spcAft>
                  <a:spcPct val="0"/>
                </a:spcAft>
              </a:pPr>
              <a:t>8</a:t>
            </a:fld>
            <a:endParaRPr lang="en-GB" altLang="en-US">
              <a:solidFill>
                <a:schemeClr val="bg1"/>
              </a:solidFill>
              <a:latin typeface="Arial" panose="020B0604020202020204" pitchFamily="34" charset="0"/>
            </a:endParaRPr>
          </a:p>
        </p:txBody>
      </p:sp>
      <p:sp>
        <p:nvSpPr>
          <p:cNvPr id="2" name="Title 1">
            <a:extLst>
              <a:ext uri="{FF2B5EF4-FFF2-40B4-BE49-F238E27FC236}">
                <a16:creationId xmlns:a16="http://schemas.microsoft.com/office/drawing/2014/main" id="{0DB3FE2C-BBED-4A32-937B-4DFCF3A14A76}"/>
              </a:ext>
            </a:extLst>
          </p:cNvPr>
          <p:cNvSpPr>
            <a:spLocks noGrp="1"/>
          </p:cNvSpPr>
          <p:nvPr>
            <p:ph type="title"/>
          </p:nvPr>
        </p:nvSpPr>
        <p:spPr>
          <a:xfrm>
            <a:off x="684213" y="468313"/>
            <a:ext cx="7739062" cy="360362"/>
          </a:xfrm>
        </p:spPr>
        <p:txBody>
          <a:bodyPr/>
          <a:lstStyle/>
          <a:p>
            <a:pPr fontAlgn="auto">
              <a:spcAft>
                <a:spcPts val="0"/>
              </a:spcAft>
              <a:defRPr/>
            </a:pPr>
            <a:r>
              <a:rPr lang="en-GB" dirty="0"/>
              <a:t>Estimated impact of the new scheme on individual advocates</a:t>
            </a:r>
          </a:p>
        </p:txBody>
      </p:sp>
      <p:sp>
        <p:nvSpPr>
          <p:cNvPr id="13317" name="Content Placeholder 3">
            <a:extLst>
              <a:ext uri="{FF2B5EF4-FFF2-40B4-BE49-F238E27FC236}">
                <a16:creationId xmlns:a16="http://schemas.microsoft.com/office/drawing/2014/main" id="{32E2A771-F4A7-417A-B532-9E0175252312}"/>
              </a:ext>
            </a:extLst>
          </p:cNvPr>
          <p:cNvSpPr>
            <a:spLocks noGrp="1"/>
          </p:cNvSpPr>
          <p:nvPr>
            <p:ph sz="half" idx="2"/>
          </p:nvPr>
        </p:nvSpPr>
        <p:spPr>
          <a:xfrm>
            <a:off x="633115" y="1236681"/>
            <a:ext cx="8095803" cy="885191"/>
          </a:xfrm>
        </p:spPr>
        <p:txBody>
          <a:bodyPr/>
          <a:lstStyle/>
          <a:p>
            <a:r>
              <a:rPr lang="en-GB" altLang="en-US" dirty="0"/>
              <a:t>The MoJ has undertaken an analysis of the expected impacts of the new scheme on individual advocates. </a:t>
            </a:r>
          </a:p>
          <a:p>
            <a:r>
              <a:rPr lang="en-GB" altLang="en-US" dirty="0"/>
              <a:t>As Figure 1 shows, the MoJ estimates that around </a:t>
            </a:r>
            <a:r>
              <a:rPr lang="en-GB" altLang="en-US" b="1" dirty="0"/>
              <a:t>two thirds of advocates would have benefited from the new scheme, had it been in place in 2016-17.</a:t>
            </a:r>
            <a:r>
              <a:rPr lang="en-GB" altLang="en-US" dirty="0"/>
              <a:t> This analysis, and the analysis on Slide 9, does not include the likely additional 4% (c. £9m) per year expenditure arising from the risk associated with the new scheme.</a:t>
            </a:r>
          </a:p>
          <a:p>
            <a:endParaRPr lang="en-GB" altLang="en-US" dirty="0"/>
          </a:p>
        </p:txBody>
      </p:sp>
      <p:sp>
        <p:nvSpPr>
          <p:cNvPr id="6" name="Rectangle 5">
            <a:extLst>
              <a:ext uri="{FF2B5EF4-FFF2-40B4-BE49-F238E27FC236}">
                <a16:creationId xmlns:a16="http://schemas.microsoft.com/office/drawing/2014/main" id="{98AF1852-C93B-4AC1-9180-2E91AC432198}"/>
              </a:ext>
            </a:extLst>
          </p:cNvPr>
          <p:cNvSpPr/>
          <p:nvPr/>
        </p:nvSpPr>
        <p:spPr>
          <a:xfrm>
            <a:off x="1902305" y="5939068"/>
            <a:ext cx="5557421" cy="229743"/>
          </a:xfrm>
          <a:prstGeom prst="rect">
            <a:avLst/>
          </a:prstGeom>
        </p:spPr>
        <p:txBody>
          <a:bodyPr wrap="square">
            <a:spAutoFit/>
          </a:bodyPr>
          <a:lstStyle/>
          <a:p>
            <a:pPr>
              <a:lnSpc>
                <a:spcPct val="107000"/>
              </a:lnSpc>
              <a:spcAft>
                <a:spcPts val="800"/>
              </a:spcAft>
            </a:pPr>
            <a:r>
              <a:rPr lang="en-GB" sz="900" b="1" dirty="0">
                <a:solidFill>
                  <a:srgbClr val="000000"/>
                </a:solidFill>
                <a:latin typeface="Arial" panose="020B0604020202020204" pitchFamily="34" charset="0"/>
                <a:ea typeface="Times New Roman" panose="02020603050405020304" pitchFamily="18" charset="0"/>
                <a:cs typeface="Arial" panose="020B0604020202020204" pitchFamily="34" charset="0"/>
              </a:rPr>
              <a:t>Source</a:t>
            </a:r>
            <a:r>
              <a:rPr lang="en-GB" sz="900" dirty="0">
                <a:solidFill>
                  <a:srgbClr val="000000"/>
                </a:solidFill>
                <a:latin typeface="Arial" panose="020B0604020202020204" pitchFamily="34" charset="0"/>
                <a:ea typeface="Times New Roman" panose="02020603050405020304" pitchFamily="18" charset="0"/>
                <a:cs typeface="Arial" panose="020B0604020202020204" pitchFamily="34" charset="0"/>
              </a:rPr>
              <a:t>: LAA administrative data, 2016-17, based on the LAA July to September 2017 statistical release</a:t>
            </a:r>
            <a:endParaRPr lang="en-GB" sz="900" dirty="0">
              <a:latin typeface="Arial" panose="020B0604020202020204" pitchFamily="34" charset="0"/>
              <a:ea typeface="Calibri" panose="020F0502020204030204" pitchFamily="34" charset="0"/>
              <a:cs typeface="Arial" panose="020B0604020202020204" pitchFamily="34" charset="0"/>
            </a:endParaRPr>
          </a:p>
        </p:txBody>
      </p:sp>
      <p:sp>
        <p:nvSpPr>
          <p:cNvPr id="8" name="Text Placeholder 13">
            <a:extLst>
              <a:ext uri="{FF2B5EF4-FFF2-40B4-BE49-F238E27FC236}">
                <a16:creationId xmlns:a16="http://schemas.microsoft.com/office/drawing/2014/main" id="{2253E082-A38B-4F34-AC11-8F8D2DD96A87}"/>
              </a:ext>
            </a:extLst>
          </p:cNvPr>
          <p:cNvSpPr>
            <a:spLocks noGrp="1"/>
          </p:cNvSpPr>
          <p:nvPr/>
        </p:nvSpPr>
        <p:spPr bwMode="auto">
          <a:xfrm>
            <a:off x="954088" y="2211195"/>
            <a:ext cx="7323668" cy="314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0" tIns="72000" rIns="72000" bIns="72000" numCol="1" anchor="t" anchorCtr="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ct val="100000"/>
              </a:lnSpc>
              <a:spcBef>
                <a:spcPts val="0"/>
              </a:spcBef>
            </a:pPr>
            <a:r>
              <a:rPr lang="en-GB" altLang="en-US" sz="1000" b="1" dirty="0">
                <a:latin typeface="Arial" panose="020B0604020202020204" pitchFamily="34" charset="0"/>
                <a:cs typeface="Arial" panose="020B0604020202020204" pitchFamily="34" charset="0"/>
              </a:rPr>
              <a:t>Figure 1: Modelled percentage change in advocates’ fee payments, 2016-17</a:t>
            </a:r>
          </a:p>
        </p:txBody>
      </p:sp>
      <p:pic>
        <p:nvPicPr>
          <p:cNvPr id="9" name="Picture 8">
            <a:extLst>
              <a:ext uri="{FF2B5EF4-FFF2-40B4-BE49-F238E27FC236}">
                <a16:creationId xmlns:a16="http://schemas.microsoft.com/office/drawing/2014/main" id="{011D0D0E-FD44-49F3-92BC-0F916EC6DDA0}"/>
              </a:ext>
            </a:extLst>
          </p:cNvPr>
          <p:cNvPicPr/>
          <p:nvPr/>
        </p:nvPicPr>
        <p:blipFill rotWithShape="1">
          <a:blip r:embed="rId2">
            <a:extLst>
              <a:ext uri="{28A0092B-C50C-407E-A947-70E740481C1C}">
                <a14:useLocalDpi xmlns:a14="http://schemas.microsoft.com/office/drawing/2010/main" val="0"/>
              </a:ext>
            </a:extLst>
          </a:blip>
          <a:srcRect l="1591" t="15953" r="393"/>
          <a:stretch/>
        </p:blipFill>
        <p:spPr bwMode="auto">
          <a:xfrm>
            <a:off x="1807005" y="2615426"/>
            <a:ext cx="5617833" cy="3226733"/>
          </a:xfrm>
          <a:prstGeom prst="rect">
            <a:avLst/>
          </a:prstGeom>
          <a:noFill/>
          <a:ln>
            <a:noFill/>
          </a:ln>
        </p:spPr>
      </p:pic>
    </p:spTree>
    <p:extLst>
      <p:ext uri="{BB962C8B-B14F-4D97-AF65-F5344CB8AC3E}">
        <p14:creationId xmlns:p14="http://schemas.microsoft.com/office/powerpoint/2010/main" val="8973145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7">
            <a:extLst>
              <a:ext uri="{FF2B5EF4-FFF2-40B4-BE49-F238E27FC236}">
                <a16:creationId xmlns:a16="http://schemas.microsoft.com/office/drawing/2014/main" id="{42774ACE-D340-45DC-BC00-288C5F52C38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47D4DE4-8FB5-47B6-A02B-AF3706F9326B}" type="slidenum">
              <a:rPr lang="en-GB" altLang="en-US">
                <a:solidFill>
                  <a:schemeClr val="bg1"/>
                </a:solidFill>
                <a:latin typeface="Arial" panose="020B0604020202020204" pitchFamily="34" charset="0"/>
              </a:rPr>
              <a:pPr fontAlgn="base">
                <a:spcBef>
                  <a:spcPct val="0"/>
                </a:spcBef>
                <a:spcAft>
                  <a:spcPct val="0"/>
                </a:spcAft>
              </a:pPr>
              <a:t>9</a:t>
            </a:fld>
            <a:endParaRPr lang="en-GB" altLang="en-US">
              <a:solidFill>
                <a:schemeClr val="bg1"/>
              </a:solidFill>
              <a:latin typeface="Arial" panose="020B0604020202020204" pitchFamily="34" charset="0"/>
            </a:endParaRPr>
          </a:p>
        </p:txBody>
      </p:sp>
      <p:sp>
        <p:nvSpPr>
          <p:cNvPr id="2" name="Title 1">
            <a:extLst>
              <a:ext uri="{FF2B5EF4-FFF2-40B4-BE49-F238E27FC236}">
                <a16:creationId xmlns:a16="http://schemas.microsoft.com/office/drawing/2014/main" id="{0DB3FE2C-BBED-4A32-937B-4DFCF3A14A76}"/>
              </a:ext>
            </a:extLst>
          </p:cNvPr>
          <p:cNvSpPr>
            <a:spLocks noGrp="1"/>
          </p:cNvSpPr>
          <p:nvPr>
            <p:ph type="title"/>
          </p:nvPr>
        </p:nvSpPr>
        <p:spPr>
          <a:xfrm>
            <a:off x="684213" y="468313"/>
            <a:ext cx="7739062" cy="360362"/>
          </a:xfrm>
        </p:spPr>
        <p:txBody>
          <a:bodyPr/>
          <a:lstStyle/>
          <a:p>
            <a:pPr fontAlgn="auto">
              <a:spcAft>
                <a:spcPts val="0"/>
              </a:spcAft>
              <a:defRPr/>
            </a:pPr>
            <a:r>
              <a:rPr lang="en-GB" dirty="0"/>
              <a:t>Estimated impact of the new scheme on different types of advocate and different offence categories</a:t>
            </a:r>
          </a:p>
        </p:txBody>
      </p:sp>
      <p:sp>
        <p:nvSpPr>
          <p:cNvPr id="13316" name="Text Placeholder 2">
            <a:extLst>
              <a:ext uri="{FF2B5EF4-FFF2-40B4-BE49-F238E27FC236}">
                <a16:creationId xmlns:a16="http://schemas.microsoft.com/office/drawing/2014/main" id="{4DAB2D4F-CB54-44AC-8690-1FD2DEE31935}"/>
              </a:ext>
            </a:extLst>
          </p:cNvPr>
          <p:cNvSpPr>
            <a:spLocks noGrp="1"/>
          </p:cNvSpPr>
          <p:nvPr>
            <p:ph type="body" idx="1"/>
          </p:nvPr>
        </p:nvSpPr>
        <p:spPr>
          <a:xfrm>
            <a:off x="684213" y="1439863"/>
            <a:ext cx="3959225" cy="360362"/>
          </a:xfrm>
        </p:spPr>
        <p:txBody>
          <a:bodyPr/>
          <a:lstStyle/>
          <a:p>
            <a:r>
              <a:rPr lang="en-GB" altLang="en-US" dirty="0"/>
              <a:t>Impacts by advocate type</a:t>
            </a:r>
          </a:p>
        </p:txBody>
      </p:sp>
      <p:sp>
        <p:nvSpPr>
          <p:cNvPr id="13317" name="Content Placeholder 3">
            <a:extLst>
              <a:ext uri="{FF2B5EF4-FFF2-40B4-BE49-F238E27FC236}">
                <a16:creationId xmlns:a16="http://schemas.microsoft.com/office/drawing/2014/main" id="{32E2A771-F4A7-417A-B532-9E0175252312}"/>
              </a:ext>
            </a:extLst>
          </p:cNvPr>
          <p:cNvSpPr>
            <a:spLocks noGrp="1"/>
          </p:cNvSpPr>
          <p:nvPr>
            <p:ph sz="half" idx="2"/>
          </p:nvPr>
        </p:nvSpPr>
        <p:spPr>
          <a:xfrm>
            <a:off x="684213" y="1800225"/>
            <a:ext cx="3959225" cy="3959225"/>
          </a:xfrm>
        </p:spPr>
        <p:txBody>
          <a:bodyPr/>
          <a:lstStyle/>
          <a:p>
            <a:r>
              <a:rPr lang="en-GB" altLang="en-US" dirty="0"/>
              <a:t>The MoJ has </a:t>
            </a:r>
            <a:r>
              <a:rPr lang="en-GB" dirty="0"/>
              <a:t>modelled how, on average, the reformed scheme would have impacted expenditure on different types of advocate </a:t>
            </a:r>
            <a:r>
              <a:rPr lang="en-GB" altLang="en-US" dirty="0"/>
              <a:t>(QC, Lead Junior, Led Junior, and Junior Alone) </a:t>
            </a:r>
            <a:r>
              <a:rPr lang="en-GB" dirty="0"/>
              <a:t>over the three years 2014-15 to 2016-17. </a:t>
            </a:r>
          </a:p>
          <a:p>
            <a:r>
              <a:rPr lang="en-GB" dirty="0"/>
              <a:t>This analysis suggests that:</a:t>
            </a:r>
          </a:p>
          <a:p>
            <a:pPr marL="171450" indent="-171450">
              <a:buClr>
                <a:srgbClr val="1D619D"/>
              </a:buClr>
              <a:buFont typeface="Wingdings" panose="05000000000000000000" pitchFamily="2" charset="2"/>
              <a:buChar char="§"/>
            </a:pPr>
            <a:r>
              <a:rPr lang="en-GB" dirty="0"/>
              <a:t>self-employed Juniors (Alone), who accounted for 63% of all claims, would have seen an average increase of 2%. </a:t>
            </a:r>
          </a:p>
          <a:p>
            <a:pPr marL="171450" indent="-171450">
              <a:buClr>
                <a:srgbClr val="1D619D"/>
              </a:buClr>
              <a:buFont typeface="Wingdings" panose="05000000000000000000" pitchFamily="2" charset="2"/>
              <a:buChar char="§"/>
            </a:pPr>
            <a:r>
              <a:rPr lang="en-GB" dirty="0"/>
              <a:t>self-employed QCs, who accounted for under 1% of all claims, an average increase of 8%; </a:t>
            </a:r>
          </a:p>
          <a:p>
            <a:pPr marL="171450" indent="-171450">
              <a:buClr>
                <a:srgbClr val="1D619D"/>
              </a:buClr>
              <a:buFont typeface="Wingdings" panose="05000000000000000000" pitchFamily="2" charset="2"/>
              <a:buChar char="§"/>
            </a:pPr>
            <a:r>
              <a:rPr lang="en-GB" dirty="0"/>
              <a:t>self-employed Lead Juniors, who accounted for under 1% of all claims, an average reduction of 9%; </a:t>
            </a:r>
          </a:p>
          <a:p>
            <a:pPr marL="171450" indent="-171450">
              <a:buClr>
                <a:srgbClr val="1D619D"/>
              </a:buClr>
              <a:buFont typeface="Wingdings" panose="05000000000000000000" pitchFamily="2" charset="2"/>
              <a:buChar char="§"/>
            </a:pPr>
            <a:r>
              <a:rPr lang="en-GB" dirty="0"/>
              <a:t>self-employed Led Juniors, who accounted for under 1% of all claims, an average reduction of 1%; </a:t>
            </a:r>
          </a:p>
          <a:p>
            <a:pPr marL="171450" indent="-171450">
              <a:buClr>
                <a:srgbClr val="1D619D"/>
              </a:buClr>
              <a:buFont typeface="Wingdings" panose="05000000000000000000" pitchFamily="2" charset="2"/>
              <a:buChar char="§"/>
            </a:pPr>
            <a:r>
              <a:rPr lang="en-GB" dirty="0"/>
              <a:t>employed Juniors (Alone), who accounted for 35% of all claims, an average increase of 6%; and</a:t>
            </a:r>
          </a:p>
          <a:p>
            <a:pPr marL="171450" indent="-171450">
              <a:buClr>
                <a:srgbClr val="1D619D"/>
              </a:buClr>
              <a:buFont typeface="Wingdings" panose="05000000000000000000" pitchFamily="2" charset="2"/>
              <a:buChar char="§"/>
            </a:pPr>
            <a:r>
              <a:rPr lang="en-GB" dirty="0"/>
              <a:t>employed Led Juniors, who accounted for under 1% of all claims, an average increase of 1%.</a:t>
            </a:r>
          </a:p>
          <a:p>
            <a:endParaRPr lang="en-GB" altLang="en-US" dirty="0"/>
          </a:p>
          <a:p>
            <a:endParaRPr lang="en-GB" altLang="en-US" dirty="0"/>
          </a:p>
        </p:txBody>
      </p:sp>
      <p:sp>
        <p:nvSpPr>
          <p:cNvPr id="13318" name="Content Placeholder 12">
            <a:extLst>
              <a:ext uri="{FF2B5EF4-FFF2-40B4-BE49-F238E27FC236}">
                <a16:creationId xmlns:a16="http://schemas.microsoft.com/office/drawing/2014/main" id="{79484238-3B0A-4245-BF03-D0E7B54692FF}"/>
              </a:ext>
            </a:extLst>
          </p:cNvPr>
          <p:cNvSpPr>
            <a:spLocks noGrp="1"/>
          </p:cNvSpPr>
          <p:nvPr>
            <p:ph sz="quarter" idx="4"/>
          </p:nvPr>
        </p:nvSpPr>
        <p:spPr>
          <a:xfrm>
            <a:off x="4679950" y="1800225"/>
            <a:ext cx="3960813" cy="3959225"/>
          </a:xfrm>
        </p:spPr>
        <p:txBody>
          <a:bodyPr/>
          <a:lstStyle/>
          <a:p>
            <a:r>
              <a:rPr lang="en-GB" dirty="0"/>
              <a:t>The MoJ has also modelled how, on average, the reformed scheme would have impacted expenditure on different offence categories over the three years 2014-15 to 2016-17.</a:t>
            </a:r>
          </a:p>
          <a:p>
            <a:r>
              <a:rPr lang="en-GB" dirty="0"/>
              <a:t>This analysis suggests that:</a:t>
            </a:r>
          </a:p>
          <a:p>
            <a:pPr marL="171450" indent="-171450">
              <a:buFont typeface="Arial" panose="020B0604020202020204" pitchFamily="34" charset="0"/>
              <a:buChar char="•"/>
            </a:pPr>
            <a:r>
              <a:rPr lang="en-GB" dirty="0"/>
              <a:t>the majority of offence categories would have seen an average increase in expenditure;</a:t>
            </a:r>
          </a:p>
          <a:p>
            <a:pPr marL="171450" indent="-171450">
              <a:buFont typeface="Arial" panose="020B0604020202020204" pitchFamily="34" charset="0"/>
              <a:buChar char="•"/>
            </a:pPr>
            <a:r>
              <a:rPr lang="en-GB" dirty="0"/>
              <a:t>adult sexual offences would have seen an average increase of 17%;</a:t>
            </a:r>
          </a:p>
          <a:p>
            <a:pPr marL="171450" indent="-171450">
              <a:buFont typeface="Arial" panose="020B0604020202020204" pitchFamily="34" charset="0"/>
              <a:buChar char="•"/>
            </a:pPr>
            <a:r>
              <a:rPr lang="en-GB" dirty="0"/>
              <a:t>fraud offences an average decrease of 14%; </a:t>
            </a:r>
          </a:p>
          <a:p>
            <a:pPr marL="171450" indent="-171450">
              <a:buFont typeface="Arial" panose="020B0604020202020204" pitchFamily="34" charset="0"/>
              <a:buChar char="•"/>
            </a:pPr>
            <a:r>
              <a:rPr lang="en-GB" dirty="0"/>
              <a:t>murder/manslaughter offences an average increase of 13%;</a:t>
            </a:r>
          </a:p>
          <a:p>
            <a:pPr marL="171450" indent="-171450">
              <a:buFont typeface="Arial" panose="020B0604020202020204" pitchFamily="34" charset="0"/>
              <a:buChar char="•"/>
            </a:pPr>
            <a:r>
              <a:rPr lang="en-GB" dirty="0"/>
              <a:t>“standard” offences an average increase of 9%; </a:t>
            </a:r>
          </a:p>
          <a:p>
            <a:pPr marL="171450" indent="-171450">
              <a:buFont typeface="Arial" panose="020B0604020202020204" pitchFamily="34" charset="0"/>
              <a:buChar char="•"/>
            </a:pPr>
            <a:r>
              <a:rPr lang="en-GB" dirty="0"/>
              <a:t>serious violence offences an average increase of 6%; and </a:t>
            </a:r>
          </a:p>
          <a:p>
            <a:pPr marL="171450" indent="-171450">
              <a:buFont typeface="Arial" panose="020B0604020202020204" pitchFamily="34" charset="0"/>
              <a:buChar char="•"/>
            </a:pPr>
            <a:r>
              <a:rPr lang="en-GB"/>
              <a:t>drugs </a:t>
            </a:r>
            <a:r>
              <a:rPr lang="en-GB" dirty="0"/>
              <a:t>offences an average decrease of 3%. </a:t>
            </a:r>
          </a:p>
          <a:p>
            <a:pPr lvl="0"/>
            <a:r>
              <a:rPr lang="en-GB" dirty="0"/>
              <a:t>In line with the principles underpinning the new scheme, the MoJ believes these changes will ensure advocates’ remuneration better reflects the actual work done in Crown Court cases.</a:t>
            </a:r>
          </a:p>
          <a:p>
            <a:endParaRPr lang="en-GB" altLang="en-US" dirty="0">
              <a:highlight>
                <a:srgbClr val="FFFF00"/>
              </a:highlight>
            </a:endParaRPr>
          </a:p>
          <a:p>
            <a:pPr lvl="0"/>
            <a:endParaRPr lang="en-GB" dirty="0"/>
          </a:p>
        </p:txBody>
      </p:sp>
      <p:sp>
        <p:nvSpPr>
          <p:cNvPr id="13319" name="Text Placeholder 13">
            <a:extLst>
              <a:ext uri="{FF2B5EF4-FFF2-40B4-BE49-F238E27FC236}">
                <a16:creationId xmlns:a16="http://schemas.microsoft.com/office/drawing/2014/main" id="{507A7ADE-7F48-41A4-9DF5-D35BE2C6C020}"/>
              </a:ext>
            </a:extLst>
          </p:cNvPr>
          <p:cNvSpPr>
            <a:spLocks noGrp="1"/>
          </p:cNvSpPr>
          <p:nvPr>
            <p:ph type="body" sz="quarter" idx="3"/>
          </p:nvPr>
        </p:nvSpPr>
        <p:spPr>
          <a:xfrm>
            <a:off x="4679950" y="1439863"/>
            <a:ext cx="3960813" cy="360362"/>
          </a:xfrm>
        </p:spPr>
        <p:txBody>
          <a:bodyPr/>
          <a:lstStyle/>
          <a:p>
            <a:r>
              <a:rPr lang="en-GB" altLang="en-US" dirty="0"/>
              <a:t>Impacts by offence category</a:t>
            </a:r>
          </a:p>
        </p:txBody>
      </p:sp>
    </p:spTree>
    <p:extLst>
      <p:ext uri="{BB962C8B-B14F-4D97-AF65-F5344CB8AC3E}">
        <p14:creationId xmlns:p14="http://schemas.microsoft.com/office/powerpoint/2010/main" val="12172989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A864FB4-BDD2-4235-89C7-489740A67C41}" vid="{19E5C326-F191-4485-8796-CBAE2F306CC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moj-powerpoint-template</Template>
  <TotalTime>1960</TotalTime>
  <Words>2369</Words>
  <Application>Microsoft Office PowerPoint</Application>
  <PresentationFormat>On-screen Show (4:3)</PresentationFormat>
  <Paragraphs>121</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Times New Roman</vt:lpstr>
      <vt:lpstr>Wingdings</vt:lpstr>
      <vt:lpstr>Office Theme</vt:lpstr>
      <vt:lpstr>The Advocates’ Graduated Fee Scheme (AGFS)</vt:lpstr>
      <vt:lpstr>Origins and development</vt:lpstr>
      <vt:lpstr>Guiding principles and consultation proposals</vt:lpstr>
      <vt:lpstr>The consultation response</vt:lpstr>
      <vt:lpstr>Final scheme design and implementation</vt:lpstr>
      <vt:lpstr>Reviewing the new scheme</vt:lpstr>
      <vt:lpstr>Estimated costs of the new scheme</vt:lpstr>
      <vt:lpstr>Estimated impact of the new scheme on individual advocates</vt:lpstr>
      <vt:lpstr>Estimated impact of the new scheme on different types of advocate and different offence categories</vt:lpstr>
      <vt:lpstr>Resources</vt:lpstr>
    </vt:vector>
  </TitlesOfParts>
  <Manager>Ministry of Justice</Manager>
  <Company>MOJ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[add subtitle]</dc:subject>
  <dc:creator>Foster, John</dc:creator>
  <cp:keywords>[add key words]</cp:keywords>
  <cp:lastModifiedBy>Foster, John</cp:lastModifiedBy>
  <cp:revision>90</cp:revision>
  <cp:lastPrinted>2018-04-25T17:54:43Z</cp:lastPrinted>
  <dcterms:created xsi:type="dcterms:W3CDTF">2018-04-18T08:14:59Z</dcterms:created>
  <dcterms:modified xsi:type="dcterms:W3CDTF">2018-04-26T06:27:12Z</dcterms:modified>
</cp:coreProperties>
</file>