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306" r:id="rId2"/>
    <p:sldId id="297" r:id="rId3"/>
    <p:sldId id="295" r:id="rId4"/>
    <p:sldId id="299" r:id="rId5"/>
    <p:sldId id="307" r:id="rId6"/>
    <p:sldId id="312" r:id="rId7"/>
    <p:sldId id="310" r:id="rId8"/>
    <p:sldId id="301" r:id="rId9"/>
    <p:sldId id="300" r:id="rId10"/>
    <p:sldId id="286" r:id="rId11"/>
  </p:sldIdLst>
  <p:sldSz cx="12192000" cy="6858000"/>
  <p:notesSz cx="6718300" cy="985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08" autoAdjust="0"/>
    <p:restoredTop sz="80196" autoAdjust="0"/>
  </p:normalViewPr>
  <p:slideViewPr>
    <p:cSldViewPr snapToGrid="0">
      <p:cViewPr varScale="1">
        <p:scale>
          <a:sx n="72" d="100"/>
          <a:sy n="72" d="100"/>
        </p:scale>
        <p:origin x="756" y="72"/>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70" d="100"/>
        <a:sy n="70" d="100"/>
      </p:scale>
      <p:origin x="0" y="0"/>
    </p:cViewPr>
  </p:sorterViewPr>
  <p:notesViewPr>
    <p:cSldViewPr snapToGrid="0">
      <p:cViewPr varScale="1">
        <p:scale>
          <a:sx n="53" d="100"/>
          <a:sy n="53" d="100"/>
        </p:scale>
        <p:origin x="1920"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263" cy="49447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5482" y="0"/>
            <a:ext cx="2911263" cy="494472"/>
          </a:xfrm>
          <a:prstGeom prst="rect">
            <a:avLst/>
          </a:prstGeom>
        </p:spPr>
        <p:txBody>
          <a:bodyPr vert="horz" lIns="91440" tIns="45720" rIns="91440" bIns="45720" rtlCol="0"/>
          <a:lstStyle>
            <a:lvl1pPr algn="r">
              <a:defRPr sz="1200"/>
            </a:lvl1pPr>
          </a:lstStyle>
          <a:p>
            <a:fld id="{6CDF30B4-E1CE-42A4-A62C-CA5DC3DB3308}" type="datetimeFigureOut">
              <a:rPr lang="en-GB" smtClean="0"/>
              <a:t>19/04/2018</a:t>
            </a:fld>
            <a:endParaRPr lang="en-GB"/>
          </a:p>
        </p:txBody>
      </p:sp>
      <p:sp>
        <p:nvSpPr>
          <p:cNvPr id="4" name="Slide Image Placeholder 3"/>
          <p:cNvSpPr>
            <a:spLocks noGrp="1" noRot="1" noChangeAspect="1"/>
          </p:cNvSpPr>
          <p:nvPr>
            <p:ph type="sldImg" idx="2"/>
          </p:nvPr>
        </p:nvSpPr>
        <p:spPr>
          <a:xfrm>
            <a:off x="403225" y="1231900"/>
            <a:ext cx="5911850" cy="33258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1830" y="4742815"/>
            <a:ext cx="5374640" cy="38804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60730"/>
            <a:ext cx="2911263" cy="4944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5482" y="9360730"/>
            <a:ext cx="2911263" cy="494470"/>
          </a:xfrm>
          <a:prstGeom prst="rect">
            <a:avLst/>
          </a:prstGeom>
        </p:spPr>
        <p:txBody>
          <a:bodyPr vert="horz" lIns="91440" tIns="45720" rIns="91440" bIns="45720" rtlCol="0" anchor="b"/>
          <a:lstStyle>
            <a:lvl1pPr algn="r">
              <a:defRPr sz="1200"/>
            </a:lvl1pPr>
          </a:lstStyle>
          <a:p>
            <a:fld id="{47882E13-7523-4074-8974-9F28B43A9119}" type="slidenum">
              <a:rPr lang="en-GB" smtClean="0"/>
              <a:t>‹#›</a:t>
            </a:fld>
            <a:endParaRPr lang="en-GB"/>
          </a:p>
        </p:txBody>
      </p:sp>
    </p:spTree>
    <p:extLst>
      <p:ext uri="{BB962C8B-B14F-4D97-AF65-F5344CB8AC3E}">
        <p14:creationId xmlns:p14="http://schemas.microsoft.com/office/powerpoint/2010/main" val="205338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t>The</a:t>
            </a:r>
            <a:r>
              <a:rPr lang="en-GB" sz="1800" baseline="0" dirty="0"/>
              <a:t> threat of cyber attack has been identified as</a:t>
            </a:r>
            <a:r>
              <a:rPr lang="en-GB" sz="1800" dirty="0"/>
              <a:t> a tier 1 threat to the UK, on par with terrorism and international military conflict</a:t>
            </a:r>
          </a:p>
          <a:p>
            <a:pPr marL="285750" indent="-285750">
              <a:buFont typeface="Arial" panose="020B0604020202020204" pitchFamily="34" charset="0"/>
              <a:buChar char="•"/>
            </a:pPr>
            <a:r>
              <a:rPr lang="en-GB" sz="1800" dirty="0"/>
              <a:t>Phillip</a:t>
            </a:r>
            <a:r>
              <a:rPr lang="en-GB" sz="1800" baseline="0" dirty="0"/>
              <a:t> Hammond introduced the National Cyber Security Strategy in 2016</a:t>
            </a:r>
            <a:endParaRPr lang="en-GB" sz="1800" dirty="0"/>
          </a:p>
          <a:p>
            <a:pPr marL="285750" indent="-285750">
              <a:buFont typeface="Arial" panose="020B0604020202020204" pitchFamily="34" charset="0"/>
              <a:buChar char="•"/>
            </a:pPr>
            <a:r>
              <a:rPr lang="en-GB" sz="1800" dirty="0"/>
              <a:t>He</a:t>
            </a:r>
            <a:r>
              <a:rPr lang="en-GB" sz="1800" baseline="0" dirty="0"/>
              <a:t> identified that f</a:t>
            </a:r>
            <a:r>
              <a:rPr lang="en-GB" sz="1800" dirty="0"/>
              <a:t>ailure</a:t>
            </a:r>
            <a:r>
              <a:rPr lang="en-GB" sz="1800" baseline="0" dirty="0"/>
              <a:t> to recognise and mitigate these threats potentially has serious and high profile consequences </a:t>
            </a:r>
          </a:p>
          <a:p>
            <a:pPr marL="742950" lvl="1" indent="-285750">
              <a:buFont typeface="Arial" panose="020B0604020202020204" pitchFamily="34" charset="0"/>
              <a:buChar char="•"/>
            </a:pPr>
            <a:r>
              <a:rPr lang="en-GB" sz="1800" baseline="0" dirty="0"/>
              <a:t>such as the r</a:t>
            </a:r>
            <a:r>
              <a:rPr lang="en-GB" sz="1800" dirty="0"/>
              <a:t>ecent cyber attacks,</a:t>
            </a:r>
            <a:r>
              <a:rPr lang="en-GB" sz="1800" baseline="0" dirty="0"/>
              <a:t> for example the </a:t>
            </a:r>
            <a:r>
              <a:rPr lang="en-GB" sz="1800" baseline="0" dirty="0" err="1"/>
              <a:t>Wannacry</a:t>
            </a:r>
            <a:r>
              <a:rPr lang="en-GB" sz="1800" baseline="0" dirty="0"/>
              <a:t> attack which afflicted many government departments including the NHS recently</a:t>
            </a:r>
          </a:p>
          <a:p>
            <a:pPr marL="285750" lvl="0" indent="-285750">
              <a:buFont typeface="Arial" panose="020B0604020202020204" pitchFamily="34" charset="0"/>
              <a:buChar char="•"/>
            </a:pPr>
            <a:r>
              <a:rPr lang="en-GB" sz="1800" baseline="0" dirty="0"/>
              <a:t>This means all organisations need to take steps to protect themselves and their customers</a:t>
            </a:r>
          </a:p>
          <a:p>
            <a:pPr marL="285750" indent="-285750">
              <a:buFont typeface="Arial" panose="020B0604020202020204" pitchFamily="34" charset="0"/>
              <a:buChar char="•"/>
            </a:pPr>
            <a:r>
              <a:rPr lang="en-GB" sz="1800" baseline="0" dirty="0"/>
              <a:t>The DCPP is a collaboration between government and industry, working within the MOD to implement this strategy for the defence supply chain </a:t>
            </a:r>
          </a:p>
          <a:p>
            <a:pPr marL="285750" indent="-285750">
              <a:lnSpc>
                <a:spcPct val="110000"/>
              </a:lnSpc>
              <a:buFont typeface="Arial" panose="020B0604020202020204" pitchFamily="34" charset="0"/>
              <a:buChar char="•"/>
            </a:pPr>
            <a:r>
              <a:rPr lang="en-GB" sz="1800" dirty="0"/>
              <a:t>MOD is currently unaware of the level of cyber risk across its supply chain</a:t>
            </a:r>
          </a:p>
          <a:p>
            <a:pPr marL="285750" indent="-285750">
              <a:lnSpc>
                <a:spcPct val="110000"/>
              </a:lnSpc>
              <a:buFont typeface="Arial" panose="020B0604020202020204" pitchFamily="34" charset="0"/>
              <a:buChar char="•"/>
            </a:pPr>
            <a:r>
              <a:rPr lang="en-GB" sz="1800" dirty="0"/>
              <a:t>The DCPP addresses this by enabling assessment of the level of risk to MOD identifiable information (MODII) for each contract, and mandating appropriate cyber security controls from suppliers</a:t>
            </a:r>
          </a:p>
          <a:p>
            <a:pPr marL="285750" indent="-285750">
              <a:lnSpc>
                <a:spcPct val="110000"/>
              </a:lnSpc>
              <a:buFont typeface="Arial" panose="020B0604020202020204" pitchFamily="34" charset="0"/>
              <a:buChar char="•"/>
            </a:pPr>
            <a:r>
              <a:rPr lang="en-GB" sz="1800" dirty="0"/>
              <a:t>Enables us to take a risk-based approach to securing MODII in the supply chain for the first time</a:t>
            </a:r>
          </a:p>
          <a:p>
            <a:pPr marL="171450" indent="-171450">
              <a:buFont typeface="Arial" panose="020B0604020202020204" pitchFamily="34" charset="0"/>
              <a:buChar char="•"/>
            </a:pPr>
            <a:endParaRPr lang="en-GB" sz="1800" baseline="0" dirty="0"/>
          </a:p>
          <a:p>
            <a:pPr marL="171450" indent="-171450">
              <a:buFont typeface="Arial" panose="020B0604020202020204" pitchFamily="34" charset="0"/>
              <a:buChar char="•"/>
            </a:pPr>
            <a:endParaRPr lang="en-GB" sz="1800" dirty="0"/>
          </a:p>
        </p:txBody>
      </p:sp>
      <p:sp>
        <p:nvSpPr>
          <p:cNvPr id="4" name="Slide Number Placeholder 3"/>
          <p:cNvSpPr>
            <a:spLocks noGrp="1"/>
          </p:cNvSpPr>
          <p:nvPr>
            <p:ph type="sldNum" sz="quarter" idx="10"/>
          </p:nvPr>
        </p:nvSpPr>
        <p:spPr/>
        <p:txBody>
          <a:bodyPr/>
          <a:lstStyle/>
          <a:p>
            <a:fld id="{47882E13-7523-4074-8974-9F28B43A9119}" type="slidenum">
              <a:rPr lang="en-GB" smtClean="0"/>
              <a:t>3</a:t>
            </a:fld>
            <a:endParaRPr lang="en-GB"/>
          </a:p>
        </p:txBody>
      </p:sp>
    </p:spTree>
    <p:extLst>
      <p:ext uri="{BB962C8B-B14F-4D97-AF65-F5344CB8AC3E}">
        <p14:creationId xmlns:p14="http://schemas.microsoft.com/office/powerpoint/2010/main" val="4148359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7882E13-7523-4074-8974-9F28B43A9119}" type="slidenum">
              <a:rPr lang="en-GB" smtClean="0"/>
              <a:t>4</a:t>
            </a:fld>
            <a:endParaRPr lang="en-GB"/>
          </a:p>
        </p:txBody>
      </p:sp>
    </p:spTree>
    <p:extLst>
      <p:ext uri="{BB962C8B-B14F-4D97-AF65-F5344CB8AC3E}">
        <p14:creationId xmlns:p14="http://schemas.microsoft.com/office/powerpoint/2010/main" val="453276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DCPP is a sub-group of the Defence Suppliers’ Forum.  It was initiated in 2012 and formally established in 2013.</a:t>
            </a:r>
          </a:p>
          <a:p>
            <a:endParaRPr lang="en-GB" dirty="0"/>
          </a:p>
          <a:p>
            <a:r>
              <a:rPr lang="en-GB" dirty="0"/>
              <a:t>The delivery element within the MOD is manned by the Cyber Industry Team who report progress to the DCPP’s Exec Group</a:t>
            </a:r>
            <a:r>
              <a:rPr lang="en-GB" baseline="0" dirty="0"/>
              <a:t> and to the Defence Suppliers’ Forum’s Exec Group.</a:t>
            </a:r>
            <a:endParaRPr lang="en-GB" dirty="0"/>
          </a:p>
          <a:p>
            <a:endParaRPr lang="en-GB" dirty="0"/>
          </a:p>
        </p:txBody>
      </p:sp>
      <p:sp>
        <p:nvSpPr>
          <p:cNvPr id="4" name="Slide Number Placeholder 3"/>
          <p:cNvSpPr>
            <a:spLocks noGrp="1"/>
          </p:cNvSpPr>
          <p:nvPr>
            <p:ph type="sldNum" sz="quarter" idx="10"/>
          </p:nvPr>
        </p:nvSpPr>
        <p:spPr/>
        <p:txBody>
          <a:bodyPr/>
          <a:lstStyle/>
          <a:p>
            <a:fld id="{47882E13-7523-4074-8974-9F28B43A9119}" type="slidenum">
              <a:rPr lang="en-GB" smtClean="0"/>
              <a:t>5</a:t>
            </a:fld>
            <a:endParaRPr lang="en-GB"/>
          </a:p>
        </p:txBody>
      </p:sp>
    </p:spTree>
    <p:extLst>
      <p:ext uri="{BB962C8B-B14F-4D97-AF65-F5344CB8AC3E}">
        <p14:creationId xmlns:p14="http://schemas.microsoft.com/office/powerpoint/2010/main" val="3987526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11364197-D789-47B5-92B0-0F19C7A31205}" type="slidenum">
              <a:rPr lang="en-GB" smtClean="0"/>
              <a:t>6</a:t>
            </a:fld>
            <a:endParaRPr lang="en-GB"/>
          </a:p>
        </p:txBody>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be clear what the DCPP is not doing --  it’s not </a:t>
            </a:r>
            <a:r>
              <a:rPr lang="en-GB" sz="1200" b="1" kern="1200" dirty="0">
                <a:solidFill>
                  <a:schemeClr val="tx1"/>
                </a:solidFill>
                <a:effectLst/>
                <a:latin typeface="+mn-lt"/>
                <a:ea typeface="+mn-ea"/>
                <a:cs typeface="+mn-cs"/>
              </a:rPr>
              <a:t>securing</a:t>
            </a:r>
            <a:r>
              <a:rPr lang="en-GB" sz="1200" kern="1200" dirty="0">
                <a:solidFill>
                  <a:schemeClr val="tx1"/>
                </a:solidFill>
                <a:effectLst/>
                <a:latin typeface="+mn-lt"/>
                <a:ea typeface="+mn-ea"/>
                <a:cs typeface="+mn-cs"/>
              </a:rPr>
              <a:t> the supply chain. Rather it’s enabling a risk-based approach through the application of certain controls.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One may choose to take more risk, or less. But what the DCPP enables is an informed choice.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objectives on this slide are to implement the work which has already been done, to build on the shared objectives of the MOD and industry to simplify information assurance within the sector.</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After a period of consultation, industry representatives informed the DCPP there were too many standards, the amount of cyber controls was confusing and difficult to extend across international companies. Hence the DCPP chose </a:t>
            </a:r>
            <a:r>
              <a:rPr lang="en-GB" sz="1200" b="1" kern="1200" dirty="0">
                <a:solidFill>
                  <a:schemeClr val="tx1"/>
                </a:solidFill>
                <a:effectLst/>
                <a:latin typeface="+mn-lt"/>
                <a:ea typeface="+mn-ea"/>
                <a:cs typeface="+mn-cs"/>
              </a:rPr>
              <a:t>Cyber Essentials</a:t>
            </a:r>
            <a:r>
              <a:rPr lang="en-GB" sz="1200" kern="1200" dirty="0">
                <a:solidFill>
                  <a:schemeClr val="tx1"/>
                </a:solidFill>
                <a:effectLst/>
                <a:latin typeface="+mn-lt"/>
                <a:ea typeface="+mn-ea"/>
                <a:cs typeface="+mn-cs"/>
              </a:rPr>
              <a:t>, with additional controls if needed – the </a:t>
            </a:r>
            <a:r>
              <a:rPr lang="en-GB" sz="1200" b="1" kern="1200" dirty="0">
                <a:solidFill>
                  <a:schemeClr val="tx1"/>
                </a:solidFill>
                <a:effectLst/>
                <a:latin typeface="+mn-lt"/>
                <a:ea typeface="+mn-ea"/>
                <a:cs typeface="+mn-cs"/>
              </a:rPr>
              <a:t>additional controls are detailed in DEFSTAN 05-138.</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DCPP is an example of government and industry working together, delivering a more collaborative approach and able to support the NCSC and the national cyber security strategy. The DCPP team has also briefed at an international level with our NATO partners and with the 5-eyes community.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DCPP may be considered an extension of the CiSP (Cyber Information Sharing Partnership) a portal through which information may be shared, or it may also be considered a catalyst for change across the UK defence sector.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move from the why to the how.</a:t>
            </a:r>
          </a:p>
          <a:p>
            <a:r>
              <a:rPr lang="en-GB" sz="1200" kern="1200" dirty="0">
                <a:solidFill>
                  <a:schemeClr val="tx1"/>
                </a:solidFill>
                <a:effectLst/>
                <a:latin typeface="+mn-lt"/>
                <a:ea typeface="+mn-ea"/>
                <a:cs typeface="+mn-cs"/>
              </a:rPr>
              <a:t> </a:t>
            </a:r>
          </a:p>
          <a:p>
            <a:pPr marL="628650" lvl="1" indent="-171450">
              <a:buFontTx/>
              <a:buChar char="-"/>
            </a:pPr>
            <a:r>
              <a:rPr lang="en-GB" baseline="0" dirty="0"/>
              <a:t>Put concrete actions in working with NCSC – note the NCSC’s director of defence and national security sits on the DCPP exec group and stated “if DCPP didn’t exist we’d have to create it”</a:t>
            </a:r>
          </a:p>
          <a:p>
            <a:pPr marL="628650" lvl="1" indent="-171450">
              <a:buFontTx/>
              <a:buChar char="-"/>
            </a:pPr>
            <a:r>
              <a:rPr lang="en-GB" baseline="0" dirty="0"/>
              <a:t>Lastly, don’t keep this to ourselves… we hear that the defence sector is more advanced in the collaborative approach and thinking through how we address supply chain… let’s help the UK economy more widely if we can (this is done largely under the wing of the NCSC).</a:t>
            </a:r>
            <a:endParaRPr lang="en-GB" dirty="0"/>
          </a:p>
        </p:txBody>
      </p:sp>
    </p:spTree>
    <p:extLst>
      <p:ext uri="{BB962C8B-B14F-4D97-AF65-F5344CB8AC3E}">
        <p14:creationId xmlns:p14="http://schemas.microsoft.com/office/powerpoint/2010/main" val="43452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MOD has defined</a:t>
            </a:r>
            <a:r>
              <a:rPr lang="en-GB" sz="1200" kern="1200" baseline="0" dirty="0">
                <a:solidFill>
                  <a:schemeClr val="tx1"/>
                </a:solidFill>
                <a:effectLst/>
                <a:latin typeface="+mn-lt"/>
                <a:ea typeface="+mn-ea"/>
                <a:cs typeface="+mn-cs"/>
              </a:rPr>
              <a:t> the information it wishes to protect in DEFCON658 (see later) and it is termed MOD Identifiable Information or MODII. DEFCON658 remains the authority for the definition of MODII.</a:t>
            </a:r>
          </a:p>
          <a:p>
            <a:endParaRPr lang="en-GB" sz="1200" kern="1200" baseline="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process the MOD uses to guarantee its information has sufficient protection from a cyber threat is the Cyber Security Model (CSM). More detail on this three stage process is below: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For all new requirements, it is mandatory a </a:t>
            </a:r>
            <a:r>
              <a:rPr lang="en-GB" sz="1200" b="1" kern="1200" dirty="0">
                <a:solidFill>
                  <a:schemeClr val="tx1"/>
                </a:solidFill>
                <a:effectLst/>
                <a:latin typeface="+mn-lt"/>
                <a:ea typeface="+mn-ea"/>
                <a:cs typeface="+mn-cs"/>
              </a:rPr>
              <a:t>Risk Assessment (RA)</a:t>
            </a:r>
            <a:r>
              <a:rPr lang="en-GB" sz="1200" kern="1200" dirty="0">
                <a:solidFill>
                  <a:schemeClr val="tx1"/>
                </a:solidFill>
                <a:effectLst/>
                <a:latin typeface="+mn-lt"/>
                <a:ea typeface="+mn-ea"/>
                <a:cs typeface="+mn-cs"/>
              </a:rPr>
              <a:t> is completed using the online tool.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 unique </a:t>
            </a:r>
            <a:r>
              <a:rPr lang="en-GB" sz="1200" b="1" kern="1200" dirty="0">
                <a:solidFill>
                  <a:schemeClr val="tx1"/>
                </a:solidFill>
                <a:effectLst/>
                <a:latin typeface="+mn-lt"/>
                <a:ea typeface="+mn-ea"/>
                <a:cs typeface="+mn-cs"/>
              </a:rPr>
              <a:t>Risk Assessment Reference (</a:t>
            </a:r>
            <a:r>
              <a:rPr lang="en-GB" sz="1200" b="1" kern="1200" dirty="0" err="1">
                <a:solidFill>
                  <a:schemeClr val="tx1"/>
                </a:solidFill>
                <a:effectLst/>
                <a:latin typeface="+mn-lt"/>
                <a:ea typeface="+mn-ea"/>
                <a:cs typeface="+mn-cs"/>
              </a:rPr>
              <a:t>RAR</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will be awarded and one of five cyber risk profiles will be arrived at. A risk profile details a series of controls necessary for a supplier to hold MODII, dependent upon the output of the RA.</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The </a:t>
            </a:r>
            <a:r>
              <a:rPr lang="en-GB" sz="1200" kern="1200" dirty="0" err="1">
                <a:solidFill>
                  <a:schemeClr val="tx1"/>
                </a:solidFill>
                <a:effectLst/>
                <a:latin typeface="+mn-lt"/>
                <a:ea typeface="+mn-ea"/>
                <a:cs typeface="+mn-cs"/>
              </a:rPr>
              <a:t>RAR</a:t>
            </a:r>
            <a:r>
              <a:rPr lang="en-GB" sz="1200" kern="1200" dirty="0">
                <a:solidFill>
                  <a:schemeClr val="tx1"/>
                </a:solidFill>
                <a:effectLst/>
                <a:latin typeface="+mn-lt"/>
                <a:ea typeface="+mn-ea"/>
                <a:cs typeface="+mn-cs"/>
              </a:rPr>
              <a:t> will be used by potential future suppliers allowing them to react to the ITT and complete a</a:t>
            </a:r>
            <a:r>
              <a:rPr lang="en-GB" sz="1200" kern="1200" baseline="0" dirty="0">
                <a:solidFill>
                  <a:schemeClr val="tx1"/>
                </a:solidFill>
                <a:effectLst/>
                <a:latin typeface="+mn-lt"/>
                <a:ea typeface="+mn-ea"/>
                <a:cs typeface="+mn-cs"/>
              </a:rPr>
              <a:t> </a:t>
            </a:r>
            <a:r>
              <a:rPr lang="en-GB" b="1" dirty="0"/>
              <a:t>Supplier Assurance Questionnaire (</a:t>
            </a:r>
            <a:r>
              <a:rPr lang="en-GB" sz="1200" b="1" kern="1200" dirty="0" err="1">
                <a:solidFill>
                  <a:schemeClr val="tx1"/>
                </a:solidFill>
                <a:effectLst/>
                <a:latin typeface="+mn-lt"/>
                <a:ea typeface="+mn-ea"/>
                <a:cs typeface="+mn-cs"/>
              </a:rPr>
              <a:t>SAQ</a:t>
            </a:r>
            <a:r>
              <a:rPr lang="en-GB" sz="1200" b="1" kern="12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in response.</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It is essential the </a:t>
            </a:r>
            <a:r>
              <a:rPr lang="en-GB" sz="1200" b="1" kern="1200" dirty="0" err="1">
                <a:solidFill>
                  <a:schemeClr val="tx1"/>
                </a:solidFill>
                <a:effectLst/>
                <a:latin typeface="+mn-lt"/>
                <a:ea typeface="+mn-ea"/>
                <a:cs typeface="+mn-cs"/>
              </a:rPr>
              <a:t>SAQ</a:t>
            </a:r>
            <a:r>
              <a:rPr lang="en-GB" sz="1200" kern="1200" dirty="0">
                <a:solidFill>
                  <a:schemeClr val="tx1"/>
                </a:solidFill>
                <a:effectLst/>
                <a:latin typeface="+mn-lt"/>
                <a:ea typeface="+mn-ea"/>
                <a:cs typeface="+mn-cs"/>
              </a:rPr>
              <a:t> is filled out by buyers who are bidding for a contract using the online tool. Suppliers must input the </a:t>
            </a:r>
            <a:r>
              <a:rPr lang="en-GB" sz="1200" b="1" kern="1200" dirty="0" err="1">
                <a:solidFill>
                  <a:schemeClr val="tx1"/>
                </a:solidFill>
                <a:effectLst/>
                <a:latin typeface="+mn-lt"/>
                <a:ea typeface="+mn-ea"/>
                <a:cs typeface="+mn-cs"/>
              </a:rPr>
              <a:t>RAR</a:t>
            </a:r>
            <a:r>
              <a:rPr lang="en-GB" sz="1200" kern="1200" dirty="0">
                <a:solidFill>
                  <a:schemeClr val="tx1"/>
                </a:solidFill>
                <a:effectLst/>
                <a:latin typeface="+mn-lt"/>
                <a:ea typeface="+mn-ea"/>
                <a:cs typeface="+mn-cs"/>
              </a:rPr>
              <a:t> of the contract and will be required to answer specific questions which relate to the level of cyber risk for that contract.</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If a supplier fails to fulfil the conditions of the cyber risk profile, they have an option to commit to obtain compliance before or at the start date of contract award using a </a:t>
            </a:r>
            <a:r>
              <a:rPr lang="en-GB" sz="1200" b="1" kern="1200" dirty="0">
                <a:solidFill>
                  <a:schemeClr val="tx1"/>
                </a:solidFill>
                <a:effectLst/>
                <a:latin typeface="+mn-lt"/>
                <a:ea typeface="+mn-ea"/>
                <a:cs typeface="+mn-cs"/>
              </a:rPr>
              <a:t>CIP</a:t>
            </a:r>
            <a:r>
              <a:rPr lang="en-GB" sz="1200" kern="1200" dirty="0">
                <a:solidFill>
                  <a:schemeClr val="tx1"/>
                </a:solidFill>
                <a:effectLst/>
                <a:latin typeface="+mn-lt"/>
                <a:ea typeface="+mn-ea"/>
                <a:cs typeface="+mn-cs"/>
              </a:rPr>
              <a:t>. The CIP, which is detailed in DEFSTAN 05-138, will provide evidence as to how suppliers will be achieve compliance, and when they will achieve it.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From October 2017 DEFCON 658 will apply to all suppliers down the supply chain, who are processing MODII, and therefore a </a:t>
            </a:r>
            <a:r>
              <a:rPr lang="en-GB" sz="1200" b="1" kern="1200" dirty="0">
                <a:solidFill>
                  <a:schemeClr val="tx1"/>
                </a:solidFill>
                <a:effectLst/>
                <a:latin typeface="+mn-lt"/>
                <a:ea typeface="+mn-ea"/>
                <a:cs typeface="+mn-cs"/>
              </a:rPr>
              <a:t>RA</a:t>
            </a:r>
            <a:r>
              <a:rPr lang="en-GB" sz="1200" kern="1200" dirty="0">
                <a:solidFill>
                  <a:schemeClr val="tx1"/>
                </a:solidFill>
                <a:effectLst/>
                <a:latin typeface="+mn-lt"/>
                <a:ea typeface="+mn-ea"/>
                <a:cs typeface="+mn-cs"/>
              </a:rPr>
              <a:t> will be completed by suppliers for </a:t>
            </a:r>
            <a:r>
              <a:rPr lang="en-GB" sz="1200" b="1" kern="1200" dirty="0">
                <a:solidFill>
                  <a:schemeClr val="tx1"/>
                </a:solidFill>
                <a:effectLst/>
                <a:latin typeface="+mn-lt"/>
                <a:ea typeface="+mn-ea"/>
                <a:cs typeface="+mn-cs"/>
              </a:rPr>
              <a:t>sub-contracts </a:t>
            </a:r>
            <a:r>
              <a:rPr lang="en-GB" sz="1200" kern="1200" dirty="0">
                <a:solidFill>
                  <a:schemeClr val="tx1"/>
                </a:solidFill>
                <a:effectLst/>
                <a:latin typeface="+mn-lt"/>
                <a:ea typeface="+mn-ea"/>
                <a:cs typeface="+mn-cs"/>
              </a:rPr>
              <a:t>for suppliers who wish to bid for a contract. A newly generated </a:t>
            </a:r>
            <a:r>
              <a:rPr lang="en-GB" sz="1200" kern="1200" dirty="0" err="1">
                <a:solidFill>
                  <a:schemeClr val="tx1"/>
                </a:solidFill>
                <a:effectLst/>
                <a:latin typeface="+mn-lt"/>
                <a:ea typeface="+mn-ea"/>
                <a:cs typeface="+mn-cs"/>
              </a:rPr>
              <a:t>RAR</a:t>
            </a:r>
            <a:r>
              <a:rPr lang="en-GB" sz="1200" kern="1200" dirty="0">
                <a:solidFill>
                  <a:schemeClr val="tx1"/>
                </a:solidFill>
                <a:effectLst/>
                <a:latin typeface="+mn-lt"/>
                <a:ea typeface="+mn-ea"/>
                <a:cs typeface="+mn-cs"/>
              </a:rPr>
              <a:t> will then be distributed to potential sub-contractors and this will generate further </a:t>
            </a:r>
            <a:r>
              <a:rPr lang="en-GB" sz="1200" kern="1200" dirty="0" err="1">
                <a:solidFill>
                  <a:schemeClr val="tx1"/>
                </a:solidFill>
                <a:effectLst/>
                <a:latin typeface="+mn-lt"/>
                <a:ea typeface="+mn-ea"/>
                <a:cs typeface="+mn-cs"/>
              </a:rPr>
              <a:t>SAQs</a:t>
            </a:r>
            <a:r>
              <a:rPr lang="en-GB" sz="1200" kern="1200" dirty="0">
                <a:solidFill>
                  <a:schemeClr val="tx1"/>
                </a:solidFill>
                <a:effectLst/>
                <a:latin typeface="+mn-lt"/>
                <a:ea typeface="+mn-ea"/>
                <a:cs typeface="+mn-cs"/>
              </a:rPr>
              <a:t> which may be considered prior to contract award.  This process proceeds down the supply chain up to a point where MODII is neither moved, saved nor electronically retrieved.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t>Also the Cyber Risk Profile may be issued prior to the ITT, </a:t>
            </a:r>
            <a:endParaRPr lang="en-GB" sz="1200" dirty="0"/>
          </a:p>
          <a:p>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800" dirty="0"/>
          </a:p>
        </p:txBody>
      </p:sp>
      <p:sp>
        <p:nvSpPr>
          <p:cNvPr id="4" name="Slide Number Placeholder 3"/>
          <p:cNvSpPr>
            <a:spLocks noGrp="1"/>
          </p:cNvSpPr>
          <p:nvPr>
            <p:ph type="sldNum" sz="quarter" idx="10"/>
          </p:nvPr>
        </p:nvSpPr>
        <p:spPr/>
        <p:txBody>
          <a:bodyPr/>
          <a:lstStyle/>
          <a:p>
            <a:fld id="{47882E13-7523-4074-8974-9F28B43A9119}" type="slidenum">
              <a:rPr lang="en-GB" smtClean="0"/>
              <a:t>7</a:t>
            </a:fld>
            <a:endParaRPr lang="en-GB"/>
          </a:p>
        </p:txBody>
      </p:sp>
    </p:spTree>
    <p:extLst>
      <p:ext uri="{BB962C8B-B14F-4D97-AF65-F5344CB8AC3E}">
        <p14:creationId xmlns:p14="http://schemas.microsoft.com/office/powerpoint/2010/main" val="1297221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800" dirty="0"/>
              <a:t>All links correct at time of going to press.</a:t>
            </a:r>
          </a:p>
        </p:txBody>
      </p:sp>
      <p:sp>
        <p:nvSpPr>
          <p:cNvPr id="4" name="Slide Number Placeholder 3"/>
          <p:cNvSpPr>
            <a:spLocks noGrp="1"/>
          </p:cNvSpPr>
          <p:nvPr>
            <p:ph type="sldNum" sz="quarter" idx="10"/>
          </p:nvPr>
        </p:nvSpPr>
        <p:spPr/>
        <p:txBody>
          <a:bodyPr/>
          <a:lstStyle/>
          <a:p>
            <a:fld id="{47882E13-7523-4074-8974-9F28B43A9119}" type="slidenum">
              <a:rPr lang="en-GB" smtClean="0"/>
              <a:t>10</a:t>
            </a:fld>
            <a:endParaRPr lang="en-GB"/>
          </a:p>
        </p:txBody>
      </p:sp>
    </p:spTree>
    <p:extLst>
      <p:ext uri="{BB962C8B-B14F-4D97-AF65-F5344CB8AC3E}">
        <p14:creationId xmlns:p14="http://schemas.microsoft.com/office/powerpoint/2010/main" val="267351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5E2774-2DB7-475B-908B-C7D3070BDECB}"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543419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5E2774-2DB7-475B-908B-C7D3070BDECB}"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136269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5E2774-2DB7-475B-908B-C7D3070BDECB}"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2027717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5E2774-2DB7-475B-908B-C7D3070BDECB}"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333722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5E2774-2DB7-475B-908B-C7D3070BDECB}" type="datetimeFigureOut">
              <a:rPr lang="en-GB" smtClean="0"/>
              <a:t>19/04/2018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1009526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5E2774-2DB7-475B-908B-C7D3070BDECB}" type="datetimeFigureOut">
              <a:rPr lang="en-GB" smtClean="0"/>
              <a:t>19/04/2018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336172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5E2774-2DB7-475B-908B-C7D3070BDECB}" type="datetimeFigureOut">
              <a:rPr lang="en-GB" smtClean="0"/>
              <a:t>19/04/2018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2256983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5E2774-2DB7-475B-908B-C7D3070BDECB}" type="datetimeFigureOut">
              <a:rPr lang="en-GB" smtClean="0"/>
              <a:t>19/04/2018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90570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E2774-2DB7-475B-908B-C7D3070BDECB}" type="datetimeFigureOut">
              <a:rPr lang="en-GB" smtClean="0"/>
              <a:t>19/04/2018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389441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5E2774-2DB7-475B-908B-C7D3070BDECB}" type="datetimeFigureOut">
              <a:rPr lang="en-GB" smtClean="0"/>
              <a:t>19/04/2018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412254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5E2774-2DB7-475B-908B-C7D3070BDECB}" type="datetimeFigureOut">
              <a:rPr lang="en-GB" smtClean="0"/>
              <a:t>19/04/2018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24AE1-BD0C-4EEC-A9FD-17C17A3580EA}" type="slidenum">
              <a:rPr lang="en-GB" smtClean="0"/>
              <a:t>‹#›</a:t>
            </a:fld>
            <a:endParaRPr lang="en-GB"/>
          </a:p>
        </p:txBody>
      </p:sp>
    </p:spTree>
    <p:extLst>
      <p:ext uri="{BB962C8B-B14F-4D97-AF65-F5344CB8AC3E}">
        <p14:creationId xmlns:p14="http://schemas.microsoft.com/office/powerpoint/2010/main" val="63894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E2774-2DB7-475B-908B-C7D3070BDECB}" type="datetimeFigureOut">
              <a:rPr lang="en-GB" smtClean="0"/>
              <a:t>19/04/2018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24AE1-BD0C-4EEC-A9FD-17C17A3580EA}" type="slidenum">
              <a:rPr lang="en-GB" smtClean="0"/>
              <a:t>‹#›</a:t>
            </a:fld>
            <a:endParaRPr lang="en-GB"/>
          </a:p>
        </p:txBody>
      </p:sp>
    </p:spTree>
    <p:extLst>
      <p:ext uri="{BB962C8B-B14F-4D97-AF65-F5344CB8AC3E}">
        <p14:creationId xmlns:p14="http://schemas.microsoft.com/office/powerpoint/2010/main" val="3211387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ncsc.gov.uk/" TargetMode="External"/><Relationship Id="rId3" Type="http://schemas.openxmlformats.org/officeDocument/2006/relationships/hyperlink" Target="https://www.gov.uk/government/collections/defence-cyber-protection-partnership" TargetMode="External"/><Relationship Id="rId7" Type="http://schemas.openxmlformats.org/officeDocument/2006/relationships/hyperlink" Target="https://www.cyberessentials.ncsc.gov.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linkedin.com/groups/8351197" TargetMode="External"/><Relationship Id="rId5" Type="http://schemas.openxmlformats.org/officeDocument/2006/relationships/hyperlink" Target="https://www.ncsc.gov.uk/cisp" TargetMode="External"/><Relationship Id="rId4" Type="http://schemas.openxmlformats.org/officeDocument/2006/relationships/hyperlink" Target="https://suppliercyberprotection.service.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suppliercyberprotection.service.xgov.u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Board-level Briefing Pack</a:t>
            </a:r>
          </a:p>
        </p:txBody>
      </p:sp>
      <p:sp>
        <p:nvSpPr>
          <p:cNvPr id="3" name="Subtitle 2"/>
          <p:cNvSpPr>
            <a:spLocks noGrp="1"/>
          </p:cNvSpPr>
          <p:nvPr>
            <p:ph type="subTitle" idx="1"/>
          </p:nvPr>
        </p:nvSpPr>
        <p:spPr>
          <a:xfrm>
            <a:off x="1524000" y="3602038"/>
            <a:ext cx="9144000" cy="2662284"/>
          </a:xfrm>
        </p:spPr>
        <p:txBody>
          <a:bodyPr>
            <a:normAutofit/>
          </a:bodyPr>
          <a:lstStyle/>
          <a:p>
            <a:r>
              <a:rPr lang="en-GB" dirty="0"/>
              <a:t>Senior Briefing Pack</a:t>
            </a:r>
          </a:p>
          <a:p>
            <a:pPr algn="l"/>
            <a:endParaRPr lang="en-GB" dirty="0"/>
          </a:p>
          <a:p>
            <a:pPr algn="l"/>
            <a:r>
              <a:rPr lang="en-GB" dirty="0"/>
              <a:t>Please download and amend as required. </a:t>
            </a:r>
          </a:p>
          <a:p>
            <a:pPr algn="l"/>
            <a:r>
              <a:rPr lang="en-GB" dirty="0"/>
              <a:t>The following slides have been kept clear of MOD branding to enable you to incorporate your own branding should you so wish.</a:t>
            </a:r>
          </a:p>
          <a:p>
            <a:pPr algn="l"/>
            <a:r>
              <a:rPr lang="en-GB" dirty="0"/>
              <a:t>Please note some slides have speaking notes.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150" y="173352"/>
            <a:ext cx="4195783" cy="1812611"/>
          </a:xfrm>
          <a:prstGeom prst="rect">
            <a:avLst/>
          </a:prstGeom>
        </p:spPr>
      </p:pic>
    </p:spTree>
    <p:extLst>
      <p:ext uri="{BB962C8B-B14F-4D97-AF65-F5344CB8AC3E}">
        <p14:creationId xmlns:p14="http://schemas.microsoft.com/office/powerpoint/2010/main" val="4099234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42" y="132381"/>
            <a:ext cx="7903464" cy="1325563"/>
          </a:xfrm>
        </p:spPr>
        <p:txBody>
          <a:bodyPr/>
          <a:lstStyle/>
          <a:p>
            <a:r>
              <a:rPr lang="en-GB" dirty="0"/>
              <a:t>Additional information</a:t>
            </a:r>
          </a:p>
        </p:txBody>
      </p:sp>
      <p:sp>
        <p:nvSpPr>
          <p:cNvPr id="3" name="Content Placeholder 2"/>
          <p:cNvSpPr>
            <a:spLocks noGrp="1"/>
          </p:cNvSpPr>
          <p:nvPr>
            <p:ph idx="1"/>
          </p:nvPr>
        </p:nvSpPr>
        <p:spPr>
          <a:xfrm>
            <a:off x="530942" y="1235178"/>
            <a:ext cx="10788222" cy="5122760"/>
          </a:xfrm>
        </p:spPr>
        <p:txBody>
          <a:bodyPr>
            <a:normAutofit fontScale="25000" lnSpcReduction="20000"/>
          </a:bodyPr>
          <a:lstStyle/>
          <a:p>
            <a:pPr marL="0" indent="0">
              <a:lnSpc>
                <a:spcPct val="120000"/>
              </a:lnSpc>
              <a:buNone/>
            </a:pPr>
            <a:r>
              <a:rPr lang="en-GB" sz="7200" dirty="0"/>
              <a:t>DCPP landing page:</a:t>
            </a:r>
            <a:br>
              <a:rPr lang="en-GB" sz="7200" dirty="0"/>
            </a:br>
            <a:r>
              <a:rPr lang="en-GB" sz="7200" i="1" dirty="0">
                <a:hlinkClick r:id="rId3"/>
              </a:rPr>
              <a:t>https://www.gov.uk/government/collections/defence-cyber-protection-partnership</a:t>
            </a:r>
            <a:r>
              <a:rPr lang="en-GB" sz="7200" i="1" dirty="0"/>
              <a:t> </a:t>
            </a:r>
            <a:br>
              <a:rPr lang="en-GB" sz="7200" i="1" dirty="0"/>
            </a:br>
            <a:endParaRPr lang="en-GB" sz="7200" dirty="0"/>
          </a:p>
          <a:p>
            <a:pPr marL="0" indent="0">
              <a:lnSpc>
                <a:spcPct val="120000"/>
              </a:lnSpc>
              <a:buNone/>
            </a:pPr>
            <a:r>
              <a:rPr lang="en-GB" sz="7200" dirty="0"/>
              <a:t>Octavian, the online tool:</a:t>
            </a:r>
          </a:p>
          <a:p>
            <a:pPr marL="0" indent="0">
              <a:lnSpc>
                <a:spcPct val="120000"/>
              </a:lnSpc>
              <a:buNone/>
            </a:pPr>
            <a:r>
              <a:rPr lang="en-GB" sz="7200" i="1" dirty="0">
                <a:hlinkClick r:id="rId4"/>
              </a:rPr>
              <a:t>https</a:t>
            </a:r>
            <a:r>
              <a:rPr lang="en-GB" sz="7200" i="1" u="sng" dirty="0">
                <a:hlinkClick r:id="rId4"/>
              </a:rPr>
              <a:t>://suppliercyberprotection.service.gov.uk/</a:t>
            </a:r>
            <a:endParaRPr lang="en-GB" sz="7200" i="1" u="sng" dirty="0"/>
          </a:p>
          <a:p>
            <a:pPr marL="0" indent="0">
              <a:lnSpc>
                <a:spcPct val="120000"/>
              </a:lnSpc>
              <a:buNone/>
            </a:pPr>
            <a:endParaRPr lang="en-GB" sz="7200" u="sng" dirty="0"/>
          </a:p>
          <a:p>
            <a:pPr marL="0" indent="0">
              <a:lnSpc>
                <a:spcPct val="120000"/>
              </a:lnSpc>
              <a:buNone/>
            </a:pPr>
            <a:r>
              <a:rPr lang="en-GB" sz="7200" dirty="0"/>
              <a:t>A 30 minute podcast on the Cyber Security Model is available here:  </a:t>
            </a:r>
          </a:p>
          <a:p>
            <a:pPr marL="0" indent="0">
              <a:lnSpc>
                <a:spcPct val="120000"/>
              </a:lnSpc>
              <a:buNone/>
            </a:pPr>
            <a:r>
              <a:rPr lang="en-GB" sz="7200" i="1" dirty="0"/>
              <a:t> </a:t>
            </a:r>
            <a:r>
              <a:rPr lang="en-GB" sz="7200" i="1" u="sng" dirty="0"/>
              <a:t>http://www.techuk.org/insights/videos/item/11392-dcpp-webcast-recording</a:t>
            </a:r>
          </a:p>
          <a:p>
            <a:pPr marL="0" indent="0">
              <a:lnSpc>
                <a:spcPct val="120000"/>
              </a:lnSpc>
              <a:buNone/>
            </a:pPr>
            <a:br>
              <a:rPr lang="en-GB" sz="7200" dirty="0"/>
            </a:br>
            <a:br>
              <a:rPr lang="en-GB" sz="7200" dirty="0"/>
            </a:br>
            <a:r>
              <a:rPr lang="en-GB" sz="7200" i="1" dirty="0"/>
              <a:t>There is a DCPP group on the CiSP; register here: </a:t>
            </a:r>
            <a:r>
              <a:rPr lang="en-GB" sz="7200" i="1" dirty="0">
                <a:hlinkClick r:id="rId5"/>
              </a:rPr>
              <a:t>https://www.ncsc.gov.uk/cisp</a:t>
            </a:r>
            <a:r>
              <a:rPr lang="en-GB" sz="7200" i="1" dirty="0"/>
              <a:t>  ;</a:t>
            </a:r>
          </a:p>
          <a:p>
            <a:pPr marL="0" indent="0">
              <a:lnSpc>
                <a:spcPct val="120000"/>
              </a:lnSpc>
              <a:buNone/>
            </a:pPr>
            <a:r>
              <a:rPr lang="en-GB" sz="7200" i="1" dirty="0"/>
              <a:t>a DCPP Group on LinkedIn : </a:t>
            </a:r>
            <a:r>
              <a:rPr lang="en-GB" sz="7200" i="1" dirty="0">
                <a:hlinkClick r:id="rId6"/>
              </a:rPr>
              <a:t>https://www.linkedin.com/groups/8351197</a:t>
            </a:r>
            <a:r>
              <a:rPr lang="en-GB" sz="7200" i="1" dirty="0"/>
              <a:t>  ;</a:t>
            </a:r>
          </a:p>
          <a:p>
            <a:pPr marL="0" indent="0">
              <a:lnSpc>
                <a:spcPct val="120000"/>
              </a:lnSpc>
              <a:buNone/>
            </a:pPr>
            <a:r>
              <a:rPr lang="en-GB" sz="7200" i="1" dirty="0"/>
              <a:t>Cyber Essentials : </a:t>
            </a:r>
            <a:r>
              <a:rPr lang="en-GB" sz="7200" i="1" dirty="0">
                <a:hlinkClick r:id="rId7"/>
              </a:rPr>
              <a:t>https://www.cyberessentials.ncsc.gov.uk</a:t>
            </a:r>
            <a:r>
              <a:rPr lang="en-GB" sz="7200" i="1">
                <a:hlinkClick r:id="rId7"/>
              </a:rPr>
              <a:t>/</a:t>
            </a:r>
            <a:r>
              <a:rPr lang="en-GB" sz="7200" i="1"/>
              <a:t>   ;</a:t>
            </a:r>
            <a:endParaRPr lang="en-GB" sz="7200" i="1" dirty="0"/>
          </a:p>
          <a:p>
            <a:pPr marL="0" indent="0">
              <a:lnSpc>
                <a:spcPct val="120000"/>
              </a:lnSpc>
              <a:buNone/>
            </a:pPr>
            <a:r>
              <a:rPr lang="en-GB" sz="7200" i="1" dirty="0"/>
              <a:t>NCSC : </a:t>
            </a:r>
            <a:r>
              <a:rPr lang="en-GB" sz="7200" i="1" dirty="0">
                <a:hlinkClick r:id="rId8"/>
              </a:rPr>
              <a:t>https://www.ncsc.gov.uk/</a:t>
            </a:r>
            <a:r>
              <a:rPr lang="en-GB" sz="7200" i="1" dirty="0"/>
              <a:t> </a:t>
            </a:r>
          </a:p>
          <a:p>
            <a:pPr marL="0" indent="0">
              <a:lnSpc>
                <a:spcPct val="120000"/>
              </a:lnSpc>
              <a:buNone/>
            </a:pPr>
            <a:endParaRPr lang="en-GB" sz="5500" i="1" dirty="0"/>
          </a:p>
          <a:p>
            <a:pPr marL="0" indent="0">
              <a:lnSpc>
                <a:spcPct val="120000"/>
              </a:lnSpc>
              <a:buNone/>
            </a:pPr>
            <a:endParaRPr lang="en-GB" sz="5500" i="1" dirty="0"/>
          </a:p>
        </p:txBody>
      </p:sp>
      <p:sp>
        <p:nvSpPr>
          <p:cNvPr id="5" name="TextBox 4"/>
          <p:cNvSpPr txBox="1"/>
          <p:nvPr/>
        </p:nvSpPr>
        <p:spPr>
          <a:xfrm>
            <a:off x="0" y="6488668"/>
            <a:ext cx="2388358" cy="369332"/>
          </a:xfrm>
          <a:prstGeom prst="rect">
            <a:avLst/>
          </a:prstGeom>
          <a:solidFill>
            <a:srgbClr val="002060"/>
          </a:solidFill>
        </p:spPr>
        <p:txBody>
          <a:bodyPr wrap="square" rtlCol="0">
            <a:spAutoFit/>
          </a:bodyPr>
          <a:lstStyle/>
          <a:p>
            <a:r>
              <a:rPr lang="en-GB" dirty="0">
                <a:solidFill>
                  <a:schemeClr val="bg1"/>
                </a:solidFill>
              </a:rPr>
              <a:t>Additional information</a:t>
            </a:r>
          </a:p>
        </p:txBody>
      </p:sp>
    </p:spTree>
    <p:extLst>
      <p:ext uri="{BB962C8B-B14F-4D97-AF65-F5344CB8AC3E}">
        <p14:creationId xmlns:p14="http://schemas.microsoft.com/office/powerpoint/2010/main" val="2069870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2" y="519236"/>
            <a:ext cx="10969943" cy="859187"/>
          </a:xfrm>
        </p:spPr>
        <p:txBody>
          <a:bodyPr>
            <a:normAutofit/>
          </a:bodyPr>
          <a:lstStyle/>
          <a:p>
            <a:pPr algn="ctr"/>
            <a:r>
              <a:rPr lang="en-GB" dirty="0"/>
              <a:t>Agenda</a:t>
            </a:r>
          </a:p>
        </p:txBody>
      </p:sp>
      <p:sp>
        <p:nvSpPr>
          <p:cNvPr id="14" name="TextBox 13"/>
          <p:cNvSpPr txBox="1"/>
          <p:nvPr/>
        </p:nvSpPr>
        <p:spPr>
          <a:xfrm>
            <a:off x="539848" y="1566255"/>
            <a:ext cx="10813952" cy="3367589"/>
          </a:xfrm>
          <a:prstGeom prst="rect">
            <a:avLst/>
          </a:prstGeom>
          <a:noFill/>
        </p:spPr>
        <p:txBody>
          <a:bodyPr wrap="square" rtlCol="0" anchor="t" anchorCtr="0">
            <a:spAutoFit/>
          </a:bodyPr>
          <a:lstStyle/>
          <a:p>
            <a:pPr marL="761958" indent="-457189" defTabSz="573603">
              <a:spcAft>
                <a:spcPts val="533"/>
              </a:spcAft>
              <a:buSzPct val="100000"/>
              <a:buFont typeface="Arial" panose="020B0604020202020204" pitchFamily="34" charset="0"/>
              <a:buChar char="•"/>
            </a:pPr>
            <a:r>
              <a:rPr lang="en-GB" sz="3200" dirty="0">
                <a:solidFill>
                  <a:prstClr val="black"/>
                </a:solidFill>
                <a:latin typeface="HP Simplified" pitchFamily="34" charset="0"/>
                <a:cs typeface="HP Simplified" pitchFamily="34" charset="0"/>
              </a:rPr>
              <a:t>Context</a:t>
            </a:r>
          </a:p>
          <a:p>
            <a:pPr marL="761958" indent="-457189" defTabSz="573603">
              <a:spcAft>
                <a:spcPts val="533"/>
              </a:spcAft>
              <a:buSzPct val="100000"/>
              <a:buFont typeface="Arial" panose="020B0604020202020204" pitchFamily="34" charset="0"/>
              <a:buChar char="•"/>
            </a:pPr>
            <a:r>
              <a:rPr lang="en-GB" sz="3200" dirty="0">
                <a:solidFill>
                  <a:prstClr val="black"/>
                </a:solidFill>
                <a:latin typeface="HP Simplified" pitchFamily="34" charset="0"/>
                <a:cs typeface="HP Simplified" pitchFamily="34" charset="0"/>
              </a:rPr>
              <a:t>Background</a:t>
            </a:r>
          </a:p>
          <a:p>
            <a:pPr marL="761958" indent="-457189" defTabSz="573603">
              <a:spcAft>
                <a:spcPts val="533"/>
              </a:spcAft>
              <a:buSzPct val="100000"/>
              <a:buFont typeface="Arial" panose="020B0604020202020204" pitchFamily="34" charset="0"/>
              <a:buChar char="•"/>
            </a:pPr>
            <a:r>
              <a:rPr lang="en-GB" sz="3200" dirty="0">
                <a:solidFill>
                  <a:prstClr val="black"/>
                </a:solidFill>
                <a:latin typeface="HP Simplified" pitchFamily="34" charset="0"/>
                <a:cs typeface="HP Simplified" pitchFamily="34" charset="0"/>
              </a:rPr>
              <a:t>The DCPP</a:t>
            </a:r>
          </a:p>
          <a:p>
            <a:pPr marL="761958" indent="-457189" defTabSz="573603">
              <a:spcAft>
                <a:spcPts val="533"/>
              </a:spcAft>
              <a:buSzPct val="100000"/>
              <a:buFont typeface="Arial" panose="020B0604020202020204" pitchFamily="34" charset="0"/>
              <a:buChar char="•"/>
            </a:pPr>
            <a:r>
              <a:rPr lang="en-GB" sz="3200" dirty="0">
                <a:solidFill>
                  <a:prstClr val="black"/>
                </a:solidFill>
                <a:latin typeface="HP Simplified" pitchFamily="34" charset="0"/>
                <a:cs typeface="HP Simplified" pitchFamily="34" charset="0"/>
              </a:rPr>
              <a:t>Implementation</a:t>
            </a:r>
          </a:p>
          <a:p>
            <a:pPr marL="761958" indent="-457189" defTabSz="573603">
              <a:spcAft>
                <a:spcPts val="533"/>
              </a:spcAft>
              <a:buSzPct val="100000"/>
              <a:buFont typeface="Arial" panose="020B0604020202020204" pitchFamily="34" charset="0"/>
              <a:buChar char="•"/>
            </a:pPr>
            <a:r>
              <a:rPr lang="en-GB" sz="3200" dirty="0">
                <a:solidFill>
                  <a:prstClr val="black"/>
                </a:solidFill>
                <a:latin typeface="HP Simplified" pitchFamily="34" charset="0"/>
                <a:cs typeface="HP Simplified" pitchFamily="34" charset="0"/>
              </a:rPr>
              <a:t>Key documents</a:t>
            </a:r>
          </a:p>
          <a:p>
            <a:pPr marL="761958" indent="-457189" defTabSz="573603">
              <a:spcAft>
                <a:spcPts val="533"/>
              </a:spcAft>
              <a:buSzPct val="100000"/>
              <a:buFont typeface="Arial" panose="020B0604020202020204" pitchFamily="34" charset="0"/>
              <a:buChar char="•"/>
            </a:pPr>
            <a:r>
              <a:rPr lang="en-GB" sz="3200" dirty="0">
                <a:solidFill>
                  <a:prstClr val="black"/>
                </a:solidFill>
                <a:latin typeface="HP Simplified" pitchFamily="34" charset="0"/>
                <a:cs typeface="HP Simplified" pitchFamily="34" charset="0"/>
              </a:rPr>
              <a:t>Additional information</a:t>
            </a:r>
          </a:p>
        </p:txBody>
      </p:sp>
      <p:sp>
        <p:nvSpPr>
          <p:cNvPr id="5" name="TextBox 4"/>
          <p:cNvSpPr txBox="1"/>
          <p:nvPr/>
        </p:nvSpPr>
        <p:spPr>
          <a:xfrm>
            <a:off x="1" y="6488668"/>
            <a:ext cx="941696" cy="369332"/>
          </a:xfrm>
          <a:prstGeom prst="rect">
            <a:avLst/>
          </a:prstGeom>
          <a:solidFill>
            <a:srgbClr val="002060"/>
          </a:solidFill>
        </p:spPr>
        <p:txBody>
          <a:bodyPr wrap="square" rtlCol="0">
            <a:spAutoFit/>
          </a:bodyPr>
          <a:lstStyle/>
          <a:p>
            <a:r>
              <a:rPr lang="en-GB" dirty="0">
                <a:solidFill>
                  <a:schemeClr val="bg1"/>
                </a:solidFill>
              </a:rPr>
              <a:t>Agenda</a:t>
            </a:r>
          </a:p>
        </p:txBody>
      </p:sp>
    </p:spTree>
    <p:extLst>
      <p:ext uri="{BB962C8B-B14F-4D97-AF65-F5344CB8AC3E}">
        <p14:creationId xmlns:p14="http://schemas.microsoft.com/office/powerpoint/2010/main" val="3997011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60670"/>
            <a:ext cx="11353800" cy="1325563"/>
          </a:xfrm>
        </p:spPr>
        <p:txBody>
          <a:bodyPr/>
          <a:lstStyle/>
          <a:p>
            <a:pPr algn="ctr"/>
            <a:r>
              <a:rPr lang="en-GB" dirty="0"/>
              <a:t>Context</a:t>
            </a:r>
          </a:p>
        </p:txBody>
      </p:sp>
      <p:sp>
        <p:nvSpPr>
          <p:cNvPr id="3" name="Content Placeholder 2"/>
          <p:cNvSpPr>
            <a:spLocks noGrp="1"/>
          </p:cNvSpPr>
          <p:nvPr>
            <p:ph idx="1"/>
          </p:nvPr>
        </p:nvSpPr>
        <p:spPr>
          <a:xfrm>
            <a:off x="838200" y="1825625"/>
            <a:ext cx="10515600" cy="4260433"/>
          </a:xfrm>
        </p:spPr>
        <p:txBody>
          <a:bodyPr>
            <a:normAutofit/>
          </a:bodyPr>
          <a:lstStyle/>
          <a:p>
            <a:pPr>
              <a:lnSpc>
                <a:spcPct val="110000"/>
              </a:lnSpc>
            </a:pPr>
            <a:r>
              <a:rPr lang="en-GB" dirty="0"/>
              <a:t>Cyber attack is a Tier One risk to the UK </a:t>
            </a:r>
            <a:r>
              <a:rPr lang="en-GB" sz="1700" dirty="0"/>
              <a:t>(1)</a:t>
            </a:r>
          </a:p>
          <a:p>
            <a:pPr>
              <a:lnSpc>
                <a:spcPct val="110000"/>
              </a:lnSpc>
            </a:pPr>
            <a:r>
              <a:rPr lang="en-GB" dirty="0"/>
              <a:t>Organisations, regardless of size or sector, need to take appropriate steps to protect themselves, and their customers, from the harm caused by cyber attacks </a:t>
            </a:r>
            <a:r>
              <a:rPr lang="en-GB" sz="1700" dirty="0"/>
              <a:t>(2)</a:t>
            </a:r>
          </a:p>
          <a:p>
            <a:pPr marL="628650" lvl="1" indent="-171450"/>
            <a:r>
              <a:rPr lang="en-GB" dirty="0"/>
              <a:t>The Defence Cyber Protection Partnership (DCPP) is a collaboration between government and industry </a:t>
            </a:r>
          </a:p>
          <a:p>
            <a:pPr marL="628650" lvl="1" indent="-171450"/>
            <a:r>
              <a:rPr lang="en-GB" dirty="0"/>
              <a:t>Industry is working with the MOD to improve the cyber resilience of the UK’s defence supply chain to ensure pragmatic, proportionate and effective controls are enforced.</a:t>
            </a:r>
          </a:p>
          <a:p>
            <a:endParaRPr lang="en-GB" dirty="0"/>
          </a:p>
        </p:txBody>
      </p:sp>
      <p:sp>
        <p:nvSpPr>
          <p:cNvPr id="5" name="Content Placeholder 2"/>
          <p:cNvSpPr txBox="1">
            <a:spLocks/>
          </p:cNvSpPr>
          <p:nvPr/>
        </p:nvSpPr>
        <p:spPr>
          <a:xfrm>
            <a:off x="184150" y="5849257"/>
            <a:ext cx="9787128" cy="14113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AutoNum type="arabicPeriod"/>
            </a:pPr>
            <a:r>
              <a:rPr lang="en-GB" sz="1600" dirty="0"/>
              <a:t>National Security Strategy, 2015</a:t>
            </a:r>
          </a:p>
          <a:p>
            <a:pPr>
              <a:buAutoNum type="arabicPeriod"/>
            </a:pPr>
            <a:r>
              <a:rPr lang="en-GB" sz="1600" dirty="0"/>
              <a:t>National Cyber Security Strategy, 2016 - 2021</a:t>
            </a:r>
          </a:p>
        </p:txBody>
      </p:sp>
      <p:sp>
        <p:nvSpPr>
          <p:cNvPr id="7" name="TextBox 6"/>
          <p:cNvSpPr txBox="1"/>
          <p:nvPr/>
        </p:nvSpPr>
        <p:spPr>
          <a:xfrm>
            <a:off x="0" y="6488667"/>
            <a:ext cx="982639" cy="369332"/>
          </a:xfrm>
          <a:prstGeom prst="rect">
            <a:avLst/>
          </a:prstGeom>
          <a:solidFill>
            <a:srgbClr val="002060"/>
          </a:solidFill>
        </p:spPr>
        <p:txBody>
          <a:bodyPr wrap="square" rtlCol="0">
            <a:spAutoFit/>
          </a:bodyPr>
          <a:lstStyle/>
          <a:p>
            <a:r>
              <a:rPr lang="en-GB" dirty="0">
                <a:solidFill>
                  <a:schemeClr val="bg1"/>
                </a:solidFill>
              </a:rPr>
              <a:t>Context</a:t>
            </a:r>
          </a:p>
        </p:txBody>
      </p:sp>
    </p:spTree>
    <p:extLst>
      <p:ext uri="{BB962C8B-B14F-4D97-AF65-F5344CB8AC3E}">
        <p14:creationId xmlns:p14="http://schemas.microsoft.com/office/powerpoint/2010/main" val="133790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54037"/>
            <a:ext cx="10515600" cy="1325563"/>
          </a:xfrm>
        </p:spPr>
        <p:txBody>
          <a:bodyPr/>
          <a:lstStyle/>
          <a:p>
            <a:r>
              <a:rPr lang="en-GB" dirty="0"/>
              <a:t>Background</a:t>
            </a:r>
          </a:p>
        </p:txBody>
      </p:sp>
      <p:sp>
        <p:nvSpPr>
          <p:cNvPr id="5" name="Title 1"/>
          <p:cNvSpPr txBox="1">
            <a:spLocks/>
          </p:cNvSpPr>
          <p:nvPr/>
        </p:nvSpPr>
        <p:spPr>
          <a:xfrm>
            <a:off x="8355338" y="519237"/>
            <a:ext cx="3227064" cy="395164"/>
          </a:xfrm>
          <a:prstGeom prst="rect">
            <a:avLst/>
          </a:prstGeom>
        </p:spPr>
        <p:txBody>
          <a:bodyPr vert="horz" lIns="0" tIns="0" rIns="0" bIns="0" rtlCol="0" anchor="t" anchorCtr="0">
            <a:noAutofit/>
          </a:bodyPr>
          <a:lstStyle>
            <a:lvl1pPr algn="l" defTabSz="914377" rtl="0" eaLnBrk="1" latinLnBrk="0" hangingPunct="1">
              <a:lnSpc>
                <a:spcPct val="90000"/>
              </a:lnSpc>
              <a:spcBef>
                <a:spcPct val="0"/>
              </a:spcBef>
              <a:buNone/>
              <a:defRPr sz="2800" b="1" kern="1200">
                <a:solidFill>
                  <a:schemeClr val="tx1"/>
                </a:solidFill>
                <a:latin typeface="+mj-lt"/>
                <a:ea typeface="+mj-ea"/>
                <a:cs typeface="+mj-cs"/>
              </a:defRPr>
            </a:lvl1pPr>
          </a:lstStyle>
          <a:p>
            <a:pPr algn="r"/>
            <a:endParaRPr lang="en-GB" dirty="0">
              <a:solidFill>
                <a:srgbClr val="FF0000"/>
              </a:solidFill>
            </a:endParaRPr>
          </a:p>
        </p:txBody>
      </p:sp>
      <p:sp>
        <p:nvSpPr>
          <p:cNvPr id="6" name="Content Placeholder 5"/>
          <p:cNvSpPr>
            <a:spLocks noGrp="1"/>
          </p:cNvSpPr>
          <p:nvPr>
            <p:ph sz="half" idx="1"/>
          </p:nvPr>
        </p:nvSpPr>
        <p:spPr>
          <a:xfrm>
            <a:off x="348272" y="1460930"/>
            <a:ext cx="11643088" cy="5276867"/>
          </a:xfrm>
        </p:spPr>
        <p:txBody>
          <a:bodyPr>
            <a:noAutofit/>
          </a:bodyPr>
          <a:lstStyle/>
          <a:p>
            <a:r>
              <a:rPr lang="en-US" sz="2200" dirty="0"/>
              <a:t>The Cyber Essentials Scheme is a set of measures the National Cyber Security Centre recommends all </a:t>
            </a:r>
            <a:r>
              <a:rPr lang="en-US" sz="2200" dirty="0" err="1"/>
              <a:t>organisations</a:t>
            </a:r>
            <a:r>
              <a:rPr lang="en-US" sz="2200" dirty="0"/>
              <a:t> should implement to protect against basic cyber threats.</a:t>
            </a:r>
          </a:p>
          <a:p>
            <a:r>
              <a:rPr lang="en-GB" sz="2200" b="1" dirty="0" err="1"/>
              <a:t>DEFSTAN</a:t>
            </a:r>
            <a:r>
              <a:rPr lang="en-GB" sz="2200" b="1" dirty="0"/>
              <a:t> 05-138 </a:t>
            </a:r>
            <a:r>
              <a:rPr lang="en-GB" sz="2200" dirty="0"/>
              <a:t>was published by the MOD in 2015, updated version published October 2017.</a:t>
            </a:r>
          </a:p>
          <a:p>
            <a:r>
              <a:rPr lang="en-GB" sz="2200" dirty="0"/>
              <a:t>In 2016 MOD and Industry agreed the terms of </a:t>
            </a:r>
            <a:r>
              <a:rPr lang="en-GB" sz="2200" b="1" dirty="0"/>
              <a:t>DEFCON 658</a:t>
            </a:r>
            <a:r>
              <a:rPr lang="en-GB" sz="2200" dirty="0"/>
              <a:t> to implement the DEFSTAN</a:t>
            </a:r>
          </a:p>
          <a:p>
            <a:r>
              <a:rPr lang="en-GB" sz="2200" dirty="0"/>
              <a:t>This had a soft launch in August 2016 to a small number of suppliers only, with no flow-down.</a:t>
            </a:r>
          </a:p>
          <a:p>
            <a:r>
              <a:rPr lang="en-GB" sz="2200" dirty="0"/>
              <a:t>The DEFCON was published on the MOD’s AOF Commercial Framework in February 2017.</a:t>
            </a:r>
          </a:p>
          <a:p>
            <a:r>
              <a:rPr lang="en-GB" sz="2200" dirty="0"/>
              <a:t>The DEFCON applied to all new contracts from April 2017 to the first tier of the supply chain only; it applied down the supply chain from </a:t>
            </a:r>
            <a:r>
              <a:rPr lang="en-GB" sz="2200" b="1" dirty="0"/>
              <a:t>October 2017</a:t>
            </a:r>
            <a:r>
              <a:rPr lang="en-GB" sz="2200" dirty="0"/>
              <a:t>.</a:t>
            </a:r>
          </a:p>
          <a:p>
            <a:r>
              <a:rPr lang="en-GB" sz="2200" dirty="0"/>
              <a:t>The introduction of the DEFCON to extant contracts has already begun and will extend further during 2018. </a:t>
            </a:r>
          </a:p>
          <a:p>
            <a:r>
              <a:rPr lang="en-GB" sz="2200" dirty="0"/>
              <a:t>Existing suppliers are advised to conduct a Risk Assessment on their own contract and complete an SAQ to establish a gap analysis if they have not yet received a Risk Assessment from their customer.</a:t>
            </a:r>
          </a:p>
        </p:txBody>
      </p:sp>
      <p:sp>
        <p:nvSpPr>
          <p:cNvPr id="7" name="TextBox 6"/>
          <p:cNvSpPr txBox="1"/>
          <p:nvPr/>
        </p:nvSpPr>
        <p:spPr>
          <a:xfrm>
            <a:off x="0" y="6488668"/>
            <a:ext cx="1349829" cy="369332"/>
          </a:xfrm>
          <a:prstGeom prst="rect">
            <a:avLst/>
          </a:prstGeom>
          <a:solidFill>
            <a:srgbClr val="002060"/>
          </a:solidFill>
        </p:spPr>
        <p:txBody>
          <a:bodyPr wrap="square" rtlCol="0">
            <a:spAutoFit/>
          </a:bodyPr>
          <a:lstStyle/>
          <a:p>
            <a:r>
              <a:rPr lang="en-GB" dirty="0">
                <a:solidFill>
                  <a:schemeClr val="bg1"/>
                </a:solidFill>
              </a:rPr>
              <a:t>Background</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7412" y="-67099"/>
            <a:ext cx="1691147" cy="1127431"/>
          </a:xfrm>
          <a:prstGeom prst="rect">
            <a:avLst/>
          </a:prstGeom>
        </p:spPr>
      </p:pic>
    </p:spTree>
    <p:extLst>
      <p:ext uri="{BB962C8B-B14F-4D97-AF65-F5344CB8AC3E}">
        <p14:creationId xmlns:p14="http://schemas.microsoft.com/office/powerpoint/2010/main" val="270456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056" y="-14365"/>
            <a:ext cx="10515600" cy="1325563"/>
          </a:xfrm>
        </p:spPr>
        <p:txBody>
          <a:bodyPr/>
          <a:lstStyle/>
          <a:p>
            <a:r>
              <a:rPr lang="en-GB" dirty="0"/>
              <a:t>What is the DCPP?</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954" y="836652"/>
            <a:ext cx="2362200" cy="1771650"/>
          </a:xfrm>
          <a:prstGeom prst="rect">
            <a:avLst/>
          </a:prstGeom>
        </p:spPr>
      </p:pic>
      <p:sp>
        <p:nvSpPr>
          <p:cNvPr id="5" name="TextBox 4"/>
          <p:cNvSpPr txBox="1"/>
          <p:nvPr/>
        </p:nvSpPr>
        <p:spPr>
          <a:xfrm>
            <a:off x="2735534" y="1187324"/>
            <a:ext cx="8749145" cy="1477328"/>
          </a:xfrm>
          <a:prstGeom prst="rect">
            <a:avLst/>
          </a:prstGeom>
          <a:noFill/>
        </p:spPr>
        <p:txBody>
          <a:bodyPr wrap="square" rtlCol="0">
            <a:spAutoFit/>
          </a:bodyPr>
          <a:lstStyle/>
          <a:p>
            <a:r>
              <a:rPr lang="en-GB" dirty="0"/>
              <a:t>An </a:t>
            </a:r>
            <a:r>
              <a:rPr lang="en-GB" b="1" dirty="0"/>
              <a:t>executive group </a:t>
            </a:r>
            <a:r>
              <a:rPr lang="en-GB" dirty="0"/>
              <a:t>chaired by a senior business leader with the MoD’s head of information assurance in attendance.</a:t>
            </a:r>
          </a:p>
          <a:p>
            <a:endParaRPr lang="en-GB" dirty="0"/>
          </a:p>
          <a:p>
            <a:r>
              <a:rPr lang="en-GB" dirty="0"/>
              <a:t>Defence primes attend, SMEs are represented by ADS. Representatives from the NCSC, DE&amp;S, DCMS and Defence Commercial also attend.   Meets monthly.</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954" y="2608302"/>
            <a:ext cx="2362200" cy="1771650"/>
          </a:xfrm>
          <a:prstGeom prst="rect">
            <a:avLst/>
          </a:prstGeom>
        </p:spPr>
      </p:pic>
      <p:sp>
        <p:nvSpPr>
          <p:cNvPr id="7" name="TextBox 6"/>
          <p:cNvSpPr txBox="1"/>
          <p:nvPr/>
        </p:nvSpPr>
        <p:spPr>
          <a:xfrm>
            <a:off x="2735533" y="3041123"/>
            <a:ext cx="8749145" cy="923330"/>
          </a:xfrm>
          <a:prstGeom prst="rect">
            <a:avLst/>
          </a:prstGeom>
          <a:noFill/>
        </p:spPr>
        <p:txBody>
          <a:bodyPr wrap="square" rtlCol="0">
            <a:spAutoFit/>
          </a:bodyPr>
          <a:lstStyle/>
          <a:p>
            <a:r>
              <a:rPr lang="en-GB" dirty="0"/>
              <a:t>A </a:t>
            </a:r>
            <a:r>
              <a:rPr lang="en-GB" b="1" dirty="0"/>
              <a:t>measurements and standards working group </a:t>
            </a:r>
            <a:r>
              <a:rPr lang="en-GB" dirty="0"/>
              <a:t>chaired by a civil servant attended by a number of defence related organisations and MOD representatives.  Meets every other month.</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954" y="4545622"/>
            <a:ext cx="2362200" cy="1771650"/>
          </a:xfrm>
          <a:prstGeom prst="rect">
            <a:avLst/>
          </a:prstGeom>
        </p:spPr>
      </p:pic>
      <p:sp>
        <p:nvSpPr>
          <p:cNvPr id="9" name="TextBox 8"/>
          <p:cNvSpPr txBox="1"/>
          <p:nvPr/>
        </p:nvSpPr>
        <p:spPr>
          <a:xfrm>
            <a:off x="2735533" y="4688687"/>
            <a:ext cx="8749145" cy="923330"/>
          </a:xfrm>
          <a:prstGeom prst="rect">
            <a:avLst/>
          </a:prstGeom>
          <a:noFill/>
        </p:spPr>
        <p:txBody>
          <a:bodyPr wrap="square" rtlCol="0">
            <a:spAutoFit/>
          </a:bodyPr>
          <a:lstStyle/>
          <a:p>
            <a:r>
              <a:rPr lang="en-GB" dirty="0"/>
              <a:t>A </a:t>
            </a:r>
            <a:r>
              <a:rPr lang="en-GB" b="1" dirty="0"/>
              <a:t>communications working group </a:t>
            </a:r>
            <a:r>
              <a:rPr lang="en-GB" dirty="0"/>
              <a:t>chaired by a civil servant attended by a number of defence related organisations and MOD representatives. </a:t>
            </a:r>
          </a:p>
          <a:p>
            <a:r>
              <a:rPr lang="en-GB" dirty="0"/>
              <a:t>Meets every month to update on progress, received feedback and advertise further events.</a:t>
            </a:r>
          </a:p>
        </p:txBody>
      </p:sp>
      <p:sp>
        <p:nvSpPr>
          <p:cNvPr id="10" name="TextBox 9"/>
          <p:cNvSpPr txBox="1"/>
          <p:nvPr/>
        </p:nvSpPr>
        <p:spPr>
          <a:xfrm>
            <a:off x="0" y="6488668"/>
            <a:ext cx="1179095" cy="369332"/>
          </a:xfrm>
          <a:prstGeom prst="rect">
            <a:avLst/>
          </a:prstGeom>
          <a:solidFill>
            <a:srgbClr val="002060"/>
          </a:solidFill>
        </p:spPr>
        <p:txBody>
          <a:bodyPr wrap="square" rtlCol="0">
            <a:spAutoFit/>
          </a:bodyPr>
          <a:lstStyle/>
          <a:p>
            <a:r>
              <a:rPr lang="en-GB" dirty="0">
                <a:solidFill>
                  <a:schemeClr val="bg1"/>
                </a:solidFill>
              </a:rPr>
              <a:t>The DCPP</a:t>
            </a:r>
          </a:p>
        </p:txBody>
      </p:sp>
      <p:sp>
        <p:nvSpPr>
          <p:cNvPr id="11" name="TextBox 10"/>
          <p:cNvSpPr txBox="1"/>
          <p:nvPr/>
        </p:nvSpPr>
        <p:spPr>
          <a:xfrm>
            <a:off x="2735531" y="6109550"/>
            <a:ext cx="9636577" cy="646331"/>
          </a:xfrm>
          <a:prstGeom prst="rect">
            <a:avLst/>
          </a:prstGeom>
          <a:noFill/>
        </p:spPr>
        <p:txBody>
          <a:bodyPr wrap="square" rtlCol="0">
            <a:spAutoFit/>
          </a:bodyPr>
          <a:lstStyle/>
          <a:p>
            <a:r>
              <a:rPr lang="en-GB" b="1" dirty="0"/>
              <a:t>Additional working groups </a:t>
            </a:r>
            <a:r>
              <a:rPr lang="en-GB" dirty="0"/>
              <a:t>are created and closed as needed to progress the programme.</a:t>
            </a:r>
          </a:p>
          <a:p>
            <a:r>
              <a:rPr lang="en-GB" dirty="0"/>
              <a:t>There is a DCPP group on the Cyber Security Information Sharing Portal (CiSP) to share information.</a:t>
            </a:r>
          </a:p>
        </p:txBody>
      </p:sp>
    </p:spTree>
    <p:extLst>
      <p:ext uri="{BB962C8B-B14F-4D97-AF65-F5344CB8AC3E}">
        <p14:creationId xmlns:p14="http://schemas.microsoft.com/office/powerpoint/2010/main" val="3475944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07046" y="6211669"/>
            <a:ext cx="6086260" cy="553998"/>
          </a:xfrm>
          <a:prstGeom prst="rect">
            <a:avLst/>
          </a:prstGeom>
          <a:noFill/>
        </p:spPr>
        <p:txBody>
          <a:bodyPr wrap="square" rtlCol="0">
            <a:spAutoFit/>
          </a:bodyPr>
          <a:lstStyle/>
          <a:p>
            <a:pPr algn="r"/>
            <a:r>
              <a:rPr lang="en-GB" sz="1200" dirty="0"/>
              <a:t>“</a:t>
            </a:r>
            <a:r>
              <a:rPr lang="en-GB" sz="1200" i="1" dirty="0"/>
              <a:t>If the DCPP didn’t exist, we’d have to create it</a:t>
            </a:r>
            <a:r>
              <a:rPr lang="en-GB" sz="1200" dirty="0"/>
              <a:t>.”</a:t>
            </a:r>
          </a:p>
          <a:p>
            <a:pPr algn="r"/>
            <a:r>
              <a:rPr lang="en-GB" sz="1200" dirty="0"/>
              <a:t>Jacqui Chard, Director, NCSC</a:t>
            </a:r>
            <a:r>
              <a:rPr lang="en-GB" dirty="0"/>
              <a:t>.</a:t>
            </a:r>
          </a:p>
        </p:txBody>
      </p:sp>
      <p:sp>
        <p:nvSpPr>
          <p:cNvPr id="6" name="TextBox 5"/>
          <p:cNvSpPr txBox="1"/>
          <p:nvPr/>
        </p:nvSpPr>
        <p:spPr>
          <a:xfrm>
            <a:off x="0" y="6488668"/>
            <a:ext cx="1179095" cy="369332"/>
          </a:xfrm>
          <a:prstGeom prst="rect">
            <a:avLst/>
          </a:prstGeom>
          <a:solidFill>
            <a:srgbClr val="002060"/>
          </a:solidFill>
        </p:spPr>
        <p:txBody>
          <a:bodyPr wrap="square" rtlCol="0">
            <a:spAutoFit/>
          </a:bodyPr>
          <a:lstStyle/>
          <a:p>
            <a:r>
              <a:rPr lang="en-GB" dirty="0">
                <a:solidFill>
                  <a:schemeClr val="bg1"/>
                </a:solidFill>
              </a:rPr>
              <a:t>The DCPP</a:t>
            </a:r>
          </a:p>
        </p:txBody>
      </p:sp>
      <p:graphicFrame>
        <p:nvGraphicFramePr>
          <p:cNvPr id="10" name="Table 9"/>
          <p:cNvGraphicFramePr>
            <a:graphicFrameLocks noGrp="1"/>
          </p:cNvGraphicFramePr>
          <p:nvPr>
            <p:extLst>
              <p:ext uri="{D42A27DB-BD31-4B8C-83A1-F6EECF244321}">
                <p14:modId xmlns:p14="http://schemas.microsoft.com/office/powerpoint/2010/main" val="2569850478"/>
              </p:ext>
            </p:extLst>
          </p:nvPr>
        </p:nvGraphicFramePr>
        <p:xfrm>
          <a:off x="589547" y="1361394"/>
          <a:ext cx="11111916" cy="1610406"/>
        </p:xfrm>
        <a:graphic>
          <a:graphicData uri="http://schemas.openxmlformats.org/drawingml/2006/table">
            <a:tbl>
              <a:tblPr firstRow="1" bandRow="1">
                <a:tableStyleId>{5940675A-B579-460E-94D1-54222C63F5DA}</a:tableStyleId>
              </a:tblPr>
              <a:tblGrid>
                <a:gridCol w="598252">
                  <a:extLst>
                    <a:ext uri="{9D8B030D-6E8A-4147-A177-3AD203B41FA5}">
                      <a16:colId xmlns:a16="http://schemas.microsoft.com/office/drawing/2014/main" val="2351972484"/>
                    </a:ext>
                  </a:extLst>
                </a:gridCol>
                <a:gridCol w="4955826">
                  <a:extLst>
                    <a:ext uri="{9D8B030D-6E8A-4147-A177-3AD203B41FA5}">
                      <a16:colId xmlns:a16="http://schemas.microsoft.com/office/drawing/2014/main" val="3731959406"/>
                    </a:ext>
                  </a:extLst>
                </a:gridCol>
                <a:gridCol w="5557838">
                  <a:extLst>
                    <a:ext uri="{9D8B030D-6E8A-4147-A177-3AD203B41FA5}">
                      <a16:colId xmlns:a16="http://schemas.microsoft.com/office/drawing/2014/main" val="4059753243"/>
                    </a:ext>
                  </a:extLst>
                </a:gridCol>
              </a:tblGrid>
              <a:tr h="697843">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en-GB" sz="1600" dirty="0">
                          <a:solidFill>
                            <a:schemeClr val="tx1"/>
                          </a:solidFill>
                        </a:rPr>
                        <a:t>Vision</a:t>
                      </a:r>
                    </a:p>
                  </a:txBody>
                  <a:tcPr vert="vert270">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600" dirty="0"/>
                        <a:t>The defence supply chain understands the cyber threat and is appropriately protected against attack.  The defence sector is proactively supporting the National Cyber Security Strategy</a:t>
                      </a:r>
                    </a:p>
                  </a:txBody>
                  <a:tcPr>
                    <a:noFill/>
                  </a:tcPr>
                </a:tc>
                <a:tc hMerge="1">
                  <a:txBody>
                    <a:bodyPr/>
                    <a:lstStyle/>
                    <a:p>
                      <a:endParaRPr lang="en-GB"/>
                    </a:p>
                  </a:txBody>
                  <a:tcPr/>
                </a:tc>
                <a:extLst>
                  <a:ext uri="{0D108BD9-81ED-4DB2-BD59-A6C34878D82A}">
                    <a16:rowId xmlns:a16="http://schemas.microsoft.com/office/drawing/2014/main" val="1690072861"/>
                  </a:ext>
                </a:extLst>
              </a:tr>
              <a:tr h="912563">
                <a:tc>
                  <a:txBody>
                    <a:bodyPr/>
                    <a:lstStyle/>
                    <a:p>
                      <a:pPr marL="0" lvl="0" indent="0" algn="ctr">
                        <a:buFont typeface="+mj-lt"/>
                        <a:buNone/>
                      </a:pPr>
                      <a:r>
                        <a:rPr lang="en-GB" sz="1600" dirty="0"/>
                        <a:t>Goals</a:t>
                      </a:r>
                    </a:p>
                  </a:txBody>
                  <a:tcPr vert="vert270">
                    <a:noFill/>
                  </a:tcPr>
                </a:tc>
                <a:tc>
                  <a:txBody>
                    <a:bodyPr/>
                    <a:lstStyle/>
                    <a:p>
                      <a:pPr marL="0" lvl="0" indent="0">
                        <a:buFont typeface="+mj-lt"/>
                        <a:buNone/>
                      </a:pPr>
                      <a:r>
                        <a:rPr lang="en-GB" sz="1600" dirty="0"/>
                        <a:t>a. Assuring the cybersecurity of the UK defence supply chain through the application of a coherent, risk based set of widely recognised controls</a:t>
                      </a: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600" dirty="0"/>
                        <a:t>b. Aligning DCPP activities to benefit from, and contribute to other national cyber</a:t>
                      </a:r>
                      <a:r>
                        <a:rPr lang="en-GB" sz="1600" baseline="0" dirty="0"/>
                        <a:t> </a:t>
                      </a:r>
                      <a:r>
                        <a:rPr lang="en-GB" sz="1600" dirty="0"/>
                        <a:t>security initiatives</a:t>
                      </a:r>
                    </a:p>
                  </a:txBody>
                  <a:tcPr anchor="ctr">
                    <a:noFill/>
                  </a:tcPr>
                </a:tc>
                <a:extLst>
                  <a:ext uri="{0D108BD9-81ED-4DB2-BD59-A6C34878D82A}">
                    <a16:rowId xmlns:a16="http://schemas.microsoft.com/office/drawing/2014/main" val="344135242"/>
                  </a:ext>
                </a:extLst>
              </a:tr>
            </a:tbl>
          </a:graphicData>
        </a:graphic>
      </p:graphicFrame>
      <p:sp>
        <p:nvSpPr>
          <p:cNvPr id="7" name="Content Placeholder 2"/>
          <p:cNvSpPr>
            <a:spLocks noGrp="1"/>
          </p:cNvSpPr>
          <p:nvPr>
            <p:ph idx="1"/>
          </p:nvPr>
        </p:nvSpPr>
        <p:spPr>
          <a:xfrm>
            <a:off x="1179095" y="2968968"/>
            <a:ext cx="4950981" cy="3796699"/>
          </a:xfrm>
        </p:spPr>
        <p:txBody>
          <a:bodyPr>
            <a:noAutofit/>
          </a:bodyPr>
          <a:lstStyle/>
          <a:p>
            <a:pPr lvl="0">
              <a:lnSpc>
                <a:spcPct val="100000"/>
              </a:lnSpc>
              <a:spcBef>
                <a:spcPts val="0"/>
              </a:spcBef>
              <a:buFont typeface="+mj-lt"/>
              <a:buAutoNum type="arabicPeriod"/>
              <a:defRPr/>
            </a:pPr>
            <a:r>
              <a:rPr lang="en-GB" sz="1400" dirty="0"/>
              <a:t>Agree an approach to applying the Cyber Security Model to extant contracts and commence its implementation.</a:t>
            </a:r>
          </a:p>
          <a:p>
            <a:pPr lvl="0">
              <a:lnSpc>
                <a:spcPct val="100000"/>
              </a:lnSpc>
              <a:spcBef>
                <a:spcPts val="0"/>
              </a:spcBef>
              <a:buFont typeface="+mj-lt"/>
              <a:buAutoNum type="arabicPeriod"/>
              <a:defRPr/>
            </a:pPr>
            <a:r>
              <a:rPr lang="en-GB" sz="1400" dirty="0"/>
              <a:t>Review appropriateness of current controls against changing threats and make improvements as required.</a:t>
            </a:r>
          </a:p>
          <a:p>
            <a:pPr lvl="0">
              <a:lnSpc>
                <a:spcPct val="100000"/>
              </a:lnSpc>
              <a:spcBef>
                <a:spcPts val="0"/>
              </a:spcBef>
              <a:buFont typeface="+mj-lt"/>
              <a:buAutoNum type="arabicPeriod"/>
              <a:defRPr/>
            </a:pPr>
            <a:r>
              <a:rPr lang="en-GB" sz="1400" dirty="0"/>
              <a:t>Agree the means to provide assurance to MOD which is supported by meaningful management information</a:t>
            </a:r>
          </a:p>
          <a:p>
            <a:pPr lvl="0">
              <a:lnSpc>
                <a:spcPct val="100000"/>
              </a:lnSpc>
              <a:spcBef>
                <a:spcPts val="0"/>
              </a:spcBef>
              <a:buFont typeface="+mj-lt"/>
              <a:buAutoNum type="arabicPeriod"/>
              <a:defRPr/>
            </a:pPr>
            <a:r>
              <a:rPr lang="en-GB" sz="1400" dirty="0"/>
              <a:t>Develop education and awareness materials to support implementation of DCPP Cyber Security Model and gain commitment to deliver to appropriate stakeholders</a:t>
            </a:r>
          </a:p>
          <a:p>
            <a:pPr lvl="0">
              <a:lnSpc>
                <a:spcPct val="100000"/>
              </a:lnSpc>
              <a:spcBef>
                <a:spcPts val="0"/>
              </a:spcBef>
              <a:buFont typeface="+mj-lt"/>
              <a:buAutoNum type="arabicPeriod"/>
              <a:defRPr/>
            </a:pPr>
            <a:r>
              <a:rPr lang="en-GB" sz="1400" dirty="0"/>
              <a:t>Agree an approach to defence product cyber security</a:t>
            </a:r>
          </a:p>
          <a:p>
            <a:pPr lvl="0">
              <a:lnSpc>
                <a:spcPct val="100000"/>
              </a:lnSpc>
              <a:spcBef>
                <a:spcPts val="0"/>
              </a:spcBef>
              <a:buFont typeface="+mj-lt"/>
              <a:buAutoNum type="arabicPeriod"/>
              <a:defRPr/>
            </a:pPr>
            <a:r>
              <a:rPr lang="en-GB" sz="1400" dirty="0"/>
              <a:t>Reduce the burden of multiple similar information assurance requirements within the defence sector supply chain</a:t>
            </a:r>
          </a:p>
          <a:p>
            <a:pPr lvl="0">
              <a:lnSpc>
                <a:spcPct val="100000"/>
              </a:lnSpc>
              <a:spcBef>
                <a:spcPts val="0"/>
              </a:spcBef>
              <a:buFont typeface="+mj-lt"/>
              <a:buAutoNum type="arabicPeriod"/>
              <a:defRPr/>
            </a:pPr>
            <a:r>
              <a:rPr lang="en-GB" sz="1400" dirty="0"/>
              <a:t>Agree an approach for MOD to provide equivalent protection of industry’s commercial information.</a:t>
            </a:r>
          </a:p>
          <a:p>
            <a:pPr lvl="0">
              <a:lnSpc>
                <a:spcPct val="100000"/>
              </a:lnSpc>
              <a:spcBef>
                <a:spcPts val="0"/>
              </a:spcBef>
              <a:buFont typeface="+mj-lt"/>
              <a:buAutoNum type="arabicPeriod"/>
              <a:defRPr/>
            </a:pPr>
            <a:r>
              <a:rPr lang="en-GB" sz="1400" dirty="0"/>
              <a:t>Proactively influence relevant authorities to promote a practical approach for international supply chains.</a:t>
            </a:r>
          </a:p>
        </p:txBody>
      </p:sp>
      <p:sp>
        <p:nvSpPr>
          <p:cNvPr id="8" name="Rectangle 7"/>
          <p:cNvSpPr/>
          <p:nvPr/>
        </p:nvSpPr>
        <p:spPr>
          <a:xfrm>
            <a:off x="1179095" y="2979207"/>
            <a:ext cx="4964530" cy="19499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GB" dirty="0">
                <a:solidFill>
                  <a:srgbClr val="FF0000"/>
                </a:solidFill>
              </a:rPr>
              <a:t>priority</a:t>
            </a:r>
          </a:p>
        </p:txBody>
      </p:sp>
      <p:sp>
        <p:nvSpPr>
          <p:cNvPr id="9" name="Content Placeholder 2"/>
          <p:cNvSpPr txBox="1">
            <a:spLocks/>
          </p:cNvSpPr>
          <p:nvPr/>
        </p:nvSpPr>
        <p:spPr>
          <a:xfrm>
            <a:off x="6143625" y="2979207"/>
            <a:ext cx="5557838" cy="24708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Font typeface="+mj-lt"/>
              <a:buAutoNum type="arabicPeriod" startAt="9"/>
              <a:defRPr/>
            </a:pPr>
            <a:r>
              <a:rPr lang="en-GB" sz="1600" dirty="0"/>
              <a:t>Agree guidelines for Industry-MOD-NCSC incident response and an approach to joint Incident Response exercises.</a:t>
            </a:r>
            <a:br>
              <a:rPr lang="en-GB" sz="1600" dirty="0"/>
            </a:br>
            <a:endParaRPr lang="en-GB" sz="1600" dirty="0"/>
          </a:p>
          <a:p>
            <a:pPr>
              <a:lnSpc>
                <a:spcPct val="100000"/>
              </a:lnSpc>
              <a:spcBef>
                <a:spcPts val="0"/>
              </a:spcBef>
              <a:buFont typeface="+mj-lt"/>
              <a:buAutoNum type="arabicPeriod" startAt="9"/>
              <a:defRPr/>
            </a:pPr>
            <a:r>
              <a:rPr lang="en-GB" sz="1600" dirty="0"/>
              <a:t> Align DCPP activities with Defending Defence.</a:t>
            </a:r>
          </a:p>
        </p:txBody>
      </p:sp>
      <p:sp>
        <p:nvSpPr>
          <p:cNvPr id="11" name="Rectangle 10"/>
          <p:cNvSpPr/>
          <p:nvPr/>
        </p:nvSpPr>
        <p:spPr>
          <a:xfrm>
            <a:off x="6145505" y="2987616"/>
            <a:ext cx="5554078" cy="6128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GB" dirty="0">
                <a:solidFill>
                  <a:srgbClr val="FF0000"/>
                </a:solidFill>
              </a:rPr>
              <a:t>priority</a:t>
            </a:r>
          </a:p>
        </p:txBody>
      </p:sp>
      <p:sp>
        <p:nvSpPr>
          <p:cNvPr id="12" name="TextBox 11"/>
          <p:cNvSpPr txBox="1"/>
          <p:nvPr/>
        </p:nvSpPr>
        <p:spPr>
          <a:xfrm>
            <a:off x="476751" y="395810"/>
            <a:ext cx="11333748" cy="584775"/>
          </a:xfrm>
          <a:prstGeom prst="rect">
            <a:avLst/>
          </a:prstGeom>
          <a:noFill/>
        </p:spPr>
        <p:txBody>
          <a:bodyPr wrap="square" rtlCol="0">
            <a:spAutoFit/>
          </a:bodyPr>
          <a:lstStyle/>
          <a:p>
            <a:r>
              <a:rPr lang="en-GB" sz="3200" dirty="0"/>
              <a:t>DCPP’s 2018 objectives: Assuring the Defence Supply Chain</a:t>
            </a:r>
          </a:p>
        </p:txBody>
      </p:sp>
      <p:cxnSp>
        <p:nvCxnSpPr>
          <p:cNvPr id="13" name="Straight Connector 12"/>
          <p:cNvCxnSpPr/>
          <p:nvPr/>
        </p:nvCxnSpPr>
        <p:spPr>
          <a:xfrm>
            <a:off x="6143625" y="2057400"/>
            <a:ext cx="0" cy="443126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89546" y="2968968"/>
            <a:ext cx="576000" cy="3519700"/>
          </a:xfrm>
          <a:prstGeom prst="rect">
            <a:avLst/>
          </a:prstGeom>
          <a:noFill/>
          <a:ln>
            <a:solidFill>
              <a:schemeClr val="bg2">
                <a:lumMod val="50000"/>
              </a:schemeClr>
            </a:solidFill>
          </a:ln>
        </p:spPr>
        <p:txBody>
          <a:bodyPr vert="vert270" wrap="square" rtlCol="0">
            <a:spAutoFit/>
          </a:bodyPr>
          <a:lstStyle/>
          <a:p>
            <a:pPr algn="ctr"/>
            <a:r>
              <a:rPr lang="en-GB" dirty="0"/>
              <a:t>Objectives</a:t>
            </a:r>
          </a:p>
        </p:txBody>
      </p:sp>
    </p:spTree>
    <p:extLst>
      <p:ext uri="{BB962C8B-B14F-4D97-AF65-F5344CB8AC3E}">
        <p14:creationId xmlns:p14="http://schemas.microsoft.com/office/powerpoint/2010/main" val="64934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899193" y="1816361"/>
            <a:ext cx="4135272" cy="392163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99243"/>
            <a:ext cx="10252364" cy="1325563"/>
          </a:xfrm>
        </p:spPr>
        <p:txBody>
          <a:bodyPr>
            <a:normAutofit/>
          </a:bodyPr>
          <a:lstStyle/>
          <a:p>
            <a:r>
              <a:rPr lang="en-GB" dirty="0"/>
              <a:t>Implementation: what does it mean for me?</a:t>
            </a:r>
          </a:p>
        </p:txBody>
      </p:sp>
      <p:sp>
        <p:nvSpPr>
          <p:cNvPr id="3" name="Content Placeholder 2"/>
          <p:cNvSpPr>
            <a:spLocks noGrp="1"/>
          </p:cNvSpPr>
          <p:nvPr>
            <p:ph idx="1"/>
          </p:nvPr>
        </p:nvSpPr>
        <p:spPr>
          <a:xfrm>
            <a:off x="247650" y="1464786"/>
            <a:ext cx="7651543" cy="4902587"/>
          </a:xfrm>
        </p:spPr>
        <p:txBody>
          <a:bodyPr>
            <a:normAutofit fontScale="92500" lnSpcReduction="20000"/>
          </a:bodyPr>
          <a:lstStyle/>
          <a:p>
            <a:pPr marL="0" indent="0">
              <a:lnSpc>
                <a:spcPct val="110000"/>
              </a:lnSpc>
              <a:buNone/>
            </a:pPr>
            <a:r>
              <a:rPr lang="en-GB" sz="2400" dirty="0"/>
              <a:t>Buyers and suppliers will engage with the Cyber Security Model (CSM).</a:t>
            </a:r>
          </a:p>
          <a:p>
            <a:pPr marL="0" indent="0">
              <a:lnSpc>
                <a:spcPct val="110000"/>
              </a:lnSpc>
              <a:buNone/>
            </a:pPr>
            <a:r>
              <a:rPr lang="en-GB" sz="2400" dirty="0"/>
              <a:t>The CSM is a three stage process.</a:t>
            </a:r>
          </a:p>
          <a:p>
            <a:pPr lvl="1">
              <a:lnSpc>
                <a:spcPct val="110000"/>
              </a:lnSpc>
            </a:pPr>
            <a:r>
              <a:rPr lang="en-GB" sz="2100" dirty="0"/>
              <a:t>First, a Risk Assessment is conducted. </a:t>
            </a:r>
          </a:p>
          <a:p>
            <a:pPr lvl="2">
              <a:lnSpc>
                <a:spcPct val="110000"/>
              </a:lnSpc>
            </a:pPr>
            <a:r>
              <a:rPr lang="en-GB" sz="1900" dirty="0"/>
              <a:t>Each new contract requires a </a:t>
            </a:r>
            <a:r>
              <a:rPr lang="en-GB" sz="1900" b="1" dirty="0"/>
              <a:t>Risk Assessment </a:t>
            </a:r>
            <a:r>
              <a:rPr lang="en-GB" sz="1900" dirty="0"/>
              <a:t>(this assesses the cyber risk) and creates a </a:t>
            </a:r>
            <a:r>
              <a:rPr lang="en-GB" sz="1900" b="1" dirty="0"/>
              <a:t>Risk Assessment Reference (</a:t>
            </a:r>
            <a:r>
              <a:rPr lang="en-GB" sz="1900" b="1" dirty="0" err="1"/>
              <a:t>RAR</a:t>
            </a:r>
            <a:r>
              <a:rPr lang="en-GB" sz="1900" b="1" dirty="0"/>
              <a:t>)</a:t>
            </a:r>
            <a:r>
              <a:rPr lang="en-GB" sz="1900" dirty="0"/>
              <a:t>.</a:t>
            </a:r>
          </a:p>
          <a:p>
            <a:pPr lvl="1">
              <a:lnSpc>
                <a:spcPct val="110000"/>
              </a:lnSpc>
            </a:pPr>
            <a:r>
              <a:rPr lang="en-GB" sz="2100" dirty="0"/>
              <a:t>Second, a </a:t>
            </a:r>
            <a:r>
              <a:rPr lang="en-GB" sz="2100" b="1" dirty="0"/>
              <a:t>Supplier Assurance Questionnaire (</a:t>
            </a:r>
            <a:r>
              <a:rPr lang="en-GB" sz="2100" b="1" dirty="0" err="1"/>
              <a:t>SAQ</a:t>
            </a:r>
            <a:r>
              <a:rPr lang="en-GB" sz="2100" b="1" dirty="0"/>
              <a:t>) </a:t>
            </a:r>
            <a:r>
              <a:rPr lang="en-GB" sz="2100" dirty="0"/>
              <a:t>is completed by suppliers (to demonstrate they can meet the requirements of this risk).</a:t>
            </a:r>
          </a:p>
          <a:p>
            <a:pPr lvl="2">
              <a:lnSpc>
                <a:spcPct val="110000"/>
              </a:lnSpc>
            </a:pPr>
            <a:r>
              <a:rPr lang="en-GB" sz="1900" dirty="0"/>
              <a:t>Those not able to demonstrate compliance are able to complete a</a:t>
            </a:r>
            <a:r>
              <a:rPr lang="en-GB" sz="1900" b="1" dirty="0"/>
              <a:t> Cyber Implementation Plan (CIP)</a:t>
            </a:r>
            <a:r>
              <a:rPr lang="en-GB" sz="1900" dirty="0"/>
              <a:t>.</a:t>
            </a:r>
          </a:p>
          <a:p>
            <a:pPr lvl="1">
              <a:lnSpc>
                <a:spcPct val="110000"/>
              </a:lnSpc>
            </a:pPr>
            <a:r>
              <a:rPr lang="en-GB" sz="2000" dirty="0"/>
              <a:t>The third, and final, stage is an </a:t>
            </a:r>
            <a:r>
              <a:rPr lang="en-GB" sz="2000" b="1" dirty="0"/>
              <a:t>assessment</a:t>
            </a:r>
            <a:r>
              <a:rPr lang="en-GB" sz="2000" dirty="0"/>
              <a:t> by the buyer of the submitted </a:t>
            </a:r>
            <a:r>
              <a:rPr lang="en-GB" sz="2000" dirty="0" err="1"/>
              <a:t>SAQs</a:t>
            </a:r>
            <a:r>
              <a:rPr lang="en-GB" sz="2000" dirty="0"/>
              <a:t> and CIPs.</a:t>
            </a:r>
          </a:p>
          <a:p>
            <a:pPr marL="0" indent="0">
              <a:lnSpc>
                <a:spcPct val="110000"/>
              </a:lnSpc>
              <a:buNone/>
            </a:pPr>
            <a:r>
              <a:rPr lang="en-GB" sz="2400" dirty="0"/>
              <a:t>The first two stages are completed using the online tool, </a:t>
            </a:r>
            <a:br>
              <a:rPr lang="en-GB" sz="2400" dirty="0"/>
            </a:br>
            <a:r>
              <a:rPr lang="en-GB" sz="2400" dirty="0"/>
              <a:t>Octavian:</a:t>
            </a:r>
            <a:r>
              <a:rPr lang="en-GB" dirty="0"/>
              <a:t> </a:t>
            </a:r>
            <a:r>
              <a:rPr lang="en-GB" sz="2400" u="sng" dirty="0">
                <a:hlinkClick r:id="rId4"/>
              </a:rPr>
              <a:t>https://suppliercyberprotection.service.gov.uk/</a:t>
            </a:r>
            <a:r>
              <a:rPr lang="en-GB" sz="2400" dirty="0"/>
              <a:t>  </a:t>
            </a:r>
          </a:p>
        </p:txBody>
      </p:sp>
      <p:sp>
        <p:nvSpPr>
          <p:cNvPr id="6" name="TextBox 5"/>
          <p:cNvSpPr txBox="1"/>
          <p:nvPr/>
        </p:nvSpPr>
        <p:spPr>
          <a:xfrm>
            <a:off x="1" y="6543675"/>
            <a:ext cx="1801504" cy="369332"/>
          </a:xfrm>
          <a:prstGeom prst="rect">
            <a:avLst/>
          </a:prstGeom>
          <a:solidFill>
            <a:srgbClr val="002060"/>
          </a:solidFill>
        </p:spPr>
        <p:txBody>
          <a:bodyPr wrap="square" rtlCol="0">
            <a:spAutoFit/>
          </a:bodyPr>
          <a:lstStyle/>
          <a:p>
            <a:r>
              <a:rPr lang="en-GB" dirty="0">
                <a:solidFill>
                  <a:schemeClr val="bg1"/>
                </a:solidFill>
              </a:rPr>
              <a:t>Implementation</a:t>
            </a:r>
          </a:p>
        </p:txBody>
      </p:sp>
      <p:sp>
        <p:nvSpPr>
          <p:cNvPr id="8" name="TextBox 7"/>
          <p:cNvSpPr txBox="1"/>
          <p:nvPr/>
        </p:nvSpPr>
        <p:spPr>
          <a:xfrm>
            <a:off x="247650" y="2671687"/>
            <a:ext cx="345989" cy="369332"/>
          </a:xfrm>
          <a:prstGeom prst="rect">
            <a:avLst/>
          </a:prstGeom>
          <a:noFill/>
          <a:ln w="25400">
            <a:solidFill>
              <a:srgbClr val="FF0000"/>
            </a:solidFill>
          </a:ln>
        </p:spPr>
        <p:txBody>
          <a:bodyPr wrap="square" rtlCol="0">
            <a:spAutoFit/>
          </a:bodyPr>
          <a:lstStyle/>
          <a:p>
            <a:pPr algn="ctr"/>
            <a:r>
              <a:rPr lang="en-GB" dirty="0"/>
              <a:t>1</a:t>
            </a:r>
          </a:p>
        </p:txBody>
      </p:sp>
      <p:sp>
        <p:nvSpPr>
          <p:cNvPr id="9" name="TextBox 8"/>
          <p:cNvSpPr txBox="1"/>
          <p:nvPr/>
        </p:nvSpPr>
        <p:spPr>
          <a:xfrm>
            <a:off x="247650" y="3546748"/>
            <a:ext cx="345989" cy="369332"/>
          </a:xfrm>
          <a:prstGeom prst="rect">
            <a:avLst/>
          </a:prstGeom>
          <a:noFill/>
          <a:ln w="25400">
            <a:solidFill>
              <a:srgbClr val="FF0000"/>
            </a:solidFill>
          </a:ln>
        </p:spPr>
        <p:txBody>
          <a:bodyPr wrap="square" rtlCol="0">
            <a:spAutoFit/>
          </a:bodyPr>
          <a:lstStyle/>
          <a:p>
            <a:pPr algn="ctr"/>
            <a:r>
              <a:rPr lang="en-GB" dirty="0"/>
              <a:t>2</a:t>
            </a:r>
          </a:p>
        </p:txBody>
      </p:sp>
      <p:sp>
        <p:nvSpPr>
          <p:cNvPr id="10" name="TextBox 9"/>
          <p:cNvSpPr txBox="1"/>
          <p:nvPr/>
        </p:nvSpPr>
        <p:spPr>
          <a:xfrm>
            <a:off x="248918" y="4960994"/>
            <a:ext cx="345989" cy="369332"/>
          </a:xfrm>
          <a:prstGeom prst="rect">
            <a:avLst/>
          </a:prstGeom>
          <a:noFill/>
          <a:ln w="25400">
            <a:solidFill>
              <a:srgbClr val="FF0000"/>
            </a:solidFill>
          </a:ln>
        </p:spPr>
        <p:txBody>
          <a:bodyPr wrap="square" rtlCol="0">
            <a:spAutoFit/>
          </a:bodyPr>
          <a:lstStyle/>
          <a:p>
            <a:pPr algn="ctr"/>
            <a:r>
              <a:rPr lang="en-GB" dirty="0"/>
              <a:t>3</a:t>
            </a:r>
          </a:p>
        </p:txBody>
      </p:sp>
    </p:spTree>
    <p:extLst>
      <p:ext uri="{BB962C8B-B14F-4D97-AF65-F5344CB8AC3E}">
        <p14:creationId xmlns:p14="http://schemas.microsoft.com/office/powerpoint/2010/main" val="4101287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DEFCON 658 </a:t>
            </a:r>
          </a:p>
        </p:txBody>
      </p:sp>
      <p:sp>
        <p:nvSpPr>
          <p:cNvPr id="5" name="Title 1"/>
          <p:cNvSpPr txBox="1">
            <a:spLocks/>
          </p:cNvSpPr>
          <p:nvPr/>
        </p:nvSpPr>
        <p:spPr>
          <a:xfrm>
            <a:off x="8355338" y="519237"/>
            <a:ext cx="3227064" cy="395164"/>
          </a:xfrm>
          <a:prstGeom prst="rect">
            <a:avLst/>
          </a:prstGeom>
        </p:spPr>
        <p:txBody>
          <a:bodyPr vert="horz" lIns="0" tIns="0" rIns="0" bIns="0" rtlCol="0" anchor="t" anchorCtr="0">
            <a:noAutofit/>
          </a:bodyPr>
          <a:lstStyle>
            <a:lvl1pPr algn="l" defTabSz="914377" rtl="0" eaLnBrk="1" latinLnBrk="0" hangingPunct="1">
              <a:lnSpc>
                <a:spcPct val="90000"/>
              </a:lnSpc>
              <a:spcBef>
                <a:spcPct val="0"/>
              </a:spcBef>
              <a:buNone/>
              <a:defRPr sz="2800" b="1" kern="1200">
                <a:solidFill>
                  <a:schemeClr val="tx1"/>
                </a:solidFill>
                <a:latin typeface="+mj-lt"/>
                <a:ea typeface="+mj-ea"/>
                <a:cs typeface="+mj-cs"/>
              </a:defRPr>
            </a:lvl1pPr>
          </a:lstStyle>
          <a:p>
            <a:pPr algn="r"/>
            <a:endParaRPr lang="en-GB" dirty="0">
              <a:solidFill>
                <a:srgbClr val="FF0000"/>
              </a:solidFill>
            </a:endParaRPr>
          </a:p>
        </p:txBody>
      </p:sp>
      <p:sp>
        <p:nvSpPr>
          <p:cNvPr id="6" name="Content Placeholder 5"/>
          <p:cNvSpPr>
            <a:spLocks noGrp="1"/>
          </p:cNvSpPr>
          <p:nvPr>
            <p:ph sz="half" idx="1"/>
          </p:nvPr>
        </p:nvSpPr>
        <p:spPr>
          <a:xfrm>
            <a:off x="609598" y="1671360"/>
            <a:ext cx="10646388" cy="4572000"/>
          </a:xfrm>
        </p:spPr>
        <p:txBody>
          <a:bodyPr>
            <a:normAutofit fontScale="70000" lnSpcReduction="20000"/>
          </a:bodyPr>
          <a:lstStyle/>
          <a:p>
            <a:r>
              <a:rPr lang="en-GB" dirty="0"/>
              <a:t>The DEFCON (Defence Condition) sets out the obligations of the parties and defines </a:t>
            </a:r>
            <a:r>
              <a:rPr lang="en-GB" b="1" dirty="0"/>
              <a:t>MOD Identifiable Information</a:t>
            </a:r>
            <a:r>
              <a:rPr lang="en-GB" dirty="0"/>
              <a:t>, which the Cyber Security Model aims to protect.</a:t>
            </a:r>
          </a:p>
          <a:p>
            <a:r>
              <a:rPr lang="en-GB" dirty="0"/>
              <a:t>Each buyer must determine the Cyber Risk Profile appropriate to </a:t>
            </a:r>
            <a:r>
              <a:rPr lang="en-GB" sz="2900" dirty="0"/>
              <a:t>the ITT / contract </a:t>
            </a:r>
            <a:r>
              <a:rPr lang="en-GB" dirty="0"/>
              <a:t>and notify their supplier; from 1 October each supplier will need to complete the same process for each sub-contractor where </a:t>
            </a:r>
            <a:r>
              <a:rPr lang="en-GB" b="1" dirty="0"/>
              <a:t>MOD Identifiable Information flows down </a:t>
            </a:r>
            <a:r>
              <a:rPr lang="en-GB" dirty="0"/>
              <a:t>the supply chain.</a:t>
            </a:r>
          </a:p>
          <a:p>
            <a:r>
              <a:rPr lang="en-GB" dirty="0"/>
              <a:t>Not strict liability – recognised that cyber security incidents will happen, but obligation to inform MOD and co-operate with MOD on mitigation.</a:t>
            </a:r>
          </a:p>
          <a:p>
            <a:r>
              <a:rPr lang="en-GB" b="1" dirty="0"/>
              <a:t>From October 2017</a:t>
            </a:r>
            <a:r>
              <a:rPr lang="en-GB" dirty="0"/>
              <a:t>, must  </a:t>
            </a:r>
            <a:r>
              <a:rPr lang="en-GB" b="1" dirty="0"/>
              <a:t>flow-down</a:t>
            </a:r>
            <a:r>
              <a:rPr lang="en-GB" dirty="0"/>
              <a:t> provisions to sub-contractors.  Able to rely on their self-certification but must report any areas of known non-compliance to MOD and act on </a:t>
            </a:r>
            <a:r>
              <a:rPr lang="en-GB" dirty="0" err="1"/>
              <a:t>MOD’s</a:t>
            </a:r>
            <a:r>
              <a:rPr lang="en-GB" dirty="0"/>
              <a:t> instructions to address non-compliance.</a:t>
            </a:r>
          </a:p>
          <a:p>
            <a:r>
              <a:rPr lang="en-GB" dirty="0"/>
              <a:t>Extensive audit provisions and record keeping obligations (until 6 years after the contract end date) regarding MOD Identifiable Information relating to Contract Deliverables and copies of documents used to comply with DEFSTAN 05-138.</a:t>
            </a:r>
          </a:p>
          <a:p>
            <a:r>
              <a:rPr lang="en-GB" dirty="0"/>
              <a:t>Breach of the DEFCON may lead to contract termination and / or damages.</a:t>
            </a:r>
          </a:p>
          <a:p>
            <a:r>
              <a:rPr lang="en-GB" dirty="0"/>
              <a:t>If the Cyber Risk Profile is changed by the MOD, the supplier can request more time to comply which could incur additional cost.</a:t>
            </a:r>
          </a:p>
        </p:txBody>
      </p:sp>
      <p:sp>
        <p:nvSpPr>
          <p:cNvPr id="7" name="TextBox 6"/>
          <p:cNvSpPr txBox="1"/>
          <p:nvPr/>
        </p:nvSpPr>
        <p:spPr>
          <a:xfrm>
            <a:off x="0" y="6488668"/>
            <a:ext cx="1637731" cy="369332"/>
          </a:xfrm>
          <a:prstGeom prst="rect">
            <a:avLst/>
          </a:prstGeom>
          <a:solidFill>
            <a:srgbClr val="002060"/>
          </a:solidFill>
        </p:spPr>
        <p:txBody>
          <a:bodyPr wrap="square" rtlCol="0">
            <a:spAutoFit/>
          </a:bodyPr>
          <a:lstStyle/>
          <a:p>
            <a:r>
              <a:rPr lang="en-GB" dirty="0">
                <a:solidFill>
                  <a:schemeClr val="bg1"/>
                </a:solidFill>
              </a:rPr>
              <a:t>Key documents</a:t>
            </a:r>
          </a:p>
        </p:txBody>
      </p:sp>
    </p:spTree>
    <p:extLst>
      <p:ext uri="{BB962C8B-B14F-4D97-AF65-F5344CB8AC3E}">
        <p14:creationId xmlns:p14="http://schemas.microsoft.com/office/powerpoint/2010/main" val="114991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120" y="99001"/>
            <a:ext cx="10515600" cy="1325563"/>
          </a:xfrm>
        </p:spPr>
        <p:txBody>
          <a:bodyPr/>
          <a:lstStyle/>
          <a:p>
            <a:r>
              <a:rPr lang="en-GB" dirty="0"/>
              <a:t>DEFSTAN 05-138</a:t>
            </a:r>
          </a:p>
        </p:txBody>
      </p:sp>
      <p:sp>
        <p:nvSpPr>
          <p:cNvPr id="5" name="Title 1"/>
          <p:cNvSpPr txBox="1">
            <a:spLocks/>
          </p:cNvSpPr>
          <p:nvPr/>
        </p:nvSpPr>
        <p:spPr>
          <a:xfrm>
            <a:off x="8355338" y="519237"/>
            <a:ext cx="3227064" cy="395164"/>
          </a:xfrm>
          <a:prstGeom prst="rect">
            <a:avLst/>
          </a:prstGeom>
        </p:spPr>
        <p:txBody>
          <a:bodyPr vert="horz" lIns="0" tIns="0" rIns="0" bIns="0" rtlCol="0" anchor="t" anchorCtr="0">
            <a:noAutofit/>
          </a:bodyPr>
          <a:lstStyle>
            <a:lvl1pPr algn="l" defTabSz="914377" rtl="0" eaLnBrk="1" latinLnBrk="0" hangingPunct="1">
              <a:lnSpc>
                <a:spcPct val="90000"/>
              </a:lnSpc>
              <a:spcBef>
                <a:spcPct val="0"/>
              </a:spcBef>
              <a:buNone/>
              <a:defRPr sz="2800" b="1" kern="1200">
                <a:solidFill>
                  <a:schemeClr val="tx1"/>
                </a:solidFill>
                <a:latin typeface="+mj-lt"/>
                <a:ea typeface="+mj-ea"/>
                <a:cs typeface="+mj-cs"/>
              </a:defRPr>
            </a:lvl1pPr>
          </a:lstStyle>
          <a:p>
            <a:pPr algn="r"/>
            <a:endParaRPr lang="en-GB" dirty="0">
              <a:solidFill>
                <a:srgbClr val="FF0000"/>
              </a:solidFill>
            </a:endParaRPr>
          </a:p>
        </p:txBody>
      </p:sp>
      <p:sp>
        <p:nvSpPr>
          <p:cNvPr id="6" name="Content Placeholder 5"/>
          <p:cNvSpPr>
            <a:spLocks noGrp="1"/>
          </p:cNvSpPr>
          <p:nvPr>
            <p:ph sz="half" idx="1"/>
          </p:nvPr>
        </p:nvSpPr>
        <p:spPr>
          <a:xfrm>
            <a:off x="429332" y="1424564"/>
            <a:ext cx="10646388" cy="4832350"/>
          </a:xfrm>
        </p:spPr>
        <p:txBody>
          <a:bodyPr>
            <a:normAutofit fontScale="85000" lnSpcReduction="10000"/>
          </a:bodyPr>
          <a:lstStyle/>
          <a:p>
            <a:r>
              <a:rPr lang="en-GB" dirty="0"/>
              <a:t>There are 5 possible cyber risk profiles from the first stage of the CSM, a Risk Assessment, these are: Not Applicable, Very Low, Low, Moderate and High.</a:t>
            </a:r>
          </a:p>
          <a:p>
            <a:r>
              <a:rPr lang="en-GB" dirty="0"/>
              <a:t>The </a:t>
            </a:r>
            <a:r>
              <a:rPr lang="en-GB" dirty="0" err="1"/>
              <a:t>DEFSTAN</a:t>
            </a:r>
            <a:r>
              <a:rPr lang="en-GB" dirty="0"/>
              <a:t> (Defence Standard) sets out the control measures for the 5 </a:t>
            </a:r>
            <a:r>
              <a:rPr lang="en-GB" b="1" dirty="0"/>
              <a:t>Cyber Risk Profiles</a:t>
            </a:r>
            <a:r>
              <a:rPr lang="en-GB" dirty="0"/>
              <a:t>, focusing on the implementation of relevant security policies.</a:t>
            </a:r>
          </a:p>
          <a:p>
            <a:endParaRPr lang="en-GB" dirty="0"/>
          </a:p>
          <a:p>
            <a:pPr marL="457200" lvl="1" indent="0">
              <a:buNone/>
            </a:pPr>
            <a:r>
              <a:rPr lang="en-GB" b="1" dirty="0"/>
              <a:t>•	N/A- </a:t>
            </a:r>
            <a:r>
              <a:rPr lang="en-GB" dirty="0"/>
              <a:t>No action required. Although the DCPP advises all suppliers to achieve Cyber Essentials certification as a minimum.</a:t>
            </a:r>
          </a:p>
          <a:p>
            <a:pPr lvl="1"/>
            <a:endParaRPr lang="en-GB" b="1" dirty="0"/>
          </a:p>
          <a:p>
            <a:pPr marL="457200" lvl="1" indent="0">
              <a:buNone/>
            </a:pPr>
            <a:r>
              <a:rPr lang="en-GB" b="1" dirty="0"/>
              <a:t>•	Very Low - </a:t>
            </a:r>
            <a:r>
              <a:rPr lang="en-GB" dirty="0"/>
              <a:t>Cyber Essentials certification.</a:t>
            </a:r>
          </a:p>
          <a:p>
            <a:pPr lvl="1"/>
            <a:endParaRPr lang="en-GB" b="1" dirty="0"/>
          </a:p>
          <a:p>
            <a:pPr marL="457200" lvl="1" indent="0">
              <a:buNone/>
            </a:pPr>
            <a:r>
              <a:rPr lang="en-GB" b="1" dirty="0"/>
              <a:t>•	Low - </a:t>
            </a:r>
            <a:r>
              <a:rPr lang="en-GB" dirty="0"/>
              <a:t>Cyber Essentials Plus certification, and additional controls.</a:t>
            </a:r>
          </a:p>
          <a:p>
            <a:pPr lvl="1"/>
            <a:endParaRPr lang="en-GB" b="1" dirty="0"/>
          </a:p>
          <a:p>
            <a:pPr marL="457200" lvl="1" indent="0">
              <a:buNone/>
            </a:pPr>
            <a:r>
              <a:rPr lang="en-GB" b="1" dirty="0"/>
              <a:t>•	Moderate - </a:t>
            </a:r>
            <a:r>
              <a:rPr lang="en-GB" dirty="0"/>
              <a:t>All the requirements of ‘Low’ and additional controls.</a:t>
            </a:r>
          </a:p>
          <a:p>
            <a:pPr lvl="1"/>
            <a:endParaRPr lang="en-GB" b="1" dirty="0"/>
          </a:p>
          <a:p>
            <a:pPr marL="457200" lvl="1" indent="0">
              <a:buNone/>
            </a:pPr>
            <a:r>
              <a:rPr lang="en-GB" b="1" dirty="0"/>
              <a:t>•	High – </a:t>
            </a:r>
            <a:r>
              <a:rPr lang="en-GB" dirty="0"/>
              <a:t>All the requirements of ‘Moderate’ and additional controls.</a:t>
            </a:r>
          </a:p>
          <a:p>
            <a:endParaRPr lang="en-GB" dirty="0"/>
          </a:p>
        </p:txBody>
      </p:sp>
      <p:sp>
        <p:nvSpPr>
          <p:cNvPr id="7" name="TextBox 6"/>
          <p:cNvSpPr txBox="1"/>
          <p:nvPr/>
        </p:nvSpPr>
        <p:spPr>
          <a:xfrm>
            <a:off x="0" y="6488668"/>
            <a:ext cx="1637731" cy="369332"/>
          </a:xfrm>
          <a:prstGeom prst="rect">
            <a:avLst/>
          </a:prstGeom>
          <a:solidFill>
            <a:srgbClr val="002060"/>
          </a:solidFill>
        </p:spPr>
        <p:txBody>
          <a:bodyPr wrap="square" rtlCol="0">
            <a:spAutoFit/>
          </a:bodyPr>
          <a:lstStyle/>
          <a:p>
            <a:r>
              <a:rPr lang="en-GB" dirty="0">
                <a:solidFill>
                  <a:schemeClr val="bg1"/>
                </a:solidFill>
              </a:rPr>
              <a:t>Key documents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8905" y="4134679"/>
            <a:ext cx="3759283" cy="2122236"/>
          </a:xfrm>
          <a:prstGeom prst="rect">
            <a:avLst/>
          </a:prstGeom>
        </p:spPr>
      </p:pic>
    </p:spTree>
    <p:extLst>
      <p:ext uri="{BB962C8B-B14F-4D97-AF65-F5344CB8AC3E}">
        <p14:creationId xmlns:p14="http://schemas.microsoft.com/office/powerpoint/2010/main" val="44078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1455</Words>
  <Application>Microsoft Office PowerPoint</Application>
  <PresentationFormat>Widescreen</PresentationFormat>
  <Paragraphs>166</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HP Simplified</vt:lpstr>
      <vt:lpstr>Office Theme</vt:lpstr>
      <vt:lpstr>Board-level Briefing Pack</vt:lpstr>
      <vt:lpstr>Agenda</vt:lpstr>
      <vt:lpstr>Context</vt:lpstr>
      <vt:lpstr>Background</vt:lpstr>
      <vt:lpstr>What is the DCPP?</vt:lpstr>
      <vt:lpstr>PowerPoint Presentation</vt:lpstr>
      <vt:lpstr>Implementation: what does it mean for me?</vt:lpstr>
      <vt:lpstr>DEFCON 658 </vt:lpstr>
      <vt:lpstr>DEFSTAN 05-138</vt:lpstr>
      <vt:lpstr>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2018-04-19T08:42:42Z</dcterms:created>
  <dcterms:modified xsi:type="dcterms:W3CDTF">2018-04-19T08:43:01Z</dcterms:modified>
</cp:coreProperties>
</file>