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2" r:id="rId5"/>
  </p:sldMasterIdLst>
  <p:notesMasterIdLst>
    <p:notesMasterId r:id="rId20"/>
  </p:notesMasterIdLst>
  <p:handoutMasterIdLst>
    <p:handoutMasterId r:id="rId21"/>
  </p:handoutMasterIdLst>
  <p:sldIdLst>
    <p:sldId id="310" r:id="rId6"/>
    <p:sldId id="304" r:id="rId7"/>
    <p:sldId id="292" r:id="rId8"/>
    <p:sldId id="293" r:id="rId9"/>
    <p:sldId id="296" r:id="rId10"/>
    <p:sldId id="299" r:id="rId11"/>
    <p:sldId id="297" r:id="rId12"/>
    <p:sldId id="298" r:id="rId13"/>
    <p:sldId id="305" r:id="rId14"/>
    <p:sldId id="306" r:id="rId15"/>
    <p:sldId id="307" r:id="rId16"/>
    <p:sldId id="308" r:id="rId17"/>
    <p:sldId id="309" r:id="rId18"/>
    <p:sldId id="311" r:id="rId19"/>
  </p:sldIdLst>
  <p:sldSz cx="12192000" cy="6858000"/>
  <p:notesSz cx="6669088" cy="9872663"/>
  <p:defaultTextStyle>
    <a:defPPr>
      <a:defRPr lang="en-GB"/>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Default Section" id="{62C54502-D187-416A-B576-882DE8BD6B37}">
          <p14:sldIdLst>
            <p14:sldId id="310"/>
            <p14:sldId id="304"/>
            <p14:sldId id="292"/>
            <p14:sldId id="293"/>
            <p14:sldId id="296"/>
            <p14:sldId id="299"/>
            <p14:sldId id="297"/>
            <p14:sldId id="298"/>
            <p14:sldId id="305"/>
            <p14:sldId id="306"/>
            <p14:sldId id="307"/>
            <p14:sldId id="308"/>
            <p14:sldId id="309"/>
            <p14:sldId id="31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B81A"/>
    <a:srgbClr val="F18E00"/>
    <a:srgbClr val="A0558F"/>
    <a:srgbClr val="0079BC"/>
    <a:srgbClr val="68BD49"/>
    <a:srgbClr val="4D4D4D"/>
    <a:srgbClr val="6C6F70"/>
    <a:srgbClr val="FFFFFF"/>
    <a:srgbClr val="86BE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18" autoAdjust="0"/>
    <p:restoredTop sz="94660"/>
  </p:normalViewPr>
  <p:slideViewPr>
    <p:cSldViewPr>
      <p:cViewPr varScale="1">
        <p:scale>
          <a:sx n="111" d="100"/>
          <a:sy n="111" d="100"/>
        </p:scale>
        <p:origin x="224" y="25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0" d="100"/>
          <a:sy n="110" d="100"/>
        </p:scale>
        <p:origin x="2382"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2AC4CCDA-8D15-48C0-B5F3-626A93EA51DD}" type="datetimeFigureOut">
              <a:rPr lang="en-GB" smtClean="0"/>
              <a:t>29/06/2017</a:t>
            </a:fld>
            <a:endParaRPr lang="en-GB"/>
          </a:p>
        </p:txBody>
      </p:sp>
      <p:sp>
        <p:nvSpPr>
          <p:cNvPr id="4" name="Footer Placeholder 3"/>
          <p:cNvSpPr>
            <a:spLocks noGrp="1"/>
          </p:cNvSpPr>
          <p:nvPr>
            <p:ph type="ftr" sz="quarter" idx="2"/>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8"/>
            <a:ext cx="2889938" cy="495347"/>
          </a:xfrm>
          <a:prstGeom prst="rect">
            <a:avLst/>
          </a:prstGeom>
        </p:spPr>
        <p:txBody>
          <a:bodyPr vert="horz" lIns="91440" tIns="45720" rIns="91440" bIns="45720" rtlCol="0" anchor="b"/>
          <a:lstStyle>
            <a:lvl1pPr algn="r">
              <a:defRPr sz="1200"/>
            </a:lvl1pPr>
          </a:lstStyle>
          <a:p>
            <a:fld id="{8C2B8FE0-82A3-4413-8BF5-2C64B7633C5E}" type="slidenum">
              <a:rPr lang="en-GB" smtClean="0"/>
              <a:t>‹#›</a:t>
            </a:fld>
            <a:endParaRPr lang="en-GB"/>
          </a:p>
        </p:txBody>
      </p:sp>
    </p:spTree>
    <p:extLst>
      <p:ext uri="{BB962C8B-B14F-4D97-AF65-F5344CB8AC3E}">
        <p14:creationId xmlns:p14="http://schemas.microsoft.com/office/powerpoint/2010/main" val="324787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3075" name="Rectangle 3"/>
          <p:cNvSpPr>
            <a:spLocks noGrp="1" noChangeArrowheads="1"/>
          </p:cNvSpPr>
          <p:nvPr>
            <p:ph type="dt" idx="1"/>
          </p:nvPr>
        </p:nvSpPr>
        <p:spPr bwMode="auto">
          <a:xfrm>
            <a:off x="3777607" y="1"/>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16388" name="Rectangle 4"/>
          <p:cNvSpPr>
            <a:spLocks noGrp="1" noRot="1" noChangeAspect="1" noChangeArrowheads="1" noTextEdit="1"/>
          </p:cNvSpPr>
          <p:nvPr>
            <p:ph type="sldImg" idx="2"/>
          </p:nvPr>
        </p:nvSpPr>
        <p:spPr bwMode="auto">
          <a:xfrm>
            <a:off x="42863" y="739775"/>
            <a:ext cx="6583362" cy="37036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66909" y="4689515"/>
            <a:ext cx="5335270" cy="4442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377317"/>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3777607" y="9377317"/>
            <a:ext cx="2889938" cy="493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CD30C55-053B-4B45-A537-EB90960D3A22}" type="slidenum">
              <a:rPr lang="en-GB" altLang="en-US"/>
              <a:pPr/>
              <a:t>‹#›</a:t>
            </a:fld>
            <a:endParaRPr lang="en-GB" altLang="en-US"/>
          </a:p>
        </p:txBody>
      </p:sp>
    </p:spTree>
    <p:extLst>
      <p:ext uri="{BB962C8B-B14F-4D97-AF65-F5344CB8AC3E}">
        <p14:creationId xmlns:p14="http://schemas.microsoft.com/office/powerpoint/2010/main" val="10585962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12290" name="Rectangle 2"/>
          <p:cNvSpPr>
            <a:spLocks noGrp="1" noChangeArrowheads="1"/>
          </p:cNvSpPr>
          <p:nvPr>
            <p:ph type="ctrTitle" hasCustomPrompt="1"/>
          </p:nvPr>
        </p:nvSpPr>
        <p:spPr>
          <a:xfrm>
            <a:off x="622300" y="3645024"/>
            <a:ext cx="10363200" cy="503237"/>
          </a:xfrm>
        </p:spPr>
        <p:txBody>
          <a:bodyPr/>
          <a:lstStyle>
            <a:lvl1pPr>
              <a:defRPr sz="3600" baseline="0">
                <a:solidFill>
                  <a:schemeClr val="bg1"/>
                </a:solidFill>
              </a:defRPr>
            </a:lvl1pPr>
          </a:lstStyle>
          <a:p>
            <a:pPr lvl="0"/>
            <a:r>
              <a:rPr lang="en-GB" noProof="0" dirty="0" smtClean="0"/>
              <a:t>Title slide – design 1</a:t>
            </a:r>
          </a:p>
        </p:txBody>
      </p:sp>
      <p:sp>
        <p:nvSpPr>
          <p:cNvPr id="7" name="Rectangle 3"/>
          <p:cNvSpPr>
            <a:spLocks noGrp="1" noChangeArrowheads="1"/>
          </p:cNvSpPr>
          <p:nvPr>
            <p:ph type="subTitle" idx="1" hasCustomPrompt="1"/>
          </p:nvPr>
        </p:nvSpPr>
        <p:spPr>
          <a:xfrm>
            <a:off x="622300" y="4509120"/>
            <a:ext cx="8534400" cy="1008112"/>
          </a:xfrm>
        </p:spPr>
        <p:txBody>
          <a:bodyPr/>
          <a:lstStyle>
            <a:lvl1pPr>
              <a:spcBef>
                <a:spcPct val="0"/>
              </a:spcBef>
              <a:spcAft>
                <a:spcPct val="0"/>
              </a:spcAft>
              <a:defRPr sz="2800" b="0">
                <a:solidFill>
                  <a:schemeClr val="bg1"/>
                </a:solidFill>
              </a:defRPr>
            </a:lvl1pPr>
          </a:lstStyle>
          <a:p>
            <a:pPr lvl="0"/>
            <a:r>
              <a:rPr lang="en-GB" noProof="0" dirty="0" smtClean="0"/>
              <a:t>Name</a:t>
            </a:r>
            <a:br>
              <a:rPr lang="en-GB" noProof="0" dirty="0" smtClean="0"/>
            </a:br>
            <a:r>
              <a:rPr lang="en-GB" noProof="0" dirty="0" smtClean="0"/>
              <a:t>Date</a:t>
            </a:r>
          </a:p>
        </p:txBody>
      </p:sp>
    </p:spTree>
    <p:extLst>
      <p:ext uri="{BB962C8B-B14F-4D97-AF65-F5344CB8AC3E}">
        <p14:creationId xmlns:p14="http://schemas.microsoft.com/office/powerpoint/2010/main" val="12559678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6"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7"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2938832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6"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1554290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desig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98"/>
            <a:ext cx="12192000" cy="6864096"/>
          </a:xfrm>
          <a:prstGeom prst="rect">
            <a:avLst/>
          </a:prstGeom>
        </p:spPr>
      </p:pic>
      <p:sp>
        <p:nvSpPr>
          <p:cNvPr id="12290" name="Rectangle 2"/>
          <p:cNvSpPr>
            <a:spLocks noGrp="1" noChangeArrowheads="1"/>
          </p:cNvSpPr>
          <p:nvPr>
            <p:ph type="ctrTitle" hasCustomPrompt="1"/>
          </p:nvPr>
        </p:nvSpPr>
        <p:spPr>
          <a:xfrm>
            <a:off x="632479" y="2251883"/>
            <a:ext cx="10363200" cy="503237"/>
          </a:xfrm>
        </p:spPr>
        <p:txBody>
          <a:bodyPr/>
          <a:lstStyle>
            <a:lvl1pPr>
              <a:defRPr sz="3600" baseline="0">
                <a:solidFill>
                  <a:srgbClr val="83B81A"/>
                </a:solidFill>
              </a:defRPr>
            </a:lvl1pPr>
          </a:lstStyle>
          <a:p>
            <a:pPr lvl="0"/>
            <a:r>
              <a:rPr lang="en-GB" noProof="0" dirty="0" smtClean="0"/>
              <a:t>Title slide – design 2</a:t>
            </a:r>
          </a:p>
        </p:txBody>
      </p:sp>
      <p:sp>
        <p:nvSpPr>
          <p:cNvPr id="7" name="Rectangle 3"/>
          <p:cNvSpPr>
            <a:spLocks noGrp="1" noChangeArrowheads="1"/>
          </p:cNvSpPr>
          <p:nvPr>
            <p:ph type="subTitle" idx="1" hasCustomPrompt="1"/>
          </p:nvPr>
        </p:nvSpPr>
        <p:spPr>
          <a:xfrm>
            <a:off x="632479" y="3121608"/>
            <a:ext cx="8534400" cy="1027472"/>
          </a:xfrm>
        </p:spPr>
        <p:txBody>
          <a:bodyPr/>
          <a:lstStyle>
            <a:lvl1pPr>
              <a:spcBef>
                <a:spcPct val="0"/>
              </a:spcBef>
              <a:spcAft>
                <a:spcPct val="0"/>
              </a:spcAft>
              <a:defRPr sz="2800" b="0">
                <a:solidFill>
                  <a:srgbClr val="83B81A"/>
                </a:solidFill>
              </a:defRPr>
            </a:lvl1pPr>
          </a:lstStyle>
          <a:p>
            <a:pPr lvl="0"/>
            <a:r>
              <a:rPr lang="en-GB" noProof="0" dirty="0" smtClean="0"/>
              <a:t>Name</a:t>
            </a:r>
            <a:br>
              <a:rPr lang="en-GB" noProof="0" dirty="0" smtClean="0"/>
            </a:br>
            <a:r>
              <a:rPr lang="en-GB" noProof="0" dirty="0" smtClean="0"/>
              <a:t>Date</a:t>
            </a:r>
          </a:p>
        </p:txBody>
      </p:sp>
    </p:spTree>
    <p:extLst>
      <p:ext uri="{BB962C8B-B14F-4D97-AF65-F5344CB8AC3E}">
        <p14:creationId xmlns:p14="http://schemas.microsoft.com/office/powerpoint/2010/main" val="34921355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design 3">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604" y="0"/>
            <a:ext cx="12173396" cy="6853622"/>
          </a:xfrm>
          <a:prstGeom prst="rect">
            <a:avLst/>
          </a:prstGeom>
        </p:spPr>
      </p:pic>
      <p:sp>
        <p:nvSpPr>
          <p:cNvPr id="12290" name="Rectangle 2"/>
          <p:cNvSpPr>
            <a:spLocks noGrp="1" noChangeArrowheads="1"/>
          </p:cNvSpPr>
          <p:nvPr>
            <p:ph type="ctrTitle" hasCustomPrompt="1"/>
          </p:nvPr>
        </p:nvSpPr>
        <p:spPr>
          <a:xfrm>
            <a:off x="6528048" y="2420888"/>
            <a:ext cx="5184576" cy="1800200"/>
          </a:xfrm>
        </p:spPr>
        <p:txBody>
          <a:bodyPr/>
          <a:lstStyle>
            <a:lvl1pPr>
              <a:defRPr sz="3600">
                <a:solidFill>
                  <a:srgbClr val="83B81A"/>
                </a:solidFill>
              </a:defRPr>
            </a:lvl1pPr>
          </a:lstStyle>
          <a:p>
            <a:pPr lvl="0"/>
            <a:r>
              <a:rPr lang="en-GB" noProof="0" dirty="0" smtClean="0"/>
              <a:t>Title slide – design 3</a:t>
            </a:r>
          </a:p>
        </p:txBody>
      </p:sp>
      <p:sp>
        <p:nvSpPr>
          <p:cNvPr id="12291" name="Rectangle 3"/>
          <p:cNvSpPr>
            <a:spLocks noGrp="1" noChangeArrowheads="1"/>
          </p:cNvSpPr>
          <p:nvPr>
            <p:ph type="subTitle" idx="1" hasCustomPrompt="1"/>
          </p:nvPr>
        </p:nvSpPr>
        <p:spPr>
          <a:xfrm>
            <a:off x="6528048" y="4509120"/>
            <a:ext cx="5184576" cy="1368152"/>
          </a:xfrm>
        </p:spPr>
        <p:txBody>
          <a:bodyPr/>
          <a:lstStyle>
            <a:lvl1pPr marL="0" indent="0">
              <a:spcBef>
                <a:spcPct val="0"/>
              </a:spcBef>
              <a:spcAft>
                <a:spcPct val="0"/>
              </a:spcAft>
              <a:defRPr sz="2800" b="0">
                <a:solidFill>
                  <a:srgbClr val="83B81A"/>
                </a:solidFill>
              </a:defRPr>
            </a:lvl1pPr>
          </a:lstStyle>
          <a:p>
            <a:pPr lvl="0"/>
            <a:r>
              <a:rPr lang="en-GB" noProof="0" dirty="0" smtClean="0"/>
              <a:t>Name</a:t>
            </a:r>
            <a:br>
              <a:rPr lang="en-GB" noProof="0" dirty="0" smtClean="0"/>
            </a:br>
            <a:r>
              <a:rPr lang="en-GB" noProof="0" dirty="0" smtClean="0"/>
              <a:t>Date</a:t>
            </a:r>
          </a:p>
        </p:txBody>
      </p:sp>
    </p:spTree>
    <p:extLst>
      <p:ext uri="{BB962C8B-B14F-4D97-AF65-F5344CB8AC3E}">
        <p14:creationId xmlns:p14="http://schemas.microsoft.com/office/powerpoint/2010/main" val="3993075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Basic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smtClean="0"/>
              <a:t>Click to edit Master title style</a:t>
            </a:r>
            <a:endParaRPr lang="en-GB" dirty="0"/>
          </a:p>
        </p:txBody>
      </p:sp>
      <p:sp>
        <p:nvSpPr>
          <p:cNvPr id="3" name="Content Placeholder 2"/>
          <p:cNvSpPr>
            <a:spLocks noGrp="1"/>
          </p:cNvSpPr>
          <p:nvPr>
            <p:ph idx="1" hasCustomPrompt="1"/>
          </p:nvPr>
        </p:nvSpPr>
        <p:spPr>
          <a:xfrm>
            <a:off x="622300" y="1268760"/>
            <a:ext cx="10972800" cy="5112568"/>
          </a:xfrm>
        </p:spPr>
        <p:txBody>
          <a:bodyPr/>
          <a:lstStyle>
            <a:lvl1pPr marL="313200" indent="-313200">
              <a:buFont typeface="Arial" panose="020B0604020202020204" pitchFamily="34" charset="0"/>
              <a:buChar char="■"/>
              <a:defRPr sz="2400"/>
            </a:lvl1pPr>
            <a:lvl2pPr marL="625475" indent="-301625">
              <a:buFont typeface="Arial" panose="020B0604020202020204" pitchFamily="34" charset="0"/>
              <a:buChar char="□"/>
              <a:defRPr sz="2200"/>
            </a:lvl2pPr>
            <a:lvl3pPr marL="893763" indent="-247650">
              <a:buFont typeface="Arial" panose="020B0604020202020204" pitchFamily="34" charset="0"/>
              <a:buChar char="▪"/>
              <a:defRPr sz="2000"/>
            </a:lvl3pPr>
            <a:lvl4pPr marL="1257300" indent="-255588">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stStyle>
          <a:p>
            <a:pPr lvl="0"/>
            <a:r>
              <a:rPr lang="en-US" dirty="0" smtClean="0"/>
              <a:t>Click to add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a:p>
            <a:pPr lvl="0"/>
            <a:endParaRPr lang="en-GB" dirty="0"/>
          </a:p>
        </p:txBody>
      </p:sp>
      <p:sp>
        <p:nvSpPr>
          <p:cNvPr id="5"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6"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755591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lstStyle>
            <a:lvl1pPr algn="l">
              <a:defRPr sz="3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Edit Master text styles</a:t>
            </a:r>
          </a:p>
        </p:txBody>
      </p:sp>
      <p:sp>
        <p:nvSpPr>
          <p:cNvPr id="7"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8"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1595067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anel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hasCustomPrompt="1"/>
          </p:nvPr>
        </p:nvSpPr>
        <p:spPr>
          <a:xfrm>
            <a:off x="622300" y="1268760"/>
            <a:ext cx="5384800" cy="511256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5588"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dirty="0" smtClean="0"/>
              <a:t>Click to add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4" name="Content Placeholder 3"/>
          <p:cNvSpPr>
            <a:spLocks noGrp="1"/>
          </p:cNvSpPr>
          <p:nvPr>
            <p:ph sz="half" idx="2"/>
          </p:nvPr>
        </p:nvSpPr>
        <p:spPr>
          <a:xfrm>
            <a:off x="6210300" y="1268760"/>
            <a:ext cx="5384800" cy="5112568"/>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48400">
              <a:buFont typeface="Arial" panose="020B0604020202020204" pitchFamily="34" charset="0"/>
              <a:buChar char="▪"/>
              <a:defRPr sz="2000"/>
            </a:lvl3pPr>
            <a:lvl4pPr marL="1163638" indent="-255588">
              <a:buClr>
                <a:schemeClr val="tx2"/>
              </a:buClr>
              <a:buFont typeface="Arial" panose="020B0604020202020204" pitchFamily="34" charset="0"/>
              <a:buChar char="▫"/>
              <a:defRPr sz="1800"/>
            </a:lvl4pPr>
            <a:lvl5pPr marL="1431925" indent="-255588">
              <a:buClr>
                <a:schemeClr val="tx2"/>
              </a:buClr>
              <a:buFont typeface="Arial" panose="020B0604020202020204" pitchFamily="34" charset="0"/>
              <a:buChar char="›"/>
              <a:defRPr sz="1800"/>
            </a:lvl5pPr>
            <a:lvl6pPr>
              <a:defRPr sz="1350"/>
            </a:lvl6pPr>
            <a:lvl7pPr>
              <a:defRPr sz="1350"/>
            </a:lvl7pPr>
            <a:lvl8pPr>
              <a:defRPr sz="1350"/>
            </a:lvl8pPr>
            <a:lvl9pPr>
              <a:defRPr sz="13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3513410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68760"/>
            <a:ext cx="5386917" cy="583494"/>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hasCustomPrompt="1"/>
          </p:nvPr>
        </p:nvSpPr>
        <p:spPr>
          <a:xfrm>
            <a:off x="609600" y="1916832"/>
            <a:ext cx="5386917" cy="4464496"/>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dirty="0" smtClean="0"/>
              <a:t>Click to add text </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sp>
        <p:nvSpPr>
          <p:cNvPr id="5" name="Text Placeholder 4"/>
          <p:cNvSpPr>
            <a:spLocks noGrp="1"/>
          </p:cNvSpPr>
          <p:nvPr>
            <p:ph type="body" sz="quarter" idx="3"/>
          </p:nvPr>
        </p:nvSpPr>
        <p:spPr>
          <a:xfrm>
            <a:off x="6193373" y="1268760"/>
            <a:ext cx="5389033" cy="583493"/>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93373" y="1916832"/>
            <a:ext cx="5389033" cy="4464496"/>
          </a:xfrm>
        </p:spPr>
        <p:txBody>
          <a:bodyPr/>
          <a:lstStyle>
            <a:lvl1pPr marL="313200" indent="-313200">
              <a:buFont typeface="Arial" panose="020B0604020202020204" pitchFamily="34" charset="0"/>
              <a:buChar char="■"/>
              <a:defRPr sz="24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itle 1"/>
          <p:cNvSpPr>
            <a:spLocks noGrp="1"/>
          </p:cNvSpPr>
          <p:nvPr>
            <p:ph type="title"/>
          </p:nvPr>
        </p:nvSpPr>
        <p:spPr>
          <a:xfrm>
            <a:off x="622306" y="404818"/>
            <a:ext cx="8462433" cy="574675"/>
          </a:xfrm>
        </p:spPr>
        <p:txBody>
          <a:bodyPr/>
          <a:lstStyle>
            <a:lvl1pPr>
              <a:defRPr sz="2400"/>
            </a:lvl1pPr>
          </a:lstStyle>
          <a:p>
            <a:r>
              <a:rPr lang="en-US" smtClean="0"/>
              <a:t>Click to edit Master title style</a:t>
            </a:r>
            <a:endParaRPr lang="en-GB" dirty="0"/>
          </a:p>
        </p:txBody>
      </p:sp>
      <p:sp>
        <p:nvSpPr>
          <p:cNvPr id="11" name="Footer Placeholder 2"/>
          <p:cNvSpPr>
            <a:spLocks noGrp="1"/>
          </p:cNvSpPr>
          <p:nvPr>
            <p:ph type="ftr" sz="quarter" idx="10"/>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12" name="Slide Number Placeholder 3"/>
          <p:cNvSpPr>
            <a:spLocks noGrp="1"/>
          </p:cNvSpPr>
          <p:nvPr>
            <p:ph type="sldNum" sz="quarter" idx="11"/>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409938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268761"/>
            <a:ext cx="6815667" cy="5112568"/>
          </a:xfrm>
        </p:spPr>
        <p:txBody>
          <a:bodyPr/>
          <a:lstStyle>
            <a:lvl1pPr marL="313200" indent="-313200">
              <a:buFont typeface="Arial" panose="020B0604020202020204" pitchFamily="34" charset="0"/>
              <a:buChar char="■"/>
              <a:defRPr sz="22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chemeClr val="tx2"/>
              </a:buClr>
              <a:buFont typeface="Arial" panose="020B0604020202020204" pitchFamily="34" charset="0"/>
              <a:buChar char="▫"/>
              <a:defRPr sz="1800"/>
            </a:lvl4pPr>
            <a:lvl5pPr marL="1526400" indent="-255600">
              <a:buClr>
                <a:schemeClr val="tx2"/>
              </a:buClr>
              <a:buFont typeface="Arial" panose="020B0604020202020204" pitchFamily="34" charset="0"/>
              <a:buChar char="›"/>
              <a:defRPr sz="18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09606" y="1268760"/>
            <a:ext cx="4011084" cy="5112568"/>
          </a:xfrm>
        </p:spPr>
        <p:txBody>
          <a:bodyPr/>
          <a:lstStyle>
            <a:lvl1pPr marL="313200" indent="-313200">
              <a:buFont typeface="Arial" panose="020B0604020202020204" pitchFamily="34" charset="0"/>
              <a:buChar char="■"/>
              <a:defRPr sz="2200"/>
            </a:lvl1pPr>
            <a:lvl2pPr marL="626400" indent="-302400">
              <a:buFont typeface="Arial" panose="020B0604020202020204" pitchFamily="34" charset="0"/>
              <a:buChar char="□"/>
              <a:defRPr sz="2200"/>
            </a:lvl2pPr>
            <a:lvl3pPr marL="892800" indent="-255600">
              <a:buFont typeface="Arial" panose="020B0604020202020204" pitchFamily="34" charset="0"/>
              <a:buChar char="▪"/>
              <a:defRPr sz="2000"/>
            </a:lvl3pPr>
            <a:lvl4pPr marL="1256400" indent="-255600">
              <a:buClr>
                <a:srgbClr val="83B81A"/>
              </a:buClr>
              <a:buFont typeface="Arial" panose="020B0604020202020204" pitchFamily="34" charset="0"/>
              <a:buChar char="▫"/>
              <a:defRPr sz="1800"/>
            </a:lvl4pPr>
            <a:lvl5pPr marL="1526400" indent="-255600">
              <a:buClr>
                <a:srgbClr val="83B81A"/>
              </a:buClr>
              <a:buFont typeface="Arial" panose="020B0604020202020204" pitchFamily="34" charset="0"/>
              <a:buChar char="›"/>
              <a:defRPr sz="1800"/>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itle 1"/>
          <p:cNvSpPr>
            <a:spLocks noGrp="1"/>
          </p:cNvSpPr>
          <p:nvPr>
            <p:ph type="title"/>
          </p:nvPr>
        </p:nvSpPr>
        <p:spPr>
          <a:xfrm>
            <a:off x="622306" y="404818"/>
            <a:ext cx="8462433" cy="574675"/>
          </a:xfrm>
        </p:spPr>
        <p:txBody>
          <a:bodyPr/>
          <a:lstStyle/>
          <a:p>
            <a:r>
              <a:rPr lang="en-US" smtClean="0"/>
              <a:t>Click to edit Master title style</a:t>
            </a:r>
            <a:endParaRPr lang="en-GB" dirty="0"/>
          </a:p>
        </p:txBody>
      </p:sp>
      <p:sp>
        <p:nvSpPr>
          <p:cNvPr id="9"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10"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8930146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400" b="1"/>
            </a:lvl1pPr>
          </a:lstStyle>
          <a:p>
            <a:r>
              <a:rPr lang="en-US" smtClean="0"/>
              <a:t>Click to edit Master title style</a:t>
            </a:r>
            <a:endParaRPr lang="en-GB"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20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22163552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64096"/>
          </a:xfrm>
          <a:prstGeom prst="rect">
            <a:avLst/>
          </a:prstGeom>
        </p:spPr>
      </p:pic>
      <p:sp>
        <p:nvSpPr>
          <p:cNvPr id="5123" name="Rectangle 2"/>
          <p:cNvSpPr>
            <a:spLocks noGrp="1" noChangeArrowheads="1"/>
          </p:cNvSpPr>
          <p:nvPr>
            <p:ph type="title"/>
          </p:nvPr>
        </p:nvSpPr>
        <p:spPr bwMode="auto">
          <a:xfrm>
            <a:off x="622306" y="404818"/>
            <a:ext cx="8462433" cy="57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5124" name="Rectangle 3"/>
          <p:cNvSpPr>
            <a:spLocks noGrp="1" noChangeArrowheads="1"/>
          </p:cNvSpPr>
          <p:nvPr>
            <p:ph type="body" idx="1"/>
          </p:nvPr>
        </p:nvSpPr>
        <p:spPr bwMode="auto">
          <a:xfrm>
            <a:off x="622300" y="1384311"/>
            <a:ext cx="10972800" cy="4997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36000" rIns="0" bIns="36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8" name="Footer Placeholder 2"/>
          <p:cNvSpPr>
            <a:spLocks noGrp="1"/>
          </p:cNvSpPr>
          <p:nvPr>
            <p:ph type="ftr" sz="quarter" idx="3"/>
          </p:nvPr>
        </p:nvSpPr>
        <p:spPr>
          <a:xfrm>
            <a:off x="1487488" y="6542677"/>
            <a:ext cx="9073008" cy="302857"/>
          </a:xfrm>
          <a:prstGeom prst="rect">
            <a:avLst/>
          </a:prstGeom>
        </p:spPr>
        <p:txBody>
          <a:bodyPr vert="horz" lIns="91440" tIns="45720" rIns="91440" bIns="45720" rtlCol="0" anchor="ctr"/>
          <a:lstStyle>
            <a:lvl1pPr algn="r">
              <a:defRPr sz="1400" b="1">
                <a:solidFill>
                  <a:schemeClr val="bg1"/>
                </a:solidFill>
              </a:defRPr>
            </a:lvl1pPr>
          </a:lstStyle>
          <a:p>
            <a:r>
              <a:rPr lang="en-GB" dirty="0" smtClean="0"/>
              <a:t>This is the title of the slide</a:t>
            </a:r>
            <a:endParaRPr lang="en-GB" dirty="0"/>
          </a:p>
        </p:txBody>
      </p:sp>
      <p:sp>
        <p:nvSpPr>
          <p:cNvPr id="9" name="Slide Number Placeholder 3"/>
          <p:cNvSpPr>
            <a:spLocks noGrp="1"/>
          </p:cNvSpPr>
          <p:nvPr>
            <p:ph type="sldNum" sz="quarter" idx="4"/>
          </p:nvPr>
        </p:nvSpPr>
        <p:spPr>
          <a:xfrm>
            <a:off x="519494" y="6558002"/>
            <a:ext cx="504056" cy="287532"/>
          </a:xfrm>
          <a:prstGeom prst="rect">
            <a:avLst/>
          </a:prstGeom>
        </p:spPr>
        <p:txBody>
          <a:bodyPr vert="horz" lIns="91440" tIns="45720" rIns="91440" bIns="45720" rtlCol="0" anchor="ctr"/>
          <a:lstStyle>
            <a:lvl1pPr algn="l">
              <a:defRPr sz="1400" b="1">
                <a:solidFill>
                  <a:schemeClr val="bg1"/>
                </a:solidFill>
              </a:defRPr>
            </a:lvl1pPr>
          </a:lstStyle>
          <a:p>
            <a:fld id="{6C7FE256-DBE3-41F8-9653-AAB46C5389DC}" type="slidenum">
              <a:rPr lang="en-GB" smtClean="0"/>
              <a:pPr/>
              <a:t>‹#›</a:t>
            </a:fld>
            <a:endParaRPr lang="en-GB" dirty="0"/>
          </a:p>
        </p:txBody>
      </p:sp>
    </p:spTree>
    <p:extLst>
      <p:ext uri="{BB962C8B-B14F-4D97-AF65-F5344CB8AC3E}">
        <p14:creationId xmlns:p14="http://schemas.microsoft.com/office/powerpoint/2010/main" val="1937863073"/>
      </p:ext>
    </p:extLst>
  </p:cSld>
  <p:clrMap bg1="lt1" tx1="dk1" bg2="lt2" tx2="dk2" accent1="accent1" accent2="accent2" accent3="accent3" accent4="accent4" accent5="accent5" accent6="accent6" hlink="hlink" folHlink="folHlink"/>
  <p:sldLayoutIdLst>
    <p:sldLayoutId id="2147483903" r:id="rId1"/>
    <p:sldLayoutId id="2147483914" r:id="rId2"/>
    <p:sldLayoutId id="2147483904" r:id="rId3"/>
    <p:sldLayoutId id="2147483906" r:id="rId4"/>
    <p:sldLayoutId id="2147483907" r:id="rId5"/>
    <p:sldLayoutId id="2147483908" r:id="rId6"/>
    <p:sldLayoutId id="2147483909" r:id="rId7"/>
    <p:sldLayoutId id="2147483912" r:id="rId8"/>
    <p:sldLayoutId id="2147483913" r:id="rId9"/>
    <p:sldLayoutId id="2147483910" r:id="rId10"/>
    <p:sldLayoutId id="2147483911" r:id="rId11"/>
  </p:sldLayoutIdLst>
  <p:timing>
    <p:tnLst>
      <p:par>
        <p:cTn id="1" dur="indefinite" restart="never" nodeType="tmRoot"/>
      </p:par>
    </p:tnLst>
  </p:timing>
  <p:txStyles>
    <p:titleStyle>
      <a:lvl1pPr algn="l" rtl="0" eaLnBrk="1" fontAlgn="base" hangingPunct="1">
        <a:spcBef>
          <a:spcPct val="0"/>
        </a:spcBef>
        <a:spcAft>
          <a:spcPct val="0"/>
        </a:spcAft>
        <a:defRPr sz="2800" b="1">
          <a:solidFill>
            <a:srgbClr val="83B81A"/>
          </a:solidFill>
          <a:latin typeface="+mj-lt"/>
          <a:ea typeface="+mj-ea"/>
          <a:cs typeface="+mj-cs"/>
        </a:defRPr>
      </a:lvl1pPr>
      <a:lvl2pPr algn="l" rtl="0" eaLnBrk="1" fontAlgn="base" hangingPunct="1">
        <a:spcBef>
          <a:spcPct val="0"/>
        </a:spcBef>
        <a:spcAft>
          <a:spcPct val="0"/>
        </a:spcAft>
        <a:defRPr sz="1800" b="1">
          <a:solidFill>
            <a:schemeClr val="tx2"/>
          </a:solidFill>
          <a:latin typeface="Arial" charset="0"/>
        </a:defRPr>
      </a:lvl2pPr>
      <a:lvl3pPr algn="l" rtl="0" eaLnBrk="1" fontAlgn="base" hangingPunct="1">
        <a:spcBef>
          <a:spcPct val="0"/>
        </a:spcBef>
        <a:spcAft>
          <a:spcPct val="0"/>
        </a:spcAft>
        <a:defRPr sz="1800" b="1">
          <a:solidFill>
            <a:schemeClr val="tx2"/>
          </a:solidFill>
          <a:latin typeface="Arial" charset="0"/>
        </a:defRPr>
      </a:lvl3pPr>
      <a:lvl4pPr algn="l" rtl="0" eaLnBrk="1" fontAlgn="base" hangingPunct="1">
        <a:spcBef>
          <a:spcPct val="0"/>
        </a:spcBef>
        <a:spcAft>
          <a:spcPct val="0"/>
        </a:spcAft>
        <a:defRPr sz="1800" b="1">
          <a:solidFill>
            <a:schemeClr val="tx2"/>
          </a:solidFill>
          <a:latin typeface="Arial" charset="0"/>
        </a:defRPr>
      </a:lvl4pPr>
      <a:lvl5pPr algn="l" rtl="0" eaLnBrk="1" fontAlgn="base" hangingPunct="1">
        <a:spcBef>
          <a:spcPct val="0"/>
        </a:spcBef>
        <a:spcAft>
          <a:spcPct val="0"/>
        </a:spcAft>
        <a:defRPr sz="1800" b="1">
          <a:solidFill>
            <a:schemeClr val="tx2"/>
          </a:solidFill>
          <a:latin typeface="Arial"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marL="0" indent="0" algn="l" rtl="0" eaLnBrk="1" fontAlgn="base" hangingPunct="1">
        <a:spcBef>
          <a:spcPts val="300"/>
        </a:spcBef>
        <a:spcAft>
          <a:spcPts val="600"/>
        </a:spcAft>
        <a:buClr>
          <a:srgbClr val="86BE3D"/>
        </a:buClr>
        <a:buFont typeface="Wingdings" panose="05000000000000000000" pitchFamily="2" charset="2"/>
        <a:buNone/>
        <a:defRPr sz="2000" b="0" baseline="0">
          <a:solidFill>
            <a:srgbClr val="4D4D4D"/>
          </a:solidFill>
          <a:latin typeface="+mn-lt"/>
          <a:ea typeface="+mn-ea"/>
          <a:cs typeface="+mn-cs"/>
        </a:defRPr>
      </a:lvl1pPr>
      <a:lvl2pPr marL="557213" indent="-214313" algn="l" rtl="0" eaLnBrk="1" fontAlgn="base" hangingPunct="1">
        <a:spcBef>
          <a:spcPts val="0"/>
        </a:spcBef>
        <a:spcAft>
          <a:spcPts val="600"/>
        </a:spcAft>
        <a:buClr>
          <a:srgbClr val="86BE3D"/>
        </a:buClr>
        <a:buFont typeface="Wingdings" panose="05000000000000000000" pitchFamily="2" charset="2"/>
        <a:defRPr sz="2000">
          <a:solidFill>
            <a:srgbClr val="4D4D4D"/>
          </a:solidFill>
          <a:latin typeface="+mn-lt"/>
        </a:defRPr>
      </a:lvl2pPr>
      <a:lvl3pPr marL="719138" indent="0" algn="l" rtl="0" eaLnBrk="1" fontAlgn="base" hangingPunct="1">
        <a:spcBef>
          <a:spcPts val="0"/>
        </a:spcBef>
        <a:spcAft>
          <a:spcPts val="600"/>
        </a:spcAft>
        <a:buClr>
          <a:srgbClr val="83B81A"/>
        </a:buClr>
        <a:buFont typeface="Wingdings 2" panose="05020102010507070707" pitchFamily="18" charset="2"/>
        <a:buNone/>
        <a:defRPr sz="2000" b="0">
          <a:solidFill>
            <a:srgbClr val="4D4D4D"/>
          </a:solidFill>
          <a:latin typeface="+mn-lt"/>
        </a:defRPr>
      </a:lvl3pPr>
      <a:lvl4pPr marL="1076325" indent="0" algn="l" rtl="0" eaLnBrk="1" fontAlgn="base" hangingPunct="1">
        <a:spcBef>
          <a:spcPts val="0"/>
        </a:spcBef>
        <a:spcAft>
          <a:spcPts val="600"/>
        </a:spcAft>
        <a:buNone/>
        <a:defRPr sz="2000">
          <a:solidFill>
            <a:srgbClr val="4D4D4D"/>
          </a:solidFill>
          <a:latin typeface="+mn-lt"/>
        </a:defRPr>
      </a:lvl4pPr>
      <a:lvl5pPr marL="1431925" indent="0" algn="l" rtl="0" eaLnBrk="1" fontAlgn="base" hangingPunct="1">
        <a:spcBef>
          <a:spcPts val="0"/>
        </a:spcBef>
        <a:spcAft>
          <a:spcPts val="600"/>
        </a:spcAft>
        <a:buNone/>
        <a:defRPr sz="2000">
          <a:solidFill>
            <a:srgbClr val="4D4D4D"/>
          </a:solidFill>
          <a:latin typeface="+mn-lt"/>
        </a:defRPr>
      </a:lvl5pPr>
      <a:lvl6pPr marL="914400" algn="l" rtl="0" eaLnBrk="1" fontAlgn="base" hangingPunct="1">
        <a:spcBef>
          <a:spcPct val="5000"/>
        </a:spcBef>
        <a:spcAft>
          <a:spcPct val="5000"/>
        </a:spcAft>
        <a:buChar char="»"/>
        <a:defRPr sz="1500">
          <a:solidFill>
            <a:srgbClr val="4D4D4D"/>
          </a:solidFill>
          <a:latin typeface="+mn-lt"/>
        </a:defRPr>
      </a:lvl6pPr>
      <a:lvl7pPr marL="1257300" algn="l" rtl="0" eaLnBrk="1" fontAlgn="base" hangingPunct="1">
        <a:spcBef>
          <a:spcPct val="5000"/>
        </a:spcBef>
        <a:spcAft>
          <a:spcPct val="5000"/>
        </a:spcAft>
        <a:buChar char="»"/>
        <a:defRPr sz="1500">
          <a:solidFill>
            <a:srgbClr val="4D4D4D"/>
          </a:solidFill>
          <a:latin typeface="+mn-lt"/>
        </a:defRPr>
      </a:lvl7pPr>
      <a:lvl8pPr marL="1600200" algn="l" rtl="0" eaLnBrk="1" fontAlgn="base" hangingPunct="1">
        <a:spcBef>
          <a:spcPct val="5000"/>
        </a:spcBef>
        <a:spcAft>
          <a:spcPct val="5000"/>
        </a:spcAft>
        <a:buChar char="»"/>
        <a:defRPr sz="1500">
          <a:solidFill>
            <a:srgbClr val="4D4D4D"/>
          </a:solidFill>
          <a:latin typeface="+mn-lt"/>
        </a:defRPr>
      </a:lvl8pPr>
      <a:lvl9pPr marL="1943100" algn="l" rtl="0" eaLnBrk="1" fontAlgn="base" hangingPunct="1">
        <a:spcBef>
          <a:spcPct val="5000"/>
        </a:spcBef>
        <a:spcAft>
          <a:spcPct val="5000"/>
        </a:spcAft>
        <a:buChar char="»"/>
        <a:defRPr sz="1500">
          <a:solidFill>
            <a:srgbClr val="4D4D4D"/>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gov.uk/government/publications/native-speakers-in-a-level-modern-foreign-languag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gov.uk/government/publications/data-exchange-procedures-for-a-level-gcse-level-1-and-2-certificates" TargetMode="External"/><Relationship Id="rId4" Type="http://schemas.openxmlformats.org/officeDocument/2006/relationships/hyperlink" Target="https://www.gov.uk/government/news/a-guide-to-gcse-results-summer-2016" TargetMode="External"/><Relationship Id="rId5" Type="http://schemas.openxmlformats.org/officeDocument/2006/relationships/hyperlink" Target="https://www.gov.uk/government/publications/ofqual-2016-summer-exam-series-report" TargetMode="External"/><Relationship Id="rId1" Type="http://schemas.openxmlformats.org/officeDocument/2006/relationships/slideLayout" Target="../slideLayouts/slideLayout4.xml"/><Relationship Id="rId2" Type="http://schemas.openxmlformats.org/officeDocument/2006/relationships/hyperlink" Target="https://www.gov.uk/government/statistics/summer-2017-exam-entries-gcses-level-1-2-certificates-as-and-a-levels-in-england"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ofqual.blog.gov.uk/2017/03/24/levelling-the-playing-fiel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ofqual.blog.gov.uk/2017/03/07/lets-talk-about-math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885"/>
            <a:ext cx="12192000" cy="8620939"/>
          </a:xfrm>
          <a:prstGeom prst="rect">
            <a:avLst/>
          </a:prstGeom>
        </p:spPr>
      </p:pic>
    </p:spTree>
    <p:extLst>
      <p:ext uri="{BB962C8B-B14F-4D97-AF65-F5344CB8AC3E}">
        <p14:creationId xmlns:p14="http://schemas.microsoft.com/office/powerpoint/2010/main" val="1770880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Legacy (A*-G) English, English language and maths</a:t>
            </a:r>
            <a:endParaRPr lang="en-GB" dirty="0"/>
          </a:p>
        </p:txBody>
      </p:sp>
      <p:sp>
        <p:nvSpPr>
          <p:cNvPr id="3" name="Content Placeholder 2"/>
          <p:cNvSpPr>
            <a:spLocks noGrp="1"/>
          </p:cNvSpPr>
          <p:nvPr>
            <p:ph idx="1"/>
          </p:nvPr>
        </p:nvSpPr>
        <p:spPr/>
        <p:txBody>
          <a:bodyPr/>
          <a:lstStyle/>
          <a:p>
            <a:r>
              <a:rPr lang="en-GB" dirty="0" smtClean="0"/>
              <a:t>Final re-sit for these qualifications</a:t>
            </a:r>
          </a:p>
          <a:p>
            <a:r>
              <a:rPr lang="en-GB" dirty="0" smtClean="0"/>
              <a:t>Approach to setting standards:</a:t>
            </a:r>
          </a:p>
          <a:p>
            <a:pPr lvl="1"/>
            <a:r>
              <a:rPr lang="en-GB" dirty="0" smtClean="0"/>
              <a:t>Similar to November re-sit series</a:t>
            </a:r>
          </a:p>
          <a:p>
            <a:pPr lvl="1"/>
            <a:r>
              <a:rPr lang="en-GB" dirty="0" smtClean="0"/>
              <a:t>Predictions for 17-year-olds based on average GCSE grade from summer 2016</a:t>
            </a:r>
          </a:p>
          <a:p>
            <a:r>
              <a:rPr lang="en-GB" dirty="0" smtClean="0"/>
              <a:t>Likely to mean national results are stable, but </a:t>
            </a:r>
            <a:r>
              <a:rPr lang="en-GB" b="1" dirty="0" smtClean="0"/>
              <a:t>only</a:t>
            </a:r>
            <a:r>
              <a:rPr lang="en-GB" dirty="0" smtClean="0"/>
              <a:t> if you compare this year’s results with post-16 re-sitting students in 2016</a:t>
            </a:r>
            <a:endParaRPr lang="en-GB" dirty="0"/>
          </a:p>
        </p:txBody>
      </p:sp>
    </p:spTree>
    <p:extLst>
      <p:ext uri="{BB962C8B-B14F-4D97-AF65-F5344CB8AC3E}">
        <p14:creationId xmlns:p14="http://schemas.microsoft.com/office/powerpoint/2010/main" val="3640382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a:t>
            </a:r>
            <a:endParaRPr lang="en-GB" dirty="0"/>
          </a:p>
        </p:txBody>
      </p:sp>
      <p:sp>
        <p:nvSpPr>
          <p:cNvPr id="3" name="Content Placeholder 2"/>
          <p:cNvSpPr>
            <a:spLocks noGrp="1"/>
          </p:cNvSpPr>
          <p:nvPr>
            <p:ph idx="1"/>
          </p:nvPr>
        </p:nvSpPr>
        <p:spPr/>
        <p:txBody>
          <a:bodyPr/>
          <a:lstStyle/>
          <a:p>
            <a:r>
              <a:rPr lang="en-GB" dirty="0" smtClean="0"/>
              <a:t>Entries in 2016 down 14%</a:t>
            </a:r>
          </a:p>
          <a:p>
            <a:r>
              <a:rPr lang="en-GB" dirty="0" smtClean="0"/>
              <a:t>Entries in 2017 down a further 42%</a:t>
            </a:r>
          </a:p>
          <a:p>
            <a:r>
              <a:rPr lang="en-GB" dirty="0" smtClean="0"/>
              <a:t>Only unreformed subjects are stable</a:t>
            </a:r>
          </a:p>
          <a:p>
            <a:r>
              <a:rPr lang="en-GB" dirty="0" smtClean="0"/>
              <a:t>Impact on results?</a:t>
            </a:r>
          </a:p>
          <a:p>
            <a:pPr lvl="1"/>
            <a:r>
              <a:rPr lang="en-GB" dirty="0" smtClean="0"/>
              <a:t>National results could look very different</a:t>
            </a:r>
          </a:p>
          <a:p>
            <a:pPr lvl="1"/>
            <a:r>
              <a:rPr lang="en-GB" dirty="0" smtClean="0"/>
              <a:t>Individual schools/colleges could see more variation compared to previous years, particularly if they have changed their entry approach</a:t>
            </a:r>
            <a:endParaRPr lang="en-GB" dirty="0"/>
          </a:p>
        </p:txBody>
      </p:sp>
    </p:spTree>
    <p:extLst>
      <p:ext uri="{BB962C8B-B14F-4D97-AF65-F5344CB8AC3E}">
        <p14:creationId xmlns:p14="http://schemas.microsoft.com/office/powerpoint/2010/main" val="2594887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levels</a:t>
            </a:r>
            <a:endParaRPr lang="en-GB" dirty="0"/>
          </a:p>
        </p:txBody>
      </p:sp>
      <p:sp>
        <p:nvSpPr>
          <p:cNvPr id="3" name="Content Placeholder 2"/>
          <p:cNvSpPr>
            <a:spLocks noGrp="1"/>
          </p:cNvSpPr>
          <p:nvPr>
            <p:ph idx="1"/>
          </p:nvPr>
        </p:nvSpPr>
        <p:spPr/>
        <p:txBody>
          <a:bodyPr/>
          <a:lstStyle/>
          <a:p>
            <a:r>
              <a:rPr lang="en-GB" dirty="0" smtClean="0"/>
              <a:t>Provisional entries are stable </a:t>
            </a:r>
          </a:p>
          <a:p>
            <a:r>
              <a:rPr lang="en-GB" dirty="0" smtClean="0"/>
              <a:t>Increase of less than 1%</a:t>
            </a:r>
          </a:p>
          <a:p>
            <a:r>
              <a:rPr lang="en-GB" dirty="0" smtClean="0"/>
              <a:t>13 new A levels being awarded for the first time this year</a:t>
            </a:r>
          </a:p>
          <a:p>
            <a:pPr lvl="1"/>
            <a:r>
              <a:rPr lang="en-GB" dirty="0" smtClean="0"/>
              <a:t>Where the cohort is similar, we expect national results to be similar to 2016</a:t>
            </a:r>
          </a:p>
          <a:p>
            <a:pPr lvl="1"/>
            <a:r>
              <a:rPr lang="en-GB" dirty="0" smtClean="0"/>
              <a:t>But individual schools/colleges might see more variation in their results</a:t>
            </a:r>
          </a:p>
          <a:p>
            <a:r>
              <a:rPr lang="en-GB" dirty="0" smtClean="0"/>
              <a:t>Unreformed A levels</a:t>
            </a:r>
          </a:p>
          <a:p>
            <a:pPr lvl="1"/>
            <a:r>
              <a:rPr lang="en-GB" dirty="0"/>
              <a:t>Where the cohort </a:t>
            </a:r>
            <a:r>
              <a:rPr lang="en-GB" dirty="0" smtClean="0"/>
              <a:t>is similar, </a:t>
            </a:r>
            <a:r>
              <a:rPr lang="en-GB" dirty="0"/>
              <a:t>we expect national results to be similar to </a:t>
            </a:r>
            <a:r>
              <a:rPr lang="en-GB" dirty="0" smtClean="0"/>
              <a:t>2016</a:t>
            </a:r>
          </a:p>
          <a:p>
            <a:pPr lvl="1"/>
            <a:r>
              <a:rPr lang="en-GB" dirty="0" smtClean="0"/>
              <a:t>French, German and Spanish – small adjustment at grade A to take account of the findings from our research into the impact of native </a:t>
            </a:r>
            <a:r>
              <a:rPr lang="en-GB" dirty="0"/>
              <a:t>speakers </a:t>
            </a:r>
            <a:br>
              <a:rPr lang="en-GB" dirty="0"/>
            </a:br>
            <a:r>
              <a:rPr lang="en-GB" dirty="0">
                <a:hlinkClick r:id="rId2"/>
              </a:rPr>
              <a:t>https://</a:t>
            </a:r>
            <a:r>
              <a:rPr lang="en-GB" dirty="0" smtClean="0">
                <a:hlinkClick r:id="rId2"/>
              </a:rPr>
              <a:t>www.gov.uk/government/publications/native-speakers-in-a-level-modern-foreign-languages</a:t>
            </a:r>
            <a:r>
              <a:rPr lang="en-GB" dirty="0" smtClean="0"/>
              <a:t> </a:t>
            </a:r>
            <a:endParaRPr lang="en-GB" dirty="0"/>
          </a:p>
          <a:p>
            <a:pPr lvl="1"/>
            <a:endParaRPr lang="en-GB" dirty="0"/>
          </a:p>
        </p:txBody>
      </p:sp>
    </p:spTree>
    <p:extLst>
      <p:ext uri="{BB962C8B-B14F-4D97-AF65-F5344CB8AC3E}">
        <p14:creationId xmlns:p14="http://schemas.microsoft.com/office/powerpoint/2010/main" val="4227771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Further reading…</a:t>
            </a:r>
            <a:endParaRPr lang="en-GB" dirty="0"/>
          </a:p>
        </p:txBody>
      </p:sp>
      <p:sp>
        <p:nvSpPr>
          <p:cNvPr id="3" name="Content Placeholder 2"/>
          <p:cNvSpPr>
            <a:spLocks noGrp="1"/>
          </p:cNvSpPr>
          <p:nvPr>
            <p:ph idx="1"/>
          </p:nvPr>
        </p:nvSpPr>
        <p:spPr/>
        <p:txBody>
          <a:bodyPr/>
          <a:lstStyle/>
          <a:p>
            <a:r>
              <a:rPr lang="en-GB" dirty="0" smtClean="0"/>
              <a:t>Provisional entry data published each year, to show trends within and between </a:t>
            </a:r>
            <a:r>
              <a:rPr lang="en-GB" dirty="0"/>
              <a:t>subjects - </a:t>
            </a:r>
            <a:r>
              <a:rPr lang="en-GB" dirty="0">
                <a:hlinkClick r:id="rId2"/>
              </a:rPr>
              <a:t>https://</a:t>
            </a:r>
            <a:r>
              <a:rPr lang="en-GB" dirty="0" smtClean="0">
                <a:hlinkClick r:id="rId2"/>
              </a:rPr>
              <a:t>www.gov.uk/government/statistics/summer-2017-exam-entries-gcses-level-1-2-certificates-as-and-a-levels-in-england</a:t>
            </a:r>
            <a:r>
              <a:rPr lang="en-GB" dirty="0" smtClean="0"/>
              <a:t> </a:t>
            </a:r>
          </a:p>
          <a:p>
            <a:r>
              <a:rPr lang="en-GB" dirty="0" smtClean="0"/>
              <a:t>Data exchange requirements published each year before exam boards </a:t>
            </a:r>
            <a:r>
              <a:rPr lang="en-GB" dirty="0"/>
              <a:t>start awarding - </a:t>
            </a:r>
            <a:r>
              <a:rPr lang="en-GB" dirty="0">
                <a:hlinkClick r:id="rId3"/>
              </a:rPr>
              <a:t>https://</a:t>
            </a:r>
            <a:r>
              <a:rPr lang="en-GB" dirty="0" smtClean="0">
                <a:hlinkClick r:id="rId3"/>
              </a:rPr>
              <a:t>www.gov.uk/government/publications/data-exchange-procedures-for-a-level-gcse-level-1-and-2-certificates</a:t>
            </a:r>
            <a:r>
              <a:rPr lang="en-GB" dirty="0" smtClean="0"/>
              <a:t> </a:t>
            </a:r>
          </a:p>
          <a:p>
            <a:r>
              <a:rPr lang="en-GB" dirty="0" smtClean="0"/>
              <a:t>Results </a:t>
            </a:r>
            <a:r>
              <a:rPr lang="en-GB" dirty="0"/>
              <a:t>day reporting - </a:t>
            </a:r>
            <a:r>
              <a:rPr lang="en-GB" dirty="0">
                <a:hlinkClick r:id="rId4"/>
              </a:rPr>
              <a:t>https://</a:t>
            </a:r>
            <a:r>
              <a:rPr lang="en-GB" dirty="0" smtClean="0">
                <a:hlinkClick r:id="rId4"/>
              </a:rPr>
              <a:t>www.gov.uk/government/news/a-guide-to-gcse-results-summer-2016</a:t>
            </a:r>
            <a:r>
              <a:rPr lang="en-GB" dirty="0" smtClean="0"/>
              <a:t> </a:t>
            </a:r>
          </a:p>
          <a:p>
            <a:r>
              <a:rPr lang="en-GB" dirty="0" smtClean="0"/>
              <a:t>Report on the summer (including </a:t>
            </a:r>
            <a:r>
              <a:rPr lang="en-GB" dirty="0"/>
              <a:t>inter-board comparability data) - </a:t>
            </a:r>
            <a:r>
              <a:rPr lang="en-GB" dirty="0">
                <a:hlinkClick r:id="rId5"/>
              </a:rPr>
              <a:t>https://</a:t>
            </a:r>
            <a:r>
              <a:rPr lang="en-GB" dirty="0" smtClean="0">
                <a:hlinkClick r:id="rId5"/>
              </a:rPr>
              <a:t>www.gov.uk/government/publications/ofqual-2016-summer-exam-series-report</a:t>
            </a:r>
            <a:endParaRPr lang="en-GB" dirty="0" smtClean="0"/>
          </a:p>
          <a:p>
            <a:pPr marL="0" indent="0">
              <a:buNone/>
            </a:pPr>
            <a:endParaRPr lang="en-GB" dirty="0"/>
          </a:p>
        </p:txBody>
      </p:sp>
    </p:spTree>
    <p:extLst>
      <p:ext uri="{BB962C8B-B14F-4D97-AF65-F5344CB8AC3E}">
        <p14:creationId xmlns:p14="http://schemas.microsoft.com/office/powerpoint/2010/main" val="1858317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885"/>
            <a:ext cx="12192000" cy="8620939"/>
          </a:xfrm>
          <a:prstGeom prst="rect">
            <a:avLst/>
          </a:prstGeom>
        </p:spPr>
      </p:pic>
    </p:spTree>
    <p:extLst>
      <p:ext uri="{BB962C8B-B14F-4D97-AF65-F5344CB8AC3E}">
        <p14:creationId xmlns:p14="http://schemas.microsoft.com/office/powerpoint/2010/main" val="707417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Standards in summer 2017</a:t>
            </a:r>
            <a:endParaRPr lang="en-GB" dirty="0"/>
          </a:p>
        </p:txBody>
      </p:sp>
      <p:sp>
        <p:nvSpPr>
          <p:cNvPr id="3" name="Subtitle 2"/>
          <p:cNvSpPr>
            <a:spLocks noGrp="1"/>
          </p:cNvSpPr>
          <p:nvPr>
            <p:ph type="subTitle" idx="1"/>
          </p:nvPr>
        </p:nvSpPr>
        <p:spPr/>
        <p:txBody>
          <a:bodyPr/>
          <a:lstStyle/>
          <a:p>
            <a:r>
              <a:rPr lang="en-GB" dirty="0" smtClean="0"/>
              <a:t>Cath Jadhav</a:t>
            </a:r>
          </a:p>
          <a:p>
            <a:r>
              <a:rPr lang="en-GB" dirty="0" smtClean="0"/>
              <a:t>29</a:t>
            </a:r>
            <a:r>
              <a:rPr lang="en-GB" baseline="30000" dirty="0" smtClean="0"/>
              <a:t>th</a:t>
            </a:r>
            <a:r>
              <a:rPr lang="en-GB" dirty="0" smtClean="0"/>
              <a:t> June 2017</a:t>
            </a:r>
            <a:endParaRPr lang="en-GB" dirty="0"/>
          </a:p>
        </p:txBody>
      </p:sp>
    </p:spTree>
    <p:extLst>
      <p:ext uri="{BB962C8B-B14F-4D97-AF65-F5344CB8AC3E}">
        <p14:creationId xmlns:p14="http://schemas.microsoft.com/office/powerpoint/2010/main" val="1868152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Standards in summer 2017 </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Monitoring this summer</a:t>
            </a:r>
          </a:p>
          <a:p>
            <a:r>
              <a:rPr lang="en-GB" dirty="0" smtClean="0"/>
              <a:t>Our approach to awarding in 2017</a:t>
            </a:r>
          </a:p>
          <a:p>
            <a:r>
              <a:rPr lang="en-GB" dirty="0" smtClean="0"/>
              <a:t>Entry pattern changes</a:t>
            </a:r>
            <a:r>
              <a:rPr lang="en-GB" dirty="0"/>
              <a:t> </a:t>
            </a:r>
            <a:r>
              <a:rPr lang="en-GB" dirty="0" smtClean="0"/>
              <a:t>and what that might mean for results at national and individual school/college level</a:t>
            </a:r>
          </a:p>
          <a:p>
            <a:endParaRPr lang="en-GB" dirty="0" smtClean="0"/>
          </a:p>
          <a:p>
            <a:endParaRPr lang="en-GB" dirty="0"/>
          </a:p>
        </p:txBody>
      </p:sp>
    </p:spTree>
    <p:extLst>
      <p:ext uri="{BB962C8B-B14F-4D97-AF65-F5344CB8AC3E}">
        <p14:creationId xmlns:p14="http://schemas.microsoft.com/office/powerpoint/2010/main" val="3719550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Monitoring this summer</a:t>
            </a:r>
            <a:r>
              <a:rPr lang="en-GB" dirty="0"/>
              <a:t/>
            </a:r>
            <a:br>
              <a:rPr lang="en-GB" dirty="0"/>
            </a:br>
            <a:endParaRPr lang="en-GB" dirty="0"/>
          </a:p>
        </p:txBody>
      </p:sp>
      <p:sp>
        <p:nvSpPr>
          <p:cNvPr id="3" name="Content Placeholder 2"/>
          <p:cNvSpPr>
            <a:spLocks noGrp="1"/>
          </p:cNvSpPr>
          <p:nvPr>
            <p:ph idx="1"/>
          </p:nvPr>
        </p:nvSpPr>
        <p:spPr/>
        <p:txBody>
          <a:bodyPr/>
          <a:lstStyle/>
          <a:p>
            <a:r>
              <a:rPr lang="en-GB" dirty="0" smtClean="0"/>
              <a:t>Daily meetings of the summer 2017 team</a:t>
            </a:r>
            <a:endParaRPr lang="en-GB" dirty="0"/>
          </a:p>
          <a:p>
            <a:r>
              <a:rPr lang="en-GB" dirty="0" smtClean="0"/>
              <a:t>Gathering feedback from schools, colleges and other stakeholders</a:t>
            </a:r>
          </a:p>
          <a:p>
            <a:r>
              <a:rPr lang="en-GB" dirty="0" smtClean="0"/>
              <a:t>Reviewing social media comments</a:t>
            </a:r>
          </a:p>
          <a:p>
            <a:r>
              <a:rPr lang="en-GB" dirty="0" smtClean="0"/>
              <a:t>Attending standardisation meetings</a:t>
            </a:r>
          </a:p>
          <a:p>
            <a:r>
              <a:rPr lang="en-GB" dirty="0" smtClean="0"/>
              <a:t>Attending award meetings</a:t>
            </a:r>
          </a:p>
          <a:p>
            <a:r>
              <a:rPr lang="en-GB" dirty="0" smtClean="0"/>
              <a:t>Reviewing data from all awards</a:t>
            </a:r>
            <a:endParaRPr lang="en-GB" dirty="0"/>
          </a:p>
        </p:txBody>
      </p:sp>
    </p:spTree>
    <p:extLst>
      <p:ext uri="{BB962C8B-B14F-4D97-AF65-F5344CB8AC3E}">
        <p14:creationId xmlns:p14="http://schemas.microsoft.com/office/powerpoint/2010/main" val="932090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Ofqual’s approach since 2009 – for first awards in…</a:t>
            </a:r>
            <a:endParaRPr lang="en-GB" dirty="0"/>
          </a:p>
        </p:txBody>
      </p:sp>
      <p:sp>
        <p:nvSpPr>
          <p:cNvPr id="3" name="Content Placeholder 2"/>
          <p:cNvSpPr>
            <a:spLocks noGrp="1"/>
          </p:cNvSpPr>
          <p:nvPr>
            <p:ph idx="1"/>
          </p:nvPr>
        </p:nvSpPr>
        <p:spPr/>
        <p:txBody>
          <a:bodyPr/>
          <a:lstStyle/>
          <a:p>
            <a:r>
              <a:rPr lang="en-GB" dirty="0" smtClean="0"/>
              <a:t>2009 – new (mostly 2-unit) AS awards</a:t>
            </a:r>
          </a:p>
          <a:p>
            <a:r>
              <a:rPr lang="en-GB" dirty="0" smtClean="0"/>
              <a:t>2010 – new (mostly 4-unit) A level awards with new A* grade</a:t>
            </a:r>
          </a:p>
          <a:p>
            <a:r>
              <a:rPr lang="en-GB" dirty="0" smtClean="0"/>
              <a:t>2011 – new GCSEs in all subjects except English, maths, sciences and ICT</a:t>
            </a:r>
          </a:p>
          <a:p>
            <a:r>
              <a:rPr lang="en-GB" dirty="0" smtClean="0"/>
              <a:t>2012 – new GCSEs in English, maths, ICT, Science</a:t>
            </a:r>
          </a:p>
          <a:p>
            <a:r>
              <a:rPr lang="en-GB" dirty="0" smtClean="0"/>
              <a:t>2013 – new GCSEs in Additional science, biology, chemistry, physics</a:t>
            </a:r>
          </a:p>
          <a:p>
            <a:r>
              <a:rPr lang="en-GB" dirty="0" smtClean="0"/>
              <a:t>2014 – ‘linear’ GCSEs (and English/English language with separate S&amp;L)</a:t>
            </a:r>
          </a:p>
          <a:p>
            <a:r>
              <a:rPr lang="en-GB" dirty="0" smtClean="0"/>
              <a:t>2015</a:t>
            </a:r>
          </a:p>
          <a:p>
            <a:r>
              <a:rPr lang="en-GB" dirty="0" smtClean="0"/>
              <a:t>2016 – new AS in 13 subjects</a:t>
            </a:r>
          </a:p>
          <a:p>
            <a:pPr marL="0" indent="0">
              <a:buNone/>
            </a:pPr>
            <a:endParaRPr lang="en-GB" dirty="0" smtClean="0"/>
          </a:p>
          <a:p>
            <a:r>
              <a:rPr lang="en-GB" dirty="0" smtClean="0"/>
              <a:t>Aim: to protect students from being unfairly disadvantaged by being the first to sit new/changed qualifications</a:t>
            </a:r>
            <a:endParaRPr lang="en-GB" dirty="0"/>
          </a:p>
        </p:txBody>
      </p:sp>
    </p:spTree>
    <p:extLst>
      <p:ext uri="{BB962C8B-B14F-4D97-AF65-F5344CB8AC3E}">
        <p14:creationId xmlns:p14="http://schemas.microsoft.com/office/powerpoint/2010/main" val="2215695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p:txBody>
          <a:bodyPr/>
          <a:lstStyle/>
          <a:p>
            <a:r>
              <a:rPr lang="en-GB" altLang="en-US" dirty="0" smtClean="0"/>
              <a:t>Predictions</a:t>
            </a:r>
          </a:p>
        </p:txBody>
      </p:sp>
      <p:sp>
        <p:nvSpPr>
          <p:cNvPr id="9219" name="Content Placeholder 5"/>
          <p:cNvSpPr>
            <a:spLocks noGrp="1"/>
          </p:cNvSpPr>
          <p:nvPr>
            <p:ph idx="1"/>
          </p:nvPr>
        </p:nvSpPr>
        <p:spPr/>
        <p:txBody>
          <a:bodyPr/>
          <a:lstStyle/>
          <a:p>
            <a:pPr marL="342900" indent="-342900">
              <a:buFont typeface="Arial" charset="0"/>
              <a:buChar char="•"/>
              <a:defRPr/>
            </a:pPr>
            <a:r>
              <a:rPr lang="en-GB" altLang="en-US" dirty="0" smtClean="0"/>
              <a:t>Statistical approach to predict likely percentage of students at each grade</a:t>
            </a:r>
          </a:p>
          <a:p>
            <a:pPr marL="342900" indent="-342900">
              <a:buFont typeface="Arial" charset="0"/>
              <a:buChar char="•"/>
              <a:defRPr/>
            </a:pPr>
            <a:r>
              <a:rPr lang="en-GB" altLang="en-US" dirty="0" smtClean="0"/>
              <a:t>Predicted outcome contextualised by the prior attainment profile of cohort</a:t>
            </a:r>
          </a:p>
          <a:p>
            <a:pPr marL="342900" indent="-342900">
              <a:buFont typeface="Arial" charset="0"/>
              <a:buChar char="•"/>
              <a:defRPr/>
            </a:pPr>
            <a:r>
              <a:rPr lang="en-GB" altLang="en-US" dirty="0" smtClean="0"/>
              <a:t>Based on the relationship between prior attainment and outcomes (results) in a ‘reference year’ - for 9-1 GCSEs in 2017 that’s KS2 2011 to GCSE in 2016 for 16-year-olds</a:t>
            </a:r>
          </a:p>
          <a:p>
            <a:pPr marL="342900" indent="-342900">
              <a:buFont typeface="Arial" charset="0"/>
              <a:buChar char="•"/>
              <a:defRPr/>
            </a:pPr>
            <a:endParaRPr lang="en-GB" altLang="en-US" dirty="0" smtClean="0"/>
          </a:p>
          <a:p>
            <a:pPr>
              <a:defRPr/>
            </a:pPr>
            <a:r>
              <a:rPr lang="en-GB" altLang="en-US" dirty="0" smtClean="0"/>
              <a:t>Why…?</a:t>
            </a:r>
          </a:p>
          <a:p>
            <a:pPr marL="342900" indent="-342900">
              <a:buFont typeface="Arial" charset="0"/>
              <a:buChar char="•"/>
              <a:defRPr/>
            </a:pPr>
            <a:r>
              <a:rPr lang="en-GB" altLang="en-US" dirty="0" smtClean="0"/>
              <a:t>Overcome limitations of examiner judgement, especially in new qualifications</a:t>
            </a:r>
          </a:p>
          <a:p>
            <a:pPr marL="342900" indent="-342900">
              <a:buFont typeface="Arial" charset="0"/>
              <a:buChar char="•"/>
              <a:defRPr/>
            </a:pPr>
            <a:r>
              <a:rPr lang="en-GB" altLang="en-US" dirty="0" smtClean="0"/>
              <a:t>Protect students in the early years of a new specification</a:t>
            </a:r>
          </a:p>
          <a:p>
            <a:pPr marL="342900" indent="-342900">
              <a:buFont typeface="Arial" charset="0"/>
              <a:buChar char="•"/>
              <a:defRPr/>
            </a:pPr>
            <a:r>
              <a:rPr lang="en-GB" altLang="en-US" dirty="0" smtClean="0"/>
              <a:t>Align grade standards across exam boards – more </a:t>
            </a:r>
            <a:r>
              <a:rPr lang="en-GB" altLang="en-US" dirty="0"/>
              <a:t>on this here </a:t>
            </a:r>
            <a:r>
              <a:rPr lang="en-GB" altLang="en-US" dirty="0">
                <a:hlinkClick r:id="rId2"/>
              </a:rPr>
              <a:t>https://ofqual.blog.gov.uk/2017/03/24/levelling-the-playing-field</a:t>
            </a:r>
            <a:r>
              <a:rPr lang="en-GB" altLang="en-US" dirty="0" smtClean="0">
                <a:hlinkClick r:id="rId2"/>
              </a:rPr>
              <a:t>/</a:t>
            </a:r>
            <a:r>
              <a:rPr lang="en-GB" altLang="en-US" dirty="0" smtClean="0"/>
              <a:t> </a:t>
            </a:r>
          </a:p>
          <a:p>
            <a:pPr marL="342900" indent="-342900">
              <a:buFont typeface="Arial" charset="0"/>
              <a:buChar char="•"/>
              <a:defRPr/>
            </a:pPr>
            <a:endParaRPr lang="en-GB" altLang="en-US" dirty="0" smtClean="0"/>
          </a:p>
          <a:p>
            <a:pPr marL="342900" indent="-342900">
              <a:buFont typeface="Arial" charset="0"/>
              <a:buChar char="•"/>
              <a:defRPr/>
            </a:pPr>
            <a:endParaRPr lang="en-GB" altLang="en-US" dirty="0" smtClean="0"/>
          </a:p>
        </p:txBody>
      </p:sp>
    </p:spTree>
    <p:extLst>
      <p:ext uri="{BB962C8B-B14F-4D97-AF65-F5344CB8AC3E}">
        <p14:creationId xmlns:p14="http://schemas.microsoft.com/office/powerpoint/2010/main" val="8157414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6" y="404818"/>
            <a:ext cx="10802286" cy="574675"/>
          </a:xfrm>
        </p:spPr>
        <p:txBody>
          <a:bodyPr/>
          <a:lstStyle/>
          <a:p>
            <a:r>
              <a:rPr lang="en-GB" dirty="0" smtClean="0"/>
              <a:t>GCSE English language and GCSE English literature – entry changes</a:t>
            </a:r>
            <a:endParaRPr lang="en-GB" dirty="0"/>
          </a:p>
        </p:txBody>
      </p:sp>
      <p:sp>
        <p:nvSpPr>
          <p:cNvPr id="3" name="Content Placeholder 2"/>
          <p:cNvSpPr>
            <a:spLocks noGrp="1"/>
          </p:cNvSpPr>
          <p:nvPr>
            <p:ph idx="1"/>
          </p:nvPr>
        </p:nvSpPr>
        <p:spPr/>
        <p:txBody>
          <a:bodyPr/>
          <a:lstStyle/>
          <a:p>
            <a:r>
              <a:rPr lang="en-GB" dirty="0" smtClean="0"/>
              <a:t>GCSE English/English language</a:t>
            </a:r>
          </a:p>
          <a:p>
            <a:pPr lvl="1"/>
            <a:r>
              <a:rPr lang="en-GB" dirty="0" smtClean="0"/>
              <a:t>Three qualifications available:</a:t>
            </a:r>
          </a:p>
          <a:p>
            <a:pPr lvl="2"/>
            <a:r>
              <a:rPr lang="en-GB" dirty="0" smtClean="0"/>
              <a:t>9-1 English language (new)</a:t>
            </a:r>
          </a:p>
          <a:p>
            <a:pPr lvl="2"/>
            <a:r>
              <a:rPr lang="en-GB" dirty="0" smtClean="0"/>
              <a:t>A*-G English (legacy, re-sit only)</a:t>
            </a:r>
          </a:p>
          <a:p>
            <a:pPr lvl="2"/>
            <a:r>
              <a:rPr lang="en-GB" dirty="0" smtClean="0"/>
              <a:t>A*-G English language (legacy, re-sit only)</a:t>
            </a:r>
          </a:p>
          <a:p>
            <a:pPr lvl="1"/>
            <a:r>
              <a:rPr lang="en-GB" dirty="0" smtClean="0"/>
              <a:t>Provisional entries up 52% across all three qualifications to 701,000</a:t>
            </a:r>
          </a:p>
          <a:p>
            <a:pPr lvl="1"/>
            <a:r>
              <a:rPr lang="en-GB" dirty="0" smtClean="0"/>
              <a:t>Year 11s taking 9-1 GCSE up 60% to 536,000</a:t>
            </a:r>
          </a:p>
          <a:p>
            <a:pPr lvl="1"/>
            <a:r>
              <a:rPr lang="en-GB" dirty="0" smtClean="0"/>
              <a:t>Post-16 entries up 23% to 150,000</a:t>
            </a:r>
          </a:p>
          <a:p>
            <a:pPr lvl="1"/>
            <a:r>
              <a:rPr lang="en-GB" dirty="0" smtClean="0"/>
              <a:t>Some early entry of new 9-1 GCSE (15,000 students in Year 10 and below)</a:t>
            </a:r>
          </a:p>
          <a:p>
            <a:r>
              <a:rPr lang="en-GB" dirty="0" smtClean="0"/>
              <a:t>GCSE English literature</a:t>
            </a:r>
          </a:p>
          <a:p>
            <a:pPr lvl="1"/>
            <a:r>
              <a:rPr lang="en-GB" dirty="0" smtClean="0"/>
              <a:t>Only 1 </a:t>
            </a:r>
            <a:r>
              <a:rPr lang="en-GB" dirty="0"/>
              <a:t>qualification </a:t>
            </a:r>
            <a:r>
              <a:rPr lang="en-GB" dirty="0" smtClean="0"/>
              <a:t>available: 9-1 GCSE</a:t>
            </a:r>
            <a:endParaRPr lang="en-GB" dirty="0"/>
          </a:p>
          <a:p>
            <a:pPr lvl="1"/>
            <a:r>
              <a:rPr lang="en-GB" dirty="0"/>
              <a:t>Provisional entries up 48% to </a:t>
            </a:r>
            <a:r>
              <a:rPr lang="en-GB" dirty="0" smtClean="0"/>
              <a:t>551,000</a:t>
            </a:r>
          </a:p>
        </p:txBody>
      </p:sp>
    </p:spTree>
    <p:extLst>
      <p:ext uri="{BB962C8B-B14F-4D97-AF65-F5344CB8AC3E}">
        <p14:creationId xmlns:p14="http://schemas.microsoft.com/office/powerpoint/2010/main" val="1703391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6" y="404818"/>
            <a:ext cx="10874294" cy="574675"/>
          </a:xfrm>
        </p:spPr>
        <p:txBody>
          <a:bodyPr/>
          <a:lstStyle/>
          <a:p>
            <a:r>
              <a:rPr lang="en-GB" dirty="0"/>
              <a:t>GCSE English language and GCSE English </a:t>
            </a:r>
            <a:r>
              <a:rPr lang="en-GB" dirty="0" smtClean="0"/>
              <a:t>literature – impact on results? </a:t>
            </a:r>
            <a:endParaRPr lang="en-GB" dirty="0"/>
          </a:p>
        </p:txBody>
      </p:sp>
      <p:sp>
        <p:nvSpPr>
          <p:cNvPr id="3" name="Content Placeholder 2"/>
          <p:cNvSpPr>
            <a:spLocks noGrp="1"/>
          </p:cNvSpPr>
          <p:nvPr>
            <p:ph idx="1"/>
          </p:nvPr>
        </p:nvSpPr>
        <p:spPr/>
        <p:txBody>
          <a:bodyPr/>
          <a:lstStyle/>
          <a:p>
            <a:r>
              <a:rPr lang="en-GB" dirty="0" smtClean="0"/>
              <a:t>What we’ve already said: </a:t>
            </a:r>
          </a:p>
          <a:p>
            <a:pPr lvl="1"/>
            <a:r>
              <a:rPr lang="en-GB" dirty="0"/>
              <a:t>B</a:t>
            </a:r>
            <a:r>
              <a:rPr lang="en-GB" dirty="0" smtClean="0"/>
              <a:t>roadly the same proportion of students will achieve a grade 4 and above as previously achieved a grade C and above. </a:t>
            </a:r>
          </a:p>
          <a:p>
            <a:pPr lvl="1"/>
            <a:r>
              <a:rPr lang="en-GB" dirty="0"/>
              <a:t>Broadly the same proportion of students will achieve a grade </a:t>
            </a:r>
            <a:r>
              <a:rPr lang="en-GB" dirty="0" smtClean="0"/>
              <a:t>7 </a:t>
            </a:r>
            <a:r>
              <a:rPr lang="en-GB" dirty="0"/>
              <a:t>and above as previously achieved a grade </a:t>
            </a:r>
            <a:r>
              <a:rPr lang="en-GB" dirty="0" smtClean="0"/>
              <a:t>A </a:t>
            </a:r>
            <a:r>
              <a:rPr lang="en-GB" dirty="0"/>
              <a:t>and above. </a:t>
            </a:r>
          </a:p>
          <a:p>
            <a:pPr lvl="1"/>
            <a:r>
              <a:rPr lang="en-GB" dirty="0" smtClean="0"/>
              <a:t>Broadly the same proportion of students will achieve a grade 1 and above as previously achieve a grade G and above.</a:t>
            </a:r>
          </a:p>
          <a:p>
            <a:r>
              <a:rPr lang="en-GB" dirty="0" smtClean="0"/>
              <a:t>But that’s when the cohort is stable.</a:t>
            </a:r>
          </a:p>
          <a:p>
            <a:r>
              <a:rPr lang="en-GB" b="1" dirty="0" smtClean="0"/>
              <a:t>If the cohort changes, national results will change to reflect that.</a:t>
            </a:r>
          </a:p>
          <a:p>
            <a:r>
              <a:rPr lang="en-GB" dirty="0" smtClean="0"/>
              <a:t>Both cohorts have changed – too early to know exactly how</a:t>
            </a:r>
          </a:p>
          <a:p>
            <a:r>
              <a:rPr lang="en-GB" dirty="0" smtClean="0"/>
              <a:t>Schools who have changed their entry approach (for example, moving from international GCSE, or entering more students for English literature) could see more variation in their results compared to previous years</a:t>
            </a:r>
            <a:endParaRPr lang="en-GB" dirty="0"/>
          </a:p>
        </p:txBody>
      </p:sp>
    </p:spTree>
    <p:extLst>
      <p:ext uri="{BB962C8B-B14F-4D97-AF65-F5344CB8AC3E}">
        <p14:creationId xmlns:p14="http://schemas.microsoft.com/office/powerpoint/2010/main" val="47636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GCSE maths – entry changes/impact on results?</a:t>
            </a:r>
            <a:endParaRPr lang="en-GB" dirty="0"/>
          </a:p>
        </p:txBody>
      </p:sp>
      <p:sp>
        <p:nvSpPr>
          <p:cNvPr id="3" name="Content Placeholder 2"/>
          <p:cNvSpPr>
            <a:spLocks noGrp="1"/>
          </p:cNvSpPr>
          <p:nvPr>
            <p:ph idx="1"/>
          </p:nvPr>
        </p:nvSpPr>
        <p:spPr/>
        <p:txBody>
          <a:bodyPr/>
          <a:lstStyle/>
          <a:p>
            <a:r>
              <a:rPr lang="en-GB" dirty="0"/>
              <a:t>GCSE </a:t>
            </a:r>
            <a:r>
              <a:rPr lang="en-GB" dirty="0" smtClean="0"/>
              <a:t>maths qualifications </a:t>
            </a:r>
            <a:r>
              <a:rPr lang="en-GB" dirty="0"/>
              <a:t>available:</a:t>
            </a:r>
          </a:p>
          <a:p>
            <a:pPr lvl="1"/>
            <a:r>
              <a:rPr lang="en-GB" dirty="0"/>
              <a:t>9-1 </a:t>
            </a:r>
            <a:r>
              <a:rPr lang="en-GB" dirty="0" smtClean="0"/>
              <a:t>maths (new</a:t>
            </a:r>
            <a:r>
              <a:rPr lang="en-GB" dirty="0"/>
              <a:t>)</a:t>
            </a:r>
          </a:p>
          <a:p>
            <a:pPr lvl="1"/>
            <a:r>
              <a:rPr lang="en-GB" dirty="0"/>
              <a:t>A*-G </a:t>
            </a:r>
            <a:r>
              <a:rPr lang="en-GB" dirty="0" smtClean="0"/>
              <a:t>maths </a:t>
            </a:r>
            <a:r>
              <a:rPr lang="en-GB" dirty="0"/>
              <a:t>(legacy, re-sit only)</a:t>
            </a:r>
          </a:p>
          <a:p>
            <a:r>
              <a:rPr lang="en-GB" dirty="0" smtClean="0"/>
              <a:t>Provisional </a:t>
            </a:r>
            <a:r>
              <a:rPr lang="en-GB" dirty="0"/>
              <a:t>entries </a:t>
            </a:r>
            <a:r>
              <a:rPr lang="en-GB" dirty="0" smtClean="0"/>
              <a:t>stable – up 1% </a:t>
            </a:r>
            <a:r>
              <a:rPr lang="en-GB" dirty="0"/>
              <a:t>across </a:t>
            </a:r>
            <a:r>
              <a:rPr lang="en-GB" dirty="0" smtClean="0"/>
              <a:t>both qualifications </a:t>
            </a:r>
            <a:r>
              <a:rPr lang="en-GB" dirty="0"/>
              <a:t>to </a:t>
            </a:r>
            <a:r>
              <a:rPr lang="en-GB" dirty="0" smtClean="0"/>
              <a:t>727,000</a:t>
            </a:r>
          </a:p>
          <a:p>
            <a:r>
              <a:rPr lang="en-GB" dirty="0" smtClean="0"/>
              <a:t>Tier entry choice – 53% higher tier</a:t>
            </a:r>
          </a:p>
          <a:p>
            <a:r>
              <a:rPr lang="en-GB" dirty="0" smtClean="0"/>
              <a:t>Chained equi-percentile equating across tiers – a worked example: </a:t>
            </a:r>
            <a:r>
              <a:rPr lang="en-GB" dirty="0">
                <a:hlinkClick r:id="rId2"/>
              </a:rPr>
              <a:t>https://ofqual.blog.gov.uk/2017/03/07/lets-talk-about-maths/</a:t>
            </a:r>
            <a:r>
              <a:rPr lang="en-GB" dirty="0"/>
              <a:t> </a:t>
            </a:r>
          </a:p>
          <a:p>
            <a:r>
              <a:rPr lang="en-GB" dirty="0" smtClean="0"/>
              <a:t>Impact on results?</a:t>
            </a:r>
          </a:p>
          <a:p>
            <a:pPr lvl="1"/>
            <a:r>
              <a:rPr lang="en-GB" dirty="0" smtClean="0"/>
              <a:t>National results likely to be stable</a:t>
            </a:r>
          </a:p>
          <a:p>
            <a:pPr lvl="1"/>
            <a:r>
              <a:rPr lang="en-GB" dirty="0" smtClean="0"/>
              <a:t>Individual schools could see more variation compared to previous years</a:t>
            </a:r>
            <a:endParaRPr lang="en-GB" dirty="0"/>
          </a:p>
        </p:txBody>
      </p:sp>
    </p:spTree>
    <p:extLst>
      <p:ext uri="{BB962C8B-B14F-4D97-AF65-F5344CB8AC3E}">
        <p14:creationId xmlns:p14="http://schemas.microsoft.com/office/powerpoint/2010/main" val="3221492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qual vocational qualifications">
  <a:themeElements>
    <a:clrScheme name="Custom 5">
      <a:dk1>
        <a:srgbClr val="000000"/>
      </a:dk1>
      <a:lt1>
        <a:srgbClr val="FFFFFF"/>
      </a:lt1>
      <a:dk2>
        <a:srgbClr val="68BD49"/>
      </a:dk2>
      <a:lt2>
        <a:srgbClr val="65696E"/>
      </a:lt2>
      <a:accent1>
        <a:srgbClr val="65696E"/>
      </a:accent1>
      <a:accent2>
        <a:srgbClr val="68BD49"/>
      </a:accent2>
      <a:accent3>
        <a:srgbClr val="FFFFFF"/>
      </a:accent3>
      <a:accent4>
        <a:srgbClr val="000000"/>
      </a:accent4>
      <a:accent5>
        <a:srgbClr val="B8B9BA"/>
      </a:accent5>
      <a:accent6>
        <a:srgbClr val="95CB64"/>
      </a:accent6>
      <a:hlink>
        <a:srgbClr val="497428"/>
      </a:hlink>
      <a:folHlink>
        <a:srgbClr val="497428"/>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General powerpoint template" id="{DAA5D334-C8AA-43F9-BED8-59D9E58AF67F}" vid="{CB036DE9-CF7A-43F6-9582-F79C6490FD2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 xmlns="45150501-b37d-4b37-b0a0-512a8dbac82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CD7A373A4C50E468CA9E4026D35F6E2" ma:contentTypeVersion="5" ma:contentTypeDescription="Create a new document." ma:contentTypeScope="" ma:versionID="6f65294b266c6366b0609f061382a0b4">
  <xsd:schema xmlns:xsd="http://www.w3.org/2001/XMLSchema" xmlns:p="http://schemas.microsoft.com/office/2006/metadata/properties" xmlns:ns2="45150501-b37d-4b37-b0a0-512a8dbac82e" targetNamespace="http://schemas.microsoft.com/office/2006/metadata/properties" ma:root="true" ma:fieldsID="a6f16d7ac95bab966617cb1271d45bb4" ns2:_="">
    <xsd:import namespace="45150501-b37d-4b37-b0a0-512a8dbac82e"/>
    <xsd:element name="properties">
      <xsd:complexType>
        <xsd:sequence>
          <xsd:element name="documentManagement">
            <xsd:complexType>
              <xsd:all>
                <xsd:element ref="ns2:Description" minOccurs="0"/>
              </xsd:all>
            </xsd:complexType>
          </xsd:element>
        </xsd:sequence>
      </xsd:complexType>
    </xsd:element>
  </xsd:schema>
  <xsd:schema xmlns:xsd="http://www.w3.org/2001/XMLSchema" xmlns:dms="http://schemas.microsoft.com/office/2006/documentManagement/types" targetNamespace="45150501-b37d-4b37-b0a0-512a8dbac82e" elementFormDefault="qualified">
    <xsd:import namespace="http://schemas.microsoft.com/office/2006/documentManagement/types"/>
    <xsd:element name="Description" ma:index="8" nillable="true" ma:displayName="Description" ma:internalName="Description">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84FD12CC-BE13-4DB2-97FB-1B4804DD32B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45150501-b37d-4b37-b0a0-512a8dbac82e"/>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A9C8EB4E-29D2-4DCD-9944-BB0A625CC40A}">
  <ds:schemaRefs>
    <ds:schemaRef ds:uri="http://schemas.microsoft.com/sharepoint/v3/contenttype/forms"/>
  </ds:schemaRefs>
</ds:datastoreItem>
</file>

<file path=customXml/itemProps3.xml><?xml version="1.0" encoding="utf-8"?>
<ds:datastoreItem xmlns:ds="http://schemas.openxmlformats.org/officeDocument/2006/customXml" ds:itemID="{35C1C410-1A9F-4F38-A395-A6A488C8E5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150501-b37d-4b37-b0a0-512a8dbac82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DA74C86D-7D20-4AB6-A173-B615F8B3A959}">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General powerpoint template</Template>
  <TotalTime>827</TotalTime>
  <Words>874</Words>
  <Application>Microsoft Macintosh PowerPoint</Application>
  <PresentationFormat>Widescreen</PresentationFormat>
  <Paragraphs>93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Wingdings</vt:lpstr>
      <vt:lpstr>Wingdings 2</vt:lpstr>
      <vt:lpstr>Arial</vt:lpstr>
      <vt:lpstr>1_Ofqual vocational qualifications</vt:lpstr>
      <vt:lpstr>PowerPoint Presentation</vt:lpstr>
      <vt:lpstr>Standards in summer 2017</vt:lpstr>
      <vt:lpstr>Standards in summer 2017  </vt:lpstr>
      <vt:lpstr>Monitoring this summer </vt:lpstr>
      <vt:lpstr>Ofqual’s approach since 2009 – for first awards in…</vt:lpstr>
      <vt:lpstr>Predictions</vt:lpstr>
      <vt:lpstr>GCSE English language and GCSE English literature – entry changes</vt:lpstr>
      <vt:lpstr>GCSE English language and GCSE English literature – impact on results? </vt:lpstr>
      <vt:lpstr>GCSE maths – entry changes/impact on results?</vt:lpstr>
      <vt:lpstr>Legacy (A*-G) English, English language and maths</vt:lpstr>
      <vt:lpstr>AS</vt:lpstr>
      <vt:lpstr>A levels</vt:lpstr>
      <vt:lpstr> Further reading…</vt:lpstr>
      <vt:lpstr>PowerPoint Presentation</vt:lpstr>
    </vt:vector>
  </TitlesOfParts>
  <Company>Ofqual</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 Jadhav</dc:creator>
  <cp:keywords/>
  <cp:lastModifiedBy>Antony Cash</cp:lastModifiedBy>
  <cp:revision>34</cp:revision>
  <cp:lastPrinted>2017-06-29T09:25:53Z</cp:lastPrinted>
  <dcterms:created xsi:type="dcterms:W3CDTF">2017-06-22T07:07:32Z</dcterms:created>
  <dcterms:modified xsi:type="dcterms:W3CDTF">2017-06-29T12:25:30Z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Description">
    <vt:lpwstr/>
  </property>
  <property fmtid="{D5CDD505-2E9C-101B-9397-08002B2CF9AE}" pid="4" name="ContentTypeId">
    <vt:lpwstr>0x010100ECD7A373A4C50E468CA9E4026D35F6E2</vt:lpwstr>
  </property>
</Properties>
</file>