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1"/>
  </p:notesMasterIdLst>
  <p:handoutMasterIdLst>
    <p:handoutMasterId r:id="rId52"/>
  </p:handoutMasterIdLst>
  <p:sldIdLst>
    <p:sldId id="303" r:id="rId5"/>
    <p:sldId id="283" r:id="rId6"/>
    <p:sldId id="304" r:id="rId7"/>
    <p:sldId id="331" r:id="rId8"/>
    <p:sldId id="398" r:id="rId9"/>
    <p:sldId id="311" r:id="rId10"/>
    <p:sldId id="404" r:id="rId11"/>
    <p:sldId id="326" r:id="rId12"/>
    <p:sldId id="406" r:id="rId13"/>
    <p:sldId id="325" r:id="rId14"/>
    <p:sldId id="332" r:id="rId15"/>
    <p:sldId id="353" r:id="rId16"/>
    <p:sldId id="359" r:id="rId17"/>
    <p:sldId id="360" r:id="rId18"/>
    <p:sldId id="339" r:id="rId19"/>
    <p:sldId id="343" r:id="rId20"/>
    <p:sldId id="367" r:id="rId21"/>
    <p:sldId id="340" r:id="rId22"/>
    <p:sldId id="378" r:id="rId23"/>
    <p:sldId id="407" r:id="rId24"/>
    <p:sldId id="408" r:id="rId25"/>
    <p:sldId id="409" r:id="rId26"/>
    <p:sldId id="410" r:id="rId27"/>
    <p:sldId id="411" r:id="rId28"/>
    <p:sldId id="412" r:id="rId29"/>
    <p:sldId id="413" r:id="rId30"/>
    <p:sldId id="414" r:id="rId31"/>
    <p:sldId id="415" r:id="rId32"/>
    <p:sldId id="391" r:id="rId33"/>
    <p:sldId id="420" r:id="rId34"/>
    <p:sldId id="393" r:id="rId35"/>
    <p:sldId id="382" r:id="rId36"/>
    <p:sldId id="383" r:id="rId37"/>
    <p:sldId id="384" r:id="rId38"/>
    <p:sldId id="385" r:id="rId39"/>
    <p:sldId id="386" r:id="rId40"/>
    <p:sldId id="387" r:id="rId41"/>
    <p:sldId id="417" r:id="rId42"/>
    <p:sldId id="418" r:id="rId43"/>
    <p:sldId id="381" r:id="rId44"/>
    <p:sldId id="379" r:id="rId45"/>
    <p:sldId id="380" r:id="rId46"/>
    <p:sldId id="375" r:id="rId47"/>
    <p:sldId id="390" r:id="rId48"/>
    <p:sldId id="399" r:id="rId49"/>
    <p:sldId id="400" r:id="rId50"/>
  </p:sldIdLst>
  <p:sldSz cx="9144000" cy="6858000" type="screen4x3"/>
  <p:notesSz cx="6742113" cy="9872663"/>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1758">
          <p15:clr>
            <a:srgbClr val="A4A3A4"/>
          </p15:clr>
        </p15:guide>
        <p15:guide id="2" orient="horz" pos="3725">
          <p15:clr>
            <a:srgbClr val="A4A3A4"/>
          </p15:clr>
        </p15:guide>
        <p15:guide id="3" pos="340">
          <p15:clr>
            <a:srgbClr val="A4A3A4"/>
          </p15:clr>
        </p15:guide>
        <p15:guide id="4" pos="5375">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uman, Steve" initials="TS"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41"/>
    <a:srgbClr val="41C0F0"/>
    <a:srgbClr val="8FB521"/>
    <a:srgbClr val="FFD500"/>
    <a:srgbClr val="8FBF21"/>
    <a:srgbClr val="81BB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44" autoAdjust="0"/>
    <p:restoredTop sz="94579" autoAdjust="0"/>
  </p:normalViewPr>
  <p:slideViewPr>
    <p:cSldViewPr snapToGrid="0">
      <p:cViewPr varScale="1">
        <p:scale>
          <a:sx n="107" d="100"/>
          <a:sy n="107" d="100"/>
        </p:scale>
        <p:origin x="-1928" y="-96"/>
      </p:cViewPr>
      <p:guideLst>
        <p:guide orient="horz" pos="1758"/>
        <p:guide orient="horz" pos="3725"/>
        <p:guide pos="340"/>
        <p:guide pos="5375"/>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2492"/>
    </p:cViewPr>
  </p:sorterViewPr>
  <p:notesViewPr>
    <p:cSldViewPr snapToGrid="0">
      <p:cViewPr varScale="1">
        <p:scale>
          <a:sx n="53" d="100"/>
          <a:sy n="53" d="100"/>
        </p:scale>
        <p:origin x="294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50" Type="http://schemas.openxmlformats.org/officeDocument/2006/relationships/slide" Target="slides/slide46.xml"/><Relationship Id="rId51" Type="http://schemas.openxmlformats.org/officeDocument/2006/relationships/notesMaster" Target="notesMasters/notesMaster1.xml"/><Relationship Id="rId52" Type="http://schemas.openxmlformats.org/officeDocument/2006/relationships/handoutMaster" Target="handoutMasters/handoutMaster1.xml"/><Relationship Id="rId53" Type="http://schemas.openxmlformats.org/officeDocument/2006/relationships/printerSettings" Target="printerSettings/printerSettings1.bin"/><Relationship Id="rId54" Type="http://schemas.openxmlformats.org/officeDocument/2006/relationships/commentAuthors" Target="commentAuthors.xml"/><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317" cy="495765"/>
          </a:xfrm>
          <a:prstGeom prst="rect">
            <a:avLst/>
          </a:prstGeom>
        </p:spPr>
        <p:txBody>
          <a:bodyPr vert="horz" lIns="90836" tIns="45418" rIns="90836" bIns="45418" rtlCol="0"/>
          <a:lstStyle>
            <a:lvl1pPr algn="l" eaLnBrk="0" hangingPunct="0">
              <a:defRPr sz="1200">
                <a:cs typeface="+mn-cs"/>
              </a:defRPr>
            </a:lvl1pPr>
          </a:lstStyle>
          <a:p>
            <a:pPr>
              <a:defRPr/>
            </a:pPr>
            <a:endParaRPr lang="en-GB" dirty="0"/>
          </a:p>
        </p:txBody>
      </p:sp>
      <p:sp>
        <p:nvSpPr>
          <p:cNvPr id="3" name="Date Placeholder 2"/>
          <p:cNvSpPr>
            <a:spLocks noGrp="1"/>
          </p:cNvSpPr>
          <p:nvPr>
            <p:ph type="dt" sz="quarter" idx="1"/>
          </p:nvPr>
        </p:nvSpPr>
        <p:spPr>
          <a:xfrm>
            <a:off x="3818222" y="0"/>
            <a:ext cx="2922317" cy="495765"/>
          </a:xfrm>
          <a:prstGeom prst="rect">
            <a:avLst/>
          </a:prstGeom>
        </p:spPr>
        <p:txBody>
          <a:bodyPr vert="horz" lIns="90836" tIns="45418" rIns="90836" bIns="45418" rtlCol="0"/>
          <a:lstStyle>
            <a:lvl1pPr algn="r" eaLnBrk="0" hangingPunct="0">
              <a:defRPr sz="1200">
                <a:cs typeface="+mn-cs"/>
              </a:defRPr>
            </a:lvl1pPr>
          </a:lstStyle>
          <a:p>
            <a:pPr>
              <a:defRPr/>
            </a:pPr>
            <a:fld id="{F585D0E5-91B8-4BAD-A1FE-22F9BEA731E3}" type="datetimeFigureOut">
              <a:rPr lang="en-GB"/>
              <a:pPr>
                <a:defRPr/>
              </a:pPr>
              <a:t>01/11/17</a:t>
            </a:fld>
            <a:endParaRPr lang="en-GB" dirty="0"/>
          </a:p>
        </p:txBody>
      </p:sp>
      <p:sp>
        <p:nvSpPr>
          <p:cNvPr id="4" name="Footer Placeholder 3"/>
          <p:cNvSpPr>
            <a:spLocks noGrp="1"/>
          </p:cNvSpPr>
          <p:nvPr>
            <p:ph type="ftr" sz="quarter" idx="2"/>
          </p:nvPr>
        </p:nvSpPr>
        <p:spPr>
          <a:xfrm>
            <a:off x="0" y="9376899"/>
            <a:ext cx="2922317" cy="495765"/>
          </a:xfrm>
          <a:prstGeom prst="rect">
            <a:avLst/>
          </a:prstGeom>
        </p:spPr>
        <p:txBody>
          <a:bodyPr vert="horz" lIns="90836" tIns="45418" rIns="90836" bIns="45418" rtlCol="0" anchor="b"/>
          <a:lstStyle>
            <a:lvl1pPr algn="l" eaLnBrk="0" hangingPunct="0">
              <a:defRPr sz="1200">
                <a:cs typeface="+mn-cs"/>
              </a:defRPr>
            </a:lvl1pPr>
          </a:lstStyle>
          <a:p>
            <a:pPr>
              <a:defRPr/>
            </a:pPr>
            <a:endParaRPr lang="en-GB" dirty="0"/>
          </a:p>
        </p:txBody>
      </p:sp>
    </p:spTree>
    <p:extLst>
      <p:ext uri="{BB962C8B-B14F-4D97-AF65-F5344CB8AC3E}">
        <p14:creationId xmlns:p14="http://schemas.microsoft.com/office/powerpoint/2010/main" val="2750351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317" cy="495765"/>
          </a:xfrm>
          <a:prstGeom prst="rect">
            <a:avLst/>
          </a:prstGeom>
        </p:spPr>
        <p:txBody>
          <a:bodyPr vert="horz" lIns="90836" tIns="45418" rIns="90836" bIns="45418" rtlCol="0"/>
          <a:lstStyle>
            <a:lvl1pPr algn="l" eaLnBrk="0" hangingPunct="0">
              <a:defRPr sz="1200">
                <a:cs typeface="+mn-cs"/>
              </a:defRPr>
            </a:lvl1pPr>
          </a:lstStyle>
          <a:p>
            <a:pPr>
              <a:defRPr/>
            </a:pPr>
            <a:endParaRPr lang="en-GB" dirty="0"/>
          </a:p>
        </p:txBody>
      </p:sp>
      <p:sp>
        <p:nvSpPr>
          <p:cNvPr id="3" name="Date Placeholder 2"/>
          <p:cNvSpPr>
            <a:spLocks noGrp="1"/>
          </p:cNvSpPr>
          <p:nvPr>
            <p:ph type="dt" idx="1"/>
          </p:nvPr>
        </p:nvSpPr>
        <p:spPr>
          <a:xfrm>
            <a:off x="3818222" y="0"/>
            <a:ext cx="2922317" cy="495765"/>
          </a:xfrm>
          <a:prstGeom prst="rect">
            <a:avLst/>
          </a:prstGeom>
        </p:spPr>
        <p:txBody>
          <a:bodyPr vert="horz" lIns="90836" tIns="45418" rIns="90836" bIns="45418" rtlCol="0"/>
          <a:lstStyle>
            <a:lvl1pPr algn="r" eaLnBrk="0" hangingPunct="0">
              <a:defRPr sz="1200">
                <a:cs typeface="+mn-cs"/>
              </a:defRPr>
            </a:lvl1pPr>
          </a:lstStyle>
          <a:p>
            <a:pPr>
              <a:defRPr/>
            </a:pPr>
            <a:fld id="{A8FEF743-EFBB-4CAA-83E0-86915928BB15}" type="datetimeFigureOut">
              <a:rPr lang="en-GB"/>
              <a:pPr>
                <a:defRPr/>
              </a:pPr>
              <a:t>01/11/17</a:t>
            </a:fld>
            <a:endParaRPr lang="en-GB" dirty="0"/>
          </a:p>
        </p:txBody>
      </p:sp>
      <p:sp>
        <p:nvSpPr>
          <p:cNvPr id="4" name="Slide Image Placeholder 3"/>
          <p:cNvSpPr>
            <a:spLocks noGrp="1" noRot="1" noChangeAspect="1"/>
          </p:cNvSpPr>
          <p:nvPr>
            <p:ph type="sldImg" idx="2"/>
          </p:nvPr>
        </p:nvSpPr>
        <p:spPr>
          <a:xfrm>
            <a:off x="1150938" y="1235075"/>
            <a:ext cx="4440237" cy="3330575"/>
          </a:xfrm>
          <a:prstGeom prst="rect">
            <a:avLst/>
          </a:prstGeom>
          <a:noFill/>
          <a:ln w="12700">
            <a:solidFill>
              <a:prstClr val="black"/>
            </a:solidFill>
          </a:ln>
        </p:spPr>
        <p:txBody>
          <a:bodyPr vert="horz" lIns="90836" tIns="45418" rIns="90836" bIns="45418" rtlCol="0" anchor="ctr"/>
          <a:lstStyle/>
          <a:p>
            <a:pPr lvl="0"/>
            <a:endParaRPr lang="en-GB" noProof="0" dirty="0"/>
          </a:p>
        </p:txBody>
      </p:sp>
      <p:sp>
        <p:nvSpPr>
          <p:cNvPr id="5" name="Notes Placeholder 4"/>
          <p:cNvSpPr>
            <a:spLocks noGrp="1"/>
          </p:cNvSpPr>
          <p:nvPr>
            <p:ph type="body" sz="quarter" idx="3"/>
          </p:nvPr>
        </p:nvSpPr>
        <p:spPr>
          <a:xfrm>
            <a:off x="673897" y="4750815"/>
            <a:ext cx="5394320" cy="3887173"/>
          </a:xfrm>
          <a:prstGeom prst="rect">
            <a:avLst/>
          </a:prstGeom>
        </p:spPr>
        <p:txBody>
          <a:bodyPr vert="horz" lIns="90836" tIns="45418" rIns="90836" bIns="4541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376899"/>
            <a:ext cx="2922317" cy="495765"/>
          </a:xfrm>
          <a:prstGeom prst="rect">
            <a:avLst/>
          </a:prstGeom>
        </p:spPr>
        <p:txBody>
          <a:bodyPr vert="horz" lIns="90836" tIns="45418" rIns="90836" bIns="45418" rtlCol="0" anchor="b"/>
          <a:lstStyle>
            <a:lvl1pPr algn="l" eaLnBrk="0" hangingPunct="0">
              <a:defRPr sz="1200">
                <a:cs typeface="+mn-cs"/>
              </a:defRPr>
            </a:lvl1pPr>
          </a:lstStyle>
          <a:p>
            <a:pPr>
              <a:defRPr/>
            </a:pPr>
            <a:endParaRPr lang="en-GB" dirty="0"/>
          </a:p>
        </p:txBody>
      </p:sp>
      <p:sp>
        <p:nvSpPr>
          <p:cNvPr id="7" name="Slide Number Placeholder 6"/>
          <p:cNvSpPr>
            <a:spLocks noGrp="1"/>
          </p:cNvSpPr>
          <p:nvPr>
            <p:ph type="sldNum" sz="quarter" idx="5"/>
          </p:nvPr>
        </p:nvSpPr>
        <p:spPr>
          <a:xfrm>
            <a:off x="3818222" y="9376899"/>
            <a:ext cx="2922317" cy="495765"/>
          </a:xfrm>
          <a:prstGeom prst="rect">
            <a:avLst/>
          </a:prstGeom>
        </p:spPr>
        <p:txBody>
          <a:bodyPr vert="horz" lIns="90836" tIns="45418" rIns="90836" bIns="45418" rtlCol="0" anchor="b"/>
          <a:lstStyle>
            <a:lvl1pPr algn="r" eaLnBrk="0" hangingPunct="0">
              <a:defRPr sz="1200">
                <a:cs typeface="+mn-cs"/>
              </a:defRPr>
            </a:lvl1pPr>
          </a:lstStyle>
          <a:p>
            <a:pPr>
              <a:defRPr/>
            </a:pPr>
            <a:fld id="{7987644B-1F15-472A-A26A-1DE345A244AD}" type="slidenum">
              <a:rPr lang="en-GB"/>
              <a:pPr>
                <a:defRPr/>
              </a:pPr>
              <a:t>‹#›</a:t>
            </a:fld>
            <a:endParaRPr lang="en-GB" dirty="0"/>
          </a:p>
        </p:txBody>
      </p:sp>
    </p:spTree>
    <p:extLst>
      <p:ext uri="{BB962C8B-B14F-4D97-AF65-F5344CB8AC3E}">
        <p14:creationId xmlns:p14="http://schemas.microsoft.com/office/powerpoint/2010/main" val="6816849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987644B-1F15-472A-A26A-1DE345A244AD}" type="slidenum">
              <a:rPr lang="en-GB" smtClean="0"/>
              <a:pPr>
                <a:defRPr/>
              </a:pPr>
              <a:t>2</a:t>
            </a:fld>
            <a:endParaRPr lang="en-GB" dirty="0"/>
          </a:p>
        </p:txBody>
      </p:sp>
    </p:spTree>
    <p:extLst>
      <p:ext uri="{BB962C8B-B14F-4D97-AF65-F5344CB8AC3E}">
        <p14:creationId xmlns:p14="http://schemas.microsoft.com/office/powerpoint/2010/main" val="379517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7" Type="http://schemas.openxmlformats.org/officeDocument/2006/relationships/image" Target="../media/image7.emf"/><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no graphics) - Green">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431800" y="1735668"/>
            <a:ext cx="6081104" cy="1215495"/>
          </a:xfrm>
        </p:spPr>
        <p:txBody>
          <a:bodyPr anchor="b"/>
          <a:lstStyle>
            <a:lvl1pPr algn="l">
              <a:defRPr sz="4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31800" y="3043239"/>
            <a:ext cx="6081104" cy="986894"/>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9738" y="1540800"/>
            <a:ext cx="4075112"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540800"/>
            <a:ext cx="4075113"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r>
              <a:rPr lang="en-GB" dirty="0"/>
              <a:t>Text in footer</a:t>
            </a:r>
          </a:p>
        </p:txBody>
      </p:sp>
      <p:sp>
        <p:nvSpPr>
          <p:cNvPr id="6" name="Slide Number Placeholder 5"/>
          <p:cNvSpPr>
            <a:spLocks noGrp="1"/>
          </p:cNvSpPr>
          <p:nvPr>
            <p:ph type="sldNum" sz="quarter" idx="11"/>
          </p:nvPr>
        </p:nvSpPr>
        <p:spPr/>
        <p:txBody>
          <a:bodyPr/>
          <a:lstStyle>
            <a:lvl1pPr>
              <a:defRPr/>
            </a:lvl1pPr>
          </a:lstStyle>
          <a:p>
            <a:pPr>
              <a:defRPr/>
            </a:pPr>
            <a:fld id="{63CFB1C5-F596-4267-BB4A-A7CC179544F1}"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39200" y="471896"/>
            <a:ext cx="8265600" cy="482720"/>
          </a:xfrm>
        </p:spPr>
        <p:txBody>
          <a:bodyPr/>
          <a:lstStyle/>
          <a:p>
            <a:r>
              <a:rPr lang="en-US"/>
              <a:t>Click to edit Master title style</a:t>
            </a:r>
            <a:endParaRPr lang="en-US" dirty="0"/>
          </a:p>
        </p:txBody>
      </p:sp>
      <p:sp>
        <p:nvSpPr>
          <p:cNvPr id="3" name="Text Placeholder 2"/>
          <p:cNvSpPr>
            <a:spLocks noGrp="1"/>
          </p:cNvSpPr>
          <p:nvPr>
            <p:ph type="body" idx="1"/>
          </p:nvPr>
        </p:nvSpPr>
        <p:spPr>
          <a:xfrm>
            <a:off x="439200" y="1130400"/>
            <a:ext cx="4039394" cy="298800"/>
          </a:xfrm>
        </p:spPr>
        <p:txBody>
          <a:bodyPr/>
          <a:lstStyle>
            <a:lvl1pPr marL="0" indent="0">
              <a:buNone/>
              <a:defRPr sz="2400" b="0">
                <a:solidFill>
                  <a:srgbClr val="00B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39200" y="1540800"/>
            <a:ext cx="4039394"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130400"/>
            <a:ext cx="4075650" cy="298800"/>
          </a:xfrm>
        </p:spPr>
        <p:txBody>
          <a:bodyPr/>
          <a:lstStyle>
            <a:lvl1pPr marL="0" indent="0">
              <a:buNone/>
              <a:defRPr sz="2400" b="0">
                <a:solidFill>
                  <a:srgbClr val="00B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1540800"/>
            <a:ext cx="4075650"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10"/>
          </p:nvPr>
        </p:nvSpPr>
        <p:spPr/>
        <p:txBody>
          <a:bodyPr/>
          <a:lstStyle>
            <a:lvl1pPr>
              <a:defRPr/>
            </a:lvl1pPr>
          </a:lstStyle>
          <a:p>
            <a:pPr>
              <a:defRPr/>
            </a:pPr>
            <a:r>
              <a:rPr lang="en-GB" dirty="0"/>
              <a:t>Text in footer</a:t>
            </a:r>
          </a:p>
        </p:txBody>
      </p:sp>
      <p:sp>
        <p:nvSpPr>
          <p:cNvPr id="8" name="Slide Number Placeholder 5"/>
          <p:cNvSpPr>
            <a:spLocks noGrp="1"/>
          </p:cNvSpPr>
          <p:nvPr>
            <p:ph type="sldNum" sz="quarter" idx="11"/>
          </p:nvPr>
        </p:nvSpPr>
        <p:spPr/>
        <p:txBody>
          <a:bodyPr/>
          <a:lstStyle>
            <a:lvl1pPr>
              <a:defRPr/>
            </a:lvl1pPr>
          </a:lstStyle>
          <a:p>
            <a:pPr>
              <a:defRPr/>
            </a:pPr>
            <a:fld id="{08DCF0C5-8C0D-4CBF-998B-C76319803FCC}"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Side Bar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9739" y="480363"/>
            <a:ext cx="2592000" cy="432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39738" y="1520825"/>
            <a:ext cx="2592000" cy="4651637"/>
          </a:xfrm>
        </p:spPr>
        <p:txBody>
          <a:bodyPr/>
          <a:lstStyle>
            <a:lvl1pPr marL="0" indent="0">
              <a:buNone/>
              <a:defRPr sz="1800"/>
            </a:lvl1pPr>
          </a:lstStyle>
          <a:p>
            <a:pPr lvl="0"/>
            <a:r>
              <a:rPr lang="en-US"/>
              <a:t>Click to edit Master text styles</a:t>
            </a:r>
          </a:p>
        </p:txBody>
      </p:sp>
      <p:sp>
        <p:nvSpPr>
          <p:cNvPr id="4" name="Content Placeholder 3"/>
          <p:cNvSpPr>
            <a:spLocks noGrp="1"/>
          </p:cNvSpPr>
          <p:nvPr>
            <p:ph sz="half" idx="2"/>
          </p:nvPr>
        </p:nvSpPr>
        <p:spPr>
          <a:xfrm>
            <a:off x="3187057" y="476251"/>
            <a:ext cx="5517206" cy="5696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r>
              <a:rPr lang="en-GB" dirty="0"/>
              <a:t>Text in footer</a:t>
            </a:r>
          </a:p>
        </p:txBody>
      </p:sp>
      <p:sp>
        <p:nvSpPr>
          <p:cNvPr id="6" name="Slide Number Placeholder 5"/>
          <p:cNvSpPr>
            <a:spLocks noGrp="1"/>
          </p:cNvSpPr>
          <p:nvPr>
            <p:ph type="sldNum" sz="quarter" idx="11"/>
          </p:nvPr>
        </p:nvSpPr>
        <p:spPr/>
        <p:txBody>
          <a:bodyPr/>
          <a:lstStyle>
            <a:lvl1pPr>
              <a:defRPr/>
            </a:lvl1pPr>
          </a:lstStyle>
          <a:p>
            <a:pPr>
              <a:defRPr/>
            </a:pPr>
            <a:fld id="{F33E916A-7AAB-4070-B67B-8C525C792863}"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de Bar Sub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9200" y="479483"/>
            <a:ext cx="2592000" cy="4320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439200" y="1130400"/>
            <a:ext cx="2592000" cy="298800"/>
          </a:xfrm>
        </p:spPr>
        <p:txBody>
          <a:bodyPr/>
          <a:lstStyle>
            <a:lvl1pPr marL="0" indent="0">
              <a:buNone/>
              <a:defRPr sz="2400" b="0">
                <a:solidFill>
                  <a:srgbClr val="00B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39200" y="1540800"/>
            <a:ext cx="2592000" cy="4668837"/>
          </a:xfrm>
        </p:spPr>
        <p:txBody>
          <a:bodyPr/>
          <a:lstStyle>
            <a:lvl1pPr marL="0" indent="0">
              <a:buNone/>
              <a:defRPr sz="1800"/>
            </a:lvl1pPr>
            <a:lvl2pPr>
              <a:defRPr b="1"/>
            </a:lvl2pPr>
          </a:lstStyle>
          <a:p>
            <a:pPr lvl="0"/>
            <a:r>
              <a:rPr lang="en-US"/>
              <a:t>Click to edit Master text styles</a:t>
            </a:r>
          </a:p>
        </p:txBody>
      </p:sp>
      <p:sp>
        <p:nvSpPr>
          <p:cNvPr id="6" name="Content Placeholder 5"/>
          <p:cNvSpPr>
            <a:spLocks noGrp="1"/>
          </p:cNvSpPr>
          <p:nvPr>
            <p:ph sz="quarter" idx="4"/>
          </p:nvPr>
        </p:nvSpPr>
        <p:spPr>
          <a:xfrm>
            <a:off x="3181756" y="476250"/>
            <a:ext cx="5523044" cy="5713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10"/>
          </p:nvPr>
        </p:nvSpPr>
        <p:spPr/>
        <p:txBody>
          <a:bodyPr/>
          <a:lstStyle>
            <a:lvl1pPr>
              <a:defRPr/>
            </a:lvl1pPr>
          </a:lstStyle>
          <a:p>
            <a:pPr>
              <a:defRPr/>
            </a:pPr>
            <a:r>
              <a:rPr lang="en-GB" dirty="0"/>
              <a:t>Text in footer</a:t>
            </a:r>
          </a:p>
        </p:txBody>
      </p:sp>
      <p:sp>
        <p:nvSpPr>
          <p:cNvPr id="8" name="Slide Number Placeholder 5"/>
          <p:cNvSpPr>
            <a:spLocks noGrp="1"/>
          </p:cNvSpPr>
          <p:nvPr>
            <p:ph type="sldNum" sz="quarter" idx="11"/>
          </p:nvPr>
        </p:nvSpPr>
        <p:spPr/>
        <p:txBody>
          <a:bodyPr/>
          <a:lstStyle>
            <a:lvl1pPr>
              <a:defRPr/>
            </a:lvl1pPr>
          </a:lstStyle>
          <a:p>
            <a:pPr>
              <a:defRPr/>
            </a:pPr>
            <a:fld id="{D9DEE55C-B690-4008-BF71-63B4BF2343F6}"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aption and Content">
    <p:spTree>
      <p:nvGrpSpPr>
        <p:cNvPr id="1" name=""/>
        <p:cNvGrpSpPr/>
        <p:nvPr/>
      </p:nvGrpSpPr>
      <p:grpSpPr>
        <a:xfrm>
          <a:off x="0" y="0"/>
          <a:ext cx="0" cy="0"/>
          <a:chOff x="0" y="0"/>
          <a:chExt cx="0" cy="0"/>
        </a:xfrm>
      </p:grpSpPr>
      <p:sp>
        <p:nvSpPr>
          <p:cNvPr id="5" name="Isosceles Triangle 7"/>
          <p:cNvSpPr/>
          <p:nvPr userDrawn="1"/>
        </p:nvSpPr>
        <p:spPr>
          <a:xfrm rot="10800000">
            <a:off x="441325" y="5597525"/>
            <a:ext cx="727075" cy="39687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GB" dirty="0"/>
          </a:p>
        </p:txBody>
      </p:sp>
      <p:sp>
        <p:nvSpPr>
          <p:cNvPr id="3" name="Content Placeholder 2"/>
          <p:cNvSpPr>
            <a:spLocks noGrp="1"/>
          </p:cNvSpPr>
          <p:nvPr>
            <p:ph sz="half" idx="1"/>
          </p:nvPr>
        </p:nvSpPr>
        <p:spPr>
          <a:xfrm>
            <a:off x="449263" y="476250"/>
            <a:ext cx="2077200" cy="5334000"/>
          </a:xfrm>
          <a:solidFill>
            <a:schemeClr val="tx2"/>
          </a:solidFill>
        </p:spPr>
        <p:txBody>
          <a:bodyPr/>
          <a:lstStyle>
            <a:lvl1pPr marL="0" indent="0">
              <a:buNone/>
              <a:defRPr b="0">
                <a:solidFill>
                  <a:schemeClr val="bg1"/>
                </a:solidFill>
              </a:defRPr>
            </a:lvl1pPr>
          </a:lstStyle>
          <a:p>
            <a:pPr lvl="0"/>
            <a:r>
              <a:rPr lang="en-US"/>
              <a:t>Click to edit Master text styles</a:t>
            </a:r>
          </a:p>
        </p:txBody>
      </p:sp>
      <p:sp>
        <p:nvSpPr>
          <p:cNvPr id="4" name="Content Placeholder 3"/>
          <p:cNvSpPr>
            <a:spLocks noGrp="1"/>
          </p:cNvSpPr>
          <p:nvPr>
            <p:ph sz="half" idx="2"/>
          </p:nvPr>
        </p:nvSpPr>
        <p:spPr>
          <a:xfrm>
            <a:off x="2674621" y="476250"/>
            <a:ext cx="6029642" cy="5695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0"/>
          </p:nvPr>
        </p:nvSpPr>
        <p:spPr/>
        <p:txBody>
          <a:bodyPr/>
          <a:lstStyle>
            <a:lvl1pPr>
              <a:defRPr/>
            </a:lvl1pPr>
          </a:lstStyle>
          <a:p>
            <a:pPr>
              <a:defRPr/>
            </a:pPr>
            <a:r>
              <a:rPr lang="en-GB" dirty="0"/>
              <a:t>Text in footer</a:t>
            </a:r>
          </a:p>
        </p:txBody>
      </p:sp>
      <p:sp>
        <p:nvSpPr>
          <p:cNvPr id="7" name="Slide Number Placeholder 6"/>
          <p:cNvSpPr>
            <a:spLocks noGrp="1"/>
          </p:cNvSpPr>
          <p:nvPr>
            <p:ph type="sldNum" sz="quarter" idx="11"/>
          </p:nvPr>
        </p:nvSpPr>
        <p:spPr/>
        <p:txBody>
          <a:bodyPr/>
          <a:lstStyle>
            <a:lvl1pPr>
              <a:defRPr/>
            </a:lvl1pPr>
          </a:lstStyle>
          <a:p>
            <a:pPr>
              <a:defRPr/>
            </a:pPr>
            <a:fld id="{5B4C2C0B-6DF5-49BB-B75B-4D636CDADBDB}"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Footer Placeholder 4"/>
          <p:cNvSpPr>
            <a:spLocks noGrp="1"/>
          </p:cNvSpPr>
          <p:nvPr>
            <p:ph type="ftr" sz="quarter" idx="10"/>
          </p:nvPr>
        </p:nvSpPr>
        <p:spPr/>
        <p:txBody>
          <a:bodyPr/>
          <a:lstStyle>
            <a:lvl1pPr>
              <a:defRPr/>
            </a:lvl1pPr>
          </a:lstStyle>
          <a:p>
            <a:pPr>
              <a:defRPr/>
            </a:pPr>
            <a:r>
              <a:rPr lang="en-GB" dirty="0"/>
              <a:t>OFFICIAL</a:t>
            </a:r>
          </a:p>
        </p:txBody>
      </p:sp>
      <p:sp>
        <p:nvSpPr>
          <p:cNvPr id="4" name="Slide Number Placeholder 5"/>
          <p:cNvSpPr>
            <a:spLocks noGrp="1"/>
          </p:cNvSpPr>
          <p:nvPr>
            <p:ph type="sldNum" sz="quarter" idx="11"/>
          </p:nvPr>
        </p:nvSpPr>
        <p:spPr/>
        <p:txBody>
          <a:bodyPr/>
          <a:lstStyle>
            <a:lvl1pPr>
              <a:defRPr/>
            </a:lvl1pPr>
          </a:lstStyle>
          <a:p>
            <a:pPr>
              <a:defRPr/>
            </a:pPr>
            <a:fld id="{26905696-8F7E-4FAB-947C-2BB3B107443A}"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GB" dirty="0"/>
              <a:t>OFFICIAL</a:t>
            </a:r>
          </a:p>
        </p:txBody>
      </p:sp>
      <p:sp>
        <p:nvSpPr>
          <p:cNvPr id="3" name="Slide Number Placeholder 5"/>
          <p:cNvSpPr>
            <a:spLocks noGrp="1"/>
          </p:cNvSpPr>
          <p:nvPr>
            <p:ph type="sldNum" sz="quarter" idx="11"/>
          </p:nvPr>
        </p:nvSpPr>
        <p:spPr/>
        <p:txBody>
          <a:bodyPr/>
          <a:lstStyle>
            <a:lvl1pPr>
              <a:defRPr/>
            </a:lvl1pPr>
          </a:lstStyle>
          <a:p>
            <a:pPr>
              <a:defRPr/>
            </a:pPr>
            <a:fld id="{D0B69994-3959-42B1-8DE7-20ADF761E1B8}"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 White">
    <p:bg>
      <p:bgPr>
        <a:solidFill>
          <a:schemeClr val="bg1">
            <a:alpha val="98822"/>
          </a:schemeClr>
        </a:solidFill>
        <a:effectLst/>
      </p:bgPr>
    </p:bg>
    <p:spTree>
      <p:nvGrpSpPr>
        <p:cNvPr id="1" name=""/>
        <p:cNvGrpSpPr/>
        <p:nvPr/>
      </p:nvGrpSpPr>
      <p:grpSpPr>
        <a:xfrm>
          <a:off x="0" y="0"/>
          <a:ext cx="0" cy="0"/>
          <a:chOff x="0" y="0"/>
          <a:chExt cx="0" cy="0"/>
        </a:xfrm>
      </p:grpSpPr>
      <p:pic>
        <p:nvPicPr>
          <p:cNvPr id="8" name="Picture 11"/>
          <p:cNvPicPr>
            <a:picLocks noChangeAspect="1"/>
          </p:cNvPicPr>
          <p:nvPr userDrawn="1"/>
        </p:nvPicPr>
        <p:blipFill>
          <a:blip r:embed="rId2" cstate="print"/>
          <a:srcRect/>
          <a:stretch>
            <a:fillRect/>
          </a:stretch>
        </p:blipFill>
        <p:spPr bwMode="auto">
          <a:xfrm>
            <a:off x="7982300" y="6090078"/>
            <a:ext cx="535684" cy="535684"/>
          </a:xfrm>
          <a:prstGeom prst="rect">
            <a:avLst/>
          </a:prstGeom>
          <a:noFill/>
          <a:ln w="9525">
            <a:noFill/>
            <a:miter lim="800000"/>
            <a:headEnd/>
            <a:tailEnd/>
          </a:ln>
        </p:spPr>
      </p:pic>
      <p:pic>
        <p:nvPicPr>
          <p:cNvPr id="10" name="Picture 13"/>
          <p:cNvPicPr>
            <a:picLocks noChangeAspect="1"/>
          </p:cNvPicPr>
          <p:nvPr userDrawn="1"/>
        </p:nvPicPr>
        <p:blipFill>
          <a:blip r:embed="rId3" cstate="print"/>
          <a:srcRect/>
          <a:stretch>
            <a:fillRect/>
          </a:stretch>
        </p:blipFill>
        <p:spPr bwMode="auto">
          <a:xfrm>
            <a:off x="525463" y="538163"/>
            <a:ext cx="1422400" cy="727075"/>
          </a:xfrm>
          <a:prstGeom prst="rect">
            <a:avLst/>
          </a:prstGeom>
          <a:noFill/>
          <a:ln w="9525">
            <a:noFill/>
            <a:miter lim="800000"/>
            <a:headEnd/>
            <a:tailEnd/>
          </a:ln>
        </p:spPr>
      </p:pic>
      <p:sp>
        <p:nvSpPr>
          <p:cNvPr id="2" name="Title 1"/>
          <p:cNvSpPr>
            <a:spLocks noGrp="1"/>
          </p:cNvSpPr>
          <p:nvPr>
            <p:ph type="ctrTitle"/>
          </p:nvPr>
        </p:nvSpPr>
        <p:spPr>
          <a:xfrm>
            <a:off x="431800" y="1735668"/>
            <a:ext cx="6081104" cy="1215495"/>
          </a:xfrm>
        </p:spPr>
        <p:txBody>
          <a:bodyPr anchor="b"/>
          <a:lstStyle>
            <a:lvl1pPr algn="l">
              <a:defRPr sz="420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431800" y="3043239"/>
            <a:ext cx="6081104" cy="986894"/>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2" name="Picture 11"/>
          <p:cNvPicPr>
            <a:picLocks noChangeAspect="1"/>
          </p:cNvPicPr>
          <p:nvPr userDrawn="1"/>
        </p:nvPicPr>
        <p:blipFill>
          <a:blip r:embed="rId4"/>
          <a:stretch>
            <a:fillRect/>
          </a:stretch>
        </p:blipFill>
        <p:spPr>
          <a:xfrm>
            <a:off x="3297914" y="6069455"/>
            <a:ext cx="1187354" cy="646625"/>
          </a:xfrm>
          <a:prstGeom prst="rect">
            <a:avLst/>
          </a:prstGeom>
        </p:spPr>
      </p:pic>
      <p:pic>
        <p:nvPicPr>
          <p:cNvPr id="13" name="Picture 12"/>
          <p:cNvPicPr>
            <a:picLocks noChangeAspect="1"/>
          </p:cNvPicPr>
          <p:nvPr userDrawn="1"/>
        </p:nvPicPr>
        <p:blipFill>
          <a:blip r:embed="rId5"/>
          <a:stretch>
            <a:fillRect/>
          </a:stretch>
        </p:blipFill>
        <p:spPr>
          <a:xfrm>
            <a:off x="5143930" y="6058636"/>
            <a:ext cx="775528" cy="598568"/>
          </a:xfrm>
          <a:prstGeom prst="rect">
            <a:avLst/>
          </a:prstGeom>
        </p:spPr>
      </p:pic>
      <p:pic>
        <p:nvPicPr>
          <p:cNvPr id="14" name="Picture 13"/>
          <p:cNvPicPr>
            <a:picLocks noChangeAspect="1"/>
          </p:cNvPicPr>
          <p:nvPr userDrawn="1"/>
        </p:nvPicPr>
        <p:blipFill>
          <a:blip r:embed="rId6"/>
          <a:stretch>
            <a:fillRect/>
          </a:stretch>
        </p:blipFill>
        <p:spPr>
          <a:xfrm>
            <a:off x="6578120" y="6070701"/>
            <a:ext cx="745518" cy="645379"/>
          </a:xfrm>
          <a:prstGeom prst="rect">
            <a:avLst/>
          </a:prstGeom>
        </p:spPr>
      </p:pic>
      <p:pic>
        <p:nvPicPr>
          <p:cNvPr id="15" name="Picture 14"/>
          <p:cNvPicPr>
            <a:picLocks noChangeAspect="1"/>
          </p:cNvPicPr>
          <p:nvPr userDrawn="1"/>
        </p:nvPicPr>
        <p:blipFill>
          <a:blip r:embed="rId7"/>
          <a:stretch>
            <a:fillRect/>
          </a:stretch>
        </p:blipFill>
        <p:spPr>
          <a:xfrm>
            <a:off x="525463" y="6069455"/>
            <a:ext cx="2113789" cy="6345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no graphics) - Whit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527050" y="538163"/>
            <a:ext cx="1422400" cy="727075"/>
          </a:xfrm>
          <a:prstGeom prst="rect">
            <a:avLst/>
          </a:prstGeom>
          <a:noFill/>
          <a:ln w="9525">
            <a:noFill/>
            <a:miter lim="800000"/>
            <a:headEnd/>
            <a:tailEnd/>
          </a:ln>
        </p:spPr>
      </p:pic>
      <p:sp>
        <p:nvSpPr>
          <p:cNvPr id="2" name="Title 1"/>
          <p:cNvSpPr>
            <a:spLocks noGrp="1"/>
          </p:cNvSpPr>
          <p:nvPr>
            <p:ph type="ctrTitle"/>
          </p:nvPr>
        </p:nvSpPr>
        <p:spPr>
          <a:xfrm>
            <a:off x="431800" y="1735668"/>
            <a:ext cx="6081104" cy="1215495"/>
          </a:xfrm>
        </p:spPr>
        <p:txBody>
          <a:bodyPr anchor="b"/>
          <a:lstStyle>
            <a:lvl1pPr algn="l">
              <a:defRPr sz="42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431800" y="3043239"/>
            <a:ext cx="6081104" cy="986894"/>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Quote or Statistic">
    <p:bg>
      <p:bgPr>
        <a:solidFill>
          <a:schemeClr val="tx2"/>
        </a:solidFill>
        <a:effectLst/>
      </p:bgPr>
    </p:bg>
    <p:spTree>
      <p:nvGrpSpPr>
        <p:cNvPr id="1" name=""/>
        <p:cNvGrpSpPr/>
        <p:nvPr/>
      </p:nvGrpSpPr>
      <p:grpSpPr>
        <a:xfrm>
          <a:off x="0" y="0"/>
          <a:ext cx="0" cy="0"/>
          <a:chOff x="0" y="0"/>
          <a:chExt cx="0" cy="0"/>
        </a:xfrm>
      </p:grpSpPr>
      <p:grpSp>
        <p:nvGrpSpPr>
          <p:cNvPr id="3" name="Group 16"/>
          <p:cNvGrpSpPr>
            <a:grpSpLocks/>
          </p:cNvGrpSpPr>
          <p:nvPr userDrawn="1"/>
        </p:nvGrpSpPr>
        <p:grpSpPr bwMode="auto">
          <a:xfrm>
            <a:off x="0" y="0"/>
            <a:ext cx="9144000" cy="6858000"/>
            <a:chOff x="0" y="0"/>
            <a:chExt cx="9144000" cy="6858001"/>
          </a:xfrm>
        </p:grpSpPr>
        <p:sp>
          <p:nvSpPr>
            <p:cNvPr id="4" name="Rectangle 9"/>
            <p:cNvSpPr/>
            <p:nvPr userDrawn="1"/>
          </p:nvSpPr>
          <p:spPr>
            <a:xfrm>
              <a:off x="0" y="5749926"/>
              <a:ext cx="7342188" cy="1108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GB" dirty="0"/>
            </a:p>
          </p:txBody>
        </p:sp>
        <p:sp>
          <p:nvSpPr>
            <p:cNvPr id="5" name="Rectangle 4"/>
            <p:cNvSpPr/>
            <p:nvPr userDrawn="1"/>
          </p:nvSpPr>
          <p:spPr>
            <a:xfrm>
              <a:off x="7342188" y="0"/>
              <a:ext cx="180181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GB" dirty="0"/>
            </a:p>
          </p:txBody>
        </p:sp>
        <p:sp>
          <p:nvSpPr>
            <p:cNvPr id="6" name="Isosceles Triangle 11"/>
            <p:cNvSpPr/>
            <p:nvPr userDrawn="1"/>
          </p:nvSpPr>
          <p:spPr>
            <a:xfrm rot="10800000">
              <a:off x="644525" y="5527676"/>
              <a:ext cx="727075" cy="39687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GB" dirty="0"/>
            </a:p>
          </p:txBody>
        </p:sp>
      </p:grpSp>
      <p:pic>
        <p:nvPicPr>
          <p:cNvPr id="7" name="Picture 13"/>
          <p:cNvPicPr>
            <a:picLocks noChangeAspect="1"/>
          </p:cNvPicPr>
          <p:nvPr userDrawn="1"/>
        </p:nvPicPr>
        <p:blipFill>
          <a:blip r:embed="rId2" cstate="print"/>
          <a:srcRect/>
          <a:stretch>
            <a:fillRect/>
          </a:stretch>
        </p:blipFill>
        <p:spPr bwMode="auto">
          <a:xfrm>
            <a:off x="7778750" y="4337050"/>
            <a:ext cx="823913" cy="1412875"/>
          </a:xfrm>
          <a:prstGeom prst="rect">
            <a:avLst/>
          </a:prstGeom>
          <a:noFill/>
          <a:ln w="9525">
            <a:noFill/>
            <a:miter lim="800000"/>
            <a:headEnd/>
            <a:tailEnd/>
          </a:ln>
        </p:spPr>
      </p:pic>
      <p:cxnSp>
        <p:nvCxnSpPr>
          <p:cNvPr id="8" name="Straight Connector 15"/>
          <p:cNvCxnSpPr/>
          <p:nvPr userDrawn="1"/>
        </p:nvCxnSpPr>
        <p:spPr>
          <a:xfrm>
            <a:off x="554038" y="6386513"/>
            <a:ext cx="8142287"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14338" y="1443039"/>
            <a:ext cx="6388309" cy="3948556"/>
          </a:xfrm>
        </p:spPr>
        <p:txBody>
          <a:bodyPr/>
          <a:lstStyle>
            <a:lvl1pPr>
              <a:defRPr sz="5000" b="0">
                <a:solidFill>
                  <a:schemeClr val="bg1"/>
                </a:solidFill>
              </a:defRPr>
            </a:lvl1pPr>
          </a:lstStyle>
          <a:p>
            <a:r>
              <a:rPr lang="en-US"/>
              <a:t>Click to edit Master title style</a:t>
            </a:r>
            <a:endParaRPr lang="en-US" dirty="0"/>
          </a:p>
        </p:txBody>
      </p:sp>
      <p:sp>
        <p:nvSpPr>
          <p:cNvPr id="9" name="Footer Placeholder 4"/>
          <p:cNvSpPr>
            <a:spLocks noGrp="1"/>
          </p:cNvSpPr>
          <p:nvPr userDrawn="1">
            <p:ph type="ftr" sz="quarter" idx="10"/>
          </p:nvPr>
        </p:nvSpPr>
        <p:spPr/>
        <p:txBody>
          <a:bodyPr/>
          <a:lstStyle>
            <a:lvl1pPr>
              <a:defRPr/>
            </a:lvl1pPr>
          </a:lstStyle>
          <a:p>
            <a:pPr>
              <a:defRPr/>
            </a:pPr>
            <a:r>
              <a:rPr lang="en-GB" dirty="0"/>
              <a:t>Text in footer</a:t>
            </a:r>
          </a:p>
        </p:txBody>
      </p:sp>
      <p:sp>
        <p:nvSpPr>
          <p:cNvPr id="10" name="Slide Number Placeholder 5"/>
          <p:cNvSpPr>
            <a:spLocks noGrp="1"/>
          </p:cNvSpPr>
          <p:nvPr userDrawn="1">
            <p:ph type="sldNum" sz="quarter" idx="11"/>
          </p:nvPr>
        </p:nvSpPr>
        <p:spPr/>
        <p:txBody>
          <a:bodyPr/>
          <a:lstStyle>
            <a:lvl1pPr>
              <a:defRPr/>
            </a:lvl1pPr>
          </a:lstStyle>
          <a:p>
            <a:pPr>
              <a:defRPr/>
            </a:pPr>
            <a:fld id="{64E2AF09-DC86-40E4-B422-E7CDE5DB42FC}"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Quote or Statistic Outline">
    <p:spTree>
      <p:nvGrpSpPr>
        <p:cNvPr id="1" name=""/>
        <p:cNvGrpSpPr/>
        <p:nvPr/>
      </p:nvGrpSpPr>
      <p:grpSpPr>
        <a:xfrm>
          <a:off x="0" y="0"/>
          <a:ext cx="0" cy="0"/>
          <a:chOff x="0" y="0"/>
          <a:chExt cx="0" cy="0"/>
        </a:xfrm>
      </p:grpSpPr>
      <p:sp>
        <p:nvSpPr>
          <p:cNvPr id="3" name="Freeform 14"/>
          <p:cNvSpPr/>
          <p:nvPr userDrawn="1"/>
        </p:nvSpPr>
        <p:spPr>
          <a:xfrm rot="10800000">
            <a:off x="0" y="0"/>
            <a:ext cx="7340600" cy="5924550"/>
          </a:xfrm>
          <a:custGeom>
            <a:avLst/>
            <a:gdLst>
              <a:gd name="connsiteX0" fmla="*/ 7340600 w 7340600"/>
              <a:gd name="connsiteY0" fmla="*/ 5925324 h 5925324"/>
              <a:gd name="connsiteX1" fmla="*/ 0 w 7340600"/>
              <a:gd name="connsiteY1" fmla="*/ 5925324 h 5925324"/>
              <a:gd name="connsiteX2" fmla="*/ 0 w 7340600"/>
              <a:gd name="connsiteY2" fmla="*/ 174789 h 5925324"/>
              <a:gd name="connsiteX3" fmla="*/ 6172563 w 7340600"/>
              <a:gd name="connsiteY3" fmla="*/ 174789 h 5925324"/>
              <a:gd name="connsiteX4" fmla="*/ 6332537 w 7340600"/>
              <a:gd name="connsiteY4" fmla="*/ 0 h 5925324"/>
              <a:gd name="connsiteX5" fmla="*/ 6492511 w 7340600"/>
              <a:gd name="connsiteY5" fmla="*/ 174789 h 5925324"/>
              <a:gd name="connsiteX6" fmla="*/ 7340600 w 7340600"/>
              <a:gd name="connsiteY6" fmla="*/ 174789 h 5925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40600" h="5925324">
                <a:moveTo>
                  <a:pt x="7340600" y="5925324"/>
                </a:moveTo>
                <a:lnTo>
                  <a:pt x="0" y="5925324"/>
                </a:lnTo>
                <a:lnTo>
                  <a:pt x="0" y="174789"/>
                </a:lnTo>
                <a:lnTo>
                  <a:pt x="6172563" y="174789"/>
                </a:lnTo>
                <a:lnTo>
                  <a:pt x="6332537" y="0"/>
                </a:lnTo>
                <a:lnTo>
                  <a:pt x="6492511" y="174789"/>
                </a:lnTo>
                <a:lnTo>
                  <a:pt x="7340600" y="174789"/>
                </a:lnTo>
                <a:close/>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GB" dirty="0"/>
          </a:p>
        </p:txBody>
      </p:sp>
      <p:pic>
        <p:nvPicPr>
          <p:cNvPr id="4" name="Picture 13"/>
          <p:cNvPicPr>
            <a:picLocks noChangeAspect="1"/>
          </p:cNvPicPr>
          <p:nvPr userDrawn="1"/>
        </p:nvPicPr>
        <p:blipFill>
          <a:blip r:embed="rId2" cstate="print"/>
          <a:srcRect/>
          <a:stretch>
            <a:fillRect/>
          </a:stretch>
        </p:blipFill>
        <p:spPr bwMode="auto">
          <a:xfrm>
            <a:off x="7778750" y="4337050"/>
            <a:ext cx="823913" cy="1412875"/>
          </a:xfrm>
          <a:prstGeom prst="rect">
            <a:avLst/>
          </a:prstGeom>
          <a:noFill/>
          <a:ln w="9525">
            <a:noFill/>
            <a:miter lim="800000"/>
            <a:headEnd/>
            <a:tailEnd/>
          </a:ln>
        </p:spPr>
      </p:pic>
      <p:cxnSp>
        <p:nvCxnSpPr>
          <p:cNvPr id="5" name="Straight Connector 15"/>
          <p:cNvCxnSpPr/>
          <p:nvPr userDrawn="1"/>
        </p:nvCxnSpPr>
        <p:spPr>
          <a:xfrm>
            <a:off x="554038" y="6386513"/>
            <a:ext cx="8142287"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14338" y="1443039"/>
            <a:ext cx="6388309" cy="3948556"/>
          </a:xfrm>
        </p:spPr>
        <p:txBody>
          <a:bodyPr/>
          <a:lstStyle>
            <a:lvl1pPr>
              <a:defRPr sz="5000" b="0">
                <a:solidFill>
                  <a:schemeClr val="tx2"/>
                </a:solidFill>
              </a:defRPr>
            </a:lvl1pPr>
          </a:lstStyle>
          <a:p>
            <a:r>
              <a:rPr lang="en-US"/>
              <a:t>Click to edit Master title style</a:t>
            </a:r>
            <a:endParaRPr lang="en-US" dirty="0"/>
          </a:p>
        </p:txBody>
      </p:sp>
      <p:sp>
        <p:nvSpPr>
          <p:cNvPr id="6" name="Footer Placeholder 4"/>
          <p:cNvSpPr>
            <a:spLocks noGrp="1"/>
          </p:cNvSpPr>
          <p:nvPr userDrawn="1">
            <p:ph type="ftr" sz="quarter" idx="10"/>
          </p:nvPr>
        </p:nvSpPr>
        <p:spPr/>
        <p:txBody>
          <a:bodyPr/>
          <a:lstStyle>
            <a:lvl1pPr>
              <a:defRPr/>
            </a:lvl1pPr>
          </a:lstStyle>
          <a:p>
            <a:pPr>
              <a:defRPr/>
            </a:pPr>
            <a:r>
              <a:rPr lang="en-GB" dirty="0"/>
              <a:t>Text in footer</a:t>
            </a:r>
          </a:p>
        </p:txBody>
      </p:sp>
      <p:sp>
        <p:nvSpPr>
          <p:cNvPr id="7" name="Slide Number Placeholder 5"/>
          <p:cNvSpPr>
            <a:spLocks noGrp="1"/>
          </p:cNvSpPr>
          <p:nvPr userDrawn="1">
            <p:ph type="sldNum" sz="quarter" idx="11"/>
          </p:nvPr>
        </p:nvSpPr>
        <p:spPr/>
        <p:txBody>
          <a:bodyPr/>
          <a:lstStyle>
            <a:lvl1pPr>
              <a:defRPr/>
            </a:lvl1pPr>
          </a:lstStyle>
          <a:p>
            <a:pPr>
              <a:defRPr/>
            </a:pPr>
            <a:fld id="{D8E19822-0E58-43A0-AB71-1A72191C07AF}"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39738" y="1540800"/>
            <a:ext cx="8264525" cy="4640400"/>
          </a:xfrm>
        </p:spPr>
        <p:txBody>
          <a:bodyPr/>
          <a:lstStyle>
            <a:lvl1pPr>
              <a:lnSpc>
                <a:spcPct val="90000"/>
              </a:lnSpc>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GB" dirty="0"/>
              <a:t>OFFICIAL</a:t>
            </a:r>
          </a:p>
        </p:txBody>
      </p:sp>
      <p:sp>
        <p:nvSpPr>
          <p:cNvPr id="5" name="Slide Number Placeholder 5"/>
          <p:cNvSpPr>
            <a:spLocks noGrp="1"/>
          </p:cNvSpPr>
          <p:nvPr>
            <p:ph type="sldNum" sz="quarter" idx="11"/>
          </p:nvPr>
        </p:nvSpPr>
        <p:spPr/>
        <p:txBody>
          <a:bodyPr/>
          <a:lstStyle>
            <a:lvl1pPr>
              <a:defRPr/>
            </a:lvl1pPr>
          </a:lstStyle>
          <a:p>
            <a:pPr>
              <a:defRPr/>
            </a:pPr>
            <a:fld id="{27452493-36DE-4566-8186-6BE18C25B3BB}"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AF41"/>
                </a:solidFill>
              </a:defRPr>
            </a:lvl1pPr>
          </a:lstStyle>
          <a:p>
            <a:r>
              <a:rPr lang="en-US" dirty="0"/>
              <a:t>Click to edit Master title style</a:t>
            </a:r>
          </a:p>
        </p:txBody>
      </p:sp>
      <p:sp>
        <p:nvSpPr>
          <p:cNvPr id="3" name="Content Placeholder 2"/>
          <p:cNvSpPr>
            <a:spLocks noGrp="1"/>
          </p:cNvSpPr>
          <p:nvPr>
            <p:ph idx="1"/>
          </p:nvPr>
        </p:nvSpPr>
        <p:spPr>
          <a:xfrm>
            <a:off x="439738" y="1540800"/>
            <a:ext cx="8264525" cy="4640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3"/>
          </p:nvPr>
        </p:nvSpPr>
        <p:spPr>
          <a:xfrm>
            <a:off x="439738" y="1129554"/>
            <a:ext cx="8264525" cy="300247"/>
          </a:xfrm>
        </p:spPr>
        <p:txBody>
          <a:bodyPr/>
          <a:lstStyle>
            <a:lvl1pPr marL="0" indent="0">
              <a:buNone/>
              <a:defRPr sz="2200" b="0">
                <a:solidFill>
                  <a:srgbClr val="00AF41"/>
                </a:solidFill>
              </a:defRPr>
            </a:lvl1pPr>
          </a:lstStyle>
          <a:p>
            <a:pPr lvl="0"/>
            <a:r>
              <a:rPr lang="en-US" dirty="0"/>
              <a:t>Click to edit Master text styles</a:t>
            </a:r>
          </a:p>
        </p:txBody>
      </p:sp>
      <p:sp>
        <p:nvSpPr>
          <p:cNvPr id="5" name="Footer Placeholder 4"/>
          <p:cNvSpPr>
            <a:spLocks noGrp="1"/>
          </p:cNvSpPr>
          <p:nvPr>
            <p:ph type="ftr" sz="quarter" idx="14"/>
          </p:nvPr>
        </p:nvSpPr>
        <p:spPr/>
        <p:txBody>
          <a:bodyPr/>
          <a:lstStyle>
            <a:lvl1pPr>
              <a:defRPr/>
            </a:lvl1pPr>
          </a:lstStyle>
          <a:p>
            <a:pPr>
              <a:defRPr/>
            </a:pPr>
            <a:r>
              <a:rPr lang="en-GB" dirty="0"/>
              <a:t>OFFICIAL</a:t>
            </a:r>
          </a:p>
        </p:txBody>
      </p:sp>
      <p:sp>
        <p:nvSpPr>
          <p:cNvPr id="6" name="Slide Number Placeholder 5"/>
          <p:cNvSpPr>
            <a:spLocks noGrp="1"/>
          </p:cNvSpPr>
          <p:nvPr>
            <p:ph type="sldNum" sz="quarter" idx="15"/>
          </p:nvPr>
        </p:nvSpPr>
        <p:spPr/>
        <p:txBody>
          <a:bodyPr/>
          <a:lstStyle>
            <a:lvl1pPr>
              <a:defRPr/>
            </a:lvl1pPr>
          </a:lstStyle>
          <a:p>
            <a:pPr>
              <a:defRPr/>
            </a:pPr>
            <a:fld id="{950A244C-9C4F-4CAF-99F9-4428D5FC2865}"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and Ic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39738" y="1540800"/>
            <a:ext cx="6940800" cy="4640400"/>
          </a:xfrm>
        </p:spPr>
        <p:txBody>
          <a:bodyPr/>
          <a:lstStyle>
            <a:lvl1pPr>
              <a:lnSpc>
                <a:spcPct val="90000"/>
              </a:lnSpc>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GB" dirty="0"/>
              <a:t>OFFICIAL</a:t>
            </a:r>
          </a:p>
        </p:txBody>
      </p:sp>
      <p:sp>
        <p:nvSpPr>
          <p:cNvPr id="5" name="Slide Number Placeholder 5"/>
          <p:cNvSpPr>
            <a:spLocks noGrp="1"/>
          </p:cNvSpPr>
          <p:nvPr>
            <p:ph type="sldNum" sz="quarter" idx="11"/>
          </p:nvPr>
        </p:nvSpPr>
        <p:spPr/>
        <p:txBody>
          <a:bodyPr/>
          <a:lstStyle>
            <a:lvl1pPr>
              <a:defRPr/>
            </a:lvl1pPr>
          </a:lstStyle>
          <a:p>
            <a:pPr>
              <a:defRPr/>
            </a:pPr>
            <a:fld id="{49DF78A7-C2FF-4370-A59C-C879E350646B}"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Content and Ic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B050"/>
                </a:solidFill>
              </a:defRPr>
            </a:lvl1pPr>
          </a:lstStyle>
          <a:p>
            <a:r>
              <a:rPr lang="en-US" dirty="0"/>
              <a:t>Click to edit Master title style</a:t>
            </a:r>
          </a:p>
        </p:txBody>
      </p:sp>
      <p:sp>
        <p:nvSpPr>
          <p:cNvPr id="3" name="Content Placeholder 2"/>
          <p:cNvSpPr>
            <a:spLocks noGrp="1"/>
          </p:cNvSpPr>
          <p:nvPr>
            <p:ph idx="1"/>
          </p:nvPr>
        </p:nvSpPr>
        <p:spPr>
          <a:xfrm>
            <a:off x="439738" y="1540800"/>
            <a:ext cx="6940800"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439738" y="1130400"/>
            <a:ext cx="8264525" cy="300247"/>
          </a:xfrm>
        </p:spPr>
        <p:txBody>
          <a:bodyPr/>
          <a:lstStyle>
            <a:lvl1pPr marL="0" indent="0">
              <a:buNone/>
              <a:defRPr sz="2200" b="0">
                <a:solidFill>
                  <a:srgbClr val="00B050"/>
                </a:solidFill>
              </a:defRPr>
            </a:lvl1pPr>
          </a:lstStyle>
          <a:p>
            <a:pPr lvl="0"/>
            <a:r>
              <a:rPr lang="en-US" dirty="0"/>
              <a:t>Click to edit Master text styles</a:t>
            </a:r>
          </a:p>
        </p:txBody>
      </p:sp>
      <p:sp>
        <p:nvSpPr>
          <p:cNvPr id="5" name="Footer Placeholder 4"/>
          <p:cNvSpPr>
            <a:spLocks noGrp="1"/>
          </p:cNvSpPr>
          <p:nvPr>
            <p:ph type="ftr" sz="quarter" idx="14"/>
          </p:nvPr>
        </p:nvSpPr>
        <p:spPr/>
        <p:txBody>
          <a:bodyPr/>
          <a:lstStyle>
            <a:lvl1pPr>
              <a:defRPr/>
            </a:lvl1pPr>
          </a:lstStyle>
          <a:p>
            <a:pPr>
              <a:defRPr/>
            </a:pPr>
            <a:r>
              <a:rPr lang="en-GB" dirty="0"/>
              <a:t>OFFICIAL</a:t>
            </a:r>
          </a:p>
        </p:txBody>
      </p:sp>
      <p:sp>
        <p:nvSpPr>
          <p:cNvPr id="6" name="Slide Number Placeholder 5"/>
          <p:cNvSpPr>
            <a:spLocks noGrp="1"/>
          </p:cNvSpPr>
          <p:nvPr>
            <p:ph type="sldNum" sz="quarter" idx="15"/>
          </p:nvPr>
        </p:nvSpPr>
        <p:spPr/>
        <p:txBody>
          <a:bodyPr/>
          <a:lstStyle>
            <a:lvl1pPr>
              <a:defRPr/>
            </a:lvl1pPr>
          </a:lstStyle>
          <a:p>
            <a:pPr>
              <a:defRPr/>
            </a:pPr>
            <a:fld id="{ACA825A9-B01E-435E-AD26-90A30FD591ED}"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39738" y="466725"/>
            <a:ext cx="8264525" cy="48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39738" y="1539875"/>
            <a:ext cx="8264525" cy="4638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458788" y="6356350"/>
            <a:ext cx="5675312"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2"/>
                </a:solidFill>
                <a:latin typeface="Arial" panose="020B0604020202020204" pitchFamily="34" charset="0"/>
                <a:cs typeface="Arial" panose="020B0604020202020204" pitchFamily="34" charset="0"/>
              </a:defRPr>
            </a:lvl1pPr>
          </a:lstStyle>
          <a:p>
            <a:pPr>
              <a:defRPr/>
            </a:pPr>
            <a:r>
              <a:rPr lang="en-GB" dirty="0"/>
              <a:t>Text in footer</a:t>
            </a:r>
          </a:p>
        </p:txBody>
      </p:sp>
      <p:sp>
        <p:nvSpPr>
          <p:cNvPr id="6" name="Slide Number Placeholder 5"/>
          <p:cNvSpPr>
            <a:spLocks noGrp="1"/>
          </p:cNvSpPr>
          <p:nvPr>
            <p:ph type="sldNum" sz="quarter" idx="4"/>
          </p:nvPr>
        </p:nvSpPr>
        <p:spPr>
          <a:xfrm>
            <a:off x="8391525" y="6356350"/>
            <a:ext cx="411163" cy="365125"/>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2"/>
                </a:solidFill>
                <a:latin typeface="Arial" panose="020B0604020202020204" pitchFamily="34" charset="0"/>
                <a:cs typeface="Arial" panose="020B0604020202020204" pitchFamily="34" charset="0"/>
              </a:defRPr>
            </a:lvl1pPr>
          </a:lstStyle>
          <a:p>
            <a:pPr>
              <a:defRPr/>
            </a:pPr>
            <a:fld id="{FA4663A0-1F68-4B2B-B00A-3037E2373FF4}" type="slidenum">
              <a:rPr lang="en-GB"/>
              <a:pPr>
                <a:defRPr/>
              </a:pPr>
              <a:t>‹#›</a:t>
            </a:fld>
            <a:endParaRPr lang="en-GB" dirty="0"/>
          </a:p>
        </p:txBody>
      </p:sp>
      <p:cxnSp>
        <p:nvCxnSpPr>
          <p:cNvPr id="10" name="Straight Connector 9"/>
          <p:cNvCxnSpPr/>
          <p:nvPr/>
        </p:nvCxnSpPr>
        <p:spPr>
          <a:xfrm>
            <a:off x="554038" y="6386513"/>
            <a:ext cx="8142287"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9" r:id="rId14"/>
    <p:sldLayoutId id="2147483901" r:id="rId15"/>
    <p:sldLayoutId id="2147483902" r:id="rId16"/>
  </p:sldLayoutIdLst>
  <p:hf hdr="0" dt="0"/>
  <p:txStyles>
    <p:titleStyle>
      <a:lvl1pPr algn="l" rtl="0" eaLnBrk="0" fontAlgn="base" hangingPunct="0">
        <a:lnSpc>
          <a:spcPct val="90000"/>
        </a:lnSpc>
        <a:spcBef>
          <a:spcPct val="0"/>
        </a:spcBef>
        <a:spcAft>
          <a:spcPct val="0"/>
        </a:spcAft>
        <a:defRPr sz="3200" kern="1200">
          <a:solidFill>
            <a:schemeClr val="tx2"/>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3200">
          <a:solidFill>
            <a:schemeClr val="tx2"/>
          </a:solidFill>
          <a:latin typeface="Arial" charset="0"/>
          <a:cs typeface="Arial" charset="0"/>
        </a:defRPr>
      </a:lvl2pPr>
      <a:lvl3pPr algn="l" rtl="0" eaLnBrk="0" fontAlgn="base" hangingPunct="0">
        <a:lnSpc>
          <a:spcPct val="90000"/>
        </a:lnSpc>
        <a:spcBef>
          <a:spcPct val="0"/>
        </a:spcBef>
        <a:spcAft>
          <a:spcPct val="0"/>
        </a:spcAft>
        <a:defRPr sz="3200">
          <a:solidFill>
            <a:schemeClr val="tx2"/>
          </a:solidFill>
          <a:latin typeface="Arial" charset="0"/>
          <a:cs typeface="Arial" charset="0"/>
        </a:defRPr>
      </a:lvl3pPr>
      <a:lvl4pPr algn="l" rtl="0" eaLnBrk="0" fontAlgn="base" hangingPunct="0">
        <a:lnSpc>
          <a:spcPct val="90000"/>
        </a:lnSpc>
        <a:spcBef>
          <a:spcPct val="0"/>
        </a:spcBef>
        <a:spcAft>
          <a:spcPct val="0"/>
        </a:spcAft>
        <a:defRPr sz="3200">
          <a:solidFill>
            <a:schemeClr val="tx2"/>
          </a:solidFill>
          <a:latin typeface="Arial" charset="0"/>
          <a:cs typeface="Arial" charset="0"/>
        </a:defRPr>
      </a:lvl4pPr>
      <a:lvl5pPr algn="l" rtl="0" eaLnBrk="0" fontAlgn="base" hangingPunct="0">
        <a:lnSpc>
          <a:spcPct val="90000"/>
        </a:lnSpc>
        <a:spcBef>
          <a:spcPct val="0"/>
        </a:spcBef>
        <a:spcAft>
          <a:spcPct val="0"/>
        </a:spcAft>
        <a:defRPr sz="3200">
          <a:solidFill>
            <a:schemeClr val="tx2"/>
          </a:solidFill>
          <a:latin typeface="Arial" charset="0"/>
          <a:cs typeface="Arial"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000" kern="1200">
          <a:solidFill>
            <a:srgbClr val="595959"/>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charset="0"/>
        <a:buChar char="•"/>
        <a:defRPr kern="1200">
          <a:solidFill>
            <a:srgbClr val="595959"/>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charset="0"/>
        <a:buChar char="•"/>
        <a:defRPr sz="1600" kern="1200">
          <a:solidFill>
            <a:srgbClr val="595959"/>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charset="0"/>
        <a:buChar char="•"/>
        <a:defRPr sz="1400" kern="1200">
          <a:solidFill>
            <a:srgbClr val="595959"/>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charset="0"/>
        <a:buChar char="•"/>
        <a:defRPr sz="1200" kern="1200">
          <a:solidFill>
            <a:srgbClr val="59595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3.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4.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5.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6.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7.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8.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9.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0.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1.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2.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31799" y="1999193"/>
            <a:ext cx="8441745" cy="121549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4200" kern="1200">
                <a:solidFill>
                  <a:schemeClr val="tx2"/>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3200">
                <a:solidFill>
                  <a:schemeClr val="tx2"/>
                </a:solidFill>
                <a:latin typeface="Arial" charset="0"/>
                <a:cs typeface="Arial" charset="0"/>
              </a:defRPr>
            </a:lvl2pPr>
            <a:lvl3pPr algn="l" rtl="0" eaLnBrk="0" fontAlgn="base" hangingPunct="0">
              <a:lnSpc>
                <a:spcPct val="90000"/>
              </a:lnSpc>
              <a:spcBef>
                <a:spcPct val="0"/>
              </a:spcBef>
              <a:spcAft>
                <a:spcPct val="0"/>
              </a:spcAft>
              <a:defRPr sz="3200">
                <a:solidFill>
                  <a:schemeClr val="tx2"/>
                </a:solidFill>
                <a:latin typeface="Arial" charset="0"/>
                <a:cs typeface="Arial" charset="0"/>
              </a:defRPr>
            </a:lvl3pPr>
            <a:lvl4pPr algn="l" rtl="0" eaLnBrk="0" fontAlgn="base" hangingPunct="0">
              <a:lnSpc>
                <a:spcPct val="90000"/>
              </a:lnSpc>
              <a:spcBef>
                <a:spcPct val="0"/>
              </a:spcBef>
              <a:spcAft>
                <a:spcPct val="0"/>
              </a:spcAft>
              <a:defRPr sz="3200">
                <a:solidFill>
                  <a:schemeClr val="tx2"/>
                </a:solidFill>
                <a:latin typeface="Arial" charset="0"/>
                <a:cs typeface="Arial" charset="0"/>
              </a:defRPr>
            </a:lvl4pPr>
            <a:lvl5pPr algn="l" rtl="0" eaLnBrk="0" fontAlgn="base" hangingPunct="0">
              <a:lnSpc>
                <a:spcPct val="90000"/>
              </a:lnSpc>
              <a:spcBef>
                <a:spcPct val="0"/>
              </a:spcBef>
              <a:spcAft>
                <a:spcPct val="0"/>
              </a:spcAft>
              <a:defRPr sz="3200">
                <a:solidFill>
                  <a:schemeClr val="tx2"/>
                </a:solidFill>
                <a:latin typeface="Arial" charset="0"/>
                <a:cs typeface="Arial"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GB" altLang="en-US" dirty="0">
                <a:latin typeface="Arial" charset="0"/>
                <a:cs typeface="Arial" charset="0"/>
              </a:rPr>
              <a:t>Defra UnITy</a:t>
            </a:r>
          </a:p>
          <a:p>
            <a:pPr eaLnBrk="1" hangingPunct="1"/>
            <a:r>
              <a:rPr lang="en-GB" altLang="en-US" dirty="0">
                <a:latin typeface="Arial" charset="0"/>
                <a:cs typeface="Arial" charset="0"/>
              </a:rPr>
              <a:t>SM-M305 Service Management </a:t>
            </a:r>
            <a:r>
              <a:rPr lang="en-GB" dirty="0"/>
              <a:t>Conceptual Architecture</a:t>
            </a:r>
            <a:endParaRPr lang="en-GB" altLang="en-US" dirty="0">
              <a:latin typeface="Arial" charset="0"/>
              <a:cs typeface="Arial" charset="0"/>
            </a:endParaRPr>
          </a:p>
        </p:txBody>
      </p:sp>
      <p:sp>
        <p:nvSpPr>
          <p:cNvPr id="5" name="Subtitle 4"/>
          <p:cNvSpPr txBox="1">
            <a:spLocks/>
          </p:cNvSpPr>
          <p:nvPr/>
        </p:nvSpPr>
        <p:spPr bwMode="auto">
          <a:xfrm>
            <a:off x="431799" y="3214688"/>
            <a:ext cx="6081104" cy="9868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lnSpc>
                <a:spcPct val="90000"/>
              </a:lnSpc>
              <a:spcBef>
                <a:spcPts val="1000"/>
              </a:spcBef>
              <a:spcAft>
                <a:spcPct val="0"/>
              </a:spcAft>
              <a:buFont typeface="Arial" charset="0"/>
              <a:buNone/>
              <a:defRPr sz="2400" kern="1200">
                <a:solidFill>
                  <a:schemeClr val="tx2"/>
                </a:solidFill>
                <a:latin typeface="Arial" panose="020B0604020202020204" pitchFamily="34" charset="0"/>
                <a:ea typeface="+mn-ea"/>
                <a:cs typeface="Arial" panose="020B0604020202020204" pitchFamily="34" charset="0"/>
              </a:defRPr>
            </a:lvl1pPr>
            <a:lvl2pPr marL="457200" indent="0" algn="ctr" rtl="0" eaLnBrk="0" fontAlgn="base" hangingPunct="0">
              <a:lnSpc>
                <a:spcPct val="90000"/>
              </a:lnSpc>
              <a:spcBef>
                <a:spcPts val="500"/>
              </a:spcBef>
              <a:spcAft>
                <a:spcPct val="0"/>
              </a:spcAft>
              <a:buFont typeface="Arial" charset="0"/>
              <a:buNone/>
              <a:defRPr sz="2000" kern="1200">
                <a:solidFill>
                  <a:srgbClr val="595959"/>
                </a:solidFill>
                <a:latin typeface="Arial" panose="020B0604020202020204" pitchFamily="34" charset="0"/>
                <a:ea typeface="+mn-ea"/>
                <a:cs typeface="Arial" panose="020B0604020202020204" pitchFamily="34" charset="0"/>
              </a:defRPr>
            </a:lvl2pPr>
            <a:lvl3pPr marL="914400" indent="0" algn="ctr" rtl="0" eaLnBrk="0" fontAlgn="base" hangingPunct="0">
              <a:lnSpc>
                <a:spcPct val="90000"/>
              </a:lnSpc>
              <a:spcBef>
                <a:spcPts val="500"/>
              </a:spcBef>
              <a:spcAft>
                <a:spcPct val="0"/>
              </a:spcAft>
              <a:buFont typeface="Arial" charset="0"/>
              <a:buNone/>
              <a:defRPr sz="1800" kern="1200">
                <a:solidFill>
                  <a:srgbClr val="595959"/>
                </a:solidFill>
                <a:latin typeface="Arial" panose="020B0604020202020204" pitchFamily="34" charset="0"/>
                <a:ea typeface="+mn-ea"/>
                <a:cs typeface="Arial" panose="020B0604020202020204" pitchFamily="34" charset="0"/>
              </a:defRPr>
            </a:lvl3pPr>
            <a:lvl4pPr marL="1371600" indent="0" algn="ctr" rtl="0" eaLnBrk="0" fontAlgn="base" hangingPunct="0">
              <a:lnSpc>
                <a:spcPct val="90000"/>
              </a:lnSpc>
              <a:spcBef>
                <a:spcPts val="500"/>
              </a:spcBef>
              <a:spcAft>
                <a:spcPct val="0"/>
              </a:spcAft>
              <a:buFont typeface="Arial" charset="0"/>
              <a:buNone/>
              <a:defRPr sz="1600" kern="1200">
                <a:solidFill>
                  <a:srgbClr val="595959"/>
                </a:solidFill>
                <a:latin typeface="Arial" panose="020B0604020202020204" pitchFamily="34" charset="0"/>
                <a:ea typeface="+mn-ea"/>
                <a:cs typeface="Arial" panose="020B0604020202020204" pitchFamily="34" charset="0"/>
              </a:defRPr>
            </a:lvl4pPr>
            <a:lvl5pPr marL="1828800" indent="0" algn="ctr" rtl="0" eaLnBrk="0" fontAlgn="base" hangingPunct="0">
              <a:lnSpc>
                <a:spcPct val="90000"/>
              </a:lnSpc>
              <a:spcBef>
                <a:spcPts val="500"/>
              </a:spcBef>
              <a:spcAft>
                <a:spcPct val="0"/>
              </a:spcAft>
              <a:buFont typeface="Arial" charset="0"/>
              <a:buNone/>
              <a:defRPr sz="1600" kern="1200">
                <a:solidFill>
                  <a:srgbClr val="595959"/>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endParaRPr lang="en-GB" altLang="en-US" dirty="0">
              <a:latin typeface="Arial" charset="0"/>
              <a:cs typeface="Arial" charset="0"/>
            </a:endParaRPr>
          </a:p>
          <a:p>
            <a:pPr eaLnBrk="1" hangingPunct="1"/>
            <a:r>
              <a:rPr lang="en-GB" altLang="en-US" dirty="0">
                <a:latin typeface="Arial" charset="0"/>
                <a:cs typeface="Arial" charset="0"/>
              </a:rPr>
              <a:t>Date : 27</a:t>
            </a:r>
            <a:r>
              <a:rPr lang="en-GB" altLang="en-US" baseline="30000" dirty="0">
                <a:latin typeface="Arial" charset="0"/>
                <a:cs typeface="Arial" charset="0"/>
              </a:rPr>
              <a:t>th</a:t>
            </a:r>
            <a:r>
              <a:rPr lang="en-GB" altLang="en-US" dirty="0">
                <a:latin typeface="Arial" charset="0"/>
                <a:cs typeface="Arial" charset="0"/>
              </a:rPr>
              <a:t> July 2016</a:t>
            </a:r>
          </a:p>
          <a:p>
            <a:pPr eaLnBrk="1" hangingPunct="1"/>
            <a:endParaRPr lang="en-GB" altLang="en-US" dirty="0">
              <a:latin typeface="Arial" charset="0"/>
              <a:cs typeface="Arial" charset="0"/>
            </a:endParaRPr>
          </a:p>
          <a:p>
            <a:pPr eaLnBrk="1" hangingPunct="1"/>
            <a:endParaRPr lang="en-GB" altLang="en-US" dirty="0">
              <a:latin typeface="Arial" charset="0"/>
              <a:cs typeface="Arial" charset="0"/>
            </a:endParaRPr>
          </a:p>
          <a:p>
            <a:pPr eaLnBrk="1" hangingPunct="1"/>
            <a:r>
              <a:rPr lang="en-GB" altLang="en-US" dirty="0">
                <a:latin typeface="Arial" charset="0"/>
                <a:cs typeface="Arial" charset="0"/>
              </a:rPr>
              <a:t>Version 1</a:t>
            </a:r>
            <a:r>
              <a:rPr lang="en-GB" altLang="en-US" dirty="0" smtClean="0">
                <a:latin typeface="Arial" charset="0"/>
                <a:cs typeface="Arial" charset="0"/>
              </a:rPr>
              <a:t>.0</a:t>
            </a:r>
            <a:endParaRPr lang="en-GB" altLang="en-US" dirty="0">
              <a:latin typeface="Arial" charset="0"/>
              <a:cs typeface="Arial" charset="0"/>
            </a:endParaRPr>
          </a:p>
          <a:p>
            <a:pPr eaLnBrk="1" hangingPunct="1"/>
            <a:r>
              <a:rPr lang="en-GB" altLang="en-US" sz="2000" dirty="0">
                <a:latin typeface="Arial" charset="0"/>
                <a:cs typeface="Arial" charset="0"/>
              </a:rPr>
              <a:t>Classification: OFFICIAL</a:t>
            </a:r>
          </a:p>
        </p:txBody>
      </p:sp>
    </p:spTree>
    <p:extLst>
      <p:ext uri="{BB962C8B-B14F-4D97-AF65-F5344CB8AC3E}">
        <p14:creationId xmlns:p14="http://schemas.microsoft.com/office/powerpoint/2010/main" val="4099058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FMO Architecture</a:t>
            </a:r>
          </a:p>
        </p:txBody>
      </p:sp>
      <p:sp>
        <p:nvSpPr>
          <p:cNvPr id="4" name="Slide Number Placeholder 3"/>
          <p:cNvSpPr>
            <a:spLocks noGrp="1"/>
          </p:cNvSpPr>
          <p:nvPr>
            <p:ph type="sldNum" sz="quarter" idx="10"/>
          </p:nvPr>
        </p:nvSpPr>
        <p:spPr/>
        <p:txBody>
          <a:bodyPr/>
          <a:lstStyle/>
          <a:p>
            <a:pPr>
              <a:defRPr/>
            </a:pPr>
            <a:fld id="{92F1128A-4069-486B-8539-CD8B1C2C27C5}" type="slidenum">
              <a:rPr lang="en-GB" smtClean="0"/>
              <a:pPr>
                <a:defRPr/>
              </a:pPr>
              <a:t>10</a:t>
            </a:fld>
            <a:r>
              <a:rPr lang="en-GB" dirty="0"/>
              <a:t> - OFFICIAL</a:t>
            </a:r>
          </a:p>
        </p:txBody>
      </p:sp>
      <p:sp>
        <p:nvSpPr>
          <p:cNvPr id="6" name="Rectangle 2"/>
          <p:cNvSpPr>
            <a:spLocks noChangeArrowheads="1"/>
          </p:cNvSpPr>
          <p:nvPr/>
        </p:nvSpPr>
        <p:spPr bwMode="auto">
          <a:xfrm>
            <a:off x="439738" y="1277144"/>
            <a:ext cx="2038350" cy="4751387"/>
          </a:xfrm>
          <a:prstGeom prst="rect">
            <a:avLst/>
          </a:prstGeom>
          <a:solidFill>
            <a:schemeClr val="tx2">
              <a:lumMod val="20000"/>
              <a:lumOff val="80000"/>
            </a:schemeClr>
          </a:solidFill>
          <a:ln w="9525">
            <a:noFill/>
            <a:miter lim="800000"/>
            <a:headEnd/>
            <a:tailEnd/>
          </a:ln>
        </p:spPr>
        <p:txBody>
          <a:bodyPr/>
          <a:lstStyle/>
          <a:p>
            <a:pPr marL="82550" indent="-82550">
              <a:buFont typeface="Arial" pitchFamily="34" charset="0"/>
              <a:buChar char="•"/>
              <a:defRPr/>
            </a:pPr>
            <a:r>
              <a:rPr lang="en-GB" sz="1400" dirty="0"/>
              <a:t>A thin retained organisation who owns and controls the overall service management model (processes, tools and integration) as well as supporting a small number of non-commodity services.  </a:t>
            </a:r>
          </a:p>
          <a:p>
            <a:pPr marL="82550" indent="-82550">
              <a:buFont typeface="Arial" pitchFamily="34" charset="0"/>
              <a:buChar char="•"/>
              <a:defRPr/>
            </a:pPr>
            <a:endParaRPr lang="en-GB" sz="1400" dirty="0"/>
          </a:p>
          <a:p>
            <a:pPr marL="82550" indent="-82550">
              <a:buFont typeface="Arial" pitchFamily="34" charset="0"/>
              <a:buChar char="•"/>
              <a:defRPr/>
            </a:pPr>
            <a:r>
              <a:rPr lang="en-GB" sz="1400" dirty="0"/>
              <a:t>A new Service Desk supplier providing a single point of contact for all End Users and providing core service operational management for an agreed set of processes.</a:t>
            </a:r>
          </a:p>
          <a:p>
            <a:pPr marL="82550" indent="-82550">
              <a:buFont typeface="Arial" pitchFamily="34" charset="0"/>
              <a:buChar char="•"/>
              <a:defRPr/>
            </a:pPr>
            <a:endParaRPr lang="en-GB" sz="1400" dirty="0"/>
          </a:p>
          <a:p>
            <a:pPr marL="82550" indent="-82550">
              <a:buFont typeface="Arial" pitchFamily="34" charset="0"/>
              <a:buChar char="•"/>
              <a:defRPr/>
            </a:pPr>
            <a:endParaRPr lang="en-GB" sz="1400" dirty="0"/>
          </a:p>
          <a:p>
            <a:pPr marL="82550" indent="-82550">
              <a:buFont typeface="Arial" pitchFamily="34" charset="0"/>
              <a:buChar char="•"/>
              <a:defRPr/>
            </a:pPr>
            <a:endParaRPr lang="en-GB" sz="1400" dirty="0"/>
          </a:p>
          <a:p>
            <a:pPr marL="82550" indent="-82550">
              <a:defRPr/>
            </a:pPr>
            <a:r>
              <a:rPr lang="en-GB" sz="1400" dirty="0"/>
              <a:t> </a:t>
            </a:r>
          </a:p>
        </p:txBody>
      </p:sp>
      <p:pic>
        <p:nvPicPr>
          <p:cNvPr id="3" name="Picture 2"/>
          <p:cNvPicPr>
            <a:picLocks noChangeAspect="1"/>
          </p:cNvPicPr>
          <p:nvPr/>
        </p:nvPicPr>
        <p:blipFill>
          <a:blip r:embed="rId2"/>
          <a:stretch>
            <a:fillRect/>
          </a:stretch>
        </p:blipFill>
        <p:spPr>
          <a:xfrm>
            <a:off x="2659982" y="912142"/>
            <a:ext cx="6269176" cy="5444208"/>
          </a:xfrm>
          <a:prstGeom prst="rect">
            <a:avLst/>
          </a:prstGeom>
        </p:spPr>
      </p:pic>
    </p:spTree>
    <p:extLst>
      <p:ext uri="{BB962C8B-B14F-4D97-AF65-F5344CB8AC3E}">
        <p14:creationId xmlns:p14="http://schemas.microsoft.com/office/powerpoint/2010/main" val="409772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Service Management Operational Model</a:t>
            </a:r>
          </a:p>
        </p:txBody>
      </p:sp>
      <p:sp>
        <p:nvSpPr>
          <p:cNvPr id="4" name="Footer Placeholder 3"/>
          <p:cNvSpPr>
            <a:spLocks noGrp="1"/>
          </p:cNvSpPr>
          <p:nvPr>
            <p:ph type="ftr" sz="quarter" idx="10"/>
          </p:nvPr>
        </p:nvSpPr>
        <p:spPr/>
        <p:txBody>
          <a:bodyPr/>
          <a:lstStyle/>
          <a:p>
            <a:pPr>
              <a:defRPr/>
            </a:pPr>
            <a:r>
              <a:rPr lang="en-GB" dirty="0"/>
              <a:t>11 OFFICIAL</a:t>
            </a:r>
          </a:p>
        </p:txBody>
      </p:sp>
      <p:pic>
        <p:nvPicPr>
          <p:cNvPr id="6" name="Picture 5"/>
          <p:cNvPicPr>
            <a:picLocks noChangeAspect="1"/>
          </p:cNvPicPr>
          <p:nvPr/>
        </p:nvPicPr>
        <p:blipFill>
          <a:blip r:embed="rId2"/>
          <a:stretch>
            <a:fillRect/>
          </a:stretch>
        </p:blipFill>
        <p:spPr>
          <a:xfrm>
            <a:off x="940031" y="1242827"/>
            <a:ext cx="7263937" cy="5113523"/>
          </a:xfrm>
          <a:prstGeom prst="rect">
            <a:avLst/>
          </a:prstGeom>
        </p:spPr>
      </p:pic>
    </p:spTree>
    <p:extLst>
      <p:ext uri="{BB962C8B-B14F-4D97-AF65-F5344CB8AC3E}">
        <p14:creationId xmlns:p14="http://schemas.microsoft.com/office/powerpoint/2010/main" val="3412492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Service Catalogue</a:t>
            </a:r>
          </a:p>
        </p:txBody>
      </p:sp>
      <p:sp>
        <p:nvSpPr>
          <p:cNvPr id="3" name="Content Placeholder 2"/>
          <p:cNvSpPr>
            <a:spLocks noGrp="1"/>
          </p:cNvSpPr>
          <p:nvPr>
            <p:ph idx="1"/>
          </p:nvPr>
        </p:nvSpPr>
        <p:spPr>
          <a:xfrm>
            <a:off x="439738" y="1068946"/>
            <a:ext cx="8264525" cy="5112254"/>
          </a:xfrm>
        </p:spPr>
        <p:txBody>
          <a:bodyPr/>
          <a:lstStyle/>
          <a:p>
            <a:r>
              <a:rPr lang="en-GB" dirty="0"/>
              <a:t>The Service Catalogue publishes IT services defining the functional scope, performance and governance model relating to all services provided to end users or business functions.</a:t>
            </a:r>
          </a:p>
          <a:p>
            <a:r>
              <a:rPr lang="en-GB" dirty="0"/>
              <a:t>The services will consume the functional capabilities of the Service Register.</a:t>
            </a:r>
          </a:p>
          <a:p>
            <a:r>
              <a:rPr lang="en-GB" dirty="0"/>
              <a:t>Service grouping:</a:t>
            </a:r>
          </a:p>
          <a:p>
            <a:pPr lvl="1"/>
            <a:r>
              <a:rPr lang="en-GB" dirty="0"/>
              <a:t>Functional services (Knowledge worker solution)</a:t>
            </a:r>
          </a:p>
          <a:p>
            <a:pPr lvl="1"/>
            <a:r>
              <a:rPr lang="en-GB" dirty="0"/>
              <a:t>Technical Service (Vm’s, site connectivity)</a:t>
            </a:r>
          </a:p>
          <a:p>
            <a:pPr lvl="1"/>
            <a:r>
              <a:rPr lang="en-GB" dirty="0"/>
              <a:t>Operational Services (Moves, Changes, new users)</a:t>
            </a:r>
          </a:p>
          <a:p>
            <a:r>
              <a:rPr lang="en-GB" dirty="0"/>
              <a:t>Service Attributes</a:t>
            </a:r>
          </a:p>
          <a:p>
            <a:pPr lvl="1"/>
            <a:r>
              <a:rPr lang="en-GB" dirty="0"/>
              <a:t>Hours of service</a:t>
            </a:r>
          </a:p>
          <a:p>
            <a:pPr lvl="1"/>
            <a:r>
              <a:rPr lang="en-GB" dirty="0"/>
              <a:t>Availability Band</a:t>
            </a:r>
          </a:p>
          <a:p>
            <a:pPr lvl="1"/>
            <a:r>
              <a:rPr lang="en-GB" dirty="0"/>
              <a:t>Priority criteria mapped to Resolution/response matrix</a:t>
            </a:r>
          </a:p>
          <a:p>
            <a:r>
              <a:rPr lang="en-GB" dirty="0"/>
              <a:t>Catalogue service definition</a:t>
            </a:r>
          </a:p>
          <a:p>
            <a:pPr lvl="1"/>
            <a:r>
              <a:rPr lang="en-GB" dirty="0"/>
              <a:t>For each service a catalogue service definition will be created as per the agreed template</a:t>
            </a:r>
          </a:p>
        </p:txBody>
      </p:sp>
      <p:sp>
        <p:nvSpPr>
          <p:cNvPr id="4" name="Footer Placeholder 3"/>
          <p:cNvSpPr>
            <a:spLocks noGrp="1"/>
          </p:cNvSpPr>
          <p:nvPr>
            <p:ph type="ftr" sz="quarter" idx="10"/>
          </p:nvPr>
        </p:nvSpPr>
        <p:spPr/>
        <p:txBody>
          <a:bodyPr/>
          <a:lstStyle/>
          <a:p>
            <a:pPr>
              <a:defRPr/>
            </a:pPr>
            <a:fld id="{92F1128A-4069-486B-8539-CD8B1C2C27C5}" type="slidenum">
              <a:rPr lang="en-GB"/>
              <a:pPr>
                <a:defRPr/>
              </a:pPr>
              <a:t>12</a:t>
            </a:fld>
            <a:r>
              <a:rPr lang="en-GB" dirty="0"/>
              <a:t> - OFFICIAL</a:t>
            </a:r>
          </a:p>
        </p:txBody>
      </p:sp>
    </p:spTree>
    <p:extLst>
      <p:ext uri="{BB962C8B-B14F-4D97-AF65-F5344CB8AC3E}">
        <p14:creationId xmlns:p14="http://schemas.microsoft.com/office/powerpoint/2010/main" val="1022225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Service Level monitoring and compliance</a:t>
            </a:r>
          </a:p>
        </p:txBody>
      </p:sp>
      <p:sp>
        <p:nvSpPr>
          <p:cNvPr id="3" name="Content Placeholder 2"/>
          <p:cNvSpPr>
            <a:spLocks noGrp="1"/>
          </p:cNvSpPr>
          <p:nvPr>
            <p:ph idx="1"/>
          </p:nvPr>
        </p:nvSpPr>
        <p:spPr>
          <a:xfrm>
            <a:off x="439738" y="1197734"/>
            <a:ext cx="8264525" cy="5158615"/>
          </a:xfrm>
        </p:spPr>
        <p:txBody>
          <a:bodyPr/>
          <a:lstStyle/>
          <a:p>
            <a:r>
              <a:rPr lang="en-GB" dirty="0"/>
              <a:t>Service SLA monitoring of catalogue services</a:t>
            </a:r>
          </a:p>
          <a:p>
            <a:pPr lvl="1"/>
            <a:r>
              <a:rPr lang="en-GB" dirty="0"/>
              <a:t>Usage, fulfilment targets and performance against SLA</a:t>
            </a:r>
          </a:p>
          <a:p>
            <a:r>
              <a:rPr lang="en-GB" dirty="0"/>
              <a:t>Compliance to service obligations for application &amp; infrastructure services</a:t>
            </a:r>
          </a:p>
          <a:p>
            <a:pPr lvl="1"/>
            <a:r>
              <a:rPr lang="en-GB" dirty="0"/>
              <a:t>Service Delivery against SLA</a:t>
            </a:r>
          </a:p>
          <a:p>
            <a:r>
              <a:rPr lang="en-GB" dirty="0"/>
              <a:t>ITSM process execution </a:t>
            </a:r>
          </a:p>
          <a:p>
            <a:pPr lvl="1"/>
            <a:r>
              <a:rPr lang="en-GB" dirty="0"/>
              <a:t>Incidents</a:t>
            </a:r>
          </a:p>
          <a:p>
            <a:pPr lvl="1"/>
            <a:r>
              <a:rPr lang="en-GB" dirty="0"/>
              <a:t>Requests</a:t>
            </a:r>
          </a:p>
          <a:p>
            <a:pPr lvl="1"/>
            <a:r>
              <a:rPr lang="en-GB" dirty="0"/>
              <a:t>Process execution</a:t>
            </a:r>
          </a:p>
          <a:p>
            <a:r>
              <a:rPr lang="en-GB" dirty="0"/>
              <a:t>Catalogue services</a:t>
            </a:r>
          </a:p>
          <a:p>
            <a:pPr lvl="1"/>
            <a:r>
              <a:rPr lang="en-GB" dirty="0"/>
              <a:t>Service performance (Availability, Resolution, Fulfilment)</a:t>
            </a:r>
          </a:p>
          <a:p>
            <a:pPr lvl="1"/>
            <a:r>
              <a:rPr lang="en-GB" dirty="0"/>
              <a:t>Supplier contribution, </a:t>
            </a:r>
          </a:p>
          <a:p>
            <a:r>
              <a:rPr lang="en-GB" dirty="0"/>
              <a:t>Supplier performance</a:t>
            </a:r>
          </a:p>
          <a:p>
            <a:pPr lvl="1"/>
            <a:r>
              <a:rPr lang="en-GB" dirty="0"/>
              <a:t>Service component</a:t>
            </a:r>
          </a:p>
          <a:p>
            <a:pPr lvl="1"/>
            <a:r>
              <a:rPr lang="en-GB" dirty="0"/>
              <a:t>Process compliance</a:t>
            </a:r>
          </a:p>
          <a:p>
            <a:pPr lvl="1"/>
            <a:endParaRPr lang="en-GB" dirty="0"/>
          </a:p>
          <a:p>
            <a:pPr marL="914400" lvl="2" indent="0">
              <a:buNone/>
            </a:pPr>
            <a:endParaRPr lang="en-GB" dirty="0"/>
          </a:p>
          <a:p>
            <a:endParaRPr lang="en-GB" dirty="0"/>
          </a:p>
        </p:txBody>
      </p:sp>
      <p:sp>
        <p:nvSpPr>
          <p:cNvPr id="4" name="Footer Placeholder 3"/>
          <p:cNvSpPr>
            <a:spLocks noGrp="1"/>
          </p:cNvSpPr>
          <p:nvPr>
            <p:ph type="ftr" sz="quarter" idx="10"/>
          </p:nvPr>
        </p:nvSpPr>
        <p:spPr/>
        <p:txBody>
          <a:bodyPr/>
          <a:lstStyle/>
          <a:p>
            <a:pPr>
              <a:defRPr/>
            </a:pPr>
            <a:fld id="{92F1128A-4069-486B-8539-CD8B1C2C27C5}" type="slidenum">
              <a:rPr lang="en-GB"/>
              <a:pPr>
                <a:defRPr/>
              </a:pPr>
              <a:t>13</a:t>
            </a:fld>
            <a:r>
              <a:rPr lang="en-GB" dirty="0"/>
              <a:t> - OFFICIAL</a:t>
            </a:r>
          </a:p>
        </p:txBody>
      </p:sp>
    </p:spTree>
    <p:extLst>
      <p:ext uri="{BB962C8B-B14F-4D97-AF65-F5344CB8AC3E}">
        <p14:creationId xmlns:p14="http://schemas.microsoft.com/office/powerpoint/2010/main" val="3646020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25" y="466725"/>
            <a:ext cx="8757633" cy="482600"/>
          </a:xfrm>
        </p:spPr>
        <p:txBody>
          <a:bodyPr/>
          <a:lstStyle/>
          <a:p>
            <a:r>
              <a:rPr lang="en-GB" dirty="0"/>
              <a:t>Service performance reporting presentation </a:t>
            </a:r>
            <a:r>
              <a:rPr lang="en-GB" sz="1400" dirty="0"/>
              <a:t>(1 of 2)</a:t>
            </a:r>
          </a:p>
        </p:txBody>
      </p:sp>
      <p:sp>
        <p:nvSpPr>
          <p:cNvPr id="3" name="Content Placeholder 2"/>
          <p:cNvSpPr>
            <a:spLocks noGrp="1"/>
          </p:cNvSpPr>
          <p:nvPr>
            <p:ph idx="1"/>
          </p:nvPr>
        </p:nvSpPr>
        <p:spPr>
          <a:xfrm>
            <a:off x="439738" y="1171977"/>
            <a:ext cx="8264525" cy="5009223"/>
          </a:xfrm>
        </p:spPr>
        <p:txBody>
          <a:bodyPr/>
          <a:lstStyle/>
          <a:p>
            <a:r>
              <a:rPr lang="en-GB" dirty="0"/>
              <a:t>Performance </a:t>
            </a:r>
            <a:r>
              <a:rPr lang="en-GB" dirty="0" smtClean="0"/>
              <a:t>dash </a:t>
            </a:r>
            <a:r>
              <a:rPr lang="en-GB" dirty="0"/>
              <a:t>boards</a:t>
            </a:r>
          </a:p>
          <a:p>
            <a:pPr lvl="1"/>
            <a:r>
              <a:rPr lang="en-GB" dirty="0"/>
              <a:t>Business and Service performance view</a:t>
            </a:r>
          </a:p>
          <a:p>
            <a:r>
              <a:rPr lang="en-GB" dirty="0"/>
              <a:t>Adhoc reporting via the ITSM toolset </a:t>
            </a:r>
          </a:p>
          <a:p>
            <a:pPr lvl="1"/>
            <a:r>
              <a:rPr lang="en-GB" dirty="0"/>
              <a:t>Business context views</a:t>
            </a:r>
          </a:p>
          <a:p>
            <a:pPr lvl="2"/>
            <a:r>
              <a:rPr lang="en-GB" dirty="0"/>
              <a:t>Defra group performance</a:t>
            </a:r>
          </a:p>
          <a:p>
            <a:pPr lvl="2"/>
            <a:r>
              <a:rPr lang="en-GB" dirty="0"/>
              <a:t>Defra business unit reporting and performance</a:t>
            </a:r>
          </a:p>
          <a:p>
            <a:pPr lvl="2"/>
            <a:r>
              <a:rPr lang="en-GB" dirty="0"/>
              <a:t>SLA compliance</a:t>
            </a:r>
          </a:p>
          <a:p>
            <a:pPr lvl="2"/>
            <a:r>
              <a:rPr lang="en-GB" dirty="0"/>
              <a:t>OLA performance</a:t>
            </a:r>
          </a:p>
          <a:p>
            <a:pPr lvl="2"/>
            <a:r>
              <a:rPr lang="en-GB" dirty="0"/>
              <a:t>Financial </a:t>
            </a:r>
          </a:p>
          <a:p>
            <a:r>
              <a:rPr lang="en-GB" dirty="0"/>
              <a:t>Formatted paper reports</a:t>
            </a:r>
          </a:p>
          <a:p>
            <a:pPr lvl="1"/>
            <a:r>
              <a:rPr lang="en-GB" dirty="0"/>
              <a:t>Reports for distribution to non ITSM users</a:t>
            </a:r>
          </a:p>
        </p:txBody>
      </p:sp>
      <p:sp>
        <p:nvSpPr>
          <p:cNvPr id="4" name="Footer Placeholder 3"/>
          <p:cNvSpPr>
            <a:spLocks noGrp="1"/>
          </p:cNvSpPr>
          <p:nvPr>
            <p:ph type="ftr" sz="quarter" idx="10"/>
          </p:nvPr>
        </p:nvSpPr>
        <p:spPr/>
        <p:txBody>
          <a:bodyPr/>
          <a:lstStyle/>
          <a:p>
            <a:pPr>
              <a:defRPr/>
            </a:pPr>
            <a:fld id="{92F1128A-4069-486B-8539-CD8B1C2C27C5}" type="slidenum">
              <a:rPr lang="en-GB"/>
              <a:pPr>
                <a:defRPr/>
              </a:pPr>
              <a:t>14</a:t>
            </a:fld>
            <a:r>
              <a:rPr lang="en-GB" dirty="0"/>
              <a:t> - OFFICIAL</a:t>
            </a:r>
          </a:p>
        </p:txBody>
      </p:sp>
    </p:spTree>
    <p:extLst>
      <p:ext uri="{BB962C8B-B14F-4D97-AF65-F5344CB8AC3E}">
        <p14:creationId xmlns:p14="http://schemas.microsoft.com/office/powerpoint/2010/main" val="387793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456" y="466725"/>
            <a:ext cx="8757634" cy="482600"/>
          </a:xfrm>
        </p:spPr>
        <p:txBody>
          <a:bodyPr/>
          <a:lstStyle/>
          <a:p>
            <a:r>
              <a:rPr lang="en-GB" dirty="0"/>
              <a:t>Service performance reporting presentation </a:t>
            </a:r>
            <a:r>
              <a:rPr lang="en-GB" sz="1400" dirty="0"/>
              <a:t>(2 of 2)</a:t>
            </a:r>
          </a:p>
        </p:txBody>
      </p:sp>
      <p:sp>
        <p:nvSpPr>
          <p:cNvPr id="3" name="Content Placeholder 2"/>
          <p:cNvSpPr>
            <a:spLocks noGrp="1"/>
          </p:cNvSpPr>
          <p:nvPr>
            <p:ph idx="1"/>
          </p:nvPr>
        </p:nvSpPr>
        <p:spPr>
          <a:xfrm>
            <a:off x="538163" y="1184856"/>
            <a:ext cx="8264525" cy="5171494"/>
          </a:xfrm>
        </p:spPr>
        <p:txBody>
          <a:bodyPr/>
          <a:lstStyle/>
          <a:p>
            <a:r>
              <a:rPr lang="en-GB" dirty="0"/>
              <a:t>Service suppliers will deliver service to defined contractual levels and be measured against SLA &amp; KPI performance metrics via the ITSM toolset.</a:t>
            </a:r>
          </a:p>
          <a:p>
            <a:r>
              <a:rPr lang="en-GB" dirty="0"/>
              <a:t>End User &amp; Technical Services may comprise of a number of contributing supplier services. Therefore, the service and performance levels offered to Defra must take account of the performance capabilities of the contributing services</a:t>
            </a:r>
          </a:p>
          <a:p>
            <a:r>
              <a:rPr lang="en-GB" dirty="0"/>
              <a:t>A strategy for End User &amp; Technical Business services will be developed through consultation with relevant stakeholders and introduced through the IOC.</a:t>
            </a:r>
          </a:p>
          <a:p>
            <a:r>
              <a:rPr lang="en-GB" dirty="0"/>
              <a:t>The UnITy ITSM tool  provides a platform via a layered approach to service definition that could support definition of a Business Services Catalogue by mapping IT services to business functions, processes and operational capabilities.</a:t>
            </a:r>
          </a:p>
          <a:p>
            <a:pPr lvl="1"/>
            <a:r>
              <a:rPr lang="en-GB" dirty="0"/>
              <a:t>The Business Service Catalogue is outside the scope of UnITy.</a:t>
            </a:r>
          </a:p>
          <a:p>
            <a:pPr marL="0" indent="0">
              <a:buNone/>
            </a:pPr>
            <a:endParaRPr lang="en-GB" dirty="0"/>
          </a:p>
          <a:p>
            <a:endParaRPr lang="en-GB" dirty="0"/>
          </a:p>
          <a:p>
            <a:endParaRPr lang="en-GB" dirty="0"/>
          </a:p>
          <a:p>
            <a:pPr marL="0" indent="0">
              <a:buNone/>
            </a:pPr>
            <a:endParaRPr lang="en-GB" dirty="0"/>
          </a:p>
        </p:txBody>
      </p:sp>
      <p:sp>
        <p:nvSpPr>
          <p:cNvPr id="4" name="Footer Placeholder 3"/>
          <p:cNvSpPr>
            <a:spLocks noGrp="1"/>
          </p:cNvSpPr>
          <p:nvPr>
            <p:ph type="ftr" sz="quarter" idx="10"/>
          </p:nvPr>
        </p:nvSpPr>
        <p:spPr/>
        <p:txBody>
          <a:bodyPr/>
          <a:lstStyle/>
          <a:p>
            <a:pPr>
              <a:defRPr/>
            </a:pPr>
            <a:fld id="{92F1128A-4069-486B-8539-CD8B1C2C27C5}" type="slidenum">
              <a:rPr lang="en-GB"/>
              <a:pPr>
                <a:defRPr/>
              </a:pPr>
              <a:t>15</a:t>
            </a:fld>
            <a:r>
              <a:rPr lang="en-GB" dirty="0"/>
              <a:t> - OFFICIAL</a:t>
            </a:r>
          </a:p>
        </p:txBody>
      </p:sp>
    </p:spTree>
    <p:extLst>
      <p:ext uri="{BB962C8B-B14F-4D97-AF65-F5344CB8AC3E}">
        <p14:creationId xmlns:p14="http://schemas.microsoft.com/office/powerpoint/2010/main" val="509038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Service Desk &amp; ITIL Services</a:t>
            </a:r>
          </a:p>
        </p:txBody>
      </p:sp>
      <p:sp>
        <p:nvSpPr>
          <p:cNvPr id="3" name="Content Placeholder 2"/>
          <p:cNvSpPr>
            <a:spLocks noGrp="1"/>
          </p:cNvSpPr>
          <p:nvPr>
            <p:ph idx="1"/>
          </p:nvPr>
        </p:nvSpPr>
        <p:spPr/>
        <p:txBody>
          <a:bodyPr/>
          <a:lstStyle/>
          <a:p>
            <a:r>
              <a:rPr lang="en-GB" dirty="0"/>
              <a:t>A</a:t>
            </a:r>
            <a:r>
              <a:rPr lang="en-GB" dirty="0" smtClean="0"/>
              <a:t> new single Service </a:t>
            </a:r>
            <a:r>
              <a:rPr lang="en-GB" dirty="0"/>
              <a:t>D</a:t>
            </a:r>
            <a:r>
              <a:rPr lang="en-GB" dirty="0" smtClean="0"/>
              <a:t>esk service will </a:t>
            </a:r>
            <a:r>
              <a:rPr lang="en-GB" dirty="0"/>
              <a:t>be </a:t>
            </a:r>
            <a:r>
              <a:rPr lang="en-GB" dirty="0" smtClean="0"/>
              <a:t>procured via a </a:t>
            </a:r>
            <a:r>
              <a:rPr lang="en-GB" dirty="0"/>
              <a:t>specialist supplier who will provide the resources and systems to support delivery of the </a:t>
            </a:r>
            <a:r>
              <a:rPr lang="en-GB" dirty="0" smtClean="0"/>
              <a:t>Service Desk service </a:t>
            </a:r>
            <a:r>
              <a:rPr lang="en-GB" dirty="0"/>
              <a:t>using the Defra ITSM toolset and process model.</a:t>
            </a:r>
          </a:p>
          <a:p>
            <a:r>
              <a:rPr lang="en-GB" dirty="0"/>
              <a:t>The service desk will:</a:t>
            </a:r>
          </a:p>
          <a:p>
            <a:pPr lvl="1"/>
            <a:r>
              <a:rPr lang="en-GB" dirty="0"/>
              <a:t>Use the Defra ITSM toolset</a:t>
            </a:r>
          </a:p>
          <a:p>
            <a:pPr lvl="1"/>
            <a:r>
              <a:rPr lang="en-GB" dirty="0"/>
              <a:t>Use supplier provided tools and systems to resolve incidents at first contact and fulfil standard requests</a:t>
            </a:r>
          </a:p>
          <a:p>
            <a:pPr lvl="1"/>
            <a:r>
              <a:rPr lang="en-GB" dirty="0"/>
              <a:t>Provide a single point of contact for all End Users, supplier and support functions.</a:t>
            </a:r>
          </a:p>
          <a:p>
            <a:pPr lvl="1"/>
            <a:r>
              <a:rPr lang="en-GB" dirty="0"/>
              <a:t>Orchestrate, </a:t>
            </a:r>
            <a:r>
              <a:rPr lang="en-GB" dirty="0" smtClean="0"/>
              <a:t>process management and </a:t>
            </a:r>
            <a:r>
              <a:rPr lang="en-GB" dirty="0"/>
              <a:t>delivery </a:t>
            </a:r>
            <a:r>
              <a:rPr lang="en-GB" dirty="0" smtClean="0"/>
              <a:t>activity as detailed in the Defra process model </a:t>
            </a:r>
            <a:endParaRPr lang="en-GB" dirty="0"/>
          </a:p>
          <a:p>
            <a:r>
              <a:rPr lang="en-GB" dirty="0" smtClean="0"/>
              <a:t>A Defra common </a:t>
            </a:r>
            <a:r>
              <a:rPr lang="en-GB" dirty="0"/>
              <a:t>core </a:t>
            </a:r>
            <a:r>
              <a:rPr lang="en-GB" dirty="0" smtClean="0"/>
              <a:t>process set </a:t>
            </a:r>
            <a:r>
              <a:rPr lang="en-GB" dirty="0"/>
              <a:t>will be used by all core suppliers</a:t>
            </a:r>
          </a:p>
          <a:p>
            <a:endParaRPr lang="en-GB" dirty="0"/>
          </a:p>
          <a:p>
            <a:endParaRPr lang="en-GB" dirty="0"/>
          </a:p>
          <a:p>
            <a:endParaRPr lang="en-GB" dirty="0"/>
          </a:p>
          <a:p>
            <a:endParaRPr lang="en-GB" dirty="0"/>
          </a:p>
        </p:txBody>
      </p:sp>
      <p:sp>
        <p:nvSpPr>
          <p:cNvPr id="4" name="Footer Placeholder 3"/>
          <p:cNvSpPr>
            <a:spLocks noGrp="1"/>
          </p:cNvSpPr>
          <p:nvPr>
            <p:ph type="ftr" sz="quarter" idx="10"/>
          </p:nvPr>
        </p:nvSpPr>
        <p:spPr/>
        <p:txBody>
          <a:bodyPr/>
          <a:lstStyle/>
          <a:p>
            <a:pPr>
              <a:defRPr/>
            </a:pPr>
            <a:fld id="{92F1128A-4069-486B-8539-CD8B1C2C27C5}" type="slidenum">
              <a:rPr lang="en-GB"/>
              <a:pPr>
                <a:defRPr/>
              </a:pPr>
              <a:t>16</a:t>
            </a:fld>
            <a:r>
              <a:rPr lang="en-GB" dirty="0"/>
              <a:t> - OFFICIAL</a:t>
            </a:r>
          </a:p>
        </p:txBody>
      </p:sp>
    </p:spTree>
    <p:extLst>
      <p:ext uri="{BB962C8B-B14F-4D97-AF65-F5344CB8AC3E}">
        <p14:creationId xmlns:p14="http://schemas.microsoft.com/office/powerpoint/2010/main" val="2543547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latin typeface="Arial" charset="0"/>
                <a:cs typeface="Arial" charset="0"/>
              </a:rPr>
              <a:t>TOM – Defra End User interfaces</a:t>
            </a:r>
            <a:endParaRPr lang="en-GB" dirty="0"/>
          </a:p>
        </p:txBody>
      </p:sp>
      <p:sp>
        <p:nvSpPr>
          <p:cNvPr id="4" name="Slide Number Placeholder 3"/>
          <p:cNvSpPr>
            <a:spLocks noGrp="1"/>
          </p:cNvSpPr>
          <p:nvPr>
            <p:ph type="sldNum" sz="quarter" idx="10"/>
          </p:nvPr>
        </p:nvSpPr>
        <p:spPr/>
        <p:txBody>
          <a:bodyPr/>
          <a:lstStyle/>
          <a:p>
            <a:pPr>
              <a:defRPr/>
            </a:pPr>
            <a:fld id="{92F1128A-4069-486B-8539-CD8B1C2C27C5}" type="slidenum">
              <a:rPr lang="en-GB" smtClean="0"/>
              <a:pPr>
                <a:defRPr/>
              </a:pPr>
              <a:t>17</a:t>
            </a:fld>
            <a:r>
              <a:rPr lang="en-GB" dirty="0"/>
              <a:t> - OFFICIAL</a:t>
            </a:r>
          </a:p>
        </p:txBody>
      </p:sp>
      <p:graphicFrame>
        <p:nvGraphicFramePr>
          <p:cNvPr id="8" name="Content Placeholder 5"/>
          <p:cNvGraphicFramePr>
            <a:graphicFrameLocks noGrp="1"/>
          </p:cNvGraphicFramePr>
          <p:nvPr>
            <p:ph idx="1"/>
            <p:extLst>
              <p:ext uri="{D42A27DB-BD31-4B8C-83A1-F6EECF244321}">
                <p14:modId xmlns:p14="http://schemas.microsoft.com/office/powerpoint/2010/main" val="2196666577"/>
              </p:ext>
            </p:extLst>
          </p:nvPr>
        </p:nvGraphicFramePr>
        <p:xfrm>
          <a:off x="254644" y="949325"/>
          <a:ext cx="8181018" cy="5433962"/>
        </p:xfrm>
        <a:graphic>
          <a:graphicData uri="http://schemas.openxmlformats.org/drawingml/2006/table">
            <a:tbl>
              <a:tblPr firstRow="1" bandRow="1">
                <a:tableStyleId>{5C22544A-7EE6-4342-B048-85BDC9FD1C3A}</a:tableStyleId>
              </a:tblPr>
              <a:tblGrid>
                <a:gridCol w="2153705">
                  <a:extLst>
                    <a:ext uri="{9D8B030D-6E8A-4147-A177-3AD203B41FA5}">
                      <a16:colId xmlns="" xmlns:a16="http://schemas.microsoft.com/office/drawing/2014/main" val="20000"/>
                    </a:ext>
                  </a:extLst>
                </a:gridCol>
                <a:gridCol w="6027313">
                  <a:extLst>
                    <a:ext uri="{9D8B030D-6E8A-4147-A177-3AD203B41FA5}">
                      <a16:colId xmlns="" xmlns:a16="http://schemas.microsoft.com/office/drawing/2014/main" val="20001"/>
                    </a:ext>
                  </a:extLst>
                </a:gridCol>
              </a:tblGrid>
              <a:tr h="423704">
                <a:tc>
                  <a:txBody>
                    <a:bodyPr/>
                    <a:lstStyle/>
                    <a:p>
                      <a:r>
                        <a:rPr lang="en-GB" sz="1400" dirty="0"/>
                        <a:t>Interface</a:t>
                      </a:r>
                    </a:p>
                  </a:txBody>
                  <a:tcPr/>
                </a:tc>
                <a:tc>
                  <a:txBody>
                    <a:bodyPr/>
                    <a:lstStyle/>
                    <a:p>
                      <a:r>
                        <a:rPr lang="en-GB" sz="1400" dirty="0"/>
                        <a:t>Summary</a:t>
                      </a:r>
                    </a:p>
                  </a:txBody>
                  <a:tcPr/>
                </a:tc>
                <a:extLst>
                  <a:ext uri="{0D108BD9-81ED-4DB2-BD59-A6C34878D82A}">
                    <a16:rowId xmlns="" xmlns:a16="http://schemas.microsoft.com/office/drawing/2014/main" val="10000"/>
                  </a:ext>
                </a:extLst>
              </a:tr>
              <a:tr h="1353773">
                <a:tc>
                  <a:txBody>
                    <a:bodyPr/>
                    <a:lstStyle/>
                    <a:p>
                      <a:pPr>
                        <a:spcBef>
                          <a:spcPts val="600"/>
                        </a:spcBef>
                        <a:spcAft>
                          <a:spcPts val="60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Service Request Catalogue</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A web presented catalogue of product and services that can be filtered to show only relevant items for defined user groups.</a:t>
                      </a:r>
                    </a:p>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descriptions, supplementary information relevant to the content.</a:t>
                      </a:r>
                    </a:p>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Shopping basket to select and request and drive approvals.</a:t>
                      </a:r>
                    </a:p>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fulfilment status information</a:t>
                      </a:r>
                    </a:p>
                  </a:txBody>
                  <a:tcPr marL="68580" marR="68580" marT="0" marB="0"/>
                </a:tc>
                <a:extLst>
                  <a:ext uri="{0D108BD9-81ED-4DB2-BD59-A6C34878D82A}">
                    <a16:rowId xmlns="" xmlns:a16="http://schemas.microsoft.com/office/drawing/2014/main" val="10001"/>
                  </a:ext>
                </a:extLst>
              </a:tr>
              <a:tr h="691929">
                <a:tc>
                  <a:txBody>
                    <a:bodyPr/>
                    <a:lstStyle/>
                    <a:p>
                      <a:pPr>
                        <a:spcBef>
                          <a:spcPts val="600"/>
                        </a:spcBef>
                        <a:spcAft>
                          <a:spcPts val="60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End</a:t>
                      </a:r>
                      <a:r>
                        <a:rPr lang="en-GB" sz="1200" b="1" baseline="0" dirty="0">
                          <a:effectLst/>
                          <a:latin typeface="Arial" panose="020B0604020202020204" pitchFamily="34" charset="0"/>
                          <a:ea typeface="Times New Roman" panose="02020603050405020304" pitchFamily="18" charset="0"/>
                          <a:cs typeface="Times New Roman" panose="02020603050405020304" pitchFamily="18" charset="0"/>
                        </a:rPr>
                        <a:t> User portal</a:t>
                      </a:r>
                      <a:endParaRPr lang="en-GB"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Web presented method to raise Requests and Incidents via a structured form to constrain and aid the users input</a:t>
                      </a:r>
                    </a:p>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fulfilment/ resolution status information</a:t>
                      </a:r>
                    </a:p>
                  </a:txBody>
                  <a:tcPr marL="68580" marR="68580" marT="0" marB="0"/>
                </a:tc>
                <a:extLst>
                  <a:ext uri="{0D108BD9-81ED-4DB2-BD59-A6C34878D82A}">
                    <a16:rowId xmlns="" xmlns:a16="http://schemas.microsoft.com/office/drawing/2014/main" val="10002"/>
                  </a:ext>
                </a:extLst>
              </a:tr>
              <a:tr h="368919">
                <a:tc>
                  <a:txBody>
                    <a:bodyPr/>
                    <a:lstStyle/>
                    <a:p>
                      <a:pPr>
                        <a:spcBef>
                          <a:spcPts val="600"/>
                        </a:spcBef>
                        <a:spcAft>
                          <a:spcPts val="60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Self help</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Web presented method to search a Knowledgebase</a:t>
                      </a:r>
                    </a:p>
                  </a:txBody>
                  <a:tcPr marL="68580" marR="68580" marT="0" marB="0"/>
                </a:tc>
                <a:extLst>
                  <a:ext uri="{0D108BD9-81ED-4DB2-BD59-A6C34878D82A}">
                    <a16:rowId xmlns="" xmlns:a16="http://schemas.microsoft.com/office/drawing/2014/main" val="10003"/>
                  </a:ext>
                </a:extLst>
              </a:tr>
              <a:tr h="487509">
                <a:tc>
                  <a:txBody>
                    <a:bodyPr/>
                    <a:lstStyle/>
                    <a:p>
                      <a:pPr>
                        <a:spcBef>
                          <a:spcPts val="600"/>
                        </a:spcBef>
                        <a:spcAft>
                          <a:spcPts val="60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Orchestration</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An interface to enable user to self-serve standard request or resolutions</a:t>
                      </a:r>
                    </a:p>
                  </a:txBody>
                  <a:tcPr marL="68580" marR="68580" marT="0" marB="0"/>
                </a:tc>
                <a:extLst>
                  <a:ext uri="{0D108BD9-81ED-4DB2-BD59-A6C34878D82A}">
                    <a16:rowId xmlns="" xmlns:a16="http://schemas.microsoft.com/office/drawing/2014/main" val="10004"/>
                  </a:ext>
                </a:extLst>
              </a:tr>
              <a:tr h="423630">
                <a:tc>
                  <a:txBody>
                    <a:bodyPr/>
                    <a:lstStyle/>
                    <a:p>
                      <a:pPr>
                        <a:spcBef>
                          <a:spcPts val="600"/>
                        </a:spcBef>
                        <a:spcAft>
                          <a:spcPts val="60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Chat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Web presented chat interface with ability to generate Incidents/Requests from the chat content</a:t>
                      </a:r>
                    </a:p>
                  </a:txBody>
                  <a:tcPr marL="68580" marR="68580" marT="0" marB="0"/>
                </a:tc>
                <a:extLst>
                  <a:ext uri="{0D108BD9-81ED-4DB2-BD59-A6C34878D82A}">
                    <a16:rowId xmlns="" xmlns:a16="http://schemas.microsoft.com/office/drawing/2014/main" val="10005"/>
                  </a:ext>
                </a:extLst>
              </a:tr>
              <a:tr h="487509">
                <a:tc>
                  <a:txBody>
                    <a:bodyPr/>
                    <a:lstStyle/>
                    <a:p>
                      <a:pPr>
                        <a:spcBef>
                          <a:spcPts val="600"/>
                        </a:spcBef>
                        <a:spcAft>
                          <a:spcPts val="60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Notifications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Ability to push notifications to all or groups of users</a:t>
                      </a:r>
                    </a:p>
                  </a:txBody>
                  <a:tcPr marL="68580" marR="68580" marT="0" marB="0"/>
                </a:tc>
                <a:extLst>
                  <a:ext uri="{0D108BD9-81ED-4DB2-BD59-A6C34878D82A}">
                    <a16:rowId xmlns="" xmlns:a16="http://schemas.microsoft.com/office/drawing/2014/main" val="10006"/>
                  </a:ext>
                </a:extLst>
              </a:tr>
              <a:tr h="404581">
                <a:tc>
                  <a:txBody>
                    <a:bodyPr/>
                    <a:lstStyle/>
                    <a:p>
                      <a:pPr>
                        <a:spcBef>
                          <a:spcPts val="600"/>
                        </a:spcBef>
                        <a:spcAft>
                          <a:spcPts val="60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Email</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Send status/information emails</a:t>
                      </a:r>
                    </a:p>
                  </a:txBody>
                  <a:tcPr marL="68580" marR="68580" marT="0" marB="0"/>
                </a:tc>
                <a:extLst>
                  <a:ext uri="{0D108BD9-81ED-4DB2-BD59-A6C34878D82A}">
                    <a16:rowId xmlns="" xmlns:a16="http://schemas.microsoft.com/office/drawing/2014/main" val="10007"/>
                  </a:ext>
                </a:extLst>
              </a:tr>
              <a:tr h="277961">
                <a:tc>
                  <a:txBody>
                    <a:bodyPr/>
                    <a:lstStyle/>
                    <a:p>
                      <a:pPr>
                        <a:spcBef>
                          <a:spcPts val="600"/>
                        </a:spcBef>
                        <a:spcAft>
                          <a:spcPts val="60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Status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Web presented service status portal</a:t>
                      </a:r>
                    </a:p>
                  </a:txBody>
                  <a:tcPr marL="68580" marR="68580" marT="0" marB="0"/>
                </a:tc>
                <a:extLst>
                  <a:ext uri="{0D108BD9-81ED-4DB2-BD59-A6C34878D82A}">
                    <a16:rowId xmlns="" xmlns:a16="http://schemas.microsoft.com/office/drawing/2014/main" val="10008"/>
                  </a:ext>
                </a:extLst>
              </a:tr>
              <a:tr h="487509">
                <a:tc>
                  <a:txBody>
                    <a:bodyPr/>
                    <a:lstStyle/>
                    <a:p>
                      <a:pPr>
                        <a:spcBef>
                          <a:spcPts val="600"/>
                        </a:spcBef>
                        <a:spcAft>
                          <a:spcPts val="600"/>
                        </a:spcAft>
                      </a:pP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Customer Satisfaction</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Method to generate satisfaction surveys and format the request with information relevant to the service provided </a:t>
                      </a:r>
                    </a:p>
                  </a:txBody>
                  <a:tcPr marL="68580" marR="68580" marT="0" marB="0"/>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2098133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 Service Management toolset</a:t>
            </a:r>
          </a:p>
        </p:txBody>
      </p:sp>
      <p:sp>
        <p:nvSpPr>
          <p:cNvPr id="3" name="Content Placeholder 2"/>
          <p:cNvSpPr>
            <a:spLocks noGrp="1"/>
          </p:cNvSpPr>
          <p:nvPr>
            <p:ph idx="1"/>
          </p:nvPr>
        </p:nvSpPr>
        <p:spPr/>
        <p:txBody>
          <a:bodyPr/>
          <a:lstStyle/>
          <a:p>
            <a:r>
              <a:rPr lang="en-GB" dirty="0"/>
              <a:t>The ITSM toolset will be provide by a service tooling platform supplier specialist.</a:t>
            </a:r>
          </a:p>
          <a:p>
            <a:r>
              <a:rPr lang="en-GB" dirty="0"/>
              <a:t>The toolset will be used by all supplier for the core processes</a:t>
            </a:r>
          </a:p>
          <a:p>
            <a:pPr lvl="1"/>
            <a:r>
              <a:rPr lang="en-GB" dirty="0"/>
              <a:t>Interfaces will be provided for:</a:t>
            </a:r>
          </a:p>
          <a:p>
            <a:pPr lvl="2"/>
            <a:r>
              <a:rPr lang="en-GB" dirty="0" smtClean="0"/>
              <a:t>Event Management </a:t>
            </a:r>
            <a:endParaRPr lang="en-GB" dirty="0"/>
          </a:p>
          <a:p>
            <a:pPr lvl="2"/>
            <a:r>
              <a:rPr lang="en-GB" dirty="0" smtClean="0"/>
              <a:t>Configuration Management</a:t>
            </a:r>
            <a:endParaRPr lang="en-GB" dirty="0"/>
          </a:p>
          <a:p>
            <a:pPr lvl="2"/>
            <a:r>
              <a:rPr lang="en-GB" dirty="0" smtClean="0"/>
              <a:t>Service Catalogue orchestration </a:t>
            </a:r>
            <a:endParaRPr lang="en-GB" dirty="0"/>
          </a:p>
          <a:p>
            <a:r>
              <a:rPr lang="en-GB" dirty="0"/>
              <a:t>The tool will provide as a minimum:</a:t>
            </a:r>
          </a:p>
          <a:p>
            <a:pPr lvl="1"/>
            <a:r>
              <a:rPr lang="en-GB" dirty="0"/>
              <a:t>ITIL Process Orchestration</a:t>
            </a:r>
          </a:p>
          <a:p>
            <a:pPr lvl="1"/>
            <a:r>
              <a:rPr lang="en-GB" dirty="0"/>
              <a:t>Single point of record for all processes</a:t>
            </a:r>
          </a:p>
          <a:p>
            <a:pPr lvl="1"/>
            <a:r>
              <a:rPr lang="en-GB" dirty="0" smtClean="0"/>
              <a:t>Configuration </a:t>
            </a:r>
            <a:r>
              <a:rPr lang="en-GB" dirty="0"/>
              <a:t>M</a:t>
            </a:r>
            <a:r>
              <a:rPr lang="en-GB" dirty="0" smtClean="0"/>
              <a:t>anagement </a:t>
            </a:r>
            <a:r>
              <a:rPr lang="en-GB" dirty="0"/>
              <a:t>S</a:t>
            </a:r>
            <a:r>
              <a:rPr lang="en-GB" dirty="0" smtClean="0"/>
              <a:t>ystem </a:t>
            </a:r>
            <a:r>
              <a:rPr lang="en-GB" dirty="0"/>
              <a:t>(CMDB</a:t>
            </a:r>
            <a:r>
              <a:rPr lang="en-GB" dirty="0" smtClean="0"/>
              <a:t>) federated to suppliers CMDBs</a:t>
            </a:r>
            <a:endParaRPr lang="en-GB" dirty="0"/>
          </a:p>
          <a:p>
            <a:pPr lvl="1"/>
            <a:r>
              <a:rPr lang="en-GB" dirty="0"/>
              <a:t>Monitor SLA/OLA performance via process execution</a:t>
            </a:r>
          </a:p>
          <a:p>
            <a:pPr lvl="1"/>
            <a:r>
              <a:rPr lang="en-GB" dirty="0"/>
              <a:t>API to support data &amp; </a:t>
            </a:r>
            <a:r>
              <a:rPr lang="en-GB" dirty="0" smtClean="0"/>
              <a:t>process </a:t>
            </a:r>
            <a:r>
              <a:rPr lang="en-GB" dirty="0"/>
              <a:t>integration with supporting suppliers</a:t>
            </a:r>
          </a:p>
          <a:p>
            <a:pPr marL="0" indent="0">
              <a:buNone/>
            </a:pPr>
            <a:endParaRPr lang="en-GB" dirty="0"/>
          </a:p>
          <a:p>
            <a:pPr marL="0" indent="0">
              <a:buNone/>
            </a:pPr>
            <a:endParaRPr lang="en-GB" dirty="0"/>
          </a:p>
        </p:txBody>
      </p:sp>
      <p:sp>
        <p:nvSpPr>
          <p:cNvPr id="4" name="Footer Placeholder 3"/>
          <p:cNvSpPr>
            <a:spLocks noGrp="1"/>
          </p:cNvSpPr>
          <p:nvPr>
            <p:ph type="ftr" sz="quarter" idx="10"/>
          </p:nvPr>
        </p:nvSpPr>
        <p:spPr/>
        <p:txBody>
          <a:bodyPr/>
          <a:lstStyle/>
          <a:p>
            <a:pPr>
              <a:defRPr/>
            </a:pPr>
            <a:r>
              <a:rPr lang="en-GB" dirty="0"/>
              <a:t>20 OFFICIAL</a:t>
            </a:r>
          </a:p>
        </p:txBody>
      </p:sp>
    </p:spTree>
    <p:extLst>
      <p:ext uri="{BB962C8B-B14F-4D97-AF65-F5344CB8AC3E}">
        <p14:creationId xmlns:p14="http://schemas.microsoft.com/office/powerpoint/2010/main" val="1108737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Supporting material</a:t>
            </a:r>
          </a:p>
        </p:txBody>
      </p:sp>
      <p:sp>
        <p:nvSpPr>
          <p:cNvPr id="3" name="Content Placeholder 2"/>
          <p:cNvSpPr>
            <a:spLocks noGrp="1"/>
          </p:cNvSpPr>
          <p:nvPr>
            <p:ph idx="1"/>
          </p:nvPr>
        </p:nvSpPr>
        <p:spPr/>
        <p:txBody>
          <a:bodyPr/>
          <a:lstStyle/>
          <a:p>
            <a:pPr marL="0" indent="0" algn="ctr">
              <a:buNone/>
            </a:pPr>
            <a:endParaRPr lang="en-GB" dirty="0"/>
          </a:p>
          <a:p>
            <a:pPr marL="0" indent="0" algn="ctr">
              <a:buNone/>
            </a:pPr>
            <a:endParaRPr lang="en-GB" dirty="0"/>
          </a:p>
          <a:p>
            <a:pPr marL="0" indent="0" algn="ctr">
              <a:buNone/>
            </a:pPr>
            <a:endParaRPr lang="en-GB" dirty="0"/>
          </a:p>
          <a:p>
            <a:pPr marL="0" indent="0" algn="ctr">
              <a:buNone/>
            </a:pPr>
            <a:endParaRPr lang="en-GB" dirty="0"/>
          </a:p>
          <a:p>
            <a:pPr marL="0" indent="0" algn="ctr">
              <a:buNone/>
            </a:pPr>
            <a:endParaRPr lang="en-GB" dirty="0"/>
          </a:p>
          <a:p>
            <a:pPr marL="0" indent="0" algn="ctr">
              <a:buNone/>
            </a:pPr>
            <a:r>
              <a:rPr lang="en-GB" sz="4400" b="1" dirty="0"/>
              <a:t>Annex A</a:t>
            </a:r>
          </a:p>
        </p:txBody>
      </p:sp>
      <p:sp>
        <p:nvSpPr>
          <p:cNvPr id="4" name="Footer Placeholder 3"/>
          <p:cNvSpPr>
            <a:spLocks noGrp="1"/>
          </p:cNvSpPr>
          <p:nvPr>
            <p:ph type="ftr" sz="quarter" idx="10"/>
          </p:nvPr>
        </p:nvSpPr>
        <p:spPr/>
        <p:txBody>
          <a:bodyPr/>
          <a:lstStyle/>
          <a:p>
            <a:pPr>
              <a:defRPr/>
            </a:pPr>
            <a:fld id="{92F1128A-4069-486B-8539-CD8B1C2C27C5}" type="slidenum">
              <a:rPr lang="en-GB"/>
              <a:pPr>
                <a:defRPr/>
              </a:pPr>
              <a:t>19</a:t>
            </a:fld>
            <a:r>
              <a:rPr lang="en-GB" dirty="0"/>
              <a:t> - OFFICIAL</a:t>
            </a:r>
          </a:p>
        </p:txBody>
      </p:sp>
    </p:spTree>
    <p:extLst>
      <p:ext uri="{BB962C8B-B14F-4D97-AF65-F5344CB8AC3E}">
        <p14:creationId xmlns:p14="http://schemas.microsoft.com/office/powerpoint/2010/main" val="2734848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Service Management Objectives</a:t>
            </a:r>
          </a:p>
        </p:txBody>
      </p:sp>
      <p:sp>
        <p:nvSpPr>
          <p:cNvPr id="4" name="Slide Number Placeholder 3"/>
          <p:cNvSpPr>
            <a:spLocks noGrp="1"/>
          </p:cNvSpPr>
          <p:nvPr>
            <p:ph type="sldNum" sz="quarter" idx="10"/>
          </p:nvPr>
        </p:nvSpPr>
        <p:spPr/>
        <p:txBody>
          <a:bodyPr/>
          <a:lstStyle/>
          <a:p>
            <a:pPr>
              <a:defRPr/>
            </a:pPr>
            <a:fld id="{92F1128A-4069-486B-8539-CD8B1C2C27C5}" type="slidenum">
              <a:rPr lang="en-GB" smtClean="0"/>
              <a:pPr>
                <a:defRPr/>
              </a:pPr>
              <a:t>2</a:t>
            </a:fld>
            <a:r>
              <a:rPr lang="en-GB" dirty="0"/>
              <a:t> - OFFICIAL</a:t>
            </a:r>
          </a:p>
        </p:txBody>
      </p:sp>
      <p:graphicFrame>
        <p:nvGraphicFramePr>
          <p:cNvPr id="8" name="Table 7"/>
          <p:cNvGraphicFramePr>
            <a:graphicFrameLocks noGrp="1"/>
          </p:cNvGraphicFramePr>
          <p:nvPr>
            <p:extLst>
              <p:ext uri="{D42A27DB-BD31-4B8C-83A1-F6EECF244321}">
                <p14:modId xmlns:p14="http://schemas.microsoft.com/office/powerpoint/2010/main" val="3121268903"/>
              </p:ext>
            </p:extLst>
          </p:nvPr>
        </p:nvGraphicFramePr>
        <p:xfrm>
          <a:off x="241731" y="990815"/>
          <a:ext cx="8614790" cy="2782221"/>
        </p:xfrm>
        <a:graphic>
          <a:graphicData uri="http://schemas.openxmlformats.org/drawingml/2006/table">
            <a:tbl>
              <a:tblPr firstRow="1" bandRow="1">
                <a:tableStyleId>{5C22544A-7EE6-4342-B048-85BDC9FD1C3A}</a:tableStyleId>
              </a:tblPr>
              <a:tblGrid>
                <a:gridCol w="1743972">
                  <a:extLst>
                    <a:ext uri="{9D8B030D-6E8A-4147-A177-3AD203B41FA5}">
                      <a16:colId xmlns="" xmlns:a16="http://schemas.microsoft.com/office/drawing/2014/main" val="20000"/>
                    </a:ext>
                  </a:extLst>
                </a:gridCol>
                <a:gridCol w="6870818">
                  <a:extLst>
                    <a:ext uri="{9D8B030D-6E8A-4147-A177-3AD203B41FA5}">
                      <a16:colId xmlns="" xmlns:a16="http://schemas.microsoft.com/office/drawing/2014/main" val="20001"/>
                    </a:ext>
                  </a:extLst>
                </a:gridCol>
              </a:tblGrid>
              <a:tr h="327644">
                <a:tc>
                  <a:txBody>
                    <a:bodyPr/>
                    <a:lstStyle/>
                    <a:p>
                      <a:pPr marL="0" algn="l" defTabSz="914400" rtl="0" eaLnBrk="1" latinLnBrk="0" hangingPunct="1"/>
                      <a:r>
                        <a:rPr lang="en-GB" sz="1400" b="1" kern="1200" dirty="0">
                          <a:solidFill>
                            <a:schemeClr val="lt1"/>
                          </a:solidFill>
                          <a:latin typeface="+mn-lt"/>
                          <a:ea typeface="+mn-ea"/>
                          <a:cs typeface="+mn-cs"/>
                        </a:rPr>
                        <a:t>Area</a:t>
                      </a:r>
                    </a:p>
                  </a:txBody>
                  <a:tcPr/>
                </a:tc>
                <a:tc>
                  <a:txBody>
                    <a:bodyPr/>
                    <a:lstStyle/>
                    <a:p>
                      <a:pPr marL="0" algn="l" defTabSz="914400" rtl="0" eaLnBrk="1" latinLnBrk="0" hangingPunct="1"/>
                      <a:r>
                        <a:rPr lang="en-GB" sz="1400" b="1" kern="1200" dirty="0">
                          <a:solidFill>
                            <a:schemeClr val="lt1"/>
                          </a:solidFill>
                          <a:latin typeface="+mn-lt"/>
                          <a:ea typeface="+mn-ea"/>
                          <a:cs typeface="+mn-cs"/>
                        </a:rPr>
                        <a:t>Service</a:t>
                      </a:r>
                      <a:r>
                        <a:rPr lang="en-GB" sz="1400" b="1" kern="1200" baseline="0" dirty="0">
                          <a:solidFill>
                            <a:schemeClr val="lt1"/>
                          </a:solidFill>
                          <a:latin typeface="+mn-lt"/>
                          <a:ea typeface="+mn-ea"/>
                          <a:cs typeface="+mn-cs"/>
                        </a:rPr>
                        <a:t> </a:t>
                      </a:r>
                      <a:r>
                        <a:rPr lang="en-GB" sz="1400" b="1" kern="1200" dirty="0">
                          <a:solidFill>
                            <a:schemeClr val="lt1"/>
                          </a:solidFill>
                          <a:latin typeface="+mn-lt"/>
                          <a:ea typeface="+mn-ea"/>
                          <a:cs typeface="+mn-cs"/>
                        </a:rPr>
                        <a:t>Management </a:t>
                      </a:r>
                      <a:r>
                        <a:rPr lang="en-GB" sz="1400" b="1" kern="1200" baseline="0" dirty="0">
                          <a:solidFill>
                            <a:schemeClr val="lt1"/>
                          </a:solidFill>
                          <a:latin typeface="+mn-lt"/>
                          <a:ea typeface="+mn-ea"/>
                          <a:cs typeface="+mn-cs"/>
                        </a:rPr>
                        <a:t>Programme </a:t>
                      </a:r>
                      <a:r>
                        <a:rPr lang="en-GB" sz="1400" b="1" kern="1200" dirty="0">
                          <a:solidFill>
                            <a:schemeClr val="lt1"/>
                          </a:solidFill>
                          <a:latin typeface="+mn-lt"/>
                          <a:ea typeface="+mn-ea"/>
                          <a:cs typeface="+mn-cs"/>
                        </a:rPr>
                        <a:t>Objectives</a:t>
                      </a:r>
                    </a:p>
                  </a:txBody>
                  <a:tcPr/>
                </a:tc>
                <a:extLst>
                  <a:ext uri="{0D108BD9-81ED-4DB2-BD59-A6C34878D82A}">
                    <a16:rowId xmlns="" xmlns:a16="http://schemas.microsoft.com/office/drawing/2014/main" val="10000"/>
                  </a:ext>
                </a:extLst>
              </a:tr>
              <a:tr h="522682">
                <a:tc>
                  <a:txBody>
                    <a:bodyPr/>
                    <a:lstStyle/>
                    <a:p>
                      <a:pPr marL="0" algn="l" defTabSz="914400" rtl="0" eaLnBrk="1" latinLnBrk="0" hangingPunct="1"/>
                      <a:r>
                        <a:rPr lang="en-GB" altLang="en-US" sz="1400" kern="0" dirty="0">
                          <a:solidFill>
                            <a:schemeClr val="tx1">
                              <a:lumMod val="65000"/>
                              <a:lumOff val="35000"/>
                            </a:schemeClr>
                          </a:solidFill>
                          <a:latin typeface="Arial" charset="0"/>
                          <a:ea typeface="+mn-ea"/>
                          <a:cs typeface="+mn-cs"/>
                        </a:rPr>
                        <a:t>Procurement</a:t>
                      </a:r>
                    </a:p>
                  </a:txBody>
                  <a:tcPr/>
                </a:tc>
                <a:tc>
                  <a:txBody>
                    <a:bodyPr/>
                    <a:lstStyle/>
                    <a:p>
                      <a:pPr marL="0" algn="l" defTabSz="914400" rtl="0" eaLnBrk="1" latinLnBrk="0" hangingPunct="1"/>
                      <a:r>
                        <a:rPr lang="en-US" altLang="en-US" sz="1400" kern="0" noProof="0" dirty="0">
                          <a:solidFill>
                            <a:schemeClr val="tx1">
                              <a:lumMod val="65000"/>
                              <a:lumOff val="35000"/>
                            </a:schemeClr>
                          </a:solidFill>
                          <a:latin typeface="Arial" charset="0"/>
                          <a:ea typeface="+mn-ea"/>
                          <a:cs typeface="+mn-cs"/>
                        </a:rPr>
                        <a:t>Replace two major ICT contracts that are due to expire in 2017 and 2018 (re-procurement)</a:t>
                      </a:r>
                    </a:p>
                  </a:txBody>
                  <a:tcPr/>
                </a:tc>
                <a:extLst>
                  <a:ext uri="{0D108BD9-81ED-4DB2-BD59-A6C34878D82A}">
                    <a16:rowId xmlns="" xmlns:a16="http://schemas.microsoft.com/office/drawing/2014/main" val="10001"/>
                  </a:ext>
                </a:extLst>
              </a:tr>
              <a:tr h="522682">
                <a:tc>
                  <a:txBody>
                    <a:bodyPr/>
                    <a:lstStyle/>
                    <a:p>
                      <a:pPr marL="0" algn="l" defTabSz="914400" rtl="0" eaLnBrk="1" latinLnBrk="0" hangingPunct="1"/>
                      <a:r>
                        <a:rPr lang="en-GB" altLang="en-US" sz="1400" kern="0" dirty="0">
                          <a:solidFill>
                            <a:schemeClr val="tx1">
                              <a:lumMod val="65000"/>
                              <a:lumOff val="35000"/>
                            </a:schemeClr>
                          </a:solidFill>
                          <a:latin typeface="Arial" charset="0"/>
                          <a:ea typeface="+mn-ea"/>
                          <a:cs typeface="+mn-cs"/>
                        </a:rPr>
                        <a:t>Delivery</a:t>
                      </a:r>
                    </a:p>
                  </a:txBody>
                  <a:tcPr/>
                </a:tc>
                <a:tc>
                  <a:txBody>
                    <a:bodyPr/>
                    <a:lstStyle/>
                    <a:p>
                      <a:pPr marL="0" algn="l" defTabSz="914400" rtl="0" eaLnBrk="1" latinLnBrk="0" hangingPunct="1"/>
                      <a:r>
                        <a:rPr lang="en-US" altLang="en-US" sz="1400" kern="0" noProof="0" dirty="0">
                          <a:solidFill>
                            <a:schemeClr val="tx1">
                              <a:lumMod val="65000"/>
                              <a:lumOff val="35000"/>
                            </a:schemeClr>
                          </a:solidFill>
                          <a:latin typeface="Arial" charset="0"/>
                          <a:ea typeface="+mn-ea"/>
                          <a:cs typeface="+mn-cs"/>
                        </a:rPr>
                        <a:t>Implement a function to manage and assure delivery of all UnITy work stream solutions	</a:t>
                      </a:r>
                    </a:p>
                  </a:txBody>
                  <a:tcPr/>
                </a:tc>
                <a:extLst>
                  <a:ext uri="{0D108BD9-81ED-4DB2-BD59-A6C34878D82A}">
                    <a16:rowId xmlns="" xmlns:a16="http://schemas.microsoft.com/office/drawing/2014/main" val="10002"/>
                  </a:ext>
                </a:extLst>
              </a:tr>
              <a:tr h="737905">
                <a:tc>
                  <a:txBody>
                    <a:bodyPr/>
                    <a:lstStyle/>
                    <a:p>
                      <a:pPr marL="0" algn="l" defTabSz="914400" rtl="0" eaLnBrk="1" latinLnBrk="0" hangingPunct="1"/>
                      <a:r>
                        <a:rPr lang="en-GB" altLang="en-US" sz="1400" kern="0" dirty="0">
                          <a:solidFill>
                            <a:schemeClr val="tx1">
                              <a:lumMod val="65000"/>
                              <a:lumOff val="35000"/>
                            </a:schemeClr>
                          </a:solidFill>
                          <a:latin typeface="Arial" charset="0"/>
                          <a:ea typeface="+mn-ea"/>
                          <a:cs typeface="+mn-cs"/>
                        </a:rPr>
                        <a:t>Transition</a:t>
                      </a:r>
                    </a:p>
                  </a:txBody>
                  <a:tcPr/>
                </a:tc>
                <a:tc>
                  <a:txBody>
                    <a:bodyPr/>
                    <a:lstStyle/>
                    <a:p>
                      <a:pPr marL="0" algn="l" defTabSz="914400" rtl="0" eaLnBrk="1" latinLnBrk="0" hangingPunct="1"/>
                      <a:r>
                        <a:rPr lang="en-US" altLang="en-US" sz="1400" kern="0" noProof="0" dirty="0">
                          <a:solidFill>
                            <a:schemeClr val="tx1">
                              <a:lumMod val="65000"/>
                              <a:lumOff val="35000"/>
                            </a:schemeClr>
                          </a:solidFill>
                          <a:latin typeface="Arial" charset="0"/>
                          <a:ea typeface="+mn-ea"/>
                          <a:cs typeface="+mn-cs"/>
                        </a:rPr>
                        <a:t>Low risk transition from the current contracts providing continuity of service,</a:t>
                      </a:r>
                      <a:r>
                        <a:rPr lang="en-US" altLang="en-US" sz="1400" kern="0" baseline="0" noProof="0" dirty="0">
                          <a:solidFill>
                            <a:schemeClr val="tx1">
                              <a:lumMod val="65000"/>
                              <a:lumOff val="35000"/>
                            </a:schemeClr>
                          </a:solidFill>
                          <a:latin typeface="Arial" charset="0"/>
                          <a:ea typeface="+mn-ea"/>
                          <a:cs typeface="+mn-cs"/>
                        </a:rPr>
                        <a:t> </a:t>
                      </a:r>
                      <a:r>
                        <a:rPr lang="en-US" altLang="en-US" sz="1400" kern="0" noProof="0" dirty="0">
                          <a:solidFill>
                            <a:schemeClr val="tx1">
                              <a:lumMod val="65000"/>
                              <a:lumOff val="35000"/>
                            </a:schemeClr>
                          </a:solidFill>
                          <a:latin typeface="Arial" charset="0"/>
                          <a:ea typeface="+mn-ea"/>
                          <a:cs typeface="+mn-cs"/>
                        </a:rPr>
                        <a:t>reliable and robust ICT, to allow the in scope </a:t>
                      </a:r>
                      <a:r>
                        <a:rPr lang="en-GB" altLang="en-US" sz="1400" kern="0" noProof="0" dirty="0">
                          <a:solidFill>
                            <a:schemeClr val="tx1">
                              <a:lumMod val="65000"/>
                              <a:lumOff val="35000"/>
                            </a:schemeClr>
                          </a:solidFill>
                          <a:latin typeface="Arial" charset="0"/>
                          <a:ea typeface="+mn-ea"/>
                          <a:cs typeface="+mn-cs"/>
                        </a:rPr>
                        <a:t>organisations</a:t>
                      </a:r>
                      <a:r>
                        <a:rPr lang="en-US" altLang="en-US" sz="1400" kern="0" noProof="0" dirty="0">
                          <a:solidFill>
                            <a:schemeClr val="tx1">
                              <a:lumMod val="65000"/>
                              <a:lumOff val="35000"/>
                            </a:schemeClr>
                          </a:solidFill>
                          <a:latin typeface="Arial" charset="0"/>
                          <a:ea typeface="+mn-ea"/>
                          <a:cs typeface="+mn-cs"/>
                        </a:rPr>
                        <a:t> to discharge their front-line operational delivery and legislative obligations.	.</a:t>
                      </a:r>
                    </a:p>
                  </a:txBody>
                  <a:tcPr/>
                </a:tc>
                <a:extLst>
                  <a:ext uri="{0D108BD9-81ED-4DB2-BD59-A6C34878D82A}">
                    <a16:rowId xmlns="" xmlns:a16="http://schemas.microsoft.com/office/drawing/2014/main" val="10003"/>
                  </a:ext>
                </a:extLst>
              </a:tr>
              <a:tr h="6713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400" kern="0" dirty="0">
                          <a:solidFill>
                            <a:schemeClr val="tx1">
                              <a:lumMod val="65000"/>
                              <a:lumOff val="35000"/>
                            </a:schemeClr>
                          </a:solidFill>
                          <a:latin typeface="Arial" charset="0"/>
                          <a:ea typeface="+mn-ea"/>
                          <a:cs typeface="+mn-cs"/>
                        </a:rPr>
                        <a:t>Service</a:t>
                      </a:r>
                      <a:r>
                        <a:rPr lang="en-GB" altLang="en-US" sz="1400" kern="0" baseline="0" dirty="0">
                          <a:solidFill>
                            <a:schemeClr val="tx1">
                              <a:lumMod val="65000"/>
                              <a:lumOff val="35000"/>
                            </a:schemeClr>
                          </a:solidFill>
                          <a:latin typeface="Arial" charset="0"/>
                          <a:ea typeface="+mn-ea"/>
                          <a:cs typeface="+mn-cs"/>
                        </a:rPr>
                        <a:t> Model</a:t>
                      </a:r>
                      <a:endParaRPr lang="en-GB" altLang="en-US" sz="1400" kern="0" dirty="0">
                        <a:solidFill>
                          <a:schemeClr val="tx1">
                            <a:lumMod val="65000"/>
                            <a:lumOff val="35000"/>
                          </a:schemeClr>
                        </a:solidFill>
                        <a:latin typeface="Arial" charset="0"/>
                        <a:ea typeface="+mn-ea"/>
                        <a:cs typeface="+mn-cs"/>
                      </a:endParaRPr>
                    </a:p>
                  </a:txBody>
                  <a:tcPr/>
                </a:tc>
                <a:tc>
                  <a:txBody>
                    <a:bodyPr/>
                    <a:lstStyle/>
                    <a:p>
                      <a:pPr marL="0" algn="l" defTabSz="914400" rtl="0" eaLnBrk="1" latinLnBrk="0" hangingPunct="1"/>
                      <a:r>
                        <a:rPr lang="en-US" altLang="en-US" sz="1400" kern="0" noProof="0" dirty="0">
                          <a:solidFill>
                            <a:schemeClr val="tx1">
                              <a:lumMod val="65000"/>
                              <a:lumOff val="35000"/>
                            </a:schemeClr>
                          </a:solidFill>
                          <a:latin typeface="Arial" charset="0"/>
                          <a:ea typeface="+mn-ea"/>
                          <a:cs typeface="+mn-cs"/>
                        </a:rPr>
                        <a:t>Implement a new single ‘One Defra’ service model to replace business-aligned service models.</a:t>
                      </a:r>
                    </a:p>
                  </a:txBody>
                  <a:tcPr/>
                </a:tc>
                <a:extLst>
                  <a:ext uri="{0D108BD9-81ED-4DB2-BD59-A6C34878D82A}">
                    <a16:rowId xmlns="" xmlns:a16="http://schemas.microsoft.com/office/drawing/2014/main" val="10004"/>
                  </a:ext>
                </a:extLst>
              </a:tr>
            </a:tbl>
          </a:graphicData>
        </a:graphic>
      </p:graphicFrame>
      <p:sp>
        <p:nvSpPr>
          <p:cNvPr id="3" name="TextBox 2"/>
          <p:cNvSpPr txBox="1"/>
          <p:nvPr/>
        </p:nvSpPr>
        <p:spPr>
          <a:xfrm>
            <a:off x="571902" y="5997260"/>
            <a:ext cx="3863558" cy="246221"/>
          </a:xfrm>
          <a:prstGeom prst="rect">
            <a:avLst/>
          </a:prstGeom>
          <a:noFill/>
        </p:spPr>
        <p:txBody>
          <a:bodyPr wrap="none" rtlCol="0">
            <a:spAutoFit/>
          </a:bodyPr>
          <a:lstStyle/>
          <a:p>
            <a:r>
              <a:rPr lang="en-GB" sz="1000" dirty="0"/>
              <a:t>Programme scope derived from UnITy scope and SM proposition paper</a:t>
            </a:r>
          </a:p>
        </p:txBody>
      </p:sp>
      <p:graphicFrame>
        <p:nvGraphicFramePr>
          <p:cNvPr id="5" name="Table 4"/>
          <p:cNvGraphicFramePr>
            <a:graphicFrameLocks noGrp="1"/>
          </p:cNvGraphicFramePr>
          <p:nvPr>
            <p:extLst>
              <p:ext uri="{D42A27DB-BD31-4B8C-83A1-F6EECF244321}">
                <p14:modId xmlns:p14="http://schemas.microsoft.com/office/powerpoint/2010/main" val="1001666671"/>
              </p:ext>
            </p:extLst>
          </p:nvPr>
        </p:nvGraphicFramePr>
        <p:xfrm>
          <a:off x="250577" y="3695701"/>
          <a:ext cx="8614790" cy="2034565"/>
        </p:xfrm>
        <a:graphic>
          <a:graphicData uri="http://schemas.openxmlformats.org/drawingml/2006/table">
            <a:tbl>
              <a:tblPr firstRow="1" bandRow="1">
                <a:tableStyleId>{5C22544A-7EE6-4342-B048-85BDC9FD1C3A}</a:tableStyleId>
              </a:tblPr>
              <a:tblGrid>
                <a:gridCol w="1743972">
                  <a:extLst>
                    <a:ext uri="{9D8B030D-6E8A-4147-A177-3AD203B41FA5}">
                      <a16:colId xmlns="" xmlns:a16="http://schemas.microsoft.com/office/drawing/2014/main" val="20000"/>
                    </a:ext>
                  </a:extLst>
                </a:gridCol>
                <a:gridCol w="6870818">
                  <a:extLst>
                    <a:ext uri="{9D8B030D-6E8A-4147-A177-3AD203B41FA5}">
                      <a16:colId xmlns="" xmlns:a16="http://schemas.microsoft.com/office/drawing/2014/main" val="20001"/>
                    </a:ext>
                  </a:extLst>
                </a:gridCol>
              </a:tblGrid>
              <a:tr h="373486">
                <a:tc>
                  <a:txBody>
                    <a:bodyPr/>
                    <a:lstStyle/>
                    <a:p>
                      <a:pPr marL="0" algn="l" defTabSz="914400" rtl="0" eaLnBrk="1" latinLnBrk="0" hangingPunct="1"/>
                      <a:r>
                        <a:rPr lang="en-GB" sz="1400" b="1" kern="1200" dirty="0">
                          <a:solidFill>
                            <a:schemeClr val="lt1"/>
                          </a:solidFill>
                          <a:latin typeface="+mn-lt"/>
                          <a:ea typeface="+mn-ea"/>
                          <a:cs typeface="+mn-cs"/>
                        </a:rPr>
                        <a:t>Area</a:t>
                      </a:r>
                    </a:p>
                  </a:txBody>
                  <a:tcPr/>
                </a:tc>
                <a:tc>
                  <a:txBody>
                    <a:bodyPr/>
                    <a:lstStyle/>
                    <a:p>
                      <a:pPr marL="0" algn="l" defTabSz="914400" rtl="0" eaLnBrk="1" latinLnBrk="0" hangingPunct="1"/>
                      <a:r>
                        <a:rPr lang="en-GB" sz="1400" b="1" kern="1200" dirty="0">
                          <a:solidFill>
                            <a:schemeClr val="lt1"/>
                          </a:solidFill>
                          <a:latin typeface="+mn-lt"/>
                          <a:ea typeface="+mn-ea"/>
                          <a:cs typeface="+mn-cs"/>
                        </a:rPr>
                        <a:t>Service</a:t>
                      </a:r>
                      <a:r>
                        <a:rPr lang="en-GB" sz="1400" b="1" kern="1200" baseline="0" dirty="0">
                          <a:solidFill>
                            <a:schemeClr val="lt1"/>
                          </a:solidFill>
                          <a:latin typeface="+mn-lt"/>
                          <a:ea typeface="+mn-ea"/>
                          <a:cs typeface="+mn-cs"/>
                        </a:rPr>
                        <a:t> </a:t>
                      </a:r>
                      <a:r>
                        <a:rPr lang="en-GB" sz="1400" b="1" kern="1200" dirty="0">
                          <a:solidFill>
                            <a:schemeClr val="lt1"/>
                          </a:solidFill>
                          <a:latin typeface="+mn-lt"/>
                          <a:ea typeface="+mn-ea"/>
                          <a:cs typeface="+mn-cs"/>
                        </a:rPr>
                        <a:t> Management Work Stream Objectives</a:t>
                      </a:r>
                    </a:p>
                  </a:txBody>
                  <a:tcPr/>
                </a:tc>
                <a:extLst>
                  <a:ext uri="{0D108BD9-81ED-4DB2-BD59-A6C34878D82A}">
                    <a16:rowId xmlns="" xmlns:a16="http://schemas.microsoft.com/office/drawing/2014/main" val="10000"/>
                  </a:ext>
                </a:extLst>
              </a:tr>
              <a:tr h="485119">
                <a:tc>
                  <a:txBody>
                    <a:bodyPr/>
                    <a:lstStyle/>
                    <a:p>
                      <a:pPr marL="0" algn="l" defTabSz="914400" rtl="0" eaLnBrk="1" latinLnBrk="0" hangingPunct="1"/>
                      <a:r>
                        <a:rPr lang="en-GB" altLang="en-US" sz="1400" kern="0" dirty="0">
                          <a:solidFill>
                            <a:schemeClr val="tx1">
                              <a:lumMod val="65000"/>
                              <a:lumOff val="35000"/>
                            </a:schemeClr>
                          </a:solidFill>
                          <a:latin typeface="Arial" charset="0"/>
                          <a:ea typeface="+mn-ea"/>
                          <a:cs typeface="+mn-cs"/>
                        </a:rPr>
                        <a:t>Procurement</a:t>
                      </a:r>
                    </a:p>
                  </a:txBody>
                  <a:tcPr/>
                </a:tc>
                <a:tc>
                  <a:txBody>
                    <a:bodyPr/>
                    <a:lstStyle/>
                    <a:p>
                      <a:pPr marL="0" algn="l" defTabSz="914400" rtl="0" eaLnBrk="1" latinLnBrk="0" hangingPunct="1"/>
                      <a:r>
                        <a:rPr lang="en-US" altLang="en-US" sz="1400" kern="0" noProof="0" dirty="0">
                          <a:solidFill>
                            <a:schemeClr val="tx1">
                              <a:lumMod val="65000"/>
                              <a:lumOff val="35000"/>
                            </a:schemeClr>
                          </a:solidFill>
                          <a:latin typeface="Arial" charset="0"/>
                          <a:ea typeface="+mn-ea"/>
                          <a:cs typeface="+mn-cs"/>
                        </a:rPr>
                        <a:t>Complete four procurements,</a:t>
                      </a:r>
                      <a:r>
                        <a:rPr lang="en-US" altLang="en-US" sz="1400" kern="0" baseline="0" noProof="0" dirty="0">
                          <a:solidFill>
                            <a:schemeClr val="tx1">
                              <a:lumMod val="65000"/>
                              <a:lumOff val="35000"/>
                            </a:schemeClr>
                          </a:solidFill>
                          <a:latin typeface="Arial" charset="0"/>
                          <a:ea typeface="+mn-ea"/>
                          <a:cs typeface="+mn-cs"/>
                        </a:rPr>
                        <a:t> Consultancy Partner, Delivery Partner, Service Management toolset and Service Desk</a:t>
                      </a:r>
                      <a:endParaRPr lang="en-US" altLang="en-US" sz="1400" kern="0" noProof="0" dirty="0">
                        <a:solidFill>
                          <a:schemeClr val="tx1">
                            <a:lumMod val="65000"/>
                            <a:lumOff val="35000"/>
                          </a:schemeClr>
                        </a:solidFill>
                        <a:latin typeface="Arial" charset="0"/>
                        <a:ea typeface="+mn-ea"/>
                        <a:cs typeface="+mn-cs"/>
                      </a:endParaRPr>
                    </a:p>
                  </a:txBody>
                  <a:tcPr/>
                </a:tc>
                <a:extLst>
                  <a:ext uri="{0D108BD9-81ED-4DB2-BD59-A6C34878D82A}">
                    <a16:rowId xmlns="" xmlns:a16="http://schemas.microsoft.com/office/drawing/2014/main" val="10001"/>
                  </a:ext>
                </a:extLst>
              </a:tr>
              <a:tr h="498145">
                <a:tc>
                  <a:txBody>
                    <a:bodyPr/>
                    <a:lstStyle/>
                    <a:p>
                      <a:pPr marL="0" algn="l" defTabSz="914400" rtl="0" eaLnBrk="1" latinLnBrk="0" hangingPunct="1"/>
                      <a:r>
                        <a:rPr lang="en-GB" altLang="en-US" sz="1400" kern="0" dirty="0">
                          <a:solidFill>
                            <a:schemeClr val="tx1">
                              <a:lumMod val="65000"/>
                              <a:lumOff val="35000"/>
                            </a:schemeClr>
                          </a:solidFill>
                          <a:latin typeface="Arial" charset="0"/>
                          <a:ea typeface="+mn-ea"/>
                          <a:cs typeface="+mn-cs"/>
                        </a:rPr>
                        <a:t>Delivery &amp; Service Model</a:t>
                      </a:r>
                    </a:p>
                  </a:txBody>
                  <a:tcPr/>
                </a:tc>
                <a:tc>
                  <a:txBody>
                    <a:bodyPr/>
                    <a:lstStyle/>
                    <a:p>
                      <a:pPr marL="0" algn="l" defTabSz="914400" rtl="0" eaLnBrk="1" latinLnBrk="0" hangingPunct="1"/>
                      <a:r>
                        <a:rPr lang="en-US" altLang="en-US" sz="1400" kern="0" noProof="0" dirty="0">
                          <a:solidFill>
                            <a:schemeClr val="tx1">
                              <a:lumMod val="65000"/>
                              <a:lumOff val="35000"/>
                            </a:schemeClr>
                          </a:solidFill>
                          <a:latin typeface="Arial" charset="0"/>
                          <a:ea typeface="+mn-ea"/>
                          <a:cs typeface="+mn-cs"/>
                        </a:rPr>
                        <a:t>Design</a:t>
                      </a:r>
                      <a:r>
                        <a:rPr lang="en-US" altLang="en-US" sz="1400" kern="0" baseline="0" noProof="0" dirty="0">
                          <a:solidFill>
                            <a:schemeClr val="tx1">
                              <a:lumMod val="65000"/>
                              <a:lumOff val="35000"/>
                            </a:schemeClr>
                          </a:solidFill>
                          <a:latin typeface="Arial" charset="0"/>
                          <a:ea typeface="+mn-ea"/>
                          <a:cs typeface="+mn-cs"/>
                        </a:rPr>
                        <a:t> and implement a common Service Management Operational Model capability</a:t>
                      </a:r>
                      <a:endParaRPr lang="en-US" altLang="en-US" sz="1400" kern="0" noProof="0" dirty="0">
                        <a:solidFill>
                          <a:schemeClr val="tx1">
                            <a:lumMod val="65000"/>
                            <a:lumOff val="35000"/>
                          </a:schemeClr>
                        </a:solidFill>
                        <a:latin typeface="Arial" charset="0"/>
                        <a:ea typeface="+mn-ea"/>
                        <a:cs typeface="+mn-cs"/>
                      </a:endParaRPr>
                    </a:p>
                  </a:txBody>
                  <a:tcPr/>
                </a:tc>
                <a:extLst>
                  <a:ext uri="{0D108BD9-81ED-4DB2-BD59-A6C34878D82A}">
                    <a16:rowId xmlns="" xmlns:a16="http://schemas.microsoft.com/office/drawing/2014/main" val="10002"/>
                  </a:ext>
                </a:extLst>
              </a:tr>
              <a:tr h="624760">
                <a:tc>
                  <a:txBody>
                    <a:bodyPr/>
                    <a:lstStyle/>
                    <a:p>
                      <a:pPr marL="0" algn="l" defTabSz="914400" rtl="0" eaLnBrk="1" latinLnBrk="0" hangingPunct="1"/>
                      <a:r>
                        <a:rPr lang="en-GB" altLang="en-US" sz="1400" kern="0" dirty="0">
                          <a:solidFill>
                            <a:schemeClr val="tx1">
                              <a:lumMod val="65000"/>
                              <a:lumOff val="35000"/>
                            </a:schemeClr>
                          </a:solidFill>
                          <a:latin typeface="Arial" charset="0"/>
                          <a:ea typeface="+mn-ea"/>
                          <a:cs typeface="+mn-cs"/>
                        </a:rPr>
                        <a:t>Transition</a:t>
                      </a:r>
                    </a:p>
                  </a:txBody>
                  <a:tcPr/>
                </a:tc>
                <a:tc>
                  <a:txBody>
                    <a:bodyPr/>
                    <a:lstStyle/>
                    <a:p>
                      <a:pPr marL="0" algn="l" defTabSz="914400" rtl="0" eaLnBrk="1" latinLnBrk="0" hangingPunct="1"/>
                      <a:r>
                        <a:rPr lang="en-US" altLang="en-US" sz="1400" kern="0" noProof="0" dirty="0">
                          <a:solidFill>
                            <a:schemeClr val="tx1">
                              <a:lumMod val="65000"/>
                              <a:lumOff val="35000"/>
                            </a:schemeClr>
                          </a:solidFill>
                          <a:latin typeface="Arial" charset="0"/>
                          <a:ea typeface="+mn-ea"/>
                          <a:cs typeface="+mn-cs"/>
                        </a:rPr>
                        <a:t>Implement in a phased approach,</a:t>
                      </a:r>
                      <a:r>
                        <a:rPr lang="en-US" altLang="en-US" sz="1400" kern="0" baseline="0" noProof="0" dirty="0">
                          <a:solidFill>
                            <a:schemeClr val="tx1">
                              <a:lumMod val="65000"/>
                              <a:lumOff val="35000"/>
                            </a:schemeClr>
                          </a:solidFill>
                          <a:latin typeface="Arial" charset="0"/>
                          <a:ea typeface="+mn-ea"/>
                          <a:cs typeface="+mn-cs"/>
                        </a:rPr>
                        <a:t> Initial Operations Capability, ITSM toolset and Service desk to achieve the Defra IT Service Model</a:t>
                      </a:r>
                      <a:endParaRPr lang="en-US" altLang="en-US" sz="1400" kern="0" noProof="0" dirty="0">
                        <a:solidFill>
                          <a:schemeClr val="tx1">
                            <a:lumMod val="65000"/>
                            <a:lumOff val="35000"/>
                          </a:schemeClr>
                        </a:solidFill>
                        <a:latin typeface="Arial" charset="0"/>
                        <a:ea typeface="+mn-ea"/>
                        <a:cs typeface="+mn-cs"/>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266458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ITSM – Event Monitoring</a:t>
            </a:r>
          </a:p>
        </p:txBody>
      </p:sp>
      <p:sp>
        <p:nvSpPr>
          <p:cNvPr id="3" name="Footer Placeholder 2"/>
          <p:cNvSpPr>
            <a:spLocks noGrp="1"/>
          </p:cNvSpPr>
          <p:nvPr>
            <p:ph type="ftr" sz="quarter" idx="10"/>
          </p:nvPr>
        </p:nvSpPr>
        <p:spPr>
          <a:xfrm>
            <a:off x="439738" y="6356350"/>
            <a:ext cx="5675312" cy="365125"/>
          </a:xfrm>
        </p:spPr>
        <p:txBody>
          <a:bodyPr/>
          <a:lstStyle/>
          <a:p>
            <a:pPr>
              <a:defRPr/>
            </a:pPr>
            <a:fld id="{92F1128A-4069-486B-8539-CD8B1C2C27C5}" type="slidenum">
              <a:rPr lang="en-GB"/>
              <a:pPr>
                <a:defRPr/>
              </a:pPr>
              <a:t>20</a:t>
            </a:fld>
            <a:r>
              <a:rPr lang="en-GB" dirty="0"/>
              <a:t> - OFFICIAL</a:t>
            </a:r>
          </a:p>
        </p:txBody>
      </p:sp>
      <p:pic>
        <p:nvPicPr>
          <p:cNvPr id="6" name="Picture 5"/>
          <p:cNvPicPr>
            <a:picLocks noChangeAspect="1"/>
          </p:cNvPicPr>
          <p:nvPr/>
        </p:nvPicPr>
        <p:blipFill>
          <a:blip r:embed="rId2"/>
          <a:stretch>
            <a:fillRect/>
          </a:stretch>
        </p:blipFill>
        <p:spPr>
          <a:xfrm>
            <a:off x="306667" y="1056068"/>
            <a:ext cx="8611573" cy="5061397"/>
          </a:xfrm>
          <a:prstGeom prst="rect">
            <a:avLst/>
          </a:prstGeom>
        </p:spPr>
      </p:pic>
    </p:spTree>
    <p:extLst>
      <p:ext uri="{BB962C8B-B14F-4D97-AF65-F5344CB8AC3E}">
        <p14:creationId xmlns:p14="http://schemas.microsoft.com/office/powerpoint/2010/main" val="2232505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ITSM – Configuration Management</a:t>
            </a:r>
          </a:p>
        </p:txBody>
      </p:sp>
      <p:sp>
        <p:nvSpPr>
          <p:cNvPr id="3" name="Footer Placeholder 2"/>
          <p:cNvSpPr>
            <a:spLocks noGrp="1"/>
          </p:cNvSpPr>
          <p:nvPr>
            <p:ph type="ftr" sz="quarter" idx="10"/>
          </p:nvPr>
        </p:nvSpPr>
        <p:spPr/>
        <p:txBody>
          <a:bodyPr/>
          <a:lstStyle/>
          <a:p>
            <a:pPr>
              <a:defRPr/>
            </a:pPr>
            <a:fld id="{92F1128A-4069-486B-8539-CD8B1C2C27C5}" type="slidenum">
              <a:rPr lang="en-GB"/>
              <a:pPr>
                <a:defRPr/>
              </a:pPr>
              <a:t>21</a:t>
            </a:fld>
            <a:r>
              <a:rPr lang="en-GB" dirty="0"/>
              <a:t> - OFFICIAL</a:t>
            </a:r>
          </a:p>
        </p:txBody>
      </p:sp>
      <p:pic>
        <p:nvPicPr>
          <p:cNvPr id="5" name="Picture 4"/>
          <p:cNvPicPr>
            <a:picLocks noChangeAspect="1"/>
          </p:cNvPicPr>
          <p:nvPr/>
        </p:nvPicPr>
        <p:blipFill>
          <a:blip r:embed="rId2"/>
          <a:stretch>
            <a:fillRect/>
          </a:stretch>
        </p:blipFill>
        <p:spPr>
          <a:xfrm>
            <a:off x="164531" y="986784"/>
            <a:ext cx="8814938" cy="5332107"/>
          </a:xfrm>
          <a:prstGeom prst="rect">
            <a:avLst/>
          </a:prstGeom>
        </p:spPr>
      </p:pic>
    </p:spTree>
    <p:extLst>
      <p:ext uri="{BB962C8B-B14F-4D97-AF65-F5344CB8AC3E}">
        <p14:creationId xmlns:p14="http://schemas.microsoft.com/office/powerpoint/2010/main" val="2670457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ITSM – Incident Management</a:t>
            </a:r>
          </a:p>
        </p:txBody>
      </p:sp>
      <p:sp>
        <p:nvSpPr>
          <p:cNvPr id="3" name="Footer Placeholder 2"/>
          <p:cNvSpPr>
            <a:spLocks noGrp="1"/>
          </p:cNvSpPr>
          <p:nvPr>
            <p:ph type="ftr" sz="quarter" idx="10"/>
          </p:nvPr>
        </p:nvSpPr>
        <p:spPr/>
        <p:txBody>
          <a:bodyPr/>
          <a:lstStyle/>
          <a:p>
            <a:pPr>
              <a:defRPr/>
            </a:pPr>
            <a:fld id="{92F1128A-4069-486B-8539-CD8B1C2C27C5}" type="slidenum">
              <a:rPr lang="en-GB"/>
              <a:pPr>
                <a:defRPr/>
              </a:pPr>
              <a:t>22</a:t>
            </a:fld>
            <a:r>
              <a:rPr lang="en-GB" dirty="0"/>
              <a:t> - OFFICIAL</a:t>
            </a:r>
          </a:p>
        </p:txBody>
      </p:sp>
      <p:pic>
        <p:nvPicPr>
          <p:cNvPr id="6" name="Picture 5"/>
          <p:cNvPicPr>
            <a:picLocks noChangeAspect="1"/>
          </p:cNvPicPr>
          <p:nvPr/>
        </p:nvPicPr>
        <p:blipFill>
          <a:blip r:embed="rId2"/>
          <a:stretch>
            <a:fillRect/>
          </a:stretch>
        </p:blipFill>
        <p:spPr>
          <a:xfrm>
            <a:off x="373664" y="949325"/>
            <a:ext cx="8017861" cy="5407025"/>
          </a:xfrm>
          <a:prstGeom prst="rect">
            <a:avLst/>
          </a:prstGeom>
        </p:spPr>
      </p:pic>
    </p:spTree>
    <p:extLst>
      <p:ext uri="{BB962C8B-B14F-4D97-AF65-F5344CB8AC3E}">
        <p14:creationId xmlns:p14="http://schemas.microsoft.com/office/powerpoint/2010/main" val="1618796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ITSM – Availability &amp; Capacity Management</a:t>
            </a:r>
          </a:p>
        </p:txBody>
      </p:sp>
      <p:sp>
        <p:nvSpPr>
          <p:cNvPr id="3" name="Footer Placeholder 2"/>
          <p:cNvSpPr>
            <a:spLocks noGrp="1"/>
          </p:cNvSpPr>
          <p:nvPr>
            <p:ph type="ftr" sz="quarter" idx="10"/>
          </p:nvPr>
        </p:nvSpPr>
        <p:spPr/>
        <p:txBody>
          <a:bodyPr/>
          <a:lstStyle/>
          <a:p>
            <a:pPr>
              <a:defRPr/>
            </a:pPr>
            <a:fld id="{92F1128A-4069-486B-8539-CD8B1C2C27C5}" type="slidenum">
              <a:rPr lang="en-GB"/>
              <a:pPr>
                <a:defRPr/>
              </a:pPr>
              <a:t>23</a:t>
            </a:fld>
            <a:r>
              <a:rPr lang="en-GB" dirty="0"/>
              <a:t> - OFFICIAL</a:t>
            </a:r>
          </a:p>
        </p:txBody>
      </p:sp>
      <p:pic>
        <p:nvPicPr>
          <p:cNvPr id="5" name="Picture 4"/>
          <p:cNvPicPr>
            <a:picLocks noChangeAspect="1"/>
          </p:cNvPicPr>
          <p:nvPr/>
        </p:nvPicPr>
        <p:blipFill>
          <a:blip r:embed="rId2"/>
          <a:stretch>
            <a:fillRect/>
          </a:stretch>
        </p:blipFill>
        <p:spPr>
          <a:xfrm>
            <a:off x="123939" y="1028187"/>
            <a:ext cx="8721460" cy="5328163"/>
          </a:xfrm>
          <a:prstGeom prst="rect">
            <a:avLst/>
          </a:prstGeom>
        </p:spPr>
      </p:pic>
    </p:spTree>
    <p:extLst>
      <p:ext uri="{BB962C8B-B14F-4D97-AF65-F5344CB8AC3E}">
        <p14:creationId xmlns:p14="http://schemas.microsoft.com/office/powerpoint/2010/main" val="3992526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ITSM – Change Management</a:t>
            </a:r>
          </a:p>
        </p:txBody>
      </p:sp>
      <p:sp>
        <p:nvSpPr>
          <p:cNvPr id="3" name="Footer Placeholder 2"/>
          <p:cNvSpPr>
            <a:spLocks noGrp="1"/>
          </p:cNvSpPr>
          <p:nvPr>
            <p:ph type="ftr" sz="quarter" idx="10"/>
          </p:nvPr>
        </p:nvSpPr>
        <p:spPr/>
        <p:txBody>
          <a:bodyPr/>
          <a:lstStyle/>
          <a:p>
            <a:pPr>
              <a:defRPr/>
            </a:pPr>
            <a:fld id="{92F1128A-4069-486B-8539-CD8B1C2C27C5}" type="slidenum">
              <a:rPr lang="en-GB"/>
              <a:pPr>
                <a:defRPr/>
              </a:pPr>
              <a:t>24</a:t>
            </a:fld>
            <a:r>
              <a:rPr lang="en-GB" dirty="0"/>
              <a:t> - OFFICIAL</a:t>
            </a:r>
          </a:p>
        </p:txBody>
      </p:sp>
      <p:pic>
        <p:nvPicPr>
          <p:cNvPr id="6" name="Picture 5"/>
          <p:cNvPicPr>
            <a:picLocks noChangeAspect="1"/>
          </p:cNvPicPr>
          <p:nvPr/>
        </p:nvPicPr>
        <p:blipFill>
          <a:blip r:embed="rId2"/>
          <a:stretch>
            <a:fillRect/>
          </a:stretch>
        </p:blipFill>
        <p:spPr>
          <a:xfrm>
            <a:off x="221204" y="981989"/>
            <a:ext cx="8770975" cy="5374361"/>
          </a:xfrm>
          <a:prstGeom prst="rect">
            <a:avLst/>
          </a:prstGeom>
        </p:spPr>
      </p:pic>
    </p:spTree>
    <p:extLst>
      <p:ext uri="{BB962C8B-B14F-4D97-AF65-F5344CB8AC3E}">
        <p14:creationId xmlns:p14="http://schemas.microsoft.com/office/powerpoint/2010/main" val="615014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ITSM – Service Catalogue</a:t>
            </a:r>
          </a:p>
        </p:txBody>
      </p:sp>
      <p:sp>
        <p:nvSpPr>
          <p:cNvPr id="3" name="Footer Placeholder 2"/>
          <p:cNvSpPr>
            <a:spLocks noGrp="1"/>
          </p:cNvSpPr>
          <p:nvPr>
            <p:ph type="ftr" sz="quarter" idx="10"/>
          </p:nvPr>
        </p:nvSpPr>
        <p:spPr/>
        <p:txBody>
          <a:bodyPr/>
          <a:lstStyle/>
          <a:p>
            <a:pPr>
              <a:defRPr/>
            </a:pPr>
            <a:fld id="{92F1128A-4069-486B-8539-CD8B1C2C27C5}" type="slidenum">
              <a:rPr lang="en-GB"/>
              <a:pPr>
                <a:defRPr/>
              </a:pPr>
              <a:t>25</a:t>
            </a:fld>
            <a:r>
              <a:rPr lang="en-GB" dirty="0"/>
              <a:t> - OFFICIAL</a:t>
            </a:r>
          </a:p>
        </p:txBody>
      </p:sp>
      <p:pic>
        <p:nvPicPr>
          <p:cNvPr id="5" name="Picture 4"/>
          <p:cNvPicPr>
            <a:picLocks noChangeAspect="1"/>
          </p:cNvPicPr>
          <p:nvPr/>
        </p:nvPicPr>
        <p:blipFill>
          <a:blip r:embed="rId2"/>
          <a:stretch>
            <a:fillRect/>
          </a:stretch>
        </p:blipFill>
        <p:spPr>
          <a:xfrm>
            <a:off x="259552" y="1081824"/>
            <a:ext cx="8663496" cy="5164429"/>
          </a:xfrm>
          <a:prstGeom prst="rect">
            <a:avLst/>
          </a:prstGeom>
        </p:spPr>
      </p:pic>
    </p:spTree>
    <p:extLst>
      <p:ext uri="{BB962C8B-B14F-4D97-AF65-F5344CB8AC3E}">
        <p14:creationId xmlns:p14="http://schemas.microsoft.com/office/powerpoint/2010/main" val="4079797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ITSM – Service Performance Management</a:t>
            </a:r>
          </a:p>
        </p:txBody>
      </p:sp>
      <p:sp>
        <p:nvSpPr>
          <p:cNvPr id="3" name="Footer Placeholder 2"/>
          <p:cNvSpPr>
            <a:spLocks noGrp="1"/>
          </p:cNvSpPr>
          <p:nvPr>
            <p:ph type="ftr" sz="quarter" idx="10"/>
          </p:nvPr>
        </p:nvSpPr>
        <p:spPr/>
        <p:txBody>
          <a:bodyPr/>
          <a:lstStyle/>
          <a:p>
            <a:pPr>
              <a:defRPr/>
            </a:pPr>
            <a:fld id="{92F1128A-4069-486B-8539-CD8B1C2C27C5}" type="slidenum">
              <a:rPr lang="en-GB"/>
              <a:pPr>
                <a:defRPr/>
              </a:pPr>
              <a:t>26</a:t>
            </a:fld>
            <a:r>
              <a:rPr lang="en-GB" dirty="0"/>
              <a:t> - OFFICIAL</a:t>
            </a:r>
          </a:p>
        </p:txBody>
      </p:sp>
      <p:pic>
        <p:nvPicPr>
          <p:cNvPr id="5" name="Picture 4"/>
          <p:cNvPicPr>
            <a:picLocks noChangeAspect="1"/>
          </p:cNvPicPr>
          <p:nvPr/>
        </p:nvPicPr>
        <p:blipFill>
          <a:blip r:embed="rId2"/>
          <a:stretch>
            <a:fillRect/>
          </a:stretch>
        </p:blipFill>
        <p:spPr>
          <a:xfrm>
            <a:off x="100317" y="1043190"/>
            <a:ext cx="8943365" cy="4982243"/>
          </a:xfrm>
          <a:prstGeom prst="rect">
            <a:avLst/>
          </a:prstGeom>
        </p:spPr>
      </p:pic>
    </p:spTree>
    <p:extLst>
      <p:ext uri="{BB962C8B-B14F-4D97-AF65-F5344CB8AC3E}">
        <p14:creationId xmlns:p14="http://schemas.microsoft.com/office/powerpoint/2010/main" val="3316070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ITSM – Reporting</a:t>
            </a:r>
          </a:p>
        </p:txBody>
      </p:sp>
      <p:sp>
        <p:nvSpPr>
          <p:cNvPr id="3" name="Footer Placeholder 2"/>
          <p:cNvSpPr>
            <a:spLocks noGrp="1"/>
          </p:cNvSpPr>
          <p:nvPr>
            <p:ph type="ftr" sz="quarter" idx="10"/>
          </p:nvPr>
        </p:nvSpPr>
        <p:spPr/>
        <p:txBody>
          <a:bodyPr/>
          <a:lstStyle/>
          <a:p>
            <a:pPr>
              <a:defRPr/>
            </a:pPr>
            <a:fld id="{92F1128A-4069-486B-8539-CD8B1C2C27C5}" type="slidenum">
              <a:rPr lang="en-GB"/>
              <a:pPr>
                <a:defRPr/>
              </a:pPr>
              <a:t>27</a:t>
            </a:fld>
            <a:r>
              <a:rPr lang="en-GB" dirty="0"/>
              <a:t> - OFFICIAL</a:t>
            </a:r>
          </a:p>
        </p:txBody>
      </p:sp>
      <p:pic>
        <p:nvPicPr>
          <p:cNvPr id="5" name="Picture 4"/>
          <p:cNvPicPr>
            <a:picLocks noChangeAspect="1"/>
          </p:cNvPicPr>
          <p:nvPr/>
        </p:nvPicPr>
        <p:blipFill>
          <a:blip r:embed="rId2"/>
          <a:stretch>
            <a:fillRect/>
          </a:stretch>
        </p:blipFill>
        <p:spPr>
          <a:xfrm>
            <a:off x="231220" y="949324"/>
            <a:ext cx="8791576" cy="4897683"/>
          </a:xfrm>
          <a:prstGeom prst="rect">
            <a:avLst/>
          </a:prstGeom>
        </p:spPr>
      </p:pic>
    </p:spTree>
    <p:extLst>
      <p:ext uri="{BB962C8B-B14F-4D97-AF65-F5344CB8AC3E}">
        <p14:creationId xmlns:p14="http://schemas.microsoft.com/office/powerpoint/2010/main" val="3632473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ITSM – Request Fulfilment</a:t>
            </a:r>
          </a:p>
        </p:txBody>
      </p:sp>
      <p:sp>
        <p:nvSpPr>
          <p:cNvPr id="3" name="Footer Placeholder 2"/>
          <p:cNvSpPr>
            <a:spLocks noGrp="1"/>
          </p:cNvSpPr>
          <p:nvPr>
            <p:ph type="ftr" sz="quarter" idx="10"/>
          </p:nvPr>
        </p:nvSpPr>
        <p:spPr/>
        <p:txBody>
          <a:bodyPr/>
          <a:lstStyle/>
          <a:p>
            <a:pPr>
              <a:defRPr/>
            </a:pPr>
            <a:fld id="{92F1128A-4069-486B-8539-CD8B1C2C27C5}" type="slidenum">
              <a:rPr lang="en-GB"/>
              <a:pPr>
                <a:defRPr/>
              </a:pPr>
              <a:t>28</a:t>
            </a:fld>
            <a:r>
              <a:rPr lang="en-GB" dirty="0"/>
              <a:t> - OFFICIAL</a:t>
            </a:r>
          </a:p>
        </p:txBody>
      </p:sp>
      <p:pic>
        <p:nvPicPr>
          <p:cNvPr id="5" name="Picture 4"/>
          <p:cNvPicPr>
            <a:picLocks noChangeAspect="1"/>
          </p:cNvPicPr>
          <p:nvPr/>
        </p:nvPicPr>
        <p:blipFill>
          <a:blip r:embed="rId2"/>
          <a:stretch>
            <a:fillRect/>
          </a:stretch>
        </p:blipFill>
        <p:spPr>
          <a:xfrm>
            <a:off x="180304" y="960419"/>
            <a:ext cx="8760365" cy="5208561"/>
          </a:xfrm>
          <a:prstGeom prst="rect">
            <a:avLst/>
          </a:prstGeom>
        </p:spPr>
      </p:pic>
    </p:spTree>
    <p:extLst>
      <p:ext uri="{BB962C8B-B14F-4D97-AF65-F5344CB8AC3E}">
        <p14:creationId xmlns:p14="http://schemas.microsoft.com/office/powerpoint/2010/main" val="15436580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Principles of Operation – Supplier Integration</a:t>
            </a:r>
          </a:p>
        </p:txBody>
      </p:sp>
      <p:sp>
        <p:nvSpPr>
          <p:cNvPr id="4" name="Footer Placeholder 3"/>
          <p:cNvSpPr>
            <a:spLocks noGrp="1"/>
          </p:cNvSpPr>
          <p:nvPr>
            <p:ph type="ftr" sz="quarter" idx="10"/>
          </p:nvPr>
        </p:nvSpPr>
        <p:spPr/>
        <p:txBody>
          <a:bodyPr/>
          <a:lstStyle/>
          <a:p>
            <a:pPr>
              <a:defRPr/>
            </a:pPr>
            <a:fld id="{92F1128A-4069-486B-8539-CD8B1C2C27C5}" type="slidenum">
              <a:rPr lang="en-GB"/>
              <a:pPr>
                <a:defRPr/>
              </a:pPr>
              <a:t>29</a:t>
            </a:fld>
            <a:r>
              <a:rPr lang="en-GB" dirty="0"/>
              <a:t> - OFFICIAL</a:t>
            </a:r>
          </a:p>
        </p:txBody>
      </p:sp>
      <p:sp>
        <p:nvSpPr>
          <p:cNvPr id="7" name="Rectangle 6"/>
          <p:cNvSpPr/>
          <p:nvPr/>
        </p:nvSpPr>
        <p:spPr>
          <a:xfrm>
            <a:off x="439738" y="1295847"/>
            <a:ext cx="7881870" cy="4062651"/>
          </a:xfrm>
          <a:prstGeom prst="rect">
            <a:avLst/>
          </a:prstGeom>
        </p:spPr>
        <p:txBody>
          <a:bodyPr wrap="square">
            <a:spAutoFit/>
          </a:bodyPr>
          <a:lstStyle/>
          <a:p>
            <a:r>
              <a:rPr lang="en-US" sz="2400" dirty="0"/>
              <a:t>Four levels of Supplier functional interface:</a:t>
            </a:r>
          </a:p>
          <a:p>
            <a:endParaRPr lang="en-US" dirty="0"/>
          </a:p>
          <a:p>
            <a:pPr marL="285750" indent="-285750">
              <a:buFont typeface="Arial" panose="020B0604020202020204" pitchFamily="34" charset="0"/>
              <a:buChar char="•"/>
            </a:pPr>
            <a:r>
              <a:rPr lang="en-US" dirty="0"/>
              <a:t>Use – Unity Work-stream supplier will </a:t>
            </a:r>
            <a:r>
              <a:rPr lang="en-GB" dirty="0"/>
              <a:t>utilise</a:t>
            </a:r>
            <a:r>
              <a:rPr lang="en-US" dirty="0"/>
              <a:t> the Defra native ITSM tool and conform and contribute to standard operational processes.</a:t>
            </a:r>
          </a:p>
          <a:p>
            <a:pPr marL="285750" indent="-285750">
              <a:buFont typeface="Arial" panose="020B0604020202020204" pitchFamily="34" charset="0"/>
              <a:buChar char="•"/>
            </a:pPr>
            <a:r>
              <a:rPr lang="en-US" dirty="0"/>
              <a:t>Integrate – To supplement ‘Use’ suppliers may use their existing ITSM tool solution, but will integrate and contribute via a technical interface for key process data and configuration.</a:t>
            </a:r>
          </a:p>
          <a:p>
            <a:pPr marL="285750" indent="-285750">
              <a:buFont typeface="Arial" panose="020B0604020202020204" pitchFamily="34" charset="0"/>
              <a:buChar char="•"/>
            </a:pPr>
            <a:r>
              <a:rPr lang="en-US" dirty="0"/>
              <a:t>Interface – The Service Management function will through agreed process interfaces, replicate key process data and configuration in to the UnITy ITSM solution.</a:t>
            </a:r>
          </a:p>
          <a:p>
            <a:pPr marL="285750" indent="-285750">
              <a:buFont typeface="Arial" panose="020B0604020202020204" pitchFamily="34" charset="0"/>
              <a:buChar char="•"/>
            </a:pPr>
            <a:r>
              <a:rPr lang="en-US" dirty="0"/>
              <a:t>Exclude – Suppliers who offer functional services will prescribed services solutions with little or no alignment to our Service Management model e.g. Microsoft. The Service Management function will perform the integration, limited to the provided interface.</a:t>
            </a:r>
          </a:p>
        </p:txBody>
      </p:sp>
    </p:spTree>
    <p:extLst>
      <p:ext uri="{BB962C8B-B14F-4D97-AF65-F5344CB8AC3E}">
        <p14:creationId xmlns:p14="http://schemas.microsoft.com/office/powerpoint/2010/main" val="421068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Service Management Scope</a:t>
            </a:r>
          </a:p>
        </p:txBody>
      </p:sp>
      <p:sp>
        <p:nvSpPr>
          <p:cNvPr id="4" name="Slide Number Placeholder 3"/>
          <p:cNvSpPr>
            <a:spLocks noGrp="1"/>
          </p:cNvSpPr>
          <p:nvPr>
            <p:ph type="sldNum" sz="quarter" idx="10"/>
          </p:nvPr>
        </p:nvSpPr>
        <p:spPr/>
        <p:txBody>
          <a:bodyPr/>
          <a:lstStyle/>
          <a:p>
            <a:pPr>
              <a:defRPr/>
            </a:pPr>
            <a:fld id="{92F1128A-4069-486B-8539-CD8B1C2C27C5}" type="slidenum">
              <a:rPr lang="en-GB" smtClean="0"/>
              <a:pPr>
                <a:defRPr/>
              </a:pPr>
              <a:t>3</a:t>
            </a:fld>
            <a:r>
              <a:rPr lang="en-GB" dirty="0"/>
              <a:t> - OFFICIAL</a:t>
            </a:r>
          </a:p>
        </p:txBody>
      </p:sp>
      <p:graphicFrame>
        <p:nvGraphicFramePr>
          <p:cNvPr id="8" name="Content Placeholder 5"/>
          <p:cNvGraphicFramePr>
            <a:graphicFrameLocks noGrp="1"/>
          </p:cNvGraphicFramePr>
          <p:nvPr>
            <p:ph idx="1"/>
            <p:extLst>
              <p:ext uri="{D42A27DB-BD31-4B8C-83A1-F6EECF244321}">
                <p14:modId xmlns:p14="http://schemas.microsoft.com/office/powerpoint/2010/main" val="294537328"/>
              </p:ext>
            </p:extLst>
          </p:nvPr>
        </p:nvGraphicFramePr>
        <p:xfrm>
          <a:off x="234794" y="1059817"/>
          <a:ext cx="8692586" cy="5284492"/>
        </p:xfrm>
        <a:graphic>
          <a:graphicData uri="http://schemas.openxmlformats.org/drawingml/2006/table">
            <a:tbl>
              <a:tblPr firstRow="1" bandRow="1">
                <a:tableStyleId>{5C22544A-7EE6-4342-B048-85BDC9FD1C3A}</a:tableStyleId>
              </a:tblPr>
              <a:tblGrid>
                <a:gridCol w="2942363">
                  <a:extLst>
                    <a:ext uri="{9D8B030D-6E8A-4147-A177-3AD203B41FA5}">
                      <a16:colId xmlns="" xmlns:a16="http://schemas.microsoft.com/office/drawing/2014/main" val="20000"/>
                    </a:ext>
                  </a:extLst>
                </a:gridCol>
                <a:gridCol w="5750223">
                  <a:extLst>
                    <a:ext uri="{9D8B030D-6E8A-4147-A177-3AD203B41FA5}">
                      <a16:colId xmlns="" xmlns:a16="http://schemas.microsoft.com/office/drawing/2014/main" val="20001"/>
                    </a:ext>
                  </a:extLst>
                </a:gridCol>
              </a:tblGrid>
              <a:tr h="431990">
                <a:tc>
                  <a:txBody>
                    <a:bodyPr/>
                    <a:lstStyle/>
                    <a:p>
                      <a:r>
                        <a:rPr lang="en-GB" sz="1400" dirty="0"/>
                        <a:t>Services</a:t>
                      </a:r>
                    </a:p>
                  </a:txBody>
                  <a:tcPr/>
                </a:tc>
                <a:tc>
                  <a:txBody>
                    <a:bodyPr/>
                    <a:lstStyle/>
                    <a:p>
                      <a:r>
                        <a:rPr lang="en-GB" sz="1400" dirty="0"/>
                        <a:t>Scope of  Workstream Architecture</a:t>
                      </a:r>
                    </a:p>
                  </a:txBody>
                  <a:tcPr/>
                </a:tc>
                <a:extLst>
                  <a:ext uri="{0D108BD9-81ED-4DB2-BD59-A6C34878D82A}">
                    <a16:rowId xmlns="" xmlns:a16="http://schemas.microsoft.com/office/drawing/2014/main" val="10000"/>
                  </a:ext>
                </a:extLst>
              </a:tr>
              <a:tr h="709143">
                <a:tc>
                  <a:txBody>
                    <a:bodyPr/>
                    <a:lstStyle/>
                    <a:p>
                      <a:pPr marL="0" algn="l" defTabSz="914400" rtl="0" eaLnBrk="1" latinLnBrk="0" hangingPunct="1"/>
                      <a:r>
                        <a:rPr lang="en-GB" altLang="en-US" sz="1400" kern="0" dirty="0">
                          <a:solidFill>
                            <a:schemeClr val="tx1">
                              <a:lumMod val="65000"/>
                              <a:lumOff val="35000"/>
                            </a:schemeClr>
                          </a:solidFill>
                          <a:latin typeface="Arial" charset="0"/>
                          <a:ea typeface="+mn-ea"/>
                          <a:cs typeface="+mn-cs"/>
                        </a:rPr>
                        <a:t>Service Management Operational Model</a:t>
                      </a:r>
                    </a:p>
                  </a:txBody>
                  <a:tcPr/>
                </a:tc>
                <a:tc>
                  <a:txBody>
                    <a:bodyPr/>
                    <a:lstStyle/>
                    <a:p>
                      <a:pPr marL="0" algn="l" defTabSz="914400" rtl="0" eaLnBrk="1" latinLnBrk="0" hangingPunct="1"/>
                      <a:r>
                        <a:rPr lang="en-AU" altLang="en-US" sz="1400" kern="0" dirty="0">
                          <a:solidFill>
                            <a:schemeClr val="tx1">
                              <a:lumMod val="65000"/>
                              <a:lumOff val="35000"/>
                            </a:schemeClr>
                          </a:solidFill>
                          <a:latin typeface="Arial" charset="0"/>
                          <a:ea typeface="+mn-ea"/>
                          <a:cs typeface="+mn-cs"/>
                        </a:rPr>
                        <a:t>Defined the functional model and responsibilities of the Defra retained IT operational</a:t>
                      </a:r>
                      <a:r>
                        <a:rPr lang="en-AU" altLang="en-US" sz="1400" kern="0" baseline="0" dirty="0">
                          <a:solidFill>
                            <a:schemeClr val="tx1">
                              <a:lumMod val="65000"/>
                              <a:lumOff val="35000"/>
                            </a:schemeClr>
                          </a:solidFill>
                          <a:latin typeface="Arial" charset="0"/>
                          <a:ea typeface="+mn-ea"/>
                          <a:cs typeface="+mn-cs"/>
                        </a:rPr>
                        <a:t> organisation, suppliers and service partners</a:t>
                      </a:r>
                      <a:endParaRPr lang="en-AU" altLang="en-US" sz="1400" kern="0" dirty="0">
                        <a:solidFill>
                          <a:schemeClr val="tx1">
                            <a:lumMod val="65000"/>
                            <a:lumOff val="35000"/>
                          </a:schemeClr>
                        </a:solidFill>
                        <a:latin typeface="Arial" charset="0"/>
                        <a:ea typeface="+mn-ea"/>
                        <a:cs typeface="+mn-cs"/>
                      </a:endParaRPr>
                    </a:p>
                  </a:txBody>
                  <a:tcPr/>
                </a:tc>
                <a:extLst>
                  <a:ext uri="{0D108BD9-81ED-4DB2-BD59-A6C34878D82A}">
                    <a16:rowId xmlns="" xmlns:a16="http://schemas.microsoft.com/office/drawing/2014/main" val="10001"/>
                  </a:ext>
                </a:extLst>
              </a:tr>
              <a:tr h="709143">
                <a:tc>
                  <a:txBody>
                    <a:bodyPr/>
                    <a:lstStyle/>
                    <a:p>
                      <a:pPr marL="0" algn="l" defTabSz="914400" rtl="0" eaLnBrk="1" latinLnBrk="0" hangingPunct="1"/>
                      <a:r>
                        <a:rPr lang="en-GB" altLang="en-US" sz="1400" kern="0" dirty="0">
                          <a:solidFill>
                            <a:schemeClr val="tx1">
                              <a:lumMod val="65000"/>
                              <a:lumOff val="35000"/>
                            </a:schemeClr>
                          </a:solidFill>
                          <a:latin typeface="Arial" charset="0"/>
                          <a:ea typeface="+mn-ea"/>
                          <a:cs typeface="+mn-cs"/>
                        </a:rPr>
                        <a:t>Initial</a:t>
                      </a:r>
                      <a:r>
                        <a:rPr lang="en-GB" altLang="en-US" sz="1400" kern="0" baseline="0" dirty="0">
                          <a:solidFill>
                            <a:schemeClr val="tx1">
                              <a:lumMod val="65000"/>
                              <a:lumOff val="35000"/>
                            </a:schemeClr>
                          </a:solidFill>
                          <a:latin typeface="Arial" charset="0"/>
                          <a:ea typeface="+mn-ea"/>
                          <a:cs typeface="+mn-cs"/>
                        </a:rPr>
                        <a:t> Operational Capability</a:t>
                      </a:r>
                      <a:endParaRPr lang="en-GB" altLang="en-US" sz="1400" kern="0" dirty="0">
                        <a:solidFill>
                          <a:schemeClr val="tx1">
                            <a:lumMod val="65000"/>
                            <a:lumOff val="35000"/>
                          </a:schemeClr>
                        </a:solidFill>
                        <a:latin typeface="Arial"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altLang="en-US" sz="1400" kern="0" dirty="0">
                          <a:solidFill>
                            <a:schemeClr val="tx1">
                              <a:lumMod val="65000"/>
                              <a:lumOff val="35000"/>
                            </a:schemeClr>
                          </a:solidFill>
                          <a:latin typeface="Arial" charset="0"/>
                          <a:ea typeface="+mn-ea"/>
                          <a:cs typeface="+mn-cs"/>
                        </a:rPr>
                        <a:t>Implement an </a:t>
                      </a:r>
                      <a:r>
                        <a:rPr lang="en-GB" altLang="en-US" sz="1400" kern="0" dirty="0">
                          <a:solidFill>
                            <a:schemeClr val="tx1">
                              <a:lumMod val="65000"/>
                              <a:lumOff val="35000"/>
                            </a:schemeClr>
                          </a:solidFill>
                          <a:latin typeface="Arial" charset="0"/>
                          <a:ea typeface="+mn-ea"/>
                          <a:cs typeface="+mn-cs"/>
                        </a:rPr>
                        <a:t>Initial</a:t>
                      </a:r>
                      <a:r>
                        <a:rPr lang="en-GB" altLang="en-US" sz="1400" kern="0" baseline="0" dirty="0">
                          <a:solidFill>
                            <a:schemeClr val="tx1">
                              <a:lumMod val="65000"/>
                              <a:lumOff val="35000"/>
                            </a:schemeClr>
                          </a:solidFill>
                          <a:latin typeface="Arial" charset="0"/>
                          <a:ea typeface="+mn-ea"/>
                          <a:cs typeface="+mn-cs"/>
                        </a:rPr>
                        <a:t> Operational Capability </a:t>
                      </a:r>
                      <a:r>
                        <a:rPr lang="en-AU" altLang="en-US" sz="1400" kern="0" dirty="0">
                          <a:solidFill>
                            <a:schemeClr val="tx1">
                              <a:lumMod val="65000"/>
                              <a:lumOff val="35000"/>
                            </a:schemeClr>
                          </a:solidFill>
                          <a:latin typeface="Arial" charset="0"/>
                          <a:ea typeface="+mn-ea"/>
                          <a:cs typeface="+mn-cs"/>
                        </a:rPr>
                        <a:t>to provide a management solution for all agreed Defra</a:t>
                      </a:r>
                      <a:r>
                        <a:rPr lang="en-AU" altLang="en-US" sz="1400" kern="0" baseline="0" dirty="0">
                          <a:solidFill>
                            <a:schemeClr val="tx1">
                              <a:lumMod val="65000"/>
                              <a:lumOff val="35000"/>
                            </a:schemeClr>
                          </a:solidFill>
                          <a:latin typeface="Arial" charset="0"/>
                          <a:ea typeface="+mn-ea"/>
                          <a:cs typeface="+mn-cs"/>
                        </a:rPr>
                        <a:t> pipeline projects, UnITy early deliverables and agreed Digital Transformation initiatives</a:t>
                      </a:r>
                      <a:endParaRPr lang="en-AU" altLang="en-US" sz="1400" kern="0" dirty="0">
                        <a:solidFill>
                          <a:schemeClr val="tx1">
                            <a:lumMod val="65000"/>
                            <a:lumOff val="35000"/>
                          </a:schemeClr>
                        </a:solidFill>
                        <a:latin typeface="Arial" charset="0"/>
                        <a:ea typeface="+mn-ea"/>
                        <a:cs typeface="+mn-cs"/>
                      </a:endParaRPr>
                    </a:p>
                  </a:txBody>
                  <a:tcPr/>
                </a:tc>
                <a:extLst>
                  <a:ext uri="{0D108BD9-81ED-4DB2-BD59-A6C34878D82A}">
                    <a16:rowId xmlns="" xmlns:a16="http://schemas.microsoft.com/office/drawing/2014/main" val="10002"/>
                  </a:ext>
                </a:extLst>
              </a:tr>
              <a:tr h="494115">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ITSM Tool</a:t>
                      </a:r>
                    </a:p>
                  </a:txBody>
                  <a:tcPr/>
                </a:tc>
                <a:tc>
                  <a:txBody>
                    <a:bodyPr/>
                    <a:lstStyle/>
                    <a:p>
                      <a:r>
                        <a:rPr lang="en-AU" altLang="en-US" sz="1400" kern="0" dirty="0">
                          <a:solidFill>
                            <a:schemeClr val="tx1">
                              <a:lumMod val="65000"/>
                              <a:lumOff val="35000"/>
                            </a:schemeClr>
                          </a:solidFill>
                          <a:latin typeface="Arial" charset="0"/>
                        </a:rPr>
                        <a:t>Implement and configure an</a:t>
                      </a:r>
                      <a:r>
                        <a:rPr lang="en-AU" altLang="en-US" sz="1400" kern="0" baseline="0" dirty="0">
                          <a:solidFill>
                            <a:schemeClr val="tx1">
                              <a:lumMod val="65000"/>
                              <a:lumOff val="35000"/>
                            </a:schemeClr>
                          </a:solidFill>
                          <a:latin typeface="Arial" charset="0"/>
                        </a:rPr>
                        <a:t> IT Service Management toolset to be used by all core suppliers</a:t>
                      </a:r>
                      <a:endParaRPr lang="en-AU" altLang="en-US" sz="1400" kern="0" dirty="0">
                        <a:solidFill>
                          <a:schemeClr val="tx1">
                            <a:lumMod val="65000"/>
                            <a:lumOff val="35000"/>
                          </a:schemeClr>
                        </a:solidFill>
                        <a:latin typeface="Arial" charset="0"/>
                      </a:endParaRPr>
                    </a:p>
                  </a:txBody>
                  <a:tcPr/>
                </a:tc>
                <a:extLst>
                  <a:ext uri="{0D108BD9-81ED-4DB2-BD59-A6C34878D82A}">
                    <a16:rowId xmlns="" xmlns:a16="http://schemas.microsoft.com/office/drawing/2014/main" val="10003"/>
                  </a:ext>
                </a:extLst>
              </a:tr>
              <a:tr h="556900">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Service Desk</a:t>
                      </a:r>
                    </a:p>
                  </a:txBody>
                  <a:tcPr/>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Integrate a Service Desk service into the overall service model and operational Service Management model</a:t>
                      </a:r>
                    </a:p>
                  </a:txBody>
                  <a:tcPr/>
                </a:tc>
                <a:extLst>
                  <a:ext uri="{0D108BD9-81ED-4DB2-BD59-A6C34878D82A}">
                    <a16:rowId xmlns="" xmlns:a16="http://schemas.microsoft.com/office/drawing/2014/main" val="10004"/>
                  </a:ext>
                </a:extLst>
              </a:tr>
              <a:tr h="718402">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Outsource Service Management </a:t>
                      </a:r>
                      <a:r>
                        <a:rPr lang="en-GB" sz="1400" baseline="0" dirty="0">
                          <a:solidFill>
                            <a:schemeClr val="tx1">
                              <a:lumMod val="65000"/>
                              <a:lumOff val="35000"/>
                            </a:schemeClr>
                          </a:solidFill>
                          <a:latin typeface="Arial" panose="020B0604020202020204" pitchFamily="34" charset="0"/>
                          <a:cs typeface="Arial" panose="020B0604020202020204" pitchFamily="34" charset="0"/>
                        </a:rPr>
                        <a:t> IT services</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lumMod val="65000"/>
                              <a:lumOff val="35000"/>
                            </a:schemeClr>
                          </a:solidFill>
                          <a:latin typeface="Arial" panose="020B0604020202020204" pitchFamily="34" charset="0"/>
                          <a:cs typeface="Arial" panose="020B0604020202020204" pitchFamily="34" charset="0"/>
                        </a:rPr>
                        <a:t>As an extended part of the Service Desk, Integrate a </a:t>
                      </a:r>
                      <a:r>
                        <a:rPr lang="en-GB" sz="1400" baseline="0" dirty="0">
                          <a:solidFill>
                            <a:schemeClr val="tx1">
                              <a:lumMod val="65000"/>
                              <a:lumOff val="35000"/>
                            </a:schemeClr>
                          </a:solidFill>
                          <a:latin typeface="Arial" panose="020B0604020202020204" pitchFamily="34" charset="0"/>
                          <a:cs typeface="Arial" panose="020B0604020202020204" pitchFamily="34" charset="0"/>
                        </a:rPr>
                        <a:t>ITIL service delivery function </a:t>
                      </a:r>
                      <a:r>
                        <a:rPr lang="en-GB" sz="1400" dirty="0">
                          <a:solidFill>
                            <a:schemeClr val="tx1">
                              <a:lumMod val="65000"/>
                              <a:lumOff val="35000"/>
                            </a:schemeClr>
                          </a:solidFill>
                          <a:latin typeface="Arial" panose="020B0604020202020204" pitchFamily="34" charset="0"/>
                          <a:cs typeface="Arial" panose="020B0604020202020204" pitchFamily="34" charset="0"/>
                        </a:rPr>
                        <a:t>into the overall architecture and operational Service Management model</a:t>
                      </a:r>
                    </a:p>
                  </a:txBody>
                  <a:tcPr/>
                </a:tc>
                <a:extLst>
                  <a:ext uri="{0D108BD9-81ED-4DB2-BD59-A6C34878D82A}">
                    <a16:rowId xmlns="" xmlns:a16="http://schemas.microsoft.com/office/drawing/2014/main" val="10005"/>
                  </a:ext>
                </a:extLst>
              </a:tr>
              <a:tr h="472159">
                <a:tc>
                  <a:txBody>
                    <a:bodyPr/>
                    <a:lstStyle/>
                    <a:p>
                      <a:pPr marL="0" algn="l" defTabSz="914400" rtl="0" eaLnBrk="1" latinLnBrk="0" hangingPunct="1"/>
                      <a:r>
                        <a:rPr lang="en-GB" altLang="en-US" sz="1400" kern="0" dirty="0">
                          <a:solidFill>
                            <a:schemeClr val="tx1">
                              <a:lumMod val="65000"/>
                              <a:lumOff val="35000"/>
                            </a:schemeClr>
                          </a:solidFill>
                          <a:latin typeface="Arial" charset="0"/>
                          <a:ea typeface="+mn-ea"/>
                          <a:cs typeface="+mn-cs"/>
                        </a:rPr>
                        <a:t>On-Boarding</a:t>
                      </a:r>
                      <a:r>
                        <a:rPr lang="en-GB" altLang="en-US" sz="1400" kern="0" baseline="0" dirty="0">
                          <a:solidFill>
                            <a:schemeClr val="tx1">
                              <a:lumMod val="65000"/>
                              <a:lumOff val="35000"/>
                            </a:schemeClr>
                          </a:solidFill>
                          <a:latin typeface="Arial" charset="0"/>
                          <a:ea typeface="+mn-ea"/>
                          <a:cs typeface="+mn-cs"/>
                        </a:rPr>
                        <a:t> of Services</a:t>
                      </a:r>
                      <a:endParaRPr lang="en-GB" altLang="en-US" sz="1400" kern="0" dirty="0">
                        <a:solidFill>
                          <a:schemeClr val="tx1">
                            <a:lumMod val="65000"/>
                            <a:lumOff val="35000"/>
                          </a:schemeClr>
                        </a:solidFill>
                        <a:latin typeface="Arial" charset="0"/>
                        <a:ea typeface="+mn-ea"/>
                        <a:cs typeface="+mn-cs"/>
                      </a:endParaRPr>
                    </a:p>
                  </a:txBody>
                  <a:tcPr/>
                </a:tc>
                <a:tc>
                  <a:txBody>
                    <a:bodyPr/>
                    <a:lstStyle/>
                    <a:p>
                      <a:pPr marL="0" algn="l" defTabSz="914400" rtl="0" eaLnBrk="1" latinLnBrk="0" hangingPunct="1"/>
                      <a:r>
                        <a:rPr lang="en-AU" altLang="en-US" sz="1400" kern="0" baseline="0" dirty="0">
                          <a:solidFill>
                            <a:schemeClr val="tx1">
                              <a:lumMod val="65000"/>
                              <a:lumOff val="35000"/>
                            </a:schemeClr>
                          </a:solidFill>
                          <a:latin typeface="Arial" charset="0"/>
                          <a:ea typeface="+mn-ea"/>
                          <a:cs typeface="+mn-cs"/>
                        </a:rPr>
                        <a:t>On-Board in to the Defra Service Model new UnITy and Interim services that have completed their service readiness obligations</a:t>
                      </a:r>
                    </a:p>
                  </a:txBody>
                  <a:tcPr/>
                </a:tc>
                <a:extLst>
                  <a:ext uri="{0D108BD9-81ED-4DB2-BD59-A6C34878D82A}">
                    <a16:rowId xmlns="" xmlns:a16="http://schemas.microsoft.com/office/drawing/2014/main" val="10006"/>
                  </a:ext>
                </a:extLst>
              </a:tr>
              <a:tr h="3243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400" kern="0" dirty="0">
                          <a:solidFill>
                            <a:schemeClr val="tx1">
                              <a:lumMod val="65000"/>
                              <a:lumOff val="35000"/>
                            </a:schemeClr>
                          </a:solidFill>
                          <a:latin typeface="Arial" charset="0"/>
                          <a:ea typeface="+mn-ea"/>
                          <a:cs typeface="+mn-cs"/>
                        </a:rPr>
                        <a:t>Transition</a:t>
                      </a:r>
                      <a:r>
                        <a:rPr lang="en-GB" altLang="en-US" sz="1400" kern="0" baseline="0" dirty="0">
                          <a:solidFill>
                            <a:schemeClr val="tx1">
                              <a:lumMod val="65000"/>
                              <a:lumOff val="35000"/>
                            </a:schemeClr>
                          </a:solidFill>
                          <a:latin typeface="Arial" charset="0"/>
                          <a:ea typeface="+mn-ea"/>
                          <a:cs typeface="+mn-cs"/>
                        </a:rPr>
                        <a:t> of Service Management</a:t>
                      </a:r>
                      <a:endParaRPr lang="en-GB" altLang="en-US" sz="1400" kern="0" dirty="0">
                        <a:solidFill>
                          <a:schemeClr val="tx1">
                            <a:lumMod val="65000"/>
                            <a:lumOff val="35000"/>
                          </a:schemeClr>
                        </a:solidFill>
                        <a:latin typeface="Arial" charset="0"/>
                        <a:ea typeface="+mn-ea"/>
                        <a:cs typeface="+mn-cs"/>
                      </a:endParaRPr>
                    </a:p>
                    <a:p>
                      <a:pPr marL="0" algn="l" defTabSz="914400" rtl="0" eaLnBrk="1" latinLnBrk="0" hangingPunct="1"/>
                      <a:endParaRPr lang="en-GB" altLang="en-US" sz="1400" kern="0" dirty="0">
                        <a:solidFill>
                          <a:schemeClr val="tx1">
                            <a:lumMod val="65000"/>
                            <a:lumOff val="35000"/>
                          </a:schemeClr>
                        </a:solidFill>
                        <a:latin typeface="Arial" charset="0"/>
                        <a:ea typeface="+mn-ea"/>
                        <a:cs typeface="+mn-cs"/>
                      </a:endParaRPr>
                    </a:p>
                  </a:txBody>
                  <a:tcPr/>
                </a:tc>
                <a:tc>
                  <a:txBody>
                    <a:bodyPr/>
                    <a:lstStyle/>
                    <a:p>
                      <a:pPr marL="0" algn="l" defTabSz="914400" rtl="0" eaLnBrk="1" latinLnBrk="0" hangingPunct="1"/>
                      <a:r>
                        <a:rPr lang="en-AU" altLang="en-US" sz="1400" kern="0" baseline="0" dirty="0">
                          <a:solidFill>
                            <a:schemeClr val="tx1">
                              <a:lumMod val="65000"/>
                              <a:lumOff val="35000"/>
                            </a:schemeClr>
                          </a:solidFill>
                          <a:latin typeface="Arial" charset="0"/>
                          <a:ea typeface="+mn-ea"/>
                          <a:cs typeface="+mn-cs"/>
                        </a:rPr>
                        <a:t>Transition legacy IT Service Management provide by the incumbent suppliers to the Defra Service Model</a:t>
                      </a:r>
                    </a:p>
                  </a:txBody>
                  <a:tcPr/>
                </a:tc>
                <a:extLst>
                  <a:ext uri="{0D108BD9-81ED-4DB2-BD59-A6C34878D82A}">
                    <a16:rowId xmlns="" xmlns:a16="http://schemas.microsoft.com/office/drawing/2014/main" val="10007"/>
                  </a:ext>
                </a:extLst>
              </a:tr>
              <a:tr h="568940">
                <a:tc>
                  <a:txBody>
                    <a:bodyPr/>
                    <a:lstStyle/>
                    <a:p>
                      <a:pPr marL="0" algn="l" defTabSz="914400" rtl="0" eaLnBrk="1" latinLnBrk="0" hangingPunct="1"/>
                      <a:r>
                        <a:rPr lang="en-GB" altLang="en-US" sz="1400" kern="0" dirty="0">
                          <a:solidFill>
                            <a:schemeClr val="tx1">
                              <a:lumMod val="65000"/>
                              <a:lumOff val="35000"/>
                            </a:schemeClr>
                          </a:solidFill>
                          <a:latin typeface="Arial" charset="0"/>
                          <a:ea typeface="+mn-ea"/>
                          <a:cs typeface="+mn-cs"/>
                        </a:rPr>
                        <a:t>Integration</a:t>
                      </a:r>
                      <a:r>
                        <a:rPr lang="en-GB" altLang="en-US" sz="1400" kern="0" baseline="0" dirty="0">
                          <a:solidFill>
                            <a:schemeClr val="tx1">
                              <a:lumMod val="65000"/>
                              <a:lumOff val="35000"/>
                            </a:schemeClr>
                          </a:solidFill>
                          <a:latin typeface="Arial" charset="0"/>
                          <a:ea typeface="+mn-ea"/>
                          <a:cs typeface="+mn-cs"/>
                        </a:rPr>
                        <a:t> of Defra initiatives (Digital Transformation)</a:t>
                      </a:r>
                      <a:endParaRPr lang="en-GB" altLang="en-US" sz="1400" kern="0" dirty="0">
                        <a:solidFill>
                          <a:schemeClr val="tx1">
                            <a:lumMod val="65000"/>
                            <a:lumOff val="35000"/>
                          </a:schemeClr>
                        </a:solidFill>
                        <a:latin typeface="Arial" charset="0"/>
                        <a:ea typeface="+mn-ea"/>
                        <a:cs typeface="+mn-cs"/>
                      </a:endParaRPr>
                    </a:p>
                  </a:txBody>
                  <a:tcPr/>
                </a:tc>
                <a:tc>
                  <a:txBody>
                    <a:bodyPr/>
                    <a:lstStyle/>
                    <a:p>
                      <a:pPr marL="0" algn="l" defTabSz="914400" rtl="0" eaLnBrk="1" latinLnBrk="0" hangingPunct="1"/>
                      <a:r>
                        <a:rPr lang="en-AU" altLang="en-US" sz="1400" kern="0" baseline="0" dirty="0">
                          <a:solidFill>
                            <a:schemeClr val="tx1">
                              <a:lumMod val="65000"/>
                              <a:lumOff val="35000"/>
                            </a:schemeClr>
                          </a:solidFill>
                          <a:latin typeface="Arial" charset="0"/>
                          <a:ea typeface="+mn-ea"/>
                          <a:cs typeface="+mn-cs"/>
                        </a:rPr>
                        <a:t>Cooperate with Digital transformation and any other programmes to implement supporting Service Management services</a:t>
                      </a:r>
                    </a:p>
                  </a:txBody>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39930634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Supplier Engagement model example</a:t>
            </a:r>
          </a:p>
        </p:txBody>
      </p:sp>
      <p:sp>
        <p:nvSpPr>
          <p:cNvPr id="3" name="Content Placeholder 2"/>
          <p:cNvSpPr>
            <a:spLocks noGrp="1"/>
          </p:cNvSpPr>
          <p:nvPr>
            <p:ph idx="1"/>
          </p:nvPr>
        </p:nvSpPr>
        <p:spPr>
          <a:xfrm>
            <a:off x="439738" y="1133342"/>
            <a:ext cx="8264525" cy="1558344"/>
          </a:xfrm>
        </p:spPr>
        <p:txBody>
          <a:bodyPr/>
          <a:lstStyle/>
          <a:p>
            <a:r>
              <a:rPr lang="en-GB" dirty="0"/>
              <a:t>Software Delivery Life Cycle example of engagement by suppliers in Service Management process. </a:t>
            </a:r>
          </a:p>
          <a:p>
            <a:pPr lvl="1"/>
            <a:r>
              <a:rPr lang="en-GB" dirty="0"/>
              <a:t>Core suppliers follow integrated process model and comply to manage risk for service delivery</a:t>
            </a:r>
          </a:p>
          <a:p>
            <a:pPr lvl="1"/>
            <a:r>
              <a:rPr lang="en-GB" dirty="0"/>
              <a:t>Web Ops team engage at a level that support their way of working and manages the risk</a:t>
            </a:r>
          </a:p>
        </p:txBody>
      </p:sp>
      <p:sp>
        <p:nvSpPr>
          <p:cNvPr id="4" name="Footer Placeholder 3"/>
          <p:cNvSpPr>
            <a:spLocks noGrp="1"/>
          </p:cNvSpPr>
          <p:nvPr>
            <p:ph type="ftr" sz="quarter" idx="10"/>
          </p:nvPr>
        </p:nvSpPr>
        <p:spPr/>
        <p:txBody>
          <a:bodyPr/>
          <a:lstStyle/>
          <a:p>
            <a:pPr>
              <a:defRPr/>
            </a:pPr>
            <a:fld id="{92F1128A-4069-486B-8539-CD8B1C2C27C5}" type="slidenum">
              <a:rPr lang="en-GB"/>
              <a:pPr>
                <a:defRPr/>
              </a:pPr>
              <a:t>30</a:t>
            </a:fld>
            <a:r>
              <a:rPr lang="en-GB" dirty="0"/>
              <a:t> - OFFICIAL</a:t>
            </a:r>
          </a:p>
        </p:txBody>
      </p:sp>
      <p:pic>
        <p:nvPicPr>
          <p:cNvPr id="6" name="Picture 5"/>
          <p:cNvPicPr>
            <a:picLocks noChangeAspect="1"/>
          </p:cNvPicPr>
          <p:nvPr/>
        </p:nvPicPr>
        <p:blipFill>
          <a:blip r:embed="rId2"/>
          <a:stretch>
            <a:fillRect/>
          </a:stretch>
        </p:blipFill>
        <p:spPr>
          <a:xfrm>
            <a:off x="663889" y="2875703"/>
            <a:ext cx="8138799" cy="3444362"/>
          </a:xfrm>
          <a:prstGeom prst="rect">
            <a:avLst/>
          </a:prstGeom>
        </p:spPr>
      </p:pic>
    </p:spTree>
    <p:extLst>
      <p:ext uri="{BB962C8B-B14F-4D97-AF65-F5344CB8AC3E}">
        <p14:creationId xmlns:p14="http://schemas.microsoft.com/office/powerpoint/2010/main" val="1254867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SMOM - Operational Products</a:t>
            </a:r>
          </a:p>
        </p:txBody>
      </p:sp>
      <p:sp>
        <p:nvSpPr>
          <p:cNvPr id="3" name="Content Placeholder 2"/>
          <p:cNvSpPr>
            <a:spLocks noGrp="1"/>
          </p:cNvSpPr>
          <p:nvPr>
            <p:ph idx="1"/>
          </p:nvPr>
        </p:nvSpPr>
        <p:spPr>
          <a:xfrm>
            <a:off x="141668" y="949325"/>
            <a:ext cx="8822028" cy="5231875"/>
          </a:xfrm>
        </p:spPr>
        <p:txBody>
          <a:bodyPr/>
          <a:lstStyle/>
          <a:p>
            <a:pPr marL="0" indent="0">
              <a:buNone/>
            </a:pPr>
            <a:r>
              <a:rPr lang="en-GB" sz="1800" dirty="0"/>
              <a:t>The following are expected to be produced to support the implementation of the Service Management Operating Model</a:t>
            </a:r>
          </a:p>
          <a:p>
            <a:r>
              <a:rPr lang="en-GB" sz="1800" dirty="0"/>
              <a:t> Principles, policies </a:t>
            </a:r>
          </a:p>
          <a:p>
            <a:pPr lvl="1"/>
            <a:r>
              <a:rPr lang="en-GB" sz="1600" dirty="0"/>
              <a:t>Are the vehicle to translate the desired behaviour into practical guidance for day-to-day management.</a:t>
            </a:r>
          </a:p>
          <a:p>
            <a:r>
              <a:rPr lang="en-GB" sz="1800" dirty="0"/>
              <a:t>Processes </a:t>
            </a:r>
          </a:p>
          <a:p>
            <a:pPr lvl="1"/>
            <a:r>
              <a:rPr lang="en-GB" sz="1600" dirty="0"/>
              <a:t>Describe an organised set of practices and activities to achieve certain objectives and produce a set of outputs in support of achieving overall IT-related goals.</a:t>
            </a:r>
          </a:p>
          <a:p>
            <a:r>
              <a:rPr lang="en-GB" sz="1800" dirty="0"/>
              <a:t>Functional Organisational structures </a:t>
            </a:r>
          </a:p>
          <a:p>
            <a:pPr lvl="1"/>
            <a:r>
              <a:rPr lang="en-GB" sz="1600" dirty="0"/>
              <a:t>Who does what, interface to whom.</a:t>
            </a:r>
          </a:p>
          <a:p>
            <a:r>
              <a:rPr lang="en-GB" sz="1800" dirty="0"/>
              <a:t>Information to support SM delivery</a:t>
            </a:r>
          </a:p>
          <a:p>
            <a:pPr lvl="1"/>
            <a:r>
              <a:rPr lang="en-GB" sz="1600" dirty="0"/>
              <a:t>All information produced and used by the enterprise to enable services to be managed and delivered. </a:t>
            </a:r>
          </a:p>
          <a:p>
            <a:r>
              <a:rPr lang="en-GB" sz="1800" dirty="0"/>
              <a:t>Catalogue of Services, infrastructure and applications </a:t>
            </a:r>
          </a:p>
          <a:p>
            <a:pPr lvl="1"/>
            <a:r>
              <a:rPr lang="en-GB" sz="1600" dirty="0"/>
              <a:t>Including the infrastructure, technology and applications that provide the enterprise with information technology processing and services.</a:t>
            </a:r>
          </a:p>
          <a:p>
            <a:r>
              <a:rPr lang="en-GB" sz="1800" dirty="0"/>
              <a:t>People skills and competencies </a:t>
            </a:r>
          </a:p>
          <a:p>
            <a:pPr lvl="1"/>
            <a:r>
              <a:rPr lang="en-GB" sz="1600" dirty="0"/>
              <a:t>Identify the attributes required for successful completion of all activities and for making correct decisions and taking corrective actions.</a:t>
            </a:r>
          </a:p>
          <a:p>
            <a:endParaRPr lang="en-GB" dirty="0"/>
          </a:p>
        </p:txBody>
      </p:sp>
      <p:sp>
        <p:nvSpPr>
          <p:cNvPr id="4" name="Footer Placeholder 3"/>
          <p:cNvSpPr>
            <a:spLocks noGrp="1"/>
          </p:cNvSpPr>
          <p:nvPr>
            <p:ph type="ftr" sz="quarter" idx="10"/>
          </p:nvPr>
        </p:nvSpPr>
        <p:spPr/>
        <p:txBody>
          <a:bodyPr/>
          <a:lstStyle/>
          <a:p>
            <a:pPr>
              <a:defRPr/>
            </a:pPr>
            <a:fld id="{92F1128A-4069-486B-8539-CD8B1C2C27C5}" type="slidenum">
              <a:rPr lang="en-GB"/>
              <a:pPr>
                <a:defRPr/>
              </a:pPr>
              <a:t>31</a:t>
            </a:fld>
            <a:r>
              <a:rPr lang="en-GB" dirty="0"/>
              <a:t> - OFFICIAL</a:t>
            </a:r>
          </a:p>
        </p:txBody>
      </p:sp>
    </p:spTree>
    <p:extLst>
      <p:ext uri="{BB962C8B-B14F-4D97-AF65-F5344CB8AC3E}">
        <p14:creationId xmlns:p14="http://schemas.microsoft.com/office/powerpoint/2010/main" val="14977649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latin typeface="Arial" charset="0"/>
                <a:cs typeface="Arial" charset="0"/>
              </a:rPr>
              <a:t>TOM – Service Desk</a:t>
            </a:r>
            <a:endParaRPr lang="en-GB" dirty="0"/>
          </a:p>
        </p:txBody>
      </p:sp>
      <p:sp>
        <p:nvSpPr>
          <p:cNvPr id="4" name="Slide Number Placeholder 3"/>
          <p:cNvSpPr>
            <a:spLocks noGrp="1"/>
          </p:cNvSpPr>
          <p:nvPr>
            <p:ph type="sldNum" sz="quarter" idx="10"/>
          </p:nvPr>
        </p:nvSpPr>
        <p:spPr/>
        <p:txBody>
          <a:bodyPr/>
          <a:lstStyle/>
          <a:p>
            <a:pPr>
              <a:defRPr/>
            </a:pPr>
            <a:fld id="{92F1128A-4069-486B-8539-CD8B1C2C27C5}" type="slidenum">
              <a:rPr lang="en-GB" smtClean="0"/>
              <a:pPr>
                <a:defRPr/>
              </a:pPr>
              <a:t>32</a:t>
            </a:fld>
            <a:r>
              <a:rPr lang="en-GB" dirty="0"/>
              <a:t> - OFFICIAL</a:t>
            </a:r>
          </a:p>
        </p:txBody>
      </p:sp>
      <p:graphicFrame>
        <p:nvGraphicFramePr>
          <p:cNvPr id="8" name="Content Placeholder 5"/>
          <p:cNvGraphicFramePr>
            <a:graphicFrameLocks noGrp="1"/>
          </p:cNvGraphicFramePr>
          <p:nvPr>
            <p:ph idx="1"/>
            <p:extLst/>
          </p:nvPr>
        </p:nvGraphicFramePr>
        <p:xfrm>
          <a:off x="254643" y="949326"/>
          <a:ext cx="8449619" cy="4863418"/>
        </p:xfrm>
        <a:graphic>
          <a:graphicData uri="http://schemas.openxmlformats.org/drawingml/2006/table">
            <a:tbl>
              <a:tblPr firstRow="1" bandRow="1">
                <a:tableStyleId>{5C22544A-7EE6-4342-B048-85BDC9FD1C3A}</a:tableStyleId>
              </a:tblPr>
              <a:tblGrid>
                <a:gridCol w="1410384">
                  <a:extLst>
                    <a:ext uri="{9D8B030D-6E8A-4147-A177-3AD203B41FA5}">
                      <a16:colId xmlns="" xmlns:a16="http://schemas.microsoft.com/office/drawing/2014/main" val="20000"/>
                    </a:ext>
                  </a:extLst>
                </a:gridCol>
                <a:gridCol w="4478196">
                  <a:extLst>
                    <a:ext uri="{9D8B030D-6E8A-4147-A177-3AD203B41FA5}">
                      <a16:colId xmlns="" xmlns:a16="http://schemas.microsoft.com/office/drawing/2014/main" val="20001"/>
                    </a:ext>
                  </a:extLst>
                </a:gridCol>
                <a:gridCol w="2561039">
                  <a:extLst>
                    <a:ext uri="{9D8B030D-6E8A-4147-A177-3AD203B41FA5}">
                      <a16:colId xmlns="" xmlns:a16="http://schemas.microsoft.com/office/drawing/2014/main" val="20002"/>
                    </a:ext>
                  </a:extLst>
                </a:gridCol>
              </a:tblGrid>
              <a:tr h="418137">
                <a:tc>
                  <a:txBody>
                    <a:bodyPr/>
                    <a:lstStyle/>
                    <a:p>
                      <a:pPr algn="ctr"/>
                      <a:r>
                        <a:rPr lang="en-GB" sz="1400" dirty="0"/>
                        <a:t>Element</a:t>
                      </a:r>
                    </a:p>
                  </a:txBody>
                  <a:tcPr/>
                </a:tc>
                <a:tc>
                  <a:txBody>
                    <a:bodyPr/>
                    <a:lstStyle/>
                    <a:p>
                      <a:pPr algn="ctr"/>
                      <a:r>
                        <a:rPr lang="en-GB" sz="1400" dirty="0"/>
                        <a:t>Defra Retained responsibility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t>Supplier responsibility</a:t>
                      </a:r>
                    </a:p>
                  </a:txBody>
                  <a:tcPr/>
                </a:tc>
                <a:extLst>
                  <a:ext uri="{0D108BD9-81ED-4DB2-BD59-A6C34878D82A}">
                    <a16:rowId xmlns="" xmlns:a16="http://schemas.microsoft.com/office/drawing/2014/main" val="10000"/>
                  </a:ext>
                </a:extLst>
              </a:tr>
              <a:tr h="512852">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Incident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Operate and monitor an ITIL aligned Incident process </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Use the Defra Process</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and ITSM toolset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515155">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Major Incident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Operate and monitor an ITIL aligned Major Incident process</a:t>
                      </a: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Use the Defra Process</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and ITSM toolset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607492">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Problem</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Operate and monitor an ITIL aligned Problem process</a:t>
                      </a: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Use the Defra Process</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and ITSM toolset, contribute to solution development.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740331">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Request fulfilment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Ability to initiate automated tools execution or activity and pre-defined tasks executed to an defined plan.</a:t>
                      </a:r>
                    </a:p>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Operate and monitor an ITIL aligned Request process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Define</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fulfilment tasks within the Defra ITSM tool and operate the agreed OLA</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r h="815828">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Service Management interface</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Enable third parties to access via an interface operational management tools and systems to enable management of their services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access to operational tools and systems, controlled privileged access, RTO, logs etc.</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5"/>
                  </a:ext>
                </a:extLst>
              </a:tr>
              <a:tr h="772519">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Service Performance and Governance</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Enable definition and monitoring of service metrics, KPI’s, SLA’s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Document and agree measurement method for all SLA/OLA’s</a:t>
                      </a:r>
                    </a:p>
                  </a:txBody>
                  <a:tcPr marL="68580" marR="68580" marT="0" marB="0"/>
                </a:tc>
                <a:extLst>
                  <a:ext uri="{0D108BD9-81ED-4DB2-BD59-A6C34878D82A}">
                    <a16:rowId xmlns="" xmlns:a16="http://schemas.microsoft.com/office/drawing/2014/main" val="10006"/>
                  </a:ext>
                </a:extLst>
              </a:tr>
              <a:tr h="481104">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Supplier services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Deliver services to defined levels of performance,</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capacity and availability</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Deliver services as per contract</a:t>
                      </a:r>
                    </a:p>
                  </a:txBody>
                  <a:tcPr marL="68580" marR="68580" marT="0" marB="0"/>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606073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latin typeface="Arial" charset="0"/>
                <a:cs typeface="Arial" charset="0"/>
              </a:rPr>
              <a:t>TOM – Service Management Control</a:t>
            </a:r>
            <a:endParaRPr lang="en-GB" dirty="0"/>
          </a:p>
        </p:txBody>
      </p:sp>
      <p:sp>
        <p:nvSpPr>
          <p:cNvPr id="4" name="Slide Number Placeholder 3"/>
          <p:cNvSpPr>
            <a:spLocks noGrp="1"/>
          </p:cNvSpPr>
          <p:nvPr>
            <p:ph type="sldNum" sz="quarter" idx="10"/>
          </p:nvPr>
        </p:nvSpPr>
        <p:spPr/>
        <p:txBody>
          <a:bodyPr/>
          <a:lstStyle/>
          <a:p>
            <a:pPr>
              <a:defRPr/>
            </a:pPr>
            <a:fld id="{92F1128A-4069-486B-8539-CD8B1C2C27C5}" type="slidenum">
              <a:rPr lang="en-GB" smtClean="0"/>
              <a:pPr>
                <a:defRPr/>
              </a:pPr>
              <a:t>33</a:t>
            </a:fld>
            <a:r>
              <a:rPr lang="en-GB" dirty="0"/>
              <a:t> - OFFICIAL</a:t>
            </a:r>
          </a:p>
        </p:txBody>
      </p:sp>
      <p:graphicFrame>
        <p:nvGraphicFramePr>
          <p:cNvPr id="8" name="Content Placeholder 5"/>
          <p:cNvGraphicFramePr>
            <a:graphicFrameLocks noGrp="1"/>
          </p:cNvGraphicFramePr>
          <p:nvPr>
            <p:ph idx="1"/>
            <p:extLst/>
          </p:nvPr>
        </p:nvGraphicFramePr>
        <p:xfrm>
          <a:off x="272956" y="1160461"/>
          <a:ext cx="8710707" cy="4311414"/>
        </p:xfrm>
        <a:graphic>
          <a:graphicData uri="http://schemas.openxmlformats.org/drawingml/2006/table">
            <a:tbl>
              <a:tblPr firstRow="1" bandRow="1">
                <a:tableStyleId>{5C22544A-7EE6-4342-B048-85BDC9FD1C3A}</a:tableStyleId>
              </a:tblPr>
              <a:tblGrid>
                <a:gridCol w="1937981">
                  <a:extLst>
                    <a:ext uri="{9D8B030D-6E8A-4147-A177-3AD203B41FA5}">
                      <a16:colId xmlns="" xmlns:a16="http://schemas.microsoft.com/office/drawing/2014/main" val="20000"/>
                    </a:ext>
                  </a:extLst>
                </a:gridCol>
                <a:gridCol w="3630305">
                  <a:extLst>
                    <a:ext uri="{9D8B030D-6E8A-4147-A177-3AD203B41FA5}">
                      <a16:colId xmlns="" xmlns:a16="http://schemas.microsoft.com/office/drawing/2014/main" val="20001"/>
                    </a:ext>
                  </a:extLst>
                </a:gridCol>
                <a:gridCol w="3142421">
                  <a:extLst>
                    <a:ext uri="{9D8B030D-6E8A-4147-A177-3AD203B41FA5}">
                      <a16:colId xmlns="" xmlns:a16="http://schemas.microsoft.com/office/drawing/2014/main" val="20002"/>
                    </a:ext>
                  </a:extLst>
                </a:gridCol>
              </a:tblGrid>
              <a:tr h="336340">
                <a:tc>
                  <a:txBody>
                    <a:bodyPr/>
                    <a:lstStyle/>
                    <a:p>
                      <a:pPr algn="ctr"/>
                      <a:r>
                        <a:rPr lang="en-GB" sz="1400" dirty="0"/>
                        <a:t>Element</a:t>
                      </a:r>
                    </a:p>
                  </a:txBody>
                  <a:tcPr/>
                </a:tc>
                <a:tc>
                  <a:txBody>
                    <a:bodyPr/>
                    <a:lstStyle/>
                    <a:p>
                      <a:pPr algn="ctr"/>
                      <a:r>
                        <a:rPr lang="en-GB" sz="1400" dirty="0"/>
                        <a:t>Defra Retained responsibility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t>Supplier responsibility</a:t>
                      </a:r>
                    </a:p>
                  </a:txBody>
                  <a:tcPr/>
                </a:tc>
                <a:extLst>
                  <a:ext uri="{0D108BD9-81ED-4DB2-BD59-A6C34878D82A}">
                    <a16:rowId xmlns="" xmlns:a16="http://schemas.microsoft.com/office/drawing/2014/main" val="10000"/>
                  </a:ext>
                </a:extLst>
              </a:tr>
              <a:tr h="482356">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Service strategy &amp; planning</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Maintain and develop the Service strategy.</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Collaborate to support development and offer innovation</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opportunities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488654">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Service architecture policies and standards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Create and maintain</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all Policies, define standards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Comply with </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and demonstrate compliance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488654">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Service Governance and assurance</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Define</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and operate Operational Governance structure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Collaborate with Defra,</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support activity</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449985">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Vendor contract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Manage the interface with all IT service suppliers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Cooperate with the IT Vendor management function</a:t>
                      </a:r>
                    </a:p>
                  </a:txBody>
                  <a:tcPr marL="68580" marR="68580" marT="0" marB="0"/>
                </a:tc>
                <a:extLst>
                  <a:ext uri="{0D108BD9-81ED-4DB2-BD59-A6C34878D82A}">
                    <a16:rowId xmlns="" xmlns:a16="http://schemas.microsoft.com/office/drawing/2014/main" val="10004"/>
                  </a:ext>
                </a:extLst>
              </a:tr>
              <a:tr h="449985">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Financial management for IT Services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conformation to Defra finance</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on consumption of services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granularity of data required to support invoice approvals</a:t>
                      </a:r>
                    </a:p>
                  </a:txBody>
                  <a:tcPr marL="68580" marR="68580" marT="0" marB="0"/>
                </a:tc>
                <a:extLst>
                  <a:ext uri="{0D108BD9-81ED-4DB2-BD59-A6C34878D82A}">
                    <a16:rowId xmlns="" xmlns:a16="http://schemas.microsoft.com/office/drawing/2014/main" val="10005"/>
                  </a:ext>
                </a:extLst>
              </a:tr>
              <a:tr h="882990">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Service Measurement and reporting</a:t>
                      </a: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Correlate data from suppliers to create</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Defra service management reports, dashboards, scorecards. </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Calculate performance of suppliers and services. </a:t>
                      </a:r>
                    </a:p>
                    <a:p>
                      <a:pPr>
                        <a:spcBef>
                          <a:spcPts val="600"/>
                        </a:spcBef>
                        <a:spcAft>
                          <a:spcPts val="60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service performance reports, supporting data and where relevant access to monitoring/performance tools.</a:t>
                      </a:r>
                    </a:p>
                  </a:txBody>
                  <a:tcPr marL="68580" marR="68580" marT="0" marB="0"/>
                </a:tc>
                <a:extLst>
                  <a:ext uri="{0D108BD9-81ED-4DB2-BD59-A6C34878D82A}">
                    <a16:rowId xmlns="" xmlns:a16="http://schemas.microsoft.com/office/drawing/2014/main" val="10006"/>
                  </a:ext>
                </a:extLst>
              </a:tr>
              <a:tr h="449985">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Operational Risk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Manage the impact of Risk associated with</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IT services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Manage Risk to service delivery, engage with the overarching Defra Risk management</a:t>
                      </a:r>
                    </a:p>
                  </a:txBody>
                  <a:tcPr marL="68580" marR="68580" marT="0" marB="0"/>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7691986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latin typeface="Arial" charset="0"/>
                <a:cs typeface="Arial" charset="0"/>
              </a:rPr>
              <a:t>TOM – Service Design</a:t>
            </a:r>
            <a:endParaRPr lang="en-GB" dirty="0"/>
          </a:p>
        </p:txBody>
      </p:sp>
      <p:sp>
        <p:nvSpPr>
          <p:cNvPr id="4" name="Slide Number Placeholder 3"/>
          <p:cNvSpPr>
            <a:spLocks noGrp="1"/>
          </p:cNvSpPr>
          <p:nvPr>
            <p:ph type="sldNum" sz="quarter" idx="10"/>
          </p:nvPr>
        </p:nvSpPr>
        <p:spPr/>
        <p:txBody>
          <a:bodyPr/>
          <a:lstStyle/>
          <a:p>
            <a:pPr>
              <a:defRPr/>
            </a:pPr>
            <a:fld id="{92F1128A-4069-486B-8539-CD8B1C2C27C5}" type="slidenum">
              <a:rPr lang="en-GB" smtClean="0"/>
              <a:pPr>
                <a:defRPr/>
              </a:pPr>
              <a:t>34</a:t>
            </a:fld>
            <a:endParaRPr lang="en-GB" dirty="0"/>
          </a:p>
        </p:txBody>
      </p:sp>
      <p:graphicFrame>
        <p:nvGraphicFramePr>
          <p:cNvPr id="8" name="Content Placeholder 5"/>
          <p:cNvGraphicFramePr>
            <a:graphicFrameLocks noGrp="1"/>
          </p:cNvGraphicFramePr>
          <p:nvPr>
            <p:ph idx="1"/>
            <p:extLst/>
          </p:nvPr>
        </p:nvGraphicFramePr>
        <p:xfrm>
          <a:off x="254644" y="949324"/>
          <a:ext cx="8181018" cy="5761713"/>
        </p:xfrm>
        <a:graphic>
          <a:graphicData uri="http://schemas.openxmlformats.org/drawingml/2006/table">
            <a:tbl>
              <a:tblPr firstRow="1" bandRow="1">
                <a:tableStyleId>{5C22544A-7EE6-4342-B048-85BDC9FD1C3A}</a:tableStyleId>
              </a:tblPr>
              <a:tblGrid>
                <a:gridCol w="1200669">
                  <a:extLst>
                    <a:ext uri="{9D8B030D-6E8A-4147-A177-3AD203B41FA5}">
                      <a16:colId xmlns="" xmlns:a16="http://schemas.microsoft.com/office/drawing/2014/main" val="20000"/>
                    </a:ext>
                  </a:extLst>
                </a:gridCol>
                <a:gridCol w="3928056">
                  <a:extLst>
                    <a:ext uri="{9D8B030D-6E8A-4147-A177-3AD203B41FA5}">
                      <a16:colId xmlns="" xmlns:a16="http://schemas.microsoft.com/office/drawing/2014/main" val="20001"/>
                    </a:ext>
                  </a:extLst>
                </a:gridCol>
                <a:gridCol w="3052293">
                  <a:extLst>
                    <a:ext uri="{9D8B030D-6E8A-4147-A177-3AD203B41FA5}">
                      <a16:colId xmlns="" xmlns:a16="http://schemas.microsoft.com/office/drawing/2014/main" val="20002"/>
                    </a:ext>
                  </a:extLst>
                </a:gridCol>
              </a:tblGrid>
              <a:tr h="490009">
                <a:tc>
                  <a:txBody>
                    <a:bodyPr/>
                    <a:lstStyle/>
                    <a:p>
                      <a:pPr algn="ctr"/>
                      <a:r>
                        <a:rPr lang="en-GB" sz="1400" dirty="0"/>
                        <a:t>Element</a:t>
                      </a:r>
                    </a:p>
                  </a:txBody>
                  <a:tcPr/>
                </a:tc>
                <a:tc>
                  <a:txBody>
                    <a:bodyPr/>
                    <a:lstStyle/>
                    <a:p>
                      <a:pPr algn="ctr"/>
                      <a:r>
                        <a:rPr lang="en-GB" sz="1400" dirty="0"/>
                        <a:t>Defra Retained responsibility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t>Supplier responsibility</a:t>
                      </a:r>
                    </a:p>
                  </a:txBody>
                  <a:tcPr/>
                </a:tc>
                <a:extLst>
                  <a:ext uri="{0D108BD9-81ED-4DB2-BD59-A6C34878D82A}">
                    <a16:rowId xmlns="" xmlns:a16="http://schemas.microsoft.com/office/drawing/2014/main" val="10000"/>
                  </a:ext>
                </a:extLst>
              </a:tr>
              <a:tr h="402346">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Capacity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Manage and</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ensure necessary capacity is available to deliver all Defra IT service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Manage and</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ensure necessary capacity is available to deliver supplied services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622042">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Availability Management</a:t>
                      </a:r>
                    </a:p>
                  </a:txBody>
                  <a:tcPr marL="68580" marR="68580" marT="0" marB="0"/>
                </a:tc>
                <a:tc>
                  <a:txBody>
                    <a:bodyPr/>
                    <a:lstStyle/>
                    <a:p>
                      <a:pPr>
                        <a:spcBef>
                          <a:spcPts val="600"/>
                        </a:spcBef>
                        <a:spcAft>
                          <a:spcPts val="60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Maintain end to end service availability, optimisation of supporting supplier service performance.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Ensure services perform to contracted Availability target, provide information to Defra</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to support end to end Availability</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416476">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ITSCM</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Orchestrate and record activity to invoke continuity solutions</a:t>
                      </a: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Cooperate with Defra to test</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and implement Service continuity solutions.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577666">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Service Level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Service management data to support process.</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Monitor performance against defined levels provide warnings of potential breach</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Manage Service delivery</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performance</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provide information to Defra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r h="573224">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Service Catalogue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life cycle management of catalogue services from design through to retirement.</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Maintain a portfolio of End user, business, technical and operational services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Cooperate to publish services in the Defra Service Catalogue</a:t>
                      </a:r>
                    </a:p>
                  </a:txBody>
                  <a:tcPr marL="68580" marR="68580" marT="0" marB="0"/>
                </a:tc>
                <a:extLst>
                  <a:ext uri="{0D108BD9-81ED-4DB2-BD59-A6C34878D82A}">
                    <a16:rowId xmlns="" xmlns:a16="http://schemas.microsoft.com/office/drawing/2014/main" val="10005"/>
                  </a:ext>
                </a:extLst>
              </a:tr>
              <a:tr h="577666">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IT Security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Orchestrate</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activity </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to address Security Incidents. Record security incidents and activity relating to there resolution. </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Comply with Defra security policy</a:t>
                      </a:r>
                    </a:p>
                  </a:txBody>
                  <a:tcPr marL="68580" marR="68580" marT="0" marB="0"/>
                </a:tc>
                <a:extLst>
                  <a:ext uri="{0D108BD9-81ED-4DB2-BD59-A6C34878D82A}">
                    <a16:rowId xmlns="" xmlns:a16="http://schemas.microsoft.com/office/drawing/2014/main" val="10006"/>
                  </a:ext>
                </a:extLst>
              </a:tr>
              <a:tr h="793098">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ITSM Tooling Design and Interface</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Deliver the ITSM tool, ensuring</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its availability and</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suppliers operational process requirements are maintained.</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Maintain any supplier interfaces,</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Contribute to the development, improvement of ITSM processes and configuration</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7"/>
                  </a:ext>
                </a:extLst>
              </a:tr>
              <a:tr h="577666">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Service Design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End to end Service Design</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for all services published via the Service catalogue assuring acceptance into service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Address the requirements of the acceptance into service.</a:t>
                      </a:r>
                    </a:p>
                  </a:txBody>
                  <a:tcPr marL="68580" marR="68580" marT="0" marB="0"/>
                </a:tc>
                <a:extLst>
                  <a:ext uri="{0D108BD9-81ED-4DB2-BD59-A6C34878D82A}">
                    <a16:rowId xmlns="" xmlns:a16="http://schemas.microsoft.com/office/drawing/2014/main" val="10008"/>
                  </a:ext>
                </a:extLst>
              </a:tr>
              <a:tr h="614466">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Deployed Service Architecture</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Work with the Defra Service Integration function</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which will</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support for resolution or investigation assistance by orchestrating suppliers</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to technically functions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tools, systems and access</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necessary to enable authorised suppliers to manage and maintain end to end service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13393834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latin typeface="Arial" charset="0"/>
                <a:cs typeface="Arial" charset="0"/>
              </a:rPr>
              <a:t>TOM – Service Transition</a:t>
            </a:r>
            <a:endParaRPr lang="en-GB" dirty="0"/>
          </a:p>
        </p:txBody>
      </p:sp>
      <p:sp>
        <p:nvSpPr>
          <p:cNvPr id="4" name="Slide Number Placeholder 3"/>
          <p:cNvSpPr>
            <a:spLocks noGrp="1"/>
          </p:cNvSpPr>
          <p:nvPr>
            <p:ph type="sldNum" sz="quarter" idx="10"/>
          </p:nvPr>
        </p:nvSpPr>
        <p:spPr/>
        <p:txBody>
          <a:bodyPr/>
          <a:lstStyle/>
          <a:p>
            <a:pPr>
              <a:defRPr/>
            </a:pPr>
            <a:fld id="{92F1128A-4069-486B-8539-CD8B1C2C27C5}" type="slidenum">
              <a:rPr lang="en-GB" smtClean="0"/>
              <a:pPr>
                <a:defRPr/>
              </a:pPr>
              <a:t>35</a:t>
            </a:fld>
            <a:r>
              <a:rPr lang="en-GB" dirty="0"/>
              <a:t> - OFFICIAL</a:t>
            </a:r>
          </a:p>
        </p:txBody>
      </p:sp>
      <p:graphicFrame>
        <p:nvGraphicFramePr>
          <p:cNvPr id="8" name="Content Placeholder 5"/>
          <p:cNvGraphicFramePr>
            <a:graphicFrameLocks noGrp="1"/>
          </p:cNvGraphicFramePr>
          <p:nvPr>
            <p:ph idx="1"/>
            <p:extLst/>
          </p:nvPr>
        </p:nvGraphicFramePr>
        <p:xfrm>
          <a:off x="254644" y="1266403"/>
          <a:ext cx="8181018" cy="4895957"/>
        </p:xfrm>
        <a:graphic>
          <a:graphicData uri="http://schemas.openxmlformats.org/drawingml/2006/table">
            <a:tbl>
              <a:tblPr firstRow="1" bandRow="1">
                <a:tableStyleId>{5C22544A-7EE6-4342-B048-85BDC9FD1C3A}</a:tableStyleId>
              </a:tblPr>
              <a:tblGrid>
                <a:gridCol w="1666678">
                  <a:extLst>
                    <a:ext uri="{9D8B030D-6E8A-4147-A177-3AD203B41FA5}">
                      <a16:colId xmlns="" xmlns:a16="http://schemas.microsoft.com/office/drawing/2014/main" val="20000"/>
                    </a:ext>
                  </a:extLst>
                </a:gridCol>
                <a:gridCol w="3257170">
                  <a:extLst>
                    <a:ext uri="{9D8B030D-6E8A-4147-A177-3AD203B41FA5}">
                      <a16:colId xmlns="" xmlns:a16="http://schemas.microsoft.com/office/drawing/2014/main" val="20001"/>
                    </a:ext>
                  </a:extLst>
                </a:gridCol>
                <a:gridCol w="3257170">
                  <a:extLst>
                    <a:ext uri="{9D8B030D-6E8A-4147-A177-3AD203B41FA5}">
                      <a16:colId xmlns="" xmlns:a16="http://schemas.microsoft.com/office/drawing/2014/main" val="20002"/>
                    </a:ext>
                  </a:extLst>
                </a:gridCol>
              </a:tblGrid>
              <a:tr h="497925">
                <a:tc>
                  <a:txBody>
                    <a:bodyPr/>
                    <a:lstStyle/>
                    <a:p>
                      <a:pPr algn="ctr"/>
                      <a:r>
                        <a:rPr lang="en-GB" sz="1400" dirty="0"/>
                        <a:t>Element</a:t>
                      </a:r>
                    </a:p>
                  </a:txBody>
                  <a:tcPr/>
                </a:tc>
                <a:tc>
                  <a:txBody>
                    <a:bodyPr/>
                    <a:lstStyle/>
                    <a:p>
                      <a:pPr algn="ctr"/>
                      <a:r>
                        <a:rPr lang="en-GB" sz="1400" dirty="0"/>
                        <a:t>Defra Retained responsibility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t>Supplier responsibility</a:t>
                      </a:r>
                    </a:p>
                  </a:txBody>
                  <a:tcPr/>
                </a:tc>
                <a:extLst>
                  <a:ext uri="{0D108BD9-81ED-4DB2-BD59-A6C34878D82A}">
                    <a16:rowId xmlns="" xmlns:a16="http://schemas.microsoft.com/office/drawing/2014/main" val="10000"/>
                  </a:ext>
                </a:extLst>
              </a:tr>
              <a:tr h="714090">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Transition Planning and Support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Responsible for Service transition</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planning, scheduling and execution</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Support Defra in all activities relating to suppliers services</a:t>
                      </a:r>
                    </a:p>
                  </a:txBody>
                  <a:tcPr marL="68580" marR="68580" marT="0" marB="0"/>
                </a:tc>
                <a:extLst>
                  <a:ext uri="{0D108BD9-81ED-4DB2-BD59-A6C34878D82A}">
                    <a16:rowId xmlns="" xmlns:a16="http://schemas.microsoft.com/office/drawing/2014/main" val="10001"/>
                  </a:ext>
                </a:extLst>
              </a:tr>
              <a:tr h="723413">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Service Asset and Configuration</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a Configuration management system including a CMDB, verify and</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audit CMS system.</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Provide an </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interface to suppliers configuration tools.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the CMS to support the suppliers operational and management activates. Interface with the Defra ITSM CMS synchronise</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agreed CI’s &amp; attributes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782513">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Change Evaluation and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Support the Change management process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Use the Defra Change management processes and ITSM tool. </a:t>
                      </a:r>
                    </a:p>
                  </a:txBody>
                  <a:tcPr marL="68580" marR="68580" marT="0" marB="0"/>
                </a:tc>
                <a:extLst>
                  <a:ext uri="{0D108BD9-81ED-4DB2-BD59-A6C34878D82A}">
                    <a16:rowId xmlns="" xmlns:a16="http://schemas.microsoft.com/office/drawing/2014/main" val="10003"/>
                  </a:ext>
                </a:extLst>
              </a:tr>
              <a:tr h="572908">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Release and Deployment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Support the Release and deployment management process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Comply with the Defra Release policy and processes</a:t>
                      </a:r>
                    </a:p>
                  </a:txBody>
                  <a:tcPr marL="68580" marR="68580" marT="0" marB="0"/>
                </a:tc>
                <a:extLst>
                  <a:ext uri="{0D108BD9-81ED-4DB2-BD59-A6C34878D82A}">
                    <a16:rowId xmlns="" xmlns:a16="http://schemas.microsoft.com/office/drawing/2014/main" val="10004"/>
                  </a:ext>
                </a:extLst>
              </a:tr>
              <a:tr h="497836">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Knowledge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a searchable Knowledge base capable of sorting information on new services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Create an maintain and publish knowledge articles in the Defra KM system</a:t>
                      </a:r>
                    </a:p>
                  </a:txBody>
                  <a:tcPr marL="68580" marR="68580" marT="0" marB="0"/>
                </a:tc>
                <a:extLst>
                  <a:ext uri="{0D108BD9-81ED-4DB2-BD59-A6C34878D82A}">
                    <a16:rowId xmlns="" xmlns:a16="http://schemas.microsoft.com/office/drawing/2014/main" val="10005"/>
                  </a:ext>
                </a:extLst>
              </a:tr>
              <a:tr h="572908">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Environment Management</a:t>
                      </a: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Create and maintain</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site and environment policies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Comply with Defra</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site and environment policy</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6"/>
                  </a:ext>
                </a:extLst>
              </a:tr>
              <a:tr h="475453">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Service Validation and Testing</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Assure testing</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Create</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test plans and perform tests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6681460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latin typeface="Arial" charset="0"/>
                <a:cs typeface="Arial" charset="0"/>
              </a:rPr>
              <a:t>TOM – Operations</a:t>
            </a:r>
            <a:endParaRPr lang="en-GB" dirty="0"/>
          </a:p>
        </p:txBody>
      </p:sp>
      <p:sp>
        <p:nvSpPr>
          <p:cNvPr id="4" name="Slide Number Placeholder 3"/>
          <p:cNvSpPr>
            <a:spLocks noGrp="1"/>
          </p:cNvSpPr>
          <p:nvPr>
            <p:ph type="sldNum" sz="quarter" idx="10"/>
          </p:nvPr>
        </p:nvSpPr>
        <p:spPr/>
        <p:txBody>
          <a:bodyPr/>
          <a:lstStyle/>
          <a:p>
            <a:pPr>
              <a:defRPr/>
            </a:pPr>
            <a:fld id="{92F1128A-4069-486B-8539-CD8B1C2C27C5}" type="slidenum">
              <a:rPr lang="en-GB" smtClean="0"/>
              <a:pPr>
                <a:defRPr/>
              </a:pPr>
              <a:t>36</a:t>
            </a:fld>
            <a:r>
              <a:rPr lang="en-GB" dirty="0"/>
              <a:t> - OFFICIAL</a:t>
            </a:r>
          </a:p>
        </p:txBody>
      </p:sp>
      <p:graphicFrame>
        <p:nvGraphicFramePr>
          <p:cNvPr id="8" name="Content Placeholder 5"/>
          <p:cNvGraphicFramePr>
            <a:graphicFrameLocks noGrp="1"/>
          </p:cNvGraphicFramePr>
          <p:nvPr>
            <p:ph idx="1"/>
            <p:extLst/>
          </p:nvPr>
        </p:nvGraphicFramePr>
        <p:xfrm>
          <a:off x="254644" y="1266403"/>
          <a:ext cx="8181018" cy="3550867"/>
        </p:xfrm>
        <a:graphic>
          <a:graphicData uri="http://schemas.openxmlformats.org/drawingml/2006/table">
            <a:tbl>
              <a:tblPr firstRow="1" bandRow="1">
                <a:tableStyleId>{5C22544A-7EE6-4342-B048-85BDC9FD1C3A}</a:tableStyleId>
              </a:tblPr>
              <a:tblGrid>
                <a:gridCol w="1666678">
                  <a:extLst>
                    <a:ext uri="{9D8B030D-6E8A-4147-A177-3AD203B41FA5}">
                      <a16:colId xmlns="" xmlns:a16="http://schemas.microsoft.com/office/drawing/2014/main" val="20000"/>
                    </a:ext>
                  </a:extLst>
                </a:gridCol>
                <a:gridCol w="3257170">
                  <a:extLst>
                    <a:ext uri="{9D8B030D-6E8A-4147-A177-3AD203B41FA5}">
                      <a16:colId xmlns="" xmlns:a16="http://schemas.microsoft.com/office/drawing/2014/main" val="20001"/>
                    </a:ext>
                  </a:extLst>
                </a:gridCol>
                <a:gridCol w="3257170">
                  <a:extLst>
                    <a:ext uri="{9D8B030D-6E8A-4147-A177-3AD203B41FA5}">
                      <a16:colId xmlns="" xmlns:a16="http://schemas.microsoft.com/office/drawing/2014/main" val="20002"/>
                    </a:ext>
                  </a:extLst>
                </a:gridCol>
              </a:tblGrid>
              <a:tr h="497925">
                <a:tc>
                  <a:txBody>
                    <a:bodyPr/>
                    <a:lstStyle/>
                    <a:p>
                      <a:pPr algn="ctr"/>
                      <a:r>
                        <a:rPr lang="en-GB" sz="1400" dirty="0"/>
                        <a:t>Element</a:t>
                      </a:r>
                    </a:p>
                  </a:txBody>
                  <a:tcPr/>
                </a:tc>
                <a:tc>
                  <a:txBody>
                    <a:bodyPr/>
                    <a:lstStyle/>
                    <a:p>
                      <a:pPr algn="ctr"/>
                      <a:r>
                        <a:rPr lang="en-GB" sz="1400" dirty="0"/>
                        <a:t>Defra Retained responsibility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t>Supplier responsibility</a:t>
                      </a:r>
                    </a:p>
                  </a:txBody>
                  <a:tcPr/>
                </a:tc>
                <a:extLst>
                  <a:ext uri="{0D108BD9-81ED-4DB2-BD59-A6C34878D82A}">
                    <a16:rowId xmlns="" xmlns:a16="http://schemas.microsoft.com/office/drawing/2014/main" val="10000"/>
                  </a:ext>
                </a:extLst>
              </a:tr>
              <a:tr h="714090">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Service Operations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a method to Orchestrate, record all operational activity  performed by suppliers and support functions.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Perform operational processes</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in line with operational procedures.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723413">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Event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an interface to receive qualified events from external systems. Correlate the events impact on published Defra services. Classify and record events as Incidents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Notify</a:t>
                      </a:r>
                      <a:r>
                        <a:rPr lang="en-GB" sz="1200" baseline="0" dirty="0">
                          <a:effectLst/>
                          <a:latin typeface="Arial" panose="020B0604020202020204" pitchFamily="34" charset="0"/>
                          <a:ea typeface="Times New Roman" panose="02020603050405020304" pitchFamily="18" charset="0"/>
                          <a:cs typeface="Times New Roman" panose="02020603050405020304" pitchFamily="18" charset="0"/>
                        </a:rPr>
                        <a:t> Defra of service impacting events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723413">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Operational Security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Service management data to support process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Comply with Security policy</a:t>
                      </a:r>
                    </a:p>
                  </a:txBody>
                  <a:tcPr marL="68580" marR="68580" marT="0" marB="0"/>
                </a:tc>
                <a:extLst>
                  <a:ext uri="{0D108BD9-81ED-4DB2-BD59-A6C34878D82A}">
                    <a16:rowId xmlns="" xmlns:a16="http://schemas.microsoft.com/office/drawing/2014/main" val="10003"/>
                  </a:ext>
                </a:extLst>
              </a:tr>
              <a:tr h="572908">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CSI</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Prioritise and direct CSI activity. Provide Service management data to support process</a:t>
                      </a:r>
                    </a:p>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Orchestrate and record activity addressing CSI objectives </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Cooperate with Defra to support CSI activity</a:t>
                      </a:r>
                    </a:p>
                  </a:txBody>
                  <a:tcPr marL="68580" marR="68580" marT="0" marB="0"/>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9423572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latin typeface="Arial" charset="0"/>
                <a:cs typeface="Arial" charset="0"/>
              </a:rPr>
              <a:t>TOM – Governance</a:t>
            </a:r>
            <a:endParaRPr lang="en-GB" dirty="0"/>
          </a:p>
        </p:txBody>
      </p:sp>
      <p:sp>
        <p:nvSpPr>
          <p:cNvPr id="4" name="Slide Number Placeholder 3"/>
          <p:cNvSpPr>
            <a:spLocks noGrp="1"/>
          </p:cNvSpPr>
          <p:nvPr>
            <p:ph type="sldNum" sz="quarter" idx="10"/>
          </p:nvPr>
        </p:nvSpPr>
        <p:spPr/>
        <p:txBody>
          <a:bodyPr/>
          <a:lstStyle/>
          <a:p>
            <a:pPr>
              <a:defRPr/>
            </a:pPr>
            <a:fld id="{92F1128A-4069-486B-8539-CD8B1C2C27C5}" type="slidenum">
              <a:rPr lang="en-GB" smtClean="0"/>
              <a:pPr>
                <a:defRPr/>
              </a:pPr>
              <a:t>37</a:t>
            </a:fld>
            <a:r>
              <a:rPr lang="en-GB" dirty="0"/>
              <a:t> - OFFICIAL</a:t>
            </a:r>
          </a:p>
        </p:txBody>
      </p:sp>
      <p:graphicFrame>
        <p:nvGraphicFramePr>
          <p:cNvPr id="8" name="Content Placeholder 5"/>
          <p:cNvGraphicFramePr>
            <a:graphicFrameLocks noGrp="1"/>
          </p:cNvGraphicFramePr>
          <p:nvPr>
            <p:ph idx="1"/>
            <p:extLst/>
          </p:nvPr>
        </p:nvGraphicFramePr>
        <p:xfrm>
          <a:off x="254644" y="1266403"/>
          <a:ext cx="8181018" cy="1935428"/>
        </p:xfrm>
        <a:graphic>
          <a:graphicData uri="http://schemas.openxmlformats.org/drawingml/2006/table">
            <a:tbl>
              <a:tblPr firstRow="1" bandRow="1">
                <a:tableStyleId>{5C22544A-7EE6-4342-B048-85BDC9FD1C3A}</a:tableStyleId>
              </a:tblPr>
              <a:tblGrid>
                <a:gridCol w="1666678">
                  <a:extLst>
                    <a:ext uri="{9D8B030D-6E8A-4147-A177-3AD203B41FA5}">
                      <a16:colId xmlns="" xmlns:a16="http://schemas.microsoft.com/office/drawing/2014/main" val="20000"/>
                    </a:ext>
                  </a:extLst>
                </a:gridCol>
                <a:gridCol w="3257170">
                  <a:extLst>
                    <a:ext uri="{9D8B030D-6E8A-4147-A177-3AD203B41FA5}">
                      <a16:colId xmlns="" xmlns:a16="http://schemas.microsoft.com/office/drawing/2014/main" val="20001"/>
                    </a:ext>
                  </a:extLst>
                </a:gridCol>
                <a:gridCol w="3257170">
                  <a:extLst>
                    <a:ext uri="{9D8B030D-6E8A-4147-A177-3AD203B41FA5}">
                      <a16:colId xmlns="" xmlns:a16="http://schemas.microsoft.com/office/drawing/2014/main" val="20002"/>
                    </a:ext>
                  </a:extLst>
                </a:gridCol>
              </a:tblGrid>
              <a:tr h="497925">
                <a:tc>
                  <a:txBody>
                    <a:bodyPr/>
                    <a:lstStyle/>
                    <a:p>
                      <a:pPr algn="ctr"/>
                      <a:r>
                        <a:rPr lang="en-GB" sz="1400" dirty="0"/>
                        <a:t>Element</a:t>
                      </a:r>
                    </a:p>
                  </a:txBody>
                  <a:tcPr/>
                </a:tc>
                <a:tc>
                  <a:txBody>
                    <a:bodyPr/>
                    <a:lstStyle/>
                    <a:p>
                      <a:pPr algn="ctr"/>
                      <a:r>
                        <a:rPr lang="en-GB" sz="1400" dirty="0"/>
                        <a:t>Defra Retained responsibility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t>Supplier responsibility</a:t>
                      </a:r>
                    </a:p>
                  </a:txBody>
                  <a:tcPr/>
                </a:tc>
                <a:extLst>
                  <a:ext uri="{0D108BD9-81ED-4DB2-BD59-A6C34878D82A}">
                    <a16:rowId xmlns="" xmlns:a16="http://schemas.microsoft.com/office/drawing/2014/main" val="10000"/>
                  </a:ext>
                </a:extLst>
              </a:tr>
              <a:tr h="714090">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Operational Governance</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Service management data to support process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Cooperate with Defra Operational Governance</a:t>
                      </a:r>
                    </a:p>
                  </a:txBody>
                  <a:tcPr marL="68580" marR="68580" marT="0" marB="0"/>
                </a:tc>
                <a:extLst>
                  <a:ext uri="{0D108BD9-81ED-4DB2-BD59-A6C34878D82A}">
                    <a16:rowId xmlns="" xmlns:a16="http://schemas.microsoft.com/office/drawing/2014/main" val="10001"/>
                  </a:ext>
                </a:extLst>
              </a:tr>
              <a:tr h="723413">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Service Process Control and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a method to orchestrate and record and report on activity associated with process control </a:t>
                      </a: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Cooperate with Defra Service Process Control and Management</a:t>
                      </a:r>
                    </a:p>
                  </a:txBody>
                  <a:tcPr marL="68580" marR="68580" marT="0" marB="0"/>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4929371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latin typeface="Arial" charset="0"/>
                <a:cs typeface="Arial" charset="0"/>
              </a:rPr>
              <a:t>TOM – Strategy &amp; Planning</a:t>
            </a:r>
            <a:endParaRPr lang="en-GB" dirty="0"/>
          </a:p>
        </p:txBody>
      </p:sp>
      <p:sp>
        <p:nvSpPr>
          <p:cNvPr id="4" name="Slide Number Placeholder 3"/>
          <p:cNvSpPr>
            <a:spLocks noGrp="1"/>
          </p:cNvSpPr>
          <p:nvPr>
            <p:ph type="sldNum" sz="quarter" idx="10"/>
          </p:nvPr>
        </p:nvSpPr>
        <p:spPr/>
        <p:txBody>
          <a:bodyPr/>
          <a:lstStyle/>
          <a:p>
            <a:pPr>
              <a:defRPr/>
            </a:pPr>
            <a:fld id="{92F1128A-4069-486B-8539-CD8B1C2C27C5}" type="slidenum">
              <a:rPr lang="en-GB"/>
              <a:pPr>
                <a:defRPr/>
              </a:pPr>
              <a:t>38</a:t>
            </a:fld>
            <a:r>
              <a:rPr lang="en-GB" dirty="0"/>
              <a:t> - OFFICIAL</a:t>
            </a:r>
          </a:p>
        </p:txBody>
      </p:sp>
      <p:graphicFrame>
        <p:nvGraphicFramePr>
          <p:cNvPr id="8" name="Content Placeholder 5"/>
          <p:cNvGraphicFramePr>
            <a:graphicFrameLocks noGrp="1"/>
          </p:cNvGraphicFramePr>
          <p:nvPr>
            <p:ph idx="1"/>
            <p:extLst>
              <p:ext uri="{D42A27DB-BD31-4B8C-83A1-F6EECF244321}">
                <p14:modId xmlns:p14="http://schemas.microsoft.com/office/powerpoint/2010/main" val="2239500119"/>
              </p:ext>
            </p:extLst>
          </p:nvPr>
        </p:nvGraphicFramePr>
        <p:xfrm>
          <a:off x="254644" y="949324"/>
          <a:ext cx="8181018" cy="5231264"/>
        </p:xfrm>
        <a:graphic>
          <a:graphicData uri="http://schemas.openxmlformats.org/drawingml/2006/table">
            <a:tbl>
              <a:tblPr firstRow="1" bandRow="1">
                <a:tableStyleId>{5C22544A-7EE6-4342-B048-85BDC9FD1C3A}</a:tableStyleId>
              </a:tblPr>
              <a:tblGrid>
                <a:gridCol w="1666678">
                  <a:extLst>
                    <a:ext uri="{9D8B030D-6E8A-4147-A177-3AD203B41FA5}">
                      <a16:colId xmlns="" xmlns:a16="http://schemas.microsoft.com/office/drawing/2014/main" val="20000"/>
                    </a:ext>
                  </a:extLst>
                </a:gridCol>
                <a:gridCol w="3257170">
                  <a:extLst>
                    <a:ext uri="{9D8B030D-6E8A-4147-A177-3AD203B41FA5}">
                      <a16:colId xmlns="" xmlns:a16="http://schemas.microsoft.com/office/drawing/2014/main" val="20001"/>
                    </a:ext>
                  </a:extLst>
                </a:gridCol>
                <a:gridCol w="3257170">
                  <a:extLst>
                    <a:ext uri="{9D8B030D-6E8A-4147-A177-3AD203B41FA5}">
                      <a16:colId xmlns="" xmlns:a16="http://schemas.microsoft.com/office/drawing/2014/main" val="20002"/>
                    </a:ext>
                  </a:extLst>
                </a:gridCol>
              </a:tblGrid>
              <a:tr h="530053">
                <a:tc>
                  <a:txBody>
                    <a:bodyPr/>
                    <a:lstStyle/>
                    <a:p>
                      <a:pPr algn="ctr"/>
                      <a:r>
                        <a:rPr lang="en-GB" sz="1400" dirty="0"/>
                        <a:t>Element</a:t>
                      </a:r>
                    </a:p>
                  </a:txBody>
                  <a:tcPr/>
                </a:tc>
                <a:tc>
                  <a:txBody>
                    <a:bodyPr/>
                    <a:lstStyle/>
                    <a:p>
                      <a:pPr algn="ctr"/>
                      <a:r>
                        <a:rPr lang="en-GB" sz="1400" dirty="0"/>
                        <a:t>Defra Retained responsibility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t>Supplier responsibility</a:t>
                      </a:r>
                    </a:p>
                  </a:txBody>
                  <a:tcPr/>
                </a:tc>
                <a:extLst>
                  <a:ext uri="{0D108BD9-81ED-4DB2-BD59-A6C34878D82A}">
                    <a16:rowId xmlns="" xmlns:a16="http://schemas.microsoft.com/office/drawing/2014/main" val="10000"/>
                  </a:ext>
                </a:extLst>
              </a:tr>
              <a:tr h="760165">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Portfolio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Create and maintain the Portfolio management policy. </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Support Defra in delivery of Portfolio management</a:t>
                      </a:r>
                    </a:p>
                  </a:txBody>
                  <a:tcPr marL="68580" marR="68580" marT="0" marB="0"/>
                </a:tc>
                <a:extLst>
                  <a:ext uri="{0D108BD9-81ED-4DB2-BD59-A6C34878D82A}">
                    <a16:rowId xmlns="" xmlns:a16="http://schemas.microsoft.com/office/drawing/2014/main" val="10001"/>
                  </a:ext>
                </a:extLst>
              </a:tr>
              <a:tr h="770090">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Demand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Service management data to support process</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Service management data to support process</a:t>
                      </a:r>
                    </a:p>
                  </a:txBody>
                  <a:tcPr marL="68580" marR="68580" marT="0" marB="0"/>
                </a:tc>
                <a:extLst>
                  <a:ext uri="{0D108BD9-81ED-4DB2-BD59-A6C34878D82A}">
                    <a16:rowId xmlns="" xmlns:a16="http://schemas.microsoft.com/office/drawing/2014/main" val="10002"/>
                  </a:ext>
                </a:extLst>
              </a:tr>
              <a:tr h="389360">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Enterprise Architecture</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Service management data to support process</a:t>
                      </a:r>
                    </a:p>
                  </a:txBody>
                  <a:tcPr marL="68580" marR="68580" marT="0" marB="0"/>
                </a:tc>
                <a:tc>
                  <a:txBody>
                    <a:bodyPr/>
                    <a:lstStyle/>
                    <a:p>
                      <a:pPr>
                        <a:spcBef>
                          <a:spcPts val="600"/>
                        </a:spcBef>
                        <a:spcAft>
                          <a:spcPts val="60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1135633">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Business Relationship</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Record the relationships between business entities, services, functions and service levels</a:t>
                      </a:r>
                    </a:p>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a method to orchestrate and record and report on activity associated with business relationships</a:t>
                      </a:r>
                    </a:p>
                  </a:txBody>
                  <a:tcPr marL="68580" marR="68580" marT="0" marB="0"/>
                </a:tc>
                <a:tc>
                  <a:txBody>
                    <a:bodyPr/>
                    <a:lstStyle/>
                    <a:p>
                      <a:pPr>
                        <a:spcBef>
                          <a:spcPts val="600"/>
                        </a:spcBef>
                        <a:spcAft>
                          <a:spcPts val="60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r h="529958">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Information Security Strategy</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Service management data to support process</a:t>
                      </a: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Cooperate with Defra to maintain Information Security Strategy</a:t>
                      </a:r>
                    </a:p>
                  </a:txBody>
                  <a:tcPr marL="68580" marR="68580" marT="0" marB="0"/>
                </a:tc>
                <a:extLst>
                  <a:ext uri="{0D108BD9-81ED-4DB2-BD59-A6C34878D82A}">
                    <a16:rowId xmlns="" xmlns:a16="http://schemas.microsoft.com/office/drawing/2014/main" val="10005"/>
                  </a:ext>
                </a:extLst>
              </a:tr>
              <a:tr h="609874">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Programme  Management</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Service management data to support process</a:t>
                      </a:r>
                    </a:p>
                  </a:txBody>
                  <a:tcPr marL="68580" marR="68580" marT="0" marB="0"/>
                </a:tc>
                <a:tc>
                  <a:txBody>
                    <a:bodyPr/>
                    <a:lstStyle/>
                    <a:p>
                      <a:pPr>
                        <a:spcBef>
                          <a:spcPts val="600"/>
                        </a:spcBef>
                        <a:spcAft>
                          <a:spcPts val="60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6"/>
                  </a:ext>
                </a:extLst>
              </a:tr>
              <a:tr h="506131">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Risk Management and Compliance</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Service management data to support process</a:t>
                      </a:r>
                    </a:p>
                  </a:txBody>
                  <a:tcPr marL="68580" marR="68580" marT="0" marB="0"/>
                </a:tc>
                <a:tc>
                  <a:txBody>
                    <a:bodyPr/>
                    <a:lstStyle/>
                    <a:p>
                      <a:pPr>
                        <a:spcBef>
                          <a:spcPts val="600"/>
                        </a:spcBef>
                        <a:spcAft>
                          <a:spcPts val="60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8788191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latin typeface="Arial" charset="0"/>
                <a:cs typeface="Arial" charset="0"/>
              </a:rPr>
              <a:t>TOM – Suppliers</a:t>
            </a:r>
            <a:endParaRPr lang="en-GB" dirty="0"/>
          </a:p>
        </p:txBody>
      </p:sp>
      <p:sp>
        <p:nvSpPr>
          <p:cNvPr id="4" name="Slide Number Placeholder 3"/>
          <p:cNvSpPr>
            <a:spLocks noGrp="1"/>
          </p:cNvSpPr>
          <p:nvPr>
            <p:ph type="sldNum" sz="quarter" idx="10"/>
          </p:nvPr>
        </p:nvSpPr>
        <p:spPr/>
        <p:txBody>
          <a:bodyPr/>
          <a:lstStyle/>
          <a:p>
            <a:pPr>
              <a:defRPr/>
            </a:pPr>
            <a:fld id="{92F1128A-4069-486B-8539-CD8B1C2C27C5}" type="slidenum">
              <a:rPr lang="en-GB" smtClean="0"/>
              <a:pPr>
                <a:defRPr/>
              </a:pPr>
              <a:t>39</a:t>
            </a:fld>
            <a:r>
              <a:rPr lang="en-GB" dirty="0"/>
              <a:t> - OFFICIAL</a:t>
            </a:r>
          </a:p>
        </p:txBody>
      </p:sp>
      <p:graphicFrame>
        <p:nvGraphicFramePr>
          <p:cNvPr id="8" name="Content Placeholder 5"/>
          <p:cNvGraphicFramePr>
            <a:graphicFrameLocks noGrp="1"/>
          </p:cNvGraphicFramePr>
          <p:nvPr>
            <p:ph idx="1"/>
            <p:extLst>
              <p:ext uri="{D42A27DB-BD31-4B8C-83A1-F6EECF244321}">
                <p14:modId xmlns:p14="http://schemas.microsoft.com/office/powerpoint/2010/main" val="3789964040"/>
              </p:ext>
            </p:extLst>
          </p:nvPr>
        </p:nvGraphicFramePr>
        <p:xfrm>
          <a:off x="254644" y="1266403"/>
          <a:ext cx="8181018" cy="1935428"/>
        </p:xfrm>
        <a:graphic>
          <a:graphicData uri="http://schemas.openxmlformats.org/drawingml/2006/table">
            <a:tbl>
              <a:tblPr firstRow="1" bandRow="1">
                <a:tableStyleId>{5C22544A-7EE6-4342-B048-85BDC9FD1C3A}</a:tableStyleId>
              </a:tblPr>
              <a:tblGrid>
                <a:gridCol w="1666678">
                  <a:extLst>
                    <a:ext uri="{9D8B030D-6E8A-4147-A177-3AD203B41FA5}">
                      <a16:colId xmlns="" xmlns:a16="http://schemas.microsoft.com/office/drawing/2014/main" val="20000"/>
                    </a:ext>
                  </a:extLst>
                </a:gridCol>
                <a:gridCol w="3257170">
                  <a:extLst>
                    <a:ext uri="{9D8B030D-6E8A-4147-A177-3AD203B41FA5}">
                      <a16:colId xmlns="" xmlns:a16="http://schemas.microsoft.com/office/drawing/2014/main" val="20001"/>
                    </a:ext>
                  </a:extLst>
                </a:gridCol>
                <a:gridCol w="3257170">
                  <a:extLst>
                    <a:ext uri="{9D8B030D-6E8A-4147-A177-3AD203B41FA5}">
                      <a16:colId xmlns="" xmlns:a16="http://schemas.microsoft.com/office/drawing/2014/main" val="20002"/>
                    </a:ext>
                  </a:extLst>
                </a:gridCol>
              </a:tblGrid>
              <a:tr h="497925">
                <a:tc>
                  <a:txBody>
                    <a:bodyPr/>
                    <a:lstStyle/>
                    <a:p>
                      <a:pPr algn="ctr"/>
                      <a:r>
                        <a:rPr lang="en-GB" sz="1400" dirty="0"/>
                        <a:t>Element</a:t>
                      </a:r>
                    </a:p>
                  </a:txBody>
                  <a:tcPr/>
                </a:tc>
                <a:tc>
                  <a:txBody>
                    <a:bodyPr/>
                    <a:lstStyle/>
                    <a:p>
                      <a:pPr algn="ctr"/>
                      <a:r>
                        <a:rPr lang="en-GB" sz="1400" dirty="0"/>
                        <a:t>Defra Retained responsibility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t>Supplier responsibility</a:t>
                      </a:r>
                    </a:p>
                  </a:txBody>
                  <a:tcPr/>
                </a:tc>
                <a:extLst>
                  <a:ext uri="{0D108BD9-81ED-4DB2-BD59-A6C34878D82A}">
                    <a16:rowId xmlns="" xmlns:a16="http://schemas.microsoft.com/office/drawing/2014/main" val="10000"/>
                  </a:ext>
                </a:extLst>
              </a:tr>
              <a:tr h="714090">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Interface</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an interface to enable ITSM systems to be integrated enabling exchange of data in near real-time for the core processes </a:t>
                      </a:r>
                    </a:p>
                  </a:txBody>
                  <a:tcPr marL="68580" marR="68580" marT="0" marB="0"/>
                </a:tc>
                <a:tc>
                  <a:txBody>
                    <a:bodyPr/>
                    <a:lstStyle/>
                    <a:p>
                      <a:pPr>
                        <a:spcBef>
                          <a:spcPts val="600"/>
                        </a:spcBef>
                        <a:spcAft>
                          <a:spcPts val="60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723413">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Service Performance</a:t>
                      </a:r>
                    </a:p>
                  </a:txBody>
                  <a:tcPr marL="68580" marR="68580" marT="0" marB="0"/>
                </a:tc>
                <a:tc>
                  <a:txBody>
                    <a:bodyPr/>
                    <a:lstStyle/>
                    <a:p>
                      <a:pPr>
                        <a:spcBef>
                          <a:spcPts val="600"/>
                        </a:spcBef>
                        <a:spcAft>
                          <a:spcPts val="6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a solution to enable individual supplier performance to be recorded, monitored and reported on</a:t>
                      </a:r>
                    </a:p>
                  </a:txBody>
                  <a:tcPr marL="68580" marR="68580" marT="0" marB="0"/>
                </a:tc>
                <a:tc>
                  <a:txBody>
                    <a:bodyPr/>
                    <a:lstStyle/>
                    <a:p>
                      <a:pPr>
                        <a:spcBef>
                          <a:spcPts val="600"/>
                        </a:spcBef>
                        <a:spcAft>
                          <a:spcPts val="60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936590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latin typeface="Arial" charset="0"/>
                <a:cs typeface="Arial" charset="0"/>
              </a:rPr>
              <a:t>Design </a:t>
            </a:r>
            <a:r>
              <a:rPr lang="en-GB" altLang="en-US" dirty="0" smtClean="0">
                <a:latin typeface="Arial" charset="0"/>
                <a:cs typeface="Arial" charset="0"/>
              </a:rPr>
              <a:t>Principles </a:t>
            </a:r>
            <a:r>
              <a:rPr lang="en-GB" altLang="en-US" dirty="0">
                <a:latin typeface="Arial" charset="0"/>
                <a:cs typeface="Arial" charset="0"/>
              </a:rPr>
              <a:t>for Service Management </a:t>
            </a:r>
            <a:endParaRPr lang="en-GB" dirty="0"/>
          </a:p>
        </p:txBody>
      </p:sp>
      <p:sp>
        <p:nvSpPr>
          <p:cNvPr id="4" name="Slide Number Placeholder 3"/>
          <p:cNvSpPr>
            <a:spLocks noGrp="1"/>
          </p:cNvSpPr>
          <p:nvPr>
            <p:ph type="sldNum" sz="quarter" idx="10"/>
          </p:nvPr>
        </p:nvSpPr>
        <p:spPr/>
        <p:txBody>
          <a:bodyPr/>
          <a:lstStyle/>
          <a:p>
            <a:pPr>
              <a:defRPr/>
            </a:pPr>
            <a:fld id="{92F1128A-4069-486B-8539-CD8B1C2C27C5}" type="slidenum">
              <a:rPr lang="en-GB" smtClean="0"/>
              <a:pPr>
                <a:defRPr/>
              </a:pPr>
              <a:t>4</a:t>
            </a:fld>
            <a:r>
              <a:rPr lang="en-GB" dirty="0"/>
              <a:t> - OFFICIAL</a:t>
            </a:r>
          </a:p>
        </p:txBody>
      </p:sp>
      <p:graphicFrame>
        <p:nvGraphicFramePr>
          <p:cNvPr id="8" name="Content Placeholder 5"/>
          <p:cNvGraphicFramePr>
            <a:graphicFrameLocks noGrp="1"/>
          </p:cNvGraphicFramePr>
          <p:nvPr>
            <p:ph idx="1"/>
            <p:extLst>
              <p:ext uri="{D42A27DB-BD31-4B8C-83A1-F6EECF244321}">
                <p14:modId xmlns:p14="http://schemas.microsoft.com/office/powerpoint/2010/main" val="919865921"/>
              </p:ext>
            </p:extLst>
          </p:nvPr>
        </p:nvGraphicFramePr>
        <p:xfrm>
          <a:off x="254644" y="2679404"/>
          <a:ext cx="8692586" cy="2375497"/>
        </p:xfrm>
        <a:graphic>
          <a:graphicData uri="http://schemas.openxmlformats.org/drawingml/2006/table">
            <a:tbl>
              <a:tblPr firstRow="1" bandRow="1">
                <a:tableStyleId>{5C22544A-7EE6-4342-B048-85BDC9FD1C3A}</a:tableStyleId>
              </a:tblPr>
              <a:tblGrid>
                <a:gridCol w="2942363">
                  <a:extLst>
                    <a:ext uri="{9D8B030D-6E8A-4147-A177-3AD203B41FA5}">
                      <a16:colId xmlns="" xmlns:a16="http://schemas.microsoft.com/office/drawing/2014/main" val="20000"/>
                    </a:ext>
                  </a:extLst>
                </a:gridCol>
                <a:gridCol w="5750223">
                  <a:extLst>
                    <a:ext uri="{9D8B030D-6E8A-4147-A177-3AD203B41FA5}">
                      <a16:colId xmlns="" xmlns:a16="http://schemas.microsoft.com/office/drawing/2014/main" val="20001"/>
                    </a:ext>
                  </a:extLst>
                </a:gridCol>
              </a:tblGrid>
              <a:tr h="282885">
                <a:tc>
                  <a:txBody>
                    <a:bodyPr/>
                    <a:lstStyle/>
                    <a:p>
                      <a:r>
                        <a:rPr lang="en-GB" sz="1400" dirty="0"/>
                        <a:t>Services</a:t>
                      </a:r>
                    </a:p>
                  </a:txBody>
                  <a:tcPr/>
                </a:tc>
                <a:tc>
                  <a:txBody>
                    <a:bodyPr/>
                    <a:lstStyle/>
                    <a:p>
                      <a:r>
                        <a:rPr lang="en-GB" sz="1400" dirty="0"/>
                        <a:t>Scope of  Workstream Architecture</a:t>
                      </a:r>
                    </a:p>
                  </a:txBody>
                  <a:tcPr/>
                </a:tc>
                <a:extLst>
                  <a:ext uri="{0D108BD9-81ED-4DB2-BD59-A6C34878D82A}">
                    <a16:rowId xmlns="" xmlns:a16="http://schemas.microsoft.com/office/drawing/2014/main" val="10000"/>
                  </a:ext>
                </a:extLst>
              </a:tr>
              <a:tr h="366078">
                <a:tc>
                  <a:txBody>
                    <a:bodyPr/>
                    <a:lstStyle/>
                    <a:p>
                      <a:r>
                        <a:rPr lang="en-GB" sz="1400" dirty="0">
                          <a:latin typeface="Arial" panose="020B0604020202020204" pitchFamily="34" charset="0"/>
                          <a:cs typeface="Arial" panose="020B0604020202020204" pitchFamily="34" charset="0"/>
                        </a:rPr>
                        <a:t>Work-stream scope</a:t>
                      </a:r>
                    </a:p>
                  </a:txBody>
                  <a:tcPr/>
                </a:tc>
                <a:tc>
                  <a:txBody>
                    <a:bodyPr/>
                    <a:lstStyle/>
                    <a:p>
                      <a:r>
                        <a:rPr lang="en-US" sz="1400" dirty="0">
                          <a:solidFill>
                            <a:schemeClr val="tx1">
                              <a:lumMod val="65000"/>
                              <a:lumOff val="35000"/>
                            </a:schemeClr>
                          </a:solidFill>
                          <a:latin typeface="Arial" panose="020B0604020202020204" pitchFamily="34" charset="0"/>
                          <a:cs typeface="Arial" panose="020B0604020202020204" pitchFamily="34" charset="0"/>
                        </a:rPr>
                        <a:t> UnITy BOARD PAPER - UnITy </a:t>
                      </a:r>
                      <a:r>
                        <a:rPr lang="en-US" sz="1400" dirty="0" err="1">
                          <a:solidFill>
                            <a:schemeClr val="tx1">
                              <a:lumMod val="65000"/>
                              <a:lumOff val="35000"/>
                            </a:schemeClr>
                          </a:solidFill>
                          <a:latin typeface="Arial" panose="020B0604020202020204" pitchFamily="34" charset="0"/>
                          <a:cs typeface="Arial" panose="020B0604020202020204" pitchFamily="34" charset="0"/>
                        </a:rPr>
                        <a:t>Programme</a:t>
                      </a:r>
                      <a:r>
                        <a:rPr lang="en-US" sz="1400" dirty="0">
                          <a:solidFill>
                            <a:schemeClr val="tx1">
                              <a:lumMod val="65000"/>
                              <a:lumOff val="35000"/>
                            </a:schemeClr>
                          </a:solidFill>
                          <a:latin typeface="Arial" panose="020B0604020202020204" pitchFamily="34" charset="0"/>
                          <a:cs typeface="Arial" panose="020B0604020202020204" pitchFamily="34" charset="0"/>
                        </a:rPr>
                        <a:t> Scope </a:t>
                      </a:r>
                    </a:p>
                  </a:txBody>
                  <a:tcPr/>
                </a:tc>
                <a:extLst>
                  <a:ext uri="{0D108BD9-81ED-4DB2-BD59-A6C34878D82A}">
                    <a16:rowId xmlns="" xmlns:a16="http://schemas.microsoft.com/office/drawing/2014/main" val="10001"/>
                  </a:ext>
                </a:extLst>
              </a:tr>
              <a:tr h="344554">
                <a:tc>
                  <a:txBody>
                    <a:bodyPr/>
                    <a:lstStyle/>
                    <a:p>
                      <a:r>
                        <a:rPr lang="en-GB" sz="1400" dirty="0">
                          <a:latin typeface="Arial" panose="020B0604020202020204" pitchFamily="34" charset="0"/>
                          <a:cs typeface="Arial" panose="020B0604020202020204" pitchFamily="34" charset="0"/>
                        </a:rPr>
                        <a:t>Proposition Paper</a:t>
                      </a:r>
                    </a:p>
                  </a:txBody>
                  <a:tcPr/>
                </a:tc>
                <a:tc>
                  <a:txBody>
                    <a:bodyPr/>
                    <a:lstStyle/>
                    <a:p>
                      <a:r>
                        <a:rPr lang="en-US" sz="1400" dirty="0">
                          <a:solidFill>
                            <a:schemeClr val="tx1">
                              <a:lumMod val="65000"/>
                              <a:lumOff val="35000"/>
                            </a:schemeClr>
                          </a:solidFill>
                          <a:latin typeface="Arial" panose="020B0604020202020204" pitchFamily="34" charset="0"/>
                          <a:cs typeface="Arial" panose="020B0604020202020204" pitchFamily="34" charset="0"/>
                        </a:rPr>
                        <a:t>UnITy Service Management Work-stream Proposition paper</a:t>
                      </a:r>
                    </a:p>
                  </a:txBody>
                  <a:tcPr/>
                </a:tc>
                <a:extLst>
                  <a:ext uri="{0D108BD9-81ED-4DB2-BD59-A6C34878D82A}">
                    <a16:rowId xmlns="" xmlns:a16="http://schemas.microsoft.com/office/drawing/2014/main" val="10002"/>
                  </a:ext>
                </a:extLst>
              </a:tr>
              <a:tr h="372565">
                <a:tc>
                  <a:txBody>
                    <a:bodyPr/>
                    <a:lstStyle/>
                    <a:p>
                      <a:r>
                        <a:rPr lang="en-GB" sz="1400" dirty="0">
                          <a:latin typeface="Arial" panose="020B0604020202020204" pitchFamily="34" charset="0"/>
                          <a:cs typeface="Arial" panose="020B0604020202020204" pitchFamily="34" charset="0"/>
                        </a:rPr>
                        <a:t>Architecture</a:t>
                      </a:r>
                      <a:r>
                        <a:rPr lang="en-GB" sz="1400" baseline="0" dirty="0">
                          <a:latin typeface="Arial" panose="020B0604020202020204" pitchFamily="34" charset="0"/>
                          <a:cs typeface="Arial" panose="020B0604020202020204" pitchFamily="34" charset="0"/>
                        </a:rPr>
                        <a:t> Principals</a:t>
                      </a:r>
                      <a:endParaRPr lang="en-GB" sz="1400" dirty="0">
                        <a:latin typeface="Arial" panose="020B0604020202020204" pitchFamily="34" charset="0"/>
                        <a:cs typeface="Arial" panose="020B0604020202020204" pitchFamily="34" charset="0"/>
                      </a:endParaRPr>
                    </a:p>
                  </a:txBody>
                  <a:tcPr/>
                </a:tc>
                <a:tc>
                  <a:txBody>
                    <a:bodyPr/>
                    <a:lstStyle/>
                    <a:p>
                      <a:r>
                        <a:rPr lang="en-US" altLang="en-US" sz="1400" kern="0" dirty="0" smtClean="0">
                          <a:solidFill>
                            <a:schemeClr val="tx1">
                              <a:lumMod val="65000"/>
                              <a:lumOff val="35000"/>
                            </a:schemeClr>
                          </a:solidFill>
                          <a:latin typeface="Arial" panose="020B0604020202020204" pitchFamily="34" charset="0"/>
                          <a:cs typeface="Arial" panose="020B0604020202020204" pitchFamily="34" charset="0"/>
                        </a:rPr>
                        <a:t>Network Architecture Design Board </a:t>
                      </a:r>
                      <a:r>
                        <a:rPr lang="en-US" altLang="en-US" sz="1400" kern="0" dirty="0">
                          <a:solidFill>
                            <a:schemeClr val="tx1">
                              <a:lumMod val="65000"/>
                              <a:lumOff val="35000"/>
                            </a:schemeClr>
                          </a:solidFill>
                          <a:latin typeface="Arial" panose="020B0604020202020204" pitchFamily="34" charset="0"/>
                          <a:cs typeface="Arial" panose="020B0604020202020204" pitchFamily="34" charset="0"/>
                        </a:rPr>
                        <a:t>- Interim Architecture Principles v0.4</a:t>
                      </a:r>
                    </a:p>
                  </a:txBody>
                  <a:tcPr/>
                </a:tc>
                <a:extLst>
                  <a:ext uri="{0D108BD9-81ED-4DB2-BD59-A6C34878D82A}">
                    <a16:rowId xmlns="" xmlns:a16="http://schemas.microsoft.com/office/drawing/2014/main" val="10003"/>
                  </a:ext>
                </a:extLst>
              </a:tr>
              <a:tr h="323746">
                <a:tc>
                  <a:txBody>
                    <a:bodyPr/>
                    <a:lstStyle/>
                    <a:p>
                      <a:pPr marL="0" algn="l" defTabSz="914400" rtl="0" eaLnBrk="1" latinLnBrk="0" hangingPunct="1"/>
                      <a:r>
                        <a:rPr lang="en-GB" altLang="en-US" sz="1400" kern="0">
                          <a:solidFill>
                            <a:schemeClr val="tx1"/>
                          </a:solidFill>
                          <a:latin typeface="Arial" panose="020B0604020202020204" pitchFamily="34" charset="0"/>
                          <a:ea typeface="+mn-ea"/>
                          <a:cs typeface="Arial" panose="020B0604020202020204" pitchFamily="34" charset="0"/>
                        </a:rPr>
                        <a:t>Architecture Scope</a:t>
                      </a:r>
                      <a:endParaRPr lang="en-GB" altLang="en-US" sz="1400" kern="0" dirty="0">
                        <a:solidFill>
                          <a:schemeClr val="tx1"/>
                        </a:solidFill>
                        <a:latin typeface="Arial" panose="020B0604020202020204" pitchFamily="34" charset="0"/>
                        <a:ea typeface="+mn-ea"/>
                        <a:cs typeface="Arial" panose="020B0604020202020204" pitchFamily="34" charset="0"/>
                      </a:endParaRPr>
                    </a:p>
                  </a:txBody>
                  <a:tcPr/>
                </a:tc>
                <a:tc>
                  <a:txBody>
                    <a:bodyPr/>
                    <a:lstStyle/>
                    <a:p>
                      <a:pPr marL="0" algn="l" defTabSz="914400" rtl="0" eaLnBrk="1" latinLnBrk="0" hangingPunct="1"/>
                      <a:r>
                        <a:rPr lang="en-US" altLang="en-US" sz="1400" kern="0" dirty="0">
                          <a:solidFill>
                            <a:schemeClr val="tx1">
                              <a:lumMod val="65000"/>
                              <a:lumOff val="35000"/>
                            </a:schemeClr>
                          </a:solidFill>
                          <a:latin typeface="Arial" panose="020B0604020202020204" pitchFamily="34" charset="0"/>
                          <a:ea typeface="+mn-ea"/>
                          <a:cs typeface="Arial" panose="020B0604020202020204" pitchFamily="34" charset="0"/>
                        </a:rPr>
                        <a:t>Technical Reference Model Taxonomy v0.12</a:t>
                      </a:r>
                    </a:p>
                  </a:txBody>
                  <a:tcPr/>
                </a:tc>
                <a:extLst>
                  <a:ext uri="{0D108BD9-81ED-4DB2-BD59-A6C34878D82A}">
                    <a16:rowId xmlns="" xmlns:a16="http://schemas.microsoft.com/office/drawing/2014/main" val="10004"/>
                  </a:ext>
                </a:extLst>
              </a:tr>
              <a:tr h="323746">
                <a:tc>
                  <a:txBody>
                    <a:bodyPr/>
                    <a:lstStyle/>
                    <a:p>
                      <a:pPr marL="0" algn="l" defTabSz="914400" rtl="0" eaLnBrk="1" latinLnBrk="0" hangingPunct="1"/>
                      <a:r>
                        <a:rPr lang="en-GB" altLang="en-US" sz="1400" kern="0" dirty="0">
                          <a:solidFill>
                            <a:schemeClr val="tx1"/>
                          </a:solidFill>
                          <a:latin typeface="Arial" panose="020B0604020202020204" pitchFamily="34" charset="0"/>
                          <a:ea typeface="+mn-ea"/>
                          <a:cs typeface="Arial" panose="020B0604020202020204" pitchFamily="34" charset="0"/>
                        </a:rPr>
                        <a:t>Service Management Scope</a:t>
                      </a:r>
                    </a:p>
                  </a:txBody>
                  <a:tcPr/>
                </a:tc>
                <a:tc>
                  <a:txBody>
                    <a:bodyPr/>
                    <a:lstStyle/>
                    <a:p>
                      <a:pPr marL="0" algn="l" defTabSz="914400" rtl="0" eaLnBrk="1" latinLnBrk="0" hangingPunct="1"/>
                      <a:r>
                        <a:rPr lang="en-US" altLang="en-US" sz="1400" kern="0" dirty="0">
                          <a:solidFill>
                            <a:schemeClr val="tx1">
                              <a:lumMod val="65000"/>
                              <a:lumOff val="35000"/>
                            </a:schemeClr>
                          </a:solidFill>
                          <a:latin typeface="Arial" panose="020B0604020202020204" pitchFamily="34" charset="0"/>
                          <a:ea typeface="+mn-ea"/>
                          <a:cs typeface="Arial" panose="020B0604020202020204" pitchFamily="34" charset="0"/>
                        </a:rPr>
                        <a:t>Service Management, High Level Target Operating Model 20</a:t>
                      </a:r>
                      <a:r>
                        <a:rPr lang="en-US" altLang="en-US" sz="1400" kern="0" baseline="30000" dirty="0">
                          <a:solidFill>
                            <a:schemeClr val="tx1">
                              <a:lumMod val="65000"/>
                              <a:lumOff val="35000"/>
                            </a:schemeClr>
                          </a:solidFill>
                          <a:latin typeface="Arial" panose="020B0604020202020204" pitchFamily="34" charset="0"/>
                          <a:ea typeface="+mn-ea"/>
                          <a:cs typeface="Arial" panose="020B0604020202020204" pitchFamily="34" charset="0"/>
                        </a:rPr>
                        <a:t>th</a:t>
                      </a:r>
                      <a:r>
                        <a:rPr lang="en-US" altLang="en-US" sz="1400" kern="0" dirty="0">
                          <a:solidFill>
                            <a:schemeClr val="tx1">
                              <a:lumMod val="65000"/>
                              <a:lumOff val="35000"/>
                            </a:schemeClr>
                          </a:solidFill>
                          <a:latin typeface="Arial" panose="020B0604020202020204" pitchFamily="34" charset="0"/>
                          <a:ea typeface="+mn-ea"/>
                          <a:cs typeface="Arial" panose="020B0604020202020204" pitchFamily="34" charset="0"/>
                        </a:rPr>
                        <a:t> May 2016</a:t>
                      </a:r>
                    </a:p>
                  </a:txBody>
                  <a:tcPr/>
                </a:tc>
                <a:extLst>
                  <a:ext uri="{0D108BD9-81ED-4DB2-BD59-A6C34878D82A}">
                    <a16:rowId xmlns="" xmlns:a16="http://schemas.microsoft.com/office/drawing/2014/main" val="10005"/>
                  </a:ext>
                </a:extLst>
              </a:tr>
            </a:tbl>
          </a:graphicData>
        </a:graphic>
      </p:graphicFrame>
      <p:sp>
        <p:nvSpPr>
          <p:cNvPr id="3" name="TextBox 2"/>
          <p:cNvSpPr txBox="1"/>
          <p:nvPr/>
        </p:nvSpPr>
        <p:spPr>
          <a:xfrm>
            <a:off x="254644" y="1527987"/>
            <a:ext cx="8692586" cy="707886"/>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Service Management </a:t>
            </a:r>
            <a:r>
              <a:rPr lang="en-GB" sz="2000" dirty="0" smtClean="0">
                <a:latin typeface="Arial" panose="020B0604020202020204" pitchFamily="34" charset="0"/>
                <a:cs typeface="Arial" panose="020B0604020202020204" pitchFamily="34" charset="0"/>
              </a:rPr>
              <a:t>design principles have </a:t>
            </a:r>
            <a:r>
              <a:rPr lang="en-GB" sz="2000" dirty="0">
                <a:latin typeface="Arial" panose="020B0604020202020204" pitchFamily="34" charset="0"/>
                <a:cs typeface="Arial" panose="020B0604020202020204" pitchFamily="34" charset="0"/>
              </a:rPr>
              <a:t>been derived from the following:</a:t>
            </a:r>
          </a:p>
        </p:txBody>
      </p:sp>
    </p:spTree>
    <p:extLst>
      <p:ext uri="{BB962C8B-B14F-4D97-AF65-F5344CB8AC3E}">
        <p14:creationId xmlns:p14="http://schemas.microsoft.com/office/powerpoint/2010/main" val="13448608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Dependencies Summary</a:t>
            </a:r>
          </a:p>
        </p:txBody>
      </p:sp>
      <p:sp>
        <p:nvSpPr>
          <p:cNvPr id="4" name="Slide Number Placeholder 3"/>
          <p:cNvSpPr>
            <a:spLocks noGrp="1"/>
          </p:cNvSpPr>
          <p:nvPr>
            <p:ph type="sldNum" sz="quarter" idx="10"/>
          </p:nvPr>
        </p:nvSpPr>
        <p:spPr/>
        <p:txBody>
          <a:bodyPr/>
          <a:lstStyle/>
          <a:p>
            <a:pPr>
              <a:defRPr/>
            </a:pPr>
            <a:fld id="{92F1128A-4069-486B-8539-CD8B1C2C27C5}" type="slidenum">
              <a:rPr lang="en-GB" smtClean="0"/>
              <a:pPr>
                <a:defRPr/>
              </a:pPr>
              <a:t>40</a:t>
            </a:fld>
            <a:r>
              <a:rPr lang="en-GB" dirty="0"/>
              <a:t> - OFFICIAL</a:t>
            </a:r>
          </a:p>
        </p:txBody>
      </p:sp>
      <p:graphicFrame>
        <p:nvGraphicFramePr>
          <p:cNvPr id="8" name="Content Placeholder 5"/>
          <p:cNvGraphicFramePr>
            <a:graphicFrameLocks noGrp="1"/>
          </p:cNvGraphicFramePr>
          <p:nvPr>
            <p:ph idx="1"/>
            <p:extLst/>
          </p:nvPr>
        </p:nvGraphicFramePr>
        <p:xfrm>
          <a:off x="347240" y="1254125"/>
          <a:ext cx="8310623" cy="4797163"/>
        </p:xfrm>
        <a:graphic>
          <a:graphicData uri="http://schemas.openxmlformats.org/drawingml/2006/table">
            <a:tbl>
              <a:tblPr firstRow="1" bandRow="1">
                <a:tableStyleId>{5C22544A-7EE6-4342-B048-85BDC9FD1C3A}</a:tableStyleId>
              </a:tblPr>
              <a:tblGrid>
                <a:gridCol w="2048230">
                  <a:extLst>
                    <a:ext uri="{9D8B030D-6E8A-4147-A177-3AD203B41FA5}">
                      <a16:colId xmlns="" xmlns:a16="http://schemas.microsoft.com/office/drawing/2014/main" val="20000"/>
                    </a:ext>
                  </a:extLst>
                </a:gridCol>
                <a:gridCol w="6262393">
                  <a:extLst>
                    <a:ext uri="{9D8B030D-6E8A-4147-A177-3AD203B41FA5}">
                      <a16:colId xmlns="" xmlns:a16="http://schemas.microsoft.com/office/drawing/2014/main" val="20001"/>
                    </a:ext>
                  </a:extLst>
                </a:gridCol>
              </a:tblGrid>
              <a:tr h="569105">
                <a:tc>
                  <a:txBody>
                    <a:bodyPr/>
                    <a:lstStyle/>
                    <a:p>
                      <a:r>
                        <a:rPr lang="en-GB" sz="1400" dirty="0"/>
                        <a:t>Responsible</a:t>
                      </a:r>
                      <a:r>
                        <a:rPr lang="en-GB" sz="1400" baseline="0" dirty="0"/>
                        <a:t> </a:t>
                      </a:r>
                      <a:r>
                        <a:rPr lang="en-GB" sz="1400" dirty="0"/>
                        <a:t>Workstream Architecture</a:t>
                      </a:r>
                    </a:p>
                  </a:txBody>
                  <a:tcPr/>
                </a:tc>
                <a:tc>
                  <a:txBody>
                    <a:bodyPr/>
                    <a:lstStyle/>
                    <a:p>
                      <a:r>
                        <a:rPr lang="en-GB" sz="1400" dirty="0"/>
                        <a:t>Delegated</a:t>
                      </a:r>
                      <a:r>
                        <a:rPr lang="en-GB" sz="1400" baseline="0" dirty="0"/>
                        <a:t> Scope</a:t>
                      </a:r>
                      <a:endParaRPr lang="en-GB" sz="1400" dirty="0"/>
                    </a:p>
                  </a:txBody>
                  <a:tcPr/>
                </a:tc>
                <a:extLst>
                  <a:ext uri="{0D108BD9-81ED-4DB2-BD59-A6C34878D82A}">
                    <a16:rowId xmlns="" xmlns:a16="http://schemas.microsoft.com/office/drawing/2014/main" val="10000"/>
                  </a:ext>
                </a:extLst>
              </a:tr>
              <a:tr h="872108">
                <a:tc>
                  <a:txBody>
                    <a:bodyPr/>
                    <a:lstStyle/>
                    <a:p>
                      <a:pPr marL="0" algn="l" defTabSz="914400" rtl="0" eaLnBrk="1" latinLnBrk="0" hangingPunct="1"/>
                      <a:r>
                        <a:rPr lang="en-GB" altLang="en-US" sz="1400" kern="0" dirty="0">
                          <a:solidFill>
                            <a:schemeClr val="tx1">
                              <a:lumMod val="65000"/>
                              <a:lumOff val="35000"/>
                            </a:schemeClr>
                          </a:solidFill>
                          <a:latin typeface="Arial" charset="0"/>
                          <a:ea typeface="+mn-ea"/>
                          <a:cs typeface="+mn-cs"/>
                        </a:rPr>
                        <a:t>All work-streams</a:t>
                      </a:r>
                    </a:p>
                  </a:txBody>
                  <a:tcPr/>
                </a:tc>
                <a:tc>
                  <a:txBody>
                    <a:bodyPr/>
                    <a:lstStyle/>
                    <a:p>
                      <a:pPr marL="0" algn="l" defTabSz="914400" rtl="0" eaLnBrk="1" latinLnBrk="0" hangingPunct="1"/>
                      <a:r>
                        <a:rPr lang="en-US" altLang="en-US" sz="1400" kern="0" dirty="0">
                          <a:solidFill>
                            <a:schemeClr val="tx1">
                              <a:lumMod val="65000"/>
                              <a:lumOff val="35000"/>
                            </a:schemeClr>
                          </a:solidFill>
                          <a:latin typeface="Arial" charset="0"/>
                          <a:ea typeface="+mn-ea"/>
                          <a:cs typeface="+mn-cs"/>
                        </a:rPr>
                        <a:t>Provide</a:t>
                      </a:r>
                      <a:r>
                        <a:rPr lang="en-US" altLang="en-US" sz="1400" kern="0" baseline="0" dirty="0">
                          <a:solidFill>
                            <a:schemeClr val="tx1">
                              <a:lumMod val="65000"/>
                              <a:lumOff val="35000"/>
                            </a:schemeClr>
                          </a:solidFill>
                          <a:latin typeface="Arial" charset="0"/>
                          <a:ea typeface="+mn-ea"/>
                          <a:cs typeface="+mn-cs"/>
                        </a:rPr>
                        <a:t> s</a:t>
                      </a:r>
                      <a:r>
                        <a:rPr lang="en-US" altLang="en-US" sz="1400" kern="0" dirty="0">
                          <a:solidFill>
                            <a:schemeClr val="tx1">
                              <a:lumMod val="65000"/>
                              <a:lumOff val="35000"/>
                            </a:schemeClr>
                          </a:solidFill>
                          <a:latin typeface="Arial" charset="0"/>
                          <a:ea typeface="+mn-ea"/>
                          <a:cs typeface="+mn-cs"/>
                        </a:rPr>
                        <a:t>ervice specific management tools, delivery/fulfilment processes necessary to operate a</a:t>
                      </a:r>
                      <a:r>
                        <a:rPr lang="en-US" altLang="en-US" sz="1400" kern="0" baseline="0" dirty="0">
                          <a:solidFill>
                            <a:schemeClr val="tx1">
                              <a:lumMod val="65000"/>
                              <a:lumOff val="35000"/>
                            </a:schemeClr>
                          </a:solidFill>
                          <a:latin typeface="Arial" charset="0"/>
                          <a:ea typeface="+mn-ea"/>
                          <a:cs typeface="+mn-cs"/>
                        </a:rPr>
                        <a:t> specific service.</a:t>
                      </a:r>
                      <a:endParaRPr lang="en-GB" altLang="en-US" sz="1400" kern="0" dirty="0">
                        <a:solidFill>
                          <a:schemeClr val="tx1">
                            <a:lumMod val="65000"/>
                            <a:lumOff val="35000"/>
                          </a:schemeClr>
                        </a:solidFill>
                        <a:latin typeface="Arial" charset="0"/>
                        <a:ea typeface="+mn-ea"/>
                        <a:cs typeface="+mn-cs"/>
                      </a:endParaRPr>
                    </a:p>
                  </a:txBody>
                  <a:tcPr/>
                </a:tc>
                <a:extLst>
                  <a:ext uri="{0D108BD9-81ED-4DB2-BD59-A6C34878D82A}">
                    <a16:rowId xmlns="" xmlns:a16="http://schemas.microsoft.com/office/drawing/2014/main" val="10001"/>
                  </a:ext>
                </a:extLst>
              </a:tr>
              <a:tr h="992163">
                <a:tc>
                  <a:txBody>
                    <a:bodyPr/>
                    <a:lstStyle/>
                    <a:p>
                      <a:pPr marL="0" algn="l" defTabSz="914400" rtl="0" eaLnBrk="1" latinLnBrk="0" hangingPunct="1"/>
                      <a:r>
                        <a:rPr lang="en-GB" altLang="en-US" sz="1400" kern="0" dirty="0">
                          <a:solidFill>
                            <a:schemeClr val="tx1">
                              <a:lumMod val="65000"/>
                              <a:lumOff val="35000"/>
                            </a:schemeClr>
                          </a:solidFill>
                          <a:latin typeface="Arial" charset="0"/>
                          <a:ea typeface="+mn-ea"/>
                          <a:cs typeface="+mn-cs"/>
                        </a:rPr>
                        <a:t>Service Integration</a:t>
                      </a:r>
                    </a:p>
                  </a:txBody>
                  <a:tcPr/>
                </a:tc>
                <a:tc>
                  <a:txBody>
                    <a:bodyPr/>
                    <a:lstStyle/>
                    <a:p>
                      <a:pPr marL="0" algn="l" defTabSz="914400" rtl="0" eaLnBrk="1" latinLnBrk="0" hangingPunct="1"/>
                      <a:r>
                        <a:rPr lang="en-US" altLang="en-US" sz="1400" kern="0" dirty="0">
                          <a:solidFill>
                            <a:schemeClr val="tx1">
                              <a:lumMod val="65000"/>
                              <a:lumOff val="35000"/>
                            </a:schemeClr>
                          </a:solidFill>
                          <a:latin typeface="Arial" charset="0"/>
                          <a:ea typeface="+mn-ea"/>
                          <a:cs typeface="+mn-cs"/>
                        </a:rPr>
                        <a:t>Deliver</a:t>
                      </a:r>
                      <a:r>
                        <a:rPr lang="en-US" altLang="en-US" sz="1400" kern="0" baseline="0" dirty="0">
                          <a:solidFill>
                            <a:schemeClr val="tx1">
                              <a:lumMod val="65000"/>
                              <a:lumOff val="35000"/>
                            </a:schemeClr>
                          </a:solidFill>
                          <a:latin typeface="Arial" charset="0"/>
                          <a:ea typeface="+mn-ea"/>
                          <a:cs typeface="+mn-cs"/>
                        </a:rPr>
                        <a:t> s</a:t>
                      </a:r>
                      <a:r>
                        <a:rPr lang="en-US" altLang="en-US" sz="1400" kern="0" dirty="0">
                          <a:solidFill>
                            <a:schemeClr val="tx1">
                              <a:lumMod val="65000"/>
                              <a:lumOff val="35000"/>
                            </a:schemeClr>
                          </a:solidFill>
                          <a:latin typeface="Arial" charset="0"/>
                          <a:ea typeface="+mn-ea"/>
                          <a:cs typeface="+mn-cs"/>
                        </a:rPr>
                        <a:t>ervice</a:t>
                      </a:r>
                      <a:r>
                        <a:rPr lang="en-US" altLang="en-US" sz="1400" kern="0" baseline="0" dirty="0">
                          <a:solidFill>
                            <a:schemeClr val="tx1">
                              <a:lumMod val="65000"/>
                              <a:lumOff val="35000"/>
                            </a:schemeClr>
                          </a:solidFill>
                          <a:latin typeface="Arial" charset="0"/>
                          <a:ea typeface="+mn-ea"/>
                          <a:cs typeface="+mn-cs"/>
                        </a:rPr>
                        <a:t>/solution architecture</a:t>
                      </a:r>
                      <a:r>
                        <a:rPr lang="en-US" altLang="en-US" sz="1400" kern="0" dirty="0">
                          <a:solidFill>
                            <a:schemeClr val="tx1">
                              <a:lumMod val="65000"/>
                              <a:lumOff val="35000"/>
                            </a:schemeClr>
                          </a:solidFill>
                          <a:latin typeface="Arial" charset="0"/>
                          <a:ea typeface="+mn-ea"/>
                          <a:cs typeface="+mn-cs"/>
                        </a:rPr>
                        <a:t>, design, integration and deployment</a:t>
                      </a:r>
                      <a:r>
                        <a:rPr lang="en-US" altLang="en-US" sz="1400" kern="0" baseline="0" dirty="0">
                          <a:solidFill>
                            <a:schemeClr val="tx1">
                              <a:lumMod val="65000"/>
                              <a:lumOff val="35000"/>
                            </a:schemeClr>
                          </a:solidFill>
                          <a:latin typeface="Arial" charset="0"/>
                          <a:ea typeface="+mn-ea"/>
                          <a:cs typeface="+mn-cs"/>
                        </a:rPr>
                        <a:t> </a:t>
                      </a:r>
                      <a:r>
                        <a:rPr lang="en-US" altLang="en-US" sz="1400" kern="0" dirty="0">
                          <a:solidFill>
                            <a:schemeClr val="tx1">
                              <a:lumMod val="65000"/>
                              <a:lumOff val="35000"/>
                            </a:schemeClr>
                          </a:solidFill>
                          <a:latin typeface="Arial" charset="0"/>
                          <a:ea typeface="+mn-ea"/>
                          <a:cs typeface="+mn-cs"/>
                        </a:rPr>
                        <a:t>to enable a service to perform to a defined performance, availability targets and have all necessary management and deployment capability.</a:t>
                      </a:r>
                      <a:endParaRPr lang="en-GB" altLang="en-US" sz="1400" kern="0" dirty="0">
                        <a:solidFill>
                          <a:schemeClr val="tx1">
                            <a:lumMod val="65000"/>
                            <a:lumOff val="35000"/>
                          </a:schemeClr>
                        </a:solidFill>
                        <a:latin typeface="Arial" charset="0"/>
                        <a:ea typeface="+mn-ea"/>
                        <a:cs typeface="+mn-cs"/>
                      </a:endParaRPr>
                    </a:p>
                  </a:txBody>
                  <a:tcPr/>
                </a:tc>
                <a:extLst>
                  <a:ext uri="{0D108BD9-81ED-4DB2-BD59-A6C34878D82A}">
                    <a16:rowId xmlns="" xmlns:a16="http://schemas.microsoft.com/office/drawing/2014/main" val="10002"/>
                  </a:ext>
                </a:extLst>
              </a:tr>
              <a:tr h="5440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400" kern="0" dirty="0">
                          <a:solidFill>
                            <a:schemeClr val="tx1">
                              <a:lumMod val="65000"/>
                              <a:lumOff val="35000"/>
                            </a:schemeClr>
                          </a:solidFill>
                          <a:latin typeface="Arial" charset="0"/>
                          <a:ea typeface="+mn-ea"/>
                          <a:cs typeface="+mn-cs"/>
                        </a:rPr>
                        <a:t>Service Integration</a:t>
                      </a:r>
                    </a:p>
                  </a:txBody>
                  <a:tcPr/>
                </a:tc>
                <a:tc>
                  <a:txBody>
                    <a:bodyPr/>
                    <a:lstStyle/>
                    <a:p>
                      <a:r>
                        <a:rPr lang="en-AU" altLang="en-US" sz="1400" kern="0" dirty="0">
                          <a:solidFill>
                            <a:schemeClr val="tx1">
                              <a:lumMod val="65000"/>
                              <a:lumOff val="35000"/>
                            </a:schemeClr>
                          </a:solidFill>
                          <a:latin typeface="Arial" charset="0"/>
                        </a:rPr>
                        <a:t>Provide</a:t>
                      </a:r>
                      <a:r>
                        <a:rPr lang="en-AU" altLang="en-US" sz="1400" kern="0" baseline="0" dirty="0">
                          <a:solidFill>
                            <a:schemeClr val="tx1">
                              <a:lumMod val="65000"/>
                              <a:lumOff val="35000"/>
                            </a:schemeClr>
                          </a:solidFill>
                          <a:latin typeface="Arial" charset="0"/>
                        </a:rPr>
                        <a:t> d</a:t>
                      </a:r>
                      <a:r>
                        <a:rPr lang="en-AU" altLang="en-US" sz="1400" kern="0" dirty="0">
                          <a:solidFill>
                            <a:schemeClr val="tx1">
                              <a:lumMod val="65000"/>
                              <a:lumOff val="35000"/>
                            </a:schemeClr>
                          </a:solidFill>
                          <a:latin typeface="Arial" charset="0"/>
                        </a:rPr>
                        <a:t>eployed architecture management, operation, maintenance and support</a:t>
                      </a:r>
                    </a:p>
                  </a:txBody>
                  <a:tcPr/>
                </a:tc>
                <a:extLst>
                  <a:ext uri="{0D108BD9-81ED-4DB2-BD59-A6C34878D82A}">
                    <a16:rowId xmlns="" xmlns:a16="http://schemas.microsoft.com/office/drawing/2014/main" val="10003"/>
                  </a:ext>
                </a:extLst>
              </a:tr>
              <a:tr h="6366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400" kern="0" dirty="0">
                          <a:solidFill>
                            <a:schemeClr val="tx1">
                              <a:lumMod val="65000"/>
                              <a:lumOff val="35000"/>
                            </a:schemeClr>
                          </a:solidFill>
                          <a:latin typeface="Arial" charset="0"/>
                          <a:ea typeface="+mn-ea"/>
                          <a:cs typeface="+mn-cs"/>
                        </a:rPr>
                        <a:t>Service Integration</a:t>
                      </a:r>
                    </a:p>
                    <a:p>
                      <a:pPr marL="0" algn="l" defTabSz="914400" rtl="0" eaLnBrk="1" latinLnBrk="0" hangingPunct="1"/>
                      <a:endParaRPr lang="en-GB" altLang="en-US" sz="1400" kern="0" dirty="0">
                        <a:solidFill>
                          <a:schemeClr val="tx1">
                            <a:lumMod val="65000"/>
                            <a:lumOff val="35000"/>
                          </a:schemeClr>
                        </a:solidFill>
                        <a:latin typeface="Arial"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400" kern="0" dirty="0">
                          <a:solidFill>
                            <a:schemeClr val="tx1">
                              <a:lumMod val="65000"/>
                              <a:lumOff val="35000"/>
                            </a:schemeClr>
                          </a:solidFill>
                          <a:latin typeface="Arial" charset="0"/>
                          <a:ea typeface="+mn-ea"/>
                          <a:cs typeface="+mn-cs"/>
                        </a:rPr>
                        <a:t>Ensure </a:t>
                      </a:r>
                      <a:r>
                        <a:rPr lang="en-GB" altLang="en-US" sz="1400" kern="0" baseline="0" dirty="0">
                          <a:solidFill>
                            <a:schemeClr val="tx1">
                              <a:lumMod val="65000"/>
                              <a:lumOff val="35000"/>
                            </a:schemeClr>
                          </a:solidFill>
                          <a:latin typeface="Arial" charset="0"/>
                          <a:ea typeface="+mn-ea"/>
                          <a:cs typeface="+mn-cs"/>
                        </a:rPr>
                        <a:t>end to end services are capable of delivering the required levels of performance and functionality.</a:t>
                      </a:r>
                      <a:endParaRPr lang="en-GB" altLang="en-US" sz="1400" kern="0" dirty="0">
                        <a:solidFill>
                          <a:schemeClr val="tx1">
                            <a:lumMod val="65000"/>
                            <a:lumOff val="35000"/>
                          </a:schemeClr>
                        </a:solidFill>
                        <a:latin typeface="Arial" charset="0"/>
                        <a:ea typeface="+mn-ea"/>
                        <a:cs typeface="+mn-cs"/>
                      </a:endParaRPr>
                    </a:p>
                    <a:p>
                      <a:pPr marL="0" algn="l" defTabSz="914400" rtl="0" eaLnBrk="1" latinLnBrk="0" hangingPunct="1"/>
                      <a:endParaRPr lang="en-AU" altLang="en-US" sz="1400" kern="0" dirty="0">
                        <a:solidFill>
                          <a:schemeClr val="tx1">
                            <a:lumMod val="65000"/>
                            <a:lumOff val="35000"/>
                          </a:schemeClr>
                        </a:solidFill>
                        <a:latin typeface="Arial" charset="0"/>
                        <a:ea typeface="+mn-ea"/>
                        <a:cs typeface="+mn-cs"/>
                      </a:endParaRPr>
                    </a:p>
                  </a:txBody>
                  <a:tcPr/>
                </a:tc>
                <a:extLst>
                  <a:ext uri="{0D108BD9-81ED-4DB2-BD59-A6C34878D82A}">
                    <a16:rowId xmlns="" xmlns:a16="http://schemas.microsoft.com/office/drawing/2014/main" val="10004"/>
                  </a:ext>
                </a:extLst>
              </a:tr>
              <a:tr h="320053">
                <a:tc>
                  <a:txBody>
                    <a:bodyPr/>
                    <a:lstStyle/>
                    <a:p>
                      <a:pPr marL="0" algn="l" defTabSz="914400" rtl="0" eaLnBrk="1" latinLnBrk="0" hangingPunct="1"/>
                      <a:r>
                        <a:rPr lang="en-GB" altLang="en-US" sz="1400" kern="0" dirty="0">
                          <a:solidFill>
                            <a:schemeClr val="tx1">
                              <a:lumMod val="65000"/>
                              <a:lumOff val="35000"/>
                            </a:schemeClr>
                          </a:solidFill>
                          <a:latin typeface="Arial" charset="0"/>
                          <a:ea typeface="+mn-ea"/>
                          <a:cs typeface="+mn-cs"/>
                        </a:rPr>
                        <a:t>All work-streams</a:t>
                      </a:r>
                    </a:p>
                  </a:txBody>
                  <a:tcPr/>
                </a:tc>
                <a:tc>
                  <a:txBody>
                    <a:bodyPr/>
                    <a:lstStyle/>
                    <a:p>
                      <a:pPr marL="0" algn="l" defTabSz="914400" rtl="0" eaLnBrk="1" latinLnBrk="0" hangingPunct="1"/>
                      <a:r>
                        <a:rPr lang="en-AU" altLang="en-US" sz="1400" kern="0" dirty="0">
                          <a:solidFill>
                            <a:schemeClr val="tx1">
                              <a:lumMod val="65000"/>
                              <a:lumOff val="35000"/>
                            </a:schemeClr>
                          </a:solidFill>
                          <a:latin typeface="Arial" charset="0"/>
                          <a:ea typeface="+mn-ea"/>
                          <a:cs typeface="+mn-cs"/>
                        </a:rPr>
                        <a:t>Creation of the Service Design for work-stream UnITy services</a:t>
                      </a:r>
                    </a:p>
                  </a:txBody>
                  <a:tcPr/>
                </a:tc>
                <a:extLst>
                  <a:ext uri="{0D108BD9-81ED-4DB2-BD59-A6C34878D82A}">
                    <a16:rowId xmlns="" xmlns:a16="http://schemas.microsoft.com/office/drawing/2014/main" val="10005"/>
                  </a:ext>
                </a:extLst>
              </a:tr>
              <a:tr h="768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400" kern="0" dirty="0">
                          <a:solidFill>
                            <a:schemeClr val="tx1">
                              <a:lumMod val="65000"/>
                              <a:lumOff val="35000"/>
                            </a:schemeClr>
                          </a:solidFill>
                          <a:latin typeface="Arial" charset="0"/>
                          <a:ea typeface="+mn-ea"/>
                          <a:cs typeface="+mn-cs"/>
                        </a:rPr>
                        <a:t>All work-streams</a:t>
                      </a:r>
                    </a:p>
                  </a:txBody>
                  <a:tcPr/>
                </a:tc>
                <a:tc>
                  <a:txBody>
                    <a:bodyPr/>
                    <a:lstStyle/>
                    <a:p>
                      <a:pPr marL="0" algn="l" defTabSz="914400" rtl="0" eaLnBrk="1" latinLnBrk="0" hangingPunct="1"/>
                      <a:r>
                        <a:rPr lang="en-AU" altLang="en-US" sz="1400" kern="0" dirty="0">
                          <a:solidFill>
                            <a:schemeClr val="tx1">
                              <a:lumMod val="65000"/>
                              <a:lumOff val="35000"/>
                            </a:schemeClr>
                          </a:solidFill>
                          <a:latin typeface="Arial" charset="0"/>
                          <a:ea typeface="+mn-ea"/>
                          <a:cs typeface="+mn-cs"/>
                        </a:rPr>
                        <a:t>Provide service introduction,</a:t>
                      </a:r>
                      <a:r>
                        <a:rPr lang="en-AU" altLang="en-US" sz="1400" kern="0" baseline="0" dirty="0">
                          <a:solidFill>
                            <a:schemeClr val="tx1">
                              <a:lumMod val="65000"/>
                              <a:lumOff val="35000"/>
                            </a:schemeClr>
                          </a:solidFill>
                          <a:latin typeface="Arial" charset="0"/>
                          <a:ea typeface="+mn-ea"/>
                          <a:cs typeface="+mn-cs"/>
                        </a:rPr>
                        <a:t> migration and transition activity required to implement any service under the TMO SM model to comply with the SM Service Readiness requirements.</a:t>
                      </a:r>
                      <a:endParaRPr lang="en-AU" altLang="en-US" sz="1400" kern="0" dirty="0">
                        <a:solidFill>
                          <a:schemeClr val="tx1">
                            <a:lumMod val="65000"/>
                            <a:lumOff val="35000"/>
                          </a:schemeClr>
                        </a:solidFill>
                        <a:latin typeface="Arial" charset="0"/>
                        <a:ea typeface="+mn-ea"/>
                        <a:cs typeface="+mn-cs"/>
                      </a:endParaRPr>
                    </a:p>
                  </a:txBody>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5753467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latin typeface="Arial" charset="0"/>
                <a:cs typeface="Arial" charset="0"/>
              </a:rPr>
              <a:t>Design Principles for Service Management </a:t>
            </a:r>
            <a:endParaRPr lang="en-GB" dirty="0"/>
          </a:p>
        </p:txBody>
      </p:sp>
      <p:sp>
        <p:nvSpPr>
          <p:cNvPr id="4" name="Slide Number Placeholder 3"/>
          <p:cNvSpPr>
            <a:spLocks noGrp="1"/>
          </p:cNvSpPr>
          <p:nvPr>
            <p:ph type="sldNum" sz="quarter" idx="10"/>
          </p:nvPr>
        </p:nvSpPr>
        <p:spPr/>
        <p:txBody>
          <a:bodyPr/>
          <a:lstStyle/>
          <a:p>
            <a:pPr>
              <a:defRPr/>
            </a:pPr>
            <a:fld id="{92F1128A-4069-486B-8539-CD8B1C2C27C5}" type="slidenum">
              <a:rPr lang="en-GB" smtClean="0"/>
              <a:pPr>
                <a:defRPr/>
              </a:pPr>
              <a:t>41</a:t>
            </a:fld>
            <a:r>
              <a:rPr lang="en-GB" dirty="0"/>
              <a:t> - OFFICIAL</a:t>
            </a:r>
          </a:p>
        </p:txBody>
      </p:sp>
      <p:graphicFrame>
        <p:nvGraphicFramePr>
          <p:cNvPr id="8" name="Content Placeholder 5"/>
          <p:cNvGraphicFramePr>
            <a:graphicFrameLocks noGrp="1"/>
          </p:cNvGraphicFramePr>
          <p:nvPr>
            <p:ph idx="1"/>
            <p:extLst/>
          </p:nvPr>
        </p:nvGraphicFramePr>
        <p:xfrm>
          <a:off x="254644" y="1266402"/>
          <a:ext cx="8692586" cy="4849611"/>
        </p:xfrm>
        <a:graphic>
          <a:graphicData uri="http://schemas.openxmlformats.org/drawingml/2006/table">
            <a:tbl>
              <a:tblPr firstRow="1" bandRow="1">
                <a:tableStyleId>{5C22544A-7EE6-4342-B048-85BDC9FD1C3A}</a:tableStyleId>
              </a:tblPr>
              <a:tblGrid>
                <a:gridCol w="2942363">
                  <a:extLst>
                    <a:ext uri="{9D8B030D-6E8A-4147-A177-3AD203B41FA5}">
                      <a16:colId xmlns="" xmlns:a16="http://schemas.microsoft.com/office/drawing/2014/main" val="20000"/>
                    </a:ext>
                  </a:extLst>
                </a:gridCol>
                <a:gridCol w="5750223">
                  <a:extLst>
                    <a:ext uri="{9D8B030D-6E8A-4147-A177-3AD203B41FA5}">
                      <a16:colId xmlns="" xmlns:a16="http://schemas.microsoft.com/office/drawing/2014/main" val="20001"/>
                    </a:ext>
                  </a:extLst>
                </a:gridCol>
              </a:tblGrid>
              <a:tr h="431990">
                <a:tc>
                  <a:txBody>
                    <a:bodyPr/>
                    <a:lstStyle/>
                    <a:p>
                      <a:r>
                        <a:rPr lang="en-GB" sz="1400" dirty="0"/>
                        <a:t>Services</a:t>
                      </a:r>
                    </a:p>
                  </a:txBody>
                  <a:tcPr/>
                </a:tc>
                <a:tc>
                  <a:txBody>
                    <a:bodyPr/>
                    <a:lstStyle/>
                    <a:p>
                      <a:r>
                        <a:rPr lang="en-GB" sz="1400" dirty="0"/>
                        <a:t>Scope of  Workstream Architecture</a:t>
                      </a:r>
                    </a:p>
                  </a:txBody>
                  <a:tcPr/>
                </a:tc>
                <a:extLst>
                  <a:ext uri="{0D108BD9-81ED-4DB2-BD59-A6C34878D82A}">
                    <a16:rowId xmlns="" xmlns:a16="http://schemas.microsoft.com/office/drawing/2014/main" val="10000"/>
                  </a:ext>
                </a:extLst>
              </a:tr>
              <a:tr h="559033">
                <a:tc>
                  <a:txBody>
                    <a:bodyPr/>
                    <a:lstStyle/>
                    <a:p>
                      <a:r>
                        <a:rPr lang="en-US" sz="1400" dirty="0">
                          <a:solidFill>
                            <a:schemeClr val="tx1">
                              <a:lumMod val="65000"/>
                              <a:lumOff val="35000"/>
                            </a:schemeClr>
                          </a:solidFill>
                          <a:latin typeface="Arial" panose="020B0604020202020204" pitchFamily="34" charset="0"/>
                          <a:cs typeface="Arial" panose="020B0604020202020204" pitchFamily="34" charset="0"/>
                        </a:rPr>
                        <a:t>Multi-supplier co-ordination is Defra responsibility</a:t>
                      </a:r>
                      <a:endParaRPr lang="en-GB" sz="1400" dirty="0">
                        <a:latin typeface="Arial" panose="020B0604020202020204" pitchFamily="34" charset="0"/>
                        <a:cs typeface="Arial" panose="020B0604020202020204" pitchFamily="34" charset="0"/>
                      </a:endParaRPr>
                    </a:p>
                  </a:txBody>
                  <a:tcPr/>
                </a:tc>
                <a:tc>
                  <a:txBody>
                    <a:bodyPr/>
                    <a:lstStyle/>
                    <a:p>
                      <a:r>
                        <a:rPr lang="en-US" sz="1400" dirty="0">
                          <a:solidFill>
                            <a:schemeClr val="tx1">
                              <a:lumMod val="65000"/>
                              <a:lumOff val="35000"/>
                            </a:schemeClr>
                          </a:solidFill>
                          <a:latin typeface="Arial" panose="020B0604020202020204" pitchFamily="34" charset="0"/>
                          <a:cs typeface="Arial" panose="020B0604020202020204" pitchFamily="34" charset="0"/>
                        </a:rPr>
                        <a:t>Defra will be accountable for multi-supplier co-ordination across all life cycle stages and for all processes. </a:t>
                      </a:r>
                    </a:p>
                  </a:txBody>
                  <a:tcPr/>
                </a:tc>
                <a:extLst>
                  <a:ext uri="{0D108BD9-81ED-4DB2-BD59-A6C34878D82A}">
                    <a16:rowId xmlns="" xmlns:a16="http://schemas.microsoft.com/office/drawing/2014/main" val="10001"/>
                  </a:ext>
                </a:extLst>
              </a:tr>
              <a:tr h="526165">
                <a:tc>
                  <a:txBody>
                    <a:bodyPr/>
                    <a:lstStyle/>
                    <a:p>
                      <a:r>
                        <a:rPr lang="en-US" sz="1400" dirty="0">
                          <a:solidFill>
                            <a:schemeClr val="tx1">
                              <a:lumMod val="65000"/>
                              <a:lumOff val="35000"/>
                            </a:schemeClr>
                          </a:solidFill>
                          <a:latin typeface="Arial" panose="020B0604020202020204" pitchFamily="34" charset="0"/>
                          <a:cs typeface="Arial" panose="020B0604020202020204" pitchFamily="34" charset="0"/>
                        </a:rPr>
                        <a:t>Defra provide vendor and commercial management</a:t>
                      </a:r>
                      <a:endParaRPr lang="en-GB" sz="1400" dirty="0">
                        <a:latin typeface="Arial" panose="020B0604020202020204" pitchFamily="34" charset="0"/>
                        <a:cs typeface="Arial" panose="020B0604020202020204" pitchFamily="34" charset="0"/>
                      </a:endParaRPr>
                    </a:p>
                  </a:txBody>
                  <a:tcPr/>
                </a:tc>
                <a:tc>
                  <a:txBody>
                    <a:bodyPr/>
                    <a:lstStyle/>
                    <a:p>
                      <a:r>
                        <a:rPr lang="en-US" sz="1400" dirty="0">
                          <a:solidFill>
                            <a:schemeClr val="tx1">
                              <a:lumMod val="65000"/>
                              <a:lumOff val="35000"/>
                            </a:schemeClr>
                          </a:solidFill>
                          <a:latin typeface="Arial" panose="020B0604020202020204" pitchFamily="34" charset="0"/>
                          <a:cs typeface="Arial" panose="020B0604020202020204" pitchFamily="34" charset="0"/>
                        </a:rPr>
                        <a:t>Defra will be accountable for all vendor and commercial management. </a:t>
                      </a:r>
                    </a:p>
                  </a:txBody>
                  <a:tcPr/>
                </a:tc>
                <a:extLst>
                  <a:ext uri="{0D108BD9-81ED-4DB2-BD59-A6C34878D82A}">
                    <a16:rowId xmlns="" xmlns:a16="http://schemas.microsoft.com/office/drawing/2014/main" val="10002"/>
                  </a:ext>
                </a:extLst>
              </a:tr>
              <a:tr h="568940">
                <a:tc>
                  <a:txBody>
                    <a:bodyPr/>
                    <a:lstStyle/>
                    <a:p>
                      <a:r>
                        <a:rPr lang="en-US" altLang="en-US" sz="1400" kern="0" dirty="0">
                          <a:solidFill>
                            <a:schemeClr val="tx1">
                              <a:lumMod val="65000"/>
                              <a:lumOff val="35000"/>
                            </a:schemeClr>
                          </a:solidFill>
                          <a:latin typeface="Arial" panose="020B0604020202020204" pitchFamily="34" charset="0"/>
                          <a:cs typeface="Arial" panose="020B0604020202020204" pitchFamily="34" charset="0"/>
                        </a:rPr>
                        <a:t>Supplier service performance</a:t>
                      </a:r>
                      <a:endParaRPr lang="en-GB" sz="1400" dirty="0">
                        <a:latin typeface="Arial" panose="020B0604020202020204" pitchFamily="34" charset="0"/>
                        <a:cs typeface="Arial" panose="020B0604020202020204" pitchFamily="34" charset="0"/>
                      </a:endParaRPr>
                    </a:p>
                  </a:txBody>
                  <a:tcPr/>
                </a:tc>
                <a:tc>
                  <a:txBody>
                    <a:bodyPr/>
                    <a:lstStyle/>
                    <a:p>
                      <a:r>
                        <a:rPr lang="en-US" altLang="en-US" sz="1400" kern="0" dirty="0">
                          <a:solidFill>
                            <a:schemeClr val="tx1">
                              <a:lumMod val="65000"/>
                              <a:lumOff val="35000"/>
                            </a:schemeClr>
                          </a:solidFill>
                          <a:latin typeface="Arial" panose="020B0604020202020204" pitchFamily="34" charset="0"/>
                          <a:cs typeface="Arial" panose="020B0604020202020204" pitchFamily="34" charset="0"/>
                        </a:rPr>
                        <a:t>Defra will be accountable for IT service performance across all suppliers </a:t>
                      </a:r>
                    </a:p>
                  </a:txBody>
                  <a:tcPr/>
                </a:tc>
                <a:extLst>
                  <a:ext uri="{0D108BD9-81ED-4DB2-BD59-A6C34878D82A}">
                    <a16:rowId xmlns="" xmlns:a16="http://schemas.microsoft.com/office/drawing/2014/main" val="10003"/>
                  </a:ext>
                </a:extLst>
              </a:tr>
              <a:tr h="494388">
                <a:tc>
                  <a:txBody>
                    <a:bodyPr/>
                    <a:lstStyle/>
                    <a:p>
                      <a:pPr marL="0" algn="l" defTabSz="914400" rtl="0" eaLnBrk="1" latinLnBrk="0" hangingPunct="1"/>
                      <a:r>
                        <a:rPr lang="en-US" altLang="en-US" sz="1400" kern="0" dirty="0">
                          <a:solidFill>
                            <a:schemeClr val="tx1">
                              <a:lumMod val="65000"/>
                              <a:lumOff val="35000"/>
                            </a:schemeClr>
                          </a:solidFill>
                          <a:latin typeface="Arial" panose="020B0604020202020204" pitchFamily="34" charset="0"/>
                          <a:ea typeface="+mn-ea"/>
                          <a:cs typeface="Arial" panose="020B0604020202020204" pitchFamily="34" charset="0"/>
                        </a:rPr>
                        <a:t>Assurance for commodity services</a:t>
                      </a:r>
                      <a:endParaRPr lang="en-GB" altLang="en-US" sz="1400" kern="0" dirty="0">
                        <a:solidFill>
                          <a:schemeClr val="tx1">
                            <a:lumMod val="65000"/>
                            <a:lumOff val="35000"/>
                          </a:schemeClr>
                        </a:solidFill>
                        <a:latin typeface="Arial" panose="020B0604020202020204" pitchFamily="34" charset="0"/>
                        <a:ea typeface="+mn-ea"/>
                        <a:cs typeface="Arial" panose="020B0604020202020204" pitchFamily="34" charset="0"/>
                      </a:endParaRPr>
                    </a:p>
                  </a:txBody>
                  <a:tcPr/>
                </a:tc>
                <a:tc>
                  <a:txBody>
                    <a:bodyPr/>
                    <a:lstStyle/>
                    <a:p>
                      <a:pPr marL="0" algn="l" defTabSz="914400" rtl="0" eaLnBrk="1" latinLnBrk="0" hangingPunct="1"/>
                      <a:r>
                        <a:rPr lang="en-US" altLang="en-US" sz="1400" kern="0" dirty="0">
                          <a:solidFill>
                            <a:schemeClr val="tx1">
                              <a:lumMod val="65000"/>
                              <a:lumOff val="35000"/>
                            </a:schemeClr>
                          </a:solidFill>
                          <a:latin typeface="Arial" panose="020B0604020202020204" pitchFamily="34" charset="0"/>
                          <a:ea typeface="+mn-ea"/>
                          <a:cs typeface="Arial" panose="020B0604020202020204" pitchFamily="34" charset="0"/>
                        </a:rPr>
                        <a:t>Defra will provide an assurance role for the management and delivery of the majority of commodity based services. </a:t>
                      </a:r>
                    </a:p>
                  </a:txBody>
                  <a:tcPr/>
                </a:tc>
                <a:extLst>
                  <a:ext uri="{0D108BD9-81ED-4DB2-BD59-A6C34878D82A}">
                    <a16:rowId xmlns="" xmlns:a16="http://schemas.microsoft.com/office/drawing/2014/main" val="10004"/>
                  </a:ext>
                </a:extLst>
              </a:tr>
              <a:tr h="568940">
                <a:tc>
                  <a:txBody>
                    <a:bodyPr/>
                    <a:lstStyle/>
                    <a:p>
                      <a:pPr marL="0" algn="l" defTabSz="914400" rtl="0" eaLnBrk="1" latinLnBrk="0" hangingPunct="1"/>
                      <a:r>
                        <a:rPr lang="en-US" altLang="en-US" sz="1400" kern="0" dirty="0">
                          <a:solidFill>
                            <a:schemeClr val="tx1">
                              <a:lumMod val="65000"/>
                              <a:lumOff val="35000"/>
                            </a:schemeClr>
                          </a:solidFill>
                          <a:latin typeface="Arial" panose="020B0604020202020204" pitchFamily="34" charset="0"/>
                          <a:ea typeface="+mn-ea"/>
                          <a:cs typeface="Arial" panose="020B0604020202020204" pitchFamily="34" charset="0"/>
                        </a:rPr>
                        <a:t>Active management and delivery of non-commodity</a:t>
                      </a:r>
                      <a:endParaRPr lang="en-GB" altLang="en-US" sz="1400" kern="0" dirty="0">
                        <a:solidFill>
                          <a:schemeClr val="tx1">
                            <a:lumMod val="65000"/>
                            <a:lumOff val="35000"/>
                          </a:schemeClr>
                        </a:solidFill>
                        <a:latin typeface="Arial" panose="020B0604020202020204" pitchFamily="34" charset="0"/>
                        <a:ea typeface="+mn-ea"/>
                        <a:cs typeface="Arial" panose="020B0604020202020204" pitchFamily="34" charset="0"/>
                      </a:endParaRPr>
                    </a:p>
                  </a:txBody>
                  <a:tcPr/>
                </a:tc>
                <a:tc>
                  <a:txBody>
                    <a:bodyPr/>
                    <a:lstStyle/>
                    <a:p>
                      <a:pPr marL="0" algn="l" defTabSz="914400" rtl="0" eaLnBrk="1" latinLnBrk="0" hangingPunct="1"/>
                      <a:r>
                        <a:rPr lang="en-US" altLang="en-US" sz="1400" kern="0" dirty="0">
                          <a:solidFill>
                            <a:schemeClr val="tx1">
                              <a:lumMod val="65000"/>
                              <a:lumOff val="35000"/>
                            </a:schemeClr>
                          </a:solidFill>
                          <a:latin typeface="Arial" panose="020B0604020202020204" pitchFamily="34" charset="0"/>
                          <a:ea typeface="+mn-ea"/>
                          <a:cs typeface="Arial" panose="020B0604020202020204" pitchFamily="34" charset="0"/>
                        </a:rPr>
                        <a:t>Defra will take a more active role in the management and delivery of non-commodity based services. </a:t>
                      </a:r>
                    </a:p>
                  </a:txBody>
                  <a:tcPr/>
                </a:tc>
                <a:extLst>
                  <a:ext uri="{0D108BD9-81ED-4DB2-BD59-A6C34878D82A}">
                    <a16:rowId xmlns="" xmlns:a16="http://schemas.microsoft.com/office/drawing/2014/main" val="10005"/>
                  </a:ext>
                </a:extLst>
              </a:tr>
              <a:tr h="472159">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Multi</a:t>
                      </a:r>
                      <a:r>
                        <a:rPr lang="en-GB" sz="1400" baseline="0" dirty="0">
                          <a:solidFill>
                            <a:schemeClr val="tx1">
                              <a:lumMod val="65000"/>
                              <a:lumOff val="35000"/>
                            </a:schemeClr>
                          </a:solidFill>
                          <a:latin typeface="Arial" panose="020B0604020202020204" pitchFamily="34" charset="0"/>
                          <a:cs typeface="Arial" panose="020B0604020202020204" pitchFamily="34" charset="0"/>
                        </a:rPr>
                        <a:t> </a:t>
                      </a:r>
                      <a:r>
                        <a:rPr lang="en-GB" sz="1400" dirty="0">
                          <a:solidFill>
                            <a:schemeClr val="tx1">
                              <a:lumMod val="65000"/>
                              <a:lumOff val="35000"/>
                            </a:schemeClr>
                          </a:solidFill>
                          <a:latin typeface="Arial" panose="020B0604020202020204" pitchFamily="34" charset="0"/>
                          <a:cs typeface="Arial" panose="020B0604020202020204" pitchFamily="34" charset="0"/>
                        </a:rPr>
                        <a:t>Supplier service and system</a:t>
                      </a:r>
                      <a:r>
                        <a:rPr lang="en-GB" sz="1400" baseline="0" dirty="0">
                          <a:solidFill>
                            <a:schemeClr val="tx1">
                              <a:lumMod val="65000"/>
                              <a:lumOff val="35000"/>
                            </a:schemeClr>
                          </a:solidFill>
                          <a:latin typeface="Arial" panose="020B0604020202020204" pitchFamily="34" charset="0"/>
                          <a:cs typeface="Arial" panose="020B0604020202020204" pitchFamily="34" charset="0"/>
                        </a:rPr>
                        <a:t> integration will be provided by the retained IT origination </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marL="91433" marR="91433" marT="45716" marB="45716"/>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Retained</a:t>
                      </a:r>
                      <a:r>
                        <a:rPr lang="en-GB" sz="1400" baseline="0" dirty="0">
                          <a:solidFill>
                            <a:schemeClr val="tx1">
                              <a:lumMod val="65000"/>
                              <a:lumOff val="35000"/>
                            </a:schemeClr>
                          </a:solidFill>
                          <a:latin typeface="Arial" panose="020B0604020202020204" pitchFamily="34" charset="0"/>
                          <a:cs typeface="Arial" panose="020B0604020202020204" pitchFamily="34" charset="0"/>
                        </a:rPr>
                        <a:t> organisation is accountable for the design, delivery and performance of all end to end </a:t>
                      </a:r>
                      <a:r>
                        <a:rPr lang="en-GB" sz="1400" dirty="0">
                          <a:solidFill>
                            <a:schemeClr val="tx1">
                              <a:lumMod val="65000"/>
                              <a:lumOff val="35000"/>
                            </a:schemeClr>
                          </a:solidFill>
                          <a:latin typeface="Arial" panose="020B0604020202020204" pitchFamily="34" charset="0"/>
                          <a:cs typeface="Arial" panose="020B0604020202020204" pitchFamily="34" charset="0"/>
                        </a:rPr>
                        <a:t>Services</a:t>
                      </a:r>
                      <a:r>
                        <a:rPr lang="en-GB" sz="1400" baseline="0" dirty="0">
                          <a:solidFill>
                            <a:schemeClr val="tx1">
                              <a:lumMod val="65000"/>
                              <a:lumOff val="35000"/>
                            </a:schemeClr>
                          </a:solidFill>
                          <a:latin typeface="Arial" panose="020B0604020202020204" pitchFamily="34" charset="0"/>
                          <a:cs typeface="Arial" panose="020B0604020202020204" pitchFamily="34" charset="0"/>
                        </a:rPr>
                        <a:t> supported by each supplier</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marL="91433" marR="91433" marT="45716" marB="45716"/>
                </a:tc>
                <a:extLst>
                  <a:ext uri="{0D108BD9-81ED-4DB2-BD59-A6C34878D82A}">
                    <a16:rowId xmlns="" xmlns:a16="http://schemas.microsoft.com/office/drawing/2014/main" val="10006"/>
                  </a:ext>
                </a:extLst>
              </a:tr>
              <a:tr h="472159">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Service Catalogue is co-ordinated and managed by</a:t>
                      </a:r>
                      <a:r>
                        <a:rPr lang="en-GB" sz="1400" baseline="0" dirty="0">
                          <a:solidFill>
                            <a:schemeClr val="tx1">
                              <a:lumMod val="65000"/>
                              <a:lumOff val="35000"/>
                            </a:schemeClr>
                          </a:solidFill>
                          <a:latin typeface="Arial" panose="020B0604020202020204" pitchFamily="34" charset="0"/>
                          <a:cs typeface="Arial" panose="020B0604020202020204" pitchFamily="34" charset="0"/>
                        </a:rPr>
                        <a:t> the retained IT organisation</a:t>
                      </a:r>
                      <a:r>
                        <a:rPr lang="en-GB" sz="1400" dirty="0">
                          <a:solidFill>
                            <a:schemeClr val="tx1">
                              <a:lumMod val="65000"/>
                              <a:lumOff val="35000"/>
                            </a:schemeClr>
                          </a:solidFill>
                          <a:latin typeface="Arial" panose="020B0604020202020204" pitchFamily="34" charset="0"/>
                          <a:cs typeface="Arial" panose="020B0604020202020204" pitchFamily="34" charset="0"/>
                        </a:rPr>
                        <a:t> supported by the suppliers</a:t>
                      </a:r>
                    </a:p>
                  </a:txBody>
                  <a:tcPr marL="91433" marR="91433" marT="45716" marB="45716"/>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Provides central</a:t>
                      </a:r>
                      <a:r>
                        <a:rPr lang="en-GB" sz="1400" baseline="0" dirty="0">
                          <a:solidFill>
                            <a:schemeClr val="tx1">
                              <a:lumMod val="65000"/>
                              <a:lumOff val="35000"/>
                            </a:schemeClr>
                          </a:solidFill>
                          <a:latin typeface="Arial" panose="020B0604020202020204" pitchFamily="34" charset="0"/>
                          <a:cs typeface="Arial" panose="020B0604020202020204" pitchFamily="34" charset="0"/>
                        </a:rPr>
                        <a:t> view of all supplier services (including service level measures) presented via a single portal </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marL="91433" marR="91433" marT="45716" marB="45716"/>
                </a:tc>
                <a:extLst>
                  <a:ext uri="{0D108BD9-81ED-4DB2-BD59-A6C34878D82A}">
                    <a16:rowId xmlns="" xmlns:a16="http://schemas.microsoft.com/office/drawing/2014/main" val="10007"/>
                  </a:ext>
                </a:extLst>
              </a:tr>
            </a:tbl>
          </a:graphicData>
        </a:graphic>
      </p:graphicFrame>
      <p:sp>
        <p:nvSpPr>
          <p:cNvPr id="6" name="TextBox 5"/>
          <p:cNvSpPr txBox="1"/>
          <p:nvPr/>
        </p:nvSpPr>
        <p:spPr>
          <a:xfrm>
            <a:off x="352425" y="6098842"/>
            <a:ext cx="2361544" cy="246221"/>
          </a:xfrm>
          <a:prstGeom prst="rect">
            <a:avLst/>
          </a:prstGeom>
          <a:noFill/>
        </p:spPr>
        <p:txBody>
          <a:bodyPr wrap="none" rtlCol="0">
            <a:spAutoFit/>
          </a:bodyPr>
          <a:lstStyle/>
          <a:p>
            <a:r>
              <a:rPr lang="en-GB" sz="1000" dirty="0"/>
              <a:t>Derived from UnITy SM proposition paper</a:t>
            </a:r>
          </a:p>
        </p:txBody>
      </p:sp>
    </p:spTree>
    <p:extLst>
      <p:ext uri="{BB962C8B-B14F-4D97-AF65-F5344CB8AC3E}">
        <p14:creationId xmlns:p14="http://schemas.microsoft.com/office/powerpoint/2010/main" val="20613574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latin typeface="Arial" charset="0"/>
                <a:cs typeface="Arial" charset="0"/>
              </a:rPr>
              <a:t>Design Principles for Service Management </a:t>
            </a:r>
            <a:endParaRPr lang="en-GB" dirty="0"/>
          </a:p>
        </p:txBody>
      </p:sp>
      <p:sp>
        <p:nvSpPr>
          <p:cNvPr id="4" name="Slide Number Placeholder 3"/>
          <p:cNvSpPr>
            <a:spLocks noGrp="1"/>
          </p:cNvSpPr>
          <p:nvPr>
            <p:ph type="sldNum" sz="quarter" idx="10"/>
          </p:nvPr>
        </p:nvSpPr>
        <p:spPr>
          <a:xfrm>
            <a:off x="439738" y="6374704"/>
            <a:ext cx="5675312" cy="365125"/>
          </a:xfrm>
        </p:spPr>
        <p:txBody>
          <a:bodyPr/>
          <a:lstStyle/>
          <a:p>
            <a:pPr>
              <a:defRPr/>
            </a:pPr>
            <a:fld id="{92F1128A-4069-486B-8539-CD8B1C2C27C5}" type="slidenum">
              <a:rPr lang="en-GB"/>
              <a:pPr>
                <a:defRPr/>
              </a:pPr>
              <a:t>42</a:t>
            </a:fld>
            <a:r>
              <a:rPr lang="en-GB" dirty="0"/>
              <a:t> - OFFICIAL</a:t>
            </a:r>
          </a:p>
        </p:txBody>
      </p:sp>
      <p:graphicFrame>
        <p:nvGraphicFramePr>
          <p:cNvPr id="8" name="Content Placeholder 5"/>
          <p:cNvGraphicFramePr>
            <a:graphicFrameLocks noGrp="1"/>
          </p:cNvGraphicFramePr>
          <p:nvPr>
            <p:ph idx="1"/>
            <p:extLst>
              <p:ext uri="{D42A27DB-BD31-4B8C-83A1-F6EECF244321}">
                <p14:modId xmlns:p14="http://schemas.microsoft.com/office/powerpoint/2010/main" val="2077791786"/>
              </p:ext>
            </p:extLst>
          </p:nvPr>
        </p:nvGraphicFramePr>
        <p:xfrm>
          <a:off x="254644" y="949323"/>
          <a:ext cx="8692586" cy="5284051"/>
        </p:xfrm>
        <a:graphic>
          <a:graphicData uri="http://schemas.openxmlformats.org/drawingml/2006/table">
            <a:tbl>
              <a:tblPr firstRow="1" bandRow="1">
                <a:tableStyleId>{5C22544A-7EE6-4342-B048-85BDC9FD1C3A}</a:tableStyleId>
              </a:tblPr>
              <a:tblGrid>
                <a:gridCol w="2771891">
                  <a:extLst>
                    <a:ext uri="{9D8B030D-6E8A-4147-A177-3AD203B41FA5}">
                      <a16:colId xmlns="" xmlns:a16="http://schemas.microsoft.com/office/drawing/2014/main" val="20000"/>
                    </a:ext>
                  </a:extLst>
                </a:gridCol>
                <a:gridCol w="5920695">
                  <a:extLst>
                    <a:ext uri="{9D8B030D-6E8A-4147-A177-3AD203B41FA5}">
                      <a16:colId xmlns="" xmlns:a16="http://schemas.microsoft.com/office/drawing/2014/main" val="20001"/>
                    </a:ext>
                  </a:extLst>
                </a:gridCol>
              </a:tblGrid>
              <a:tr h="424299">
                <a:tc>
                  <a:txBody>
                    <a:bodyPr/>
                    <a:lstStyle/>
                    <a:p>
                      <a:r>
                        <a:rPr lang="en-GB" sz="1400" dirty="0"/>
                        <a:t>Services</a:t>
                      </a:r>
                    </a:p>
                  </a:txBody>
                  <a:tcPr/>
                </a:tc>
                <a:tc>
                  <a:txBody>
                    <a:bodyPr/>
                    <a:lstStyle/>
                    <a:p>
                      <a:r>
                        <a:rPr lang="en-GB" sz="1400" dirty="0"/>
                        <a:t>Scope of  Workstream Architecture</a:t>
                      </a:r>
                    </a:p>
                  </a:txBody>
                  <a:tcPr/>
                </a:tc>
                <a:extLst>
                  <a:ext uri="{0D108BD9-81ED-4DB2-BD59-A6C34878D82A}">
                    <a16:rowId xmlns="" xmlns:a16="http://schemas.microsoft.com/office/drawing/2014/main" val="10000"/>
                  </a:ext>
                </a:extLst>
              </a:tr>
              <a:tr h="971950">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Service Design through to Service</a:t>
                      </a:r>
                      <a:r>
                        <a:rPr lang="en-GB" sz="1400" baseline="0" dirty="0">
                          <a:solidFill>
                            <a:schemeClr val="tx1">
                              <a:lumMod val="65000"/>
                              <a:lumOff val="35000"/>
                            </a:schemeClr>
                          </a:solidFill>
                          <a:latin typeface="Arial" panose="020B0604020202020204" pitchFamily="34" charset="0"/>
                          <a:cs typeface="Arial" panose="020B0604020202020204" pitchFamily="34" charset="0"/>
                        </a:rPr>
                        <a:t> </a:t>
                      </a:r>
                      <a:r>
                        <a:rPr lang="en-GB" sz="1400" dirty="0">
                          <a:solidFill>
                            <a:schemeClr val="tx1">
                              <a:lumMod val="65000"/>
                              <a:lumOff val="35000"/>
                            </a:schemeClr>
                          </a:solidFill>
                          <a:latin typeface="Arial" panose="020B0604020202020204" pitchFamily="34" charset="0"/>
                          <a:cs typeface="Arial" panose="020B0604020202020204" pitchFamily="34" charset="0"/>
                        </a:rPr>
                        <a:t>Acceptance is a retained IT function responsibility</a:t>
                      </a:r>
                      <a:r>
                        <a:rPr lang="en-GB" sz="1400" baseline="0" dirty="0">
                          <a:solidFill>
                            <a:schemeClr val="tx1">
                              <a:lumMod val="65000"/>
                              <a:lumOff val="35000"/>
                            </a:schemeClr>
                          </a:solidFill>
                          <a:latin typeface="Arial" panose="020B0604020202020204" pitchFamily="34" charset="0"/>
                          <a:cs typeface="Arial" panose="020B0604020202020204" pitchFamily="34" charset="0"/>
                        </a:rPr>
                        <a:t> </a:t>
                      </a:r>
                      <a:r>
                        <a:rPr lang="en-GB" sz="1400" dirty="0">
                          <a:solidFill>
                            <a:schemeClr val="tx1">
                              <a:lumMod val="65000"/>
                              <a:lumOff val="35000"/>
                            </a:schemeClr>
                          </a:solidFill>
                          <a:latin typeface="Arial" panose="020B0604020202020204" pitchFamily="34" charset="0"/>
                          <a:cs typeface="Arial" panose="020B0604020202020204" pitchFamily="34" charset="0"/>
                        </a:rPr>
                        <a:t>supported by all</a:t>
                      </a:r>
                      <a:r>
                        <a:rPr lang="en-GB" sz="1400" baseline="0" dirty="0">
                          <a:solidFill>
                            <a:schemeClr val="tx1">
                              <a:lumMod val="65000"/>
                              <a:lumOff val="35000"/>
                            </a:schemeClr>
                          </a:solidFill>
                          <a:latin typeface="Arial" panose="020B0604020202020204" pitchFamily="34" charset="0"/>
                          <a:cs typeface="Arial" panose="020B0604020202020204" pitchFamily="34" charset="0"/>
                        </a:rPr>
                        <a:t> suppliers</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marL="91433" marR="91433" marT="45716" marB="45716"/>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Overall accountability for all services remains with the</a:t>
                      </a:r>
                      <a:r>
                        <a:rPr lang="en-GB" sz="1400" baseline="0" dirty="0">
                          <a:solidFill>
                            <a:schemeClr val="tx1">
                              <a:lumMod val="65000"/>
                              <a:lumOff val="35000"/>
                            </a:schemeClr>
                          </a:solidFill>
                          <a:latin typeface="Arial" panose="020B0604020202020204" pitchFamily="34" charset="0"/>
                          <a:cs typeface="Arial" panose="020B0604020202020204" pitchFamily="34" charset="0"/>
                        </a:rPr>
                        <a:t> retained organisation</a:t>
                      </a:r>
                      <a:r>
                        <a:rPr lang="en-GB" sz="1400" dirty="0">
                          <a:solidFill>
                            <a:schemeClr val="tx1">
                              <a:lumMod val="65000"/>
                              <a:lumOff val="35000"/>
                            </a:schemeClr>
                          </a:solidFill>
                          <a:latin typeface="Arial" panose="020B0604020202020204" pitchFamily="34" charset="0"/>
                          <a:cs typeface="Arial" panose="020B0604020202020204" pitchFamily="34" charset="0"/>
                        </a:rPr>
                        <a:t>, with suppliers providing information,</a:t>
                      </a:r>
                      <a:r>
                        <a:rPr lang="en-GB" sz="1400" baseline="0" dirty="0">
                          <a:solidFill>
                            <a:schemeClr val="tx1">
                              <a:lumMod val="65000"/>
                              <a:lumOff val="35000"/>
                            </a:schemeClr>
                          </a:solidFill>
                          <a:latin typeface="Arial" panose="020B0604020202020204" pitchFamily="34" charset="0"/>
                          <a:cs typeface="Arial" panose="020B0604020202020204" pitchFamily="34" charset="0"/>
                        </a:rPr>
                        <a:t> </a:t>
                      </a:r>
                      <a:r>
                        <a:rPr lang="en-GB" sz="1400" dirty="0">
                          <a:solidFill>
                            <a:schemeClr val="tx1">
                              <a:lumMod val="65000"/>
                              <a:lumOff val="35000"/>
                            </a:schemeClr>
                          </a:solidFill>
                          <a:latin typeface="Arial" panose="020B0604020202020204" pitchFamily="34" charset="0"/>
                          <a:cs typeface="Arial" panose="020B0604020202020204" pitchFamily="34" charset="0"/>
                        </a:rPr>
                        <a:t>deploying and operating their service according to their contract.</a:t>
                      </a:r>
                    </a:p>
                  </a:txBody>
                  <a:tcPr marL="91433" marR="91433" marT="45716" marB="45716"/>
                </a:tc>
                <a:extLst>
                  <a:ext uri="{0D108BD9-81ED-4DB2-BD59-A6C34878D82A}">
                    <a16:rowId xmlns="" xmlns:a16="http://schemas.microsoft.com/office/drawing/2014/main" val="10001"/>
                  </a:ext>
                </a:extLst>
              </a:tr>
              <a:tr h="752476">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A central</a:t>
                      </a:r>
                      <a:r>
                        <a:rPr lang="en-GB" sz="1400" baseline="0" dirty="0">
                          <a:solidFill>
                            <a:schemeClr val="tx1">
                              <a:lumMod val="65000"/>
                              <a:lumOff val="35000"/>
                            </a:schemeClr>
                          </a:solidFill>
                          <a:latin typeface="Arial" panose="020B0604020202020204" pitchFamily="34" charset="0"/>
                          <a:cs typeface="Arial" panose="020B0604020202020204" pitchFamily="34" charset="0"/>
                        </a:rPr>
                        <a:t> </a:t>
                      </a:r>
                      <a:r>
                        <a:rPr lang="en-GB" sz="1400" dirty="0">
                          <a:solidFill>
                            <a:schemeClr val="tx1">
                              <a:lumMod val="65000"/>
                              <a:lumOff val="35000"/>
                            </a:schemeClr>
                          </a:solidFill>
                          <a:latin typeface="Arial" panose="020B0604020202020204" pitchFamily="34" charset="0"/>
                          <a:cs typeface="Arial" panose="020B0604020202020204" pitchFamily="34" charset="0"/>
                        </a:rPr>
                        <a:t>view is maintained of asset and configuration  information for all services.</a:t>
                      </a:r>
                    </a:p>
                  </a:txBody>
                  <a:tcPr marL="91433" marR="91433" marT="45716" marB="45716"/>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Authority will design and provide a central Configuration Management System which</a:t>
                      </a:r>
                      <a:r>
                        <a:rPr lang="en-GB" sz="1400" baseline="0" dirty="0">
                          <a:solidFill>
                            <a:schemeClr val="tx1">
                              <a:lumMod val="65000"/>
                              <a:lumOff val="35000"/>
                            </a:schemeClr>
                          </a:solidFill>
                          <a:latin typeface="Arial" panose="020B0604020202020204" pitchFamily="34" charset="0"/>
                          <a:cs typeface="Arial" panose="020B0604020202020204" pitchFamily="34" charset="0"/>
                        </a:rPr>
                        <a:t> suppliers will interface to, populate, update and maintain</a:t>
                      </a:r>
                      <a:r>
                        <a:rPr lang="en-GB" sz="1400" dirty="0">
                          <a:solidFill>
                            <a:schemeClr val="tx1">
                              <a:lumMod val="65000"/>
                              <a:lumOff val="35000"/>
                            </a:schemeClr>
                          </a:solidFill>
                          <a:latin typeface="Arial" panose="020B0604020202020204" pitchFamily="34" charset="0"/>
                          <a:cs typeface="Arial" panose="020B0604020202020204" pitchFamily="34" charset="0"/>
                        </a:rPr>
                        <a:t>.</a:t>
                      </a:r>
                    </a:p>
                  </a:txBody>
                  <a:tcPr marL="91433" marR="91433" marT="45716" marB="45716"/>
                </a:tc>
                <a:extLst>
                  <a:ext uri="{0D108BD9-81ED-4DB2-BD59-A6C34878D82A}">
                    <a16:rowId xmlns="" xmlns:a16="http://schemas.microsoft.com/office/drawing/2014/main" val="10002"/>
                  </a:ext>
                </a:extLst>
              </a:tr>
              <a:tr h="1191425">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Change, release and deployment will need to be managed by the retained IT organisation</a:t>
                      </a:r>
                    </a:p>
                  </a:txBody>
                  <a:tcPr marL="91433" marR="91433" marT="45716" marB="45716"/>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A</a:t>
                      </a:r>
                      <a:r>
                        <a:rPr lang="en-GB" sz="1400" baseline="0" dirty="0">
                          <a:solidFill>
                            <a:schemeClr val="tx1">
                              <a:lumMod val="65000"/>
                              <a:lumOff val="35000"/>
                            </a:schemeClr>
                          </a:solidFill>
                          <a:latin typeface="Arial" panose="020B0604020202020204" pitchFamily="34" charset="0"/>
                          <a:cs typeface="Arial" panose="020B0604020202020204" pitchFamily="34" charset="0"/>
                        </a:rPr>
                        <a:t> single</a:t>
                      </a:r>
                      <a:r>
                        <a:rPr lang="en-GB" sz="1400" dirty="0">
                          <a:solidFill>
                            <a:schemeClr val="tx1">
                              <a:lumMod val="65000"/>
                              <a:lumOff val="35000"/>
                            </a:schemeClr>
                          </a:solidFill>
                          <a:latin typeface="Arial" panose="020B0604020202020204" pitchFamily="34" charset="0"/>
                          <a:cs typeface="Arial" panose="020B0604020202020204" pitchFamily="34" charset="0"/>
                        </a:rPr>
                        <a:t> IT supply chain forward</a:t>
                      </a:r>
                      <a:r>
                        <a:rPr lang="en-GB" sz="1400" baseline="0" dirty="0">
                          <a:solidFill>
                            <a:schemeClr val="tx1">
                              <a:lumMod val="65000"/>
                              <a:lumOff val="35000"/>
                            </a:schemeClr>
                          </a:solidFill>
                          <a:latin typeface="Arial" panose="020B0604020202020204" pitchFamily="34" charset="0"/>
                          <a:cs typeface="Arial" panose="020B0604020202020204" pitchFamily="34" charset="0"/>
                        </a:rPr>
                        <a:t> schedule of change/release will be managed by the retained organisation </a:t>
                      </a:r>
                      <a:r>
                        <a:rPr lang="en-GB" sz="1400" dirty="0">
                          <a:solidFill>
                            <a:schemeClr val="tx1">
                              <a:lumMod val="65000"/>
                              <a:lumOff val="35000"/>
                            </a:schemeClr>
                          </a:solidFill>
                          <a:latin typeface="Arial" panose="020B0604020202020204" pitchFamily="34" charset="0"/>
                          <a:cs typeface="Arial" panose="020B0604020202020204" pitchFamily="34" charset="0"/>
                        </a:rPr>
                        <a:t> supported by each supplier ensuring that releases can be managed in the</a:t>
                      </a:r>
                      <a:r>
                        <a:rPr lang="en-GB" sz="1400" baseline="0" dirty="0">
                          <a:solidFill>
                            <a:schemeClr val="tx1">
                              <a:lumMod val="65000"/>
                              <a:lumOff val="35000"/>
                            </a:schemeClr>
                          </a:solidFill>
                          <a:latin typeface="Arial" panose="020B0604020202020204" pitchFamily="34" charset="0"/>
                          <a:cs typeface="Arial" panose="020B0604020202020204" pitchFamily="34" charset="0"/>
                        </a:rPr>
                        <a:t> most</a:t>
                      </a:r>
                      <a:r>
                        <a:rPr lang="en-GB" sz="1400" dirty="0">
                          <a:solidFill>
                            <a:schemeClr val="tx1">
                              <a:lumMod val="65000"/>
                              <a:lumOff val="35000"/>
                            </a:schemeClr>
                          </a:solidFill>
                          <a:latin typeface="Arial" panose="020B0604020202020204" pitchFamily="34" charset="0"/>
                          <a:cs typeface="Arial" panose="020B0604020202020204" pitchFamily="34" charset="0"/>
                        </a:rPr>
                        <a:t> beneficial way for the business, managing conflict and ensuring that accountability is retained</a:t>
                      </a:r>
                    </a:p>
                  </a:txBody>
                  <a:tcPr marL="91433" marR="91433" marT="45716" marB="45716"/>
                </a:tc>
                <a:extLst>
                  <a:ext uri="{0D108BD9-81ED-4DB2-BD59-A6C34878D82A}">
                    <a16:rowId xmlns="" xmlns:a16="http://schemas.microsoft.com/office/drawing/2014/main" val="10003"/>
                  </a:ext>
                </a:extLst>
              </a:tr>
              <a:tr h="1191425">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Knowledge</a:t>
                      </a:r>
                      <a:r>
                        <a:rPr lang="en-GB" sz="1400" baseline="0" dirty="0">
                          <a:solidFill>
                            <a:schemeClr val="tx1">
                              <a:lumMod val="65000"/>
                              <a:lumOff val="35000"/>
                            </a:schemeClr>
                          </a:solidFill>
                          <a:latin typeface="Arial" panose="020B0604020202020204" pitchFamily="34" charset="0"/>
                          <a:cs typeface="Arial" panose="020B0604020202020204" pitchFamily="34" charset="0"/>
                        </a:rPr>
                        <a:t> Management will be co-ordinated and managed by the retained IT organisation with knowledge information provided by suppliers</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lumMod val="65000"/>
                              <a:lumOff val="35000"/>
                            </a:schemeClr>
                          </a:solidFill>
                          <a:latin typeface="Arial" panose="020B0604020202020204" pitchFamily="34" charset="0"/>
                          <a:cs typeface="Arial" panose="020B0604020202020204" pitchFamily="34" charset="0"/>
                        </a:rPr>
                        <a:t>A central Knowledge</a:t>
                      </a:r>
                      <a:r>
                        <a:rPr lang="en-GB" sz="1400" baseline="0" dirty="0">
                          <a:solidFill>
                            <a:schemeClr val="tx1">
                              <a:lumMod val="65000"/>
                              <a:lumOff val="35000"/>
                            </a:schemeClr>
                          </a:solidFill>
                          <a:latin typeface="Arial" panose="020B0604020202020204" pitchFamily="34" charset="0"/>
                          <a:cs typeface="Arial" panose="020B0604020202020204" pitchFamily="34" charset="0"/>
                        </a:rPr>
                        <a:t> Base will be provided by the Authority with Knowledge information provided and updated by suppliers for their services which will be made available to users, Service Desk and suppliers</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marL="91433" marR="91433" marT="45716" marB="45716"/>
                </a:tc>
                <a:extLst>
                  <a:ext uri="{0D108BD9-81ED-4DB2-BD59-A6C34878D82A}">
                    <a16:rowId xmlns="" xmlns:a16="http://schemas.microsoft.com/office/drawing/2014/main" val="10004"/>
                  </a:ext>
                </a:extLst>
              </a:tr>
              <a:tr h="752476">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Service</a:t>
                      </a:r>
                      <a:r>
                        <a:rPr lang="en-GB" sz="1400" baseline="0" dirty="0">
                          <a:solidFill>
                            <a:schemeClr val="tx1">
                              <a:lumMod val="65000"/>
                              <a:lumOff val="35000"/>
                            </a:schemeClr>
                          </a:solidFill>
                          <a:latin typeface="Arial" panose="020B0604020202020204" pitchFamily="34" charset="0"/>
                          <a:cs typeface="Arial" panose="020B0604020202020204" pitchFamily="34" charset="0"/>
                        </a:rPr>
                        <a:t> Continuity planning is managed by the retained IT organisation for all services</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marL="91433" marR="91433" marT="45716" marB="45716"/>
                </a:tc>
                <a:tc>
                  <a:txBody>
                    <a:bodyPr/>
                    <a:lstStyle/>
                    <a:p>
                      <a:r>
                        <a:rPr lang="en-GB" sz="1400" baseline="0" dirty="0">
                          <a:solidFill>
                            <a:schemeClr val="tx1">
                              <a:lumMod val="65000"/>
                              <a:lumOff val="35000"/>
                            </a:schemeClr>
                          </a:solidFill>
                          <a:latin typeface="Arial" panose="020B0604020202020204" pitchFamily="34" charset="0"/>
                          <a:cs typeface="Arial" panose="020B0604020202020204" pitchFamily="34" charset="0"/>
                        </a:rPr>
                        <a:t>End to end ITSCM plans for all commodity- and non-commodity services will be managed  by the retained organisation</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marL="91433" marR="91433" marT="45716" marB="45716"/>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41378891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Guardrails – Architectural Principles</a:t>
            </a:r>
          </a:p>
        </p:txBody>
      </p:sp>
      <p:sp>
        <p:nvSpPr>
          <p:cNvPr id="4" name="Slide Number Placeholder 3"/>
          <p:cNvSpPr>
            <a:spLocks noGrp="1"/>
          </p:cNvSpPr>
          <p:nvPr>
            <p:ph type="sldNum" sz="quarter" idx="10"/>
          </p:nvPr>
        </p:nvSpPr>
        <p:spPr/>
        <p:txBody>
          <a:bodyPr/>
          <a:lstStyle/>
          <a:p>
            <a:pPr>
              <a:defRPr/>
            </a:pPr>
            <a:fld id="{92F1128A-4069-486B-8539-CD8B1C2C27C5}" type="slidenum">
              <a:rPr lang="en-GB"/>
              <a:pPr>
                <a:defRPr/>
              </a:pPr>
              <a:t>43</a:t>
            </a:fld>
            <a:r>
              <a:rPr lang="en-GB" dirty="0"/>
              <a:t> - OFFICIAL</a:t>
            </a:r>
          </a:p>
        </p:txBody>
      </p:sp>
      <p:sp>
        <p:nvSpPr>
          <p:cNvPr id="6" name="Subtitle 2"/>
          <p:cNvSpPr txBox="1">
            <a:spLocks/>
          </p:cNvSpPr>
          <p:nvPr/>
        </p:nvSpPr>
        <p:spPr bwMode="auto">
          <a:xfrm>
            <a:off x="611560" y="1196752"/>
            <a:ext cx="7776864" cy="4968552"/>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marR="0" lvl="0" algn="l" defTabSz="914400" rtl="0" eaLnBrk="0" fontAlgn="base" latinLnBrk="0" hangingPunct="0">
              <a:lnSpc>
                <a:spcPct val="100000"/>
              </a:lnSpc>
              <a:spcBef>
                <a:spcPct val="20000"/>
              </a:spcBef>
              <a:spcAft>
                <a:spcPct val="0"/>
              </a:spcAft>
              <a:buClr>
                <a:srgbClr val="8B8D09"/>
              </a:buClr>
              <a:buSzTx/>
              <a:tabLst/>
              <a:defRPr/>
            </a:pPr>
            <a:endParaRPr kumimoji="0" lang="en-GB" sz="2400" b="0" i="1"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568397257"/>
              </p:ext>
            </p:extLst>
          </p:nvPr>
        </p:nvGraphicFramePr>
        <p:xfrm>
          <a:off x="154546" y="1068948"/>
          <a:ext cx="8549716" cy="5236764"/>
        </p:xfrm>
        <a:graphic>
          <a:graphicData uri="http://schemas.openxmlformats.org/drawingml/2006/table">
            <a:tbl>
              <a:tblPr firstRow="1" bandRow="1">
                <a:tableStyleId>{5C22544A-7EE6-4342-B048-85BDC9FD1C3A}</a:tableStyleId>
              </a:tblPr>
              <a:tblGrid>
                <a:gridCol w="2923505">
                  <a:extLst>
                    <a:ext uri="{9D8B030D-6E8A-4147-A177-3AD203B41FA5}">
                      <a16:colId xmlns="" xmlns:a16="http://schemas.microsoft.com/office/drawing/2014/main" val="20000"/>
                    </a:ext>
                  </a:extLst>
                </a:gridCol>
                <a:gridCol w="3038375">
                  <a:extLst>
                    <a:ext uri="{9D8B030D-6E8A-4147-A177-3AD203B41FA5}">
                      <a16:colId xmlns="" xmlns:a16="http://schemas.microsoft.com/office/drawing/2014/main" val="20001"/>
                    </a:ext>
                  </a:extLst>
                </a:gridCol>
                <a:gridCol w="2587836">
                  <a:extLst>
                    <a:ext uri="{9D8B030D-6E8A-4147-A177-3AD203B41FA5}">
                      <a16:colId xmlns="" xmlns:a16="http://schemas.microsoft.com/office/drawing/2014/main" val="20002"/>
                    </a:ext>
                  </a:extLst>
                </a:gridCol>
              </a:tblGrid>
              <a:tr h="342057">
                <a:tc>
                  <a:txBody>
                    <a:bodyPr/>
                    <a:lstStyle/>
                    <a:p>
                      <a:r>
                        <a:rPr lang="en-GB" sz="1600" dirty="0">
                          <a:latin typeface="Arial" panose="020B0604020202020204" pitchFamily="34" charset="0"/>
                          <a:cs typeface="Arial" panose="020B0604020202020204" pitchFamily="34" charset="0"/>
                        </a:rPr>
                        <a:t>Principle</a:t>
                      </a:r>
                    </a:p>
                  </a:txBody>
                  <a:tcPr/>
                </a:tc>
                <a:tc>
                  <a:txBody>
                    <a:bodyPr/>
                    <a:lstStyle/>
                    <a:p>
                      <a:r>
                        <a:rPr lang="en-GB" sz="1600" dirty="0">
                          <a:latin typeface="Arial" panose="020B0604020202020204" pitchFamily="34" charset="0"/>
                          <a:cs typeface="Arial" panose="020B0604020202020204" pitchFamily="34" charset="0"/>
                        </a:rPr>
                        <a:t>Rational</a:t>
                      </a:r>
                    </a:p>
                  </a:txBody>
                  <a:tcPr/>
                </a:tc>
                <a:tc>
                  <a:txBody>
                    <a:bodyPr/>
                    <a:lstStyle/>
                    <a:p>
                      <a:r>
                        <a:rPr lang="en-GB" sz="1600" dirty="0">
                          <a:latin typeface="Arial" panose="020B0604020202020204" pitchFamily="34" charset="0"/>
                          <a:cs typeface="Arial" panose="020B0604020202020204" pitchFamily="34" charset="0"/>
                        </a:rPr>
                        <a:t>Implications</a:t>
                      </a:r>
                    </a:p>
                  </a:txBody>
                  <a:tcPr/>
                </a:tc>
                <a:extLst>
                  <a:ext uri="{0D108BD9-81ED-4DB2-BD59-A6C34878D82A}">
                    <a16:rowId xmlns="" xmlns:a16="http://schemas.microsoft.com/office/drawing/2014/main" val="10000"/>
                  </a:ext>
                </a:extLst>
              </a:tr>
              <a:tr h="598599">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ITSM as SaaS</a:t>
                      </a:r>
                    </a:p>
                  </a:txBody>
                  <a:tcPr/>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Supplier</a:t>
                      </a:r>
                      <a:r>
                        <a:rPr lang="en-GB" sz="1400" baseline="0" dirty="0">
                          <a:solidFill>
                            <a:schemeClr val="tx1">
                              <a:lumMod val="65000"/>
                              <a:lumOff val="35000"/>
                            </a:schemeClr>
                          </a:solidFill>
                          <a:latin typeface="Arial" panose="020B0604020202020204" pitchFamily="34" charset="0"/>
                          <a:cs typeface="Arial" panose="020B0604020202020204" pitchFamily="34" charset="0"/>
                        </a:rPr>
                        <a:t> access simplified</a:t>
                      </a:r>
                    </a:p>
                    <a:p>
                      <a:r>
                        <a:rPr lang="en-GB" sz="1400" baseline="0" dirty="0">
                          <a:solidFill>
                            <a:schemeClr val="tx1">
                              <a:lumMod val="65000"/>
                              <a:lumOff val="35000"/>
                            </a:schemeClr>
                          </a:solidFill>
                          <a:latin typeface="Arial" panose="020B0604020202020204" pitchFamily="34" charset="0"/>
                          <a:cs typeface="Arial" panose="020B0604020202020204" pitchFamily="34" charset="0"/>
                        </a:rPr>
                        <a:t>Follows core principles</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Limitation on solution that are delivered</a:t>
                      </a:r>
                      <a:r>
                        <a:rPr lang="en-GB" sz="1400" baseline="0" dirty="0">
                          <a:solidFill>
                            <a:schemeClr val="tx1">
                              <a:lumMod val="65000"/>
                              <a:lumOff val="35000"/>
                            </a:schemeClr>
                          </a:solidFill>
                          <a:latin typeface="Arial" panose="020B0604020202020204" pitchFamily="34" charset="0"/>
                          <a:cs typeface="Arial" panose="020B0604020202020204" pitchFamily="34" charset="0"/>
                        </a:rPr>
                        <a:t> as SaaS</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1"/>
                  </a:ext>
                </a:extLst>
              </a:tr>
              <a:tr h="360109">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ITSM variable Per seat Licencing</a:t>
                      </a:r>
                    </a:p>
                  </a:txBody>
                  <a:tcPr/>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Usage</a:t>
                      </a:r>
                      <a:r>
                        <a:rPr lang="en-GB" sz="1400" baseline="0" dirty="0">
                          <a:solidFill>
                            <a:schemeClr val="tx1">
                              <a:lumMod val="65000"/>
                              <a:lumOff val="35000"/>
                            </a:schemeClr>
                          </a:solidFill>
                          <a:latin typeface="Arial" panose="020B0604020202020204" pitchFamily="34" charset="0"/>
                          <a:cs typeface="Arial" panose="020B0604020202020204" pitchFamily="34" charset="0"/>
                        </a:rPr>
                        <a:t> costs linked to actual usage</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May</a:t>
                      </a:r>
                      <a:r>
                        <a:rPr lang="en-GB" sz="1400" baseline="0" dirty="0">
                          <a:solidFill>
                            <a:schemeClr val="tx1">
                              <a:lumMod val="65000"/>
                              <a:lumOff val="35000"/>
                            </a:schemeClr>
                          </a:solidFill>
                          <a:latin typeface="Arial" panose="020B0604020202020204" pitchFamily="34" charset="0"/>
                          <a:cs typeface="Arial" panose="020B0604020202020204" pitchFamily="34" charset="0"/>
                        </a:rPr>
                        <a:t> exclude framework service</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2"/>
                  </a:ext>
                </a:extLst>
              </a:tr>
              <a:tr h="537408">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Defra own the ITSM tool, core supplier</a:t>
                      </a:r>
                      <a:r>
                        <a:rPr lang="en-GB" sz="1400" baseline="0" dirty="0">
                          <a:solidFill>
                            <a:schemeClr val="tx1">
                              <a:lumMod val="65000"/>
                              <a:lumOff val="35000"/>
                            </a:schemeClr>
                          </a:solidFill>
                          <a:latin typeface="Arial" panose="020B0604020202020204" pitchFamily="34" charset="0"/>
                          <a:cs typeface="Arial" panose="020B0604020202020204" pitchFamily="34" charset="0"/>
                        </a:rPr>
                        <a:t> use it</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Intellectual property,</a:t>
                      </a:r>
                      <a:r>
                        <a:rPr lang="en-GB" sz="1400" baseline="0" dirty="0">
                          <a:solidFill>
                            <a:schemeClr val="tx1">
                              <a:lumMod val="65000"/>
                              <a:lumOff val="35000"/>
                            </a:schemeClr>
                          </a:solidFill>
                          <a:latin typeface="Arial" panose="020B0604020202020204" pitchFamily="34" charset="0"/>
                          <a:cs typeface="Arial" panose="020B0604020202020204" pitchFamily="34" charset="0"/>
                        </a:rPr>
                        <a:t> management control </a:t>
                      </a:r>
                      <a:r>
                        <a:rPr lang="en-GB" sz="1400" dirty="0">
                          <a:solidFill>
                            <a:schemeClr val="tx1">
                              <a:lumMod val="65000"/>
                              <a:lumOff val="35000"/>
                            </a:schemeClr>
                          </a:solidFill>
                          <a:latin typeface="Arial" panose="020B0604020202020204" pitchFamily="34" charset="0"/>
                          <a:cs typeface="Arial" panose="020B0604020202020204" pitchFamily="34" charset="0"/>
                        </a:rPr>
                        <a:t>retained </a:t>
                      </a:r>
                    </a:p>
                  </a:txBody>
                  <a:tcPr/>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Impact on suppliers standard service models</a:t>
                      </a:r>
                    </a:p>
                  </a:txBody>
                  <a:tcPr/>
                </a:tc>
                <a:extLst>
                  <a:ext uri="{0D108BD9-81ED-4DB2-BD59-A6C34878D82A}">
                    <a16:rowId xmlns="" xmlns:a16="http://schemas.microsoft.com/office/drawing/2014/main" val="10003"/>
                  </a:ext>
                </a:extLst>
              </a:tr>
              <a:tr h="592428">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Common core ITSM processes operated</a:t>
                      </a:r>
                      <a:r>
                        <a:rPr lang="en-GB" sz="1400" baseline="0" dirty="0">
                          <a:solidFill>
                            <a:schemeClr val="tx1">
                              <a:lumMod val="65000"/>
                              <a:lumOff val="35000"/>
                            </a:schemeClr>
                          </a:solidFill>
                          <a:latin typeface="Arial" panose="020B0604020202020204" pitchFamily="34" charset="0"/>
                          <a:cs typeface="Arial" panose="020B0604020202020204" pitchFamily="34" charset="0"/>
                        </a:rPr>
                        <a:t> by all</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Single</a:t>
                      </a:r>
                      <a:r>
                        <a:rPr lang="en-GB" sz="1400" baseline="0" dirty="0">
                          <a:solidFill>
                            <a:schemeClr val="tx1">
                              <a:lumMod val="65000"/>
                              <a:lumOff val="35000"/>
                            </a:schemeClr>
                          </a:solidFill>
                          <a:latin typeface="Arial" panose="020B0604020202020204" pitchFamily="34" charset="0"/>
                          <a:cs typeface="Arial" panose="020B0604020202020204" pitchFamily="34" charset="0"/>
                        </a:rPr>
                        <a:t> view of service performance, management control, </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lumMod val="65000"/>
                              <a:lumOff val="35000"/>
                            </a:schemeClr>
                          </a:solidFill>
                          <a:latin typeface="Arial" panose="020B0604020202020204" pitchFamily="34" charset="0"/>
                          <a:cs typeface="Arial" panose="020B0604020202020204" pitchFamily="34" charset="0"/>
                        </a:rPr>
                        <a:t>Impact on suppliers standard service models</a:t>
                      </a:r>
                    </a:p>
                    <a:p>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4"/>
                  </a:ext>
                </a:extLst>
              </a:tr>
              <a:tr h="847645">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Defra retained</a:t>
                      </a:r>
                      <a:r>
                        <a:rPr lang="en-GB" sz="1400" baseline="0" dirty="0">
                          <a:solidFill>
                            <a:schemeClr val="tx1">
                              <a:lumMod val="65000"/>
                              <a:lumOff val="35000"/>
                            </a:schemeClr>
                          </a:solidFill>
                          <a:latin typeface="Arial" panose="020B0604020202020204" pitchFamily="34" charset="0"/>
                          <a:cs typeface="Arial" panose="020B0604020202020204" pitchFamily="34" charset="0"/>
                        </a:rPr>
                        <a:t> IT organisation to be accountable for all service delivery</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Proposition Paper direction Management &amp; risk and governance control</a:t>
                      </a:r>
                    </a:p>
                  </a:txBody>
                  <a:tcPr/>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Resources and skill required to operate the functions</a:t>
                      </a:r>
                    </a:p>
                  </a:txBody>
                  <a:tcPr/>
                </a:tc>
                <a:extLst>
                  <a:ext uri="{0D108BD9-81ED-4DB2-BD59-A6C34878D82A}">
                    <a16:rowId xmlns="" xmlns:a16="http://schemas.microsoft.com/office/drawing/2014/main" val="10005"/>
                  </a:ext>
                </a:extLst>
              </a:tr>
              <a:tr h="806234">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Out-Source</a:t>
                      </a:r>
                      <a:r>
                        <a:rPr lang="en-GB" sz="1400" baseline="0" dirty="0">
                          <a:solidFill>
                            <a:schemeClr val="tx1">
                              <a:lumMod val="65000"/>
                              <a:lumOff val="35000"/>
                            </a:schemeClr>
                          </a:solidFill>
                          <a:latin typeface="Arial" panose="020B0604020202020204" pitchFamily="34" charset="0"/>
                          <a:cs typeface="Arial" panose="020B0604020202020204" pitchFamily="34" charset="0"/>
                        </a:rPr>
                        <a:t> Service desk and commodity management</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Proposition Paper direction Leverage industry</a:t>
                      </a:r>
                      <a:r>
                        <a:rPr lang="en-GB" sz="1400" baseline="0" dirty="0">
                          <a:solidFill>
                            <a:schemeClr val="tx1">
                              <a:lumMod val="65000"/>
                              <a:lumOff val="35000"/>
                            </a:schemeClr>
                          </a:solidFill>
                          <a:latin typeface="Arial" panose="020B0604020202020204" pitchFamily="34" charset="0"/>
                          <a:cs typeface="Arial" panose="020B0604020202020204" pitchFamily="34" charset="0"/>
                        </a:rPr>
                        <a:t> good practice</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Supplier and interface to be managed</a:t>
                      </a:r>
                    </a:p>
                  </a:txBody>
                  <a:tcPr/>
                </a:tc>
                <a:extLst>
                  <a:ext uri="{0D108BD9-81ED-4DB2-BD59-A6C34878D82A}">
                    <a16:rowId xmlns="" xmlns:a16="http://schemas.microsoft.com/office/drawing/2014/main" val="10006"/>
                  </a:ext>
                </a:extLst>
              </a:tr>
              <a:tr h="855142">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Defra implement an interim</a:t>
                      </a:r>
                      <a:r>
                        <a:rPr lang="en-GB" sz="1400" baseline="0" dirty="0">
                          <a:solidFill>
                            <a:schemeClr val="tx1">
                              <a:lumMod val="65000"/>
                              <a:lumOff val="35000"/>
                            </a:schemeClr>
                          </a:solidFill>
                          <a:latin typeface="Arial" panose="020B0604020202020204" pitchFamily="34" charset="0"/>
                          <a:cs typeface="Arial" panose="020B0604020202020204" pitchFamily="34" charset="0"/>
                        </a:rPr>
                        <a:t> Service capability </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Support migration transition, minimise the dependency on incumbents</a:t>
                      </a:r>
                    </a:p>
                  </a:txBody>
                  <a:tcPr/>
                </a:tc>
                <a:tc>
                  <a:txBody>
                    <a:bodyPr/>
                    <a:lstStyle/>
                    <a:p>
                      <a:r>
                        <a:rPr lang="en-GB" sz="1400" dirty="0">
                          <a:solidFill>
                            <a:schemeClr val="tx1">
                              <a:lumMod val="65000"/>
                              <a:lumOff val="35000"/>
                            </a:schemeClr>
                          </a:solidFill>
                          <a:latin typeface="Arial" panose="020B0604020202020204" pitchFamily="34" charset="0"/>
                          <a:cs typeface="Arial" panose="020B0604020202020204" pitchFamily="34" charset="0"/>
                        </a:rPr>
                        <a:t>Incumbent</a:t>
                      </a:r>
                      <a:r>
                        <a:rPr lang="en-GB" sz="1400" baseline="0" dirty="0">
                          <a:solidFill>
                            <a:schemeClr val="tx1">
                              <a:lumMod val="65000"/>
                              <a:lumOff val="35000"/>
                            </a:schemeClr>
                          </a:solidFill>
                          <a:latin typeface="Arial" panose="020B0604020202020204" pitchFamily="34" charset="0"/>
                          <a:cs typeface="Arial" panose="020B0604020202020204" pitchFamily="34" charset="0"/>
                        </a:rPr>
                        <a:t>s cooperation required</a:t>
                      </a:r>
                      <a:endParaRPr lang="en-GB" sz="1400" dirty="0">
                        <a:solidFill>
                          <a:schemeClr val="tx1">
                            <a:lumMod val="65000"/>
                            <a:lumOff val="35000"/>
                          </a:schemeClr>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890591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Sustainability approach</a:t>
            </a:r>
          </a:p>
        </p:txBody>
      </p:sp>
      <p:sp>
        <p:nvSpPr>
          <p:cNvPr id="3" name="Content Placeholder 2"/>
          <p:cNvSpPr>
            <a:spLocks noGrp="1"/>
          </p:cNvSpPr>
          <p:nvPr>
            <p:ph idx="1"/>
          </p:nvPr>
        </p:nvSpPr>
        <p:spPr>
          <a:xfrm>
            <a:off x="458788" y="1218828"/>
            <a:ext cx="8264525" cy="4640400"/>
          </a:xfrm>
        </p:spPr>
        <p:txBody>
          <a:bodyPr/>
          <a:lstStyle/>
          <a:p>
            <a:pPr marL="0" indent="0">
              <a:buNone/>
            </a:pPr>
            <a:r>
              <a:rPr lang="en-GB" dirty="0"/>
              <a:t>The Service Management Architecture views will address sustainability impacts of its service model. Processes will be optimised to minimise the impact where possible via the use of tools, self help, knowledge and remote support.</a:t>
            </a:r>
          </a:p>
          <a:p>
            <a:pPr marL="0" indent="0">
              <a:buNone/>
            </a:pPr>
            <a:r>
              <a:rPr lang="en-GB" dirty="0"/>
              <a:t>Additionally, consideration will </a:t>
            </a:r>
            <a:r>
              <a:rPr lang="en-GB"/>
              <a:t>be given </a:t>
            </a:r>
            <a:r>
              <a:rPr lang="en-GB" dirty="0"/>
              <a:t>to ensure elements of the solution such as the Service Desk consider:</a:t>
            </a:r>
          </a:p>
          <a:p>
            <a:r>
              <a:rPr lang="en-GB" dirty="0"/>
              <a:t>Staffing of service desks will be fair and in accordance with ILO best practice, Mitigate any reputational risk to Defra of these arrangements being exploitative e.g. long shifts without breaks, access to facilities, diversity, fair wages (living wage in UK )</a:t>
            </a:r>
          </a:p>
        </p:txBody>
      </p:sp>
      <p:sp>
        <p:nvSpPr>
          <p:cNvPr id="4" name="Footer Placeholder 3"/>
          <p:cNvSpPr>
            <a:spLocks noGrp="1"/>
          </p:cNvSpPr>
          <p:nvPr>
            <p:ph type="ftr" sz="quarter" idx="10"/>
          </p:nvPr>
        </p:nvSpPr>
        <p:spPr/>
        <p:txBody>
          <a:bodyPr/>
          <a:lstStyle/>
          <a:p>
            <a:pPr>
              <a:defRPr/>
            </a:pPr>
            <a:fld id="{92F1128A-4069-486B-8539-CD8B1C2C27C5}" type="slidenum">
              <a:rPr lang="en-GB"/>
              <a:pPr>
                <a:defRPr/>
              </a:pPr>
              <a:t>44</a:t>
            </a:fld>
            <a:r>
              <a:rPr lang="en-GB" dirty="0"/>
              <a:t> - OFFICIAL</a:t>
            </a:r>
          </a:p>
        </p:txBody>
      </p:sp>
    </p:spTree>
    <p:extLst>
      <p:ext uri="{BB962C8B-B14F-4D97-AF65-F5344CB8AC3E}">
        <p14:creationId xmlns:p14="http://schemas.microsoft.com/office/powerpoint/2010/main" val="19891684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738" y="466725"/>
            <a:ext cx="8264525" cy="482600"/>
          </a:xfrm>
        </p:spPr>
        <p:txBody>
          <a:bodyPr/>
          <a:lstStyle/>
          <a:p>
            <a:r>
              <a:rPr lang="en-GB" dirty="0"/>
              <a:t>Input – Requirements scope</a:t>
            </a:r>
          </a:p>
        </p:txBody>
      </p:sp>
      <p:sp>
        <p:nvSpPr>
          <p:cNvPr id="3" name="Content Placeholder 2"/>
          <p:cNvSpPr>
            <a:spLocks noGrp="1"/>
          </p:cNvSpPr>
          <p:nvPr>
            <p:ph idx="1"/>
          </p:nvPr>
        </p:nvSpPr>
        <p:spPr>
          <a:xfrm>
            <a:off x="458788" y="1010343"/>
            <a:ext cx="8264525" cy="5346007"/>
          </a:xfrm>
        </p:spPr>
        <p:txBody>
          <a:bodyPr/>
          <a:lstStyle/>
          <a:p>
            <a:r>
              <a:rPr lang="en-GB" sz="1800" dirty="0"/>
              <a:t>Requirements from Defra that drive the scope and structure of the IT services and supporting supplier services.</a:t>
            </a:r>
          </a:p>
          <a:p>
            <a:pPr lvl="1"/>
            <a:r>
              <a:rPr lang="en-GB" dirty="0"/>
              <a:t>Existing Service</a:t>
            </a:r>
          </a:p>
          <a:p>
            <a:pPr lvl="2"/>
            <a:r>
              <a:rPr lang="en-GB" dirty="0"/>
              <a:t>Replace existing service scope</a:t>
            </a:r>
          </a:p>
          <a:p>
            <a:pPr lvl="1"/>
            <a:r>
              <a:rPr lang="en-GB" dirty="0"/>
              <a:t>Frameworks (ITIL, COBIT, Togaf)</a:t>
            </a:r>
          </a:p>
          <a:p>
            <a:pPr lvl="2"/>
            <a:r>
              <a:rPr lang="en-GB" dirty="0"/>
              <a:t>Good practice frameworks</a:t>
            </a:r>
          </a:p>
          <a:p>
            <a:pPr lvl="1"/>
            <a:r>
              <a:rPr lang="en-GB" dirty="0"/>
              <a:t>Service Supplier</a:t>
            </a:r>
          </a:p>
          <a:p>
            <a:pPr lvl="2"/>
            <a:r>
              <a:rPr lang="en-GB" dirty="0"/>
              <a:t>Business services</a:t>
            </a:r>
          </a:p>
          <a:p>
            <a:pPr lvl="2"/>
            <a:r>
              <a:rPr lang="en-GB" dirty="0"/>
              <a:t>Governance</a:t>
            </a:r>
          </a:p>
          <a:p>
            <a:pPr lvl="2"/>
            <a:r>
              <a:rPr lang="en-GB" dirty="0"/>
              <a:t>Management control</a:t>
            </a:r>
          </a:p>
          <a:p>
            <a:pPr lvl="2"/>
            <a:r>
              <a:rPr lang="en-GB" dirty="0"/>
              <a:t>Assurance</a:t>
            </a:r>
          </a:p>
          <a:p>
            <a:pPr lvl="1"/>
            <a:r>
              <a:rPr lang="en-GB" dirty="0"/>
              <a:t>Business needs</a:t>
            </a:r>
          </a:p>
          <a:p>
            <a:pPr lvl="2"/>
            <a:r>
              <a:rPr lang="en-GB" dirty="0"/>
              <a:t>SLA’s</a:t>
            </a:r>
          </a:p>
          <a:p>
            <a:pPr lvl="2"/>
            <a:r>
              <a:rPr lang="en-GB" dirty="0"/>
              <a:t>Priority</a:t>
            </a:r>
          </a:p>
          <a:p>
            <a:pPr lvl="2"/>
            <a:r>
              <a:rPr lang="en-GB" dirty="0"/>
              <a:t>Capacity</a:t>
            </a:r>
          </a:p>
          <a:p>
            <a:pPr lvl="2"/>
            <a:r>
              <a:rPr lang="en-GB" dirty="0"/>
              <a:t>Availability</a:t>
            </a:r>
          </a:p>
          <a:p>
            <a:pPr lvl="2"/>
            <a:r>
              <a:rPr lang="en-GB" dirty="0"/>
              <a:t>Performance</a:t>
            </a:r>
          </a:p>
          <a:p>
            <a:pPr lvl="1"/>
            <a:r>
              <a:rPr lang="en-GB" dirty="0"/>
              <a:t>Transitional</a:t>
            </a:r>
          </a:p>
          <a:p>
            <a:pPr lvl="2"/>
            <a:r>
              <a:rPr lang="en-GB" dirty="0"/>
              <a:t>IOC</a:t>
            </a:r>
          </a:p>
        </p:txBody>
      </p:sp>
      <p:sp>
        <p:nvSpPr>
          <p:cNvPr id="4" name="Footer Placeholder 3"/>
          <p:cNvSpPr>
            <a:spLocks noGrp="1"/>
          </p:cNvSpPr>
          <p:nvPr>
            <p:ph type="ftr" sz="quarter" idx="10"/>
          </p:nvPr>
        </p:nvSpPr>
        <p:spPr/>
        <p:txBody>
          <a:bodyPr/>
          <a:lstStyle/>
          <a:p>
            <a:pPr>
              <a:defRPr/>
            </a:pPr>
            <a:fld id="{92F1128A-4069-486B-8539-CD8B1C2C27C5}" type="slidenum">
              <a:rPr lang="en-GB"/>
              <a:pPr>
                <a:defRPr/>
              </a:pPr>
              <a:t>45</a:t>
            </a:fld>
            <a:r>
              <a:rPr lang="en-GB" dirty="0"/>
              <a:t> - OFFICIAL</a:t>
            </a:r>
          </a:p>
        </p:txBody>
      </p:sp>
    </p:spTree>
    <p:extLst>
      <p:ext uri="{BB962C8B-B14F-4D97-AF65-F5344CB8AC3E}">
        <p14:creationId xmlns:p14="http://schemas.microsoft.com/office/powerpoint/2010/main" val="33603046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Operational – Requirements approach</a:t>
            </a:r>
          </a:p>
        </p:txBody>
      </p:sp>
      <p:sp>
        <p:nvSpPr>
          <p:cNvPr id="3" name="Content Placeholder 2"/>
          <p:cNvSpPr>
            <a:spLocks noGrp="1"/>
          </p:cNvSpPr>
          <p:nvPr>
            <p:ph idx="1"/>
          </p:nvPr>
        </p:nvSpPr>
        <p:spPr>
          <a:xfrm>
            <a:off x="439738" y="1064525"/>
            <a:ext cx="8264525" cy="5116675"/>
          </a:xfrm>
        </p:spPr>
        <p:txBody>
          <a:bodyPr/>
          <a:lstStyle/>
          <a:p>
            <a:r>
              <a:rPr lang="en-GB" dirty="0"/>
              <a:t>For each of the Service Management Model elements the following will be defined:</a:t>
            </a:r>
          </a:p>
          <a:p>
            <a:pPr lvl="1"/>
            <a:r>
              <a:rPr lang="en-GB" dirty="0"/>
              <a:t>Process Description</a:t>
            </a:r>
          </a:p>
          <a:p>
            <a:pPr lvl="1"/>
            <a:r>
              <a:rPr lang="en-GB" dirty="0"/>
              <a:t>Process Purpose statement</a:t>
            </a:r>
          </a:p>
          <a:p>
            <a:pPr lvl="1"/>
            <a:r>
              <a:rPr lang="en-GB" dirty="0"/>
              <a:t>IT Service goals </a:t>
            </a:r>
          </a:p>
          <a:p>
            <a:pPr lvl="2"/>
            <a:r>
              <a:rPr lang="en-GB" dirty="0"/>
              <a:t>related metrics</a:t>
            </a:r>
          </a:p>
          <a:p>
            <a:pPr lvl="1"/>
            <a:r>
              <a:rPr lang="en-GB" dirty="0"/>
              <a:t>Process goals  </a:t>
            </a:r>
          </a:p>
          <a:p>
            <a:pPr lvl="2"/>
            <a:r>
              <a:rPr lang="en-GB" dirty="0"/>
              <a:t>related metrics</a:t>
            </a:r>
          </a:p>
          <a:p>
            <a:pPr lvl="1"/>
            <a:r>
              <a:rPr lang="en-GB" dirty="0"/>
              <a:t>Functional responsibilities (RACSI)</a:t>
            </a:r>
          </a:p>
          <a:p>
            <a:pPr lvl="1"/>
            <a:r>
              <a:rPr lang="en-GB" dirty="0"/>
              <a:t>Management practices</a:t>
            </a:r>
          </a:p>
          <a:p>
            <a:pPr lvl="2"/>
            <a:r>
              <a:rPr lang="en-GB" dirty="0"/>
              <a:t>Activities</a:t>
            </a:r>
          </a:p>
          <a:p>
            <a:pPr lvl="2"/>
            <a:r>
              <a:rPr lang="en-GB" dirty="0"/>
              <a:t>Inputs</a:t>
            </a:r>
          </a:p>
          <a:p>
            <a:pPr lvl="2"/>
            <a:r>
              <a:rPr lang="en-GB" dirty="0"/>
              <a:t>Outputs</a:t>
            </a:r>
          </a:p>
        </p:txBody>
      </p:sp>
      <p:sp>
        <p:nvSpPr>
          <p:cNvPr id="4" name="Footer Placeholder 3"/>
          <p:cNvSpPr>
            <a:spLocks noGrp="1"/>
          </p:cNvSpPr>
          <p:nvPr>
            <p:ph type="ftr" sz="quarter" idx="10"/>
          </p:nvPr>
        </p:nvSpPr>
        <p:spPr/>
        <p:txBody>
          <a:bodyPr/>
          <a:lstStyle/>
          <a:p>
            <a:pPr>
              <a:defRPr/>
            </a:pPr>
            <a:fld id="{92F1128A-4069-486B-8539-CD8B1C2C27C5}" type="slidenum">
              <a:rPr lang="en-GB"/>
              <a:pPr>
                <a:defRPr/>
              </a:pPr>
              <a:t>46</a:t>
            </a:fld>
            <a:r>
              <a:rPr lang="en-GB" dirty="0"/>
              <a:t> - OFFICIAL</a:t>
            </a:r>
          </a:p>
        </p:txBody>
      </p:sp>
    </p:spTree>
    <p:extLst>
      <p:ext uri="{BB962C8B-B14F-4D97-AF65-F5344CB8AC3E}">
        <p14:creationId xmlns:p14="http://schemas.microsoft.com/office/powerpoint/2010/main" val="2657641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Service Management CMO </a:t>
            </a:r>
            <a:r>
              <a:rPr lang="en-GB" dirty="0"/>
              <a:t>Characteristics</a:t>
            </a:r>
          </a:p>
        </p:txBody>
      </p:sp>
      <p:sp>
        <p:nvSpPr>
          <p:cNvPr id="3" name="Content Placeholder 2"/>
          <p:cNvSpPr>
            <a:spLocks noGrp="1"/>
          </p:cNvSpPr>
          <p:nvPr>
            <p:ph idx="1"/>
          </p:nvPr>
        </p:nvSpPr>
        <p:spPr>
          <a:xfrm>
            <a:off x="458788" y="1009950"/>
            <a:ext cx="8264525" cy="5124411"/>
          </a:xfrm>
        </p:spPr>
        <p:txBody>
          <a:bodyPr>
            <a:normAutofit fontScale="92500" lnSpcReduction="10000"/>
          </a:bodyPr>
          <a:lstStyle/>
          <a:p>
            <a:pPr marL="0" indent="0">
              <a:buNone/>
            </a:pPr>
            <a:r>
              <a:rPr lang="en-GB" dirty="0"/>
              <a:t>The current mode of operations to be replaced by the UnITy programme is based on two full outsource </a:t>
            </a:r>
            <a:r>
              <a:rPr lang="en-GB" dirty="0" smtClean="0"/>
              <a:t>contracts, key elements of these contracts are;</a:t>
            </a:r>
            <a:endParaRPr lang="en-GB" dirty="0"/>
          </a:p>
          <a:p>
            <a:r>
              <a:rPr lang="en-GB" dirty="0"/>
              <a:t>Independent Digital Data Technology Services </a:t>
            </a:r>
            <a:r>
              <a:rPr lang="en-GB" dirty="0" smtClean="0"/>
              <a:t>(DDTS) </a:t>
            </a:r>
            <a:r>
              <a:rPr lang="en-GB" dirty="0"/>
              <a:t>&amp; Corporate Information Services </a:t>
            </a:r>
            <a:r>
              <a:rPr lang="en-GB" dirty="0" smtClean="0"/>
              <a:t>(CIS) </a:t>
            </a:r>
            <a:r>
              <a:rPr lang="en-GB" dirty="0"/>
              <a:t>outsource service via IBM &amp; Capgemini</a:t>
            </a:r>
          </a:p>
          <a:p>
            <a:pPr lvl="1"/>
            <a:r>
              <a:rPr lang="en-GB" dirty="0"/>
              <a:t>Supplier provided</a:t>
            </a:r>
          </a:p>
          <a:p>
            <a:pPr lvl="2"/>
            <a:r>
              <a:rPr lang="en-GB" dirty="0"/>
              <a:t>Service Desk</a:t>
            </a:r>
          </a:p>
          <a:p>
            <a:pPr lvl="2"/>
            <a:r>
              <a:rPr lang="en-GB" dirty="0"/>
              <a:t>Life cycle management of IT services</a:t>
            </a:r>
          </a:p>
          <a:p>
            <a:pPr lvl="2"/>
            <a:r>
              <a:rPr lang="en-GB" dirty="0"/>
              <a:t>Operational management</a:t>
            </a:r>
          </a:p>
          <a:p>
            <a:pPr lvl="2"/>
            <a:r>
              <a:rPr lang="en-GB" dirty="0"/>
              <a:t>ITSM tools and process management</a:t>
            </a:r>
          </a:p>
          <a:p>
            <a:pPr lvl="2"/>
            <a:r>
              <a:rPr lang="en-GB" dirty="0"/>
              <a:t>Architecture management services</a:t>
            </a:r>
          </a:p>
          <a:p>
            <a:pPr lvl="2"/>
            <a:r>
              <a:rPr lang="en-GB" dirty="0"/>
              <a:t>Service Reporting</a:t>
            </a:r>
          </a:p>
          <a:p>
            <a:pPr lvl="2"/>
            <a:r>
              <a:rPr lang="en-GB" dirty="0"/>
              <a:t>Service Design and implementation</a:t>
            </a:r>
          </a:p>
          <a:p>
            <a:r>
              <a:rPr lang="en-GB" dirty="0"/>
              <a:t>Pipeline services coordinated by </a:t>
            </a:r>
            <a:r>
              <a:rPr lang="en-GB" dirty="0" smtClean="0"/>
              <a:t>joint DDTS / CIS </a:t>
            </a:r>
            <a:r>
              <a:rPr lang="en-GB" dirty="0"/>
              <a:t>support</a:t>
            </a:r>
          </a:p>
          <a:p>
            <a:pPr lvl="1"/>
            <a:r>
              <a:rPr lang="en-GB" dirty="0"/>
              <a:t>Contractual relationship managed via Defra</a:t>
            </a:r>
          </a:p>
          <a:p>
            <a:r>
              <a:rPr lang="en-GB" dirty="0" smtClean="0"/>
              <a:t>Rural Payments Agency (RPA) utilise </a:t>
            </a:r>
            <a:r>
              <a:rPr lang="en-GB" dirty="0"/>
              <a:t>IBM infrastructure services</a:t>
            </a:r>
          </a:p>
          <a:p>
            <a:r>
              <a:rPr lang="en-GB" dirty="0"/>
              <a:t>Business functions and application suppliers provide additional support and management services</a:t>
            </a:r>
          </a:p>
          <a:p>
            <a:endParaRPr lang="en-GB" dirty="0"/>
          </a:p>
        </p:txBody>
      </p:sp>
      <p:sp>
        <p:nvSpPr>
          <p:cNvPr id="4" name="Footer Placeholder 3"/>
          <p:cNvSpPr>
            <a:spLocks noGrp="1"/>
          </p:cNvSpPr>
          <p:nvPr>
            <p:ph type="ftr" sz="quarter" idx="10"/>
          </p:nvPr>
        </p:nvSpPr>
        <p:spPr/>
        <p:txBody>
          <a:bodyPr/>
          <a:lstStyle/>
          <a:p>
            <a:pPr>
              <a:defRPr/>
            </a:pPr>
            <a:fld id="{92F1128A-4069-486B-8539-CD8B1C2C27C5}" type="slidenum">
              <a:rPr lang="en-GB"/>
              <a:pPr>
                <a:defRPr/>
              </a:pPr>
              <a:t>5</a:t>
            </a:fld>
            <a:r>
              <a:rPr lang="en-GB" dirty="0"/>
              <a:t> - OFFICIAL</a:t>
            </a:r>
          </a:p>
        </p:txBody>
      </p:sp>
    </p:spTree>
    <p:extLst>
      <p:ext uri="{BB962C8B-B14F-4D97-AF65-F5344CB8AC3E}">
        <p14:creationId xmlns:p14="http://schemas.microsoft.com/office/powerpoint/2010/main" val="1417136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CMO Architecture</a:t>
            </a:r>
          </a:p>
        </p:txBody>
      </p:sp>
      <p:sp>
        <p:nvSpPr>
          <p:cNvPr id="4" name="Slide Number Placeholder 3"/>
          <p:cNvSpPr>
            <a:spLocks noGrp="1"/>
          </p:cNvSpPr>
          <p:nvPr>
            <p:ph type="sldNum" sz="quarter" idx="10"/>
          </p:nvPr>
        </p:nvSpPr>
        <p:spPr/>
        <p:txBody>
          <a:bodyPr/>
          <a:lstStyle/>
          <a:p>
            <a:pPr>
              <a:defRPr/>
            </a:pPr>
            <a:fld id="{92F1128A-4069-486B-8539-CD8B1C2C27C5}" type="slidenum">
              <a:rPr lang="en-GB" smtClean="0"/>
              <a:pPr>
                <a:defRPr/>
              </a:pPr>
              <a:t>6</a:t>
            </a:fld>
            <a:r>
              <a:rPr lang="en-GB" dirty="0"/>
              <a:t> - OFFICIAL</a:t>
            </a:r>
          </a:p>
        </p:txBody>
      </p:sp>
      <p:sp>
        <p:nvSpPr>
          <p:cNvPr id="8" name="TextBox 2"/>
          <p:cNvSpPr txBox="1">
            <a:spLocks noChangeArrowheads="1"/>
          </p:cNvSpPr>
          <p:nvPr/>
        </p:nvSpPr>
        <p:spPr bwMode="auto">
          <a:xfrm>
            <a:off x="466950" y="2302563"/>
            <a:ext cx="1681162" cy="3278187"/>
          </a:xfrm>
          <a:prstGeom prst="rect">
            <a:avLst/>
          </a:prstGeom>
          <a:solidFill>
            <a:schemeClr val="tx2">
              <a:lumMod val="20000"/>
              <a:lumOff val="80000"/>
            </a:schemeClr>
          </a:solidFill>
          <a:ln w="9525">
            <a:noFill/>
            <a:miter lim="800000"/>
            <a:headEnd/>
            <a:tailEnd/>
          </a:ln>
        </p:spPr>
        <p:txBody>
          <a:bodyPr/>
          <a:lstStyle/>
          <a:p>
            <a:pPr>
              <a:defRPr/>
            </a:pPr>
            <a:endParaRPr lang="en-GB" dirty="0"/>
          </a:p>
          <a:p>
            <a:pPr>
              <a:defRPr/>
            </a:pPr>
            <a:r>
              <a:rPr lang="en-GB" dirty="0"/>
              <a:t>Three IT service desks in operation today supporting delivery of incumbent EA, DEFRA and RPA services. </a:t>
            </a:r>
          </a:p>
          <a:p>
            <a:pPr>
              <a:defRPr/>
            </a:pPr>
            <a:endParaRPr lang="en-GB" dirty="0"/>
          </a:p>
          <a:p>
            <a:pPr>
              <a:defRPr/>
            </a:pPr>
            <a:endParaRPr lang="en-GB" dirty="0"/>
          </a:p>
          <a:p>
            <a:pPr>
              <a:defRPr/>
            </a:pPr>
            <a:endParaRPr lang="en-GB"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4718" y="985386"/>
            <a:ext cx="5784730" cy="4914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624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TMO Characteristics</a:t>
            </a:r>
          </a:p>
        </p:txBody>
      </p:sp>
      <p:sp>
        <p:nvSpPr>
          <p:cNvPr id="3" name="Content Placeholder 2"/>
          <p:cNvSpPr>
            <a:spLocks noGrp="1"/>
          </p:cNvSpPr>
          <p:nvPr>
            <p:ph idx="1"/>
          </p:nvPr>
        </p:nvSpPr>
        <p:spPr>
          <a:xfrm>
            <a:off x="257577" y="1238378"/>
            <a:ext cx="8706119" cy="5117972"/>
          </a:xfrm>
        </p:spPr>
        <p:txBody>
          <a:bodyPr/>
          <a:lstStyle/>
          <a:p>
            <a:pPr marL="0" indent="0">
              <a:buNone/>
            </a:pPr>
            <a:r>
              <a:rPr lang="en-GB" dirty="0"/>
              <a:t>The Transition Mode of Operations will introduce a Defra management and coordination function between the incumbent suppliers to provide a management interface for new services.</a:t>
            </a:r>
          </a:p>
          <a:p>
            <a:r>
              <a:rPr lang="en-GB" sz="1800" dirty="0"/>
              <a:t>Incumbent Suppliers (IBM, Capgemini) Service management and Service desks continue support </a:t>
            </a:r>
          </a:p>
          <a:p>
            <a:r>
              <a:rPr lang="en-GB" sz="1800" dirty="0"/>
              <a:t>The Defra Group Services, Initial Operational Capability (IOC) established</a:t>
            </a:r>
          </a:p>
          <a:p>
            <a:pPr lvl="1"/>
            <a:r>
              <a:rPr lang="en-GB" sz="1600" dirty="0"/>
              <a:t>Pipeline support service migrated to the IOC</a:t>
            </a:r>
          </a:p>
          <a:p>
            <a:r>
              <a:rPr lang="en-GB" sz="1800" dirty="0"/>
              <a:t>Service Management Delivery Partner </a:t>
            </a:r>
          </a:p>
          <a:p>
            <a:pPr lvl="1"/>
            <a:r>
              <a:rPr lang="en-GB" sz="1600" dirty="0"/>
              <a:t>Develop operational and management capability</a:t>
            </a:r>
          </a:p>
          <a:p>
            <a:pPr lvl="2"/>
            <a:r>
              <a:rPr lang="en-GB" sz="1400" dirty="0"/>
              <a:t>Phased development to match IOC demand</a:t>
            </a:r>
          </a:p>
          <a:p>
            <a:pPr lvl="1"/>
            <a:r>
              <a:rPr lang="en-GB" sz="1600" dirty="0"/>
              <a:t>ITSM development</a:t>
            </a:r>
          </a:p>
          <a:p>
            <a:pPr lvl="1"/>
            <a:r>
              <a:rPr lang="en-GB" sz="1600" dirty="0"/>
              <a:t>Provide interim resource to operate IOC</a:t>
            </a:r>
          </a:p>
          <a:p>
            <a:pPr lvl="1"/>
            <a:r>
              <a:rPr lang="en-GB" sz="1600" dirty="0"/>
              <a:t>Legacy supplier operational interface established</a:t>
            </a:r>
          </a:p>
          <a:p>
            <a:r>
              <a:rPr lang="en-GB" sz="1800" dirty="0"/>
              <a:t>ITSM</a:t>
            </a:r>
          </a:p>
          <a:p>
            <a:pPr lvl="1"/>
            <a:r>
              <a:rPr lang="en-GB" sz="1600" dirty="0"/>
              <a:t>IT Service Management toolset platform implemented</a:t>
            </a:r>
          </a:p>
          <a:p>
            <a:pPr lvl="2"/>
            <a:r>
              <a:rPr lang="en-GB" sz="1400" dirty="0"/>
              <a:t>Single point of reference and record for IOC activity</a:t>
            </a:r>
          </a:p>
          <a:p>
            <a:pPr lvl="2"/>
            <a:r>
              <a:rPr lang="en-GB" sz="1400" dirty="0"/>
              <a:t>Configuration to support IOC operation and supplier management</a:t>
            </a:r>
          </a:p>
          <a:p>
            <a:endParaRPr lang="en-GB" dirty="0"/>
          </a:p>
        </p:txBody>
      </p:sp>
      <p:sp>
        <p:nvSpPr>
          <p:cNvPr id="4" name="Footer Placeholder 3"/>
          <p:cNvSpPr>
            <a:spLocks noGrp="1"/>
          </p:cNvSpPr>
          <p:nvPr>
            <p:ph type="ftr" sz="quarter" idx="10"/>
          </p:nvPr>
        </p:nvSpPr>
        <p:spPr/>
        <p:txBody>
          <a:bodyPr/>
          <a:lstStyle/>
          <a:p>
            <a:pPr>
              <a:defRPr/>
            </a:pPr>
            <a:fld id="{92F1128A-4069-486B-8539-CD8B1C2C27C5}" type="slidenum">
              <a:rPr lang="en-GB"/>
              <a:pPr>
                <a:defRPr/>
              </a:pPr>
              <a:t>7</a:t>
            </a:fld>
            <a:r>
              <a:rPr lang="en-GB" dirty="0"/>
              <a:t> - OFFICIAL</a:t>
            </a:r>
          </a:p>
        </p:txBody>
      </p:sp>
    </p:spTree>
    <p:extLst>
      <p:ext uri="{BB962C8B-B14F-4D97-AF65-F5344CB8AC3E}">
        <p14:creationId xmlns:p14="http://schemas.microsoft.com/office/powerpoint/2010/main" val="4276136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TMO Architecture</a:t>
            </a:r>
          </a:p>
        </p:txBody>
      </p:sp>
      <p:sp>
        <p:nvSpPr>
          <p:cNvPr id="4" name="Slide Number Placeholder 3"/>
          <p:cNvSpPr>
            <a:spLocks noGrp="1"/>
          </p:cNvSpPr>
          <p:nvPr>
            <p:ph type="sldNum" sz="quarter" idx="10"/>
          </p:nvPr>
        </p:nvSpPr>
        <p:spPr/>
        <p:txBody>
          <a:bodyPr/>
          <a:lstStyle/>
          <a:p>
            <a:pPr>
              <a:defRPr/>
            </a:pPr>
            <a:fld id="{92F1128A-4069-486B-8539-CD8B1C2C27C5}" type="slidenum">
              <a:rPr lang="en-GB"/>
              <a:pPr>
                <a:defRPr/>
              </a:pPr>
              <a:t>8</a:t>
            </a:fld>
            <a:r>
              <a:rPr lang="en-GB" dirty="0"/>
              <a:t> - OFFICIAL</a:t>
            </a:r>
          </a:p>
        </p:txBody>
      </p:sp>
      <p:sp>
        <p:nvSpPr>
          <p:cNvPr id="8" name="Rectangle 3"/>
          <p:cNvSpPr>
            <a:spLocks noChangeArrowheads="1"/>
          </p:cNvSpPr>
          <p:nvPr/>
        </p:nvSpPr>
        <p:spPr bwMode="auto">
          <a:xfrm>
            <a:off x="346075" y="1474788"/>
            <a:ext cx="2216150" cy="4832092"/>
          </a:xfrm>
          <a:prstGeom prst="rect">
            <a:avLst/>
          </a:prstGeom>
          <a:solidFill>
            <a:schemeClr val="tx2">
              <a:lumMod val="20000"/>
              <a:lumOff val="80000"/>
            </a:schemeClr>
          </a:solidFill>
          <a:ln w="9525">
            <a:noFill/>
            <a:miter lim="800000"/>
            <a:headEnd/>
            <a:tailEnd/>
          </a:ln>
        </p:spPr>
        <p:txBody>
          <a:bodyPr>
            <a:spAutoFit/>
          </a:bodyPr>
          <a:lstStyle/>
          <a:p>
            <a:pPr>
              <a:defRPr/>
            </a:pPr>
            <a:r>
              <a:rPr lang="en-GB" sz="1400" dirty="0"/>
              <a:t>The proposed transition approach for service management will consist of 3 phases through an iterative approach to build the new organisation.</a:t>
            </a:r>
          </a:p>
          <a:p>
            <a:pPr>
              <a:defRPr/>
            </a:pPr>
            <a:endParaRPr lang="en-GB" sz="1400" dirty="0"/>
          </a:p>
          <a:p>
            <a:pPr>
              <a:defRPr/>
            </a:pPr>
            <a:r>
              <a:rPr lang="en-GB" sz="1400" dirty="0"/>
              <a:t>The first transition phase - Initial Operating Capability (IOC) will run in parallel with current BAU operations and will support new pipeline services such as IDM and MDM. </a:t>
            </a:r>
          </a:p>
          <a:p>
            <a:pPr>
              <a:defRPr/>
            </a:pPr>
            <a:endParaRPr lang="en-GB" sz="1400" dirty="0"/>
          </a:p>
          <a:p>
            <a:pPr>
              <a:defRPr/>
            </a:pPr>
            <a:r>
              <a:rPr lang="en-GB" sz="1400" dirty="0"/>
              <a:t>Subsequently the IOC will be scaled up to take on service management responsibility for early UnITy services such as Managed Print.</a:t>
            </a:r>
          </a:p>
        </p:txBody>
      </p:sp>
      <p:pic>
        <p:nvPicPr>
          <p:cNvPr id="3" name="Picture 2"/>
          <p:cNvPicPr>
            <a:picLocks noChangeAspect="1"/>
          </p:cNvPicPr>
          <p:nvPr/>
        </p:nvPicPr>
        <p:blipFill>
          <a:blip r:embed="rId2"/>
          <a:stretch>
            <a:fillRect/>
          </a:stretch>
        </p:blipFill>
        <p:spPr>
          <a:xfrm>
            <a:off x="2766617" y="1084521"/>
            <a:ext cx="6195697" cy="5222359"/>
          </a:xfrm>
          <a:prstGeom prst="rect">
            <a:avLst/>
          </a:prstGeom>
        </p:spPr>
      </p:pic>
    </p:spTree>
    <p:extLst>
      <p:ext uri="{BB962C8B-B14F-4D97-AF65-F5344CB8AC3E}">
        <p14:creationId xmlns:p14="http://schemas.microsoft.com/office/powerpoint/2010/main" val="654180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FMO Characteristics</a:t>
            </a:r>
          </a:p>
        </p:txBody>
      </p:sp>
      <p:sp>
        <p:nvSpPr>
          <p:cNvPr id="3" name="Content Placeholder 2"/>
          <p:cNvSpPr>
            <a:spLocks noGrp="1"/>
          </p:cNvSpPr>
          <p:nvPr>
            <p:ph idx="1"/>
          </p:nvPr>
        </p:nvSpPr>
        <p:spPr>
          <a:xfrm>
            <a:off x="347730" y="949325"/>
            <a:ext cx="8615966" cy="5231875"/>
          </a:xfrm>
        </p:spPr>
        <p:txBody>
          <a:bodyPr/>
          <a:lstStyle/>
          <a:p>
            <a:pPr marL="0" indent="0">
              <a:buNone/>
            </a:pPr>
            <a:r>
              <a:rPr lang="en-GB" sz="1800" dirty="0"/>
              <a:t>The Final Mode of operations moves to a single operational management model coordinating multiple suppliers via common processes and a single ITSM toolset</a:t>
            </a:r>
          </a:p>
          <a:p>
            <a:r>
              <a:rPr lang="en-GB" sz="1800" dirty="0"/>
              <a:t>End User</a:t>
            </a:r>
          </a:p>
          <a:p>
            <a:pPr lvl="1"/>
            <a:r>
              <a:rPr lang="en-GB" sz="1600" dirty="0"/>
              <a:t>Single point of contact via Service Desk</a:t>
            </a:r>
          </a:p>
          <a:p>
            <a:pPr lvl="1"/>
            <a:r>
              <a:rPr lang="en-GB" sz="1600" dirty="0"/>
              <a:t>Service Request catalogue</a:t>
            </a:r>
          </a:p>
          <a:p>
            <a:pPr lvl="1"/>
            <a:r>
              <a:rPr lang="en-GB" sz="1600" dirty="0"/>
              <a:t>User tools, Chat, self service, Knowledge portal</a:t>
            </a:r>
          </a:p>
          <a:p>
            <a:r>
              <a:rPr lang="en-GB" sz="1800" dirty="0"/>
              <a:t>Service Desk</a:t>
            </a:r>
          </a:p>
          <a:p>
            <a:pPr lvl="1"/>
            <a:r>
              <a:rPr lang="en-GB" sz="1600" dirty="0"/>
              <a:t>Partner provided service</a:t>
            </a:r>
          </a:p>
          <a:p>
            <a:pPr lvl="1"/>
            <a:r>
              <a:rPr lang="en-GB" sz="1600" dirty="0"/>
              <a:t>Core ITIL process execution</a:t>
            </a:r>
          </a:p>
          <a:p>
            <a:r>
              <a:rPr lang="en-GB" sz="1800" dirty="0"/>
              <a:t>ITSM Tool</a:t>
            </a:r>
          </a:p>
          <a:p>
            <a:pPr lvl="1"/>
            <a:r>
              <a:rPr lang="en-GB" sz="1600" dirty="0"/>
              <a:t>Orchestration of all processes</a:t>
            </a:r>
          </a:p>
          <a:p>
            <a:pPr lvl="1"/>
            <a:r>
              <a:rPr lang="en-GB" sz="1600" dirty="0"/>
              <a:t>Dashboards, reports and service views</a:t>
            </a:r>
          </a:p>
          <a:p>
            <a:r>
              <a:rPr lang="en-GB" sz="1800" dirty="0"/>
              <a:t>Operational model</a:t>
            </a:r>
          </a:p>
          <a:p>
            <a:pPr lvl="1"/>
            <a:r>
              <a:rPr lang="en-GB" sz="1600" dirty="0"/>
              <a:t>Service Management Operational model organisation resourced by Defra &amp; Partners</a:t>
            </a:r>
          </a:p>
          <a:p>
            <a:r>
              <a:rPr lang="en-GB" sz="1800" dirty="0"/>
              <a:t>Suppliers</a:t>
            </a:r>
          </a:p>
          <a:p>
            <a:pPr lvl="1"/>
            <a:r>
              <a:rPr lang="en-GB" sz="1600" dirty="0"/>
              <a:t>UnITy suppliers on-boarded and delivering services</a:t>
            </a:r>
          </a:p>
          <a:p>
            <a:pPr lvl="1"/>
            <a:r>
              <a:rPr lang="en-GB" sz="1400" dirty="0"/>
              <a:t>Commodity &amp; non UnITy suppliers integrated</a:t>
            </a:r>
          </a:p>
          <a:p>
            <a:pPr lvl="1"/>
            <a:endParaRPr lang="en-GB" dirty="0"/>
          </a:p>
        </p:txBody>
      </p:sp>
      <p:sp>
        <p:nvSpPr>
          <p:cNvPr id="4" name="Footer Placeholder 3"/>
          <p:cNvSpPr>
            <a:spLocks noGrp="1"/>
          </p:cNvSpPr>
          <p:nvPr>
            <p:ph type="ftr" sz="quarter" idx="10"/>
          </p:nvPr>
        </p:nvSpPr>
        <p:spPr/>
        <p:txBody>
          <a:bodyPr/>
          <a:lstStyle/>
          <a:p>
            <a:pPr>
              <a:defRPr/>
            </a:pPr>
            <a:fld id="{92F1128A-4069-486B-8539-CD8B1C2C27C5}" type="slidenum">
              <a:rPr lang="en-GB"/>
              <a:pPr>
                <a:defRPr/>
              </a:pPr>
              <a:t>9</a:t>
            </a:fld>
            <a:r>
              <a:rPr lang="en-GB" dirty="0"/>
              <a:t> - OFFICIAL</a:t>
            </a:r>
          </a:p>
        </p:txBody>
      </p:sp>
    </p:spTree>
    <p:extLst>
      <p:ext uri="{BB962C8B-B14F-4D97-AF65-F5344CB8AC3E}">
        <p14:creationId xmlns:p14="http://schemas.microsoft.com/office/powerpoint/2010/main" val="2872503751"/>
      </p:ext>
    </p:extLst>
  </p:cSld>
  <p:clrMapOvr>
    <a:masterClrMapping/>
  </p:clrMapOvr>
</p:sld>
</file>

<file path=ppt/theme/theme1.xml><?xml version="1.0" encoding="utf-8"?>
<a:theme xmlns:a="http://schemas.openxmlformats.org/drawingml/2006/main" name="defra-powerpoint-template-3">
  <a:themeElements>
    <a:clrScheme name="Defra palette">
      <a:dk1>
        <a:sysClr val="windowText" lastClr="000000"/>
      </a:dk1>
      <a:lt1>
        <a:sysClr val="window" lastClr="FFFFFF"/>
      </a:lt1>
      <a:dk2>
        <a:srgbClr val="00B050"/>
      </a:dk2>
      <a:lt2>
        <a:srgbClr val="FFFFFF"/>
      </a:lt2>
      <a:accent1>
        <a:srgbClr val="00AF41"/>
      </a:accent1>
      <a:accent2>
        <a:srgbClr val="8FBF41"/>
      </a:accent2>
      <a:accent3>
        <a:srgbClr val="FFD500"/>
      </a:accent3>
      <a:accent4>
        <a:srgbClr val="DE2B29"/>
      </a:accent4>
      <a:accent5>
        <a:srgbClr val="F59A00"/>
      </a:accent5>
      <a:accent6>
        <a:srgbClr val="007BC4"/>
      </a:accent6>
      <a:hlink>
        <a:srgbClr val="007BC4"/>
      </a:hlink>
      <a:folHlink>
        <a:srgbClr val="6D3075"/>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6.1756_Defra_Powerpoint_template_v3.potx" id="{9FA114EF-0F28-45DA-BD28-1DBA18000EF3}" vid="{39D81AC2-6EAA-48ED-836F-6F337E5C2D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172A14E23B51479E68250F38582FDB" ma:contentTypeVersion="4" ma:contentTypeDescription="Create a new document." ma:contentTypeScope="" ma:versionID="8dbc656d1ff243fa3ddab0553ec3ec6a">
  <xsd:schema xmlns:xsd="http://www.w3.org/2001/XMLSchema" xmlns:xs="http://www.w3.org/2001/XMLSchema" xmlns:p="http://schemas.microsoft.com/office/2006/metadata/properties" xmlns:ns2="1ed3dd2a-1733-47cb-9236-18edf2af4b47" targetNamespace="http://schemas.microsoft.com/office/2006/metadata/properties" ma:root="true" ma:fieldsID="c6f5f838a36e767de7cb26b52923c93d" ns2:_="">
    <xsd:import namespace="1ed3dd2a-1733-47cb-9236-18edf2af4b47"/>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d3dd2a-1733-47cb-9236-18edf2af4b4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3B8064-4343-43C5-9B5E-1D4875930D18}">
  <ds:schemaRefs>
    <ds:schemaRef ds:uri="http://schemas.microsoft.com/office/2006/metadata/contentType"/>
    <ds:schemaRef ds:uri="http://schemas.microsoft.com/office/2006/metadata/properties/metaAttributes"/>
    <ds:schemaRef ds:uri="http://www.w3.org/2000/xmlns/"/>
    <ds:schemaRef ds:uri="http://www.w3.org/2001/XMLSchema"/>
    <ds:schemaRef ds:uri="1ed3dd2a-1733-47cb-9236-18edf2af4b47"/>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40C328-2388-455F-8490-B0F5A619774F}">
  <ds:schemaRefs>
    <ds:schemaRef ds:uri="http://www.w3.org/XML/1998/namespace"/>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http://purl.org/dc/dcmitype/"/>
    <ds:schemaRef ds:uri="1ed3dd2a-1733-47cb-9236-18edf2af4b47"/>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9B683020-F65B-4AA8-A1A6-8820CDDE7B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12875</TotalTime>
  <Words>4236</Words>
  <Application>Microsoft Macintosh PowerPoint</Application>
  <PresentationFormat>On-screen Show (4:3)</PresentationFormat>
  <Paragraphs>583</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defra-powerpoint-template-3</vt:lpstr>
      <vt:lpstr>PowerPoint Presentation</vt:lpstr>
      <vt:lpstr>Service Management Objectives</vt:lpstr>
      <vt:lpstr>Service Management Scope</vt:lpstr>
      <vt:lpstr>Design Principles for Service Management </vt:lpstr>
      <vt:lpstr>Service Management CMO Characteristics</vt:lpstr>
      <vt:lpstr>CMO Architecture</vt:lpstr>
      <vt:lpstr>TMO Characteristics</vt:lpstr>
      <vt:lpstr>TMO Architecture</vt:lpstr>
      <vt:lpstr>FMO Characteristics</vt:lpstr>
      <vt:lpstr>FMO Architecture</vt:lpstr>
      <vt:lpstr>Service Management Operational Model</vt:lpstr>
      <vt:lpstr>Service Catalogue</vt:lpstr>
      <vt:lpstr>Service Level monitoring and compliance</vt:lpstr>
      <vt:lpstr>Service performance reporting presentation (1 of 2)</vt:lpstr>
      <vt:lpstr>Service performance reporting presentation (2 of 2)</vt:lpstr>
      <vt:lpstr>Service Desk &amp; ITIL Services</vt:lpstr>
      <vt:lpstr>TOM – Defra End User interfaces</vt:lpstr>
      <vt:lpstr>IT Service Management toolset</vt:lpstr>
      <vt:lpstr>Supporting material</vt:lpstr>
      <vt:lpstr>ITSM – Event Monitoring</vt:lpstr>
      <vt:lpstr>ITSM – Configuration Management</vt:lpstr>
      <vt:lpstr>ITSM – Incident Management</vt:lpstr>
      <vt:lpstr>ITSM – Availability &amp; Capacity Management</vt:lpstr>
      <vt:lpstr>ITSM – Change Management</vt:lpstr>
      <vt:lpstr>ITSM – Service Catalogue</vt:lpstr>
      <vt:lpstr>ITSM – Service Performance Management</vt:lpstr>
      <vt:lpstr>ITSM – Reporting</vt:lpstr>
      <vt:lpstr>ITSM – Request Fulfilment</vt:lpstr>
      <vt:lpstr>Principles of Operation – Supplier Integration</vt:lpstr>
      <vt:lpstr>Supplier Engagement model example</vt:lpstr>
      <vt:lpstr>SMOM - Operational Products</vt:lpstr>
      <vt:lpstr>TOM – Service Desk</vt:lpstr>
      <vt:lpstr>TOM – Service Management Control</vt:lpstr>
      <vt:lpstr>TOM – Service Design</vt:lpstr>
      <vt:lpstr>TOM – Service Transition</vt:lpstr>
      <vt:lpstr>TOM – Operations</vt:lpstr>
      <vt:lpstr>TOM – Governance</vt:lpstr>
      <vt:lpstr>TOM – Strategy &amp; Planning</vt:lpstr>
      <vt:lpstr>TOM – Suppliers</vt:lpstr>
      <vt:lpstr>Dependencies Summary</vt:lpstr>
      <vt:lpstr>Design Principles for Service Management </vt:lpstr>
      <vt:lpstr>Design Principles for Service Management </vt:lpstr>
      <vt:lpstr>Guardrails – Architectural Principles</vt:lpstr>
      <vt:lpstr>Sustainability approach</vt:lpstr>
      <vt:lpstr>Input – Requirements scope</vt:lpstr>
      <vt:lpstr>Operational – Requirements approach</vt:lpstr>
    </vt:vector>
  </TitlesOfParts>
  <Manager>DEFRA</Manager>
  <Company>Defra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Defra PowerPoint template</dc:title>
  <dc:subject>DEFRA PowerPoint Template</dc:subject>
  <dc:creator>Defra;Vincent.Pearce@environment-agency.gov.uk</dc:creator>
  <cp:lastModifiedBy>OFFICE</cp:lastModifiedBy>
  <cp:revision>204</cp:revision>
  <cp:lastPrinted>2016-06-13T11:35:36Z</cp:lastPrinted>
  <dcterms:created xsi:type="dcterms:W3CDTF">2016-01-29T13:27:10Z</dcterms:created>
  <dcterms:modified xsi:type="dcterms:W3CDTF">2017-11-01T16:58:18Z</dcterms:modified>
  <cp:category>Service Management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0x010100D3172A14E23B51479E68250F38582FDB</vt:lpwstr>
  </property>
</Properties>
</file>