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4"/>
    <p:sldMasterId id="2147483696" r:id="rId5"/>
    <p:sldMasterId id="2147483712" r:id="rId6"/>
  </p:sldMasterIdLst>
  <p:notesMasterIdLst>
    <p:notesMasterId r:id="rId45"/>
  </p:notesMasterIdLst>
  <p:handoutMasterIdLst>
    <p:handoutMasterId r:id="rId46"/>
  </p:handoutMasterIdLst>
  <p:sldIdLst>
    <p:sldId id="256"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5" r:id="rId40"/>
    <p:sldId id="301" r:id="rId41"/>
    <p:sldId id="302" r:id="rId42"/>
    <p:sldId id="303" r:id="rId43"/>
    <p:sldId id="304" r:id="rId44"/>
  </p:sldIdLst>
  <p:sldSz cx="9144000" cy="5143500" type="screen16x9"/>
  <p:notesSz cx="6858000" cy="9144000"/>
  <p:defaultTextStyle>
    <a:defPPr>
      <a:defRPr lang="en-GB"/>
    </a:defPPr>
    <a:lvl1pPr algn="r" rtl="0" fontAlgn="base">
      <a:spcBef>
        <a:spcPct val="50000"/>
      </a:spcBef>
      <a:spcAft>
        <a:spcPct val="0"/>
      </a:spcAft>
      <a:defRPr sz="1200" kern="1200">
        <a:solidFill>
          <a:schemeClr val="tx1"/>
        </a:solidFill>
        <a:latin typeface="Arial" charset="0"/>
        <a:ea typeface="+mn-ea"/>
        <a:cs typeface="+mn-cs"/>
      </a:defRPr>
    </a:lvl1pPr>
    <a:lvl2pPr marL="457200" algn="r" rtl="0" fontAlgn="base">
      <a:spcBef>
        <a:spcPct val="50000"/>
      </a:spcBef>
      <a:spcAft>
        <a:spcPct val="0"/>
      </a:spcAft>
      <a:defRPr sz="1200" kern="1200">
        <a:solidFill>
          <a:schemeClr val="tx1"/>
        </a:solidFill>
        <a:latin typeface="Arial" charset="0"/>
        <a:ea typeface="+mn-ea"/>
        <a:cs typeface="+mn-cs"/>
      </a:defRPr>
    </a:lvl2pPr>
    <a:lvl3pPr marL="914400" algn="r" rtl="0" fontAlgn="base">
      <a:spcBef>
        <a:spcPct val="50000"/>
      </a:spcBef>
      <a:spcAft>
        <a:spcPct val="0"/>
      </a:spcAft>
      <a:defRPr sz="1200" kern="1200">
        <a:solidFill>
          <a:schemeClr val="tx1"/>
        </a:solidFill>
        <a:latin typeface="Arial" charset="0"/>
        <a:ea typeface="+mn-ea"/>
        <a:cs typeface="+mn-cs"/>
      </a:defRPr>
    </a:lvl3pPr>
    <a:lvl4pPr marL="1371600" algn="r" rtl="0" fontAlgn="base">
      <a:spcBef>
        <a:spcPct val="50000"/>
      </a:spcBef>
      <a:spcAft>
        <a:spcPct val="0"/>
      </a:spcAft>
      <a:defRPr sz="1200" kern="1200">
        <a:solidFill>
          <a:schemeClr val="tx1"/>
        </a:solidFill>
        <a:latin typeface="Arial" charset="0"/>
        <a:ea typeface="+mn-ea"/>
        <a:cs typeface="+mn-cs"/>
      </a:defRPr>
    </a:lvl4pPr>
    <a:lvl5pPr marL="1828800" algn="r" rtl="0" fontAlgn="base">
      <a:spcBef>
        <a:spcPct val="5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233">
          <p15:clr>
            <a:srgbClr val="A4A3A4"/>
          </p15:clr>
        </p15:guide>
        <p15:guide id="2" orient="horz" pos="2817">
          <p15:clr>
            <a:srgbClr val="A4A3A4"/>
          </p15:clr>
        </p15:guide>
        <p15:guide id="3" orient="horz" pos="639">
          <p15:clr>
            <a:srgbClr val="A4A3A4"/>
          </p15:clr>
        </p15:guide>
        <p15:guide id="4" pos="306">
          <p15:clr>
            <a:srgbClr val="A4A3A4"/>
          </p15:clr>
        </p15:guide>
        <p15:guide id="5" pos="5454">
          <p15:clr>
            <a:srgbClr val="A4A3A4"/>
          </p15:clr>
        </p15:guide>
        <p15:guide id="6" pos="402">
          <p15:clr>
            <a:srgbClr val="A4A3A4"/>
          </p15:clr>
        </p15:guide>
        <p15:guide id="7" pos="5370">
          <p15:clr>
            <a:srgbClr val="A4A3A4"/>
          </p15:clr>
        </p15:guide>
        <p15:guide id="8" pos="40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D1D7"/>
    <a:srgbClr val="ACCDEE"/>
    <a:srgbClr val="86C9D0"/>
    <a:srgbClr val="B1D0ED"/>
    <a:srgbClr val="8DCCD3"/>
    <a:srgbClr val="92CECE"/>
    <a:srgbClr val="8DD3D1"/>
    <a:srgbClr val="A5C9ED"/>
    <a:srgbClr val="00AD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9914" autoAdjust="0"/>
    <p:restoredTop sz="94648" autoAdjust="0"/>
  </p:normalViewPr>
  <p:slideViewPr>
    <p:cSldViewPr snapToGrid="0" snapToObjects="1">
      <p:cViewPr varScale="1">
        <p:scale>
          <a:sx n="82" d="100"/>
          <a:sy n="82" d="100"/>
        </p:scale>
        <p:origin x="77" y="504"/>
      </p:cViewPr>
      <p:guideLst>
        <p:guide orient="horz" pos="1233"/>
        <p:guide orient="horz" pos="2817"/>
        <p:guide orient="horz" pos="639"/>
        <p:guide pos="306"/>
        <p:guide pos="5454"/>
        <p:guide pos="402"/>
        <p:guide pos="5370"/>
        <p:guide pos="408"/>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120" d="100"/>
          <a:sy n="120" d="100"/>
        </p:scale>
        <p:origin x="-229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viewProps" Target="viewProps.xml"/><Relationship Id="rId8" Type="http://schemas.openxmlformats.org/officeDocument/2006/relationships/slide" Target="slides/slide2.xml"/><Relationship Id="rId51"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a:lvl1pPr>
          </a:lstStyle>
          <a:p>
            <a:endParaRPr lang="en-GB" altLang="en-US"/>
          </a:p>
        </p:txBody>
      </p:sp>
      <p:sp>
        <p:nvSpPr>
          <p:cNvPr id="481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a:lvl1pPr>
          </a:lstStyle>
          <a:p>
            <a:endParaRPr lang="en-GB" altLang="en-US"/>
          </a:p>
        </p:txBody>
      </p:sp>
      <p:sp>
        <p:nvSpPr>
          <p:cNvPr id="481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defRPr/>
            </a:lvl1pPr>
          </a:lstStyle>
          <a:p>
            <a:endParaRPr lang="en-GB" altLang="en-US"/>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a:lvl1pPr>
          </a:lstStyle>
          <a:p>
            <a:fld id="{D806C498-9DFE-4255-8F56-5AC4F1C8FF7A}" type="slidenum">
              <a:rPr lang="en-GB" altLang="en-US"/>
              <a:pPr/>
              <a:t>‹#›</a:t>
            </a:fld>
            <a:endParaRPr lang="en-GB" altLang="en-US"/>
          </a:p>
        </p:txBody>
      </p:sp>
    </p:spTree>
    <p:extLst>
      <p:ext uri="{BB962C8B-B14F-4D97-AF65-F5344CB8AC3E}">
        <p14:creationId xmlns:p14="http://schemas.microsoft.com/office/powerpoint/2010/main" val="3073085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a:lvl1pPr>
          </a:lstStyle>
          <a:p>
            <a:endParaRPr lang="en-GB" alt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a:lvl1pPr>
          </a:lstStyle>
          <a:p>
            <a:endParaRPr lang="en-GB" altLang="en-US"/>
          </a:p>
        </p:txBody>
      </p:sp>
      <p:sp>
        <p:nvSpPr>
          <p:cNvPr id="1126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defRPr/>
            </a:lvl1pPr>
          </a:lstStyle>
          <a:p>
            <a:endParaRPr lang="en-GB" alt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a:lvl1pPr>
          </a:lstStyle>
          <a:p>
            <a:fld id="{CB50E474-593A-4520-8A81-08F0A9153282}" type="slidenum">
              <a:rPr lang="en-GB" altLang="en-US"/>
              <a:pPr/>
              <a:t>‹#›</a:t>
            </a:fld>
            <a:endParaRPr lang="en-GB" altLang="en-US"/>
          </a:p>
        </p:txBody>
      </p:sp>
    </p:spTree>
    <p:extLst>
      <p:ext uri="{BB962C8B-B14F-4D97-AF65-F5344CB8AC3E}">
        <p14:creationId xmlns:p14="http://schemas.microsoft.com/office/powerpoint/2010/main" val="10274922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50E474-593A-4520-8A81-08F0A9153282}" type="slidenum">
              <a:rPr lang="en-GB" altLang="en-US" smtClean="0"/>
              <a:pPr/>
              <a:t>1</a:t>
            </a:fld>
            <a:endParaRPr lang="en-GB" altLang="en-US"/>
          </a:p>
        </p:txBody>
      </p:sp>
    </p:spTree>
    <p:extLst>
      <p:ext uri="{BB962C8B-B14F-4D97-AF65-F5344CB8AC3E}">
        <p14:creationId xmlns:p14="http://schemas.microsoft.com/office/powerpoint/2010/main" val="2360473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p:spPr>
        <p:txBody>
          <a:bodyPr/>
          <a:lstStyle/>
          <a:p>
            <a:pPr eaLnBrk="1" hangingPunct="1"/>
            <a:endParaRPr lang="en-US" altLang="en-US">
              <a:latin typeface="Arial" panose="020B0604020202020204" pitchFamily="34" charset="0"/>
            </a:endParaRPr>
          </a:p>
        </p:txBody>
      </p:sp>
      <p:sp>
        <p:nvSpPr>
          <p:cNvPr id="11268"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FC780B8-8D1E-40F6-B220-44CE95A2165B}" type="slidenum">
              <a:rPr lang="en-GB" altLang="en-US"/>
              <a:pPr>
                <a:spcBef>
                  <a:spcPct val="0"/>
                </a:spcBef>
              </a:pPr>
              <a:t>3</a:t>
            </a:fld>
            <a:endParaRPr lang="en-GB" altLang="en-US"/>
          </a:p>
        </p:txBody>
      </p:sp>
    </p:spTree>
    <p:extLst>
      <p:ext uri="{BB962C8B-B14F-4D97-AF65-F5344CB8AC3E}">
        <p14:creationId xmlns:p14="http://schemas.microsoft.com/office/powerpoint/2010/main" val="69520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2.xml"/><Relationship Id="rId5" Type="http://schemas.openxmlformats.org/officeDocument/2006/relationships/image" Target="../media/image2.jpeg"/><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8.jpe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8176" y="1014412"/>
            <a:ext cx="7877175" cy="539354"/>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79274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 3 images MHRA">
    <p:spTree>
      <p:nvGrpSpPr>
        <p:cNvPr id="1" name=""/>
        <p:cNvGrpSpPr/>
        <p:nvPr/>
      </p:nvGrpSpPr>
      <p:grpSpPr>
        <a:xfrm>
          <a:off x="0" y="0"/>
          <a:ext cx="0" cy="0"/>
          <a:chOff x="0" y="0"/>
          <a:chExt cx="0" cy="0"/>
        </a:xfrm>
      </p:grpSpPr>
      <p:sp>
        <p:nvSpPr>
          <p:cNvPr id="3" name="Rectangle 2"/>
          <p:cNvSpPr>
            <a:spLocks noGrp="1" noChangeArrowheads="1"/>
          </p:cNvSpPr>
          <p:nvPr>
            <p:ph type="ctrTitle"/>
          </p:nvPr>
        </p:nvSpPr>
        <p:spPr>
          <a:xfrm>
            <a:off x="477838" y="1521620"/>
            <a:ext cx="8180387" cy="614363"/>
          </a:xfrm>
        </p:spPr>
        <p:txBody>
          <a:bodyPr/>
          <a:lstStyle>
            <a:lvl1pPr>
              <a:lnSpc>
                <a:spcPct val="85000"/>
              </a:lnSpc>
              <a:defRPr sz="4400">
                <a:solidFill>
                  <a:schemeClr val="tx1"/>
                </a:solidFill>
              </a:defRPr>
            </a:lvl1pPr>
          </a:lstStyle>
          <a:p>
            <a:pPr lvl="0"/>
            <a:r>
              <a:rPr lang="en-US" altLang="en-US" noProof="0"/>
              <a:t>Click to edit Master title style</a:t>
            </a:r>
            <a:endParaRPr lang="en-GB" altLang="en-US" noProof="0" dirty="0"/>
          </a:p>
        </p:txBody>
      </p:sp>
      <p:sp>
        <p:nvSpPr>
          <p:cNvPr id="4" name="Rectangle 3"/>
          <p:cNvSpPr>
            <a:spLocks noGrp="1" noChangeArrowheads="1"/>
          </p:cNvSpPr>
          <p:nvPr>
            <p:ph type="subTitle" idx="1"/>
          </p:nvPr>
        </p:nvSpPr>
        <p:spPr>
          <a:xfrm>
            <a:off x="485776" y="2232422"/>
            <a:ext cx="8172450" cy="675084"/>
          </a:xfrm>
        </p:spPr>
        <p:txBody>
          <a:bodyPr wrap="none" anchor="t" anchorCtr="0"/>
          <a:lstStyle>
            <a:lvl1pPr>
              <a:defRPr sz="2400">
                <a:solidFill>
                  <a:schemeClr val="tx1"/>
                </a:solidFill>
              </a:defRPr>
            </a:lvl1pPr>
          </a:lstStyle>
          <a:p>
            <a:pPr lvl="0"/>
            <a:r>
              <a:rPr lang="en-US" altLang="en-US" noProof="0"/>
              <a:t>Click to edit Master subtitle style</a:t>
            </a:r>
            <a:endParaRPr lang="en-GB" altLang="en-US" noProof="0" dirty="0"/>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t="6739" b="18320"/>
          <a:stretch/>
        </p:blipFill>
        <p:spPr>
          <a:xfrm>
            <a:off x="-7122" y="2936083"/>
            <a:ext cx="9151122" cy="1535905"/>
          </a:xfrm>
          <a:prstGeom prst="rect">
            <a:avLst/>
          </a:prstGeom>
          <a:noFill/>
          <a:ln>
            <a:noFill/>
          </a:ln>
        </p:spPr>
      </p:pic>
      <p:pic>
        <p:nvPicPr>
          <p:cNvPr id="6" name="Picture 2" descr="G:\Communications\Content hub\Branding\Agency logos\DETAILED AW\Agency_3268_AW.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5775" y="432805"/>
            <a:ext cx="2619375" cy="66960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G:\Communications\Content hub\Branding\MHRA master logos\MHRA Regulating logo without strapline\MHRA_Regulating_logo_rgb_screen (transparent backgroun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37722" y="570369"/>
            <a:ext cx="1862348" cy="621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263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Slide - 5 images">
    <p:spTree>
      <p:nvGrpSpPr>
        <p:cNvPr id="1" name=""/>
        <p:cNvGrpSpPr/>
        <p:nvPr/>
      </p:nvGrpSpPr>
      <p:grpSpPr>
        <a:xfrm>
          <a:off x="0" y="0"/>
          <a:ext cx="0" cy="0"/>
          <a:chOff x="0" y="0"/>
          <a:chExt cx="0" cy="0"/>
        </a:xfrm>
      </p:grpSpPr>
      <p:grpSp>
        <p:nvGrpSpPr>
          <p:cNvPr id="10" name="Group 9"/>
          <p:cNvGrpSpPr/>
          <p:nvPr/>
        </p:nvGrpSpPr>
        <p:grpSpPr>
          <a:xfrm>
            <a:off x="6350" y="2680097"/>
            <a:ext cx="9137650" cy="1457325"/>
            <a:chOff x="6350" y="3573463"/>
            <a:chExt cx="9137650" cy="1943100"/>
          </a:xfrm>
        </p:grpSpPr>
        <p:pic>
          <p:nvPicPr>
            <p:cNvPr id="11" name="Picture 20" descr="familyPPT"/>
            <p:cNvPicPr>
              <a:picLocks noChangeAspect="1" noChangeArrowheads="1"/>
            </p:cNvPicPr>
            <p:nvPr userDrawn="1"/>
          </p:nvPicPr>
          <p:blipFill>
            <a:blip r:embed="rId2">
              <a:extLst>
                <a:ext uri="{28A0092B-C50C-407E-A947-70E740481C1C}">
                  <a14:useLocalDpi xmlns:a14="http://schemas.microsoft.com/office/drawing/2010/main" val="0"/>
                </a:ext>
              </a:extLst>
            </a:blip>
            <a:srcRect l="14523"/>
            <a:stretch>
              <a:fillRect/>
            </a:stretch>
          </p:blipFill>
          <p:spPr bwMode="auto">
            <a:xfrm>
              <a:off x="1328738" y="3573463"/>
              <a:ext cx="7815262"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2" descr="nibscBig"/>
            <p:cNvPicPr>
              <a:picLocks noChangeAspect="1" noChangeArrowheads="1"/>
            </p:cNvPicPr>
            <p:nvPr userDrawn="1"/>
          </p:nvPicPr>
          <p:blipFill>
            <a:blip r:embed="rId3">
              <a:extLst>
                <a:ext uri="{28A0092B-C50C-407E-A947-70E740481C1C}">
                  <a14:useLocalDpi xmlns:a14="http://schemas.microsoft.com/office/drawing/2010/main" val="0"/>
                </a:ext>
              </a:extLst>
            </a:blip>
            <a:srcRect r="84331"/>
            <a:stretch>
              <a:fillRect/>
            </a:stretch>
          </p:blipFill>
          <p:spPr bwMode="auto">
            <a:xfrm>
              <a:off x="6350" y="3573463"/>
              <a:ext cx="137318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Rectangle 2"/>
          <p:cNvSpPr>
            <a:spLocks noGrp="1" noChangeArrowheads="1"/>
          </p:cNvSpPr>
          <p:nvPr>
            <p:ph type="ctrTitle"/>
          </p:nvPr>
        </p:nvSpPr>
        <p:spPr>
          <a:xfrm>
            <a:off x="477838" y="1521620"/>
            <a:ext cx="8180387" cy="614363"/>
          </a:xfrm>
        </p:spPr>
        <p:txBody>
          <a:bodyPr/>
          <a:lstStyle>
            <a:lvl1pPr>
              <a:lnSpc>
                <a:spcPct val="85000"/>
              </a:lnSpc>
              <a:defRPr sz="4400">
                <a:solidFill>
                  <a:schemeClr val="tx1"/>
                </a:solidFill>
              </a:defRPr>
            </a:lvl1pPr>
          </a:lstStyle>
          <a:p>
            <a:pPr lvl="0"/>
            <a:r>
              <a:rPr lang="en-US" altLang="en-US" noProof="0"/>
              <a:t>Click to edit Master title style</a:t>
            </a:r>
            <a:endParaRPr lang="en-GB" altLang="en-US" noProof="0" dirty="0"/>
          </a:p>
        </p:txBody>
      </p:sp>
      <p:sp>
        <p:nvSpPr>
          <p:cNvPr id="15" name="Rectangle 3"/>
          <p:cNvSpPr>
            <a:spLocks noGrp="1" noChangeArrowheads="1"/>
          </p:cNvSpPr>
          <p:nvPr>
            <p:ph type="subTitle" idx="1"/>
          </p:nvPr>
        </p:nvSpPr>
        <p:spPr>
          <a:xfrm>
            <a:off x="485776" y="2232422"/>
            <a:ext cx="8172450" cy="675084"/>
          </a:xfrm>
        </p:spPr>
        <p:txBody>
          <a:bodyPr wrap="none" anchor="t" anchorCtr="0"/>
          <a:lstStyle>
            <a:lvl1pPr>
              <a:defRPr sz="2400">
                <a:solidFill>
                  <a:schemeClr val="tx1"/>
                </a:solidFill>
              </a:defRPr>
            </a:lvl1pPr>
          </a:lstStyle>
          <a:p>
            <a:pPr lvl="0"/>
            <a:r>
              <a:rPr lang="en-US" altLang="en-US" noProof="0"/>
              <a:t>Click to edit Master subtitle style</a:t>
            </a:r>
            <a:endParaRPr lang="en-GB" altLang="en-US" noProof="0" dirty="0"/>
          </a:p>
        </p:txBody>
      </p:sp>
      <p:grpSp>
        <p:nvGrpSpPr>
          <p:cNvPr id="20" name="Group 19"/>
          <p:cNvGrpSpPr/>
          <p:nvPr userDrawn="1"/>
        </p:nvGrpSpPr>
        <p:grpSpPr>
          <a:xfrm>
            <a:off x="6350" y="2680097"/>
            <a:ext cx="9137650" cy="1457325"/>
            <a:chOff x="6350" y="3573463"/>
            <a:chExt cx="9137650" cy="1943100"/>
          </a:xfrm>
        </p:grpSpPr>
        <p:pic>
          <p:nvPicPr>
            <p:cNvPr id="21" name="Picture 20" descr="familyPPT"/>
            <p:cNvPicPr>
              <a:picLocks noChangeAspect="1" noChangeArrowheads="1"/>
            </p:cNvPicPr>
            <p:nvPr userDrawn="1"/>
          </p:nvPicPr>
          <p:blipFill>
            <a:blip r:embed="rId2">
              <a:extLst>
                <a:ext uri="{28A0092B-C50C-407E-A947-70E740481C1C}">
                  <a14:useLocalDpi xmlns:a14="http://schemas.microsoft.com/office/drawing/2010/main" val="0"/>
                </a:ext>
              </a:extLst>
            </a:blip>
            <a:srcRect l="14523"/>
            <a:stretch>
              <a:fillRect/>
            </a:stretch>
          </p:blipFill>
          <p:spPr bwMode="auto">
            <a:xfrm>
              <a:off x="1328738" y="3573463"/>
              <a:ext cx="7815262"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2" descr="nibscBig"/>
            <p:cNvPicPr>
              <a:picLocks noChangeAspect="1" noChangeArrowheads="1"/>
            </p:cNvPicPr>
            <p:nvPr userDrawn="1"/>
          </p:nvPicPr>
          <p:blipFill>
            <a:blip r:embed="rId3">
              <a:extLst>
                <a:ext uri="{28A0092B-C50C-407E-A947-70E740481C1C}">
                  <a14:useLocalDpi xmlns:a14="http://schemas.microsoft.com/office/drawing/2010/main" val="0"/>
                </a:ext>
              </a:extLst>
            </a:blip>
            <a:srcRect r="84331"/>
            <a:stretch>
              <a:fillRect/>
            </a:stretch>
          </p:blipFill>
          <p:spPr bwMode="auto">
            <a:xfrm>
              <a:off x="6350" y="3573463"/>
              <a:ext cx="137318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3" name="Picture 2" descr="G:\Communications\Content hub\Branding\Agency logos\DETAILED AW\Agency_3268_AW.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85775" y="432805"/>
            <a:ext cx="2619375" cy="66960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G:\Communications\Content hub\Branding\NIBSC master logos\NIBSC logo without strapline\NIBSC_logo_rgb_screen.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644856" y="4348164"/>
            <a:ext cx="1854288" cy="61589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G:\Communications\Content hub\Branding\MHRA master logos\MHRA Regulating logo without strapline\MHRA_Regulating_logo_rgb_screen (transparent background).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856772" y="4338639"/>
            <a:ext cx="1862348" cy="62138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5" descr="G:\Communications\Content hub\Branding\CPRD master logos\CPRD logo without strapline\CPRD_logo_rgb_screen (transparent background).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61007" y="4357688"/>
            <a:ext cx="1824598" cy="605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350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 5 images CPRD">
    <p:spTree>
      <p:nvGrpSpPr>
        <p:cNvPr id="1" name=""/>
        <p:cNvGrpSpPr/>
        <p:nvPr/>
      </p:nvGrpSpPr>
      <p:grpSpPr>
        <a:xfrm>
          <a:off x="0" y="0"/>
          <a:ext cx="0" cy="0"/>
          <a:chOff x="0" y="0"/>
          <a:chExt cx="0" cy="0"/>
        </a:xfrm>
      </p:grpSpPr>
      <p:grpSp>
        <p:nvGrpSpPr>
          <p:cNvPr id="3" name="Group 2"/>
          <p:cNvGrpSpPr/>
          <p:nvPr userDrawn="1"/>
        </p:nvGrpSpPr>
        <p:grpSpPr>
          <a:xfrm>
            <a:off x="6350" y="2680097"/>
            <a:ext cx="9137650" cy="1457325"/>
            <a:chOff x="6350" y="3573463"/>
            <a:chExt cx="9137650" cy="1943100"/>
          </a:xfrm>
        </p:grpSpPr>
        <p:pic>
          <p:nvPicPr>
            <p:cNvPr id="4" name="Picture 20" descr="familyPPT"/>
            <p:cNvPicPr>
              <a:picLocks noChangeAspect="1" noChangeArrowheads="1"/>
            </p:cNvPicPr>
            <p:nvPr userDrawn="1"/>
          </p:nvPicPr>
          <p:blipFill>
            <a:blip r:embed="rId2">
              <a:extLst>
                <a:ext uri="{28A0092B-C50C-407E-A947-70E740481C1C}">
                  <a14:useLocalDpi xmlns:a14="http://schemas.microsoft.com/office/drawing/2010/main" val="0"/>
                </a:ext>
              </a:extLst>
            </a:blip>
            <a:srcRect l="14523"/>
            <a:stretch>
              <a:fillRect/>
            </a:stretch>
          </p:blipFill>
          <p:spPr bwMode="auto">
            <a:xfrm>
              <a:off x="1328738" y="3573463"/>
              <a:ext cx="7815262"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nibscBig"/>
            <p:cNvPicPr>
              <a:picLocks noChangeAspect="1" noChangeArrowheads="1"/>
            </p:cNvPicPr>
            <p:nvPr userDrawn="1"/>
          </p:nvPicPr>
          <p:blipFill>
            <a:blip r:embed="rId3">
              <a:extLst>
                <a:ext uri="{28A0092B-C50C-407E-A947-70E740481C1C}">
                  <a14:useLocalDpi xmlns:a14="http://schemas.microsoft.com/office/drawing/2010/main" val="0"/>
                </a:ext>
              </a:extLst>
            </a:blip>
            <a:srcRect r="84331"/>
            <a:stretch>
              <a:fillRect/>
            </a:stretch>
          </p:blipFill>
          <p:spPr bwMode="auto">
            <a:xfrm>
              <a:off x="6350" y="3573463"/>
              <a:ext cx="137318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Rectangle 2"/>
          <p:cNvSpPr>
            <a:spLocks noGrp="1" noChangeArrowheads="1"/>
          </p:cNvSpPr>
          <p:nvPr>
            <p:ph type="ctrTitle"/>
          </p:nvPr>
        </p:nvSpPr>
        <p:spPr>
          <a:xfrm>
            <a:off x="477838" y="1521620"/>
            <a:ext cx="8180387" cy="614363"/>
          </a:xfrm>
        </p:spPr>
        <p:txBody>
          <a:bodyPr/>
          <a:lstStyle>
            <a:lvl1pPr>
              <a:lnSpc>
                <a:spcPct val="85000"/>
              </a:lnSpc>
              <a:defRPr sz="4400">
                <a:solidFill>
                  <a:schemeClr val="tx1"/>
                </a:solidFill>
              </a:defRPr>
            </a:lvl1pPr>
          </a:lstStyle>
          <a:p>
            <a:pPr lvl="0"/>
            <a:r>
              <a:rPr lang="en-US" altLang="en-US" noProof="0"/>
              <a:t>Click to edit Master title style</a:t>
            </a:r>
            <a:endParaRPr lang="en-GB" altLang="en-US" noProof="0" dirty="0"/>
          </a:p>
        </p:txBody>
      </p:sp>
      <p:sp>
        <p:nvSpPr>
          <p:cNvPr id="7" name="Rectangle 3"/>
          <p:cNvSpPr>
            <a:spLocks noGrp="1" noChangeArrowheads="1"/>
          </p:cNvSpPr>
          <p:nvPr>
            <p:ph type="subTitle" idx="1"/>
          </p:nvPr>
        </p:nvSpPr>
        <p:spPr>
          <a:xfrm>
            <a:off x="485776" y="2232422"/>
            <a:ext cx="8172450" cy="675084"/>
          </a:xfrm>
        </p:spPr>
        <p:txBody>
          <a:bodyPr wrap="none" anchor="t" anchorCtr="0"/>
          <a:lstStyle>
            <a:lvl1pPr>
              <a:defRPr sz="2400">
                <a:solidFill>
                  <a:schemeClr val="tx1"/>
                </a:solidFill>
              </a:defRPr>
            </a:lvl1pPr>
          </a:lstStyle>
          <a:p>
            <a:pPr lvl="0"/>
            <a:r>
              <a:rPr lang="en-US" altLang="en-US" noProof="0"/>
              <a:t>Click to edit Master subtitle style</a:t>
            </a:r>
            <a:endParaRPr lang="en-GB" altLang="en-US" noProof="0" dirty="0"/>
          </a:p>
        </p:txBody>
      </p:sp>
      <p:grpSp>
        <p:nvGrpSpPr>
          <p:cNvPr id="8" name="Group 7"/>
          <p:cNvGrpSpPr/>
          <p:nvPr userDrawn="1"/>
        </p:nvGrpSpPr>
        <p:grpSpPr>
          <a:xfrm>
            <a:off x="6350" y="2680097"/>
            <a:ext cx="9137650" cy="1457325"/>
            <a:chOff x="6350" y="3573463"/>
            <a:chExt cx="9137650" cy="1943100"/>
          </a:xfrm>
        </p:grpSpPr>
        <p:pic>
          <p:nvPicPr>
            <p:cNvPr id="9" name="Picture 8" descr="familyPPT"/>
            <p:cNvPicPr>
              <a:picLocks noChangeAspect="1" noChangeArrowheads="1"/>
            </p:cNvPicPr>
            <p:nvPr userDrawn="1"/>
          </p:nvPicPr>
          <p:blipFill>
            <a:blip r:embed="rId2">
              <a:extLst>
                <a:ext uri="{28A0092B-C50C-407E-A947-70E740481C1C}">
                  <a14:useLocalDpi xmlns:a14="http://schemas.microsoft.com/office/drawing/2010/main" val="0"/>
                </a:ext>
              </a:extLst>
            </a:blip>
            <a:srcRect l="14523"/>
            <a:stretch>
              <a:fillRect/>
            </a:stretch>
          </p:blipFill>
          <p:spPr bwMode="auto">
            <a:xfrm>
              <a:off x="1328738" y="3573463"/>
              <a:ext cx="7815262"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2" descr="nibscBig"/>
            <p:cNvPicPr>
              <a:picLocks noChangeAspect="1" noChangeArrowheads="1"/>
            </p:cNvPicPr>
            <p:nvPr userDrawn="1"/>
          </p:nvPicPr>
          <p:blipFill>
            <a:blip r:embed="rId3">
              <a:extLst>
                <a:ext uri="{28A0092B-C50C-407E-A947-70E740481C1C}">
                  <a14:useLocalDpi xmlns:a14="http://schemas.microsoft.com/office/drawing/2010/main" val="0"/>
                </a:ext>
              </a:extLst>
            </a:blip>
            <a:srcRect r="84331"/>
            <a:stretch>
              <a:fillRect/>
            </a:stretch>
          </p:blipFill>
          <p:spPr bwMode="auto">
            <a:xfrm>
              <a:off x="6350" y="3573463"/>
              <a:ext cx="137318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Picture 2" descr="G:\Communications\Content hub\Branding\Agency logos\DETAILED AW\Agency_3268_AW.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85775" y="432805"/>
            <a:ext cx="2619375" cy="6696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G:\Communications\Content hub\Branding\CPRD master logos\CPRD logo without strapline\CPRD_logo_rgb_screen (transparent background).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015323" y="571501"/>
            <a:ext cx="1824598" cy="605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280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5 images NIBSC">
    <p:spTree>
      <p:nvGrpSpPr>
        <p:cNvPr id="1" name=""/>
        <p:cNvGrpSpPr/>
        <p:nvPr/>
      </p:nvGrpSpPr>
      <p:grpSpPr>
        <a:xfrm>
          <a:off x="0" y="0"/>
          <a:ext cx="0" cy="0"/>
          <a:chOff x="0" y="0"/>
          <a:chExt cx="0" cy="0"/>
        </a:xfrm>
      </p:grpSpPr>
      <p:grpSp>
        <p:nvGrpSpPr>
          <p:cNvPr id="3" name="Group 2"/>
          <p:cNvGrpSpPr/>
          <p:nvPr userDrawn="1"/>
        </p:nvGrpSpPr>
        <p:grpSpPr>
          <a:xfrm>
            <a:off x="6350" y="2680097"/>
            <a:ext cx="9137650" cy="1457325"/>
            <a:chOff x="6350" y="3573463"/>
            <a:chExt cx="9137650" cy="1943100"/>
          </a:xfrm>
        </p:grpSpPr>
        <p:pic>
          <p:nvPicPr>
            <p:cNvPr id="4" name="Picture 20" descr="familyPPT"/>
            <p:cNvPicPr>
              <a:picLocks noChangeAspect="1" noChangeArrowheads="1"/>
            </p:cNvPicPr>
            <p:nvPr userDrawn="1"/>
          </p:nvPicPr>
          <p:blipFill>
            <a:blip r:embed="rId2">
              <a:extLst>
                <a:ext uri="{28A0092B-C50C-407E-A947-70E740481C1C}">
                  <a14:useLocalDpi xmlns:a14="http://schemas.microsoft.com/office/drawing/2010/main" val="0"/>
                </a:ext>
              </a:extLst>
            </a:blip>
            <a:srcRect l="14523"/>
            <a:stretch>
              <a:fillRect/>
            </a:stretch>
          </p:blipFill>
          <p:spPr bwMode="auto">
            <a:xfrm>
              <a:off x="1328738" y="3573463"/>
              <a:ext cx="7815262"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nibscBig"/>
            <p:cNvPicPr>
              <a:picLocks noChangeAspect="1" noChangeArrowheads="1"/>
            </p:cNvPicPr>
            <p:nvPr userDrawn="1"/>
          </p:nvPicPr>
          <p:blipFill>
            <a:blip r:embed="rId3">
              <a:extLst>
                <a:ext uri="{28A0092B-C50C-407E-A947-70E740481C1C}">
                  <a14:useLocalDpi xmlns:a14="http://schemas.microsoft.com/office/drawing/2010/main" val="0"/>
                </a:ext>
              </a:extLst>
            </a:blip>
            <a:srcRect r="84331"/>
            <a:stretch>
              <a:fillRect/>
            </a:stretch>
          </p:blipFill>
          <p:spPr bwMode="auto">
            <a:xfrm>
              <a:off x="6350" y="3573463"/>
              <a:ext cx="137318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Rectangle 2"/>
          <p:cNvSpPr>
            <a:spLocks noGrp="1" noChangeArrowheads="1"/>
          </p:cNvSpPr>
          <p:nvPr>
            <p:ph type="ctrTitle"/>
          </p:nvPr>
        </p:nvSpPr>
        <p:spPr>
          <a:xfrm>
            <a:off x="477838" y="1521620"/>
            <a:ext cx="8180387" cy="614363"/>
          </a:xfrm>
        </p:spPr>
        <p:txBody>
          <a:bodyPr/>
          <a:lstStyle>
            <a:lvl1pPr>
              <a:lnSpc>
                <a:spcPct val="85000"/>
              </a:lnSpc>
              <a:defRPr sz="4400">
                <a:solidFill>
                  <a:schemeClr val="tx1"/>
                </a:solidFill>
              </a:defRPr>
            </a:lvl1pPr>
          </a:lstStyle>
          <a:p>
            <a:pPr lvl="0"/>
            <a:r>
              <a:rPr lang="en-US" altLang="en-US" noProof="0"/>
              <a:t>Click to edit Master title style</a:t>
            </a:r>
            <a:endParaRPr lang="en-GB" altLang="en-US" noProof="0" dirty="0"/>
          </a:p>
        </p:txBody>
      </p:sp>
      <p:sp>
        <p:nvSpPr>
          <p:cNvPr id="7" name="Rectangle 3"/>
          <p:cNvSpPr>
            <a:spLocks noGrp="1" noChangeArrowheads="1"/>
          </p:cNvSpPr>
          <p:nvPr>
            <p:ph type="subTitle" idx="1"/>
          </p:nvPr>
        </p:nvSpPr>
        <p:spPr>
          <a:xfrm>
            <a:off x="485776" y="2232422"/>
            <a:ext cx="8172450" cy="675084"/>
          </a:xfrm>
        </p:spPr>
        <p:txBody>
          <a:bodyPr wrap="none" anchor="t" anchorCtr="0"/>
          <a:lstStyle>
            <a:lvl1pPr>
              <a:defRPr sz="2400">
                <a:solidFill>
                  <a:schemeClr val="tx1"/>
                </a:solidFill>
              </a:defRPr>
            </a:lvl1pPr>
          </a:lstStyle>
          <a:p>
            <a:pPr lvl="0"/>
            <a:r>
              <a:rPr lang="en-US" altLang="en-US" noProof="0"/>
              <a:t>Click to edit Master subtitle style</a:t>
            </a:r>
            <a:endParaRPr lang="en-GB" altLang="en-US" noProof="0" dirty="0"/>
          </a:p>
        </p:txBody>
      </p:sp>
      <p:grpSp>
        <p:nvGrpSpPr>
          <p:cNvPr id="8" name="Group 7"/>
          <p:cNvGrpSpPr/>
          <p:nvPr userDrawn="1"/>
        </p:nvGrpSpPr>
        <p:grpSpPr>
          <a:xfrm>
            <a:off x="6350" y="2680097"/>
            <a:ext cx="9137650" cy="1457325"/>
            <a:chOff x="6350" y="3573463"/>
            <a:chExt cx="9137650" cy="1943100"/>
          </a:xfrm>
        </p:grpSpPr>
        <p:pic>
          <p:nvPicPr>
            <p:cNvPr id="9" name="Picture 8" descr="familyPPT"/>
            <p:cNvPicPr>
              <a:picLocks noChangeAspect="1" noChangeArrowheads="1"/>
            </p:cNvPicPr>
            <p:nvPr userDrawn="1"/>
          </p:nvPicPr>
          <p:blipFill>
            <a:blip r:embed="rId2">
              <a:extLst>
                <a:ext uri="{28A0092B-C50C-407E-A947-70E740481C1C}">
                  <a14:useLocalDpi xmlns:a14="http://schemas.microsoft.com/office/drawing/2010/main" val="0"/>
                </a:ext>
              </a:extLst>
            </a:blip>
            <a:srcRect l="14523"/>
            <a:stretch>
              <a:fillRect/>
            </a:stretch>
          </p:blipFill>
          <p:spPr bwMode="auto">
            <a:xfrm>
              <a:off x="1328738" y="3573463"/>
              <a:ext cx="7815262"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2" descr="nibscBig"/>
            <p:cNvPicPr>
              <a:picLocks noChangeAspect="1" noChangeArrowheads="1"/>
            </p:cNvPicPr>
            <p:nvPr userDrawn="1"/>
          </p:nvPicPr>
          <p:blipFill>
            <a:blip r:embed="rId3">
              <a:extLst>
                <a:ext uri="{28A0092B-C50C-407E-A947-70E740481C1C}">
                  <a14:useLocalDpi xmlns:a14="http://schemas.microsoft.com/office/drawing/2010/main" val="0"/>
                </a:ext>
              </a:extLst>
            </a:blip>
            <a:srcRect r="84331"/>
            <a:stretch>
              <a:fillRect/>
            </a:stretch>
          </p:blipFill>
          <p:spPr bwMode="auto">
            <a:xfrm>
              <a:off x="6350" y="3573463"/>
              <a:ext cx="137318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Picture 2" descr="G:\Communications\Content hub\Branding\Agency logos\DETAILED AW\Agency_3268_AW.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85775" y="432805"/>
            <a:ext cx="2619375" cy="66960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descr="G:\Communications\Content hub\Branding\NIBSC master logos\NIBSC logo without strapline\NIBSC_logo_rgb_screen.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832512" y="566739"/>
            <a:ext cx="1854288" cy="615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903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 5 images MHRA">
    <p:spTree>
      <p:nvGrpSpPr>
        <p:cNvPr id="1" name=""/>
        <p:cNvGrpSpPr/>
        <p:nvPr/>
      </p:nvGrpSpPr>
      <p:grpSpPr>
        <a:xfrm>
          <a:off x="0" y="0"/>
          <a:ext cx="0" cy="0"/>
          <a:chOff x="0" y="0"/>
          <a:chExt cx="0" cy="0"/>
        </a:xfrm>
      </p:grpSpPr>
      <p:grpSp>
        <p:nvGrpSpPr>
          <p:cNvPr id="3" name="Group 2"/>
          <p:cNvGrpSpPr/>
          <p:nvPr userDrawn="1"/>
        </p:nvGrpSpPr>
        <p:grpSpPr>
          <a:xfrm>
            <a:off x="6350" y="2680097"/>
            <a:ext cx="9137650" cy="1457325"/>
            <a:chOff x="6350" y="3573463"/>
            <a:chExt cx="9137650" cy="1943100"/>
          </a:xfrm>
        </p:grpSpPr>
        <p:pic>
          <p:nvPicPr>
            <p:cNvPr id="4" name="Picture 20" descr="familyPPT"/>
            <p:cNvPicPr>
              <a:picLocks noChangeAspect="1" noChangeArrowheads="1"/>
            </p:cNvPicPr>
            <p:nvPr userDrawn="1"/>
          </p:nvPicPr>
          <p:blipFill>
            <a:blip r:embed="rId2">
              <a:extLst>
                <a:ext uri="{28A0092B-C50C-407E-A947-70E740481C1C}">
                  <a14:useLocalDpi xmlns:a14="http://schemas.microsoft.com/office/drawing/2010/main" val="0"/>
                </a:ext>
              </a:extLst>
            </a:blip>
            <a:srcRect l="14523"/>
            <a:stretch>
              <a:fillRect/>
            </a:stretch>
          </p:blipFill>
          <p:spPr bwMode="auto">
            <a:xfrm>
              <a:off x="1328738" y="3573463"/>
              <a:ext cx="7815262"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nibscBig"/>
            <p:cNvPicPr>
              <a:picLocks noChangeAspect="1" noChangeArrowheads="1"/>
            </p:cNvPicPr>
            <p:nvPr userDrawn="1"/>
          </p:nvPicPr>
          <p:blipFill>
            <a:blip r:embed="rId3">
              <a:extLst>
                <a:ext uri="{28A0092B-C50C-407E-A947-70E740481C1C}">
                  <a14:useLocalDpi xmlns:a14="http://schemas.microsoft.com/office/drawing/2010/main" val="0"/>
                </a:ext>
              </a:extLst>
            </a:blip>
            <a:srcRect r="84331"/>
            <a:stretch>
              <a:fillRect/>
            </a:stretch>
          </p:blipFill>
          <p:spPr bwMode="auto">
            <a:xfrm>
              <a:off x="6350" y="3573463"/>
              <a:ext cx="137318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Rectangle 2"/>
          <p:cNvSpPr>
            <a:spLocks noGrp="1" noChangeArrowheads="1"/>
          </p:cNvSpPr>
          <p:nvPr>
            <p:ph type="ctrTitle"/>
          </p:nvPr>
        </p:nvSpPr>
        <p:spPr>
          <a:xfrm>
            <a:off x="477838" y="1521620"/>
            <a:ext cx="8180387" cy="614363"/>
          </a:xfrm>
        </p:spPr>
        <p:txBody>
          <a:bodyPr/>
          <a:lstStyle>
            <a:lvl1pPr>
              <a:lnSpc>
                <a:spcPct val="85000"/>
              </a:lnSpc>
              <a:defRPr sz="4400">
                <a:solidFill>
                  <a:schemeClr val="tx1"/>
                </a:solidFill>
              </a:defRPr>
            </a:lvl1pPr>
          </a:lstStyle>
          <a:p>
            <a:pPr lvl="0"/>
            <a:r>
              <a:rPr lang="en-US" altLang="en-US" noProof="0"/>
              <a:t>Click to edit Master title style</a:t>
            </a:r>
            <a:endParaRPr lang="en-GB" altLang="en-US" noProof="0" dirty="0"/>
          </a:p>
        </p:txBody>
      </p:sp>
      <p:sp>
        <p:nvSpPr>
          <p:cNvPr id="7" name="Rectangle 3"/>
          <p:cNvSpPr>
            <a:spLocks noGrp="1" noChangeArrowheads="1"/>
          </p:cNvSpPr>
          <p:nvPr>
            <p:ph type="subTitle" idx="1"/>
          </p:nvPr>
        </p:nvSpPr>
        <p:spPr>
          <a:xfrm>
            <a:off x="485776" y="2232422"/>
            <a:ext cx="8172450" cy="675084"/>
          </a:xfrm>
        </p:spPr>
        <p:txBody>
          <a:bodyPr wrap="none" anchor="t" anchorCtr="0"/>
          <a:lstStyle>
            <a:lvl1pPr>
              <a:defRPr sz="2400">
                <a:solidFill>
                  <a:schemeClr val="tx1"/>
                </a:solidFill>
              </a:defRPr>
            </a:lvl1pPr>
          </a:lstStyle>
          <a:p>
            <a:pPr lvl="0"/>
            <a:r>
              <a:rPr lang="en-US" altLang="en-US" noProof="0"/>
              <a:t>Click to edit Master subtitle style</a:t>
            </a:r>
            <a:endParaRPr lang="en-GB" altLang="en-US" noProof="0" dirty="0"/>
          </a:p>
        </p:txBody>
      </p:sp>
      <p:grpSp>
        <p:nvGrpSpPr>
          <p:cNvPr id="8" name="Group 7"/>
          <p:cNvGrpSpPr/>
          <p:nvPr userDrawn="1"/>
        </p:nvGrpSpPr>
        <p:grpSpPr>
          <a:xfrm>
            <a:off x="6350" y="2680097"/>
            <a:ext cx="9137650" cy="1457325"/>
            <a:chOff x="6350" y="3573463"/>
            <a:chExt cx="9137650" cy="1943100"/>
          </a:xfrm>
        </p:grpSpPr>
        <p:pic>
          <p:nvPicPr>
            <p:cNvPr id="9" name="Picture 8" descr="familyPPT"/>
            <p:cNvPicPr>
              <a:picLocks noChangeAspect="1" noChangeArrowheads="1"/>
            </p:cNvPicPr>
            <p:nvPr userDrawn="1"/>
          </p:nvPicPr>
          <p:blipFill>
            <a:blip r:embed="rId2">
              <a:extLst>
                <a:ext uri="{28A0092B-C50C-407E-A947-70E740481C1C}">
                  <a14:useLocalDpi xmlns:a14="http://schemas.microsoft.com/office/drawing/2010/main" val="0"/>
                </a:ext>
              </a:extLst>
            </a:blip>
            <a:srcRect l="14523"/>
            <a:stretch>
              <a:fillRect/>
            </a:stretch>
          </p:blipFill>
          <p:spPr bwMode="auto">
            <a:xfrm>
              <a:off x="1328738" y="3573463"/>
              <a:ext cx="7815262"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2" descr="nibscBig"/>
            <p:cNvPicPr>
              <a:picLocks noChangeAspect="1" noChangeArrowheads="1"/>
            </p:cNvPicPr>
            <p:nvPr userDrawn="1"/>
          </p:nvPicPr>
          <p:blipFill>
            <a:blip r:embed="rId3">
              <a:extLst>
                <a:ext uri="{28A0092B-C50C-407E-A947-70E740481C1C}">
                  <a14:useLocalDpi xmlns:a14="http://schemas.microsoft.com/office/drawing/2010/main" val="0"/>
                </a:ext>
              </a:extLst>
            </a:blip>
            <a:srcRect r="84331"/>
            <a:stretch>
              <a:fillRect/>
            </a:stretch>
          </p:blipFill>
          <p:spPr bwMode="auto">
            <a:xfrm>
              <a:off x="6350" y="3573463"/>
              <a:ext cx="137318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Picture 2" descr="G:\Communications\Content hub\Branding\Agency logos\DETAILED AW\Agency_3268_AW.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85775" y="432805"/>
            <a:ext cx="2619375" cy="66960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G:\Communications\Content hub\Branding\MHRA master logos\MHRA Regulating logo without strapline\MHRA_Regulating_logo_rgb_screen (transparent background).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837722" y="570369"/>
            <a:ext cx="1862348" cy="621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933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Questions - Thank you">
    <p:spTree>
      <p:nvGrpSpPr>
        <p:cNvPr id="1" name=""/>
        <p:cNvGrpSpPr/>
        <p:nvPr/>
      </p:nvGrpSpPr>
      <p:grpSpPr>
        <a:xfrm>
          <a:off x="0" y="0"/>
          <a:ext cx="0" cy="0"/>
          <a:chOff x="0" y="0"/>
          <a:chExt cx="0" cy="0"/>
        </a:xfrm>
      </p:grpSpPr>
      <p:sp>
        <p:nvSpPr>
          <p:cNvPr id="14" name="Rectangle 2"/>
          <p:cNvSpPr>
            <a:spLocks noGrp="1" noChangeArrowheads="1"/>
          </p:cNvSpPr>
          <p:nvPr>
            <p:ph type="ctrTitle" hasCustomPrompt="1"/>
          </p:nvPr>
        </p:nvSpPr>
        <p:spPr>
          <a:xfrm>
            <a:off x="0" y="2399350"/>
            <a:ext cx="9144000" cy="344803"/>
          </a:xfrm>
        </p:spPr>
        <p:txBody>
          <a:bodyPr/>
          <a:lstStyle>
            <a:lvl1pPr algn="ctr">
              <a:lnSpc>
                <a:spcPct val="85000"/>
              </a:lnSpc>
              <a:defRPr sz="4400" b="1" baseline="0">
                <a:solidFill>
                  <a:schemeClr val="tx1"/>
                </a:solidFill>
              </a:defRPr>
            </a:lvl1pPr>
          </a:lstStyle>
          <a:p>
            <a:pPr lvl="0"/>
            <a:r>
              <a:rPr lang="en-US" altLang="en-US" noProof="0" dirty="0"/>
              <a:t>Any questions?</a:t>
            </a:r>
            <a:endParaRPr lang="en-GB" altLang="en-US" noProof="0" dirty="0"/>
          </a:p>
        </p:txBody>
      </p:sp>
      <p:pic>
        <p:nvPicPr>
          <p:cNvPr id="15" name="Picture 2" descr="G:\Communications\Content hub\Branding\Agency logos\DETAILED AW\Agency_3268_AW.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5775" y="432805"/>
            <a:ext cx="2619375" cy="6696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G:\Communications\Content hub\Branding\NIBSC master logos\NIBSC logo without strapline\NIBSC_logo_rgb_screen.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44856" y="4500564"/>
            <a:ext cx="1854288" cy="61589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G:\Communications\Content hub\Branding\MHRA master logos\MHRA Regulating logo without strapline\MHRA_Regulating_logo_rgb_screen (transparent backgroun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56772" y="4491039"/>
            <a:ext cx="1862348" cy="62138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G:\Communications\Content hub\Branding\CPRD master logos\CPRD logo without strapline\CPRD_logo_rgb_screen (transparent background).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61007" y="4510088"/>
            <a:ext cx="1824598" cy="605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499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Questions - Thank you CPRD">
    <p:spTree>
      <p:nvGrpSpPr>
        <p:cNvPr id="1" name=""/>
        <p:cNvGrpSpPr/>
        <p:nvPr/>
      </p:nvGrpSpPr>
      <p:grpSpPr>
        <a:xfrm>
          <a:off x="0" y="0"/>
          <a:ext cx="0" cy="0"/>
          <a:chOff x="0" y="0"/>
          <a:chExt cx="0" cy="0"/>
        </a:xfrm>
      </p:grpSpPr>
      <p:sp>
        <p:nvSpPr>
          <p:cNvPr id="3" name="Rectangle 2"/>
          <p:cNvSpPr>
            <a:spLocks noGrp="1" noChangeArrowheads="1"/>
          </p:cNvSpPr>
          <p:nvPr>
            <p:ph type="ctrTitle" hasCustomPrompt="1"/>
          </p:nvPr>
        </p:nvSpPr>
        <p:spPr>
          <a:xfrm>
            <a:off x="0" y="2399350"/>
            <a:ext cx="9144000" cy="344803"/>
          </a:xfrm>
        </p:spPr>
        <p:txBody>
          <a:bodyPr/>
          <a:lstStyle>
            <a:lvl1pPr algn="ctr">
              <a:lnSpc>
                <a:spcPct val="85000"/>
              </a:lnSpc>
              <a:defRPr sz="4400" b="1" baseline="0">
                <a:solidFill>
                  <a:schemeClr val="tx1"/>
                </a:solidFill>
              </a:defRPr>
            </a:lvl1pPr>
          </a:lstStyle>
          <a:p>
            <a:pPr lvl="0"/>
            <a:r>
              <a:rPr lang="en-US" altLang="en-US" noProof="0" dirty="0"/>
              <a:t>Any questions?</a:t>
            </a:r>
            <a:endParaRPr lang="en-GB" altLang="en-US" noProof="0" dirty="0"/>
          </a:p>
        </p:txBody>
      </p:sp>
      <p:pic>
        <p:nvPicPr>
          <p:cNvPr id="4" name="Picture 2" descr="G:\Communications\Content hub\Branding\Agency logos\DETAILED AW\Agency_3268_AW.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5775" y="432805"/>
            <a:ext cx="2619375" cy="6696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G:\Communications\Content hub\Branding\CPRD master logos\CPRD logo without strapline\CPRD_logo_rgb_screen (transparent background).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015323" y="571501"/>
            <a:ext cx="1824598" cy="605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1772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Questions - Thank you NIBSC">
    <p:spTree>
      <p:nvGrpSpPr>
        <p:cNvPr id="1" name=""/>
        <p:cNvGrpSpPr/>
        <p:nvPr/>
      </p:nvGrpSpPr>
      <p:grpSpPr>
        <a:xfrm>
          <a:off x="0" y="0"/>
          <a:ext cx="0" cy="0"/>
          <a:chOff x="0" y="0"/>
          <a:chExt cx="0" cy="0"/>
        </a:xfrm>
      </p:grpSpPr>
      <p:sp>
        <p:nvSpPr>
          <p:cNvPr id="3" name="Rectangle 2"/>
          <p:cNvSpPr>
            <a:spLocks noGrp="1" noChangeArrowheads="1"/>
          </p:cNvSpPr>
          <p:nvPr>
            <p:ph type="ctrTitle" hasCustomPrompt="1"/>
          </p:nvPr>
        </p:nvSpPr>
        <p:spPr>
          <a:xfrm>
            <a:off x="0" y="2399350"/>
            <a:ext cx="9144000" cy="344803"/>
          </a:xfrm>
        </p:spPr>
        <p:txBody>
          <a:bodyPr/>
          <a:lstStyle>
            <a:lvl1pPr algn="ctr">
              <a:lnSpc>
                <a:spcPct val="85000"/>
              </a:lnSpc>
              <a:defRPr sz="4400" b="1" baseline="0">
                <a:solidFill>
                  <a:schemeClr val="tx1"/>
                </a:solidFill>
              </a:defRPr>
            </a:lvl1pPr>
          </a:lstStyle>
          <a:p>
            <a:pPr lvl="0"/>
            <a:r>
              <a:rPr lang="en-US" altLang="en-US" noProof="0" dirty="0"/>
              <a:t>Any questions?</a:t>
            </a:r>
            <a:endParaRPr lang="en-GB" altLang="en-US" noProof="0" dirty="0"/>
          </a:p>
        </p:txBody>
      </p:sp>
      <p:pic>
        <p:nvPicPr>
          <p:cNvPr id="4" name="Picture 2" descr="G:\Communications\Content hub\Branding\Agency logos\DETAILED AW\Agency_3268_AW.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5775" y="432805"/>
            <a:ext cx="2619375" cy="6696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G:\Communications\Content hub\Branding\NIBSC master logos\NIBSC logo without strapline\NIBSC_logo_rgb_screen.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832512" y="566739"/>
            <a:ext cx="1854288" cy="615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0201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Questions - Thank you MHRA">
    <p:spTree>
      <p:nvGrpSpPr>
        <p:cNvPr id="1" name=""/>
        <p:cNvGrpSpPr/>
        <p:nvPr/>
      </p:nvGrpSpPr>
      <p:grpSpPr>
        <a:xfrm>
          <a:off x="0" y="0"/>
          <a:ext cx="0" cy="0"/>
          <a:chOff x="0" y="0"/>
          <a:chExt cx="0" cy="0"/>
        </a:xfrm>
      </p:grpSpPr>
      <p:sp>
        <p:nvSpPr>
          <p:cNvPr id="3" name="Rectangle 2"/>
          <p:cNvSpPr>
            <a:spLocks noGrp="1" noChangeArrowheads="1"/>
          </p:cNvSpPr>
          <p:nvPr>
            <p:ph type="ctrTitle" hasCustomPrompt="1"/>
          </p:nvPr>
        </p:nvSpPr>
        <p:spPr>
          <a:xfrm>
            <a:off x="0" y="2399350"/>
            <a:ext cx="9144000" cy="344803"/>
          </a:xfrm>
        </p:spPr>
        <p:txBody>
          <a:bodyPr/>
          <a:lstStyle>
            <a:lvl1pPr algn="ctr">
              <a:lnSpc>
                <a:spcPct val="85000"/>
              </a:lnSpc>
              <a:defRPr sz="4400" b="1" baseline="0">
                <a:solidFill>
                  <a:schemeClr val="tx1"/>
                </a:solidFill>
              </a:defRPr>
            </a:lvl1pPr>
          </a:lstStyle>
          <a:p>
            <a:pPr lvl="0"/>
            <a:r>
              <a:rPr lang="en-US" altLang="en-US" noProof="0" dirty="0"/>
              <a:t>Any questions?</a:t>
            </a:r>
            <a:endParaRPr lang="en-GB" altLang="en-US" noProof="0" dirty="0"/>
          </a:p>
        </p:txBody>
      </p:sp>
      <p:pic>
        <p:nvPicPr>
          <p:cNvPr id="4" name="Picture 2" descr="G:\Communications\Content hub\Branding\Agency logos\DETAILED AW\Agency_3268_AW.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5775" y="432805"/>
            <a:ext cx="2619375" cy="6696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G:\Communications\Content hub\Branding\MHRA master logos\MHRA Regulating logo without strapline\MHRA_Regulating_logo_rgb_screen (transparent background).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837722" y="570369"/>
            <a:ext cx="1862348" cy="621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2296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775" y="361951"/>
            <a:ext cx="8172450" cy="539354"/>
          </a:xfrm>
        </p:spPr>
        <p:txBody>
          <a:bodyPr/>
          <a:lstStyle>
            <a:lvl1pPr>
              <a:defRPr sz="3000" baseline="0"/>
            </a:lvl1pPr>
          </a:lstStyle>
          <a:p>
            <a:r>
              <a:rPr lang="en-US"/>
              <a:t>Click to edit Master title style</a:t>
            </a:r>
            <a:endParaRPr lang="en-GB" dirty="0"/>
          </a:p>
        </p:txBody>
      </p:sp>
      <p:sp>
        <p:nvSpPr>
          <p:cNvPr id="3" name="Content Placeholder 2"/>
          <p:cNvSpPr>
            <a:spLocks noGrp="1"/>
          </p:cNvSpPr>
          <p:nvPr>
            <p:ph idx="1"/>
          </p:nvPr>
        </p:nvSpPr>
        <p:spPr>
          <a:xfrm>
            <a:off x="485775" y="1014413"/>
            <a:ext cx="8172450" cy="3238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115130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1" y="1957388"/>
            <a:ext cx="3863975" cy="251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8" y="1957388"/>
            <a:ext cx="3865563" cy="251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31590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icture righ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4572000" y="1"/>
            <a:ext cx="4572000" cy="4729163"/>
          </a:xfrm>
        </p:spPr>
        <p:txBody>
          <a:bodyPr/>
          <a:lstStyle/>
          <a:p>
            <a:r>
              <a:rPr lang="en-US"/>
              <a:t>Click icon to add picture</a:t>
            </a:r>
            <a:endParaRPr lang="en-GB"/>
          </a:p>
        </p:txBody>
      </p:sp>
      <p:sp>
        <p:nvSpPr>
          <p:cNvPr id="8" name="Text Placeholder 7"/>
          <p:cNvSpPr>
            <a:spLocks noGrp="1"/>
          </p:cNvSpPr>
          <p:nvPr>
            <p:ph type="body" sz="quarter" idx="11"/>
          </p:nvPr>
        </p:nvSpPr>
        <p:spPr>
          <a:xfrm>
            <a:off x="485777" y="385762"/>
            <a:ext cx="4105275" cy="628650"/>
          </a:xfrm>
        </p:spPr>
        <p:txBody>
          <a:bodyPr/>
          <a:lstStyle>
            <a:lvl1pPr>
              <a:defRPr sz="3000"/>
            </a:lvl1pPr>
          </a:lstStyle>
          <a:p>
            <a:pPr lvl="0"/>
            <a:r>
              <a:rPr lang="en-US"/>
              <a:t>Click to edit Master text styles</a:t>
            </a:r>
          </a:p>
        </p:txBody>
      </p:sp>
      <p:sp>
        <p:nvSpPr>
          <p:cNvPr id="10" name="Text Placeholder 9"/>
          <p:cNvSpPr>
            <a:spLocks noGrp="1"/>
          </p:cNvSpPr>
          <p:nvPr>
            <p:ph type="body" sz="quarter" idx="12"/>
          </p:nvPr>
        </p:nvSpPr>
        <p:spPr>
          <a:xfrm>
            <a:off x="485777" y="1250157"/>
            <a:ext cx="4105275" cy="34647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9354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icture lef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724403" y="950118"/>
            <a:ext cx="4086225" cy="3779044"/>
          </a:xfrm>
        </p:spPr>
        <p:txBody>
          <a:bodyPr/>
          <a:lstStyle>
            <a:lvl1pPr>
              <a:defRPr sz="2800"/>
            </a:lvl1pPr>
            <a:lvl2pPr>
              <a:defRPr sz="2400" baseline="0"/>
            </a:lvl2pPr>
            <a:lvl3pPr>
              <a:defRPr sz="2000"/>
            </a:lvl3pPr>
            <a:lvl4pPr>
              <a:defRPr sz="1800"/>
            </a:lvl4pPr>
            <a:lvl5pPr>
              <a:defRPr sz="1800"/>
            </a:lvl5pPr>
            <a:lvl6pPr>
              <a:defRPr sz="1800"/>
            </a:lvl6pPr>
            <a:lvl7pPr>
              <a:defRPr sz="1800"/>
            </a:lvl7pPr>
            <a:lvl8pPr>
              <a:defRPr sz="1800"/>
            </a:lvl8pPr>
            <a:lvl9pPr>
              <a:defRPr sz="1800"/>
            </a:lvl9pPr>
          </a:lstStyle>
          <a:p>
            <a:pPr lvl="1"/>
            <a:r>
              <a:rPr lang="en-US" dirty="0"/>
              <a:t>Second level</a:t>
            </a:r>
          </a:p>
          <a:p>
            <a:pPr lvl="1"/>
            <a:r>
              <a:rPr lang="en-US" dirty="0"/>
              <a:t>p</a:t>
            </a:r>
          </a:p>
          <a:p>
            <a:pPr lvl="1"/>
            <a:r>
              <a:rPr lang="en-US" dirty="0"/>
              <a:t>p</a:t>
            </a:r>
          </a:p>
          <a:p>
            <a:pPr lvl="1"/>
            <a:endParaRPr lang="en-US" dirty="0"/>
          </a:p>
        </p:txBody>
      </p:sp>
      <p:sp>
        <p:nvSpPr>
          <p:cNvPr id="8" name="Text Placeholder 7"/>
          <p:cNvSpPr>
            <a:spLocks noGrp="1"/>
          </p:cNvSpPr>
          <p:nvPr>
            <p:ph type="body" sz="quarter" idx="10" hasCustomPrompt="1"/>
          </p:nvPr>
        </p:nvSpPr>
        <p:spPr>
          <a:xfrm>
            <a:off x="485775" y="328613"/>
            <a:ext cx="8172450" cy="685800"/>
          </a:xfrm>
        </p:spPr>
        <p:txBody>
          <a:bodyPr/>
          <a:lstStyle>
            <a:lvl1pPr>
              <a:defRPr sz="3000"/>
            </a:lvl1pPr>
          </a:lstStyle>
          <a:p>
            <a:pPr lvl="0"/>
            <a:r>
              <a:rPr lang="en-US" dirty="0"/>
              <a:t>Click to edit Master title </a:t>
            </a:r>
            <a:br>
              <a:rPr lang="en-US" dirty="0"/>
            </a:br>
            <a:r>
              <a:rPr lang="en-US" dirty="0"/>
              <a:t>style</a:t>
            </a:r>
            <a:endParaRPr lang="en-GB" dirty="0"/>
          </a:p>
        </p:txBody>
      </p:sp>
      <p:sp>
        <p:nvSpPr>
          <p:cNvPr id="10" name="Picture Placeholder 9"/>
          <p:cNvSpPr>
            <a:spLocks noGrp="1"/>
          </p:cNvSpPr>
          <p:nvPr>
            <p:ph type="pic" sz="quarter" idx="11"/>
          </p:nvPr>
        </p:nvSpPr>
        <p:spPr>
          <a:xfrm>
            <a:off x="-1" y="1"/>
            <a:ext cx="4572001" cy="4729163"/>
          </a:xfrm>
        </p:spPr>
        <p:txBody>
          <a:bodyPr/>
          <a:lstStyle/>
          <a:p>
            <a:r>
              <a:rPr lang="en-US"/>
              <a:t>Click icon to add picture</a:t>
            </a:r>
            <a:endParaRPr lang="en-GB"/>
          </a:p>
        </p:txBody>
      </p:sp>
    </p:spTree>
    <p:extLst>
      <p:ext uri="{BB962C8B-B14F-4D97-AF65-F5344CB8AC3E}">
        <p14:creationId xmlns:p14="http://schemas.microsoft.com/office/powerpoint/2010/main" val="15344553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Full Bleed Pictur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1"/>
            <a:ext cx="9144001" cy="4729163"/>
          </a:xfrm>
        </p:spPr>
        <p:txBody>
          <a:bodyPr/>
          <a:lstStyle/>
          <a:p>
            <a:r>
              <a:rPr lang="en-US"/>
              <a:t>Click icon to add picture</a:t>
            </a:r>
            <a:endParaRPr lang="en-GB"/>
          </a:p>
        </p:txBody>
      </p:sp>
    </p:spTree>
    <p:extLst>
      <p:ext uri="{BB962C8B-B14F-4D97-AF65-F5344CB8AC3E}">
        <p14:creationId xmlns:p14="http://schemas.microsoft.com/office/powerpoint/2010/main" val="11750534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Full Bleed Picture and caption">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1"/>
            <a:ext cx="9144001" cy="4729163"/>
          </a:xfrm>
        </p:spPr>
        <p:txBody>
          <a:bodyPr/>
          <a:lstStyle/>
          <a:p>
            <a:r>
              <a:rPr lang="en-US"/>
              <a:t>Click icon to add picture</a:t>
            </a:r>
            <a:endParaRPr lang="en-GB"/>
          </a:p>
        </p:txBody>
      </p:sp>
      <p:sp>
        <p:nvSpPr>
          <p:cNvPr id="2" name="Title 1"/>
          <p:cNvSpPr>
            <a:spLocks noGrp="1"/>
          </p:cNvSpPr>
          <p:nvPr>
            <p:ph type="title"/>
          </p:nvPr>
        </p:nvSpPr>
        <p:spPr>
          <a:xfrm>
            <a:off x="485775" y="3932635"/>
            <a:ext cx="8172450" cy="539354"/>
          </a:xfrm>
        </p:spPr>
        <p:txBody>
          <a:bodyPr/>
          <a:lstStyle/>
          <a:p>
            <a:r>
              <a:rPr lang="en-US"/>
              <a:t>Click to edit Master title style</a:t>
            </a:r>
            <a:endParaRPr lang="en-GB" dirty="0"/>
          </a:p>
        </p:txBody>
      </p:sp>
    </p:spTree>
    <p:extLst>
      <p:ext uri="{BB962C8B-B14F-4D97-AF65-F5344CB8AC3E}">
        <p14:creationId xmlns:p14="http://schemas.microsoft.com/office/powerpoint/2010/main" val="10817833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text ">
    <p:spTree>
      <p:nvGrpSpPr>
        <p:cNvPr id="1" name=""/>
        <p:cNvGrpSpPr/>
        <p:nvPr/>
      </p:nvGrpSpPr>
      <p:grpSpPr>
        <a:xfrm>
          <a:off x="0" y="0"/>
          <a:ext cx="0" cy="0"/>
          <a:chOff x="0" y="0"/>
          <a:chExt cx="0" cy="0"/>
        </a:xfrm>
      </p:grpSpPr>
      <p:sp>
        <p:nvSpPr>
          <p:cNvPr id="6" name="Text Placeholder 7"/>
          <p:cNvSpPr>
            <a:spLocks noGrp="1"/>
          </p:cNvSpPr>
          <p:nvPr>
            <p:ph type="body" sz="quarter" idx="11"/>
          </p:nvPr>
        </p:nvSpPr>
        <p:spPr>
          <a:xfrm>
            <a:off x="485777" y="385763"/>
            <a:ext cx="8410575" cy="328613"/>
          </a:xfrm>
        </p:spPr>
        <p:txBody>
          <a:bodyPr/>
          <a:lstStyle>
            <a:lvl1pPr>
              <a:defRPr sz="3000"/>
            </a:lvl1pPr>
          </a:lstStyle>
          <a:p>
            <a:pPr lvl="0"/>
            <a:r>
              <a:rPr lang="en-US"/>
              <a:t>Click to edit Master text styles</a:t>
            </a:r>
          </a:p>
        </p:txBody>
      </p:sp>
      <p:sp>
        <p:nvSpPr>
          <p:cNvPr id="7" name="Text Placeholder 9"/>
          <p:cNvSpPr>
            <a:spLocks noGrp="1"/>
          </p:cNvSpPr>
          <p:nvPr>
            <p:ph type="body" sz="quarter" idx="12" hasCustomPrompt="1"/>
          </p:nvPr>
        </p:nvSpPr>
        <p:spPr>
          <a:xfrm>
            <a:off x="485775" y="928688"/>
            <a:ext cx="8391525" cy="3471863"/>
          </a:xfrm>
        </p:spPr>
        <p:txBody>
          <a:bodyPr/>
          <a:lstStyle>
            <a:lvl1pPr>
              <a:defRPr/>
            </a:lvl1pPr>
            <a:lvl2pPr>
              <a:defRPr/>
            </a:lvl2pPr>
            <a:lvl3pPr marL="360363" indent="0">
              <a:buNone/>
              <a:defRPr/>
            </a:lvl3pPr>
          </a:lstStyle>
          <a:p>
            <a:pPr lvl="0"/>
            <a:r>
              <a:rPr lang="en-US" dirty="0"/>
              <a:t>g</a:t>
            </a:r>
          </a:p>
          <a:p>
            <a:pPr lvl="1"/>
            <a:endParaRPr lang="en-US" dirty="0"/>
          </a:p>
        </p:txBody>
      </p:sp>
    </p:spTree>
    <p:extLst>
      <p:ext uri="{BB962C8B-B14F-4D97-AF65-F5344CB8AC3E}">
        <p14:creationId xmlns:p14="http://schemas.microsoft.com/office/powerpoint/2010/main" val="32211528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icture top">
    <p:spTree>
      <p:nvGrpSpPr>
        <p:cNvPr id="1" name=""/>
        <p:cNvGrpSpPr/>
        <p:nvPr/>
      </p:nvGrpSpPr>
      <p:grpSpPr>
        <a:xfrm>
          <a:off x="0" y="0"/>
          <a:ext cx="0" cy="0"/>
          <a:chOff x="0" y="0"/>
          <a:chExt cx="0" cy="0"/>
        </a:xfrm>
      </p:grpSpPr>
      <p:sp>
        <p:nvSpPr>
          <p:cNvPr id="4" name="Picture Placeholder 5"/>
          <p:cNvSpPr>
            <a:spLocks noGrp="1"/>
          </p:cNvSpPr>
          <p:nvPr>
            <p:ph type="pic" sz="quarter" idx="10"/>
          </p:nvPr>
        </p:nvSpPr>
        <p:spPr>
          <a:xfrm>
            <a:off x="0" y="1"/>
            <a:ext cx="9144000" cy="2443163"/>
          </a:xfrm>
        </p:spPr>
        <p:txBody>
          <a:bodyPr/>
          <a:lstStyle/>
          <a:p>
            <a:r>
              <a:rPr lang="en-US"/>
              <a:t>Click icon to add picture</a:t>
            </a:r>
            <a:endParaRPr lang="en-GB" dirty="0"/>
          </a:p>
        </p:txBody>
      </p:sp>
      <p:sp>
        <p:nvSpPr>
          <p:cNvPr id="5" name="Text Placeholder 7"/>
          <p:cNvSpPr>
            <a:spLocks noGrp="1"/>
          </p:cNvSpPr>
          <p:nvPr>
            <p:ph type="body" sz="quarter" idx="11"/>
          </p:nvPr>
        </p:nvSpPr>
        <p:spPr>
          <a:xfrm>
            <a:off x="247650" y="2557463"/>
            <a:ext cx="8410575" cy="328613"/>
          </a:xfrm>
        </p:spPr>
        <p:txBody>
          <a:bodyPr/>
          <a:lstStyle>
            <a:lvl1pPr>
              <a:defRPr sz="3000"/>
            </a:lvl1pPr>
          </a:lstStyle>
          <a:p>
            <a:pPr lvl="0"/>
            <a:r>
              <a:rPr lang="en-US"/>
              <a:t>Click to edit Master text styles</a:t>
            </a:r>
          </a:p>
        </p:txBody>
      </p:sp>
      <p:sp>
        <p:nvSpPr>
          <p:cNvPr id="6" name="Text Placeholder 9"/>
          <p:cNvSpPr>
            <a:spLocks noGrp="1"/>
          </p:cNvSpPr>
          <p:nvPr>
            <p:ph type="body" sz="quarter" idx="12"/>
          </p:nvPr>
        </p:nvSpPr>
        <p:spPr>
          <a:xfrm>
            <a:off x="266700" y="3093245"/>
            <a:ext cx="8391525" cy="1378744"/>
          </a:xfrm>
        </p:spPr>
        <p:txBody>
          <a:bodyPr/>
          <a:lstStyle>
            <a:lvl2pPr>
              <a:defRPr/>
            </a:lvl2pPr>
            <a:lvl3pPr marL="360363" indent="0">
              <a:buNone/>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13577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cture bottom">
    <p:spTree>
      <p:nvGrpSpPr>
        <p:cNvPr id="1" name=""/>
        <p:cNvGrpSpPr/>
        <p:nvPr/>
      </p:nvGrpSpPr>
      <p:grpSpPr>
        <a:xfrm>
          <a:off x="0" y="0"/>
          <a:ext cx="0" cy="0"/>
          <a:chOff x="0" y="0"/>
          <a:chExt cx="0" cy="0"/>
        </a:xfrm>
      </p:grpSpPr>
      <p:sp>
        <p:nvSpPr>
          <p:cNvPr id="4" name="Picture Placeholder 5"/>
          <p:cNvSpPr>
            <a:spLocks noGrp="1"/>
          </p:cNvSpPr>
          <p:nvPr>
            <p:ph type="pic" sz="quarter" idx="10"/>
          </p:nvPr>
        </p:nvSpPr>
        <p:spPr>
          <a:xfrm>
            <a:off x="0" y="2278857"/>
            <a:ext cx="9144000" cy="2443163"/>
          </a:xfrm>
        </p:spPr>
        <p:txBody>
          <a:bodyPr/>
          <a:lstStyle/>
          <a:p>
            <a:r>
              <a:rPr lang="en-US"/>
              <a:t>Click icon to add picture</a:t>
            </a:r>
            <a:endParaRPr lang="en-GB" dirty="0"/>
          </a:p>
        </p:txBody>
      </p:sp>
      <p:sp>
        <p:nvSpPr>
          <p:cNvPr id="5" name="Text Placeholder 7"/>
          <p:cNvSpPr>
            <a:spLocks noGrp="1"/>
          </p:cNvSpPr>
          <p:nvPr>
            <p:ph type="body" sz="quarter" idx="11"/>
          </p:nvPr>
        </p:nvSpPr>
        <p:spPr>
          <a:xfrm>
            <a:off x="247650" y="371475"/>
            <a:ext cx="8410575" cy="328613"/>
          </a:xfrm>
        </p:spPr>
        <p:txBody>
          <a:bodyPr/>
          <a:lstStyle>
            <a:lvl1pPr>
              <a:defRPr sz="3000"/>
            </a:lvl1pPr>
          </a:lstStyle>
          <a:p>
            <a:pPr lvl="0"/>
            <a:r>
              <a:rPr lang="en-US"/>
              <a:t>Click to edit Master text styles</a:t>
            </a:r>
          </a:p>
        </p:txBody>
      </p:sp>
      <p:sp>
        <p:nvSpPr>
          <p:cNvPr id="6" name="Text Placeholder 9"/>
          <p:cNvSpPr>
            <a:spLocks noGrp="1"/>
          </p:cNvSpPr>
          <p:nvPr>
            <p:ph type="body" sz="quarter" idx="12"/>
          </p:nvPr>
        </p:nvSpPr>
        <p:spPr>
          <a:xfrm>
            <a:off x="266700" y="907257"/>
            <a:ext cx="8391525" cy="1378744"/>
          </a:xfrm>
        </p:spPr>
        <p:txBody>
          <a:bodyPr/>
          <a:lstStyle>
            <a:lvl2pPr>
              <a:defRPr/>
            </a:lvl2pPr>
            <a:lvl3pPr marL="360363" indent="0">
              <a:buNone/>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55222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8970" y="-1"/>
            <a:ext cx="4581446" cy="2293144"/>
          </a:xfrm>
        </p:spPr>
        <p:txBody>
          <a:bodyPr/>
          <a:lstStyle/>
          <a:p>
            <a:r>
              <a:rPr lang="en-US"/>
              <a:t>Click icon to add picture</a:t>
            </a:r>
            <a:endParaRPr lang="en-GB"/>
          </a:p>
        </p:txBody>
      </p:sp>
      <p:sp>
        <p:nvSpPr>
          <p:cNvPr id="5" name="Picture Placeholder 3"/>
          <p:cNvSpPr>
            <a:spLocks noGrp="1"/>
          </p:cNvSpPr>
          <p:nvPr>
            <p:ph type="pic" sz="quarter" idx="11"/>
          </p:nvPr>
        </p:nvSpPr>
        <p:spPr>
          <a:xfrm>
            <a:off x="4543425" y="0"/>
            <a:ext cx="4600575" cy="2293144"/>
          </a:xfrm>
        </p:spPr>
        <p:txBody>
          <a:bodyPr/>
          <a:lstStyle/>
          <a:p>
            <a:r>
              <a:rPr lang="en-US"/>
              <a:t>Click icon to add picture</a:t>
            </a:r>
            <a:endParaRPr lang="en-GB"/>
          </a:p>
        </p:txBody>
      </p:sp>
      <p:sp>
        <p:nvSpPr>
          <p:cNvPr id="6" name="Picture Placeholder 3"/>
          <p:cNvSpPr>
            <a:spLocks noGrp="1"/>
          </p:cNvSpPr>
          <p:nvPr>
            <p:ph type="pic" sz="quarter" idx="12"/>
          </p:nvPr>
        </p:nvSpPr>
        <p:spPr>
          <a:xfrm>
            <a:off x="-9485" y="2300288"/>
            <a:ext cx="4571962" cy="2450307"/>
          </a:xfrm>
        </p:spPr>
        <p:txBody>
          <a:bodyPr/>
          <a:lstStyle/>
          <a:p>
            <a:r>
              <a:rPr lang="en-US"/>
              <a:t>Click icon to add picture</a:t>
            </a:r>
            <a:endParaRPr lang="en-GB"/>
          </a:p>
        </p:txBody>
      </p:sp>
      <p:sp>
        <p:nvSpPr>
          <p:cNvPr id="7" name="Picture Placeholder 3"/>
          <p:cNvSpPr>
            <a:spLocks noGrp="1"/>
          </p:cNvSpPr>
          <p:nvPr>
            <p:ph type="pic" sz="quarter" idx="13"/>
          </p:nvPr>
        </p:nvSpPr>
        <p:spPr>
          <a:xfrm>
            <a:off x="4552950" y="2300288"/>
            <a:ext cx="4591052" cy="2450307"/>
          </a:xfrm>
        </p:spPr>
        <p:txBody>
          <a:bodyPr/>
          <a:lstStyle/>
          <a:p>
            <a:r>
              <a:rPr lang="en-US"/>
              <a:t>Click icon to add picture</a:t>
            </a:r>
            <a:endParaRPr lang="en-GB"/>
          </a:p>
        </p:txBody>
      </p:sp>
    </p:spTree>
    <p:extLst>
      <p:ext uri="{BB962C8B-B14F-4D97-AF65-F5344CB8AC3E}">
        <p14:creationId xmlns:p14="http://schemas.microsoft.com/office/powerpoint/2010/main" val="898308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2 pictures and title">
    <p:spTree>
      <p:nvGrpSpPr>
        <p:cNvPr id="1" name=""/>
        <p:cNvGrpSpPr/>
        <p:nvPr/>
      </p:nvGrpSpPr>
      <p:grpSpPr>
        <a:xfrm>
          <a:off x="0" y="0"/>
          <a:ext cx="0" cy="0"/>
          <a:chOff x="0" y="0"/>
          <a:chExt cx="0" cy="0"/>
        </a:xfrm>
      </p:grpSpPr>
      <p:sp>
        <p:nvSpPr>
          <p:cNvPr id="6" name="Picture Placeholder 3"/>
          <p:cNvSpPr>
            <a:spLocks noGrp="1"/>
          </p:cNvSpPr>
          <p:nvPr>
            <p:ph type="pic" sz="quarter" idx="12"/>
          </p:nvPr>
        </p:nvSpPr>
        <p:spPr>
          <a:xfrm>
            <a:off x="-9485" y="728663"/>
            <a:ext cx="4571962" cy="4021933"/>
          </a:xfrm>
        </p:spPr>
        <p:txBody>
          <a:bodyPr/>
          <a:lstStyle/>
          <a:p>
            <a:r>
              <a:rPr lang="en-US"/>
              <a:t>Click icon to add picture</a:t>
            </a:r>
            <a:endParaRPr lang="en-GB"/>
          </a:p>
        </p:txBody>
      </p:sp>
      <p:sp>
        <p:nvSpPr>
          <p:cNvPr id="7" name="Picture Placeholder 3"/>
          <p:cNvSpPr>
            <a:spLocks noGrp="1"/>
          </p:cNvSpPr>
          <p:nvPr>
            <p:ph type="pic" sz="quarter" idx="13"/>
          </p:nvPr>
        </p:nvSpPr>
        <p:spPr>
          <a:xfrm>
            <a:off x="4552950" y="728663"/>
            <a:ext cx="4591052" cy="4021933"/>
          </a:xfrm>
        </p:spPr>
        <p:txBody>
          <a:bodyPr/>
          <a:lstStyle/>
          <a:p>
            <a:r>
              <a:rPr lang="en-US"/>
              <a:t>Click icon to add picture</a:t>
            </a:r>
            <a:endParaRPr lang="en-GB"/>
          </a:p>
        </p:txBody>
      </p:sp>
      <p:sp>
        <p:nvSpPr>
          <p:cNvPr id="8" name="Text Placeholder 7"/>
          <p:cNvSpPr>
            <a:spLocks noGrp="1"/>
          </p:cNvSpPr>
          <p:nvPr>
            <p:ph type="body" sz="quarter" idx="11"/>
          </p:nvPr>
        </p:nvSpPr>
        <p:spPr>
          <a:xfrm>
            <a:off x="485777" y="385763"/>
            <a:ext cx="8410575" cy="328613"/>
          </a:xfrm>
        </p:spPr>
        <p:txBody>
          <a:bodyPr/>
          <a:lstStyle>
            <a:lvl1pPr>
              <a:defRPr sz="3000"/>
            </a:lvl1pPr>
          </a:lstStyle>
          <a:p>
            <a:pPr lvl="0"/>
            <a:r>
              <a:rPr lang="en-US"/>
              <a:t>Click to edit Master text styles</a:t>
            </a:r>
          </a:p>
        </p:txBody>
      </p:sp>
    </p:spTree>
    <p:extLst>
      <p:ext uri="{BB962C8B-B14F-4D97-AF65-F5344CB8AC3E}">
        <p14:creationId xmlns:p14="http://schemas.microsoft.com/office/powerpoint/2010/main" val="32224860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2 larger pictures and title ">
    <p:spTree>
      <p:nvGrpSpPr>
        <p:cNvPr id="1" name=""/>
        <p:cNvGrpSpPr/>
        <p:nvPr/>
      </p:nvGrpSpPr>
      <p:grpSpPr>
        <a:xfrm>
          <a:off x="0" y="0"/>
          <a:ext cx="0" cy="0"/>
          <a:chOff x="0" y="0"/>
          <a:chExt cx="0" cy="0"/>
        </a:xfrm>
      </p:grpSpPr>
      <p:sp>
        <p:nvSpPr>
          <p:cNvPr id="6" name="Picture Placeholder 3"/>
          <p:cNvSpPr>
            <a:spLocks noGrp="1"/>
          </p:cNvSpPr>
          <p:nvPr>
            <p:ph type="pic" sz="quarter" idx="12"/>
          </p:nvPr>
        </p:nvSpPr>
        <p:spPr>
          <a:xfrm>
            <a:off x="485775" y="2850357"/>
            <a:ext cx="8382000" cy="1900238"/>
          </a:xfrm>
        </p:spPr>
        <p:txBody>
          <a:bodyPr/>
          <a:lstStyle/>
          <a:p>
            <a:r>
              <a:rPr lang="en-US"/>
              <a:t>Click icon to add picture</a:t>
            </a:r>
            <a:endParaRPr lang="en-GB"/>
          </a:p>
        </p:txBody>
      </p:sp>
      <p:sp>
        <p:nvSpPr>
          <p:cNvPr id="7" name="Picture Placeholder 3"/>
          <p:cNvSpPr>
            <a:spLocks noGrp="1"/>
          </p:cNvSpPr>
          <p:nvPr>
            <p:ph type="pic" sz="quarter" idx="13"/>
          </p:nvPr>
        </p:nvSpPr>
        <p:spPr>
          <a:xfrm>
            <a:off x="485775" y="900114"/>
            <a:ext cx="8391525" cy="1850231"/>
          </a:xfrm>
        </p:spPr>
        <p:txBody>
          <a:bodyPr/>
          <a:lstStyle/>
          <a:p>
            <a:r>
              <a:rPr lang="en-US"/>
              <a:t>Click icon to add picture</a:t>
            </a:r>
            <a:endParaRPr lang="en-GB"/>
          </a:p>
        </p:txBody>
      </p:sp>
      <p:sp>
        <p:nvSpPr>
          <p:cNvPr id="8" name="Text Placeholder 7"/>
          <p:cNvSpPr>
            <a:spLocks noGrp="1"/>
          </p:cNvSpPr>
          <p:nvPr>
            <p:ph type="body" sz="quarter" idx="11"/>
          </p:nvPr>
        </p:nvSpPr>
        <p:spPr>
          <a:xfrm>
            <a:off x="485777" y="385763"/>
            <a:ext cx="8410575" cy="328613"/>
          </a:xfrm>
        </p:spPr>
        <p:txBody>
          <a:bodyPr/>
          <a:lstStyle>
            <a:lvl1pPr>
              <a:defRPr sz="3000"/>
            </a:lvl1pPr>
          </a:lstStyle>
          <a:p>
            <a:pPr lvl="0"/>
            <a:r>
              <a:rPr lang="en-US"/>
              <a:t>Click to edit Master text styles</a:t>
            </a:r>
          </a:p>
        </p:txBody>
      </p:sp>
    </p:spTree>
    <p:extLst>
      <p:ext uri="{BB962C8B-B14F-4D97-AF65-F5344CB8AC3E}">
        <p14:creationId xmlns:p14="http://schemas.microsoft.com/office/powerpoint/2010/main" val="278981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6851619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2 larger pictures and title ">
    <p:spTree>
      <p:nvGrpSpPr>
        <p:cNvPr id="1" name=""/>
        <p:cNvGrpSpPr/>
        <p:nvPr/>
      </p:nvGrpSpPr>
      <p:grpSpPr>
        <a:xfrm>
          <a:off x="0" y="0"/>
          <a:ext cx="0" cy="0"/>
          <a:chOff x="0" y="0"/>
          <a:chExt cx="0" cy="0"/>
        </a:xfrm>
      </p:grpSpPr>
      <p:sp>
        <p:nvSpPr>
          <p:cNvPr id="6" name="Picture Placeholder 3"/>
          <p:cNvSpPr>
            <a:spLocks noGrp="1"/>
          </p:cNvSpPr>
          <p:nvPr>
            <p:ph type="pic" sz="quarter" idx="12"/>
          </p:nvPr>
        </p:nvSpPr>
        <p:spPr>
          <a:xfrm>
            <a:off x="485775" y="1957389"/>
            <a:ext cx="8382000" cy="2793206"/>
          </a:xfrm>
        </p:spPr>
        <p:txBody>
          <a:bodyPr/>
          <a:lstStyle/>
          <a:p>
            <a:r>
              <a:rPr lang="en-US"/>
              <a:t>Click icon to add picture</a:t>
            </a:r>
            <a:endParaRPr lang="en-GB"/>
          </a:p>
        </p:txBody>
      </p:sp>
      <p:sp>
        <p:nvSpPr>
          <p:cNvPr id="2" name="Title 1"/>
          <p:cNvSpPr>
            <a:spLocks noGrp="1"/>
          </p:cNvSpPr>
          <p:nvPr>
            <p:ph type="title" hasCustomPrompt="1"/>
          </p:nvPr>
        </p:nvSpPr>
        <p:spPr/>
        <p:txBody>
          <a:bodyPr/>
          <a:lstStyle>
            <a:lvl1pPr>
              <a:defRPr/>
            </a:lvl1pPr>
          </a:lstStyle>
          <a:p>
            <a:r>
              <a:rPr lang="en-US" dirty="0"/>
              <a:t>Master title style</a:t>
            </a:r>
            <a:endParaRPr lang="en-GB" dirty="0"/>
          </a:p>
        </p:txBody>
      </p:sp>
    </p:spTree>
    <p:extLst>
      <p:ext uri="{BB962C8B-B14F-4D97-AF65-F5344CB8AC3E}">
        <p14:creationId xmlns:p14="http://schemas.microsoft.com/office/powerpoint/2010/main" val="32695012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_Title Slide - 5 images">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5775" y="352913"/>
            <a:ext cx="2587883" cy="661500"/>
          </a:xfrm>
          <a:prstGeom prst="rect">
            <a:avLst/>
          </a:prstGeom>
        </p:spPr>
      </p:pic>
      <p:grpSp>
        <p:nvGrpSpPr>
          <p:cNvPr id="10" name="Group 9"/>
          <p:cNvGrpSpPr/>
          <p:nvPr userDrawn="1"/>
        </p:nvGrpSpPr>
        <p:grpSpPr>
          <a:xfrm>
            <a:off x="6350" y="2680097"/>
            <a:ext cx="9137650" cy="1457325"/>
            <a:chOff x="6350" y="3573463"/>
            <a:chExt cx="9137650" cy="1943100"/>
          </a:xfrm>
        </p:grpSpPr>
        <p:pic>
          <p:nvPicPr>
            <p:cNvPr id="11" name="Picture 20" descr="familyPPT"/>
            <p:cNvPicPr>
              <a:picLocks noChangeAspect="1" noChangeArrowheads="1"/>
            </p:cNvPicPr>
            <p:nvPr userDrawn="1"/>
          </p:nvPicPr>
          <p:blipFill>
            <a:blip r:embed="rId3">
              <a:extLst>
                <a:ext uri="{28A0092B-C50C-407E-A947-70E740481C1C}">
                  <a14:useLocalDpi xmlns:a14="http://schemas.microsoft.com/office/drawing/2010/main" val="0"/>
                </a:ext>
              </a:extLst>
            </a:blip>
            <a:srcRect l="14523"/>
            <a:stretch>
              <a:fillRect/>
            </a:stretch>
          </p:blipFill>
          <p:spPr bwMode="auto">
            <a:xfrm>
              <a:off x="1328738" y="3573463"/>
              <a:ext cx="7815262"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2" descr="nibscBig"/>
            <p:cNvPicPr>
              <a:picLocks noChangeAspect="1" noChangeArrowheads="1"/>
            </p:cNvPicPr>
            <p:nvPr userDrawn="1"/>
          </p:nvPicPr>
          <p:blipFill>
            <a:blip r:embed="rId4">
              <a:extLst>
                <a:ext uri="{28A0092B-C50C-407E-A947-70E740481C1C}">
                  <a14:useLocalDpi xmlns:a14="http://schemas.microsoft.com/office/drawing/2010/main" val="0"/>
                </a:ext>
              </a:extLst>
            </a:blip>
            <a:srcRect r="84331"/>
            <a:stretch>
              <a:fillRect/>
            </a:stretch>
          </p:blipFill>
          <p:spPr bwMode="auto">
            <a:xfrm>
              <a:off x="6350" y="3573463"/>
              <a:ext cx="137318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Rectangle 2"/>
          <p:cNvSpPr>
            <a:spLocks noGrp="1" noChangeArrowheads="1"/>
          </p:cNvSpPr>
          <p:nvPr>
            <p:ph type="ctrTitle"/>
          </p:nvPr>
        </p:nvSpPr>
        <p:spPr>
          <a:xfrm>
            <a:off x="477838" y="1521620"/>
            <a:ext cx="8180387" cy="614363"/>
          </a:xfrm>
        </p:spPr>
        <p:txBody>
          <a:bodyPr/>
          <a:lstStyle>
            <a:lvl1pPr>
              <a:lnSpc>
                <a:spcPct val="85000"/>
              </a:lnSpc>
              <a:defRPr sz="4400">
                <a:solidFill>
                  <a:schemeClr val="tx1"/>
                </a:solidFill>
              </a:defRPr>
            </a:lvl1pPr>
          </a:lstStyle>
          <a:p>
            <a:pPr lvl="0"/>
            <a:r>
              <a:rPr lang="en-US" altLang="en-US" noProof="0"/>
              <a:t>Click to edit Master title style</a:t>
            </a:r>
            <a:endParaRPr lang="en-GB" altLang="en-US" noProof="0" dirty="0"/>
          </a:p>
        </p:txBody>
      </p:sp>
      <p:sp>
        <p:nvSpPr>
          <p:cNvPr id="15" name="Rectangle 3"/>
          <p:cNvSpPr>
            <a:spLocks noGrp="1" noChangeArrowheads="1"/>
          </p:cNvSpPr>
          <p:nvPr>
            <p:ph type="subTitle" idx="1"/>
          </p:nvPr>
        </p:nvSpPr>
        <p:spPr>
          <a:xfrm>
            <a:off x="485776" y="2232422"/>
            <a:ext cx="8172450" cy="675084"/>
          </a:xfrm>
        </p:spPr>
        <p:txBody>
          <a:bodyPr wrap="none" anchor="t" anchorCtr="0"/>
          <a:lstStyle>
            <a:lvl1pPr>
              <a:defRPr sz="2400">
                <a:solidFill>
                  <a:schemeClr val="tx1"/>
                </a:solidFill>
              </a:defRPr>
            </a:lvl1pPr>
          </a:lstStyle>
          <a:p>
            <a:pPr lvl="0"/>
            <a:r>
              <a:rPr lang="en-US" altLang="en-US" noProof="0"/>
              <a:t>Click to edit Master subtitle style</a:t>
            </a:r>
            <a:endParaRPr lang="en-GB" altLang="en-US" noProof="0" dirty="0"/>
          </a:p>
        </p:txBody>
      </p:sp>
      <p:pic>
        <p:nvPicPr>
          <p:cNvPr id="16" name="Picture 3" descr="G:\Communications\Content hub\Branding\NIBSC master logos\NIBSC logo without strapline\NIBSC_logo_rgb_screen.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644856" y="4329114"/>
            <a:ext cx="1854288" cy="61589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G:\Communications\Content hub\Branding\MHRA master logos\MHRA Regulating logo without strapline\MHRA_Regulating_logo_rgb_screen (transparent background).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856772" y="4319589"/>
            <a:ext cx="1862348" cy="62138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5" descr="G:\Communications\Content hub\Branding\CPRD master logos\CPRD logo without strapline\CPRD_logo_rgb_screen (transparent background).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61007" y="4338638"/>
            <a:ext cx="1824598" cy="605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3506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Questions - Thank you">
    <p:spTree>
      <p:nvGrpSpPr>
        <p:cNvPr id="1" name=""/>
        <p:cNvGrpSpPr/>
        <p:nvPr/>
      </p:nvGrpSpPr>
      <p:grpSpPr>
        <a:xfrm>
          <a:off x="0" y="0"/>
          <a:ext cx="0" cy="0"/>
          <a:chOff x="0" y="0"/>
          <a:chExt cx="0" cy="0"/>
        </a:xfrm>
      </p:grpSpPr>
      <p:sp>
        <p:nvSpPr>
          <p:cNvPr id="14" name="Rectangle 2"/>
          <p:cNvSpPr>
            <a:spLocks noGrp="1" noChangeArrowheads="1"/>
          </p:cNvSpPr>
          <p:nvPr>
            <p:ph type="ctrTitle" hasCustomPrompt="1"/>
          </p:nvPr>
        </p:nvSpPr>
        <p:spPr>
          <a:xfrm>
            <a:off x="0" y="2399350"/>
            <a:ext cx="9144000" cy="344803"/>
          </a:xfrm>
        </p:spPr>
        <p:txBody>
          <a:bodyPr/>
          <a:lstStyle>
            <a:lvl1pPr algn="ctr">
              <a:lnSpc>
                <a:spcPct val="85000"/>
              </a:lnSpc>
              <a:defRPr sz="4400" b="1" baseline="0">
                <a:solidFill>
                  <a:schemeClr val="tx1"/>
                </a:solidFill>
              </a:defRPr>
            </a:lvl1pPr>
          </a:lstStyle>
          <a:p>
            <a:pPr lvl="0"/>
            <a:r>
              <a:rPr lang="en-US" altLang="en-US" noProof="0" dirty="0"/>
              <a:t>Any questions?</a:t>
            </a:r>
            <a:endParaRPr lang="en-GB" altLang="en-US" noProof="0"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5775" y="352913"/>
            <a:ext cx="2587883" cy="661500"/>
          </a:xfrm>
          <a:prstGeom prst="rect">
            <a:avLst/>
          </a:prstGeom>
        </p:spPr>
      </p:pic>
      <p:pic>
        <p:nvPicPr>
          <p:cNvPr id="7" name="Picture 3" descr="G:\Communications\Content hub\Branding\NIBSC master logos\NIBSC logo without strapline\NIBSC_logo_rgb_screen.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44856" y="4500564"/>
            <a:ext cx="1854288" cy="61589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G:\Communications\Content hub\Branding\MHRA master logos\MHRA Regulating logo without strapline\MHRA_Regulating_logo_rgb_screen (transparent backgroun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56772" y="4491039"/>
            <a:ext cx="1862348" cy="62138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G:\Communications\Content hub\Branding\CPRD master logos\CPRD logo without strapline\CPRD_logo_rgb_screen (transparent background).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61007" y="4510088"/>
            <a:ext cx="1824598" cy="605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4997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Picture righ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4572000" y="1"/>
            <a:ext cx="4572000" cy="4729163"/>
          </a:xfrm>
        </p:spPr>
        <p:txBody>
          <a:bodyPr/>
          <a:lstStyle/>
          <a:p>
            <a:r>
              <a:rPr lang="en-US"/>
              <a:t>Click icon to add picture</a:t>
            </a:r>
            <a:endParaRPr lang="en-GB"/>
          </a:p>
        </p:txBody>
      </p:sp>
      <p:sp>
        <p:nvSpPr>
          <p:cNvPr id="8" name="Text Placeholder 7"/>
          <p:cNvSpPr>
            <a:spLocks noGrp="1"/>
          </p:cNvSpPr>
          <p:nvPr>
            <p:ph type="body" sz="quarter" idx="11"/>
          </p:nvPr>
        </p:nvSpPr>
        <p:spPr>
          <a:xfrm>
            <a:off x="485777" y="385762"/>
            <a:ext cx="4105275" cy="628650"/>
          </a:xfrm>
        </p:spPr>
        <p:txBody>
          <a:bodyPr/>
          <a:lstStyle>
            <a:lvl1pPr>
              <a:defRPr sz="3000"/>
            </a:lvl1pPr>
          </a:lstStyle>
          <a:p>
            <a:pPr lvl="0"/>
            <a:r>
              <a:rPr lang="en-US"/>
              <a:t>Click to edit Master text styles</a:t>
            </a:r>
          </a:p>
        </p:txBody>
      </p:sp>
      <p:sp>
        <p:nvSpPr>
          <p:cNvPr id="10" name="Text Placeholder 9"/>
          <p:cNvSpPr>
            <a:spLocks noGrp="1"/>
          </p:cNvSpPr>
          <p:nvPr>
            <p:ph type="body" sz="quarter" idx="12"/>
          </p:nvPr>
        </p:nvSpPr>
        <p:spPr>
          <a:xfrm>
            <a:off x="485777" y="1250157"/>
            <a:ext cx="4105275" cy="34647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9354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Picture lef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724403" y="950118"/>
            <a:ext cx="4086225" cy="3779044"/>
          </a:xfrm>
        </p:spPr>
        <p:txBody>
          <a:bodyPr/>
          <a:lstStyle>
            <a:lvl1pPr>
              <a:defRPr sz="2800"/>
            </a:lvl1pPr>
            <a:lvl2pPr>
              <a:defRPr sz="2400" baseline="0"/>
            </a:lvl2pPr>
            <a:lvl3pPr>
              <a:defRPr sz="2000"/>
            </a:lvl3pPr>
            <a:lvl4pPr>
              <a:defRPr sz="1800"/>
            </a:lvl4pPr>
            <a:lvl5pPr>
              <a:defRPr sz="1800"/>
            </a:lvl5pPr>
            <a:lvl6pPr>
              <a:defRPr sz="1800"/>
            </a:lvl6pPr>
            <a:lvl7pPr>
              <a:defRPr sz="1800"/>
            </a:lvl7pPr>
            <a:lvl8pPr>
              <a:defRPr sz="1800"/>
            </a:lvl8pPr>
            <a:lvl9pPr>
              <a:defRPr sz="1800"/>
            </a:lvl9pPr>
          </a:lstStyle>
          <a:p>
            <a:pPr lvl="1"/>
            <a:r>
              <a:rPr lang="en-US" dirty="0"/>
              <a:t>Second level</a:t>
            </a:r>
          </a:p>
          <a:p>
            <a:pPr lvl="1"/>
            <a:r>
              <a:rPr lang="en-US" dirty="0"/>
              <a:t>p</a:t>
            </a:r>
          </a:p>
          <a:p>
            <a:pPr lvl="1"/>
            <a:r>
              <a:rPr lang="en-US" dirty="0"/>
              <a:t>p</a:t>
            </a:r>
          </a:p>
          <a:p>
            <a:pPr lvl="1"/>
            <a:endParaRPr lang="en-US" dirty="0"/>
          </a:p>
        </p:txBody>
      </p:sp>
      <p:sp>
        <p:nvSpPr>
          <p:cNvPr id="8" name="Text Placeholder 7"/>
          <p:cNvSpPr>
            <a:spLocks noGrp="1"/>
          </p:cNvSpPr>
          <p:nvPr>
            <p:ph type="body" sz="quarter" idx="10" hasCustomPrompt="1"/>
          </p:nvPr>
        </p:nvSpPr>
        <p:spPr>
          <a:xfrm>
            <a:off x="485775" y="328613"/>
            <a:ext cx="8172450" cy="685800"/>
          </a:xfrm>
        </p:spPr>
        <p:txBody>
          <a:bodyPr/>
          <a:lstStyle>
            <a:lvl1pPr>
              <a:defRPr sz="3000"/>
            </a:lvl1pPr>
          </a:lstStyle>
          <a:p>
            <a:pPr lvl="0"/>
            <a:r>
              <a:rPr lang="en-US" dirty="0"/>
              <a:t>Click to edit Master title </a:t>
            </a:r>
            <a:br>
              <a:rPr lang="en-US" dirty="0"/>
            </a:br>
            <a:r>
              <a:rPr lang="en-US" dirty="0"/>
              <a:t>style</a:t>
            </a:r>
            <a:endParaRPr lang="en-GB" dirty="0"/>
          </a:p>
        </p:txBody>
      </p:sp>
      <p:sp>
        <p:nvSpPr>
          <p:cNvPr id="10" name="Picture Placeholder 9"/>
          <p:cNvSpPr>
            <a:spLocks noGrp="1"/>
          </p:cNvSpPr>
          <p:nvPr>
            <p:ph type="pic" sz="quarter" idx="11"/>
          </p:nvPr>
        </p:nvSpPr>
        <p:spPr>
          <a:xfrm>
            <a:off x="-1" y="1"/>
            <a:ext cx="4572001" cy="4729163"/>
          </a:xfrm>
        </p:spPr>
        <p:txBody>
          <a:bodyPr/>
          <a:lstStyle/>
          <a:p>
            <a:r>
              <a:rPr lang="en-US"/>
              <a:t>Click icon to add picture</a:t>
            </a:r>
            <a:endParaRPr lang="en-GB"/>
          </a:p>
        </p:txBody>
      </p:sp>
    </p:spTree>
    <p:extLst>
      <p:ext uri="{BB962C8B-B14F-4D97-AF65-F5344CB8AC3E}">
        <p14:creationId xmlns:p14="http://schemas.microsoft.com/office/powerpoint/2010/main" val="15344553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Full Bleed Pictur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1"/>
            <a:ext cx="9144001" cy="4729163"/>
          </a:xfrm>
        </p:spPr>
        <p:txBody>
          <a:bodyPr/>
          <a:lstStyle/>
          <a:p>
            <a:r>
              <a:rPr lang="en-US"/>
              <a:t>Click icon to add picture</a:t>
            </a:r>
            <a:endParaRPr lang="en-GB"/>
          </a:p>
        </p:txBody>
      </p:sp>
    </p:spTree>
    <p:extLst>
      <p:ext uri="{BB962C8B-B14F-4D97-AF65-F5344CB8AC3E}">
        <p14:creationId xmlns:p14="http://schemas.microsoft.com/office/powerpoint/2010/main" val="11750534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Full Bleed Picture and caption">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1"/>
            <a:ext cx="9144001" cy="4729163"/>
          </a:xfrm>
        </p:spPr>
        <p:txBody>
          <a:bodyPr/>
          <a:lstStyle/>
          <a:p>
            <a:r>
              <a:rPr lang="en-US"/>
              <a:t>Click icon to add picture</a:t>
            </a:r>
            <a:endParaRPr lang="en-GB"/>
          </a:p>
        </p:txBody>
      </p:sp>
      <p:sp>
        <p:nvSpPr>
          <p:cNvPr id="2" name="Title 1"/>
          <p:cNvSpPr>
            <a:spLocks noGrp="1"/>
          </p:cNvSpPr>
          <p:nvPr>
            <p:ph type="title"/>
          </p:nvPr>
        </p:nvSpPr>
        <p:spPr>
          <a:xfrm>
            <a:off x="485775" y="3932635"/>
            <a:ext cx="8172450" cy="539354"/>
          </a:xfrm>
        </p:spPr>
        <p:txBody>
          <a:bodyPr/>
          <a:lstStyle/>
          <a:p>
            <a:r>
              <a:rPr lang="en-US"/>
              <a:t>Click to edit Master title style</a:t>
            </a:r>
            <a:endParaRPr lang="en-GB" dirty="0"/>
          </a:p>
        </p:txBody>
      </p:sp>
    </p:spTree>
    <p:extLst>
      <p:ext uri="{BB962C8B-B14F-4D97-AF65-F5344CB8AC3E}">
        <p14:creationId xmlns:p14="http://schemas.microsoft.com/office/powerpoint/2010/main" val="10817833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and text ">
    <p:spTree>
      <p:nvGrpSpPr>
        <p:cNvPr id="1" name=""/>
        <p:cNvGrpSpPr/>
        <p:nvPr/>
      </p:nvGrpSpPr>
      <p:grpSpPr>
        <a:xfrm>
          <a:off x="0" y="0"/>
          <a:ext cx="0" cy="0"/>
          <a:chOff x="0" y="0"/>
          <a:chExt cx="0" cy="0"/>
        </a:xfrm>
      </p:grpSpPr>
      <p:sp>
        <p:nvSpPr>
          <p:cNvPr id="6" name="Text Placeholder 7"/>
          <p:cNvSpPr>
            <a:spLocks noGrp="1"/>
          </p:cNvSpPr>
          <p:nvPr>
            <p:ph type="body" sz="quarter" idx="11"/>
          </p:nvPr>
        </p:nvSpPr>
        <p:spPr>
          <a:xfrm>
            <a:off x="485777" y="385763"/>
            <a:ext cx="8410575" cy="328613"/>
          </a:xfrm>
        </p:spPr>
        <p:txBody>
          <a:bodyPr/>
          <a:lstStyle>
            <a:lvl1pPr>
              <a:defRPr sz="3000"/>
            </a:lvl1pPr>
          </a:lstStyle>
          <a:p>
            <a:pPr lvl="0"/>
            <a:r>
              <a:rPr lang="en-US"/>
              <a:t>Click to edit Master text styles</a:t>
            </a:r>
          </a:p>
        </p:txBody>
      </p:sp>
      <p:sp>
        <p:nvSpPr>
          <p:cNvPr id="7" name="Text Placeholder 9"/>
          <p:cNvSpPr>
            <a:spLocks noGrp="1"/>
          </p:cNvSpPr>
          <p:nvPr>
            <p:ph type="body" sz="quarter" idx="12" hasCustomPrompt="1"/>
          </p:nvPr>
        </p:nvSpPr>
        <p:spPr>
          <a:xfrm>
            <a:off x="485775" y="928688"/>
            <a:ext cx="8391525" cy="3471863"/>
          </a:xfrm>
        </p:spPr>
        <p:txBody>
          <a:bodyPr/>
          <a:lstStyle>
            <a:lvl1pPr>
              <a:defRPr/>
            </a:lvl1pPr>
            <a:lvl2pPr>
              <a:defRPr/>
            </a:lvl2pPr>
            <a:lvl3pPr marL="360363" indent="0">
              <a:buNone/>
              <a:defRPr/>
            </a:lvl3pPr>
          </a:lstStyle>
          <a:p>
            <a:pPr lvl="0"/>
            <a:r>
              <a:rPr lang="en-US" dirty="0"/>
              <a:t>g</a:t>
            </a:r>
          </a:p>
          <a:p>
            <a:pPr lvl="1"/>
            <a:endParaRPr lang="en-US" dirty="0"/>
          </a:p>
        </p:txBody>
      </p:sp>
    </p:spTree>
    <p:extLst>
      <p:ext uri="{BB962C8B-B14F-4D97-AF65-F5344CB8AC3E}">
        <p14:creationId xmlns:p14="http://schemas.microsoft.com/office/powerpoint/2010/main" val="32211528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Picture top">
    <p:spTree>
      <p:nvGrpSpPr>
        <p:cNvPr id="1" name=""/>
        <p:cNvGrpSpPr/>
        <p:nvPr/>
      </p:nvGrpSpPr>
      <p:grpSpPr>
        <a:xfrm>
          <a:off x="0" y="0"/>
          <a:ext cx="0" cy="0"/>
          <a:chOff x="0" y="0"/>
          <a:chExt cx="0" cy="0"/>
        </a:xfrm>
      </p:grpSpPr>
      <p:sp>
        <p:nvSpPr>
          <p:cNvPr id="4" name="Picture Placeholder 5"/>
          <p:cNvSpPr>
            <a:spLocks noGrp="1"/>
          </p:cNvSpPr>
          <p:nvPr>
            <p:ph type="pic" sz="quarter" idx="10"/>
          </p:nvPr>
        </p:nvSpPr>
        <p:spPr>
          <a:xfrm>
            <a:off x="0" y="1"/>
            <a:ext cx="9144000" cy="2443163"/>
          </a:xfrm>
        </p:spPr>
        <p:txBody>
          <a:bodyPr/>
          <a:lstStyle/>
          <a:p>
            <a:r>
              <a:rPr lang="en-US"/>
              <a:t>Click icon to add picture</a:t>
            </a:r>
            <a:endParaRPr lang="en-GB" dirty="0"/>
          </a:p>
        </p:txBody>
      </p:sp>
      <p:sp>
        <p:nvSpPr>
          <p:cNvPr id="5" name="Text Placeholder 7"/>
          <p:cNvSpPr>
            <a:spLocks noGrp="1"/>
          </p:cNvSpPr>
          <p:nvPr>
            <p:ph type="body" sz="quarter" idx="11"/>
          </p:nvPr>
        </p:nvSpPr>
        <p:spPr>
          <a:xfrm>
            <a:off x="247650" y="2557463"/>
            <a:ext cx="8410575" cy="328613"/>
          </a:xfrm>
        </p:spPr>
        <p:txBody>
          <a:bodyPr/>
          <a:lstStyle>
            <a:lvl1pPr>
              <a:defRPr sz="3000"/>
            </a:lvl1pPr>
          </a:lstStyle>
          <a:p>
            <a:pPr lvl="0"/>
            <a:r>
              <a:rPr lang="en-US"/>
              <a:t>Click to edit Master text styles</a:t>
            </a:r>
          </a:p>
        </p:txBody>
      </p:sp>
      <p:sp>
        <p:nvSpPr>
          <p:cNvPr id="6" name="Text Placeholder 9"/>
          <p:cNvSpPr>
            <a:spLocks noGrp="1"/>
          </p:cNvSpPr>
          <p:nvPr>
            <p:ph type="body" sz="quarter" idx="12"/>
          </p:nvPr>
        </p:nvSpPr>
        <p:spPr>
          <a:xfrm>
            <a:off x="266700" y="3093245"/>
            <a:ext cx="8391525" cy="1378744"/>
          </a:xfrm>
        </p:spPr>
        <p:txBody>
          <a:bodyPr/>
          <a:lstStyle>
            <a:lvl2pPr>
              <a:defRPr/>
            </a:lvl2pPr>
            <a:lvl3pPr marL="360363" indent="0">
              <a:buNone/>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13577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Pcture bottom">
    <p:spTree>
      <p:nvGrpSpPr>
        <p:cNvPr id="1" name=""/>
        <p:cNvGrpSpPr/>
        <p:nvPr/>
      </p:nvGrpSpPr>
      <p:grpSpPr>
        <a:xfrm>
          <a:off x="0" y="0"/>
          <a:ext cx="0" cy="0"/>
          <a:chOff x="0" y="0"/>
          <a:chExt cx="0" cy="0"/>
        </a:xfrm>
      </p:grpSpPr>
      <p:sp>
        <p:nvSpPr>
          <p:cNvPr id="4" name="Picture Placeholder 5"/>
          <p:cNvSpPr>
            <a:spLocks noGrp="1"/>
          </p:cNvSpPr>
          <p:nvPr>
            <p:ph type="pic" sz="quarter" idx="10"/>
          </p:nvPr>
        </p:nvSpPr>
        <p:spPr>
          <a:xfrm>
            <a:off x="0" y="2278857"/>
            <a:ext cx="9144000" cy="2443163"/>
          </a:xfrm>
        </p:spPr>
        <p:txBody>
          <a:bodyPr/>
          <a:lstStyle/>
          <a:p>
            <a:r>
              <a:rPr lang="en-US"/>
              <a:t>Click icon to add picture</a:t>
            </a:r>
            <a:endParaRPr lang="en-GB" dirty="0"/>
          </a:p>
        </p:txBody>
      </p:sp>
      <p:sp>
        <p:nvSpPr>
          <p:cNvPr id="5" name="Text Placeholder 7"/>
          <p:cNvSpPr>
            <a:spLocks noGrp="1"/>
          </p:cNvSpPr>
          <p:nvPr>
            <p:ph type="body" sz="quarter" idx="11"/>
          </p:nvPr>
        </p:nvSpPr>
        <p:spPr>
          <a:xfrm>
            <a:off x="247650" y="371475"/>
            <a:ext cx="8410575" cy="328613"/>
          </a:xfrm>
        </p:spPr>
        <p:txBody>
          <a:bodyPr/>
          <a:lstStyle>
            <a:lvl1pPr>
              <a:defRPr sz="3000"/>
            </a:lvl1pPr>
          </a:lstStyle>
          <a:p>
            <a:pPr lvl="0"/>
            <a:r>
              <a:rPr lang="en-US"/>
              <a:t>Click to edit Master text styles</a:t>
            </a:r>
          </a:p>
        </p:txBody>
      </p:sp>
      <p:sp>
        <p:nvSpPr>
          <p:cNvPr id="6" name="Text Placeholder 9"/>
          <p:cNvSpPr>
            <a:spLocks noGrp="1"/>
          </p:cNvSpPr>
          <p:nvPr>
            <p:ph type="body" sz="quarter" idx="12"/>
          </p:nvPr>
        </p:nvSpPr>
        <p:spPr>
          <a:xfrm>
            <a:off x="266700" y="907257"/>
            <a:ext cx="8391525" cy="1378744"/>
          </a:xfrm>
        </p:spPr>
        <p:txBody>
          <a:bodyPr/>
          <a:lstStyle>
            <a:lvl2pPr>
              <a:defRPr/>
            </a:lvl2pPr>
            <a:lvl3pPr marL="360363" indent="0">
              <a:buNone/>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552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itle 1"/>
          <p:cNvSpPr>
            <a:spLocks noGrp="1"/>
          </p:cNvSpPr>
          <p:nvPr>
            <p:ph type="title"/>
          </p:nvPr>
        </p:nvSpPr>
        <p:spPr>
          <a:xfrm>
            <a:off x="1792288" y="4157663"/>
            <a:ext cx="5486400" cy="314325"/>
          </a:xfrm>
        </p:spPr>
        <p:txBody>
          <a:bodyPr anchor="t" anchorCtr="0"/>
          <a:lstStyle>
            <a:lvl1pPr algn="l">
              <a:defRPr sz="2000" b="1"/>
            </a:lvl1pPr>
          </a:lstStyle>
          <a:p>
            <a:r>
              <a:rPr lang="en-US"/>
              <a:t>Click to edit Master title style</a:t>
            </a:r>
            <a:endParaRPr lang="en-GB"/>
          </a:p>
        </p:txBody>
      </p:sp>
      <p:sp>
        <p:nvSpPr>
          <p:cNvPr id="5" name="Picture Placeholder 2"/>
          <p:cNvSpPr>
            <a:spLocks noGrp="1"/>
          </p:cNvSpPr>
          <p:nvPr>
            <p:ph type="pic" idx="1"/>
          </p:nvPr>
        </p:nvSpPr>
        <p:spPr>
          <a:xfrm>
            <a:off x="1792288" y="1016794"/>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Tree>
    <p:extLst>
      <p:ext uri="{BB962C8B-B14F-4D97-AF65-F5344CB8AC3E}">
        <p14:creationId xmlns:p14="http://schemas.microsoft.com/office/powerpoint/2010/main" val="16790933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pictures">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8970" y="-1"/>
            <a:ext cx="4581446" cy="2293144"/>
          </a:xfrm>
        </p:spPr>
        <p:txBody>
          <a:bodyPr/>
          <a:lstStyle/>
          <a:p>
            <a:r>
              <a:rPr lang="en-US"/>
              <a:t>Click icon to add picture</a:t>
            </a:r>
            <a:endParaRPr lang="en-GB"/>
          </a:p>
        </p:txBody>
      </p:sp>
      <p:sp>
        <p:nvSpPr>
          <p:cNvPr id="5" name="Picture Placeholder 3"/>
          <p:cNvSpPr>
            <a:spLocks noGrp="1"/>
          </p:cNvSpPr>
          <p:nvPr>
            <p:ph type="pic" sz="quarter" idx="11"/>
          </p:nvPr>
        </p:nvSpPr>
        <p:spPr>
          <a:xfrm>
            <a:off x="4543425" y="0"/>
            <a:ext cx="4600575" cy="2293144"/>
          </a:xfrm>
        </p:spPr>
        <p:txBody>
          <a:bodyPr/>
          <a:lstStyle/>
          <a:p>
            <a:r>
              <a:rPr lang="en-US"/>
              <a:t>Click icon to add picture</a:t>
            </a:r>
            <a:endParaRPr lang="en-GB"/>
          </a:p>
        </p:txBody>
      </p:sp>
      <p:sp>
        <p:nvSpPr>
          <p:cNvPr id="6" name="Picture Placeholder 3"/>
          <p:cNvSpPr>
            <a:spLocks noGrp="1"/>
          </p:cNvSpPr>
          <p:nvPr>
            <p:ph type="pic" sz="quarter" idx="12"/>
          </p:nvPr>
        </p:nvSpPr>
        <p:spPr>
          <a:xfrm>
            <a:off x="-9485" y="2300288"/>
            <a:ext cx="4571962" cy="2450307"/>
          </a:xfrm>
        </p:spPr>
        <p:txBody>
          <a:bodyPr/>
          <a:lstStyle/>
          <a:p>
            <a:r>
              <a:rPr lang="en-US"/>
              <a:t>Click icon to add picture</a:t>
            </a:r>
            <a:endParaRPr lang="en-GB"/>
          </a:p>
        </p:txBody>
      </p:sp>
      <p:sp>
        <p:nvSpPr>
          <p:cNvPr id="7" name="Picture Placeholder 3"/>
          <p:cNvSpPr>
            <a:spLocks noGrp="1"/>
          </p:cNvSpPr>
          <p:nvPr>
            <p:ph type="pic" sz="quarter" idx="13"/>
          </p:nvPr>
        </p:nvSpPr>
        <p:spPr>
          <a:xfrm>
            <a:off x="4552950" y="2300288"/>
            <a:ext cx="4591052" cy="2450307"/>
          </a:xfrm>
        </p:spPr>
        <p:txBody>
          <a:bodyPr/>
          <a:lstStyle/>
          <a:p>
            <a:r>
              <a:rPr lang="en-US"/>
              <a:t>Click icon to add picture</a:t>
            </a:r>
            <a:endParaRPr lang="en-GB"/>
          </a:p>
        </p:txBody>
      </p:sp>
    </p:spTree>
    <p:extLst>
      <p:ext uri="{BB962C8B-B14F-4D97-AF65-F5344CB8AC3E}">
        <p14:creationId xmlns:p14="http://schemas.microsoft.com/office/powerpoint/2010/main" val="898308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2 pictures and title">
    <p:spTree>
      <p:nvGrpSpPr>
        <p:cNvPr id="1" name=""/>
        <p:cNvGrpSpPr/>
        <p:nvPr/>
      </p:nvGrpSpPr>
      <p:grpSpPr>
        <a:xfrm>
          <a:off x="0" y="0"/>
          <a:ext cx="0" cy="0"/>
          <a:chOff x="0" y="0"/>
          <a:chExt cx="0" cy="0"/>
        </a:xfrm>
      </p:grpSpPr>
      <p:sp>
        <p:nvSpPr>
          <p:cNvPr id="6" name="Picture Placeholder 3"/>
          <p:cNvSpPr>
            <a:spLocks noGrp="1"/>
          </p:cNvSpPr>
          <p:nvPr>
            <p:ph type="pic" sz="quarter" idx="12"/>
          </p:nvPr>
        </p:nvSpPr>
        <p:spPr>
          <a:xfrm>
            <a:off x="-9485" y="728663"/>
            <a:ext cx="4571962" cy="4021933"/>
          </a:xfrm>
        </p:spPr>
        <p:txBody>
          <a:bodyPr/>
          <a:lstStyle/>
          <a:p>
            <a:r>
              <a:rPr lang="en-US"/>
              <a:t>Click icon to add picture</a:t>
            </a:r>
            <a:endParaRPr lang="en-GB"/>
          </a:p>
        </p:txBody>
      </p:sp>
      <p:sp>
        <p:nvSpPr>
          <p:cNvPr id="7" name="Picture Placeholder 3"/>
          <p:cNvSpPr>
            <a:spLocks noGrp="1"/>
          </p:cNvSpPr>
          <p:nvPr>
            <p:ph type="pic" sz="quarter" idx="13"/>
          </p:nvPr>
        </p:nvSpPr>
        <p:spPr>
          <a:xfrm>
            <a:off x="4552950" y="728663"/>
            <a:ext cx="4591052" cy="4021933"/>
          </a:xfrm>
        </p:spPr>
        <p:txBody>
          <a:bodyPr/>
          <a:lstStyle/>
          <a:p>
            <a:r>
              <a:rPr lang="en-US"/>
              <a:t>Click icon to add picture</a:t>
            </a:r>
            <a:endParaRPr lang="en-GB"/>
          </a:p>
        </p:txBody>
      </p:sp>
      <p:sp>
        <p:nvSpPr>
          <p:cNvPr id="8" name="Text Placeholder 7"/>
          <p:cNvSpPr>
            <a:spLocks noGrp="1"/>
          </p:cNvSpPr>
          <p:nvPr>
            <p:ph type="body" sz="quarter" idx="11"/>
          </p:nvPr>
        </p:nvSpPr>
        <p:spPr>
          <a:xfrm>
            <a:off x="485777" y="385763"/>
            <a:ext cx="8410575" cy="328613"/>
          </a:xfrm>
        </p:spPr>
        <p:txBody>
          <a:bodyPr/>
          <a:lstStyle>
            <a:lvl1pPr>
              <a:defRPr sz="3000"/>
            </a:lvl1pPr>
          </a:lstStyle>
          <a:p>
            <a:pPr lvl="0"/>
            <a:r>
              <a:rPr lang="en-US"/>
              <a:t>Click to edit Master text styles</a:t>
            </a:r>
          </a:p>
        </p:txBody>
      </p:sp>
    </p:spTree>
    <p:extLst>
      <p:ext uri="{BB962C8B-B14F-4D97-AF65-F5344CB8AC3E}">
        <p14:creationId xmlns:p14="http://schemas.microsoft.com/office/powerpoint/2010/main" val="32224860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2 larger pictures and title ">
    <p:spTree>
      <p:nvGrpSpPr>
        <p:cNvPr id="1" name=""/>
        <p:cNvGrpSpPr/>
        <p:nvPr/>
      </p:nvGrpSpPr>
      <p:grpSpPr>
        <a:xfrm>
          <a:off x="0" y="0"/>
          <a:ext cx="0" cy="0"/>
          <a:chOff x="0" y="0"/>
          <a:chExt cx="0" cy="0"/>
        </a:xfrm>
      </p:grpSpPr>
      <p:sp>
        <p:nvSpPr>
          <p:cNvPr id="6" name="Picture Placeholder 3"/>
          <p:cNvSpPr>
            <a:spLocks noGrp="1"/>
          </p:cNvSpPr>
          <p:nvPr>
            <p:ph type="pic" sz="quarter" idx="12"/>
          </p:nvPr>
        </p:nvSpPr>
        <p:spPr>
          <a:xfrm>
            <a:off x="485775" y="2850357"/>
            <a:ext cx="8382000" cy="1900238"/>
          </a:xfrm>
        </p:spPr>
        <p:txBody>
          <a:bodyPr/>
          <a:lstStyle/>
          <a:p>
            <a:r>
              <a:rPr lang="en-US"/>
              <a:t>Click icon to add picture</a:t>
            </a:r>
            <a:endParaRPr lang="en-GB"/>
          </a:p>
        </p:txBody>
      </p:sp>
      <p:sp>
        <p:nvSpPr>
          <p:cNvPr id="7" name="Picture Placeholder 3"/>
          <p:cNvSpPr>
            <a:spLocks noGrp="1"/>
          </p:cNvSpPr>
          <p:nvPr>
            <p:ph type="pic" sz="quarter" idx="13"/>
          </p:nvPr>
        </p:nvSpPr>
        <p:spPr>
          <a:xfrm>
            <a:off x="485775" y="900114"/>
            <a:ext cx="8391525" cy="1850231"/>
          </a:xfrm>
        </p:spPr>
        <p:txBody>
          <a:bodyPr/>
          <a:lstStyle/>
          <a:p>
            <a:r>
              <a:rPr lang="en-US"/>
              <a:t>Click icon to add picture</a:t>
            </a:r>
            <a:endParaRPr lang="en-GB"/>
          </a:p>
        </p:txBody>
      </p:sp>
      <p:sp>
        <p:nvSpPr>
          <p:cNvPr id="8" name="Text Placeholder 7"/>
          <p:cNvSpPr>
            <a:spLocks noGrp="1"/>
          </p:cNvSpPr>
          <p:nvPr>
            <p:ph type="body" sz="quarter" idx="11"/>
          </p:nvPr>
        </p:nvSpPr>
        <p:spPr>
          <a:xfrm>
            <a:off x="485777" y="385763"/>
            <a:ext cx="8410575" cy="328613"/>
          </a:xfrm>
        </p:spPr>
        <p:txBody>
          <a:bodyPr/>
          <a:lstStyle>
            <a:lvl1pPr>
              <a:defRPr sz="3000"/>
            </a:lvl1pPr>
          </a:lstStyle>
          <a:p>
            <a:pPr lvl="0"/>
            <a:r>
              <a:rPr lang="en-US"/>
              <a:t>Click to edit Master text styles</a:t>
            </a:r>
          </a:p>
        </p:txBody>
      </p:sp>
    </p:spTree>
    <p:extLst>
      <p:ext uri="{BB962C8B-B14F-4D97-AF65-F5344CB8AC3E}">
        <p14:creationId xmlns:p14="http://schemas.microsoft.com/office/powerpoint/2010/main" val="2789813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_2 larger pictures and title ">
    <p:spTree>
      <p:nvGrpSpPr>
        <p:cNvPr id="1" name=""/>
        <p:cNvGrpSpPr/>
        <p:nvPr/>
      </p:nvGrpSpPr>
      <p:grpSpPr>
        <a:xfrm>
          <a:off x="0" y="0"/>
          <a:ext cx="0" cy="0"/>
          <a:chOff x="0" y="0"/>
          <a:chExt cx="0" cy="0"/>
        </a:xfrm>
      </p:grpSpPr>
      <p:sp>
        <p:nvSpPr>
          <p:cNvPr id="6" name="Picture Placeholder 3"/>
          <p:cNvSpPr>
            <a:spLocks noGrp="1"/>
          </p:cNvSpPr>
          <p:nvPr>
            <p:ph type="pic" sz="quarter" idx="12"/>
          </p:nvPr>
        </p:nvSpPr>
        <p:spPr>
          <a:xfrm>
            <a:off x="485775" y="1957389"/>
            <a:ext cx="8382000" cy="2793206"/>
          </a:xfrm>
        </p:spPr>
        <p:txBody>
          <a:bodyPr/>
          <a:lstStyle/>
          <a:p>
            <a:r>
              <a:rPr lang="en-US"/>
              <a:t>Click icon to add picture</a:t>
            </a:r>
            <a:endParaRPr lang="en-GB"/>
          </a:p>
        </p:txBody>
      </p:sp>
      <p:sp>
        <p:nvSpPr>
          <p:cNvPr id="7" name="Picture Placeholder 3"/>
          <p:cNvSpPr>
            <a:spLocks noGrp="1"/>
          </p:cNvSpPr>
          <p:nvPr>
            <p:ph type="pic" sz="quarter" idx="13"/>
          </p:nvPr>
        </p:nvSpPr>
        <p:spPr>
          <a:xfrm>
            <a:off x="485775" y="0"/>
            <a:ext cx="8391525" cy="1850231"/>
          </a:xfrm>
        </p:spPr>
        <p:txBody>
          <a:bodyPr/>
          <a:lstStyle/>
          <a:p>
            <a:r>
              <a:rPr lang="en-US"/>
              <a:t>Click icon to add picture</a:t>
            </a:r>
            <a:endParaRPr lang="en-GB"/>
          </a:p>
        </p:txBody>
      </p:sp>
    </p:spTree>
    <p:extLst>
      <p:ext uri="{BB962C8B-B14F-4D97-AF65-F5344CB8AC3E}">
        <p14:creationId xmlns:p14="http://schemas.microsoft.com/office/powerpoint/2010/main" val="32695012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85750"/>
            <a:ext cx="7004050" cy="5715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381000" y="1085850"/>
            <a:ext cx="4114800" cy="2857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85850"/>
            <a:ext cx="4114800" cy="2857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92094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8176" y="1014412"/>
            <a:ext cx="7877175" cy="539354"/>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9792749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1" y="1957388"/>
            <a:ext cx="3863975" cy="251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8" y="1957388"/>
            <a:ext cx="3865563" cy="251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315909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68516196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itle 1"/>
          <p:cNvSpPr>
            <a:spLocks noGrp="1"/>
          </p:cNvSpPr>
          <p:nvPr>
            <p:ph type="title"/>
          </p:nvPr>
        </p:nvSpPr>
        <p:spPr>
          <a:xfrm>
            <a:off x="1792288" y="4157663"/>
            <a:ext cx="5486400" cy="314325"/>
          </a:xfrm>
        </p:spPr>
        <p:txBody>
          <a:bodyPr anchor="t" anchorCtr="0"/>
          <a:lstStyle>
            <a:lvl1pPr algn="l">
              <a:defRPr sz="2000" b="1"/>
            </a:lvl1pPr>
          </a:lstStyle>
          <a:p>
            <a:r>
              <a:rPr lang="en-US"/>
              <a:t>Click to edit Master title style</a:t>
            </a:r>
            <a:endParaRPr lang="en-GB"/>
          </a:p>
        </p:txBody>
      </p:sp>
      <p:sp>
        <p:nvSpPr>
          <p:cNvPr id="5" name="Picture Placeholder 2"/>
          <p:cNvSpPr>
            <a:spLocks noGrp="1"/>
          </p:cNvSpPr>
          <p:nvPr>
            <p:ph type="pic" idx="1"/>
          </p:nvPr>
        </p:nvSpPr>
        <p:spPr>
          <a:xfrm>
            <a:off x="1792288" y="1016794"/>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Tree>
    <p:extLst>
      <p:ext uri="{BB962C8B-B14F-4D97-AF65-F5344CB8AC3E}">
        <p14:creationId xmlns:p14="http://schemas.microsoft.com/office/powerpoint/2010/main" val="167909334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012032"/>
            <a:ext cx="7881938" cy="539354"/>
          </a:xfrm>
        </p:spPr>
        <p:txBody>
          <a:bodyPr/>
          <a:lstStyle/>
          <a:p>
            <a:r>
              <a:rPr lang="en-US"/>
              <a:t>Click to edit Master title style</a:t>
            </a:r>
            <a:endParaRPr lang="en-GB" dirty="0"/>
          </a:p>
        </p:txBody>
      </p:sp>
      <p:sp>
        <p:nvSpPr>
          <p:cNvPr id="3" name="Text Placeholder 2"/>
          <p:cNvSpPr>
            <a:spLocks noGrp="1"/>
          </p:cNvSpPr>
          <p:nvPr>
            <p:ph type="body" sz="half" idx="1"/>
          </p:nvPr>
        </p:nvSpPr>
        <p:spPr>
          <a:xfrm>
            <a:off x="628651" y="1957388"/>
            <a:ext cx="3863975"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8" y="1957388"/>
            <a:ext cx="3865563"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54404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012032"/>
            <a:ext cx="7881938" cy="539354"/>
          </a:xfrm>
        </p:spPr>
        <p:txBody>
          <a:bodyPr/>
          <a:lstStyle/>
          <a:p>
            <a:r>
              <a:rPr lang="en-US" dirty="0"/>
              <a:t>Click to edit Master title style</a:t>
            </a:r>
            <a:endParaRPr lang="en-GB" dirty="0"/>
          </a:p>
        </p:txBody>
      </p:sp>
      <p:sp>
        <p:nvSpPr>
          <p:cNvPr id="3" name="Text Placeholder 2"/>
          <p:cNvSpPr>
            <a:spLocks noGrp="1"/>
          </p:cNvSpPr>
          <p:nvPr>
            <p:ph type="body" sz="half" idx="1"/>
          </p:nvPr>
        </p:nvSpPr>
        <p:spPr>
          <a:xfrm>
            <a:off x="628651" y="1957388"/>
            <a:ext cx="3863975"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8" y="1957388"/>
            <a:ext cx="3865563"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544040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28650" y="1012032"/>
            <a:ext cx="7881938" cy="539354"/>
          </a:xfrm>
        </p:spPr>
        <p:txBody>
          <a:bodyPr/>
          <a:lstStyle/>
          <a:p>
            <a:r>
              <a:rPr lang="en-US"/>
              <a:t>Click to edit Master title style</a:t>
            </a:r>
            <a:endParaRPr lang="en-GB"/>
          </a:p>
        </p:txBody>
      </p:sp>
      <p:sp>
        <p:nvSpPr>
          <p:cNvPr id="3" name="SmartArt Placeholder 2"/>
          <p:cNvSpPr>
            <a:spLocks noGrp="1"/>
          </p:cNvSpPr>
          <p:nvPr>
            <p:ph type="dgm" idx="1"/>
          </p:nvPr>
        </p:nvSpPr>
        <p:spPr>
          <a:xfrm>
            <a:off x="628650" y="1957388"/>
            <a:ext cx="7881938" cy="2514600"/>
          </a:xfrm>
        </p:spPr>
        <p:txBody>
          <a:bodyPr/>
          <a:lstStyle/>
          <a:p>
            <a:r>
              <a:rPr lang="en-US"/>
              <a:t>Click icon to add SmartArt graphic</a:t>
            </a:r>
            <a:endParaRPr lang="en-GB"/>
          </a:p>
        </p:txBody>
      </p:sp>
    </p:spTree>
    <p:extLst>
      <p:ext uri="{BB962C8B-B14F-4D97-AF65-F5344CB8AC3E}">
        <p14:creationId xmlns:p14="http://schemas.microsoft.com/office/powerpoint/2010/main" val="24651293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
  <p:cSld name="Title Slide - 3 images">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77838" y="1521620"/>
            <a:ext cx="8180387" cy="614363"/>
          </a:xfrm>
        </p:spPr>
        <p:txBody>
          <a:bodyPr/>
          <a:lstStyle>
            <a:lvl1pPr>
              <a:lnSpc>
                <a:spcPct val="85000"/>
              </a:lnSpc>
              <a:defRPr sz="4400">
                <a:solidFill>
                  <a:schemeClr val="tx1"/>
                </a:solidFill>
              </a:defRPr>
            </a:lvl1pPr>
          </a:lstStyle>
          <a:p>
            <a:pPr lvl="0"/>
            <a:r>
              <a:rPr lang="en-US" altLang="en-US" noProof="0"/>
              <a:t>Click to edit Master title style</a:t>
            </a:r>
            <a:endParaRPr lang="en-GB" altLang="en-US" noProof="0" dirty="0"/>
          </a:p>
        </p:txBody>
      </p:sp>
      <p:sp>
        <p:nvSpPr>
          <p:cNvPr id="3075" name="Rectangle 3"/>
          <p:cNvSpPr>
            <a:spLocks noGrp="1" noChangeArrowheads="1"/>
          </p:cNvSpPr>
          <p:nvPr>
            <p:ph type="subTitle" idx="1"/>
          </p:nvPr>
        </p:nvSpPr>
        <p:spPr>
          <a:xfrm>
            <a:off x="485776" y="2232422"/>
            <a:ext cx="8172450" cy="675084"/>
          </a:xfrm>
        </p:spPr>
        <p:txBody>
          <a:bodyPr wrap="none" anchor="t" anchorCtr="0"/>
          <a:lstStyle>
            <a:lvl1pPr>
              <a:defRPr sz="2400">
                <a:solidFill>
                  <a:schemeClr val="tx1"/>
                </a:solidFill>
              </a:defRPr>
            </a:lvl1pPr>
          </a:lstStyle>
          <a:p>
            <a:pPr lvl="0"/>
            <a:r>
              <a:rPr lang="en-US" altLang="en-US" noProof="0"/>
              <a:t>Click to edit Master subtitle style</a:t>
            </a:r>
            <a:endParaRPr lang="en-GB" altLang="en-US" noProof="0"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5775" y="352913"/>
            <a:ext cx="2587883" cy="661500"/>
          </a:xfrm>
          <a:prstGeom prst="rect">
            <a:avLst/>
          </a:prstGeom>
        </p:spPr>
      </p:pic>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919413"/>
            <a:ext cx="9144000" cy="1535906"/>
          </a:xfrm>
          <a:prstGeom prst="rect">
            <a:avLst/>
          </a:prstGeom>
        </p:spPr>
      </p:pic>
      <p:pic>
        <p:nvPicPr>
          <p:cNvPr id="9" name="Picture 3" descr="G:\Communications\Content hub\Branding\NIBSC master logos\NIBSC logo without strapline\NIBSC_logo_rgb_screen.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44856" y="4500564"/>
            <a:ext cx="1854288" cy="61589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G:\Communications\Content hub\Branding\MHRA master logos\MHRA Regulating logo without strapline\MHRA_Regulating_logo_rgb_screen (transparent background).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856772" y="4491039"/>
            <a:ext cx="1862348" cy="62138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G:\Communications\Content hub\Branding\CPRD master logos\CPRD logo without strapline\CPRD_logo_rgb_screen (transparent background).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61007" y="4510088"/>
            <a:ext cx="1824598" cy="60573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1_2 larger pictures and title ">
    <p:spTree>
      <p:nvGrpSpPr>
        <p:cNvPr id="1" name=""/>
        <p:cNvGrpSpPr/>
        <p:nvPr/>
      </p:nvGrpSpPr>
      <p:grpSpPr>
        <a:xfrm>
          <a:off x="0" y="0"/>
          <a:ext cx="0" cy="0"/>
          <a:chOff x="0" y="0"/>
          <a:chExt cx="0" cy="0"/>
        </a:xfrm>
      </p:grpSpPr>
      <p:sp>
        <p:nvSpPr>
          <p:cNvPr id="6" name="Picture Placeholder 3"/>
          <p:cNvSpPr>
            <a:spLocks noGrp="1"/>
          </p:cNvSpPr>
          <p:nvPr>
            <p:ph type="pic" sz="quarter" idx="12"/>
          </p:nvPr>
        </p:nvSpPr>
        <p:spPr>
          <a:xfrm>
            <a:off x="485775" y="1957389"/>
            <a:ext cx="8382000" cy="2793206"/>
          </a:xfrm>
        </p:spPr>
        <p:txBody>
          <a:bodyPr/>
          <a:lstStyle/>
          <a:p>
            <a:r>
              <a:rPr lang="en-US" dirty="0"/>
              <a:t>Click icon to add picture</a:t>
            </a:r>
            <a:endParaRPr lang="en-GB" dirty="0"/>
          </a:p>
        </p:txBody>
      </p:sp>
      <p:sp>
        <p:nvSpPr>
          <p:cNvPr id="7" name="Picture Placeholder 3"/>
          <p:cNvSpPr>
            <a:spLocks noGrp="1"/>
          </p:cNvSpPr>
          <p:nvPr>
            <p:ph type="pic" sz="quarter" idx="13"/>
          </p:nvPr>
        </p:nvSpPr>
        <p:spPr>
          <a:xfrm>
            <a:off x="485775" y="0"/>
            <a:ext cx="8391525" cy="1850231"/>
          </a:xfrm>
        </p:spPr>
        <p:txBody>
          <a:bodyPr/>
          <a:lstStyle/>
          <a:p>
            <a:r>
              <a:rPr lang="en-US" dirty="0"/>
              <a:t>Click icon to add picture</a:t>
            </a:r>
            <a:endParaRPr lang="en-GB" dirty="0"/>
          </a:p>
        </p:txBody>
      </p:sp>
    </p:spTree>
    <p:extLst>
      <p:ext uri="{BB962C8B-B14F-4D97-AF65-F5344CB8AC3E}">
        <p14:creationId xmlns:p14="http://schemas.microsoft.com/office/powerpoint/2010/main" val="326950122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Picture righ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4572000" y="1"/>
            <a:ext cx="4572000" cy="4729163"/>
          </a:xfrm>
        </p:spPr>
        <p:txBody>
          <a:bodyPr/>
          <a:lstStyle/>
          <a:p>
            <a:r>
              <a:rPr lang="en-US"/>
              <a:t>Click icon to add picture</a:t>
            </a:r>
            <a:endParaRPr lang="en-GB"/>
          </a:p>
        </p:txBody>
      </p:sp>
      <p:sp>
        <p:nvSpPr>
          <p:cNvPr id="8" name="Text Placeholder 7"/>
          <p:cNvSpPr>
            <a:spLocks noGrp="1"/>
          </p:cNvSpPr>
          <p:nvPr>
            <p:ph type="body" sz="quarter" idx="11"/>
          </p:nvPr>
        </p:nvSpPr>
        <p:spPr>
          <a:xfrm>
            <a:off x="485777" y="385762"/>
            <a:ext cx="4105275" cy="628650"/>
          </a:xfrm>
        </p:spPr>
        <p:txBody>
          <a:bodyPr/>
          <a:lstStyle>
            <a:lvl1pPr>
              <a:defRPr sz="3000"/>
            </a:lvl1pPr>
          </a:lstStyle>
          <a:p>
            <a:pPr lvl="0"/>
            <a:r>
              <a:rPr lang="en-US"/>
              <a:t>Click to edit Master text styles</a:t>
            </a:r>
          </a:p>
        </p:txBody>
      </p:sp>
      <p:sp>
        <p:nvSpPr>
          <p:cNvPr id="10" name="Text Placeholder 9"/>
          <p:cNvSpPr>
            <a:spLocks noGrp="1"/>
          </p:cNvSpPr>
          <p:nvPr>
            <p:ph type="body" sz="quarter" idx="12"/>
          </p:nvPr>
        </p:nvSpPr>
        <p:spPr>
          <a:xfrm>
            <a:off x="485777" y="1250157"/>
            <a:ext cx="4105275" cy="34647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93549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cSld name="Title and text ">
    <p:spTree>
      <p:nvGrpSpPr>
        <p:cNvPr id="1" name=""/>
        <p:cNvGrpSpPr/>
        <p:nvPr/>
      </p:nvGrpSpPr>
      <p:grpSpPr>
        <a:xfrm>
          <a:off x="0" y="0"/>
          <a:ext cx="0" cy="0"/>
          <a:chOff x="0" y="0"/>
          <a:chExt cx="0" cy="0"/>
        </a:xfrm>
      </p:grpSpPr>
      <p:sp>
        <p:nvSpPr>
          <p:cNvPr id="6" name="Text Placeholder 7"/>
          <p:cNvSpPr>
            <a:spLocks noGrp="1"/>
          </p:cNvSpPr>
          <p:nvPr>
            <p:ph type="body" sz="quarter" idx="11"/>
          </p:nvPr>
        </p:nvSpPr>
        <p:spPr>
          <a:xfrm>
            <a:off x="485777" y="385763"/>
            <a:ext cx="8410575" cy="328613"/>
          </a:xfrm>
        </p:spPr>
        <p:txBody>
          <a:bodyPr/>
          <a:lstStyle>
            <a:lvl1pPr>
              <a:defRPr sz="3000"/>
            </a:lvl1pPr>
          </a:lstStyle>
          <a:p>
            <a:pPr lvl="0"/>
            <a:r>
              <a:rPr lang="en-US"/>
              <a:t>Click to edit Master text styles</a:t>
            </a:r>
          </a:p>
        </p:txBody>
      </p:sp>
      <p:sp>
        <p:nvSpPr>
          <p:cNvPr id="7" name="Text Placeholder 9"/>
          <p:cNvSpPr>
            <a:spLocks noGrp="1"/>
          </p:cNvSpPr>
          <p:nvPr>
            <p:ph type="body" sz="quarter" idx="12" hasCustomPrompt="1"/>
          </p:nvPr>
        </p:nvSpPr>
        <p:spPr>
          <a:xfrm>
            <a:off x="485775" y="928688"/>
            <a:ext cx="8391525" cy="3471863"/>
          </a:xfrm>
        </p:spPr>
        <p:txBody>
          <a:bodyPr/>
          <a:lstStyle>
            <a:lvl1pPr>
              <a:defRPr/>
            </a:lvl1pPr>
            <a:lvl2pPr>
              <a:defRPr/>
            </a:lvl2pPr>
            <a:lvl3pPr marL="360363" indent="0">
              <a:buNone/>
              <a:defRPr/>
            </a:lvl3pPr>
          </a:lstStyle>
          <a:p>
            <a:pPr lvl="0"/>
            <a:r>
              <a:rPr lang="en-US" dirty="0"/>
              <a:t>g</a:t>
            </a:r>
          </a:p>
          <a:p>
            <a:pPr lvl="1"/>
            <a:endParaRPr lang="en-US" dirty="0"/>
          </a:p>
        </p:txBody>
      </p:sp>
    </p:spTree>
    <p:extLst>
      <p:ext uri="{BB962C8B-B14F-4D97-AF65-F5344CB8AC3E}">
        <p14:creationId xmlns:p14="http://schemas.microsoft.com/office/powerpoint/2010/main" val="32211528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cSld name="Full Bleed Picture and caption">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1"/>
            <a:ext cx="9144001" cy="4729163"/>
          </a:xfrm>
        </p:spPr>
        <p:txBody>
          <a:bodyPr/>
          <a:lstStyle/>
          <a:p>
            <a:r>
              <a:rPr lang="en-US"/>
              <a:t>Click icon to add picture</a:t>
            </a:r>
            <a:endParaRPr lang="en-GB"/>
          </a:p>
        </p:txBody>
      </p:sp>
      <p:sp>
        <p:nvSpPr>
          <p:cNvPr id="2" name="Title 1"/>
          <p:cNvSpPr>
            <a:spLocks noGrp="1"/>
          </p:cNvSpPr>
          <p:nvPr>
            <p:ph type="title"/>
          </p:nvPr>
        </p:nvSpPr>
        <p:spPr>
          <a:xfrm>
            <a:off x="485775" y="3932635"/>
            <a:ext cx="8172450" cy="539354"/>
          </a:xfrm>
        </p:spPr>
        <p:txBody>
          <a:bodyPr/>
          <a:lstStyle/>
          <a:p>
            <a:r>
              <a:rPr lang="en-US"/>
              <a:t>Click to edit Master title style</a:t>
            </a:r>
            <a:endParaRPr lang="en-GB" dirty="0"/>
          </a:p>
        </p:txBody>
      </p:sp>
    </p:spTree>
    <p:extLst>
      <p:ext uri="{BB962C8B-B14F-4D97-AF65-F5344CB8AC3E}">
        <p14:creationId xmlns:p14="http://schemas.microsoft.com/office/powerpoint/2010/main" val="108178338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cSld name="Pcture bottom">
    <p:spTree>
      <p:nvGrpSpPr>
        <p:cNvPr id="1" name=""/>
        <p:cNvGrpSpPr/>
        <p:nvPr/>
      </p:nvGrpSpPr>
      <p:grpSpPr>
        <a:xfrm>
          <a:off x="0" y="0"/>
          <a:ext cx="0" cy="0"/>
          <a:chOff x="0" y="0"/>
          <a:chExt cx="0" cy="0"/>
        </a:xfrm>
      </p:grpSpPr>
      <p:sp>
        <p:nvSpPr>
          <p:cNvPr id="4" name="Picture Placeholder 5"/>
          <p:cNvSpPr>
            <a:spLocks noGrp="1"/>
          </p:cNvSpPr>
          <p:nvPr>
            <p:ph type="pic" sz="quarter" idx="10"/>
          </p:nvPr>
        </p:nvSpPr>
        <p:spPr>
          <a:xfrm>
            <a:off x="0" y="2278857"/>
            <a:ext cx="9144000" cy="2443163"/>
          </a:xfrm>
        </p:spPr>
        <p:txBody>
          <a:bodyPr/>
          <a:lstStyle/>
          <a:p>
            <a:r>
              <a:rPr lang="en-US"/>
              <a:t>Click icon to add picture</a:t>
            </a:r>
            <a:endParaRPr lang="en-GB" dirty="0"/>
          </a:p>
        </p:txBody>
      </p:sp>
      <p:sp>
        <p:nvSpPr>
          <p:cNvPr id="5" name="Text Placeholder 7"/>
          <p:cNvSpPr>
            <a:spLocks noGrp="1"/>
          </p:cNvSpPr>
          <p:nvPr>
            <p:ph type="body" sz="quarter" idx="11"/>
          </p:nvPr>
        </p:nvSpPr>
        <p:spPr>
          <a:xfrm>
            <a:off x="247650" y="371475"/>
            <a:ext cx="8410575" cy="328613"/>
          </a:xfrm>
        </p:spPr>
        <p:txBody>
          <a:bodyPr/>
          <a:lstStyle>
            <a:lvl1pPr>
              <a:defRPr sz="3000"/>
            </a:lvl1pPr>
          </a:lstStyle>
          <a:p>
            <a:pPr lvl="0"/>
            <a:r>
              <a:rPr lang="en-US"/>
              <a:t>Click to edit Master text styles</a:t>
            </a:r>
          </a:p>
        </p:txBody>
      </p:sp>
      <p:sp>
        <p:nvSpPr>
          <p:cNvPr id="6" name="Text Placeholder 9"/>
          <p:cNvSpPr>
            <a:spLocks noGrp="1"/>
          </p:cNvSpPr>
          <p:nvPr>
            <p:ph type="body" sz="quarter" idx="12"/>
          </p:nvPr>
        </p:nvSpPr>
        <p:spPr>
          <a:xfrm>
            <a:off x="266700" y="907257"/>
            <a:ext cx="8391525" cy="1378744"/>
          </a:xfrm>
        </p:spPr>
        <p:txBody>
          <a:bodyPr/>
          <a:lstStyle>
            <a:lvl2pPr>
              <a:defRPr/>
            </a:lvl2pPr>
            <a:lvl3pPr marL="360363" indent="0">
              <a:buNone/>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55222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4_2 larger pictures and title ">
    <p:spTree>
      <p:nvGrpSpPr>
        <p:cNvPr id="1" name=""/>
        <p:cNvGrpSpPr/>
        <p:nvPr/>
      </p:nvGrpSpPr>
      <p:grpSpPr>
        <a:xfrm>
          <a:off x="0" y="0"/>
          <a:ext cx="0" cy="0"/>
          <a:chOff x="0" y="0"/>
          <a:chExt cx="0" cy="0"/>
        </a:xfrm>
      </p:grpSpPr>
      <p:sp>
        <p:nvSpPr>
          <p:cNvPr id="6" name="Picture Placeholder 3"/>
          <p:cNvSpPr>
            <a:spLocks noGrp="1"/>
          </p:cNvSpPr>
          <p:nvPr>
            <p:ph type="pic" sz="quarter" idx="12"/>
          </p:nvPr>
        </p:nvSpPr>
        <p:spPr>
          <a:xfrm>
            <a:off x="485775" y="1957389"/>
            <a:ext cx="8382000" cy="2793206"/>
          </a:xfrm>
        </p:spPr>
        <p:txBody>
          <a:bodyPr/>
          <a:lstStyle/>
          <a:p>
            <a:r>
              <a:rPr lang="en-US"/>
              <a:t>Click icon to add picture</a:t>
            </a:r>
            <a:endParaRPr lang="en-GB"/>
          </a:p>
        </p:txBody>
      </p:sp>
      <p:sp>
        <p:nvSpPr>
          <p:cNvPr id="7" name="Picture Placeholder 3"/>
          <p:cNvSpPr>
            <a:spLocks noGrp="1"/>
          </p:cNvSpPr>
          <p:nvPr>
            <p:ph type="pic" sz="quarter" idx="13"/>
          </p:nvPr>
        </p:nvSpPr>
        <p:spPr>
          <a:xfrm>
            <a:off x="485775" y="0"/>
            <a:ext cx="8391525" cy="1850231"/>
          </a:xfrm>
        </p:spPr>
        <p:txBody>
          <a:bodyPr/>
          <a:lstStyle/>
          <a:p>
            <a:r>
              <a:rPr lang="en-US"/>
              <a:t>Click icon to add picture</a:t>
            </a:r>
            <a:endParaRPr lang="en-GB"/>
          </a:p>
        </p:txBody>
      </p:sp>
    </p:spTree>
    <p:extLst>
      <p:ext uri="{BB962C8B-B14F-4D97-AF65-F5344CB8AC3E}">
        <p14:creationId xmlns:p14="http://schemas.microsoft.com/office/powerpoint/2010/main" val="3269501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28650" y="1012032"/>
            <a:ext cx="7881938" cy="539354"/>
          </a:xfrm>
        </p:spPr>
        <p:txBody>
          <a:bodyPr/>
          <a:lstStyle/>
          <a:p>
            <a:r>
              <a:rPr lang="en-US"/>
              <a:t>Click to edit Master title style</a:t>
            </a:r>
            <a:endParaRPr lang="en-GB"/>
          </a:p>
        </p:txBody>
      </p:sp>
      <p:sp>
        <p:nvSpPr>
          <p:cNvPr id="3" name="SmartArt Placeholder 2"/>
          <p:cNvSpPr>
            <a:spLocks noGrp="1"/>
          </p:cNvSpPr>
          <p:nvPr>
            <p:ph type="dgm" idx="1"/>
          </p:nvPr>
        </p:nvSpPr>
        <p:spPr>
          <a:xfrm>
            <a:off x="628650" y="1957388"/>
            <a:ext cx="7881938" cy="2514600"/>
          </a:xfrm>
        </p:spPr>
        <p:txBody>
          <a:bodyPr/>
          <a:lstStyle/>
          <a:p>
            <a:r>
              <a:rPr lang="en-US"/>
              <a:t>Click icon to add SmartArt graphic</a:t>
            </a:r>
            <a:endParaRPr lang="en-GB"/>
          </a:p>
        </p:txBody>
      </p:sp>
    </p:spTree>
    <p:extLst>
      <p:ext uri="{BB962C8B-B14F-4D97-AF65-F5344CB8AC3E}">
        <p14:creationId xmlns:p14="http://schemas.microsoft.com/office/powerpoint/2010/main" val="246512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 3 images">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77838" y="1521620"/>
            <a:ext cx="8180387" cy="614363"/>
          </a:xfrm>
        </p:spPr>
        <p:txBody>
          <a:bodyPr/>
          <a:lstStyle>
            <a:lvl1pPr>
              <a:lnSpc>
                <a:spcPct val="85000"/>
              </a:lnSpc>
              <a:defRPr sz="4400">
                <a:solidFill>
                  <a:schemeClr val="tx1"/>
                </a:solidFill>
              </a:defRPr>
            </a:lvl1pPr>
          </a:lstStyle>
          <a:p>
            <a:pPr lvl="0"/>
            <a:r>
              <a:rPr lang="en-US" altLang="en-US" noProof="0"/>
              <a:t>Click to edit Master title style</a:t>
            </a:r>
            <a:endParaRPr lang="en-GB" altLang="en-US" noProof="0" dirty="0"/>
          </a:p>
        </p:txBody>
      </p:sp>
      <p:sp>
        <p:nvSpPr>
          <p:cNvPr id="3075" name="Rectangle 3"/>
          <p:cNvSpPr>
            <a:spLocks noGrp="1" noChangeArrowheads="1"/>
          </p:cNvSpPr>
          <p:nvPr>
            <p:ph type="subTitle" idx="1"/>
          </p:nvPr>
        </p:nvSpPr>
        <p:spPr>
          <a:xfrm>
            <a:off x="485776" y="2232422"/>
            <a:ext cx="8172450" cy="675084"/>
          </a:xfrm>
        </p:spPr>
        <p:txBody>
          <a:bodyPr wrap="none" anchor="t" anchorCtr="0"/>
          <a:lstStyle>
            <a:lvl1pPr>
              <a:defRPr sz="2400">
                <a:solidFill>
                  <a:schemeClr val="tx1"/>
                </a:solidFill>
              </a:defRPr>
            </a:lvl1pPr>
          </a:lstStyle>
          <a:p>
            <a:pPr lvl="0"/>
            <a:r>
              <a:rPr lang="en-US" altLang="en-US" noProof="0"/>
              <a:t>Click to edit Master subtitle style</a:t>
            </a:r>
            <a:endParaRPr lang="en-GB" altLang="en-US" noProof="0" dirty="0"/>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t="6739" b="18320"/>
          <a:stretch/>
        </p:blipFill>
        <p:spPr>
          <a:xfrm>
            <a:off x="-7122" y="2936083"/>
            <a:ext cx="9151122" cy="1535905"/>
          </a:xfrm>
          <a:prstGeom prst="rect">
            <a:avLst/>
          </a:prstGeom>
          <a:noFill/>
          <a:ln>
            <a:noFill/>
          </a:ln>
        </p:spPr>
      </p:pic>
      <p:pic>
        <p:nvPicPr>
          <p:cNvPr id="1026" name="Picture 2" descr="G:\Communications\Content hub\Branding\Agency logos\DETAILED AW\Agency_3268_AW.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5775" y="432805"/>
            <a:ext cx="2619375" cy="6696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G:\Communications\Content hub\Branding\NIBSC master logos\NIBSC logo without strapline\NIBSC_logo_rgb_screen.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44856" y="4500564"/>
            <a:ext cx="1854288" cy="61589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Communications\Content hub\Branding\MHRA master logos\MHRA Regulating logo without strapline\MHRA_Regulating_logo_rgb_screen (transparent background).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856772" y="4491039"/>
            <a:ext cx="1862348" cy="62138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G:\Communications\Content hub\Branding\CPRD master logos\CPRD logo without strapline\CPRD_logo_rgb_screen (transparent background).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61007" y="4510088"/>
            <a:ext cx="1824598" cy="60573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 3 images CPRD">
    <p:spTree>
      <p:nvGrpSpPr>
        <p:cNvPr id="1" name=""/>
        <p:cNvGrpSpPr/>
        <p:nvPr/>
      </p:nvGrpSpPr>
      <p:grpSpPr>
        <a:xfrm>
          <a:off x="0" y="0"/>
          <a:ext cx="0" cy="0"/>
          <a:chOff x="0" y="0"/>
          <a:chExt cx="0" cy="0"/>
        </a:xfrm>
      </p:grpSpPr>
      <p:sp>
        <p:nvSpPr>
          <p:cNvPr id="3" name="Rectangle 2"/>
          <p:cNvSpPr>
            <a:spLocks noGrp="1" noChangeArrowheads="1"/>
          </p:cNvSpPr>
          <p:nvPr>
            <p:ph type="ctrTitle"/>
          </p:nvPr>
        </p:nvSpPr>
        <p:spPr>
          <a:xfrm>
            <a:off x="477838" y="1521620"/>
            <a:ext cx="8180387" cy="614363"/>
          </a:xfrm>
        </p:spPr>
        <p:txBody>
          <a:bodyPr/>
          <a:lstStyle>
            <a:lvl1pPr>
              <a:lnSpc>
                <a:spcPct val="85000"/>
              </a:lnSpc>
              <a:defRPr sz="4400">
                <a:solidFill>
                  <a:schemeClr val="tx1"/>
                </a:solidFill>
              </a:defRPr>
            </a:lvl1pPr>
          </a:lstStyle>
          <a:p>
            <a:pPr lvl="0"/>
            <a:r>
              <a:rPr lang="en-US" altLang="en-US" noProof="0"/>
              <a:t>Click to edit Master title style</a:t>
            </a:r>
            <a:endParaRPr lang="en-GB" altLang="en-US" noProof="0" dirty="0"/>
          </a:p>
        </p:txBody>
      </p:sp>
      <p:sp>
        <p:nvSpPr>
          <p:cNvPr id="4" name="Rectangle 3"/>
          <p:cNvSpPr>
            <a:spLocks noGrp="1" noChangeArrowheads="1"/>
          </p:cNvSpPr>
          <p:nvPr>
            <p:ph type="subTitle" idx="1"/>
          </p:nvPr>
        </p:nvSpPr>
        <p:spPr>
          <a:xfrm>
            <a:off x="485776" y="2232422"/>
            <a:ext cx="8172450" cy="675084"/>
          </a:xfrm>
        </p:spPr>
        <p:txBody>
          <a:bodyPr wrap="none" anchor="t" anchorCtr="0"/>
          <a:lstStyle>
            <a:lvl1pPr>
              <a:defRPr sz="2400">
                <a:solidFill>
                  <a:schemeClr val="tx1"/>
                </a:solidFill>
              </a:defRPr>
            </a:lvl1pPr>
          </a:lstStyle>
          <a:p>
            <a:pPr lvl="0"/>
            <a:r>
              <a:rPr lang="en-US" altLang="en-US" noProof="0"/>
              <a:t>Click to edit Master subtitle style</a:t>
            </a:r>
            <a:endParaRPr lang="en-GB" altLang="en-US" noProof="0" dirty="0"/>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t="6739" b="18320"/>
          <a:stretch/>
        </p:blipFill>
        <p:spPr>
          <a:xfrm>
            <a:off x="-7122" y="2936083"/>
            <a:ext cx="9151122" cy="1535905"/>
          </a:xfrm>
          <a:prstGeom prst="rect">
            <a:avLst/>
          </a:prstGeom>
          <a:noFill/>
          <a:ln>
            <a:noFill/>
          </a:ln>
        </p:spPr>
      </p:pic>
      <p:pic>
        <p:nvPicPr>
          <p:cNvPr id="6" name="Picture 2" descr="G:\Communications\Content hub\Branding\Agency logos\DETAILED AW\Agency_3268_AW.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5775" y="432805"/>
            <a:ext cx="2619375" cy="6696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G:\Communications\Content hub\Branding\CPRD master logos\CPRD logo without strapline\CPRD_logo_rgb_screen (transparent backgroun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015323" y="571501"/>
            <a:ext cx="1824598" cy="605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09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 3 images NIBSC">
    <p:spTree>
      <p:nvGrpSpPr>
        <p:cNvPr id="1" name=""/>
        <p:cNvGrpSpPr/>
        <p:nvPr/>
      </p:nvGrpSpPr>
      <p:grpSpPr>
        <a:xfrm>
          <a:off x="0" y="0"/>
          <a:ext cx="0" cy="0"/>
          <a:chOff x="0" y="0"/>
          <a:chExt cx="0" cy="0"/>
        </a:xfrm>
      </p:grpSpPr>
      <p:sp>
        <p:nvSpPr>
          <p:cNvPr id="3" name="Rectangle 2"/>
          <p:cNvSpPr>
            <a:spLocks noGrp="1" noChangeArrowheads="1"/>
          </p:cNvSpPr>
          <p:nvPr>
            <p:ph type="ctrTitle"/>
          </p:nvPr>
        </p:nvSpPr>
        <p:spPr>
          <a:xfrm>
            <a:off x="477838" y="1521620"/>
            <a:ext cx="8180387" cy="614363"/>
          </a:xfrm>
        </p:spPr>
        <p:txBody>
          <a:bodyPr/>
          <a:lstStyle>
            <a:lvl1pPr>
              <a:lnSpc>
                <a:spcPct val="85000"/>
              </a:lnSpc>
              <a:defRPr sz="4400">
                <a:solidFill>
                  <a:schemeClr val="tx1"/>
                </a:solidFill>
              </a:defRPr>
            </a:lvl1pPr>
          </a:lstStyle>
          <a:p>
            <a:pPr lvl="0"/>
            <a:r>
              <a:rPr lang="en-US" altLang="en-US" noProof="0"/>
              <a:t>Click to edit Master title style</a:t>
            </a:r>
            <a:endParaRPr lang="en-GB" altLang="en-US" noProof="0" dirty="0"/>
          </a:p>
        </p:txBody>
      </p:sp>
      <p:sp>
        <p:nvSpPr>
          <p:cNvPr id="4" name="Rectangle 3"/>
          <p:cNvSpPr>
            <a:spLocks noGrp="1" noChangeArrowheads="1"/>
          </p:cNvSpPr>
          <p:nvPr>
            <p:ph type="subTitle" idx="1"/>
          </p:nvPr>
        </p:nvSpPr>
        <p:spPr>
          <a:xfrm>
            <a:off x="485776" y="2232422"/>
            <a:ext cx="8172450" cy="675084"/>
          </a:xfrm>
        </p:spPr>
        <p:txBody>
          <a:bodyPr wrap="none" anchor="t" anchorCtr="0"/>
          <a:lstStyle>
            <a:lvl1pPr>
              <a:defRPr sz="2400">
                <a:solidFill>
                  <a:schemeClr val="tx1"/>
                </a:solidFill>
              </a:defRPr>
            </a:lvl1pPr>
          </a:lstStyle>
          <a:p>
            <a:pPr lvl="0"/>
            <a:r>
              <a:rPr lang="en-US" altLang="en-US" noProof="0"/>
              <a:t>Click to edit Master subtitle style</a:t>
            </a:r>
            <a:endParaRPr lang="en-GB" altLang="en-US" noProof="0" dirty="0"/>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t="6739" b="18320"/>
          <a:stretch/>
        </p:blipFill>
        <p:spPr>
          <a:xfrm>
            <a:off x="-7122" y="2936083"/>
            <a:ext cx="9151122" cy="1535905"/>
          </a:xfrm>
          <a:prstGeom prst="rect">
            <a:avLst/>
          </a:prstGeom>
          <a:noFill/>
          <a:ln>
            <a:noFill/>
          </a:ln>
        </p:spPr>
      </p:pic>
      <p:pic>
        <p:nvPicPr>
          <p:cNvPr id="6" name="Picture 2" descr="G:\Communications\Content hub\Branding\Agency logos\DETAILED AW\Agency_3268_AW.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5775" y="432805"/>
            <a:ext cx="2619375" cy="66960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G:\Communications\Content hub\Branding\NIBSC master logos\NIBSC logo without strapline\NIBSC_logo_rgb_screen.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32512" y="566739"/>
            <a:ext cx="1854288" cy="615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666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slideLayout" Target="../slideLayouts/slideLayout24.xml"/><Relationship Id="rId26" Type="http://schemas.openxmlformats.org/officeDocument/2006/relationships/slideLayout" Target="../slideLayouts/slideLayout32.xml"/><Relationship Id="rId39" Type="http://schemas.openxmlformats.org/officeDocument/2006/relationships/theme" Target="../theme/theme2.xml"/><Relationship Id="rId3" Type="http://schemas.openxmlformats.org/officeDocument/2006/relationships/slideLayout" Target="../slideLayouts/slideLayout9.xml"/><Relationship Id="rId21" Type="http://schemas.openxmlformats.org/officeDocument/2006/relationships/slideLayout" Target="../slideLayouts/slideLayout27.xml"/><Relationship Id="rId34" Type="http://schemas.openxmlformats.org/officeDocument/2006/relationships/slideLayout" Target="../slideLayouts/slideLayout40.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5" Type="http://schemas.openxmlformats.org/officeDocument/2006/relationships/slideLayout" Target="../slideLayouts/slideLayout31.xml"/><Relationship Id="rId33" Type="http://schemas.openxmlformats.org/officeDocument/2006/relationships/slideLayout" Target="../slideLayouts/slideLayout39.xml"/><Relationship Id="rId38" Type="http://schemas.openxmlformats.org/officeDocument/2006/relationships/slideLayout" Target="../slideLayouts/slideLayout44.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slideLayout" Target="../slideLayouts/slideLayout26.xml"/><Relationship Id="rId29" Type="http://schemas.openxmlformats.org/officeDocument/2006/relationships/slideLayout" Target="../slideLayouts/slideLayout35.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24" Type="http://schemas.openxmlformats.org/officeDocument/2006/relationships/slideLayout" Target="../slideLayouts/slideLayout30.xml"/><Relationship Id="rId32" Type="http://schemas.openxmlformats.org/officeDocument/2006/relationships/slideLayout" Target="../slideLayouts/slideLayout38.xml"/><Relationship Id="rId37" Type="http://schemas.openxmlformats.org/officeDocument/2006/relationships/slideLayout" Target="../slideLayouts/slideLayout43.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23" Type="http://schemas.openxmlformats.org/officeDocument/2006/relationships/slideLayout" Target="../slideLayouts/slideLayout29.xml"/><Relationship Id="rId28" Type="http://schemas.openxmlformats.org/officeDocument/2006/relationships/slideLayout" Target="../slideLayouts/slideLayout34.xml"/><Relationship Id="rId36" Type="http://schemas.openxmlformats.org/officeDocument/2006/relationships/slideLayout" Target="../slideLayouts/slideLayout42.xml"/><Relationship Id="rId10" Type="http://schemas.openxmlformats.org/officeDocument/2006/relationships/slideLayout" Target="../slideLayouts/slideLayout16.xml"/><Relationship Id="rId19" Type="http://schemas.openxmlformats.org/officeDocument/2006/relationships/slideLayout" Target="../slideLayouts/slideLayout25.xml"/><Relationship Id="rId31" Type="http://schemas.openxmlformats.org/officeDocument/2006/relationships/slideLayout" Target="../slideLayouts/slideLayout37.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 Id="rId22" Type="http://schemas.openxmlformats.org/officeDocument/2006/relationships/slideLayout" Target="../slideLayouts/slideLayout28.xml"/><Relationship Id="rId27" Type="http://schemas.openxmlformats.org/officeDocument/2006/relationships/slideLayout" Target="../slideLayouts/slideLayout33.xml"/><Relationship Id="rId30" Type="http://schemas.openxmlformats.org/officeDocument/2006/relationships/slideLayout" Target="../slideLayouts/slideLayout36.xml"/><Relationship Id="rId35" Type="http://schemas.openxmlformats.org/officeDocument/2006/relationships/slideLayout" Target="../slideLayouts/slideLayout4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9.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Grp="1" noChangeArrowheads="1"/>
          </p:cNvSpPr>
          <p:nvPr>
            <p:ph type="body" idx="1"/>
          </p:nvPr>
        </p:nvSpPr>
        <p:spPr bwMode="auto">
          <a:xfrm>
            <a:off x="485775" y="1957388"/>
            <a:ext cx="788193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034" name="Rectangle 10"/>
          <p:cNvSpPr>
            <a:spLocks noGrp="1" noChangeArrowheads="1"/>
          </p:cNvSpPr>
          <p:nvPr>
            <p:ph type="title"/>
          </p:nvPr>
        </p:nvSpPr>
        <p:spPr bwMode="auto">
          <a:xfrm>
            <a:off x="504825" y="1012032"/>
            <a:ext cx="7881938" cy="539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dirty="0"/>
              <a:t>Click to edit Master title style</a:t>
            </a:r>
            <a:endParaRPr lang="en-GB" altLang="en-US" dirty="0"/>
          </a:p>
        </p:txBody>
      </p:sp>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5775" y="353519"/>
            <a:ext cx="2585513" cy="660894"/>
          </a:xfrm>
          <a:prstGeom prst="rect">
            <a:avLst/>
          </a:prstGeom>
          <a:noFill/>
          <a:ln>
            <a:noFill/>
          </a:ln>
        </p:spPr>
      </p:pic>
      <p:pic>
        <p:nvPicPr>
          <p:cNvPr id="8" name="Picture 3" descr="G:\Communications\Content hub\Branding\NIBSC master logos\NIBSC logo without strapline\NIBSC_logo_rgb_screen.jp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3644856" y="4500564"/>
            <a:ext cx="1854288" cy="61589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G:\Communications\Content hub\Branding\MHRA master logos\MHRA Regulating logo without strapline\MHRA_Regulating_logo_rgb_screen (transparent background).pn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6856772" y="4491039"/>
            <a:ext cx="1862348" cy="62138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G:\Communications\Content hub\Branding\CPRD master logos\CPRD logo without strapline\CPRD_logo_rgb_screen (transparent background).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461007" y="4510088"/>
            <a:ext cx="1824598" cy="605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25249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Lst>
  <p:hf sldNum="0" hdr="0" dt="0"/>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algn="l" rtl="0" eaLnBrk="1" fontAlgn="base" hangingPunct="1">
        <a:spcBef>
          <a:spcPct val="20000"/>
        </a:spcBef>
        <a:spcAft>
          <a:spcPct val="0"/>
        </a:spcAft>
        <a:defRPr sz="2200">
          <a:solidFill>
            <a:schemeClr val="tx1"/>
          </a:solidFill>
          <a:latin typeface="+mn-lt"/>
          <a:ea typeface="+mn-ea"/>
          <a:cs typeface="+mn-cs"/>
        </a:defRPr>
      </a:lvl1pPr>
      <a:lvl2pPr marL="358775" indent="-357188" algn="l" rtl="0" eaLnBrk="1" fontAlgn="base" hangingPunct="1">
        <a:spcBef>
          <a:spcPct val="20000"/>
        </a:spcBef>
        <a:spcAft>
          <a:spcPct val="0"/>
        </a:spcAft>
        <a:buFont typeface="Arial" panose="020B0604020202020204" pitchFamily="34" charset="0"/>
        <a:buChar char="•"/>
        <a:defRPr sz="2200">
          <a:solidFill>
            <a:schemeClr val="tx1"/>
          </a:solidFill>
          <a:latin typeface="+mn-lt"/>
        </a:defRPr>
      </a:lvl2pPr>
      <a:lvl3pPr marL="620713" indent="-260350" algn="l" rtl="0" eaLnBrk="1" fontAlgn="base" hangingPunct="1">
        <a:spcBef>
          <a:spcPct val="20000"/>
        </a:spcBef>
        <a:spcAft>
          <a:spcPct val="0"/>
        </a:spcAft>
        <a:buFont typeface="Arial" charset="0"/>
        <a:buChar char="–"/>
        <a:defRPr sz="2200">
          <a:solidFill>
            <a:schemeClr val="tx1"/>
          </a:solidFill>
          <a:latin typeface="+mn-lt"/>
        </a:defRPr>
      </a:lvl3pPr>
      <a:lvl4pPr marL="881063" indent="-258763" algn="l" rtl="0" eaLnBrk="1" fontAlgn="base" hangingPunct="1">
        <a:spcBef>
          <a:spcPct val="20000"/>
        </a:spcBef>
        <a:spcAft>
          <a:spcPct val="0"/>
        </a:spcAft>
        <a:buFont typeface="Arial" charset="0"/>
        <a:buChar char="–"/>
        <a:defRPr sz="2200">
          <a:solidFill>
            <a:schemeClr val="tx1"/>
          </a:solidFill>
          <a:latin typeface="+mn-lt"/>
        </a:defRPr>
      </a:lvl4pPr>
      <a:lvl5pPr marL="1120775" indent="-238125" algn="l" rtl="0" eaLnBrk="1" fontAlgn="base" hangingPunct="1">
        <a:spcBef>
          <a:spcPct val="20000"/>
        </a:spcBef>
        <a:spcAft>
          <a:spcPct val="0"/>
        </a:spcAft>
        <a:buFont typeface="Arial" charset="0"/>
        <a:buChar char="–"/>
        <a:defRPr sz="2200">
          <a:solidFill>
            <a:schemeClr val="tx1"/>
          </a:solidFill>
          <a:latin typeface="+mn-lt"/>
        </a:defRPr>
      </a:lvl5pPr>
      <a:lvl6pPr marL="1577975" indent="-238125" algn="l" rtl="0" eaLnBrk="1" fontAlgn="base" hangingPunct="1">
        <a:spcBef>
          <a:spcPct val="20000"/>
        </a:spcBef>
        <a:spcAft>
          <a:spcPct val="0"/>
        </a:spcAft>
        <a:buFont typeface="Arial" charset="0"/>
        <a:buChar char="–"/>
        <a:defRPr sz="1600">
          <a:solidFill>
            <a:schemeClr val="tx1"/>
          </a:solidFill>
          <a:latin typeface="+mn-lt"/>
        </a:defRPr>
      </a:lvl6pPr>
      <a:lvl7pPr marL="2035175" indent="-238125" algn="l" rtl="0" eaLnBrk="1" fontAlgn="base" hangingPunct="1">
        <a:spcBef>
          <a:spcPct val="20000"/>
        </a:spcBef>
        <a:spcAft>
          <a:spcPct val="0"/>
        </a:spcAft>
        <a:buFont typeface="Arial" charset="0"/>
        <a:buChar char="–"/>
        <a:defRPr sz="1600">
          <a:solidFill>
            <a:schemeClr val="tx1"/>
          </a:solidFill>
          <a:latin typeface="+mn-lt"/>
        </a:defRPr>
      </a:lvl7pPr>
      <a:lvl8pPr marL="2492375" indent="-238125" algn="l" rtl="0" eaLnBrk="1" fontAlgn="base" hangingPunct="1">
        <a:spcBef>
          <a:spcPct val="20000"/>
        </a:spcBef>
        <a:spcAft>
          <a:spcPct val="0"/>
        </a:spcAft>
        <a:buFont typeface="Arial" charset="0"/>
        <a:buChar char="–"/>
        <a:defRPr sz="1600">
          <a:solidFill>
            <a:schemeClr val="tx1"/>
          </a:solidFill>
          <a:latin typeface="+mn-lt"/>
        </a:defRPr>
      </a:lvl8pPr>
      <a:lvl9pPr marL="2949575" indent="-238125" algn="l" rtl="0" eaLnBrk="1" fontAlgn="base" hangingPunct="1">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Grp="1" noChangeArrowheads="1"/>
          </p:cNvSpPr>
          <p:nvPr>
            <p:ph type="body" idx="1"/>
          </p:nvPr>
        </p:nvSpPr>
        <p:spPr bwMode="auto">
          <a:xfrm>
            <a:off x="0" y="1214437"/>
            <a:ext cx="9144000" cy="3517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dirty="0"/>
              <a:t>        Click to edit Master text styles</a:t>
            </a:r>
          </a:p>
          <a:p>
            <a:pPr lvl="3"/>
            <a:r>
              <a:rPr lang="en-US" altLang="en-US" dirty="0"/>
              <a:t>bullets</a:t>
            </a:r>
          </a:p>
        </p:txBody>
      </p:sp>
      <p:sp>
        <p:nvSpPr>
          <p:cNvPr id="1034" name="Rectangle 10"/>
          <p:cNvSpPr>
            <a:spLocks noGrp="1" noChangeArrowheads="1"/>
          </p:cNvSpPr>
          <p:nvPr>
            <p:ph type="title"/>
          </p:nvPr>
        </p:nvSpPr>
        <p:spPr bwMode="auto">
          <a:xfrm>
            <a:off x="628650" y="269082"/>
            <a:ext cx="7881938" cy="539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dirty="0"/>
          </a:p>
        </p:txBody>
      </p:sp>
      <p:sp>
        <p:nvSpPr>
          <p:cNvPr id="8" name="Rectangle 7"/>
          <p:cNvSpPr>
            <a:spLocks noChangeArrowheads="1"/>
          </p:cNvSpPr>
          <p:nvPr/>
        </p:nvSpPr>
        <p:spPr bwMode="auto">
          <a:xfrm>
            <a:off x="0" y="4731545"/>
            <a:ext cx="9144000" cy="413147"/>
          </a:xfrm>
          <a:prstGeom prst="rect">
            <a:avLst/>
          </a:prstGeom>
          <a:solidFill>
            <a:schemeClr val="accent4"/>
          </a:solidFill>
          <a:ln>
            <a:noFill/>
          </a:ln>
          <a:extLst/>
        </p:spPr>
        <p:txBody>
          <a:bodyPr anchor="ctr"/>
          <a:lstStyle>
            <a:lvl1pPr algn="l">
              <a:spcBef>
                <a:spcPct val="0"/>
              </a:spcBef>
              <a:defRPr>
                <a:solidFill>
                  <a:schemeClr val="tx1"/>
                </a:solidFill>
                <a:latin typeface="Arial" charset="0"/>
              </a:defRPr>
            </a:lvl1pPr>
            <a:lvl2pPr marL="742950" indent="-285750" algn="l">
              <a:spcBef>
                <a:spcPct val="0"/>
              </a:spcBef>
              <a:defRPr>
                <a:solidFill>
                  <a:schemeClr val="tx1"/>
                </a:solidFill>
                <a:latin typeface="Arial" charset="0"/>
              </a:defRPr>
            </a:lvl2pPr>
            <a:lvl3pPr marL="1143000" indent="-228600" algn="l">
              <a:spcBef>
                <a:spcPct val="0"/>
              </a:spcBef>
              <a:defRPr>
                <a:solidFill>
                  <a:schemeClr val="tx1"/>
                </a:solidFill>
                <a:latin typeface="Arial" charset="0"/>
              </a:defRPr>
            </a:lvl3pPr>
            <a:lvl4pPr marL="1600200" indent="-228600" algn="l">
              <a:spcBef>
                <a:spcPct val="0"/>
              </a:spcBef>
              <a:defRPr>
                <a:solidFill>
                  <a:schemeClr val="tx1"/>
                </a:solidFill>
                <a:latin typeface="Arial" charset="0"/>
              </a:defRPr>
            </a:lvl4pPr>
            <a:lvl5pPr marL="2057400" indent="-228600" algn="l">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en-US" altLang="en-US" sz="1000">
              <a:solidFill>
                <a:srgbClr val="FFFFFF"/>
              </a:solidFill>
              <a:cs typeface="Arial" charset="0"/>
            </a:endParaRPr>
          </a:p>
        </p:txBody>
      </p:sp>
      <p:sp>
        <p:nvSpPr>
          <p:cNvPr id="1039" name="Text Box 15"/>
          <p:cNvSpPr txBox="1">
            <a:spLocks noChangeArrowheads="1"/>
          </p:cNvSpPr>
          <p:nvPr/>
        </p:nvSpPr>
        <p:spPr bwMode="auto">
          <a:xfrm>
            <a:off x="0" y="4731545"/>
            <a:ext cx="539750" cy="413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0" rIns="0" bIns="0" anchor="ctr"/>
          <a:lstStyle/>
          <a:p>
            <a:pPr algn="l"/>
            <a:fld id="{166BB1DC-219A-4E7B-874B-530C91748C51}" type="slidenum">
              <a:rPr lang="en-GB" altLang="en-US">
                <a:solidFill>
                  <a:schemeClr val="bg1"/>
                </a:solidFill>
              </a:rPr>
              <a:pPr algn="l"/>
              <a:t>‹#›</a:t>
            </a:fld>
            <a:endParaRPr lang="en-GB" alt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97" r:id="rId1"/>
    <p:sldLayoutId id="2147483727" r:id="rId2"/>
    <p:sldLayoutId id="2147483728" r:id="rId3"/>
    <p:sldLayoutId id="2147483729" r:id="rId4"/>
    <p:sldLayoutId id="2147483698" r:id="rId5"/>
    <p:sldLayoutId id="2147483730" r:id="rId6"/>
    <p:sldLayoutId id="2147483731" r:id="rId7"/>
    <p:sldLayoutId id="2147483732" r:id="rId8"/>
    <p:sldLayoutId id="2147483699" r:id="rId9"/>
    <p:sldLayoutId id="2147483733" r:id="rId10"/>
    <p:sldLayoutId id="2147483734" r:id="rId11"/>
    <p:sldLayoutId id="2147483735" r:id="rId12"/>
    <p:sldLayoutId id="2147483700" r:id="rId13"/>
    <p:sldLayoutId id="2147483701" r:id="rId14"/>
    <p:sldLayoutId id="2147483702" r:id="rId15"/>
    <p:sldLayoutId id="2147483703"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662" r:id="rId25"/>
    <p:sldLayoutId id="2147483678" r:id="rId26"/>
    <p:sldLayoutId id="2147483652" r:id="rId27"/>
    <p:sldLayoutId id="2147483689" r:id="rId28"/>
    <p:sldLayoutId id="2147483657" r:id="rId29"/>
    <p:sldLayoutId id="2147483694" r:id="rId30"/>
    <p:sldLayoutId id="2147483660" r:id="rId31"/>
    <p:sldLayoutId id="2147483661" r:id="rId32"/>
    <p:sldLayoutId id="2147483695" r:id="rId33"/>
    <p:sldLayoutId id="2147483690" r:id="rId34"/>
    <p:sldLayoutId id="2147483691" r:id="rId35"/>
    <p:sldLayoutId id="2147483692" r:id="rId36"/>
    <p:sldLayoutId id="2147483693" r:id="rId37"/>
    <p:sldLayoutId id="2147483736" r:id="rId38"/>
  </p:sldLayoutIdLst>
  <p:hf sldNum="0" hdr="0" dt="0"/>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0" indent="0" algn="l" rtl="0" eaLnBrk="1" fontAlgn="base" hangingPunct="1">
        <a:spcBef>
          <a:spcPct val="20000"/>
        </a:spcBef>
        <a:spcAft>
          <a:spcPct val="0"/>
        </a:spcAft>
        <a:buFont typeface="Arial" panose="020B0604020202020204" pitchFamily="34" charset="0"/>
        <a:buNone/>
        <a:defRPr sz="2200" baseline="0">
          <a:solidFill>
            <a:schemeClr val="tx1"/>
          </a:solidFill>
          <a:latin typeface="+mn-lt"/>
          <a:ea typeface="+mn-ea"/>
          <a:cs typeface="+mn-cs"/>
        </a:defRPr>
      </a:lvl1pPr>
      <a:lvl2pPr marL="358775" indent="-357188" algn="l" rtl="0" eaLnBrk="1" fontAlgn="base" hangingPunct="1">
        <a:spcBef>
          <a:spcPct val="20000"/>
        </a:spcBef>
        <a:spcAft>
          <a:spcPct val="0"/>
        </a:spcAft>
        <a:buFont typeface="Arial" panose="020B0604020202020204" pitchFamily="34" charset="0"/>
        <a:buChar char="•"/>
        <a:defRPr sz="2200">
          <a:solidFill>
            <a:schemeClr val="tx1"/>
          </a:solidFill>
          <a:latin typeface="+mn-lt"/>
        </a:defRPr>
      </a:lvl2pPr>
      <a:lvl3pPr marL="620713" indent="-260350" algn="l" rtl="0" eaLnBrk="1" fontAlgn="base" hangingPunct="1">
        <a:spcBef>
          <a:spcPct val="20000"/>
        </a:spcBef>
        <a:spcAft>
          <a:spcPct val="0"/>
        </a:spcAft>
        <a:buFont typeface="Arial" charset="0"/>
        <a:buChar char="–"/>
        <a:defRPr sz="2200">
          <a:solidFill>
            <a:schemeClr val="tx1"/>
          </a:solidFill>
          <a:latin typeface="+mn-lt"/>
        </a:defRPr>
      </a:lvl3pPr>
      <a:lvl4pPr marL="965200" indent="-342900" algn="l" rtl="0" eaLnBrk="1" fontAlgn="base" hangingPunct="1">
        <a:spcBef>
          <a:spcPct val="20000"/>
        </a:spcBef>
        <a:spcAft>
          <a:spcPct val="0"/>
        </a:spcAft>
        <a:buFont typeface="Arial" panose="020B0604020202020204" pitchFamily="34" charset="0"/>
        <a:buChar char="•"/>
        <a:defRPr sz="2200">
          <a:solidFill>
            <a:schemeClr val="tx1"/>
          </a:solidFill>
          <a:latin typeface="+mn-lt"/>
        </a:defRPr>
      </a:lvl4pPr>
      <a:lvl5pPr marL="1120775" indent="-238125" algn="l" rtl="0" eaLnBrk="1" fontAlgn="base" hangingPunct="1">
        <a:spcBef>
          <a:spcPct val="20000"/>
        </a:spcBef>
        <a:spcAft>
          <a:spcPct val="0"/>
        </a:spcAft>
        <a:buFont typeface="Arial" panose="020B0604020202020204" pitchFamily="34" charset="0"/>
        <a:buChar char="•"/>
        <a:defRPr sz="2200">
          <a:solidFill>
            <a:schemeClr val="tx1"/>
          </a:solidFill>
          <a:latin typeface="+mn-lt"/>
        </a:defRPr>
      </a:lvl5pPr>
      <a:lvl6pPr marL="1339850" indent="0" algn="l" rtl="0" eaLnBrk="1" fontAlgn="base" hangingPunct="1">
        <a:spcBef>
          <a:spcPct val="20000"/>
        </a:spcBef>
        <a:spcAft>
          <a:spcPct val="0"/>
        </a:spcAft>
        <a:buFont typeface="Arial" charset="0"/>
        <a:buNone/>
        <a:defRPr sz="1600">
          <a:solidFill>
            <a:schemeClr val="tx1"/>
          </a:solidFill>
          <a:latin typeface="+mn-lt"/>
        </a:defRPr>
      </a:lvl6pPr>
      <a:lvl7pPr marL="2035175" indent="-238125" algn="l" rtl="0" eaLnBrk="1" fontAlgn="base" hangingPunct="1">
        <a:spcBef>
          <a:spcPct val="20000"/>
        </a:spcBef>
        <a:spcAft>
          <a:spcPct val="0"/>
        </a:spcAft>
        <a:buFont typeface="Arial" charset="0"/>
        <a:buChar char="–"/>
        <a:defRPr sz="1600">
          <a:solidFill>
            <a:schemeClr val="tx1"/>
          </a:solidFill>
          <a:latin typeface="+mn-lt"/>
        </a:defRPr>
      </a:lvl7pPr>
      <a:lvl8pPr marL="2492375" indent="-238125" algn="l" rtl="0" eaLnBrk="1" fontAlgn="base" hangingPunct="1">
        <a:spcBef>
          <a:spcPct val="20000"/>
        </a:spcBef>
        <a:spcAft>
          <a:spcPct val="0"/>
        </a:spcAft>
        <a:buFont typeface="Arial" charset="0"/>
        <a:buChar char="–"/>
        <a:defRPr sz="1600">
          <a:solidFill>
            <a:schemeClr val="tx1"/>
          </a:solidFill>
          <a:latin typeface="+mn-lt"/>
        </a:defRPr>
      </a:lvl8pPr>
      <a:lvl9pPr marL="2949575" indent="-238125" algn="l" rtl="0" eaLnBrk="1" fontAlgn="base" hangingPunct="1">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Grp="1" noChangeArrowheads="1"/>
          </p:cNvSpPr>
          <p:nvPr>
            <p:ph type="body" idx="1"/>
          </p:nvPr>
        </p:nvSpPr>
        <p:spPr bwMode="auto">
          <a:xfrm>
            <a:off x="485775" y="1957388"/>
            <a:ext cx="788193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1034" name="Rectangle 10"/>
          <p:cNvSpPr>
            <a:spLocks noGrp="1" noChangeArrowheads="1"/>
          </p:cNvSpPr>
          <p:nvPr>
            <p:ph type="title"/>
          </p:nvPr>
        </p:nvSpPr>
        <p:spPr bwMode="auto">
          <a:xfrm>
            <a:off x="504825" y="1012032"/>
            <a:ext cx="7881938" cy="539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dirty="0"/>
          </a:p>
        </p:txBody>
      </p:sp>
      <p:pic>
        <p:nvPicPr>
          <p:cNvPr id="11" name="Picture 1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68301" y="275432"/>
            <a:ext cx="3450519" cy="661500"/>
          </a:xfrm>
          <a:prstGeom prst="rect">
            <a:avLst/>
          </a:prstGeom>
        </p:spPr>
      </p:pic>
    </p:spTree>
    <p:extLst>
      <p:ext uri="{BB962C8B-B14F-4D97-AF65-F5344CB8AC3E}">
        <p14:creationId xmlns:p14="http://schemas.microsoft.com/office/powerpoint/2010/main" val="281025249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6" r:id="rId13"/>
  </p:sldLayoutIdLst>
  <p:hf sldNum="0" hdr="0" dt="0"/>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algn="l" rtl="0" eaLnBrk="1" fontAlgn="base" hangingPunct="1">
        <a:spcBef>
          <a:spcPct val="20000"/>
        </a:spcBef>
        <a:spcAft>
          <a:spcPct val="0"/>
        </a:spcAft>
        <a:defRPr sz="2200">
          <a:solidFill>
            <a:schemeClr val="tx1"/>
          </a:solidFill>
          <a:latin typeface="+mn-lt"/>
          <a:ea typeface="+mn-ea"/>
          <a:cs typeface="+mn-cs"/>
        </a:defRPr>
      </a:lvl1pPr>
      <a:lvl2pPr marL="358775" indent="-357188" algn="l" rtl="0" eaLnBrk="1" fontAlgn="base" hangingPunct="1">
        <a:spcBef>
          <a:spcPct val="20000"/>
        </a:spcBef>
        <a:spcAft>
          <a:spcPct val="0"/>
        </a:spcAft>
        <a:buFont typeface="Arial" panose="020B0604020202020204" pitchFamily="34" charset="0"/>
        <a:buChar char="•"/>
        <a:defRPr sz="2200">
          <a:solidFill>
            <a:schemeClr val="tx1"/>
          </a:solidFill>
          <a:latin typeface="+mn-lt"/>
        </a:defRPr>
      </a:lvl2pPr>
      <a:lvl3pPr marL="620713" indent="-260350" algn="l" rtl="0" eaLnBrk="1" fontAlgn="base" hangingPunct="1">
        <a:spcBef>
          <a:spcPct val="20000"/>
        </a:spcBef>
        <a:spcAft>
          <a:spcPct val="0"/>
        </a:spcAft>
        <a:buFont typeface="Arial" charset="0"/>
        <a:buChar char="–"/>
        <a:defRPr sz="2200">
          <a:solidFill>
            <a:schemeClr val="tx1"/>
          </a:solidFill>
          <a:latin typeface="+mn-lt"/>
        </a:defRPr>
      </a:lvl3pPr>
      <a:lvl4pPr marL="881063" indent="-258763" algn="l" rtl="0" eaLnBrk="1" fontAlgn="base" hangingPunct="1">
        <a:spcBef>
          <a:spcPct val="20000"/>
        </a:spcBef>
        <a:spcAft>
          <a:spcPct val="0"/>
        </a:spcAft>
        <a:buFont typeface="Arial" charset="0"/>
        <a:buChar char="–"/>
        <a:defRPr sz="2200">
          <a:solidFill>
            <a:schemeClr val="tx1"/>
          </a:solidFill>
          <a:latin typeface="+mn-lt"/>
        </a:defRPr>
      </a:lvl4pPr>
      <a:lvl5pPr marL="1120775" indent="-238125" algn="l" rtl="0" eaLnBrk="1" fontAlgn="base" hangingPunct="1">
        <a:spcBef>
          <a:spcPct val="20000"/>
        </a:spcBef>
        <a:spcAft>
          <a:spcPct val="0"/>
        </a:spcAft>
        <a:buFont typeface="Arial" charset="0"/>
        <a:buChar char="–"/>
        <a:defRPr sz="2200">
          <a:solidFill>
            <a:schemeClr val="tx1"/>
          </a:solidFill>
          <a:latin typeface="+mn-lt"/>
        </a:defRPr>
      </a:lvl5pPr>
      <a:lvl6pPr marL="1577975" indent="-238125" algn="l" rtl="0" eaLnBrk="1" fontAlgn="base" hangingPunct="1">
        <a:spcBef>
          <a:spcPct val="20000"/>
        </a:spcBef>
        <a:spcAft>
          <a:spcPct val="0"/>
        </a:spcAft>
        <a:buFont typeface="Arial" charset="0"/>
        <a:buChar char="–"/>
        <a:defRPr sz="1600">
          <a:solidFill>
            <a:schemeClr val="tx1"/>
          </a:solidFill>
          <a:latin typeface="+mn-lt"/>
        </a:defRPr>
      </a:lvl6pPr>
      <a:lvl7pPr marL="2035175" indent="-238125" algn="l" rtl="0" eaLnBrk="1" fontAlgn="base" hangingPunct="1">
        <a:spcBef>
          <a:spcPct val="20000"/>
        </a:spcBef>
        <a:spcAft>
          <a:spcPct val="0"/>
        </a:spcAft>
        <a:buFont typeface="Arial" charset="0"/>
        <a:buChar char="–"/>
        <a:defRPr sz="1600">
          <a:solidFill>
            <a:schemeClr val="tx1"/>
          </a:solidFill>
          <a:latin typeface="+mn-lt"/>
        </a:defRPr>
      </a:lvl7pPr>
      <a:lvl8pPr marL="2492375" indent="-238125" algn="l" rtl="0" eaLnBrk="1" fontAlgn="base" hangingPunct="1">
        <a:spcBef>
          <a:spcPct val="20000"/>
        </a:spcBef>
        <a:spcAft>
          <a:spcPct val="0"/>
        </a:spcAft>
        <a:buFont typeface="Arial" charset="0"/>
        <a:buChar char="–"/>
        <a:defRPr sz="1600">
          <a:solidFill>
            <a:schemeClr val="tx1"/>
          </a:solidFill>
          <a:latin typeface="+mn-lt"/>
        </a:defRPr>
      </a:lvl8pPr>
      <a:lvl9pPr marL="2949575" indent="-238125" algn="l" rtl="0" eaLnBrk="1" fontAlgn="base" hangingPunct="1">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1.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2.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9.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4.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5.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6.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9.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20.xml"/><Relationship Id="rId1" Type="http://schemas.openxmlformats.org/officeDocument/2006/relationships/slideLayout" Target="../slideLayouts/slideLayout19.xml"/><Relationship Id="rId5" Type="http://schemas.openxmlformats.org/officeDocument/2006/relationships/slide" Target="slide3.xml"/><Relationship Id="rId4" Type="http://schemas.openxmlformats.org/officeDocument/2006/relationships/slide" Target="slide23.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3.xml"/><Relationship Id="rId1" Type="http://schemas.openxmlformats.org/officeDocument/2006/relationships/slideLayout" Target="../slideLayouts/slideLayout19.xml"/><Relationship Id="rId6" Type="http://schemas.openxmlformats.org/officeDocument/2006/relationships/slide" Target="slide3.xml"/><Relationship Id="rId5" Type="http://schemas.openxmlformats.org/officeDocument/2006/relationships/slide" Target="slide36.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23.xml"/><Relationship Id="rId7" Type="http://schemas.openxmlformats.org/officeDocument/2006/relationships/slide" Target="slide32.xml"/><Relationship Id="rId2" Type="http://schemas.openxmlformats.org/officeDocument/2006/relationships/slide" Target="slide22.xml"/><Relationship Id="rId1" Type="http://schemas.openxmlformats.org/officeDocument/2006/relationships/slideLayout" Target="../slideLayouts/slideLayout19.xml"/><Relationship Id="rId6" Type="http://schemas.openxmlformats.org/officeDocument/2006/relationships/slide" Target="slide28.xml"/><Relationship Id="rId5" Type="http://schemas.openxmlformats.org/officeDocument/2006/relationships/slide" Target="slide27.xml"/><Relationship Id="rId10" Type="http://schemas.openxmlformats.org/officeDocument/2006/relationships/slide" Target="slide29.xml"/><Relationship Id="rId4" Type="http://schemas.openxmlformats.org/officeDocument/2006/relationships/slide" Target="slide24.xml"/><Relationship Id="rId9" Type="http://schemas.openxmlformats.org/officeDocument/2006/relationships/slide" Target="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1.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7.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9.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9.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5.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6.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9.xml"/><Relationship Id="rId1" Type="http://schemas.openxmlformats.org/officeDocument/2006/relationships/slideLayout" Target="../slideLayouts/slideLayout44.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9.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9.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30.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8" Type="http://schemas.openxmlformats.org/officeDocument/2006/relationships/slide" Target="slide36.xml"/><Relationship Id="rId3" Type="http://schemas.openxmlformats.org/officeDocument/2006/relationships/slide" Target="slide4.xml"/><Relationship Id="rId7" Type="http://schemas.openxmlformats.org/officeDocument/2006/relationships/slide" Target="slide20.xm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slide" Target="slide17.xml"/><Relationship Id="rId5" Type="http://schemas.openxmlformats.org/officeDocument/2006/relationships/slide" Target="slide9.xml"/><Relationship Id="rId4" Type="http://schemas.openxmlformats.org/officeDocument/2006/relationships/slide" Target="slide5.xml"/><Relationship Id="rId9" Type="http://schemas.openxmlformats.org/officeDocument/2006/relationships/slide" Target="slide6.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31.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9.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33.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9.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7.xml"/><Relationship Id="rId1" Type="http://schemas.openxmlformats.org/officeDocument/2006/relationships/slideLayout" Target="../slideLayouts/slideLayout19.xml"/><Relationship Id="rId4" Type="http://schemas.openxmlformats.org/officeDocument/2006/relationships/slide" Target="slide3.xml"/></Relationships>
</file>

<file path=ppt/slides/_rels/slide3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37.xml"/><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19.xml"/><Relationship Id="rId5" Type="http://schemas.openxmlformats.org/officeDocument/2006/relationships/slide" Target="slide3.xml"/><Relationship Id="rId4" Type="http://schemas.openxmlformats.org/officeDocument/2006/relationships/slide" Target="slide23.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6.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0.xml"/><Relationship Id="rId1" Type="http://schemas.openxmlformats.org/officeDocument/2006/relationships/slideLayout" Target="../slideLayouts/slideLayout19.xml"/><Relationship Id="rId5" Type="http://schemas.openxmlformats.org/officeDocument/2006/relationships/slide" Target="slide3.xml"/><Relationship Id="rId4" Type="http://schemas.openxmlformats.org/officeDocument/2006/relationships/slide" Target="slide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dirty="0">
                <a:solidFill>
                  <a:srgbClr val="000000"/>
                </a:solidFill>
                <a:latin typeface="Arial" panose="020B0604020202020204" pitchFamily="34" charset="0"/>
                <a:cs typeface="Arial" panose="020B0604020202020204" pitchFamily="34" charset="0"/>
              </a:rPr>
              <a:t>Out of Specification &amp;</a:t>
            </a:r>
            <a:br>
              <a:rPr lang="en-GB" dirty="0">
                <a:solidFill>
                  <a:srgbClr val="000000"/>
                </a:solidFill>
                <a:latin typeface="Arial" panose="020B0604020202020204" pitchFamily="34" charset="0"/>
                <a:cs typeface="Arial" panose="020B0604020202020204" pitchFamily="34" charset="0"/>
              </a:rPr>
            </a:br>
            <a:r>
              <a:rPr lang="en-GB" dirty="0">
                <a:solidFill>
                  <a:srgbClr val="000000"/>
                </a:solidFill>
                <a:latin typeface="Arial" panose="020B0604020202020204" pitchFamily="34" charset="0"/>
                <a:cs typeface="Arial" panose="020B0604020202020204" pitchFamily="34" charset="0"/>
              </a:rPr>
              <a:t>Out of Trend Investigations</a:t>
            </a:r>
          </a:p>
        </p:txBody>
      </p:sp>
      <p:sp>
        <p:nvSpPr>
          <p:cNvPr id="5" name="Rectangle 2"/>
          <p:cNvSpPr txBox="1">
            <a:spLocks noChangeArrowheads="1"/>
          </p:cNvSpPr>
          <p:nvPr/>
        </p:nvSpPr>
        <p:spPr bwMode="auto">
          <a:xfrm>
            <a:off x="477838" y="4681171"/>
            <a:ext cx="1803449" cy="25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1" fontAlgn="base" hangingPunct="1">
              <a:lnSpc>
                <a:spcPct val="85000"/>
              </a:lnSpc>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a:lstStyle>
          <a:p>
            <a:r>
              <a:rPr lang="en-GB" sz="2000" kern="0" dirty="0">
                <a:solidFill>
                  <a:srgbClr val="000000"/>
                </a:solidFill>
                <a:latin typeface="Arial" panose="020B0604020202020204" pitchFamily="34" charset="0"/>
                <a:cs typeface="Arial" panose="020B0604020202020204" pitchFamily="34" charset="0"/>
              </a:rPr>
              <a:t>October 2017</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a:xfrm>
            <a:off x="1485900" y="205979"/>
            <a:ext cx="4436269" cy="313134"/>
          </a:xfrm>
          <a:prstGeom prst="flowChartProcess">
            <a:avLst/>
          </a:prstGeom>
          <a:solidFill>
            <a:srgbClr val="FFFF66"/>
          </a:solidFill>
          <a:ln>
            <a:solidFill>
              <a:schemeClr val="tx1"/>
            </a:solidFill>
            <a:miter lim="800000"/>
            <a:headEnd/>
            <a:tailEnd/>
          </a:ln>
        </p:spPr>
        <p:txBody>
          <a:bodyPr/>
          <a:lstStyle/>
          <a:p>
            <a:pPr algn="ctr" eaLnBrk="1" hangingPunct="1"/>
            <a:r>
              <a:rPr lang="en-GB" altLang="en-US" sz="1350">
                <a:solidFill>
                  <a:srgbClr val="000066"/>
                </a:solidFill>
              </a:rPr>
              <a:t>Phase Ib Investigation - Definitions</a:t>
            </a:r>
          </a:p>
        </p:txBody>
      </p:sp>
      <p:sp>
        <p:nvSpPr>
          <p:cNvPr id="167939" name="Rectangle 3"/>
          <p:cNvSpPr>
            <a:spLocks noGrp="1" noChangeArrowheads="1"/>
          </p:cNvSpPr>
          <p:nvPr>
            <p:ph type="body" idx="1"/>
          </p:nvPr>
        </p:nvSpPr>
        <p:spPr>
          <a:xfrm>
            <a:off x="1485900" y="701279"/>
            <a:ext cx="5938838" cy="3914775"/>
          </a:xfrm>
        </p:spPr>
        <p:txBody>
          <a:bodyPr/>
          <a:lstStyle/>
          <a:p>
            <a:pPr eaLnBrk="1" hangingPunct="1">
              <a:lnSpc>
                <a:spcPct val="80000"/>
              </a:lnSpc>
              <a:defRPr/>
            </a:pPr>
            <a:r>
              <a:rPr lang="en-GB" sz="1200" b="1" dirty="0"/>
              <a:t>Specification – </a:t>
            </a:r>
          </a:p>
          <a:p>
            <a:pPr marL="270272">
              <a:lnSpc>
                <a:spcPct val="80000"/>
              </a:lnSpc>
              <a:defRPr/>
            </a:pPr>
            <a:r>
              <a:rPr lang="en-GB" sz="1200" dirty="0"/>
              <a:t>A specification is defined as a list of tests, references to analytical procedures, and appropriate acceptance criteria which are numerical limits, ranges, or other criteria for the tests described.  It establishes the set of criteria to which a drug substance, drug product or materials at other stages of its manufacture should conform to be considered acceptable for its intended use.  “Conformance to specification” means that the drug substance and drug product, when tested according to the listed analytical procedures, will meet the acceptance criteria. Specifications are critical quality standards that are proposed and justified by the manufacturer and approved by regulatory authorities as conditions of approval</a:t>
            </a:r>
            <a:r>
              <a:rPr lang="en-GB" sz="1200" b="1" dirty="0"/>
              <a:t>.</a:t>
            </a:r>
            <a:r>
              <a:rPr lang="en-GB" sz="1200" dirty="0"/>
              <a:t> </a:t>
            </a:r>
            <a:endParaRPr lang="en-GB" sz="1200" b="1" dirty="0"/>
          </a:p>
          <a:p>
            <a:pPr eaLnBrk="1" hangingPunct="1">
              <a:lnSpc>
                <a:spcPct val="80000"/>
              </a:lnSpc>
              <a:defRPr/>
            </a:pPr>
            <a:endParaRPr lang="en-GB" sz="1200" b="1" dirty="0"/>
          </a:p>
          <a:p>
            <a:pPr eaLnBrk="1" hangingPunct="1">
              <a:lnSpc>
                <a:spcPct val="80000"/>
              </a:lnSpc>
              <a:defRPr/>
            </a:pPr>
            <a:r>
              <a:rPr lang="en-GB" sz="1200" b="1" dirty="0"/>
              <a:t>Regulatory Approved Specification</a:t>
            </a:r>
            <a:r>
              <a:rPr lang="en-GB" sz="1200" dirty="0"/>
              <a:t> </a:t>
            </a:r>
            <a:r>
              <a:rPr lang="en-GB" sz="1200" b="1" dirty="0"/>
              <a:t>–</a:t>
            </a:r>
            <a:r>
              <a:rPr lang="en-GB" sz="1200" dirty="0"/>
              <a:t> </a:t>
            </a:r>
          </a:p>
          <a:p>
            <a:pPr marL="270272">
              <a:lnSpc>
                <a:spcPct val="80000"/>
              </a:lnSpc>
              <a:defRPr/>
            </a:pPr>
            <a:r>
              <a:rPr lang="en-GB" sz="1200" dirty="0"/>
              <a:t>Specifications for release testing.  If no release specifications have been established then the internal specification becomes the release specification.</a:t>
            </a:r>
          </a:p>
          <a:p>
            <a:pPr eaLnBrk="1" hangingPunct="1">
              <a:lnSpc>
                <a:spcPct val="80000"/>
              </a:lnSpc>
              <a:defRPr/>
            </a:pPr>
            <a:endParaRPr lang="en-GB" sz="1200" dirty="0"/>
          </a:p>
          <a:p>
            <a:pPr eaLnBrk="1" hangingPunct="1">
              <a:lnSpc>
                <a:spcPct val="80000"/>
              </a:lnSpc>
              <a:defRPr/>
            </a:pPr>
            <a:r>
              <a:rPr lang="en-GB" sz="1200" b="1" dirty="0"/>
              <a:t>Acceptance Criteria – </a:t>
            </a:r>
          </a:p>
          <a:p>
            <a:pPr marL="270272">
              <a:lnSpc>
                <a:spcPct val="80000"/>
              </a:lnSpc>
              <a:defRPr/>
            </a:pPr>
            <a:r>
              <a:rPr lang="en-GB" sz="1200" dirty="0"/>
              <a:t>Numerical limits, ranges, or other suitable measures for acceptance of the results of analytical procedures which the drug substance or drug product or materials at other stages of their manufacture should meet.</a:t>
            </a:r>
          </a:p>
          <a:p>
            <a:pPr eaLnBrk="1" hangingPunct="1">
              <a:lnSpc>
                <a:spcPct val="80000"/>
              </a:lnSpc>
              <a:defRPr/>
            </a:pPr>
            <a:endParaRPr lang="en-GB" sz="1200" b="1" dirty="0"/>
          </a:p>
          <a:p>
            <a:pPr eaLnBrk="1" hangingPunct="1">
              <a:lnSpc>
                <a:spcPct val="80000"/>
              </a:lnSpc>
              <a:defRPr/>
            </a:pPr>
            <a:r>
              <a:rPr lang="en-GB" sz="1200" b="1" dirty="0"/>
              <a:t>Internal Specification – </a:t>
            </a:r>
          </a:p>
          <a:p>
            <a:pPr marL="270272">
              <a:lnSpc>
                <a:spcPct val="80000"/>
              </a:lnSpc>
              <a:defRPr/>
            </a:pPr>
            <a:r>
              <a:rPr lang="en-GB" sz="1200" dirty="0"/>
              <a:t>Are also action limits within regulatory specifications.</a:t>
            </a:r>
          </a:p>
        </p:txBody>
      </p:sp>
      <p:sp>
        <p:nvSpPr>
          <p:cNvPr id="18436" name="AutoShape 4">
            <a:hlinkClick r:id="rId2" action="ppaction://hlinksldjump" highlightClick="1"/>
          </p:cNvPr>
          <p:cNvSpPr>
            <a:spLocks noChangeArrowheads="1"/>
          </p:cNvSpPr>
          <p:nvPr/>
        </p:nvSpPr>
        <p:spPr bwMode="auto">
          <a:xfrm rot="10800000">
            <a:off x="8403689" y="4839657"/>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3187545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a:xfrm>
            <a:off x="1485900" y="205979"/>
            <a:ext cx="4436269" cy="313134"/>
          </a:xfrm>
          <a:prstGeom prst="flowChartProcess">
            <a:avLst/>
          </a:prstGeom>
          <a:solidFill>
            <a:srgbClr val="FFFF66"/>
          </a:solidFill>
          <a:ln>
            <a:solidFill>
              <a:schemeClr val="tx1"/>
            </a:solidFill>
            <a:miter lim="800000"/>
            <a:headEnd/>
            <a:tailEnd/>
          </a:ln>
        </p:spPr>
        <p:txBody>
          <a:bodyPr/>
          <a:lstStyle/>
          <a:p>
            <a:pPr algn="ctr" eaLnBrk="1" hangingPunct="1"/>
            <a:r>
              <a:rPr lang="en-GB" altLang="en-US" sz="1350">
                <a:solidFill>
                  <a:srgbClr val="000066"/>
                </a:solidFill>
              </a:rPr>
              <a:t>Phase Ib Investigation - Definitions</a:t>
            </a:r>
          </a:p>
        </p:txBody>
      </p:sp>
      <p:sp>
        <p:nvSpPr>
          <p:cNvPr id="19459" name="Rectangle 3"/>
          <p:cNvSpPr>
            <a:spLocks noGrp="1" noChangeArrowheads="1"/>
          </p:cNvSpPr>
          <p:nvPr>
            <p:ph type="body" idx="1"/>
          </p:nvPr>
        </p:nvSpPr>
        <p:spPr>
          <a:xfrm>
            <a:off x="1485900" y="844154"/>
            <a:ext cx="5938838" cy="3858815"/>
          </a:xfrm>
        </p:spPr>
        <p:txBody>
          <a:bodyPr/>
          <a:lstStyle/>
          <a:p>
            <a:pPr eaLnBrk="1" hangingPunct="1">
              <a:lnSpc>
                <a:spcPct val="80000"/>
              </a:lnSpc>
            </a:pPr>
            <a:r>
              <a:rPr lang="en-GB" altLang="en-US" sz="1200" b="1" dirty="0"/>
              <a:t>Assignable Cause – </a:t>
            </a:r>
          </a:p>
          <a:p>
            <a:pPr eaLnBrk="1" hangingPunct="1">
              <a:lnSpc>
                <a:spcPct val="80000"/>
              </a:lnSpc>
              <a:buFontTx/>
              <a:buNone/>
            </a:pPr>
            <a:r>
              <a:rPr lang="en-GB" altLang="en-US" sz="1200" dirty="0"/>
              <a:t>An identified reason for obtaining an OOS or aberrant/anomalous result.</a:t>
            </a:r>
          </a:p>
          <a:p>
            <a:pPr eaLnBrk="1" hangingPunct="1">
              <a:lnSpc>
                <a:spcPct val="80000"/>
              </a:lnSpc>
            </a:pPr>
            <a:endParaRPr lang="en-GB" altLang="en-US" sz="1200" b="1" dirty="0"/>
          </a:p>
          <a:p>
            <a:pPr eaLnBrk="1" hangingPunct="1">
              <a:lnSpc>
                <a:spcPct val="80000"/>
              </a:lnSpc>
            </a:pPr>
            <a:r>
              <a:rPr lang="en-GB" altLang="en-US" sz="1200" b="1" dirty="0"/>
              <a:t>No Assignable Cause  – </a:t>
            </a:r>
          </a:p>
          <a:p>
            <a:pPr eaLnBrk="1" hangingPunct="1">
              <a:lnSpc>
                <a:spcPct val="80000"/>
              </a:lnSpc>
              <a:buFontTx/>
              <a:buNone/>
            </a:pPr>
            <a:r>
              <a:rPr lang="en-GB" altLang="en-US" sz="1200" dirty="0"/>
              <a:t>	When no reason could be identified.</a:t>
            </a:r>
          </a:p>
          <a:p>
            <a:pPr eaLnBrk="1" hangingPunct="1">
              <a:lnSpc>
                <a:spcPct val="80000"/>
              </a:lnSpc>
            </a:pPr>
            <a:endParaRPr lang="en-GB" altLang="en-US" sz="1200" dirty="0"/>
          </a:p>
          <a:p>
            <a:pPr eaLnBrk="1" hangingPunct="1">
              <a:lnSpc>
                <a:spcPct val="80000"/>
              </a:lnSpc>
            </a:pPr>
            <a:r>
              <a:rPr lang="en-GB" altLang="en-US" sz="1200" b="1" dirty="0"/>
              <a:t>Invalidated test –</a:t>
            </a:r>
            <a:r>
              <a:rPr lang="en-GB" altLang="en-US" sz="1200" dirty="0"/>
              <a:t> </a:t>
            </a:r>
          </a:p>
          <a:p>
            <a:pPr eaLnBrk="1" hangingPunct="1">
              <a:lnSpc>
                <a:spcPct val="80000"/>
              </a:lnSpc>
              <a:buFontTx/>
              <a:buNone/>
            </a:pPr>
            <a:r>
              <a:rPr lang="en-GB" altLang="en-US" sz="1200" dirty="0"/>
              <a:t>	A test is considered invalid when the investigation has determined the 	assignable cause.</a:t>
            </a:r>
          </a:p>
          <a:p>
            <a:pPr lvl="1" eaLnBrk="1" hangingPunct="1">
              <a:lnSpc>
                <a:spcPct val="80000"/>
              </a:lnSpc>
            </a:pPr>
            <a:endParaRPr lang="en-GB" altLang="en-US" sz="1200" b="1" dirty="0"/>
          </a:p>
          <a:p>
            <a:pPr eaLnBrk="1" hangingPunct="1">
              <a:lnSpc>
                <a:spcPct val="80000"/>
              </a:lnSpc>
            </a:pPr>
            <a:r>
              <a:rPr lang="en-GB" altLang="en-US" sz="1200" b="1" dirty="0"/>
              <a:t>Reportable result – </a:t>
            </a:r>
          </a:p>
          <a:p>
            <a:pPr eaLnBrk="1" hangingPunct="1">
              <a:lnSpc>
                <a:spcPct val="80000"/>
              </a:lnSpc>
              <a:buFontTx/>
              <a:buNone/>
            </a:pPr>
            <a:r>
              <a:rPr lang="en-US" altLang="en-US" sz="1200" dirty="0"/>
              <a:t>Is the final analytical result. This result is appropriately defined in the written approved test method and derived from one full execution of that method, starting from the original sample.</a:t>
            </a:r>
          </a:p>
          <a:p>
            <a:pPr eaLnBrk="1" hangingPunct="1">
              <a:lnSpc>
                <a:spcPct val="80000"/>
              </a:lnSpc>
            </a:pPr>
            <a:endParaRPr lang="en-GB" altLang="en-US" sz="1200" dirty="0"/>
          </a:p>
          <a:p>
            <a:pPr eaLnBrk="1" hangingPunct="1">
              <a:lnSpc>
                <a:spcPct val="80000"/>
              </a:lnSpc>
            </a:pPr>
            <a:r>
              <a:rPr lang="en-GB" altLang="en-US" sz="1200" b="1" dirty="0"/>
              <a:t>Warning Level or Trend excursions</a:t>
            </a:r>
            <a:r>
              <a:rPr lang="en-GB" altLang="en-US" sz="1200" dirty="0"/>
              <a:t> – </a:t>
            </a:r>
          </a:p>
          <a:p>
            <a:pPr eaLnBrk="1" hangingPunct="1">
              <a:lnSpc>
                <a:spcPct val="80000"/>
              </a:lnSpc>
              <a:buFontTx/>
              <a:buNone/>
            </a:pPr>
            <a:r>
              <a:rPr lang="en-GB" altLang="en-US" sz="1200" dirty="0"/>
              <a:t>If two or more consecutive samples exceed warning (alert), or if an increasing level of counts, or same organisms identified, over a short period was identified consideration should be given to treat the results as action level excursions.</a:t>
            </a:r>
          </a:p>
        </p:txBody>
      </p:sp>
      <p:sp>
        <p:nvSpPr>
          <p:cNvPr id="19460" name="AutoShape 4">
            <a:hlinkClick r:id="rId2" action="ppaction://hlinksldjump" highlightClick="1"/>
          </p:cNvPr>
          <p:cNvSpPr>
            <a:spLocks noChangeArrowheads="1"/>
          </p:cNvSpPr>
          <p:nvPr/>
        </p:nvSpPr>
        <p:spPr bwMode="auto">
          <a:xfrm rot="10800000">
            <a:off x="8403689" y="4839658"/>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1417868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noChangeArrowheads="1"/>
          </p:cNvSpPr>
          <p:nvPr>
            <p:ph type="body" idx="1"/>
          </p:nvPr>
        </p:nvSpPr>
        <p:spPr>
          <a:xfrm>
            <a:off x="1385888" y="697707"/>
            <a:ext cx="6038850" cy="3389710"/>
          </a:xfrm>
        </p:spPr>
        <p:txBody>
          <a:bodyPr/>
          <a:lstStyle/>
          <a:p>
            <a:pPr eaLnBrk="1" hangingPunct="1">
              <a:lnSpc>
                <a:spcPct val="90000"/>
              </a:lnSpc>
              <a:defRPr/>
            </a:pPr>
            <a:r>
              <a:rPr lang="en-GB" sz="1200" b="1" dirty="0"/>
              <a:t>Hypothesis/Investigative Testing </a:t>
            </a:r>
            <a:r>
              <a:rPr lang="en-GB" sz="1200" dirty="0"/>
              <a:t>–</a:t>
            </a:r>
            <a:r>
              <a:rPr lang="en-GB" sz="1200" b="1" dirty="0"/>
              <a:t> </a:t>
            </a:r>
          </a:p>
          <a:p>
            <a:pPr marL="270272" indent="-270272">
              <a:lnSpc>
                <a:spcPct val="90000"/>
              </a:lnSpc>
              <a:tabLst>
                <a:tab pos="270272" algn="l"/>
              </a:tabLst>
              <a:defRPr/>
            </a:pPr>
            <a:r>
              <a:rPr lang="en-GB" sz="1200" b="1" dirty="0"/>
              <a:t>	</a:t>
            </a:r>
            <a:r>
              <a:rPr lang="en-GB" sz="1200" dirty="0"/>
              <a:t>Is testing performed to help confirm or discount a possible root cause </a:t>
            </a:r>
            <a:r>
              <a:rPr lang="en-GB" sz="1200" dirty="0" err="1"/>
              <a:t>i.e</a:t>
            </a:r>
            <a:r>
              <a:rPr lang="en-GB" sz="1200" dirty="0"/>
              <a:t> what might have happened that can be tested:- for example it may include further testing regarding sample filtration, sonication /extraction; and potential equipment failures etc. Multiple hypothesis can be explored.</a:t>
            </a:r>
          </a:p>
        </p:txBody>
      </p:sp>
      <p:sp>
        <p:nvSpPr>
          <p:cNvPr id="20483" name="AutoShape 4">
            <a:hlinkClick r:id="rId2" action="ppaction://hlinksldjump" highlightClick="1"/>
          </p:cNvPr>
          <p:cNvSpPr>
            <a:spLocks noChangeArrowheads="1"/>
          </p:cNvSpPr>
          <p:nvPr/>
        </p:nvSpPr>
        <p:spPr bwMode="auto">
          <a:xfrm>
            <a:off x="8404880" y="4839657"/>
            <a:ext cx="24526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20484" name="AutoShape 2"/>
          <p:cNvSpPr>
            <a:spLocks noChangeArrowheads="1"/>
          </p:cNvSpPr>
          <p:nvPr/>
        </p:nvSpPr>
        <p:spPr bwMode="auto">
          <a:xfrm>
            <a:off x="1485900" y="205979"/>
            <a:ext cx="4436269" cy="313134"/>
          </a:xfrm>
          <a:prstGeom prst="flowChartProcess">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350" b="1">
                <a:solidFill>
                  <a:srgbClr val="000066"/>
                </a:solidFill>
              </a:rPr>
              <a:t>Phase Ib Investigation – Definitions continued</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4091311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1385888" y="697707"/>
            <a:ext cx="6038850" cy="3389710"/>
          </a:xfrm>
          <a:noFill/>
        </p:spPr>
        <p:txBody>
          <a:bodyPr/>
          <a:lstStyle/>
          <a:p>
            <a:pPr eaLnBrk="1" hangingPunct="1">
              <a:lnSpc>
                <a:spcPct val="80000"/>
              </a:lnSpc>
            </a:pPr>
            <a:r>
              <a:rPr lang="en-GB" altLang="en-US" sz="1200" dirty="0"/>
              <a:t>Phase </a:t>
            </a:r>
            <a:r>
              <a:rPr lang="en-GB" altLang="en-US" sz="1200" dirty="0" err="1"/>
              <a:t>Ib</a:t>
            </a:r>
            <a:r>
              <a:rPr lang="en-GB" altLang="en-US" sz="1200" dirty="0"/>
              <a:t> Investigation – Initial Investigation conducted by the analyst and supervisor using the Laboratory Investigation Checklist</a:t>
            </a:r>
          </a:p>
          <a:p>
            <a:pPr eaLnBrk="1" hangingPunct="1">
              <a:lnSpc>
                <a:spcPct val="80000"/>
              </a:lnSpc>
              <a:buFont typeface="Times" panose="02020603050405020304" pitchFamily="18" charset="0"/>
              <a:buNone/>
            </a:pPr>
            <a:endParaRPr lang="en-GB" altLang="en-US" sz="1200" dirty="0"/>
          </a:p>
          <a:p>
            <a:pPr eaLnBrk="1" hangingPunct="1">
              <a:lnSpc>
                <a:spcPct val="80000"/>
              </a:lnSpc>
            </a:pPr>
            <a:r>
              <a:rPr lang="en-GB" altLang="en-US" sz="1200" dirty="0"/>
              <a:t>Contact Production/Contract Giver/QP/MAH as appropriate</a:t>
            </a:r>
          </a:p>
          <a:p>
            <a:pPr eaLnBrk="1" hangingPunct="1">
              <a:lnSpc>
                <a:spcPct val="80000"/>
              </a:lnSpc>
            </a:pPr>
            <a:endParaRPr lang="en-GB" altLang="en-US" sz="1200" dirty="0"/>
          </a:p>
          <a:p>
            <a:pPr eaLnBrk="1" hangingPunct="1">
              <a:lnSpc>
                <a:spcPct val="80000"/>
              </a:lnSpc>
            </a:pPr>
            <a:r>
              <a:rPr lang="en-GB" altLang="en-US" sz="1200" dirty="0"/>
              <a:t>For microbiological analysis where possible once a suspect result has been identified ensure all items related to the test failure are retained such as other environmental plates, dilutions, ampoules/vials of product, temperature data, auto-pipettes, reagents – growth media.  No implicated test environmental plates should be destroyed until the investigation has been completed.</a:t>
            </a:r>
          </a:p>
          <a:p>
            <a:pPr eaLnBrk="1" hangingPunct="1">
              <a:lnSpc>
                <a:spcPct val="80000"/>
              </a:lnSpc>
              <a:buFont typeface="Times" panose="02020603050405020304" pitchFamily="18" charset="0"/>
              <a:buNone/>
            </a:pPr>
            <a:endParaRPr lang="en-GB" altLang="en-US" sz="1200" dirty="0"/>
          </a:p>
          <a:p>
            <a:pPr eaLnBrk="1" hangingPunct="1">
              <a:lnSpc>
                <a:spcPct val="80000"/>
              </a:lnSpc>
            </a:pPr>
            <a:r>
              <a:rPr lang="en-GB" altLang="en-US" sz="1200" dirty="0"/>
              <a:t>The Analyst and Supervisor investigation should be restricted to data / equipment / analysis review only</a:t>
            </a:r>
          </a:p>
          <a:p>
            <a:pPr eaLnBrk="1" hangingPunct="1">
              <a:lnSpc>
                <a:spcPct val="80000"/>
              </a:lnSpc>
              <a:buFont typeface="Times" panose="02020603050405020304" pitchFamily="18" charset="0"/>
              <a:buNone/>
            </a:pPr>
            <a:endParaRPr lang="en-GB" altLang="en-US" sz="1200" dirty="0"/>
          </a:p>
          <a:p>
            <a:pPr eaLnBrk="1" hangingPunct="1">
              <a:lnSpc>
                <a:spcPct val="80000"/>
              </a:lnSpc>
            </a:pPr>
            <a:r>
              <a:rPr lang="en-GB" altLang="en-US" sz="1200" b="1" dirty="0"/>
              <a:t>On completion of the Analyst and Supervisor investigation re-measurement can start once the hypothesis plan is documented and is only to support the investigation testing.</a:t>
            </a:r>
          </a:p>
          <a:p>
            <a:pPr eaLnBrk="1" hangingPunct="1">
              <a:lnSpc>
                <a:spcPct val="80000"/>
              </a:lnSpc>
              <a:buFont typeface="Times" panose="02020603050405020304" pitchFamily="18" charset="0"/>
              <a:buNone/>
            </a:pPr>
            <a:r>
              <a:rPr lang="en-GB" altLang="en-US" sz="1200" b="1" dirty="0"/>
              <a:t> </a:t>
            </a:r>
          </a:p>
          <a:p>
            <a:pPr eaLnBrk="1" hangingPunct="1">
              <a:lnSpc>
                <a:spcPct val="80000"/>
              </a:lnSpc>
            </a:pPr>
            <a:r>
              <a:rPr lang="en-GB" altLang="en-US" sz="1200" b="1" dirty="0"/>
              <a:t>This initial hypothesis </a:t>
            </a:r>
            <a:r>
              <a:rPr lang="en-GB" altLang="en-US" sz="1200" dirty="0"/>
              <a:t>testing can include the original working stock solutions but should not include another preparation from the original sample (see: re-testing)</a:t>
            </a:r>
          </a:p>
          <a:p>
            <a:pPr eaLnBrk="1" hangingPunct="1">
              <a:lnSpc>
                <a:spcPct val="80000"/>
              </a:lnSpc>
            </a:pPr>
            <a:endParaRPr lang="en-GB" altLang="en-US" sz="1200" dirty="0"/>
          </a:p>
        </p:txBody>
      </p:sp>
      <p:sp>
        <p:nvSpPr>
          <p:cNvPr id="21507" name="AutoShape 4">
            <a:hlinkClick r:id="rId2" action="ppaction://hlinksldjump" highlightClick="1"/>
          </p:cNvPr>
          <p:cNvSpPr>
            <a:spLocks noChangeArrowheads="1"/>
          </p:cNvSpPr>
          <p:nvPr/>
        </p:nvSpPr>
        <p:spPr bwMode="auto">
          <a:xfrm rot="10800000">
            <a:off x="8404880" y="4839658"/>
            <a:ext cx="24526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21508" name="AutoShape 2"/>
          <p:cNvSpPr>
            <a:spLocks noChangeArrowheads="1"/>
          </p:cNvSpPr>
          <p:nvPr/>
        </p:nvSpPr>
        <p:spPr bwMode="auto">
          <a:xfrm>
            <a:off x="1485900" y="205979"/>
            <a:ext cx="4436269" cy="313134"/>
          </a:xfrm>
          <a:prstGeom prst="flowChartProcess">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350" b="1">
                <a:solidFill>
                  <a:srgbClr val="000066"/>
                </a:solidFill>
              </a:rPr>
              <a:t>Investigation by Analyst and Supervisor</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443194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Grp="1" noChangeArrowheads="1"/>
          </p:cNvSpPr>
          <p:nvPr>
            <p:ph type="body" idx="1"/>
          </p:nvPr>
        </p:nvSpPr>
        <p:spPr>
          <a:xfrm>
            <a:off x="1406129" y="844153"/>
            <a:ext cx="6038850" cy="3823097"/>
          </a:xfrm>
        </p:spPr>
        <p:txBody>
          <a:bodyPr/>
          <a:lstStyle/>
          <a:p>
            <a:pPr eaLnBrk="1" hangingPunct="1">
              <a:lnSpc>
                <a:spcPct val="80000"/>
              </a:lnSpc>
              <a:defRPr/>
            </a:pPr>
            <a:r>
              <a:rPr lang="en-GB" sz="1200" dirty="0"/>
              <a:t>The checklist may not be all-inclusive, but should be a good guideline to cover the pertinent areas that need to be covered in any laboratory investigation:- </a:t>
            </a:r>
          </a:p>
          <a:p>
            <a:pPr eaLnBrk="1" hangingPunct="1">
              <a:lnSpc>
                <a:spcPct val="80000"/>
              </a:lnSpc>
              <a:defRPr/>
            </a:pPr>
            <a:endParaRPr lang="en-GB" sz="1200" dirty="0"/>
          </a:p>
          <a:p>
            <a:pPr lvl="1" eaLnBrk="1" hangingPunct="1">
              <a:lnSpc>
                <a:spcPct val="80000"/>
              </a:lnSpc>
              <a:buFont typeface="Arial" pitchFamily="34" charset="0"/>
              <a:buChar char="-"/>
              <a:defRPr/>
            </a:pPr>
            <a:r>
              <a:rPr lang="en-GB" sz="1200" dirty="0"/>
              <a:t>Correct test methodology followed </a:t>
            </a:r>
            <a:r>
              <a:rPr lang="en-GB" sz="1200" i="1" dirty="0"/>
              <a:t>e.g..</a:t>
            </a:r>
            <a:r>
              <a:rPr lang="en-GB" sz="1200" dirty="0"/>
              <a:t> Version number.</a:t>
            </a:r>
          </a:p>
          <a:p>
            <a:pPr lvl="1" eaLnBrk="1" hangingPunct="1">
              <a:lnSpc>
                <a:spcPct val="80000"/>
              </a:lnSpc>
              <a:buFont typeface="Arial" pitchFamily="34" charset="0"/>
              <a:buChar char="-"/>
              <a:defRPr/>
            </a:pPr>
            <a:r>
              <a:rPr lang="en-GB" sz="1200" dirty="0"/>
              <a:t>Correct sample(s) taken/tested (check labels was it taken from correct place).</a:t>
            </a:r>
          </a:p>
          <a:p>
            <a:pPr lvl="1" eaLnBrk="1" hangingPunct="1">
              <a:lnSpc>
                <a:spcPct val="80000"/>
              </a:lnSpc>
              <a:buFont typeface="Arial" pitchFamily="34" charset="0"/>
              <a:buChar char="-"/>
              <a:defRPr/>
            </a:pPr>
            <a:r>
              <a:rPr lang="en-GB" sz="1200" dirty="0"/>
              <a:t>Sample Integrity maintained, correct container and chain of custody (was there an unusual event or problem).</a:t>
            </a:r>
          </a:p>
          <a:p>
            <a:pPr lvl="1" eaLnBrk="1" hangingPunct="1">
              <a:lnSpc>
                <a:spcPct val="80000"/>
              </a:lnSpc>
              <a:buFont typeface="Arial" pitchFamily="34" charset="0"/>
              <a:buChar char="-"/>
              <a:defRPr/>
            </a:pPr>
            <a:r>
              <a:rPr lang="en-GB" sz="1200" dirty="0"/>
              <a:t>How were sample containers stored prior to use</a:t>
            </a:r>
          </a:p>
          <a:p>
            <a:pPr lvl="1" eaLnBrk="1" hangingPunct="1">
              <a:lnSpc>
                <a:spcPct val="80000"/>
              </a:lnSpc>
              <a:buFont typeface="Arial" pitchFamily="34" charset="0"/>
              <a:buChar char="-"/>
              <a:defRPr/>
            </a:pPr>
            <a:r>
              <a:rPr lang="en-GB" sz="1200" dirty="0"/>
              <a:t>Correct sampling procedure followed e.g. version number</a:t>
            </a:r>
          </a:p>
          <a:p>
            <a:pPr lvl="1" eaLnBrk="1" hangingPunct="1">
              <a:lnSpc>
                <a:spcPct val="80000"/>
              </a:lnSpc>
              <a:buFont typeface="Arial" pitchFamily="34" charset="0"/>
              <a:buChar char="-"/>
              <a:defRPr/>
            </a:pPr>
            <a:r>
              <a:rPr lang="en-GB" sz="1200" dirty="0"/>
              <a:t>Assessment of the possibility that the sample contamination has occurred during the testing/ re-testing procedure (</a:t>
            </a:r>
            <a:r>
              <a:rPr lang="en-GB" sz="1200" i="1" dirty="0"/>
              <a:t>e.g.</a:t>
            </a:r>
            <a:r>
              <a:rPr lang="en-GB" sz="1200" dirty="0"/>
              <a:t> sample left open to air or unattended).</a:t>
            </a:r>
          </a:p>
          <a:p>
            <a:pPr lvl="1" eaLnBrk="1" hangingPunct="1">
              <a:lnSpc>
                <a:spcPct val="80000"/>
              </a:lnSpc>
              <a:buFont typeface="Arial" pitchFamily="34" charset="0"/>
              <a:buChar char="-"/>
              <a:defRPr/>
            </a:pPr>
            <a:r>
              <a:rPr lang="en-GB" sz="1200" dirty="0"/>
              <a:t>All equipment used in the testing is within calibration date.</a:t>
            </a:r>
          </a:p>
          <a:p>
            <a:pPr lvl="1" eaLnBrk="1" hangingPunct="1">
              <a:lnSpc>
                <a:spcPct val="80000"/>
              </a:lnSpc>
              <a:buFont typeface="Arial" pitchFamily="34" charset="0"/>
              <a:buChar char="-"/>
              <a:defRPr/>
            </a:pPr>
            <a:r>
              <a:rPr lang="en-GB" sz="1200" dirty="0"/>
              <a:t>Review equipment log books.</a:t>
            </a:r>
          </a:p>
          <a:p>
            <a:pPr lvl="1" eaLnBrk="1" hangingPunct="1">
              <a:lnSpc>
                <a:spcPct val="80000"/>
              </a:lnSpc>
              <a:buFont typeface="Arial" pitchFamily="34" charset="0"/>
              <a:buChar char="-"/>
              <a:defRPr/>
            </a:pPr>
            <a:r>
              <a:rPr lang="en-GB" sz="1200" dirty="0"/>
              <a:t>Appropriate standards used in the analysis.</a:t>
            </a:r>
          </a:p>
          <a:p>
            <a:pPr lvl="1" eaLnBrk="1" hangingPunct="1">
              <a:lnSpc>
                <a:spcPct val="80000"/>
              </a:lnSpc>
              <a:buFont typeface="Arial" pitchFamily="34" charset="0"/>
              <a:buChar char="-"/>
              <a:defRPr/>
            </a:pPr>
            <a:r>
              <a:rPr lang="en-GB" sz="1200" dirty="0"/>
              <a:t>Standard(s) and/or control(s) performed as expected.</a:t>
            </a:r>
          </a:p>
          <a:p>
            <a:pPr lvl="1" eaLnBrk="1" hangingPunct="1">
              <a:lnSpc>
                <a:spcPct val="80000"/>
              </a:lnSpc>
              <a:buFont typeface="Arial" pitchFamily="34" charset="0"/>
              <a:buChar char="-"/>
              <a:defRPr/>
            </a:pPr>
            <a:r>
              <a:rPr lang="en-GB" sz="1200" dirty="0"/>
              <a:t>System suitability conditions met (those before analysis and during analysis).</a:t>
            </a:r>
          </a:p>
          <a:p>
            <a:pPr lvl="1" eaLnBrk="1" hangingPunct="1">
              <a:lnSpc>
                <a:spcPct val="80000"/>
              </a:lnSpc>
              <a:buFont typeface="Arial" pitchFamily="34" charset="0"/>
              <a:buChar char="-"/>
              <a:defRPr/>
            </a:pPr>
            <a:r>
              <a:rPr lang="en-GB" sz="1200" dirty="0"/>
              <a:t>Correct and clean glassware used.</a:t>
            </a:r>
          </a:p>
          <a:p>
            <a:pPr lvl="1" eaLnBrk="1" hangingPunct="1">
              <a:lnSpc>
                <a:spcPct val="80000"/>
              </a:lnSpc>
              <a:buFont typeface="Arial" pitchFamily="34" charset="0"/>
              <a:buChar char="-"/>
              <a:defRPr/>
            </a:pPr>
            <a:r>
              <a:rPr lang="en-GB" sz="1200" dirty="0"/>
              <a:t>Correct pipette / volumetric flasks volumes used.</a:t>
            </a:r>
          </a:p>
          <a:p>
            <a:pPr lvl="1" eaLnBrk="1" hangingPunct="1">
              <a:lnSpc>
                <a:spcPct val="80000"/>
              </a:lnSpc>
              <a:buFont typeface="Arial" pitchFamily="34" charset="0"/>
              <a:buChar char="-"/>
              <a:defRPr/>
            </a:pPr>
            <a:r>
              <a:rPr lang="en-GB" sz="1200" dirty="0"/>
              <a:t>Correct specification applied.</a:t>
            </a:r>
          </a:p>
          <a:p>
            <a:pPr marL="342900" lvl="1" indent="0">
              <a:lnSpc>
                <a:spcPct val="80000"/>
              </a:lnSpc>
              <a:buNone/>
              <a:defRPr/>
            </a:pPr>
            <a:endParaRPr lang="en-GB" sz="1200" dirty="0"/>
          </a:p>
          <a:p>
            <a:pPr lvl="1" eaLnBrk="1" hangingPunct="1">
              <a:lnSpc>
                <a:spcPct val="80000"/>
              </a:lnSpc>
              <a:defRPr/>
            </a:pPr>
            <a:endParaRPr lang="en-GB" sz="1200" dirty="0"/>
          </a:p>
          <a:p>
            <a:pPr lvl="1" eaLnBrk="1" hangingPunct="1">
              <a:lnSpc>
                <a:spcPct val="80000"/>
              </a:lnSpc>
              <a:defRPr/>
            </a:pPr>
            <a:endParaRPr lang="en-GB" sz="1200" dirty="0"/>
          </a:p>
        </p:txBody>
      </p:sp>
      <p:sp>
        <p:nvSpPr>
          <p:cNvPr id="22531" name="AutoShape 4">
            <a:hlinkClick r:id="rId2" action="ppaction://hlinksldjump" highlightClick="1"/>
          </p:cNvPr>
          <p:cNvSpPr>
            <a:spLocks noChangeArrowheads="1"/>
          </p:cNvSpPr>
          <p:nvPr/>
        </p:nvSpPr>
        <p:spPr bwMode="auto">
          <a:xfrm rot="10800000">
            <a:off x="8403690" y="4839658"/>
            <a:ext cx="24645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22532" name="AutoShape 2"/>
          <p:cNvSpPr>
            <a:spLocks noChangeArrowheads="1"/>
          </p:cNvSpPr>
          <p:nvPr/>
        </p:nvSpPr>
        <p:spPr bwMode="auto">
          <a:xfrm>
            <a:off x="1485900" y="205979"/>
            <a:ext cx="4436269" cy="313134"/>
          </a:xfrm>
          <a:prstGeom prst="flowChartProcess">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350" b="1">
                <a:solidFill>
                  <a:srgbClr val="000066"/>
                </a:solidFill>
              </a:rPr>
              <a:t>Investigation by Analyst and Supervisor continued</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2532482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1485900" y="735806"/>
            <a:ext cx="5904310" cy="3995738"/>
          </a:xfrm>
          <a:noFill/>
        </p:spPr>
        <p:txBody>
          <a:bodyPr/>
          <a:lstStyle/>
          <a:p>
            <a:pPr eaLnBrk="1" hangingPunct="1">
              <a:buFont typeface="Arial" panose="020B0604020202020204" pitchFamily="34" charset="0"/>
              <a:buChar char="-"/>
            </a:pPr>
            <a:r>
              <a:rPr lang="en-GB" altLang="en-US" sz="1200"/>
              <a:t>Media/Reagents prepared according to procedure.</a:t>
            </a:r>
          </a:p>
          <a:p>
            <a:pPr lvl="1" eaLnBrk="1" hangingPunct="1">
              <a:buFont typeface="Arial" panose="020B0604020202020204" pitchFamily="34" charset="0"/>
              <a:buChar char="•"/>
            </a:pPr>
            <a:r>
              <a:rPr lang="en-GB" altLang="en-US" sz="1200"/>
              <a:t>Items were within expiry date</a:t>
            </a:r>
          </a:p>
          <a:p>
            <a:pPr lvl="1" eaLnBrk="1" hangingPunct="1">
              <a:buFont typeface="Arial" panose="020B0604020202020204" pitchFamily="34" charset="0"/>
              <a:buChar char="•"/>
            </a:pPr>
            <a:r>
              <a:rPr lang="en-GB" altLang="en-US" sz="1200"/>
              <a:t>A visual examination (solid and solution) reveals normal or abnormal appearance</a:t>
            </a:r>
          </a:p>
          <a:p>
            <a:pPr eaLnBrk="1" hangingPunct="1">
              <a:buFont typeface="Arial" panose="020B0604020202020204" pitchFamily="34" charset="0"/>
              <a:buChar char="-"/>
            </a:pPr>
            <a:r>
              <a:rPr lang="en-GB" altLang="en-US" sz="1200"/>
              <a:t>Data acceptance criteria met</a:t>
            </a:r>
          </a:p>
          <a:p>
            <a:pPr eaLnBrk="1" hangingPunct="1">
              <a:buFont typeface="Arial" panose="020B0604020202020204" pitchFamily="34" charset="0"/>
              <a:buChar char="-"/>
            </a:pPr>
            <a:r>
              <a:rPr lang="en-GB" altLang="en-US" sz="1200"/>
              <a:t>The analyst is trained on the method.</a:t>
            </a:r>
          </a:p>
          <a:p>
            <a:pPr eaLnBrk="1" hangingPunct="1">
              <a:buFont typeface="Arial" panose="020B0604020202020204" pitchFamily="34" charset="0"/>
              <a:buChar char="-"/>
            </a:pPr>
            <a:r>
              <a:rPr lang="en-GB" altLang="en-US" sz="1200"/>
              <a:t>Interview analyst to assess knowledge of the correct procedure.</a:t>
            </a:r>
          </a:p>
          <a:p>
            <a:pPr eaLnBrk="1" hangingPunct="1">
              <a:buFont typeface="Arial" panose="020B0604020202020204" pitchFamily="34" charset="0"/>
              <a:buChar char="-"/>
            </a:pPr>
            <a:r>
              <a:rPr lang="en-GB" altLang="en-US" sz="1200"/>
              <a:t>Examination of the raw data, including chromatograms and spectra; any anomalous or suspect peaks or data.</a:t>
            </a:r>
          </a:p>
          <a:p>
            <a:pPr eaLnBrk="1" hangingPunct="1">
              <a:buFont typeface="Arial" panose="020B0604020202020204" pitchFamily="34" charset="0"/>
              <a:buChar char="-"/>
            </a:pPr>
            <a:r>
              <a:rPr lang="en-GB" altLang="en-US" sz="1200"/>
              <a:t>Any previous issues with this assay.</a:t>
            </a:r>
          </a:p>
          <a:p>
            <a:pPr eaLnBrk="1" hangingPunct="1">
              <a:buFont typeface="Arial" panose="020B0604020202020204" pitchFamily="34" charset="0"/>
              <a:buChar char="-"/>
            </a:pPr>
            <a:r>
              <a:rPr lang="en-GB" altLang="en-US" sz="1200"/>
              <a:t>Other potentially interfering testing/activities occurring at the time of the test.</a:t>
            </a:r>
          </a:p>
          <a:p>
            <a:pPr eaLnBrk="1" hangingPunct="1">
              <a:buFont typeface="Arial" panose="020B0604020202020204" pitchFamily="34" charset="0"/>
              <a:buChar char="-"/>
            </a:pPr>
            <a:r>
              <a:rPr lang="en-GB" altLang="en-US" sz="1200"/>
              <a:t>Any issues with environmental temperature/humidity within the area whilst the test was conducted.</a:t>
            </a:r>
          </a:p>
          <a:p>
            <a:pPr eaLnBrk="1" hangingPunct="1">
              <a:buFont typeface="Arial" panose="020B0604020202020204" pitchFamily="34" charset="0"/>
              <a:buChar char="-"/>
            </a:pPr>
            <a:r>
              <a:rPr lang="en-GB" altLang="en-US" sz="1200"/>
              <a:t>Review of other data for other batches performed within the same analysis set.</a:t>
            </a:r>
          </a:p>
          <a:p>
            <a:pPr eaLnBrk="1" hangingPunct="1">
              <a:buFont typeface="Arial" panose="020B0604020202020204" pitchFamily="34" charset="0"/>
              <a:buChar char="-"/>
            </a:pPr>
            <a:r>
              <a:rPr lang="en-GB" altLang="en-US" sz="1200"/>
              <a:t>Consideration of any other OOS results obtained on the batch of material under test.</a:t>
            </a:r>
          </a:p>
          <a:p>
            <a:pPr eaLnBrk="1" hangingPunct="1">
              <a:buFont typeface="Arial" panose="020B0604020202020204" pitchFamily="34" charset="0"/>
              <a:buChar char="-"/>
            </a:pPr>
            <a:r>
              <a:rPr lang="en-GB" altLang="en-US" sz="1200"/>
              <a:t>Assessment of method validation.</a:t>
            </a:r>
          </a:p>
        </p:txBody>
      </p:sp>
      <p:sp>
        <p:nvSpPr>
          <p:cNvPr id="23555" name="AutoShape 4">
            <a:hlinkClick r:id="rId2" action="ppaction://hlinksldjump" highlightClick="1"/>
          </p:cNvPr>
          <p:cNvSpPr>
            <a:spLocks noChangeArrowheads="1"/>
          </p:cNvSpPr>
          <p:nvPr/>
        </p:nvSpPr>
        <p:spPr bwMode="auto">
          <a:xfrm rot="10800000">
            <a:off x="8403690" y="4839657"/>
            <a:ext cx="24645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23556" name="AutoShape 2"/>
          <p:cNvSpPr>
            <a:spLocks noChangeArrowheads="1"/>
          </p:cNvSpPr>
          <p:nvPr/>
        </p:nvSpPr>
        <p:spPr bwMode="auto">
          <a:xfrm>
            <a:off x="1485900" y="205979"/>
            <a:ext cx="4436269" cy="313134"/>
          </a:xfrm>
          <a:prstGeom prst="flowChartProcess">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350" b="1">
                <a:solidFill>
                  <a:srgbClr val="000066"/>
                </a:solidFill>
              </a:rPr>
              <a:t>Investigation by Analyst and Supervisor continued</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3088805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485900" y="789385"/>
            <a:ext cx="5904310" cy="3719513"/>
          </a:xfrm>
          <a:noFill/>
        </p:spPr>
        <p:txBody>
          <a:bodyPr/>
          <a:lstStyle/>
          <a:p>
            <a:pPr eaLnBrk="1" hangingPunct="1"/>
            <a:r>
              <a:rPr lang="en-GB" altLang="en-US" sz="1200" dirty="0"/>
              <a:t>Additional considerations for microbiological analysis:</a:t>
            </a:r>
          </a:p>
          <a:p>
            <a:pPr lvl="1" eaLnBrk="1" hangingPunct="1">
              <a:buFont typeface="Arial" panose="020B0604020202020204" pitchFamily="34" charset="0"/>
              <a:buChar char="-"/>
            </a:pPr>
            <a:r>
              <a:rPr lang="en-GB" altLang="en-US" sz="1200" dirty="0"/>
              <a:t>Are the isolates located as expected – on glove dab marks, SAS ‘dimples’, filter membrane etc.</a:t>
            </a:r>
          </a:p>
          <a:p>
            <a:pPr lvl="1" eaLnBrk="1" hangingPunct="1">
              <a:buFont typeface="Arial" panose="020B0604020202020204" pitchFamily="34" charset="0"/>
              <a:buChar char="-"/>
            </a:pPr>
            <a:r>
              <a:rPr lang="en-GB" altLang="en-US" sz="1200" dirty="0"/>
              <a:t>Was the sample media  integral – i.e. no cracks in plates.</a:t>
            </a:r>
          </a:p>
          <a:p>
            <a:pPr lvl="1" eaLnBrk="1" hangingPunct="1">
              <a:buFont typeface="Arial" panose="020B0604020202020204" pitchFamily="34" charset="0"/>
              <a:buChar char="-"/>
            </a:pPr>
            <a:r>
              <a:rPr lang="en-GB" altLang="en-US" sz="1200" dirty="0"/>
              <a:t>Was there contamination present in other tests (or related tests) performed at the same time, including environmental controls.</a:t>
            </a:r>
          </a:p>
          <a:p>
            <a:pPr lvl="1" eaLnBrk="1" hangingPunct="1">
              <a:buFont typeface="Arial" panose="020B0604020202020204" pitchFamily="34" charset="0"/>
              <a:buChar char="-"/>
            </a:pPr>
            <a:r>
              <a:rPr lang="en-GB" altLang="en-US" sz="1200" dirty="0"/>
              <a:t>Were negative and positive controls satisfactory.</a:t>
            </a:r>
          </a:p>
          <a:p>
            <a:pPr lvl="1" eaLnBrk="1" hangingPunct="1">
              <a:buFont typeface="Arial" panose="020B0604020202020204" pitchFamily="34" charset="0"/>
              <a:buChar char="-"/>
            </a:pPr>
            <a:r>
              <a:rPr lang="en-GB" altLang="en-US" sz="1200" dirty="0"/>
              <a:t>Were the correct media/reagents used.</a:t>
            </a:r>
          </a:p>
          <a:p>
            <a:pPr lvl="1" eaLnBrk="1" hangingPunct="1">
              <a:buFont typeface="Arial" panose="020B0604020202020204" pitchFamily="34" charset="0"/>
              <a:buChar char="-"/>
            </a:pPr>
            <a:r>
              <a:rPr lang="en-GB" altLang="en-US" sz="1200" dirty="0"/>
              <a:t>Were the samples integral (not leaking)</a:t>
            </a:r>
          </a:p>
          <a:p>
            <a:pPr lvl="1" eaLnBrk="1" hangingPunct="1">
              <a:buFont typeface="Arial" panose="020B0604020202020204" pitchFamily="34" charset="0"/>
              <a:buChar char="-"/>
            </a:pPr>
            <a:r>
              <a:rPr lang="en-GB" altLang="en-US" sz="1200" dirty="0"/>
              <a:t>Were the samples stored correctly (refrigerated)</a:t>
            </a:r>
          </a:p>
          <a:p>
            <a:pPr lvl="1" eaLnBrk="1" hangingPunct="1">
              <a:buFont typeface="Arial" panose="020B0604020202020204" pitchFamily="34" charset="0"/>
              <a:buChar char="-"/>
            </a:pPr>
            <a:r>
              <a:rPr lang="en-GB" altLang="en-US" sz="1200" dirty="0"/>
              <a:t>Were the samples held for the correct time before being tested.</a:t>
            </a:r>
          </a:p>
          <a:p>
            <a:pPr lvl="1" eaLnBrk="1" hangingPunct="1">
              <a:buFont typeface="Arial" panose="020B0604020202020204" pitchFamily="34" charset="0"/>
              <a:buChar char="-"/>
            </a:pPr>
            <a:r>
              <a:rPr lang="en-GB" altLang="en-US" sz="1200" dirty="0"/>
              <a:t>Was the media/reagent stored correctly before use</a:t>
            </a:r>
          </a:p>
          <a:p>
            <a:pPr lvl="1" eaLnBrk="1" hangingPunct="1">
              <a:buFont typeface="Arial" panose="020B0604020202020204" pitchFamily="34" charset="0"/>
              <a:buChar char="-"/>
            </a:pPr>
            <a:r>
              <a:rPr lang="en-GB" altLang="en-US" sz="1200" dirty="0"/>
              <a:t>Were the incubation conditions satisfactory.</a:t>
            </a:r>
          </a:p>
          <a:p>
            <a:pPr lvl="1" eaLnBrk="1" hangingPunct="1">
              <a:buFont typeface="Arial" panose="020B0604020202020204" pitchFamily="34" charset="0"/>
              <a:buChar char="-"/>
            </a:pPr>
            <a:r>
              <a:rPr lang="en-GB" altLang="en-US" sz="1200" dirty="0"/>
              <a:t>Take photographs to document the samples at time of reading (include plates, gram stains and any thing else that may be relevant).</a:t>
            </a:r>
          </a:p>
        </p:txBody>
      </p:sp>
      <p:sp>
        <p:nvSpPr>
          <p:cNvPr id="24579" name="AutoShape 4">
            <a:hlinkClick r:id="rId2" action="ppaction://hlinksldjump" highlightClick="1"/>
          </p:cNvPr>
          <p:cNvSpPr>
            <a:spLocks noChangeArrowheads="1"/>
          </p:cNvSpPr>
          <p:nvPr/>
        </p:nvSpPr>
        <p:spPr bwMode="auto">
          <a:xfrm>
            <a:off x="8403689" y="4839658"/>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24580" name="AutoShape 2"/>
          <p:cNvSpPr>
            <a:spLocks noChangeArrowheads="1"/>
          </p:cNvSpPr>
          <p:nvPr/>
        </p:nvSpPr>
        <p:spPr bwMode="auto">
          <a:xfrm>
            <a:off x="1485900" y="205979"/>
            <a:ext cx="4436269" cy="313134"/>
          </a:xfrm>
          <a:prstGeom prst="flowChartProcess">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350" b="1">
                <a:solidFill>
                  <a:srgbClr val="000066"/>
                </a:solidFill>
              </a:rPr>
              <a:t>Investigation by Analyst and Supervisor continued</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2389705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a:hlinkClick r:id="rId2" action="ppaction://hlinksldjump"/>
          </p:cNvPr>
          <p:cNvSpPr>
            <a:spLocks noChangeArrowheads="1"/>
          </p:cNvSpPr>
          <p:nvPr/>
        </p:nvSpPr>
        <p:spPr bwMode="auto">
          <a:xfrm>
            <a:off x="3545681" y="450056"/>
            <a:ext cx="2268141" cy="377429"/>
          </a:xfrm>
          <a:prstGeom prst="flowChartProcess">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Phase II Investigation</a:t>
            </a:r>
            <a:endParaRPr lang="en-GB" altLang="en-US" sz="1350"/>
          </a:p>
        </p:txBody>
      </p:sp>
      <p:sp>
        <p:nvSpPr>
          <p:cNvPr id="25603" name="AutoShape 3"/>
          <p:cNvSpPr>
            <a:spLocks noChangeArrowheads="1"/>
          </p:cNvSpPr>
          <p:nvPr/>
        </p:nvSpPr>
        <p:spPr bwMode="auto">
          <a:xfrm>
            <a:off x="1978819" y="1259682"/>
            <a:ext cx="1396604" cy="540544"/>
          </a:xfrm>
          <a:prstGeom prst="flowChartProcess">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Raise Deviation/</a:t>
            </a:r>
          </a:p>
          <a:p>
            <a:pPr algn="ctr" eaLnBrk="1" hangingPunct="1">
              <a:spcBef>
                <a:spcPct val="0"/>
              </a:spcBef>
              <a:buFontTx/>
              <a:buNone/>
            </a:pPr>
            <a:r>
              <a:rPr lang="en-GB" altLang="en-US" sz="1200"/>
              <a:t>Failure Investigation</a:t>
            </a:r>
            <a:endParaRPr lang="en-GB" altLang="en-US" sz="1350"/>
          </a:p>
        </p:txBody>
      </p:sp>
      <p:sp>
        <p:nvSpPr>
          <p:cNvPr id="25604" name="AutoShape 4">
            <a:hlinkClick r:id="rId3" action="ppaction://hlinksldjump"/>
          </p:cNvPr>
          <p:cNvSpPr>
            <a:spLocks noChangeArrowheads="1"/>
          </p:cNvSpPr>
          <p:nvPr/>
        </p:nvSpPr>
        <p:spPr bwMode="auto">
          <a:xfrm>
            <a:off x="5381625" y="1259681"/>
            <a:ext cx="1350169" cy="647700"/>
          </a:xfrm>
          <a:prstGeom prst="flowChartProcess">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Conduct Laboratory</a:t>
            </a:r>
          </a:p>
          <a:p>
            <a:pPr algn="ctr" eaLnBrk="1" hangingPunct="1">
              <a:spcBef>
                <a:spcPct val="0"/>
              </a:spcBef>
              <a:buFontTx/>
              <a:buNone/>
            </a:pPr>
            <a:r>
              <a:rPr lang="en-GB" altLang="en-US" sz="1200"/>
              <a:t> Failure</a:t>
            </a:r>
          </a:p>
          <a:p>
            <a:pPr algn="ctr" eaLnBrk="1" hangingPunct="1">
              <a:spcBef>
                <a:spcPct val="0"/>
              </a:spcBef>
              <a:buFontTx/>
              <a:buNone/>
            </a:pPr>
            <a:r>
              <a:rPr lang="en-GB" altLang="en-US" sz="1200"/>
              <a:t> Investigation</a:t>
            </a:r>
            <a:endParaRPr lang="en-GB" altLang="en-US" sz="1350"/>
          </a:p>
        </p:txBody>
      </p:sp>
      <p:sp>
        <p:nvSpPr>
          <p:cNvPr id="25605" name="AutoShape 5"/>
          <p:cNvSpPr>
            <a:spLocks noChangeArrowheads="1"/>
          </p:cNvSpPr>
          <p:nvPr/>
        </p:nvSpPr>
        <p:spPr bwMode="auto">
          <a:xfrm>
            <a:off x="2137172" y="2069307"/>
            <a:ext cx="1079897" cy="702469"/>
          </a:xfrm>
          <a:prstGeom prst="flowChartProcess">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Manufacturing</a:t>
            </a:r>
          </a:p>
          <a:p>
            <a:pPr algn="ctr" eaLnBrk="1" hangingPunct="1">
              <a:spcBef>
                <a:spcPct val="0"/>
              </a:spcBef>
              <a:buFontTx/>
              <a:buNone/>
            </a:pPr>
            <a:r>
              <a:rPr lang="en-GB" altLang="en-US" sz="1200"/>
              <a:t> Investigation</a:t>
            </a:r>
            <a:endParaRPr lang="en-GB" altLang="en-US" sz="1350"/>
          </a:p>
        </p:txBody>
      </p:sp>
      <p:sp>
        <p:nvSpPr>
          <p:cNvPr id="25606" name="AutoShape 6"/>
          <p:cNvSpPr>
            <a:spLocks noChangeArrowheads="1"/>
          </p:cNvSpPr>
          <p:nvPr/>
        </p:nvSpPr>
        <p:spPr bwMode="auto">
          <a:xfrm>
            <a:off x="2843213" y="3203972"/>
            <a:ext cx="1188244" cy="647700"/>
          </a:xfrm>
          <a:prstGeom prst="flowChartProcess">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No Assignable</a:t>
            </a:r>
          </a:p>
          <a:p>
            <a:pPr algn="ctr" eaLnBrk="1" hangingPunct="1">
              <a:spcBef>
                <a:spcPct val="0"/>
              </a:spcBef>
              <a:buFontTx/>
              <a:buNone/>
            </a:pPr>
            <a:r>
              <a:rPr lang="en-GB" altLang="en-US" sz="1200"/>
              <a:t> Cause Identified</a:t>
            </a:r>
            <a:endParaRPr lang="en-GB" altLang="en-US" sz="1350"/>
          </a:p>
        </p:txBody>
      </p:sp>
      <p:sp>
        <p:nvSpPr>
          <p:cNvPr id="25607" name="AutoShape 7"/>
          <p:cNvSpPr>
            <a:spLocks noChangeArrowheads="1"/>
          </p:cNvSpPr>
          <p:nvPr/>
        </p:nvSpPr>
        <p:spPr bwMode="auto">
          <a:xfrm>
            <a:off x="1654969" y="3203972"/>
            <a:ext cx="809625" cy="594122"/>
          </a:xfrm>
          <a:prstGeom prst="flowChartProcess">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Assignable</a:t>
            </a:r>
          </a:p>
          <a:p>
            <a:pPr algn="ctr" eaLnBrk="1" hangingPunct="1">
              <a:spcBef>
                <a:spcPct val="0"/>
              </a:spcBef>
              <a:buFontTx/>
              <a:buNone/>
            </a:pPr>
            <a:r>
              <a:rPr lang="en-GB" altLang="en-US" sz="1200"/>
              <a:t> Cause</a:t>
            </a:r>
            <a:endParaRPr lang="en-GB" altLang="en-US" sz="1350"/>
          </a:p>
        </p:txBody>
      </p:sp>
      <p:sp>
        <p:nvSpPr>
          <p:cNvPr id="25608" name="AutoShape 8"/>
          <p:cNvSpPr>
            <a:spLocks noChangeArrowheads="1"/>
          </p:cNvSpPr>
          <p:nvPr/>
        </p:nvSpPr>
        <p:spPr bwMode="auto">
          <a:xfrm>
            <a:off x="1331119" y="4337447"/>
            <a:ext cx="1334691" cy="323850"/>
          </a:xfrm>
          <a:prstGeom prst="flowChartTerminator">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Disposition Batch</a:t>
            </a:r>
            <a:endParaRPr lang="en-GB" altLang="en-US" sz="1350"/>
          </a:p>
        </p:txBody>
      </p:sp>
      <p:cxnSp>
        <p:nvCxnSpPr>
          <p:cNvPr id="25609" name="AutoShape 9"/>
          <p:cNvCxnSpPr>
            <a:cxnSpLocks noChangeShapeType="1"/>
            <a:stCxn id="25602" idx="1"/>
            <a:endCxn id="25603" idx="0"/>
          </p:cNvCxnSpPr>
          <p:nvPr/>
        </p:nvCxnSpPr>
        <p:spPr bwMode="auto">
          <a:xfrm rot="10800000" flipV="1">
            <a:off x="2677716" y="639367"/>
            <a:ext cx="853678" cy="620315"/>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10" name="AutoShape 10"/>
          <p:cNvCxnSpPr>
            <a:cxnSpLocks noChangeShapeType="1"/>
            <a:stCxn id="25603" idx="2"/>
            <a:endCxn id="25605" idx="0"/>
          </p:cNvCxnSpPr>
          <p:nvPr/>
        </p:nvCxnSpPr>
        <p:spPr bwMode="auto">
          <a:xfrm>
            <a:off x="2677716" y="1800226"/>
            <a:ext cx="0" cy="26908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11" name="AutoShape 11"/>
          <p:cNvCxnSpPr>
            <a:cxnSpLocks noChangeShapeType="1"/>
            <a:stCxn id="25605" idx="2"/>
            <a:endCxn id="25607" idx="0"/>
          </p:cNvCxnSpPr>
          <p:nvPr/>
        </p:nvCxnSpPr>
        <p:spPr bwMode="auto">
          <a:xfrm rot="5400000">
            <a:off x="2152651" y="2678907"/>
            <a:ext cx="432197" cy="617935"/>
          </a:xfrm>
          <a:prstGeom prst="bentConnector3">
            <a:avLst>
              <a:gd name="adj1" fmla="val 4986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12" name="AutoShape 12"/>
          <p:cNvCxnSpPr>
            <a:cxnSpLocks noChangeShapeType="1"/>
            <a:stCxn id="25606" idx="3"/>
            <a:endCxn id="25604" idx="1"/>
          </p:cNvCxnSpPr>
          <p:nvPr/>
        </p:nvCxnSpPr>
        <p:spPr bwMode="auto">
          <a:xfrm flipV="1">
            <a:off x="4031457" y="1583531"/>
            <a:ext cx="1335881" cy="1944291"/>
          </a:xfrm>
          <a:prstGeom prst="bentConnector3">
            <a:avLst>
              <a:gd name="adj1" fmla="val 50537"/>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13" name="AutoShape 13"/>
          <p:cNvCxnSpPr>
            <a:cxnSpLocks noChangeShapeType="1"/>
            <a:stCxn id="25602" idx="3"/>
            <a:endCxn id="25604" idx="0"/>
          </p:cNvCxnSpPr>
          <p:nvPr/>
        </p:nvCxnSpPr>
        <p:spPr bwMode="auto">
          <a:xfrm>
            <a:off x="5828110" y="639366"/>
            <a:ext cx="228600" cy="606028"/>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14" name="AutoShape 14"/>
          <p:cNvCxnSpPr>
            <a:cxnSpLocks noChangeShapeType="1"/>
            <a:stCxn id="25604" idx="2"/>
          </p:cNvCxnSpPr>
          <p:nvPr/>
        </p:nvCxnSpPr>
        <p:spPr bwMode="auto">
          <a:xfrm rot="5400000">
            <a:off x="4139803" y="1813322"/>
            <a:ext cx="1808560" cy="2025254"/>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615" name="Line 15"/>
          <p:cNvSpPr>
            <a:spLocks noChangeShapeType="1"/>
          </p:cNvSpPr>
          <p:nvPr/>
        </p:nvSpPr>
        <p:spPr bwMode="auto">
          <a:xfrm>
            <a:off x="1816894" y="3798094"/>
            <a:ext cx="0" cy="5393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900"/>
          </a:p>
        </p:txBody>
      </p:sp>
      <p:sp>
        <p:nvSpPr>
          <p:cNvPr id="25616" name="AutoShape 16">
            <a:hlinkClick r:id="rId4" action="ppaction://hlinksldjump" highlightClick="1"/>
          </p:cNvPr>
          <p:cNvSpPr>
            <a:spLocks noChangeArrowheads="1"/>
          </p:cNvSpPr>
          <p:nvPr/>
        </p:nvSpPr>
        <p:spPr bwMode="auto">
          <a:xfrm>
            <a:off x="8403689" y="4839657"/>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17" name="AutoShape 4">
            <a:hlinkClick r:id="rId5"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4015815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4">
            <a:hlinkClick r:id="rId2" action="ppaction://hlinksldjump" highlightClick="1"/>
          </p:cNvPr>
          <p:cNvSpPr>
            <a:spLocks noChangeArrowheads="1"/>
          </p:cNvSpPr>
          <p:nvPr/>
        </p:nvSpPr>
        <p:spPr bwMode="auto">
          <a:xfrm>
            <a:off x="8403689" y="4839657"/>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26627" name="AutoShape 25"/>
          <p:cNvSpPr>
            <a:spLocks noChangeArrowheads="1"/>
          </p:cNvSpPr>
          <p:nvPr/>
        </p:nvSpPr>
        <p:spPr bwMode="auto">
          <a:xfrm>
            <a:off x="2250281" y="1059656"/>
            <a:ext cx="4158854" cy="485775"/>
          </a:xfrm>
          <a:prstGeom prst="flowChartProcess">
            <a:avLst/>
          </a:prstGeom>
          <a:solidFill>
            <a:srgbClr val="CC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GB" altLang="en-US" sz="1200"/>
          </a:p>
          <a:p>
            <a:pPr algn="ctr" eaLnBrk="1" hangingPunct="1">
              <a:spcBef>
                <a:spcPct val="0"/>
              </a:spcBef>
              <a:buFontTx/>
              <a:buNone/>
            </a:pPr>
            <a:r>
              <a:rPr lang="en-GB" altLang="en-US" sz="1200"/>
              <a:t>Follow Approved Protocol</a:t>
            </a:r>
          </a:p>
          <a:p>
            <a:pPr algn="ctr" eaLnBrk="1" hangingPunct="1">
              <a:spcBef>
                <a:spcPct val="0"/>
              </a:spcBef>
              <a:buFontTx/>
              <a:buNone/>
            </a:pPr>
            <a:r>
              <a:rPr lang="en-GB" altLang="en-US" sz="1200"/>
              <a:t>Execute Investigation (Hypothesis Testing)</a:t>
            </a:r>
          </a:p>
          <a:p>
            <a:pPr algn="ctr" eaLnBrk="1" hangingPunct="1">
              <a:spcBef>
                <a:spcPct val="0"/>
              </a:spcBef>
              <a:buFontTx/>
              <a:buNone/>
            </a:pPr>
            <a:endParaRPr lang="en-GB" altLang="en-US" sz="1350"/>
          </a:p>
        </p:txBody>
      </p:sp>
      <p:sp>
        <p:nvSpPr>
          <p:cNvPr id="26628" name="AutoShape 26">
            <a:hlinkClick r:id="rId3" action="ppaction://hlinksldjump"/>
          </p:cNvPr>
          <p:cNvSpPr>
            <a:spLocks noChangeArrowheads="1"/>
          </p:cNvSpPr>
          <p:nvPr/>
        </p:nvSpPr>
        <p:spPr bwMode="auto">
          <a:xfrm>
            <a:off x="3087291" y="465535"/>
            <a:ext cx="2484834" cy="432197"/>
          </a:xfrm>
          <a:prstGeom prst="flowChartProcess">
            <a:avLst/>
          </a:prstGeom>
          <a:solidFill>
            <a:srgbClr val="CC99FF"/>
          </a:solid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Phase II</a:t>
            </a:r>
          </a:p>
          <a:p>
            <a:pPr algn="ctr" eaLnBrk="1" hangingPunct="1">
              <a:spcBef>
                <a:spcPct val="0"/>
              </a:spcBef>
              <a:buFontTx/>
              <a:buNone/>
            </a:pPr>
            <a:r>
              <a:rPr lang="en-GB" altLang="en-US" sz="1200"/>
              <a:t>Conducting Failure Investigation</a:t>
            </a:r>
            <a:endParaRPr lang="en-GB" altLang="en-US" sz="1350"/>
          </a:p>
        </p:txBody>
      </p:sp>
      <p:sp>
        <p:nvSpPr>
          <p:cNvPr id="26629" name="AutoShape 27"/>
          <p:cNvSpPr>
            <a:spLocks noChangeArrowheads="1"/>
          </p:cNvSpPr>
          <p:nvPr/>
        </p:nvSpPr>
        <p:spPr bwMode="auto">
          <a:xfrm>
            <a:off x="1466850" y="2518173"/>
            <a:ext cx="1674019" cy="378619"/>
          </a:xfrm>
          <a:prstGeom prst="flowChartProcess">
            <a:avLst/>
          </a:prstGeom>
          <a:solidFill>
            <a:srgbClr val="CC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OOS Results Obtained</a:t>
            </a:r>
          </a:p>
          <a:p>
            <a:pPr algn="ctr" eaLnBrk="1" hangingPunct="1">
              <a:spcBef>
                <a:spcPct val="0"/>
              </a:spcBef>
              <a:buFontTx/>
              <a:buNone/>
            </a:pPr>
            <a:r>
              <a:rPr lang="en-GB" altLang="en-US" sz="1200"/>
              <a:t>Confirm OOS</a:t>
            </a:r>
            <a:endParaRPr lang="en-GB" altLang="en-US" sz="1350"/>
          </a:p>
        </p:txBody>
      </p:sp>
      <p:sp>
        <p:nvSpPr>
          <p:cNvPr id="26630" name="AutoShape 28"/>
          <p:cNvSpPr>
            <a:spLocks noChangeArrowheads="1"/>
          </p:cNvSpPr>
          <p:nvPr/>
        </p:nvSpPr>
        <p:spPr bwMode="auto">
          <a:xfrm>
            <a:off x="1493044" y="3436144"/>
            <a:ext cx="1620441" cy="270272"/>
          </a:xfrm>
          <a:prstGeom prst="flowChartProcess">
            <a:avLst/>
          </a:prstGeom>
          <a:solidFill>
            <a:srgbClr val="CC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No Further Retest</a:t>
            </a:r>
            <a:endParaRPr lang="en-GB" altLang="en-US" sz="1350"/>
          </a:p>
        </p:txBody>
      </p:sp>
      <p:sp>
        <p:nvSpPr>
          <p:cNvPr id="26631" name="AutoShape 29">
            <a:hlinkClick r:id="rId4" action="ppaction://hlinksldjump"/>
          </p:cNvPr>
          <p:cNvSpPr>
            <a:spLocks noChangeArrowheads="1"/>
          </p:cNvSpPr>
          <p:nvPr/>
        </p:nvSpPr>
        <p:spPr bwMode="auto">
          <a:xfrm>
            <a:off x="3519488" y="2284810"/>
            <a:ext cx="1619250" cy="378619"/>
          </a:xfrm>
          <a:prstGeom prst="flowChartProcess">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No Assignable  Cause</a:t>
            </a:r>
            <a:endParaRPr lang="en-GB" altLang="en-US" sz="1350"/>
          </a:p>
        </p:txBody>
      </p:sp>
      <p:sp>
        <p:nvSpPr>
          <p:cNvPr id="26632" name="AutoShape 30"/>
          <p:cNvSpPr>
            <a:spLocks noChangeArrowheads="1"/>
          </p:cNvSpPr>
          <p:nvPr/>
        </p:nvSpPr>
        <p:spPr bwMode="auto">
          <a:xfrm>
            <a:off x="3519488" y="2909888"/>
            <a:ext cx="1619250" cy="270272"/>
          </a:xfrm>
          <a:prstGeom prst="flowChartProcess">
            <a:avLst/>
          </a:prstGeom>
          <a:solidFill>
            <a:srgbClr val="CC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Report All Results</a:t>
            </a:r>
            <a:endParaRPr lang="en-GB" altLang="en-US" sz="1350"/>
          </a:p>
        </p:txBody>
      </p:sp>
      <p:sp>
        <p:nvSpPr>
          <p:cNvPr id="26633" name="AutoShape 31"/>
          <p:cNvSpPr>
            <a:spLocks noChangeArrowheads="1"/>
          </p:cNvSpPr>
          <p:nvPr/>
        </p:nvSpPr>
        <p:spPr bwMode="auto">
          <a:xfrm>
            <a:off x="5509022" y="2518173"/>
            <a:ext cx="1295400" cy="325040"/>
          </a:xfrm>
          <a:prstGeom prst="flowChartProcess">
            <a:avLst/>
          </a:prstGeom>
          <a:solidFill>
            <a:srgbClr val="CC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Assignable Cause</a:t>
            </a:r>
            <a:endParaRPr lang="en-GB" altLang="en-US" sz="1350"/>
          </a:p>
        </p:txBody>
      </p:sp>
      <p:sp>
        <p:nvSpPr>
          <p:cNvPr id="26634" name="AutoShape 32"/>
          <p:cNvSpPr>
            <a:spLocks noChangeArrowheads="1"/>
          </p:cNvSpPr>
          <p:nvPr/>
        </p:nvSpPr>
        <p:spPr bwMode="auto">
          <a:xfrm>
            <a:off x="5563791" y="3327798"/>
            <a:ext cx="1187053" cy="378619"/>
          </a:xfrm>
          <a:prstGeom prst="flowChartProcess">
            <a:avLst/>
          </a:prstGeom>
          <a:solidFill>
            <a:srgbClr val="CC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Report Retest</a:t>
            </a:r>
          </a:p>
          <a:p>
            <a:pPr algn="ctr" eaLnBrk="1" hangingPunct="1">
              <a:spcBef>
                <a:spcPct val="0"/>
              </a:spcBef>
              <a:buFontTx/>
              <a:buNone/>
            </a:pPr>
            <a:r>
              <a:rPr lang="en-GB" altLang="en-US" sz="1200"/>
              <a:t> Results</a:t>
            </a:r>
            <a:endParaRPr lang="en-GB" altLang="en-US" sz="1350"/>
          </a:p>
        </p:txBody>
      </p:sp>
      <p:sp>
        <p:nvSpPr>
          <p:cNvPr id="26635" name="AutoShape 33"/>
          <p:cNvSpPr>
            <a:spLocks noChangeArrowheads="1"/>
          </p:cNvSpPr>
          <p:nvPr/>
        </p:nvSpPr>
        <p:spPr bwMode="auto">
          <a:xfrm>
            <a:off x="6929438" y="3274219"/>
            <a:ext cx="685800" cy="457200"/>
          </a:xfrm>
          <a:prstGeom prst="flowChartProcess">
            <a:avLst/>
          </a:prstGeom>
          <a:solidFill>
            <a:srgbClr val="CC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Generate</a:t>
            </a:r>
          </a:p>
          <a:p>
            <a:pPr algn="ctr" eaLnBrk="1" hangingPunct="1">
              <a:spcBef>
                <a:spcPct val="0"/>
              </a:spcBef>
              <a:buFontTx/>
              <a:buNone/>
            </a:pPr>
            <a:r>
              <a:rPr lang="en-GB" altLang="en-US" sz="1200"/>
              <a:t> CAPA</a:t>
            </a:r>
            <a:endParaRPr lang="en-GB" altLang="en-US" sz="1350"/>
          </a:p>
        </p:txBody>
      </p:sp>
      <p:sp>
        <p:nvSpPr>
          <p:cNvPr id="26636" name="AutoShape 34">
            <a:hlinkClick r:id="rId5" action="ppaction://hlinksldjump"/>
          </p:cNvPr>
          <p:cNvSpPr>
            <a:spLocks noChangeArrowheads="1"/>
          </p:cNvSpPr>
          <p:nvPr/>
        </p:nvSpPr>
        <p:spPr bwMode="auto">
          <a:xfrm>
            <a:off x="3479006" y="3975498"/>
            <a:ext cx="1701404" cy="377428"/>
          </a:xfrm>
          <a:prstGeom prst="flowChartProcess">
            <a:avLst/>
          </a:prstGeom>
          <a:solidFill>
            <a:srgbClr val="FF9966"/>
          </a:solid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Phase III Investigation</a:t>
            </a:r>
            <a:endParaRPr lang="en-GB" altLang="en-US" sz="1350"/>
          </a:p>
        </p:txBody>
      </p:sp>
      <p:sp>
        <p:nvSpPr>
          <p:cNvPr id="26637" name="AutoShape 35"/>
          <p:cNvSpPr>
            <a:spLocks noChangeArrowheads="1"/>
          </p:cNvSpPr>
          <p:nvPr/>
        </p:nvSpPr>
        <p:spPr bwMode="auto">
          <a:xfrm>
            <a:off x="5436394" y="3975497"/>
            <a:ext cx="1443038" cy="485775"/>
          </a:xfrm>
          <a:prstGeom prst="flowChartTerminator">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050"/>
              <a:t>Impact Assessment/</a:t>
            </a:r>
          </a:p>
          <a:p>
            <a:pPr algn="ctr" eaLnBrk="1" hangingPunct="1">
              <a:spcBef>
                <a:spcPct val="0"/>
              </a:spcBef>
              <a:buFontTx/>
              <a:buNone/>
            </a:pPr>
            <a:r>
              <a:rPr lang="en-GB" altLang="en-US" sz="1050"/>
              <a:t>Disposition Batch</a:t>
            </a:r>
            <a:endParaRPr lang="en-GB" altLang="en-US" sz="1350"/>
          </a:p>
        </p:txBody>
      </p:sp>
      <p:sp>
        <p:nvSpPr>
          <p:cNvPr id="26638" name="AutoShape 36"/>
          <p:cNvSpPr>
            <a:spLocks noChangeArrowheads="1"/>
          </p:cNvSpPr>
          <p:nvPr/>
        </p:nvSpPr>
        <p:spPr bwMode="auto">
          <a:xfrm>
            <a:off x="6840141" y="2518173"/>
            <a:ext cx="864394" cy="540544"/>
          </a:xfrm>
          <a:prstGeom prst="flowChartInputOutput">
            <a:avLst/>
          </a:prstGeom>
          <a:solidFill>
            <a:srgbClr val="CC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900"/>
              <a:t>Invalidate</a:t>
            </a:r>
          </a:p>
          <a:p>
            <a:pPr algn="ctr" eaLnBrk="1" hangingPunct="1">
              <a:spcBef>
                <a:spcPct val="0"/>
              </a:spcBef>
              <a:buFontTx/>
              <a:buNone/>
            </a:pPr>
            <a:r>
              <a:rPr lang="en-GB" altLang="en-US" sz="900"/>
              <a:t> Original</a:t>
            </a:r>
          </a:p>
          <a:p>
            <a:pPr algn="ctr" eaLnBrk="1" hangingPunct="1">
              <a:spcBef>
                <a:spcPct val="0"/>
              </a:spcBef>
              <a:buFontTx/>
              <a:buNone/>
            </a:pPr>
            <a:r>
              <a:rPr lang="en-GB" altLang="en-US" sz="900"/>
              <a:t> Results</a:t>
            </a:r>
            <a:endParaRPr lang="en-GB" altLang="en-US" sz="1350"/>
          </a:p>
        </p:txBody>
      </p:sp>
      <p:cxnSp>
        <p:nvCxnSpPr>
          <p:cNvPr id="26639" name="AutoShape 37"/>
          <p:cNvCxnSpPr>
            <a:cxnSpLocks noChangeShapeType="1"/>
            <a:stCxn id="26628" idx="2"/>
            <a:endCxn id="26627" idx="0"/>
          </p:cNvCxnSpPr>
          <p:nvPr/>
        </p:nvCxnSpPr>
        <p:spPr bwMode="auto">
          <a:xfrm>
            <a:off x="4330304" y="897731"/>
            <a:ext cx="0" cy="1619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0" name="AutoShape 38"/>
          <p:cNvCxnSpPr>
            <a:cxnSpLocks noChangeShapeType="1"/>
            <a:stCxn id="26629" idx="2"/>
            <a:endCxn id="26630" idx="0"/>
          </p:cNvCxnSpPr>
          <p:nvPr/>
        </p:nvCxnSpPr>
        <p:spPr bwMode="auto">
          <a:xfrm>
            <a:off x="2303860" y="2896791"/>
            <a:ext cx="0" cy="53935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1" name="AutoShape 39"/>
          <p:cNvCxnSpPr>
            <a:cxnSpLocks noChangeShapeType="1"/>
            <a:stCxn id="26631" idx="2"/>
            <a:endCxn id="26632" idx="0"/>
          </p:cNvCxnSpPr>
          <p:nvPr/>
        </p:nvCxnSpPr>
        <p:spPr bwMode="auto">
          <a:xfrm>
            <a:off x="4329113" y="2677716"/>
            <a:ext cx="0" cy="23217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2" name="AutoShape 41"/>
          <p:cNvCxnSpPr>
            <a:cxnSpLocks noChangeShapeType="1"/>
            <a:stCxn id="26633" idx="2"/>
            <a:endCxn id="26634" idx="0"/>
          </p:cNvCxnSpPr>
          <p:nvPr/>
        </p:nvCxnSpPr>
        <p:spPr bwMode="auto">
          <a:xfrm>
            <a:off x="6156723" y="2843213"/>
            <a:ext cx="1190" cy="48458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3" name="AutoShape 42"/>
          <p:cNvCxnSpPr>
            <a:cxnSpLocks noChangeShapeType="1"/>
            <a:stCxn id="26634" idx="2"/>
            <a:endCxn id="26637" idx="0"/>
          </p:cNvCxnSpPr>
          <p:nvPr/>
        </p:nvCxnSpPr>
        <p:spPr bwMode="auto">
          <a:xfrm>
            <a:off x="6157913" y="3706417"/>
            <a:ext cx="0" cy="26908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4" name="AutoShape 43"/>
          <p:cNvCxnSpPr>
            <a:cxnSpLocks noChangeShapeType="1"/>
            <a:stCxn id="26633" idx="3"/>
            <a:endCxn id="26638" idx="2"/>
          </p:cNvCxnSpPr>
          <p:nvPr/>
        </p:nvCxnSpPr>
        <p:spPr bwMode="auto">
          <a:xfrm>
            <a:off x="6804422" y="2681288"/>
            <a:ext cx="122634" cy="107156"/>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5" name="AutoShape 44"/>
          <p:cNvCxnSpPr>
            <a:cxnSpLocks noChangeShapeType="1"/>
            <a:stCxn id="26638" idx="4"/>
            <a:endCxn id="26635" idx="0"/>
          </p:cNvCxnSpPr>
          <p:nvPr/>
        </p:nvCxnSpPr>
        <p:spPr bwMode="auto">
          <a:xfrm>
            <a:off x="7272338" y="3058716"/>
            <a:ext cx="0" cy="21550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6" name="AutoShape 45"/>
          <p:cNvCxnSpPr>
            <a:cxnSpLocks noChangeShapeType="1"/>
            <a:endCxn id="26629" idx="0"/>
          </p:cNvCxnSpPr>
          <p:nvPr/>
        </p:nvCxnSpPr>
        <p:spPr bwMode="auto">
          <a:xfrm rot="10800000" flipV="1">
            <a:off x="2303860" y="2031206"/>
            <a:ext cx="2214563" cy="486966"/>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7" name="AutoShape 46"/>
          <p:cNvCxnSpPr>
            <a:cxnSpLocks noChangeShapeType="1"/>
            <a:endCxn id="26633" idx="0"/>
          </p:cNvCxnSpPr>
          <p:nvPr/>
        </p:nvCxnSpPr>
        <p:spPr bwMode="auto">
          <a:xfrm>
            <a:off x="4518422" y="2031206"/>
            <a:ext cx="1638300" cy="486966"/>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8" name="AutoShape 47"/>
          <p:cNvCxnSpPr>
            <a:cxnSpLocks noChangeShapeType="1"/>
            <a:stCxn id="26627" idx="2"/>
            <a:endCxn id="26631" idx="0"/>
          </p:cNvCxnSpPr>
          <p:nvPr/>
        </p:nvCxnSpPr>
        <p:spPr bwMode="auto">
          <a:xfrm flipH="1">
            <a:off x="4329113" y="1545431"/>
            <a:ext cx="1191" cy="72509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49" name="AutoShape 50"/>
          <p:cNvSpPr>
            <a:spLocks noChangeArrowheads="1"/>
          </p:cNvSpPr>
          <p:nvPr/>
        </p:nvSpPr>
        <p:spPr bwMode="auto">
          <a:xfrm>
            <a:off x="3627835" y="3414712"/>
            <a:ext cx="1403747" cy="377429"/>
          </a:xfrm>
          <a:prstGeom prst="flowChartDecision">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900"/>
              <a:t>Batch Disposition</a:t>
            </a:r>
          </a:p>
        </p:txBody>
      </p:sp>
      <p:cxnSp>
        <p:nvCxnSpPr>
          <p:cNvPr id="26650" name="AutoShape 51"/>
          <p:cNvCxnSpPr>
            <a:cxnSpLocks noChangeShapeType="1"/>
          </p:cNvCxnSpPr>
          <p:nvPr/>
        </p:nvCxnSpPr>
        <p:spPr bwMode="auto">
          <a:xfrm>
            <a:off x="4329113" y="3180160"/>
            <a:ext cx="0" cy="23217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1" name="AutoShape 52"/>
          <p:cNvCxnSpPr>
            <a:cxnSpLocks noChangeShapeType="1"/>
            <a:stCxn id="26649" idx="2"/>
          </p:cNvCxnSpPr>
          <p:nvPr/>
        </p:nvCxnSpPr>
        <p:spPr bwMode="auto">
          <a:xfrm flipH="1">
            <a:off x="4323160" y="3792141"/>
            <a:ext cx="7144" cy="207169"/>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AutoShape 4">
            <a:hlinkClick r:id="rId6"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3833535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657" name="AutoShape 15"/>
          <p:cNvCxnSpPr>
            <a:cxnSpLocks noChangeShapeType="1"/>
          </p:cNvCxnSpPr>
          <p:nvPr/>
        </p:nvCxnSpPr>
        <p:spPr bwMode="auto">
          <a:xfrm>
            <a:off x="4572000" y="789385"/>
            <a:ext cx="0" cy="6905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650" name="AutoShape 8">
            <a:hlinkClick r:id="rId2" action="ppaction://hlinksldjump"/>
          </p:cNvPr>
          <p:cNvSpPr>
            <a:spLocks noChangeArrowheads="1"/>
          </p:cNvSpPr>
          <p:nvPr/>
        </p:nvSpPr>
        <p:spPr bwMode="auto">
          <a:xfrm>
            <a:off x="3765948" y="1479947"/>
            <a:ext cx="1620440" cy="323850"/>
          </a:xfrm>
          <a:prstGeom prst="flowChartProcess">
            <a:avLst/>
          </a:prstGeom>
          <a:gradFill rotWithShape="1">
            <a:gsLst>
              <a:gs pos="0">
                <a:srgbClr val="CC99FF"/>
              </a:gs>
              <a:gs pos="100000">
                <a:srgbClr val="FFE500"/>
              </a:gs>
            </a:gsLst>
            <a:lin ang="5400000" scaled="1"/>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Hypothesis Testing</a:t>
            </a:r>
            <a:endParaRPr lang="en-GB" altLang="en-US" sz="1350"/>
          </a:p>
        </p:txBody>
      </p:sp>
      <p:sp>
        <p:nvSpPr>
          <p:cNvPr id="27651" name="AutoShape 9"/>
          <p:cNvSpPr>
            <a:spLocks noChangeArrowheads="1"/>
          </p:cNvSpPr>
          <p:nvPr/>
        </p:nvSpPr>
        <p:spPr bwMode="auto">
          <a:xfrm>
            <a:off x="3113485" y="452438"/>
            <a:ext cx="2917031" cy="540544"/>
          </a:xfrm>
          <a:prstGeom prst="flowChartProcess">
            <a:avLst/>
          </a:prstGeom>
          <a:solidFill>
            <a:srgbClr val="CC99FF"/>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350"/>
              <a:t>Unknown Cause</a:t>
            </a:r>
          </a:p>
          <a:p>
            <a:pPr algn="ctr" eaLnBrk="1" hangingPunct="1">
              <a:spcBef>
                <a:spcPct val="0"/>
              </a:spcBef>
              <a:buFontTx/>
              <a:buNone/>
            </a:pPr>
            <a:r>
              <a:rPr lang="en-GB" altLang="en-US" sz="1350"/>
              <a:t>No Assignable  Cause</a:t>
            </a:r>
          </a:p>
        </p:txBody>
      </p:sp>
      <p:sp>
        <p:nvSpPr>
          <p:cNvPr id="27652" name="AutoShape 10">
            <a:hlinkClick r:id="rId3" action="ppaction://hlinksldjump"/>
          </p:cNvPr>
          <p:cNvSpPr>
            <a:spLocks noChangeArrowheads="1"/>
          </p:cNvSpPr>
          <p:nvPr/>
        </p:nvSpPr>
        <p:spPr bwMode="auto">
          <a:xfrm>
            <a:off x="4085035" y="2065735"/>
            <a:ext cx="971550" cy="269081"/>
          </a:xfrm>
          <a:prstGeom prst="flowChartProcess">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Re-Test</a:t>
            </a:r>
            <a:endParaRPr lang="en-GB" altLang="en-US" sz="1350"/>
          </a:p>
        </p:txBody>
      </p:sp>
      <p:sp>
        <p:nvSpPr>
          <p:cNvPr id="27653" name="AutoShape 11">
            <a:hlinkClick r:id="rId4" action="ppaction://hlinksldjump"/>
          </p:cNvPr>
          <p:cNvSpPr>
            <a:spLocks noChangeArrowheads="1"/>
          </p:cNvSpPr>
          <p:nvPr/>
        </p:nvSpPr>
        <p:spPr bwMode="auto">
          <a:xfrm>
            <a:off x="6043612" y="1934766"/>
            <a:ext cx="919163" cy="271463"/>
          </a:xfrm>
          <a:prstGeom prst="flowChartProcess">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Averaging</a:t>
            </a:r>
            <a:endParaRPr lang="en-GB" altLang="en-US" sz="1350"/>
          </a:p>
        </p:txBody>
      </p:sp>
      <p:sp>
        <p:nvSpPr>
          <p:cNvPr id="27654" name="AutoShape 12">
            <a:hlinkClick r:id="rId5" action="ppaction://hlinksldjump"/>
          </p:cNvPr>
          <p:cNvSpPr>
            <a:spLocks noChangeArrowheads="1"/>
          </p:cNvSpPr>
          <p:nvPr/>
        </p:nvSpPr>
        <p:spPr bwMode="auto">
          <a:xfrm>
            <a:off x="4004073" y="2597944"/>
            <a:ext cx="1134665" cy="270272"/>
          </a:xfrm>
          <a:prstGeom prst="flowChartProcess">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Re-Sampling</a:t>
            </a:r>
            <a:endParaRPr lang="en-GB" altLang="en-US" sz="1350"/>
          </a:p>
        </p:txBody>
      </p:sp>
      <p:sp>
        <p:nvSpPr>
          <p:cNvPr id="27655" name="AutoShape 13">
            <a:hlinkClick r:id="rId6" action="ppaction://hlinksldjump"/>
          </p:cNvPr>
          <p:cNvSpPr>
            <a:spLocks noChangeArrowheads="1"/>
          </p:cNvSpPr>
          <p:nvPr/>
        </p:nvSpPr>
        <p:spPr bwMode="auto">
          <a:xfrm>
            <a:off x="6054328" y="2481263"/>
            <a:ext cx="917972" cy="325041"/>
          </a:xfrm>
          <a:prstGeom prst="flowChartProcess">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Outlier test</a:t>
            </a:r>
            <a:endParaRPr lang="en-GB" altLang="en-US" sz="1350"/>
          </a:p>
        </p:txBody>
      </p:sp>
      <p:sp>
        <p:nvSpPr>
          <p:cNvPr id="27656" name="AutoShape 14">
            <a:hlinkClick r:id="rId7" action="ppaction://hlinksldjump"/>
          </p:cNvPr>
          <p:cNvSpPr>
            <a:spLocks noChangeArrowheads="1"/>
          </p:cNvSpPr>
          <p:nvPr/>
        </p:nvSpPr>
        <p:spPr bwMode="auto">
          <a:xfrm>
            <a:off x="4139804" y="3408760"/>
            <a:ext cx="864394" cy="270272"/>
          </a:xfrm>
          <a:prstGeom prst="flowChartProcess">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Stability</a:t>
            </a:r>
            <a:endParaRPr lang="en-GB" altLang="en-US" sz="1350"/>
          </a:p>
        </p:txBody>
      </p:sp>
      <p:cxnSp>
        <p:nvCxnSpPr>
          <p:cNvPr id="27658" name="AutoShape 16"/>
          <p:cNvCxnSpPr>
            <a:cxnSpLocks noChangeShapeType="1"/>
            <a:stCxn id="27650" idx="2"/>
            <a:endCxn id="27652" idx="0"/>
          </p:cNvCxnSpPr>
          <p:nvPr/>
        </p:nvCxnSpPr>
        <p:spPr bwMode="auto">
          <a:xfrm flipH="1">
            <a:off x="4570810" y="1803797"/>
            <a:ext cx="5953" cy="2619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59" name="AutoShape 17"/>
          <p:cNvCxnSpPr>
            <a:cxnSpLocks noChangeShapeType="1"/>
            <a:stCxn id="27652" idx="2"/>
            <a:endCxn id="27654" idx="0"/>
          </p:cNvCxnSpPr>
          <p:nvPr/>
        </p:nvCxnSpPr>
        <p:spPr bwMode="auto">
          <a:xfrm>
            <a:off x="4570810" y="2334816"/>
            <a:ext cx="0" cy="26312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60" name="AutoShape 18"/>
          <p:cNvCxnSpPr>
            <a:cxnSpLocks noChangeShapeType="1"/>
            <a:stCxn id="27651" idx="1"/>
          </p:cNvCxnSpPr>
          <p:nvPr/>
        </p:nvCxnSpPr>
        <p:spPr bwMode="auto">
          <a:xfrm rot="10800000" flipH="1" flipV="1">
            <a:off x="3113485" y="722710"/>
            <a:ext cx="1012031" cy="3399234"/>
          </a:xfrm>
          <a:prstGeom prst="bentConnector4">
            <a:avLst>
              <a:gd name="adj1" fmla="val -16940"/>
              <a:gd name="adj2" fmla="val 9980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661" name="AutoShape 19"/>
          <p:cNvSpPr>
            <a:spLocks/>
          </p:cNvSpPr>
          <p:nvPr/>
        </p:nvSpPr>
        <p:spPr bwMode="auto">
          <a:xfrm>
            <a:off x="5489972" y="1221581"/>
            <a:ext cx="323850" cy="2052638"/>
          </a:xfrm>
          <a:prstGeom prst="rightBrace">
            <a:avLst>
              <a:gd name="adj1" fmla="val 6669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27662" name="AutoShape 20">
            <a:hlinkClick r:id="rId8" action="ppaction://hlinksldjump" highlightClick="1"/>
          </p:cNvPr>
          <p:cNvSpPr>
            <a:spLocks noChangeArrowheads="1"/>
          </p:cNvSpPr>
          <p:nvPr/>
        </p:nvSpPr>
        <p:spPr bwMode="auto">
          <a:xfrm>
            <a:off x="8403690" y="4840266"/>
            <a:ext cx="24645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dirty="0"/>
          </a:p>
        </p:txBody>
      </p:sp>
      <p:sp>
        <p:nvSpPr>
          <p:cNvPr id="27663" name="Text Box 21">
            <a:hlinkClick r:id="rId9" action="ppaction://hlinksldjump"/>
          </p:cNvPr>
          <p:cNvSpPr txBox="1">
            <a:spLocks noChangeArrowheads="1"/>
          </p:cNvSpPr>
          <p:nvPr/>
        </p:nvSpPr>
        <p:spPr bwMode="auto">
          <a:xfrm>
            <a:off x="1319213" y="4838142"/>
            <a:ext cx="334566" cy="11541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750" dirty="0"/>
              <a:t>Home</a:t>
            </a:r>
          </a:p>
        </p:txBody>
      </p:sp>
      <p:sp>
        <p:nvSpPr>
          <p:cNvPr id="27664" name="AutoShape 13">
            <a:hlinkClick r:id="rId10" action="ppaction://hlinksldjump"/>
          </p:cNvPr>
          <p:cNvSpPr>
            <a:spLocks noChangeArrowheads="1"/>
          </p:cNvSpPr>
          <p:nvPr/>
        </p:nvSpPr>
        <p:spPr bwMode="auto">
          <a:xfrm>
            <a:off x="4139803" y="3921919"/>
            <a:ext cx="917972" cy="325041"/>
          </a:xfrm>
          <a:prstGeom prst="flowChartProcess">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Microbiology</a:t>
            </a:r>
            <a:endParaRPr lang="en-GB" altLang="en-US" sz="1350"/>
          </a:p>
        </p:txBody>
      </p:sp>
      <p:cxnSp>
        <p:nvCxnSpPr>
          <p:cNvPr id="27665" name="AutoShape 18"/>
          <p:cNvCxnSpPr>
            <a:cxnSpLocks noChangeShapeType="1"/>
            <a:stCxn id="27651" idx="1"/>
          </p:cNvCxnSpPr>
          <p:nvPr/>
        </p:nvCxnSpPr>
        <p:spPr bwMode="auto">
          <a:xfrm rot="10800000" flipH="1" flipV="1">
            <a:off x="3113485" y="722710"/>
            <a:ext cx="1012031" cy="2826544"/>
          </a:xfrm>
          <a:prstGeom prst="bentConnector4">
            <a:avLst>
              <a:gd name="adj1" fmla="val -16940"/>
              <a:gd name="adj2" fmla="val 10054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utoShape 4">
            <a:hlinkClick r:id="rId9"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1045938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91542" y="293490"/>
            <a:ext cx="7268066" cy="560784"/>
          </a:xfrm>
        </p:spPr>
        <p:txBody>
          <a:bodyPr/>
          <a:lstStyle/>
          <a:p>
            <a:r>
              <a:rPr lang="en-US" altLang="en-US" sz="2400" dirty="0"/>
              <a:t>How to use the Investigation Flowchart</a:t>
            </a:r>
            <a:endParaRPr lang="en-GB" altLang="en-US" sz="2400" dirty="0"/>
          </a:p>
        </p:txBody>
      </p:sp>
      <p:sp>
        <p:nvSpPr>
          <p:cNvPr id="9219" name="Rectangle 3"/>
          <p:cNvSpPr>
            <a:spLocks noGrp="1" noChangeArrowheads="1"/>
          </p:cNvSpPr>
          <p:nvPr>
            <p:ph type="body" idx="1"/>
          </p:nvPr>
        </p:nvSpPr>
        <p:spPr>
          <a:xfrm>
            <a:off x="1331119" y="1006078"/>
            <a:ext cx="6481763" cy="3394472"/>
          </a:xfrm>
        </p:spPr>
        <p:txBody>
          <a:bodyPr/>
          <a:lstStyle/>
          <a:p>
            <a:pPr algn="ctr" eaLnBrk="1" hangingPunct="1">
              <a:spcAft>
                <a:spcPct val="10000"/>
              </a:spcAft>
              <a:buSzPct val="90000"/>
              <a:buFont typeface="Times" panose="02020603050405020304" pitchFamily="18" charset="0"/>
              <a:buNone/>
            </a:pPr>
            <a:r>
              <a:rPr lang="en-US" altLang="en-US" sz="1350" b="1" u="sng" dirty="0"/>
              <a:t>Navigation:</a:t>
            </a:r>
          </a:p>
          <a:p>
            <a:pPr algn="ctr" eaLnBrk="1" hangingPunct="1">
              <a:spcAft>
                <a:spcPct val="10000"/>
              </a:spcAft>
              <a:buSzPct val="90000"/>
              <a:buFont typeface="Times" panose="02020603050405020304" pitchFamily="18" charset="0"/>
              <a:buNone/>
            </a:pPr>
            <a:endParaRPr lang="en-US" altLang="en-US" sz="1350" b="1" u="sng" dirty="0"/>
          </a:p>
          <a:p>
            <a:pPr eaLnBrk="1" hangingPunct="1">
              <a:spcAft>
                <a:spcPct val="10000"/>
              </a:spcAft>
              <a:buSzPct val="90000"/>
              <a:buFont typeface="Times" panose="02020603050405020304" pitchFamily="18" charset="0"/>
              <a:buNone/>
            </a:pPr>
            <a:r>
              <a:rPr lang="en-US" altLang="en-US" sz="1350" dirty="0"/>
              <a:t>Clicking on those Process Step boxes with a </a:t>
            </a:r>
            <a:r>
              <a:rPr lang="en-US" altLang="en-US" sz="1350" b="1" u="sng" dirty="0"/>
              <a:t>heavy border</a:t>
            </a:r>
            <a:r>
              <a:rPr lang="en-US" altLang="en-US" sz="1350" dirty="0"/>
              <a:t> in a process flow will take you to a new page with further detail about that investigation step.</a:t>
            </a:r>
          </a:p>
          <a:p>
            <a:pPr eaLnBrk="1" hangingPunct="1">
              <a:spcAft>
                <a:spcPct val="10000"/>
              </a:spcAft>
              <a:buSzPct val="90000"/>
              <a:buFont typeface="Times" panose="02020603050405020304" pitchFamily="18" charset="0"/>
              <a:buNone/>
            </a:pPr>
            <a:endParaRPr lang="en-US" altLang="en-US" sz="1350" dirty="0"/>
          </a:p>
          <a:p>
            <a:pPr eaLnBrk="1" hangingPunct="1">
              <a:spcAft>
                <a:spcPct val="10000"/>
              </a:spcAft>
              <a:buSzPct val="90000"/>
              <a:buFont typeface="Times" panose="02020603050405020304" pitchFamily="18" charset="0"/>
              <a:buNone/>
            </a:pPr>
            <a:r>
              <a:rPr lang="en-US" altLang="en-US" sz="1350" dirty="0"/>
              <a:t>On each page there a link to return to the Overview page</a:t>
            </a:r>
          </a:p>
          <a:p>
            <a:pPr eaLnBrk="1" hangingPunct="1">
              <a:spcAft>
                <a:spcPct val="10000"/>
              </a:spcAft>
              <a:buSzPct val="90000"/>
              <a:buFont typeface="Times" panose="02020603050405020304" pitchFamily="18" charset="0"/>
              <a:buNone/>
            </a:pPr>
            <a:endParaRPr lang="en-US" altLang="en-US" sz="1350" dirty="0"/>
          </a:p>
          <a:p>
            <a:pPr eaLnBrk="1" hangingPunct="1">
              <a:spcAft>
                <a:spcPct val="10000"/>
              </a:spcAft>
              <a:buSzPct val="90000"/>
              <a:buFont typeface="Times" panose="02020603050405020304" pitchFamily="18" charset="0"/>
              <a:buNone/>
            </a:pPr>
            <a:r>
              <a:rPr lang="en-US" altLang="en-US" sz="1350" dirty="0"/>
              <a:t>This moves back upwards with a section of the investigation step</a:t>
            </a:r>
          </a:p>
          <a:p>
            <a:pPr eaLnBrk="1" hangingPunct="1">
              <a:spcAft>
                <a:spcPct val="10000"/>
              </a:spcAft>
              <a:buSzPct val="90000"/>
              <a:buFont typeface="Times" panose="02020603050405020304" pitchFamily="18" charset="0"/>
              <a:buNone/>
            </a:pPr>
            <a:endParaRPr lang="en-US" altLang="en-US" sz="1350" dirty="0"/>
          </a:p>
          <a:p>
            <a:pPr eaLnBrk="1" hangingPunct="1">
              <a:spcAft>
                <a:spcPct val="10000"/>
              </a:spcAft>
              <a:buSzPct val="90000"/>
              <a:buFont typeface="Times" panose="02020603050405020304" pitchFamily="18" charset="0"/>
              <a:buNone/>
            </a:pPr>
            <a:r>
              <a:rPr lang="en-US" altLang="en-US" sz="1350" dirty="0"/>
              <a:t>This moves downwards to the next page</a:t>
            </a:r>
            <a:endParaRPr lang="en-GB" altLang="en-US" sz="1350" dirty="0"/>
          </a:p>
        </p:txBody>
      </p:sp>
      <p:sp>
        <p:nvSpPr>
          <p:cNvPr id="9220" name="AutoShape 12">
            <a:hlinkClick r:id="" action="ppaction://noaction" highlightClick="1"/>
          </p:cNvPr>
          <p:cNvSpPr>
            <a:spLocks noChangeArrowheads="1"/>
          </p:cNvSpPr>
          <p:nvPr/>
        </p:nvSpPr>
        <p:spPr bwMode="auto">
          <a:xfrm>
            <a:off x="6421494" y="2290397"/>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dirty="0"/>
          </a:p>
        </p:txBody>
      </p:sp>
      <p:sp>
        <p:nvSpPr>
          <p:cNvPr id="9221" name="AutoShape 12">
            <a:hlinkClick r:id="" action="ppaction://hlinkshowjump?jump=nextslide" highlightClick="1"/>
          </p:cNvPr>
          <p:cNvSpPr>
            <a:spLocks noChangeArrowheads="1"/>
          </p:cNvSpPr>
          <p:nvPr/>
        </p:nvSpPr>
        <p:spPr bwMode="auto">
          <a:xfrm rot="10800000">
            <a:off x="8403689" y="4839658"/>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9222" name="AutoShape 12">
            <a:hlinkClick r:id="" action="ppaction://noaction" highlightClick="1"/>
          </p:cNvPr>
          <p:cNvSpPr>
            <a:spLocks noChangeArrowheads="1"/>
          </p:cNvSpPr>
          <p:nvPr/>
        </p:nvSpPr>
        <p:spPr bwMode="auto">
          <a:xfrm>
            <a:off x="6421494" y="2848343"/>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9223" name="AutoShape 12">
            <a:hlinkClick r:id="" action="ppaction://noaction" highlightClick="1"/>
          </p:cNvPr>
          <p:cNvSpPr>
            <a:spLocks noChangeArrowheads="1"/>
          </p:cNvSpPr>
          <p:nvPr/>
        </p:nvSpPr>
        <p:spPr bwMode="auto">
          <a:xfrm rot="10800000">
            <a:off x="6421494" y="3340071"/>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800409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a:xfrm>
            <a:off x="1506141" y="253604"/>
            <a:ext cx="4416028" cy="313134"/>
          </a:xfrm>
          <a:prstGeom prst="flowChartProcess">
            <a:avLst/>
          </a:prstGeom>
          <a:solidFill>
            <a:srgbClr val="CC99FF"/>
          </a:solidFill>
          <a:ln>
            <a:solidFill>
              <a:schemeClr val="tx1"/>
            </a:solidFill>
            <a:miter lim="800000"/>
            <a:headEnd/>
            <a:tailEnd/>
          </a:ln>
        </p:spPr>
        <p:txBody>
          <a:bodyPr/>
          <a:lstStyle/>
          <a:p>
            <a:pPr algn="ctr" eaLnBrk="1" hangingPunct="1"/>
            <a:r>
              <a:rPr lang="en-GB" altLang="en-US" sz="1350">
                <a:solidFill>
                  <a:srgbClr val="000066"/>
                </a:solidFill>
              </a:rPr>
              <a:t>Phase II Investigation</a:t>
            </a:r>
          </a:p>
        </p:txBody>
      </p:sp>
      <p:sp>
        <p:nvSpPr>
          <p:cNvPr id="29699" name="Rectangle 3"/>
          <p:cNvSpPr>
            <a:spLocks noGrp="1" noChangeArrowheads="1"/>
          </p:cNvSpPr>
          <p:nvPr>
            <p:ph type="body" idx="1"/>
          </p:nvPr>
        </p:nvSpPr>
        <p:spPr>
          <a:xfrm>
            <a:off x="1485900" y="750094"/>
            <a:ext cx="5904310" cy="3657600"/>
          </a:xfrm>
          <a:noFill/>
        </p:spPr>
        <p:txBody>
          <a:bodyPr/>
          <a:lstStyle/>
          <a:p>
            <a:pPr eaLnBrk="1" hangingPunct="1">
              <a:lnSpc>
                <a:spcPct val="90000"/>
              </a:lnSpc>
              <a:buFont typeface="Times" panose="02020603050405020304" pitchFamily="18" charset="0"/>
              <a:buNone/>
            </a:pPr>
            <a:r>
              <a:rPr lang="en-GB" altLang="en-US" sz="1200" b="1"/>
              <a:t>Phase II investigation</a:t>
            </a:r>
          </a:p>
          <a:p>
            <a:pPr eaLnBrk="1" hangingPunct="1">
              <a:lnSpc>
                <a:spcPct val="90000"/>
              </a:lnSpc>
              <a:buFont typeface="Times" panose="02020603050405020304" pitchFamily="18" charset="0"/>
              <a:buNone/>
            </a:pPr>
            <a:endParaRPr lang="en-GB" altLang="en-US" sz="1200" b="1"/>
          </a:p>
          <a:p>
            <a:pPr eaLnBrk="1" hangingPunct="1">
              <a:lnSpc>
                <a:spcPct val="90000"/>
              </a:lnSpc>
            </a:pPr>
            <a:r>
              <a:rPr lang="en-GB" altLang="en-US" sz="1200"/>
              <a:t>Conducted when the phase I investigations did not  reveal an assignable laboratory error.  Phase II investigations are driven by written and approved instructions against hypothesis.  </a:t>
            </a:r>
            <a:r>
              <a:rPr lang="en-GB" altLang="en-US" sz="1200" b="1"/>
              <a:t>Prior to further testing a manufacturing investigation should be started to determine whether there was a possible manufacturing root cause</a:t>
            </a:r>
            <a:r>
              <a:rPr lang="en-GB" altLang="en-US" sz="1200"/>
              <a:t>.</a:t>
            </a:r>
          </a:p>
          <a:p>
            <a:pPr eaLnBrk="1" hangingPunct="1">
              <a:lnSpc>
                <a:spcPct val="90000"/>
              </a:lnSpc>
            </a:pPr>
            <a:endParaRPr lang="en-GB" altLang="en-US" sz="1200"/>
          </a:p>
          <a:p>
            <a:pPr eaLnBrk="1" hangingPunct="1">
              <a:lnSpc>
                <a:spcPct val="90000"/>
              </a:lnSpc>
            </a:pPr>
            <a:r>
              <a:rPr lang="en-GB" altLang="en-US" sz="1200"/>
              <a:t>If not already notified the contract giver/MAH/QP (in accordance with the responsibilities in the TA) should be notified along with production and QA if a manufacturing site.</a:t>
            </a:r>
          </a:p>
          <a:p>
            <a:pPr eaLnBrk="1" hangingPunct="1">
              <a:lnSpc>
                <a:spcPct val="90000"/>
              </a:lnSpc>
            </a:pPr>
            <a:endParaRPr lang="en-GB" altLang="en-US" sz="1200"/>
          </a:p>
          <a:p>
            <a:pPr eaLnBrk="1" hangingPunct="1">
              <a:lnSpc>
                <a:spcPct val="90000"/>
              </a:lnSpc>
            </a:pPr>
            <a:r>
              <a:rPr lang="en-GB" altLang="en-US" sz="1200"/>
              <a:t>It is important when considering performing additional testing that it is performed using a predefined retesting plan to include retests performed by an analyst other than the one who performed the original test.  A second analyst performing a retest should be at least as experienced and qualified in the method as the original analyst.</a:t>
            </a:r>
          </a:p>
          <a:p>
            <a:pPr eaLnBrk="1" hangingPunct="1">
              <a:lnSpc>
                <a:spcPct val="90000"/>
              </a:lnSpc>
            </a:pPr>
            <a:endParaRPr lang="en-GB" altLang="en-US" sz="1200"/>
          </a:p>
          <a:p>
            <a:pPr eaLnBrk="1" hangingPunct="1">
              <a:lnSpc>
                <a:spcPct val="90000"/>
              </a:lnSpc>
            </a:pPr>
            <a:r>
              <a:rPr lang="en-GB" altLang="en-US" sz="1200"/>
              <a:t>If the investigation determines analyst error all analysis using the same technique performed by the concerned analyst should be reviewed.</a:t>
            </a:r>
          </a:p>
        </p:txBody>
      </p:sp>
      <p:sp>
        <p:nvSpPr>
          <p:cNvPr id="29700" name="AutoShape 4">
            <a:hlinkClick r:id="rId2" action="ppaction://hlinksldjump" highlightClick="1"/>
          </p:cNvPr>
          <p:cNvSpPr>
            <a:spLocks noChangeArrowheads="1"/>
          </p:cNvSpPr>
          <p:nvPr/>
        </p:nvSpPr>
        <p:spPr bwMode="auto">
          <a:xfrm rot="10800000">
            <a:off x="8403690" y="4839658"/>
            <a:ext cx="24645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1570819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a:xfrm>
            <a:off x="1506141" y="253604"/>
            <a:ext cx="4416028" cy="313134"/>
          </a:xfrm>
          <a:prstGeom prst="flowChartProcess">
            <a:avLst/>
          </a:prstGeom>
          <a:solidFill>
            <a:srgbClr val="CC99FF"/>
          </a:solidFill>
          <a:ln>
            <a:solidFill>
              <a:schemeClr val="tx1"/>
            </a:solidFill>
            <a:miter lim="800000"/>
            <a:headEnd/>
            <a:tailEnd/>
          </a:ln>
        </p:spPr>
        <p:txBody>
          <a:bodyPr/>
          <a:lstStyle/>
          <a:p>
            <a:pPr algn="ctr" eaLnBrk="1" hangingPunct="1"/>
            <a:r>
              <a:rPr lang="en-GB" altLang="en-US" sz="1350">
                <a:solidFill>
                  <a:srgbClr val="000066"/>
                </a:solidFill>
              </a:rPr>
              <a:t>Phase II Investigation - Definitions</a:t>
            </a:r>
          </a:p>
        </p:txBody>
      </p:sp>
      <p:sp>
        <p:nvSpPr>
          <p:cNvPr id="30723" name="Rectangle 3"/>
          <p:cNvSpPr>
            <a:spLocks noGrp="1" noChangeArrowheads="1"/>
          </p:cNvSpPr>
          <p:nvPr>
            <p:ph type="body" idx="1"/>
          </p:nvPr>
        </p:nvSpPr>
        <p:spPr>
          <a:xfrm>
            <a:off x="1485900" y="750094"/>
            <a:ext cx="5904310" cy="3442097"/>
          </a:xfrm>
        </p:spPr>
        <p:txBody>
          <a:bodyPr/>
          <a:lstStyle/>
          <a:p>
            <a:pPr eaLnBrk="1" hangingPunct="1">
              <a:lnSpc>
                <a:spcPct val="90000"/>
              </a:lnSpc>
            </a:pPr>
            <a:endParaRPr lang="en-GB" altLang="en-US" sz="1350" dirty="0"/>
          </a:p>
          <a:p>
            <a:pPr eaLnBrk="1" hangingPunct="1">
              <a:lnSpc>
                <a:spcPct val="90000"/>
              </a:lnSpc>
            </a:pPr>
            <a:r>
              <a:rPr lang="en-GB" altLang="en-US" sz="1200" b="1" dirty="0"/>
              <a:t>Hypothesis/Investigative Testing </a:t>
            </a:r>
            <a:r>
              <a:rPr lang="en-GB" altLang="en-US" sz="1200" dirty="0"/>
              <a:t>–</a:t>
            </a:r>
            <a:r>
              <a:rPr lang="en-GB" altLang="en-US" sz="1200" b="1" dirty="0"/>
              <a:t> </a:t>
            </a:r>
          </a:p>
          <a:p>
            <a:pPr eaLnBrk="1" hangingPunct="1">
              <a:lnSpc>
                <a:spcPct val="90000"/>
              </a:lnSpc>
              <a:buFontTx/>
              <a:buNone/>
            </a:pPr>
            <a:r>
              <a:rPr lang="en-GB" altLang="en-US" sz="1200" dirty="0"/>
              <a:t>Is testing performed to help confirm or discount a possible root cause </a:t>
            </a:r>
            <a:r>
              <a:rPr lang="en-GB" altLang="en-US" sz="1200" dirty="0" err="1"/>
              <a:t>i.e</a:t>
            </a:r>
            <a:r>
              <a:rPr lang="en-GB" altLang="en-US" sz="1200" dirty="0"/>
              <a:t> what might have happened that can be tested:- for example it may include further testing regarding sample filtration, sonication /extraction; and potential equipment failures etc. Multiple hypothesis can be explored. </a:t>
            </a:r>
          </a:p>
          <a:p>
            <a:pPr eaLnBrk="1" hangingPunct="1">
              <a:lnSpc>
                <a:spcPct val="90000"/>
              </a:lnSpc>
            </a:pPr>
            <a:endParaRPr lang="en-GB" altLang="en-US" sz="1200" dirty="0"/>
          </a:p>
          <a:p>
            <a:pPr eaLnBrk="1" hangingPunct="1">
              <a:lnSpc>
                <a:spcPct val="90000"/>
              </a:lnSpc>
            </a:pPr>
            <a:r>
              <a:rPr lang="en-GB" altLang="en-US" sz="1200" b="1" dirty="0"/>
              <a:t>Re-Test </a:t>
            </a:r>
            <a:r>
              <a:rPr lang="en-GB" altLang="en-US" sz="1200" dirty="0"/>
              <a:t>– </a:t>
            </a:r>
          </a:p>
          <a:p>
            <a:pPr eaLnBrk="1" hangingPunct="1">
              <a:lnSpc>
                <a:spcPct val="90000"/>
              </a:lnSpc>
              <a:buFontTx/>
              <a:buNone/>
            </a:pPr>
            <a:r>
              <a:rPr lang="en-GB" altLang="en-US" sz="1200" dirty="0"/>
              <a:t>Performing the test over again using material from the original sample composite, if it has not been compromised and/or is still available. If not, a new sample will be used. </a:t>
            </a:r>
          </a:p>
          <a:p>
            <a:pPr eaLnBrk="1" hangingPunct="1">
              <a:lnSpc>
                <a:spcPct val="90000"/>
              </a:lnSpc>
            </a:pPr>
            <a:endParaRPr lang="en-GB" altLang="en-US" sz="1200" b="1" dirty="0"/>
          </a:p>
          <a:p>
            <a:pPr eaLnBrk="1" hangingPunct="1">
              <a:lnSpc>
                <a:spcPct val="90000"/>
              </a:lnSpc>
            </a:pPr>
            <a:r>
              <a:rPr lang="en-GB" altLang="en-US" sz="1200" b="1" dirty="0"/>
              <a:t>Re-sample </a:t>
            </a:r>
            <a:r>
              <a:rPr lang="en-GB" altLang="en-US" sz="1200" dirty="0"/>
              <a:t>– </a:t>
            </a:r>
          </a:p>
          <a:p>
            <a:pPr eaLnBrk="1" hangingPunct="1">
              <a:lnSpc>
                <a:spcPct val="90000"/>
              </a:lnSpc>
              <a:buFontTx/>
              <a:buNone/>
            </a:pPr>
            <a:r>
              <a:rPr lang="en-GB" altLang="en-US" sz="1200" dirty="0"/>
              <a:t>A new sample from the original container where possible, required in the event of insufficient material remaining from original sample composite or proven issue with original sample integrity.</a:t>
            </a:r>
          </a:p>
          <a:p>
            <a:pPr eaLnBrk="1" hangingPunct="1">
              <a:lnSpc>
                <a:spcPct val="90000"/>
              </a:lnSpc>
            </a:pPr>
            <a:endParaRPr lang="en-GB" altLang="en-US" sz="1200" dirty="0"/>
          </a:p>
          <a:p>
            <a:pPr eaLnBrk="1" hangingPunct="1">
              <a:lnSpc>
                <a:spcPct val="90000"/>
              </a:lnSpc>
            </a:pPr>
            <a:r>
              <a:rPr lang="en-US" altLang="en-US" sz="1200" b="1" dirty="0"/>
              <a:t>Most probable cause </a:t>
            </a:r>
            <a:r>
              <a:rPr lang="en-GB" altLang="en-US" sz="1200" dirty="0"/>
              <a:t>–</a:t>
            </a:r>
            <a:r>
              <a:rPr lang="en-US" altLang="en-US" sz="1200" b="1" dirty="0"/>
              <a:t> </a:t>
            </a:r>
          </a:p>
          <a:p>
            <a:pPr eaLnBrk="1" hangingPunct="1">
              <a:lnSpc>
                <a:spcPct val="90000"/>
              </a:lnSpc>
              <a:buFontTx/>
              <a:buNone/>
            </a:pPr>
            <a:r>
              <a:rPr lang="en-US" altLang="en-US" sz="1200" dirty="0"/>
              <a:t>Scientifically justified determination that the result appears to be laboratory error.</a:t>
            </a:r>
            <a:endParaRPr lang="en-GB" altLang="en-US" sz="1200" dirty="0"/>
          </a:p>
        </p:txBody>
      </p:sp>
      <p:sp>
        <p:nvSpPr>
          <p:cNvPr id="30724" name="AutoShape 4">
            <a:hlinkClick r:id="rId2" action="ppaction://hlinksldjump" highlightClick="1"/>
          </p:cNvPr>
          <p:cNvSpPr>
            <a:spLocks noChangeArrowheads="1"/>
          </p:cNvSpPr>
          <p:nvPr/>
        </p:nvSpPr>
        <p:spPr bwMode="auto">
          <a:xfrm>
            <a:off x="8403690" y="4839657"/>
            <a:ext cx="24645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1669731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1485900" y="789385"/>
            <a:ext cx="5904310" cy="3471863"/>
          </a:xfrm>
          <a:noFill/>
        </p:spPr>
        <p:txBody>
          <a:bodyPr/>
          <a:lstStyle/>
          <a:p>
            <a:pPr eaLnBrk="1" hangingPunct="1">
              <a:lnSpc>
                <a:spcPct val="80000"/>
              </a:lnSpc>
              <a:buFont typeface="Times" panose="02020603050405020304" pitchFamily="18" charset="0"/>
              <a:buNone/>
            </a:pPr>
            <a:r>
              <a:rPr lang="en-GB" altLang="en-US" sz="1200" b="1"/>
              <a:t>Hypothesis Testing (Applicable to Phase Ia and Phase II):</a:t>
            </a:r>
          </a:p>
          <a:p>
            <a:pPr eaLnBrk="1" hangingPunct="1">
              <a:lnSpc>
                <a:spcPct val="80000"/>
              </a:lnSpc>
              <a:buFont typeface="Times" panose="02020603050405020304" pitchFamily="18" charset="0"/>
              <a:buNone/>
            </a:pPr>
            <a:r>
              <a:rPr lang="en-GB" altLang="en-US" sz="1200" b="1"/>
              <a:t> </a:t>
            </a:r>
          </a:p>
          <a:p>
            <a:pPr eaLnBrk="1" hangingPunct="1">
              <a:lnSpc>
                <a:spcPct val="80000"/>
              </a:lnSpc>
            </a:pPr>
            <a:r>
              <a:rPr lang="en-GB" altLang="en-US" sz="1200"/>
              <a:t>Should be started as part of Phase Ia and continue into Phase II if no assignable cause found.</a:t>
            </a:r>
          </a:p>
          <a:p>
            <a:pPr eaLnBrk="1" hangingPunct="1">
              <a:lnSpc>
                <a:spcPct val="80000"/>
              </a:lnSpc>
            </a:pPr>
            <a:endParaRPr lang="en-GB" altLang="en-US" sz="1200"/>
          </a:p>
          <a:p>
            <a:pPr eaLnBrk="1" hangingPunct="1">
              <a:lnSpc>
                <a:spcPct val="80000"/>
              </a:lnSpc>
            </a:pPr>
            <a:r>
              <a:rPr lang="en-GB" altLang="en-US" sz="1200"/>
              <a:t>Description of the testing should be written, and then approved by QA/Contract Giver/QA equivalent prior to initiating investigational testing.  The requirements of investigational testing listed below:</a:t>
            </a:r>
          </a:p>
          <a:p>
            <a:pPr eaLnBrk="1" hangingPunct="1">
              <a:lnSpc>
                <a:spcPct val="80000"/>
              </a:lnSpc>
            </a:pPr>
            <a:endParaRPr lang="en-GB" altLang="en-US" sz="1200"/>
          </a:p>
          <a:p>
            <a:pPr eaLnBrk="1" hangingPunct="1">
              <a:lnSpc>
                <a:spcPct val="80000"/>
              </a:lnSpc>
            </a:pPr>
            <a:r>
              <a:rPr lang="en-GB" altLang="en-US" sz="1200"/>
              <a:t>The description must fully document</a:t>
            </a:r>
          </a:p>
          <a:p>
            <a:pPr lvl="1" eaLnBrk="1" hangingPunct="1">
              <a:lnSpc>
                <a:spcPct val="80000"/>
              </a:lnSpc>
            </a:pPr>
            <a:r>
              <a:rPr lang="en-GB" altLang="en-US" sz="1200"/>
              <a:t>The hypothesis to the test the root cause being investigated.</a:t>
            </a:r>
          </a:p>
          <a:p>
            <a:pPr lvl="1" eaLnBrk="1" hangingPunct="1">
              <a:lnSpc>
                <a:spcPct val="80000"/>
              </a:lnSpc>
            </a:pPr>
            <a:r>
              <a:rPr lang="en-GB" altLang="en-US" sz="1200"/>
              <a:t>What samples will be tested.  </a:t>
            </a:r>
            <a:endParaRPr lang="en-GB" altLang="en-US" sz="1200" b="1"/>
          </a:p>
          <a:p>
            <a:pPr lvl="1" eaLnBrk="1" hangingPunct="1">
              <a:lnSpc>
                <a:spcPct val="80000"/>
              </a:lnSpc>
            </a:pPr>
            <a:r>
              <a:rPr lang="en-GB" altLang="en-US" sz="1200"/>
              <a:t>The exact execution of the testing.</a:t>
            </a:r>
          </a:p>
          <a:p>
            <a:pPr lvl="1" eaLnBrk="1" hangingPunct="1">
              <a:lnSpc>
                <a:spcPct val="80000"/>
              </a:lnSpc>
            </a:pPr>
            <a:r>
              <a:rPr lang="en-GB" altLang="en-US" sz="1200"/>
              <a:t>How the data will be evaluated</a:t>
            </a:r>
          </a:p>
          <a:p>
            <a:pPr lvl="1" eaLnBrk="1" hangingPunct="1">
              <a:lnSpc>
                <a:spcPct val="80000"/>
              </a:lnSpc>
            </a:pPr>
            <a:endParaRPr lang="en-GB" altLang="en-US" sz="1200"/>
          </a:p>
          <a:p>
            <a:pPr eaLnBrk="1" hangingPunct="1">
              <a:lnSpc>
                <a:spcPct val="80000"/>
              </a:lnSpc>
            </a:pPr>
            <a:r>
              <a:rPr lang="en-GB" altLang="en-US" sz="1200"/>
              <a:t>This Hypothesis testing may continue from the re-measurement of the original preparations.</a:t>
            </a:r>
          </a:p>
          <a:p>
            <a:pPr eaLnBrk="1" hangingPunct="1">
              <a:lnSpc>
                <a:spcPct val="80000"/>
              </a:lnSpc>
            </a:pPr>
            <a:endParaRPr lang="en-GB" altLang="en-US" sz="1200"/>
          </a:p>
          <a:p>
            <a:pPr eaLnBrk="1" hangingPunct="1">
              <a:lnSpc>
                <a:spcPct val="80000"/>
              </a:lnSpc>
            </a:pPr>
            <a:r>
              <a:rPr lang="en-GB" altLang="en-US" sz="1200"/>
              <a:t>Investigational testing may not be used to replace an original suspect analytical results.  It may only be used to confirm or discount a probable cause.</a:t>
            </a:r>
          </a:p>
        </p:txBody>
      </p:sp>
      <p:sp>
        <p:nvSpPr>
          <p:cNvPr id="31747" name="AutoShape 5">
            <a:hlinkClick r:id="rId2" action="ppaction://hlinksldjump" highlightClick="1"/>
          </p:cNvPr>
          <p:cNvSpPr>
            <a:spLocks noChangeArrowheads="1"/>
          </p:cNvSpPr>
          <p:nvPr/>
        </p:nvSpPr>
        <p:spPr bwMode="auto">
          <a:xfrm>
            <a:off x="8403690" y="4839658"/>
            <a:ext cx="24645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31748" name="AutoShape 2"/>
          <p:cNvSpPr>
            <a:spLocks noGrp="1" noChangeArrowheads="1"/>
          </p:cNvSpPr>
          <p:nvPr>
            <p:ph type="title"/>
          </p:nvPr>
        </p:nvSpPr>
        <p:spPr>
          <a:xfrm>
            <a:off x="1500188" y="219075"/>
            <a:ext cx="4421981" cy="461963"/>
          </a:xfrm>
          <a:prstGeom prst="flowChartProcess">
            <a:avLst/>
          </a:prstGeom>
          <a:gradFill rotWithShape="1">
            <a:gsLst>
              <a:gs pos="0">
                <a:srgbClr val="CC99FF"/>
              </a:gs>
              <a:gs pos="100000">
                <a:srgbClr val="FFE500"/>
              </a:gs>
            </a:gsLst>
            <a:lin ang="5400000" scaled="1"/>
          </a:gradFill>
          <a:ln>
            <a:solidFill>
              <a:schemeClr val="tx1"/>
            </a:solidFill>
            <a:miter lim="800000"/>
            <a:headEnd/>
            <a:tailEnd/>
          </a:ln>
        </p:spPr>
        <p:txBody>
          <a:bodyPr/>
          <a:lstStyle/>
          <a:p>
            <a:pPr algn="ctr" eaLnBrk="1" hangingPunct="1"/>
            <a:r>
              <a:rPr lang="en-GB" altLang="en-US" sz="1350">
                <a:solidFill>
                  <a:srgbClr val="000066"/>
                </a:solidFill>
              </a:rPr>
              <a:t>Phase II Investigation  - Unknown Cause / No Assignable  Cause</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2021702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a:xfrm>
            <a:off x="1491854" y="246460"/>
            <a:ext cx="4430315" cy="434578"/>
          </a:xfrm>
          <a:prstGeom prst="flowChartProcess">
            <a:avLst/>
          </a:prstGeom>
          <a:solidFill>
            <a:srgbClr val="CC99FF"/>
          </a:solidFill>
          <a:ln>
            <a:solidFill>
              <a:schemeClr val="tx1"/>
            </a:solidFill>
            <a:miter lim="800000"/>
            <a:headEnd/>
            <a:tailEnd/>
          </a:ln>
        </p:spPr>
        <p:txBody>
          <a:bodyPr/>
          <a:lstStyle/>
          <a:p>
            <a:pPr algn="ctr" eaLnBrk="1" hangingPunct="1"/>
            <a:r>
              <a:rPr lang="en-GB" altLang="en-US" sz="1350">
                <a:solidFill>
                  <a:srgbClr val="000066"/>
                </a:solidFill>
              </a:rPr>
              <a:t>Phase II Investigation  - Unknown Cause / No Assignable  Cause</a:t>
            </a:r>
          </a:p>
        </p:txBody>
      </p:sp>
      <p:sp>
        <p:nvSpPr>
          <p:cNvPr id="32771" name="Rectangle 3"/>
          <p:cNvSpPr>
            <a:spLocks noGrp="1" noChangeArrowheads="1"/>
          </p:cNvSpPr>
          <p:nvPr>
            <p:ph type="body" idx="1"/>
          </p:nvPr>
        </p:nvSpPr>
        <p:spPr>
          <a:xfrm>
            <a:off x="1485900" y="735807"/>
            <a:ext cx="5959079" cy="3746897"/>
          </a:xfrm>
          <a:noFill/>
        </p:spPr>
        <p:txBody>
          <a:bodyPr/>
          <a:lstStyle/>
          <a:p>
            <a:pPr eaLnBrk="1" hangingPunct="1"/>
            <a:r>
              <a:rPr lang="en-GB" altLang="en-US" sz="1050"/>
              <a:t>If no assignable cause that could explain the results can be identified during the manufacturing investigation or the assay failure investigation </a:t>
            </a:r>
            <a:r>
              <a:rPr lang="en-GB" altLang="en-US" sz="1050" b="1"/>
              <a:t>retesting</a:t>
            </a:r>
            <a:r>
              <a:rPr lang="en-GB" altLang="en-US" sz="1050"/>
              <a:t> may be considered.  Part of the investigation may involve retesting a portion of the original sample.</a:t>
            </a:r>
          </a:p>
          <a:p>
            <a:pPr eaLnBrk="1" hangingPunct="1"/>
            <a:endParaRPr lang="en-GB" altLang="en-US" sz="1050"/>
          </a:p>
          <a:p>
            <a:pPr eaLnBrk="1" hangingPunct="1">
              <a:buFont typeface="Times" panose="02020603050405020304" pitchFamily="18" charset="0"/>
              <a:buNone/>
            </a:pPr>
            <a:r>
              <a:rPr lang="en-GB" altLang="en-US" sz="1050" b="1"/>
              <a:t>Retesting:</a:t>
            </a:r>
          </a:p>
          <a:p>
            <a:pPr lvl="1" eaLnBrk="1" hangingPunct="1"/>
            <a:r>
              <a:rPr lang="en-GB" altLang="en-US" sz="1050"/>
              <a:t>Performed on the original sample not a different sample.</a:t>
            </a:r>
          </a:p>
          <a:p>
            <a:pPr lvl="1" eaLnBrk="1" hangingPunct="1"/>
            <a:r>
              <a:rPr lang="en-GB" altLang="en-US" sz="1050"/>
              <a:t>Can be a 2nd aliquot from the same sample that was the source of the original failure.</a:t>
            </a:r>
          </a:p>
          <a:p>
            <a:pPr lvl="1" eaLnBrk="1" hangingPunct="1"/>
            <a:r>
              <a:rPr lang="en-GB" altLang="en-US" sz="1050"/>
              <a:t>If insufficient quantity of the original sample remains to perform all further testing then the procedure for obtaining a resample must be discussed and agreed by QA/Contract Giver/QA equivalent.  The process of obtaining the resample should be recorded within the laboratory investigation.</a:t>
            </a:r>
          </a:p>
          <a:p>
            <a:pPr lvl="1" eaLnBrk="1" hangingPunct="1"/>
            <a:r>
              <a:rPr lang="en-GB" altLang="en-US" sz="1050"/>
              <a:t>The decision to retest should be based on sound scientific judgement.  The  test plan must be approved before re testing occurs.</a:t>
            </a:r>
          </a:p>
          <a:p>
            <a:pPr lvl="1" eaLnBrk="1" hangingPunct="1"/>
            <a:r>
              <a:rPr lang="en-GB" altLang="en-US" sz="1050"/>
              <a:t>The minimum number of retests should be documented within the procedure and be based upon scientifically sound principles.  Any statistical review  with regards to %RSD and repeatability should relate to the values obtained during method validation (accuracy, precision, and intermediate precision).  The number of retests should be statistically valid; papers have suggested 5, 7, or 9.</a:t>
            </a:r>
          </a:p>
          <a:p>
            <a:pPr lvl="1" eaLnBrk="1" hangingPunct="1"/>
            <a:r>
              <a:rPr lang="en-GB" altLang="en-US" sz="1050"/>
              <a:t>The retests should be performed by a different analyst where possible.  The second analyst should be at least as experienced and qualified in the method as the original analyst.</a:t>
            </a:r>
          </a:p>
        </p:txBody>
      </p:sp>
      <p:sp>
        <p:nvSpPr>
          <p:cNvPr id="32772" name="AutoShape 5">
            <a:hlinkClick r:id="rId2" action="ppaction://hlinksldjump" highlightClick="1"/>
          </p:cNvPr>
          <p:cNvSpPr>
            <a:spLocks noChangeArrowheads="1"/>
          </p:cNvSpPr>
          <p:nvPr/>
        </p:nvSpPr>
        <p:spPr bwMode="auto">
          <a:xfrm>
            <a:off x="8403689" y="4839658"/>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493983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8"/>
          <p:cNvSpPr>
            <a:spLocks noGrp="1" noChangeArrowheads="1"/>
          </p:cNvSpPr>
          <p:nvPr>
            <p:ph type="body" idx="1"/>
          </p:nvPr>
        </p:nvSpPr>
        <p:spPr>
          <a:xfrm>
            <a:off x="1485900" y="897731"/>
            <a:ext cx="5911454" cy="3330179"/>
          </a:xfrm>
          <a:noFill/>
        </p:spPr>
        <p:txBody>
          <a:bodyPr/>
          <a:lstStyle/>
          <a:p>
            <a:pPr eaLnBrk="1" hangingPunct="1">
              <a:buFont typeface="Times" panose="02020603050405020304" pitchFamily="18" charset="0"/>
              <a:buNone/>
            </a:pPr>
            <a:r>
              <a:rPr lang="en-GB" altLang="en-US" sz="1050" b="1"/>
              <a:t>Averaging:</a:t>
            </a:r>
            <a:endParaRPr lang="en-GB" altLang="en-US" sz="1050"/>
          </a:p>
          <a:p>
            <a:pPr lvl="1" eaLnBrk="1" hangingPunct="1"/>
            <a:r>
              <a:rPr lang="en-GB" altLang="en-US" sz="1050"/>
              <a:t>The validity of averaging depends upon the sample and its purpose. Using averages can provide more accurate results. For example, in the case of microbiological assays, the use of averages because of the innate variability of the microbiological test system.  The kinetic scan of individual wells, or endotoxin data from a number of consecutive measurements, or with HPLC consecutive replicate injections from the same preparation  (the determination is considered one test and one result), however, unexpected variation in replicate determinations should trigger investigation and documentation requirements. </a:t>
            </a:r>
          </a:p>
          <a:p>
            <a:pPr eaLnBrk="1" hangingPunct="1"/>
            <a:endParaRPr lang="en-GB" altLang="en-US" sz="1050"/>
          </a:p>
          <a:p>
            <a:pPr lvl="1" eaLnBrk="1" hangingPunct="1"/>
            <a:r>
              <a:rPr lang="en-GB" altLang="en-US" sz="1050"/>
              <a:t>Averaging cannot be used in cases when testing is intended to measure variability within the product, such as powder blend/mixture uniformity or dosage form content uniformity.</a:t>
            </a:r>
          </a:p>
          <a:p>
            <a:pPr lvl="1" eaLnBrk="1" hangingPunct="1"/>
            <a:endParaRPr lang="en-GB" altLang="en-US" sz="1050"/>
          </a:p>
          <a:p>
            <a:pPr lvl="1" eaLnBrk="1" hangingPunct="1"/>
            <a:r>
              <a:rPr lang="en-GB" altLang="en-US" sz="1050"/>
              <a:t>Reliance on averaging has the disadvantage of hiding variability among individual test results. For this reason, all individual test results should normally be reported as separate values. Where averaging of separate tests is appropriately specified by the test method, a single averaged result can be reported as the final test result. In some cases, a statistical treatment of the variability of results is reported. For example, in a test for dosage form content uniformity, the standard deviation (or relative standard deviation) is reported with the individual unit dose test results.</a:t>
            </a:r>
            <a:endParaRPr lang="en-GB" altLang="en-US" sz="1500"/>
          </a:p>
        </p:txBody>
      </p:sp>
      <p:sp>
        <p:nvSpPr>
          <p:cNvPr id="33795" name="AutoShape 9">
            <a:hlinkClick r:id="rId2" action="ppaction://hlinksldjump" highlightClick="1"/>
          </p:cNvPr>
          <p:cNvSpPr>
            <a:spLocks noChangeArrowheads="1"/>
          </p:cNvSpPr>
          <p:nvPr/>
        </p:nvSpPr>
        <p:spPr bwMode="auto">
          <a:xfrm rot="10800000">
            <a:off x="8403690" y="4839657"/>
            <a:ext cx="24645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33796" name="AutoShape 2"/>
          <p:cNvSpPr>
            <a:spLocks noChangeArrowheads="1"/>
          </p:cNvSpPr>
          <p:nvPr/>
        </p:nvSpPr>
        <p:spPr bwMode="auto">
          <a:xfrm>
            <a:off x="1491854" y="246460"/>
            <a:ext cx="4430315" cy="434578"/>
          </a:xfrm>
          <a:prstGeom prst="flowChart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350" b="1">
                <a:solidFill>
                  <a:srgbClr val="000066"/>
                </a:solidFill>
              </a:rPr>
              <a:t>Phase II Investigation  - Unknown Cause / No Assignable  Cause</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2866564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1485901" y="897731"/>
            <a:ext cx="5945981" cy="3415904"/>
          </a:xfrm>
          <a:noFill/>
        </p:spPr>
        <p:txBody>
          <a:bodyPr/>
          <a:lstStyle/>
          <a:p>
            <a:pPr eaLnBrk="1" hangingPunct="1">
              <a:lnSpc>
                <a:spcPct val="80000"/>
              </a:lnSpc>
              <a:buFont typeface="Times" panose="02020603050405020304" pitchFamily="18" charset="0"/>
              <a:buNone/>
            </a:pPr>
            <a:r>
              <a:rPr lang="en-GB" altLang="en-US" sz="1050" b="1"/>
              <a:t>Averaging continued:</a:t>
            </a:r>
            <a:endParaRPr lang="en-GB" altLang="en-US" sz="1050"/>
          </a:p>
          <a:p>
            <a:pPr lvl="1" eaLnBrk="1" hangingPunct="1">
              <a:lnSpc>
                <a:spcPct val="80000"/>
              </a:lnSpc>
            </a:pPr>
            <a:endParaRPr lang="en-GB" altLang="en-US" sz="1050"/>
          </a:p>
          <a:p>
            <a:pPr lvl="1" eaLnBrk="1" hangingPunct="1">
              <a:lnSpc>
                <a:spcPct val="80000"/>
              </a:lnSpc>
            </a:pPr>
            <a:r>
              <a:rPr lang="en-GB" altLang="en-US" sz="1200"/>
              <a:t>In the context of additional testing performed during an OOS investigation, averaging the result (s) of the original test that prompted the investigation and additional retest or resample results obtained during the OOS investigation is not appropriate because it hides variability among the individual results. Relying on averages of such data can be particularly misleading when some of the results are OOS and others are within specifications. It is critical that the laboratory provide all individual results for evaluation and consideration by Quality Assurance (Contract Giver/QP).</a:t>
            </a:r>
          </a:p>
          <a:p>
            <a:pPr lvl="1" eaLnBrk="1" hangingPunct="1">
              <a:lnSpc>
                <a:spcPct val="80000"/>
              </a:lnSpc>
            </a:pPr>
            <a:endParaRPr lang="en-GB" altLang="en-US" sz="1200"/>
          </a:p>
          <a:p>
            <a:pPr lvl="1" eaLnBrk="1" hangingPunct="1">
              <a:lnSpc>
                <a:spcPct val="80000"/>
              </a:lnSpc>
            </a:pPr>
            <a:r>
              <a:rPr lang="en-GB" altLang="en-US" sz="1200" b="1"/>
              <a:t>All test results should conform to specifications (Note: a batch must be formulated with the intent to provide not less than 100 percent of the labelled or established amount of the active ingredient</a:t>
            </a:r>
            <a:r>
              <a:rPr lang="en-GB" altLang="en-US" sz="1200"/>
              <a:t>.  </a:t>
            </a:r>
          </a:p>
          <a:p>
            <a:pPr eaLnBrk="1" hangingPunct="1">
              <a:lnSpc>
                <a:spcPct val="80000"/>
              </a:lnSpc>
            </a:pPr>
            <a:endParaRPr lang="en-GB" altLang="en-US" sz="1200"/>
          </a:p>
          <a:p>
            <a:pPr lvl="1" eaLnBrk="1" hangingPunct="1">
              <a:lnSpc>
                <a:spcPct val="80000"/>
              </a:lnSpc>
            </a:pPr>
            <a:r>
              <a:rPr lang="en-GB" altLang="en-US" sz="1200" b="1"/>
              <a:t>Averaging must be specified by the test method.</a:t>
            </a:r>
          </a:p>
          <a:p>
            <a:pPr lvl="1" eaLnBrk="1" hangingPunct="1">
              <a:lnSpc>
                <a:spcPct val="80000"/>
              </a:lnSpc>
            </a:pPr>
            <a:endParaRPr lang="en-GB" altLang="en-US" sz="1200" b="1"/>
          </a:p>
          <a:p>
            <a:pPr lvl="1" eaLnBrk="1" hangingPunct="1">
              <a:lnSpc>
                <a:spcPct val="80000"/>
              </a:lnSpc>
            </a:pPr>
            <a:r>
              <a:rPr lang="en-GB" altLang="en-US" sz="1200"/>
              <a:t>Consideration of the 95% Confidence Limits (CL </a:t>
            </a:r>
            <a:r>
              <a:rPr lang="en-GB" altLang="en-US" sz="1200" baseline="-25000"/>
              <a:t>95%</a:t>
            </a:r>
            <a:r>
              <a:rPr lang="en-GB" altLang="en-US" sz="1200"/>
              <a:t> ) of the mean would show the variability when averaging is used.</a:t>
            </a:r>
            <a:endParaRPr lang="en-GB" altLang="en-US" sz="1050" b="1"/>
          </a:p>
        </p:txBody>
      </p:sp>
      <p:sp>
        <p:nvSpPr>
          <p:cNvPr id="34819" name="AutoShape 5">
            <a:hlinkClick r:id="rId2" action="ppaction://hlinksldjump" highlightClick="1"/>
          </p:cNvPr>
          <p:cNvSpPr>
            <a:spLocks noChangeArrowheads="1"/>
          </p:cNvSpPr>
          <p:nvPr/>
        </p:nvSpPr>
        <p:spPr bwMode="auto">
          <a:xfrm rot="10800000">
            <a:off x="8403690" y="4839657"/>
            <a:ext cx="24645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34820" name="AutoShape 2"/>
          <p:cNvSpPr>
            <a:spLocks noChangeArrowheads="1"/>
          </p:cNvSpPr>
          <p:nvPr/>
        </p:nvSpPr>
        <p:spPr bwMode="auto">
          <a:xfrm>
            <a:off x="1491854" y="246460"/>
            <a:ext cx="4430315" cy="434578"/>
          </a:xfrm>
          <a:prstGeom prst="flowChartProcess">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350" b="1">
                <a:solidFill>
                  <a:srgbClr val="000066"/>
                </a:solidFill>
              </a:rPr>
              <a:t>Phase II Investigation  - Unknown Cause / No Assignable  Cause</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3811636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type="body" sz="half" idx="1"/>
          </p:nvPr>
        </p:nvSpPr>
        <p:spPr>
          <a:xfrm>
            <a:off x="1428750" y="1006079"/>
            <a:ext cx="5801916" cy="3580209"/>
          </a:xfrm>
        </p:spPr>
        <p:txBody>
          <a:bodyPr/>
          <a:lstStyle/>
          <a:p>
            <a:pPr eaLnBrk="1" hangingPunct="1">
              <a:lnSpc>
                <a:spcPct val="80000"/>
              </a:lnSpc>
              <a:buFont typeface="Times" charset="0"/>
              <a:buNone/>
              <a:defRPr/>
            </a:pPr>
            <a:r>
              <a:rPr lang="en-GB" sz="1050" b="1" dirty="0"/>
              <a:t>Averaging continued:</a:t>
            </a:r>
            <a:endParaRPr lang="en-GB" sz="1050" dirty="0"/>
          </a:p>
          <a:p>
            <a:pPr lvl="1" eaLnBrk="1" hangingPunct="1">
              <a:lnSpc>
                <a:spcPct val="80000"/>
              </a:lnSpc>
              <a:defRPr/>
            </a:pPr>
            <a:endParaRPr lang="en-GB" sz="900" dirty="0"/>
          </a:p>
          <a:p>
            <a:pPr lvl="1" eaLnBrk="1" hangingPunct="1">
              <a:lnSpc>
                <a:spcPct val="80000"/>
              </a:lnSpc>
              <a:defRPr/>
            </a:pPr>
            <a:r>
              <a:rPr lang="en-GB" sz="1050" dirty="0"/>
              <a:t>Consideration of using 95% Confidence Limits (CL </a:t>
            </a:r>
            <a:r>
              <a:rPr lang="en-GB" sz="1050" baseline="-25000" dirty="0"/>
              <a:t>95%</a:t>
            </a:r>
            <a:r>
              <a:rPr lang="en-GB" sz="1050" dirty="0"/>
              <a:t> ) of the mean would show the variability when averaging is used.</a:t>
            </a:r>
          </a:p>
          <a:p>
            <a:pPr marL="535781" lvl="1" indent="0">
              <a:lnSpc>
                <a:spcPct val="80000"/>
              </a:lnSpc>
              <a:buNone/>
              <a:tabLst>
                <a:tab pos="535781" algn="l"/>
              </a:tabLst>
              <a:defRPr/>
            </a:pPr>
            <a:endParaRPr lang="en-GB" sz="1050" dirty="0"/>
          </a:p>
          <a:p>
            <a:pPr marL="535781" lvl="1" indent="0">
              <a:lnSpc>
                <a:spcPct val="80000"/>
              </a:lnSpc>
              <a:buNone/>
              <a:tabLst>
                <a:tab pos="535781" algn="l"/>
              </a:tabLst>
              <a:defRPr/>
            </a:pPr>
            <a:r>
              <a:rPr lang="en-GB" sz="1050" dirty="0"/>
              <a:t>The confidence interval is calculated from the formula:</a:t>
            </a:r>
          </a:p>
          <a:p>
            <a:pPr lvl="1" eaLnBrk="1" hangingPunct="1">
              <a:lnSpc>
                <a:spcPct val="80000"/>
              </a:lnSpc>
              <a:defRPr/>
            </a:pPr>
            <a:endParaRPr lang="en-GB" sz="1050" dirty="0"/>
          </a:p>
          <a:p>
            <a:pPr marL="535781" lvl="1" indent="0">
              <a:lnSpc>
                <a:spcPct val="80000"/>
              </a:lnSpc>
              <a:buNone/>
              <a:defRPr/>
            </a:pPr>
            <a:r>
              <a:rPr lang="en-GB" sz="1050" dirty="0"/>
              <a:t>CL= sample </a:t>
            </a:r>
            <a:r>
              <a:rPr lang="en-GB" sz="1050" i="1" dirty="0"/>
              <a:t>mean </a:t>
            </a:r>
            <a:r>
              <a:rPr lang="en-US" sz="1050" i="1" dirty="0">
                <a:cs typeface="Arial" charset="0"/>
              </a:rPr>
              <a:t>± t </a:t>
            </a:r>
            <a:r>
              <a:rPr lang="en-GB" sz="1050" baseline="-25000" dirty="0"/>
              <a:t>95% </a:t>
            </a:r>
            <a:r>
              <a:rPr lang="en-GB" sz="1050" dirty="0"/>
              <a:t>sample standard deviation/</a:t>
            </a:r>
            <a:r>
              <a:rPr lang="en-GB" sz="1050" dirty="0">
                <a:sym typeface="Symbol" pitchFamily="18" charset="2"/>
              </a:rPr>
              <a:t>n</a:t>
            </a:r>
          </a:p>
          <a:p>
            <a:pPr lvl="2" eaLnBrk="1" hangingPunct="1">
              <a:lnSpc>
                <a:spcPct val="80000"/>
              </a:lnSpc>
              <a:defRPr/>
            </a:pPr>
            <a:r>
              <a:rPr lang="en-GB" sz="1050" dirty="0"/>
              <a:t>Where t is a value obtained from tables</a:t>
            </a:r>
          </a:p>
          <a:p>
            <a:pPr lvl="2" eaLnBrk="1" hangingPunct="1">
              <a:lnSpc>
                <a:spcPct val="80000"/>
              </a:lnSpc>
              <a:defRPr/>
            </a:pPr>
            <a:r>
              <a:rPr lang="en-GB" sz="1050" dirty="0"/>
              <a:t>Where n is the sample size</a:t>
            </a:r>
          </a:p>
          <a:p>
            <a:pPr lvl="2" eaLnBrk="1" hangingPunct="1">
              <a:lnSpc>
                <a:spcPct val="80000"/>
              </a:lnSpc>
              <a:defRPr/>
            </a:pPr>
            <a:r>
              <a:rPr lang="en-GB" sz="1050" dirty="0"/>
              <a:t>Table:</a:t>
            </a:r>
          </a:p>
          <a:p>
            <a:pPr lvl="2" eaLnBrk="1" hangingPunct="1">
              <a:lnSpc>
                <a:spcPct val="80000"/>
              </a:lnSpc>
              <a:defRPr/>
            </a:pPr>
            <a:endParaRPr lang="en-GB" sz="1050" dirty="0"/>
          </a:p>
          <a:p>
            <a:pPr lvl="2" eaLnBrk="1" hangingPunct="1">
              <a:lnSpc>
                <a:spcPct val="80000"/>
              </a:lnSpc>
              <a:defRPr/>
            </a:pPr>
            <a:endParaRPr lang="en-GB" sz="900" dirty="0"/>
          </a:p>
          <a:p>
            <a:pPr lvl="2" eaLnBrk="1" hangingPunct="1">
              <a:lnSpc>
                <a:spcPct val="80000"/>
              </a:lnSpc>
              <a:defRPr/>
            </a:pPr>
            <a:endParaRPr lang="en-GB" sz="900" dirty="0"/>
          </a:p>
          <a:p>
            <a:pPr lvl="2" eaLnBrk="1" hangingPunct="1">
              <a:lnSpc>
                <a:spcPct val="80000"/>
              </a:lnSpc>
              <a:buFont typeface="Arial" charset="0"/>
              <a:buNone/>
              <a:defRPr/>
            </a:pPr>
            <a:r>
              <a:rPr lang="en-GB" sz="900" dirty="0"/>
              <a:t> </a:t>
            </a:r>
            <a:endParaRPr lang="en-US" sz="900" i="1" dirty="0">
              <a:cs typeface="Arial" charset="0"/>
            </a:endParaRPr>
          </a:p>
          <a:p>
            <a:pPr lvl="1" eaLnBrk="1" hangingPunct="1">
              <a:lnSpc>
                <a:spcPct val="80000"/>
              </a:lnSpc>
              <a:defRPr/>
            </a:pPr>
            <a:endParaRPr lang="en-GB" sz="900" b="1" dirty="0"/>
          </a:p>
        </p:txBody>
      </p:sp>
      <p:sp>
        <p:nvSpPr>
          <p:cNvPr id="35843" name="AutoShape 4">
            <a:hlinkClick r:id="rId2" action="ppaction://hlinksldjump" highlightClick="1"/>
          </p:cNvPr>
          <p:cNvSpPr>
            <a:spLocks noChangeArrowheads="1"/>
          </p:cNvSpPr>
          <p:nvPr/>
        </p:nvSpPr>
        <p:spPr bwMode="auto">
          <a:xfrm>
            <a:off x="8403689" y="4845769"/>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graphicFrame>
        <p:nvGraphicFramePr>
          <p:cNvPr id="178181" name="Group 5"/>
          <p:cNvGraphicFramePr>
            <a:graphicFrameLocks noGrp="1"/>
          </p:cNvGraphicFramePr>
          <p:nvPr>
            <p:ph sz="half" idx="2"/>
          </p:nvPr>
        </p:nvGraphicFramePr>
        <p:xfrm>
          <a:off x="2897982" y="2680098"/>
          <a:ext cx="1554957" cy="1906192"/>
        </p:xfrm>
        <a:graphic>
          <a:graphicData uri="http://schemas.openxmlformats.org/drawingml/2006/table">
            <a:tbl>
              <a:tblPr/>
              <a:tblGrid>
                <a:gridCol w="701278">
                  <a:extLst>
                    <a:ext uri="{9D8B030D-6E8A-4147-A177-3AD203B41FA5}">
                      <a16:colId xmlns:a16="http://schemas.microsoft.com/office/drawing/2014/main" val="20000"/>
                    </a:ext>
                  </a:extLst>
                </a:gridCol>
                <a:gridCol w="853679">
                  <a:extLst>
                    <a:ext uri="{9D8B030D-6E8A-4147-A177-3AD203B41FA5}">
                      <a16:colId xmlns:a16="http://schemas.microsoft.com/office/drawing/2014/main" val="20001"/>
                    </a:ext>
                  </a:extLst>
                </a:gridCol>
              </a:tblGrid>
              <a:tr h="155972">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n</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US" sz="900" b="0" i="1" u="none" strike="noStrike" cap="none" normalizeH="0" baseline="0">
                          <a:ln>
                            <a:noFill/>
                          </a:ln>
                          <a:solidFill>
                            <a:schemeClr val="tx1"/>
                          </a:solidFill>
                          <a:effectLst/>
                          <a:latin typeface="Arial" charset="0"/>
                          <a:cs typeface="Arial" charset="0"/>
                        </a:rPr>
                        <a:t>t </a:t>
                      </a:r>
                      <a:r>
                        <a:rPr kumimoji="0" lang="en-GB" sz="900" b="0" i="0" u="none" strike="noStrike" cap="none" normalizeH="0" baseline="-25000">
                          <a:ln>
                            <a:noFill/>
                          </a:ln>
                          <a:solidFill>
                            <a:schemeClr val="tx1"/>
                          </a:solidFill>
                          <a:effectLst/>
                          <a:latin typeface="Arial" charset="0"/>
                        </a:rPr>
                        <a:t>95%</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3831">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2</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12.71</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5022">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3</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4.30</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6213">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4</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3.18</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75022">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5</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2.78</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75022">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6</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2.57</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75022">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7</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2.45</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76213">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10</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2.26</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75022">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20</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2.09</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73831">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120</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rPr>
                        <a:t>1.98</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75022">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a:ln>
                            <a:noFill/>
                          </a:ln>
                          <a:solidFill>
                            <a:schemeClr val="tx1"/>
                          </a:solidFill>
                          <a:effectLst/>
                          <a:latin typeface="Arial" charset="0"/>
                          <a:cs typeface="Arial" charset="0"/>
                        </a:rPr>
                        <a:t>∞</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10000"/>
                        </a:spcAft>
                        <a:buClrTx/>
                        <a:buSzPct val="90000"/>
                        <a:buFont typeface="Times" charset="0"/>
                        <a:buNone/>
                        <a:tabLst/>
                      </a:pPr>
                      <a:r>
                        <a:rPr kumimoji="0" lang="en-GB" sz="900" b="0" i="0" u="none" strike="noStrike" cap="none" normalizeH="0" baseline="0" dirty="0">
                          <a:ln>
                            <a:noFill/>
                          </a:ln>
                          <a:solidFill>
                            <a:schemeClr val="tx1"/>
                          </a:solidFill>
                          <a:effectLst/>
                          <a:latin typeface="Arial" charset="0"/>
                        </a:rPr>
                        <a:t>1.96</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35883" name="AutoShape 2"/>
          <p:cNvSpPr>
            <a:spLocks noGrp="1" noChangeArrowheads="1"/>
          </p:cNvSpPr>
          <p:nvPr>
            <p:ph type="title"/>
          </p:nvPr>
        </p:nvSpPr>
        <p:spPr>
          <a:xfrm>
            <a:off x="1491854" y="246460"/>
            <a:ext cx="4430315" cy="434578"/>
          </a:xfrm>
          <a:prstGeom prst="flowChartProcess">
            <a:avLst/>
          </a:prstGeom>
          <a:solidFill>
            <a:srgbClr val="CC99FF"/>
          </a:solidFill>
          <a:ln>
            <a:solidFill>
              <a:schemeClr val="tx1"/>
            </a:solidFill>
            <a:miter lim="800000"/>
            <a:headEnd/>
            <a:tailEnd/>
          </a:ln>
        </p:spPr>
        <p:txBody>
          <a:bodyPr/>
          <a:lstStyle/>
          <a:p>
            <a:pPr algn="ctr" eaLnBrk="1" hangingPunct="1"/>
            <a:r>
              <a:rPr lang="en-GB" altLang="en-US" sz="1350">
                <a:solidFill>
                  <a:srgbClr val="000066"/>
                </a:solidFill>
              </a:rPr>
              <a:t>Phase II Investigation  - Unknown Cause / No Assignable  Cause</a:t>
            </a:r>
          </a:p>
        </p:txBody>
      </p:sp>
      <p:sp>
        <p:nvSpPr>
          <p:cNvPr id="7"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3832057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a:xfrm>
            <a:off x="1485900" y="844154"/>
            <a:ext cx="5856685" cy="3455194"/>
          </a:xfrm>
        </p:spPr>
        <p:txBody>
          <a:bodyPr/>
          <a:lstStyle/>
          <a:p>
            <a:pPr eaLnBrk="1" hangingPunct="1">
              <a:buFont typeface="Times" charset="0"/>
              <a:buNone/>
              <a:defRPr/>
            </a:pPr>
            <a:r>
              <a:rPr lang="en-GB" sz="1050" b="1" dirty="0"/>
              <a:t>Re-sampling:</a:t>
            </a:r>
          </a:p>
          <a:p>
            <a:pPr lvl="1" eaLnBrk="1" hangingPunct="1">
              <a:defRPr/>
            </a:pPr>
            <a:r>
              <a:rPr lang="en-GB" sz="1050" dirty="0"/>
              <a:t>Should rarely occur!</a:t>
            </a:r>
          </a:p>
          <a:p>
            <a:pPr marL="342900" lvl="1" indent="0">
              <a:buNone/>
              <a:defRPr/>
            </a:pPr>
            <a:r>
              <a:rPr lang="en-GB" sz="600" dirty="0"/>
              <a:t> </a:t>
            </a:r>
          </a:p>
          <a:p>
            <a:pPr lvl="1" eaLnBrk="1" hangingPunct="1">
              <a:defRPr/>
            </a:pPr>
            <a:r>
              <a:rPr lang="en-GB" sz="1050" dirty="0"/>
              <a:t>If insufficient quantity of the original sample remains to perform all further testing then the procedure for obtaining a resample must be discussed and agreed by QA/Contract Giver/QA equivalent.  The process of obtaining the resample should be recorded within the laboratory investigation.</a:t>
            </a:r>
          </a:p>
          <a:p>
            <a:pPr marL="342900" lvl="1" indent="0">
              <a:buNone/>
              <a:defRPr/>
            </a:pPr>
            <a:endParaRPr lang="en-GB" sz="600" dirty="0"/>
          </a:p>
          <a:p>
            <a:pPr lvl="1" eaLnBrk="1" hangingPunct="1">
              <a:defRPr/>
            </a:pPr>
            <a:r>
              <a:rPr lang="en-GB" sz="1050" dirty="0"/>
              <a:t>Re-sampling should be performed by the same qualified methods that were used for the initial sample. However, if the investigation determines that the initial sampling method was in error, a new accurate sampling method shall be developed, qualified and documented. </a:t>
            </a:r>
          </a:p>
          <a:p>
            <a:pPr marL="342900" lvl="1" indent="0">
              <a:buNone/>
              <a:defRPr/>
            </a:pPr>
            <a:endParaRPr lang="en-GB" sz="600" dirty="0"/>
          </a:p>
          <a:p>
            <a:pPr lvl="1" eaLnBrk="1" hangingPunct="1">
              <a:defRPr/>
            </a:pPr>
            <a:r>
              <a:rPr lang="en-GB" sz="1050" dirty="0"/>
              <a:t>It involves the collecting a new sample from the batch.</a:t>
            </a:r>
          </a:p>
          <a:p>
            <a:pPr marL="342900" lvl="1" indent="0">
              <a:buNone/>
              <a:defRPr/>
            </a:pPr>
            <a:endParaRPr lang="en-GB" sz="600" dirty="0"/>
          </a:p>
          <a:p>
            <a:pPr lvl="1" eaLnBrk="1" hangingPunct="1">
              <a:defRPr/>
            </a:pPr>
            <a:r>
              <a:rPr lang="en-GB" sz="1050" dirty="0"/>
              <a:t>Will occur when the original sample was not truly representative of the batch or there was a documented/traceable lab error in its preparation.</a:t>
            </a:r>
          </a:p>
          <a:p>
            <a:pPr marL="342900" lvl="1" indent="0">
              <a:buNone/>
              <a:defRPr/>
            </a:pPr>
            <a:r>
              <a:rPr lang="en-GB" sz="600" dirty="0"/>
              <a:t> </a:t>
            </a:r>
          </a:p>
          <a:p>
            <a:pPr lvl="1" eaLnBrk="1" hangingPunct="1">
              <a:defRPr/>
            </a:pPr>
            <a:r>
              <a:rPr lang="en-GB" sz="1050" dirty="0"/>
              <a:t>Evidence indicates that the sample is compromised or invalid.</a:t>
            </a:r>
          </a:p>
          <a:p>
            <a:pPr marL="342900" lvl="1" indent="0">
              <a:buNone/>
              <a:defRPr/>
            </a:pPr>
            <a:endParaRPr lang="en-GB" sz="600" dirty="0"/>
          </a:p>
          <a:p>
            <a:pPr lvl="1" eaLnBrk="1" hangingPunct="1">
              <a:defRPr/>
            </a:pPr>
            <a:r>
              <a:rPr lang="en-GB" sz="1050" dirty="0"/>
              <a:t>Sound scientific justification must be employed if re-sampling is to occur.</a:t>
            </a:r>
          </a:p>
        </p:txBody>
      </p:sp>
      <p:sp>
        <p:nvSpPr>
          <p:cNvPr id="36867" name="AutoShape 5">
            <a:hlinkClick r:id="rId2" action="ppaction://hlinksldjump" highlightClick="1"/>
          </p:cNvPr>
          <p:cNvSpPr>
            <a:spLocks noChangeArrowheads="1"/>
          </p:cNvSpPr>
          <p:nvPr/>
        </p:nvSpPr>
        <p:spPr bwMode="auto">
          <a:xfrm>
            <a:off x="8403690" y="4839657"/>
            <a:ext cx="24645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36868" name="AutoShape 2"/>
          <p:cNvSpPr>
            <a:spLocks noGrp="1" noChangeArrowheads="1"/>
          </p:cNvSpPr>
          <p:nvPr>
            <p:ph type="title"/>
          </p:nvPr>
        </p:nvSpPr>
        <p:spPr>
          <a:xfrm>
            <a:off x="1491854" y="246460"/>
            <a:ext cx="4430315" cy="434578"/>
          </a:xfrm>
          <a:prstGeom prst="flowChartProcess">
            <a:avLst/>
          </a:prstGeom>
          <a:solidFill>
            <a:srgbClr val="CC99FF"/>
          </a:solidFill>
          <a:ln>
            <a:solidFill>
              <a:schemeClr val="tx1"/>
            </a:solidFill>
            <a:miter lim="800000"/>
            <a:headEnd/>
            <a:tailEnd/>
          </a:ln>
        </p:spPr>
        <p:txBody>
          <a:bodyPr/>
          <a:lstStyle/>
          <a:p>
            <a:pPr algn="ctr" eaLnBrk="1" hangingPunct="1"/>
            <a:r>
              <a:rPr lang="en-GB" altLang="en-US" sz="1350">
                <a:solidFill>
                  <a:srgbClr val="000066"/>
                </a:solidFill>
              </a:rPr>
              <a:t>Phase II Investigation  - Unknown Cause / No Assignable  Cause</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10655230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1494235" y="951310"/>
            <a:ext cx="5882878" cy="2970609"/>
          </a:xfrm>
          <a:noFill/>
        </p:spPr>
        <p:txBody>
          <a:bodyPr/>
          <a:lstStyle/>
          <a:p>
            <a:pPr eaLnBrk="1" hangingPunct="1">
              <a:buFont typeface="Times" panose="02020603050405020304" pitchFamily="18" charset="0"/>
              <a:buNone/>
            </a:pPr>
            <a:r>
              <a:rPr lang="en-GB" altLang="en-US" sz="1200" b="1"/>
              <a:t>Outlier test:</a:t>
            </a:r>
          </a:p>
          <a:p>
            <a:pPr lvl="1" eaLnBrk="1" hangingPunct="1"/>
            <a:r>
              <a:rPr lang="en-GB" altLang="en-US" sz="1200"/>
              <a:t>An outlier may result from a deviation from prescribed test methods, or it may be the result of variability in the sample. It should never be assumed that the reason for an outlier is error in the testing procedure, rather than inherent variability in the sample being tested.</a:t>
            </a:r>
            <a:endParaRPr lang="en-US" altLang="en-US" sz="1200"/>
          </a:p>
          <a:p>
            <a:pPr lvl="1" eaLnBrk="1" hangingPunct="1"/>
            <a:endParaRPr lang="en-US" altLang="en-US" sz="1200"/>
          </a:p>
          <a:p>
            <a:pPr lvl="1" eaLnBrk="1" hangingPunct="1"/>
            <a:r>
              <a:rPr lang="en-US" altLang="en-US" sz="1200"/>
              <a:t>Statistical analysis for Outlier test results </a:t>
            </a:r>
            <a:r>
              <a:rPr lang="en-US" altLang="en-US" sz="1200" b="1"/>
              <a:t>can be as part of the investigation</a:t>
            </a:r>
            <a:r>
              <a:rPr lang="en-US" altLang="en-US" sz="1200"/>
              <a:t> and analysis.  However for validated chemical tests with relatively small variance and that the sample was considered homogeneous </a:t>
            </a:r>
            <a:r>
              <a:rPr lang="en-US" altLang="en-US" sz="1200" b="1"/>
              <a:t>it cannot be used to justify the rejection of data.</a:t>
            </a:r>
            <a:r>
              <a:rPr lang="en-GB" altLang="en-US" sz="1200"/>
              <a:t> </a:t>
            </a:r>
          </a:p>
          <a:p>
            <a:pPr lvl="1" eaLnBrk="1" hangingPunct="1"/>
            <a:endParaRPr lang="en-GB" altLang="en-US" sz="1200"/>
          </a:p>
          <a:p>
            <a:pPr lvl="1" eaLnBrk="1" hangingPunct="1"/>
            <a:r>
              <a:rPr lang="en-US" altLang="en-US" sz="1200"/>
              <a:t>While OOS guidance is not directly intended for bioassay analysis, it can be used as a starting point for the investigation. Compendia such as the BP; PhEur and USP, provide guidance on outliers for these types of analysis.</a:t>
            </a:r>
            <a:endParaRPr lang="en-GB" altLang="en-US" sz="1200"/>
          </a:p>
        </p:txBody>
      </p:sp>
      <p:sp>
        <p:nvSpPr>
          <p:cNvPr id="37891" name="AutoShape 5">
            <a:hlinkClick r:id="rId2" action="ppaction://hlinksldjump" highlightClick="1"/>
          </p:cNvPr>
          <p:cNvSpPr>
            <a:spLocks noChangeArrowheads="1"/>
          </p:cNvSpPr>
          <p:nvPr/>
        </p:nvSpPr>
        <p:spPr bwMode="auto">
          <a:xfrm>
            <a:off x="8403690" y="4839658"/>
            <a:ext cx="24645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37892" name="AutoShape 2"/>
          <p:cNvSpPr>
            <a:spLocks noGrp="1" noChangeArrowheads="1"/>
          </p:cNvSpPr>
          <p:nvPr>
            <p:ph type="title"/>
          </p:nvPr>
        </p:nvSpPr>
        <p:spPr>
          <a:xfrm>
            <a:off x="1491854" y="246460"/>
            <a:ext cx="4430315" cy="434578"/>
          </a:xfrm>
          <a:prstGeom prst="flowChartProcess">
            <a:avLst/>
          </a:prstGeom>
          <a:solidFill>
            <a:srgbClr val="CC99FF"/>
          </a:solidFill>
          <a:ln>
            <a:solidFill>
              <a:schemeClr val="tx1"/>
            </a:solidFill>
            <a:miter lim="800000"/>
            <a:headEnd/>
            <a:tailEnd/>
          </a:ln>
        </p:spPr>
        <p:txBody>
          <a:bodyPr/>
          <a:lstStyle/>
          <a:p>
            <a:pPr algn="ctr" eaLnBrk="1" hangingPunct="1"/>
            <a:r>
              <a:rPr lang="en-GB" altLang="en-US" sz="1350">
                <a:solidFill>
                  <a:srgbClr val="000066"/>
                </a:solidFill>
              </a:rPr>
              <a:t>Phase II Investigation  - Unknown Cause / No Assignable  Cause</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1979303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1485900" y="750094"/>
            <a:ext cx="5904310" cy="3642122"/>
          </a:xfrm>
          <a:noFill/>
        </p:spPr>
        <p:txBody>
          <a:bodyPr/>
          <a:lstStyle/>
          <a:p>
            <a:pPr eaLnBrk="1" hangingPunct="1">
              <a:lnSpc>
                <a:spcPct val="90000"/>
              </a:lnSpc>
            </a:pPr>
            <a:r>
              <a:rPr lang="en-GB" altLang="en-US" sz="1200" b="1" dirty="0"/>
              <a:t>Microbiological investigations:</a:t>
            </a:r>
          </a:p>
          <a:p>
            <a:pPr eaLnBrk="1" hangingPunct="1">
              <a:lnSpc>
                <a:spcPct val="90000"/>
              </a:lnSpc>
            </a:pPr>
            <a:endParaRPr lang="en-GB" altLang="en-US" sz="1200" b="1" dirty="0"/>
          </a:p>
          <a:p>
            <a:pPr marL="171450" indent="-171450" eaLnBrk="1" hangingPunct="1">
              <a:lnSpc>
                <a:spcPct val="90000"/>
              </a:lnSpc>
              <a:buFont typeface="Arial" panose="020B0604020202020204" pitchFamily="34" charset="0"/>
              <a:buChar char="•"/>
            </a:pPr>
            <a:r>
              <a:rPr lang="en-GB" altLang="en-US" sz="1200" dirty="0"/>
              <a:t>These are difficult to perform as the result can be 1 to 2 weeks after the analysis was performed and may be weeks after the batch was manufactured.  </a:t>
            </a:r>
          </a:p>
          <a:p>
            <a:pPr marL="171450" indent="-171450" eaLnBrk="1" hangingPunct="1">
              <a:lnSpc>
                <a:spcPct val="90000"/>
              </a:lnSpc>
              <a:buFont typeface="Arial" panose="020B0604020202020204" pitchFamily="34" charset="0"/>
              <a:buChar char="•"/>
            </a:pPr>
            <a:r>
              <a:rPr lang="en-GB" altLang="en-US" sz="1200" dirty="0"/>
              <a:t>It is important to evaluate the test conditions carefully and determine what the boundary of samples/products/manufacturing area is.  It you do not determine the boundary of the suspect results it is difficult to determine if it one or more batches impacted.</a:t>
            </a:r>
          </a:p>
          <a:p>
            <a:pPr marL="171450" indent="-171450" eaLnBrk="1" hangingPunct="1">
              <a:lnSpc>
                <a:spcPct val="90000"/>
              </a:lnSpc>
              <a:buFont typeface="Arial" panose="020B0604020202020204" pitchFamily="34" charset="0"/>
              <a:buChar char="•"/>
            </a:pPr>
            <a:r>
              <a:rPr lang="en-GB" altLang="en-US" sz="1200" dirty="0"/>
              <a:t>The laboratory and manufacturing investigations need to be in depth.</a:t>
            </a:r>
          </a:p>
          <a:p>
            <a:pPr marL="171450" indent="-171450" eaLnBrk="1" hangingPunct="1">
              <a:lnSpc>
                <a:spcPct val="90000"/>
              </a:lnSpc>
              <a:buFont typeface="Arial" panose="020B0604020202020204" pitchFamily="34" charset="0"/>
              <a:buChar char="•"/>
            </a:pPr>
            <a:r>
              <a:rPr lang="en-GB" altLang="en-US" sz="1200" dirty="0"/>
              <a:t>The investigations should clearly state the hypothesis and who will be responsible for the identified tasks.</a:t>
            </a:r>
          </a:p>
          <a:p>
            <a:pPr marL="171450" indent="-171450" eaLnBrk="1" hangingPunct="1">
              <a:lnSpc>
                <a:spcPct val="90000"/>
              </a:lnSpc>
              <a:buFont typeface="Arial" panose="020B0604020202020204" pitchFamily="34" charset="0"/>
              <a:buChar char="•"/>
            </a:pPr>
            <a:r>
              <a:rPr lang="en-GB" altLang="en-US" sz="1200" dirty="0"/>
              <a:t>Are the organisms of an expected type, determine likely source – would it be likely to be found where it was?</a:t>
            </a:r>
          </a:p>
          <a:p>
            <a:pPr marL="171450" indent="-171450" eaLnBrk="1" hangingPunct="1">
              <a:lnSpc>
                <a:spcPct val="90000"/>
              </a:lnSpc>
              <a:buFont typeface="Arial" panose="020B0604020202020204" pitchFamily="34" charset="0"/>
              <a:buChar char="•"/>
            </a:pPr>
            <a:r>
              <a:rPr lang="en-GB" altLang="en-US" sz="1200" dirty="0"/>
              <a:t>Review the media – prepared in house or bought in pre-prepared, supplier history, sterilisation history</a:t>
            </a:r>
          </a:p>
          <a:p>
            <a:pPr marL="171450" indent="-171450" eaLnBrk="1" hangingPunct="1">
              <a:lnSpc>
                <a:spcPct val="90000"/>
              </a:lnSpc>
              <a:buFont typeface="Arial" panose="020B0604020202020204" pitchFamily="34" charset="0"/>
              <a:buChar char="•"/>
            </a:pPr>
            <a:r>
              <a:rPr lang="en-GB" altLang="en-US" sz="1200" dirty="0"/>
              <a:t>Equipment/utilities used – validation, maintenance and cleaning status.</a:t>
            </a:r>
          </a:p>
          <a:p>
            <a:pPr marL="171450" indent="-171450" eaLnBrk="1" hangingPunct="1">
              <a:lnSpc>
                <a:spcPct val="90000"/>
              </a:lnSpc>
              <a:buFont typeface="Arial" panose="020B0604020202020204" pitchFamily="34" charset="0"/>
              <a:buChar char="•"/>
            </a:pPr>
            <a:r>
              <a:rPr lang="en-GB" altLang="en-US" sz="1200" dirty="0"/>
              <a:t>Evaluate area/environmental trends for test area and support areas.</a:t>
            </a:r>
          </a:p>
        </p:txBody>
      </p:sp>
      <p:sp>
        <p:nvSpPr>
          <p:cNvPr id="38915" name="AutoShape 4">
            <a:hlinkClick r:id="rId2" action="ppaction://hlinksldjump" highlightClick="1"/>
          </p:cNvPr>
          <p:cNvSpPr>
            <a:spLocks noChangeArrowheads="1"/>
          </p:cNvSpPr>
          <p:nvPr/>
        </p:nvSpPr>
        <p:spPr bwMode="auto">
          <a:xfrm rot="10800000">
            <a:off x="8403689" y="4839658"/>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38916" name="AutoShape 2"/>
          <p:cNvSpPr>
            <a:spLocks noGrp="1" noChangeArrowheads="1"/>
          </p:cNvSpPr>
          <p:nvPr>
            <p:ph type="title"/>
          </p:nvPr>
        </p:nvSpPr>
        <p:spPr>
          <a:xfrm>
            <a:off x="1491854" y="246460"/>
            <a:ext cx="4430315" cy="434578"/>
          </a:xfrm>
          <a:prstGeom prst="flowChartProcess">
            <a:avLst/>
          </a:prstGeom>
          <a:solidFill>
            <a:srgbClr val="CC99FF"/>
          </a:solidFill>
          <a:ln>
            <a:solidFill>
              <a:schemeClr val="tx1"/>
            </a:solidFill>
            <a:miter lim="800000"/>
            <a:headEnd/>
            <a:tailEnd/>
          </a:ln>
        </p:spPr>
        <p:txBody>
          <a:bodyPr/>
          <a:lstStyle/>
          <a:p>
            <a:pPr algn="ctr" eaLnBrk="1" hangingPunct="1"/>
            <a:r>
              <a:rPr lang="en-GB" altLang="en-US" sz="1350">
                <a:solidFill>
                  <a:srgbClr val="000066"/>
                </a:solidFill>
              </a:rPr>
              <a:t>Phase II Investigation  - Unknown Cause / No Assignable  Caus</a:t>
            </a:r>
            <a:r>
              <a:rPr lang="en-GB" altLang="en-US" sz="1350"/>
              <a:t>e</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305538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0">
            <a:hlinkClick r:id="rId3" action="ppaction://hlinksldjump"/>
          </p:cNvPr>
          <p:cNvSpPr>
            <a:spLocks noChangeArrowheads="1"/>
          </p:cNvSpPr>
          <p:nvPr/>
        </p:nvSpPr>
        <p:spPr bwMode="auto">
          <a:xfrm>
            <a:off x="3237310" y="431006"/>
            <a:ext cx="1564481" cy="377429"/>
          </a:xfrm>
          <a:prstGeom prst="flowChartProcess">
            <a:avLst/>
          </a:prstGeom>
          <a:solidFill>
            <a:srgbClr val="99CC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dirty="0"/>
              <a:t>Laboratory Analysis</a:t>
            </a:r>
            <a:endParaRPr lang="en-GB" altLang="en-US" sz="1350" dirty="0"/>
          </a:p>
        </p:txBody>
      </p:sp>
      <p:sp>
        <p:nvSpPr>
          <p:cNvPr id="10243" name="AutoShape 21"/>
          <p:cNvSpPr>
            <a:spLocks noChangeArrowheads="1"/>
          </p:cNvSpPr>
          <p:nvPr/>
        </p:nvSpPr>
        <p:spPr bwMode="auto">
          <a:xfrm>
            <a:off x="1939529" y="1187053"/>
            <a:ext cx="902494" cy="270272"/>
          </a:xfrm>
          <a:prstGeom prst="flowChartTerminator">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Satisfactory</a:t>
            </a:r>
            <a:endParaRPr lang="en-GB" altLang="en-US" sz="1350"/>
          </a:p>
        </p:txBody>
      </p:sp>
      <p:sp>
        <p:nvSpPr>
          <p:cNvPr id="10244" name="AutoShape 22">
            <a:hlinkClick r:id="rId4" action="ppaction://hlinksldjump"/>
          </p:cNvPr>
          <p:cNvSpPr>
            <a:spLocks noChangeArrowheads="1"/>
          </p:cNvSpPr>
          <p:nvPr/>
        </p:nvSpPr>
        <p:spPr bwMode="auto">
          <a:xfrm>
            <a:off x="5344717" y="977504"/>
            <a:ext cx="1516856" cy="323850"/>
          </a:xfrm>
          <a:prstGeom prst="flowChartProcess">
            <a:avLst/>
          </a:prstGeom>
          <a:solidFill>
            <a:srgbClr val="FF505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OOS (OOT) Result</a:t>
            </a:r>
            <a:endParaRPr lang="en-GB" altLang="en-US" sz="1350"/>
          </a:p>
        </p:txBody>
      </p:sp>
      <p:sp>
        <p:nvSpPr>
          <p:cNvPr id="10245" name="AutoShape 23">
            <a:hlinkClick r:id="rId5" action="ppaction://hlinksldjump"/>
          </p:cNvPr>
          <p:cNvSpPr>
            <a:spLocks noChangeArrowheads="1"/>
          </p:cNvSpPr>
          <p:nvPr/>
        </p:nvSpPr>
        <p:spPr bwMode="auto">
          <a:xfrm>
            <a:off x="4806554" y="2191941"/>
            <a:ext cx="2593181" cy="377428"/>
          </a:xfrm>
          <a:prstGeom prst="flowChartProcess">
            <a:avLst/>
          </a:prstGeom>
          <a:solidFill>
            <a:srgbClr val="FFFF66"/>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Phase Ib Investigation</a:t>
            </a:r>
            <a:endParaRPr lang="en-GB" altLang="en-US" sz="1350"/>
          </a:p>
        </p:txBody>
      </p:sp>
      <p:sp>
        <p:nvSpPr>
          <p:cNvPr id="10246" name="AutoShape 24">
            <a:hlinkClick r:id="rId6" action="ppaction://hlinksldjump"/>
          </p:cNvPr>
          <p:cNvSpPr>
            <a:spLocks noChangeArrowheads="1"/>
          </p:cNvSpPr>
          <p:nvPr/>
        </p:nvSpPr>
        <p:spPr bwMode="auto">
          <a:xfrm>
            <a:off x="4806554" y="2825354"/>
            <a:ext cx="2593181" cy="377428"/>
          </a:xfrm>
          <a:prstGeom prst="flowChartProcess">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Phase II Investigation</a:t>
            </a:r>
            <a:endParaRPr lang="en-GB" altLang="en-US" sz="1350"/>
          </a:p>
        </p:txBody>
      </p:sp>
      <p:cxnSp>
        <p:nvCxnSpPr>
          <p:cNvPr id="10247" name="AutoShape 25"/>
          <p:cNvCxnSpPr>
            <a:cxnSpLocks noChangeShapeType="1"/>
            <a:stCxn id="10242" idx="1"/>
            <a:endCxn id="10243" idx="0"/>
          </p:cNvCxnSpPr>
          <p:nvPr/>
        </p:nvCxnSpPr>
        <p:spPr bwMode="auto">
          <a:xfrm rot="10800000" flipV="1">
            <a:off x="2391967" y="620316"/>
            <a:ext cx="831056" cy="566738"/>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8" name="AutoShape 26"/>
          <p:cNvCxnSpPr>
            <a:cxnSpLocks noChangeShapeType="1"/>
            <a:stCxn id="10242" idx="3"/>
            <a:endCxn id="10244" idx="0"/>
          </p:cNvCxnSpPr>
          <p:nvPr/>
        </p:nvCxnSpPr>
        <p:spPr bwMode="auto">
          <a:xfrm>
            <a:off x="4816079" y="620316"/>
            <a:ext cx="1288256" cy="3429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9" name="AutoShape 27"/>
          <p:cNvCxnSpPr>
            <a:cxnSpLocks noChangeShapeType="1"/>
            <a:stCxn id="10244" idx="2"/>
          </p:cNvCxnSpPr>
          <p:nvPr/>
        </p:nvCxnSpPr>
        <p:spPr bwMode="auto">
          <a:xfrm>
            <a:off x="6104335" y="1315641"/>
            <a:ext cx="0" cy="227409"/>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50" name="AutoShape 28"/>
          <p:cNvSpPr>
            <a:spLocks noChangeArrowheads="1"/>
          </p:cNvSpPr>
          <p:nvPr/>
        </p:nvSpPr>
        <p:spPr bwMode="auto">
          <a:xfrm>
            <a:off x="2363391" y="2819400"/>
            <a:ext cx="1223963" cy="486966"/>
          </a:xfrm>
          <a:prstGeom prst="flowChartProcess">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Manufacturing</a:t>
            </a:r>
          </a:p>
          <a:p>
            <a:pPr algn="ctr" eaLnBrk="1" hangingPunct="1">
              <a:spcBef>
                <a:spcPct val="0"/>
              </a:spcBef>
              <a:buFontTx/>
              <a:buNone/>
            </a:pPr>
            <a:r>
              <a:rPr lang="en-GB" altLang="en-US" sz="1200"/>
              <a:t> Investigation</a:t>
            </a:r>
            <a:endParaRPr lang="en-GB" altLang="en-US" sz="1350"/>
          </a:p>
        </p:txBody>
      </p:sp>
      <p:cxnSp>
        <p:nvCxnSpPr>
          <p:cNvPr id="10251" name="AutoShape 29"/>
          <p:cNvCxnSpPr>
            <a:cxnSpLocks noChangeShapeType="1"/>
            <a:stCxn id="10246" idx="1"/>
          </p:cNvCxnSpPr>
          <p:nvPr/>
        </p:nvCxnSpPr>
        <p:spPr bwMode="auto">
          <a:xfrm flipH="1" flipV="1">
            <a:off x="3573066" y="2992041"/>
            <a:ext cx="1233488" cy="22622"/>
          </a:xfrm>
          <a:prstGeom prst="straightConnector1">
            <a:avLst/>
          </a:prstGeom>
          <a:noFill/>
          <a:ln w="9525">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52" name="AutoShape 30"/>
          <p:cNvSpPr>
            <a:spLocks noChangeArrowheads="1"/>
          </p:cNvSpPr>
          <p:nvPr/>
        </p:nvSpPr>
        <p:spPr bwMode="auto">
          <a:xfrm>
            <a:off x="2156223" y="4080272"/>
            <a:ext cx="1621631" cy="500063"/>
          </a:xfrm>
          <a:prstGeom prst="flowChartTerminator">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GB" altLang="en-US" sz="1200"/>
          </a:p>
          <a:p>
            <a:pPr algn="ctr" eaLnBrk="1" hangingPunct="1">
              <a:spcBef>
                <a:spcPct val="0"/>
              </a:spcBef>
              <a:buFontTx/>
              <a:buNone/>
            </a:pPr>
            <a:endParaRPr lang="en-GB" altLang="en-US" sz="1200"/>
          </a:p>
          <a:p>
            <a:pPr algn="ctr" eaLnBrk="1" hangingPunct="1">
              <a:spcBef>
                <a:spcPct val="0"/>
              </a:spcBef>
              <a:buFontTx/>
              <a:buNone/>
            </a:pPr>
            <a:r>
              <a:rPr lang="en-GB" altLang="en-US" sz="1050"/>
              <a:t>Product Impact</a:t>
            </a:r>
          </a:p>
          <a:p>
            <a:pPr algn="ctr" eaLnBrk="1" hangingPunct="1">
              <a:spcBef>
                <a:spcPct val="0"/>
              </a:spcBef>
              <a:buFontTx/>
              <a:buNone/>
            </a:pPr>
            <a:r>
              <a:rPr lang="en-GB" altLang="en-US" sz="1050"/>
              <a:t> Assessment</a:t>
            </a:r>
          </a:p>
          <a:p>
            <a:pPr algn="ctr" eaLnBrk="1" hangingPunct="1">
              <a:spcBef>
                <a:spcPct val="0"/>
              </a:spcBef>
              <a:buFontTx/>
              <a:buNone/>
            </a:pPr>
            <a:endParaRPr lang="en-GB" altLang="en-US" sz="1350"/>
          </a:p>
        </p:txBody>
      </p:sp>
      <p:cxnSp>
        <p:nvCxnSpPr>
          <p:cNvPr id="10253" name="AutoShape 31"/>
          <p:cNvCxnSpPr>
            <a:cxnSpLocks noChangeShapeType="1"/>
            <a:endCxn id="10245" idx="0"/>
          </p:cNvCxnSpPr>
          <p:nvPr/>
        </p:nvCxnSpPr>
        <p:spPr bwMode="auto">
          <a:xfrm>
            <a:off x="6104335" y="1949054"/>
            <a:ext cx="0" cy="228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54" name="AutoShape 32">
            <a:hlinkClick r:id="rId7" action="ppaction://hlinksldjump"/>
          </p:cNvPr>
          <p:cNvSpPr>
            <a:spLocks noChangeArrowheads="1"/>
          </p:cNvSpPr>
          <p:nvPr/>
        </p:nvSpPr>
        <p:spPr bwMode="auto">
          <a:xfrm>
            <a:off x="4808935" y="3459956"/>
            <a:ext cx="2590800" cy="377429"/>
          </a:xfrm>
          <a:prstGeom prst="flowChartProcess">
            <a:avLst/>
          </a:prstGeom>
          <a:solidFill>
            <a:srgbClr val="FF9966"/>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Phase III Investigation</a:t>
            </a:r>
            <a:endParaRPr lang="en-GB" altLang="en-US" sz="1350"/>
          </a:p>
        </p:txBody>
      </p:sp>
      <p:cxnSp>
        <p:nvCxnSpPr>
          <p:cNvPr id="10255" name="AutoShape 33"/>
          <p:cNvCxnSpPr>
            <a:cxnSpLocks noChangeShapeType="1"/>
            <a:stCxn id="10245" idx="2"/>
            <a:endCxn id="10246" idx="0"/>
          </p:cNvCxnSpPr>
          <p:nvPr/>
        </p:nvCxnSpPr>
        <p:spPr bwMode="auto">
          <a:xfrm>
            <a:off x="6104335" y="2583657"/>
            <a:ext cx="0" cy="22741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56" name="AutoShape 34">
            <a:hlinkClick r:id="rId8" action="ppaction://hlinksldjump"/>
          </p:cNvPr>
          <p:cNvSpPr>
            <a:spLocks noChangeArrowheads="1"/>
          </p:cNvSpPr>
          <p:nvPr/>
        </p:nvSpPr>
        <p:spPr bwMode="auto">
          <a:xfrm>
            <a:off x="5294710" y="4094560"/>
            <a:ext cx="1619250" cy="485775"/>
          </a:xfrm>
          <a:prstGeom prst="flowChartDecision">
            <a:avLst/>
          </a:prstGeom>
          <a:solidFill>
            <a:srgbClr val="FF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Batch Disposition</a:t>
            </a:r>
            <a:endParaRPr lang="en-GB" altLang="en-US" sz="1350"/>
          </a:p>
        </p:txBody>
      </p:sp>
      <p:cxnSp>
        <p:nvCxnSpPr>
          <p:cNvPr id="10257" name="AutoShape 37"/>
          <p:cNvCxnSpPr>
            <a:cxnSpLocks noChangeShapeType="1"/>
            <a:stCxn id="10250" idx="2"/>
            <a:endCxn id="10252" idx="0"/>
          </p:cNvCxnSpPr>
          <p:nvPr/>
        </p:nvCxnSpPr>
        <p:spPr bwMode="auto">
          <a:xfrm flipH="1">
            <a:off x="2967038" y="3306367"/>
            <a:ext cx="8335" cy="773906"/>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8" name="AutoShape 38"/>
          <p:cNvCxnSpPr>
            <a:cxnSpLocks noChangeShapeType="1"/>
            <a:stCxn id="10254" idx="1"/>
            <a:endCxn id="10252" idx="3"/>
          </p:cNvCxnSpPr>
          <p:nvPr/>
        </p:nvCxnSpPr>
        <p:spPr bwMode="auto">
          <a:xfrm rot="10800000" flipV="1">
            <a:off x="3777854" y="3649266"/>
            <a:ext cx="1031081" cy="681038"/>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9" name="AutoShape 39"/>
          <p:cNvCxnSpPr>
            <a:cxnSpLocks noChangeShapeType="1"/>
            <a:stCxn id="10250" idx="3"/>
          </p:cNvCxnSpPr>
          <p:nvPr/>
        </p:nvCxnSpPr>
        <p:spPr bwMode="auto">
          <a:xfrm>
            <a:off x="3587354" y="3062287"/>
            <a:ext cx="1731169" cy="1281113"/>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60" name="AutoShape 41"/>
          <p:cNvCxnSpPr>
            <a:cxnSpLocks noChangeShapeType="1"/>
            <a:stCxn id="10246" idx="2"/>
            <a:endCxn id="10254" idx="0"/>
          </p:cNvCxnSpPr>
          <p:nvPr/>
        </p:nvCxnSpPr>
        <p:spPr bwMode="auto">
          <a:xfrm>
            <a:off x="6104335" y="3217069"/>
            <a:ext cx="0" cy="228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61" name="AutoShape 42"/>
          <p:cNvCxnSpPr>
            <a:cxnSpLocks noChangeShapeType="1"/>
            <a:stCxn id="10254" idx="2"/>
            <a:endCxn id="10256" idx="0"/>
          </p:cNvCxnSpPr>
          <p:nvPr/>
        </p:nvCxnSpPr>
        <p:spPr bwMode="auto">
          <a:xfrm>
            <a:off x="6104335" y="3851672"/>
            <a:ext cx="0" cy="228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62" name="AutoShape 19">
            <a:hlinkClick r:id="rId9" action="ppaction://hlinksldjump"/>
          </p:cNvPr>
          <p:cNvSpPr>
            <a:spLocks noChangeArrowheads="1"/>
          </p:cNvSpPr>
          <p:nvPr/>
        </p:nvSpPr>
        <p:spPr bwMode="auto">
          <a:xfrm>
            <a:off x="4801792" y="1543050"/>
            <a:ext cx="2593181" cy="377429"/>
          </a:xfrm>
          <a:prstGeom prst="flowChartProcess">
            <a:avLst/>
          </a:prstGeom>
          <a:solidFill>
            <a:srgbClr val="66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Phase la Investigation</a:t>
            </a:r>
            <a:endParaRPr lang="en-GB" altLang="en-US" sz="1350"/>
          </a:p>
        </p:txBody>
      </p:sp>
      <p:sp>
        <p:nvSpPr>
          <p:cNvPr id="10263" name="AutoShape 21"/>
          <p:cNvSpPr>
            <a:spLocks noChangeArrowheads="1"/>
          </p:cNvSpPr>
          <p:nvPr/>
        </p:nvSpPr>
        <p:spPr bwMode="auto">
          <a:xfrm>
            <a:off x="1934766" y="1172766"/>
            <a:ext cx="902494" cy="270272"/>
          </a:xfrm>
          <a:prstGeom prst="flowChartTerminator">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Satisfactory</a:t>
            </a:r>
            <a:endParaRPr lang="en-GB" altLang="en-US" sz="1350"/>
          </a:p>
        </p:txBody>
      </p:sp>
      <p:cxnSp>
        <p:nvCxnSpPr>
          <p:cNvPr id="10264" name="AutoShape 31"/>
          <p:cNvCxnSpPr>
            <a:cxnSpLocks noChangeShapeType="1"/>
            <a:stCxn id="10262" idx="2"/>
          </p:cNvCxnSpPr>
          <p:nvPr/>
        </p:nvCxnSpPr>
        <p:spPr bwMode="auto">
          <a:xfrm>
            <a:off x="6099572" y="1934766"/>
            <a:ext cx="0" cy="228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tangle 2"/>
          <p:cNvSpPr>
            <a:spLocks noGrp="1" noChangeArrowheads="1"/>
          </p:cNvSpPr>
          <p:nvPr>
            <p:ph type="title"/>
          </p:nvPr>
        </p:nvSpPr>
        <p:spPr>
          <a:xfrm>
            <a:off x="1159497" y="141685"/>
            <a:ext cx="7268066" cy="560784"/>
          </a:xfrm>
        </p:spPr>
        <p:txBody>
          <a:bodyPr/>
          <a:lstStyle/>
          <a:p>
            <a:r>
              <a:rPr lang="en-US" altLang="en-US" sz="2400" dirty="0"/>
              <a:t>Overview</a:t>
            </a:r>
            <a:endParaRPr lang="en-GB" altLang="en-US" sz="2400" dirty="0"/>
          </a:p>
        </p:txBody>
      </p:sp>
    </p:spTree>
    <p:extLst>
      <p:ext uri="{BB962C8B-B14F-4D97-AF65-F5344CB8AC3E}">
        <p14:creationId xmlns:p14="http://schemas.microsoft.com/office/powerpoint/2010/main" val="3499821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1485900" y="750094"/>
            <a:ext cx="5904310" cy="3320654"/>
          </a:xfrm>
          <a:noFill/>
        </p:spPr>
        <p:txBody>
          <a:bodyPr/>
          <a:lstStyle/>
          <a:p>
            <a:pPr eaLnBrk="1" hangingPunct="1">
              <a:lnSpc>
                <a:spcPct val="80000"/>
              </a:lnSpc>
            </a:pPr>
            <a:r>
              <a:rPr lang="en-GB" altLang="en-US" sz="1200" b="1" dirty="0"/>
              <a:t>Microbiological investigations continued:</a:t>
            </a:r>
          </a:p>
          <a:p>
            <a:pPr eaLnBrk="1" hangingPunct="1">
              <a:lnSpc>
                <a:spcPct val="80000"/>
              </a:lnSpc>
            </a:pPr>
            <a:endParaRPr lang="en-GB" altLang="en-US" sz="1200" dirty="0"/>
          </a:p>
          <a:p>
            <a:pPr marL="171450" indent="-171450" eaLnBrk="1" hangingPunct="1">
              <a:lnSpc>
                <a:spcPct val="80000"/>
              </a:lnSpc>
              <a:buFont typeface="Arial" panose="020B0604020202020204" pitchFamily="34" charset="0"/>
              <a:buChar char="•"/>
            </a:pPr>
            <a:r>
              <a:rPr lang="en-GB" altLang="en-US" sz="1200" dirty="0"/>
              <a:t>Cleaning and maintenance of the test environment</a:t>
            </a:r>
          </a:p>
          <a:p>
            <a:pPr marL="171450" indent="-171450" eaLnBrk="1" hangingPunct="1">
              <a:lnSpc>
                <a:spcPct val="80000"/>
              </a:lnSpc>
              <a:buFont typeface="Arial" panose="020B0604020202020204" pitchFamily="34" charset="0"/>
              <a:buChar char="•"/>
            </a:pPr>
            <a:r>
              <a:rPr lang="en-GB" altLang="en-US" sz="1200" dirty="0"/>
              <a:t>Disinfectant used</a:t>
            </a:r>
          </a:p>
          <a:p>
            <a:pPr marL="171450" indent="-171450" eaLnBrk="1" hangingPunct="1">
              <a:lnSpc>
                <a:spcPct val="80000"/>
              </a:lnSpc>
              <a:buFont typeface="Arial" panose="020B0604020202020204" pitchFamily="34" charset="0"/>
              <a:buChar char="•"/>
            </a:pPr>
            <a:r>
              <a:rPr lang="en-GB" altLang="en-US" sz="1200" dirty="0"/>
              <a:t>Use appropriate root cause analysis to help brain storm all possibilities</a:t>
            </a:r>
          </a:p>
          <a:p>
            <a:pPr marL="171450" indent="-171450" eaLnBrk="1" hangingPunct="1">
              <a:lnSpc>
                <a:spcPct val="80000"/>
              </a:lnSpc>
              <a:buFont typeface="Arial" panose="020B0604020202020204" pitchFamily="34" charset="0"/>
              <a:buChar char="•"/>
            </a:pPr>
            <a:r>
              <a:rPr lang="en-GB" altLang="en-US" sz="1200" dirty="0"/>
              <a:t>It is likely that there may be more than one root cause</a:t>
            </a:r>
          </a:p>
          <a:p>
            <a:pPr marL="171450" indent="-171450" eaLnBrk="1" hangingPunct="1">
              <a:lnSpc>
                <a:spcPct val="80000"/>
              </a:lnSpc>
              <a:buFont typeface="Arial" panose="020B0604020202020204" pitchFamily="34" charset="0"/>
              <a:buChar char="•"/>
            </a:pPr>
            <a:r>
              <a:rPr lang="en-GB" altLang="en-US" sz="1200" dirty="0"/>
              <a:t>Review decisions and actions taken in light of any new information.</a:t>
            </a:r>
          </a:p>
          <a:p>
            <a:pPr marL="171450" indent="-171450" eaLnBrk="1" hangingPunct="1">
              <a:lnSpc>
                <a:spcPct val="80000"/>
              </a:lnSpc>
              <a:buFont typeface="Arial" panose="020B0604020202020204" pitchFamily="34" charset="0"/>
              <a:buChar char="•"/>
            </a:pPr>
            <a:r>
              <a:rPr lang="en-GB" altLang="en-US" sz="1200" dirty="0"/>
              <a:t>Due to the variability of microbiological results don’t limit the investigation to the specific batch it should be broader to review historical results and trends</a:t>
            </a:r>
          </a:p>
          <a:p>
            <a:pPr marL="171450" indent="-171450" eaLnBrk="1" hangingPunct="1">
              <a:lnSpc>
                <a:spcPct val="80000"/>
              </a:lnSpc>
              <a:buFont typeface="Arial" panose="020B0604020202020204" pitchFamily="34" charset="0"/>
              <a:buChar char="•"/>
            </a:pPr>
            <a:r>
              <a:rPr lang="en-GB" altLang="en-US" sz="1200" dirty="0"/>
              <a:t>Unusual events should be included to understand potential impacts.</a:t>
            </a:r>
          </a:p>
          <a:p>
            <a:pPr marL="171450" indent="-171450" eaLnBrk="1" hangingPunct="1">
              <a:lnSpc>
                <a:spcPct val="80000"/>
              </a:lnSpc>
              <a:buFont typeface="Arial" panose="020B0604020202020204" pitchFamily="34" charset="0"/>
              <a:buChar char="•"/>
            </a:pPr>
            <a:r>
              <a:rPr lang="en-GB" altLang="en-US" sz="1200" dirty="0"/>
              <a:t>What is the justification to perform a repeat analysis (is sample left); re-test or resample</a:t>
            </a:r>
          </a:p>
          <a:p>
            <a:pPr marL="171450" indent="-171450" eaLnBrk="1" hangingPunct="1">
              <a:lnSpc>
                <a:spcPct val="80000"/>
              </a:lnSpc>
              <a:buFont typeface="Arial" panose="020B0604020202020204" pitchFamily="34" charset="0"/>
              <a:buChar char="•"/>
            </a:pPr>
            <a:r>
              <a:rPr lang="en-GB" altLang="en-US" sz="1200" dirty="0"/>
              <a:t>Any identifications may need to be at DNA/RNA level (bioburden failures)</a:t>
            </a:r>
          </a:p>
          <a:p>
            <a:pPr marL="171450" indent="-171450" eaLnBrk="1" hangingPunct="1">
              <a:lnSpc>
                <a:spcPct val="80000"/>
              </a:lnSpc>
              <a:buFont typeface="Arial" panose="020B0604020202020204" pitchFamily="34" charset="0"/>
              <a:buChar char="•"/>
            </a:pPr>
            <a:r>
              <a:rPr lang="en-GB" altLang="en-US" sz="1200" dirty="0"/>
              <a:t>All potential sources of contamination need to be considered – process flow the issue from sample storage to the test environment.</a:t>
            </a:r>
          </a:p>
          <a:p>
            <a:pPr marL="171450" indent="-171450" eaLnBrk="1" hangingPunct="1">
              <a:lnSpc>
                <a:spcPct val="80000"/>
              </a:lnSpc>
              <a:buFont typeface="Arial" panose="020B0604020202020204" pitchFamily="34" charset="0"/>
              <a:buChar char="•"/>
            </a:pPr>
            <a:r>
              <a:rPr lang="en-GB" altLang="en-US" sz="1200" dirty="0"/>
              <a:t>Use scientific decisions/justifications and risk based analysis.</a:t>
            </a:r>
          </a:p>
          <a:p>
            <a:pPr eaLnBrk="1" hangingPunct="1">
              <a:lnSpc>
                <a:spcPct val="80000"/>
              </a:lnSpc>
            </a:pPr>
            <a:endParaRPr lang="en-GB" altLang="en-US" sz="1350" dirty="0">
              <a:solidFill>
                <a:srgbClr val="FF0000"/>
              </a:solidFill>
            </a:endParaRPr>
          </a:p>
        </p:txBody>
      </p:sp>
      <p:sp>
        <p:nvSpPr>
          <p:cNvPr id="39939" name="AutoShape 4">
            <a:hlinkClick r:id="rId2" action="ppaction://hlinksldjump" highlightClick="1"/>
          </p:cNvPr>
          <p:cNvSpPr>
            <a:spLocks noChangeArrowheads="1"/>
          </p:cNvSpPr>
          <p:nvPr/>
        </p:nvSpPr>
        <p:spPr bwMode="auto">
          <a:xfrm rot="10800000">
            <a:off x="8403689" y="4839657"/>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39940" name="AutoShape 2"/>
          <p:cNvSpPr>
            <a:spLocks noGrp="1" noChangeArrowheads="1"/>
          </p:cNvSpPr>
          <p:nvPr>
            <p:ph type="title"/>
          </p:nvPr>
        </p:nvSpPr>
        <p:spPr>
          <a:xfrm>
            <a:off x="1491854" y="246460"/>
            <a:ext cx="4430315" cy="434578"/>
          </a:xfrm>
          <a:prstGeom prst="flowChartProcess">
            <a:avLst/>
          </a:prstGeom>
          <a:solidFill>
            <a:srgbClr val="CC99FF"/>
          </a:solidFill>
          <a:ln>
            <a:solidFill>
              <a:schemeClr val="tx1"/>
            </a:solidFill>
            <a:miter lim="800000"/>
            <a:headEnd/>
            <a:tailEnd/>
          </a:ln>
        </p:spPr>
        <p:txBody>
          <a:bodyPr/>
          <a:lstStyle/>
          <a:p>
            <a:pPr algn="ctr" eaLnBrk="1" hangingPunct="1"/>
            <a:r>
              <a:rPr lang="en-GB" altLang="en-US" sz="1350">
                <a:solidFill>
                  <a:srgbClr val="000066"/>
                </a:solidFill>
              </a:rPr>
              <a:t>Phase II Investigation  - Unknown Cause / No Assignable  Cause</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2977903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1485900" y="750094"/>
            <a:ext cx="5904310" cy="3573066"/>
          </a:xfrm>
          <a:noFill/>
        </p:spPr>
        <p:txBody>
          <a:bodyPr/>
          <a:lstStyle/>
          <a:p>
            <a:pPr eaLnBrk="1" hangingPunct="1">
              <a:lnSpc>
                <a:spcPct val="80000"/>
              </a:lnSpc>
            </a:pPr>
            <a:r>
              <a:rPr lang="en-GB" altLang="en-US" sz="1200" b="1" dirty="0"/>
              <a:t>Microbiological investigations continued:</a:t>
            </a:r>
          </a:p>
          <a:p>
            <a:pPr eaLnBrk="1" hangingPunct="1">
              <a:lnSpc>
                <a:spcPct val="80000"/>
              </a:lnSpc>
            </a:pPr>
            <a:endParaRPr lang="en-GB" altLang="en-US" sz="1200" dirty="0"/>
          </a:p>
          <a:p>
            <a:pPr marL="171450" indent="-171450" eaLnBrk="1" hangingPunct="1">
              <a:lnSpc>
                <a:spcPct val="80000"/>
              </a:lnSpc>
              <a:buFont typeface="Arial" panose="020B0604020202020204" pitchFamily="34" charset="0"/>
              <a:buChar char="•"/>
            </a:pPr>
            <a:r>
              <a:rPr lang="en-GB" altLang="en-US" sz="1200" dirty="0"/>
              <a:t>The investigation may include working closely with the manufacturing team</a:t>
            </a:r>
          </a:p>
          <a:p>
            <a:pPr marL="171450" indent="-171450" eaLnBrk="1" hangingPunct="1">
              <a:lnSpc>
                <a:spcPct val="80000"/>
              </a:lnSpc>
              <a:buFont typeface="Arial" panose="020B0604020202020204" pitchFamily="34" charset="0"/>
              <a:buChar char="•"/>
            </a:pPr>
            <a:r>
              <a:rPr lang="en-GB" altLang="en-US" sz="1200" dirty="0"/>
              <a:t>During the investigation it is an advantage to go and look at where the contamination occurred. </a:t>
            </a:r>
          </a:p>
          <a:p>
            <a:pPr marL="171450" indent="-171450" eaLnBrk="1" hangingPunct="1">
              <a:lnSpc>
                <a:spcPct val="80000"/>
              </a:lnSpc>
              <a:buFont typeface="Arial" panose="020B0604020202020204" pitchFamily="34" charset="0"/>
              <a:buChar char="•"/>
            </a:pPr>
            <a:r>
              <a:rPr lang="en-GB" altLang="en-US" sz="1200" dirty="0"/>
              <a:t>Ask how relevant plant is cleaned, tested for integrity, checked for wear, checked for material suitability and maintained at the occurrence site may reveal possible causes.</a:t>
            </a:r>
          </a:p>
          <a:p>
            <a:pPr marL="171450" indent="-171450" eaLnBrk="1" hangingPunct="1">
              <a:lnSpc>
                <a:spcPct val="80000"/>
              </a:lnSpc>
              <a:buFont typeface="Arial" panose="020B0604020202020204" pitchFamily="34" charset="0"/>
              <a:buChar char="•"/>
            </a:pPr>
            <a:r>
              <a:rPr lang="en-GB" altLang="en-US" sz="1200" dirty="0"/>
              <a:t>Where possible talk directly to the staff involved as some information may be missed if not looked at from the chemist/ microbiologist point of view.</a:t>
            </a:r>
          </a:p>
          <a:p>
            <a:pPr marL="171450" indent="-171450" eaLnBrk="1" hangingPunct="1">
              <a:lnSpc>
                <a:spcPct val="80000"/>
              </a:lnSpc>
              <a:buFont typeface="Arial" panose="020B0604020202020204" pitchFamily="34" charset="0"/>
              <a:buChar char="•"/>
            </a:pPr>
            <a:r>
              <a:rPr lang="en-GB" altLang="en-US" sz="1200" dirty="0"/>
              <a:t>Look for other documentation such as deviations and engineering notifications around the area of concern (this is applicable to the laboratory as well as manufacturing).</a:t>
            </a:r>
          </a:p>
          <a:p>
            <a:pPr marL="171450" indent="-171450" eaLnBrk="1" hangingPunct="1">
              <a:lnSpc>
                <a:spcPct val="80000"/>
              </a:lnSpc>
              <a:buFont typeface="Arial" panose="020B0604020202020204" pitchFamily="34" charset="0"/>
              <a:buChar char="•"/>
            </a:pPr>
            <a:r>
              <a:rPr lang="en-GB" altLang="en-US" sz="1200" dirty="0"/>
              <a:t>Trending can have species drift which may also be worthy of an action limit style investigation.</a:t>
            </a:r>
          </a:p>
          <a:p>
            <a:pPr marL="171450" indent="-171450" eaLnBrk="1" hangingPunct="1">
              <a:lnSpc>
                <a:spcPct val="80000"/>
              </a:lnSpc>
              <a:buFont typeface="Arial" panose="020B0604020202020204" pitchFamily="34" charset="0"/>
              <a:buChar char="•"/>
            </a:pPr>
            <a:r>
              <a:rPr lang="en-GB" altLang="en-US" sz="1200" dirty="0"/>
              <a:t>Statistical analysis for microbiology can include lots of zero results so recovery rates or similar may have to be used.</a:t>
            </a:r>
          </a:p>
          <a:p>
            <a:pPr marL="171450" indent="-171450" eaLnBrk="1" hangingPunct="1">
              <a:lnSpc>
                <a:spcPct val="80000"/>
              </a:lnSpc>
              <a:buFont typeface="Arial" panose="020B0604020202020204" pitchFamily="34" charset="0"/>
              <a:buChar char="•"/>
            </a:pPr>
            <a:r>
              <a:rPr lang="en-GB" altLang="en-US" sz="1200" dirty="0"/>
              <a:t>If a sample is invalidated the remaining level of assurance needs to be carefully considered, is their sufficient residual information?  </a:t>
            </a:r>
          </a:p>
          <a:p>
            <a:pPr marL="171450" indent="-171450" eaLnBrk="1" hangingPunct="1">
              <a:lnSpc>
                <a:spcPct val="80000"/>
              </a:lnSpc>
              <a:buFont typeface="Arial" panose="020B0604020202020204" pitchFamily="34" charset="0"/>
              <a:buChar char="•"/>
            </a:pPr>
            <a:r>
              <a:rPr lang="en-GB" altLang="en-US" sz="1200" dirty="0"/>
              <a:t>Corrective actions may be appropriate for more than one root cause.</a:t>
            </a:r>
          </a:p>
        </p:txBody>
      </p:sp>
      <p:sp>
        <p:nvSpPr>
          <p:cNvPr id="40963" name="AutoShape 4">
            <a:hlinkClick r:id="rId2" action="ppaction://hlinksldjump" highlightClick="1"/>
          </p:cNvPr>
          <p:cNvSpPr>
            <a:spLocks noChangeArrowheads="1"/>
          </p:cNvSpPr>
          <p:nvPr/>
        </p:nvSpPr>
        <p:spPr bwMode="auto">
          <a:xfrm>
            <a:off x="8403689" y="4839657"/>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40964" name="AutoShape 2"/>
          <p:cNvSpPr>
            <a:spLocks noGrp="1" noChangeArrowheads="1"/>
          </p:cNvSpPr>
          <p:nvPr>
            <p:ph type="title"/>
          </p:nvPr>
        </p:nvSpPr>
        <p:spPr>
          <a:xfrm>
            <a:off x="1491854" y="246460"/>
            <a:ext cx="4430315" cy="434578"/>
          </a:xfrm>
          <a:prstGeom prst="flowChartProcess">
            <a:avLst/>
          </a:prstGeom>
          <a:solidFill>
            <a:srgbClr val="CC99FF"/>
          </a:solidFill>
          <a:ln>
            <a:solidFill>
              <a:schemeClr val="tx1"/>
            </a:solidFill>
            <a:miter lim="800000"/>
            <a:headEnd/>
            <a:tailEnd/>
          </a:ln>
        </p:spPr>
        <p:txBody>
          <a:bodyPr/>
          <a:lstStyle/>
          <a:p>
            <a:pPr algn="ctr" eaLnBrk="1" hangingPunct="1"/>
            <a:r>
              <a:rPr lang="en-GB" altLang="en-US" sz="1350">
                <a:solidFill>
                  <a:srgbClr val="000066"/>
                </a:solidFill>
              </a:rPr>
              <a:t>Phase II Investigation  - Unknown Cause / No Assignable  Cause</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7099071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3"/>
          <p:cNvSpPr>
            <a:spLocks noGrp="1" noChangeArrowheads="1"/>
          </p:cNvSpPr>
          <p:nvPr>
            <p:ph type="body" idx="1"/>
          </p:nvPr>
        </p:nvSpPr>
        <p:spPr>
          <a:xfrm>
            <a:off x="705600" y="765573"/>
            <a:ext cx="6696516" cy="3769519"/>
          </a:xfrm>
          <a:extLst>
            <a:ext uri="{909E8E84-426E-40DD-AFC4-6F175D3DCCD1}">
              <a14:hiddenFill xmlns:a14="http://schemas.microsoft.com/office/drawing/2010/main">
                <a:solidFill>
                  <a:srgbClr val="FFFF66"/>
                </a:solidFill>
              </a14:hiddenFill>
            </a:ext>
          </a:extLst>
        </p:spPr>
        <p:txBody>
          <a:bodyPr/>
          <a:lstStyle/>
          <a:p>
            <a:pPr eaLnBrk="1" hangingPunct="1">
              <a:lnSpc>
                <a:spcPct val="80000"/>
              </a:lnSpc>
              <a:buFont typeface="Times" charset="0"/>
              <a:buNone/>
              <a:defRPr/>
            </a:pPr>
            <a:r>
              <a:rPr lang="en-GB" sz="1050" b="1" dirty="0"/>
              <a:t>Stability – OOS/OOT:</a:t>
            </a:r>
          </a:p>
          <a:p>
            <a:pPr eaLnBrk="1" hangingPunct="1">
              <a:lnSpc>
                <a:spcPct val="80000"/>
              </a:lnSpc>
              <a:buFont typeface="Times" charset="0"/>
              <a:buNone/>
              <a:defRPr/>
            </a:pPr>
            <a:endParaRPr lang="en-GB" sz="1050" b="1" dirty="0"/>
          </a:p>
          <a:p>
            <a:pPr eaLnBrk="1" hangingPunct="1">
              <a:lnSpc>
                <a:spcPct val="80000"/>
              </a:lnSpc>
              <a:buFont typeface="Times" charset="0"/>
              <a:buNone/>
              <a:defRPr/>
            </a:pPr>
            <a:r>
              <a:rPr lang="en-GB" sz="1050" b="1" dirty="0"/>
              <a:t>Stability OOS/OOT situations should be escalated as soon as the suspect result is found.  Follow the investigation as above for Phase I and Phase II.  For OOS Situations Regulatory agencies will require notification within a short time point of discovery due to recall potential.</a:t>
            </a:r>
          </a:p>
          <a:p>
            <a:pPr eaLnBrk="1" hangingPunct="1">
              <a:lnSpc>
                <a:spcPct val="80000"/>
              </a:lnSpc>
              <a:buFont typeface="Times" charset="0"/>
              <a:buNone/>
              <a:defRPr/>
            </a:pPr>
            <a:endParaRPr lang="en-GB" sz="1050" b="1" dirty="0"/>
          </a:p>
          <a:p>
            <a:pPr eaLnBrk="1" hangingPunct="1">
              <a:lnSpc>
                <a:spcPct val="80000"/>
              </a:lnSpc>
              <a:buFont typeface="Times" charset="0"/>
              <a:buNone/>
              <a:defRPr/>
            </a:pPr>
            <a:r>
              <a:rPr lang="en-US" sz="1050" dirty="0"/>
              <a:t>If abnormal results are found at any stability interval which predicts that the test results may be OOS before the next testing interval, schedule additional testing before the next scheduled testing interval.  This will help better determine appropriate actions to be taken.</a:t>
            </a:r>
          </a:p>
          <a:p>
            <a:pPr eaLnBrk="1" hangingPunct="1">
              <a:lnSpc>
                <a:spcPct val="80000"/>
              </a:lnSpc>
              <a:buFont typeface="Times" charset="0"/>
              <a:buNone/>
              <a:defRPr/>
            </a:pPr>
            <a:endParaRPr lang="en-GB" sz="1050" b="1" dirty="0"/>
          </a:p>
          <a:p>
            <a:pPr eaLnBrk="1" hangingPunct="1">
              <a:lnSpc>
                <a:spcPct val="80000"/>
              </a:lnSpc>
              <a:buFont typeface="Times" charset="0"/>
              <a:buNone/>
              <a:defRPr/>
            </a:pPr>
            <a:r>
              <a:rPr lang="en-US" sz="1050" dirty="0"/>
              <a:t>The stability OOS should link to the Product Recall procedures.</a:t>
            </a:r>
          </a:p>
          <a:p>
            <a:pPr eaLnBrk="1" hangingPunct="1">
              <a:lnSpc>
                <a:spcPct val="80000"/>
              </a:lnSpc>
              <a:buFont typeface="Times" charset="0"/>
              <a:buNone/>
              <a:defRPr/>
            </a:pPr>
            <a:endParaRPr lang="en-GB" sz="1050" b="1" dirty="0"/>
          </a:p>
          <a:p>
            <a:pPr eaLnBrk="1" hangingPunct="1">
              <a:lnSpc>
                <a:spcPct val="80000"/>
              </a:lnSpc>
              <a:buFont typeface="Times" charset="0"/>
              <a:buNone/>
              <a:defRPr/>
            </a:pPr>
            <a:r>
              <a:rPr lang="en-GB" sz="1050" b="1" dirty="0"/>
              <a:t>OOT</a:t>
            </a:r>
          </a:p>
          <a:p>
            <a:pPr eaLnBrk="1" hangingPunct="1">
              <a:lnSpc>
                <a:spcPct val="80000"/>
              </a:lnSpc>
              <a:buFont typeface="Times" charset="0"/>
              <a:buNone/>
              <a:defRPr/>
            </a:pPr>
            <a:r>
              <a:rPr lang="en-GB" sz="1050" dirty="0"/>
              <a:t>To facilitate the prompt identification of potential issues, and to ensure data quality, it is advantageous to use objective (often statistical) methods that detect potential out-of-trend (OOT) stability data quickly.</a:t>
            </a:r>
          </a:p>
          <a:p>
            <a:pPr eaLnBrk="1" hangingPunct="1">
              <a:lnSpc>
                <a:spcPct val="80000"/>
              </a:lnSpc>
              <a:buFont typeface="Times" charset="0"/>
              <a:buNone/>
              <a:defRPr/>
            </a:pPr>
            <a:endParaRPr lang="en-GB" sz="1050" dirty="0"/>
          </a:p>
          <a:p>
            <a:pPr eaLnBrk="1" hangingPunct="1">
              <a:lnSpc>
                <a:spcPct val="80000"/>
              </a:lnSpc>
              <a:buFont typeface="Times" charset="0"/>
              <a:buNone/>
              <a:defRPr/>
            </a:pPr>
            <a:r>
              <a:rPr lang="en-GB" sz="1050" dirty="0"/>
              <a:t>OOT alerts can be classified into three categories to help identify the appropriate depth for an investigation. OOT stability alerts can be referred to as:</a:t>
            </a:r>
          </a:p>
          <a:p>
            <a:pPr marL="609600" lvl="2">
              <a:lnSpc>
                <a:spcPct val="80000"/>
              </a:lnSpc>
              <a:defRPr/>
            </a:pPr>
            <a:r>
              <a:rPr lang="en-GB" sz="1050" dirty="0"/>
              <a:t>analytical, </a:t>
            </a:r>
          </a:p>
          <a:p>
            <a:pPr marL="609600" lvl="2">
              <a:lnSpc>
                <a:spcPct val="80000"/>
              </a:lnSpc>
              <a:defRPr/>
            </a:pPr>
            <a:r>
              <a:rPr lang="en-GB" sz="1050" dirty="0"/>
              <a:t>process control, and </a:t>
            </a:r>
          </a:p>
          <a:p>
            <a:pPr marL="609600" lvl="2">
              <a:lnSpc>
                <a:spcPct val="80000"/>
              </a:lnSpc>
              <a:defRPr/>
            </a:pPr>
            <a:r>
              <a:rPr lang="en-GB" sz="1050" dirty="0"/>
              <a:t>compliance alerts, </a:t>
            </a:r>
          </a:p>
          <a:p>
            <a:pPr indent="-271463">
              <a:lnSpc>
                <a:spcPct val="80000"/>
              </a:lnSpc>
              <a:defRPr/>
            </a:pPr>
            <a:endParaRPr lang="en-GB" sz="1050" dirty="0"/>
          </a:p>
          <a:p>
            <a:pPr indent="-271463">
              <a:lnSpc>
                <a:spcPct val="80000"/>
              </a:lnSpc>
              <a:defRPr/>
            </a:pPr>
            <a:r>
              <a:rPr lang="en-GB" sz="1050" dirty="0"/>
              <a:t>As the alert level increases from analytical to process control to compliance alert, the depth of investigation should increase.</a:t>
            </a:r>
          </a:p>
        </p:txBody>
      </p:sp>
      <p:sp>
        <p:nvSpPr>
          <p:cNvPr id="41987" name="AutoShape 4">
            <a:hlinkClick r:id="rId2" action="ppaction://hlinksldjump" highlightClick="1"/>
          </p:cNvPr>
          <p:cNvSpPr>
            <a:spLocks noChangeArrowheads="1"/>
          </p:cNvSpPr>
          <p:nvPr/>
        </p:nvSpPr>
        <p:spPr bwMode="auto">
          <a:xfrm rot="10800000">
            <a:off x="8403689" y="4843365"/>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41988" name="AutoShape 2"/>
          <p:cNvSpPr>
            <a:spLocks noGrp="1" noChangeArrowheads="1"/>
          </p:cNvSpPr>
          <p:nvPr>
            <p:ph type="title"/>
          </p:nvPr>
        </p:nvSpPr>
        <p:spPr>
          <a:xfrm>
            <a:off x="1491854" y="246460"/>
            <a:ext cx="4430315" cy="434578"/>
          </a:xfrm>
          <a:prstGeom prst="flowChartProcess">
            <a:avLst/>
          </a:prstGeom>
          <a:solidFill>
            <a:srgbClr val="CC99FF"/>
          </a:solidFill>
          <a:ln>
            <a:solidFill>
              <a:schemeClr val="tx1"/>
            </a:solidFill>
            <a:miter lim="800000"/>
            <a:headEnd/>
            <a:tailEnd/>
          </a:ln>
        </p:spPr>
        <p:txBody>
          <a:bodyPr/>
          <a:lstStyle/>
          <a:p>
            <a:pPr algn="ctr" eaLnBrk="1" hangingPunct="1"/>
            <a:r>
              <a:rPr lang="en-GB" altLang="en-US" sz="1350" dirty="0">
                <a:solidFill>
                  <a:srgbClr val="000066"/>
                </a:solidFill>
              </a:rPr>
              <a:t>Phase II Investigation  - Unknown Cause / No Assignable  Cause</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5535732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1494235" y="951310"/>
            <a:ext cx="5915025" cy="2160984"/>
          </a:xfrm>
          <a:extLst>
            <a:ext uri="{909E8E84-426E-40DD-AFC4-6F175D3DCCD1}">
              <a14:hiddenFill xmlns:a14="http://schemas.microsoft.com/office/drawing/2010/main">
                <a:solidFill>
                  <a:srgbClr val="FFFF66"/>
                </a:solidFill>
              </a14:hiddenFill>
            </a:ext>
          </a:extLst>
        </p:spPr>
        <p:txBody>
          <a:bodyPr/>
          <a:lstStyle/>
          <a:p>
            <a:pPr eaLnBrk="1" hangingPunct="1">
              <a:buFont typeface="Times" panose="02020603050405020304" pitchFamily="18" charset="0"/>
              <a:buNone/>
            </a:pPr>
            <a:r>
              <a:rPr lang="en-GB" altLang="en-US" sz="1050" b="1"/>
              <a:t>Stability:</a:t>
            </a:r>
            <a:endParaRPr lang="en-GB" altLang="en-US" sz="1050"/>
          </a:p>
          <a:p>
            <a:pPr lvl="1" eaLnBrk="1" hangingPunct="1"/>
            <a:r>
              <a:rPr lang="en-GB" altLang="en-US" sz="1050"/>
              <a:t>A compliance alert defines a case in which an OOT result suggests the potential or likelihood for OOS results to occur before the expiration date within the same stability study (or for other studies) on the same product.</a:t>
            </a:r>
            <a:endParaRPr lang="en-US" altLang="en-US" sz="1050"/>
          </a:p>
          <a:p>
            <a:pPr lvl="1" eaLnBrk="1" hangingPunct="1"/>
            <a:endParaRPr lang="en-US" altLang="en-US" sz="1050"/>
          </a:p>
          <a:p>
            <a:pPr lvl="1" eaLnBrk="1" hangingPunct="1"/>
            <a:r>
              <a:rPr lang="en-US" altLang="en-US" sz="1050"/>
              <a:t>The stability OOS should link to the Product Recall procedures.</a:t>
            </a:r>
          </a:p>
          <a:p>
            <a:pPr lvl="1" eaLnBrk="1" hangingPunct="1"/>
            <a:endParaRPr lang="en-GB" altLang="en-US" sz="1050"/>
          </a:p>
          <a:p>
            <a:pPr lvl="1" eaLnBrk="1" hangingPunct="1"/>
            <a:r>
              <a:rPr lang="en-GB" altLang="en-US" sz="1050"/>
              <a:t>Historical data are needed to identify OOT alerts.</a:t>
            </a:r>
          </a:p>
          <a:p>
            <a:pPr lvl="1" eaLnBrk="1" hangingPunct="1"/>
            <a:endParaRPr lang="en-GB" altLang="en-US" sz="1050"/>
          </a:p>
          <a:p>
            <a:pPr lvl="1" eaLnBrk="1" hangingPunct="1"/>
            <a:r>
              <a:rPr lang="en-GB" altLang="en-US" sz="1050"/>
              <a:t>An analytical alert is observed when a single result is aberrant but within specification limits (</a:t>
            </a:r>
            <a:r>
              <a:rPr lang="en-GB" altLang="en-US" sz="1050" i="1"/>
              <a:t>i.e.,</a:t>
            </a:r>
            <a:r>
              <a:rPr lang="en-GB" altLang="en-US" sz="1050"/>
              <a:t> outside normal analytical or sampling variation and normal change over time).</a:t>
            </a:r>
            <a:endParaRPr lang="en-US" altLang="en-US" sz="1050"/>
          </a:p>
          <a:p>
            <a:pPr lvl="1" eaLnBrk="1" hangingPunct="1"/>
            <a:endParaRPr lang="en-US" altLang="en-US" sz="1050"/>
          </a:p>
          <a:p>
            <a:pPr lvl="1" eaLnBrk="1" hangingPunct="1"/>
            <a:endParaRPr lang="en-GB" altLang="en-US" sz="1050"/>
          </a:p>
          <a:p>
            <a:pPr eaLnBrk="1" hangingPunct="1"/>
            <a:endParaRPr lang="en-GB" altLang="en-US" sz="1050"/>
          </a:p>
        </p:txBody>
      </p:sp>
      <p:sp>
        <p:nvSpPr>
          <p:cNvPr id="43011" name="AutoShape 4">
            <a:hlinkClick r:id="rId2" action="ppaction://hlinksldjump" highlightClick="1"/>
          </p:cNvPr>
          <p:cNvSpPr>
            <a:spLocks noChangeArrowheads="1"/>
          </p:cNvSpPr>
          <p:nvPr/>
        </p:nvSpPr>
        <p:spPr bwMode="auto">
          <a:xfrm>
            <a:off x="8403689" y="4839657"/>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43012" name="AutoShape 2"/>
          <p:cNvSpPr>
            <a:spLocks noGrp="1" noChangeArrowheads="1"/>
          </p:cNvSpPr>
          <p:nvPr>
            <p:ph type="title"/>
          </p:nvPr>
        </p:nvSpPr>
        <p:spPr>
          <a:xfrm>
            <a:off x="1491854" y="246460"/>
            <a:ext cx="4430315" cy="434578"/>
          </a:xfrm>
          <a:prstGeom prst="flowChartProcess">
            <a:avLst/>
          </a:prstGeom>
          <a:solidFill>
            <a:srgbClr val="CC99FF"/>
          </a:solidFill>
          <a:ln>
            <a:solidFill>
              <a:schemeClr val="tx1"/>
            </a:solidFill>
            <a:miter lim="800000"/>
            <a:headEnd/>
            <a:tailEnd/>
          </a:ln>
        </p:spPr>
        <p:txBody>
          <a:bodyPr/>
          <a:lstStyle/>
          <a:p>
            <a:pPr algn="ctr" eaLnBrk="1" hangingPunct="1"/>
            <a:r>
              <a:rPr lang="en-GB" altLang="en-US" sz="1350">
                <a:solidFill>
                  <a:srgbClr val="000066"/>
                </a:solidFill>
              </a:rPr>
              <a:t>Phase II Investigation  - Unknown Cause / No Assignable  Cause</a:t>
            </a:r>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1161416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3">
            <a:hlinkClick r:id="rId2" action="ppaction://hlinksldjump"/>
          </p:cNvPr>
          <p:cNvSpPr>
            <a:spLocks noGrp="1" noChangeArrowheads="1"/>
          </p:cNvSpPr>
          <p:nvPr>
            <p:ph type="title"/>
          </p:nvPr>
        </p:nvSpPr>
        <p:spPr>
          <a:xfrm>
            <a:off x="1485900" y="260748"/>
            <a:ext cx="4436269" cy="367903"/>
          </a:xfrm>
          <a:prstGeom prst="flowChartProcess">
            <a:avLst/>
          </a:prstGeom>
          <a:solidFill>
            <a:srgbClr val="FF9966"/>
          </a:solidFill>
          <a:ln>
            <a:solidFill>
              <a:schemeClr val="tx1"/>
            </a:solidFill>
            <a:miter lim="800000"/>
            <a:headEnd/>
            <a:tailEnd/>
          </a:ln>
        </p:spPr>
        <p:txBody>
          <a:bodyPr/>
          <a:lstStyle/>
          <a:p>
            <a:pPr algn="ctr" eaLnBrk="1" hangingPunct="1"/>
            <a:r>
              <a:rPr lang="en-GB" altLang="en-US" sz="1350">
                <a:solidFill>
                  <a:srgbClr val="000066"/>
                </a:solidFill>
              </a:rPr>
              <a:t>Phase III Investigation</a:t>
            </a:r>
          </a:p>
        </p:txBody>
      </p:sp>
      <p:sp>
        <p:nvSpPr>
          <p:cNvPr id="162820" name="Rectangle 4"/>
          <p:cNvSpPr>
            <a:spLocks noGrp="1" noChangeArrowheads="1"/>
          </p:cNvSpPr>
          <p:nvPr>
            <p:ph type="body" idx="1"/>
          </p:nvPr>
        </p:nvSpPr>
        <p:spPr>
          <a:xfrm>
            <a:off x="1485900" y="897732"/>
            <a:ext cx="6172200" cy="1565672"/>
          </a:xfrm>
        </p:spPr>
        <p:txBody>
          <a:bodyPr/>
          <a:lstStyle/>
          <a:p>
            <a:pPr eaLnBrk="1" hangingPunct="1">
              <a:defRPr/>
            </a:pPr>
            <a:r>
              <a:rPr lang="en-GB" sz="1200" dirty="0"/>
              <a:t>If the batch is rejected there still needs to be an investigation. </a:t>
            </a:r>
          </a:p>
          <a:p>
            <a:pPr eaLnBrk="1" hangingPunct="1">
              <a:buFont typeface="Times" charset="0"/>
              <a:buNone/>
              <a:defRPr/>
            </a:pPr>
            <a:r>
              <a:rPr lang="en-GB" sz="1200" dirty="0"/>
              <a:t> </a:t>
            </a:r>
          </a:p>
          <a:p>
            <a:pPr eaLnBrk="1" hangingPunct="1">
              <a:buFont typeface="Times" charset="0"/>
              <a:buNone/>
              <a:defRPr/>
            </a:pPr>
            <a:r>
              <a:rPr lang="en-GB" sz="1200" dirty="0"/>
              <a:t>To determine:</a:t>
            </a:r>
          </a:p>
          <a:p>
            <a:pPr eaLnBrk="1" hangingPunct="1">
              <a:defRPr/>
            </a:pPr>
            <a:endParaRPr lang="en-GB" sz="1200" dirty="0"/>
          </a:p>
          <a:p>
            <a:pPr marL="535781">
              <a:defRPr/>
            </a:pPr>
            <a:r>
              <a:rPr lang="en-GB" sz="1200" dirty="0"/>
              <a:t>– if other batches or products are affected.</a:t>
            </a:r>
          </a:p>
          <a:p>
            <a:pPr eaLnBrk="1" hangingPunct="1">
              <a:defRPr/>
            </a:pPr>
            <a:endParaRPr lang="en-GB" sz="1200" dirty="0"/>
          </a:p>
          <a:p>
            <a:pPr marL="535781" indent="-535781">
              <a:tabLst>
                <a:tab pos="535781" algn="l"/>
              </a:tabLst>
              <a:defRPr/>
            </a:pPr>
            <a:r>
              <a:rPr lang="en-GB" sz="1200" dirty="0"/>
              <a:t>	– identification and implementation of corrective and preventative action.</a:t>
            </a:r>
          </a:p>
        </p:txBody>
      </p:sp>
      <p:sp>
        <p:nvSpPr>
          <p:cNvPr id="28676" name="AutoShape 5">
            <a:hlinkClick r:id="rId3" action="ppaction://hlinksldjump" highlightClick="1"/>
          </p:cNvPr>
          <p:cNvSpPr>
            <a:spLocks noChangeArrowheads="1"/>
          </p:cNvSpPr>
          <p:nvPr/>
        </p:nvSpPr>
        <p:spPr bwMode="auto">
          <a:xfrm rot="10800000">
            <a:off x="8403689" y="4839657"/>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5" name="AutoShape 4">
            <a:hlinkClick r:id="rId4"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41662783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a:hlinkClick r:id="rId2" action="ppaction://hlinksldjump"/>
          </p:cNvPr>
          <p:cNvSpPr>
            <a:spLocks noGrp="1" noChangeArrowheads="1"/>
          </p:cNvSpPr>
          <p:nvPr>
            <p:ph type="title"/>
          </p:nvPr>
        </p:nvSpPr>
        <p:spPr>
          <a:xfrm>
            <a:off x="1485900" y="241698"/>
            <a:ext cx="4436269" cy="377428"/>
          </a:xfrm>
          <a:prstGeom prst="flowChartProcess">
            <a:avLst/>
          </a:prstGeom>
          <a:solidFill>
            <a:srgbClr val="FF9966"/>
          </a:solidFill>
          <a:ln>
            <a:solidFill>
              <a:schemeClr val="tx1"/>
            </a:solidFill>
            <a:miter lim="800000"/>
            <a:headEnd/>
            <a:tailEnd/>
          </a:ln>
        </p:spPr>
        <p:txBody>
          <a:bodyPr/>
          <a:lstStyle/>
          <a:p>
            <a:pPr algn="ctr" eaLnBrk="1" hangingPunct="1"/>
            <a:r>
              <a:rPr lang="en-GB" altLang="en-US" sz="1350">
                <a:solidFill>
                  <a:srgbClr val="000066"/>
                </a:solidFill>
              </a:rPr>
              <a:t>Phase III Investigation</a:t>
            </a:r>
            <a:endParaRPr lang="en-GB" altLang="en-US" sz="1350">
              <a:solidFill>
                <a:srgbClr val="000066"/>
              </a:solidFill>
              <a:hlinkClick r:id="rId2" action="ppaction://hlinksldjump"/>
            </a:endParaRPr>
          </a:p>
        </p:txBody>
      </p:sp>
      <p:sp>
        <p:nvSpPr>
          <p:cNvPr id="44035" name="Rectangle 3"/>
          <p:cNvSpPr>
            <a:spLocks noGrp="1" noChangeArrowheads="1"/>
          </p:cNvSpPr>
          <p:nvPr>
            <p:ph type="body" idx="1"/>
          </p:nvPr>
        </p:nvSpPr>
        <p:spPr>
          <a:xfrm>
            <a:off x="1389460" y="779860"/>
            <a:ext cx="5925740" cy="3977878"/>
          </a:xfrm>
          <a:noFill/>
        </p:spPr>
        <p:txBody>
          <a:bodyPr/>
          <a:lstStyle/>
          <a:p>
            <a:pPr eaLnBrk="1" hangingPunct="1">
              <a:lnSpc>
                <a:spcPct val="80000"/>
              </a:lnSpc>
            </a:pPr>
            <a:r>
              <a:rPr lang="en-GB" altLang="en-US" sz="1050" dirty="0"/>
              <a:t>The phase 3 investigation should review the completed manufacturing investigation and combined laboratory investigation into the suspect analytical results, and/or method validation for possible causes into the results obtained.</a:t>
            </a:r>
          </a:p>
          <a:p>
            <a:pPr eaLnBrk="1" hangingPunct="1">
              <a:lnSpc>
                <a:spcPct val="80000"/>
              </a:lnSpc>
            </a:pPr>
            <a:endParaRPr lang="en-GB" altLang="en-US" sz="1050" dirty="0"/>
          </a:p>
          <a:p>
            <a:pPr eaLnBrk="1" hangingPunct="1">
              <a:lnSpc>
                <a:spcPct val="80000"/>
              </a:lnSpc>
            </a:pPr>
            <a:r>
              <a:rPr lang="en-GB" altLang="en-US" sz="1050" dirty="0"/>
              <a:t>To conclude the investigation all of the results must be evaluated.</a:t>
            </a:r>
          </a:p>
          <a:p>
            <a:pPr eaLnBrk="1" hangingPunct="1">
              <a:lnSpc>
                <a:spcPct val="80000"/>
              </a:lnSpc>
            </a:pPr>
            <a:endParaRPr lang="en-GB" altLang="en-US" sz="1050" dirty="0"/>
          </a:p>
          <a:p>
            <a:pPr eaLnBrk="1" hangingPunct="1">
              <a:lnSpc>
                <a:spcPct val="80000"/>
              </a:lnSpc>
            </a:pPr>
            <a:r>
              <a:rPr lang="en-GB" altLang="en-US" sz="1050" dirty="0"/>
              <a:t>The investigation report should contain a summary of the investigations performed; and a detailed conclusion.</a:t>
            </a:r>
          </a:p>
          <a:p>
            <a:pPr eaLnBrk="1" hangingPunct="1">
              <a:lnSpc>
                <a:spcPct val="80000"/>
              </a:lnSpc>
            </a:pPr>
            <a:endParaRPr lang="en-GB" altLang="en-US" sz="1050" dirty="0"/>
          </a:p>
          <a:p>
            <a:pPr eaLnBrk="1" hangingPunct="1">
              <a:lnSpc>
                <a:spcPct val="80000"/>
              </a:lnSpc>
            </a:pPr>
            <a:r>
              <a:rPr lang="en-GB" altLang="en-US" sz="1050" dirty="0"/>
              <a:t>For microbiological investigations ,where appropriate, use risk analysis tools to support the decisions taken and conclusions drawn.  It may not have been possible to determine the actual root cause therefore a robust most probable root cause may have to be given.</a:t>
            </a:r>
          </a:p>
          <a:p>
            <a:pPr eaLnBrk="1" hangingPunct="1">
              <a:lnSpc>
                <a:spcPct val="80000"/>
              </a:lnSpc>
            </a:pPr>
            <a:endParaRPr lang="en-GB" altLang="en-US" sz="1050" dirty="0"/>
          </a:p>
          <a:p>
            <a:pPr eaLnBrk="1" hangingPunct="1">
              <a:lnSpc>
                <a:spcPct val="80000"/>
              </a:lnSpc>
            </a:pPr>
            <a:r>
              <a:rPr lang="en-GB" altLang="en-US" sz="1050" dirty="0"/>
              <a:t>The batch quality must be determined and disposition decision taken.</a:t>
            </a:r>
          </a:p>
          <a:p>
            <a:pPr eaLnBrk="1" hangingPunct="1">
              <a:lnSpc>
                <a:spcPct val="80000"/>
              </a:lnSpc>
            </a:pPr>
            <a:endParaRPr lang="en-GB" altLang="en-US" sz="1050" dirty="0"/>
          </a:p>
          <a:p>
            <a:pPr eaLnBrk="1" hangingPunct="1">
              <a:lnSpc>
                <a:spcPct val="80000"/>
              </a:lnSpc>
            </a:pPr>
            <a:r>
              <a:rPr lang="en-GB" altLang="en-US" sz="1050" b="1" dirty="0"/>
              <a:t>Once a batch has been rejected there is no limit to further testing to determine the cause of failure, so that corrective action can be taken</a:t>
            </a:r>
            <a:r>
              <a:rPr lang="en-GB" altLang="en-US" sz="1050" dirty="0"/>
              <a:t>.</a:t>
            </a:r>
          </a:p>
          <a:p>
            <a:pPr eaLnBrk="1" hangingPunct="1">
              <a:lnSpc>
                <a:spcPct val="80000"/>
              </a:lnSpc>
            </a:pPr>
            <a:endParaRPr lang="en-GB" altLang="en-US" sz="1050" dirty="0"/>
          </a:p>
          <a:p>
            <a:pPr eaLnBrk="1" hangingPunct="1">
              <a:lnSpc>
                <a:spcPct val="80000"/>
              </a:lnSpc>
            </a:pPr>
            <a:r>
              <a:rPr lang="en-GB" altLang="en-US" sz="1050" b="1" dirty="0"/>
              <a:t>The decision to reject cannot be reversed as a result of further testing.</a:t>
            </a:r>
          </a:p>
          <a:p>
            <a:pPr eaLnBrk="1" hangingPunct="1">
              <a:lnSpc>
                <a:spcPct val="80000"/>
              </a:lnSpc>
            </a:pPr>
            <a:endParaRPr lang="en-GB" altLang="en-US" sz="1050" dirty="0"/>
          </a:p>
          <a:p>
            <a:pPr eaLnBrk="1" hangingPunct="1">
              <a:lnSpc>
                <a:spcPct val="80000"/>
              </a:lnSpc>
            </a:pPr>
            <a:r>
              <a:rPr lang="en-US" altLang="en-US" sz="1050" b="1" dirty="0"/>
              <a:t>The impact of OOS result on other batches, on going stability studies, validated processes and testing procedures should be determined by Quality Control and Quality Assurance and be documented in the conclusion, along with appropriate corrective and preventive actions.</a:t>
            </a:r>
            <a:endParaRPr lang="en-GB" altLang="en-US" sz="1050" b="1" dirty="0"/>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16915235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a:xfrm>
            <a:off x="1406129" y="250031"/>
            <a:ext cx="4516040" cy="367904"/>
          </a:xfrm>
          <a:prstGeom prst="flowChartProcess">
            <a:avLst/>
          </a:prstGeom>
          <a:solidFill>
            <a:srgbClr val="FF0000"/>
          </a:solidFill>
          <a:ln>
            <a:solidFill>
              <a:schemeClr val="tx1"/>
            </a:solidFill>
            <a:miter lim="800000"/>
            <a:headEnd/>
            <a:tailEnd/>
          </a:ln>
        </p:spPr>
        <p:txBody>
          <a:bodyPr/>
          <a:lstStyle/>
          <a:p>
            <a:pPr algn="ctr" eaLnBrk="1" hangingPunct="1"/>
            <a:r>
              <a:rPr lang="en-GB" altLang="en-US" sz="1350">
                <a:solidFill>
                  <a:srgbClr val="000066"/>
                </a:solidFill>
              </a:rPr>
              <a:t>Batch Disposition</a:t>
            </a:r>
          </a:p>
        </p:txBody>
      </p:sp>
      <p:sp>
        <p:nvSpPr>
          <p:cNvPr id="45059" name="Rectangle 3"/>
          <p:cNvSpPr>
            <a:spLocks noGrp="1" noChangeArrowheads="1"/>
          </p:cNvSpPr>
          <p:nvPr>
            <p:ph type="body" idx="1"/>
          </p:nvPr>
        </p:nvSpPr>
        <p:spPr>
          <a:xfrm>
            <a:off x="1439466" y="844154"/>
            <a:ext cx="5910263" cy="3617119"/>
          </a:xfrm>
          <a:noFill/>
        </p:spPr>
        <p:txBody>
          <a:bodyPr/>
          <a:lstStyle/>
          <a:p>
            <a:pPr eaLnBrk="1" hangingPunct="1">
              <a:buFont typeface="Times" panose="02020603050405020304" pitchFamily="18" charset="0"/>
              <a:buNone/>
            </a:pPr>
            <a:r>
              <a:rPr lang="en-GB" altLang="en-US" sz="1200" b="1"/>
              <a:t>Conclusion:</a:t>
            </a:r>
          </a:p>
          <a:p>
            <a:pPr lvl="1" eaLnBrk="1" hangingPunct="1"/>
            <a:r>
              <a:rPr lang="en-GB" altLang="en-US" sz="1200"/>
              <a:t>If no laboratory or calculation errors are identified in the Phase I and Phase II there is no scientific basis for invalidating initial OOS results in favour of passing retest results. All test results, both passing and suspect, should be reported (in all QC documents and any Certificates of Analysis) and all data has to be considered in batch release decisions.</a:t>
            </a:r>
          </a:p>
          <a:p>
            <a:pPr lvl="1" eaLnBrk="1" hangingPunct="1"/>
            <a:endParaRPr lang="en-GB" altLang="en-US" sz="1200"/>
          </a:p>
          <a:p>
            <a:pPr lvl="1" eaLnBrk="1" hangingPunct="1"/>
            <a:r>
              <a:rPr lang="en-GB" altLang="en-US" sz="1200"/>
              <a:t>If the investigation determines that the initial sampling method was inherently inadequate, a new accurate sampling method must be developed, documented, and reviewed and approved by the Quality Assurance responsible for release.  A consideration should be given to other lots sampled by the same method.</a:t>
            </a:r>
            <a:endParaRPr lang="en-US" altLang="en-US" sz="1200"/>
          </a:p>
          <a:p>
            <a:pPr lvl="1" eaLnBrk="1" hangingPunct="1"/>
            <a:endParaRPr lang="en-US" altLang="en-US" sz="1200"/>
          </a:p>
          <a:p>
            <a:pPr lvl="1" eaLnBrk="1" hangingPunct="1"/>
            <a:r>
              <a:rPr lang="en-GB" altLang="en-US" sz="1200"/>
              <a:t>An initial OOS result does not necessarily mean the subject batch fails and must be rejected. The OOS result should be investigated, and the findings of the investigation, including retest results, should be interpreted to evaluate the batch and reach a decision regarding release or rejection which should be fully documented</a:t>
            </a:r>
            <a:r>
              <a:rPr lang="en-US" altLang="en-US" sz="1200"/>
              <a:t>.</a:t>
            </a:r>
            <a:endParaRPr lang="en-GB" altLang="en-US"/>
          </a:p>
        </p:txBody>
      </p:sp>
      <p:sp>
        <p:nvSpPr>
          <p:cNvPr id="45060" name="AutoShape 4">
            <a:hlinkClick r:id="rId2" action="ppaction://hlinksldjump" highlightClick="1"/>
          </p:cNvPr>
          <p:cNvSpPr>
            <a:spLocks noChangeArrowheads="1"/>
          </p:cNvSpPr>
          <p:nvPr/>
        </p:nvSpPr>
        <p:spPr bwMode="auto">
          <a:xfrm rot="10800000">
            <a:off x="8403690" y="4839657"/>
            <a:ext cx="24645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3616391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ChangeArrowheads="1"/>
          </p:cNvSpPr>
          <p:nvPr/>
        </p:nvSpPr>
        <p:spPr bwMode="auto">
          <a:xfrm>
            <a:off x="1400175" y="270273"/>
            <a:ext cx="4521994" cy="367903"/>
          </a:xfrm>
          <a:prstGeom prst="flowChartProcess">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350" b="1">
                <a:solidFill>
                  <a:srgbClr val="000066"/>
                </a:solidFill>
              </a:rPr>
              <a:t>Batch Disposition</a:t>
            </a:r>
          </a:p>
        </p:txBody>
      </p:sp>
      <p:sp>
        <p:nvSpPr>
          <p:cNvPr id="46083" name="Rectangle 3"/>
          <p:cNvSpPr>
            <a:spLocks noGrp="1" noChangeArrowheads="1"/>
          </p:cNvSpPr>
          <p:nvPr>
            <p:ph type="body" idx="1"/>
          </p:nvPr>
        </p:nvSpPr>
        <p:spPr>
          <a:xfrm>
            <a:off x="1391841" y="735806"/>
            <a:ext cx="5874544" cy="3862388"/>
          </a:xfrm>
          <a:noFill/>
        </p:spPr>
        <p:txBody>
          <a:bodyPr/>
          <a:lstStyle/>
          <a:p>
            <a:pPr eaLnBrk="1" hangingPunct="1"/>
            <a:r>
              <a:rPr lang="en-GB" altLang="en-US" sz="1125" b="1" dirty="0"/>
              <a:t>Conclusion continued:</a:t>
            </a:r>
          </a:p>
          <a:p>
            <a:pPr eaLnBrk="1" hangingPunct="1"/>
            <a:endParaRPr lang="en-GB" altLang="en-US" sz="1125" dirty="0"/>
          </a:p>
          <a:p>
            <a:pPr lvl="1" eaLnBrk="1" hangingPunct="1"/>
            <a:r>
              <a:rPr lang="en-GB" altLang="en-US" sz="1125" dirty="0"/>
              <a:t>In those cases where the investigation indicates an OOS result is caused by a factor affecting the batch quality (i.e., an OOS result is confirmed), the result should be used in evaluating the quality of the batch or lot. A confirmed OOS result indicates that the batch does not meet established standards or specifications and should result in the batch's rejection and proper disposition. Other lots should be reviewed to assess impact.</a:t>
            </a:r>
          </a:p>
          <a:p>
            <a:pPr lvl="1" eaLnBrk="1" hangingPunct="1"/>
            <a:endParaRPr lang="en-GB" altLang="en-US" sz="1125" dirty="0"/>
          </a:p>
          <a:p>
            <a:pPr lvl="1" eaLnBrk="1" hangingPunct="1"/>
            <a:r>
              <a:rPr lang="en-GB" altLang="en-US" sz="1125" dirty="0"/>
              <a:t>For inconclusive investigations — in cases where an investigation:-</a:t>
            </a:r>
            <a:endParaRPr lang="en-US" altLang="en-US" sz="1125" dirty="0"/>
          </a:p>
          <a:p>
            <a:pPr lvl="1" eaLnBrk="1" hangingPunct="1">
              <a:buFontTx/>
              <a:buNone/>
            </a:pPr>
            <a:r>
              <a:rPr lang="en-GB" altLang="en-US" sz="1125" dirty="0"/>
              <a:t>	 (1) does not reveal a cause for the OOS test result and</a:t>
            </a:r>
          </a:p>
          <a:p>
            <a:pPr lvl="1" eaLnBrk="1" hangingPunct="1">
              <a:buFontTx/>
              <a:buNone/>
            </a:pPr>
            <a:r>
              <a:rPr lang="en-GB" altLang="en-US" sz="1125" dirty="0"/>
              <a:t>	 (2) does not confirm the OOS result</a:t>
            </a:r>
          </a:p>
          <a:p>
            <a:pPr lvl="1" eaLnBrk="1" hangingPunct="1">
              <a:buFontTx/>
              <a:buNone/>
            </a:pPr>
            <a:endParaRPr lang="en-GB" altLang="en-US" sz="1125" dirty="0"/>
          </a:p>
          <a:p>
            <a:pPr lvl="1" eaLnBrk="1" hangingPunct="1"/>
            <a:r>
              <a:rPr lang="en-GB" altLang="en-US" sz="1125" b="1" dirty="0"/>
              <a:t>the OOS result should be given full consideration (most probable cause determined) in the batch or lot disposition decision by the certifying QP and the potential for a batch specific variation also needs considering.</a:t>
            </a:r>
          </a:p>
          <a:p>
            <a:pPr lvl="1" eaLnBrk="1" hangingPunct="1"/>
            <a:endParaRPr lang="en-GB" altLang="en-US" sz="1125" dirty="0"/>
          </a:p>
          <a:p>
            <a:pPr lvl="1" eaLnBrk="1" hangingPunct="1"/>
            <a:r>
              <a:rPr lang="en-GB" altLang="en-US" sz="1125" dirty="0"/>
              <a:t>Any decision to release a batch, in spite of an initial OOS result that has not been invalidated, should come only after a full investigation has shown that the OOS result does not reflect the quality of the batch. In making such a decision, Quality Assurance/QP should always err on the side of caution.</a:t>
            </a:r>
          </a:p>
        </p:txBody>
      </p:sp>
      <p:sp>
        <p:nvSpPr>
          <p:cNvPr id="5" name="AutoShape 4">
            <a:hlinkClick r:id="rId2"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11041086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657350" y="519113"/>
            <a:ext cx="5829300" cy="540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dirty="0"/>
              <a:t>Out of Specification &amp; Out of Trend Investigations</a:t>
            </a:r>
            <a:r>
              <a:rPr lang="en-US" altLang="en-US" sz="1800" b="1" dirty="0">
                <a:solidFill>
                  <a:srgbClr val="3FA0B8"/>
                </a:solidFill>
              </a:rPr>
              <a:t> </a:t>
            </a:r>
            <a:endParaRPr lang="en-GB" altLang="en-US" sz="4050" dirty="0">
              <a:solidFill>
                <a:srgbClr val="FFFFFF"/>
              </a:solidFill>
            </a:endParaRPr>
          </a:p>
        </p:txBody>
      </p:sp>
      <p:sp>
        <p:nvSpPr>
          <p:cNvPr id="47107" name="Rectangle 3"/>
          <p:cNvSpPr>
            <a:spLocks noChangeArrowheads="1"/>
          </p:cNvSpPr>
          <p:nvPr/>
        </p:nvSpPr>
        <p:spPr bwMode="auto">
          <a:xfrm>
            <a:off x="1871663" y="1221582"/>
            <a:ext cx="5562600" cy="2808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ct val="10000"/>
              </a:spcAft>
              <a:buSzPct val="90000"/>
              <a:buFont typeface="Times" panose="02020603050405020304" pitchFamily="18" charset="0"/>
              <a:buNone/>
            </a:pPr>
            <a:endParaRPr lang="en-US" altLang="en-US" sz="1350" b="1" dirty="0"/>
          </a:p>
          <a:p>
            <a:pPr algn="ctr" eaLnBrk="1" hangingPunct="1">
              <a:spcBef>
                <a:spcPct val="0"/>
              </a:spcBef>
              <a:spcAft>
                <a:spcPct val="10000"/>
              </a:spcAft>
              <a:buSzPct val="90000"/>
              <a:buFont typeface="Times" panose="02020603050405020304" pitchFamily="18" charset="0"/>
              <a:buNone/>
            </a:pPr>
            <a:endParaRPr lang="en-US" altLang="en-US" sz="1350" b="1" dirty="0"/>
          </a:p>
          <a:p>
            <a:pPr algn="ctr" eaLnBrk="1" hangingPunct="1">
              <a:spcBef>
                <a:spcPct val="0"/>
              </a:spcBef>
              <a:spcAft>
                <a:spcPct val="10000"/>
              </a:spcAft>
              <a:buSzPct val="90000"/>
              <a:buFont typeface="Times" panose="02020603050405020304" pitchFamily="18" charset="0"/>
              <a:buNone/>
            </a:pPr>
            <a:r>
              <a:rPr lang="en-US" altLang="en-US" sz="1350" b="1" dirty="0"/>
              <a:t>This is a guidance document that details MHRA expectations</a:t>
            </a:r>
          </a:p>
          <a:p>
            <a:pPr algn="ctr" eaLnBrk="1" hangingPunct="1">
              <a:spcBef>
                <a:spcPct val="0"/>
              </a:spcBef>
              <a:spcAft>
                <a:spcPct val="10000"/>
              </a:spcAft>
              <a:buSzPct val="90000"/>
              <a:buFont typeface="Times" panose="02020603050405020304" pitchFamily="18" charset="0"/>
              <a:buNone/>
            </a:pPr>
            <a:endParaRPr lang="en-US" altLang="en-US" sz="1350" b="1" dirty="0"/>
          </a:p>
          <a:p>
            <a:pPr algn="ctr" eaLnBrk="1" hangingPunct="1">
              <a:spcBef>
                <a:spcPct val="0"/>
              </a:spcBef>
              <a:spcAft>
                <a:spcPct val="10000"/>
              </a:spcAft>
              <a:buSzPct val="90000"/>
              <a:buFont typeface="Times" panose="02020603050405020304" pitchFamily="18" charset="0"/>
              <a:buNone/>
            </a:pPr>
            <a:r>
              <a:rPr lang="en-US" altLang="en-US" sz="1350" b="1" dirty="0"/>
              <a:t>Note: This guidance is complementary to FDA Guidance For Industry Investigating Out-Of-Specification (OOS) Test Results for Pharmaceutical Production October 2006. </a:t>
            </a:r>
          </a:p>
          <a:p>
            <a:pPr algn="ctr" eaLnBrk="1" hangingPunct="1">
              <a:spcBef>
                <a:spcPct val="0"/>
              </a:spcBef>
              <a:spcAft>
                <a:spcPct val="10000"/>
              </a:spcAft>
              <a:buSzPct val="90000"/>
              <a:buFont typeface="Times" panose="02020603050405020304" pitchFamily="18" charset="0"/>
              <a:buNone/>
            </a:pPr>
            <a:endParaRPr lang="en-US" altLang="en-US" sz="1350" b="1" dirty="0"/>
          </a:p>
        </p:txBody>
      </p:sp>
      <p:sp>
        <p:nvSpPr>
          <p:cNvPr id="47108" name="AutoShape 4">
            <a:hlinkClick r:id="rId2" action="ppaction://hlinksldjump" highlightClick="1"/>
          </p:cNvPr>
          <p:cNvSpPr>
            <a:spLocks noChangeArrowheads="1"/>
          </p:cNvSpPr>
          <p:nvPr/>
        </p:nvSpPr>
        <p:spPr bwMode="auto">
          <a:xfrm>
            <a:off x="8403690" y="4839657"/>
            <a:ext cx="24645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413730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AutoShape 2"/>
          <p:cNvSpPr>
            <a:spLocks noChangeArrowheads="1"/>
          </p:cNvSpPr>
          <p:nvPr/>
        </p:nvSpPr>
        <p:spPr bwMode="auto">
          <a:xfrm>
            <a:off x="1494235" y="195263"/>
            <a:ext cx="4427934" cy="323850"/>
          </a:xfrm>
          <a:prstGeom prst="flowChartProcess">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GB" sz="900" b="1" dirty="0">
                <a:solidFill>
                  <a:srgbClr val="000066"/>
                </a:solidFill>
                <a:latin typeface="+mj-lt"/>
              </a:rPr>
              <a:t>Laboratory Analysis</a:t>
            </a:r>
          </a:p>
        </p:txBody>
      </p:sp>
      <p:sp>
        <p:nvSpPr>
          <p:cNvPr id="174083" name="Rectangle 3"/>
          <p:cNvSpPr>
            <a:spLocks noGrp="1" noChangeArrowheads="1"/>
          </p:cNvSpPr>
          <p:nvPr>
            <p:ph type="body" idx="1"/>
          </p:nvPr>
        </p:nvSpPr>
        <p:spPr>
          <a:xfrm>
            <a:off x="1485900" y="844154"/>
            <a:ext cx="5931694" cy="3731419"/>
          </a:xfrm>
        </p:spPr>
        <p:txBody>
          <a:bodyPr/>
          <a:lstStyle/>
          <a:p>
            <a:pPr eaLnBrk="1" hangingPunct="1">
              <a:lnSpc>
                <a:spcPct val="80000"/>
              </a:lnSpc>
              <a:defRPr/>
            </a:pPr>
            <a:r>
              <a:rPr lang="en-GB" sz="1050" dirty="0"/>
              <a:t>Investigations of "Out of Specification (OOS) / Out of Trend (OOT)/ Atypical results" have to be done in cases of:</a:t>
            </a:r>
          </a:p>
          <a:p>
            <a:pPr lvl="1" eaLnBrk="1" hangingPunct="1">
              <a:lnSpc>
                <a:spcPct val="80000"/>
              </a:lnSpc>
              <a:defRPr/>
            </a:pPr>
            <a:r>
              <a:rPr lang="en-GB" sz="1050" dirty="0"/>
              <a:t>Batch release testing and testing of starting materials.</a:t>
            </a:r>
          </a:p>
          <a:p>
            <a:pPr lvl="1" eaLnBrk="1" hangingPunct="1">
              <a:lnSpc>
                <a:spcPct val="80000"/>
              </a:lnSpc>
              <a:defRPr/>
            </a:pPr>
            <a:r>
              <a:rPr lang="en-GB" sz="1050" dirty="0"/>
              <a:t>In-Process Control testing: if data is used for batch calculations/decisions and if in a dossier and on Certificates of Analysis.</a:t>
            </a:r>
          </a:p>
          <a:p>
            <a:pPr lvl="1" eaLnBrk="1" hangingPunct="1">
              <a:lnSpc>
                <a:spcPct val="80000"/>
              </a:lnSpc>
              <a:defRPr/>
            </a:pPr>
            <a:r>
              <a:rPr lang="en-GB" sz="1050" dirty="0"/>
              <a:t>Stability studies on marketed batches of finished products and or active pharmaceutical ingredients, on-going / follow up stability (no stress tests)</a:t>
            </a:r>
          </a:p>
          <a:p>
            <a:pPr lvl="1" eaLnBrk="1" hangingPunct="1">
              <a:lnSpc>
                <a:spcPct val="80000"/>
              </a:lnSpc>
              <a:defRPr/>
            </a:pPr>
            <a:r>
              <a:rPr lang="en-GB" sz="1050" dirty="0"/>
              <a:t>Previous released batch used as reference sample in an OOS investigation showing OOS or suspect results.</a:t>
            </a:r>
          </a:p>
          <a:p>
            <a:pPr lvl="1" eaLnBrk="1" hangingPunct="1">
              <a:lnSpc>
                <a:spcPct val="80000"/>
              </a:lnSpc>
              <a:defRPr/>
            </a:pPr>
            <a:r>
              <a:rPr lang="en-GB" sz="1050" dirty="0"/>
              <a:t>Batches for clinical trials.</a:t>
            </a:r>
          </a:p>
          <a:p>
            <a:pPr eaLnBrk="1" hangingPunct="1">
              <a:lnSpc>
                <a:spcPct val="80000"/>
              </a:lnSpc>
              <a:defRPr/>
            </a:pPr>
            <a:endParaRPr lang="en-GB" sz="1050" dirty="0"/>
          </a:p>
          <a:p>
            <a:pPr eaLnBrk="1" hangingPunct="1">
              <a:lnSpc>
                <a:spcPct val="80000"/>
              </a:lnSpc>
              <a:defRPr/>
            </a:pPr>
            <a:r>
              <a:rPr lang="en-GB" sz="1050" dirty="0"/>
              <a:t>All solutions and reagents should be retained until all data has been second person verified as being within the defined acceptance criteria. </a:t>
            </a:r>
          </a:p>
          <a:p>
            <a:pPr eaLnBrk="1" hangingPunct="1">
              <a:lnSpc>
                <a:spcPct val="80000"/>
              </a:lnSpc>
              <a:defRPr/>
            </a:pPr>
            <a:endParaRPr lang="en-GB" sz="1050" b="1" dirty="0"/>
          </a:p>
          <a:p>
            <a:pPr eaLnBrk="1" hangingPunct="1">
              <a:lnSpc>
                <a:spcPct val="80000"/>
              </a:lnSpc>
              <a:defRPr/>
            </a:pPr>
            <a:r>
              <a:rPr lang="en-US" sz="1050" dirty="0"/>
              <a:t>Pharmacopoeia have specific criteria for additional analyses of specific tests (i.e. dissolution level specification for S1, S2 &amp; S3 testing; Uniformity of dosage units specification for testing of 20 additional units; Sterility Testing)</a:t>
            </a:r>
            <a:r>
              <a:rPr lang="en-GB" sz="1050" dirty="0"/>
              <a:t>.</a:t>
            </a:r>
            <a:r>
              <a:rPr lang="en-GB" sz="1050" b="1" dirty="0"/>
              <a:t>  </a:t>
            </a:r>
          </a:p>
          <a:p>
            <a:pPr>
              <a:lnSpc>
                <a:spcPct val="80000"/>
              </a:lnSpc>
              <a:tabLst>
                <a:tab pos="270272" algn="l"/>
              </a:tabLst>
              <a:defRPr/>
            </a:pPr>
            <a:r>
              <a:rPr lang="en-GB" sz="1050" b="1" dirty="0"/>
              <a:t>However if the sample test criteria is usually the first level of testing and a sample has to be tested to the next level this should be investigated as it is not following the normal trend. </a:t>
            </a:r>
          </a:p>
          <a:p>
            <a:pPr eaLnBrk="1" hangingPunct="1">
              <a:lnSpc>
                <a:spcPct val="80000"/>
              </a:lnSpc>
              <a:defRPr/>
            </a:pPr>
            <a:endParaRPr lang="en-GB" sz="1050" b="1" dirty="0"/>
          </a:p>
          <a:p>
            <a:pPr eaLnBrk="1" hangingPunct="1">
              <a:lnSpc>
                <a:spcPct val="80000"/>
              </a:lnSpc>
              <a:defRPr/>
            </a:pPr>
            <a:r>
              <a:rPr lang="en-US" sz="1050" dirty="0"/>
              <a:t>The OOS process is not applicable for In-process testing while trying to achieve a  manufacturing process end-point i.e. adjustment of the manufacturing process. (e.g. pH, viscosity), and for studies conducted at variable parameters to check the impact of drift (e.g. process validation at variable parameters).</a:t>
            </a:r>
            <a:endParaRPr lang="en-GB" sz="1050" dirty="0"/>
          </a:p>
        </p:txBody>
      </p:sp>
      <p:sp>
        <p:nvSpPr>
          <p:cNvPr id="12292" name="AutoShape 4">
            <a:hlinkClick r:id="rId2"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193879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1485900" y="205979"/>
            <a:ext cx="4436269" cy="313134"/>
          </a:xfrm>
          <a:prstGeom prst="flowChartProcess">
            <a:avLst/>
          </a:prstGeom>
          <a:solidFill>
            <a:srgbClr val="FF5050"/>
          </a:solidFill>
          <a:ln>
            <a:solidFill>
              <a:schemeClr val="tx1"/>
            </a:solidFill>
            <a:miter lim="800000"/>
            <a:headEnd/>
            <a:tailEnd/>
          </a:ln>
        </p:spPr>
        <p:txBody>
          <a:bodyPr/>
          <a:lstStyle/>
          <a:p>
            <a:pPr algn="ctr" eaLnBrk="1" hangingPunct="1"/>
            <a:r>
              <a:rPr lang="en-GB" altLang="en-US" sz="1350">
                <a:solidFill>
                  <a:srgbClr val="000066"/>
                </a:solidFill>
              </a:rPr>
              <a:t>OOS / OOT Result</a:t>
            </a:r>
          </a:p>
        </p:txBody>
      </p:sp>
      <p:sp>
        <p:nvSpPr>
          <p:cNvPr id="13315" name="Rectangle 3"/>
          <p:cNvSpPr>
            <a:spLocks noGrp="1" noChangeArrowheads="1"/>
          </p:cNvSpPr>
          <p:nvPr>
            <p:ph type="body" idx="1"/>
          </p:nvPr>
        </p:nvSpPr>
        <p:spPr>
          <a:xfrm>
            <a:off x="1485900" y="735807"/>
            <a:ext cx="5863829" cy="3708797"/>
          </a:xfrm>
          <a:noFill/>
        </p:spPr>
        <p:txBody>
          <a:bodyPr/>
          <a:lstStyle/>
          <a:p>
            <a:pPr eaLnBrk="1" hangingPunct="1">
              <a:lnSpc>
                <a:spcPct val="90000"/>
              </a:lnSpc>
            </a:pPr>
            <a:r>
              <a:rPr lang="en-GB" altLang="en-US" sz="1050" b="1" dirty="0"/>
              <a:t>Out-of-Specification (OOS) Result – </a:t>
            </a:r>
          </a:p>
          <a:p>
            <a:pPr lvl="1">
              <a:lnSpc>
                <a:spcPct val="90000"/>
              </a:lnSpc>
            </a:pPr>
            <a:r>
              <a:rPr lang="en-GB" altLang="en-US" sz="1050" dirty="0"/>
              <a:t>Test result that does not comply with the pre-determined acceptance criteria (i.e. for example, filed applications, drug master files, approved marketing submissions, or official compendia or internal acceptance criteria).  </a:t>
            </a:r>
          </a:p>
          <a:p>
            <a:pPr lvl="1">
              <a:lnSpc>
                <a:spcPct val="90000"/>
              </a:lnSpc>
            </a:pPr>
            <a:r>
              <a:rPr lang="en-GB" altLang="en-US" sz="1050" dirty="0"/>
              <a:t>Test results that fall outside of established acceptance criteria which have been established in official compendia and/or by company documentation </a:t>
            </a:r>
            <a:r>
              <a:rPr lang="en-GB" altLang="en-US" sz="1050" i="1" dirty="0"/>
              <a:t>(i.e., Raw Material Specifications, In-Process/Final Product Testing, etc.).</a:t>
            </a:r>
          </a:p>
          <a:p>
            <a:pPr eaLnBrk="1" hangingPunct="1">
              <a:lnSpc>
                <a:spcPct val="90000"/>
              </a:lnSpc>
            </a:pPr>
            <a:endParaRPr lang="en-GB" altLang="en-US" sz="1050" i="1" dirty="0"/>
          </a:p>
          <a:p>
            <a:pPr eaLnBrk="1" hangingPunct="1">
              <a:lnSpc>
                <a:spcPct val="90000"/>
              </a:lnSpc>
            </a:pPr>
            <a:r>
              <a:rPr lang="en-GB" altLang="en-US" sz="1050" b="1" dirty="0"/>
              <a:t>Out of Trend (OOT) Result – </a:t>
            </a:r>
          </a:p>
          <a:p>
            <a:pPr lvl="1" eaLnBrk="1" hangingPunct="1">
              <a:lnSpc>
                <a:spcPct val="90000"/>
              </a:lnSpc>
            </a:pPr>
            <a:r>
              <a:rPr lang="en-GB" altLang="en-US" sz="1050" dirty="0"/>
              <a:t>Is generally a stability result that does not follow the expected trend, either in comparison with other stability batches or with respect to previous results collected during a stability study. However the trends of starting materials and in-process samples may also yield out of trend data.</a:t>
            </a:r>
          </a:p>
          <a:p>
            <a:pPr lvl="1" eaLnBrk="1" hangingPunct="1">
              <a:lnSpc>
                <a:spcPct val="90000"/>
              </a:lnSpc>
            </a:pPr>
            <a:r>
              <a:rPr lang="en-GB" altLang="en-US" sz="1050" dirty="0"/>
              <a:t>The result is not necessarily OOS but does not look like a typical data point. </a:t>
            </a:r>
          </a:p>
          <a:p>
            <a:pPr lvl="1" eaLnBrk="1" hangingPunct="1">
              <a:lnSpc>
                <a:spcPct val="90000"/>
              </a:lnSpc>
            </a:pPr>
            <a:r>
              <a:rPr lang="en-GB" altLang="en-US" sz="1050" dirty="0"/>
              <a:t>Should be considered for environmental trend analysis such as for viable and non viable data (action limit or warning limit trends)</a:t>
            </a:r>
          </a:p>
          <a:p>
            <a:pPr eaLnBrk="1" hangingPunct="1">
              <a:lnSpc>
                <a:spcPct val="90000"/>
              </a:lnSpc>
            </a:pPr>
            <a:endParaRPr lang="en-GB" altLang="en-US" sz="1050" dirty="0"/>
          </a:p>
          <a:p>
            <a:pPr eaLnBrk="1" hangingPunct="1">
              <a:lnSpc>
                <a:spcPct val="90000"/>
              </a:lnSpc>
            </a:pPr>
            <a:r>
              <a:rPr lang="en-GB" altLang="en-US" sz="1050" b="1" dirty="0"/>
              <a:t>Atypical / Aberrant / Anomalous Result – </a:t>
            </a:r>
          </a:p>
          <a:p>
            <a:pPr lvl="1" eaLnBrk="1" hangingPunct="1">
              <a:lnSpc>
                <a:spcPct val="90000"/>
              </a:lnSpc>
            </a:pPr>
            <a:r>
              <a:rPr lang="en-GB" altLang="en-US" sz="1050" dirty="0"/>
              <a:t>Results that are still within specification but are unexpected, questionable, irregular, deviant or abnormal.  Examples would be chromatograms that show unexpected peaks, unexpected results for stability test point, etc.</a:t>
            </a:r>
          </a:p>
        </p:txBody>
      </p:sp>
      <p:sp>
        <p:nvSpPr>
          <p:cNvPr id="5" name="AutoShape 4">
            <a:hlinkClick r:id="rId2"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2497204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5815013" y="1532335"/>
            <a:ext cx="1295400" cy="539353"/>
          </a:xfrm>
          <a:prstGeom prst="flowChartProcess">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No Error found</a:t>
            </a:r>
            <a:endParaRPr lang="en-GB" altLang="en-US" sz="1350"/>
          </a:p>
        </p:txBody>
      </p:sp>
      <p:sp>
        <p:nvSpPr>
          <p:cNvPr id="14339" name="AutoShape 3"/>
          <p:cNvSpPr>
            <a:spLocks noChangeArrowheads="1"/>
          </p:cNvSpPr>
          <p:nvPr/>
        </p:nvSpPr>
        <p:spPr bwMode="auto">
          <a:xfrm>
            <a:off x="2897981" y="506017"/>
            <a:ext cx="3077766" cy="496490"/>
          </a:xfrm>
          <a:prstGeom prst="flowChartProcess">
            <a:avLst/>
          </a:prstGeom>
          <a:solidFill>
            <a:srgbClr val="6699FF"/>
          </a:solid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Phase la Investigation</a:t>
            </a:r>
            <a:endParaRPr lang="en-GB" altLang="en-US" sz="1350"/>
          </a:p>
        </p:txBody>
      </p:sp>
      <p:sp>
        <p:nvSpPr>
          <p:cNvPr id="14340" name="AutoShape 4"/>
          <p:cNvSpPr>
            <a:spLocks noChangeArrowheads="1"/>
          </p:cNvSpPr>
          <p:nvPr/>
        </p:nvSpPr>
        <p:spPr bwMode="auto">
          <a:xfrm>
            <a:off x="1575198" y="3800475"/>
            <a:ext cx="2159794" cy="540544"/>
          </a:xfrm>
          <a:prstGeom prst="flowChartTerminator">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No Further Investigation</a:t>
            </a:r>
          </a:p>
          <a:p>
            <a:pPr algn="ctr" eaLnBrk="1" hangingPunct="1">
              <a:spcBef>
                <a:spcPct val="0"/>
              </a:spcBef>
              <a:buFontTx/>
              <a:buNone/>
            </a:pPr>
            <a:r>
              <a:rPr lang="en-GB" altLang="en-US" sz="1200"/>
              <a:t> Required</a:t>
            </a:r>
            <a:endParaRPr lang="en-GB" altLang="en-US" sz="1350"/>
          </a:p>
        </p:txBody>
      </p:sp>
      <p:sp>
        <p:nvSpPr>
          <p:cNvPr id="14341" name="AutoShape 5">
            <a:hlinkClick r:id="rId2" action="ppaction://hlinksldjump"/>
          </p:cNvPr>
          <p:cNvSpPr>
            <a:spLocks noChangeArrowheads="1"/>
          </p:cNvSpPr>
          <p:nvPr/>
        </p:nvSpPr>
        <p:spPr bwMode="auto">
          <a:xfrm>
            <a:off x="1952626" y="1694260"/>
            <a:ext cx="1403747" cy="485775"/>
          </a:xfrm>
          <a:prstGeom prst="flowChartProcess">
            <a:avLst/>
          </a:prstGeom>
          <a:solidFill>
            <a:srgbClr val="66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Obvious Error</a:t>
            </a:r>
            <a:endParaRPr lang="en-GB" altLang="en-US" sz="1350"/>
          </a:p>
        </p:txBody>
      </p:sp>
      <p:sp>
        <p:nvSpPr>
          <p:cNvPr id="14342" name="AutoShape 6"/>
          <p:cNvSpPr>
            <a:spLocks noChangeArrowheads="1"/>
          </p:cNvSpPr>
          <p:nvPr/>
        </p:nvSpPr>
        <p:spPr bwMode="auto">
          <a:xfrm>
            <a:off x="1453753" y="2558654"/>
            <a:ext cx="2403872" cy="701278"/>
          </a:xfrm>
          <a:prstGeom prst="flowChartDocumen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GB" altLang="en-US" sz="1350"/>
          </a:p>
          <a:p>
            <a:pPr algn="ctr" eaLnBrk="1" hangingPunct="1">
              <a:spcBef>
                <a:spcPct val="0"/>
              </a:spcBef>
              <a:buFontTx/>
              <a:buNone/>
            </a:pPr>
            <a:r>
              <a:rPr lang="en-GB" altLang="en-US" sz="1200"/>
              <a:t>Document and Correct</a:t>
            </a:r>
          </a:p>
          <a:p>
            <a:pPr algn="ctr" eaLnBrk="1" hangingPunct="1">
              <a:spcBef>
                <a:spcPct val="0"/>
              </a:spcBef>
              <a:buFontTx/>
              <a:buNone/>
            </a:pPr>
            <a:r>
              <a:rPr lang="en-GB" altLang="en-US" sz="1200"/>
              <a:t>Invalid Result</a:t>
            </a:r>
          </a:p>
          <a:p>
            <a:pPr algn="ctr" eaLnBrk="1" hangingPunct="1">
              <a:spcBef>
                <a:spcPct val="0"/>
              </a:spcBef>
              <a:buFontTx/>
              <a:buNone/>
            </a:pPr>
            <a:endParaRPr lang="en-GB" altLang="en-US" sz="1350"/>
          </a:p>
        </p:txBody>
      </p:sp>
      <p:cxnSp>
        <p:nvCxnSpPr>
          <p:cNvPr id="14343" name="AutoShape 7"/>
          <p:cNvCxnSpPr>
            <a:cxnSpLocks noChangeShapeType="1"/>
            <a:stCxn id="14341" idx="2"/>
            <a:endCxn id="14342" idx="0"/>
          </p:cNvCxnSpPr>
          <p:nvPr/>
        </p:nvCxnSpPr>
        <p:spPr bwMode="auto">
          <a:xfrm>
            <a:off x="2655094" y="2194323"/>
            <a:ext cx="1191" cy="36433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4" name="AutoShape 8"/>
          <p:cNvCxnSpPr>
            <a:cxnSpLocks noChangeShapeType="1"/>
            <a:stCxn id="14342" idx="2"/>
            <a:endCxn id="14340" idx="0"/>
          </p:cNvCxnSpPr>
          <p:nvPr/>
        </p:nvCxnSpPr>
        <p:spPr bwMode="auto">
          <a:xfrm flipH="1">
            <a:off x="2655094" y="3220641"/>
            <a:ext cx="1191" cy="579834"/>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5" name="AutoShape 9"/>
          <p:cNvCxnSpPr>
            <a:cxnSpLocks noChangeShapeType="1"/>
            <a:stCxn id="14339" idx="1"/>
            <a:endCxn id="14341" idx="0"/>
          </p:cNvCxnSpPr>
          <p:nvPr/>
        </p:nvCxnSpPr>
        <p:spPr bwMode="auto">
          <a:xfrm rot="10800000" flipV="1">
            <a:off x="2655094" y="754856"/>
            <a:ext cx="242888" cy="925116"/>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6" name="AutoShape 10">
            <a:hlinkClick r:id="rId3" action="ppaction://hlinksldjump"/>
          </p:cNvPr>
          <p:cNvSpPr>
            <a:spLocks noChangeArrowheads="1"/>
          </p:cNvSpPr>
          <p:nvPr/>
        </p:nvSpPr>
        <p:spPr bwMode="auto">
          <a:xfrm>
            <a:off x="5598319" y="2450306"/>
            <a:ext cx="1728788" cy="809625"/>
          </a:xfrm>
          <a:prstGeom prst="flowChartProcess">
            <a:avLst/>
          </a:prstGeom>
          <a:solidFill>
            <a:srgbClr val="FFFF66"/>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Initiate Phase </a:t>
            </a:r>
            <a:r>
              <a:rPr lang="en-GB" altLang="en-US" sz="1200">
                <a:solidFill>
                  <a:srgbClr val="FF0000"/>
                </a:solidFill>
              </a:rPr>
              <a:t>Ib</a:t>
            </a:r>
            <a:r>
              <a:rPr lang="en-GB" altLang="en-US" sz="1200"/>
              <a:t> </a:t>
            </a:r>
          </a:p>
          <a:p>
            <a:pPr algn="ctr" eaLnBrk="1" hangingPunct="1">
              <a:spcBef>
                <a:spcPct val="0"/>
              </a:spcBef>
              <a:buFontTx/>
              <a:buNone/>
            </a:pPr>
            <a:r>
              <a:rPr lang="en-GB" altLang="en-US" sz="1200"/>
              <a:t>Laboratory Investigation</a:t>
            </a:r>
            <a:endParaRPr lang="en-GB" altLang="en-US" sz="1350"/>
          </a:p>
        </p:txBody>
      </p:sp>
      <p:cxnSp>
        <p:nvCxnSpPr>
          <p:cNvPr id="14347" name="AutoShape 11"/>
          <p:cNvCxnSpPr>
            <a:cxnSpLocks noChangeShapeType="1"/>
            <a:stCxn id="14339" idx="3"/>
            <a:endCxn id="14338" idx="0"/>
          </p:cNvCxnSpPr>
          <p:nvPr/>
        </p:nvCxnSpPr>
        <p:spPr bwMode="auto">
          <a:xfrm>
            <a:off x="5975748" y="754856"/>
            <a:ext cx="486965" cy="777479"/>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8" name="AutoShape 12"/>
          <p:cNvCxnSpPr>
            <a:cxnSpLocks noChangeShapeType="1"/>
            <a:stCxn id="14338" idx="2"/>
            <a:endCxn id="14346" idx="0"/>
          </p:cNvCxnSpPr>
          <p:nvPr/>
        </p:nvCxnSpPr>
        <p:spPr bwMode="auto">
          <a:xfrm>
            <a:off x="6462713" y="2071688"/>
            <a:ext cx="0" cy="36433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9" name="AutoShape 13">
            <a:hlinkClick r:id="rId4" action="ppaction://hlinksldjump" highlightClick="1"/>
          </p:cNvPr>
          <p:cNvSpPr>
            <a:spLocks noChangeArrowheads="1"/>
          </p:cNvSpPr>
          <p:nvPr/>
        </p:nvSpPr>
        <p:spPr bwMode="auto">
          <a:xfrm>
            <a:off x="8403690" y="4839657"/>
            <a:ext cx="246459"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14" name="AutoShape 4">
            <a:hlinkClick r:id="rId5"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422677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1485900" y="205979"/>
            <a:ext cx="4436269" cy="313134"/>
          </a:xfrm>
          <a:prstGeom prst="flowChartProcess">
            <a:avLst/>
          </a:prstGeom>
          <a:solidFill>
            <a:srgbClr val="6699FF"/>
          </a:solidFill>
          <a:ln>
            <a:solidFill>
              <a:schemeClr val="tx1"/>
            </a:solidFill>
            <a:miter lim="800000"/>
            <a:headEnd/>
            <a:tailEnd/>
          </a:ln>
        </p:spPr>
        <p:txBody>
          <a:bodyPr/>
          <a:lstStyle/>
          <a:p>
            <a:pPr algn="ctr" eaLnBrk="1" hangingPunct="1"/>
            <a:r>
              <a:rPr lang="en-GB" altLang="en-US" sz="1350"/>
              <a:t>Phase la Investigation</a:t>
            </a:r>
          </a:p>
        </p:txBody>
      </p:sp>
      <p:sp>
        <p:nvSpPr>
          <p:cNvPr id="15363" name="Rectangle 3"/>
          <p:cNvSpPr>
            <a:spLocks noGrp="1" noChangeArrowheads="1"/>
          </p:cNvSpPr>
          <p:nvPr>
            <p:ph type="body" idx="1"/>
          </p:nvPr>
        </p:nvSpPr>
        <p:spPr>
          <a:xfrm>
            <a:off x="1494235" y="711994"/>
            <a:ext cx="5918597" cy="2626519"/>
          </a:xfrm>
          <a:noFill/>
        </p:spPr>
        <p:txBody>
          <a:bodyPr/>
          <a:lstStyle/>
          <a:p>
            <a:pPr eaLnBrk="1" hangingPunct="1">
              <a:buFont typeface="Times" panose="02020603050405020304" pitchFamily="18" charset="0"/>
              <a:buNone/>
            </a:pPr>
            <a:r>
              <a:rPr lang="en-GB" altLang="en-US" sz="1200" b="1" dirty="0"/>
              <a:t>Definition:</a:t>
            </a:r>
          </a:p>
          <a:p>
            <a:pPr eaLnBrk="1" hangingPunct="1"/>
            <a:r>
              <a:rPr lang="en-GB" altLang="en-US" sz="1200" dirty="0"/>
              <a:t>Phase la investigation is to determine whether there has been a clear obvious errors due to external circumstances such as power failure or those that the analyst has detected prior to generating data such as spilling sample that will negate the requirement of a Phase </a:t>
            </a:r>
            <a:r>
              <a:rPr lang="en-GB" altLang="en-US" sz="1200" dirty="0" err="1"/>
              <a:t>Ib</a:t>
            </a:r>
            <a:r>
              <a:rPr lang="en-GB" altLang="en-US" sz="1200" dirty="0"/>
              <a:t> investigation.</a:t>
            </a:r>
          </a:p>
          <a:p>
            <a:pPr eaLnBrk="1" hangingPunct="1"/>
            <a:endParaRPr lang="en-GB" altLang="en-US" sz="1200" dirty="0"/>
          </a:p>
          <a:p>
            <a:pPr eaLnBrk="1" hangingPunct="1"/>
            <a:r>
              <a:rPr lang="en-GB" altLang="en-US" sz="1200" dirty="0"/>
              <a:t>For microbiological analysis this may be after the analysis has been completed and reviewed during reading of the samples.</a:t>
            </a:r>
          </a:p>
          <a:p>
            <a:pPr eaLnBrk="1" hangingPunct="1"/>
            <a:endParaRPr lang="en-GB" altLang="en-US" sz="1200" dirty="0"/>
          </a:p>
          <a:p>
            <a:pPr eaLnBrk="1" hangingPunct="1"/>
            <a:r>
              <a:rPr lang="en-GB" altLang="en-US" sz="1200" dirty="0"/>
              <a:t>It is expected that these issues are trended even if a laboratory investigation lb or </a:t>
            </a:r>
            <a:r>
              <a:rPr lang="en-GB" altLang="en-US" sz="1200" dirty="0" err="1"/>
              <a:t>ll</a:t>
            </a:r>
            <a:r>
              <a:rPr lang="en-GB" altLang="en-US" sz="1200" dirty="0"/>
              <a:t> was not raised.</a:t>
            </a:r>
          </a:p>
          <a:p>
            <a:pPr eaLnBrk="1" hangingPunct="1"/>
            <a:endParaRPr lang="en-GB" altLang="en-US" dirty="0"/>
          </a:p>
        </p:txBody>
      </p:sp>
      <p:sp>
        <p:nvSpPr>
          <p:cNvPr id="15364" name="AutoShape 4">
            <a:hlinkClick r:id="rId2" action="ppaction://hlinksldjump" highlightClick="1"/>
          </p:cNvPr>
          <p:cNvSpPr>
            <a:spLocks noChangeArrowheads="1"/>
          </p:cNvSpPr>
          <p:nvPr/>
        </p:nvSpPr>
        <p:spPr bwMode="auto">
          <a:xfrm>
            <a:off x="8403689" y="4839658"/>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1507414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a:xfrm>
            <a:off x="1485900" y="205979"/>
            <a:ext cx="4436269" cy="313134"/>
          </a:xfrm>
          <a:prstGeom prst="flowChartProcess">
            <a:avLst/>
          </a:prstGeom>
          <a:solidFill>
            <a:srgbClr val="6699FF"/>
          </a:solidFill>
          <a:ln>
            <a:solidFill>
              <a:schemeClr val="tx1"/>
            </a:solidFill>
            <a:miter lim="800000"/>
            <a:headEnd/>
            <a:tailEnd/>
          </a:ln>
        </p:spPr>
        <p:txBody>
          <a:bodyPr/>
          <a:lstStyle/>
          <a:p>
            <a:pPr algn="ctr" eaLnBrk="1" hangingPunct="1"/>
            <a:r>
              <a:rPr lang="en-GB" altLang="en-US" sz="1350">
                <a:solidFill>
                  <a:srgbClr val="000066"/>
                </a:solidFill>
              </a:rPr>
              <a:t>Phase la Investigation - Obvious Error</a:t>
            </a:r>
          </a:p>
        </p:txBody>
      </p:sp>
      <p:sp>
        <p:nvSpPr>
          <p:cNvPr id="16387" name="Rectangle 3"/>
          <p:cNvSpPr>
            <a:spLocks noGrp="1" noChangeArrowheads="1"/>
          </p:cNvSpPr>
          <p:nvPr>
            <p:ph type="body" idx="1"/>
          </p:nvPr>
        </p:nvSpPr>
        <p:spPr>
          <a:xfrm>
            <a:off x="1485901" y="789385"/>
            <a:ext cx="5966222" cy="3835003"/>
          </a:xfrm>
          <a:noFill/>
        </p:spPr>
        <p:txBody>
          <a:bodyPr/>
          <a:lstStyle/>
          <a:p>
            <a:pPr eaLnBrk="1" hangingPunct="1">
              <a:lnSpc>
                <a:spcPct val="80000"/>
              </a:lnSpc>
              <a:buFont typeface="Times" panose="02020603050405020304" pitchFamily="18" charset="0"/>
              <a:buNone/>
            </a:pPr>
            <a:r>
              <a:rPr lang="en-GB" altLang="en-US" sz="1050" dirty="0"/>
              <a:t>Examples</a:t>
            </a:r>
          </a:p>
          <a:p>
            <a:pPr eaLnBrk="1" hangingPunct="1">
              <a:lnSpc>
                <a:spcPct val="80000"/>
              </a:lnSpc>
            </a:pPr>
            <a:r>
              <a:rPr lang="en-GB" altLang="en-US" sz="1050" b="1" dirty="0"/>
              <a:t>Calculation error –</a:t>
            </a:r>
            <a:r>
              <a:rPr lang="en-GB" altLang="en-US" sz="1050" dirty="0"/>
              <a:t>  </a:t>
            </a:r>
          </a:p>
          <a:p>
            <a:pPr marL="270272" lvl="1" indent="0">
              <a:lnSpc>
                <a:spcPct val="80000"/>
              </a:lnSpc>
              <a:buNone/>
            </a:pPr>
            <a:r>
              <a:rPr lang="en-GB" altLang="en-US" sz="1050" dirty="0"/>
              <a:t>analyst and supervisor to review, both initial and date correction.</a:t>
            </a:r>
          </a:p>
          <a:p>
            <a:pPr eaLnBrk="1" hangingPunct="1">
              <a:lnSpc>
                <a:spcPct val="80000"/>
              </a:lnSpc>
            </a:pPr>
            <a:endParaRPr lang="en-GB" altLang="en-US" sz="1050" dirty="0"/>
          </a:p>
          <a:p>
            <a:pPr eaLnBrk="1" hangingPunct="1">
              <a:lnSpc>
                <a:spcPct val="80000"/>
              </a:lnSpc>
            </a:pPr>
            <a:r>
              <a:rPr lang="en-GB" altLang="en-US" sz="1050" b="1" dirty="0"/>
              <a:t>Power outage –</a:t>
            </a:r>
            <a:r>
              <a:rPr lang="en-GB" altLang="en-US" sz="1050" dirty="0"/>
              <a:t> </a:t>
            </a:r>
          </a:p>
          <a:p>
            <a:pPr marL="270272" lvl="1" indent="0">
              <a:lnSpc>
                <a:spcPct val="80000"/>
              </a:lnSpc>
              <a:buNone/>
            </a:pPr>
            <a:r>
              <a:rPr lang="en-GB" altLang="en-US" sz="1050" dirty="0"/>
              <a:t>analyst and supervisor document the event, annotate “power failure; analysis to be repeated” on all associated analytical documentation.</a:t>
            </a:r>
          </a:p>
          <a:p>
            <a:pPr eaLnBrk="1" hangingPunct="1">
              <a:lnSpc>
                <a:spcPct val="80000"/>
              </a:lnSpc>
            </a:pPr>
            <a:endParaRPr lang="en-GB" altLang="en-US" sz="1050" dirty="0"/>
          </a:p>
          <a:p>
            <a:pPr eaLnBrk="1" hangingPunct="1">
              <a:lnSpc>
                <a:spcPct val="80000"/>
              </a:lnSpc>
            </a:pPr>
            <a:r>
              <a:rPr lang="en-GB" altLang="en-US" sz="1050" b="1" dirty="0"/>
              <a:t>Equipment failure  – </a:t>
            </a:r>
          </a:p>
          <a:p>
            <a:pPr marL="270272" lvl="1" indent="0">
              <a:lnSpc>
                <a:spcPct val="80000"/>
              </a:lnSpc>
              <a:buNone/>
            </a:pPr>
            <a:r>
              <a:rPr lang="en-GB" altLang="en-US" sz="1050" dirty="0"/>
              <a:t>analyst and supervisor document the event, annotate “equipment failure; analysis to be repeated” cross reference the maintenance record.</a:t>
            </a:r>
          </a:p>
          <a:p>
            <a:pPr eaLnBrk="1" hangingPunct="1">
              <a:lnSpc>
                <a:spcPct val="80000"/>
              </a:lnSpc>
            </a:pPr>
            <a:endParaRPr lang="en-GB" altLang="en-US" sz="1050" dirty="0"/>
          </a:p>
          <a:p>
            <a:pPr eaLnBrk="1" hangingPunct="1">
              <a:lnSpc>
                <a:spcPct val="80000"/>
              </a:lnSpc>
            </a:pPr>
            <a:r>
              <a:rPr lang="en-GB" altLang="en-US" sz="1050" b="1" dirty="0"/>
              <a:t>Testing errors –</a:t>
            </a:r>
            <a:r>
              <a:rPr lang="en-GB" altLang="en-US" sz="1050" dirty="0"/>
              <a:t> </a:t>
            </a:r>
          </a:p>
          <a:p>
            <a:pPr marL="270272" lvl="1" indent="0">
              <a:lnSpc>
                <a:spcPct val="80000"/>
              </a:lnSpc>
              <a:buNone/>
            </a:pPr>
            <a:r>
              <a:rPr lang="en-GB" altLang="en-US" sz="1050" dirty="0"/>
              <a:t>for example, spilling of the sample solution, incomplete transfer of a sample; the analyst must document immediately.</a:t>
            </a:r>
          </a:p>
          <a:p>
            <a:pPr marL="270272" lvl="1" indent="0">
              <a:lnSpc>
                <a:spcPct val="80000"/>
              </a:lnSpc>
              <a:buNone/>
            </a:pPr>
            <a:r>
              <a:rPr lang="en-GB" altLang="en-US" sz="1050" dirty="0"/>
              <a:t>for microbiology it could be growth on a plate not in the test sample area, negative or positive controls failing.</a:t>
            </a:r>
          </a:p>
          <a:p>
            <a:pPr eaLnBrk="1" hangingPunct="1">
              <a:lnSpc>
                <a:spcPct val="80000"/>
              </a:lnSpc>
            </a:pPr>
            <a:endParaRPr lang="en-GB" altLang="en-US" sz="1050" dirty="0"/>
          </a:p>
          <a:p>
            <a:pPr eaLnBrk="1" hangingPunct="1">
              <a:lnSpc>
                <a:spcPct val="80000"/>
              </a:lnSpc>
            </a:pPr>
            <a:r>
              <a:rPr lang="en-GB" altLang="en-US" sz="1050" b="1" dirty="0"/>
              <a:t>Incorrect Instrument Parameters –</a:t>
            </a:r>
            <a:r>
              <a:rPr lang="en-GB" altLang="en-US" sz="1050" dirty="0"/>
              <a:t> </a:t>
            </a:r>
          </a:p>
          <a:p>
            <a:pPr marL="270272" lvl="1" indent="0">
              <a:lnSpc>
                <a:spcPct val="80000"/>
              </a:lnSpc>
              <a:buNone/>
            </a:pPr>
            <a:r>
              <a:rPr lang="en-GB" altLang="en-US" sz="1050" dirty="0"/>
              <a:t>for example setting the detector at the wrong wavelength, analyst and supervisor document the event, annotate “incorrect instrument parameter”; analysis to be repeated” on all associated analytical documentation .</a:t>
            </a:r>
          </a:p>
          <a:p>
            <a:pPr eaLnBrk="1" hangingPunct="1">
              <a:lnSpc>
                <a:spcPct val="80000"/>
              </a:lnSpc>
            </a:pPr>
            <a:endParaRPr lang="en-GB" altLang="en-US" sz="1050" dirty="0"/>
          </a:p>
          <a:p>
            <a:pPr eaLnBrk="1" hangingPunct="1">
              <a:lnSpc>
                <a:spcPct val="80000"/>
              </a:lnSpc>
            </a:pPr>
            <a:r>
              <a:rPr lang="en-GB" altLang="en-US" sz="1050" b="1" dirty="0"/>
              <a:t>If no error was noted, and none of the above conditions were met Phase </a:t>
            </a:r>
            <a:r>
              <a:rPr lang="en-GB" altLang="en-US" sz="1050" b="1" dirty="0" err="1"/>
              <a:t>Ib</a:t>
            </a:r>
            <a:r>
              <a:rPr lang="en-GB" altLang="en-US" sz="1050" b="1" dirty="0"/>
              <a:t> investigation must take place.</a:t>
            </a:r>
          </a:p>
        </p:txBody>
      </p:sp>
      <p:sp>
        <p:nvSpPr>
          <p:cNvPr id="16388" name="AutoShape 4">
            <a:hlinkClick r:id="rId2" action="ppaction://hlinksldjump" highlightClick="1"/>
          </p:cNvPr>
          <p:cNvSpPr>
            <a:spLocks noChangeArrowheads="1"/>
          </p:cNvSpPr>
          <p:nvPr/>
        </p:nvSpPr>
        <p:spPr bwMode="auto">
          <a:xfrm>
            <a:off x="8403689" y="4839658"/>
            <a:ext cx="246460" cy="188119"/>
          </a:xfrm>
          <a:prstGeom prst="actionButtonReturn">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5" name="AutoShape 4">
            <a:hlinkClick r:id="rId3"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3700334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hlinkClick r:id="rId2" action="ppaction://hlinksldjump"/>
          </p:cNvPr>
          <p:cNvSpPr>
            <a:spLocks noChangeArrowheads="1"/>
          </p:cNvSpPr>
          <p:nvPr/>
        </p:nvSpPr>
        <p:spPr bwMode="auto">
          <a:xfrm>
            <a:off x="3153967" y="317898"/>
            <a:ext cx="2591990" cy="377428"/>
          </a:xfrm>
          <a:prstGeom prst="flowChartProcess">
            <a:avLst/>
          </a:prstGeom>
          <a:solidFill>
            <a:srgbClr val="FFFF66"/>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Phase </a:t>
            </a:r>
            <a:r>
              <a:rPr lang="en-GB" altLang="en-US" sz="1200">
                <a:solidFill>
                  <a:srgbClr val="FF0000"/>
                </a:solidFill>
              </a:rPr>
              <a:t>Ib</a:t>
            </a:r>
            <a:r>
              <a:rPr lang="en-GB" altLang="en-US" sz="1200"/>
              <a:t> Investigation</a:t>
            </a:r>
            <a:endParaRPr lang="en-GB" altLang="en-US" sz="1350"/>
          </a:p>
        </p:txBody>
      </p:sp>
      <p:sp>
        <p:nvSpPr>
          <p:cNvPr id="17411" name="AutoShape 3"/>
          <p:cNvSpPr>
            <a:spLocks noChangeArrowheads="1"/>
          </p:cNvSpPr>
          <p:nvPr/>
        </p:nvSpPr>
        <p:spPr bwMode="auto">
          <a:xfrm>
            <a:off x="1452562" y="1991916"/>
            <a:ext cx="2538413" cy="539353"/>
          </a:xfrm>
          <a:prstGeom prst="flowChartProcess">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No Assignable Cause or Evidence</a:t>
            </a:r>
          </a:p>
          <a:p>
            <a:pPr algn="ctr" eaLnBrk="1" hangingPunct="1">
              <a:spcBef>
                <a:spcPct val="0"/>
              </a:spcBef>
              <a:buFontTx/>
              <a:buNone/>
            </a:pPr>
            <a:r>
              <a:rPr lang="en-GB" altLang="en-US" sz="1200"/>
              <a:t> of Error Remains Unclear</a:t>
            </a:r>
            <a:endParaRPr lang="en-GB" altLang="en-US" sz="1350"/>
          </a:p>
        </p:txBody>
      </p:sp>
      <p:sp>
        <p:nvSpPr>
          <p:cNvPr id="17412" name="AutoShape 4"/>
          <p:cNvSpPr>
            <a:spLocks noChangeArrowheads="1"/>
          </p:cNvSpPr>
          <p:nvPr/>
        </p:nvSpPr>
        <p:spPr bwMode="auto">
          <a:xfrm>
            <a:off x="5920979" y="1938338"/>
            <a:ext cx="1672828" cy="485775"/>
          </a:xfrm>
          <a:prstGeom prst="flowChartProcess">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Assignable Cause</a:t>
            </a:r>
          </a:p>
          <a:p>
            <a:pPr algn="ctr" eaLnBrk="1" hangingPunct="1">
              <a:spcBef>
                <a:spcPct val="0"/>
              </a:spcBef>
              <a:buFontTx/>
              <a:buNone/>
            </a:pPr>
            <a:r>
              <a:rPr lang="en-GB" altLang="en-US" sz="1200"/>
              <a:t>(Root cause identified)</a:t>
            </a:r>
            <a:endParaRPr lang="en-GB" altLang="en-US" sz="1350"/>
          </a:p>
        </p:txBody>
      </p:sp>
      <p:sp>
        <p:nvSpPr>
          <p:cNvPr id="17413" name="AutoShape 5">
            <a:hlinkClick r:id="rId3" action="ppaction://hlinksldjump"/>
          </p:cNvPr>
          <p:cNvSpPr>
            <a:spLocks noChangeArrowheads="1"/>
          </p:cNvSpPr>
          <p:nvPr/>
        </p:nvSpPr>
        <p:spPr bwMode="auto">
          <a:xfrm>
            <a:off x="1587104" y="3612356"/>
            <a:ext cx="2268140" cy="377429"/>
          </a:xfrm>
          <a:prstGeom prst="flowChartProcess">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Phase II Investigation</a:t>
            </a:r>
            <a:endParaRPr lang="en-GB" altLang="en-US" sz="1350"/>
          </a:p>
        </p:txBody>
      </p:sp>
      <p:sp>
        <p:nvSpPr>
          <p:cNvPr id="17414" name="AutoShape 6"/>
          <p:cNvSpPr>
            <a:spLocks noChangeArrowheads="1"/>
          </p:cNvSpPr>
          <p:nvPr/>
        </p:nvSpPr>
        <p:spPr bwMode="auto">
          <a:xfrm>
            <a:off x="4651773" y="3612356"/>
            <a:ext cx="1512094" cy="377429"/>
          </a:xfrm>
          <a:prstGeom prst="flowChartDocumen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Record Results</a:t>
            </a:r>
            <a:endParaRPr lang="en-GB" altLang="en-US" sz="1350"/>
          </a:p>
        </p:txBody>
      </p:sp>
      <p:sp>
        <p:nvSpPr>
          <p:cNvPr id="17415" name="AutoShape 7"/>
          <p:cNvSpPr>
            <a:spLocks noChangeArrowheads="1"/>
          </p:cNvSpPr>
          <p:nvPr/>
        </p:nvSpPr>
        <p:spPr bwMode="auto">
          <a:xfrm>
            <a:off x="4732735" y="4206479"/>
            <a:ext cx="1350169" cy="323850"/>
          </a:xfrm>
          <a:prstGeom prst="flowChartTerminator">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Close Investigation</a:t>
            </a:r>
            <a:endParaRPr lang="en-GB" altLang="en-US" sz="1350"/>
          </a:p>
        </p:txBody>
      </p:sp>
      <p:sp>
        <p:nvSpPr>
          <p:cNvPr id="17416" name="AutoShape 8"/>
          <p:cNvSpPr>
            <a:spLocks noChangeArrowheads="1"/>
          </p:cNvSpPr>
          <p:nvPr/>
        </p:nvSpPr>
        <p:spPr bwMode="auto">
          <a:xfrm>
            <a:off x="4530329" y="2694385"/>
            <a:ext cx="1754981" cy="702469"/>
          </a:xfrm>
          <a:prstGeom prst="flowChartInputOutpu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Test Data</a:t>
            </a:r>
          </a:p>
          <a:p>
            <a:pPr algn="ctr" eaLnBrk="1" hangingPunct="1">
              <a:spcBef>
                <a:spcPct val="0"/>
              </a:spcBef>
              <a:buFontTx/>
              <a:buNone/>
            </a:pPr>
            <a:r>
              <a:rPr lang="en-GB" altLang="en-US" sz="1200"/>
              <a:t> Invalidated</a:t>
            </a:r>
          </a:p>
          <a:p>
            <a:pPr algn="ctr" eaLnBrk="1" hangingPunct="1">
              <a:spcBef>
                <a:spcPct val="0"/>
              </a:spcBef>
              <a:buFontTx/>
              <a:buNone/>
            </a:pPr>
            <a:r>
              <a:rPr lang="en-GB" altLang="en-US" sz="1200"/>
              <a:t>Repeat Analysis</a:t>
            </a:r>
            <a:endParaRPr lang="en-GB" altLang="en-US" sz="1350"/>
          </a:p>
        </p:txBody>
      </p:sp>
      <p:cxnSp>
        <p:nvCxnSpPr>
          <p:cNvPr id="17417" name="AutoShape 9"/>
          <p:cNvCxnSpPr>
            <a:cxnSpLocks noChangeShapeType="1"/>
            <a:stCxn id="17410" idx="2"/>
          </p:cNvCxnSpPr>
          <p:nvPr/>
        </p:nvCxnSpPr>
        <p:spPr bwMode="auto">
          <a:xfrm rot="5400000">
            <a:off x="4207073" y="953096"/>
            <a:ext cx="486966"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8" name="AutoShape 10"/>
          <p:cNvCxnSpPr>
            <a:cxnSpLocks noChangeShapeType="1"/>
            <a:stCxn id="17416" idx="4"/>
            <a:endCxn id="17414" idx="0"/>
          </p:cNvCxnSpPr>
          <p:nvPr/>
        </p:nvCxnSpPr>
        <p:spPr bwMode="auto">
          <a:xfrm>
            <a:off x="5407819" y="3396854"/>
            <a:ext cx="0" cy="21550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9" name="AutoShape 11"/>
          <p:cNvCxnSpPr>
            <a:cxnSpLocks noChangeShapeType="1"/>
            <a:stCxn id="17414" idx="2"/>
            <a:endCxn id="17415" idx="0"/>
          </p:cNvCxnSpPr>
          <p:nvPr/>
        </p:nvCxnSpPr>
        <p:spPr bwMode="auto">
          <a:xfrm>
            <a:off x="5407819" y="3968354"/>
            <a:ext cx="0" cy="2381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20" name="AutoShape 12"/>
          <p:cNvSpPr>
            <a:spLocks noChangeArrowheads="1"/>
          </p:cNvSpPr>
          <p:nvPr/>
        </p:nvSpPr>
        <p:spPr bwMode="auto">
          <a:xfrm>
            <a:off x="6636544" y="2801541"/>
            <a:ext cx="1134666" cy="540544"/>
          </a:xfrm>
          <a:prstGeom prst="flowChartDocumen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Generate CAPA</a:t>
            </a:r>
            <a:endParaRPr lang="en-GB" altLang="en-US" sz="1350"/>
          </a:p>
        </p:txBody>
      </p:sp>
      <p:cxnSp>
        <p:nvCxnSpPr>
          <p:cNvPr id="17421" name="AutoShape 13"/>
          <p:cNvCxnSpPr>
            <a:cxnSpLocks noChangeShapeType="1"/>
          </p:cNvCxnSpPr>
          <p:nvPr/>
        </p:nvCxnSpPr>
        <p:spPr bwMode="auto">
          <a:xfrm rot="16200000" flipH="1">
            <a:off x="6806803" y="2362200"/>
            <a:ext cx="377429" cy="501253"/>
          </a:xfrm>
          <a:prstGeom prst="bentConnector3">
            <a:avLst>
              <a:gd name="adj1" fmla="val 34699"/>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2" name="AutoShape 14"/>
          <p:cNvCxnSpPr>
            <a:cxnSpLocks noChangeShapeType="1"/>
            <a:stCxn id="17412" idx="2"/>
            <a:endCxn id="17416" idx="0"/>
          </p:cNvCxnSpPr>
          <p:nvPr/>
        </p:nvCxnSpPr>
        <p:spPr bwMode="auto">
          <a:xfrm rot="5400000">
            <a:off x="6035278" y="1971676"/>
            <a:ext cx="270272" cy="1175147"/>
          </a:xfrm>
          <a:prstGeom prst="bentConnector3">
            <a:avLst>
              <a:gd name="adj1" fmla="val 49778"/>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23" name="AutoShape 15">
            <a:hlinkClick r:id="rId4" action="ppaction://hlinksldjump"/>
          </p:cNvPr>
          <p:cNvSpPr>
            <a:spLocks noChangeArrowheads="1"/>
          </p:cNvSpPr>
          <p:nvPr/>
        </p:nvSpPr>
        <p:spPr bwMode="auto">
          <a:xfrm>
            <a:off x="3073003" y="1182291"/>
            <a:ext cx="2862263" cy="432197"/>
          </a:xfrm>
          <a:prstGeom prst="flowChartProcess">
            <a:avLst/>
          </a:prstGeom>
          <a:solidFill>
            <a:srgbClr val="FFFF66"/>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Investigation by Analyst and Supervisor</a:t>
            </a:r>
            <a:endParaRPr lang="en-GB" altLang="en-US" sz="1350"/>
          </a:p>
        </p:txBody>
      </p:sp>
      <p:cxnSp>
        <p:nvCxnSpPr>
          <p:cNvPr id="17424" name="AutoShape 16"/>
          <p:cNvCxnSpPr>
            <a:cxnSpLocks noChangeShapeType="1"/>
            <a:stCxn id="17423" idx="1"/>
            <a:endCxn id="17411" idx="0"/>
          </p:cNvCxnSpPr>
          <p:nvPr/>
        </p:nvCxnSpPr>
        <p:spPr bwMode="auto">
          <a:xfrm rot="10800000" flipV="1">
            <a:off x="2721769" y="1398985"/>
            <a:ext cx="336947" cy="592931"/>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5" name="AutoShape 17"/>
          <p:cNvCxnSpPr>
            <a:cxnSpLocks noChangeShapeType="1"/>
            <a:stCxn id="17423" idx="3"/>
            <a:endCxn id="17412" idx="0"/>
          </p:cNvCxnSpPr>
          <p:nvPr/>
        </p:nvCxnSpPr>
        <p:spPr bwMode="auto">
          <a:xfrm>
            <a:off x="5949554" y="1398985"/>
            <a:ext cx="808434" cy="539353"/>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26" name="AutoShape 18"/>
          <p:cNvSpPr>
            <a:spLocks noChangeArrowheads="1"/>
          </p:cNvSpPr>
          <p:nvPr/>
        </p:nvSpPr>
        <p:spPr bwMode="auto">
          <a:xfrm>
            <a:off x="1452562" y="2856310"/>
            <a:ext cx="2538413" cy="485775"/>
          </a:xfrm>
          <a:prstGeom prst="flowChartProcess">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200"/>
              <a:t>Contact:- Production/ </a:t>
            </a:r>
          </a:p>
          <a:p>
            <a:pPr algn="ctr" eaLnBrk="1" hangingPunct="1">
              <a:spcBef>
                <a:spcPct val="0"/>
              </a:spcBef>
              <a:buFontTx/>
              <a:buNone/>
            </a:pPr>
            <a:r>
              <a:rPr lang="en-GB" altLang="en-US" sz="1200"/>
              <a:t>QA/Contract Giver/MAH/QP</a:t>
            </a:r>
            <a:endParaRPr lang="en-GB" altLang="en-US" sz="1350"/>
          </a:p>
        </p:txBody>
      </p:sp>
      <p:cxnSp>
        <p:nvCxnSpPr>
          <p:cNvPr id="17427" name="AutoShape 19"/>
          <p:cNvCxnSpPr>
            <a:cxnSpLocks noChangeShapeType="1"/>
            <a:stCxn id="17411" idx="2"/>
            <a:endCxn id="17426" idx="0"/>
          </p:cNvCxnSpPr>
          <p:nvPr/>
        </p:nvCxnSpPr>
        <p:spPr bwMode="auto">
          <a:xfrm>
            <a:off x="2721769" y="2531269"/>
            <a:ext cx="0" cy="32504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8" name="AutoShape 20"/>
          <p:cNvCxnSpPr>
            <a:cxnSpLocks noChangeShapeType="1"/>
            <a:stCxn id="17426" idx="2"/>
            <a:endCxn id="17413" idx="0"/>
          </p:cNvCxnSpPr>
          <p:nvPr/>
        </p:nvCxnSpPr>
        <p:spPr bwMode="auto">
          <a:xfrm>
            <a:off x="2721769" y="3342085"/>
            <a:ext cx="0" cy="255984"/>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AutoShape 4">
            <a:hlinkClick r:id="rId5" action="ppaction://hlinksldjump" highlightClick="1"/>
          </p:cNvPr>
          <p:cNvSpPr>
            <a:spLocks noChangeArrowheads="1"/>
          </p:cNvSpPr>
          <p:nvPr/>
        </p:nvSpPr>
        <p:spPr bwMode="auto">
          <a:xfrm>
            <a:off x="8650149" y="4839658"/>
            <a:ext cx="246460" cy="188119"/>
          </a:xfrm>
          <a:prstGeom prst="actionButtonReturn">
            <a:avLst/>
          </a:prstGeom>
          <a:solidFill>
            <a:srgbClr val="FFFF00"/>
          </a:solidFill>
          <a:ln w="12700">
            <a:solidFill>
              <a:schemeClr val="tx1"/>
            </a:solidFill>
            <a:miter lim="800000"/>
            <a:headEnd/>
            <a:tailEnd/>
          </a:ln>
          <a:effectLst/>
        </p:spPr>
        <p:txBody>
          <a:bodyPr wrap="none" lIns="0" tIns="0" rIns="0" bIns="0"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Tree>
    <p:extLst>
      <p:ext uri="{BB962C8B-B14F-4D97-AF65-F5344CB8AC3E}">
        <p14:creationId xmlns:p14="http://schemas.microsoft.com/office/powerpoint/2010/main" val="2862759669"/>
      </p:ext>
    </p:extLst>
  </p:cSld>
  <p:clrMapOvr>
    <a:masterClrMapping/>
  </p:clrMapOvr>
</p:sld>
</file>

<file path=ppt/theme/theme1.xml><?xml version="1.0" encoding="utf-8"?>
<a:theme xmlns:a="http://schemas.openxmlformats.org/drawingml/2006/main" name="Corporate - All logos">
  <a:themeElements>
    <a:clrScheme name="Corporate">
      <a:dk1>
        <a:srgbClr val="00204E"/>
      </a:dk1>
      <a:lt1>
        <a:srgbClr val="FFFFFF"/>
      </a:lt1>
      <a:dk2>
        <a:srgbClr val="00204E"/>
      </a:dk2>
      <a:lt2>
        <a:srgbClr val="FFFFFF"/>
      </a:lt2>
      <a:accent1>
        <a:srgbClr val="0F1290"/>
      </a:accent1>
      <a:accent2>
        <a:srgbClr val="4B92DB"/>
      </a:accent2>
      <a:accent3>
        <a:srgbClr val="009AA6"/>
      </a:accent3>
      <a:accent4>
        <a:srgbClr val="0F1290"/>
      </a:accent4>
      <a:accent5>
        <a:srgbClr val="009AA6"/>
      </a:accent5>
      <a:accent6>
        <a:srgbClr val="4B92DB"/>
      </a:accent6>
      <a:hlink>
        <a:srgbClr val="002060"/>
      </a:hlink>
      <a:folHlink>
        <a:srgbClr val="4B92DB"/>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GB" alt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GB" altLang="en-US" sz="12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B9C9D0"/>
        </a:lt2>
        <a:accent1>
          <a:srgbClr val="34B233"/>
        </a:accent1>
        <a:accent2>
          <a:srgbClr val="CD202C"/>
        </a:accent2>
        <a:accent3>
          <a:srgbClr val="FFFFFF"/>
        </a:accent3>
        <a:accent4>
          <a:srgbClr val="000000"/>
        </a:accent4>
        <a:accent5>
          <a:srgbClr val="AED5AD"/>
        </a:accent5>
        <a:accent6>
          <a:srgbClr val="BA1C27"/>
        </a:accent6>
        <a:hlink>
          <a:srgbClr val="FF5800"/>
        </a:hlink>
        <a:folHlink>
          <a:srgbClr val="FED1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1">
  <a:themeElements>
    <a:clrScheme name="CORPORATE">
      <a:dk1>
        <a:srgbClr val="000000"/>
      </a:dk1>
      <a:lt1>
        <a:srgbClr val="FFFFFF"/>
      </a:lt1>
      <a:dk2>
        <a:srgbClr val="FFFFFF"/>
      </a:dk2>
      <a:lt2>
        <a:srgbClr val="FFFFFF"/>
      </a:lt2>
      <a:accent1>
        <a:srgbClr val="002060"/>
      </a:accent1>
      <a:accent2>
        <a:srgbClr val="4B92DB"/>
      </a:accent2>
      <a:accent3>
        <a:srgbClr val="00AD93"/>
      </a:accent3>
      <a:accent4>
        <a:srgbClr val="00AD93"/>
      </a:accent4>
      <a:accent5>
        <a:srgbClr val="009AA6"/>
      </a:accent5>
      <a:accent6>
        <a:srgbClr val="002060"/>
      </a:accent6>
      <a:hlink>
        <a:srgbClr val="00AD93"/>
      </a:hlink>
      <a:folHlink>
        <a:srgbClr val="4B92D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GB" alt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GB" altLang="en-US" sz="12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B9C9D0"/>
        </a:lt2>
        <a:accent1>
          <a:srgbClr val="34B233"/>
        </a:accent1>
        <a:accent2>
          <a:srgbClr val="CD202C"/>
        </a:accent2>
        <a:accent3>
          <a:srgbClr val="FFFFFF"/>
        </a:accent3>
        <a:accent4>
          <a:srgbClr val="000000"/>
        </a:accent4>
        <a:accent5>
          <a:srgbClr val="AED5AD"/>
        </a:accent5>
        <a:accent6>
          <a:srgbClr val="BA1C27"/>
        </a:accent6>
        <a:hlink>
          <a:srgbClr val="FF5800"/>
        </a:hlink>
        <a:folHlink>
          <a:srgbClr val="FED1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orporate - All logos">
  <a:themeElements>
    <a:clrScheme name="Corporate">
      <a:dk1>
        <a:srgbClr val="00204E"/>
      </a:dk1>
      <a:lt1>
        <a:srgbClr val="FFFFFF"/>
      </a:lt1>
      <a:dk2>
        <a:srgbClr val="00204E"/>
      </a:dk2>
      <a:lt2>
        <a:srgbClr val="FFFFFF"/>
      </a:lt2>
      <a:accent1>
        <a:srgbClr val="0F1290"/>
      </a:accent1>
      <a:accent2>
        <a:srgbClr val="4B92DB"/>
      </a:accent2>
      <a:accent3>
        <a:srgbClr val="009AA6"/>
      </a:accent3>
      <a:accent4>
        <a:srgbClr val="0F1290"/>
      </a:accent4>
      <a:accent5>
        <a:srgbClr val="009AA6"/>
      </a:accent5>
      <a:accent6>
        <a:srgbClr val="4B92DB"/>
      </a:accent6>
      <a:hlink>
        <a:srgbClr val="002060"/>
      </a:hlink>
      <a:folHlink>
        <a:srgbClr val="4B92DB"/>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GB" alt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GB" altLang="en-US" sz="12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B9C9D0"/>
        </a:lt2>
        <a:accent1>
          <a:srgbClr val="34B233"/>
        </a:accent1>
        <a:accent2>
          <a:srgbClr val="CD202C"/>
        </a:accent2>
        <a:accent3>
          <a:srgbClr val="FFFFFF"/>
        </a:accent3>
        <a:accent4>
          <a:srgbClr val="000000"/>
        </a:accent4>
        <a:accent5>
          <a:srgbClr val="AED5AD"/>
        </a:accent5>
        <a:accent6>
          <a:srgbClr val="BA1C27"/>
        </a:accent6>
        <a:hlink>
          <a:srgbClr val="FF5800"/>
        </a:hlink>
        <a:folHlink>
          <a:srgbClr val="FED1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CPRD">
      <a:dk1>
        <a:srgbClr val="4B92DB"/>
      </a:dk1>
      <a:lt1>
        <a:srgbClr val="C60C30"/>
      </a:lt1>
      <a:dk2>
        <a:srgbClr val="7AB800"/>
      </a:dk2>
      <a:lt2>
        <a:srgbClr val="E98300"/>
      </a:lt2>
      <a:accent1>
        <a:srgbClr val="D71F85"/>
      </a:accent1>
      <a:accent2>
        <a:srgbClr val="93509E"/>
      </a:accent2>
      <a:accent3>
        <a:srgbClr val="009AA6"/>
      </a:accent3>
      <a:accent4>
        <a:srgbClr val="0F1290"/>
      </a:accent4>
      <a:accent5>
        <a:srgbClr val="009AA6"/>
      </a:accent5>
      <a:accent6>
        <a:srgbClr val="4B92DB"/>
      </a:accent6>
      <a:hlink>
        <a:srgbClr val="002060"/>
      </a:hlink>
      <a:folHlink>
        <a:srgbClr val="4B92D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Guidance" ma:contentTypeID="0x0101005DC155F682264648A38C2A02D853A29A0600FDFFFC45E343854E91F35637777DEA47" ma:contentTypeVersion="" ma:contentTypeDescription="The base content type for all Agency documents" ma:contentTypeScope="" ma:versionID="8e4ed00460ac9a4049c3c09cc8b5c220">
  <xsd:schema xmlns:xsd="http://www.w3.org/2001/XMLSchema" xmlns:xs="http://www.w3.org/2001/XMLSchema" xmlns:p="http://schemas.microsoft.com/office/2006/metadata/properties" xmlns:ns2="603af227-bd41-4012-ae1b-08ada9265a1f" targetNamespace="http://schemas.microsoft.com/office/2006/metadata/properties" ma:root="true" ma:fieldsID="5b38f3e4317c0a5564cc5a35e911784a" ns2:_="">
    <xsd:import namespace="603af227-bd41-4012-ae1b-08ada9265a1f"/>
    <xsd:element name="properties">
      <xsd:complexType>
        <xsd:sequence>
          <xsd:element name="documentManagement">
            <xsd:complexType>
              <xsd:all>
                <xsd:element ref="ns2:d38ec887c5c24b7597ee90d37b16f021" minOccurs="0"/>
                <xsd:element ref="ns2:TaxCatchAll" minOccurs="0"/>
                <xsd:element ref="ns2:TaxCatchAllLabel" minOccurs="0"/>
                <xsd:element ref="ns2:l4d76ba1ef02463e886f3558602d0a1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3af227-bd41-4012-ae1b-08ada9265a1f" elementFormDefault="qualified">
    <xsd:import namespace="http://schemas.microsoft.com/office/2006/documentManagement/types"/>
    <xsd:import namespace="http://schemas.microsoft.com/office/infopath/2007/PartnerControls"/>
    <xsd:element name="d38ec887c5c24b7597ee90d37b16f021" ma:index="8" nillable="true" ma:taxonomy="true" ma:internalName="d38ec887c5c24b7597ee90d37b16f021" ma:taxonomyFieldName="AgencyKeywords" ma:displayName="Agency Keywords" ma:default="" ma:fieldId="{d38ec887-c5c2-4b75-97ee-90d37b16f021}" ma:taxonomyMulti="true" ma:sspId="ee18d120-e8a3-4027-a24d-9aff90b49386" ma:termSetId="30143de7-8d03-4488-a6c1-277305f62f72" ma:anchorId="00000000-0000-0000-0000-000000000000" ma:open="true" ma:isKeyword="false">
      <xsd:complexType>
        <xsd:sequence>
          <xsd:element ref="pc:Terms" minOccurs="0" maxOccurs="1"/>
        </xsd:sequence>
      </xsd:complexType>
    </xsd:element>
    <xsd:element name="TaxCatchAll" ma:index="9" nillable="true" ma:displayName="Taxonomy Catch All Column" ma:hidden="true" ma:list="{5fa78468-e0c2-424a-bab2-951bab1e661b}" ma:internalName="TaxCatchAll" ma:showField="CatchAllData" ma:web="603af227-bd41-4012-ae1b-08ada9265a1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fa78468-e0c2-424a-bab2-951bab1e661b}" ma:internalName="TaxCatchAllLabel" ma:readOnly="true" ma:showField="CatchAllDataLabel" ma:web="603af227-bd41-4012-ae1b-08ada9265a1f">
      <xsd:complexType>
        <xsd:complexContent>
          <xsd:extension base="dms:MultiChoiceLookup">
            <xsd:sequence>
              <xsd:element name="Value" type="dms:Lookup" maxOccurs="unbounded" minOccurs="0" nillable="true"/>
            </xsd:sequence>
          </xsd:extension>
        </xsd:complexContent>
      </xsd:complexType>
    </xsd:element>
    <xsd:element name="l4d76ba1ef02463e886f3558602d0a10" ma:index="12" nillable="true" ma:taxonomy="true" ma:internalName="l4d76ba1ef02463e886f3558602d0a10" ma:taxonomyFieldName="SecurityClassification" ma:displayName="Security Classification" ma:default="1;#Official|9d42bd58-89d2-4e46-94bb-80d8f31efd91" ma:fieldId="{54d76ba1-ef02-463e-886f-3558602d0a10}" ma:sspId="ee18d120-e8a3-4027-a24d-9aff90b49386" ma:termSetId="39c39363-0566-4543-8d36-d2293ffdaade"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38ec887c5c24b7597ee90d37b16f021 xmlns="603af227-bd41-4012-ae1b-08ada9265a1f">
      <Terms xmlns="http://schemas.microsoft.com/office/infopath/2007/PartnerControls"/>
    </d38ec887c5c24b7597ee90d37b16f021>
    <l4d76ba1ef02463e886f3558602d0a10 xmlns="603af227-bd41-4012-ae1b-08ada9265a1f">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9d42bd58-89d2-4e46-94bb-80d8f31efd91</TermId>
        </TermInfo>
      </Terms>
    </l4d76ba1ef02463e886f3558602d0a10>
    <TaxCatchAll xmlns="603af227-bd41-4012-ae1b-08ada9265a1f">
      <Value>1</Value>
    </TaxCatchAll>
  </documentManagement>
</p:properties>
</file>

<file path=customXml/itemProps1.xml><?xml version="1.0" encoding="utf-8"?>
<ds:datastoreItem xmlns:ds="http://schemas.openxmlformats.org/officeDocument/2006/customXml" ds:itemID="{5BFFBB62-06BD-48C1-BFDC-1CEFCDB65F2D}">
  <ds:schemaRefs>
    <ds:schemaRef ds:uri="http://schemas.microsoft.com/sharepoint/v3/contenttype/forms"/>
  </ds:schemaRefs>
</ds:datastoreItem>
</file>

<file path=customXml/itemProps2.xml><?xml version="1.0" encoding="utf-8"?>
<ds:datastoreItem xmlns:ds="http://schemas.openxmlformats.org/officeDocument/2006/customXml" ds:itemID="{49B151EA-FCB5-4A17-9B53-4BDC4315D6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3af227-bd41-4012-ae1b-08ada9265a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EDACE0-04BA-436C-8B7A-0C4042E54DEB}">
  <ds:schemaRefs>
    <ds:schemaRef ds:uri="http://www.w3.org/XML/1998/namespace"/>
    <ds:schemaRef ds:uri="http://schemas.openxmlformats.org/package/2006/metadata/core-properties"/>
    <ds:schemaRef ds:uri="http://schemas.microsoft.com/office/infopath/2007/PartnerControls"/>
    <ds:schemaRef ds:uri="http://purl.org/dc/elements/1.1/"/>
    <ds:schemaRef ds:uri="http://purl.org/dc/terms/"/>
    <ds:schemaRef ds:uri="http://schemas.microsoft.com/office/2006/documentManagement/types"/>
    <ds:schemaRef ds:uri="603af227-bd41-4012-ae1b-08ada9265a1f"/>
    <ds:schemaRef ds:uri="http://purl.org/dc/dcmityp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468</TotalTime>
  <Words>4751</Words>
  <Application>Microsoft Office PowerPoint</Application>
  <PresentationFormat>On-screen Show (16:9)</PresentationFormat>
  <Paragraphs>478</Paragraphs>
  <Slides>38</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38</vt:i4>
      </vt:variant>
    </vt:vector>
  </HeadingPairs>
  <TitlesOfParts>
    <vt:vector size="44" baseType="lpstr">
      <vt:lpstr>Arial</vt:lpstr>
      <vt:lpstr>Symbol</vt:lpstr>
      <vt:lpstr>Times</vt:lpstr>
      <vt:lpstr>Corporate - All logos</vt:lpstr>
      <vt:lpstr>Theme1</vt:lpstr>
      <vt:lpstr>1_Corporate - All logos</vt:lpstr>
      <vt:lpstr>Out of Specification &amp; Out of Trend Investigations</vt:lpstr>
      <vt:lpstr>How to use the Investigation Flowchart</vt:lpstr>
      <vt:lpstr>Overview</vt:lpstr>
      <vt:lpstr>PowerPoint Presentation</vt:lpstr>
      <vt:lpstr>OOS / OOT Result</vt:lpstr>
      <vt:lpstr>PowerPoint Presentation</vt:lpstr>
      <vt:lpstr>Phase la Investigation</vt:lpstr>
      <vt:lpstr>Phase la Investigation - Obvious Error</vt:lpstr>
      <vt:lpstr>PowerPoint Presentation</vt:lpstr>
      <vt:lpstr>Phase Ib Investigation - Definitions</vt:lpstr>
      <vt:lpstr>Phase Ib Investigation - Definitions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Phase II Investigation</vt:lpstr>
      <vt:lpstr>Phase II Investigation - Definitions</vt:lpstr>
      <vt:lpstr>Phase II Investigation  - Unknown Cause / No Assignable  Cause</vt:lpstr>
      <vt:lpstr>Phase II Investigation  - Unknown Cause / No Assignable  Cause</vt:lpstr>
      <vt:lpstr>PowerPoint Presentation</vt:lpstr>
      <vt:lpstr>PowerPoint Presentation</vt:lpstr>
      <vt:lpstr>Phase II Investigation  - Unknown Cause / No Assignable  Cause</vt:lpstr>
      <vt:lpstr>Phase II Investigation  - Unknown Cause / No Assignable  Cause</vt:lpstr>
      <vt:lpstr>Phase II Investigation  - Unknown Cause / No Assignable  Cause</vt:lpstr>
      <vt:lpstr>Phase II Investigation  - Unknown Cause / No Assignable  Cause</vt:lpstr>
      <vt:lpstr>Phase II Investigation  - Unknown Cause / No Assignable  Cause</vt:lpstr>
      <vt:lpstr>Phase II Investigation  - Unknown Cause / No Assignable  Cause</vt:lpstr>
      <vt:lpstr>Phase II Investigation  - Unknown Cause / No Assignable  Cause</vt:lpstr>
      <vt:lpstr>Phase II Investigation  - Unknown Cause / No Assignable  Cause</vt:lpstr>
      <vt:lpstr>Phase III Investigation</vt:lpstr>
      <vt:lpstr>Phase III Investigation</vt:lpstr>
      <vt:lpstr>Batch Disposition</vt:lpstr>
      <vt:lpstr>PowerPoint Presentation</vt:lpstr>
      <vt:lpstr>PowerPoint Presentation</vt:lpstr>
    </vt:vector>
  </TitlesOfParts>
  <Manager>[department's name]</Manager>
  <Company>MHRA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the Year 2015</dc:title>
  <dc:subject>PowerPoint presentation</dc:subject>
  <dc:creator>Zeki, Melis</dc:creator>
  <cp:lastModifiedBy>Groszewski, Joseph</cp:lastModifiedBy>
  <cp:revision>65</cp:revision>
  <dcterms:created xsi:type="dcterms:W3CDTF">2016-06-16T12:48:50Z</dcterms:created>
  <dcterms:modified xsi:type="dcterms:W3CDTF">2018-01-31T15:46:17Z</dcterms:modified>
  <cp:category>[department's name], PowerPoint, [key words]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0x0101005DC155F682264648A38C2A02D853A29A0600FDFFFC45E343854E91F35637777DEA47</vt:lpwstr>
  </property>
  <property fmtid="{D5CDD505-2E9C-101B-9397-08002B2CF9AE}" pid="3" name="AgencyKeywords">
    <vt:lpwstr/>
  </property>
  <property fmtid="{D5CDD505-2E9C-101B-9397-08002B2CF9AE}" pid="4" name="SecurityClassification">
    <vt:lpwstr>1;#Official|9d42bd58-89d2-4e46-94bb-80d8f31efd91</vt:lpwstr>
  </property>
</Properties>
</file>