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900" r:id="rId2"/>
  </p:sldMasterIdLst>
  <p:notesMasterIdLst>
    <p:notesMasterId r:id="rId16"/>
  </p:notesMasterIdLst>
  <p:handoutMasterIdLst>
    <p:handoutMasterId r:id="rId17"/>
  </p:handoutMasterIdLst>
  <p:sldIdLst>
    <p:sldId id="290" r:id="rId3"/>
    <p:sldId id="291" r:id="rId4"/>
    <p:sldId id="303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Geneva" pitchFamily="12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20">
          <p15:clr>
            <a:srgbClr val="A4A3A4"/>
          </p15:clr>
        </p15:guide>
        <p15:guide id="2" orient="horz" pos="300">
          <p15:clr>
            <a:srgbClr val="A4A3A4"/>
          </p15:clr>
        </p15:guide>
        <p15:guide id="3" pos="5465">
          <p15:clr>
            <a:srgbClr val="A4A3A4"/>
          </p15:clr>
        </p15:guide>
        <p15:guide id="4" pos="295">
          <p15:clr>
            <a:srgbClr val="A4A3A4"/>
          </p15:clr>
        </p15:guide>
        <p15:guide id="5" orient="horz" pos="1979">
          <p15:clr>
            <a:srgbClr val="A4A3A4"/>
          </p15:clr>
        </p15:guide>
        <p15:guide id="6" orient="horz" pos="2160">
          <p15:clr>
            <a:srgbClr val="A4A3A4"/>
          </p15:clr>
        </p15:guide>
        <p15:guide id="7" orient="horz" pos="102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4774930" initials="4" lastIdx="4" clrIdx="0">
    <p:extLst/>
  </p:cmAuthor>
  <p:cmAuthor id="2" name="Morris, Ian (CDIO Group Communications Team)" initials="IM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>
      <p:cViewPr varScale="1">
        <p:scale>
          <a:sx n="107" d="100"/>
          <a:sy n="107" d="100"/>
        </p:scale>
        <p:origin x="-1304" y="-96"/>
      </p:cViewPr>
      <p:guideLst>
        <p:guide orient="horz" pos="4020"/>
        <p:guide orient="horz" pos="300"/>
        <p:guide orient="horz" pos="1979"/>
        <p:guide orient="horz" pos="2160"/>
        <p:guide orient="horz" pos="1026"/>
        <p:guide pos="5465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21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Event Name Here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12/02/2007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Name: HMRC v1.8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AEA1C17-DB21-45EE-BD7F-9D4858880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19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Event Name Here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12/02/2007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Name: HMRC v1.8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9DD465-50C8-4A72-B443-63F641AD8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224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16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7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8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100% HMRCpp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1809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988840"/>
            <a:ext cx="8207375" cy="1152823"/>
          </a:xfrm>
        </p:spPr>
        <p:txBody>
          <a:bodyPr anchor="b"/>
          <a:lstStyle>
            <a:lvl1pPr>
              <a:lnSpc>
                <a:spcPts val="3600"/>
              </a:lnSpc>
              <a:defRPr sz="4000">
                <a:solidFill>
                  <a:srgbClr val="008D8E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429000"/>
            <a:ext cx="8207375" cy="113911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1" hangingPunct="1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D850FD3-804A-4B32-AE8C-41006A2A84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51000" y="6223000"/>
            <a:ext cx="6731000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|  Security Marking  |   Presentation Title  |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0552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_Pantone 180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988840"/>
            <a:ext cx="8207375" cy="1152823"/>
          </a:xfrm>
        </p:spPr>
        <p:txBody>
          <a:bodyPr anchor="b"/>
          <a:lstStyle>
            <a:lvl1pPr>
              <a:lnSpc>
                <a:spcPts val="3600"/>
              </a:lnSpc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429000"/>
            <a:ext cx="8207375" cy="11391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1" hangingPunct="1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703C34-9DC1-4D87-B0F1-3016CEA2B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51000" y="6223000"/>
            <a:ext cx="6731000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|  Security Marking  |   Presentation Title  |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405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_Pantone 37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988840"/>
            <a:ext cx="8207375" cy="1152823"/>
          </a:xfrm>
        </p:spPr>
        <p:txBody>
          <a:bodyPr anchor="b"/>
          <a:lstStyle>
            <a:lvl1pPr>
              <a:lnSpc>
                <a:spcPts val="3600"/>
              </a:lnSpc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429000"/>
            <a:ext cx="8207375" cy="11391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1" hangingPunct="1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B7DE0F2-F6A0-4571-A5B1-7E7F81412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51000" y="6223000"/>
            <a:ext cx="6731000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|  Security Marking  |   Presentation Title  |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67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988840"/>
            <a:ext cx="8207375" cy="1152823"/>
          </a:xfrm>
        </p:spPr>
        <p:txBody>
          <a:bodyPr anchor="b"/>
          <a:lstStyle>
            <a:lvl1pPr>
              <a:lnSpc>
                <a:spcPts val="3600"/>
              </a:lnSpc>
              <a:defRPr sz="3600">
                <a:solidFill>
                  <a:srgbClr val="008D8E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429000"/>
            <a:ext cx="8207375" cy="113911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06EB2-E525-4B67-B5B1-EBBB5F8ECB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51000" y="6223000"/>
            <a:ext cx="6731000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|  Security Marking  |   Presentation Title  |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56119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83185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697" y="1628775"/>
            <a:ext cx="8229600" cy="3946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CD67E-0851-4B42-9A08-9200C0B16A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1000" y="6223000"/>
            <a:ext cx="6731000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|  Security Marking  |   Presentation Title  |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562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/>
          </p:nvPr>
        </p:nvSpPr>
        <p:spPr>
          <a:xfrm>
            <a:off x="456605" y="1622724"/>
            <a:ext cx="3959225" cy="388778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2"/>
          </p:nvPr>
        </p:nvSpPr>
        <p:spPr>
          <a:xfrm>
            <a:off x="4787900" y="1622724"/>
            <a:ext cx="3905250" cy="388778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35BB7-8EEE-4652-9382-90B03E24A0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1651000" y="6223000"/>
            <a:ext cx="6731000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|  Security Marking  |   Presentation Title  |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5557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5EF24-FC46-4845-97A8-78256FC69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51000" y="6223000"/>
            <a:ext cx="6731000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|  Security Marking  |   Presentation Title  |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92119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6849B-7E0F-4AEC-8F5E-67013DB381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51000" y="6223000"/>
            <a:ext cx="6731000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|  Security Marking  |   Presentation Title  |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1836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831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697" y="1628775"/>
            <a:ext cx="8229600" cy="3946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270000" indent="-270000"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540000" indent="-2700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 marL="810000" indent="-270000">
              <a:lnSpc>
                <a:spcPts val="2200"/>
              </a:lnSpc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 marL="1080000" indent="-270000">
              <a:lnSpc>
                <a:spcPts val="2200"/>
              </a:lnSpc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1365750" indent="-285750">
              <a:lnSpc>
                <a:spcPts val="22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32FC1-F83D-4223-BCC6-34681F2504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06" descr="57% HMRCppt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5764213"/>
            <a:ext cx="1030287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1000" y="6223000"/>
            <a:ext cx="6731000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|  Security Marking  |   Presentation Title  |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82911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/>
          </p:nvPr>
        </p:nvSpPr>
        <p:spPr>
          <a:xfrm>
            <a:off x="456605" y="1622724"/>
            <a:ext cx="3959225" cy="38877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2"/>
          </p:nvPr>
        </p:nvSpPr>
        <p:spPr>
          <a:xfrm>
            <a:off x="4787900" y="1622724"/>
            <a:ext cx="3905250" cy="38877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D2D2A-67A7-43CA-916C-678582CB36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06" descr="57% HMRCppt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5764213"/>
            <a:ext cx="1030287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1651000" y="6223000"/>
            <a:ext cx="6731000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|  Security Marking  |   Presentation Title  |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6817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97B3A-1F64-4EFF-ABCA-E9A830ED5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106" descr="57% HMRCppt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5764213"/>
            <a:ext cx="1030287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51000" y="6223000"/>
            <a:ext cx="6731000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|  Security Marking  |   Presentation Title  |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22892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DA79E-9E42-4EB7-B9D0-17D95B0749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106" descr="57% HMRCppt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5764213"/>
            <a:ext cx="1030287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51000" y="6223000"/>
            <a:ext cx="6731000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|  Security Marking  |   Presentation Title  |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40573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38664" y="6245225"/>
            <a:ext cx="4167187" cy="1381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  </a:t>
            </a:r>
            <a:r>
              <a:rPr lang="en-GB" b="1" dirty="0"/>
              <a:t>|</a:t>
            </a:r>
            <a:r>
              <a:rPr lang="en-GB" dirty="0"/>
              <a:t>    </a:t>
            </a:r>
            <a:r>
              <a:rPr lang="en-GB" b="1" dirty="0"/>
              <a:t>|</a:t>
            </a:r>
            <a:r>
              <a:rPr lang="en-GB" dirty="0"/>
              <a:t>  </a:t>
            </a:r>
            <a:fld id="{13C2520C-41E0-4196-82FA-B67EB179FA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01215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101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15755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_HMRC Gre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988840"/>
            <a:ext cx="8207375" cy="1152823"/>
          </a:xfrm>
        </p:spPr>
        <p:txBody>
          <a:bodyPr anchor="b"/>
          <a:lstStyle>
            <a:lvl1pPr>
              <a:lnSpc>
                <a:spcPts val="3600"/>
              </a:lnSpc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429000"/>
            <a:ext cx="8207375" cy="113911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1" hangingPunct="1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E4F1410-FC99-4619-81AC-27B8BCD5D0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51000" y="6223000"/>
            <a:ext cx="6731000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|  Security Marking  |   Presentation Title  |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442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_Pantone 668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988840"/>
            <a:ext cx="8207375" cy="1152823"/>
          </a:xfrm>
        </p:spPr>
        <p:txBody>
          <a:bodyPr anchor="b"/>
          <a:lstStyle>
            <a:lvl1pPr>
              <a:lnSpc>
                <a:spcPts val="3600"/>
              </a:lnSpc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429000"/>
            <a:ext cx="8207375" cy="11391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r" eaLnBrk="1" hangingPunct="1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D84BFA-D7F4-4200-ADAC-6B1A205876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51000" y="6223000"/>
            <a:ext cx="6731000" cy="203200"/>
          </a:xfrm>
        </p:spPr>
        <p:txBody>
          <a:bodyPr/>
          <a:lstStyle>
            <a:lvl1pPr algn="r">
              <a:defRPr sz="900">
                <a:latin typeface="Arial" panose="020B0604020202020204" pitchFamily="34" charset="0"/>
              </a:defRPr>
            </a:lvl1pPr>
          </a:lstStyle>
          <a:p>
            <a:r>
              <a:rPr lang="en-GB" smtClean="0"/>
              <a:t>|  Security Marking  |   Presentation Title  |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9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476250"/>
            <a:ext cx="8229600" cy="93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Main heading on two line</a:t>
            </a:r>
            <a:br>
              <a:rPr lang="en-GB" dirty="0" smtClean="0"/>
            </a:br>
            <a:r>
              <a:rPr lang="en-GB" dirty="0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628775"/>
            <a:ext cx="8229600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269038"/>
            <a:ext cx="230187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74E3DFF-08E5-4388-9B09-59F0BF922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835150" y="6269038"/>
            <a:ext cx="6553200" cy="1444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OFFICIAL, OFFICIAL - SENSITIVE (delete as required)   |   Presentation title   |</a:t>
            </a:r>
            <a:endParaRPr lang="en-GB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15" r:id="rId2"/>
    <p:sldLayoutId id="2147483916" r:id="rId3"/>
    <p:sldLayoutId id="2147483917" r:id="rId4"/>
    <p:sldLayoutId id="2147483918" r:id="rId5"/>
    <p:sldLayoutId id="2147483929" r:id="rId6"/>
    <p:sldLayoutId id="2147483930" r:id="rId7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ts val="800"/>
        </a:spcAft>
        <a:defRPr sz="3600">
          <a:solidFill>
            <a:schemeClr val="tx2"/>
          </a:solidFill>
          <a:latin typeface="+mj-lt"/>
          <a:ea typeface="+mj-ea"/>
          <a:cs typeface="Geneva" charset="0"/>
        </a:defRPr>
      </a:lvl1pPr>
      <a:lvl2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2pPr>
      <a:lvl3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3pPr>
      <a:lvl4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4pPr>
      <a:lvl5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9pPr>
    </p:titleStyle>
    <p:bodyStyle>
      <a:lvl1pPr marL="270000" indent="-270000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cs typeface="Geneva" charset="0"/>
        </a:defRPr>
      </a:lvl1pPr>
      <a:lvl2pPr marL="540000" indent="-270000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Char char="•"/>
        <a:defRPr sz="1800">
          <a:solidFill>
            <a:schemeClr val="tx1"/>
          </a:solidFill>
          <a:latin typeface="+mn-lt"/>
          <a:ea typeface="Geneva" charset="0"/>
          <a:cs typeface="+mn-cs"/>
        </a:defRPr>
      </a:lvl2pPr>
      <a:lvl3pPr marL="810000" indent="-270000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Char char="•"/>
        <a:defRPr sz="1800">
          <a:solidFill>
            <a:schemeClr val="tx1"/>
          </a:solidFill>
          <a:latin typeface="+mn-lt"/>
          <a:ea typeface="Arial" charset="0"/>
          <a:cs typeface="+mn-cs"/>
        </a:defRPr>
      </a:lvl3pPr>
      <a:lvl4pPr marL="1080000" indent="-270000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Char char="•"/>
        <a:defRPr sz="1800">
          <a:solidFill>
            <a:schemeClr val="tx1"/>
          </a:solidFill>
          <a:latin typeface="+mn-lt"/>
          <a:ea typeface="Arial" charset="0"/>
          <a:cs typeface="+mn-cs"/>
        </a:defRPr>
      </a:lvl4pPr>
      <a:lvl5pPr marL="1365750" indent="-285750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Arial" charset="0"/>
          <a:cs typeface="+mn-cs"/>
        </a:defRPr>
      </a:lvl5pPr>
      <a:lvl6pPr marL="18923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6pPr>
      <a:lvl7pPr marL="23495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7pPr>
      <a:lvl8pPr marL="28067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8pPr>
      <a:lvl9pPr marL="32639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476250"/>
            <a:ext cx="8229600" cy="1080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Main heading on two line</a:t>
            </a:r>
            <a:br>
              <a:rPr lang="en-GB" dirty="0" smtClean="0"/>
            </a:br>
            <a:r>
              <a:rPr lang="en-GB" dirty="0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628775"/>
            <a:ext cx="8229600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269038"/>
            <a:ext cx="230187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8566CB-7C49-4866-A3DC-6474DCC44F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835150" y="6269038"/>
            <a:ext cx="6553200" cy="1444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OFFICIAL, OFFICIAL - SENSITIVE (delete as required)   |   Presentation title   |</a:t>
            </a:r>
            <a:endParaRPr lang="en-GB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19" r:id="rId5"/>
    <p:sldLayoutId id="2147483920" r:id="rId6"/>
    <p:sldLayoutId id="2147483921" r:id="rId7"/>
    <p:sldLayoutId id="2147483922" r:id="rId8"/>
    <p:sldLayoutId id="2147483923" r:id="rId9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ts val="800"/>
        </a:spcAft>
        <a:defRPr sz="3600">
          <a:solidFill>
            <a:schemeClr val="tx2"/>
          </a:solidFill>
          <a:latin typeface="+mj-lt"/>
          <a:ea typeface="+mj-ea"/>
          <a:cs typeface="Geneva" charset="0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Geneva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  <a:ea typeface="Geneva" charset="0"/>
          <a:cs typeface="Arial" charset="0"/>
        </a:defRPr>
      </a:lvl9pPr>
    </p:titleStyle>
    <p:bodyStyle>
      <a:lvl1pPr marL="270000" indent="-270000" algn="l" rtl="0" eaLnBrk="0" fontAlgn="base" hangingPunct="0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Geneva" charset="0"/>
        </a:defRPr>
      </a:lvl1pPr>
      <a:lvl2pPr marL="540000" indent="-270000" algn="l" rtl="0" eaLnBrk="0" fontAlgn="base" hangingPunct="0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Geneva" charset="0"/>
          <a:cs typeface="+mn-cs"/>
        </a:defRPr>
      </a:lvl2pPr>
      <a:lvl3pPr marL="810000" indent="-270000" algn="l" rtl="0" eaLnBrk="0" fontAlgn="base" hangingPunct="0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080000" indent="-270000" algn="l" rtl="0" eaLnBrk="0" fontAlgn="base" hangingPunct="0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4pPr>
      <a:lvl5pPr marL="1350000" indent="-270000" algn="l" rtl="0" eaLnBrk="0" fontAlgn="base" hangingPunct="0">
        <a:lnSpc>
          <a:spcPts val="2200"/>
        </a:lnSpc>
        <a:spcBef>
          <a:spcPct val="0"/>
        </a:spcBef>
        <a:spcAft>
          <a:spcPts val="800"/>
        </a:spcAft>
        <a:buClr>
          <a:schemeClr val="tx2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5pPr>
      <a:lvl6pPr marL="18923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6pPr>
      <a:lvl7pPr marL="23495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7pPr>
      <a:lvl8pPr marL="28067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8pPr>
      <a:lvl9pPr marL="3263900" indent="-381000" algn="l" rtl="0" eaLnBrk="1" fontAlgn="base" hangingPunct="1">
        <a:spcBef>
          <a:spcPct val="0"/>
        </a:spcBef>
        <a:spcAft>
          <a:spcPct val="4000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tags" Target="../tags/tag9.xml"/><Relationship Id="rId6" Type="http://schemas.openxmlformats.org/officeDocument/2006/relationships/slideLayout" Target="../slideLayouts/slideLayout4.xml"/><Relationship Id="rId7" Type="http://schemas.openxmlformats.org/officeDocument/2006/relationships/image" Target="../media/image7.gif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tags" Target="../tags/tag13.xml"/><Relationship Id="rId5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24.xml"/><Relationship Id="rId12" Type="http://schemas.openxmlformats.org/officeDocument/2006/relationships/slideLayout" Target="../slideLayouts/slideLayout4.xml"/><Relationship Id="rId13" Type="http://schemas.openxmlformats.org/officeDocument/2006/relationships/image" Target="../media/image6.png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9" Type="http://schemas.openxmlformats.org/officeDocument/2006/relationships/tags" Target="../tags/tag22.xml"/><Relationship Id="rId10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609" y="2276872"/>
            <a:ext cx="8207375" cy="1152823"/>
          </a:xfrm>
        </p:spPr>
        <p:txBody>
          <a:bodyPr/>
          <a:lstStyle/>
          <a:p>
            <a:pPr>
              <a:lnSpc>
                <a:spcPts val="4000"/>
              </a:lnSpc>
              <a:spcAft>
                <a:spcPts val="1200"/>
              </a:spcAft>
            </a:pPr>
            <a:r>
              <a:rPr lang="en-GB" sz="4000" dirty="0" smtClean="0"/>
              <a:t>The Columbus Programme</a:t>
            </a:r>
            <a:br>
              <a:rPr lang="en-GB" sz="4000" dirty="0" smtClean="0"/>
            </a:br>
            <a:r>
              <a:rPr lang="en-GB" dirty="0" smtClean="0"/>
              <a:t>HMRC’s journey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896" y="3717032"/>
            <a:ext cx="8207375" cy="1067102"/>
          </a:xfrm>
        </p:spPr>
        <p:txBody>
          <a:bodyPr/>
          <a:lstStyle/>
          <a:p>
            <a:r>
              <a:rPr lang="en-GB" sz="2800" smtClean="0"/>
              <a:t>04/10/2017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850FD3-804A-4B32-AE8C-41006A2A84F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8206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61" y="151438"/>
            <a:ext cx="8516278" cy="834431"/>
          </a:xfrm>
        </p:spPr>
        <p:txBody>
          <a:bodyPr/>
          <a:lstStyle/>
          <a:p>
            <a:pPr eaLnBrk="0" hangingPunct="0">
              <a:lnSpc>
                <a:spcPts val="2700"/>
              </a:lnSpc>
              <a:spcAft>
                <a:spcPct val="0"/>
              </a:spcAft>
            </a:pPr>
            <a:r>
              <a:rPr lang="en-GB" sz="2600" kern="1200" dirty="0">
                <a:solidFill>
                  <a:srgbClr val="008D8E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 mitigating risk and capacity constraints through a phased and sequenced schedule…</a:t>
            </a:r>
          </a:p>
        </p:txBody>
      </p:sp>
      <p:sp>
        <p:nvSpPr>
          <p:cNvPr id="4" name="BainBulletsConfiguration" hidden="1"/>
          <p:cNvSpPr txBox="1"/>
          <p:nvPr/>
        </p:nvSpPr>
        <p:spPr>
          <a:xfrm>
            <a:off x="11210" y="252560"/>
            <a:ext cx="7846522" cy="79557"/>
          </a:xfrm>
          <a:prstGeom prst="rect">
            <a:avLst/>
          </a:prstGeom>
          <a:noFill/>
        </p:spPr>
        <p:txBody>
          <a:bodyPr vert="horz" wrap="square" lIns="31774" tIns="31774" rIns="31774" bIns="31774" rtlCol="0">
            <a:spAutoFit/>
          </a:bodyPr>
          <a:lstStyle/>
          <a:p>
            <a:endParaRPr lang="en-GB" sz="100" dirty="0" err="1">
              <a:solidFill>
                <a:srgbClr val="FFFFFF"/>
              </a:solidFill>
            </a:endParaRPr>
          </a:p>
        </p:txBody>
      </p:sp>
      <p:sp>
        <p:nvSpPr>
          <p:cNvPr id="72" name="BainNotesBox"/>
          <p:cNvSpPr txBox="1">
            <a:spLocks noChangeArrowheads="1"/>
          </p:cNvSpPr>
          <p:nvPr/>
        </p:nvSpPr>
        <p:spPr bwMode="auto">
          <a:xfrm>
            <a:off x="1692271" y="5764176"/>
            <a:ext cx="5200659" cy="10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706" dirty="0"/>
              <a:t>* Outline Business Case approval includes approval of design / change work needed to support 2017/2018 decision points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23561" y="1906477"/>
            <a:ext cx="902394" cy="3389155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buClrTx/>
            </a:pPr>
            <a:endParaRPr lang="en-GB" sz="883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30869" y="1907851"/>
            <a:ext cx="887778" cy="640116"/>
          </a:xfrm>
          <a:prstGeom prst="rect">
            <a:avLst/>
          </a:prstGeom>
          <a:solidFill>
            <a:srgbClr val="008D8E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buClrTx/>
            </a:pPr>
            <a:r>
              <a:rPr lang="en-GB" sz="883" b="1" dirty="0">
                <a:solidFill>
                  <a:schemeClr val="bg1"/>
                </a:solidFill>
                <a:latin typeface="+mj-lt"/>
              </a:rPr>
              <a:t>Digital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30869" y="2601953"/>
            <a:ext cx="887778" cy="640116"/>
          </a:xfrm>
          <a:prstGeom prst="rect">
            <a:avLst/>
          </a:prstGeom>
          <a:solidFill>
            <a:srgbClr val="576B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r>
              <a:rPr lang="en-GB" sz="883" b="1" dirty="0">
                <a:solidFill>
                  <a:srgbClr val="FFFFFF"/>
                </a:solidFill>
                <a:latin typeface="+mj-lt"/>
              </a:rPr>
              <a:t>Tax Platforms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30869" y="3296054"/>
            <a:ext cx="887778" cy="640116"/>
          </a:xfrm>
          <a:prstGeom prst="rect">
            <a:avLst/>
          </a:prstGeom>
          <a:solidFill>
            <a:srgbClr val="ED7C59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r>
              <a:rPr lang="en-GB" sz="883" b="1" dirty="0">
                <a:solidFill>
                  <a:srgbClr val="FFFFFF"/>
                </a:solidFill>
                <a:latin typeface="+mj-lt"/>
              </a:rPr>
              <a:t>Service Operations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30869" y="4684255"/>
            <a:ext cx="887778" cy="640116"/>
          </a:xfrm>
          <a:prstGeom prst="rect">
            <a:avLst/>
          </a:prstGeom>
          <a:solidFill>
            <a:srgbClr val="7A004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buClrTx/>
            </a:pPr>
            <a:r>
              <a:rPr lang="en-GB" sz="883" b="1" dirty="0">
                <a:solidFill>
                  <a:schemeClr val="bg1"/>
                </a:solidFill>
                <a:latin typeface="+mj-lt"/>
              </a:rPr>
              <a:t>Datacentre </a:t>
            </a:r>
            <a:br>
              <a:rPr lang="en-GB" sz="883" b="1" dirty="0">
                <a:solidFill>
                  <a:schemeClr val="bg1"/>
                </a:solidFill>
                <a:latin typeface="+mj-lt"/>
              </a:rPr>
            </a:br>
            <a:r>
              <a:rPr lang="en-GB" sz="883" b="1" dirty="0">
                <a:solidFill>
                  <a:schemeClr val="bg1"/>
                </a:solidFill>
                <a:latin typeface="+mj-lt"/>
              </a:rPr>
              <a:t>&amp; End User</a:t>
            </a:r>
          </a:p>
        </p:txBody>
      </p:sp>
      <p:sp>
        <p:nvSpPr>
          <p:cNvPr id="96" name="Gray1"/>
          <p:cNvSpPr>
            <a:spLocks noChangeAspect="1"/>
          </p:cNvSpPr>
          <p:nvPr/>
        </p:nvSpPr>
        <p:spPr bwMode="auto">
          <a:xfrm>
            <a:off x="131584" y="1915351"/>
            <a:ext cx="174759" cy="174759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en-GB" sz="971" b="1" dirty="0">
                <a:solidFill>
                  <a:srgbClr val="FFFFFF"/>
                </a:solidFill>
                <a:latin typeface="+mj-lt"/>
              </a:rPr>
              <a:t>1</a:t>
            </a:r>
          </a:p>
        </p:txBody>
      </p:sp>
      <p:sp>
        <p:nvSpPr>
          <p:cNvPr id="97" name="Gray1"/>
          <p:cNvSpPr>
            <a:spLocks noChangeAspect="1"/>
          </p:cNvSpPr>
          <p:nvPr/>
        </p:nvSpPr>
        <p:spPr bwMode="auto">
          <a:xfrm>
            <a:off x="131584" y="2605744"/>
            <a:ext cx="174759" cy="174759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en-GB" sz="971" b="1" dirty="0">
                <a:solidFill>
                  <a:srgbClr val="FFFFFF"/>
                </a:solidFill>
                <a:latin typeface="+mj-lt"/>
              </a:rPr>
              <a:t>2</a:t>
            </a:r>
          </a:p>
        </p:txBody>
      </p:sp>
      <p:sp>
        <p:nvSpPr>
          <p:cNvPr id="98" name="Gray1"/>
          <p:cNvSpPr>
            <a:spLocks noChangeAspect="1"/>
          </p:cNvSpPr>
          <p:nvPr/>
        </p:nvSpPr>
        <p:spPr bwMode="auto">
          <a:xfrm>
            <a:off x="131584" y="3296136"/>
            <a:ext cx="174759" cy="174759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en-GB" sz="971" b="1" dirty="0">
                <a:solidFill>
                  <a:srgbClr val="FFFFFF"/>
                </a:solidFill>
                <a:latin typeface="+mj-lt"/>
              </a:rPr>
              <a:t>3</a:t>
            </a:r>
          </a:p>
        </p:txBody>
      </p:sp>
      <p:sp>
        <p:nvSpPr>
          <p:cNvPr id="100" name="Gray1"/>
          <p:cNvSpPr>
            <a:spLocks noChangeAspect="1"/>
          </p:cNvSpPr>
          <p:nvPr/>
        </p:nvSpPr>
        <p:spPr bwMode="auto">
          <a:xfrm>
            <a:off x="131584" y="4676922"/>
            <a:ext cx="174759" cy="174759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en-GB" sz="971" b="1" dirty="0">
                <a:solidFill>
                  <a:srgbClr val="FFFFFF"/>
                </a:solidFill>
                <a:latin typeface="+mj-lt"/>
              </a:rPr>
              <a:t>5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30869" y="5367316"/>
            <a:ext cx="887778" cy="142415"/>
          </a:xfrm>
          <a:prstGeom prst="rect">
            <a:avLst/>
          </a:prstGeom>
          <a:solidFill>
            <a:srgbClr val="D9D9D9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buClrTx/>
            </a:pPr>
            <a:r>
              <a:rPr lang="en-GB" sz="883" b="1" dirty="0">
                <a:solidFill>
                  <a:srgbClr val="333333"/>
                </a:solidFill>
                <a:latin typeface="+mj-lt"/>
              </a:rPr>
              <a:t>Total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4269228" y="3656792"/>
            <a:ext cx="697622" cy="256041"/>
          </a:xfrm>
          <a:prstGeom prst="roundRect">
            <a:avLst/>
          </a:prstGeom>
          <a:solidFill>
            <a:srgbClr val="2F75B5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r>
              <a:rPr lang="en-GB" sz="883" dirty="0">
                <a:solidFill>
                  <a:srgbClr val="FFFFFF"/>
                </a:solidFill>
              </a:rPr>
              <a:t>Service Desk</a:t>
            </a:r>
            <a:endParaRPr lang="en-GB" sz="1589" dirty="0">
              <a:solidFill>
                <a:srgbClr val="FFFFFF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990200" y="5795525"/>
            <a:ext cx="1219434" cy="53195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buClrTx/>
            </a:pPr>
            <a:endParaRPr lang="en-GB" sz="1589" dirty="0" err="1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89929" y="5835175"/>
            <a:ext cx="127098" cy="128174"/>
          </a:xfrm>
          <a:prstGeom prst="rect">
            <a:avLst/>
          </a:prstGeom>
          <a:solidFill>
            <a:srgbClr val="2F75B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90647" tIns="31774" rIns="31774" bIns="31774" rtlCol="0" anchor="ctr"/>
          <a:lstStyle/>
          <a:p>
            <a:r>
              <a:rPr lang="en-GB" sz="883" dirty="0">
                <a:solidFill>
                  <a:srgbClr val="000000"/>
                </a:solidFill>
              </a:rPr>
              <a:t>Insource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089929" y="5997944"/>
            <a:ext cx="127098" cy="128174"/>
          </a:xfrm>
          <a:prstGeom prst="rect">
            <a:avLst/>
          </a:prstGeom>
          <a:solidFill>
            <a:srgbClr val="00793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90647" tIns="31774" rIns="31774" bIns="31774" rtlCol="0" anchor="ctr"/>
          <a:lstStyle/>
          <a:p>
            <a:r>
              <a:rPr lang="en-GB" sz="883" dirty="0">
                <a:solidFill>
                  <a:schemeClr val="tx1"/>
                </a:solidFill>
              </a:rPr>
              <a:t>Re-procure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089929" y="6162885"/>
            <a:ext cx="127098" cy="128174"/>
          </a:xfrm>
          <a:prstGeom prst="rect">
            <a:avLst/>
          </a:prstGeom>
          <a:solidFill>
            <a:srgbClr val="ED7D3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90647" tIns="31774" rIns="31774" bIns="31774" rtlCol="0" anchor="ctr"/>
          <a:lstStyle/>
          <a:p>
            <a:r>
              <a:rPr lang="en-GB" sz="883" dirty="0">
                <a:solidFill>
                  <a:schemeClr val="tx1"/>
                </a:solidFill>
              </a:rPr>
              <a:t>Renegotiate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4075825" y="1460365"/>
            <a:ext cx="0" cy="4158096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 bwMode="auto">
          <a:xfrm>
            <a:off x="3263547" y="1186197"/>
            <a:ext cx="1621148" cy="21531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anchor="ctr"/>
          <a:lstStyle/>
          <a:p>
            <a:pPr algn="ctr">
              <a:defRPr/>
            </a:pPr>
            <a:r>
              <a:rPr lang="en-GB" sz="883" i="1" dirty="0">
                <a:solidFill>
                  <a:srgbClr val="C00000"/>
                </a:solidFill>
              </a:rPr>
              <a:t>Outline Business </a:t>
            </a:r>
            <a:br>
              <a:rPr lang="en-GB" sz="883" i="1" dirty="0">
                <a:solidFill>
                  <a:srgbClr val="C00000"/>
                </a:solidFill>
              </a:rPr>
            </a:br>
            <a:r>
              <a:rPr lang="en-GB" sz="883" i="1" dirty="0">
                <a:solidFill>
                  <a:srgbClr val="C00000"/>
                </a:solidFill>
              </a:rPr>
              <a:t>Case approval*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071276" y="1186197"/>
            <a:ext cx="761265" cy="21531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anchor="ctr"/>
          <a:lstStyle/>
          <a:p>
            <a:pPr algn="ctr">
              <a:defRPr/>
            </a:pPr>
            <a:r>
              <a:rPr lang="en-GB" sz="883" i="1" dirty="0">
                <a:solidFill>
                  <a:srgbClr val="C00000"/>
                </a:solidFill>
              </a:rPr>
              <a:t>Phased</a:t>
            </a:r>
            <a:br>
              <a:rPr lang="en-GB" sz="883" i="1" dirty="0">
                <a:solidFill>
                  <a:srgbClr val="C00000"/>
                </a:solidFill>
              </a:rPr>
            </a:br>
            <a:r>
              <a:rPr lang="en-GB" sz="883" i="1" dirty="0">
                <a:solidFill>
                  <a:srgbClr val="C00000"/>
                </a:solidFill>
              </a:rPr>
              <a:t>approvals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065193" y="1449857"/>
            <a:ext cx="776039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638424" y="1915350"/>
            <a:ext cx="960157" cy="276422"/>
          </a:xfrm>
          <a:prstGeom prst="roundRect">
            <a:avLst/>
          </a:prstGeom>
          <a:solidFill>
            <a:srgbClr val="2F75B5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r>
              <a:rPr lang="en-GB" sz="883" dirty="0">
                <a:solidFill>
                  <a:srgbClr val="FFFFFF"/>
                </a:solidFill>
              </a:rPr>
              <a:t>Messaging &amp; </a:t>
            </a:r>
            <a:br>
              <a:rPr lang="en-GB" sz="883" dirty="0">
                <a:solidFill>
                  <a:srgbClr val="FFFFFF"/>
                </a:solidFill>
              </a:rPr>
            </a:br>
            <a:r>
              <a:rPr lang="en-GB" sz="883" dirty="0">
                <a:solidFill>
                  <a:srgbClr val="FFFFFF"/>
                </a:solidFill>
              </a:rPr>
              <a:t>Digital Ops</a:t>
            </a:r>
            <a:endParaRPr lang="en-GB" sz="1589" dirty="0">
              <a:solidFill>
                <a:srgbClr val="FFFFFF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643028" y="3066099"/>
            <a:ext cx="1546886" cy="168140"/>
          </a:xfrm>
          <a:prstGeom prst="roundRect">
            <a:avLst/>
          </a:prstGeom>
          <a:solidFill>
            <a:srgbClr val="2F75B5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r>
              <a:rPr lang="en-GB" sz="883" dirty="0">
                <a:solidFill>
                  <a:srgbClr val="FFFFFF"/>
                </a:solidFill>
              </a:rPr>
              <a:t>Deliver Phase 1 integration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3834647" y="2675159"/>
            <a:ext cx="356578" cy="276422"/>
          </a:xfrm>
          <a:prstGeom prst="roundRect">
            <a:avLst/>
          </a:prstGeom>
          <a:solidFill>
            <a:srgbClr val="ED7D3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endParaRPr lang="en-GB" sz="1589" dirty="0">
              <a:solidFill>
                <a:srgbClr val="FFFFFF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3648970" y="3314809"/>
            <a:ext cx="949612" cy="308853"/>
          </a:xfrm>
          <a:prstGeom prst="roundRect">
            <a:avLst/>
          </a:prstGeom>
          <a:solidFill>
            <a:srgbClr val="2F75B5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r>
              <a:rPr lang="en-GB" sz="883" dirty="0">
                <a:solidFill>
                  <a:srgbClr val="FFFFFF"/>
                </a:solidFill>
              </a:rPr>
              <a:t>Service Ops and NOC</a:t>
            </a:r>
            <a:endParaRPr lang="en-GB" sz="1589" dirty="0">
              <a:solidFill>
                <a:srgbClr val="FFFFFF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4315260" y="4082754"/>
            <a:ext cx="874653" cy="455157"/>
          </a:xfrm>
          <a:prstGeom prst="roundRect">
            <a:avLst/>
          </a:prstGeom>
          <a:solidFill>
            <a:srgbClr val="2F75B5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r>
              <a:rPr lang="en-GB" sz="883" dirty="0">
                <a:solidFill>
                  <a:srgbClr val="FFFFFF"/>
                </a:solidFill>
              </a:rPr>
              <a:t>Design and delivery </a:t>
            </a:r>
            <a:br>
              <a:rPr lang="en-GB" sz="883" dirty="0">
                <a:solidFill>
                  <a:srgbClr val="FFFFFF"/>
                </a:solidFill>
              </a:rPr>
            </a:br>
            <a:r>
              <a:rPr lang="en-GB" sz="883" dirty="0">
                <a:solidFill>
                  <a:srgbClr val="FFFFFF"/>
                </a:solidFill>
              </a:rPr>
              <a:t>management 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3833587" y="4971682"/>
            <a:ext cx="1356327" cy="346491"/>
          </a:xfrm>
          <a:prstGeom prst="roundRect">
            <a:avLst/>
          </a:prstGeom>
          <a:solidFill>
            <a:srgbClr val="007932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r>
              <a:rPr lang="en-GB" sz="883" dirty="0">
                <a:solidFill>
                  <a:srgbClr val="FFFFFF"/>
                </a:solidFill>
              </a:rPr>
              <a:t>Re-procure workplace 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3834647" y="4695260"/>
            <a:ext cx="356578" cy="209167"/>
          </a:xfrm>
          <a:prstGeom prst="roundRect">
            <a:avLst/>
          </a:prstGeom>
          <a:solidFill>
            <a:srgbClr val="ED7D3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endParaRPr lang="en-GB" sz="1589" dirty="0">
              <a:solidFill>
                <a:srgbClr val="FFFFFF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4269228" y="2607904"/>
            <a:ext cx="1111705" cy="421582"/>
          </a:xfrm>
          <a:prstGeom prst="wedgeRectCallout">
            <a:avLst>
              <a:gd name="adj1" fmla="val -62173"/>
              <a:gd name="adj2" fmla="val -12833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lnSpc>
                <a:spcPct val="80000"/>
              </a:lnSpc>
              <a:buClrTx/>
            </a:pPr>
            <a:r>
              <a:rPr lang="en-GB" sz="883">
                <a:solidFill>
                  <a:srgbClr val="000000"/>
                </a:solidFill>
              </a:rPr>
              <a:t>Negotiate </a:t>
            </a:r>
            <a:r>
              <a:rPr lang="en-GB" sz="883" smtClean="0">
                <a:solidFill>
                  <a:srgbClr val="000000"/>
                </a:solidFill>
              </a:rPr>
              <a:t>to </a:t>
            </a:r>
            <a:r>
              <a:rPr lang="en-GB" sz="883" dirty="0">
                <a:solidFill>
                  <a:srgbClr val="000000"/>
                </a:solidFill>
              </a:rPr>
              <a:t>provide stability and deliver SR15 transformation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833587" y="2249549"/>
            <a:ext cx="1356327" cy="276422"/>
          </a:xfrm>
          <a:prstGeom prst="roundRect">
            <a:avLst/>
          </a:prstGeom>
          <a:solidFill>
            <a:srgbClr val="007932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r>
              <a:rPr lang="en-GB" sz="883" dirty="0">
                <a:solidFill>
                  <a:srgbClr val="FFFFFF"/>
                </a:solidFill>
              </a:rPr>
              <a:t>Re-procure Print &amp; Scan</a:t>
            </a:r>
          </a:p>
        </p:txBody>
      </p:sp>
      <p:sp>
        <p:nvSpPr>
          <p:cNvPr id="43" name="Rectangular Callout 42"/>
          <p:cNvSpPr/>
          <p:nvPr/>
        </p:nvSpPr>
        <p:spPr>
          <a:xfrm>
            <a:off x="4302856" y="4682483"/>
            <a:ext cx="1043988" cy="254196"/>
          </a:xfrm>
          <a:prstGeom prst="wedgeRectCallout">
            <a:avLst>
              <a:gd name="adj1" fmla="val -62173"/>
              <a:gd name="adj2" fmla="val -12833"/>
            </a:avLst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lnSpc>
                <a:spcPct val="80000"/>
              </a:lnSpc>
              <a:buClrTx/>
            </a:pPr>
            <a:r>
              <a:rPr lang="en-GB" sz="883" dirty="0">
                <a:solidFill>
                  <a:srgbClr val="000000"/>
                </a:solidFill>
              </a:rPr>
              <a:t>Renegotiate Cloud Infrastructure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30869" y="3990155"/>
            <a:ext cx="887778" cy="640116"/>
          </a:xfrm>
          <a:prstGeom prst="rect">
            <a:avLst/>
          </a:prstGeom>
          <a:solidFill>
            <a:srgbClr val="59488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1774" rIns="0" bIns="31774" rtlCol="0" anchor="ctr"/>
          <a:lstStyle/>
          <a:p>
            <a:pPr algn="ctr"/>
            <a:r>
              <a:rPr lang="en-GB" sz="883" b="1" dirty="0">
                <a:solidFill>
                  <a:srgbClr val="FFFFFF"/>
                </a:solidFill>
              </a:rPr>
              <a:t>Architecture, </a:t>
            </a:r>
            <a:br>
              <a:rPr lang="en-GB" sz="883" b="1" dirty="0">
                <a:solidFill>
                  <a:srgbClr val="FFFFFF"/>
                </a:solidFill>
              </a:rPr>
            </a:br>
            <a:r>
              <a:rPr lang="en-GB" sz="883" b="1" dirty="0">
                <a:solidFill>
                  <a:srgbClr val="FFFFFF"/>
                </a:solidFill>
              </a:rPr>
              <a:t>IT &amp; Commercial Management</a:t>
            </a:r>
          </a:p>
        </p:txBody>
      </p:sp>
      <p:sp>
        <p:nvSpPr>
          <p:cNvPr id="99" name="Gray1"/>
          <p:cNvSpPr>
            <a:spLocks noChangeAspect="1"/>
          </p:cNvSpPr>
          <p:nvPr/>
        </p:nvSpPr>
        <p:spPr bwMode="auto">
          <a:xfrm>
            <a:off x="131584" y="3986529"/>
            <a:ext cx="174759" cy="174759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en-GB" sz="971" b="1" dirty="0">
                <a:solidFill>
                  <a:srgbClr val="FFFFFF"/>
                </a:solidFill>
                <a:latin typeface="+mj-lt"/>
              </a:rPr>
              <a:t>4</a:t>
            </a:r>
          </a:p>
        </p:txBody>
      </p:sp>
      <p:sp>
        <p:nvSpPr>
          <p:cNvPr id="44" name="Slide Number Placeholder 1"/>
          <p:cNvSpPr txBox="1">
            <a:spLocks/>
          </p:cNvSpPr>
          <p:nvPr/>
        </p:nvSpPr>
        <p:spPr>
          <a:xfrm>
            <a:off x="4538664" y="6245225"/>
            <a:ext cx="4167187" cy="13811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C360F7D-CA71-F644-9175-0B9C7ED141FF}" type="slidenum">
              <a:rPr lang="en-GB" sz="1000" smtClean="0">
                <a:solidFill>
                  <a:srgbClr val="008D8E"/>
                </a:solidFill>
              </a:rPr>
              <a:pPr algn="r"/>
              <a:t>10</a:t>
            </a:fld>
            <a:endParaRPr lang="en-GB" sz="1000" dirty="0">
              <a:solidFill>
                <a:srgbClr val="008D8E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15261" y="6356032"/>
            <a:ext cx="651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Official</a:t>
            </a: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149351" y="1474788"/>
            <a:ext cx="7742237" cy="4064001"/>
            <a:chOff x="724" y="929"/>
            <a:chExt cx="4877" cy="2560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729" y="934"/>
              <a:ext cx="4833" cy="2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724" y="929"/>
              <a:ext cx="4877" cy="2554"/>
              <a:chOff x="724" y="929"/>
              <a:chExt cx="4877" cy="2554"/>
            </a:xfrm>
          </p:grpSpPr>
          <p:sp>
            <p:nvSpPr>
              <p:cNvPr id="373" name="Rectangle 5"/>
              <p:cNvSpPr>
                <a:spLocks noChangeArrowheads="1"/>
              </p:cNvSpPr>
              <p:nvPr/>
            </p:nvSpPr>
            <p:spPr bwMode="auto">
              <a:xfrm>
                <a:off x="1245" y="1175"/>
                <a:ext cx="263" cy="2198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4" name="Rectangle 6"/>
              <p:cNvSpPr>
                <a:spLocks noChangeArrowheads="1"/>
              </p:cNvSpPr>
              <p:nvPr/>
            </p:nvSpPr>
            <p:spPr bwMode="auto">
              <a:xfrm>
                <a:off x="2018" y="1175"/>
                <a:ext cx="264" cy="2198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5" name="Rectangle 7"/>
              <p:cNvSpPr>
                <a:spLocks noChangeArrowheads="1"/>
              </p:cNvSpPr>
              <p:nvPr/>
            </p:nvSpPr>
            <p:spPr bwMode="auto">
              <a:xfrm>
                <a:off x="729" y="3368"/>
                <a:ext cx="4833" cy="115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6" name="Rectangle 8"/>
              <p:cNvSpPr>
                <a:spLocks noChangeArrowheads="1"/>
              </p:cNvSpPr>
              <p:nvPr/>
            </p:nvSpPr>
            <p:spPr bwMode="auto">
              <a:xfrm>
                <a:off x="2325" y="950"/>
                <a:ext cx="225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7" name="Rectangle 9"/>
              <p:cNvSpPr>
                <a:spLocks noChangeArrowheads="1"/>
              </p:cNvSpPr>
              <p:nvPr/>
            </p:nvSpPr>
            <p:spPr bwMode="auto">
              <a:xfrm>
                <a:off x="2704" y="950"/>
                <a:ext cx="225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8" name="Rectangle 10"/>
              <p:cNvSpPr>
                <a:spLocks noChangeArrowheads="1"/>
              </p:cNvSpPr>
              <p:nvPr/>
            </p:nvSpPr>
            <p:spPr bwMode="auto">
              <a:xfrm>
                <a:off x="3209" y="950"/>
                <a:ext cx="225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9" name="Rectangle 11"/>
              <p:cNvSpPr>
                <a:spLocks noChangeArrowheads="1"/>
              </p:cNvSpPr>
              <p:nvPr/>
            </p:nvSpPr>
            <p:spPr bwMode="auto">
              <a:xfrm>
                <a:off x="3713" y="950"/>
                <a:ext cx="225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0" name="Rectangle 12"/>
              <p:cNvSpPr>
                <a:spLocks noChangeArrowheads="1"/>
              </p:cNvSpPr>
              <p:nvPr/>
            </p:nvSpPr>
            <p:spPr bwMode="auto">
              <a:xfrm>
                <a:off x="4218" y="950"/>
                <a:ext cx="225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2019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1" name="Rectangle 13"/>
              <p:cNvSpPr>
                <a:spLocks noChangeArrowheads="1"/>
              </p:cNvSpPr>
              <p:nvPr/>
            </p:nvSpPr>
            <p:spPr bwMode="auto">
              <a:xfrm>
                <a:off x="4723" y="950"/>
                <a:ext cx="225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2" name="Rectangle 14"/>
              <p:cNvSpPr>
                <a:spLocks noChangeArrowheads="1"/>
              </p:cNvSpPr>
              <p:nvPr/>
            </p:nvSpPr>
            <p:spPr bwMode="auto">
              <a:xfrm>
                <a:off x="5227" y="950"/>
                <a:ext cx="225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2021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3" name="Rectangle 15"/>
              <p:cNvSpPr>
                <a:spLocks noChangeArrowheads="1"/>
              </p:cNvSpPr>
              <p:nvPr/>
            </p:nvSpPr>
            <p:spPr bwMode="auto">
              <a:xfrm>
                <a:off x="817" y="1071"/>
                <a:ext cx="148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Int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4" name="Rectangle 16"/>
              <p:cNvSpPr>
                <a:spLocks noChangeArrowheads="1"/>
              </p:cNvSpPr>
              <p:nvPr/>
            </p:nvSpPr>
            <p:spPr bwMode="auto">
              <a:xfrm>
                <a:off x="1069" y="1071"/>
                <a:ext cx="165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Ext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5" name="Rectangle 17"/>
              <p:cNvSpPr>
                <a:spLocks noChangeArrowheads="1"/>
              </p:cNvSpPr>
              <p:nvPr/>
            </p:nvSpPr>
            <p:spPr bwMode="auto">
              <a:xfrm>
                <a:off x="1321" y="1071"/>
                <a:ext cx="170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6" name="Rectangle 18"/>
              <p:cNvSpPr>
                <a:spLocks noChangeArrowheads="1"/>
              </p:cNvSpPr>
              <p:nvPr/>
            </p:nvSpPr>
            <p:spPr bwMode="auto">
              <a:xfrm>
                <a:off x="1590" y="1071"/>
                <a:ext cx="148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Int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7" name="Rectangle 19"/>
              <p:cNvSpPr>
                <a:spLocks noChangeArrowheads="1"/>
              </p:cNvSpPr>
              <p:nvPr/>
            </p:nvSpPr>
            <p:spPr bwMode="auto">
              <a:xfrm>
                <a:off x="1843" y="1071"/>
                <a:ext cx="165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Ext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8" name="Rectangle 20"/>
              <p:cNvSpPr>
                <a:spLocks noChangeArrowheads="1"/>
              </p:cNvSpPr>
              <p:nvPr/>
            </p:nvSpPr>
            <p:spPr bwMode="auto">
              <a:xfrm>
                <a:off x="2095" y="1071"/>
                <a:ext cx="170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9" name="Rectangle 21"/>
              <p:cNvSpPr>
                <a:spLocks noChangeArrowheads="1"/>
              </p:cNvSpPr>
              <p:nvPr/>
            </p:nvSpPr>
            <p:spPr bwMode="auto">
              <a:xfrm>
                <a:off x="2292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0" name="Rectangle 22"/>
              <p:cNvSpPr>
                <a:spLocks noChangeArrowheads="1"/>
              </p:cNvSpPr>
              <p:nvPr/>
            </p:nvSpPr>
            <p:spPr bwMode="auto">
              <a:xfrm>
                <a:off x="2419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1" name="Rectangle 23"/>
              <p:cNvSpPr>
                <a:spLocks noChangeArrowheads="1"/>
              </p:cNvSpPr>
              <p:nvPr/>
            </p:nvSpPr>
            <p:spPr bwMode="auto">
              <a:xfrm>
                <a:off x="2545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2" name="Rectangle 24"/>
              <p:cNvSpPr>
                <a:spLocks noChangeArrowheads="1"/>
              </p:cNvSpPr>
              <p:nvPr/>
            </p:nvSpPr>
            <p:spPr bwMode="auto">
              <a:xfrm>
                <a:off x="2671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3" name="Rectangle 25"/>
              <p:cNvSpPr>
                <a:spLocks noChangeArrowheads="1"/>
              </p:cNvSpPr>
              <p:nvPr/>
            </p:nvSpPr>
            <p:spPr bwMode="auto">
              <a:xfrm>
                <a:off x="2797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4" name="Rectangle 26"/>
              <p:cNvSpPr>
                <a:spLocks noChangeArrowheads="1"/>
              </p:cNvSpPr>
              <p:nvPr/>
            </p:nvSpPr>
            <p:spPr bwMode="auto">
              <a:xfrm>
                <a:off x="2923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5" name="Rectangle 27"/>
              <p:cNvSpPr>
                <a:spLocks noChangeArrowheads="1"/>
              </p:cNvSpPr>
              <p:nvPr/>
            </p:nvSpPr>
            <p:spPr bwMode="auto">
              <a:xfrm>
                <a:off x="3050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6" name="Rectangle 28"/>
              <p:cNvSpPr>
                <a:spLocks noChangeArrowheads="1"/>
              </p:cNvSpPr>
              <p:nvPr/>
            </p:nvSpPr>
            <p:spPr bwMode="auto">
              <a:xfrm>
                <a:off x="3176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7" name="Rectangle 29"/>
              <p:cNvSpPr>
                <a:spLocks noChangeArrowheads="1"/>
              </p:cNvSpPr>
              <p:nvPr/>
            </p:nvSpPr>
            <p:spPr bwMode="auto">
              <a:xfrm>
                <a:off x="3302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8" name="Rectangle 30"/>
              <p:cNvSpPr>
                <a:spLocks noChangeArrowheads="1"/>
              </p:cNvSpPr>
              <p:nvPr/>
            </p:nvSpPr>
            <p:spPr bwMode="auto">
              <a:xfrm>
                <a:off x="3428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9" name="Rectangle 31"/>
              <p:cNvSpPr>
                <a:spLocks noChangeArrowheads="1"/>
              </p:cNvSpPr>
              <p:nvPr/>
            </p:nvSpPr>
            <p:spPr bwMode="auto">
              <a:xfrm>
                <a:off x="3554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0" name="Rectangle 32"/>
              <p:cNvSpPr>
                <a:spLocks noChangeArrowheads="1"/>
              </p:cNvSpPr>
              <p:nvPr/>
            </p:nvSpPr>
            <p:spPr bwMode="auto">
              <a:xfrm>
                <a:off x="3680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1" name="Rectangle 33"/>
              <p:cNvSpPr>
                <a:spLocks noChangeArrowheads="1"/>
              </p:cNvSpPr>
              <p:nvPr/>
            </p:nvSpPr>
            <p:spPr bwMode="auto">
              <a:xfrm>
                <a:off x="3807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2" name="Rectangle 34"/>
              <p:cNvSpPr>
                <a:spLocks noChangeArrowheads="1"/>
              </p:cNvSpPr>
              <p:nvPr/>
            </p:nvSpPr>
            <p:spPr bwMode="auto">
              <a:xfrm>
                <a:off x="3933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3" name="Rectangle 35"/>
              <p:cNvSpPr>
                <a:spLocks noChangeArrowheads="1"/>
              </p:cNvSpPr>
              <p:nvPr/>
            </p:nvSpPr>
            <p:spPr bwMode="auto">
              <a:xfrm>
                <a:off x="4059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4" name="Rectangle 36"/>
              <p:cNvSpPr>
                <a:spLocks noChangeArrowheads="1"/>
              </p:cNvSpPr>
              <p:nvPr/>
            </p:nvSpPr>
            <p:spPr bwMode="auto">
              <a:xfrm>
                <a:off x="4185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5" name="Rectangle 37"/>
              <p:cNvSpPr>
                <a:spLocks noChangeArrowheads="1"/>
              </p:cNvSpPr>
              <p:nvPr/>
            </p:nvSpPr>
            <p:spPr bwMode="auto">
              <a:xfrm>
                <a:off x="4311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6" name="Rectangle 38"/>
              <p:cNvSpPr>
                <a:spLocks noChangeArrowheads="1"/>
              </p:cNvSpPr>
              <p:nvPr/>
            </p:nvSpPr>
            <p:spPr bwMode="auto">
              <a:xfrm>
                <a:off x="4437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7" name="Rectangle 39"/>
              <p:cNvSpPr>
                <a:spLocks noChangeArrowheads="1"/>
              </p:cNvSpPr>
              <p:nvPr/>
            </p:nvSpPr>
            <p:spPr bwMode="auto">
              <a:xfrm>
                <a:off x="4564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8" name="Rectangle 40"/>
              <p:cNvSpPr>
                <a:spLocks noChangeArrowheads="1"/>
              </p:cNvSpPr>
              <p:nvPr/>
            </p:nvSpPr>
            <p:spPr bwMode="auto">
              <a:xfrm>
                <a:off x="4690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9" name="Rectangle 41"/>
              <p:cNvSpPr>
                <a:spLocks noChangeArrowheads="1"/>
              </p:cNvSpPr>
              <p:nvPr/>
            </p:nvSpPr>
            <p:spPr bwMode="auto">
              <a:xfrm>
                <a:off x="4816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0" name="Rectangle 42"/>
              <p:cNvSpPr>
                <a:spLocks noChangeArrowheads="1"/>
              </p:cNvSpPr>
              <p:nvPr/>
            </p:nvSpPr>
            <p:spPr bwMode="auto">
              <a:xfrm>
                <a:off x="4942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1" name="Rectangle 43"/>
              <p:cNvSpPr>
                <a:spLocks noChangeArrowheads="1"/>
              </p:cNvSpPr>
              <p:nvPr/>
            </p:nvSpPr>
            <p:spPr bwMode="auto">
              <a:xfrm>
                <a:off x="5068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2" name="Rectangle 44"/>
              <p:cNvSpPr>
                <a:spLocks noChangeArrowheads="1"/>
              </p:cNvSpPr>
              <p:nvPr/>
            </p:nvSpPr>
            <p:spPr bwMode="auto">
              <a:xfrm>
                <a:off x="5194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3" name="Rectangle 45"/>
              <p:cNvSpPr>
                <a:spLocks noChangeArrowheads="1"/>
              </p:cNvSpPr>
              <p:nvPr/>
            </p:nvSpPr>
            <p:spPr bwMode="auto">
              <a:xfrm>
                <a:off x="5321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4" name="Rectangle 46"/>
              <p:cNvSpPr>
                <a:spLocks noChangeArrowheads="1"/>
              </p:cNvSpPr>
              <p:nvPr/>
            </p:nvSpPr>
            <p:spPr bwMode="auto">
              <a:xfrm>
                <a:off x="5447" y="1071"/>
                <a:ext cx="15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Q4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5" name="Rectangle 47"/>
              <p:cNvSpPr>
                <a:spLocks noChangeArrowheads="1"/>
              </p:cNvSpPr>
              <p:nvPr/>
            </p:nvSpPr>
            <p:spPr bwMode="auto">
              <a:xfrm>
                <a:off x="800" y="1351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000" dirty="0">
                    <a:latin typeface="Calibri" panose="020F0502020204030204" pitchFamily="34" charset="0"/>
                  </a:rPr>
                  <a:t>xxx</a:t>
                </a:r>
              </a:p>
            </p:txBody>
          </p:sp>
          <p:sp>
            <p:nvSpPr>
              <p:cNvPr id="416" name="Rectangle 48"/>
              <p:cNvSpPr>
                <a:spLocks noChangeArrowheads="1"/>
              </p:cNvSpPr>
              <p:nvPr/>
            </p:nvSpPr>
            <p:spPr bwMode="auto">
              <a:xfrm>
                <a:off x="1058" y="1351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7" name="Rectangle 49"/>
              <p:cNvSpPr>
                <a:spLocks noChangeArrowheads="1"/>
              </p:cNvSpPr>
              <p:nvPr/>
            </p:nvSpPr>
            <p:spPr bwMode="auto">
              <a:xfrm>
                <a:off x="1300" y="1351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8" name="Rectangle 50"/>
              <p:cNvSpPr>
                <a:spLocks noChangeArrowheads="1"/>
              </p:cNvSpPr>
              <p:nvPr/>
            </p:nvSpPr>
            <p:spPr bwMode="auto">
              <a:xfrm>
                <a:off x="1596" y="1351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9" name="Rectangle 51"/>
              <p:cNvSpPr>
                <a:spLocks noChangeArrowheads="1"/>
              </p:cNvSpPr>
              <p:nvPr/>
            </p:nvSpPr>
            <p:spPr bwMode="auto">
              <a:xfrm>
                <a:off x="1832" y="1351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0" name="Rectangle 52"/>
              <p:cNvSpPr>
                <a:spLocks noChangeArrowheads="1"/>
              </p:cNvSpPr>
              <p:nvPr/>
            </p:nvSpPr>
            <p:spPr bwMode="auto">
              <a:xfrm>
                <a:off x="2073" y="1351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1" name="Rectangle 53"/>
              <p:cNvSpPr>
                <a:spLocks noChangeArrowheads="1"/>
              </p:cNvSpPr>
              <p:nvPr/>
            </p:nvSpPr>
            <p:spPr bwMode="auto">
              <a:xfrm>
                <a:off x="800" y="1789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2" name="Rectangle 54"/>
              <p:cNvSpPr>
                <a:spLocks noChangeArrowheads="1"/>
              </p:cNvSpPr>
              <p:nvPr/>
            </p:nvSpPr>
            <p:spPr bwMode="auto">
              <a:xfrm>
                <a:off x="1042" y="1789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3" name="Rectangle 55"/>
              <p:cNvSpPr>
                <a:spLocks noChangeArrowheads="1"/>
              </p:cNvSpPr>
              <p:nvPr/>
            </p:nvSpPr>
            <p:spPr bwMode="auto">
              <a:xfrm>
                <a:off x="1300" y="1789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4" name="Rectangle 56"/>
              <p:cNvSpPr>
                <a:spLocks noChangeArrowheads="1"/>
              </p:cNvSpPr>
              <p:nvPr/>
            </p:nvSpPr>
            <p:spPr bwMode="auto">
              <a:xfrm>
                <a:off x="1574" y="1789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5" name="Rectangle 57"/>
              <p:cNvSpPr>
                <a:spLocks noChangeArrowheads="1"/>
              </p:cNvSpPr>
              <p:nvPr/>
            </p:nvSpPr>
            <p:spPr bwMode="auto">
              <a:xfrm>
                <a:off x="1815" y="1789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6" name="Rectangle 58"/>
              <p:cNvSpPr>
                <a:spLocks noChangeArrowheads="1"/>
              </p:cNvSpPr>
              <p:nvPr/>
            </p:nvSpPr>
            <p:spPr bwMode="auto">
              <a:xfrm>
                <a:off x="2073" y="1789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7" name="Rectangle 59"/>
              <p:cNvSpPr>
                <a:spLocks noChangeArrowheads="1"/>
              </p:cNvSpPr>
              <p:nvPr/>
            </p:nvSpPr>
            <p:spPr bwMode="auto">
              <a:xfrm>
                <a:off x="822" y="2228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8" name="Rectangle 60"/>
              <p:cNvSpPr>
                <a:spLocks noChangeArrowheads="1"/>
              </p:cNvSpPr>
              <p:nvPr/>
            </p:nvSpPr>
            <p:spPr bwMode="auto">
              <a:xfrm>
                <a:off x="1058" y="2228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9" name="Rectangle 61"/>
              <p:cNvSpPr>
                <a:spLocks noChangeArrowheads="1"/>
              </p:cNvSpPr>
              <p:nvPr/>
            </p:nvSpPr>
            <p:spPr bwMode="auto">
              <a:xfrm>
                <a:off x="1316" y="2228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0" name="Rectangle 62"/>
              <p:cNvSpPr>
                <a:spLocks noChangeArrowheads="1"/>
              </p:cNvSpPr>
              <p:nvPr/>
            </p:nvSpPr>
            <p:spPr bwMode="auto">
              <a:xfrm>
                <a:off x="1596" y="2228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1" name="Rectangle 63"/>
              <p:cNvSpPr>
                <a:spLocks noChangeArrowheads="1"/>
              </p:cNvSpPr>
              <p:nvPr/>
            </p:nvSpPr>
            <p:spPr bwMode="auto">
              <a:xfrm>
                <a:off x="1832" y="2228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2" name="Rectangle 64"/>
              <p:cNvSpPr>
                <a:spLocks noChangeArrowheads="1"/>
              </p:cNvSpPr>
              <p:nvPr/>
            </p:nvSpPr>
            <p:spPr bwMode="auto">
              <a:xfrm>
                <a:off x="2089" y="2228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3" name="Rectangle 65"/>
              <p:cNvSpPr>
                <a:spLocks noChangeArrowheads="1"/>
              </p:cNvSpPr>
              <p:nvPr/>
            </p:nvSpPr>
            <p:spPr bwMode="auto">
              <a:xfrm>
                <a:off x="800" y="2666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4" name="Rectangle 66"/>
              <p:cNvSpPr>
                <a:spLocks noChangeArrowheads="1"/>
              </p:cNvSpPr>
              <p:nvPr/>
            </p:nvSpPr>
            <p:spPr bwMode="auto">
              <a:xfrm>
                <a:off x="1058" y="2666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5" name="Rectangle 67"/>
              <p:cNvSpPr>
                <a:spLocks noChangeArrowheads="1"/>
              </p:cNvSpPr>
              <p:nvPr/>
            </p:nvSpPr>
            <p:spPr bwMode="auto">
              <a:xfrm>
                <a:off x="1300" y="2666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6" name="Rectangle 68"/>
              <p:cNvSpPr>
                <a:spLocks noChangeArrowheads="1"/>
              </p:cNvSpPr>
              <p:nvPr/>
            </p:nvSpPr>
            <p:spPr bwMode="auto">
              <a:xfrm>
                <a:off x="1574" y="2666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7" name="Rectangle 69"/>
              <p:cNvSpPr>
                <a:spLocks noChangeArrowheads="1"/>
              </p:cNvSpPr>
              <p:nvPr/>
            </p:nvSpPr>
            <p:spPr bwMode="auto">
              <a:xfrm>
                <a:off x="1832" y="2666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8" name="Rectangle 70"/>
              <p:cNvSpPr>
                <a:spLocks noChangeArrowheads="1"/>
              </p:cNvSpPr>
              <p:nvPr/>
            </p:nvSpPr>
            <p:spPr bwMode="auto">
              <a:xfrm>
                <a:off x="2089" y="2666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9" name="Rectangle 71"/>
              <p:cNvSpPr>
                <a:spLocks noChangeArrowheads="1"/>
              </p:cNvSpPr>
              <p:nvPr/>
            </p:nvSpPr>
            <p:spPr bwMode="auto">
              <a:xfrm>
                <a:off x="822" y="3105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0" name="Rectangle 72"/>
              <p:cNvSpPr>
                <a:spLocks noChangeArrowheads="1"/>
              </p:cNvSpPr>
              <p:nvPr/>
            </p:nvSpPr>
            <p:spPr bwMode="auto">
              <a:xfrm>
                <a:off x="1058" y="3105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0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1" name="Rectangle 73"/>
              <p:cNvSpPr>
                <a:spLocks noChangeArrowheads="1"/>
              </p:cNvSpPr>
              <p:nvPr/>
            </p:nvSpPr>
            <p:spPr bwMode="auto">
              <a:xfrm>
                <a:off x="1316" y="3105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2" name="Rectangle 74"/>
              <p:cNvSpPr>
                <a:spLocks noChangeArrowheads="1"/>
              </p:cNvSpPr>
              <p:nvPr/>
            </p:nvSpPr>
            <p:spPr bwMode="auto">
              <a:xfrm>
                <a:off x="1596" y="3105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3" name="Rectangle 75"/>
              <p:cNvSpPr>
                <a:spLocks noChangeArrowheads="1"/>
              </p:cNvSpPr>
              <p:nvPr/>
            </p:nvSpPr>
            <p:spPr bwMode="auto">
              <a:xfrm>
                <a:off x="1832" y="3105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4" name="Rectangle 76"/>
              <p:cNvSpPr>
                <a:spLocks noChangeArrowheads="1"/>
              </p:cNvSpPr>
              <p:nvPr/>
            </p:nvSpPr>
            <p:spPr bwMode="auto">
              <a:xfrm>
                <a:off x="2089" y="3105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5" name="Rectangle 77"/>
              <p:cNvSpPr>
                <a:spLocks noChangeArrowheads="1"/>
              </p:cNvSpPr>
              <p:nvPr/>
            </p:nvSpPr>
            <p:spPr bwMode="auto">
              <a:xfrm>
                <a:off x="784" y="3379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6" name="Rectangle 78"/>
              <p:cNvSpPr>
                <a:spLocks noChangeArrowheads="1"/>
              </p:cNvSpPr>
              <p:nvPr/>
            </p:nvSpPr>
            <p:spPr bwMode="auto">
              <a:xfrm>
                <a:off x="1042" y="3379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7" name="Rectangle 79"/>
              <p:cNvSpPr>
                <a:spLocks noChangeArrowheads="1"/>
              </p:cNvSpPr>
              <p:nvPr/>
            </p:nvSpPr>
            <p:spPr bwMode="auto">
              <a:xfrm>
                <a:off x="1300" y="3379"/>
                <a:ext cx="106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xxx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8" name="Rectangle 80"/>
              <p:cNvSpPr>
                <a:spLocks noChangeArrowheads="1"/>
              </p:cNvSpPr>
              <p:nvPr/>
            </p:nvSpPr>
            <p:spPr bwMode="auto">
              <a:xfrm>
                <a:off x="1574" y="3379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9" name="Rectangle 81"/>
              <p:cNvSpPr>
                <a:spLocks noChangeArrowheads="1"/>
              </p:cNvSpPr>
              <p:nvPr/>
            </p:nvSpPr>
            <p:spPr bwMode="auto">
              <a:xfrm>
                <a:off x="1815" y="3379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0" name="Rectangle 82"/>
              <p:cNvSpPr>
                <a:spLocks noChangeArrowheads="1"/>
              </p:cNvSpPr>
              <p:nvPr/>
            </p:nvSpPr>
            <p:spPr bwMode="auto">
              <a:xfrm>
                <a:off x="2073" y="3379"/>
                <a:ext cx="104" cy="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tbc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1" name="Rectangle 83"/>
              <p:cNvSpPr>
                <a:spLocks noChangeArrowheads="1"/>
              </p:cNvSpPr>
              <p:nvPr/>
            </p:nvSpPr>
            <p:spPr bwMode="auto">
              <a:xfrm>
                <a:off x="756" y="945"/>
                <a:ext cx="839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Sept. 2015 headcount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2" name="Rectangle 84"/>
              <p:cNvSpPr>
                <a:spLocks noChangeArrowheads="1"/>
              </p:cNvSpPr>
              <p:nvPr/>
            </p:nvSpPr>
            <p:spPr bwMode="auto">
              <a:xfrm>
                <a:off x="1557" y="945"/>
                <a:ext cx="784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Apr 2022 headcount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3" name="Line 85"/>
              <p:cNvSpPr>
                <a:spLocks noChangeShapeType="1"/>
              </p:cNvSpPr>
              <p:nvPr/>
            </p:nvSpPr>
            <p:spPr bwMode="auto">
              <a:xfrm>
                <a:off x="734" y="1055"/>
                <a:ext cx="763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4" name="Rectangle 86"/>
              <p:cNvSpPr>
                <a:spLocks noChangeArrowheads="1"/>
              </p:cNvSpPr>
              <p:nvPr/>
            </p:nvSpPr>
            <p:spPr bwMode="auto">
              <a:xfrm>
                <a:off x="734" y="1055"/>
                <a:ext cx="763" cy="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5" name="Rectangle 87"/>
              <p:cNvSpPr>
                <a:spLocks noChangeArrowheads="1"/>
              </p:cNvSpPr>
              <p:nvPr/>
            </p:nvSpPr>
            <p:spPr bwMode="auto">
              <a:xfrm>
                <a:off x="724" y="929"/>
                <a:ext cx="10" cy="24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6" name="Line 88"/>
              <p:cNvSpPr>
                <a:spLocks noChangeShapeType="1"/>
              </p:cNvSpPr>
              <p:nvPr/>
            </p:nvSpPr>
            <p:spPr bwMode="auto">
              <a:xfrm>
                <a:off x="987" y="1060"/>
                <a:ext cx="0" cy="1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7" name="Rectangle 89"/>
              <p:cNvSpPr>
                <a:spLocks noChangeArrowheads="1"/>
              </p:cNvSpPr>
              <p:nvPr/>
            </p:nvSpPr>
            <p:spPr bwMode="auto">
              <a:xfrm>
                <a:off x="987" y="1060"/>
                <a:ext cx="5" cy="1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8" name="Line 90"/>
              <p:cNvSpPr>
                <a:spLocks noChangeShapeType="1"/>
              </p:cNvSpPr>
              <p:nvPr/>
            </p:nvSpPr>
            <p:spPr bwMode="auto">
              <a:xfrm>
                <a:off x="1245" y="1060"/>
                <a:ext cx="0" cy="1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9" name="Rectangle 91"/>
              <p:cNvSpPr>
                <a:spLocks noChangeArrowheads="1"/>
              </p:cNvSpPr>
              <p:nvPr/>
            </p:nvSpPr>
            <p:spPr bwMode="auto">
              <a:xfrm>
                <a:off x="1245" y="1060"/>
                <a:ext cx="5" cy="1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0" name="Rectangle 92"/>
              <p:cNvSpPr>
                <a:spLocks noChangeArrowheads="1"/>
              </p:cNvSpPr>
              <p:nvPr/>
            </p:nvSpPr>
            <p:spPr bwMode="auto">
              <a:xfrm>
                <a:off x="1497" y="939"/>
                <a:ext cx="11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1" name="Line 93"/>
              <p:cNvSpPr>
                <a:spLocks noChangeShapeType="1"/>
              </p:cNvSpPr>
              <p:nvPr/>
            </p:nvSpPr>
            <p:spPr bwMode="auto">
              <a:xfrm>
                <a:off x="1760" y="1060"/>
                <a:ext cx="0" cy="1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2" name="Rectangle 94"/>
              <p:cNvSpPr>
                <a:spLocks noChangeArrowheads="1"/>
              </p:cNvSpPr>
              <p:nvPr/>
            </p:nvSpPr>
            <p:spPr bwMode="auto">
              <a:xfrm>
                <a:off x="1760" y="1060"/>
                <a:ext cx="6" cy="1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3" name="Line 95"/>
              <p:cNvSpPr>
                <a:spLocks noChangeShapeType="1"/>
              </p:cNvSpPr>
              <p:nvPr/>
            </p:nvSpPr>
            <p:spPr bwMode="auto">
              <a:xfrm>
                <a:off x="2018" y="1060"/>
                <a:ext cx="0" cy="1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4" name="Rectangle 96"/>
              <p:cNvSpPr>
                <a:spLocks noChangeArrowheads="1"/>
              </p:cNvSpPr>
              <p:nvPr/>
            </p:nvSpPr>
            <p:spPr bwMode="auto">
              <a:xfrm>
                <a:off x="2018" y="1060"/>
                <a:ext cx="6" cy="1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5" name="Rectangle 97"/>
              <p:cNvSpPr>
                <a:spLocks noChangeArrowheads="1"/>
              </p:cNvSpPr>
              <p:nvPr/>
            </p:nvSpPr>
            <p:spPr bwMode="auto">
              <a:xfrm>
                <a:off x="2271" y="939"/>
                <a:ext cx="11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6" name="Line 98"/>
              <p:cNvSpPr>
                <a:spLocks noChangeShapeType="1"/>
              </p:cNvSpPr>
              <p:nvPr/>
            </p:nvSpPr>
            <p:spPr bwMode="auto">
              <a:xfrm>
                <a:off x="2402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7" name="Rectangle 99"/>
              <p:cNvSpPr>
                <a:spLocks noChangeArrowheads="1"/>
              </p:cNvSpPr>
              <p:nvPr/>
            </p:nvSpPr>
            <p:spPr bwMode="auto">
              <a:xfrm>
                <a:off x="2402" y="1055"/>
                <a:ext cx="6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8" name="Line 100"/>
              <p:cNvSpPr>
                <a:spLocks noChangeShapeType="1"/>
              </p:cNvSpPr>
              <p:nvPr/>
            </p:nvSpPr>
            <p:spPr bwMode="auto">
              <a:xfrm>
                <a:off x="2528" y="939"/>
                <a:ext cx="0" cy="23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9" name="Rectangle 101"/>
              <p:cNvSpPr>
                <a:spLocks noChangeArrowheads="1"/>
              </p:cNvSpPr>
              <p:nvPr/>
            </p:nvSpPr>
            <p:spPr bwMode="auto">
              <a:xfrm>
                <a:off x="2528" y="939"/>
                <a:ext cx="6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0" name="Line 102"/>
              <p:cNvSpPr>
                <a:spLocks noChangeShapeType="1"/>
              </p:cNvSpPr>
              <p:nvPr/>
            </p:nvSpPr>
            <p:spPr bwMode="auto">
              <a:xfrm>
                <a:off x="2655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1" name="Rectangle 103"/>
              <p:cNvSpPr>
                <a:spLocks noChangeArrowheads="1"/>
              </p:cNvSpPr>
              <p:nvPr/>
            </p:nvSpPr>
            <p:spPr bwMode="auto">
              <a:xfrm>
                <a:off x="2655" y="1055"/>
                <a:ext cx="5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2" name="Line 104"/>
              <p:cNvSpPr>
                <a:spLocks noChangeShapeType="1"/>
              </p:cNvSpPr>
              <p:nvPr/>
            </p:nvSpPr>
            <p:spPr bwMode="auto">
              <a:xfrm>
                <a:off x="2781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3" name="Rectangle 105"/>
              <p:cNvSpPr>
                <a:spLocks noChangeArrowheads="1"/>
              </p:cNvSpPr>
              <p:nvPr/>
            </p:nvSpPr>
            <p:spPr bwMode="auto">
              <a:xfrm>
                <a:off x="2781" y="1055"/>
                <a:ext cx="5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4" name="Line 106"/>
              <p:cNvSpPr>
                <a:spLocks noChangeShapeType="1"/>
              </p:cNvSpPr>
              <p:nvPr/>
            </p:nvSpPr>
            <p:spPr bwMode="auto">
              <a:xfrm>
                <a:off x="2907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5" name="Rectangle 107"/>
              <p:cNvSpPr>
                <a:spLocks noChangeArrowheads="1"/>
              </p:cNvSpPr>
              <p:nvPr/>
            </p:nvSpPr>
            <p:spPr bwMode="auto">
              <a:xfrm>
                <a:off x="2907" y="1055"/>
                <a:ext cx="5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6" name="Line 108"/>
              <p:cNvSpPr>
                <a:spLocks noChangeShapeType="1"/>
              </p:cNvSpPr>
              <p:nvPr/>
            </p:nvSpPr>
            <p:spPr bwMode="auto">
              <a:xfrm>
                <a:off x="3033" y="939"/>
                <a:ext cx="0" cy="23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7" name="Rectangle 109"/>
              <p:cNvSpPr>
                <a:spLocks noChangeArrowheads="1"/>
              </p:cNvSpPr>
              <p:nvPr/>
            </p:nvSpPr>
            <p:spPr bwMode="auto">
              <a:xfrm>
                <a:off x="3033" y="939"/>
                <a:ext cx="6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8" name="Line 110"/>
              <p:cNvSpPr>
                <a:spLocks noChangeShapeType="1"/>
              </p:cNvSpPr>
              <p:nvPr/>
            </p:nvSpPr>
            <p:spPr bwMode="auto">
              <a:xfrm>
                <a:off x="3159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9" name="Rectangle 111"/>
              <p:cNvSpPr>
                <a:spLocks noChangeArrowheads="1"/>
              </p:cNvSpPr>
              <p:nvPr/>
            </p:nvSpPr>
            <p:spPr bwMode="auto">
              <a:xfrm>
                <a:off x="3159" y="1055"/>
                <a:ext cx="6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0" name="Line 112"/>
              <p:cNvSpPr>
                <a:spLocks noChangeShapeType="1"/>
              </p:cNvSpPr>
              <p:nvPr/>
            </p:nvSpPr>
            <p:spPr bwMode="auto">
              <a:xfrm>
                <a:off x="3285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1" name="Rectangle 113"/>
              <p:cNvSpPr>
                <a:spLocks noChangeArrowheads="1"/>
              </p:cNvSpPr>
              <p:nvPr/>
            </p:nvSpPr>
            <p:spPr bwMode="auto">
              <a:xfrm>
                <a:off x="3285" y="1055"/>
                <a:ext cx="6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2" name="Line 114"/>
              <p:cNvSpPr>
                <a:spLocks noChangeShapeType="1"/>
              </p:cNvSpPr>
              <p:nvPr/>
            </p:nvSpPr>
            <p:spPr bwMode="auto">
              <a:xfrm>
                <a:off x="3412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3" name="Rectangle 115"/>
              <p:cNvSpPr>
                <a:spLocks noChangeArrowheads="1"/>
              </p:cNvSpPr>
              <p:nvPr/>
            </p:nvSpPr>
            <p:spPr bwMode="auto">
              <a:xfrm>
                <a:off x="3412" y="1055"/>
                <a:ext cx="5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4" name="Line 116"/>
              <p:cNvSpPr>
                <a:spLocks noChangeShapeType="1"/>
              </p:cNvSpPr>
              <p:nvPr/>
            </p:nvSpPr>
            <p:spPr bwMode="auto">
              <a:xfrm>
                <a:off x="3538" y="939"/>
                <a:ext cx="0" cy="23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5" name="Rectangle 117"/>
              <p:cNvSpPr>
                <a:spLocks noChangeArrowheads="1"/>
              </p:cNvSpPr>
              <p:nvPr/>
            </p:nvSpPr>
            <p:spPr bwMode="auto">
              <a:xfrm>
                <a:off x="3538" y="939"/>
                <a:ext cx="5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6" name="Line 118"/>
              <p:cNvSpPr>
                <a:spLocks noChangeShapeType="1"/>
              </p:cNvSpPr>
              <p:nvPr/>
            </p:nvSpPr>
            <p:spPr bwMode="auto">
              <a:xfrm>
                <a:off x="3664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7" name="Rectangle 119"/>
              <p:cNvSpPr>
                <a:spLocks noChangeArrowheads="1"/>
              </p:cNvSpPr>
              <p:nvPr/>
            </p:nvSpPr>
            <p:spPr bwMode="auto">
              <a:xfrm>
                <a:off x="3664" y="1055"/>
                <a:ext cx="5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8" name="Line 120"/>
              <p:cNvSpPr>
                <a:spLocks noChangeShapeType="1"/>
              </p:cNvSpPr>
              <p:nvPr/>
            </p:nvSpPr>
            <p:spPr bwMode="auto">
              <a:xfrm>
                <a:off x="3790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9" name="Rectangle 121"/>
              <p:cNvSpPr>
                <a:spLocks noChangeArrowheads="1"/>
              </p:cNvSpPr>
              <p:nvPr/>
            </p:nvSpPr>
            <p:spPr bwMode="auto">
              <a:xfrm>
                <a:off x="3790" y="1055"/>
                <a:ext cx="6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0" name="Line 122"/>
              <p:cNvSpPr>
                <a:spLocks noChangeShapeType="1"/>
              </p:cNvSpPr>
              <p:nvPr/>
            </p:nvSpPr>
            <p:spPr bwMode="auto">
              <a:xfrm>
                <a:off x="3916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1" name="Rectangle 123"/>
              <p:cNvSpPr>
                <a:spLocks noChangeArrowheads="1"/>
              </p:cNvSpPr>
              <p:nvPr/>
            </p:nvSpPr>
            <p:spPr bwMode="auto">
              <a:xfrm>
                <a:off x="3916" y="1055"/>
                <a:ext cx="6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2" name="Line 124"/>
              <p:cNvSpPr>
                <a:spLocks noChangeShapeType="1"/>
              </p:cNvSpPr>
              <p:nvPr/>
            </p:nvSpPr>
            <p:spPr bwMode="auto">
              <a:xfrm>
                <a:off x="4042" y="939"/>
                <a:ext cx="0" cy="23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3" name="Rectangle 125"/>
              <p:cNvSpPr>
                <a:spLocks noChangeArrowheads="1"/>
              </p:cNvSpPr>
              <p:nvPr/>
            </p:nvSpPr>
            <p:spPr bwMode="auto">
              <a:xfrm>
                <a:off x="4042" y="939"/>
                <a:ext cx="6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4" name="Line 126"/>
              <p:cNvSpPr>
                <a:spLocks noChangeShapeType="1"/>
              </p:cNvSpPr>
              <p:nvPr/>
            </p:nvSpPr>
            <p:spPr bwMode="auto">
              <a:xfrm>
                <a:off x="4169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5" name="Rectangle 127"/>
              <p:cNvSpPr>
                <a:spLocks noChangeArrowheads="1"/>
              </p:cNvSpPr>
              <p:nvPr/>
            </p:nvSpPr>
            <p:spPr bwMode="auto">
              <a:xfrm>
                <a:off x="4169" y="1055"/>
                <a:ext cx="5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6" name="Line 128"/>
              <p:cNvSpPr>
                <a:spLocks noChangeShapeType="1"/>
              </p:cNvSpPr>
              <p:nvPr/>
            </p:nvSpPr>
            <p:spPr bwMode="auto">
              <a:xfrm>
                <a:off x="4295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7" name="Rectangle 129"/>
              <p:cNvSpPr>
                <a:spLocks noChangeArrowheads="1"/>
              </p:cNvSpPr>
              <p:nvPr/>
            </p:nvSpPr>
            <p:spPr bwMode="auto">
              <a:xfrm>
                <a:off x="4295" y="1055"/>
                <a:ext cx="5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8" name="Line 130"/>
              <p:cNvSpPr>
                <a:spLocks noChangeShapeType="1"/>
              </p:cNvSpPr>
              <p:nvPr/>
            </p:nvSpPr>
            <p:spPr bwMode="auto">
              <a:xfrm>
                <a:off x="4421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9" name="Rectangle 131"/>
              <p:cNvSpPr>
                <a:spLocks noChangeArrowheads="1"/>
              </p:cNvSpPr>
              <p:nvPr/>
            </p:nvSpPr>
            <p:spPr bwMode="auto">
              <a:xfrm>
                <a:off x="4421" y="1055"/>
                <a:ext cx="5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0" name="Line 132"/>
              <p:cNvSpPr>
                <a:spLocks noChangeShapeType="1"/>
              </p:cNvSpPr>
              <p:nvPr/>
            </p:nvSpPr>
            <p:spPr bwMode="auto">
              <a:xfrm>
                <a:off x="4547" y="939"/>
                <a:ext cx="0" cy="23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1" name="Rectangle 133"/>
              <p:cNvSpPr>
                <a:spLocks noChangeArrowheads="1"/>
              </p:cNvSpPr>
              <p:nvPr/>
            </p:nvSpPr>
            <p:spPr bwMode="auto">
              <a:xfrm>
                <a:off x="4547" y="939"/>
                <a:ext cx="6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2" name="Line 134"/>
              <p:cNvSpPr>
                <a:spLocks noChangeShapeType="1"/>
              </p:cNvSpPr>
              <p:nvPr/>
            </p:nvSpPr>
            <p:spPr bwMode="auto">
              <a:xfrm>
                <a:off x="4673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3" name="Rectangle 135"/>
              <p:cNvSpPr>
                <a:spLocks noChangeArrowheads="1"/>
              </p:cNvSpPr>
              <p:nvPr/>
            </p:nvSpPr>
            <p:spPr bwMode="auto">
              <a:xfrm>
                <a:off x="4673" y="1055"/>
                <a:ext cx="6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4" name="Line 136"/>
              <p:cNvSpPr>
                <a:spLocks noChangeShapeType="1"/>
              </p:cNvSpPr>
              <p:nvPr/>
            </p:nvSpPr>
            <p:spPr bwMode="auto">
              <a:xfrm>
                <a:off x="4800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5" name="Rectangle 137"/>
              <p:cNvSpPr>
                <a:spLocks noChangeArrowheads="1"/>
              </p:cNvSpPr>
              <p:nvPr/>
            </p:nvSpPr>
            <p:spPr bwMode="auto">
              <a:xfrm>
                <a:off x="4800" y="1055"/>
                <a:ext cx="5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6" name="Line 138"/>
              <p:cNvSpPr>
                <a:spLocks noChangeShapeType="1"/>
              </p:cNvSpPr>
              <p:nvPr/>
            </p:nvSpPr>
            <p:spPr bwMode="auto">
              <a:xfrm>
                <a:off x="4926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7" name="Rectangle 139"/>
              <p:cNvSpPr>
                <a:spLocks noChangeArrowheads="1"/>
              </p:cNvSpPr>
              <p:nvPr/>
            </p:nvSpPr>
            <p:spPr bwMode="auto">
              <a:xfrm>
                <a:off x="4926" y="1055"/>
                <a:ext cx="5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8" name="Line 140"/>
              <p:cNvSpPr>
                <a:spLocks noChangeShapeType="1"/>
              </p:cNvSpPr>
              <p:nvPr/>
            </p:nvSpPr>
            <p:spPr bwMode="auto">
              <a:xfrm>
                <a:off x="5052" y="939"/>
                <a:ext cx="0" cy="23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9" name="Rectangle 141"/>
              <p:cNvSpPr>
                <a:spLocks noChangeArrowheads="1"/>
              </p:cNvSpPr>
              <p:nvPr/>
            </p:nvSpPr>
            <p:spPr bwMode="auto">
              <a:xfrm>
                <a:off x="5052" y="939"/>
                <a:ext cx="5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0" name="Line 142"/>
              <p:cNvSpPr>
                <a:spLocks noChangeShapeType="1"/>
              </p:cNvSpPr>
              <p:nvPr/>
            </p:nvSpPr>
            <p:spPr bwMode="auto">
              <a:xfrm>
                <a:off x="5178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1" name="Rectangle 143"/>
              <p:cNvSpPr>
                <a:spLocks noChangeArrowheads="1"/>
              </p:cNvSpPr>
              <p:nvPr/>
            </p:nvSpPr>
            <p:spPr bwMode="auto">
              <a:xfrm>
                <a:off x="5178" y="1055"/>
                <a:ext cx="6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2" name="Line 144"/>
              <p:cNvSpPr>
                <a:spLocks noChangeShapeType="1"/>
              </p:cNvSpPr>
              <p:nvPr/>
            </p:nvSpPr>
            <p:spPr bwMode="auto">
              <a:xfrm>
                <a:off x="5304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3" name="Rectangle 145"/>
              <p:cNvSpPr>
                <a:spLocks noChangeArrowheads="1"/>
              </p:cNvSpPr>
              <p:nvPr/>
            </p:nvSpPr>
            <p:spPr bwMode="auto">
              <a:xfrm>
                <a:off x="5304" y="1055"/>
                <a:ext cx="6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4" name="Line 146"/>
              <p:cNvSpPr>
                <a:spLocks noChangeShapeType="1"/>
              </p:cNvSpPr>
              <p:nvPr/>
            </p:nvSpPr>
            <p:spPr bwMode="auto">
              <a:xfrm>
                <a:off x="5430" y="1055"/>
                <a:ext cx="0" cy="11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5" name="Rectangle 147"/>
              <p:cNvSpPr>
                <a:spLocks noChangeArrowheads="1"/>
              </p:cNvSpPr>
              <p:nvPr/>
            </p:nvSpPr>
            <p:spPr bwMode="auto">
              <a:xfrm>
                <a:off x="5430" y="1055"/>
                <a:ext cx="6" cy="11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6" name="Rectangle 148"/>
              <p:cNvSpPr>
                <a:spLocks noChangeArrowheads="1"/>
              </p:cNvSpPr>
              <p:nvPr/>
            </p:nvSpPr>
            <p:spPr bwMode="auto">
              <a:xfrm>
                <a:off x="5551" y="939"/>
                <a:ext cx="11" cy="2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7" name="Rectangle 149"/>
              <p:cNvSpPr>
                <a:spLocks noChangeArrowheads="1"/>
              </p:cNvSpPr>
              <p:nvPr/>
            </p:nvSpPr>
            <p:spPr bwMode="auto">
              <a:xfrm>
                <a:off x="724" y="1186"/>
                <a:ext cx="10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8" name="Line 150"/>
              <p:cNvSpPr>
                <a:spLocks noChangeShapeType="1"/>
              </p:cNvSpPr>
              <p:nvPr/>
            </p:nvSpPr>
            <p:spPr bwMode="auto">
              <a:xfrm>
                <a:off x="987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9" name="Rectangle 151"/>
              <p:cNvSpPr>
                <a:spLocks noChangeArrowheads="1"/>
              </p:cNvSpPr>
              <p:nvPr/>
            </p:nvSpPr>
            <p:spPr bwMode="auto">
              <a:xfrm>
                <a:off x="987" y="1186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0" name="Line 152"/>
              <p:cNvSpPr>
                <a:spLocks noChangeShapeType="1"/>
              </p:cNvSpPr>
              <p:nvPr/>
            </p:nvSpPr>
            <p:spPr bwMode="auto">
              <a:xfrm>
                <a:off x="1245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1" name="Rectangle 153"/>
              <p:cNvSpPr>
                <a:spLocks noChangeArrowheads="1"/>
              </p:cNvSpPr>
              <p:nvPr/>
            </p:nvSpPr>
            <p:spPr bwMode="auto">
              <a:xfrm>
                <a:off x="1245" y="1186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2" name="Rectangle 154"/>
              <p:cNvSpPr>
                <a:spLocks noChangeArrowheads="1"/>
              </p:cNvSpPr>
              <p:nvPr/>
            </p:nvSpPr>
            <p:spPr bwMode="auto">
              <a:xfrm>
                <a:off x="1497" y="1186"/>
                <a:ext cx="11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3" name="Line 155"/>
              <p:cNvSpPr>
                <a:spLocks noChangeShapeType="1"/>
              </p:cNvSpPr>
              <p:nvPr/>
            </p:nvSpPr>
            <p:spPr bwMode="auto">
              <a:xfrm>
                <a:off x="1760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4" name="Rectangle 156"/>
              <p:cNvSpPr>
                <a:spLocks noChangeArrowheads="1"/>
              </p:cNvSpPr>
              <p:nvPr/>
            </p:nvSpPr>
            <p:spPr bwMode="auto">
              <a:xfrm>
                <a:off x="1760" y="1186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5" name="Line 157"/>
              <p:cNvSpPr>
                <a:spLocks noChangeShapeType="1"/>
              </p:cNvSpPr>
              <p:nvPr/>
            </p:nvSpPr>
            <p:spPr bwMode="auto">
              <a:xfrm>
                <a:off x="2018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6" name="Rectangle 158"/>
              <p:cNvSpPr>
                <a:spLocks noChangeArrowheads="1"/>
              </p:cNvSpPr>
              <p:nvPr/>
            </p:nvSpPr>
            <p:spPr bwMode="auto">
              <a:xfrm>
                <a:off x="2018" y="1186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7" name="Rectangle 159"/>
              <p:cNvSpPr>
                <a:spLocks noChangeArrowheads="1"/>
              </p:cNvSpPr>
              <p:nvPr/>
            </p:nvSpPr>
            <p:spPr bwMode="auto">
              <a:xfrm>
                <a:off x="2271" y="1186"/>
                <a:ext cx="11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8" name="Line 160"/>
              <p:cNvSpPr>
                <a:spLocks noChangeShapeType="1"/>
              </p:cNvSpPr>
              <p:nvPr/>
            </p:nvSpPr>
            <p:spPr bwMode="auto">
              <a:xfrm>
                <a:off x="2402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9" name="Rectangle 161"/>
              <p:cNvSpPr>
                <a:spLocks noChangeArrowheads="1"/>
              </p:cNvSpPr>
              <p:nvPr/>
            </p:nvSpPr>
            <p:spPr bwMode="auto">
              <a:xfrm>
                <a:off x="2402" y="1186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0" name="Line 162"/>
              <p:cNvSpPr>
                <a:spLocks noChangeShapeType="1"/>
              </p:cNvSpPr>
              <p:nvPr/>
            </p:nvSpPr>
            <p:spPr bwMode="auto">
              <a:xfrm>
                <a:off x="2528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1" name="Rectangle 163"/>
              <p:cNvSpPr>
                <a:spLocks noChangeArrowheads="1"/>
              </p:cNvSpPr>
              <p:nvPr/>
            </p:nvSpPr>
            <p:spPr bwMode="auto">
              <a:xfrm>
                <a:off x="2528" y="1186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2" name="Line 164"/>
              <p:cNvSpPr>
                <a:spLocks noChangeShapeType="1"/>
              </p:cNvSpPr>
              <p:nvPr/>
            </p:nvSpPr>
            <p:spPr bwMode="auto">
              <a:xfrm>
                <a:off x="2655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3" name="Rectangle 165"/>
              <p:cNvSpPr>
                <a:spLocks noChangeArrowheads="1"/>
              </p:cNvSpPr>
              <p:nvPr/>
            </p:nvSpPr>
            <p:spPr bwMode="auto">
              <a:xfrm>
                <a:off x="2655" y="1186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4" name="Line 166"/>
              <p:cNvSpPr>
                <a:spLocks noChangeShapeType="1"/>
              </p:cNvSpPr>
              <p:nvPr/>
            </p:nvSpPr>
            <p:spPr bwMode="auto">
              <a:xfrm>
                <a:off x="2781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5" name="Rectangle 167"/>
              <p:cNvSpPr>
                <a:spLocks noChangeArrowheads="1"/>
              </p:cNvSpPr>
              <p:nvPr/>
            </p:nvSpPr>
            <p:spPr bwMode="auto">
              <a:xfrm>
                <a:off x="2781" y="1186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6" name="Line 168"/>
              <p:cNvSpPr>
                <a:spLocks noChangeShapeType="1"/>
              </p:cNvSpPr>
              <p:nvPr/>
            </p:nvSpPr>
            <p:spPr bwMode="auto">
              <a:xfrm>
                <a:off x="2907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7" name="Rectangle 169"/>
              <p:cNvSpPr>
                <a:spLocks noChangeArrowheads="1"/>
              </p:cNvSpPr>
              <p:nvPr/>
            </p:nvSpPr>
            <p:spPr bwMode="auto">
              <a:xfrm>
                <a:off x="2907" y="1186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8" name="Line 170"/>
              <p:cNvSpPr>
                <a:spLocks noChangeShapeType="1"/>
              </p:cNvSpPr>
              <p:nvPr/>
            </p:nvSpPr>
            <p:spPr bwMode="auto">
              <a:xfrm>
                <a:off x="3033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9" name="Rectangle 171"/>
              <p:cNvSpPr>
                <a:spLocks noChangeArrowheads="1"/>
              </p:cNvSpPr>
              <p:nvPr/>
            </p:nvSpPr>
            <p:spPr bwMode="auto">
              <a:xfrm>
                <a:off x="3033" y="1186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0" name="Line 172"/>
              <p:cNvSpPr>
                <a:spLocks noChangeShapeType="1"/>
              </p:cNvSpPr>
              <p:nvPr/>
            </p:nvSpPr>
            <p:spPr bwMode="auto">
              <a:xfrm>
                <a:off x="3159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1" name="Rectangle 173"/>
              <p:cNvSpPr>
                <a:spLocks noChangeArrowheads="1"/>
              </p:cNvSpPr>
              <p:nvPr/>
            </p:nvSpPr>
            <p:spPr bwMode="auto">
              <a:xfrm>
                <a:off x="3159" y="1186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2" name="Line 174"/>
              <p:cNvSpPr>
                <a:spLocks noChangeShapeType="1"/>
              </p:cNvSpPr>
              <p:nvPr/>
            </p:nvSpPr>
            <p:spPr bwMode="auto">
              <a:xfrm>
                <a:off x="3285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3" name="Rectangle 175"/>
              <p:cNvSpPr>
                <a:spLocks noChangeArrowheads="1"/>
              </p:cNvSpPr>
              <p:nvPr/>
            </p:nvSpPr>
            <p:spPr bwMode="auto">
              <a:xfrm>
                <a:off x="3285" y="1186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4" name="Line 176"/>
              <p:cNvSpPr>
                <a:spLocks noChangeShapeType="1"/>
              </p:cNvSpPr>
              <p:nvPr/>
            </p:nvSpPr>
            <p:spPr bwMode="auto">
              <a:xfrm>
                <a:off x="3412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5" name="Rectangle 177"/>
              <p:cNvSpPr>
                <a:spLocks noChangeArrowheads="1"/>
              </p:cNvSpPr>
              <p:nvPr/>
            </p:nvSpPr>
            <p:spPr bwMode="auto">
              <a:xfrm>
                <a:off x="3412" y="1186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6" name="Line 178"/>
              <p:cNvSpPr>
                <a:spLocks noChangeShapeType="1"/>
              </p:cNvSpPr>
              <p:nvPr/>
            </p:nvSpPr>
            <p:spPr bwMode="auto">
              <a:xfrm>
                <a:off x="3538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7" name="Rectangle 179"/>
              <p:cNvSpPr>
                <a:spLocks noChangeArrowheads="1"/>
              </p:cNvSpPr>
              <p:nvPr/>
            </p:nvSpPr>
            <p:spPr bwMode="auto">
              <a:xfrm>
                <a:off x="3538" y="1186"/>
                <a:ext cx="5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8" name="Line 180"/>
              <p:cNvSpPr>
                <a:spLocks noChangeShapeType="1"/>
              </p:cNvSpPr>
              <p:nvPr/>
            </p:nvSpPr>
            <p:spPr bwMode="auto">
              <a:xfrm>
                <a:off x="3664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9" name="Rectangle 181"/>
              <p:cNvSpPr>
                <a:spLocks noChangeArrowheads="1"/>
              </p:cNvSpPr>
              <p:nvPr/>
            </p:nvSpPr>
            <p:spPr bwMode="auto">
              <a:xfrm>
                <a:off x="3664" y="1186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0" name="Line 182"/>
              <p:cNvSpPr>
                <a:spLocks noChangeShapeType="1"/>
              </p:cNvSpPr>
              <p:nvPr/>
            </p:nvSpPr>
            <p:spPr bwMode="auto">
              <a:xfrm>
                <a:off x="3790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1" name="Rectangle 183"/>
              <p:cNvSpPr>
                <a:spLocks noChangeArrowheads="1"/>
              </p:cNvSpPr>
              <p:nvPr/>
            </p:nvSpPr>
            <p:spPr bwMode="auto">
              <a:xfrm>
                <a:off x="3790" y="1186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2" name="Line 184"/>
              <p:cNvSpPr>
                <a:spLocks noChangeShapeType="1"/>
              </p:cNvSpPr>
              <p:nvPr/>
            </p:nvSpPr>
            <p:spPr bwMode="auto">
              <a:xfrm>
                <a:off x="3916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3" name="Rectangle 185"/>
              <p:cNvSpPr>
                <a:spLocks noChangeArrowheads="1"/>
              </p:cNvSpPr>
              <p:nvPr/>
            </p:nvSpPr>
            <p:spPr bwMode="auto">
              <a:xfrm>
                <a:off x="3916" y="1186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4" name="Line 186"/>
              <p:cNvSpPr>
                <a:spLocks noChangeShapeType="1"/>
              </p:cNvSpPr>
              <p:nvPr/>
            </p:nvSpPr>
            <p:spPr bwMode="auto">
              <a:xfrm>
                <a:off x="4042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5" name="Rectangle 187"/>
              <p:cNvSpPr>
                <a:spLocks noChangeArrowheads="1"/>
              </p:cNvSpPr>
              <p:nvPr/>
            </p:nvSpPr>
            <p:spPr bwMode="auto">
              <a:xfrm>
                <a:off x="4042" y="1186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6" name="Line 188"/>
              <p:cNvSpPr>
                <a:spLocks noChangeShapeType="1"/>
              </p:cNvSpPr>
              <p:nvPr/>
            </p:nvSpPr>
            <p:spPr bwMode="auto">
              <a:xfrm>
                <a:off x="4169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7" name="Rectangle 189"/>
              <p:cNvSpPr>
                <a:spLocks noChangeArrowheads="1"/>
              </p:cNvSpPr>
              <p:nvPr/>
            </p:nvSpPr>
            <p:spPr bwMode="auto">
              <a:xfrm>
                <a:off x="4169" y="1186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8" name="Line 190"/>
              <p:cNvSpPr>
                <a:spLocks noChangeShapeType="1"/>
              </p:cNvSpPr>
              <p:nvPr/>
            </p:nvSpPr>
            <p:spPr bwMode="auto">
              <a:xfrm>
                <a:off x="4295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9" name="Rectangle 191"/>
              <p:cNvSpPr>
                <a:spLocks noChangeArrowheads="1"/>
              </p:cNvSpPr>
              <p:nvPr/>
            </p:nvSpPr>
            <p:spPr bwMode="auto">
              <a:xfrm>
                <a:off x="4295" y="1186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0" name="Line 192"/>
              <p:cNvSpPr>
                <a:spLocks noChangeShapeType="1"/>
              </p:cNvSpPr>
              <p:nvPr/>
            </p:nvSpPr>
            <p:spPr bwMode="auto">
              <a:xfrm>
                <a:off x="4421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1" name="Rectangle 193"/>
              <p:cNvSpPr>
                <a:spLocks noChangeArrowheads="1"/>
              </p:cNvSpPr>
              <p:nvPr/>
            </p:nvSpPr>
            <p:spPr bwMode="auto">
              <a:xfrm>
                <a:off x="4421" y="1186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2" name="Line 194"/>
              <p:cNvSpPr>
                <a:spLocks noChangeShapeType="1"/>
              </p:cNvSpPr>
              <p:nvPr/>
            </p:nvSpPr>
            <p:spPr bwMode="auto">
              <a:xfrm>
                <a:off x="4547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3" name="Rectangle 195"/>
              <p:cNvSpPr>
                <a:spLocks noChangeArrowheads="1"/>
              </p:cNvSpPr>
              <p:nvPr/>
            </p:nvSpPr>
            <p:spPr bwMode="auto">
              <a:xfrm>
                <a:off x="4547" y="1186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4" name="Line 196"/>
              <p:cNvSpPr>
                <a:spLocks noChangeShapeType="1"/>
              </p:cNvSpPr>
              <p:nvPr/>
            </p:nvSpPr>
            <p:spPr bwMode="auto">
              <a:xfrm>
                <a:off x="4673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5" name="Rectangle 197"/>
              <p:cNvSpPr>
                <a:spLocks noChangeArrowheads="1"/>
              </p:cNvSpPr>
              <p:nvPr/>
            </p:nvSpPr>
            <p:spPr bwMode="auto">
              <a:xfrm>
                <a:off x="4673" y="1186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6" name="Line 198"/>
              <p:cNvSpPr>
                <a:spLocks noChangeShapeType="1"/>
              </p:cNvSpPr>
              <p:nvPr/>
            </p:nvSpPr>
            <p:spPr bwMode="auto">
              <a:xfrm>
                <a:off x="4800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7" name="Rectangle 199"/>
              <p:cNvSpPr>
                <a:spLocks noChangeArrowheads="1"/>
              </p:cNvSpPr>
              <p:nvPr/>
            </p:nvSpPr>
            <p:spPr bwMode="auto">
              <a:xfrm>
                <a:off x="4800" y="1186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8" name="Line 200"/>
              <p:cNvSpPr>
                <a:spLocks noChangeShapeType="1"/>
              </p:cNvSpPr>
              <p:nvPr/>
            </p:nvSpPr>
            <p:spPr bwMode="auto">
              <a:xfrm>
                <a:off x="4926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9" name="Rectangle 201"/>
              <p:cNvSpPr>
                <a:spLocks noChangeArrowheads="1"/>
              </p:cNvSpPr>
              <p:nvPr/>
            </p:nvSpPr>
            <p:spPr bwMode="auto">
              <a:xfrm>
                <a:off x="4926" y="1186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0" name="Line 202"/>
              <p:cNvSpPr>
                <a:spLocks noChangeShapeType="1"/>
              </p:cNvSpPr>
              <p:nvPr/>
            </p:nvSpPr>
            <p:spPr bwMode="auto">
              <a:xfrm>
                <a:off x="5052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1" name="Rectangle 203"/>
              <p:cNvSpPr>
                <a:spLocks noChangeArrowheads="1"/>
              </p:cNvSpPr>
              <p:nvPr/>
            </p:nvSpPr>
            <p:spPr bwMode="auto">
              <a:xfrm>
                <a:off x="5052" y="1186"/>
                <a:ext cx="5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2" name="Line 204"/>
              <p:cNvSpPr>
                <a:spLocks noChangeShapeType="1"/>
              </p:cNvSpPr>
              <p:nvPr/>
            </p:nvSpPr>
            <p:spPr bwMode="auto">
              <a:xfrm>
                <a:off x="5178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" name="Group 406"/>
            <p:cNvGrpSpPr>
              <a:grpSpLocks/>
            </p:cNvGrpSpPr>
            <p:nvPr/>
          </p:nvGrpSpPr>
          <p:grpSpPr bwMode="auto">
            <a:xfrm>
              <a:off x="724" y="1186"/>
              <a:ext cx="4712" cy="2303"/>
              <a:chOff x="724" y="1186"/>
              <a:chExt cx="4712" cy="2303"/>
            </a:xfrm>
          </p:grpSpPr>
          <p:sp>
            <p:nvSpPr>
              <p:cNvPr id="173" name="Rectangle 206"/>
              <p:cNvSpPr>
                <a:spLocks noChangeArrowheads="1"/>
              </p:cNvSpPr>
              <p:nvPr/>
            </p:nvSpPr>
            <p:spPr bwMode="auto">
              <a:xfrm>
                <a:off x="5178" y="1186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Line 207"/>
              <p:cNvSpPr>
                <a:spLocks noChangeShapeType="1"/>
              </p:cNvSpPr>
              <p:nvPr/>
            </p:nvSpPr>
            <p:spPr bwMode="auto">
              <a:xfrm>
                <a:off x="5304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Rectangle 208"/>
              <p:cNvSpPr>
                <a:spLocks noChangeArrowheads="1"/>
              </p:cNvSpPr>
              <p:nvPr/>
            </p:nvSpPr>
            <p:spPr bwMode="auto">
              <a:xfrm>
                <a:off x="5304" y="1186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6" name="Line 209"/>
              <p:cNvSpPr>
                <a:spLocks noChangeShapeType="1"/>
              </p:cNvSpPr>
              <p:nvPr/>
            </p:nvSpPr>
            <p:spPr bwMode="auto">
              <a:xfrm>
                <a:off x="5430" y="1186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7" name="Rectangle 210"/>
              <p:cNvSpPr>
                <a:spLocks noChangeArrowheads="1"/>
              </p:cNvSpPr>
              <p:nvPr/>
            </p:nvSpPr>
            <p:spPr bwMode="auto">
              <a:xfrm>
                <a:off x="5430" y="1186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Rectangle 211"/>
              <p:cNvSpPr>
                <a:spLocks noChangeArrowheads="1"/>
              </p:cNvSpPr>
              <p:nvPr/>
            </p:nvSpPr>
            <p:spPr bwMode="auto">
              <a:xfrm>
                <a:off x="724" y="1625"/>
                <a:ext cx="10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Line 212"/>
              <p:cNvSpPr>
                <a:spLocks noChangeShapeType="1"/>
              </p:cNvSpPr>
              <p:nvPr/>
            </p:nvSpPr>
            <p:spPr bwMode="auto">
              <a:xfrm>
                <a:off x="987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Rectangle 213"/>
              <p:cNvSpPr>
                <a:spLocks noChangeArrowheads="1"/>
              </p:cNvSpPr>
              <p:nvPr/>
            </p:nvSpPr>
            <p:spPr bwMode="auto">
              <a:xfrm>
                <a:off x="987" y="1625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Line 214"/>
              <p:cNvSpPr>
                <a:spLocks noChangeShapeType="1"/>
              </p:cNvSpPr>
              <p:nvPr/>
            </p:nvSpPr>
            <p:spPr bwMode="auto">
              <a:xfrm>
                <a:off x="1245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2" name="Rectangle 215"/>
              <p:cNvSpPr>
                <a:spLocks noChangeArrowheads="1"/>
              </p:cNvSpPr>
              <p:nvPr/>
            </p:nvSpPr>
            <p:spPr bwMode="auto">
              <a:xfrm>
                <a:off x="1245" y="1625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3" name="Rectangle 216"/>
              <p:cNvSpPr>
                <a:spLocks noChangeArrowheads="1"/>
              </p:cNvSpPr>
              <p:nvPr/>
            </p:nvSpPr>
            <p:spPr bwMode="auto">
              <a:xfrm>
                <a:off x="1497" y="1625"/>
                <a:ext cx="11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Line 217"/>
              <p:cNvSpPr>
                <a:spLocks noChangeShapeType="1"/>
              </p:cNvSpPr>
              <p:nvPr/>
            </p:nvSpPr>
            <p:spPr bwMode="auto">
              <a:xfrm>
                <a:off x="1760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Rectangle 218"/>
              <p:cNvSpPr>
                <a:spLocks noChangeArrowheads="1"/>
              </p:cNvSpPr>
              <p:nvPr/>
            </p:nvSpPr>
            <p:spPr bwMode="auto">
              <a:xfrm>
                <a:off x="1760" y="1625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Line 219"/>
              <p:cNvSpPr>
                <a:spLocks noChangeShapeType="1"/>
              </p:cNvSpPr>
              <p:nvPr/>
            </p:nvSpPr>
            <p:spPr bwMode="auto">
              <a:xfrm>
                <a:off x="2018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Rectangle 220"/>
              <p:cNvSpPr>
                <a:spLocks noChangeArrowheads="1"/>
              </p:cNvSpPr>
              <p:nvPr/>
            </p:nvSpPr>
            <p:spPr bwMode="auto">
              <a:xfrm>
                <a:off x="2018" y="1625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Rectangle 221"/>
              <p:cNvSpPr>
                <a:spLocks noChangeArrowheads="1"/>
              </p:cNvSpPr>
              <p:nvPr/>
            </p:nvSpPr>
            <p:spPr bwMode="auto">
              <a:xfrm>
                <a:off x="2271" y="1625"/>
                <a:ext cx="11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9" name="Line 222"/>
              <p:cNvSpPr>
                <a:spLocks noChangeShapeType="1"/>
              </p:cNvSpPr>
              <p:nvPr/>
            </p:nvSpPr>
            <p:spPr bwMode="auto">
              <a:xfrm>
                <a:off x="2402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Rectangle 223"/>
              <p:cNvSpPr>
                <a:spLocks noChangeArrowheads="1"/>
              </p:cNvSpPr>
              <p:nvPr/>
            </p:nvSpPr>
            <p:spPr bwMode="auto">
              <a:xfrm>
                <a:off x="2402" y="1625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Line 224"/>
              <p:cNvSpPr>
                <a:spLocks noChangeShapeType="1"/>
              </p:cNvSpPr>
              <p:nvPr/>
            </p:nvSpPr>
            <p:spPr bwMode="auto">
              <a:xfrm>
                <a:off x="2528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Rectangle 225"/>
              <p:cNvSpPr>
                <a:spLocks noChangeArrowheads="1"/>
              </p:cNvSpPr>
              <p:nvPr/>
            </p:nvSpPr>
            <p:spPr bwMode="auto">
              <a:xfrm>
                <a:off x="2528" y="1625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Line 226"/>
              <p:cNvSpPr>
                <a:spLocks noChangeShapeType="1"/>
              </p:cNvSpPr>
              <p:nvPr/>
            </p:nvSpPr>
            <p:spPr bwMode="auto">
              <a:xfrm>
                <a:off x="2655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Rectangle 227"/>
              <p:cNvSpPr>
                <a:spLocks noChangeArrowheads="1"/>
              </p:cNvSpPr>
              <p:nvPr/>
            </p:nvSpPr>
            <p:spPr bwMode="auto">
              <a:xfrm>
                <a:off x="2655" y="1625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Line 228"/>
              <p:cNvSpPr>
                <a:spLocks noChangeShapeType="1"/>
              </p:cNvSpPr>
              <p:nvPr/>
            </p:nvSpPr>
            <p:spPr bwMode="auto">
              <a:xfrm>
                <a:off x="2781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Rectangle 229"/>
              <p:cNvSpPr>
                <a:spLocks noChangeArrowheads="1"/>
              </p:cNvSpPr>
              <p:nvPr/>
            </p:nvSpPr>
            <p:spPr bwMode="auto">
              <a:xfrm>
                <a:off x="2781" y="1625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7" name="Line 230"/>
              <p:cNvSpPr>
                <a:spLocks noChangeShapeType="1"/>
              </p:cNvSpPr>
              <p:nvPr/>
            </p:nvSpPr>
            <p:spPr bwMode="auto">
              <a:xfrm>
                <a:off x="2907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8" name="Rectangle 231"/>
              <p:cNvSpPr>
                <a:spLocks noChangeArrowheads="1"/>
              </p:cNvSpPr>
              <p:nvPr/>
            </p:nvSpPr>
            <p:spPr bwMode="auto">
              <a:xfrm>
                <a:off x="2907" y="1625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9" name="Line 232"/>
              <p:cNvSpPr>
                <a:spLocks noChangeShapeType="1"/>
              </p:cNvSpPr>
              <p:nvPr/>
            </p:nvSpPr>
            <p:spPr bwMode="auto">
              <a:xfrm>
                <a:off x="3033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Rectangle 233"/>
              <p:cNvSpPr>
                <a:spLocks noChangeArrowheads="1"/>
              </p:cNvSpPr>
              <p:nvPr/>
            </p:nvSpPr>
            <p:spPr bwMode="auto">
              <a:xfrm>
                <a:off x="3033" y="1625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Line 234"/>
              <p:cNvSpPr>
                <a:spLocks noChangeShapeType="1"/>
              </p:cNvSpPr>
              <p:nvPr/>
            </p:nvSpPr>
            <p:spPr bwMode="auto">
              <a:xfrm>
                <a:off x="3159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Rectangle 235"/>
              <p:cNvSpPr>
                <a:spLocks noChangeArrowheads="1"/>
              </p:cNvSpPr>
              <p:nvPr/>
            </p:nvSpPr>
            <p:spPr bwMode="auto">
              <a:xfrm>
                <a:off x="3159" y="1625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Line 236"/>
              <p:cNvSpPr>
                <a:spLocks noChangeShapeType="1"/>
              </p:cNvSpPr>
              <p:nvPr/>
            </p:nvSpPr>
            <p:spPr bwMode="auto">
              <a:xfrm>
                <a:off x="3285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Rectangle 237"/>
              <p:cNvSpPr>
                <a:spLocks noChangeArrowheads="1"/>
              </p:cNvSpPr>
              <p:nvPr/>
            </p:nvSpPr>
            <p:spPr bwMode="auto">
              <a:xfrm>
                <a:off x="3285" y="1625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Line 238"/>
              <p:cNvSpPr>
                <a:spLocks noChangeShapeType="1"/>
              </p:cNvSpPr>
              <p:nvPr/>
            </p:nvSpPr>
            <p:spPr bwMode="auto">
              <a:xfrm>
                <a:off x="3412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" name="Rectangle 239"/>
              <p:cNvSpPr>
                <a:spLocks noChangeArrowheads="1"/>
              </p:cNvSpPr>
              <p:nvPr/>
            </p:nvSpPr>
            <p:spPr bwMode="auto">
              <a:xfrm>
                <a:off x="3412" y="1625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Line 240"/>
              <p:cNvSpPr>
                <a:spLocks noChangeShapeType="1"/>
              </p:cNvSpPr>
              <p:nvPr/>
            </p:nvSpPr>
            <p:spPr bwMode="auto">
              <a:xfrm>
                <a:off x="3538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Rectangle 241"/>
              <p:cNvSpPr>
                <a:spLocks noChangeArrowheads="1"/>
              </p:cNvSpPr>
              <p:nvPr/>
            </p:nvSpPr>
            <p:spPr bwMode="auto">
              <a:xfrm>
                <a:off x="3538" y="1625"/>
                <a:ext cx="5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Line 242"/>
              <p:cNvSpPr>
                <a:spLocks noChangeShapeType="1"/>
              </p:cNvSpPr>
              <p:nvPr/>
            </p:nvSpPr>
            <p:spPr bwMode="auto">
              <a:xfrm>
                <a:off x="3664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Rectangle 243"/>
              <p:cNvSpPr>
                <a:spLocks noChangeArrowheads="1"/>
              </p:cNvSpPr>
              <p:nvPr/>
            </p:nvSpPr>
            <p:spPr bwMode="auto">
              <a:xfrm>
                <a:off x="3664" y="1625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Line 244"/>
              <p:cNvSpPr>
                <a:spLocks noChangeShapeType="1"/>
              </p:cNvSpPr>
              <p:nvPr/>
            </p:nvSpPr>
            <p:spPr bwMode="auto">
              <a:xfrm>
                <a:off x="3790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2" name="Rectangle 245"/>
              <p:cNvSpPr>
                <a:spLocks noChangeArrowheads="1"/>
              </p:cNvSpPr>
              <p:nvPr/>
            </p:nvSpPr>
            <p:spPr bwMode="auto">
              <a:xfrm>
                <a:off x="3790" y="1625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3" name="Line 246"/>
              <p:cNvSpPr>
                <a:spLocks noChangeShapeType="1"/>
              </p:cNvSpPr>
              <p:nvPr/>
            </p:nvSpPr>
            <p:spPr bwMode="auto">
              <a:xfrm>
                <a:off x="3916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Rectangle 247"/>
              <p:cNvSpPr>
                <a:spLocks noChangeArrowheads="1"/>
              </p:cNvSpPr>
              <p:nvPr/>
            </p:nvSpPr>
            <p:spPr bwMode="auto">
              <a:xfrm>
                <a:off x="3916" y="1625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Line 248"/>
              <p:cNvSpPr>
                <a:spLocks noChangeShapeType="1"/>
              </p:cNvSpPr>
              <p:nvPr/>
            </p:nvSpPr>
            <p:spPr bwMode="auto">
              <a:xfrm>
                <a:off x="4042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Rectangle 249"/>
              <p:cNvSpPr>
                <a:spLocks noChangeArrowheads="1"/>
              </p:cNvSpPr>
              <p:nvPr/>
            </p:nvSpPr>
            <p:spPr bwMode="auto">
              <a:xfrm>
                <a:off x="4042" y="1625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Line 250"/>
              <p:cNvSpPr>
                <a:spLocks noChangeShapeType="1"/>
              </p:cNvSpPr>
              <p:nvPr/>
            </p:nvSpPr>
            <p:spPr bwMode="auto">
              <a:xfrm>
                <a:off x="4169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8" name="Rectangle 251"/>
              <p:cNvSpPr>
                <a:spLocks noChangeArrowheads="1"/>
              </p:cNvSpPr>
              <p:nvPr/>
            </p:nvSpPr>
            <p:spPr bwMode="auto">
              <a:xfrm>
                <a:off x="4169" y="1625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Line 252"/>
              <p:cNvSpPr>
                <a:spLocks noChangeShapeType="1"/>
              </p:cNvSpPr>
              <p:nvPr/>
            </p:nvSpPr>
            <p:spPr bwMode="auto">
              <a:xfrm>
                <a:off x="4295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Rectangle 253"/>
              <p:cNvSpPr>
                <a:spLocks noChangeArrowheads="1"/>
              </p:cNvSpPr>
              <p:nvPr/>
            </p:nvSpPr>
            <p:spPr bwMode="auto">
              <a:xfrm>
                <a:off x="4295" y="1625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Line 254"/>
              <p:cNvSpPr>
                <a:spLocks noChangeShapeType="1"/>
              </p:cNvSpPr>
              <p:nvPr/>
            </p:nvSpPr>
            <p:spPr bwMode="auto">
              <a:xfrm>
                <a:off x="4421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Rectangle 255"/>
              <p:cNvSpPr>
                <a:spLocks noChangeArrowheads="1"/>
              </p:cNvSpPr>
              <p:nvPr/>
            </p:nvSpPr>
            <p:spPr bwMode="auto">
              <a:xfrm>
                <a:off x="4421" y="1625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Line 256"/>
              <p:cNvSpPr>
                <a:spLocks noChangeShapeType="1"/>
              </p:cNvSpPr>
              <p:nvPr/>
            </p:nvSpPr>
            <p:spPr bwMode="auto">
              <a:xfrm>
                <a:off x="4547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4" name="Rectangle 257"/>
              <p:cNvSpPr>
                <a:spLocks noChangeArrowheads="1"/>
              </p:cNvSpPr>
              <p:nvPr/>
            </p:nvSpPr>
            <p:spPr bwMode="auto">
              <a:xfrm>
                <a:off x="4547" y="1625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5" name="Line 258"/>
              <p:cNvSpPr>
                <a:spLocks noChangeShapeType="1"/>
              </p:cNvSpPr>
              <p:nvPr/>
            </p:nvSpPr>
            <p:spPr bwMode="auto">
              <a:xfrm>
                <a:off x="4673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Rectangle 259"/>
              <p:cNvSpPr>
                <a:spLocks noChangeArrowheads="1"/>
              </p:cNvSpPr>
              <p:nvPr/>
            </p:nvSpPr>
            <p:spPr bwMode="auto">
              <a:xfrm>
                <a:off x="4673" y="1625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Line 260"/>
              <p:cNvSpPr>
                <a:spLocks noChangeShapeType="1"/>
              </p:cNvSpPr>
              <p:nvPr/>
            </p:nvSpPr>
            <p:spPr bwMode="auto">
              <a:xfrm>
                <a:off x="4800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8" name="Rectangle 261"/>
              <p:cNvSpPr>
                <a:spLocks noChangeArrowheads="1"/>
              </p:cNvSpPr>
              <p:nvPr/>
            </p:nvSpPr>
            <p:spPr bwMode="auto">
              <a:xfrm>
                <a:off x="4800" y="1625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9" name="Line 262"/>
              <p:cNvSpPr>
                <a:spLocks noChangeShapeType="1"/>
              </p:cNvSpPr>
              <p:nvPr/>
            </p:nvSpPr>
            <p:spPr bwMode="auto">
              <a:xfrm>
                <a:off x="4926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0" name="Rectangle 263"/>
              <p:cNvSpPr>
                <a:spLocks noChangeArrowheads="1"/>
              </p:cNvSpPr>
              <p:nvPr/>
            </p:nvSpPr>
            <p:spPr bwMode="auto">
              <a:xfrm>
                <a:off x="4926" y="1625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1" name="Line 264"/>
              <p:cNvSpPr>
                <a:spLocks noChangeShapeType="1"/>
              </p:cNvSpPr>
              <p:nvPr/>
            </p:nvSpPr>
            <p:spPr bwMode="auto">
              <a:xfrm>
                <a:off x="5052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2" name="Rectangle 265"/>
              <p:cNvSpPr>
                <a:spLocks noChangeArrowheads="1"/>
              </p:cNvSpPr>
              <p:nvPr/>
            </p:nvSpPr>
            <p:spPr bwMode="auto">
              <a:xfrm>
                <a:off x="5052" y="1625"/>
                <a:ext cx="5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3" name="Line 266"/>
              <p:cNvSpPr>
                <a:spLocks noChangeShapeType="1"/>
              </p:cNvSpPr>
              <p:nvPr/>
            </p:nvSpPr>
            <p:spPr bwMode="auto">
              <a:xfrm>
                <a:off x="5178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4" name="Rectangle 267"/>
              <p:cNvSpPr>
                <a:spLocks noChangeArrowheads="1"/>
              </p:cNvSpPr>
              <p:nvPr/>
            </p:nvSpPr>
            <p:spPr bwMode="auto">
              <a:xfrm>
                <a:off x="5178" y="1625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" name="Line 268"/>
              <p:cNvSpPr>
                <a:spLocks noChangeShapeType="1"/>
              </p:cNvSpPr>
              <p:nvPr/>
            </p:nvSpPr>
            <p:spPr bwMode="auto">
              <a:xfrm>
                <a:off x="5304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6" name="Rectangle 269"/>
              <p:cNvSpPr>
                <a:spLocks noChangeArrowheads="1"/>
              </p:cNvSpPr>
              <p:nvPr/>
            </p:nvSpPr>
            <p:spPr bwMode="auto">
              <a:xfrm>
                <a:off x="5304" y="1625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7" name="Line 270"/>
              <p:cNvSpPr>
                <a:spLocks noChangeShapeType="1"/>
              </p:cNvSpPr>
              <p:nvPr/>
            </p:nvSpPr>
            <p:spPr bwMode="auto">
              <a:xfrm>
                <a:off x="5430" y="1625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8" name="Rectangle 271"/>
              <p:cNvSpPr>
                <a:spLocks noChangeArrowheads="1"/>
              </p:cNvSpPr>
              <p:nvPr/>
            </p:nvSpPr>
            <p:spPr bwMode="auto">
              <a:xfrm>
                <a:off x="5430" y="1625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9" name="Rectangle 272"/>
              <p:cNvSpPr>
                <a:spLocks noChangeArrowheads="1"/>
              </p:cNvSpPr>
              <p:nvPr/>
            </p:nvSpPr>
            <p:spPr bwMode="auto">
              <a:xfrm>
                <a:off x="724" y="2063"/>
                <a:ext cx="10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0" name="Line 273"/>
              <p:cNvSpPr>
                <a:spLocks noChangeShapeType="1"/>
              </p:cNvSpPr>
              <p:nvPr/>
            </p:nvSpPr>
            <p:spPr bwMode="auto">
              <a:xfrm>
                <a:off x="987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1" name="Rectangle 274"/>
              <p:cNvSpPr>
                <a:spLocks noChangeArrowheads="1"/>
              </p:cNvSpPr>
              <p:nvPr/>
            </p:nvSpPr>
            <p:spPr bwMode="auto">
              <a:xfrm>
                <a:off x="987" y="2063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2" name="Line 275"/>
              <p:cNvSpPr>
                <a:spLocks noChangeShapeType="1"/>
              </p:cNvSpPr>
              <p:nvPr/>
            </p:nvSpPr>
            <p:spPr bwMode="auto">
              <a:xfrm>
                <a:off x="1245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3" name="Rectangle 276"/>
              <p:cNvSpPr>
                <a:spLocks noChangeArrowheads="1"/>
              </p:cNvSpPr>
              <p:nvPr/>
            </p:nvSpPr>
            <p:spPr bwMode="auto">
              <a:xfrm>
                <a:off x="1245" y="2063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4" name="Rectangle 277"/>
              <p:cNvSpPr>
                <a:spLocks noChangeArrowheads="1"/>
              </p:cNvSpPr>
              <p:nvPr/>
            </p:nvSpPr>
            <p:spPr bwMode="auto">
              <a:xfrm>
                <a:off x="1497" y="2063"/>
                <a:ext cx="11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5" name="Line 278"/>
              <p:cNvSpPr>
                <a:spLocks noChangeShapeType="1"/>
              </p:cNvSpPr>
              <p:nvPr/>
            </p:nvSpPr>
            <p:spPr bwMode="auto">
              <a:xfrm>
                <a:off x="1760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6" name="Rectangle 279"/>
              <p:cNvSpPr>
                <a:spLocks noChangeArrowheads="1"/>
              </p:cNvSpPr>
              <p:nvPr/>
            </p:nvSpPr>
            <p:spPr bwMode="auto">
              <a:xfrm>
                <a:off x="1760" y="2063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7" name="Line 280"/>
              <p:cNvSpPr>
                <a:spLocks noChangeShapeType="1"/>
              </p:cNvSpPr>
              <p:nvPr/>
            </p:nvSpPr>
            <p:spPr bwMode="auto">
              <a:xfrm>
                <a:off x="2018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8" name="Rectangle 281"/>
              <p:cNvSpPr>
                <a:spLocks noChangeArrowheads="1"/>
              </p:cNvSpPr>
              <p:nvPr/>
            </p:nvSpPr>
            <p:spPr bwMode="auto">
              <a:xfrm>
                <a:off x="2018" y="2063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9" name="Rectangle 282"/>
              <p:cNvSpPr>
                <a:spLocks noChangeArrowheads="1"/>
              </p:cNvSpPr>
              <p:nvPr/>
            </p:nvSpPr>
            <p:spPr bwMode="auto">
              <a:xfrm>
                <a:off x="2271" y="2063"/>
                <a:ext cx="11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0" name="Line 283"/>
              <p:cNvSpPr>
                <a:spLocks noChangeShapeType="1"/>
              </p:cNvSpPr>
              <p:nvPr/>
            </p:nvSpPr>
            <p:spPr bwMode="auto">
              <a:xfrm>
                <a:off x="2402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1" name="Rectangle 284"/>
              <p:cNvSpPr>
                <a:spLocks noChangeArrowheads="1"/>
              </p:cNvSpPr>
              <p:nvPr/>
            </p:nvSpPr>
            <p:spPr bwMode="auto">
              <a:xfrm>
                <a:off x="2402" y="2063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2" name="Line 285"/>
              <p:cNvSpPr>
                <a:spLocks noChangeShapeType="1"/>
              </p:cNvSpPr>
              <p:nvPr/>
            </p:nvSpPr>
            <p:spPr bwMode="auto">
              <a:xfrm>
                <a:off x="2528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3" name="Rectangle 286"/>
              <p:cNvSpPr>
                <a:spLocks noChangeArrowheads="1"/>
              </p:cNvSpPr>
              <p:nvPr/>
            </p:nvSpPr>
            <p:spPr bwMode="auto">
              <a:xfrm>
                <a:off x="2528" y="2063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4" name="Line 287"/>
              <p:cNvSpPr>
                <a:spLocks noChangeShapeType="1"/>
              </p:cNvSpPr>
              <p:nvPr/>
            </p:nvSpPr>
            <p:spPr bwMode="auto">
              <a:xfrm>
                <a:off x="2655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5" name="Rectangle 288"/>
              <p:cNvSpPr>
                <a:spLocks noChangeArrowheads="1"/>
              </p:cNvSpPr>
              <p:nvPr/>
            </p:nvSpPr>
            <p:spPr bwMode="auto">
              <a:xfrm>
                <a:off x="2655" y="2063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6" name="Line 289"/>
              <p:cNvSpPr>
                <a:spLocks noChangeShapeType="1"/>
              </p:cNvSpPr>
              <p:nvPr/>
            </p:nvSpPr>
            <p:spPr bwMode="auto">
              <a:xfrm>
                <a:off x="2781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7" name="Rectangle 290"/>
              <p:cNvSpPr>
                <a:spLocks noChangeArrowheads="1"/>
              </p:cNvSpPr>
              <p:nvPr/>
            </p:nvSpPr>
            <p:spPr bwMode="auto">
              <a:xfrm>
                <a:off x="2781" y="2063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8" name="Line 291"/>
              <p:cNvSpPr>
                <a:spLocks noChangeShapeType="1"/>
              </p:cNvSpPr>
              <p:nvPr/>
            </p:nvSpPr>
            <p:spPr bwMode="auto">
              <a:xfrm>
                <a:off x="2907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9" name="Rectangle 292"/>
              <p:cNvSpPr>
                <a:spLocks noChangeArrowheads="1"/>
              </p:cNvSpPr>
              <p:nvPr/>
            </p:nvSpPr>
            <p:spPr bwMode="auto">
              <a:xfrm>
                <a:off x="2907" y="2063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0" name="Line 293"/>
              <p:cNvSpPr>
                <a:spLocks noChangeShapeType="1"/>
              </p:cNvSpPr>
              <p:nvPr/>
            </p:nvSpPr>
            <p:spPr bwMode="auto">
              <a:xfrm>
                <a:off x="3033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1" name="Rectangle 294"/>
              <p:cNvSpPr>
                <a:spLocks noChangeArrowheads="1"/>
              </p:cNvSpPr>
              <p:nvPr/>
            </p:nvSpPr>
            <p:spPr bwMode="auto">
              <a:xfrm>
                <a:off x="3033" y="2063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2" name="Line 295"/>
              <p:cNvSpPr>
                <a:spLocks noChangeShapeType="1"/>
              </p:cNvSpPr>
              <p:nvPr/>
            </p:nvSpPr>
            <p:spPr bwMode="auto">
              <a:xfrm>
                <a:off x="3159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3" name="Rectangle 296"/>
              <p:cNvSpPr>
                <a:spLocks noChangeArrowheads="1"/>
              </p:cNvSpPr>
              <p:nvPr/>
            </p:nvSpPr>
            <p:spPr bwMode="auto">
              <a:xfrm>
                <a:off x="3159" y="2063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4" name="Line 297"/>
              <p:cNvSpPr>
                <a:spLocks noChangeShapeType="1"/>
              </p:cNvSpPr>
              <p:nvPr/>
            </p:nvSpPr>
            <p:spPr bwMode="auto">
              <a:xfrm>
                <a:off x="3285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5" name="Rectangle 298"/>
              <p:cNvSpPr>
                <a:spLocks noChangeArrowheads="1"/>
              </p:cNvSpPr>
              <p:nvPr/>
            </p:nvSpPr>
            <p:spPr bwMode="auto">
              <a:xfrm>
                <a:off x="3285" y="2063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6" name="Line 299"/>
              <p:cNvSpPr>
                <a:spLocks noChangeShapeType="1"/>
              </p:cNvSpPr>
              <p:nvPr/>
            </p:nvSpPr>
            <p:spPr bwMode="auto">
              <a:xfrm>
                <a:off x="3412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7" name="Rectangle 300"/>
              <p:cNvSpPr>
                <a:spLocks noChangeArrowheads="1"/>
              </p:cNvSpPr>
              <p:nvPr/>
            </p:nvSpPr>
            <p:spPr bwMode="auto">
              <a:xfrm>
                <a:off x="3412" y="2063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8" name="Line 301"/>
              <p:cNvSpPr>
                <a:spLocks noChangeShapeType="1"/>
              </p:cNvSpPr>
              <p:nvPr/>
            </p:nvSpPr>
            <p:spPr bwMode="auto">
              <a:xfrm>
                <a:off x="3538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9" name="Rectangle 302"/>
              <p:cNvSpPr>
                <a:spLocks noChangeArrowheads="1"/>
              </p:cNvSpPr>
              <p:nvPr/>
            </p:nvSpPr>
            <p:spPr bwMode="auto">
              <a:xfrm>
                <a:off x="3538" y="2063"/>
                <a:ext cx="5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0" name="Line 303"/>
              <p:cNvSpPr>
                <a:spLocks noChangeShapeType="1"/>
              </p:cNvSpPr>
              <p:nvPr/>
            </p:nvSpPr>
            <p:spPr bwMode="auto">
              <a:xfrm>
                <a:off x="3664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1" name="Rectangle 304"/>
              <p:cNvSpPr>
                <a:spLocks noChangeArrowheads="1"/>
              </p:cNvSpPr>
              <p:nvPr/>
            </p:nvSpPr>
            <p:spPr bwMode="auto">
              <a:xfrm>
                <a:off x="3664" y="2063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2" name="Line 305"/>
              <p:cNvSpPr>
                <a:spLocks noChangeShapeType="1"/>
              </p:cNvSpPr>
              <p:nvPr/>
            </p:nvSpPr>
            <p:spPr bwMode="auto">
              <a:xfrm>
                <a:off x="3790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3" name="Rectangle 306"/>
              <p:cNvSpPr>
                <a:spLocks noChangeArrowheads="1"/>
              </p:cNvSpPr>
              <p:nvPr/>
            </p:nvSpPr>
            <p:spPr bwMode="auto">
              <a:xfrm>
                <a:off x="3790" y="2063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4" name="Line 307"/>
              <p:cNvSpPr>
                <a:spLocks noChangeShapeType="1"/>
              </p:cNvSpPr>
              <p:nvPr/>
            </p:nvSpPr>
            <p:spPr bwMode="auto">
              <a:xfrm>
                <a:off x="3916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5" name="Rectangle 308"/>
              <p:cNvSpPr>
                <a:spLocks noChangeArrowheads="1"/>
              </p:cNvSpPr>
              <p:nvPr/>
            </p:nvSpPr>
            <p:spPr bwMode="auto">
              <a:xfrm>
                <a:off x="3916" y="2063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6" name="Line 309"/>
              <p:cNvSpPr>
                <a:spLocks noChangeShapeType="1"/>
              </p:cNvSpPr>
              <p:nvPr/>
            </p:nvSpPr>
            <p:spPr bwMode="auto">
              <a:xfrm>
                <a:off x="4042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7" name="Rectangle 310"/>
              <p:cNvSpPr>
                <a:spLocks noChangeArrowheads="1"/>
              </p:cNvSpPr>
              <p:nvPr/>
            </p:nvSpPr>
            <p:spPr bwMode="auto">
              <a:xfrm>
                <a:off x="4042" y="2063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8" name="Line 311"/>
              <p:cNvSpPr>
                <a:spLocks noChangeShapeType="1"/>
              </p:cNvSpPr>
              <p:nvPr/>
            </p:nvSpPr>
            <p:spPr bwMode="auto">
              <a:xfrm>
                <a:off x="4169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9" name="Rectangle 312"/>
              <p:cNvSpPr>
                <a:spLocks noChangeArrowheads="1"/>
              </p:cNvSpPr>
              <p:nvPr/>
            </p:nvSpPr>
            <p:spPr bwMode="auto">
              <a:xfrm>
                <a:off x="4169" y="2063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0" name="Line 313"/>
              <p:cNvSpPr>
                <a:spLocks noChangeShapeType="1"/>
              </p:cNvSpPr>
              <p:nvPr/>
            </p:nvSpPr>
            <p:spPr bwMode="auto">
              <a:xfrm>
                <a:off x="4295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1" name="Rectangle 314"/>
              <p:cNvSpPr>
                <a:spLocks noChangeArrowheads="1"/>
              </p:cNvSpPr>
              <p:nvPr/>
            </p:nvSpPr>
            <p:spPr bwMode="auto">
              <a:xfrm>
                <a:off x="4295" y="2063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2" name="Line 315"/>
              <p:cNvSpPr>
                <a:spLocks noChangeShapeType="1"/>
              </p:cNvSpPr>
              <p:nvPr/>
            </p:nvSpPr>
            <p:spPr bwMode="auto">
              <a:xfrm>
                <a:off x="4421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3" name="Rectangle 316"/>
              <p:cNvSpPr>
                <a:spLocks noChangeArrowheads="1"/>
              </p:cNvSpPr>
              <p:nvPr/>
            </p:nvSpPr>
            <p:spPr bwMode="auto">
              <a:xfrm>
                <a:off x="4421" y="2063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4" name="Line 317"/>
              <p:cNvSpPr>
                <a:spLocks noChangeShapeType="1"/>
              </p:cNvSpPr>
              <p:nvPr/>
            </p:nvSpPr>
            <p:spPr bwMode="auto">
              <a:xfrm>
                <a:off x="4547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5" name="Rectangle 318"/>
              <p:cNvSpPr>
                <a:spLocks noChangeArrowheads="1"/>
              </p:cNvSpPr>
              <p:nvPr/>
            </p:nvSpPr>
            <p:spPr bwMode="auto">
              <a:xfrm>
                <a:off x="4547" y="2063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6" name="Line 319"/>
              <p:cNvSpPr>
                <a:spLocks noChangeShapeType="1"/>
              </p:cNvSpPr>
              <p:nvPr/>
            </p:nvSpPr>
            <p:spPr bwMode="auto">
              <a:xfrm>
                <a:off x="4673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7" name="Rectangle 320"/>
              <p:cNvSpPr>
                <a:spLocks noChangeArrowheads="1"/>
              </p:cNvSpPr>
              <p:nvPr/>
            </p:nvSpPr>
            <p:spPr bwMode="auto">
              <a:xfrm>
                <a:off x="4673" y="2063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8" name="Line 321"/>
              <p:cNvSpPr>
                <a:spLocks noChangeShapeType="1"/>
              </p:cNvSpPr>
              <p:nvPr/>
            </p:nvSpPr>
            <p:spPr bwMode="auto">
              <a:xfrm>
                <a:off x="4800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9" name="Rectangle 322"/>
              <p:cNvSpPr>
                <a:spLocks noChangeArrowheads="1"/>
              </p:cNvSpPr>
              <p:nvPr/>
            </p:nvSpPr>
            <p:spPr bwMode="auto">
              <a:xfrm>
                <a:off x="4800" y="2063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0" name="Line 323"/>
              <p:cNvSpPr>
                <a:spLocks noChangeShapeType="1"/>
              </p:cNvSpPr>
              <p:nvPr/>
            </p:nvSpPr>
            <p:spPr bwMode="auto">
              <a:xfrm>
                <a:off x="4926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1" name="Rectangle 324"/>
              <p:cNvSpPr>
                <a:spLocks noChangeArrowheads="1"/>
              </p:cNvSpPr>
              <p:nvPr/>
            </p:nvSpPr>
            <p:spPr bwMode="auto">
              <a:xfrm>
                <a:off x="4926" y="2063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2" name="Line 325"/>
              <p:cNvSpPr>
                <a:spLocks noChangeShapeType="1"/>
              </p:cNvSpPr>
              <p:nvPr/>
            </p:nvSpPr>
            <p:spPr bwMode="auto">
              <a:xfrm>
                <a:off x="5052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3" name="Rectangle 326"/>
              <p:cNvSpPr>
                <a:spLocks noChangeArrowheads="1"/>
              </p:cNvSpPr>
              <p:nvPr/>
            </p:nvSpPr>
            <p:spPr bwMode="auto">
              <a:xfrm>
                <a:off x="5052" y="2063"/>
                <a:ext cx="5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4" name="Line 327"/>
              <p:cNvSpPr>
                <a:spLocks noChangeShapeType="1"/>
              </p:cNvSpPr>
              <p:nvPr/>
            </p:nvSpPr>
            <p:spPr bwMode="auto">
              <a:xfrm>
                <a:off x="5178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5" name="Rectangle 328"/>
              <p:cNvSpPr>
                <a:spLocks noChangeArrowheads="1"/>
              </p:cNvSpPr>
              <p:nvPr/>
            </p:nvSpPr>
            <p:spPr bwMode="auto">
              <a:xfrm>
                <a:off x="5178" y="2063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6" name="Line 329"/>
              <p:cNvSpPr>
                <a:spLocks noChangeShapeType="1"/>
              </p:cNvSpPr>
              <p:nvPr/>
            </p:nvSpPr>
            <p:spPr bwMode="auto">
              <a:xfrm>
                <a:off x="5304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7" name="Rectangle 330"/>
              <p:cNvSpPr>
                <a:spLocks noChangeArrowheads="1"/>
              </p:cNvSpPr>
              <p:nvPr/>
            </p:nvSpPr>
            <p:spPr bwMode="auto">
              <a:xfrm>
                <a:off x="5304" y="2063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8" name="Line 331"/>
              <p:cNvSpPr>
                <a:spLocks noChangeShapeType="1"/>
              </p:cNvSpPr>
              <p:nvPr/>
            </p:nvSpPr>
            <p:spPr bwMode="auto">
              <a:xfrm>
                <a:off x="5430" y="2063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9" name="Rectangle 332"/>
              <p:cNvSpPr>
                <a:spLocks noChangeArrowheads="1"/>
              </p:cNvSpPr>
              <p:nvPr/>
            </p:nvSpPr>
            <p:spPr bwMode="auto">
              <a:xfrm>
                <a:off x="5430" y="2063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0" name="Rectangle 333"/>
              <p:cNvSpPr>
                <a:spLocks noChangeArrowheads="1"/>
              </p:cNvSpPr>
              <p:nvPr/>
            </p:nvSpPr>
            <p:spPr bwMode="auto">
              <a:xfrm>
                <a:off x="729" y="3362"/>
                <a:ext cx="5" cy="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1" name="Rectangle 334"/>
              <p:cNvSpPr>
                <a:spLocks noChangeArrowheads="1"/>
              </p:cNvSpPr>
              <p:nvPr/>
            </p:nvSpPr>
            <p:spPr bwMode="auto">
              <a:xfrm>
                <a:off x="724" y="2502"/>
                <a:ext cx="10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2" name="Line 335"/>
              <p:cNvSpPr>
                <a:spLocks noChangeShapeType="1"/>
              </p:cNvSpPr>
              <p:nvPr/>
            </p:nvSpPr>
            <p:spPr bwMode="auto">
              <a:xfrm>
                <a:off x="987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3" name="Rectangle 336"/>
              <p:cNvSpPr>
                <a:spLocks noChangeArrowheads="1"/>
              </p:cNvSpPr>
              <p:nvPr/>
            </p:nvSpPr>
            <p:spPr bwMode="auto">
              <a:xfrm>
                <a:off x="987" y="2502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4" name="Line 337"/>
              <p:cNvSpPr>
                <a:spLocks noChangeShapeType="1"/>
              </p:cNvSpPr>
              <p:nvPr/>
            </p:nvSpPr>
            <p:spPr bwMode="auto">
              <a:xfrm>
                <a:off x="987" y="2940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5" name="Rectangle 338"/>
              <p:cNvSpPr>
                <a:spLocks noChangeArrowheads="1"/>
              </p:cNvSpPr>
              <p:nvPr/>
            </p:nvSpPr>
            <p:spPr bwMode="auto">
              <a:xfrm>
                <a:off x="987" y="2940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6" name="Line 339"/>
              <p:cNvSpPr>
                <a:spLocks noChangeShapeType="1"/>
              </p:cNvSpPr>
              <p:nvPr/>
            </p:nvSpPr>
            <p:spPr bwMode="auto">
              <a:xfrm>
                <a:off x="1245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7" name="Rectangle 340"/>
              <p:cNvSpPr>
                <a:spLocks noChangeArrowheads="1"/>
              </p:cNvSpPr>
              <p:nvPr/>
            </p:nvSpPr>
            <p:spPr bwMode="auto">
              <a:xfrm>
                <a:off x="1245" y="2502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8" name="Line 341"/>
              <p:cNvSpPr>
                <a:spLocks noChangeShapeType="1"/>
              </p:cNvSpPr>
              <p:nvPr/>
            </p:nvSpPr>
            <p:spPr bwMode="auto">
              <a:xfrm>
                <a:off x="1245" y="2940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9" name="Rectangle 342"/>
              <p:cNvSpPr>
                <a:spLocks noChangeArrowheads="1"/>
              </p:cNvSpPr>
              <p:nvPr/>
            </p:nvSpPr>
            <p:spPr bwMode="auto">
              <a:xfrm>
                <a:off x="1245" y="2940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0" name="Rectangle 343"/>
              <p:cNvSpPr>
                <a:spLocks noChangeArrowheads="1"/>
              </p:cNvSpPr>
              <p:nvPr/>
            </p:nvSpPr>
            <p:spPr bwMode="auto">
              <a:xfrm>
                <a:off x="734" y="3362"/>
                <a:ext cx="763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1" name="Rectangle 344"/>
              <p:cNvSpPr>
                <a:spLocks noChangeArrowheads="1"/>
              </p:cNvSpPr>
              <p:nvPr/>
            </p:nvSpPr>
            <p:spPr bwMode="auto">
              <a:xfrm>
                <a:off x="1497" y="2502"/>
                <a:ext cx="11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2" name="Line 345"/>
              <p:cNvSpPr>
                <a:spLocks noChangeShapeType="1"/>
              </p:cNvSpPr>
              <p:nvPr/>
            </p:nvSpPr>
            <p:spPr bwMode="auto">
              <a:xfrm>
                <a:off x="1760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3" name="Rectangle 346"/>
              <p:cNvSpPr>
                <a:spLocks noChangeArrowheads="1"/>
              </p:cNvSpPr>
              <p:nvPr/>
            </p:nvSpPr>
            <p:spPr bwMode="auto">
              <a:xfrm>
                <a:off x="1760" y="2502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4" name="Line 347"/>
              <p:cNvSpPr>
                <a:spLocks noChangeShapeType="1"/>
              </p:cNvSpPr>
              <p:nvPr/>
            </p:nvSpPr>
            <p:spPr bwMode="auto">
              <a:xfrm>
                <a:off x="2018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5" name="Rectangle 348"/>
              <p:cNvSpPr>
                <a:spLocks noChangeArrowheads="1"/>
              </p:cNvSpPr>
              <p:nvPr/>
            </p:nvSpPr>
            <p:spPr bwMode="auto">
              <a:xfrm>
                <a:off x="2018" y="2502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6" name="Rectangle 349"/>
              <p:cNvSpPr>
                <a:spLocks noChangeArrowheads="1"/>
              </p:cNvSpPr>
              <p:nvPr/>
            </p:nvSpPr>
            <p:spPr bwMode="auto">
              <a:xfrm>
                <a:off x="2271" y="2502"/>
                <a:ext cx="11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7" name="Line 350"/>
              <p:cNvSpPr>
                <a:spLocks noChangeShapeType="1"/>
              </p:cNvSpPr>
              <p:nvPr/>
            </p:nvSpPr>
            <p:spPr bwMode="auto">
              <a:xfrm>
                <a:off x="2402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8" name="Rectangle 351"/>
              <p:cNvSpPr>
                <a:spLocks noChangeArrowheads="1"/>
              </p:cNvSpPr>
              <p:nvPr/>
            </p:nvSpPr>
            <p:spPr bwMode="auto">
              <a:xfrm>
                <a:off x="2402" y="2502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9" name="Line 352"/>
              <p:cNvSpPr>
                <a:spLocks noChangeShapeType="1"/>
              </p:cNvSpPr>
              <p:nvPr/>
            </p:nvSpPr>
            <p:spPr bwMode="auto">
              <a:xfrm>
                <a:off x="2528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0" name="Rectangle 353"/>
              <p:cNvSpPr>
                <a:spLocks noChangeArrowheads="1"/>
              </p:cNvSpPr>
              <p:nvPr/>
            </p:nvSpPr>
            <p:spPr bwMode="auto">
              <a:xfrm>
                <a:off x="2528" y="2502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1" name="Line 354"/>
              <p:cNvSpPr>
                <a:spLocks noChangeShapeType="1"/>
              </p:cNvSpPr>
              <p:nvPr/>
            </p:nvSpPr>
            <p:spPr bwMode="auto">
              <a:xfrm>
                <a:off x="2655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2" name="Rectangle 355"/>
              <p:cNvSpPr>
                <a:spLocks noChangeArrowheads="1"/>
              </p:cNvSpPr>
              <p:nvPr/>
            </p:nvSpPr>
            <p:spPr bwMode="auto">
              <a:xfrm>
                <a:off x="2655" y="2502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3" name="Line 356"/>
              <p:cNvSpPr>
                <a:spLocks noChangeShapeType="1"/>
              </p:cNvSpPr>
              <p:nvPr/>
            </p:nvSpPr>
            <p:spPr bwMode="auto">
              <a:xfrm>
                <a:off x="2781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4" name="Rectangle 357"/>
              <p:cNvSpPr>
                <a:spLocks noChangeArrowheads="1"/>
              </p:cNvSpPr>
              <p:nvPr/>
            </p:nvSpPr>
            <p:spPr bwMode="auto">
              <a:xfrm>
                <a:off x="2781" y="2502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5" name="Line 358"/>
              <p:cNvSpPr>
                <a:spLocks noChangeShapeType="1"/>
              </p:cNvSpPr>
              <p:nvPr/>
            </p:nvSpPr>
            <p:spPr bwMode="auto">
              <a:xfrm>
                <a:off x="2907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6" name="Rectangle 359"/>
              <p:cNvSpPr>
                <a:spLocks noChangeArrowheads="1"/>
              </p:cNvSpPr>
              <p:nvPr/>
            </p:nvSpPr>
            <p:spPr bwMode="auto">
              <a:xfrm>
                <a:off x="2907" y="2502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7" name="Line 360"/>
              <p:cNvSpPr>
                <a:spLocks noChangeShapeType="1"/>
              </p:cNvSpPr>
              <p:nvPr/>
            </p:nvSpPr>
            <p:spPr bwMode="auto">
              <a:xfrm>
                <a:off x="3033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8" name="Rectangle 361"/>
              <p:cNvSpPr>
                <a:spLocks noChangeArrowheads="1"/>
              </p:cNvSpPr>
              <p:nvPr/>
            </p:nvSpPr>
            <p:spPr bwMode="auto">
              <a:xfrm>
                <a:off x="3033" y="2502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9" name="Line 362"/>
              <p:cNvSpPr>
                <a:spLocks noChangeShapeType="1"/>
              </p:cNvSpPr>
              <p:nvPr/>
            </p:nvSpPr>
            <p:spPr bwMode="auto">
              <a:xfrm>
                <a:off x="3159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0" name="Rectangle 363"/>
              <p:cNvSpPr>
                <a:spLocks noChangeArrowheads="1"/>
              </p:cNvSpPr>
              <p:nvPr/>
            </p:nvSpPr>
            <p:spPr bwMode="auto">
              <a:xfrm>
                <a:off x="3159" y="2502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" name="Line 364"/>
              <p:cNvSpPr>
                <a:spLocks noChangeShapeType="1"/>
              </p:cNvSpPr>
              <p:nvPr/>
            </p:nvSpPr>
            <p:spPr bwMode="auto">
              <a:xfrm>
                <a:off x="3285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2" name="Rectangle 365"/>
              <p:cNvSpPr>
                <a:spLocks noChangeArrowheads="1"/>
              </p:cNvSpPr>
              <p:nvPr/>
            </p:nvSpPr>
            <p:spPr bwMode="auto">
              <a:xfrm>
                <a:off x="3285" y="2502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" name="Line 366"/>
              <p:cNvSpPr>
                <a:spLocks noChangeShapeType="1"/>
              </p:cNvSpPr>
              <p:nvPr/>
            </p:nvSpPr>
            <p:spPr bwMode="auto">
              <a:xfrm>
                <a:off x="3412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" name="Rectangle 367"/>
              <p:cNvSpPr>
                <a:spLocks noChangeArrowheads="1"/>
              </p:cNvSpPr>
              <p:nvPr/>
            </p:nvSpPr>
            <p:spPr bwMode="auto">
              <a:xfrm>
                <a:off x="3412" y="2502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" name="Line 368"/>
              <p:cNvSpPr>
                <a:spLocks noChangeShapeType="1"/>
              </p:cNvSpPr>
              <p:nvPr/>
            </p:nvSpPr>
            <p:spPr bwMode="auto">
              <a:xfrm>
                <a:off x="3538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" name="Rectangle 369"/>
              <p:cNvSpPr>
                <a:spLocks noChangeArrowheads="1"/>
              </p:cNvSpPr>
              <p:nvPr/>
            </p:nvSpPr>
            <p:spPr bwMode="auto">
              <a:xfrm>
                <a:off x="3538" y="2502"/>
                <a:ext cx="5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" name="Line 370"/>
              <p:cNvSpPr>
                <a:spLocks noChangeShapeType="1"/>
              </p:cNvSpPr>
              <p:nvPr/>
            </p:nvSpPr>
            <p:spPr bwMode="auto">
              <a:xfrm>
                <a:off x="3664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8" name="Rectangle 371"/>
              <p:cNvSpPr>
                <a:spLocks noChangeArrowheads="1"/>
              </p:cNvSpPr>
              <p:nvPr/>
            </p:nvSpPr>
            <p:spPr bwMode="auto">
              <a:xfrm>
                <a:off x="3664" y="2502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" name="Line 372"/>
              <p:cNvSpPr>
                <a:spLocks noChangeShapeType="1"/>
              </p:cNvSpPr>
              <p:nvPr/>
            </p:nvSpPr>
            <p:spPr bwMode="auto">
              <a:xfrm>
                <a:off x="3790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" name="Rectangle 373"/>
              <p:cNvSpPr>
                <a:spLocks noChangeArrowheads="1"/>
              </p:cNvSpPr>
              <p:nvPr/>
            </p:nvSpPr>
            <p:spPr bwMode="auto">
              <a:xfrm>
                <a:off x="3790" y="2502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" name="Line 374"/>
              <p:cNvSpPr>
                <a:spLocks noChangeShapeType="1"/>
              </p:cNvSpPr>
              <p:nvPr/>
            </p:nvSpPr>
            <p:spPr bwMode="auto">
              <a:xfrm>
                <a:off x="3916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" name="Rectangle 375"/>
              <p:cNvSpPr>
                <a:spLocks noChangeArrowheads="1"/>
              </p:cNvSpPr>
              <p:nvPr/>
            </p:nvSpPr>
            <p:spPr bwMode="auto">
              <a:xfrm>
                <a:off x="3916" y="2502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" name="Line 376"/>
              <p:cNvSpPr>
                <a:spLocks noChangeShapeType="1"/>
              </p:cNvSpPr>
              <p:nvPr/>
            </p:nvSpPr>
            <p:spPr bwMode="auto">
              <a:xfrm>
                <a:off x="4042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" name="Rectangle 377"/>
              <p:cNvSpPr>
                <a:spLocks noChangeArrowheads="1"/>
              </p:cNvSpPr>
              <p:nvPr/>
            </p:nvSpPr>
            <p:spPr bwMode="auto">
              <a:xfrm>
                <a:off x="4042" y="2502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" name="Line 378"/>
              <p:cNvSpPr>
                <a:spLocks noChangeShapeType="1"/>
              </p:cNvSpPr>
              <p:nvPr/>
            </p:nvSpPr>
            <p:spPr bwMode="auto">
              <a:xfrm>
                <a:off x="4169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" name="Rectangle 379"/>
              <p:cNvSpPr>
                <a:spLocks noChangeArrowheads="1"/>
              </p:cNvSpPr>
              <p:nvPr/>
            </p:nvSpPr>
            <p:spPr bwMode="auto">
              <a:xfrm>
                <a:off x="4169" y="2502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" name="Line 380"/>
              <p:cNvSpPr>
                <a:spLocks noChangeShapeType="1"/>
              </p:cNvSpPr>
              <p:nvPr/>
            </p:nvSpPr>
            <p:spPr bwMode="auto">
              <a:xfrm>
                <a:off x="4295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" name="Rectangle 381"/>
              <p:cNvSpPr>
                <a:spLocks noChangeArrowheads="1"/>
              </p:cNvSpPr>
              <p:nvPr/>
            </p:nvSpPr>
            <p:spPr bwMode="auto">
              <a:xfrm>
                <a:off x="4295" y="2502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" name="Line 382"/>
              <p:cNvSpPr>
                <a:spLocks noChangeShapeType="1"/>
              </p:cNvSpPr>
              <p:nvPr/>
            </p:nvSpPr>
            <p:spPr bwMode="auto">
              <a:xfrm>
                <a:off x="4421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" name="Rectangle 383"/>
              <p:cNvSpPr>
                <a:spLocks noChangeArrowheads="1"/>
              </p:cNvSpPr>
              <p:nvPr/>
            </p:nvSpPr>
            <p:spPr bwMode="auto">
              <a:xfrm>
                <a:off x="4421" y="2502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" name="Line 384"/>
              <p:cNvSpPr>
                <a:spLocks noChangeShapeType="1"/>
              </p:cNvSpPr>
              <p:nvPr/>
            </p:nvSpPr>
            <p:spPr bwMode="auto">
              <a:xfrm>
                <a:off x="4547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" name="Rectangle 385"/>
              <p:cNvSpPr>
                <a:spLocks noChangeArrowheads="1"/>
              </p:cNvSpPr>
              <p:nvPr/>
            </p:nvSpPr>
            <p:spPr bwMode="auto">
              <a:xfrm>
                <a:off x="4547" y="2502"/>
                <a:ext cx="6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" name="Line 386"/>
              <p:cNvSpPr>
                <a:spLocks noChangeShapeType="1"/>
              </p:cNvSpPr>
              <p:nvPr/>
            </p:nvSpPr>
            <p:spPr bwMode="auto">
              <a:xfrm>
                <a:off x="4673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4" name="Rectangle 387"/>
              <p:cNvSpPr>
                <a:spLocks noChangeArrowheads="1"/>
              </p:cNvSpPr>
              <p:nvPr/>
            </p:nvSpPr>
            <p:spPr bwMode="auto">
              <a:xfrm>
                <a:off x="4673" y="2502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" name="Line 388"/>
              <p:cNvSpPr>
                <a:spLocks noChangeShapeType="1"/>
              </p:cNvSpPr>
              <p:nvPr/>
            </p:nvSpPr>
            <p:spPr bwMode="auto">
              <a:xfrm>
                <a:off x="4800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" name="Rectangle 389"/>
              <p:cNvSpPr>
                <a:spLocks noChangeArrowheads="1"/>
              </p:cNvSpPr>
              <p:nvPr/>
            </p:nvSpPr>
            <p:spPr bwMode="auto">
              <a:xfrm>
                <a:off x="4800" y="2502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" name="Line 390"/>
              <p:cNvSpPr>
                <a:spLocks noChangeShapeType="1"/>
              </p:cNvSpPr>
              <p:nvPr/>
            </p:nvSpPr>
            <p:spPr bwMode="auto">
              <a:xfrm>
                <a:off x="4926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" name="Rectangle 391"/>
              <p:cNvSpPr>
                <a:spLocks noChangeArrowheads="1"/>
              </p:cNvSpPr>
              <p:nvPr/>
            </p:nvSpPr>
            <p:spPr bwMode="auto">
              <a:xfrm>
                <a:off x="4926" y="2502"/>
                <a:ext cx="5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" name="Line 392"/>
              <p:cNvSpPr>
                <a:spLocks noChangeShapeType="1"/>
              </p:cNvSpPr>
              <p:nvPr/>
            </p:nvSpPr>
            <p:spPr bwMode="auto">
              <a:xfrm>
                <a:off x="5052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0" name="Rectangle 393"/>
              <p:cNvSpPr>
                <a:spLocks noChangeArrowheads="1"/>
              </p:cNvSpPr>
              <p:nvPr/>
            </p:nvSpPr>
            <p:spPr bwMode="auto">
              <a:xfrm>
                <a:off x="5052" y="2502"/>
                <a:ext cx="5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" name="Line 394"/>
              <p:cNvSpPr>
                <a:spLocks noChangeShapeType="1"/>
              </p:cNvSpPr>
              <p:nvPr/>
            </p:nvSpPr>
            <p:spPr bwMode="auto">
              <a:xfrm>
                <a:off x="5178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" name="Rectangle 395"/>
              <p:cNvSpPr>
                <a:spLocks noChangeArrowheads="1"/>
              </p:cNvSpPr>
              <p:nvPr/>
            </p:nvSpPr>
            <p:spPr bwMode="auto">
              <a:xfrm>
                <a:off x="5178" y="2502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" name="Line 396"/>
              <p:cNvSpPr>
                <a:spLocks noChangeShapeType="1"/>
              </p:cNvSpPr>
              <p:nvPr/>
            </p:nvSpPr>
            <p:spPr bwMode="auto">
              <a:xfrm>
                <a:off x="5304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" name="Rectangle 397"/>
              <p:cNvSpPr>
                <a:spLocks noChangeArrowheads="1"/>
              </p:cNvSpPr>
              <p:nvPr/>
            </p:nvSpPr>
            <p:spPr bwMode="auto">
              <a:xfrm>
                <a:off x="5304" y="2502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" name="Line 398"/>
              <p:cNvSpPr>
                <a:spLocks noChangeShapeType="1"/>
              </p:cNvSpPr>
              <p:nvPr/>
            </p:nvSpPr>
            <p:spPr bwMode="auto">
              <a:xfrm>
                <a:off x="5430" y="2502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" name="Rectangle 399"/>
              <p:cNvSpPr>
                <a:spLocks noChangeArrowheads="1"/>
              </p:cNvSpPr>
              <p:nvPr/>
            </p:nvSpPr>
            <p:spPr bwMode="auto">
              <a:xfrm>
                <a:off x="5430" y="2502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" name="Rectangle 400"/>
              <p:cNvSpPr>
                <a:spLocks noChangeArrowheads="1"/>
              </p:cNvSpPr>
              <p:nvPr/>
            </p:nvSpPr>
            <p:spPr bwMode="auto">
              <a:xfrm>
                <a:off x="729" y="3472"/>
                <a:ext cx="5" cy="1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" name="Rectangle 401"/>
              <p:cNvSpPr>
                <a:spLocks noChangeArrowheads="1"/>
              </p:cNvSpPr>
              <p:nvPr/>
            </p:nvSpPr>
            <p:spPr bwMode="auto">
              <a:xfrm>
                <a:off x="724" y="2940"/>
                <a:ext cx="10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" name="Rectangle 402"/>
              <p:cNvSpPr>
                <a:spLocks noChangeArrowheads="1"/>
              </p:cNvSpPr>
              <p:nvPr/>
            </p:nvSpPr>
            <p:spPr bwMode="auto">
              <a:xfrm>
                <a:off x="734" y="3472"/>
                <a:ext cx="763" cy="1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" name="Rectangle 403"/>
              <p:cNvSpPr>
                <a:spLocks noChangeArrowheads="1"/>
              </p:cNvSpPr>
              <p:nvPr/>
            </p:nvSpPr>
            <p:spPr bwMode="auto">
              <a:xfrm>
                <a:off x="1497" y="2940"/>
                <a:ext cx="11" cy="4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" name="Line 404"/>
              <p:cNvSpPr>
                <a:spLocks noChangeShapeType="1"/>
              </p:cNvSpPr>
              <p:nvPr/>
            </p:nvSpPr>
            <p:spPr bwMode="auto">
              <a:xfrm>
                <a:off x="1760" y="2940"/>
                <a:ext cx="0" cy="422"/>
              </a:xfrm>
              <a:prstGeom prst="line">
                <a:avLst/>
              </a:prstGeom>
              <a:noFill/>
              <a:ln w="0">
                <a:solidFill>
                  <a:srgbClr val="BFBFB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2" name="Rectangle 405"/>
              <p:cNvSpPr>
                <a:spLocks noChangeArrowheads="1"/>
              </p:cNvSpPr>
              <p:nvPr/>
            </p:nvSpPr>
            <p:spPr bwMode="auto">
              <a:xfrm>
                <a:off x="1760" y="2940"/>
                <a:ext cx="6" cy="422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8" name="Line 407"/>
            <p:cNvSpPr>
              <a:spLocks noChangeShapeType="1"/>
            </p:cNvSpPr>
            <p:nvPr/>
          </p:nvSpPr>
          <p:spPr bwMode="auto">
            <a:xfrm>
              <a:off x="2018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408"/>
            <p:cNvSpPr>
              <a:spLocks noChangeArrowheads="1"/>
            </p:cNvSpPr>
            <p:nvPr/>
          </p:nvSpPr>
          <p:spPr bwMode="auto">
            <a:xfrm>
              <a:off x="2018" y="2940"/>
              <a:ext cx="6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409"/>
            <p:cNvSpPr>
              <a:spLocks noChangeArrowheads="1"/>
            </p:cNvSpPr>
            <p:nvPr/>
          </p:nvSpPr>
          <p:spPr bwMode="auto">
            <a:xfrm>
              <a:off x="2271" y="2940"/>
              <a:ext cx="11" cy="4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410"/>
            <p:cNvSpPr>
              <a:spLocks noChangeShapeType="1"/>
            </p:cNvSpPr>
            <p:nvPr/>
          </p:nvSpPr>
          <p:spPr bwMode="auto">
            <a:xfrm>
              <a:off x="2402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411"/>
            <p:cNvSpPr>
              <a:spLocks noChangeArrowheads="1"/>
            </p:cNvSpPr>
            <p:nvPr/>
          </p:nvSpPr>
          <p:spPr bwMode="auto">
            <a:xfrm>
              <a:off x="2402" y="2940"/>
              <a:ext cx="6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412"/>
            <p:cNvSpPr>
              <a:spLocks noChangeShapeType="1"/>
            </p:cNvSpPr>
            <p:nvPr/>
          </p:nvSpPr>
          <p:spPr bwMode="auto">
            <a:xfrm>
              <a:off x="2528" y="2940"/>
              <a:ext cx="0" cy="4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413"/>
            <p:cNvSpPr>
              <a:spLocks noChangeArrowheads="1"/>
            </p:cNvSpPr>
            <p:nvPr/>
          </p:nvSpPr>
          <p:spPr bwMode="auto">
            <a:xfrm>
              <a:off x="2528" y="2940"/>
              <a:ext cx="6" cy="4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414"/>
            <p:cNvSpPr>
              <a:spLocks noChangeShapeType="1"/>
            </p:cNvSpPr>
            <p:nvPr/>
          </p:nvSpPr>
          <p:spPr bwMode="auto">
            <a:xfrm>
              <a:off x="2655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Rectangle 415"/>
            <p:cNvSpPr>
              <a:spLocks noChangeArrowheads="1"/>
            </p:cNvSpPr>
            <p:nvPr/>
          </p:nvSpPr>
          <p:spPr bwMode="auto">
            <a:xfrm>
              <a:off x="2655" y="2940"/>
              <a:ext cx="5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416"/>
            <p:cNvSpPr>
              <a:spLocks noChangeShapeType="1"/>
            </p:cNvSpPr>
            <p:nvPr/>
          </p:nvSpPr>
          <p:spPr bwMode="auto">
            <a:xfrm>
              <a:off x="2781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417"/>
            <p:cNvSpPr>
              <a:spLocks noChangeArrowheads="1"/>
            </p:cNvSpPr>
            <p:nvPr/>
          </p:nvSpPr>
          <p:spPr bwMode="auto">
            <a:xfrm>
              <a:off x="2781" y="2940"/>
              <a:ext cx="5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418"/>
            <p:cNvSpPr>
              <a:spLocks noChangeShapeType="1"/>
            </p:cNvSpPr>
            <p:nvPr/>
          </p:nvSpPr>
          <p:spPr bwMode="auto">
            <a:xfrm>
              <a:off x="2907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419"/>
            <p:cNvSpPr>
              <a:spLocks noChangeArrowheads="1"/>
            </p:cNvSpPr>
            <p:nvPr/>
          </p:nvSpPr>
          <p:spPr bwMode="auto">
            <a:xfrm>
              <a:off x="2907" y="2940"/>
              <a:ext cx="5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420"/>
            <p:cNvSpPr>
              <a:spLocks noChangeShapeType="1"/>
            </p:cNvSpPr>
            <p:nvPr/>
          </p:nvSpPr>
          <p:spPr bwMode="auto">
            <a:xfrm>
              <a:off x="3033" y="2940"/>
              <a:ext cx="0" cy="4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421"/>
            <p:cNvSpPr>
              <a:spLocks noChangeArrowheads="1"/>
            </p:cNvSpPr>
            <p:nvPr/>
          </p:nvSpPr>
          <p:spPr bwMode="auto">
            <a:xfrm>
              <a:off x="3033" y="2940"/>
              <a:ext cx="6" cy="4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Line 422"/>
            <p:cNvSpPr>
              <a:spLocks noChangeShapeType="1"/>
            </p:cNvSpPr>
            <p:nvPr/>
          </p:nvSpPr>
          <p:spPr bwMode="auto">
            <a:xfrm>
              <a:off x="3159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423"/>
            <p:cNvSpPr>
              <a:spLocks noChangeArrowheads="1"/>
            </p:cNvSpPr>
            <p:nvPr/>
          </p:nvSpPr>
          <p:spPr bwMode="auto">
            <a:xfrm>
              <a:off x="3159" y="2940"/>
              <a:ext cx="6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Line 424"/>
            <p:cNvSpPr>
              <a:spLocks noChangeShapeType="1"/>
            </p:cNvSpPr>
            <p:nvPr/>
          </p:nvSpPr>
          <p:spPr bwMode="auto">
            <a:xfrm>
              <a:off x="3285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425"/>
            <p:cNvSpPr>
              <a:spLocks noChangeArrowheads="1"/>
            </p:cNvSpPr>
            <p:nvPr/>
          </p:nvSpPr>
          <p:spPr bwMode="auto">
            <a:xfrm>
              <a:off x="3285" y="2940"/>
              <a:ext cx="6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Line 426"/>
            <p:cNvSpPr>
              <a:spLocks noChangeShapeType="1"/>
            </p:cNvSpPr>
            <p:nvPr/>
          </p:nvSpPr>
          <p:spPr bwMode="auto">
            <a:xfrm>
              <a:off x="3412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427"/>
            <p:cNvSpPr>
              <a:spLocks noChangeArrowheads="1"/>
            </p:cNvSpPr>
            <p:nvPr/>
          </p:nvSpPr>
          <p:spPr bwMode="auto">
            <a:xfrm>
              <a:off x="3412" y="2940"/>
              <a:ext cx="5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Line 428"/>
            <p:cNvSpPr>
              <a:spLocks noChangeShapeType="1"/>
            </p:cNvSpPr>
            <p:nvPr/>
          </p:nvSpPr>
          <p:spPr bwMode="auto">
            <a:xfrm>
              <a:off x="3538" y="2940"/>
              <a:ext cx="0" cy="4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429"/>
            <p:cNvSpPr>
              <a:spLocks noChangeArrowheads="1"/>
            </p:cNvSpPr>
            <p:nvPr/>
          </p:nvSpPr>
          <p:spPr bwMode="auto">
            <a:xfrm>
              <a:off x="3538" y="2940"/>
              <a:ext cx="5" cy="4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Line 430"/>
            <p:cNvSpPr>
              <a:spLocks noChangeShapeType="1"/>
            </p:cNvSpPr>
            <p:nvPr/>
          </p:nvSpPr>
          <p:spPr bwMode="auto">
            <a:xfrm>
              <a:off x="3664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431"/>
            <p:cNvSpPr>
              <a:spLocks noChangeArrowheads="1"/>
            </p:cNvSpPr>
            <p:nvPr/>
          </p:nvSpPr>
          <p:spPr bwMode="auto">
            <a:xfrm>
              <a:off x="3664" y="2940"/>
              <a:ext cx="5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Line 432"/>
            <p:cNvSpPr>
              <a:spLocks noChangeShapeType="1"/>
            </p:cNvSpPr>
            <p:nvPr/>
          </p:nvSpPr>
          <p:spPr bwMode="auto">
            <a:xfrm>
              <a:off x="3790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433"/>
            <p:cNvSpPr>
              <a:spLocks noChangeArrowheads="1"/>
            </p:cNvSpPr>
            <p:nvPr/>
          </p:nvSpPr>
          <p:spPr bwMode="auto">
            <a:xfrm>
              <a:off x="3790" y="2940"/>
              <a:ext cx="6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Line 434"/>
            <p:cNvSpPr>
              <a:spLocks noChangeShapeType="1"/>
            </p:cNvSpPr>
            <p:nvPr/>
          </p:nvSpPr>
          <p:spPr bwMode="auto">
            <a:xfrm>
              <a:off x="3916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Rectangle 435"/>
            <p:cNvSpPr>
              <a:spLocks noChangeArrowheads="1"/>
            </p:cNvSpPr>
            <p:nvPr/>
          </p:nvSpPr>
          <p:spPr bwMode="auto">
            <a:xfrm>
              <a:off x="3916" y="2940"/>
              <a:ext cx="6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Line 436"/>
            <p:cNvSpPr>
              <a:spLocks noChangeShapeType="1"/>
            </p:cNvSpPr>
            <p:nvPr/>
          </p:nvSpPr>
          <p:spPr bwMode="auto">
            <a:xfrm>
              <a:off x="4042" y="2940"/>
              <a:ext cx="0" cy="4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Rectangle 437"/>
            <p:cNvSpPr>
              <a:spLocks noChangeArrowheads="1"/>
            </p:cNvSpPr>
            <p:nvPr/>
          </p:nvSpPr>
          <p:spPr bwMode="auto">
            <a:xfrm>
              <a:off x="4042" y="2940"/>
              <a:ext cx="6" cy="4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Line 438"/>
            <p:cNvSpPr>
              <a:spLocks noChangeShapeType="1"/>
            </p:cNvSpPr>
            <p:nvPr/>
          </p:nvSpPr>
          <p:spPr bwMode="auto">
            <a:xfrm>
              <a:off x="4169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Rectangle 439"/>
            <p:cNvSpPr>
              <a:spLocks noChangeArrowheads="1"/>
            </p:cNvSpPr>
            <p:nvPr/>
          </p:nvSpPr>
          <p:spPr bwMode="auto">
            <a:xfrm>
              <a:off x="4169" y="2940"/>
              <a:ext cx="5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Line 440"/>
            <p:cNvSpPr>
              <a:spLocks noChangeShapeType="1"/>
            </p:cNvSpPr>
            <p:nvPr/>
          </p:nvSpPr>
          <p:spPr bwMode="auto">
            <a:xfrm>
              <a:off x="4295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Rectangle 441"/>
            <p:cNvSpPr>
              <a:spLocks noChangeArrowheads="1"/>
            </p:cNvSpPr>
            <p:nvPr/>
          </p:nvSpPr>
          <p:spPr bwMode="auto">
            <a:xfrm>
              <a:off x="4295" y="2940"/>
              <a:ext cx="5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Line 442"/>
            <p:cNvSpPr>
              <a:spLocks noChangeShapeType="1"/>
            </p:cNvSpPr>
            <p:nvPr/>
          </p:nvSpPr>
          <p:spPr bwMode="auto">
            <a:xfrm>
              <a:off x="4421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Rectangle 443"/>
            <p:cNvSpPr>
              <a:spLocks noChangeArrowheads="1"/>
            </p:cNvSpPr>
            <p:nvPr/>
          </p:nvSpPr>
          <p:spPr bwMode="auto">
            <a:xfrm>
              <a:off x="4421" y="2940"/>
              <a:ext cx="5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Line 444"/>
            <p:cNvSpPr>
              <a:spLocks noChangeShapeType="1"/>
            </p:cNvSpPr>
            <p:nvPr/>
          </p:nvSpPr>
          <p:spPr bwMode="auto">
            <a:xfrm>
              <a:off x="4547" y="2940"/>
              <a:ext cx="0" cy="4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Rectangle 445"/>
            <p:cNvSpPr>
              <a:spLocks noChangeArrowheads="1"/>
            </p:cNvSpPr>
            <p:nvPr/>
          </p:nvSpPr>
          <p:spPr bwMode="auto">
            <a:xfrm>
              <a:off x="4547" y="2940"/>
              <a:ext cx="6" cy="4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Line 446"/>
            <p:cNvSpPr>
              <a:spLocks noChangeShapeType="1"/>
            </p:cNvSpPr>
            <p:nvPr/>
          </p:nvSpPr>
          <p:spPr bwMode="auto">
            <a:xfrm>
              <a:off x="4673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Rectangle 447"/>
            <p:cNvSpPr>
              <a:spLocks noChangeArrowheads="1"/>
            </p:cNvSpPr>
            <p:nvPr/>
          </p:nvSpPr>
          <p:spPr bwMode="auto">
            <a:xfrm>
              <a:off x="4673" y="2940"/>
              <a:ext cx="6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Line 448"/>
            <p:cNvSpPr>
              <a:spLocks noChangeShapeType="1"/>
            </p:cNvSpPr>
            <p:nvPr/>
          </p:nvSpPr>
          <p:spPr bwMode="auto">
            <a:xfrm>
              <a:off x="4800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Rectangle 449"/>
            <p:cNvSpPr>
              <a:spLocks noChangeArrowheads="1"/>
            </p:cNvSpPr>
            <p:nvPr/>
          </p:nvSpPr>
          <p:spPr bwMode="auto">
            <a:xfrm>
              <a:off x="4800" y="2940"/>
              <a:ext cx="5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Line 450"/>
            <p:cNvSpPr>
              <a:spLocks noChangeShapeType="1"/>
            </p:cNvSpPr>
            <p:nvPr/>
          </p:nvSpPr>
          <p:spPr bwMode="auto">
            <a:xfrm>
              <a:off x="4926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Rectangle 451"/>
            <p:cNvSpPr>
              <a:spLocks noChangeArrowheads="1"/>
            </p:cNvSpPr>
            <p:nvPr/>
          </p:nvSpPr>
          <p:spPr bwMode="auto">
            <a:xfrm>
              <a:off x="4926" y="2940"/>
              <a:ext cx="5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Line 452"/>
            <p:cNvSpPr>
              <a:spLocks noChangeShapeType="1"/>
            </p:cNvSpPr>
            <p:nvPr/>
          </p:nvSpPr>
          <p:spPr bwMode="auto">
            <a:xfrm>
              <a:off x="5052" y="2940"/>
              <a:ext cx="0" cy="4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Rectangle 453"/>
            <p:cNvSpPr>
              <a:spLocks noChangeArrowheads="1"/>
            </p:cNvSpPr>
            <p:nvPr/>
          </p:nvSpPr>
          <p:spPr bwMode="auto">
            <a:xfrm>
              <a:off x="5052" y="2940"/>
              <a:ext cx="5" cy="4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Line 454"/>
            <p:cNvSpPr>
              <a:spLocks noChangeShapeType="1"/>
            </p:cNvSpPr>
            <p:nvPr/>
          </p:nvSpPr>
          <p:spPr bwMode="auto">
            <a:xfrm>
              <a:off x="5178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Rectangle 455"/>
            <p:cNvSpPr>
              <a:spLocks noChangeArrowheads="1"/>
            </p:cNvSpPr>
            <p:nvPr/>
          </p:nvSpPr>
          <p:spPr bwMode="auto">
            <a:xfrm>
              <a:off x="5178" y="2940"/>
              <a:ext cx="6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Line 456"/>
            <p:cNvSpPr>
              <a:spLocks noChangeShapeType="1"/>
            </p:cNvSpPr>
            <p:nvPr/>
          </p:nvSpPr>
          <p:spPr bwMode="auto">
            <a:xfrm>
              <a:off x="5304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Rectangle 457"/>
            <p:cNvSpPr>
              <a:spLocks noChangeArrowheads="1"/>
            </p:cNvSpPr>
            <p:nvPr/>
          </p:nvSpPr>
          <p:spPr bwMode="auto">
            <a:xfrm>
              <a:off x="5304" y="2940"/>
              <a:ext cx="6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Line 458"/>
            <p:cNvSpPr>
              <a:spLocks noChangeShapeType="1"/>
            </p:cNvSpPr>
            <p:nvPr/>
          </p:nvSpPr>
          <p:spPr bwMode="auto">
            <a:xfrm>
              <a:off x="5430" y="2940"/>
              <a:ext cx="0" cy="422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Rectangle 459"/>
            <p:cNvSpPr>
              <a:spLocks noChangeArrowheads="1"/>
            </p:cNvSpPr>
            <p:nvPr/>
          </p:nvSpPr>
          <p:spPr bwMode="auto">
            <a:xfrm>
              <a:off x="5430" y="2940"/>
              <a:ext cx="6" cy="422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Rectangle 460"/>
            <p:cNvSpPr>
              <a:spLocks noChangeArrowheads="1"/>
            </p:cNvSpPr>
            <p:nvPr/>
          </p:nvSpPr>
          <p:spPr bwMode="auto">
            <a:xfrm>
              <a:off x="724" y="3379"/>
              <a:ext cx="10" cy="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Rectangle 461"/>
            <p:cNvSpPr>
              <a:spLocks noChangeArrowheads="1"/>
            </p:cNvSpPr>
            <p:nvPr/>
          </p:nvSpPr>
          <p:spPr bwMode="auto">
            <a:xfrm>
              <a:off x="1497" y="3379"/>
              <a:ext cx="11" cy="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Rectangle 462"/>
            <p:cNvSpPr>
              <a:spLocks noChangeArrowheads="1"/>
            </p:cNvSpPr>
            <p:nvPr/>
          </p:nvSpPr>
          <p:spPr bwMode="auto">
            <a:xfrm>
              <a:off x="2271" y="3379"/>
              <a:ext cx="11" cy="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Line 463"/>
            <p:cNvSpPr>
              <a:spLocks noChangeShapeType="1"/>
            </p:cNvSpPr>
            <p:nvPr/>
          </p:nvSpPr>
          <p:spPr bwMode="auto">
            <a:xfrm>
              <a:off x="2528" y="3379"/>
              <a:ext cx="0" cy="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Rectangle 464"/>
            <p:cNvSpPr>
              <a:spLocks noChangeArrowheads="1"/>
            </p:cNvSpPr>
            <p:nvPr/>
          </p:nvSpPr>
          <p:spPr bwMode="auto">
            <a:xfrm>
              <a:off x="2528" y="3379"/>
              <a:ext cx="6" cy="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" name="Line 465"/>
            <p:cNvSpPr>
              <a:spLocks noChangeShapeType="1"/>
            </p:cNvSpPr>
            <p:nvPr/>
          </p:nvSpPr>
          <p:spPr bwMode="auto">
            <a:xfrm>
              <a:off x="3033" y="3379"/>
              <a:ext cx="0" cy="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Rectangle 466"/>
            <p:cNvSpPr>
              <a:spLocks noChangeArrowheads="1"/>
            </p:cNvSpPr>
            <p:nvPr/>
          </p:nvSpPr>
          <p:spPr bwMode="auto">
            <a:xfrm>
              <a:off x="3033" y="3379"/>
              <a:ext cx="6" cy="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Line 467"/>
            <p:cNvSpPr>
              <a:spLocks noChangeShapeType="1"/>
            </p:cNvSpPr>
            <p:nvPr/>
          </p:nvSpPr>
          <p:spPr bwMode="auto">
            <a:xfrm>
              <a:off x="3538" y="3379"/>
              <a:ext cx="0" cy="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Rectangle 468"/>
            <p:cNvSpPr>
              <a:spLocks noChangeArrowheads="1"/>
            </p:cNvSpPr>
            <p:nvPr/>
          </p:nvSpPr>
          <p:spPr bwMode="auto">
            <a:xfrm>
              <a:off x="3538" y="3379"/>
              <a:ext cx="5" cy="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Line 469"/>
            <p:cNvSpPr>
              <a:spLocks noChangeShapeType="1"/>
            </p:cNvSpPr>
            <p:nvPr/>
          </p:nvSpPr>
          <p:spPr bwMode="auto">
            <a:xfrm>
              <a:off x="4042" y="3379"/>
              <a:ext cx="0" cy="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Rectangle 470"/>
            <p:cNvSpPr>
              <a:spLocks noChangeArrowheads="1"/>
            </p:cNvSpPr>
            <p:nvPr/>
          </p:nvSpPr>
          <p:spPr bwMode="auto">
            <a:xfrm>
              <a:off x="4042" y="3379"/>
              <a:ext cx="6" cy="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" name="Line 471"/>
            <p:cNvSpPr>
              <a:spLocks noChangeShapeType="1"/>
            </p:cNvSpPr>
            <p:nvPr/>
          </p:nvSpPr>
          <p:spPr bwMode="auto">
            <a:xfrm>
              <a:off x="4547" y="3379"/>
              <a:ext cx="0" cy="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Rectangle 472"/>
            <p:cNvSpPr>
              <a:spLocks noChangeArrowheads="1"/>
            </p:cNvSpPr>
            <p:nvPr/>
          </p:nvSpPr>
          <p:spPr bwMode="auto">
            <a:xfrm>
              <a:off x="4547" y="3379"/>
              <a:ext cx="6" cy="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Line 473"/>
            <p:cNvSpPr>
              <a:spLocks noChangeShapeType="1"/>
            </p:cNvSpPr>
            <p:nvPr/>
          </p:nvSpPr>
          <p:spPr bwMode="auto">
            <a:xfrm>
              <a:off x="5052" y="3379"/>
              <a:ext cx="0" cy="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Rectangle 474"/>
            <p:cNvSpPr>
              <a:spLocks noChangeArrowheads="1"/>
            </p:cNvSpPr>
            <p:nvPr/>
          </p:nvSpPr>
          <p:spPr bwMode="auto">
            <a:xfrm>
              <a:off x="5052" y="3379"/>
              <a:ext cx="5" cy="9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Rectangle 475"/>
            <p:cNvSpPr>
              <a:spLocks noChangeArrowheads="1"/>
            </p:cNvSpPr>
            <p:nvPr/>
          </p:nvSpPr>
          <p:spPr bwMode="auto">
            <a:xfrm>
              <a:off x="5551" y="1186"/>
              <a:ext cx="17" cy="23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Line 476"/>
            <p:cNvSpPr>
              <a:spLocks noChangeShapeType="1"/>
            </p:cNvSpPr>
            <p:nvPr/>
          </p:nvSpPr>
          <p:spPr bwMode="auto">
            <a:xfrm>
              <a:off x="987" y="3373"/>
              <a:ext cx="0" cy="99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Rectangle 477"/>
            <p:cNvSpPr>
              <a:spLocks noChangeArrowheads="1"/>
            </p:cNvSpPr>
            <p:nvPr/>
          </p:nvSpPr>
          <p:spPr bwMode="auto">
            <a:xfrm>
              <a:off x="987" y="3373"/>
              <a:ext cx="5" cy="99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" name="Line 478"/>
            <p:cNvSpPr>
              <a:spLocks noChangeShapeType="1"/>
            </p:cNvSpPr>
            <p:nvPr/>
          </p:nvSpPr>
          <p:spPr bwMode="auto">
            <a:xfrm>
              <a:off x="1245" y="3373"/>
              <a:ext cx="0" cy="99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" name="Rectangle 479"/>
            <p:cNvSpPr>
              <a:spLocks noChangeArrowheads="1"/>
            </p:cNvSpPr>
            <p:nvPr/>
          </p:nvSpPr>
          <p:spPr bwMode="auto">
            <a:xfrm>
              <a:off x="1245" y="3373"/>
              <a:ext cx="5" cy="99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Line 480"/>
            <p:cNvSpPr>
              <a:spLocks noChangeShapeType="1"/>
            </p:cNvSpPr>
            <p:nvPr/>
          </p:nvSpPr>
          <p:spPr bwMode="auto">
            <a:xfrm>
              <a:off x="1760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Rectangle 481"/>
            <p:cNvSpPr>
              <a:spLocks noChangeArrowheads="1"/>
            </p:cNvSpPr>
            <p:nvPr/>
          </p:nvSpPr>
          <p:spPr bwMode="auto">
            <a:xfrm>
              <a:off x="1760" y="3379"/>
              <a:ext cx="6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" name="Line 482"/>
            <p:cNvSpPr>
              <a:spLocks noChangeShapeType="1"/>
            </p:cNvSpPr>
            <p:nvPr/>
          </p:nvSpPr>
          <p:spPr bwMode="auto">
            <a:xfrm>
              <a:off x="2018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" name="Rectangle 483"/>
            <p:cNvSpPr>
              <a:spLocks noChangeArrowheads="1"/>
            </p:cNvSpPr>
            <p:nvPr/>
          </p:nvSpPr>
          <p:spPr bwMode="auto">
            <a:xfrm>
              <a:off x="2018" y="3379"/>
              <a:ext cx="6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" name="Line 484"/>
            <p:cNvSpPr>
              <a:spLocks noChangeShapeType="1"/>
            </p:cNvSpPr>
            <p:nvPr/>
          </p:nvSpPr>
          <p:spPr bwMode="auto">
            <a:xfrm>
              <a:off x="2402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6" name="Rectangle 485"/>
            <p:cNvSpPr>
              <a:spLocks noChangeArrowheads="1"/>
            </p:cNvSpPr>
            <p:nvPr/>
          </p:nvSpPr>
          <p:spPr bwMode="auto">
            <a:xfrm>
              <a:off x="2402" y="3379"/>
              <a:ext cx="6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7" name="Line 486"/>
            <p:cNvSpPr>
              <a:spLocks noChangeShapeType="1"/>
            </p:cNvSpPr>
            <p:nvPr/>
          </p:nvSpPr>
          <p:spPr bwMode="auto">
            <a:xfrm>
              <a:off x="2655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8" name="Rectangle 487"/>
            <p:cNvSpPr>
              <a:spLocks noChangeArrowheads="1"/>
            </p:cNvSpPr>
            <p:nvPr/>
          </p:nvSpPr>
          <p:spPr bwMode="auto">
            <a:xfrm>
              <a:off x="2655" y="3379"/>
              <a:ext cx="5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9" name="Line 488"/>
            <p:cNvSpPr>
              <a:spLocks noChangeShapeType="1"/>
            </p:cNvSpPr>
            <p:nvPr/>
          </p:nvSpPr>
          <p:spPr bwMode="auto">
            <a:xfrm>
              <a:off x="2781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0" name="Rectangle 489"/>
            <p:cNvSpPr>
              <a:spLocks noChangeArrowheads="1"/>
            </p:cNvSpPr>
            <p:nvPr/>
          </p:nvSpPr>
          <p:spPr bwMode="auto">
            <a:xfrm>
              <a:off x="2781" y="3379"/>
              <a:ext cx="5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1" name="Line 490"/>
            <p:cNvSpPr>
              <a:spLocks noChangeShapeType="1"/>
            </p:cNvSpPr>
            <p:nvPr/>
          </p:nvSpPr>
          <p:spPr bwMode="auto">
            <a:xfrm>
              <a:off x="2907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2" name="Rectangle 491"/>
            <p:cNvSpPr>
              <a:spLocks noChangeArrowheads="1"/>
            </p:cNvSpPr>
            <p:nvPr/>
          </p:nvSpPr>
          <p:spPr bwMode="auto">
            <a:xfrm>
              <a:off x="2907" y="3379"/>
              <a:ext cx="5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3" name="Line 492"/>
            <p:cNvSpPr>
              <a:spLocks noChangeShapeType="1"/>
            </p:cNvSpPr>
            <p:nvPr/>
          </p:nvSpPr>
          <p:spPr bwMode="auto">
            <a:xfrm>
              <a:off x="3159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4" name="Rectangle 493"/>
            <p:cNvSpPr>
              <a:spLocks noChangeArrowheads="1"/>
            </p:cNvSpPr>
            <p:nvPr/>
          </p:nvSpPr>
          <p:spPr bwMode="auto">
            <a:xfrm>
              <a:off x="3159" y="3379"/>
              <a:ext cx="6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5" name="Line 494"/>
            <p:cNvSpPr>
              <a:spLocks noChangeShapeType="1"/>
            </p:cNvSpPr>
            <p:nvPr/>
          </p:nvSpPr>
          <p:spPr bwMode="auto">
            <a:xfrm>
              <a:off x="3285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6" name="Rectangle 495"/>
            <p:cNvSpPr>
              <a:spLocks noChangeArrowheads="1"/>
            </p:cNvSpPr>
            <p:nvPr/>
          </p:nvSpPr>
          <p:spPr bwMode="auto">
            <a:xfrm>
              <a:off x="3285" y="3379"/>
              <a:ext cx="6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7" name="Line 496"/>
            <p:cNvSpPr>
              <a:spLocks noChangeShapeType="1"/>
            </p:cNvSpPr>
            <p:nvPr/>
          </p:nvSpPr>
          <p:spPr bwMode="auto">
            <a:xfrm>
              <a:off x="3412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Rectangle 497"/>
            <p:cNvSpPr>
              <a:spLocks noChangeArrowheads="1"/>
            </p:cNvSpPr>
            <p:nvPr/>
          </p:nvSpPr>
          <p:spPr bwMode="auto">
            <a:xfrm>
              <a:off x="3412" y="3379"/>
              <a:ext cx="5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Line 498"/>
            <p:cNvSpPr>
              <a:spLocks noChangeShapeType="1"/>
            </p:cNvSpPr>
            <p:nvPr/>
          </p:nvSpPr>
          <p:spPr bwMode="auto">
            <a:xfrm>
              <a:off x="3664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Rectangle 499"/>
            <p:cNvSpPr>
              <a:spLocks noChangeArrowheads="1"/>
            </p:cNvSpPr>
            <p:nvPr/>
          </p:nvSpPr>
          <p:spPr bwMode="auto">
            <a:xfrm>
              <a:off x="3664" y="3379"/>
              <a:ext cx="5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" name="Line 500"/>
            <p:cNvSpPr>
              <a:spLocks noChangeShapeType="1"/>
            </p:cNvSpPr>
            <p:nvPr/>
          </p:nvSpPr>
          <p:spPr bwMode="auto">
            <a:xfrm>
              <a:off x="3790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" name="Rectangle 501"/>
            <p:cNvSpPr>
              <a:spLocks noChangeArrowheads="1"/>
            </p:cNvSpPr>
            <p:nvPr/>
          </p:nvSpPr>
          <p:spPr bwMode="auto">
            <a:xfrm>
              <a:off x="3790" y="3379"/>
              <a:ext cx="6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" name="Line 502"/>
            <p:cNvSpPr>
              <a:spLocks noChangeShapeType="1"/>
            </p:cNvSpPr>
            <p:nvPr/>
          </p:nvSpPr>
          <p:spPr bwMode="auto">
            <a:xfrm>
              <a:off x="3916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Rectangle 503"/>
            <p:cNvSpPr>
              <a:spLocks noChangeArrowheads="1"/>
            </p:cNvSpPr>
            <p:nvPr/>
          </p:nvSpPr>
          <p:spPr bwMode="auto">
            <a:xfrm>
              <a:off x="3916" y="3379"/>
              <a:ext cx="6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Line 504"/>
            <p:cNvSpPr>
              <a:spLocks noChangeShapeType="1"/>
            </p:cNvSpPr>
            <p:nvPr/>
          </p:nvSpPr>
          <p:spPr bwMode="auto">
            <a:xfrm>
              <a:off x="4169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" name="Rectangle 505"/>
            <p:cNvSpPr>
              <a:spLocks noChangeArrowheads="1"/>
            </p:cNvSpPr>
            <p:nvPr/>
          </p:nvSpPr>
          <p:spPr bwMode="auto">
            <a:xfrm>
              <a:off x="4169" y="3379"/>
              <a:ext cx="5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" name="Line 506"/>
            <p:cNvSpPr>
              <a:spLocks noChangeShapeType="1"/>
            </p:cNvSpPr>
            <p:nvPr/>
          </p:nvSpPr>
          <p:spPr bwMode="auto">
            <a:xfrm>
              <a:off x="4295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Rectangle 507"/>
            <p:cNvSpPr>
              <a:spLocks noChangeArrowheads="1"/>
            </p:cNvSpPr>
            <p:nvPr/>
          </p:nvSpPr>
          <p:spPr bwMode="auto">
            <a:xfrm>
              <a:off x="4295" y="3379"/>
              <a:ext cx="5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Line 508"/>
            <p:cNvSpPr>
              <a:spLocks noChangeShapeType="1"/>
            </p:cNvSpPr>
            <p:nvPr/>
          </p:nvSpPr>
          <p:spPr bwMode="auto">
            <a:xfrm>
              <a:off x="4421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Rectangle 509"/>
            <p:cNvSpPr>
              <a:spLocks noChangeArrowheads="1"/>
            </p:cNvSpPr>
            <p:nvPr/>
          </p:nvSpPr>
          <p:spPr bwMode="auto">
            <a:xfrm>
              <a:off x="4421" y="3379"/>
              <a:ext cx="5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Line 510"/>
            <p:cNvSpPr>
              <a:spLocks noChangeShapeType="1"/>
            </p:cNvSpPr>
            <p:nvPr/>
          </p:nvSpPr>
          <p:spPr bwMode="auto">
            <a:xfrm>
              <a:off x="4673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Rectangle 511"/>
            <p:cNvSpPr>
              <a:spLocks noChangeArrowheads="1"/>
            </p:cNvSpPr>
            <p:nvPr/>
          </p:nvSpPr>
          <p:spPr bwMode="auto">
            <a:xfrm>
              <a:off x="4673" y="3379"/>
              <a:ext cx="6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Line 512"/>
            <p:cNvSpPr>
              <a:spLocks noChangeShapeType="1"/>
            </p:cNvSpPr>
            <p:nvPr/>
          </p:nvSpPr>
          <p:spPr bwMode="auto">
            <a:xfrm>
              <a:off x="4800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Rectangle 513"/>
            <p:cNvSpPr>
              <a:spLocks noChangeArrowheads="1"/>
            </p:cNvSpPr>
            <p:nvPr/>
          </p:nvSpPr>
          <p:spPr bwMode="auto">
            <a:xfrm>
              <a:off x="4800" y="3379"/>
              <a:ext cx="5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Line 514"/>
            <p:cNvSpPr>
              <a:spLocks noChangeShapeType="1"/>
            </p:cNvSpPr>
            <p:nvPr/>
          </p:nvSpPr>
          <p:spPr bwMode="auto">
            <a:xfrm>
              <a:off x="4926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Rectangle 515"/>
            <p:cNvSpPr>
              <a:spLocks noChangeArrowheads="1"/>
            </p:cNvSpPr>
            <p:nvPr/>
          </p:nvSpPr>
          <p:spPr bwMode="auto">
            <a:xfrm>
              <a:off x="4926" y="3379"/>
              <a:ext cx="5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Line 516"/>
            <p:cNvSpPr>
              <a:spLocks noChangeShapeType="1"/>
            </p:cNvSpPr>
            <p:nvPr/>
          </p:nvSpPr>
          <p:spPr bwMode="auto">
            <a:xfrm>
              <a:off x="5178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Rectangle 517"/>
            <p:cNvSpPr>
              <a:spLocks noChangeArrowheads="1"/>
            </p:cNvSpPr>
            <p:nvPr/>
          </p:nvSpPr>
          <p:spPr bwMode="auto">
            <a:xfrm>
              <a:off x="5178" y="3379"/>
              <a:ext cx="6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Line 518"/>
            <p:cNvSpPr>
              <a:spLocks noChangeShapeType="1"/>
            </p:cNvSpPr>
            <p:nvPr/>
          </p:nvSpPr>
          <p:spPr bwMode="auto">
            <a:xfrm>
              <a:off x="5304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0" name="Rectangle 519"/>
            <p:cNvSpPr>
              <a:spLocks noChangeArrowheads="1"/>
            </p:cNvSpPr>
            <p:nvPr/>
          </p:nvSpPr>
          <p:spPr bwMode="auto">
            <a:xfrm>
              <a:off x="5304" y="3379"/>
              <a:ext cx="6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Line 520"/>
            <p:cNvSpPr>
              <a:spLocks noChangeShapeType="1"/>
            </p:cNvSpPr>
            <p:nvPr/>
          </p:nvSpPr>
          <p:spPr bwMode="auto">
            <a:xfrm>
              <a:off x="5430" y="3379"/>
              <a:ext cx="0" cy="93"/>
            </a:xfrm>
            <a:prstGeom prst="line">
              <a:avLst/>
            </a:prstGeom>
            <a:noFill/>
            <a:ln w="0">
              <a:solidFill>
                <a:srgbClr val="BFBFB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Rectangle 521"/>
            <p:cNvSpPr>
              <a:spLocks noChangeArrowheads="1"/>
            </p:cNvSpPr>
            <p:nvPr/>
          </p:nvSpPr>
          <p:spPr bwMode="auto">
            <a:xfrm>
              <a:off x="5430" y="3379"/>
              <a:ext cx="6" cy="93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Rectangle 522"/>
            <p:cNvSpPr>
              <a:spLocks noChangeArrowheads="1"/>
            </p:cNvSpPr>
            <p:nvPr/>
          </p:nvSpPr>
          <p:spPr bwMode="auto">
            <a:xfrm>
              <a:off x="734" y="929"/>
              <a:ext cx="482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Line 523"/>
            <p:cNvSpPr>
              <a:spLocks noChangeShapeType="1"/>
            </p:cNvSpPr>
            <p:nvPr/>
          </p:nvSpPr>
          <p:spPr bwMode="auto">
            <a:xfrm>
              <a:off x="1508" y="1055"/>
              <a:ext cx="7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Rectangle 524"/>
            <p:cNvSpPr>
              <a:spLocks noChangeArrowheads="1"/>
            </p:cNvSpPr>
            <p:nvPr/>
          </p:nvSpPr>
          <p:spPr bwMode="auto">
            <a:xfrm>
              <a:off x="1508" y="1055"/>
              <a:ext cx="763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Rectangle 525"/>
            <p:cNvSpPr>
              <a:spLocks noChangeArrowheads="1"/>
            </p:cNvSpPr>
            <p:nvPr/>
          </p:nvSpPr>
          <p:spPr bwMode="auto">
            <a:xfrm>
              <a:off x="729" y="1170"/>
              <a:ext cx="4839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Rectangle 526"/>
            <p:cNvSpPr>
              <a:spLocks noChangeArrowheads="1"/>
            </p:cNvSpPr>
            <p:nvPr/>
          </p:nvSpPr>
          <p:spPr bwMode="auto">
            <a:xfrm>
              <a:off x="729" y="1608"/>
              <a:ext cx="48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Rectangle 527"/>
            <p:cNvSpPr>
              <a:spLocks noChangeArrowheads="1"/>
            </p:cNvSpPr>
            <p:nvPr/>
          </p:nvSpPr>
          <p:spPr bwMode="auto">
            <a:xfrm>
              <a:off x="729" y="2047"/>
              <a:ext cx="4839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Rectangle 528"/>
            <p:cNvSpPr>
              <a:spLocks noChangeArrowheads="1"/>
            </p:cNvSpPr>
            <p:nvPr/>
          </p:nvSpPr>
          <p:spPr bwMode="auto">
            <a:xfrm>
              <a:off x="729" y="2485"/>
              <a:ext cx="48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529"/>
            <p:cNvSpPr>
              <a:spLocks noChangeArrowheads="1"/>
            </p:cNvSpPr>
            <p:nvPr/>
          </p:nvSpPr>
          <p:spPr bwMode="auto">
            <a:xfrm>
              <a:off x="729" y="2924"/>
              <a:ext cx="4839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Rectangle 530"/>
            <p:cNvSpPr>
              <a:spLocks noChangeArrowheads="1"/>
            </p:cNvSpPr>
            <p:nvPr/>
          </p:nvSpPr>
          <p:spPr bwMode="auto">
            <a:xfrm>
              <a:off x="1497" y="3362"/>
              <a:ext cx="4071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Rectangle 531"/>
            <p:cNvSpPr>
              <a:spLocks noChangeArrowheads="1"/>
            </p:cNvSpPr>
            <p:nvPr/>
          </p:nvSpPr>
          <p:spPr bwMode="auto">
            <a:xfrm>
              <a:off x="1497" y="3472"/>
              <a:ext cx="4071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1957385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191331" y="5622293"/>
            <a:ext cx="1572358" cy="93944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buClrTx/>
            </a:pPr>
            <a:endParaRPr lang="en-GB" sz="1589" dirty="0">
              <a:solidFill>
                <a:srgbClr val="000000"/>
              </a:solidFill>
            </a:endParaRPr>
          </a:p>
        </p:txBody>
      </p:sp>
      <p:grpSp>
        <p:nvGrpSpPr>
          <p:cNvPr id="33" name="Group 32"/>
          <p:cNvGrpSpPr/>
          <p:nvPr>
            <p:custDataLst>
              <p:tags r:id="rId1"/>
            </p:custDataLst>
          </p:nvPr>
        </p:nvGrpSpPr>
        <p:grpSpPr>
          <a:xfrm>
            <a:off x="2355026" y="1511742"/>
            <a:ext cx="6533032" cy="3933676"/>
            <a:chOff x="2668211" y="1464735"/>
            <a:chExt cx="7401835" cy="4456800"/>
          </a:xfrm>
        </p:grpSpPr>
        <p:sp>
          <p:nvSpPr>
            <p:cNvPr id="8" name="Rectangle 7"/>
            <p:cNvSpPr/>
            <p:nvPr/>
          </p:nvSpPr>
          <p:spPr>
            <a:xfrm>
              <a:off x="4492824" y="1464735"/>
              <a:ext cx="5562726" cy="204801"/>
            </a:xfrm>
            <a:prstGeom prst="rect">
              <a:avLst/>
            </a:prstGeom>
            <a:solidFill>
              <a:srgbClr val="61A48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92824" y="1677335"/>
              <a:ext cx="5562726" cy="204801"/>
            </a:xfrm>
            <a:prstGeom prst="rect">
              <a:avLst/>
            </a:prstGeom>
            <a:solidFill>
              <a:srgbClr val="61A48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68211" y="3378135"/>
              <a:ext cx="3688337" cy="204801"/>
            </a:xfrm>
            <a:prstGeom prst="rect">
              <a:avLst/>
            </a:prstGeom>
            <a:solidFill>
              <a:srgbClr val="0091B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56548" y="3378135"/>
              <a:ext cx="1841501" cy="204801"/>
            </a:xfrm>
            <a:prstGeom prst="rect">
              <a:avLst/>
            </a:prstGeom>
            <a:pattFill prst="wdUpDiag">
              <a:fgClr>
                <a:srgbClr val="61A48D"/>
              </a:fgClr>
              <a:bgClr>
                <a:srgbClr val="0091BF"/>
              </a:bgClr>
            </a:patt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198049" y="3378135"/>
              <a:ext cx="1857500" cy="204801"/>
            </a:xfrm>
            <a:prstGeom prst="rect">
              <a:avLst/>
            </a:prstGeom>
            <a:solidFill>
              <a:srgbClr val="61A48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68212" y="5291535"/>
              <a:ext cx="3688335" cy="204801"/>
            </a:xfrm>
            <a:prstGeom prst="rect">
              <a:avLst/>
            </a:prstGeom>
            <a:solidFill>
              <a:srgbClr val="0091B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356548" y="5291535"/>
              <a:ext cx="3699002" cy="204801"/>
            </a:xfrm>
            <a:prstGeom prst="rect">
              <a:avLst/>
            </a:prstGeom>
            <a:solidFill>
              <a:srgbClr val="61A48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68212" y="3803335"/>
              <a:ext cx="3688335" cy="204801"/>
            </a:xfrm>
            <a:prstGeom prst="rect">
              <a:avLst/>
            </a:prstGeom>
            <a:solidFill>
              <a:srgbClr val="0091B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356548" y="3803335"/>
              <a:ext cx="3699002" cy="204801"/>
            </a:xfrm>
            <a:prstGeom prst="rect">
              <a:avLst/>
            </a:prstGeom>
            <a:solidFill>
              <a:srgbClr val="61A48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356550" y="2952935"/>
              <a:ext cx="3699000" cy="204801"/>
            </a:xfrm>
            <a:prstGeom prst="rect">
              <a:avLst/>
            </a:prstGeom>
            <a:solidFill>
              <a:srgbClr val="61A48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68212" y="4015935"/>
              <a:ext cx="5529835" cy="204801"/>
            </a:xfrm>
            <a:prstGeom prst="rect">
              <a:avLst/>
            </a:prstGeom>
            <a:solidFill>
              <a:srgbClr val="0091B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98048" y="4015935"/>
              <a:ext cx="1857502" cy="204801"/>
            </a:xfrm>
            <a:prstGeom prst="rect">
              <a:avLst/>
            </a:prstGeom>
            <a:solidFill>
              <a:srgbClr val="8761A9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668213" y="3590735"/>
              <a:ext cx="3688334" cy="204801"/>
            </a:xfrm>
            <a:prstGeom prst="rect">
              <a:avLst/>
            </a:prstGeom>
            <a:solidFill>
              <a:srgbClr val="0091B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67297" y="3590735"/>
              <a:ext cx="2388253" cy="204801"/>
            </a:xfrm>
            <a:prstGeom prst="rect">
              <a:avLst/>
            </a:prstGeom>
            <a:solidFill>
              <a:srgbClr val="61A48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668213" y="4228535"/>
              <a:ext cx="5529835" cy="204801"/>
            </a:xfrm>
            <a:prstGeom prst="rect">
              <a:avLst/>
            </a:prstGeom>
            <a:pattFill prst="wdUpDiag">
              <a:fgClr>
                <a:srgbClr val="61A48D"/>
              </a:fgClr>
              <a:bgClr>
                <a:srgbClr val="0091BF"/>
              </a:bgClr>
            </a:patt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198048" y="4228535"/>
              <a:ext cx="1857501" cy="204801"/>
            </a:xfrm>
            <a:prstGeom prst="rect">
              <a:avLst/>
            </a:prstGeom>
            <a:solidFill>
              <a:srgbClr val="61A48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68211" y="2102535"/>
              <a:ext cx="7387337" cy="204801"/>
            </a:xfrm>
            <a:prstGeom prst="rect">
              <a:avLst/>
            </a:prstGeom>
            <a:solidFill>
              <a:srgbClr val="0091B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68211" y="2315135"/>
              <a:ext cx="7387337" cy="204801"/>
            </a:xfrm>
            <a:prstGeom prst="rect">
              <a:avLst/>
            </a:prstGeom>
            <a:solidFill>
              <a:srgbClr val="0091B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68211" y="2527735"/>
              <a:ext cx="7387337" cy="204801"/>
            </a:xfrm>
            <a:prstGeom prst="rect">
              <a:avLst/>
            </a:prstGeom>
            <a:solidFill>
              <a:srgbClr val="0091B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68211" y="1889935"/>
              <a:ext cx="7387337" cy="204801"/>
            </a:xfrm>
            <a:prstGeom prst="rect">
              <a:avLst/>
            </a:prstGeom>
            <a:pattFill prst="wdUpDiag">
              <a:fgClr>
                <a:srgbClr val="FCD64D"/>
              </a:fgClr>
              <a:bgClr>
                <a:srgbClr val="0091BF"/>
              </a:bgClr>
            </a:patt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68212" y="2740335"/>
              <a:ext cx="5529836" cy="204801"/>
            </a:xfrm>
            <a:prstGeom prst="rect">
              <a:avLst/>
            </a:prstGeom>
            <a:solidFill>
              <a:srgbClr val="CC666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668212" y="5078935"/>
              <a:ext cx="5529836" cy="204801"/>
            </a:xfrm>
            <a:prstGeom prst="rect">
              <a:avLst/>
            </a:prstGeom>
            <a:solidFill>
              <a:srgbClr val="CC666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668211" y="5504135"/>
              <a:ext cx="7387337" cy="204801"/>
            </a:xfrm>
            <a:prstGeom prst="rect">
              <a:avLst/>
            </a:prstGeom>
            <a:solidFill>
              <a:srgbClr val="61A48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668211" y="4866335"/>
              <a:ext cx="7387337" cy="204801"/>
            </a:xfrm>
            <a:prstGeom prst="rect">
              <a:avLst/>
            </a:prstGeom>
            <a:solidFill>
              <a:srgbClr val="D7A15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68213" y="4441135"/>
              <a:ext cx="5529835" cy="204801"/>
            </a:xfrm>
            <a:prstGeom prst="rect">
              <a:avLst/>
            </a:prstGeom>
            <a:pattFill prst="wdUpDiag">
              <a:fgClr>
                <a:srgbClr val="61A48D"/>
              </a:fgClr>
              <a:bgClr>
                <a:srgbClr val="0091BF"/>
              </a:bgClr>
            </a:patt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198048" y="4441135"/>
              <a:ext cx="1857501" cy="204801"/>
            </a:xfrm>
            <a:prstGeom prst="rect">
              <a:avLst/>
            </a:prstGeom>
            <a:solidFill>
              <a:srgbClr val="61A48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68213" y="4653735"/>
              <a:ext cx="5529835" cy="204801"/>
            </a:xfrm>
            <a:prstGeom prst="rect">
              <a:avLst/>
            </a:prstGeom>
            <a:pattFill prst="wdUpDiag">
              <a:fgClr>
                <a:srgbClr val="61A48D"/>
              </a:fgClr>
              <a:bgClr>
                <a:srgbClr val="0091BF"/>
              </a:bgClr>
            </a:patt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198048" y="4653735"/>
              <a:ext cx="1857501" cy="204801"/>
            </a:xfrm>
            <a:prstGeom prst="rect">
              <a:avLst/>
            </a:prstGeom>
            <a:solidFill>
              <a:srgbClr val="61A48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668211" y="5716734"/>
              <a:ext cx="7387337" cy="204801"/>
            </a:xfrm>
            <a:prstGeom prst="rect">
              <a:avLst/>
            </a:prstGeom>
            <a:solidFill>
              <a:srgbClr val="0091B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198048" y="5078935"/>
              <a:ext cx="1857502" cy="204801"/>
            </a:xfrm>
            <a:prstGeom prst="rect">
              <a:avLst/>
            </a:prstGeom>
            <a:solidFill>
              <a:srgbClr val="8761A9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198046" y="2740335"/>
              <a:ext cx="1872000" cy="204801"/>
            </a:xfrm>
            <a:prstGeom prst="rect">
              <a:avLst/>
            </a:prstGeom>
            <a:solidFill>
              <a:srgbClr val="8761A9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356548" y="3590735"/>
              <a:ext cx="1310749" cy="204801"/>
            </a:xfrm>
            <a:prstGeom prst="rect">
              <a:avLst/>
            </a:prstGeom>
            <a:pattFill prst="wdUpDiag">
              <a:fgClr>
                <a:srgbClr val="61A48D"/>
              </a:fgClr>
              <a:bgClr>
                <a:srgbClr val="0091BF"/>
              </a:bgClr>
            </a:patt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355847" y="3165535"/>
              <a:ext cx="3699000" cy="204801"/>
            </a:xfrm>
            <a:prstGeom prst="rect">
              <a:avLst/>
            </a:prstGeom>
            <a:solidFill>
              <a:srgbClr val="61A48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68212" y="1464735"/>
              <a:ext cx="1836000" cy="204801"/>
            </a:xfrm>
            <a:prstGeom prst="rect">
              <a:avLst/>
            </a:prstGeom>
            <a:solidFill>
              <a:srgbClr val="0091B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668212" y="1677335"/>
              <a:ext cx="1836000" cy="204801"/>
            </a:xfrm>
            <a:prstGeom prst="rect">
              <a:avLst/>
            </a:prstGeom>
            <a:solidFill>
              <a:srgbClr val="0091B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668212" y="2952935"/>
              <a:ext cx="3688335" cy="204801"/>
            </a:xfrm>
            <a:prstGeom prst="rect">
              <a:avLst/>
            </a:prstGeom>
            <a:solidFill>
              <a:srgbClr val="0091B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668212" y="3165535"/>
              <a:ext cx="3688335" cy="204801"/>
            </a:xfrm>
            <a:prstGeom prst="rect">
              <a:avLst/>
            </a:prstGeom>
            <a:solidFill>
              <a:srgbClr val="0091B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1774" tIns="31774" rIns="31774" bIns="31774" rtlCol="0" anchor="ctr"/>
            <a:lstStyle/>
            <a:p>
              <a:pPr algn="ctr"/>
              <a:endParaRPr lang="en-GB" sz="883" dirty="0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85607" y="1138447"/>
          <a:ext cx="8598102" cy="5058617"/>
        </p:xfrm>
        <a:graphic>
          <a:graphicData uri="http://schemas.openxmlformats.org/drawingml/2006/table">
            <a:tbl>
              <a:tblPr/>
              <a:tblGrid>
                <a:gridCol w="2954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860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30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430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30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30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4304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4304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4304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43045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4304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43045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43045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4304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185946">
                <a:tc rowSpan="2">
                  <a:txBody>
                    <a:bodyPr/>
                    <a:lstStyle/>
                    <a:p>
                      <a:pPr algn="ctr" fontAlgn="b">
                        <a:buClrTx/>
                      </a:pPr>
                      <a:endParaRPr lang="en-GB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>
                        <a:alpha val="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>
                        <a:buClrTx/>
                      </a:pPr>
                      <a:endParaRPr lang="en-GB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>
                        <a:alpha val="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buClrTx/>
                      </a:pPr>
                      <a:r>
                        <a:rPr lang="en-GB" sz="900" dirty="0">
                          <a:solidFill>
                            <a:srgbClr val="FFFFFF"/>
                          </a:solidFill>
                        </a:rPr>
                        <a:t>2015/16</a:t>
                      </a:r>
                    </a:p>
                  </a:txBody>
                  <a:tcPr marL="3177" marR="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ClrTx/>
                      </a:pPr>
                      <a:endParaRPr lang="en-GB" sz="1000" dirty="0">
                        <a:solidFill>
                          <a:srgbClr val="000000"/>
                        </a:solidFill>
                      </a:endParaRPr>
                    </a:p>
                  </a:txBody>
                  <a:tcPr marL="3600" marR="3600" marT="0" marB="0"/>
                </a:tc>
                <a:tc hMerge="1">
                  <a:txBody>
                    <a:bodyPr/>
                    <a:lstStyle/>
                    <a:p>
                      <a:pPr algn="ctr">
                        <a:buClrTx/>
                      </a:pPr>
                      <a:endParaRPr lang="en-GB" sz="1000" dirty="0">
                        <a:solidFill>
                          <a:srgbClr val="000000"/>
                        </a:solidFill>
                      </a:endParaRPr>
                    </a:p>
                  </a:txBody>
                  <a:tcPr marL="3600" marR="3600" marT="0" marB="0"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3600" marR="3600" marT="0" marB="0"/>
                </a:tc>
                <a:tc gridSpan="4">
                  <a:txBody>
                    <a:bodyPr/>
                    <a:lstStyle/>
                    <a:p>
                      <a:pPr algn="ctr">
                        <a:buClrTx/>
                      </a:pPr>
                      <a:r>
                        <a:rPr lang="en-GB" sz="900" kern="12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2016/17</a:t>
                      </a:r>
                    </a:p>
                  </a:txBody>
                  <a:tcPr marL="3177" marR="317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77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3600" marR="3600" marT="0" marB="0"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3600" marR="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3600" marR="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cs"/>
                        </a:rPr>
                        <a:t>2017/18</a:t>
                      </a:r>
                    </a:p>
                  </a:txBody>
                  <a:tcPr marL="3177" marR="317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3600" marR="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3600" marR="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3600" marR="3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59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>
                        <a:buClrTx/>
                      </a:pP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bg1"/>
                          </a:solidFill>
                        </a:rPr>
                        <a:t>Q1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 marL="3177" marR="3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</a:pPr>
                      <a:r>
                        <a:rPr lang="en-GB" sz="900" dirty="0">
                          <a:solidFill>
                            <a:srgbClr val="FFFFFF"/>
                          </a:solidFill>
                        </a:rPr>
                        <a:t>Q2</a:t>
                      </a:r>
                    </a:p>
                  </a:txBody>
                  <a:tcPr marL="3177" marR="317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</a:pPr>
                      <a:r>
                        <a:rPr lang="en-GB" sz="900" dirty="0">
                          <a:solidFill>
                            <a:srgbClr val="FFFFFF"/>
                          </a:solidFill>
                        </a:rPr>
                        <a:t>Q3</a:t>
                      </a:r>
                    </a:p>
                  </a:txBody>
                  <a:tcPr marL="3177" marR="317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</a:pPr>
                      <a:r>
                        <a:rPr lang="en-GB" sz="900" dirty="0">
                          <a:solidFill>
                            <a:srgbClr val="FFFFFF"/>
                          </a:solidFill>
                        </a:rPr>
                        <a:t>Q4</a:t>
                      </a:r>
                    </a:p>
                  </a:txBody>
                  <a:tcPr marL="3177" marR="317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</a:pPr>
                      <a:r>
                        <a:rPr lang="en-GB" sz="900" dirty="0">
                          <a:solidFill>
                            <a:srgbClr val="FFFFFF"/>
                          </a:solidFill>
                        </a:rPr>
                        <a:t>Q1</a:t>
                      </a:r>
                    </a:p>
                  </a:txBody>
                  <a:tcPr marL="3177" marR="317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</a:pPr>
                      <a:r>
                        <a:rPr lang="en-GB" sz="900" dirty="0">
                          <a:solidFill>
                            <a:srgbClr val="FFFFFF"/>
                          </a:solidFill>
                        </a:rPr>
                        <a:t>Q2</a:t>
                      </a:r>
                    </a:p>
                  </a:txBody>
                  <a:tcPr marL="3177" marR="317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</a:pPr>
                      <a:r>
                        <a:rPr lang="en-GB" sz="900" dirty="0">
                          <a:solidFill>
                            <a:srgbClr val="FFFFFF"/>
                          </a:solidFill>
                        </a:rPr>
                        <a:t>Q3</a:t>
                      </a:r>
                    </a:p>
                  </a:txBody>
                  <a:tcPr marL="3177" marR="317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</a:pPr>
                      <a:r>
                        <a:rPr lang="en-GB" sz="900" dirty="0">
                          <a:solidFill>
                            <a:srgbClr val="FFFFFF"/>
                          </a:solidFill>
                        </a:rPr>
                        <a:t>Q4</a:t>
                      </a:r>
                    </a:p>
                  </a:txBody>
                  <a:tcPr marL="3177" marR="317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</a:pPr>
                      <a:r>
                        <a:rPr lang="en-GB" sz="900" dirty="0">
                          <a:solidFill>
                            <a:srgbClr val="FFFFFF"/>
                          </a:solidFill>
                        </a:rPr>
                        <a:t>Q1</a:t>
                      </a:r>
                    </a:p>
                  </a:txBody>
                  <a:tcPr marL="3177" marR="317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</a:pPr>
                      <a:r>
                        <a:rPr lang="en-GB" sz="900" dirty="0">
                          <a:solidFill>
                            <a:srgbClr val="FFFFFF"/>
                          </a:solidFill>
                        </a:rPr>
                        <a:t>Q2</a:t>
                      </a:r>
                    </a:p>
                  </a:txBody>
                  <a:tcPr marL="3177" marR="317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</a:pPr>
                      <a:r>
                        <a:rPr lang="en-GB" sz="900" dirty="0">
                          <a:solidFill>
                            <a:srgbClr val="FFFFFF"/>
                          </a:solidFill>
                        </a:rPr>
                        <a:t>Q3</a:t>
                      </a:r>
                    </a:p>
                  </a:txBody>
                  <a:tcPr marL="3177" marR="317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</a:pPr>
                      <a:r>
                        <a:rPr lang="en-GB" sz="900" dirty="0">
                          <a:solidFill>
                            <a:srgbClr val="FFFFFF"/>
                          </a:solidFill>
                        </a:rPr>
                        <a:t>Q4</a:t>
                      </a:r>
                    </a:p>
                  </a:txBody>
                  <a:tcPr marL="3177" marR="317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7469">
                <a:tc rowSpan="13">
                  <a:txBody>
                    <a:bodyPr/>
                    <a:lstStyle/>
                    <a:p>
                      <a:pPr marL="0" algn="ctr">
                        <a:buClrTx/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latin typeface="+mn-lt"/>
                        </a:rPr>
                        <a:t>Delivery Groups</a:t>
                      </a:r>
                    </a:p>
                  </a:txBody>
                  <a:tcPr marL="31774" marR="3177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Case Management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Customs &amp; International Trade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Core Business Platform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buClrTx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SAP CCC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 &amp; Release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 Engineering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Cloud &amp; Infrastructure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Digital Operations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Messaging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buClrTx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Service Operations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  <a:tabLst/>
                        <a:defRPr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lvl="2" indent="0" algn="l" fontAlgn="b">
                        <a:buClrTx/>
                      </a:pPr>
                      <a:r>
                        <a:rPr lang="en-GB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Service Desk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31774" marR="31774" marT="8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31774" marR="31774" marT="8407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182563" lvl="2" indent="0" algn="l" fontAlgn="b">
                        <a:buClrTx/>
                      </a:pPr>
                      <a:r>
                        <a:rPr lang="en-GB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Fujitsu Service Operations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 dirty="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Workplace &amp; Corporate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7469">
                <a:tc rowSpan="12">
                  <a:txBody>
                    <a:bodyPr/>
                    <a:lstStyle/>
                    <a:p>
                      <a:pPr marL="0" algn="ctr">
                        <a:buClrTx/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latin typeface="+mn-lt"/>
                        </a:rPr>
                        <a:t>Functional Areas</a:t>
                      </a:r>
                    </a:p>
                  </a:txBody>
                  <a:tcPr marL="31774" marR="3177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buClrTx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Account</a:t>
                      </a:r>
                      <a:r>
                        <a:rPr lang="en-GB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&amp; Portfolio Mgmt.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buClrTx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Strat., Architecture &amp; Design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 dirty="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Security &amp; Information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 dirty="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buClrTx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Digital Delivery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 dirty="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182563" lvl="2" indent="0" algn="l" fontAlgn="b">
                        <a:buClrTx/>
                      </a:pPr>
                      <a:r>
                        <a:rPr lang="en-GB" sz="900" b="1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Print &amp; Scan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 dirty="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buClrTx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Valuation Office Agency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fontAlgn="b">
                        <a:buClrTx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 Delivery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 dirty="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buClrTx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Shared Services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fontAlgn="b">
                        <a:buClrTx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HR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fontAlgn="b">
                        <a:buClrTx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Finance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fontAlgn="b">
                        <a:buClrTx/>
                      </a:pPr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Comms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87469">
                <a:tc vMerge="1">
                  <a:txBody>
                    <a:bodyPr/>
                    <a:lstStyle/>
                    <a:p>
                      <a:pPr marL="0"/>
                      <a:endParaRPr lang="en-GB" sz="1000" dirty="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>
                        <a:buClrTx/>
                      </a:pPr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Commercial</a:t>
                      </a:r>
                    </a:p>
                  </a:txBody>
                  <a:tcPr marL="63549" marR="6354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81334" rtl="0" eaLnBrk="1" fontAlgn="b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None/>
                      </a:pPr>
                      <a:endParaRPr lang="en-GB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74" marR="31774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62" y="291157"/>
            <a:ext cx="8560782" cy="775700"/>
          </a:xfrm>
        </p:spPr>
        <p:txBody>
          <a:bodyPr/>
          <a:lstStyle/>
          <a:p>
            <a:pPr eaLnBrk="0" hangingPunct="0">
              <a:lnSpc>
                <a:spcPts val="2700"/>
              </a:lnSpc>
              <a:spcAft>
                <a:spcPct val="0"/>
              </a:spcAft>
            </a:pPr>
            <a:r>
              <a:rPr lang="en-GB" sz="2600" kern="1200" dirty="0">
                <a:solidFill>
                  <a:srgbClr val="008D8E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 where services transition from suppliers to HMRC / RCDTS on a phased basis through to Q2 2017/18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439109" y="6241141"/>
            <a:ext cx="386665" cy="222421"/>
          </a:xfrm>
          <a:prstGeom prst="rightArrow">
            <a:avLst/>
          </a:prstGeom>
          <a:solidFill>
            <a:srgbClr val="FCD64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76617" tIns="31774" rIns="0" bIns="31774" rtlCol="0" anchor="ctr"/>
          <a:lstStyle/>
          <a:p>
            <a:r>
              <a:rPr lang="en-GB" sz="883" dirty="0">
                <a:solidFill>
                  <a:srgbClr val="000000"/>
                </a:solidFill>
              </a:rPr>
              <a:t>Accenture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984121" y="6241141"/>
            <a:ext cx="386665" cy="222421"/>
          </a:xfrm>
          <a:prstGeom prst="rightArrow">
            <a:avLst/>
          </a:prstGeom>
          <a:solidFill>
            <a:srgbClr val="61A48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76617" tIns="31774" rIns="0" bIns="31774" rtlCol="0" anchor="ctr"/>
          <a:lstStyle/>
          <a:p>
            <a:r>
              <a:rPr lang="en-GB" sz="883" dirty="0">
                <a:solidFill>
                  <a:srgbClr val="000000"/>
                </a:solidFill>
              </a:rPr>
              <a:t>HMRC/RCDTS</a:t>
            </a:r>
          </a:p>
        </p:txBody>
      </p:sp>
      <p:sp>
        <p:nvSpPr>
          <p:cNvPr id="11" name="BainBulletsConfiguration" hidden="1"/>
          <p:cNvSpPr txBox="1"/>
          <p:nvPr/>
        </p:nvSpPr>
        <p:spPr>
          <a:xfrm>
            <a:off x="11210" y="252560"/>
            <a:ext cx="7846522" cy="79557"/>
          </a:xfrm>
          <a:prstGeom prst="rect">
            <a:avLst/>
          </a:prstGeom>
          <a:noFill/>
        </p:spPr>
        <p:txBody>
          <a:bodyPr vert="horz" wrap="square" lIns="31774" tIns="31774" rIns="31774" bIns="31774" rtlCol="0">
            <a:spAutoFit/>
          </a:bodyPr>
          <a:lstStyle/>
          <a:p>
            <a:r>
              <a:rPr lang="en-GB" sz="100">
                <a:solidFill>
                  <a:srgbClr val="FFFFFF"/>
                </a:solidFill>
              </a:rPr>
              <a:t>33_84 49_84</a:t>
            </a:r>
            <a:endParaRPr lang="en-GB" sz="100" dirty="0" err="1">
              <a:solidFill>
                <a:srgbClr val="FFFFFF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478107" y="6241141"/>
            <a:ext cx="386665" cy="222421"/>
          </a:xfrm>
          <a:prstGeom prst="rightArrow">
            <a:avLst/>
          </a:prstGeom>
          <a:solidFill>
            <a:srgbClr val="CC666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76617" tIns="31774" rIns="0" bIns="31774" rtlCol="0" anchor="ctr"/>
          <a:lstStyle/>
          <a:p>
            <a:r>
              <a:rPr lang="en-GB" sz="883" dirty="0">
                <a:solidFill>
                  <a:srgbClr val="000000"/>
                </a:solidFill>
              </a:rPr>
              <a:t>Fujitsu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306791" y="6241141"/>
            <a:ext cx="386665" cy="222421"/>
          </a:xfrm>
          <a:prstGeom prst="rightArrow">
            <a:avLst/>
          </a:prstGeom>
          <a:solidFill>
            <a:srgbClr val="0091B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76617" tIns="31774" rIns="0" bIns="31774" rtlCol="0" anchor="ctr"/>
          <a:lstStyle/>
          <a:p>
            <a:r>
              <a:rPr lang="en-GB" sz="883" dirty="0" err="1">
                <a:solidFill>
                  <a:schemeClr val="tx1">
                    <a:lumMod val="50000"/>
                  </a:schemeClr>
                </a:solidFill>
              </a:rPr>
              <a:t>Capgemini</a:t>
            </a:r>
            <a:endParaRPr lang="en-GB" sz="883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7548327" y="6241141"/>
            <a:ext cx="386665" cy="222421"/>
          </a:xfrm>
          <a:prstGeom prst="rightArrow">
            <a:avLst/>
          </a:prstGeom>
          <a:solidFill>
            <a:srgbClr val="8761A9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76617" tIns="31774" rIns="0" bIns="31774" rtlCol="0" anchor="ctr"/>
          <a:lstStyle/>
          <a:p>
            <a:r>
              <a:rPr lang="en-GB" sz="883" dirty="0">
                <a:solidFill>
                  <a:srgbClr val="000000"/>
                </a:solidFill>
              </a:rPr>
              <a:t>Re-procured</a:t>
            </a:r>
          </a:p>
        </p:txBody>
      </p:sp>
      <p:sp>
        <p:nvSpPr>
          <p:cNvPr id="68" name="Right Arrow 67"/>
          <p:cNvSpPr/>
          <p:nvPr/>
        </p:nvSpPr>
        <p:spPr>
          <a:xfrm>
            <a:off x="6400112" y="6241141"/>
            <a:ext cx="386665" cy="222421"/>
          </a:xfrm>
          <a:prstGeom prst="rightArrow">
            <a:avLst/>
          </a:prstGeom>
          <a:solidFill>
            <a:srgbClr val="D7A15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76617" tIns="31774" rIns="0" bIns="31774" rtlCol="0" anchor="ctr"/>
          <a:lstStyle/>
          <a:p>
            <a:pPr>
              <a:lnSpc>
                <a:spcPct val="80000"/>
              </a:lnSpc>
            </a:pPr>
            <a:r>
              <a:rPr lang="en-GB" sz="883" dirty="0">
                <a:solidFill>
                  <a:schemeClr val="tx1"/>
                </a:solidFill>
              </a:rPr>
              <a:t>Accenture, </a:t>
            </a:r>
            <a:br>
              <a:rPr lang="en-GB" sz="883" dirty="0">
                <a:solidFill>
                  <a:schemeClr val="tx1"/>
                </a:solidFill>
              </a:rPr>
            </a:br>
            <a:r>
              <a:rPr lang="en-GB" sz="883" dirty="0">
                <a:solidFill>
                  <a:schemeClr val="tx1"/>
                </a:solidFill>
              </a:rPr>
              <a:t>Equal Experts, </a:t>
            </a:r>
            <a:br>
              <a:rPr lang="en-GB" sz="883" dirty="0">
                <a:solidFill>
                  <a:schemeClr val="tx1"/>
                </a:solidFill>
              </a:rPr>
            </a:br>
            <a:r>
              <a:rPr lang="en-GB" sz="883" dirty="0">
                <a:solidFill>
                  <a:schemeClr val="tx1"/>
                </a:solidFill>
              </a:rPr>
              <a:t>+ Others</a:t>
            </a:r>
          </a:p>
        </p:txBody>
      </p:sp>
      <p:sp>
        <p:nvSpPr>
          <p:cNvPr id="50" name="Slide Number Placeholder 1"/>
          <p:cNvSpPr txBox="1">
            <a:spLocks/>
          </p:cNvSpPr>
          <p:nvPr/>
        </p:nvSpPr>
        <p:spPr>
          <a:xfrm>
            <a:off x="8460432" y="6428850"/>
            <a:ext cx="378194" cy="2283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C360F7D-CA71-F644-9175-0B9C7ED141FF}" type="slidenum">
              <a:rPr lang="en-GB" sz="1000" smtClean="0">
                <a:solidFill>
                  <a:srgbClr val="008D8E"/>
                </a:solidFill>
              </a:rPr>
              <a:pPr algn="r"/>
              <a:t>11</a:t>
            </a:fld>
            <a:endParaRPr lang="en-GB" sz="1000" dirty="0">
              <a:solidFill>
                <a:srgbClr val="008D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5092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4538664" y="6245225"/>
            <a:ext cx="4167187" cy="153888"/>
          </a:xfrm>
        </p:spPr>
        <p:txBody>
          <a:bodyPr/>
          <a:lstStyle/>
          <a:p>
            <a:fld id="{CC360F7D-CA71-F644-9175-0B9C7ED141FF}" type="slidenum">
              <a:rPr lang="en-GB" sz="1000" smtClean="0">
                <a:solidFill>
                  <a:srgbClr val="008D8E"/>
                </a:solidFill>
              </a:rPr>
              <a:pPr/>
              <a:t>12</a:t>
            </a:fld>
            <a:endParaRPr lang="en-GB" sz="1000" dirty="0">
              <a:solidFill>
                <a:srgbClr val="008D8E"/>
              </a:solidFill>
            </a:endParaRPr>
          </a:p>
        </p:txBody>
      </p:sp>
      <p:sp>
        <p:nvSpPr>
          <p:cNvPr id="3" name="Rectangle 12"/>
          <p:cNvSpPr txBox="1">
            <a:spLocks noChangeArrowheads="1"/>
          </p:cNvSpPr>
          <p:nvPr/>
        </p:nvSpPr>
        <p:spPr bwMode="auto">
          <a:xfrm>
            <a:off x="332014" y="251682"/>
            <a:ext cx="8436429" cy="69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700"/>
              </a:lnSpc>
            </a:pPr>
            <a:r>
              <a:rPr lang="en-GB" sz="2600" dirty="0">
                <a:solidFill>
                  <a:srgbClr val="008D8E"/>
                </a:solidFill>
                <a:cs typeface="Arial" panose="020B0604020202020204" pitchFamily="34" charset="0"/>
              </a:rPr>
              <a:t>…resulting in the supplier map balance changing to a desired split between internal and external delivery…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42370" y="4242839"/>
            <a:ext cx="1307968" cy="235855"/>
          </a:xfrm>
          <a:prstGeom prst="rect">
            <a:avLst/>
          </a:prstGeom>
          <a:solidFill>
            <a:srgbClr val="7030A0"/>
          </a:solidFill>
          <a:ln w="19050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</a:rPr>
              <a:t>SAP  AM&amp;AD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133665" y="4242839"/>
            <a:ext cx="1514534" cy="235855"/>
          </a:xfrm>
          <a:prstGeom prst="rect">
            <a:avLst/>
          </a:prstGeom>
          <a:solidFill>
            <a:srgbClr val="7030A0"/>
          </a:solidFill>
          <a:ln w="19050" cap="flat" cmpd="sng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</a:rPr>
              <a:t>Legacy AM and AD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054757" y="4242839"/>
            <a:ext cx="1487024" cy="23585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7F7F7F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GB" sz="837" kern="0" dirty="0">
                <a:solidFill>
                  <a:schemeClr val="bg1"/>
                </a:solidFill>
                <a:ea typeface="Arial"/>
                <a:cs typeface="Arial"/>
              </a:rPr>
              <a:t>Data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42370" y="4508164"/>
            <a:ext cx="1307968" cy="117586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666" tIns="43506" rIns="83666" bIns="43506" numCol="1" rtlCol="0" anchor="ctr" anchorCtr="0" compatLnSpc="1">
            <a:prstTxWarp prst="textNoShape">
              <a:avLst/>
            </a:prstTxWarp>
          </a:bodyPr>
          <a:lstStyle/>
          <a:p>
            <a:pPr marL="159372" indent="-159372" defTabSz="849984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837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support transformation to ETMP and ERP</a:t>
            </a:r>
          </a:p>
          <a:p>
            <a:pPr marL="159372" indent="-159372" defTabSz="849984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837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Benchmarking of services in 2017</a:t>
            </a:r>
          </a:p>
          <a:p>
            <a:pPr marL="159372" indent="-159372" defTabSz="849984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837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New AM support pricing model to be agreed in work off plan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133665" y="4508164"/>
            <a:ext cx="1514534" cy="117586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666" tIns="43506" rIns="83666" bIns="43506" numCol="1" rtlCol="0" anchor="ctr" anchorCtr="0" compatLnSpc="1">
            <a:prstTxWarp prst="textNoShape">
              <a:avLst/>
            </a:prstTxWarp>
          </a:bodyPr>
          <a:lstStyle/>
          <a:p>
            <a:pPr marL="159372" indent="-159372" defTabSz="849984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837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mange the run down of the legacy estate in transformation to </a:t>
            </a:r>
            <a:r>
              <a:rPr lang="en-GB" sz="837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new platforms</a:t>
            </a:r>
            <a:endParaRPr lang="en-GB" sz="837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59372" indent="-159372" defTabSz="849984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837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Manage the shutdown of legacy systems once service migrated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054757" y="4508164"/>
            <a:ext cx="1487024" cy="117586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666" tIns="43506" rIns="83666" bIns="43506" numCol="1" rtlCol="0" anchor="ctr" anchorCtr="0" compatLnSpc="1">
            <a:prstTxWarp prst="textNoShape">
              <a:avLst/>
            </a:prstTxWarp>
          </a:bodyPr>
          <a:lstStyle/>
          <a:p>
            <a:pPr marL="159372" indent="-159372" defTabSz="849984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837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Project </a:t>
            </a:r>
            <a:r>
              <a:rPr lang="en-GB" sz="837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shutdown legacy data warehouses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835174" y="4242839"/>
            <a:ext cx="2136257" cy="23585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7F7F7F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-GB" sz="837" kern="0" dirty="0">
                <a:solidFill>
                  <a:schemeClr val="bg1"/>
                </a:solidFill>
                <a:ea typeface="Arial"/>
                <a:cs typeface="Arial"/>
              </a:rPr>
              <a:t>Hosting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835174" y="4508164"/>
            <a:ext cx="2136257" cy="117586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666" tIns="43506" rIns="83666" bIns="43506" numCol="1" rtlCol="0" anchor="ctr" anchorCtr="0" compatLnSpc="1">
            <a:prstTxWarp prst="textNoShape">
              <a:avLst/>
            </a:prstTxWarp>
          </a:bodyPr>
          <a:lstStyle/>
          <a:p>
            <a:pPr marL="159372" indent="-159372" defTabSz="849984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837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Sunset </a:t>
            </a:r>
            <a:r>
              <a:rPr lang="en-GB" sz="837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negotiation </a:t>
            </a:r>
            <a:r>
              <a:rPr lang="en-GB" sz="837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GB" sz="837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traditional hosting </a:t>
            </a:r>
            <a:r>
              <a:rPr lang="en-GB" sz="837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facilitate virtualisation </a:t>
            </a:r>
            <a:r>
              <a:rPr lang="en-GB" sz="837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GB" sz="837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Public Cloud</a:t>
            </a:r>
          </a:p>
          <a:p>
            <a:pPr marL="159372" indent="-159372" defTabSz="849984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837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Annual Benchmarking of </a:t>
            </a:r>
            <a:r>
              <a:rPr lang="en-GB" sz="837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services </a:t>
            </a:r>
            <a:r>
              <a:rPr lang="en-GB" sz="837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commencing Q2 of 2017</a:t>
            </a:r>
          </a:p>
          <a:p>
            <a:pPr marL="159372" indent="-159372" defTabSz="849984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837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Platform transformation commencing </a:t>
            </a:r>
            <a:r>
              <a:rPr lang="en-GB" sz="837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during </a:t>
            </a:r>
            <a:r>
              <a:rPr lang="en-GB" sz="837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16/17</a:t>
            </a:r>
            <a:endParaRPr lang="en-GB" sz="837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6820" y="1223765"/>
            <a:ext cx="7794961" cy="26306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83666" tIns="43506" rIns="83666" bIns="43506" numCol="1" rtlCol="0" anchor="ctr" anchorCtr="0" compatLnSpc="1">
            <a:prstTxWarp prst="textNoShape">
              <a:avLst/>
            </a:prstTxWarp>
          </a:bodyPr>
          <a:lstStyle/>
          <a:p>
            <a:pPr algn="ctr" defTabSz="849984" fontAlgn="base">
              <a:spcBef>
                <a:spcPct val="0"/>
              </a:spcBef>
              <a:spcAft>
                <a:spcPct val="0"/>
              </a:spcAft>
            </a:pPr>
            <a:endParaRPr lang="en-GB" sz="223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hape 1029"/>
          <p:cNvSpPr/>
          <p:nvPr/>
        </p:nvSpPr>
        <p:spPr>
          <a:xfrm>
            <a:off x="2290220" y="1750741"/>
            <a:ext cx="5055630" cy="201444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17" y="54809"/>
                </a:moveTo>
                <a:lnTo>
                  <a:pt x="6105" y="0"/>
                </a:ln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ubicBezTo>
                  <a:pt x="112" y="97692"/>
                  <a:pt x="-114" y="74809"/>
                  <a:pt x="617" y="54809"/>
                </a:cubicBezTo>
                <a:close/>
              </a:path>
            </a:pathLst>
          </a:custGeom>
          <a:solidFill>
            <a:schemeClr val="accent3">
              <a:lumMod val="85000"/>
            </a:schemeClr>
          </a:solidFill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8" name="Shape 1030"/>
          <p:cNvSpPr/>
          <p:nvPr/>
        </p:nvSpPr>
        <p:spPr>
          <a:xfrm rot="16200000">
            <a:off x="2301957" y="2552381"/>
            <a:ext cx="1119632" cy="423539"/>
          </a:xfrm>
          <a:prstGeom prst="rect">
            <a:avLst/>
          </a:prstGeom>
          <a:solidFill>
            <a:srgbClr val="009DDB"/>
          </a:solidFill>
          <a:ln w="190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Case Management</a:t>
            </a:r>
          </a:p>
        </p:txBody>
      </p:sp>
      <p:sp>
        <p:nvSpPr>
          <p:cNvPr id="19" name="Shape 1031"/>
          <p:cNvSpPr/>
          <p:nvPr/>
        </p:nvSpPr>
        <p:spPr>
          <a:xfrm rot="16200000">
            <a:off x="5919146" y="2552381"/>
            <a:ext cx="1119632" cy="423539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Data Engineering</a:t>
            </a:r>
          </a:p>
        </p:txBody>
      </p:sp>
      <p:sp>
        <p:nvSpPr>
          <p:cNvPr id="20" name="Shape 1032"/>
          <p:cNvSpPr/>
          <p:nvPr/>
        </p:nvSpPr>
        <p:spPr>
          <a:xfrm rot="16200000">
            <a:off x="3335439" y="2552381"/>
            <a:ext cx="1119632" cy="423539"/>
          </a:xfrm>
          <a:prstGeom prst="rect">
            <a:avLst/>
          </a:prstGeom>
          <a:solidFill>
            <a:srgbClr val="7030A0"/>
          </a:solidFill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SAP CCC</a:t>
            </a:r>
          </a:p>
        </p:txBody>
      </p:sp>
      <p:sp>
        <p:nvSpPr>
          <p:cNvPr id="21" name="Shape 1033"/>
          <p:cNvSpPr/>
          <p:nvPr/>
        </p:nvSpPr>
        <p:spPr>
          <a:xfrm rot="16200000">
            <a:off x="2818697" y="2552381"/>
            <a:ext cx="1119632" cy="423539"/>
          </a:xfrm>
          <a:prstGeom prst="rect">
            <a:avLst/>
          </a:prstGeom>
          <a:solidFill>
            <a:srgbClr val="009DDB"/>
          </a:solidFill>
          <a:ln w="190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1774" tIns="0" rIns="31774" bIns="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Customs and International Trade</a:t>
            </a:r>
          </a:p>
        </p:txBody>
      </p:sp>
      <p:sp>
        <p:nvSpPr>
          <p:cNvPr id="22" name="Shape 1034"/>
          <p:cNvSpPr/>
          <p:nvPr/>
        </p:nvSpPr>
        <p:spPr>
          <a:xfrm rot="16200000">
            <a:off x="5402404" y="2552381"/>
            <a:ext cx="1119632" cy="423539"/>
          </a:xfrm>
          <a:prstGeom prst="rect">
            <a:avLst/>
          </a:prstGeom>
          <a:solidFill>
            <a:srgbClr val="009DDB"/>
          </a:solidFill>
          <a:ln w="190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Digital Operations</a:t>
            </a:r>
          </a:p>
        </p:txBody>
      </p:sp>
      <p:sp>
        <p:nvSpPr>
          <p:cNvPr id="23" name="Shape 1035"/>
          <p:cNvSpPr/>
          <p:nvPr/>
        </p:nvSpPr>
        <p:spPr>
          <a:xfrm rot="16200000">
            <a:off x="6435887" y="2552381"/>
            <a:ext cx="1119632" cy="423539"/>
          </a:xfrm>
          <a:prstGeom prst="rect">
            <a:avLst/>
          </a:prstGeom>
          <a:solidFill>
            <a:srgbClr val="FFC000"/>
          </a:solidFill>
          <a:ln w="190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1774" tIns="0" rIns="31774" bIns="0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ea typeface="Arial"/>
                <a:cs typeface="Arial"/>
                <a:sym typeface="Arial"/>
              </a:rPr>
              <a:t>Workplace and Corporate Services</a:t>
            </a:r>
          </a:p>
        </p:txBody>
      </p:sp>
      <p:sp>
        <p:nvSpPr>
          <p:cNvPr id="24" name="Shape 1036"/>
          <p:cNvSpPr/>
          <p:nvPr/>
        </p:nvSpPr>
        <p:spPr>
          <a:xfrm rot="16200000">
            <a:off x="4885662" y="2552381"/>
            <a:ext cx="1119632" cy="423539"/>
          </a:xfrm>
          <a:prstGeom prst="rect">
            <a:avLst/>
          </a:prstGeom>
          <a:solidFill>
            <a:srgbClr val="009DDB"/>
          </a:solidFill>
          <a:ln w="190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Messaging</a:t>
            </a:r>
          </a:p>
        </p:txBody>
      </p:sp>
      <p:sp>
        <p:nvSpPr>
          <p:cNvPr id="25" name="Shape 1037"/>
          <p:cNvSpPr/>
          <p:nvPr/>
        </p:nvSpPr>
        <p:spPr>
          <a:xfrm>
            <a:off x="2652959" y="1861246"/>
            <a:ext cx="4557473" cy="274953"/>
          </a:xfrm>
          <a:prstGeom prst="rect">
            <a:avLst/>
          </a:prstGeom>
          <a:solidFill>
            <a:srgbClr val="009DDB"/>
          </a:solidFill>
          <a:ln w="190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Service Operations</a:t>
            </a:r>
          </a:p>
        </p:txBody>
      </p:sp>
      <p:sp>
        <p:nvSpPr>
          <p:cNvPr id="26" name="Shape 1038"/>
          <p:cNvSpPr/>
          <p:nvPr/>
        </p:nvSpPr>
        <p:spPr>
          <a:xfrm>
            <a:off x="854330" y="1316893"/>
            <a:ext cx="1429542" cy="399580"/>
          </a:xfrm>
          <a:prstGeom prst="rect">
            <a:avLst/>
          </a:prstGeom>
          <a:solidFill>
            <a:srgbClr val="009DDB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VOA</a:t>
            </a:r>
          </a:p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IT Services</a:t>
            </a:r>
          </a:p>
        </p:txBody>
      </p:sp>
      <p:sp>
        <p:nvSpPr>
          <p:cNvPr id="27" name="Shape 1039"/>
          <p:cNvSpPr/>
          <p:nvPr/>
        </p:nvSpPr>
        <p:spPr>
          <a:xfrm>
            <a:off x="2309853" y="1316893"/>
            <a:ext cx="1429542" cy="39958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Digital Delivery</a:t>
            </a:r>
          </a:p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Centres</a:t>
            </a:r>
          </a:p>
        </p:txBody>
      </p:sp>
      <p:sp>
        <p:nvSpPr>
          <p:cNvPr id="28" name="Shape 1041"/>
          <p:cNvSpPr/>
          <p:nvPr/>
        </p:nvSpPr>
        <p:spPr>
          <a:xfrm>
            <a:off x="825846" y="2639982"/>
            <a:ext cx="1500205" cy="1131558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1774" tIns="31774" rIns="31774" bIns="31774" anchor="t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Development,</a:t>
            </a:r>
            <a:b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</a:b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Test &amp; Ops</a:t>
            </a:r>
          </a:p>
        </p:txBody>
      </p:sp>
      <p:sp>
        <p:nvSpPr>
          <p:cNvPr id="29" name="Shape 1050"/>
          <p:cNvSpPr/>
          <p:nvPr/>
        </p:nvSpPr>
        <p:spPr>
          <a:xfrm>
            <a:off x="4722037" y="3077440"/>
            <a:ext cx="423539" cy="266964"/>
          </a:xfrm>
          <a:prstGeom prst="rect">
            <a:avLst/>
          </a:prstGeom>
          <a:solidFill>
            <a:srgbClr val="00B0F0"/>
          </a:solidFill>
          <a:ln w="19050">
            <a:solidFill>
              <a:schemeClr val="bg1"/>
            </a:solidFill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837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0" name="Shape 1054"/>
          <p:cNvSpPr/>
          <p:nvPr/>
        </p:nvSpPr>
        <p:spPr>
          <a:xfrm>
            <a:off x="2652959" y="3392101"/>
            <a:ext cx="1139369" cy="269464"/>
          </a:xfrm>
          <a:prstGeom prst="rect">
            <a:avLst/>
          </a:prstGeom>
          <a:solidFill>
            <a:srgbClr val="009DDB"/>
          </a:solidFill>
          <a:ln w="19050">
            <a:solidFill>
              <a:schemeClr val="bg1"/>
            </a:solidFill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837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1" name="Shape 1055"/>
          <p:cNvSpPr/>
          <p:nvPr/>
        </p:nvSpPr>
        <p:spPr>
          <a:xfrm>
            <a:off x="3792328" y="3392101"/>
            <a:ext cx="1139369" cy="269464"/>
          </a:xfrm>
          <a:prstGeom prst="rect">
            <a:avLst/>
          </a:prstGeom>
          <a:solidFill>
            <a:srgbClr val="7030A0"/>
          </a:solidFill>
          <a:ln w="19050">
            <a:solidFill>
              <a:schemeClr val="bg1"/>
            </a:solidFill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837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2" name="Shape 1057"/>
          <p:cNvSpPr/>
          <p:nvPr/>
        </p:nvSpPr>
        <p:spPr>
          <a:xfrm>
            <a:off x="6071064" y="3392101"/>
            <a:ext cx="1139369" cy="269464"/>
          </a:xfrm>
          <a:prstGeom prst="rect">
            <a:avLst/>
          </a:prstGeom>
          <a:solidFill>
            <a:srgbClr val="FFC000"/>
          </a:solidFill>
          <a:ln w="19050">
            <a:solidFill>
              <a:schemeClr val="bg1"/>
            </a:solidFill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837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3" name="Shape 1058"/>
          <p:cNvSpPr/>
          <p:nvPr/>
        </p:nvSpPr>
        <p:spPr>
          <a:xfrm>
            <a:off x="2652957" y="3391717"/>
            <a:ext cx="4557473" cy="274953"/>
          </a:xfrm>
          <a:prstGeom prst="rect">
            <a:avLst/>
          </a:prstGeom>
          <a:noFill/>
          <a:ln w="190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endParaRPr lang="en-GB" sz="837" kern="0" dirty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4" name="Shape 1059"/>
          <p:cNvSpPr/>
          <p:nvPr/>
        </p:nvSpPr>
        <p:spPr>
          <a:xfrm>
            <a:off x="4209870" y="3045703"/>
            <a:ext cx="410503" cy="266964"/>
          </a:xfrm>
          <a:prstGeom prst="rect">
            <a:avLst/>
          </a:prstGeom>
          <a:solidFill>
            <a:srgbClr val="00B0F0"/>
          </a:solidFill>
          <a:ln w="19050">
            <a:solidFill>
              <a:schemeClr val="bg1"/>
            </a:solidFill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837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5" name="Shape 1060"/>
          <p:cNvSpPr/>
          <p:nvPr/>
        </p:nvSpPr>
        <p:spPr>
          <a:xfrm>
            <a:off x="4199928" y="2206295"/>
            <a:ext cx="423539" cy="868017"/>
          </a:xfrm>
          <a:prstGeom prst="rect">
            <a:avLst/>
          </a:prstGeom>
          <a:solidFill>
            <a:srgbClr val="7030A0"/>
          </a:solidFill>
          <a:ln w="19050">
            <a:solidFill>
              <a:schemeClr val="bg1"/>
            </a:solidFill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837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6" name="Shape 1061"/>
          <p:cNvSpPr/>
          <p:nvPr/>
        </p:nvSpPr>
        <p:spPr>
          <a:xfrm rot="16200000">
            <a:off x="3852180" y="2552381"/>
            <a:ext cx="1119632" cy="423539"/>
          </a:xfrm>
          <a:prstGeom prst="rect">
            <a:avLst/>
          </a:prstGeom>
          <a:noFill/>
          <a:ln w="1905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Test and Release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480967" y="1380519"/>
            <a:ext cx="970518" cy="89825"/>
          </a:xfrm>
          <a:prstGeom prst="rect">
            <a:avLst/>
          </a:prstGeom>
          <a:solidFill>
            <a:srgbClr val="009DDB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666" tIns="43506" rIns="83666" bIns="43506" numCol="1" rtlCol="0" anchor="ctr" anchorCtr="0" compatLnSpc="1">
            <a:prstTxWarp prst="textNoShape">
              <a:avLst/>
            </a:prstTxWarp>
          </a:bodyPr>
          <a:lstStyle/>
          <a:p>
            <a:pPr algn="ctr" defTabSz="849984" fontAlgn="base">
              <a:spcBef>
                <a:spcPct val="0"/>
              </a:spcBef>
              <a:spcAft>
                <a:spcPct val="0"/>
              </a:spcAft>
            </a:pPr>
            <a:r>
              <a:rPr lang="en-GB" sz="465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Move into HMRC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480967" y="1494523"/>
            <a:ext cx="970518" cy="89825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666" tIns="43506" rIns="83666" bIns="43506" numCol="1" rtlCol="0" anchor="ctr" anchorCtr="0" compatLnSpc="1">
            <a:prstTxWarp prst="textNoShape">
              <a:avLst/>
            </a:prstTxWarp>
          </a:bodyPr>
          <a:lstStyle/>
          <a:p>
            <a:pPr algn="ctr" defTabSz="849984" fontAlgn="base">
              <a:spcBef>
                <a:spcPct val="0"/>
              </a:spcBef>
              <a:spcAft>
                <a:spcPct val="0"/>
              </a:spcAft>
            </a:pPr>
            <a:r>
              <a:rPr lang="en-GB" sz="465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Finishes  </a:t>
            </a:r>
            <a:r>
              <a:rPr lang="en-GB" sz="465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7480967" y="1608527"/>
            <a:ext cx="970518" cy="89825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666" tIns="43506" rIns="83666" bIns="43506" numCol="1" rtlCol="0" anchor="ctr" anchorCtr="0" compatLnSpc="1">
            <a:prstTxWarp prst="textNoShape">
              <a:avLst/>
            </a:prstTxWarp>
          </a:bodyPr>
          <a:lstStyle/>
          <a:p>
            <a:pPr algn="ctr" defTabSz="849984" fontAlgn="base">
              <a:spcBef>
                <a:spcPct val="0"/>
              </a:spcBef>
              <a:spcAft>
                <a:spcPct val="0"/>
              </a:spcAft>
            </a:pPr>
            <a:r>
              <a:rPr lang="en-GB" sz="465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Transform &amp; partner post 2017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7480967" y="1722529"/>
            <a:ext cx="970518" cy="8982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666" tIns="43506" rIns="83666" bIns="43506" numCol="1" rtlCol="0" anchor="ctr" anchorCtr="0" compatLnSpc="1">
            <a:prstTxWarp prst="textNoShape">
              <a:avLst/>
            </a:prstTxWarp>
          </a:bodyPr>
          <a:lstStyle/>
          <a:p>
            <a:pPr algn="ctr" defTabSz="849984" fontAlgn="base">
              <a:spcBef>
                <a:spcPct val="0"/>
              </a:spcBef>
              <a:spcAft>
                <a:spcPct val="0"/>
              </a:spcAft>
            </a:pPr>
            <a:r>
              <a:rPr lang="en-GB" sz="465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Re-procure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806627" y="1202317"/>
            <a:ext cx="333746" cy="2068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9984" fontAlgn="base">
              <a:spcBef>
                <a:spcPct val="0"/>
              </a:spcBef>
              <a:spcAft>
                <a:spcPct val="0"/>
              </a:spcAft>
            </a:pPr>
            <a:r>
              <a:rPr lang="en-GB" sz="744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KEY</a:t>
            </a:r>
          </a:p>
        </p:txBody>
      </p:sp>
      <p:cxnSp>
        <p:nvCxnSpPr>
          <p:cNvPr id="42" name="Straight Arrow Connector 41"/>
          <p:cNvCxnSpPr>
            <a:stCxn id="20" idx="0"/>
            <a:endCxn id="6" idx="0"/>
          </p:cNvCxnSpPr>
          <p:nvPr/>
        </p:nvCxnSpPr>
        <p:spPr bwMode="auto">
          <a:xfrm flipH="1">
            <a:off x="1396354" y="2764150"/>
            <a:ext cx="2287131" cy="1478689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>
            <a:stCxn id="47" idx="1"/>
            <a:endCxn id="7" idx="0"/>
          </p:cNvCxnSpPr>
          <p:nvPr/>
        </p:nvCxnSpPr>
        <p:spPr bwMode="auto">
          <a:xfrm flipH="1">
            <a:off x="2890932" y="2643430"/>
            <a:ext cx="1831105" cy="1599409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>
            <a:stCxn id="49" idx="2"/>
            <a:endCxn id="12" idx="0"/>
          </p:cNvCxnSpPr>
          <p:nvPr/>
        </p:nvCxnSpPr>
        <p:spPr bwMode="auto">
          <a:xfrm>
            <a:off x="5501379" y="3661565"/>
            <a:ext cx="401923" cy="581275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>
            <a:stCxn id="19" idx="1"/>
            <a:endCxn id="8" idx="0"/>
          </p:cNvCxnSpPr>
          <p:nvPr/>
        </p:nvCxnSpPr>
        <p:spPr bwMode="auto">
          <a:xfrm>
            <a:off x="6478962" y="3323967"/>
            <a:ext cx="1319307" cy="918874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Shape 1049"/>
          <p:cNvSpPr/>
          <p:nvPr/>
        </p:nvSpPr>
        <p:spPr>
          <a:xfrm>
            <a:off x="4722037" y="2209422"/>
            <a:ext cx="423539" cy="868017"/>
          </a:xfrm>
          <a:prstGeom prst="rect">
            <a:avLst/>
          </a:prstGeom>
          <a:solidFill>
            <a:srgbClr val="7030A0"/>
          </a:solidFill>
          <a:ln w="19050">
            <a:solidFill>
              <a:srgbClr val="C00000"/>
            </a:solidFill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837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48" name="Shape 1053"/>
          <p:cNvSpPr/>
          <p:nvPr/>
        </p:nvSpPr>
        <p:spPr>
          <a:xfrm rot="16200000">
            <a:off x="4344616" y="2575345"/>
            <a:ext cx="1134979" cy="423539"/>
          </a:xfrm>
          <a:prstGeom prst="rect">
            <a:avLst/>
          </a:prstGeom>
          <a:noFill/>
          <a:ln w="1905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cs typeface="Arial"/>
                <a:sym typeface="Arial"/>
              </a:rPr>
              <a:t>Core Business Platform</a:t>
            </a:r>
          </a:p>
        </p:txBody>
      </p:sp>
      <p:sp>
        <p:nvSpPr>
          <p:cNvPr id="49" name="Shape 1056"/>
          <p:cNvSpPr/>
          <p:nvPr/>
        </p:nvSpPr>
        <p:spPr>
          <a:xfrm>
            <a:off x="4931695" y="3392101"/>
            <a:ext cx="1139369" cy="269464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C00000"/>
            </a:solidFill>
          </a:ln>
        </p:spPr>
        <p:txBody>
          <a:bodyPr lIns="31774" tIns="31774" rIns="31774" bIns="31774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837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22065" y="3423872"/>
            <a:ext cx="463588" cy="221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FFFFFF"/>
              </a:buClr>
              <a:buSzPct val="25000"/>
              <a:buFont typeface="Arial"/>
              <a:buNone/>
            </a:pPr>
            <a:r>
              <a:rPr lang="en-GB" sz="837" kern="0" dirty="0">
                <a:solidFill>
                  <a:srgbClr val="FFFFFF"/>
                </a:solidFill>
                <a:ea typeface="Arial"/>
                <a:sym typeface="Arial"/>
              </a:rPr>
              <a:t>Cloud</a:t>
            </a:r>
          </a:p>
        </p:txBody>
      </p:sp>
    </p:spTree>
    <p:extLst>
      <p:ext uri="{BB962C8B-B14F-4D97-AF65-F5344CB8AC3E}">
        <p14:creationId xmlns:p14="http://schemas.microsoft.com/office/powerpoint/2010/main" val="3673185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5030"/>
            <a:ext cx="8229600" cy="4951752"/>
          </a:xfrm>
        </p:spPr>
        <p:txBody>
          <a:bodyPr/>
          <a:lstStyle/>
          <a:p>
            <a:pPr marL="446088" indent="-446088">
              <a:lnSpc>
                <a:spcPts val="1900"/>
              </a:lnSpc>
              <a:buFont typeface="+mj-lt"/>
              <a:buAutoNum type="arabicPeriod"/>
            </a:pPr>
            <a:r>
              <a:rPr lang="en-GB" sz="1800" dirty="0"/>
              <a:t>Phased the implementations / service transitions</a:t>
            </a:r>
          </a:p>
          <a:p>
            <a:pPr marL="446088" indent="-446088">
              <a:lnSpc>
                <a:spcPts val="1900"/>
              </a:lnSpc>
              <a:buFont typeface="+mj-lt"/>
              <a:buAutoNum type="arabicPeriod"/>
            </a:pPr>
            <a:r>
              <a:rPr lang="en-GB" sz="1800" dirty="0"/>
              <a:t>Sequenced phasing with 1</a:t>
            </a:r>
            <a:r>
              <a:rPr lang="en-GB" sz="1800" baseline="30000" dirty="0"/>
              <a:t>st</a:t>
            </a:r>
            <a:r>
              <a:rPr lang="en-GB" sz="1800" dirty="0"/>
              <a:t> ‘wave’ non-business impacting services</a:t>
            </a:r>
          </a:p>
          <a:p>
            <a:pPr marL="446088" indent="-446088">
              <a:lnSpc>
                <a:spcPts val="1900"/>
              </a:lnSpc>
              <a:buFont typeface="+mj-lt"/>
              <a:buAutoNum type="arabicPeriod"/>
            </a:pPr>
            <a:r>
              <a:rPr lang="en-GB" sz="1800" dirty="0"/>
              <a:t>Design Authority established</a:t>
            </a:r>
          </a:p>
          <a:p>
            <a:pPr marL="446088" lvl="0" indent="-446088">
              <a:lnSpc>
                <a:spcPts val="1900"/>
              </a:lnSpc>
              <a:buFont typeface="+mj-lt"/>
              <a:buAutoNum type="arabicPeriod"/>
            </a:pPr>
            <a:r>
              <a:rPr lang="en-GB" sz="1800" dirty="0"/>
              <a:t>Used a 3</a:t>
            </a:r>
            <a:r>
              <a:rPr lang="en-GB" sz="1800" baseline="30000" dirty="0"/>
              <a:t>rd</a:t>
            </a:r>
            <a:r>
              <a:rPr lang="en-GB" sz="1800" dirty="0"/>
              <a:t> party transition specialist with detailed 9 month methodology under a managed service contract</a:t>
            </a:r>
          </a:p>
          <a:p>
            <a:pPr marL="446088" lvl="0" indent="-446088">
              <a:lnSpc>
                <a:spcPts val="1900"/>
              </a:lnSpc>
              <a:buFont typeface="+mj-lt"/>
              <a:buAutoNum type="arabicPeriod"/>
            </a:pPr>
            <a:r>
              <a:rPr lang="en-GB" sz="1800" dirty="0"/>
              <a:t>Mixed economy teams – external specialists, internal service leads, contingent labour</a:t>
            </a:r>
          </a:p>
          <a:p>
            <a:pPr marL="446088" lvl="0" indent="-446088">
              <a:lnSpc>
                <a:spcPts val="1900"/>
              </a:lnSpc>
              <a:buFont typeface="+mj-lt"/>
              <a:buAutoNum type="arabicPeriod"/>
            </a:pPr>
            <a:r>
              <a:rPr lang="en-GB" sz="1800" dirty="0"/>
              <a:t>All functions took responsibility for parts of the transition – IT, HR, Finance, </a:t>
            </a:r>
            <a:r>
              <a:rPr lang="en-GB" sz="1800" dirty="0" smtClean="0"/>
              <a:t>Estates </a:t>
            </a:r>
            <a:r>
              <a:rPr lang="en-GB" sz="1800" dirty="0"/>
              <a:t>…</a:t>
            </a:r>
          </a:p>
          <a:p>
            <a:pPr marL="446088" lvl="0" indent="-446088">
              <a:lnSpc>
                <a:spcPts val="1900"/>
              </a:lnSpc>
              <a:buFont typeface="+mj-lt"/>
              <a:buAutoNum type="arabicPeriod"/>
            </a:pPr>
            <a:r>
              <a:rPr lang="en-GB" sz="1800" dirty="0"/>
              <a:t>Revised supplier contract exit schedules to a common form across all parties</a:t>
            </a:r>
          </a:p>
          <a:p>
            <a:pPr marL="446088" lvl="0" indent="-446088">
              <a:lnSpc>
                <a:spcPts val="1900"/>
              </a:lnSpc>
              <a:buFont typeface="+mj-lt"/>
              <a:buAutoNum type="arabicPeriod"/>
            </a:pPr>
            <a:r>
              <a:rPr lang="en-GB" sz="1800" dirty="0"/>
              <a:t>High degree of governance and reporting, including weekly supplier exec/SRO meets</a:t>
            </a:r>
          </a:p>
          <a:p>
            <a:pPr marL="446088" lvl="0" indent="-446088">
              <a:lnSpc>
                <a:spcPts val="1900"/>
              </a:lnSpc>
              <a:buFont typeface="+mj-lt"/>
              <a:buAutoNum type="arabicPeriod"/>
            </a:pPr>
            <a:r>
              <a:rPr lang="en-GB" sz="1800" dirty="0"/>
              <a:t>Detailed planning and controls put in place, but used an agile critical path instead of integrating all plans</a:t>
            </a:r>
          </a:p>
          <a:p>
            <a:pPr marL="446088" lvl="0" indent="-446088">
              <a:lnSpc>
                <a:spcPts val="1900"/>
              </a:lnSpc>
              <a:buFont typeface="+mj-lt"/>
              <a:buAutoNum type="arabicPeriod"/>
            </a:pPr>
            <a:r>
              <a:rPr lang="en-GB" sz="1800" dirty="0"/>
              <a:t>Skills developed and both IP and capabilities transferred to the Department</a:t>
            </a:r>
          </a:p>
          <a:p>
            <a:pPr marL="446088" lvl="0" indent="-446088">
              <a:lnSpc>
                <a:spcPts val="1900"/>
              </a:lnSpc>
              <a:buFont typeface="+mj-lt"/>
              <a:buAutoNum type="arabicPeriod"/>
            </a:pPr>
            <a:r>
              <a:rPr lang="en-GB" sz="1800" dirty="0"/>
              <a:t>Continual incumbent supplier negotiations and management to manage step down</a:t>
            </a:r>
          </a:p>
          <a:p>
            <a:pPr lvl="0">
              <a:buFont typeface="+mj-lt"/>
              <a:buAutoNum type="arabicPeriod"/>
            </a:pPr>
            <a:endParaRPr lang="en-GB" sz="1800" dirty="0"/>
          </a:p>
        </p:txBody>
      </p:sp>
      <p:sp>
        <p:nvSpPr>
          <p:cNvPr id="16387" name="Slide Number Placeholder 60"/>
          <p:cNvSpPr>
            <a:spLocks noGrp="1"/>
          </p:cNvSpPr>
          <p:nvPr>
            <p:ph type="sldNum" sz="quarter" idx="4294967295"/>
          </p:nvPr>
        </p:nvSpPr>
        <p:spPr>
          <a:xfrm>
            <a:off x="8218488" y="6195218"/>
            <a:ext cx="468312" cy="13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CC4B539-F981-48D5-BD24-D64ECA428003}" type="slidenum">
              <a:rPr lang="en-GB" smtClean="0">
                <a:solidFill>
                  <a:srgbClr val="008D8E"/>
                </a:solidFill>
              </a:rPr>
              <a:pPr/>
              <a:t>13</a:t>
            </a:fld>
            <a:endParaRPr lang="en-GB" dirty="0">
              <a:solidFill>
                <a:srgbClr val="008D8E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13861" y="53577"/>
            <a:ext cx="8516278" cy="834431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457200" algn="l" rtl="0" fontAlgn="base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/>
            <a:r>
              <a:rPr lang="en-GB" dirty="0">
                <a:solidFill>
                  <a:srgbClr val="008D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HMRC insights…</a:t>
            </a:r>
          </a:p>
        </p:txBody>
      </p:sp>
    </p:spTree>
    <p:extLst>
      <p:ext uri="{BB962C8B-B14F-4D97-AF65-F5344CB8AC3E}">
        <p14:creationId xmlns:p14="http://schemas.microsoft.com/office/powerpoint/2010/main" val="162549339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772816"/>
            <a:ext cx="6194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We’re the </a:t>
            </a:r>
            <a:r>
              <a:rPr lang="en-GB" sz="2000" dirty="0"/>
              <a:t>UK’s tax, payments and customs authority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42" y="2462220"/>
            <a:ext cx="8386736" cy="2838988"/>
          </a:xfrm>
          <a:prstGeom prst="rect">
            <a:avLst/>
          </a:prstGeom>
        </p:spPr>
      </p:pic>
      <p:sp>
        <p:nvSpPr>
          <p:cNvPr id="8" name="Rectangle 12"/>
          <p:cNvSpPr txBox="1">
            <a:spLocks noChangeArrowheads="1"/>
          </p:cNvSpPr>
          <p:nvPr/>
        </p:nvSpPr>
        <p:spPr bwMode="auto">
          <a:xfrm>
            <a:off x="655324" y="241351"/>
            <a:ext cx="7831878" cy="61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>
              <a:lnSpc>
                <a:spcPts val="2700"/>
              </a:lnSpc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2600" dirty="0">
                <a:solidFill>
                  <a:srgbClr val="008D8E"/>
                </a:solidFill>
                <a:cs typeface="Arial" panose="020B0604020202020204" pitchFamily="34" charset="0"/>
              </a:rPr>
              <a:t>HMRC at a glance</a:t>
            </a:r>
          </a:p>
        </p:txBody>
      </p:sp>
    </p:spTree>
    <p:extLst>
      <p:ext uri="{BB962C8B-B14F-4D97-AF65-F5344CB8AC3E}">
        <p14:creationId xmlns:p14="http://schemas.microsoft.com/office/powerpoint/2010/main" val="30328167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932FC1-F83D-4223-BCC6-34681F25044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132856"/>
            <a:ext cx="8102303" cy="2736304"/>
          </a:xfrm>
          <a:prstGeom prst="rect">
            <a:avLst/>
          </a:prstGeom>
        </p:spPr>
      </p:pic>
      <p:sp>
        <p:nvSpPr>
          <p:cNvPr id="8" name="Rectangle 12"/>
          <p:cNvSpPr txBox="1">
            <a:spLocks noChangeArrowheads="1"/>
          </p:cNvSpPr>
          <p:nvPr/>
        </p:nvSpPr>
        <p:spPr bwMode="auto">
          <a:xfrm>
            <a:off x="655324" y="241351"/>
            <a:ext cx="7831878" cy="61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>
              <a:lnSpc>
                <a:spcPts val="2700"/>
              </a:lnSpc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2600" dirty="0">
                <a:solidFill>
                  <a:srgbClr val="008D8E"/>
                </a:solidFill>
                <a:cs typeface="Arial" panose="020B0604020202020204" pitchFamily="34" charset="0"/>
              </a:rPr>
              <a:t>With one of the largest IT estates in Europe</a:t>
            </a:r>
          </a:p>
        </p:txBody>
      </p:sp>
    </p:spTree>
    <p:extLst>
      <p:ext uri="{BB962C8B-B14F-4D97-AF65-F5344CB8AC3E}">
        <p14:creationId xmlns:p14="http://schemas.microsoft.com/office/powerpoint/2010/main" val="337542059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 txBox="1">
            <a:spLocks noChangeArrowheads="1"/>
          </p:cNvSpPr>
          <p:nvPr/>
        </p:nvSpPr>
        <p:spPr bwMode="auto">
          <a:xfrm>
            <a:off x="655324" y="241351"/>
            <a:ext cx="7831878" cy="61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>
              <a:lnSpc>
                <a:spcPts val="2700"/>
              </a:lnSpc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2600" dirty="0">
                <a:solidFill>
                  <a:srgbClr val="008D8E"/>
                </a:solidFill>
                <a:cs typeface="Arial" panose="020B0604020202020204" pitchFamily="34" charset="0"/>
              </a:rPr>
              <a:t>… the Aspire contract delivered circa 84</a:t>
            </a:r>
            <a:r>
              <a:rPr lang="en-GB" altLang="en-US" sz="2600" dirty="0" smtClean="0">
                <a:solidFill>
                  <a:srgbClr val="008D8E"/>
                </a:solidFill>
                <a:cs typeface="Arial" panose="020B0604020202020204" pitchFamily="34" charset="0"/>
              </a:rPr>
              <a:t>% of </a:t>
            </a:r>
            <a:r>
              <a:rPr lang="en-GB" altLang="en-US" sz="2600" dirty="0">
                <a:solidFill>
                  <a:srgbClr val="008D8E"/>
                </a:solidFill>
                <a:cs typeface="Arial" panose="020B0604020202020204" pitchFamily="34" charset="0"/>
              </a:rPr>
              <a:t>HMRC IT services but was </a:t>
            </a:r>
            <a:r>
              <a:rPr lang="en-GB" altLang="en-US" sz="2600" dirty="0" smtClean="0">
                <a:solidFill>
                  <a:srgbClr val="008D8E"/>
                </a:solidFill>
                <a:cs typeface="Arial" panose="020B0604020202020204" pitchFamily="34" charset="0"/>
              </a:rPr>
              <a:t>inflexible </a:t>
            </a:r>
            <a:r>
              <a:rPr lang="en-GB" altLang="en-US" sz="2600" dirty="0">
                <a:solidFill>
                  <a:srgbClr val="008D8E"/>
                </a:solidFill>
                <a:cs typeface="Arial" panose="020B0604020202020204" pitchFamily="34" charset="0"/>
              </a:rPr>
              <a:t>and expensive…</a:t>
            </a:r>
          </a:p>
        </p:txBody>
      </p:sp>
      <p:grpSp>
        <p:nvGrpSpPr>
          <p:cNvPr id="40" name="Group 3"/>
          <p:cNvGrpSpPr>
            <a:grpSpLocks/>
          </p:cNvGrpSpPr>
          <p:nvPr/>
        </p:nvGrpSpPr>
        <p:grpSpPr bwMode="auto">
          <a:xfrm>
            <a:off x="655324" y="1277492"/>
            <a:ext cx="7589084" cy="2439540"/>
            <a:chOff x="3206211" y="871538"/>
            <a:chExt cx="5534037" cy="7032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Rectangle 40"/>
            <p:cNvSpPr/>
            <p:nvPr/>
          </p:nvSpPr>
          <p:spPr bwMode="auto">
            <a:xfrm>
              <a:off x="3206211" y="871538"/>
              <a:ext cx="5497525" cy="703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0800">
              <a:noFill/>
              <a:miter lim="400000"/>
            </a:ln>
            <a:effectLst/>
            <a:ex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GB" sz="837" dirty="0">
                <a:solidFill>
                  <a:srgbClr val="3B3A3D"/>
                </a:solidFill>
                <a:latin typeface="Calibri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2" name="Group 2"/>
            <p:cNvGrpSpPr>
              <a:grpSpLocks/>
            </p:cNvGrpSpPr>
            <p:nvPr/>
          </p:nvGrpSpPr>
          <p:grpSpPr bwMode="auto">
            <a:xfrm>
              <a:off x="3290361" y="909637"/>
              <a:ext cx="5449887" cy="627064"/>
              <a:chOff x="1380633" y="1292994"/>
              <a:chExt cx="5315135" cy="626755"/>
            </a:xfrm>
          </p:grpSpPr>
          <p:sp>
            <p:nvSpPr>
              <p:cNvPr id="43" name="Content Placeholder 1"/>
              <p:cNvSpPr>
                <a:spLocks/>
              </p:cNvSpPr>
              <p:nvPr/>
            </p:nvSpPr>
            <p:spPr bwMode="auto">
              <a:xfrm>
                <a:off x="1380633" y="1332807"/>
                <a:ext cx="2312582" cy="252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ts val="2100"/>
                  </a:lnSpc>
                  <a:buChar char="•"/>
                  <a:defRPr sz="3200">
                    <a:solidFill>
                      <a:schemeClr val="tx2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ts val="2100"/>
                  </a:lnSpc>
                  <a:spcAft>
                    <a:spcPts val="800"/>
                  </a:spcAft>
                  <a:buClr>
                    <a:schemeClr val="tx2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ts val="2100"/>
                  </a:lnSpc>
                  <a:spcBef>
                    <a:spcPts val="400"/>
                  </a:spcBef>
                  <a:spcAft>
                    <a:spcPts val="800"/>
                  </a:spcAft>
                  <a:buClr>
                    <a:schemeClr val="tx2"/>
                  </a:buClr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ts val="1900"/>
                  </a:lnSpc>
                  <a:spcAft>
                    <a:spcPts val="800"/>
                  </a:spcAft>
                  <a:buClr>
                    <a:schemeClr val="tx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558"/>
                  </a:spcBef>
                  <a:buNone/>
                </a:pPr>
                <a:r>
                  <a:rPr lang="en-GB" altLang="en-US" sz="1301" b="1" dirty="0">
                    <a:solidFill>
                      <a:srgbClr val="3B3A3D"/>
                    </a:solidFill>
                    <a:latin typeface="Calibri" panose="020F0502020204030204" pitchFamily="34" charset="0"/>
                  </a:rPr>
                  <a:t>Key statistics:</a:t>
                </a:r>
              </a:p>
            </p:txBody>
          </p:sp>
          <p:sp>
            <p:nvSpPr>
              <p:cNvPr id="44" name="Content Placeholder 1"/>
              <p:cNvSpPr>
                <a:spLocks/>
              </p:cNvSpPr>
              <p:nvPr/>
            </p:nvSpPr>
            <p:spPr bwMode="auto">
              <a:xfrm>
                <a:off x="4979053" y="1292995"/>
                <a:ext cx="1692000" cy="21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ts val="2100"/>
                  </a:lnSpc>
                  <a:buChar char="•"/>
                  <a:defRPr sz="3200">
                    <a:solidFill>
                      <a:schemeClr val="tx2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ts val="2100"/>
                  </a:lnSpc>
                  <a:spcAft>
                    <a:spcPts val="800"/>
                  </a:spcAft>
                  <a:buClr>
                    <a:schemeClr val="tx2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ts val="2100"/>
                  </a:lnSpc>
                  <a:spcBef>
                    <a:spcPts val="400"/>
                  </a:spcBef>
                  <a:spcAft>
                    <a:spcPts val="800"/>
                  </a:spcAft>
                  <a:buClr>
                    <a:schemeClr val="tx2"/>
                  </a:buClr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ts val="1900"/>
                  </a:lnSpc>
                  <a:spcAft>
                    <a:spcPts val="800"/>
                  </a:spcAft>
                  <a:buClr>
                    <a:schemeClr val="tx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558"/>
                  </a:spcBef>
                  <a:buNone/>
                </a:pPr>
                <a:r>
                  <a:rPr lang="en-GB" altLang="en-US" sz="1116" dirty="0">
                    <a:solidFill>
                      <a:srgbClr val="3B3A3D"/>
                    </a:solidFill>
                    <a:latin typeface="Calibri" panose="020F0502020204030204" pitchFamily="34" charset="0"/>
                  </a:rPr>
                  <a:t>(84% of HMRC ICT spend)</a:t>
                </a:r>
              </a:p>
            </p:txBody>
          </p:sp>
          <p:sp>
            <p:nvSpPr>
              <p:cNvPr id="45" name="Content Placeholder 1"/>
              <p:cNvSpPr>
                <a:spLocks/>
              </p:cNvSpPr>
              <p:nvPr/>
            </p:nvSpPr>
            <p:spPr bwMode="auto">
              <a:xfrm>
                <a:off x="2857148" y="1498372"/>
                <a:ext cx="3096000" cy="21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ts val="2100"/>
                  </a:lnSpc>
                  <a:buChar char="•"/>
                  <a:defRPr sz="3200">
                    <a:solidFill>
                      <a:schemeClr val="tx2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ts val="2100"/>
                  </a:lnSpc>
                  <a:spcAft>
                    <a:spcPts val="800"/>
                  </a:spcAft>
                  <a:buClr>
                    <a:schemeClr val="tx2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ts val="2100"/>
                  </a:lnSpc>
                  <a:spcBef>
                    <a:spcPts val="400"/>
                  </a:spcBef>
                  <a:spcAft>
                    <a:spcPts val="800"/>
                  </a:spcAft>
                  <a:buClr>
                    <a:schemeClr val="tx2"/>
                  </a:buClr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ts val="1900"/>
                  </a:lnSpc>
                  <a:spcAft>
                    <a:spcPts val="800"/>
                  </a:spcAft>
                  <a:buClr>
                    <a:schemeClr val="tx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558"/>
                  </a:spcBef>
                  <a:buNone/>
                </a:pPr>
                <a:r>
                  <a:rPr lang="en-GB" altLang="en-US" sz="1116" dirty="0">
                    <a:solidFill>
                      <a:srgbClr val="3B3A3D"/>
                    </a:solidFill>
                    <a:latin typeface="Calibri" panose="020F0502020204030204" pitchFamily="34" charset="0"/>
                  </a:rPr>
                  <a:t>£7.9bn cumulative spend July 2004 – March 2014</a:t>
                </a:r>
              </a:p>
            </p:txBody>
          </p:sp>
          <p:sp>
            <p:nvSpPr>
              <p:cNvPr id="46" name="Content Placeholder 1"/>
              <p:cNvSpPr>
                <a:spLocks/>
              </p:cNvSpPr>
              <p:nvPr/>
            </p:nvSpPr>
            <p:spPr bwMode="auto">
              <a:xfrm>
                <a:off x="2857148" y="1703749"/>
                <a:ext cx="3096000" cy="21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ts val="2100"/>
                  </a:lnSpc>
                  <a:buChar char="•"/>
                  <a:defRPr sz="3200">
                    <a:solidFill>
                      <a:schemeClr val="tx2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ts val="2100"/>
                  </a:lnSpc>
                  <a:spcAft>
                    <a:spcPts val="800"/>
                  </a:spcAft>
                  <a:buClr>
                    <a:schemeClr val="tx2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ts val="2100"/>
                  </a:lnSpc>
                  <a:spcBef>
                    <a:spcPts val="400"/>
                  </a:spcBef>
                  <a:spcAft>
                    <a:spcPts val="800"/>
                  </a:spcAft>
                  <a:buClr>
                    <a:schemeClr val="tx2"/>
                  </a:buClr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ts val="1900"/>
                  </a:lnSpc>
                  <a:spcAft>
                    <a:spcPts val="800"/>
                  </a:spcAft>
                  <a:buClr>
                    <a:schemeClr val="tx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558"/>
                  </a:spcBef>
                  <a:buNone/>
                </a:pPr>
                <a:r>
                  <a:rPr lang="en-GB" altLang="en-US" sz="1116" dirty="0">
                    <a:solidFill>
                      <a:srgbClr val="3B3A3D"/>
                    </a:solidFill>
                    <a:latin typeface="Calibri" panose="020F0502020204030204" pitchFamily="34" charset="0"/>
                  </a:rPr>
                  <a:t>Enables &gt;£500bn tax collection pa</a:t>
                </a:r>
              </a:p>
            </p:txBody>
          </p:sp>
          <p:sp>
            <p:nvSpPr>
              <p:cNvPr id="47" name="Content Placeholder 1"/>
              <p:cNvSpPr>
                <a:spLocks/>
              </p:cNvSpPr>
              <p:nvPr/>
            </p:nvSpPr>
            <p:spPr bwMode="auto">
              <a:xfrm>
                <a:off x="2857148" y="1292995"/>
                <a:ext cx="1980000" cy="21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ts val="2100"/>
                  </a:lnSpc>
                  <a:buChar char="•"/>
                  <a:defRPr sz="3200">
                    <a:solidFill>
                      <a:schemeClr val="tx2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ts val="2100"/>
                  </a:lnSpc>
                  <a:spcAft>
                    <a:spcPts val="800"/>
                  </a:spcAft>
                  <a:buClr>
                    <a:schemeClr val="tx2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ts val="2100"/>
                  </a:lnSpc>
                  <a:spcBef>
                    <a:spcPts val="400"/>
                  </a:spcBef>
                  <a:spcAft>
                    <a:spcPts val="800"/>
                  </a:spcAft>
                  <a:buClr>
                    <a:schemeClr val="tx2"/>
                  </a:buClr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ts val="1900"/>
                  </a:lnSpc>
                  <a:spcAft>
                    <a:spcPts val="800"/>
                  </a:spcAft>
                  <a:buClr>
                    <a:schemeClr val="tx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558"/>
                  </a:spcBef>
                  <a:buNone/>
                </a:pPr>
                <a:r>
                  <a:rPr lang="en-GB" altLang="en-US" sz="1116" dirty="0">
                    <a:solidFill>
                      <a:srgbClr val="3B3A3D"/>
                    </a:solidFill>
                    <a:latin typeface="Calibri" panose="020F0502020204030204" pitchFamily="34" charset="0"/>
                  </a:rPr>
                  <a:t>Current spend ~£850m pa    </a:t>
                </a:r>
              </a:p>
            </p:txBody>
          </p:sp>
          <p:sp>
            <p:nvSpPr>
              <p:cNvPr id="48" name="Rectangle 1"/>
              <p:cNvSpPr>
                <a:spLocks noChangeArrowheads="1"/>
              </p:cNvSpPr>
              <p:nvPr/>
            </p:nvSpPr>
            <p:spPr bwMode="auto">
              <a:xfrm>
                <a:off x="2753032" y="1292994"/>
                <a:ext cx="3942736" cy="6267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lnSpc>
                    <a:spcPts val="2100"/>
                  </a:lnSpc>
                  <a:buChar char="•"/>
                  <a:defRPr sz="3200">
                    <a:solidFill>
                      <a:schemeClr val="tx2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ts val="2100"/>
                  </a:lnSpc>
                  <a:spcAft>
                    <a:spcPts val="800"/>
                  </a:spcAft>
                  <a:buClr>
                    <a:schemeClr val="tx2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ts val="2100"/>
                  </a:lnSpc>
                  <a:spcBef>
                    <a:spcPts val="400"/>
                  </a:spcBef>
                  <a:spcAft>
                    <a:spcPts val="800"/>
                  </a:spcAft>
                  <a:buClr>
                    <a:schemeClr val="tx2"/>
                  </a:buClr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ts val="1900"/>
                  </a:lnSpc>
                  <a:spcAft>
                    <a:spcPts val="800"/>
                  </a:spcAft>
                  <a:buClr>
                    <a:schemeClr val="tx2"/>
                  </a:buClr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40000"/>
                  </a:spcAft>
                  <a:buFont typeface="Arial" panose="020B0604020202020204" pitchFamily="34" charset="0"/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buFontTx/>
                  <a:buNone/>
                </a:pPr>
                <a:endParaRPr lang="en-US" altLang="en-US" sz="837" dirty="0">
                  <a:solidFill>
                    <a:srgbClr val="3B3A3D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59788" y="6269038"/>
            <a:ext cx="230187" cy="138112"/>
          </a:xfrm>
        </p:spPr>
        <p:txBody>
          <a:bodyPr/>
          <a:lstStyle/>
          <a:p>
            <a:pPr>
              <a:defRPr/>
            </a:pPr>
            <a:fld id="{9BE62B06-2BCC-44B0-9B28-0FA4FC22EAC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3697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51520" y="5733256"/>
            <a:ext cx="2160240" cy="864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Geneva" charset="0"/>
              <a:cs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3734" y="1626461"/>
            <a:ext cx="3620818" cy="2244434"/>
          </a:xfrm>
          <a:prstGeom prst="rect">
            <a:avLst/>
          </a:prstGeom>
        </p:spPr>
      </p:pic>
      <p:sp>
        <p:nvSpPr>
          <p:cNvPr id="30" name="BainBulletsConfiguration" hidden="1"/>
          <p:cNvSpPr txBox="1"/>
          <p:nvPr/>
        </p:nvSpPr>
        <p:spPr>
          <a:xfrm>
            <a:off x="11210" y="252560"/>
            <a:ext cx="7846522" cy="79557"/>
          </a:xfrm>
          <a:prstGeom prst="rect">
            <a:avLst/>
          </a:prstGeom>
          <a:noFill/>
        </p:spPr>
        <p:txBody>
          <a:bodyPr vert="horz" wrap="square" lIns="31774" tIns="31774" rIns="31774" bIns="31774" rtlCol="0">
            <a:spAutoFit/>
          </a:bodyPr>
          <a:lstStyle/>
          <a:p>
            <a:r>
              <a:rPr lang="en-GB" sz="100" dirty="0">
                <a:solidFill>
                  <a:srgbClr val="FFFFFF"/>
                </a:solidFill>
              </a:rPr>
              <a:t>11_85 62_85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13862" y="1666729"/>
          <a:ext cx="4493949" cy="431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1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07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643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4366">
                <a:tc rowSpan="9">
                  <a:txBody>
                    <a:bodyPr/>
                    <a:lstStyle/>
                    <a:p>
                      <a:pPr algn="ctr">
                        <a:buClrTx/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</a:rPr>
                        <a:t>High-level direction</a:t>
                      </a:r>
                    </a:p>
                  </a:txBody>
                  <a:tcPr marL="15887" marR="15887" marT="15887" marB="15887" vert="vert2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61A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Structure</a:t>
                      </a: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18000" marT="18000" marB="1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Delivery Groups &amp; Functional Areas</a:t>
                      </a:r>
                    </a:p>
                    <a:p>
                      <a:pPr marL="182563" marR="0" lvl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CDIO-2 Target Organisation Chart</a:t>
                      </a: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D64D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9009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18000" marT="18000" marB="1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Accountabilities</a:t>
                      </a: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18000" marT="18000" marB="1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Summary of Delivery Group &amp; Functional Area accountabilities</a:t>
                      </a: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6399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18000" marT="18000" marB="1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Governance</a:t>
                      </a: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18000" marT="18000" marB="1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Summary of CDIO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governance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RAPIDs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for ‘top 20’ 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CDIO decisions </a:t>
                      </a:r>
                      <a:endParaRPr lang="en-GB" sz="9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CDIO 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KPIs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9009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18000" marT="18000" marB="1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Culture &amp; ways </a:t>
                      </a:r>
                      <a:br>
                        <a:rPr lang="en-GB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of working</a:t>
                      </a: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18000" marT="18000" marB="1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Summary of CDIO 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target culture and ways of working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[to be defined subsequently]</a:t>
                      </a: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0996">
                <a:tc vMerge="1">
                  <a:txBody>
                    <a:bodyPr/>
                    <a:lstStyle/>
                    <a:p>
                      <a:pPr algn="ctr"/>
                      <a:endParaRPr lang="en-GB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vert="vert2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Capabilities</a:t>
                      </a:r>
                    </a:p>
                  </a:txBody>
                  <a:tcPr marL="40354" marR="40354" marT="40354" marB="40354" vert="vert27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People</a:t>
                      </a: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B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HMRC/RCDTS principles (one organisation)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Per-DG /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Functional Area DG FTE targets by quarter to June 2018 (per business case, as updated), including SR15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31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Technology</a:t>
                      </a: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B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CDIO Tooling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principles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ITSM strategy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OSS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strategy</a:t>
                      </a: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76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Suppliers</a:t>
                      </a: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B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Capabilities to be retained (Hydra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principles)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supplier landscape (by quarter, to June 2018)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43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Processes</a:t>
                      </a: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B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indent="-182563" algn="l" defTabSz="981334" rtl="0" eaLnBrk="1" fontAlgn="auto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List of processes to be centrally defined</a:t>
                      </a: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0625"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18000" marT="18000" marB="1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Location</a:t>
                      </a: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DD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18000" marR="18000" marT="18000" marB="18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432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 panose="020B0604030504040204" pitchFamily="34" charset="0"/>
                        <a:buChar char="•"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BOF plans, by quarter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(or year, as required)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15887" marR="15887" marT="15887" marB="15887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>
            <p:custDataLst>
              <p:tags r:id="rId1"/>
            </p:custDataLst>
          </p:nvPr>
        </p:nvSpPr>
        <p:spPr>
          <a:xfrm>
            <a:off x="313861" y="1253817"/>
            <a:ext cx="4574642" cy="323785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xy" algn="b"/>
          </a:blipFill>
        </p:spPr>
        <p:txBody>
          <a:bodyPr vert="horz" wrap="square" lIns="0" tIns="0" rIns="0" bIns="78465" rtlCol="0" anchor="b">
            <a:spAutoFit/>
          </a:bodyPr>
          <a:lstStyle/>
          <a:p>
            <a:pPr algn="ctr"/>
            <a:r>
              <a:rPr lang="en-GB" sz="1589" b="1" cap="all" dirty="0"/>
              <a:t>TOM Summary / overall guidance</a:t>
            </a:r>
          </a:p>
        </p:txBody>
      </p:sp>
      <p:sp>
        <p:nvSpPr>
          <p:cNvPr id="10" name="TextBox 9"/>
          <p:cNvSpPr txBox="1"/>
          <p:nvPr>
            <p:custDataLst>
              <p:tags r:id="rId2"/>
            </p:custDataLst>
          </p:nvPr>
        </p:nvSpPr>
        <p:spPr>
          <a:xfrm>
            <a:off x="5217517" y="1253817"/>
            <a:ext cx="3612624" cy="323785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xy" algn="b"/>
          </a:blipFill>
        </p:spPr>
        <p:txBody>
          <a:bodyPr vert="horz" wrap="square" lIns="0" tIns="0" rIns="0" bIns="78465" rtlCol="0" anchor="b">
            <a:spAutoFit/>
          </a:bodyPr>
          <a:lstStyle/>
          <a:p>
            <a:pPr algn="ctr"/>
            <a:r>
              <a:rPr lang="en-GB" sz="1589" b="1" cap="all" dirty="0"/>
              <a:t>Capabilities taxonomy</a:t>
            </a:r>
          </a:p>
        </p:txBody>
      </p:sp>
      <p:sp>
        <p:nvSpPr>
          <p:cNvPr id="55" name="TextBox 54"/>
          <p:cNvSpPr txBox="1"/>
          <p:nvPr>
            <p:custDataLst>
              <p:tags r:id="rId3"/>
            </p:custDataLst>
          </p:nvPr>
        </p:nvSpPr>
        <p:spPr>
          <a:xfrm>
            <a:off x="5217517" y="4051872"/>
            <a:ext cx="3612624" cy="323785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xy" algn="b"/>
          </a:blipFill>
        </p:spPr>
        <p:txBody>
          <a:bodyPr vert="horz" wrap="square" lIns="0" tIns="0" rIns="0" bIns="78465" rtlCol="0" anchor="b">
            <a:spAutoFit/>
          </a:bodyPr>
          <a:lstStyle/>
          <a:p>
            <a:pPr algn="ctr"/>
            <a:r>
              <a:rPr lang="en-GB" sz="1589" b="1" cap="all" dirty="0"/>
              <a:t>Further guidance &amp; templates</a:t>
            </a: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5217516" y="4417958"/>
            <a:ext cx="3477873" cy="716142"/>
          </a:xfrm>
          <a:prstGeom prst="rect">
            <a:avLst/>
          </a:prstGeom>
          <a:noFill/>
        </p:spPr>
        <p:txBody>
          <a:bodyPr vert="horz" wrap="square" lIns="31774" tIns="31774" rIns="31774" bIns="31774" rtlCol="0" anchor="t">
            <a:spAutoFit/>
          </a:bodyPr>
          <a:lstStyle/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dirty="0"/>
              <a:t>Summary terms of reference / guidance for CDIO-wide detailed design (DevOps model, Governance, CDIO interface with business, vendor management model, end-to-end integration, user-centric design</a:t>
            </a:r>
            <a:r>
              <a:rPr lang="en-GB" sz="1059" dirty="0" smtClean="0"/>
              <a:t>)</a:t>
            </a:r>
            <a:endParaRPr lang="en-GB" sz="1059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13862" y="291157"/>
            <a:ext cx="8664802" cy="7757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lang="fr-FR" sz="2600" kern="1200" dirty="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algn="l" rtl="0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algn="l" rtl="0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algn="l" rtl="0" eaLnBrk="0" fontAlgn="base" hangingPunct="0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457200" algn="l" rtl="0" fontAlgn="base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lnSpc>
                <a:spcPts val="27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/>
            <a:r>
              <a:rPr lang="en-GB" dirty="0"/>
              <a:t>… where the replacement strategy </a:t>
            </a:r>
            <a:r>
              <a:rPr lang="en-GB" dirty="0" smtClean="0"/>
              <a:t>required </a:t>
            </a:r>
            <a:r>
              <a:rPr lang="en-GB" dirty="0"/>
              <a:t>the creation of a Future Operating Model (FOM)…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59788" y="6269038"/>
            <a:ext cx="230187" cy="138112"/>
          </a:xfrm>
        </p:spPr>
        <p:txBody>
          <a:bodyPr/>
          <a:lstStyle/>
          <a:p>
            <a:pPr>
              <a:defRPr/>
            </a:pPr>
            <a:fld id="{453C5D25-1FBA-4B17-BE18-214083D2AE22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27512" y="5190073"/>
            <a:ext cx="3625481" cy="14773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u="sng" dirty="0" smtClean="0"/>
              <a:t>Key</a:t>
            </a:r>
          </a:p>
          <a:p>
            <a:r>
              <a:rPr lang="en-GB" sz="1000" b="1" dirty="0" smtClean="0"/>
              <a:t>BOF</a:t>
            </a:r>
            <a:r>
              <a:rPr lang="en-GB" sz="1000" dirty="0" smtClean="0"/>
              <a:t>: Building Our Future locations – a transformation programme focused on HMRC’s future office estate and creating modern working environments</a:t>
            </a:r>
          </a:p>
          <a:p>
            <a:r>
              <a:rPr lang="en-GB" sz="1000" b="1" dirty="0" smtClean="0"/>
              <a:t>CDIO Group</a:t>
            </a:r>
            <a:r>
              <a:rPr lang="en-GB" sz="1000" dirty="0" smtClean="0"/>
              <a:t>: Chief Digital &amp; Information Officer Group  - HMRC’s IT, digital and security function</a:t>
            </a:r>
          </a:p>
          <a:p>
            <a:r>
              <a:rPr lang="en-GB" sz="1000" b="1" dirty="0" smtClean="0"/>
              <a:t>DG</a:t>
            </a:r>
            <a:r>
              <a:rPr lang="en-GB" sz="1000" dirty="0" smtClean="0"/>
              <a:t>: Delivery group</a:t>
            </a:r>
          </a:p>
          <a:p>
            <a:r>
              <a:rPr lang="en-GB" sz="1000" b="1" dirty="0" smtClean="0"/>
              <a:t>RCDTS</a:t>
            </a:r>
            <a:r>
              <a:rPr lang="en-GB" sz="1000" dirty="0" smtClean="0"/>
              <a:t>: Revenue and </a:t>
            </a:r>
            <a:r>
              <a:rPr lang="en-GB" sz="1000" dirty="0"/>
              <a:t>Customs </a:t>
            </a:r>
            <a:r>
              <a:rPr lang="en-GB" sz="1000" dirty="0" smtClean="0"/>
              <a:t>Digital Technology Services Ltd- </a:t>
            </a:r>
            <a:r>
              <a:rPr lang="en-GB" sz="1000" dirty="0"/>
              <a:t>a company set up, and wholly owned, by HMRC</a:t>
            </a:r>
            <a:r>
              <a:rPr lang="en-GB" sz="1000" dirty="0" smtClean="0"/>
              <a:t>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95541397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62810" y="1211507"/>
            <a:ext cx="8815854" cy="571067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endParaRPr lang="en-GB" sz="1589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330" y="5622293"/>
            <a:ext cx="2708699" cy="93944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buClrTx/>
            </a:pPr>
            <a:endParaRPr lang="en-GB" sz="1589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62" y="291157"/>
            <a:ext cx="8664802" cy="775700"/>
          </a:xfrm>
        </p:spPr>
        <p:txBody>
          <a:bodyPr/>
          <a:lstStyle/>
          <a:p>
            <a:pPr eaLnBrk="0" hangingPunct="0">
              <a:lnSpc>
                <a:spcPts val="2700"/>
              </a:lnSpc>
              <a:spcAft>
                <a:spcPct val="0"/>
              </a:spcAft>
            </a:pPr>
            <a:r>
              <a:rPr lang="en-GB" sz="2600" kern="1200" dirty="0">
                <a:ea typeface="MS PGothic" panose="020B0600070205080204" pitchFamily="34" charset="-128"/>
                <a:cs typeface="+mj-cs"/>
              </a:rPr>
              <a:t>… and HMRC retaining four core IT capabilities to enable effective management of a multi-sourced supply chain…</a:t>
            </a:r>
          </a:p>
        </p:txBody>
      </p:sp>
      <p:sp>
        <p:nvSpPr>
          <p:cNvPr id="16" name="BainBulletsConfiguration" hidden="1"/>
          <p:cNvSpPr txBox="1"/>
          <p:nvPr/>
        </p:nvSpPr>
        <p:spPr>
          <a:xfrm>
            <a:off x="11210" y="252560"/>
            <a:ext cx="7846522" cy="79557"/>
          </a:xfrm>
          <a:prstGeom prst="rect">
            <a:avLst/>
          </a:prstGeom>
          <a:noFill/>
        </p:spPr>
        <p:txBody>
          <a:bodyPr vert="horz" wrap="square" lIns="31774" tIns="31774" rIns="31774" bIns="31774" rtlCol="0">
            <a:spAutoFit/>
          </a:bodyPr>
          <a:lstStyle/>
          <a:p>
            <a:r>
              <a:rPr lang="en-GB" sz="100" dirty="0">
                <a:solidFill>
                  <a:srgbClr val="FFFFFF"/>
                </a:solidFill>
              </a:rPr>
              <a:t>11_85 12_85 13_85 15_85 17_85 19_84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5479" y="3972903"/>
            <a:ext cx="8374660" cy="0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0737" y="1888040"/>
            <a:ext cx="0" cy="4335130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91" t="14910" r="21199" b="1518"/>
          <a:stretch/>
        </p:blipFill>
        <p:spPr>
          <a:xfrm>
            <a:off x="2895960" y="2322329"/>
            <a:ext cx="3362795" cy="3354882"/>
          </a:xfrm>
          <a:prstGeom prst="rect">
            <a:avLst/>
          </a:prstGeom>
        </p:spPr>
      </p:pic>
      <p:sp>
        <p:nvSpPr>
          <p:cNvPr id="11" name="Rectangular Callout 10"/>
          <p:cNvSpPr/>
          <p:nvPr>
            <p:custDataLst>
              <p:tags r:id="rId1"/>
            </p:custDataLst>
          </p:nvPr>
        </p:nvSpPr>
        <p:spPr>
          <a:xfrm>
            <a:off x="455479" y="4607512"/>
            <a:ext cx="2397240" cy="1515012"/>
          </a:xfrm>
          <a:prstGeom prst="wedgeRectCallout">
            <a:avLst>
              <a:gd name="adj1" fmla="val 89185"/>
              <a:gd name="adj2" fmla="val -59058"/>
            </a:avLst>
          </a:prstGeom>
          <a:solidFill>
            <a:schemeClr val="bg1"/>
          </a:solidFill>
          <a:ln w="1905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>
              <a:spcBef>
                <a:spcPts val="212"/>
              </a:spcBef>
              <a:buSzPct val="100000"/>
              <a:buFont typeface="Verdana" panose="020B0604030504040204" pitchFamily="34" charset="0"/>
            </a:pPr>
            <a:r>
              <a:rPr lang="en-GB" sz="1059" b="1" u="sng" dirty="0">
                <a:solidFill>
                  <a:srgbClr val="000000"/>
                </a:solidFill>
              </a:rPr>
              <a:t>Vendor Management</a:t>
            </a:r>
          </a:p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b="1" dirty="0">
                <a:solidFill>
                  <a:srgbClr val="000000"/>
                </a:solidFill>
              </a:rPr>
              <a:t>Delivery Groups </a:t>
            </a:r>
            <a:r>
              <a:rPr lang="en-GB" sz="1059" dirty="0">
                <a:solidFill>
                  <a:srgbClr val="000000"/>
                </a:solidFill>
              </a:rPr>
              <a:t>will be responsible for </a:t>
            </a:r>
            <a:r>
              <a:rPr lang="en-GB" sz="1059" b="1" dirty="0">
                <a:solidFill>
                  <a:srgbClr val="000000"/>
                </a:solidFill>
              </a:rPr>
              <a:t>managing their own supply chain</a:t>
            </a:r>
          </a:p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dirty="0">
                <a:solidFill>
                  <a:srgbClr val="000000"/>
                </a:solidFill>
              </a:rPr>
              <a:t>TOCM project will develop overarching </a:t>
            </a:r>
            <a:r>
              <a:rPr lang="en-GB" sz="1059" b="1" dirty="0">
                <a:solidFill>
                  <a:srgbClr val="000000"/>
                </a:solidFill>
              </a:rPr>
              <a:t>vendor management principles </a:t>
            </a:r>
            <a:r>
              <a:rPr lang="en-GB" sz="1059" dirty="0">
                <a:solidFill>
                  <a:srgbClr val="000000"/>
                </a:solidFill>
              </a:rPr>
              <a:t>for Delivery Groups to follow</a:t>
            </a:r>
          </a:p>
        </p:txBody>
      </p:sp>
      <p:sp>
        <p:nvSpPr>
          <p:cNvPr id="12" name="Rectangular Callout 11"/>
          <p:cNvSpPr/>
          <p:nvPr>
            <p:custDataLst>
              <p:tags r:id="rId2"/>
            </p:custDataLst>
          </p:nvPr>
        </p:nvSpPr>
        <p:spPr>
          <a:xfrm>
            <a:off x="455479" y="1888041"/>
            <a:ext cx="2400919" cy="1450257"/>
          </a:xfrm>
          <a:prstGeom prst="wedgeRectCallout">
            <a:avLst>
              <a:gd name="adj1" fmla="val 89178"/>
              <a:gd name="adj2" fmla="val 61683"/>
            </a:avLst>
          </a:prstGeom>
          <a:solidFill>
            <a:schemeClr val="bg1"/>
          </a:solidFill>
          <a:ln w="1905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>
              <a:spcBef>
                <a:spcPts val="508"/>
              </a:spcBef>
              <a:buSzPct val="100000"/>
            </a:pPr>
            <a:r>
              <a:rPr lang="en-GB" sz="1059" b="1" u="sng" dirty="0">
                <a:solidFill>
                  <a:srgbClr val="000000"/>
                </a:solidFill>
              </a:rPr>
              <a:t>Architecture and Design</a:t>
            </a:r>
          </a:p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b="1" dirty="0">
                <a:solidFill>
                  <a:srgbClr val="000000"/>
                </a:solidFill>
              </a:rPr>
              <a:t>Strategy &amp; Architecture (CTO)</a:t>
            </a:r>
            <a:r>
              <a:rPr lang="en-GB" sz="1059" dirty="0">
                <a:solidFill>
                  <a:srgbClr val="000000"/>
                </a:solidFill>
              </a:rPr>
              <a:t> is responsible for:</a:t>
            </a:r>
          </a:p>
          <a:p>
            <a:pPr marL="396520" lvl="1" indent="-161130">
              <a:spcBef>
                <a:spcPts val="212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sz="883" dirty="0">
                <a:solidFill>
                  <a:srgbClr val="000000"/>
                </a:solidFill>
              </a:rPr>
              <a:t>Setting IT strategy</a:t>
            </a:r>
          </a:p>
          <a:p>
            <a:pPr marL="396520" lvl="1" indent="-161130">
              <a:spcBef>
                <a:spcPts val="212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sz="883" dirty="0">
                <a:solidFill>
                  <a:srgbClr val="000000"/>
                </a:solidFill>
              </a:rPr>
              <a:t>Designing underlying architecture and governing the selection of tooling</a:t>
            </a:r>
          </a:p>
          <a:p>
            <a:pPr marL="396520" lvl="1" indent="-161130">
              <a:spcBef>
                <a:spcPts val="212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sz="883" dirty="0">
                <a:solidFill>
                  <a:srgbClr val="000000"/>
                </a:solidFill>
              </a:rPr>
              <a:t>Ensuring IT solutions fit with HMRC IT strategy</a:t>
            </a:r>
          </a:p>
        </p:txBody>
      </p:sp>
      <p:sp>
        <p:nvSpPr>
          <p:cNvPr id="13" name="Rectangular Callout 12"/>
          <p:cNvSpPr/>
          <p:nvPr>
            <p:custDataLst>
              <p:tags r:id="rId3"/>
            </p:custDataLst>
          </p:nvPr>
        </p:nvSpPr>
        <p:spPr>
          <a:xfrm>
            <a:off x="6265255" y="1879417"/>
            <a:ext cx="2603737" cy="1791985"/>
          </a:xfrm>
          <a:prstGeom prst="wedgeRectCallout">
            <a:avLst>
              <a:gd name="adj1" fmla="val -81356"/>
              <a:gd name="adj2" fmla="val 46681"/>
            </a:avLst>
          </a:prstGeom>
          <a:solidFill>
            <a:schemeClr val="bg1"/>
          </a:solidFill>
          <a:ln w="1905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>
              <a:spcBef>
                <a:spcPts val="212"/>
              </a:spcBef>
              <a:buSzPct val="100000"/>
              <a:buFont typeface="Verdana" panose="020B0604030504040204" pitchFamily="34" charset="0"/>
            </a:pPr>
            <a:r>
              <a:rPr lang="en-GB" sz="1059" b="1" u="sng" dirty="0">
                <a:solidFill>
                  <a:srgbClr val="000000"/>
                </a:solidFill>
              </a:rPr>
              <a:t>Operational Service Management</a:t>
            </a:r>
          </a:p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b="1" dirty="0">
                <a:solidFill>
                  <a:srgbClr val="000000"/>
                </a:solidFill>
              </a:rPr>
              <a:t>Service Ops </a:t>
            </a:r>
            <a:r>
              <a:rPr lang="en-GB" sz="1059" dirty="0">
                <a:solidFill>
                  <a:srgbClr val="000000"/>
                </a:solidFill>
              </a:rPr>
              <a:t>will be responsible for:</a:t>
            </a:r>
          </a:p>
          <a:p>
            <a:pPr marL="396520" lvl="1" indent="-161130">
              <a:spcBef>
                <a:spcPts val="212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sz="883" dirty="0">
                <a:solidFill>
                  <a:srgbClr val="000000"/>
                </a:solidFill>
              </a:rPr>
              <a:t>Oversight of availability,  performance and resolution of incidents across the entire IT estate</a:t>
            </a:r>
          </a:p>
          <a:p>
            <a:pPr marL="396520" lvl="1" indent="-161130">
              <a:spcBef>
                <a:spcPts val="212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sz="883" dirty="0">
                <a:solidFill>
                  <a:srgbClr val="000000"/>
                </a:solidFill>
              </a:rPr>
              <a:t>Ownership of service management processes </a:t>
            </a:r>
          </a:p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dirty="0">
                <a:solidFill>
                  <a:srgbClr val="000000"/>
                </a:solidFill>
              </a:rPr>
              <a:t>Delivery Groups will be accountable for performance of their service</a:t>
            </a:r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6285077" y="4607511"/>
            <a:ext cx="2588693" cy="1511961"/>
          </a:xfrm>
          <a:prstGeom prst="wedgeRectCallout">
            <a:avLst>
              <a:gd name="adj1" fmla="val -84498"/>
              <a:gd name="adj2" fmla="val -59769"/>
            </a:avLst>
          </a:prstGeom>
          <a:solidFill>
            <a:schemeClr val="bg1"/>
          </a:solidFill>
          <a:ln w="1905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>
              <a:spcBef>
                <a:spcPts val="212"/>
              </a:spcBef>
              <a:buSzPct val="100000"/>
              <a:buFont typeface="Verdana" panose="020B0604030504040204" pitchFamily="34" charset="0"/>
            </a:pPr>
            <a:r>
              <a:rPr lang="en-GB" sz="1059" b="1" u="sng" dirty="0">
                <a:solidFill>
                  <a:srgbClr val="000000"/>
                </a:solidFill>
              </a:rPr>
              <a:t>Change Delivery</a:t>
            </a:r>
          </a:p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b="1" dirty="0">
                <a:solidFill>
                  <a:srgbClr val="000000"/>
                </a:solidFill>
              </a:rPr>
              <a:t>IT Delivery </a:t>
            </a:r>
            <a:r>
              <a:rPr lang="en-GB" sz="1059" dirty="0">
                <a:solidFill>
                  <a:srgbClr val="000000"/>
                </a:solidFill>
              </a:rPr>
              <a:t>will:</a:t>
            </a:r>
          </a:p>
          <a:p>
            <a:pPr marL="396520" lvl="1" indent="-161130">
              <a:spcBef>
                <a:spcPts val="212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sz="883" b="1" dirty="0">
                <a:solidFill>
                  <a:srgbClr val="000000"/>
                </a:solidFill>
              </a:rPr>
              <a:t>Coordinate major change </a:t>
            </a:r>
            <a:r>
              <a:rPr lang="en-GB" sz="883" dirty="0">
                <a:solidFill>
                  <a:srgbClr val="000000"/>
                </a:solidFill>
              </a:rPr>
              <a:t>and introduction of new services</a:t>
            </a:r>
            <a:r>
              <a:rPr lang="en-GB" sz="883" b="1" dirty="0">
                <a:solidFill>
                  <a:srgbClr val="000000"/>
                </a:solidFill>
              </a:rPr>
              <a:t> </a:t>
            </a:r>
            <a:r>
              <a:rPr lang="en-GB" sz="883" dirty="0">
                <a:solidFill>
                  <a:srgbClr val="000000"/>
                </a:solidFill>
              </a:rPr>
              <a:t>across multiple Delivery Groups</a:t>
            </a:r>
          </a:p>
          <a:p>
            <a:pPr marL="396520" lvl="1" indent="-161130">
              <a:spcBef>
                <a:spcPts val="212"/>
              </a:spcBef>
              <a:buSzPct val="100000"/>
              <a:buFont typeface="Verdana" panose="020B0604030504040204" pitchFamily="34" charset="0"/>
              <a:buChar char="-"/>
            </a:pPr>
            <a:r>
              <a:rPr lang="en-GB" sz="883" dirty="0">
                <a:solidFill>
                  <a:srgbClr val="000000"/>
                </a:solidFill>
              </a:rPr>
              <a:t>Ensure </a:t>
            </a:r>
            <a:r>
              <a:rPr lang="en-GB" sz="883" b="1" dirty="0">
                <a:solidFill>
                  <a:srgbClr val="000000"/>
                </a:solidFill>
              </a:rPr>
              <a:t>common delivery methods</a:t>
            </a:r>
            <a:r>
              <a:rPr lang="en-GB" sz="883" dirty="0">
                <a:solidFill>
                  <a:srgbClr val="000000"/>
                </a:solidFill>
              </a:rPr>
              <a:t> are utilised</a:t>
            </a:r>
          </a:p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dirty="0">
                <a:solidFill>
                  <a:srgbClr val="000000"/>
                </a:solidFill>
              </a:rPr>
              <a:t>Delivery Groups will </a:t>
            </a:r>
            <a:r>
              <a:rPr lang="en-GB" sz="1059" b="1" dirty="0">
                <a:solidFill>
                  <a:srgbClr val="000000"/>
                </a:solidFill>
              </a:rPr>
              <a:t>manage change </a:t>
            </a:r>
            <a:r>
              <a:rPr lang="en-GB" sz="1059" dirty="0">
                <a:solidFill>
                  <a:srgbClr val="000000"/>
                </a:solidFill>
              </a:rPr>
              <a:t>delivered through their supply chain</a:t>
            </a:r>
          </a:p>
        </p:txBody>
      </p:sp>
      <p:sp>
        <p:nvSpPr>
          <p:cNvPr id="4" name="Oval 3"/>
          <p:cNvSpPr/>
          <p:nvPr/>
        </p:nvSpPr>
        <p:spPr>
          <a:xfrm>
            <a:off x="4186982" y="3590520"/>
            <a:ext cx="774130" cy="771299"/>
          </a:xfrm>
          <a:prstGeom prst="ellipse">
            <a:avLst/>
          </a:prstGeom>
          <a:solidFill>
            <a:srgbClr val="0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buClrTx/>
            </a:pPr>
            <a:r>
              <a:rPr lang="en-GB" sz="618" dirty="0">
                <a:solidFill>
                  <a:schemeClr val="bg1"/>
                </a:solidFill>
              </a:rPr>
              <a:t>HMRC will retain 4 core capabilities to manage multiple suppliers</a:t>
            </a:r>
          </a:p>
        </p:txBody>
      </p:sp>
      <p:sp>
        <p:nvSpPr>
          <p:cNvPr id="17" name="Rectangle 16"/>
          <p:cNvSpPr/>
          <p:nvPr>
            <p:custDataLst>
              <p:tags r:id="rId5"/>
            </p:custDataLst>
          </p:nvPr>
        </p:nvSpPr>
        <p:spPr>
          <a:xfrm>
            <a:off x="277530" y="1125843"/>
            <a:ext cx="8599655" cy="69458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US" sz="1059" dirty="0">
                <a:solidFill>
                  <a:schemeClr val="tx1"/>
                </a:solidFill>
              </a:rPr>
              <a:t>CDIO is adopting a multi-sourced model, selecting the most appropriate internal or external supplier for each service</a:t>
            </a:r>
          </a:p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US" sz="1059" dirty="0">
                <a:solidFill>
                  <a:schemeClr val="tx1"/>
                </a:solidFill>
              </a:rPr>
              <a:t>To effectively manage the supply chain four core capabilities will be retained in-house:</a:t>
            </a:r>
          </a:p>
        </p:txBody>
      </p:sp>
      <p:sp>
        <p:nvSpPr>
          <p:cNvPr id="19" name="Slide Number Placeholder 1"/>
          <p:cNvSpPr txBox="1">
            <a:spLocks/>
          </p:cNvSpPr>
          <p:nvPr/>
        </p:nvSpPr>
        <p:spPr>
          <a:xfrm>
            <a:off x="4538664" y="6245225"/>
            <a:ext cx="4167187" cy="13811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C360F7D-CA71-F644-9175-0B9C7ED141FF}" type="slidenum">
              <a:rPr lang="en-GB" sz="1000" smtClean="0">
                <a:solidFill>
                  <a:srgbClr val="008D8E"/>
                </a:solidFill>
              </a:rPr>
              <a:pPr algn="r"/>
              <a:t>6</a:t>
            </a:fld>
            <a:endParaRPr lang="en-GB" sz="1000" dirty="0">
              <a:solidFill>
                <a:srgbClr val="008D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43738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 txBox="1">
            <a:spLocks noChangeArrowheads="1"/>
          </p:cNvSpPr>
          <p:nvPr/>
        </p:nvSpPr>
        <p:spPr bwMode="auto">
          <a:xfrm>
            <a:off x="655324" y="241351"/>
            <a:ext cx="7831878" cy="61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>
              <a:lnSpc>
                <a:spcPts val="2700"/>
              </a:lnSpc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sz="2600" dirty="0">
                <a:solidFill>
                  <a:srgbClr val="008D8E"/>
                </a:solidFill>
                <a:cs typeface="Arial" panose="020B0604020202020204" pitchFamily="34" charset="0"/>
              </a:rPr>
              <a:t>… </a:t>
            </a:r>
            <a:r>
              <a:rPr lang="en-GB" altLang="en-US" sz="2600" dirty="0">
                <a:solidFill>
                  <a:srgbClr val="008D8E"/>
                </a:solidFill>
                <a:cs typeface="Arial" panose="020B0604020202020204" pitchFamily="34" charset="0"/>
              </a:rPr>
              <a:t>but to move forward required re-alignment of the Current Operating Model with the supplier…</a:t>
            </a:r>
          </a:p>
        </p:txBody>
      </p:sp>
      <p:sp>
        <p:nvSpPr>
          <p:cNvPr id="93" name="Rectangle 32"/>
          <p:cNvSpPr>
            <a:spLocks noChangeArrowheads="1"/>
          </p:cNvSpPr>
          <p:nvPr/>
        </p:nvSpPr>
        <p:spPr bwMode="auto">
          <a:xfrm>
            <a:off x="7290546" y="5806289"/>
            <a:ext cx="113633" cy="91497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466" tIns="33466" rIns="0" bIns="33466" anchor="ctr"/>
          <a:lstStyle/>
          <a:p>
            <a:pPr algn="ctr">
              <a:spcBef>
                <a:spcPct val="20000"/>
              </a:spcBef>
              <a:defRPr/>
            </a:pPr>
            <a:endParaRPr lang="en-US" sz="558" kern="0" dirty="0">
              <a:solidFill>
                <a:srgbClr val="FFFFFF"/>
              </a:solidFill>
              <a:latin typeface="Calibri"/>
              <a:ea typeface="ＭＳ Ｐゴシック" panose="020B0600070205080204" pitchFamily="34" charset="-128"/>
              <a:cs typeface="Calibri"/>
            </a:endParaRPr>
          </a:p>
        </p:txBody>
      </p:sp>
      <p:sp>
        <p:nvSpPr>
          <p:cNvPr id="94" name="TextBox 33"/>
          <p:cNvSpPr txBox="1">
            <a:spLocks noChangeArrowheads="1"/>
          </p:cNvSpPr>
          <p:nvPr/>
        </p:nvSpPr>
        <p:spPr bwMode="auto">
          <a:xfrm>
            <a:off x="7404179" y="5759063"/>
            <a:ext cx="659667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650" dirty="0"/>
              <a:t>HMRC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290546" y="5959768"/>
            <a:ext cx="113633" cy="91497"/>
          </a:xfrm>
          <a:prstGeom prst="rect">
            <a:avLst/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  <a:defRPr/>
            </a:pPr>
            <a:endParaRPr lang="en-GB" sz="558" kern="0" dirty="0">
              <a:solidFill>
                <a:sysClr val="windowText" lastClr="000000"/>
              </a:solidFill>
              <a:latin typeface="Calibri"/>
              <a:ea typeface="ＭＳ Ｐゴシック" panose="020B0600070205080204" pitchFamily="34" charset="-128"/>
              <a:cs typeface="Calibri"/>
            </a:endParaRPr>
          </a:p>
        </p:txBody>
      </p:sp>
      <p:sp>
        <p:nvSpPr>
          <p:cNvPr id="96" name="TextBox 35"/>
          <p:cNvSpPr txBox="1">
            <a:spLocks noChangeArrowheads="1"/>
          </p:cNvSpPr>
          <p:nvPr/>
        </p:nvSpPr>
        <p:spPr bwMode="auto">
          <a:xfrm>
            <a:off x="7404179" y="5912542"/>
            <a:ext cx="643433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650" dirty="0"/>
              <a:t>Hybrid</a:t>
            </a:r>
          </a:p>
        </p:txBody>
      </p:sp>
      <p:sp>
        <p:nvSpPr>
          <p:cNvPr id="97" name="Rectangle 36"/>
          <p:cNvSpPr>
            <a:spLocks noChangeArrowheads="1"/>
          </p:cNvSpPr>
          <p:nvPr/>
        </p:nvSpPr>
        <p:spPr bwMode="auto">
          <a:xfrm>
            <a:off x="7290546" y="6111771"/>
            <a:ext cx="113633" cy="92973"/>
          </a:xfrm>
          <a:prstGeom prst="rect">
            <a:avLst/>
          </a:prstGeom>
          <a:solidFill>
            <a:srgbClr val="FFFFFF"/>
          </a:solidFill>
          <a:ln w="9525">
            <a:solidFill>
              <a:srgbClr val="359CA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lIns="33466" tIns="33466" rIns="33466" bIns="33466" anchor="ctr"/>
          <a:lstStyle/>
          <a:p>
            <a:pPr algn="ctr">
              <a:spcBef>
                <a:spcPct val="20000"/>
              </a:spcBef>
              <a:defRPr/>
            </a:pPr>
            <a:endParaRPr lang="en-US" sz="558" dirty="0">
              <a:solidFill>
                <a:srgbClr val="3B3A3D"/>
              </a:solidFill>
              <a:latin typeface="Calibri"/>
              <a:ea typeface="ＭＳ Ｐゴシック" panose="020B0600070205080204" pitchFamily="34" charset="-128"/>
              <a:cs typeface="Calibri"/>
            </a:endParaRPr>
          </a:p>
        </p:txBody>
      </p:sp>
      <p:sp>
        <p:nvSpPr>
          <p:cNvPr id="98" name="TextBox 37"/>
          <p:cNvSpPr txBox="1">
            <a:spLocks noChangeArrowheads="1"/>
          </p:cNvSpPr>
          <p:nvPr/>
        </p:nvSpPr>
        <p:spPr bwMode="auto">
          <a:xfrm>
            <a:off x="7404179" y="6066022"/>
            <a:ext cx="696560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650" dirty="0"/>
              <a:t>Supplier</a:t>
            </a:r>
          </a:p>
        </p:txBody>
      </p:sp>
      <p:sp>
        <p:nvSpPr>
          <p:cNvPr id="99" name="Rectangle 31"/>
          <p:cNvSpPr>
            <a:spLocks noChangeArrowheads="1"/>
          </p:cNvSpPr>
          <p:nvPr/>
        </p:nvSpPr>
        <p:spPr bwMode="auto">
          <a:xfrm>
            <a:off x="6085592" y="1500093"/>
            <a:ext cx="2331706" cy="385871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3666" tIns="43506" rIns="83666" bIns="43506"/>
          <a:lstStyle>
            <a:lvl1pPr>
              <a:lnSpc>
                <a:spcPts val="2100"/>
              </a:lnSpc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ts val="2100"/>
              </a:lnSpc>
              <a:spcAft>
                <a:spcPts val="800"/>
              </a:spcAft>
              <a:buClr>
                <a:schemeClr val="tx2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ts val="2100"/>
              </a:lnSpc>
              <a:spcBef>
                <a:spcPts val="400"/>
              </a:spcBef>
              <a:spcAft>
                <a:spcPts val="800"/>
              </a:spcAft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ts val="1900"/>
              </a:lnSpc>
              <a:spcAft>
                <a:spcPts val="800"/>
              </a:spcAft>
              <a:buClr>
                <a:schemeClr val="tx2"/>
              </a:buClr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279"/>
              </a:spcBef>
              <a:spcAft>
                <a:spcPts val="279"/>
              </a:spcAft>
              <a:buSzPct val="110000"/>
              <a:buNone/>
              <a:defRPr/>
            </a:pPr>
            <a:r>
              <a:rPr lang="en-GB" altLang="en-US" sz="1050" dirty="0" smtClean="0">
                <a:solidFill>
                  <a:srgbClr val="3B3A3D"/>
                </a:solidFill>
                <a:latin typeface="Calibri" panose="020F0502020204030204" pitchFamily="34" charset="0"/>
              </a:rPr>
              <a:t>The </a:t>
            </a:r>
            <a:r>
              <a:rPr lang="en-GB" altLang="en-US" sz="1050" dirty="0">
                <a:solidFill>
                  <a:srgbClr val="3B3A3D"/>
                </a:solidFill>
                <a:latin typeface="Calibri" panose="020F0502020204030204" pitchFamily="34" charset="0"/>
              </a:rPr>
              <a:t>target operating model for CDIO is to </a:t>
            </a:r>
            <a:r>
              <a:rPr lang="en-GB" altLang="en-US" sz="1050" dirty="0" smtClean="0">
                <a:solidFill>
                  <a:srgbClr val="3B3A3D"/>
                </a:solidFill>
                <a:latin typeface="Calibri" panose="020F0502020204030204" pitchFamily="34" charset="0"/>
              </a:rPr>
              <a:t>deliver certain key </a:t>
            </a:r>
            <a:r>
              <a:rPr lang="en-GB" altLang="en-US" sz="1050" dirty="0">
                <a:solidFill>
                  <a:srgbClr val="3B3A3D"/>
                </a:solidFill>
                <a:latin typeface="Calibri" panose="020F0502020204030204" pitchFamily="34" charset="0"/>
              </a:rPr>
              <a:t>functions;</a:t>
            </a:r>
          </a:p>
          <a:p>
            <a:pPr marL="159372" indent="-159372">
              <a:lnSpc>
                <a:spcPct val="100000"/>
              </a:lnSpc>
              <a:spcBef>
                <a:spcPts val="279"/>
              </a:spcBef>
              <a:spcAft>
                <a:spcPts val="279"/>
              </a:spcAft>
              <a:buSzPct val="110000"/>
              <a:defRPr/>
            </a:pPr>
            <a:r>
              <a:rPr lang="en-GB" sz="1050" dirty="0">
                <a:solidFill>
                  <a:srgbClr val="3B3A3D"/>
                </a:solidFill>
                <a:latin typeface="Calibri" panose="020F0502020204030204" pitchFamily="34" charset="0"/>
              </a:rPr>
              <a:t>Account and portfolio management</a:t>
            </a:r>
          </a:p>
          <a:p>
            <a:pPr marL="159372" indent="-159372">
              <a:lnSpc>
                <a:spcPct val="100000"/>
              </a:lnSpc>
              <a:spcBef>
                <a:spcPts val="279"/>
              </a:spcBef>
              <a:spcAft>
                <a:spcPts val="279"/>
              </a:spcAft>
              <a:buSzPct val="110000"/>
              <a:defRPr/>
            </a:pPr>
            <a:r>
              <a:rPr lang="en-GB" sz="1050" dirty="0">
                <a:solidFill>
                  <a:srgbClr val="3B3A3D"/>
                </a:solidFill>
                <a:latin typeface="Calibri" panose="020F0502020204030204" pitchFamily="34" charset="0"/>
              </a:rPr>
              <a:t>Architecture</a:t>
            </a:r>
          </a:p>
          <a:p>
            <a:pPr marL="159372" indent="-159372">
              <a:lnSpc>
                <a:spcPct val="100000"/>
              </a:lnSpc>
              <a:spcBef>
                <a:spcPts val="279"/>
              </a:spcBef>
              <a:spcAft>
                <a:spcPts val="279"/>
              </a:spcAft>
              <a:buSzPct val="110000"/>
              <a:defRPr/>
            </a:pPr>
            <a:r>
              <a:rPr lang="en-GB" sz="1050" dirty="0">
                <a:solidFill>
                  <a:srgbClr val="3B3A3D"/>
                </a:solidFill>
                <a:latin typeface="Calibri" panose="020F0502020204030204" pitchFamily="34" charset="0"/>
              </a:rPr>
              <a:t>Service operations</a:t>
            </a:r>
          </a:p>
          <a:p>
            <a:pPr>
              <a:lnSpc>
                <a:spcPct val="100000"/>
              </a:lnSpc>
              <a:spcBef>
                <a:spcPts val="279"/>
              </a:spcBef>
              <a:spcAft>
                <a:spcPts val="279"/>
              </a:spcAft>
              <a:buSzPct val="110000"/>
              <a:buNone/>
              <a:defRPr/>
            </a:pPr>
            <a:endParaRPr lang="en-GB" sz="300" dirty="0">
              <a:solidFill>
                <a:srgbClr val="3B3A3D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79"/>
              </a:spcBef>
              <a:spcAft>
                <a:spcPts val="279"/>
              </a:spcAft>
              <a:buSzPct val="110000"/>
              <a:buNone/>
              <a:defRPr/>
            </a:pPr>
            <a:r>
              <a:rPr lang="en-GB" sz="1050" dirty="0">
                <a:solidFill>
                  <a:srgbClr val="3B3A3D"/>
                </a:solidFill>
                <a:latin typeface="Calibri" panose="020F0502020204030204" pitchFamily="34" charset="0"/>
              </a:rPr>
              <a:t>Which will enable;</a:t>
            </a:r>
          </a:p>
          <a:p>
            <a:pPr marL="159372" indent="-159372">
              <a:lnSpc>
                <a:spcPct val="100000"/>
              </a:lnSpc>
              <a:spcBef>
                <a:spcPts val="279"/>
              </a:spcBef>
              <a:spcAft>
                <a:spcPts val="279"/>
              </a:spcAft>
              <a:buSzPct val="110000"/>
              <a:defRPr/>
            </a:pPr>
            <a:r>
              <a:rPr lang="en-GB" sz="1050" dirty="0">
                <a:solidFill>
                  <a:srgbClr val="3B3A3D"/>
                </a:solidFill>
                <a:latin typeface="Calibri" panose="020F0502020204030204" pitchFamily="34" charset="0"/>
              </a:rPr>
              <a:t>Cost reduction</a:t>
            </a:r>
          </a:p>
          <a:p>
            <a:pPr marL="159372" indent="-159372">
              <a:lnSpc>
                <a:spcPct val="100000"/>
              </a:lnSpc>
              <a:spcBef>
                <a:spcPts val="279"/>
              </a:spcBef>
              <a:spcAft>
                <a:spcPts val="279"/>
              </a:spcAft>
              <a:buSzPct val="110000"/>
              <a:defRPr/>
            </a:pPr>
            <a:r>
              <a:rPr lang="en-GB" sz="1050" dirty="0">
                <a:solidFill>
                  <a:srgbClr val="3B3A3D"/>
                </a:solidFill>
                <a:latin typeface="Calibri" panose="020F0502020204030204" pitchFamily="34" charset="0"/>
              </a:rPr>
              <a:t>Agility</a:t>
            </a:r>
          </a:p>
          <a:p>
            <a:pPr marL="159372" indent="-159372">
              <a:lnSpc>
                <a:spcPct val="100000"/>
              </a:lnSpc>
              <a:spcBef>
                <a:spcPts val="279"/>
              </a:spcBef>
              <a:spcAft>
                <a:spcPts val="279"/>
              </a:spcAft>
              <a:buSzPct val="110000"/>
              <a:defRPr/>
            </a:pPr>
            <a:r>
              <a:rPr lang="en-GB" sz="1050" dirty="0">
                <a:solidFill>
                  <a:srgbClr val="3B3A3D"/>
                </a:solidFill>
                <a:latin typeface="Calibri" panose="020F0502020204030204" pitchFamily="34" charset="0"/>
              </a:rPr>
              <a:t>Competitive supply chain</a:t>
            </a:r>
          </a:p>
          <a:p>
            <a:pPr>
              <a:lnSpc>
                <a:spcPct val="100000"/>
              </a:lnSpc>
              <a:spcBef>
                <a:spcPts val="279"/>
              </a:spcBef>
              <a:spcAft>
                <a:spcPts val="279"/>
              </a:spcAft>
              <a:buSzPct val="110000"/>
              <a:buNone/>
              <a:defRPr/>
            </a:pPr>
            <a:endParaRPr lang="en-GB" sz="300" dirty="0">
              <a:solidFill>
                <a:srgbClr val="3B3A3D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79"/>
              </a:spcBef>
              <a:spcAft>
                <a:spcPts val="279"/>
              </a:spcAft>
              <a:buSzPct val="110000"/>
              <a:buNone/>
              <a:defRPr/>
            </a:pPr>
            <a:r>
              <a:rPr lang="en-GB" sz="1050" dirty="0">
                <a:solidFill>
                  <a:srgbClr val="3B3A3D"/>
                </a:solidFill>
                <a:latin typeface="Calibri" panose="020F0502020204030204" pitchFamily="34" charset="0"/>
              </a:rPr>
              <a:t>Supported by;</a:t>
            </a:r>
          </a:p>
          <a:p>
            <a:pPr marL="159372" indent="-159372">
              <a:lnSpc>
                <a:spcPct val="100000"/>
              </a:lnSpc>
              <a:spcBef>
                <a:spcPts val="279"/>
              </a:spcBef>
              <a:spcAft>
                <a:spcPts val="279"/>
              </a:spcAft>
              <a:buSzPct val="110000"/>
              <a:defRPr/>
            </a:pPr>
            <a:r>
              <a:rPr lang="en-GB" sz="1050" dirty="0">
                <a:solidFill>
                  <a:srgbClr val="3B3A3D"/>
                </a:solidFill>
                <a:latin typeface="Calibri" panose="020F0502020204030204" pitchFamily="34" charset="0"/>
              </a:rPr>
              <a:t>Technical transformation</a:t>
            </a:r>
          </a:p>
          <a:p>
            <a:pPr marL="159372" indent="-159372">
              <a:lnSpc>
                <a:spcPct val="100000"/>
              </a:lnSpc>
              <a:spcBef>
                <a:spcPts val="279"/>
              </a:spcBef>
              <a:spcAft>
                <a:spcPts val="279"/>
              </a:spcAft>
              <a:buSzPct val="110000"/>
              <a:defRPr/>
            </a:pPr>
            <a:r>
              <a:rPr lang="en-GB" sz="1050" dirty="0">
                <a:solidFill>
                  <a:srgbClr val="3B3A3D"/>
                </a:solidFill>
                <a:latin typeface="Calibri" panose="020F0502020204030204" pitchFamily="34" charset="0"/>
              </a:rPr>
              <a:t>Consolidation / rationalisation</a:t>
            </a:r>
          </a:p>
        </p:txBody>
      </p:sp>
      <p:sp>
        <p:nvSpPr>
          <p:cNvPr id="100" name="TextBox 1"/>
          <p:cNvSpPr txBox="1">
            <a:spLocks noChangeArrowheads="1"/>
          </p:cNvSpPr>
          <p:nvPr/>
        </p:nvSpPr>
        <p:spPr bwMode="auto">
          <a:xfrm>
            <a:off x="582470" y="1396789"/>
            <a:ext cx="595035" cy="321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sz="1487" dirty="0"/>
              <a:t>As is</a:t>
            </a:r>
          </a:p>
        </p:txBody>
      </p:sp>
      <p:sp>
        <p:nvSpPr>
          <p:cNvPr id="101" name="TextBox 14"/>
          <p:cNvSpPr txBox="1">
            <a:spLocks noChangeArrowheads="1"/>
          </p:cNvSpPr>
          <p:nvPr/>
        </p:nvSpPr>
        <p:spPr bwMode="auto">
          <a:xfrm>
            <a:off x="594276" y="3204600"/>
            <a:ext cx="650819" cy="321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GB" sz="1487" dirty="0"/>
              <a:t>To be</a:t>
            </a:r>
          </a:p>
        </p:txBody>
      </p:sp>
      <p:sp>
        <p:nvSpPr>
          <p:cNvPr id="104" name="Pentagon 103"/>
          <p:cNvSpPr/>
          <p:nvPr/>
        </p:nvSpPr>
        <p:spPr bwMode="auto">
          <a:xfrm>
            <a:off x="591324" y="3545119"/>
            <a:ext cx="514966" cy="1345392"/>
          </a:xfrm>
          <a:prstGeom prst="homePlate">
            <a:avLst>
              <a:gd name="adj" fmla="val 49938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vert="vert270" wrap="square" lIns="33466" tIns="33466" rIns="0" bIns="33466"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837" kern="0" dirty="0">
                <a:solidFill>
                  <a:srgbClr val="FFFFFF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CDIO Portfolio Management</a:t>
            </a:r>
          </a:p>
        </p:txBody>
      </p:sp>
      <p:sp>
        <p:nvSpPr>
          <p:cNvPr id="105" name="Chevron 104"/>
          <p:cNvSpPr/>
          <p:nvPr/>
        </p:nvSpPr>
        <p:spPr bwMode="auto">
          <a:xfrm>
            <a:off x="874098" y="3545601"/>
            <a:ext cx="729866" cy="1345392"/>
          </a:xfrm>
          <a:prstGeom prst="chevron">
            <a:avLst>
              <a:gd name="adj" fmla="val 36751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vert="vert270" wrap="square" lIns="33466" tIns="33466" rIns="0" bIns="33466"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837" kern="0" dirty="0">
                <a:solidFill>
                  <a:srgbClr val="FFFFFF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IT Architecture &amp; Requirements</a:t>
            </a:r>
          </a:p>
        </p:txBody>
      </p:sp>
      <p:sp>
        <p:nvSpPr>
          <p:cNvPr id="106" name="Chevron 105"/>
          <p:cNvSpPr/>
          <p:nvPr/>
        </p:nvSpPr>
        <p:spPr bwMode="auto">
          <a:xfrm>
            <a:off x="1362300" y="3545601"/>
            <a:ext cx="729866" cy="1345392"/>
          </a:xfrm>
          <a:prstGeom prst="chevron">
            <a:avLst>
              <a:gd name="adj" fmla="val 37915"/>
            </a:avLst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vert="vert270" wrap="squar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837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Build</a:t>
            </a:r>
          </a:p>
        </p:txBody>
      </p:sp>
      <p:sp>
        <p:nvSpPr>
          <p:cNvPr id="107" name="Chevron 106"/>
          <p:cNvSpPr/>
          <p:nvPr/>
        </p:nvSpPr>
        <p:spPr bwMode="auto">
          <a:xfrm>
            <a:off x="1850503" y="3545601"/>
            <a:ext cx="729866" cy="1345392"/>
          </a:xfrm>
          <a:prstGeom prst="chevron">
            <a:avLst>
              <a:gd name="adj" fmla="val 39117"/>
            </a:avLst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vert="vert270" wrap="squar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837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Unit Test</a:t>
            </a:r>
          </a:p>
        </p:txBody>
      </p:sp>
      <p:sp>
        <p:nvSpPr>
          <p:cNvPr id="108" name="Rectangle 13"/>
          <p:cNvSpPr>
            <a:spLocks noChangeArrowheads="1"/>
          </p:cNvSpPr>
          <p:nvPr/>
        </p:nvSpPr>
        <p:spPr bwMode="auto">
          <a:xfrm>
            <a:off x="2619023" y="3544025"/>
            <a:ext cx="3341129" cy="21693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3466" tIns="33466" rIns="0" bIns="33466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837" kern="0" dirty="0">
                <a:solidFill>
                  <a:srgbClr val="FFFFFF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Service Operations</a:t>
            </a:r>
          </a:p>
        </p:txBody>
      </p:sp>
      <p:sp>
        <p:nvSpPr>
          <p:cNvPr id="109" name="Rectangle 13"/>
          <p:cNvSpPr>
            <a:spLocks noChangeArrowheads="1"/>
          </p:cNvSpPr>
          <p:nvPr/>
        </p:nvSpPr>
        <p:spPr bwMode="auto">
          <a:xfrm>
            <a:off x="2619023" y="4677412"/>
            <a:ext cx="3344081" cy="213985"/>
          </a:xfrm>
          <a:prstGeom prst="rect">
            <a:avLst/>
          </a:prstGeom>
          <a:solidFill>
            <a:srgbClr val="FFFFFF"/>
          </a:solidFill>
          <a:ln w="9525">
            <a:solidFill>
              <a:srgbClr val="359CA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wrap="square" lIns="33466" tIns="33466" rIns="33466" bIns="33466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837" dirty="0">
                <a:solidFill>
                  <a:srgbClr val="3B3A3D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Infrastructure as a Service</a:t>
            </a:r>
          </a:p>
        </p:txBody>
      </p:sp>
      <p:sp>
        <p:nvSpPr>
          <p:cNvPr id="110" name="Rectangle 13"/>
          <p:cNvSpPr>
            <a:spLocks noChangeArrowheads="1"/>
          </p:cNvSpPr>
          <p:nvPr/>
        </p:nvSpPr>
        <p:spPr bwMode="auto">
          <a:xfrm rot="16200000">
            <a:off x="5379233" y="4050745"/>
            <a:ext cx="819048" cy="342787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744" kern="0" dirty="0">
                <a:solidFill>
                  <a:srgbClr val="FFFFFF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Operational Support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744" kern="0" dirty="0">
                <a:solidFill>
                  <a:srgbClr val="FFFFFF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Services</a:t>
            </a:r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 rot="16200000">
            <a:off x="5007330" y="4074477"/>
            <a:ext cx="819048" cy="295323"/>
          </a:xfrm>
          <a:prstGeom prst="rect">
            <a:avLst/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wrap="squar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744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Messaging</a:t>
            </a:r>
          </a:p>
        </p:txBody>
      </p:sp>
      <p:sp>
        <p:nvSpPr>
          <p:cNvPr id="112" name="Rectangle 13"/>
          <p:cNvSpPr>
            <a:spLocks noChangeArrowheads="1"/>
          </p:cNvSpPr>
          <p:nvPr/>
        </p:nvSpPr>
        <p:spPr bwMode="auto">
          <a:xfrm rot="16200000">
            <a:off x="4659155" y="4074477"/>
            <a:ext cx="819048" cy="295323"/>
          </a:xfrm>
          <a:prstGeom prst="rect">
            <a:avLst/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wrap="squar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744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Workplace &amp; Corporate Services</a:t>
            </a: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 rot="16200000">
            <a:off x="3998840" y="4108756"/>
            <a:ext cx="819048" cy="226766"/>
          </a:xfrm>
          <a:prstGeom prst="rect">
            <a:avLst/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wrap="squar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744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VOA</a:t>
            </a:r>
          </a:p>
        </p:txBody>
      </p:sp>
      <p:sp>
        <p:nvSpPr>
          <p:cNvPr id="114" name="Rectangle 13"/>
          <p:cNvSpPr>
            <a:spLocks noChangeArrowheads="1"/>
          </p:cNvSpPr>
          <p:nvPr/>
        </p:nvSpPr>
        <p:spPr bwMode="auto">
          <a:xfrm rot="16200000">
            <a:off x="3440481" y="4109635"/>
            <a:ext cx="819048" cy="225008"/>
          </a:xfrm>
          <a:prstGeom prst="rect">
            <a:avLst/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wrap="squar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744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SAP Customer Competency Centre</a:t>
            </a:r>
          </a:p>
        </p:txBody>
      </p:sp>
      <p:sp>
        <p:nvSpPr>
          <p:cNvPr id="115" name="Rectangle 13"/>
          <p:cNvSpPr>
            <a:spLocks noChangeArrowheads="1"/>
          </p:cNvSpPr>
          <p:nvPr/>
        </p:nvSpPr>
        <p:spPr bwMode="auto">
          <a:xfrm rot="16200000">
            <a:off x="4311858" y="4075356"/>
            <a:ext cx="819048" cy="293565"/>
          </a:xfrm>
          <a:prstGeom prst="rect">
            <a:avLst/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wrap="squar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744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Digital  Operations</a:t>
            </a:r>
          </a:p>
        </p:txBody>
      </p:sp>
      <p:sp>
        <p:nvSpPr>
          <p:cNvPr id="118" name="Rectangle 13"/>
          <p:cNvSpPr>
            <a:spLocks noChangeArrowheads="1"/>
          </p:cNvSpPr>
          <p:nvPr/>
        </p:nvSpPr>
        <p:spPr bwMode="auto">
          <a:xfrm rot="16200000">
            <a:off x="3719222" y="4108754"/>
            <a:ext cx="819048" cy="226767"/>
          </a:xfrm>
          <a:prstGeom prst="rect">
            <a:avLst/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wrap="squar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744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Customs &amp; Intl Trade</a:t>
            </a:r>
          </a:p>
        </p:txBody>
      </p:sp>
      <p:sp>
        <p:nvSpPr>
          <p:cNvPr id="120" name="Rectangle 13"/>
          <p:cNvSpPr>
            <a:spLocks noChangeArrowheads="1"/>
          </p:cNvSpPr>
          <p:nvPr/>
        </p:nvSpPr>
        <p:spPr bwMode="auto">
          <a:xfrm rot="16200000">
            <a:off x="3161742" y="4108756"/>
            <a:ext cx="819048" cy="226766"/>
          </a:xfrm>
          <a:prstGeom prst="rect">
            <a:avLst/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wrap="squar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744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Core Business Platform</a:t>
            </a:r>
          </a:p>
        </p:txBody>
      </p:sp>
      <p:sp>
        <p:nvSpPr>
          <p:cNvPr id="121" name="Rectangle 13"/>
          <p:cNvSpPr>
            <a:spLocks noChangeArrowheads="1"/>
          </p:cNvSpPr>
          <p:nvPr/>
        </p:nvSpPr>
        <p:spPr bwMode="auto">
          <a:xfrm rot="16200000">
            <a:off x="2882122" y="4108754"/>
            <a:ext cx="819048" cy="226767"/>
          </a:xfrm>
          <a:prstGeom prst="rect">
            <a:avLst/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wrap="squar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744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Data Engineering</a:t>
            </a:r>
          </a:p>
        </p:txBody>
      </p:sp>
      <p:sp>
        <p:nvSpPr>
          <p:cNvPr id="122" name="Rectangle 13"/>
          <p:cNvSpPr>
            <a:spLocks noChangeArrowheads="1"/>
          </p:cNvSpPr>
          <p:nvPr/>
        </p:nvSpPr>
        <p:spPr bwMode="auto">
          <a:xfrm rot="16200000">
            <a:off x="2602503" y="4108756"/>
            <a:ext cx="819048" cy="226766"/>
          </a:xfrm>
          <a:prstGeom prst="rect">
            <a:avLst/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wrap="squar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744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Test &amp; Release</a:t>
            </a:r>
          </a:p>
        </p:txBody>
      </p:sp>
      <p:sp>
        <p:nvSpPr>
          <p:cNvPr id="123" name="Rectangle 13"/>
          <p:cNvSpPr>
            <a:spLocks noChangeArrowheads="1"/>
          </p:cNvSpPr>
          <p:nvPr/>
        </p:nvSpPr>
        <p:spPr bwMode="auto">
          <a:xfrm rot="16200000">
            <a:off x="2322884" y="4108754"/>
            <a:ext cx="819048" cy="226767"/>
          </a:xfrm>
          <a:prstGeom prst="rect">
            <a:avLst/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 wrap="square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744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Case Management</a:t>
            </a:r>
          </a:p>
        </p:txBody>
      </p:sp>
      <p:sp>
        <p:nvSpPr>
          <p:cNvPr id="126" name="Pentagon 125"/>
          <p:cNvSpPr/>
          <p:nvPr/>
        </p:nvSpPr>
        <p:spPr bwMode="auto">
          <a:xfrm>
            <a:off x="588347" y="1724718"/>
            <a:ext cx="514942" cy="1346270"/>
          </a:xfrm>
          <a:prstGeom prst="homePlate">
            <a:avLst>
              <a:gd name="adj" fmla="val 49938"/>
            </a:avLst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vert="vert270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837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CDIO Portfolio Management</a:t>
            </a:r>
          </a:p>
        </p:txBody>
      </p:sp>
      <p:sp>
        <p:nvSpPr>
          <p:cNvPr id="127" name="Chevron 126"/>
          <p:cNvSpPr/>
          <p:nvPr/>
        </p:nvSpPr>
        <p:spPr bwMode="auto">
          <a:xfrm>
            <a:off x="871108" y="1725200"/>
            <a:ext cx="729832" cy="1346270"/>
          </a:xfrm>
          <a:prstGeom prst="chevron">
            <a:avLst>
              <a:gd name="adj" fmla="val 36751"/>
            </a:avLst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vert="vert270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837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IT Architecture &amp; Requirements</a:t>
            </a:r>
          </a:p>
        </p:txBody>
      </p:sp>
      <p:sp>
        <p:nvSpPr>
          <p:cNvPr id="128" name="Chevron 127"/>
          <p:cNvSpPr/>
          <p:nvPr/>
        </p:nvSpPr>
        <p:spPr bwMode="auto">
          <a:xfrm>
            <a:off x="1359287" y="1725200"/>
            <a:ext cx="729832" cy="1346270"/>
          </a:xfrm>
          <a:prstGeom prst="chevron">
            <a:avLst>
              <a:gd name="adj" fmla="val 37915"/>
            </a:avLst>
          </a:prstGeom>
          <a:solidFill>
            <a:srgbClr val="BBE0E3"/>
          </a:solidFill>
          <a:ln w="9525">
            <a:solidFill>
              <a:srgbClr val="3C8C93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vert="vert270" lIns="0" tIns="0" rIns="0" bIns="0"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837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Build</a:t>
            </a:r>
          </a:p>
        </p:txBody>
      </p:sp>
      <p:sp>
        <p:nvSpPr>
          <p:cNvPr id="131" name="Chevron 130"/>
          <p:cNvSpPr/>
          <p:nvPr/>
        </p:nvSpPr>
        <p:spPr bwMode="auto">
          <a:xfrm>
            <a:off x="1847466" y="1725200"/>
            <a:ext cx="729832" cy="1346270"/>
          </a:xfrm>
          <a:prstGeom prst="chevron">
            <a:avLst>
              <a:gd name="adj" fmla="val 39117"/>
            </a:avLst>
          </a:prstGeom>
          <a:solidFill>
            <a:srgbClr val="FFFFFF"/>
          </a:solidFill>
          <a:ln w="9525">
            <a:solidFill>
              <a:srgbClr val="359CA0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  <a:extLst/>
        </p:spPr>
        <p:txBody>
          <a:bodyPr vert="vert270" lIns="33466" tIns="33466" rIns="33466" bIns="33466" anchor="ctr"/>
          <a:lstStyle/>
          <a:p>
            <a:pPr algn="ctr">
              <a:spcBef>
                <a:spcPct val="20000"/>
              </a:spcBef>
              <a:defRPr/>
            </a:pPr>
            <a:r>
              <a:rPr lang="en-GB" sz="837" dirty="0">
                <a:solidFill>
                  <a:srgbClr val="3B3A3D"/>
                </a:solidFill>
                <a:latin typeface="Calibri"/>
                <a:ea typeface="ＭＳ Ｐゴシック" panose="020B0600070205080204" pitchFamily="34" charset="-128"/>
                <a:cs typeface="Calibri"/>
              </a:rPr>
              <a:t>Unit Test</a:t>
            </a:r>
          </a:p>
        </p:txBody>
      </p:sp>
      <p:grpSp>
        <p:nvGrpSpPr>
          <p:cNvPr id="132" name="Group 4"/>
          <p:cNvGrpSpPr>
            <a:grpSpLocks/>
          </p:cNvGrpSpPr>
          <p:nvPr/>
        </p:nvGrpSpPr>
        <p:grpSpPr bwMode="auto">
          <a:xfrm>
            <a:off x="2619023" y="1717030"/>
            <a:ext cx="3344081" cy="1354751"/>
            <a:chOff x="3209384" y="1466755"/>
            <a:chExt cx="2326422" cy="1686217"/>
          </a:xfrm>
        </p:grpSpPr>
        <p:sp>
          <p:nvSpPr>
            <p:cNvPr id="133" name="Rectangle 13"/>
            <p:cNvSpPr>
              <a:spLocks noChangeArrowheads="1"/>
            </p:cNvSpPr>
            <p:nvPr/>
          </p:nvSpPr>
          <p:spPr bwMode="auto">
            <a:xfrm>
              <a:off x="3556397" y="1466755"/>
              <a:ext cx="1979409" cy="3085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C8C93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837" kern="0" dirty="0">
                  <a:solidFill>
                    <a:sysClr val="windowText" lastClr="000000"/>
                  </a:solidFill>
                  <a:latin typeface="Calibri"/>
                  <a:ea typeface="ＭＳ Ｐゴシック" panose="020B0600070205080204" pitchFamily="34" charset="-128"/>
                  <a:cs typeface="Calibri"/>
                </a:rPr>
                <a:t>Service Ops</a:t>
              </a:r>
            </a:p>
          </p:txBody>
        </p:sp>
        <p:sp>
          <p:nvSpPr>
            <p:cNvPr id="139" name="Rectangle 13"/>
            <p:cNvSpPr>
              <a:spLocks noChangeArrowheads="1"/>
            </p:cNvSpPr>
            <p:nvPr/>
          </p:nvSpPr>
          <p:spPr bwMode="auto">
            <a:xfrm>
              <a:off x="3556397" y="1846980"/>
              <a:ext cx="1979409" cy="308589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3C8C93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837" kern="0" dirty="0">
                  <a:solidFill>
                    <a:sysClr val="windowText" lastClr="000000"/>
                  </a:solidFill>
                  <a:latin typeface="Calibri"/>
                  <a:ea typeface="ＭＳ Ｐゴシック" panose="020B0600070205080204" pitchFamily="34" charset="-128"/>
                  <a:cs typeface="Calibri"/>
                </a:rPr>
                <a:t>Application Operations</a:t>
              </a: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3556397" y="2916019"/>
              <a:ext cx="1979409" cy="2369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C8C93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837" kern="0" dirty="0">
                  <a:solidFill>
                    <a:sysClr val="windowText" lastClr="000000"/>
                  </a:solidFill>
                  <a:latin typeface="Calibri"/>
                  <a:ea typeface="ＭＳ Ｐゴシック" panose="020B0600070205080204" pitchFamily="34" charset="-128"/>
                  <a:cs typeface="Calibri"/>
                </a:rPr>
                <a:t>Infrastructure</a:t>
              </a:r>
            </a:p>
          </p:txBody>
        </p:sp>
        <p:sp>
          <p:nvSpPr>
            <p:cNvPr id="143" name="Rectangle 13"/>
            <p:cNvSpPr>
              <a:spLocks noChangeArrowheads="1"/>
            </p:cNvSpPr>
            <p:nvPr/>
          </p:nvSpPr>
          <p:spPr bwMode="auto">
            <a:xfrm>
              <a:off x="3556397" y="2229042"/>
              <a:ext cx="1979409" cy="304915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3C8C93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837" kern="0" dirty="0">
                  <a:solidFill>
                    <a:sysClr val="windowText" lastClr="000000"/>
                  </a:solidFill>
                  <a:latin typeface="Calibri"/>
                  <a:ea typeface="ＭＳ Ｐゴシック" panose="020B0600070205080204" pitchFamily="34" charset="-128"/>
                  <a:cs typeface="Calibri"/>
                </a:rPr>
                <a:t>Applications Maintenance</a:t>
              </a:r>
            </a:p>
          </p:txBody>
        </p:sp>
        <p:sp>
          <p:nvSpPr>
            <p:cNvPr id="144" name="Rectangle 13"/>
            <p:cNvSpPr>
              <a:spLocks noChangeArrowheads="1"/>
            </p:cNvSpPr>
            <p:nvPr/>
          </p:nvSpPr>
          <p:spPr bwMode="auto">
            <a:xfrm rot="16200000">
              <a:off x="2487313" y="2191689"/>
              <a:ext cx="1684381" cy="2381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C8C93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837" kern="0" dirty="0">
                  <a:solidFill>
                    <a:sysClr val="windowText" lastClr="000000"/>
                  </a:solidFill>
                  <a:latin typeface="Calibri"/>
                  <a:ea typeface="ＭＳ Ｐゴシック" panose="020B0600070205080204" pitchFamily="34" charset="-128"/>
                  <a:cs typeface="Calibri"/>
                </a:rPr>
                <a:t>Systems Integrations &amp; Test</a:t>
              </a:r>
            </a:p>
          </p:txBody>
        </p:sp>
        <p:sp>
          <p:nvSpPr>
            <p:cNvPr id="145" name="Rectangle 13"/>
            <p:cNvSpPr>
              <a:spLocks noChangeArrowheads="1"/>
            </p:cNvSpPr>
            <p:nvPr/>
          </p:nvSpPr>
          <p:spPr bwMode="auto">
            <a:xfrm>
              <a:off x="3556397" y="2607431"/>
              <a:ext cx="1979409" cy="2351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C8C93"/>
              </a:solidFill>
              <a:miter lim="800000"/>
              <a:headEnd/>
              <a:tailEnd/>
            </a:ln>
            <a:effectLst>
              <a:outerShdw blurRad="63500" dist="38100" dir="2700000" algn="tl" rotWithShape="0">
                <a:srgbClr val="000000">
                  <a:alpha val="39998"/>
                </a:srgbClr>
              </a:outerShdw>
            </a:effec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US" sz="837" kern="0" dirty="0">
                  <a:solidFill>
                    <a:sysClr val="windowText" lastClr="000000"/>
                  </a:solidFill>
                  <a:latin typeface="Calibri"/>
                  <a:ea typeface="ＭＳ Ｐゴシック" panose="020B0600070205080204" pitchFamily="34" charset="-128"/>
                  <a:cs typeface="Calibri"/>
                </a:rPr>
                <a:t>Network</a:t>
              </a:r>
            </a:p>
          </p:txBody>
        </p:sp>
      </p:grpSp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59788" y="6269038"/>
            <a:ext cx="230187" cy="138112"/>
          </a:xfrm>
        </p:spPr>
        <p:txBody>
          <a:bodyPr/>
          <a:lstStyle/>
          <a:p>
            <a:pPr>
              <a:defRPr/>
            </a:pPr>
            <a:fld id="{C89AE16B-E01A-4C5F-976D-882B8421A19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8937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2076525" y="4882817"/>
            <a:ext cx="680685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BainBulletsConfiguration" hidden="1"/>
          <p:cNvSpPr txBox="1"/>
          <p:nvPr/>
        </p:nvSpPr>
        <p:spPr>
          <a:xfrm>
            <a:off x="11210" y="252560"/>
            <a:ext cx="7846522" cy="79557"/>
          </a:xfrm>
          <a:prstGeom prst="rect">
            <a:avLst/>
          </a:prstGeom>
          <a:noFill/>
        </p:spPr>
        <p:txBody>
          <a:bodyPr vert="horz" wrap="square" lIns="31774" tIns="31774" rIns="31774" bIns="31774" rtlCol="0">
            <a:spAutoFit/>
          </a:bodyPr>
          <a:lstStyle/>
          <a:p>
            <a:r>
              <a:rPr lang="en-GB" sz="100" dirty="0">
                <a:solidFill>
                  <a:srgbClr val="FFFFFF"/>
                </a:solidFill>
              </a:rPr>
              <a:t>4_85 15_85 16_85 17_89 40_84</a:t>
            </a: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2227829" y="1329070"/>
            <a:ext cx="6170753" cy="1142946"/>
          </a:xfrm>
          <a:prstGeom prst="rect">
            <a:avLst/>
          </a:prstGeom>
          <a:noFill/>
        </p:spPr>
        <p:txBody>
          <a:bodyPr vert="horz" wrap="square" lIns="31774" tIns="31774" rIns="31774" bIns="31774" rtlCol="0" anchor="t">
            <a:noAutofit/>
          </a:bodyPr>
          <a:lstStyle/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200" dirty="0"/>
              <a:t>Introduction of the ability for </a:t>
            </a:r>
            <a:r>
              <a:rPr lang="en-GB" sz="1200" b="1" dirty="0"/>
              <a:t>Partial termination </a:t>
            </a:r>
            <a:r>
              <a:rPr lang="en-GB" sz="1200" dirty="0"/>
              <a:t>of services</a:t>
            </a:r>
          </a:p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200" dirty="0"/>
              <a:t>Full </a:t>
            </a:r>
            <a:r>
              <a:rPr lang="en-GB" sz="1200" b="1" dirty="0"/>
              <a:t>overhaul of Exit provisions </a:t>
            </a:r>
            <a:r>
              <a:rPr lang="en-GB" sz="1200" dirty="0"/>
              <a:t>and data matrix timing (including re-procurements)</a:t>
            </a:r>
          </a:p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200" b="1" dirty="0"/>
              <a:t>Exploitation of available Term </a:t>
            </a:r>
            <a:r>
              <a:rPr lang="en-GB" sz="1200" dirty="0"/>
              <a:t>to support </a:t>
            </a:r>
            <a:r>
              <a:rPr lang="en-GB" sz="1200" dirty="0" smtClean="0"/>
              <a:t>continuation </a:t>
            </a:r>
            <a:r>
              <a:rPr lang="en-GB" sz="1200" dirty="0"/>
              <a:t>of legacy and to Departmental transformation project timings</a:t>
            </a:r>
          </a:p>
        </p:txBody>
      </p:sp>
      <p:sp>
        <p:nvSpPr>
          <p:cNvPr id="9" name="Rectangle 8"/>
          <p:cNvSpPr/>
          <p:nvPr/>
        </p:nvSpPr>
        <p:spPr>
          <a:xfrm>
            <a:off x="403201" y="1270749"/>
            <a:ext cx="1673326" cy="1119641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r>
              <a:rPr lang="en-GB" sz="1236" b="1" dirty="0">
                <a:solidFill>
                  <a:srgbClr val="FFFFFF"/>
                </a:solidFill>
              </a:rPr>
              <a:t>Terms &amp; Conditions</a:t>
            </a:r>
            <a:endParaRPr lang="en-US" sz="1236" b="1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200" y="4938055"/>
            <a:ext cx="1673326" cy="702518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r>
              <a:rPr lang="en-GB" sz="1236" b="1" dirty="0">
                <a:solidFill>
                  <a:srgbClr val="FFFFFF"/>
                </a:solidFill>
              </a:rPr>
              <a:t>Commitments</a:t>
            </a:r>
            <a:endParaRPr lang="en-US" sz="1236" b="1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2"/>
            </p:custDataLst>
          </p:nvPr>
        </p:nvSpPr>
        <p:spPr>
          <a:xfrm>
            <a:off x="2227826" y="5084606"/>
            <a:ext cx="6170753" cy="910506"/>
          </a:xfrm>
          <a:prstGeom prst="rect">
            <a:avLst/>
          </a:prstGeom>
          <a:noFill/>
        </p:spPr>
        <p:txBody>
          <a:bodyPr vert="horz" wrap="square" lIns="31774" tIns="31774" rIns="31774" bIns="31774" rtlCol="0" anchor="t">
            <a:noAutofit/>
          </a:bodyPr>
          <a:lstStyle/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200" b="1" dirty="0"/>
              <a:t>Removal of Minimum Revenue Commitments</a:t>
            </a:r>
            <a:endParaRPr lang="en-GB" sz="1200" dirty="0"/>
          </a:p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200" dirty="0"/>
              <a:t>Introduction </a:t>
            </a:r>
            <a:r>
              <a:rPr lang="en-GB" sz="1200" dirty="0" smtClean="0"/>
              <a:t>of new </a:t>
            </a:r>
            <a:r>
              <a:rPr lang="en-GB" sz="1200" b="1" dirty="0"/>
              <a:t>performance based </a:t>
            </a:r>
            <a:r>
              <a:rPr lang="en-GB" sz="1200" b="1" dirty="0" smtClean="0"/>
              <a:t>targets</a:t>
            </a:r>
            <a:endParaRPr lang="en-GB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403200" y="3977750"/>
            <a:ext cx="1673326" cy="849832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r>
              <a:rPr lang="en-GB" sz="1236" b="1" dirty="0">
                <a:solidFill>
                  <a:srgbClr val="FFFFFF"/>
                </a:solidFill>
              </a:rPr>
              <a:t>Financials</a:t>
            </a:r>
            <a:endParaRPr lang="en-US" sz="1236" b="1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3"/>
            </p:custDataLst>
          </p:nvPr>
        </p:nvSpPr>
        <p:spPr>
          <a:xfrm>
            <a:off x="2227826" y="4020352"/>
            <a:ext cx="6602314" cy="966418"/>
          </a:xfrm>
          <a:prstGeom prst="rect">
            <a:avLst/>
          </a:prstGeom>
          <a:noFill/>
        </p:spPr>
        <p:txBody>
          <a:bodyPr vert="horz" wrap="square" lIns="31774" tIns="31774" rIns="31774" bIns="31774" rtlCol="0" anchor="t">
            <a:noAutofit/>
          </a:bodyPr>
          <a:lstStyle/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200" b="1" dirty="0"/>
              <a:t>Financial model realigned </a:t>
            </a:r>
            <a:r>
              <a:rPr lang="en-GB" sz="1200" dirty="0"/>
              <a:t>to represent a market service scope</a:t>
            </a:r>
          </a:p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200" b="1" dirty="0"/>
              <a:t>Defined Step down </a:t>
            </a:r>
            <a:r>
              <a:rPr lang="en-GB" sz="1200" dirty="0"/>
              <a:t>process and values by service</a:t>
            </a:r>
          </a:p>
          <a:p>
            <a:pPr marL="161130" indent="-161130">
              <a:spcBef>
                <a:spcPts val="50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200" b="1" dirty="0"/>
              <a:t>Enforceable Benchmarking </a:t>
            </a:r>
            <a:r>
              <a:rPr lang="en-GB" sz="1200" dirty="0"/>
              <a:t>provisions with upper quartile targets</a:t>
            </a:r>
            <a:endParaRPr lang="en-GB" sz="1200" dirty="0">
              <a:solidFill>
                <a:srgbClr val="C0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076525" y="2445624"/>
            <a:ext cx="680685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076525" y="3922515"/>
            <a:ext cx="6806857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03198" y="2500859"/>
            <a:ext cx="1673326" cy="1366422"/>
          </a:xfrm>
          <a:prstGeom prst="rect">
            <a:avLst/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/>
            <a:r>
              <a:rPr lang="en-GB" sz="1236" b="1" dirty="0">
                <a:solidFill>
                  <a:srgbClr val="FFFFFF"/>
                </a:solidFill>
              </a:rPr>
              <a:t>Services</a:t>
            </a:r>
            <a:endParaRPr lang="en-US" sz="1236" b="1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>
            <p:custDataLst>
              <p:tags r:id="rId4"/>
            </p:custDataLst>
          </p:nvPr>
        </p:nvSpPr>
        <p:spPr>
          <a:xfrm>
            <a:off x="2227825" y="2476430"/>
            <a:ext cx="6306948" cy="1366423"/>
          </a:xfrm>
          <a:prstGeom prst="rect">
            <a:avLst/>
          </a:prstGeom>
          <a:noFill/>
        </p:spPr>
        <p:txBody>
          <a:bodyPr vert="horz" wrap="square" lIns="31774" tIns="31774" rIns="31774" bIns="31774" rtlCol="0" anchor="t">
            <a:noAutofit/>
          </a:bodyPr>
          <a:lstStyle/>
          <a:p>
            <a:pPr marL="161130" indent="-161130">
              <a:spcBef>
                <a:spcPts val="454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200" b="1" dirty="0"/>
              <a:t>Service requirements restructured </a:t>
            </a:r>
            <a:r>
              <a:rPr lang="en-GB" sz="1200" dirty="0"/>
              <a:t>in line with the TOM and market standards</a:t>
            </a:r>
          </a:p>
          <a:p>
            <a:pPr marL="161130" indent="-161130">
              <a:spcBef>
                <a:spcPts val="454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200" b="1" dirty="0"/>
              <a:t>Service levels re-negotiated </a:t>
            </a:r>
            <a:r>
              <a:rPr lang="en-GB" sz="1200" dirty="0"/>
              <a:t>to be industry comparable</a:t>
            </a:r>
          </a:p>
          <a:p>
            <a:pPr marL="161130" indent="-161130">
              <a:spcBef>
                <a:spcPts val="454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200" b="1" dirty="0"/>
              <a:t>Service Operations carved out as a Department delivered </a:t>
            </a:r>
            <a:r>
              <a:rPr lang="en-GB" sz="1200" dirty="0"/>
              <a:t>capability in the heart of a SIAM aligned multi-sourced model</a:t>
            </a:r>
          </a:p>
          <a:p>
            <a:pPr marL="161130" indent="-161130">
              <a:spcBef>
                <a:spcPts val="454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200" dirty="0"/>
              <a:t>All services scopes integrated across the supply chain and controlled via the departments Design Authority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313861" y="291157"/>
            <a:ext cx="8659492" cy="775700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2700"/>
              </a:lnSpc>
              <a:spcAft>
                <a:spcPct val="0"/>
              </a:spcAft>
            </a:pPr>
            <a:r>
              <a:rPr lang="en-GB" sz="2600" kern="1200" dirty="0">
                <a:solidFill>
                  <a:srgbClr val="008D8E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 this required continual and iterative ongoing commercial negotiations…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59788" y="6269038"/>
            <a:ext cx="230187" cy="138112"/>
          </a:xfrm>
        </p:spPr>
        <p:txBody>
          <a:bodyPr/>
          <a:lstStyle/>
          <a:p>
            <a:pPr>
              <a:defRPr/>
            </a:pPr>
            <a:fld id="{081BB55F-C9A1-4A84-926C-4E4CA8A76A4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0577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191330" y="5622293"/>
            <a:ext cx="2708699" cy="93944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buClrTx/>
            </a:pPr>
            <a:endParaRPr lang="en-GB" sz="1589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61" y="163265"/>
            <a:ext cx="8516278" cy="834431"/>
          </a:xfrm>
        </p:spPr>
        <p:txBody>
          <a:bodyPr/>
          <a:lstStyle/>
          <a:p>
            <a:pPr eaLnBrk="0" hangingPunct="0">
              <a:lnSpc>
                <a:spcPts val="2700"/>
              </a:lnSpc>
              <a:spcAft>
                <a:spcPct val="0"/>
              </a:spcAft>
            </a:pPr>
            <a:r>
              <a:rPr lang="en-GB" sz="2600" kern="1200" dirty="0">
                <a:solidFill>
                  <a:srgbClr val="008D8E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 with a strategy for each delivery area</a:t>
            </a:r>
          </a:p>
        </p:txBody>
      </p:sp>
      <p:sp>
        <p:nvSpPr>
          <p:cNvPr id="3" name="BainBulletsConfiguration" hidden="1"/>
          <p:cNvSpPr txBox="1"/>
          <p:nvPr/>
        </p:nvSpPr>
        <p:spPr>
          <a:xfrm>
            <a:off x="11210" y="252560"/>
            <a:ext cx="7846522" cy="79557"/>
          </a:xfrm>
          <a:prstGeom prst="rect">
            <a:avLst/>
          </a:prstGeom>
          <a:noFill/>
        </p:spPr>
        <p:txBody>
          <a:bodyPr vert="horz" wrap="square" lIns="31774" tIns="31774" rIns="31774" bIns="31774" rtlCol="0">
            <a:spAutoFit/>
          </a:bodyPr>
          <a:lstStyle/>
          <a:p>
            <a:r>
              <a:rPr lang="en-GB" sz="100" dirty="0">
                <a:solidFill>
                  <a:srgbClr val="FFFFFF"/>
                </a:solidFill>
              </a:rPr>
              <a:t>25_81 32_81 33_81 34_81 35_81 12_81 37_81 38_81 39_81 40_81 41_81 42_81 43_81 44_81 45_81</a:t>
            </a:r>
          </a:p>
        </p:txBody>
      </p:sp>
      <p:sp>
        <p:nvSpPr>
          <p:cNvPr id="6" name="Rectangle 5"/>
          <p:cNvSpPr/>
          <p:nvPr/>
        </p:nvSpPr>
        <p:spPr>
          <a:xfrm>
            <a:off x="308346" y="1426736"/>
            <a:ext cx="1457122" cy="755241"/>
          </a:xfrm>
          <a:prstGeom prst="rect">
            <a:avLst/>
          </a:prstGeom>
          <a:solidFill>
            <a:srgbClr val="008D8E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buClrTx/>
            </a:pPr>
            <a:r>
              <a:rPr lang="en-GB" sz="1412" b="1" dirty="0">
                <a:solidFill>
                  <a:schemeClr val="bg1"/>
                </a:solidFill>
              </a:rPr>
              <a:t>Digital</a:t>
            </a:r>
          </a:p>
        </p:txBody>
      </p:sp>
      <p:sp>
        <p:nvSpPr>
          <p:cNvPr id="25" name="Rectangle 24"/>
          <p:cNvSpPr/>
          <p:nvPr>
            <p:custDataLst>
              <p:tags r:id="rId1"/>
            </p:custDataLst>
          </p:nvPr>
        </p:nvSpPr>
        <p:spPr>
          <a:xfrm>
            <a:off x="1828548" y="1426736"/>
            <a:ext cx="1853713" cy="759211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Digital Delivery</a:t>
            </a:r>
          </a:p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Messaging &amp; Digital Operations</a:t>
            </a:r>
          </a:p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Digital Operations - Print &amp; Scan</a:t>
            </a:r>
          </a:p>
        </p:txBody>
      </p:sp>
      <p:sp>
        <p:nvSpPr>
          <p:cNvPr id="7" name="Rectangle 6"/>
          <p:cNvSpPr/>
          <p:nvPr/>
        </p:nvSpPr>
        <p:spPr>
          <a:xfrm>
            <a:off x="308345" y="2249806"/>
            <a:ext cx="1457122" cy="1198902"/>
          </a:xfrm>
          <a:prstGeom prst="rect">
            <a:avLst/>
          </a:prstGeom>
          <a:solidFill>
            <a:srgbClr val="576B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buClrTx/>
            </a:pPr>
            <a:r>
              <a:rPr lang="en-GB" sz="1412" b="1" dirty="0">
                <a:solidFill>
                  <a:schemeClr val="bg1"/>
                </a:solidFill>
              </a:rPr>
              <a:t>Tax Platforms</a:t>
            </a:r>
          </a:p>
        </p:txBody>
      </p:sp>
      <p:sp>
        <p:nvSpPr>
          <p:cNvPr id="32" name="Rectangle 31"/>
          <p:cNvSpPr/>
          <p:nvPr>
            <p:custDataLst>
              <p:tags r:id="rId2"/>
            </p:custDataLst>
          </p:nvPr>
        </p:nvSpPr>
        <p:spPr>
          <a:xfrm>
            <a:off x="1828548" y="2249805"/>
            <a:ext cx="1853713" cy="1198903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marL="161130" indent="-161130">
              <a:lnSpc>
                <a:spcPct val="90000"/>
              </a:lnSpc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Core Business Platforms (ITMP)</a:t>
            </a:r>
          </a:p>
          <a:p>
            <a:pPr marL="161130" indent="-161130">
              <a:lnSpc>
                <a:spcPct val="90000"/>
              </a:lnSpc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Core Business Platforms </a:t>
            </a:r>
            <a:br>
              <a:rPr lang="en-GB" sz="883" dirty="0">
                <a:solidFill>
                  <a:srgbClr val="000000"/>
                </a:solidFill>
              </a:rPr>
            </a:br>
            <a:r>
              <a:rPr lang="en-GB" sz="883" dirty="0">
                <a:solidFill>
                  <a:srgbClr val="000000"/>
                </a:solidFill>
              </a:rPr>
              <a:t>(ETMP &amp; Sunset)</a:t>
            </a:r>
          </a:p>
          <a:p>
            <a:pPr marL="161130" indent="-161130">
              <a:lnSpc>
                <a:spcPct val="90000"/>
              </a:lnSpc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SAP CCC</a:t>
            </a:r>
          </a:p>
          <a:p>
            <a:pPr marL="161130" indent="-161130">
              <a:lnSpc>
                <a:spcPct val="90000"/>
              </a:lnSpc>
              <a:spcBef>
                <a:spcPts val="79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Case Management</a:t>
            </a:r>
          </a:p>
          <a:p>
            <a:pPr marL="161130" indent="-161130">
              <a:lnSpc>
                <a:spcPct val="90000"/>
              </a:lnSpc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Customs &amp; International Trade</a:t>
            </a:r>
          </a:p>
          <a:p>
            <a:pPr marL="161130" indent="-161130">
              <a:lnSpc>
                <a:spcPct val="90000"/>
              </a:lnSpc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Test &amp; Release</a:t>
            </a:r>
          </a:p>
          <a:p>
            <a:pPr marL="161130" indent="-161130">
              <a:lnSpc>
                <a:spcPct val="90000"/>
              </a:lnSpc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Data Engineering</a:t>
            </a:r>
          </a:p>
          <a:p>
            <a:pPr marL="161130" indent="-161130">
              <a:lnSpc>
                <a:spcPct val="90000"/>
              </a:lnSpc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Valuation Office Agency</a:t>
            </a:r>
          </a:p>
        </p:txBody>
      </p:sp>
      <p:sp>
        <p:nvSpPr>
          <p:cNvPr id="8" name="Rectangle 7"/>
          <p:cNvSpPr/>
          <p:nvPr/>
        </p:nvSpPr>
        <p:spPr>
          <a:xfrm>
            <a:off x="308346" y="3512567"/>
            <a:ext cx="1457122" cy="531078"/>
          </a:xfrm>
          <a:prstGeom prst="rect">
            <a:avLst/>
          </a:prstGeom>
          <a:solidFill>
            <a:srgbClr val="ED7C59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buClrTx/>
            </a:pPr>
            <a:r>
              <a:rPr lang="en-GB" sz="1412" b="1" dirty="0">
                <a:solidFill>
                  <a:schemeClr val="bg1"/>
                </a:solidFill>
              </a:rPr>
              <a:t>Service Operations</a:t>
            </a:r>
          </a:p>
        </p:txBody>
      </p: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1828548" y="3512566"/>
            <a:ext cx="1853713" cy="531078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marL="161130" indent="-161130"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Service Operations (Capgemini)</a:t>
            </a:r>
          </a:p>
          <a:p>
            <a:pPr marL="161130" indent="-161130"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Service Operations (Fujitsu)</a:t>
            </a:r>
          </a:p>
          <a:p>
            <a:pPr marL="161130" indent="-161130"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Network Operations Centre</a:t>
            </a:r>
          </a:p>
          <a:p>
            <a:pPr marL="161130" indent="-161130"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Service Operations - Call Centre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08345" y="4107502"/>
            <a:ext cx="1457122" cy="890169"/>
          </a:xfrm>
          <a:prstGeom prst="rect">
            <a:avLst/>
          </a:prstGeom>
          <a:solidFill>
            <a:srgbClr val="59488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1774" rIns="0" bIns="31774" rtlCol="0" anchor="ctr"/>
          <a:lstStyle/>
          <a:p>
            <a:pPr algn="ctr"/>
            <a:r>
              <a:rPr lang="en-GB" sz="1412" b="1" dirty="0">
                <a:solidFill>
                  <a:srgbClr val="FFFFFF"/>
                </a:solidFill>
              </a:rPr>
              <a:t>Architecture, </a:t>
            </a:r>
            <a:br>
              <a:rPr lang="en-GB" sz="1412" b="1" dirty="0">
                <a:solidFill>
                  <a:srgbClr val="FFFFFF"/>
                </a:solidFill>
              </a:rPr>
            </a:br>
            <a:r>
              <a:rPr lang="en-GB" sz="1412" b="1" dirty="0">
                <a:solidFill>
                  <a:srgbClr val="FFFFFF"/>
                </a:solidFill>
              </a:rPr>
              <a:t>IT &amp; Commercial Management</a:t>
            </a:r>
          </a:p>
        </p:txBody>
      </p:sp>
      <p:sp>
        <p:nvSpPr>
          <p:cNvPr id="34" name="Rectangle 33"/>
          <p:cNvSpPr/>
          <p:nvPr>
            <p:custDataLst>
              <p:tags r:id="rId4"/>
            </p:custDataLst>
          </p:nvPr>
        </p:nvSpPr>
        <p:spPr>
          <a:xfrm>
            <a:off x="1828548" y="4107502"/>
            <a:ext cx="1853713" cy="890170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Account and Portfolio Management</a:t>
            </a:r>
          </a:p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Strategy, Architecture &amp; Design</a:t>
            </a:r>
          </a:p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IT Project Management</a:t>
            </a:r>
          </a:p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Security &amp; Information</a:t>
            </a:r>
          </a:p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Other (</a:t>
            </a:r>
            <a:r>
              <a:rPr lang="en-GB" sz="883" dirty="0" err="1">
                <a:solidFill>
                  <a:srgbClr val="000000"/>
                </a:solidFill>
              </a:rPr>
              <a:t>inc.</a:t>
            </a:r>
            <a:r>
              <a:rPr lang="en-GB" sz="883" dirty="0">
                <a:solidFill>
                  <a:srgbClr val="000000"/>
                </a:solidFill>
              </a:rPr>
              <a:t> Shared Services)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8346" y="5061533"/>
            <a:ext cx="1457122" cy="890017"/>
          </a:xfrm>
          <a:prstGeom prst="rect">
            <a:avLst/>
          </a:prstGeom>
          <a:solidFill>
            <a:srgbClr val="7A004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algn="ctr">
              <a:buClrTx/>
            </a:pPr>
            <a:r>
              <a:rPr lang="en-GB" sz="1412" b="1" dirty="0">
                <a:solidFill>
                  <a:schemeClr val="bg1"/>
                </a:solidFill>
              </a:rPr>
              <a:t>Datacentre &amp; </a:t>
            </a:r>
            <a:br>
              <a:rPr lang="en-GB" sz="1412" b="1" dirty="0">
                <a:solidFill>
                  <a:schemeClr val="bg1"/>
                </a:solidFill>
              </a:rPr>
            </a:br>
            <a:r>
              <a:rPr lang="en-GB" sz="1412" b="1" dirty="0">
                <a:solidFill>
                  <a:schemeClr val="bg1"/>
                </a:solidFill>
              </a:rPr>
              <a:t>End User</a:t>
            </a:r>
          </a:p>
        </p:txBody>
      </p:sp>
      <p:sp>
        <p:nvSpPr>
          <p:cNvPr id="35" name="Rectangle 34"/>
          <p:cNvSpPr/>
          <p:nvPr>
            <p:custDataLst>
              <p:tags r:id="rId5"/>
            </p:custDataLst>
          </p:nvPr>
        </p:nvSpPr>
        <p:spPr>
          <a:xfrm>
            <a:off x="1828548" y="5061533"/>
            <a:ext cx="1853713" cy="890017"/>
          </a:xfrm>
          <a:prstGeom prst="rect">
            <a:avLst/>
          </a:prstGeom>
          <a:solidFill>
            <a:srgbClr val="DDDDD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774" tIns="31774" rIns="31774" bIns="31774" rtlCol="0" anchor="ctr"/>
          <a:lstStyle/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Cloud Infrastructure</a:t>
            </a:r>
          </a:p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Workplace &amp; Corporate Services (</a:t>
            </a:r>
            <a:r>
              <a:rPr lang="en-GB" sz="883" dirty="0" err="1">
                <a:solidFill>
                  <a:srgbClr val="000000"/>
                </a:solidFill>
              </a:rPr>
              <a:t>Capgemini</a:t>
            </a:r>
            <a:r>
              <a:rPr lang="en-GB" sz="883" dirty="0">
                <a:solidFill>
                  <a:srgbClr val="000000"/>
                </a:solidFill>
              </a:rPr>
              <a:t>)</a:t>
            </a:r>
          </a:p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883" dirty="0">
                <a:solidFill>
                  <a:srgbClr val="000000"/>
                </a:solidFill>
              </a:rPr>
              <a:t>Workplace &amp; Corporate Services (Fujitsu)</a:t>
            </a:r>
          </a:p>
        </p:txBody>
      </p:sp>
      <p:sp>
        <p:nvSpPr>
          <p:cNvPr id="4" name="TextBox 3"/>
          <p:cNvSpPr txBox="1"/>
          <p:nvPr>
            <p:custDataLst>
              <p:tags r:id="rId6"/>
            </p:custDataLst>
          </p:nvPr>
        </p:nvSpPr>
        <p:spPr>
          <a:xfrm>
            <a:off x="3775606" y="1065563"/>
            <a:ext cx="2498926" cy="32378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xy" algn="b"/>
          </a:blipFill>
        </p:spPr>
        <p:txBody>
          <a:bodyPr vert="horz" wrap="square" lIns="0" tIns="0" rIns="0" bIns="78465" rtlCol="0" anchor="b">
            <a:spAutoFit/>
          </a:bodyPr>
          <a:lstStyle/>
          <a:p>
            <a:pPr algn="ctr"/>
            <a:r>
              <a:rPr lang="en-GB" sz="1589" b="1" cap="all" dirty="0"/>
              <a:t>Phase 2</a:t>
            </a:r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3775606" y="1443208"/>
            <a:ext cx="2555609" cy="402979"/>
          </a:xfrm>
          <a:prstGeom prst="rect">
            <a:avLst/>
          </a:prstGeom>
          <a:noFill/>
        </p:spPr>
        <p:txBody>
          <a:bodyPr wrap="square" lIns="31774" tIns="31774" rIns="31774" bIns="31774" rtlCol="0">
            <a:spAutoFit/>
          </a:bodyPr>
          <a:lstStyle/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dirty="0"/>
              <a:t>Insource Messaging &amp; Digital Ops</a:t>
            </a:r>
          </a:p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dirty="0"/>
              <a:t>Re-procure Print &amp; Scan</a:t>
            </a:r>
          </a:p>
        </p:txBody>
      </p:sp>
      <p:sp>
        <p:nvSpPr>
          <p:cNvPr id="38" name="TextBox 37"/>
          <p:cNvSpPr txBox="1"/>
          <p:nvPr>
            <p:custDataLst>
              <p:tags r:id="rId8"/>
            </p:custDataLst>
          </p:nvPr>
        </p:nvSpPr>
        <p:spPr>
          <a:xfrm>
            <a:off x="3775606" y="2252703"/>
            <a:ext cx="2555609" cy="716142"/>
          </a:xfrm>
          <a:prstGeom prst="rect">
            <a:avLst/>
          </a:prstGeom>
          <a:noFill/>
        </p:spPr>
        <p:txBody>
          <a:bodyPr wrap="square" lIns="31774" tIns="31774" rIns="31774" bIns="31774" rtlCol="0">
            <a:spAutoFit/>
          </a:bodyPr>
          <a:lstStyle/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dirty="0"/>
              <a:t>Given SR15, negotiate </a:t>
            </a:r>
            <a:r>
              <a:rPr lang="en-GB" sz="1059"/>
              <a:t>an </a:t>
            </a:r>
            <a:r>
              <a:rPr lang="en-GB" sz="1059" smtClean="0"/>
              <a:t>terms and conditions </a:t>
            </a:r>
            <a:r>
              <a:rPr lang="en-GB" sz="1059" dirty="0"/>
              <a:t>which will provide stability, deliver SR15 systems transformations and improve delivery efficiency</a:t>
            </a:r>
          </a:p>
        </p:txBody>
      </p:sp>
      <p:sp>
        <p:nvSpPr>
          <p:cNvPr id="40" name="TextBox 39"/>
          <p:cNvSpPr txBox="1"/>
          <p:nvPr>
            <p:custDataLst>
              <p:tags r:id="rId9"/>
            </p:custDataLst>
          </p:nvPr>
        </p:nvSpPr>
        <p:spPr>
          <a:xfrm>
            <a:off x="3775606" y="3514332"/>
            <a:ext cx="2555609" cy="553149"/>
          </a:xfrm>
          <a:prstGeom prst="rect">
            <a:avLst/>
          </a:prstGeom>
          <a:noFill/>
        </p:spPr>
        <p:txBody>
          <a:bodyPr wrap="square" lIns="31774" tIns="31774" rIns="31774" bIns="31774" rtlCol="0">
            <a:spAutoFit/>
          </a:bodyPr>
          <a:lstStyle/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dirty="0"/>
              <a:t>Bring in ~400 heads to take control of service to enable transformation and multi-sourcing</a:t>
            </a:r>
          </a:p>
        </p:txBody>
      </p:sp>
      <p:sp>
        <p:nvSpPr>
          <p:cNvPr id="42" name="TextBox 41"/>
          <p:cNvSpPr txBox="1"/>
          <p:nvPr>
            <p:custDataLst>
              <p:tags r:id="rId10"/>
            </p:custDataLst>
          </p:nvPr>
        </p:nvSpPr>
        <p:spPr>
          <a:xfrm>
            <a:off x="3775606" y="4112900"/>
            <a:ext cx="2555609" cy="728966"/>
          </a:xfrm>
          <a:prstGeom prst="rect">
            <a:avLst/>
          </a:prstGeom>
          <a:noFill/>
        </p:spPr>
        <p:txBody>
          <a:bodyPr wrap="square" lIns="31774" tIns="31774" rIns="31774" bIns="31774" rtlCol="0">
            <a:spAutoFit/>
          </a:bodyPr>
          <a:lstStyle/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dirty="0"/>
              <a:t>Insource design and delivery management capabilities to gain control</a:t>
            </a:r>
          </a:p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dirty="0"/>
              <a:t>De-duplicate resource and transform</a:t>
            </a:r>
          </a:p>
        </p:txBody>
      </p:sp>
      <p:sp>
        <p:nvSpPr>
          <p:cNvPr id="44" name="TextBox 43"/>
          <p:cNvSpPr txBox="1"/>
          <p:nvPr>
            <p:custDataLst>
              <p:tags r:id="rId11"/>
            </p:custDataLst>
          </p:nvPr>
        </p:nvSpPr>
        <p:spPr>
          <a:xfrm>
            <a:off x="3775606" y="5031816"/>
            <a:ext cx="2555609" cy="904783"/>
          </a:xfrm>
          <a:prstGeom prst="rect">
            <a:avLst/>
          </a:prstGeom>
          <a:noFill/>
        </p:spPr>
        <p:txBody>
          <a:bodyPr wrap="square" lIns="31774" tIns="31774" rIns="31774" bIns="31774" rtlCol="0">
            <a:spAutoFit/>
          </a:bodyPr>
          <a:lstStyle/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/>
              <a:t>Negotiate </a:t>
            </a:r>
            <a:r>
              <a:rPr lang="en-GB" sz="1059" smtClean="0"/>
              <a:t>datacentre </a:t>
            </a:r>
            <a:r>
              <a:rPr lang="en-GB" sz="1059" dirty="0"/>
              <a:t>contract, including transformation to reduce cost &amp; improve flexibility</a:t>
            </a:r>
          </a:p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dirty="0"/>
              <a:t>Strengthen internal management</a:t>
            </a:r>
          </a:p>
          <a:p>
            <a:pPr marL="161130" indent="-161130">
              <a:spcBef>
                <a:spcPts val="88"/>
              </a:spcBef>
              <a:buSzPct val="100000"/>
              <a:buFont typeface="Verdana" panose="020B0604030504040204" pitchFamily="34" charset="0"/>
              <a:buChar char="•"/>
            </a:pPr>
            <a:r>
              <a:rPr lang="en-GB" sz="1059" dirty="0"/>
              <a:t>Re-procure workplace services</a:t>
            </a:r>
          </a:p>
        </p:txBody>
      </p:sp>
      <p:sp>
        <p:nvSpPr>
          <p:cNvPr id="26" name="Gray1"/>
          <p:cNvSpPr>
            <a:spLocks noChangeAspect="1"/>
          </p:cNvSpPr>
          <p:nvPr/>
        </p:nvSpPr>
        <p:spPr bwMode="auto">
          <a:xfrm>
            <a:off x="171032" y="1405373"/>
            <a:ext cx="274628" cy="274628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en-GB" sz="1412" b="1" dirty="0">
                <a:solidFill>
                  <a:srgbClr val="FFFFFF"/>
                </a:solidFill>
                <a:latin typeface="+mj-lt"/>
              </a:rPr>
              <a:t>1</a:t>
            </a:r>
          </a:p>
        </p:txBody>
      </p:sp>
      <p:sp>
        <p:nvSpPr>
          <p:cNvPr id="27" name="Gray1"/>
          <p:cNvSpPr>
            <a:spLocks noChangeAspect="1"/>
          </p:cNvSpPr>
          <p:nvPr/>
        </p:nvSpPr>
        <p:spPr bwMode="auto">
          <a:xfrm>
            <a:off x="171032" y="2230973"/>
            <a:ext cx="274628" cy="274628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en-GB" sz="1412" b="1" dirty="0">
                <a:solidFill>
                  <a:srgbClr val="FFFFFF"/>
                </a:solidFill>
                <a:latin typeface="+mj-lt"/>
              </a:rPr>
              <a:t>2</a:t>
            </a:r>
          </a:p>
        </p:txBody>
      </p:sp>
      <p:sp>
        <p:nvSpPr>
          <p:cNvPr id="28" name="Gray1"/>
          <p:cNvSpPr>
            <a:spLocks noChangeAspect="1"/>
          </p:cNvSpPr>
          <p:nvPr/>
        </p:nvSpPr>
        <p:spPr bwMode="auto">
          <a:xfrm>
            <a:off x="171032" y="3475766"/>
            <a:ext cx="274628" cy="274628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en-GB" sz="1412" b="1" dirty="0">
                <a:solidFill>
                  <a:srgbClr val="FFFFFF"/>
                </a:solidFill>
                <a:latin typeface="+mj-lt"/>
              </a:rPr>
              <a:t>3</a:t>
            </a:r>
          </a:p>
        </p:txBody>
      </p:sp>
      <p:sp>
        <p:nvSpPr>
          <p:cNvPr id="29" name="Gray1"/>
          <p:cNvSpPr>
            <a:spLocks noChangeAspect="1"/>
          </p:cNvSpPr>
          <p:nvPr/>
        </p:nvSpPr>
        <p:spPr bwMode="auto">
          <a:xfrm>
            <a:off x="171032" y="4087250"/>
            <a:ext cx="274628" cy="274628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en-GB" sz="1412" b="1" dirty="0">
                <a:solidFill>
                  <a:srgbClr val="FFFFFF"/>
                </a:solidFill>
                <a:latin typeface="+mj-lt"/>
              </a:rPr>
              <a:t>4</a:t>
            </a:r>
          </a:p>
        </p:txBody>
      </p:sp>
      <p:sp>
        <p:nvSpPr>
          <p:cNvPr id="30" name="Gray1"/>
          <p:cNvSpPr>
            <a:spLocks noChangeAspect="1"/>
          </p:cNvSpPr>
          <p:nvPr/>
        </p:nvSpPr>
        <p:spPr bwMode="auto">
          <a:xfrm>
            <a:off x="171032" y="5041739"/>
            <a:ext cx="274628" cy="274628"/>
          </a:xfrm>
          <a:prstGeom prst="ellipse">
            <a:avLst/>
          </a:prstGeom>
          <a:solidFill>
            <a:srgbClr val="777777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en-GB" sz="1412" b="1" dirty="0">
                <a:solidFill>
                  <a:srgbClr val="FFFFFF"/>
                </a:solidFill>
                <a:latin typeface="+mj-lt"/>
              </a:rPr>
              <a:t>5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707904" y="2204354"/>
            <a:ext cx="2623311" cy="2930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lide Number Placeholder 1"/>
          <p:cNvSpPr txBox="1">
            <a:spLocks/>
          </p:cNvSpPr>
          <p:nvPr/>
        </p:nvSpPr>
        <p:spPr>
          <a:xfrm>
            <a:off x="4538664" y="6245225"/>
            <a:ext cx="4167187" cy="13811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C360F7D-CA71-F644-9175-0B9C7ED141FF}" type="slidenum">
              <a:rPr lang="en-GB" sz="1000" smtClean="0">
                <a:solidFill>
                  <a:srgbClr val="008D8E"/>
                </a:solidFill>
              </a:rPr>
              <a:pPr algn="r"/>
              <a:t>9</a:t>
            </a:fld>
            <a:endParaRPr lang="en-GB" sz="1000" dirty="0">
              <a:solidFill>
                <a:srgbClr val="008D8E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3707375" y="3480842"/>
            <a:ext cx="2623311" cy="2930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707375" y="4083218"/>
            <a:ext cx="2623311" cy="2930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07374" y="5040274"/>
            <a:ext cx="2623311" cy="2930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579803" y="4413842"/>
            <a:ext cx="2232248" cy="148502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u="sng" dirty="0" smtClean="0"/>
              <a:t>Key</a:t>
            </a:r>
          </a:p>
          <a:p>
            <a:r>
              <a:rPr lang="en-GB" sz="1000" b="1" dirty="0" smtClean="0"/>
              <a:t>ITMP</a:t>
            </a:r>
            <a:r>
              <a:rPr lang="en-GB" sz="1000" dirty="0" smtClean="0"/>
              <a:t>: Individuals Tax Management Platform – HMRC’s core platform for individuals taxes</a:t>
            </a:r>
          </a:p>
          <a:p>
            <a:r>
              <a:rPr lang="en-GB" sz="1000" b="1" dirty="0" smtClean="0"/>
              <a:t>ETMP</a:t>
            </a:r>
            <a:r>
              <a:rPr lang="en-GB" sz="1000" dirty="0" smtClean="0"/>
              <a:t>: Enterprise Tax management Platform – HMRC’s core platform for business taxes</a:t>
            </a:r>
          </a:p>
          <a:p>
            <a:r>
              <a:rPr lang="en-GB" sz="1000" b="1" dirty="0" smtClean="0"/>
              <a:t>SAP CCC</a:t>
            </a:r>
            <a:r>
              <a:rPr lang="en-GB" sz="1000" dirty="0" smtClean="0"/>
              <a:t>: SAP Customer Competency Centre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4549635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0"/>
  <p:tag name="BAINBULLETSLEVELSFINGERPRINT" val="-96246425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0"/>
  <p:tag name="BAINBULLETSLEVELSFINGERPRINT" val="152427485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0"/>
  <p:tag name="BAINBULLETSLEVELSFINGERPRINT" val="-160782749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2"/>
  <p:tag name="BAINBULLETSLEVELSFINGERPRINT" val="95121903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1"/>
  <p:tag name="BAINBULLETSLEVELSFINGERPRINT" val="-163631064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1"/>
  <p:tag name="BAINBULLETSLEVELSFINGERPRINT" val="854642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1"/>
  <p:tag name="BAINBULLETSLEVELSFINGERPRINT" val="-123011138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1"/>
  <p:tag name="BAINBULLETSLEVELSFINGERPRINT" val="60357154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1"/>
  <p:tag name="BAINBULLETSLEVELSFINGERPRINT" val="20113276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1"/>
  <p:tag name="BAINBULLETSLEVELSFINGERPRINT" val="-100751128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1"/>
  <p:tag name="BAINBULLETSLEVELSFINGERPRINT" val="-44489701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1"/>
  <p:tag name="BAINBULLETSLEVELSFINGERPRINT" val="13693204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1"/>
  <p:tag name="BAINBULLETSLEVELSFINGERPRINT" val="-201098095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1"/>
  <p:tag name="BAINBULLETSLEVELSFINGERPRINT" val="5466030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37675918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36508133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4537584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118625535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13144930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247668715"/>
</p:tagLst>
</file>

<file path=ppt/theme/theme1.xml><?xml version="1.0" encoding="utf-8"?>
<a:theme xmlns:a="http://schemas.openxmlformats.org/drawingml/2006/main" name="HMRC_standard_2015">
  <a:themeElements>
    <a:clrScheme name="HMRC_2015">
      <a:dk1>
        <a:srgbClr val="3B3A3D"/>
      </a:dk1>
      <a:lt1>
        <a:srgbClr val="FFFFFF"/>
      </a:lt1>
      <a:dk2>
        <a:srgbClr val="008D8E"/>
      </a:dk2>
      <a:lt2>
        <a:srgbClr val="576B00"/>
      </a:lt2>
      <a:accent1>
        <a:srgbClr val="9E3039"/>
      </a:accent1>
      <a:accent2>
        <a:srgbClr val="641F45"/>
      </a:accent2>
      <a:accent3>
        <a:srgbClr val="614D7D"/>
      </a:accent3>
      <a:accent4>
        <a:srgbClr val="002F5F"/>
      </a:accent4>
      <a:accent5>
        <a:srgbClr val="BBBE0A"/>
      </a:accent5>
      <a:accent6>
        <a:srgbClr val="009DDB"/>
      </a:accent6>
      <a:hlink>
        <a:srgbClr val="D30B54"/>
      </a:hlink>
      <a:folHlink>
        <a:srgbClr val="EF7D00"/>
      </a:folHlink>
    </a:clrScheme>
    <a:fontScheme name="HMRC_NL_Standard">
      <a:majorFont>
        <a:latin typeface="Arial"/>
        <a:ea typeface="Geneva"/>
        <a:cs typeface="Arial"/>
      </a:majorFont>
      <a:minorFont>
        <a:latin typeface="Arial"/>
        <a:ea typeface="Genev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Geneva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Geneva" charset="0"/>
            <a:cs typeface="Arial" charset="0"/>
          </a:defRPr>
        </a:defPPr>
      </a:lstStyle>
    </a:lnDef>
  </a:objectDefaults>
  <a:extraClrSchemeLst/>
  <a:custClrLst>
    <a:custClr name="HMRC Green">
      <a:srgbClr val="008D8E"/>
    </a:custClr>
    <a:custClr name="HMRC Lt Green">
      <a:srgbClr val="576B00"/>
    </a:custClr>
    <a:custClr name="HMRC Yellow">
      <a:srgbClr val="C8B51B"/>
    </a:custClr>
    <a:custClr name="HMRC Red">
      <a:srgbClr val="B7000D"/>
    </a:custClr>
    <a:custClr name="HMRC Orange">
      <a:srgbClr val="ED7C59"/>
    </a:custClr>
    <a:custClr name="HMRC Lt Yellow">
      <a:srgbClr val="F3CB84"/>
    </a:custClr>
    <a:custClr name="HMRC Brown">
      <a:srgbClr val="AE5000"/>
    </a:custClr>
    <a:custClr name="HMRC Maroon">
      <a:srgbClr val="7A0043"/>
    </a:custClr>
    <a:custClr name="HMRC Purple">
      <a:srgbClr val="594884"/>
    </a:custClr>
    <a:custClr name="HMRC Dk Blue">
      <a:srgbClr val="002D62"/>
    </a:custClr>
  </a:custClrLst>
  <a:extLst>
    <a:ext uri="{05A4C25C-085E-4340-85A3-A5531E510DB2}">
      <thm15:themeFamily xmlns="" xmlns:thm15="http://schemas.microsoft.com/office/thememl/2012/main" name="HMRC Template Standard.potx" id="{CDDD2900-99A9-4421-8FDC-D50FBCE21480}" vid="{9CD1B361-D064-46D4-B204-331DC75562DE}"/>
    </a:ext>
  </a:extLst>
</a:theme>
</file>

<file path=ppt/theme/theme2.xml><?xml version="1.0" encoding="utf-8"?>
<a:theme xmlns:a="http://schemas.openxmlformats.org/drawingml/2006/main" name="HMRC_standard_2015_No logo">
  <a:themeElements>
    <a:clrScheme name="HMRC_2015">
      <a:dk1>
        <a:srgbClr val="3B3A3D"/>
      </a:dk1>
      <a:lt1>
        <a:srgbClr val="FFFFFF"/>
      </a:lt1>
      <a:dk2>
        <a:srgbClr val="008D8E"/>
      </a:dk2>
      <a:lt2>
        <a:srgbClr val="576B00"/>
      </a:lt2>
      <a:accent1>
        <a:srgbClr val="9E3039"/>
      </a:accent1>
      <a:accent2>
        <a:srgbClr val="641F45"/>
      </a:accent2>
      <a:accent3>
        <a:srgbClr val="614D7D"/>
      </a:accent3>
      <a:accent4>
        <a:srgbClr val="002F5F"/>
      </a:accent4>
      <a:accent5>
        <a:srgbClr val="BBBE0A"/>
      </a:accent5>
      <a:accent6>
        <a:srgbClr val="009DDB"/>
      </a:accent6>
      <a:hlink>
        <a:srgbClr val="D30B54"/>
      </a:hlink>
      <a:folHlink>
        <a:srgbClr val="EF7D00"/>
      </a:folHlink>
    </a:clrScheme>
    <a:fontScheme name="HMRC_NL_Standard">
      <a:majorFont>
        <a:latin typeface="Arial"/>
        <a:ea typeface="Geneva"/>
        <a:cs typeface="Arial"/>
      </a:majorFont>
      <a:minorFont>
        <a:latin typeface="Arial"/>
        <a:ea typeface="Genev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Geneva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Geneva" charset="0"/>
            <a:cs typeface="Arial" charset="0"/>
          </a:defRPr>
        </a:defPPr>
      </a:lstStyle>
    </a:lnDef>
  </a:objectDefaults>
  <a:extraClrSchemeLst/>
  <a:custClrLst>
    <a:custClr name="HMRC Green">
      <a:srgbClr val="008D8E"/>
    </a:custClr>
    <a:custClr name="HMRC Lt Green">
      <a:srgbClr val="576B00"/>
    </a:custClr>
    <a:custClr name="HMRC Yellow">
      <a:srgbClr val="C8B51B"/>
    </a:custClr>
    <a:custClr name="HMRC Red">
      <a:srgbClr val="B7000D"/>
    </a:custClr>
    <a:custClr name="HMRC Orange">
      <a:srgbClr val="ED7C59"/>
    </a:custClr>
    <a:custClr name="HMRC Lt Yellow">
      <a:srgbClr val="F3CB84"/>
    </a:custClr>
    <a:custClr name="HMRC Brown">
      <a:srgbClr val="AE5000"/>
    </a:custClr>
    <a:custClr name="HMRC Maroon">
      <a:srgbClr val="7A0043"/>
    </a:custClr>
    <a:custClr name="HMRC Purple">
      <a:srgbClr val="594884"/>
    </a:custClr>
    <a:custClr name="HMRC Dk Blue">
      <a:srgbClr val="002D62"/>
    </a:custClr>
  </a:custClrLst>
  <a:extLst>
    <a:ext uri="{05A4C25C-085E-4340-85A3-A5531E510DB2}">
      <thm15:themeFamily xmlns="" xmlns:thm15="http://schemas.microsoft.com/office/thememl/2012/main" name="HMRC Template Standard.potx" id="{CDDD2900-99A9-4421-8FDC-D50FBCE21480}" vid="{E43D5D67-6107-4D50-B686-E5B2998B693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HMRC Template Standard</Template>
  <TotalTime>94</TotalTime>
  <Words>1675</Words>
  <Application>Microsoft Macintosh PowerPoint</Application>
  <PresentationFormat>On-screen Show (4:3)</PresentationFormat>
  <Paragraphs>402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HMRC_standard_2015</vt:lpstr>
      <vt:lpstr>HMRC_standard_2015_No logo</vt:lpstr>
      <vt:lpstr>The Columbus Programme HMRC’s journey</vt:lpstr>
      <vt:lpstr>PowerPoint Presentation</vt:lpstr>
      <vt:lpstr>PowerPoint Presentation</vt:lpstr>
      <vt:lpstr>PowerPoint Presentation</vt:lpstr>
      <vt:lpstr>PowerPoint Presentation</vt:lpstr>
      <vt:lpstr>… and HMRC retaining four core IT capabilities to enable effective management of a multi-sourced supply chain…</vt:lpstr>
      <vt:lpstr>PowerPoint Presentation</vt:lpstr>
      <vt:lpstr>… this required continual and iterative ongoing commercial negotiations…</vt:lpstr>
      <vt:lpstr>… with a strategy for each delivery area</vt:lpstr>
      <vt:lpstr>… mitigating risk and capacity constraints through a phased and sequenced schedule…</vt:lpstr>
      <vt:lpstr>… where services transition from suppliers to HMRC / RCDTS on a phased basis through to Q2 2017/18</vt:lpstr>
      <vt:lpstr>PowerPoint Presentation</vt:lpstr>
      <vt:lpstr>PowerPoint Presentation</vt:lpstr>
    </vt:vector>
  </TitlesOfParts>
  <Manager/>
  <Company>HM Revenue and Customs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Columbus Programme HMRC’s journey</dc:title>
  <dc:subject/>
  <dc:creator>Morris, Ian (CDIO Group Communications Team)</dc:creator>
  <cp:keywords/>
  <dc:description/>
  <cp:lastModifiedBy>OFFICE</cp:lastModifiedBy>
  <cp:revision>17</cp:revision>
  <dcterms:created xsi:type="dcterms:W3CDTF">2017-09-25T19:29:51Z</dcterms:created>
  <dcterms:modified xsi:type="dcterms:W3CDTF">2017-11-01T17:12:35Z</dcterms:modified>
  <cp:category/>
</cp:coreProperties>
</file>