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669088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49" cy="493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49" cy="493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66775" y="739775"/>
            <a:ext cx="4935538" cy="3703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587" cy="4443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77363"/>
            <a:ext cx="2889249" cy="493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249" cy="493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8834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587" cy="444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587" cy="444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587" cy="444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587" cy="444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587" cy="444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587" cy="4443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66750" y="4689475"/>
            <a:ext cx="5335499" cy="44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827087" y="2276475"/>
            <a:ext cx="7921500" cy="3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827087" y="765175"/>
            <a:ext cx="7921500" cy="11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6381328"/>
            <a:ext cx="9144000" cy="476698"/>
          </a:xfrm>
          <a:prstGeom prst="rect">
            <a:avLst/>
          </a:prstGeom>
          <a:solidFill>
            <a:srgbClr val="8176C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4895528" y="6444044"/>
            <a:ext cx="4248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Libraries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Taskforce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751463" y="2447862"/>
            <a:ext cx="4392600" cy="20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606624" y="489011"/>
            <a:ext cx="4392600" cy="59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27087" y="1268412"/>
            <a:ext cx="8137500" cy="10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27087" y="2492375"/>
            <a:ext cx="8137500" cy="31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6381328"/>
            <a:ext cx="9144000" cy="476698"/>
          </a:xfrm>
          <a:prstGeom prst="rect">
            <a:avLst/>
          </a:prstGeom>
          <a:solidFill>
            <a:srgbClr val="8176C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4895528" y="6444044"/>
            <a:ext cx="4248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Libraries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Taskforce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6381328"/>
            <a:ext cx="9144000" cy="476698"/>
          </a:xfrm>
          <a:prstGeom prst="rect">
            <a:avLst/>
          </a:prstGeom>
          <a:solidFill>
            <a:srgbClr val="8176C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895528" y="6444044"/>
            <a:ext cx="4248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Libraries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Taskforce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27087" y="1268412"/>
            <a:ext cx="8137500" cy="10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27087" y="2492375"/>
            <a:ext cx="3992699" cy="31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72050" y="2492375"/>
            <a:ext cx="3992699" cy="31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0" y="6381328"/>
            <a:ext cx="9144000" cy="476698"/>
          </a:xfrm>
          <a:prstGeom prst="rect">
            <a:avLst/>
          </a:prstGeom>
          <a:solidFill>
            <a:srgbClr val="8176C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0" y="6453335"/>
            <a:ext cx="30243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Kathy Settle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4895528" y="6444044"/>
            <a:ext cx="4248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Leadership for Libraries Taskforce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6381328"/>
            <a:ext cx="9144000" cy="476698"/>
          </a:xfrm>
          <a:prstGeom prst="rect">
            <a:avLst/>
          </a:prstGeom>
          <a:solidFill>
            <a:srgbClr val="8176C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0" y="6453335"/>
            <a:ext cx="30243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Kathy Settle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895528" y="6444044"/>
            <a:ext cx="4248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Leadership for Libraries Taskforce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27087" y="1268412"/>
            <a:ext cx="8137500" cy="10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27087" y="1268412"/>
            <a:ext cx="8137500" cy="10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311563" y="7923"/>
            <a:ext cx="3168600" cy="81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27087" y="2492375"/>
            <a:ext cx="8137500" cy="31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27087" y="1268412"/>
            <a:ext cx="8137500" cy="10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7019925" y="549275"/>
            <a:ext cx="576300" cy="3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4306887" y="3244850"/>
            <a:ext cx="185700" cy="3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4306887" y="3244850"/>
            <a:ext cx="185700" cy="3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12253789"/>
            <a:ext cx="21335998" cy="10815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201475" tIns="100700" rIns="201475" bIns="100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19259273" y="12451832"/>
            <a:ext cx="1754099" cy="68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5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460485" y="12451784"/>
            <a:ext cx="6113099" cy="68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52400" y="12406189"/>
            <a:ext cx="21335998" cy="10815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201475" tIns="100700" rIns="201475" bIns="100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19411673" y="12604232"/>
            <a:ext cx="1754099" cy="68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5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612885" y="12604184"/>
            <a:ext cx="6113099" cy="68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04800" y="12558589"/>
            <a:ext cx="21335998" cy="10815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201475" tIns="100700" rIns="201475" bIns="100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19564073" y="12756632"/>
            <a:ext cx="1754099" cy="68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5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765285" y="12756584"/>
            <a:ext cx="6113099" cy="68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6381328"/>
            <a:ext cx="9144000" cy="476698"/>
          </a:xfrm>
          <a:prstGeom prst="rect">
            <a:avLst/>
          </a:prstGeom>
          <a:solidFill>
            <a:srgbClr val="8176C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0" y="6453335"/>
            <a:ext cx="30243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lang="en-GB"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4895528" y="6444044"/>
            <a:ext cx="4248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Libraries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Taskforce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iestaskforce@culture.gov.uk" TargetMode="External"/><Relationship Id="rId4" Type="http://schemas.openxmlformats.org/officeDocument/2006/relationships/hyperlink" Target="https://www.gov.uk/government/groups/libraries-taskforce" TargetMode="External"/><Relationship Id="rId5" Type="http://schemas.openxmlformats.org/officeDocument/2006/relationships/hyperlink" Target="http://librariestaskforce.blog.gov.uk" TargetMode="External"/><Relationship Id="rId6" Type="http://schemas.openxmlformats.org/officeDocument/2006/relationships/hyperlink" Target="mailto:https://www.gov.uk/government/publications/libraries-deliver-ambition-for-public-libraries-in-england-2016-to-202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271739" y="1964027"/>
            <a:ext cx="8557800" cy="11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6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Libraries Deliver: Ambition for Public Libraries in England 2016-2021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94100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Context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94100" y="1177025"/>
            <a:ext cx="88433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Reinforces existing usage and reach of libraries and what libraries have to offer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Describes the legal position (Foreword confirms DCMS intention to use their superintendence powers under 1964 Act)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Outlines the local government funding constraints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94100" y="34317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Vision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94100" y="1014029"/>
            <a:ext cx="89498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Libraries and the people working in them change lives: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Promoting </a:t>
            </a: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enjoyment</a:t>
            </a: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reading and other cultural and creative activities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Raising </a:t>
            </a: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aspirations</a:t>
            </a: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building </a:t>
            </a: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 people can achieve their full potential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Actively sharing </a:t>
            </a: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encouraging people to engage with, co-create and learn from each other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trusted and practical</a:t>
            </a: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 </a:t>
            </a: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advice to those who need 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94100" y="34317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Vision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13339" y="1052516"/>
            <a:ext cx="873655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our ambitions are achieved, describes what: 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Communities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services and other partners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Library services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see, feel and do in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Reinforces the importance of following ethical principles of librarianship in delivery of library services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74859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Outcomes libraries deliver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94100" y="1129492"/>
            <a:ext cx="85817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and creative enrichment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reading and literacy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digital access and literacy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everyone achieve their full potential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Healthier and happier lives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 prosperity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Stronger, more resilient communities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Fig3D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2191" y="-401654"/>
            <a:ext cx="7936994" cy="83048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0" y="498710"/>
            <a:ext cx="2540122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938" marR="0" lvl="0" indent="47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3: Library services deliver against 7 Outcomes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74859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Outcomes libraries deliver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94100" y="1129492"/>
            <a:ext cx="85817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outcome, it describes: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challenges we are responding to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existing good practice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success would look like in 2021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ideas on progress indicators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4859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How we’ll achieve this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94100" y="1058021"/>
            <a:ext cx="89498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Emphasises the importance at local level of: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local leadership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planning, using common principles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Cross-boundary working and partnerships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Co-creating services with the community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Exploring all options to achieve resilient services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the library workforce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74859" y="34317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How we’ll achieve this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94100" y="998087"/>
            <a:ext cx="89498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Describes the role of the Taskforce, including: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and enhancing local leadership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guidance / frameworks / common principles to inform local action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Raising awareness / making the case for libraries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Producing shared assets (eg. for advocacy)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Sharing and promoting good practice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Addressing difficult issues once (eg. data)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1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271739" y="2540327"/>
            <a:ext cx="8557800" cy="11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6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Action Plan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74859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Action Plan: Taskforce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94100" y="1129492"/>
            <a:ext cx="89498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the case for investment in libraries: advocacy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public awareness of what libraries offer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and showcase good practice and support innovation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workforce development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development of the digital offer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 and report on progress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94100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What I’m going to cover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56300" y="1157782"/>
            <a:ext cx="84893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Ambition document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Taskforce doing?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help you?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185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185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74859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Action Plan: Challenges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94100" y="1038778"/>
            <a:ext cx="89498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 to central and local government and library services include: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 and promote the role libraries play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‘Libraries First’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guidance the Taskforce produces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Identify, share and adopt good practice</a:t>
            </a:r>
          </a:p>
          <a:p>
            <a:pPr marL="365125" marR="0" lvl="1" indent="-2222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and exploit all options before making service reductions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271739" y="2540327"/>
            <a:ext cx="8557800" cy="11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6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What is the Taskforce doing?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94100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Promotion of Ambition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94100" y="1085209"/>
            <a:ext cx="8648400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Letters (and hard copy documents) sent to local authority leaders, library portfolio holders, chief executives, heads of library services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Letters gone to all Ministers / MPs / Lords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Articles</a:t>
            </a:r>
            <a:r>
              <a:rPr lang="en-GB" sz="3200">
                <a:solidFill>
                  <a:schemeClr val="dk1"/>
                </a:solidFill>
              </a:rPr>
              <a:t> </a:t>
            </a: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 in local authority publications</a:t>
            </a:r>
            <a:r>
              <a:rPr lang="en-GB" sz="3200">
                <a:solidFill>
                  <a:schemeClr val="dk1"/>
                </a:solidFill>
              </a:rPr>
              <a:t>,</a:t>
            </a: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conference presentations / workshops, etc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to get messages out to other sectors (eg. to health colleagues) and partners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74859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Action Plan: Taskforce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94100" y="1129492"/>
            <a:ext cx="89498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things are already underway including: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£4m Libraries: Opportunities for Everyone Fund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>
                <a:solidFill>
                  <a:schemeClr val="dk1"/>
                </a:solidFill>
              </a:rPr>
              <a:t>Masterclasses (on a range of topics)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explore and spin out to a mutual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Community-managed librar</a:t>
            </a:r>
            <a:r>
              <a:rPr lang="en-GB" sz="3000">
                <a:solidFill>
                  <a:schemeClr val="dk1"/>
                </a:solidFill>
              </a:rPr>
              <a:t>ies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research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000">
                <a:solidFill>
                  <a:schemeClr val="dk1"/>
                </a:solidFill>
              </a:rPr>
              <a:t>Public libraries</a:t>
            </a: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skills strategy </a:t>
            </a:r>
          </a:p>
          <a:p>
            <a:pPr marL="400050" marR="0" lvl="1" indent="-698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Sharing communication assets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3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/>
          </p:nvPr>
        </p:nvSpPr>
        <p:spPr>
          <a:xfrm>
            <a:off x="271739" y="2540327"/>
            <a:ext cx="8557800" cy="11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6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94100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94100" y="1103353"/>
            <a:ext cx="8648400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an ambassador for library services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Ambition through your networks. Use it as a prompt to start discussions / build stronger partnerships within your organisation and with partners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 to delivery of the Taskforce actions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 on the Challenges we’ve set you (if applicable)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ctrTitle"/>
          </p:nvPr>
        </p:nvSpPr>
        <p:spPr>
          <a:xfrm>
            <a:off x="271739" y="2540327"/>
            <a:ext cx="8557800" cy="11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6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How can we help you?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94100" y="92050"/>
            <a:ext cx="8949899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47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Tell us how can we help you…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94100" y="1157782"/>
            <a:ext cx="89498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…to be ambassadors for Ambition and library services with colleagues, partners, the public?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…and your organisation to share and adopt good practice and use the guidance we produce?</a:t>
            </a:r>
          </a:p>
          <a:p>
            <a:pPr marL="0" marR="0" lvl="1" indent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…overcome barriers and deliver on the Challenges we’ve set (if applicable)?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93521" y="205153"/>
            <a:ext cx="8950477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6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GB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librariestaskforce@culture.gov.uk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GOV.UK: </a:t>
            </a:r>
            <a:r>
              <a:rPr lang="en-GB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https://www.gov.uk/government/groups/libraries-taskforce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Blog: </a:t>
            </a:r>
            <a:r>
              <a:rPr lang="en-GB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librariestaskforce.blog.gov.uk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Twitter: @LibTaskforce   #LibraryAmbition</a:t>
            </a:r>
            <a:b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Libraries Deliver: Ambition</a:t>
            </a:r>
            <a:b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https://www.gov.uk/government/publications/libraries-deliver-ambition-for-public-libraries-in-england-2016-to-2021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94100" y="452433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Not talking about how we got here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21860" y="1971849"/>
            <a:ext cx="8583154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to know the background, including details of the consultation process, see our website and blog….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5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185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271739" y="2540327"/>
            <a:ext cx="8557800" cy="11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6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Ambition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94100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Foreword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94100" y="1177025"/>
            <a:ext cx="88433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 of government support for libraries through a joint foreword by: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 Wilson, Minister for Civil Society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>
                <a:solidFill>
                  <a:schemeClr val="dk1"/>
                </a:solidFill>
              </a:rPr>
              <a:t>[then Libraries Minister]</a:t>
            </a: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00050" marR="0" lvl="1" indent="-635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Cllr Ian Stephens, Chair, Culture, Tourism and Sport Board, Local Government Association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94100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94100" y="1177025"/>
            <a:ext cx="88433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Covers all the main messages in the document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people to read this and/or the Ambition flyer if they read nothing else!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94100" y="92050"/>
            <a:ext cx="87558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5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Context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94100" y="1177025"/>
            <a:ext cx="8843399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Reinforces existing usage and reach of libraries and what libraries have to offer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47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sz="185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6380" y="-42657"/>
            <a:ext cx="900762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6C2"/>
              </a:buClr>
              <a:buSzPct val="25000"/>
              <a:buFont typeface="Arial"/>
              <a:buNone/>
            </a:pPr>
            <a:r>
              <a:rPr lang="en-GB" sz="4000" b="1" i="0" u="none" strike="noStrike" cap="none">
                <a:solidFill>
                  <a:srgbClr val="8176C2"/>
                </a:solidFill>
                <a:latin typeface="Arial"/>
                <a:ea typeface="Arial"/>
                <a:cs typeface="Arial"/>
                <a:sym typeface="Arial"/>
              </a:rPr>
              <a:t>For everyone, throughout their lives</a:t>
            </a:r>
          </a:p>
        </p:txBody>
      </p:sp>
      <p:pic>
        <p:nvPicPr>
          <p:cNvPr id="120" name="Shape 120" descr="Fig1D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4617" y="-614225"/>
            <a:ext cx="9800514" cy="851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Fig2D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461" y="-699610"/>
            <a:ext cx="7154319" cy="91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23477" y="498710"/>
            <a:ext cx="2540122" cy="504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938" marR="0" lvl="0" indent="47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2: Examples of targeted services which libraries provide for specific life situations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theme/theme1.xml><?xml version="1.0" encoding="utf-8"?>
<a:theme xmlns:a="http://schemas.openxmlformats.org/drawingml/2006/main" name="NCC corporate template 2009">
  <a:themeElements>
    <a:clrScheme name="NCC_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Macintosh PowerPoint</Application>
  <PresentationFormat>On-screen Show (4:3)</PresentationFormat>
  <Paragraphs>133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Tahoma</vt:lpstr>
      <vt:lpstr>NCC corporate template 2009</vt:lpstr>
      <vt:lpstr>Libraries Deliver: Ambition for Public Libraries in England 2016-2021</vt:lpstr>
      <vt:lpstr>What I’m going to cover</vt:lpstr>
      <vt:lpstr>Not talking about how we got here</vt:lpstr>
      <vt:lpstr>Ambition</vt:lpstr>
      <vt:lpstr>Foreword</vt:lpstr>
      <vt:lpstr>Executive summary</vt:lpstr>
      <vt:lpstr>Context</vt:lpstr>
      <vt:lpstr>For everyone, throughout their lives</vt:lpstr>
      <vt:lpstr>PowerPoint Presentation</vt:lpstr>
      <vt:lpstr>Context</vt:lpstr>
      <vt:lpstr>Vision </vt:lpstr>
      <vt:lpstr>Vision </vt:lpstr>
      <vt:lpstr>Outcomes libraries deliver</vt:lpstr>
      <vt:lpstr>PowerPoint Presentation</vt:lpstr>
      <vt:lpstr>Outcomes libraries deliver</vt:lpstr>
      <vt:lpstr>How we’ll achieve this</vt:lpstr>
      <vt:lpstr>How we’ll achieve this </vt:lpstr>
      <vt:lpstr>Action Plan</vt:lpstr>
      <vt:lpstr>Action Plan: Taskforce</vt:lpstr>
      <vt:lpstr>Action Plan: Challenges</vt:lpstr>
      <vt:lpstr>What is the Taskforce doing?</vt:lpstr>
      <vt:lpstr>Promotion of Ambition</vt:lpstr>
      <vt:lpstr>Action Plan: Taskforce</vt:lpstr>
      <vt:lpstr>What can you do?</vt:lpstr>
      <vt:lpstr>What can you do?</vt:lpstr>
      <vt:lpstr>How can we help you?</vt:lpstr>
      <vt:lpstr>Tell us how can we help you…</vt:lpstr>
      <vt:lpstr>Any Questions? Email: librariestaskforce@culture.gov.uk  GOV.UK: https://www.gov.uk/government/groups/libraries-taskforce  Blog: librariestaskforce.blog.gov.uk  Twitter: @LibTaskforce   #LibraryAmbition  Libraries Deliver: Ambition https://www.gov.uk/government/publications/libraries-deliver-ambition-for-public-libraries-in-england-2016-to-2021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 Deliver: Ambition for Public Libraries in England 2016-2021</dc:title>
  <cp:lastModifiedBy>OFFICE</cp:lastModifiedBy>
  <cp:revision>1</cp:revision>
  <dcterms:modified xsi:type="dcterms:W3CDTF">2017-06-22T16:43:06Z</dcterms:modified>
</cp:coreProperties>
</file>