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43"/>
  </p:notesMasterIdLst>
  <p:handoutMasterIdLst>
    <p:handoutMasterId r:id="rId44"/>
  </p:handoutMasterIdLst>
  <p:sldIdLst>
    <p:sldId id="261" r:id="rId7"/>
    <p:sldId id="569" r:id="rId8"/>
    <p:sldId id="568" r:id="rId9"/>
    <p:sldId id="570" r:id="rId10"/>
    <p:sldId id="545" r:id="rId11"/>
    <p:sldId id="567" r:id="rId12"/>
    <p:sldId id="534" r:id="rId13"/>
    <p:sldId id="571" r:id="rId14"/>
    <p:sldId id="573" r:id="rId15"/>
    <p:sldId id="559" r:id="rId16"/>
    <p:sldId id="576" r:id="rId17"/>
    <p:sldId id="574" r:id="rId18"/>
    <p:sldId id="578" r:id="rId19"/>
    <p:sldId id="577" r:id="rId20"/>
    <p:sldId id="579" r:id="rId21"/>
    <p:sldId id="584" r:id="rId22"/>
    <p:sldId id="602" r:id="rId23"/>
    <p:sldId id="580" r:id="rId24"/>
    <p:sldId id="581" r:id="rId25"/>
    <p:sldId id="585" r:id="rId26"/>
    <p:sldId id="582" r:id="rId27"/>
    <p:sldId id="586" r:id="rId28"/>
    <p:sldId id="587" r:id="rId29"/>
    <p:sldId id="583" r:id="rId30"/>
    <p:sldId id="588" r:id="rId31"/>
    <p:sldId id="595" r:id="rId32"/>
    <p:sldId id="589" r:id="rId33"/>
    <p:sldId id="590" r:id="rId34"/>
    <p:sldId id="591" r:id="rId35"/>
    <p:sldId id="592" r:id="rId36"/>
    <p:sldId id="596" r:id="rId37"/>
    <p:sldId id="593" r:id="rId38"/>
    <p:sldId id="594" r:id="rId39"/>
    <p:sldId id="597" r:id="rId40"/>
    <p:sldId id="598" r:id="rId41"/>
    <p:sldId id="599" r:id="rId42"/>
  </p:sldIdLst>
  <p:sldSz cx="9144000" cy="6858000" type="screen4x3"/>
  <p:notesSz cx="68072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C00FF"/>
    <a:srgbClr val="FF0066"/>
    <a:srgbClr val="31C5C1"/>
    <a:srgbClr val="DDD9C9"/>
    <a:srgbClr val="CEC8B0"/>
    <a:srgbClr val="B4D8FF"/>
    <a:srgbClr val="C1FFDD"/>
    <a:srgbClr val="6DFFAF"/>
    <a:srgbClr val="EDF7E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1" autoAdjust="0"/>
    <p:restoredTop sz="96270" autoAdjust="0"/>
  </p:normalViewPr>
  <p:slideViewPr>
    <p:cSldViewPr showGuides="1">
      <p:cViewPr>
        <p:scale>
          <a:sx n="89" d="100"/>
          <a:sy n="89" d="100"/>
        </p:scale>
        <p:origin x="-1046" y="72"/>
      </p:cViewPr>
      <p:guideLst>
        <p:guide orient="horz" pos="708"/>
        <p:guide orient="horz" pos="4065"/>
        <p:guide orient="horz" pos="4156"/>
        <p:guide orient="horz" pos="572"/>
        <p:guide orient="horz" pos="1298"/>
        <p:guide orient="horz" pos="1389"/>
        <p:guide orient="horz" pos="1979"/>
        <p:guide orient="horz" pos="2069"/>
        <p:guide orient="horz" pos="2659"/>
        <p:guide orient="horz" pos="2750"/>
        <p:guide orient="horz" pos="3339"/>
        <p:guide orient="horz" pos="3430"/>
        <p:guide orient="horz" pos="4020"/>
        <p:guide pos="204"/>
        <p:guide pos="5556"/>
        <p:guide pos="2835"/>
        <p:guide pos="2925"/>
        <p:guide pos="3742"/>
        <p:guide pos="3833"/>
        <p:guide pos="4649"/>
        <p:guide pos="4740"/>
        <p:guide pos="2018"/>
        <p:guide pos="1927"/>
        <p:guide pos="1111"/>
        <p:guide pos="102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howGuides="1">
      <p:cViewPr>
        <p:scale>
          <a:sx n="75" d="100"/>
          <a:sy n="75" d="100"/>
        </p:scale>
        <p:origin x="-1350" y="-72"/>
      </p:cViewPr>
      <p:guideLst>
        <p:guide orient="horz" pos="5926"/>
        <p:guide orient="horz" pos="516"/>
        <p:guide pos="281"/>
        <p:guide pos="40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700BC-171E-462D-A2D1-57C1D44C55D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D956FDCB-23CA-4F2B-86BF-7F0CA6B6CCD0}">
      <dgm:prSet phldrT="[Text]"/>
      <dgm:spPr/>
      <dgm:t>
        <a:bodyPr/>
        <a:lstStyle/>
        <a:p>
          <a:r>
            <a:rPr lang="en-GB" dirty="0" smtClean="0"/>
            <a:t>Living circumstances</a:t>
          </a:r>
          <a:endParaRPr lang="en-GB" dirty="0"/>
        </a:p>
      </dgm:t>
    </dgm:pt>
    <dgm:pt modelId="{E2988D91-BB6A-457D-A466-0604F4F928BC}" type="parTrans" cxnId="{0B8ADD4A-6DC7-4EFD-893B-8BEA5890665C}">
      <dgm:prSet/>
      <dgm:spPr/>
      <dgm:t>
        <a:bodyPr/>
        <a:lstStyle/>
        <a:p>
          <a:endParaRPr lang="en-GB"/>
        </a:p>
      </dgm:t>
    </dgm:pt>
    <dgm:pt modelId="{49E3938C-6536-46F0-9DFA-065A95A50A98}" type="sibTrans" cxnId="{0B8ADD4A-6DC7-4EFD-893B-8BEA5890665C}">
      <dgm:prSet/>
      <dgm:spPr/>
      <dgm:t>
        <a:bodyPr/>
        <a:lstStyle/>
        <a:p>
          <a:endParaRPr lang="en-GB"/>
        </a:p>
      </dgm:t>
    </dgm:pt>
    <dgm:pt modelId="{EB4A40F7-0291-439F-9215-3EB65E32D74D}">
      <dgm:prSet phldrT="[Text]"/>
      <dgm:spPr/>
      <dgm:t>
        <a:bodyPr/>
        <a:lstStyle/>
        <a:p>
          <a:r>
            <a:rPr lang="en-GB" dirty="0" smtClean="0"/>
            <a:t>Energy usage</a:t>
          </a:r>
          <a:endParaRPr lang="en-GB" dirty="0"/>
        </a:p>
      </dgm:t>
    </dgm:pt>
    <dgm:pt modelId="{DE0AAEC5-5D76-4852-8BD2-95BD931E343E}" type="parTrans" cxnId="{B4AC6FC6-3C26-44F5-BBF1-EE02EE678C1F}">
      <dgm:prSet/>
      <dgm:spPr/>
      <dgm:t>
        <a:bodyPr/>
        <a:lstStyle/>
        <a:p>
          <a:endParaRPr lang="en-GB"/>
        </a:p>
      </dgm:t>
    </dgm:pt>
    <dgm:pt modelId="{04E0AB23-21A9-4687-88CD-2B7C0CE1F660}" type="sibTrans" cxnId="{B4AC6FC6-3C26-44F5-BBF1-EE02EE678C1F}">
      <dgm:prSet/>
      <dgm:spPr/>
      <dgm:t>
        <a:bodyPr/>
        <a:lstStyle/>
        <a:p>
          <a:endParaRPr lang="en-GB"/>
        </a:p>
      </dgm:t>
    </dgm:pt>
    <dgm:pt modelId="{6348FC3A-030F-4D82-BE46-B0C9E57210F8}">
      <dgm:prSet phldrT="[Text]"/>
      <dgm:spPr/>
      <dgm:t>
        <a:bodyPr/>
        <a:lstStyle/>
        <a:p>
          <a:r>
            <a:rPr lang="en-GB" dirty="0" smtClean="0"/>
            <a:t>Coping strategies</a:t>
          </a:r>
          <a:endParaRPr lang="en-GB" dirty="0"/>
        </a:p>
      </dgm:t>
    </dgm:pt>
    <dgm:pt modelId="{2C57A45F-5C4F-4714-9F41-EDB0999C02A9}" type="parTrans" cxnId="{3595B0B6-508A-4BC4-ADA3-F07E97AE94B2}">
      <dgm:prSet/>
      <dgm:spPr/>
      <dgm:t>
        <a:bodyPr/>
        <a:lstStyle/>
        <a:p>
          <a:endParaRPr lang="en-GB"/>
        </a:p>
      </dgm:t>
    </dgm:pt>
    <dgm:pt modelId="{7C2A8841-4344-43FD-9D2B-D9FAD39B0121}" type="sibTrans" cxnId="{3595B0B6-508A-4BC4-ADA3-F07E97AE94B2}">
      <dgm:prSet/>
      <dgm:spPr/>
      <dgm:t>
        <a:bodyPr/>
        <a:lstStyle/>
        <a:p>
          <a:endParaRPr lang="en-GB"/>
        </a:p>
      </dgm:t>
    </dgm:pt>
    <dgm:pt modelId="{F05AE7FE-7BD6-4F3D-9AFB-229BDB699C64}">
      <dgm:prSet phldrT="[Text]"/>
      <dgm:spPr/>
      <dgm:t>
        <a:bodyPr/>
        <a:lstStyle/>
        <a:p>
          <a:r>
            <a:rPr lang="en-GB" dirty="0" smtClean="0"/>
            <a:t>Attitudes to measures</a:t>
          </a:r>
          <a:endParaRPr lang="en-GB" dirty="0"/>
        </a:p>
      </dgm:t>
    </dgm:pt>
    <dgm:pt modelId="{9EB11003-6D2F-43CE-89CC-FF2EA24DABE2}" type="parTrans" cxnId="{BD90210F-3A6A-41EC-86BD-C7C5DA0FB604}">
      <dgm:prSet/>
      <dgm:spPr/>
      <dgm:t>
        <a:bodyPr/>
        <a:lstStyle/>
        <a:p>
          <a:endParaRPr lang="en-GB"/>
        </a:p>
      </dgm:t>
    </dgm:pt>
    <dgm:pt modelId="{0B22C27B-69E8-42E8-9730-1C3998FBE051}" type="sibTrans" cxnId="{BD90210F-3A6A-41EC-86BD-C7C5DA0FB604}">
      <dgm:prSet/>
      <dgm:spPr/>
      <dgm:t>
        <a:bodyPr/>
        <a:lstStyle/>
        <a:p>
          <a:endParaRPr lang="en-GB"/>
        </a:p>
      </dgm:t>
    </dgm:pt>
    <dgm:pt modelId="{278A7B65-8EE7-4564-A02C-34E3022EA3CD}">
      <dgm:prSet phldrT="[Text]"/>
      <dgm:spPr/>
      <dgm:t>
        <a:bodyPr/>
        <a:lstStyle/>
        <a:p>
          <a:r>
            <a:rPr lang="en-GB" dirty="0" smtClean="0"/>
            <a:t>Preferred communication channels</a:t>
          </a:r>
          <a:endParaRPr lang="en-GB" dirty="0"/>
        </a:p>
      </dgm:t>
    </dgm:pt>
    <dgm:pt modelId="{22EE5151-5A68-49D2-937A-FAB4C70B7495}" type="parTrans" cxnId="{4A9FA2B3-C331-4F3D-9F99-B0AC93CAC58B}">
      <dgm:prSet/>
      <dgm:spPr/>
      <dgm:t>
        <a:bodyPr/>
        <a:lstStyle/>
        <a:p>
          <a:endParaRPr lang="en-GB"/>
        </a:p>
      </dgm:t>
    </dgm:pt>
    <dgm:pt modelId="{46328523-A150-4BBD-9356-1441E262F6A3}" type="sibTrans" cxnId="{4A9FA2B3-C331-4F3D-9F99-B0AC93CAC58B}">
      <dgm:prSet/>
      <dgm:spPr/>
      <dgm:t>
        <a:bodyPr/>
        <a:lstStyle/>
        <a:p>
          <a:endParaRPr lang="en-GB"/>
        </a:p>
      </dgm:t>
    </dgm:pt>
    <dgm:pt modelId="{267EF0C2-3614-48E8-83C6-3115BCED5D25}" type="pres">
      <dgm:prSet presAssocID="{893700BC-171E-462D-A2D1-57C1D44C55DC}" presName="diagram" presStyleCnt="0">
        <dgm:presLayoutVars>
          <dgm:dir/>
          <dgm:resizeHandles val="exact"/>
        </dgm:presLayoutVars>
      </dgm:prSet>
      <dgm:spPr/>
      <dgm:t>
        <a:bodyPr/>
        <a:lstStyle/>
        <a:p>
          <a:endParaRPr lang="en-GB"/>
        </a:p>
      </dgm:t>
    </dgm:pt>
    <dgm:pt modelId="{11427177-360A-4819-A595-6672F5F1B89E}" type="pres">
      <dgm:prSet presAssocID="{D956FDCB-23CA-4F2B-86BF-7F0CA6B6CCD0}" presName="node" presStyleLbl="node1" presStyleIdx="0" presStyleCnt="5">
        <dgm:presLayoutVars>
          <dgm:bulletEnabled val="1"/>
        </dgm:presLayoutVars>
      </dgm:prSet>
      <dgm:spPr/>
      <dgm:t>
        <a:bodyPr/>
        <a:lstStyle/>
        <a:p>
          <a:endParaRPr lang="en-GB"/>
        </a:p>
      </dgm:t>
    </dgm:pt>
    <dgm:pt modelId="{EA101286-39B3-4151-A70C-F4A3AA6C5773}" type="pres">
      <dgm:prSet presAssocID="{49E3938C-6536-46F0-9DFA-065A95A50A98}" presName="sibTrans" presStyleCnt="0"/>
      <dgm:spPr/>
    </dgm:pt>
    <dgm:pt modelId="{CD37A051-C5BA-4011-B6F8-06452F306CCE}" type="pres">
      <dgm:prSet presAssocID="{EB4A40F7-0291-439F-9215-3EB65E32D74D}" presName="node" presStyleLbl="node1" presStyleIdx="1" presStyleCnt="5">
        <dgm:presLayoutVars>
          <dgm:bulletEnabled val="1"/>
        </dgm:presLayoutVars>
      </dgm:prSet>
      <dgm:spPr/>
      <dgm:t>
        <a:bodyPr/>
        <a:lstStyle/>
        <a:p>
          <a:endParaRPr lang="en-GB"/>
        </a:p>
      </dgm:t>
    </dgm:pt>
    <dgm:pt modelId="{6C65806A-D21E-4086-AF63-B0778D461473}" type="pres">
      <dgm:prSet presAssocID="{04E0AB23-21A9-4687-88CD-2B7C0CE1F660}" presName="sibTrans" presStyleCnt="0"/>
      <dgm:spPr/>
    </dgm:pt>
    <dgm:pt modelId="{5FDB2F96-53DE-4754-9D20-4BC6CAC757A8}" type="pres">
      <dgm:prSet presAssocID="{6348FC3A-030F-4D82-BE46-B0C9E57210F8}" presName="node" presStyleLbl="node1" presStyleIdx="2" presStyleCnt="5">
        <dgm:presLayoutVars>
          <dgm:bulletEnabled val="1"/>
        </dgm:presLayoutVars>
      </dgm:prSet>
      <dgm:spPr/>
      <dgm:t>
        <a:bodyPr/>
        <a:lstStyle/>
        <a:p>
          <a:endParaRPr lang="en-GB"/>
        </a:p>
      </dgm:t>
    </dgm:pt>
    <dgm:pt modelId="{3E317CA7-DBA5-40B7-8959-B25963067F34}" type="pres">
      <dgm:prSet presAssocID="{7C2A8841-4344-43FD-9D2B-D9FAD39B0121}" presName="sibTrans" presStyleCnt="0"/>
      <dgm:spPr/>
    </dgm:pt>
    <dgm:pt modelId="{2D2D6D61-2942-47A0-A788-34D261FBBC2F}" type="pres">
      <dgm:prSet presAssocID="{F05AE7FE-7BD6-4F3D-9AFB-229BDB699C64}" presName="node" presStyleLbl="node1" presStyleIdx="3" presStyleCnt="5">
        <dgm:presLayoutVars>
          <dgm:bulletEnabled val="1"/>
        </dgm:presLayoutVars>
      </dgm:prSet>
      <dgm:spPr/>
      <dgm:t>
        <a:bodyPr/>
        <a:lstStyle/>
        <a:p>
          <a:endParaRPr lang="en-GB"/>
        </a:p>
      </dgm:t>
    </dgm:pt>
    <dgm:pt modelId="{95858B4B-CE42-45A1-9328-EDFB42F611A2}" type="pres">
      <dgm:prSet presAssocID="{0B22C27B-69E8-42E8-9730-1C3998FBE051}" presName="sibTrans" presStyleCnt="0"/>
      <dgm:spPr/>
    </dgm:pt>
    <dgm:pt modelId="{89D9FAF1-4BD8-4DEA-BCC3-C6D70D3AB4C1}" type="pres">
      <dgm:prSet presAssocID="{278A7B65-8EE7-4564-A02C-34E3022EA3CD}" presName="node" presStyleLbl="node1" presStyleIdx="4" presStyleCnt="5">
        <dgm:presLayoutVars>
          <dgm:bulletEnabled val="1"/>
        </dgm:presLayoutVars>
      </dgm:prSet>
      <dgm:spPr/>
      <dgm:t>
        <a:bodyPr/>
        <a:lstStyle/>
        <a:p>
          <a:endParaRPr lang="en-GB"/>
        </a:p>
      </dgm:t>
    </dgm:pt>
  </dgm:ptLst>
  <dgm:cxnLst>
    <dgm:cxn modelId="{BD90210F-3A6A-41EC-86BD-C7C5DA0FB604}" srcId="{893700BC-171E-462D-A2D1-57C1D44C55DC}" destId="{F05AE7FE-7BD6-4F3D-9AFB-229BDB699C64}" srcOrd="3" destOrd="0" parTransId="{9EB11003-6D2F-43CE-89CC-FF2EA24DABE2}" sibTransId="{0B22C27B-69E8-42E8-9730-1C3998FBE051}"/>
    <dgm:cxn modelId="{3595B0B6-508A-4BC4-ADA3-F07E97AE94B2}" srcId="{893700BC-171E-462D-A2D1-57C1D44C55DC}" destId="{6348FC3A-030F-4D82-BE46-B0C9E57210F8}" srcOrd="2" destOrd="0" parTransId="{2C57A45F-5C4F-4714-9F41-EDB0999C02A9}" sibTransId="{7C2A8841-4344-43FD-9D2B-D9FAD39B0121}"/>
    <dgm:cxn modelId="{9F49E212-D49B-497E-9FB4-1CB712525415}" type="presOf" srcId="{6348FC3A-030F-4D82-BE46-B0C9E57210F8}" destId="{5FDB2F96-53DE-4754-9D20-4BC6CAC757A8}" srcOrd="0" destOrd="0" presId="urn:microsoft.com/office/officeart/2005/8/layout/default"/>
    <dgm:cxn modelId="{1E6FE9B9-435A-4C31-9241-6E5FF9A1B448}" type="presOf" srcId="{D956FDCB-23CA-4F2B-86BF-7F0CA6B6CCD0}" destId="{11427177-360A-4819-A595-6672F5F1B89E}" srcOrd="0" destOrd="0" presId="urn:microsoft.com/office/officeart/2005/8/layout/default"/>
    <dgm:cxn modelId="{0B8ADD4A-6DC7-4EFD-893B-8BEA5890665C}" srcId="{893700BC-171E-462D-A2D1-57C1D44C55DC}" destId="{D956FDCB-23CA-4F2B-86BF-7F0CA6B6CCD0}" srcOrd="0" destOrd="0" parTransId="{E2988D91-BB6A-457D-A466-0604F4F928BC}" sibTransId="{49E3938C-6536-46F0-9DFA-065A95A50A98}"/>
    <dgm:cxn modelId="{4A9FA2B3-C331-4F3D-9F99-B0AC93CAC58B}" srcId="{893700BC-171E-462D-A2D1-57C1D44C55DC}" destId="{278A7B65-8EE7-4564-A02C-34E3022EA3CD}" srcOrd="4" destOrd="0" parTransId="{22EE5151-5A68-49D2-937A-FAB4C70B7495}" sibTransId="{46328523-A150-4BBD-9356-1441E262F6A3}"/>
    <dgm:cxn modelId="{7D347CD0-868E-42B2-AED6-C990277CEF73}" type="presOf" srcId="{F05AE7FE-7BD6-4F3D-9AFB-229BDB699C64}" destId="{2D2D6D61-2942-47A0-A788-34D261FBBC2F}" srcOrd="0" destOrd="0" presId="urn:microsoft.com/office/officeart/2005/8/layout/default"/>
    <dgm:cxn modelId="{1A32A79E-CF08-477D-9099-8082CDDBC67F}" type="presOf" srcId="{EB4A40F7-0291-439F-9215-3EB65E32D74D}" destId="{CD37A051-C5BA-4011-B6F8-06452F306CCE}" srcOrd="0" destOrd="0" presId="urn:microsoft.com/office/officeart/2005/8/layout/default"/>
    <dgm:cxn modelId="{97EA9125-2A70-4289-A08C-B28A4A8FFDAB}" type="presOf" srcId="{893700BC-171E-462D-A2D1-57C1D44C55DC}" destId="{267EF0C2-3614-48E8-83C6-3115BCED5D25}" srcOrd="0" destOrd="0" presId="urn:microsoft.com/office/officeart/2005/8/layout/default"/>
    <dgm:cxn modelId="{ED9D741D-35EA-43BB-B130-EC1E55BD5DB6}" type="presOf" srcId="{278A7B65-8EE7-4564-A02C-34E3022EA3CD}" destId="{89D9FAF1-4BD8-4DEA-BCC3-C6D70D3AB4C1}" srcOrd="0" destOrd="0" presId="urn:microsoft.com/office/officeart/2005/8/layout/default"/>
    <dgm:cxn modelId="{B4AC6FC6-3C26-44F5-BBF1-EE02EE678C1F}" srcId="{893700BC-171E-462D-A2D1-57C1D44C55DC}" destId="{EB4A40F7-0291-439F-9215-3EB65E32D74D}" srcOrd="1" destOrd="0" parTransId="{DE0AAEC5-5D76-4852-8BD2-95BD931E343E}" sibTransId="{04E0AB23-21A9-4687-88CD-2B7C0CE1F660}"/>
    <dgm:cxn modelId="{B0EE4F6E-1F2E-4F62-9F08-1C4837A667E6}" type="presParOf" srcId="{267EF0C2-3614-48E8-83C6-3115BCED5D25}" destId="{11427177-360A-4819-A595-6672F5F1B89E}" srcOrd="0" destOrd="0" presId="urn:microsoft.com/office/officeart/2005/8/layout/default"/>
    <dgm:cxn modelId="{640AC87E-B78D-4CD6-88A6-D4E0E6B6A6FE}" type="presParOf" srcId="{267EF0C2-3614-48E8-83C6-3115BCED5D25}" destId="{EA101286-39B3-4151-A70C-F4A3AA6C5773}" srcOrd="1" destOrd="0" presId="urn:microsoft.com/office/officeart/2005/8/layout/default"/>
    <dgm:cxn modelId="{21309E7B-E1F4-49EE-BDA0-EE9AF4BDFAC9}" type="presParOf" srcId="{267EF0C2-3614-48E8-83C6-3115BCED5D25}" destId="{CD37A051-C5BA-4011-B6F8-06452F306CCE}" srcOrd="2" destOrd="0" presId="urn:microsoft.com/office/officeart/2005/8/layout/default"/>
    <dgm:cxn modelId="{3DD490FC-86EA-4808-94A4-CAB72D35D311}" type="presParOf" srcId="{267EF0C2-3614-48E8-83C6-3115BCED5D25}" destId="{6C65806A-D21E-4086-AF63-B0778D461473}" srcOrd="3" destOrd="0" presId="urn:microsoft.com/office/officeart/2005/8/layout/default"/>
    <dgm:cxn modelId="{03EE0AF0-9DB6-493C-BF91-B8657AC1A1D1}" type="presParOf" srcId="{267EF0C2-3614-48E8-83C6-3115BCED5D25}" destId="{5FDB2F96-53DE-4754-9D20-4BC6CAC757A8}" srcOrd="4" destOrd="0" presId="urn:microsoft.com/office/officeart/2005/8/layout/default"/>
    <dgm:cxn modelId="{6D80353F-6E53-4EA8-BDD0-EBE24723259B}" type="presParOf" srcId="{267EF0C2-3614-48E8-83C6-3115BCED5D25}" destId="{3E317CA7-DBA5-40B7-8959-B25963067F34}" srcOrd="5" destOrd="0" presId="urn:microsoft.com/office/officeart/2005/8/layout/default"/>
    <dgm:cxn modelId="{402DC853-2335-4A8C-9201-BABC3C7E98B6}" type="presParOf" srcId="{267EF0C2-3614-48E8-83C6-3115BCED5D25}" destId="{2D2D6D61-2942-47A0-A788-34D261FBBC2F}" srcOrd="6" destOrd="0" presId="urn:microsoft.com/office/officeart/2005/8/layout/default"/>
    <dgm:cxn modelId="{71996993-CB68-4863-9F02-BDE1C12FD49F}" type="presParOf" srcId="{267EF0C2-3614-48E8-83C6-3115BCED5D25}" destId="{95858B4B-CE42-45A1-9328-EDFB42F611A2}" srcOrd="7" destOrd="0" presId="urn:microsoft.com/office/officeart/2005/8/layout/default"/>
    <dgm:cxn modelId="{F3CD14F7-3C08-4050-81AB-5C1176E90651}" type="presParOf" srcId="{267EF0C2-3614-48E8-83C6-3115BCED5D25}" destId="{89D9FAF1-4BD8-4DEA-BCC3-C6D70D3AB4C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EC20B-6071-4458-A243-7E58A72CAAAF}"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en-GB"/>
        </a:p>
      </dgm:t>
    </dgm:pt>
    <dgm:pt modelId="{513915CE-2719-48EB-B797-6BDEB0498981}">
      <dgm:prSet phldrT="[Text]"/>
      <dgm:spPr/>
      <dgm:t>
        <a:bodyPr/>
        <a:lstStyle/>
        <a:p>
          <a:r>
            <a:rPr lang="en-GB" dirty="0" smtClean="0"/>
            <a:t>Financial pressures</a:t>
          </a:r>
          <a:endParaRPr lang="en-GB" dirty="0"/>
        </a:p>
      </dgm:t>
    </dgm:pt>
    <dgm:pt modelId="{09F0906D-FC3B-432F-80A2-2C54C55391A6}" type="parTrans" cxnId="{520A8C84-8FAF-4333-B604-EC715D2A38A4}">
      <dgm:prSet/>
      <dgm:spPr/>
      <dgm:t>
        <a:bodyPr/>
        <a:lstStyle/>
        <a:p>
          <a:endParaRPr lang="en-GB"/>
        </a:p>
      </dgm:t>
    </dgm:pt>
    <dgm:pt modelId="{52B465CE-A3D4-4051-9D75-EEB607F90907}" type="sibTrans" cxnId="{520A8C84-8FAF-4333-B604-EC715D2A38A4}">
      <dgm:prSet/>
      <dgm:spPr/>
      <dgm:t>
        <a:bodyPr/>
        <a:lstStyle/>
        <a:p>
          <a:endParaRPr lang="en-GB"/>
        </a:p>
      </dgm:t>
    </dgm:pt>
    <dgm:pt modelId="{042B6967-5EB8-4933-9E1D-8AA22E17C739}">
      <dgm:prSet phldrT="[Text]"/>
      <dgm:spPr/>
      <dgm:t>
        <a:bodyPr/>
        <a:lstStyle/>
        <a:p>
          <a:r>
            <a:rPr lang="en-GB" dirty="0" smtClean="0"/>
            <a:t>Fear of the future</a:t>
          </a:r>
          <a:endParaRPr lang="en-GB" dirty="0"/>
        </a:p>
      </dgm:t>
    </dgm:pt>
    <dgm:pt modelId="{DB83F2E3-041D-46D3-B515-A7B67A53DDF4}" type="parTrans" cxnId="{B1CB7A25-1743-4297-A6E3-3F5FC399CF70}">
      <dgm:prSet/>
      <dgm:spPr/>
      <dgm:t>
        <a:bodyPr/>
        <a:lstStyle/>
        <a:p>
          <a:endParaRPr lang="en-GB"/>
        </a:p>
      </dgm:t>
    </dgm:pt>
    <dgm:pt modelId="{2BA23D05-4235-4D09-A262-29C346F884D1}" type="sibTrans" cxnId="{B1CB7A25-1743-4297-A6E3-3F5FC399CF70}">
      <dgm:prSet/>
      <dgm:spPr/>
      <dgm:t>
        <a:bodyPr/>
        <a:lstStyle/>
        <a:p>
          <a:endParaRPr lang="en-GB"/>
        </a:p>
      </dgm:t>
    </dgm:pt>
    <dgm:pt modelId="{17FD08D6-F4BF-47E6-B5F3-504E0E67EB2E}">
      <dgm:prSet phldrT="[Text]"/>
      <dgm:spPr/>
      <dgm:t>
        <a:bodyPr/>
        <a:lstStyle/>
        <a:p>
          <a:r>
            <a:rPr lang="en-GB" dirty="0" smtClean="0"/>
            <a:t>Personal crises</a:t>
          </a:r>
          <a:endParaRPr lang="en-GB" dirty="0"/>
        </a:p>
      </dgm:t>
    </dgm:pt>
    <dgm:pt modelId="{E409241A-B8D1-470D-A1A8-0104CDC2706D}" type="parTrans" cxnId="{48AB2068-FDD9-45C7-9E39-41658A2E3722}">
      <dgm:prSet/>
      <dgm:spPr/>
      <dgm:t>
        <a:bodyPr/>
        <a:lstStyle/>
        <a:p>
          <a:endParaRPr lang="en-GB"/>
        </a:p>
      </dgm:t>
    </dgm:pt>
    <dgm:pt modelId="{C648E046-22F3-4F0F-B20C-4E6343E5334B}" type="sibTrans" cxnId="{48AB2068-FDD9-45C7-9E39-41658A2E3722}">
      <dgm:prSet/>
      <dgm:spPr/>
      <dgm:t>
        <a:bodyPr/>
        <a:lstStyle/>
        <a:p>
          <a:endParaRPr lang="en-GB"/>
        </a:p>
      </dgm:t>
    </dgm:pt>
    <dgm:pt modelId="{3AF87B6E-2790-4524-BAFF-3064DB3D15CF}">
      <dgm:prSet phldrT="[Text]"/>
      <dgm:spPr/>
      <dgm:t>
        <a:bodyPr/>
        <a:lstStyle/>
        <a:p>
          <a:r>
            <a:rPr lang="en-GB" dirty="0" smtClean="0"/>
            <a:t>Pressurised daily routines</a:t>
          </a:r>
          <a:endParaRPr lang="en-GB" dirty="0"/>
        </a:p>
      </dgm:t>
    </dgm:pt>
    <dgm:pt modelId="{288C69ED-2703-451B-ABC3-1DE42A4D826A}" type="parTrans" cxnId="{4DAAD900-B25E-4A45-823E-4F480ED57A26}">
      <dgm:prSet/>
      <dgm:spPr/>
      <dgm:t>
        <a:bodyPr/>
        <a:lstStyle/>
        <a:p>
          <a:endParaRPr lang="en-GB"/>
        </a:p>
      </dgm:t>
    </dgm:pt>
    <dgm:pt modelId="{213E952E-61E6-4673-9B59-4E144AB560F2}" type="sibTrans" cxnId="{4DAAD900-B25E-4A45-823E-4F480ED57A26}">
      <dgm:prSet/>
      <dgm:spPr/>
      <dgm:t>
        <a:bodyPr/>
        <a:lstStyle/>
        <a:p>
          <a:endParaRPr lang="en-GB"/>
        </a:p>
      </dgm:t>
    </dgm:pt>
    <dgm:pt modelId="{E2D76A46-B32E-4A7E-8801-91C1E0F2072F}">
      <dgm:prSet phldrT="[Text]"/>
      <dgm:spPr/>
      <dgm:t>
        <a:bodyPr/>
        <a:lstStyle/>
        <a:p>
          <a:r>
            <a:rPr lang="en-GB" smtClean="0"/>
            <a:t>Feeling cold</a:t>
          </a:r>
          <a:endParaRPr lang="en-GB"/>
        </a:p>
      </dgm:t>
    </dgm:pt>
    <dgm:pt modelId="{7F208427-FDC4-40F1-84DF-74726610DA13}" type="sibTrans" cxnId="{33D913D3-3FAE-44C9-9925-26F10EF813DE}">
      <dgm:prSet/>
      <dgm:spPr/>
      <dgm:t>
        <a:bodyPr/>
        <a:lstStyle/>
        <a:p>
          <a:endParaRPr lang="en-GB"/>
        </a:p>
      </dgm:t>
    </dgm:pt>
    <dgm:pt modelId="{8AF52887-A40D-4D7B-A0B1-279A62F418CD}" type="parTrans" cxnId="{33D913D3-3FAE-44C9-9925-26F10EF813DE}">
      <dgm:prSet/>
      <dgm:spPr/>
      <dgm:t>
        <a:bodyPr/>
        <a:lstStyle/>
        <a:p>
          <a:endParaRPr lang="en-GB"/>
        </a:p>
      </dgm:t>
    </dgm:pt>
    <dgm:pt modelId="{68F70A60-A223-47AB-9C27-FA9B686A560A}" type="pres">
      <dgm:prSet presAssocID="{747EC20B-6071-4458-A243-7E58A72CAAAF}" presName="Name0" presStyleCnt="0">
        <dgm:presLayoutVars>
          <dgm:dir/>
          <dgm:resizeHandles val="exact"/>
        </dgm:presLayoutVars>
      </dgm:prSet>
      <dgm:spPr/>
      <dgm:t>
        <a:bodyPr/>
        <a:lstStyle/>
        <a:p>
          <a:endParaRPr lang="en-GB"/>
        </a:p>
      </dgm:t>
    </dgm:pt>
    <dgm:pt modelId="{A956FBAE-F6C5-4BDA-BA81-ACDB8C783B21}" type="pres">
      <dgm:prSet presAssocID="{747EC20B-6071-4458-A243-7E58A72CAAAF}" presName="cycle" presStyleCnt="0"/>
      <dgm:spPr/>
    </dgm:pt>
    <dgm:pt modelId="{35161166-0297-437E-9DF8-286F8130F960}" type="pres">
      <dgm:prSet presAssocID="{513915CE-2719-48EB-B797-6BDEB0498981}" presName="nodeFirstNode" presStyleLbl="node1" presStyleIdx="0" presStyleCnt="5" custScaleX="65607" custScaleY="45507">
        <dgm:presLayoutVars>
          <dgm:bulletEnabled val="1"/>
        </dgm:presLayoutVars>
      </dgm:prSet>
      <dgm:spPr/>
      <dgm:t>
        <a:bodyPr/>
        <a:lstStyle/>
        <a:p>
          <a:endParaRPr lang="en-GB"/>
        </a:p>
      </dgm:t>
    </dgm:pt>
    <dgm:pt modelId="{B3A799EB-5242-4683-B3F2-6CA759507BA0}" type="pres">
      <dgm:prSet presAssocID="{52B465CE-A3D4-4051-9D75-EEB607F90907}" presName="sibTransFirstNode" presStyleLbl="bgShp" presStyleIdx="0" presStyleCnt="1" custScaleX="156963"/>
      <dgm:spPr/>
      <dgm:t>
        <a:bodyPr/>
        <a:lstStyle/>
        <a:p>
          <a:endParaRPr lang="en-GB"/>
        </a:p>
      </dgm:t>
    </dgm:pt>
    <dgm:pt modelId="{BC94819A-DC97-48FB-8637-8003DA4CB13C}" type="pres">
      <dgm:prSet presAssocID="{042B6967-5EB8-4933-9E1D-8AA22E17C739}" presName="nodeFollowingNodes" presStyleLbl="node1" presStyleIdx="1" presStyleCnt="5" custScaleX="65607" custScaleY="45507" custRadScaleRad="157213" custRadScaleInc="24482">
        <dgm:presLayoutVars>
          <dgm:bulletEnabled val="1"/>
        </dgm:presLayoutVars>
      </dgm:prSet>
      <dgm:spPr/>
      <dgm:t>
        <a:bodyPr/>
        <a:lstStyle/>
        <a:p>
          <a:endParaRPr lang="en-GB"/>
        </a:p>
      </dgm:t>
    </dgm:pt>
    <dgm:pt modelId="{2EB3784E-CA28-46EB-B302-7611309CDFEE}" type="pres">
      <dgm:prSet presAssocID="{17FD08D6-F4BF-47E6-B5F3-504E0E67EB2E}" presName="nodeFollowingNodes" presStyleLbl="node1" presStyleIdx="2" presStyleCnt="5" custScaleX="65607" custScaleY="45507" custRadScaleRad="134091" custRadScaleInc="-24555">
        <dgm:presLayoutVars>
          <dgm:bulletEnabled val="1"/>
        </dgm:presLayoutVars>
      </dgm:prSet>
      <dgm:spPr/>
      <dgm:t>
        <a:bodyPr/>
        <a:lstStyle/>
        <a:p>
          <a:endParaRPr lang="en-GB"/>
        </a:p>
      </dgm:t>
    </dgm:pt>
    <dgm:pt modelId="{6FA6C3F5-C204-45E2-B28E-0C67303ACE23}" type="pres">
      <dgm:prSet presAssocID="{3AF87B6E-2790-4524-BAFF-3064DB3D15CF}" presName="nodeFollowingNodes" presStyleLbl="node1" presStyleIdx="3" presStyleCnt="5" custScaleX="65607" custScaleY="45507" custRadScaleRad="123759" custRadScaleInc="14573">
        <dgm:presLayoutVars>
          <dgm:bulletEnabled val="1"/>
        </dgm:presLayoutVars>
      </dgm:prSet>
      <dgm:spPr/>
      <dgm:t>
        <a:bodyPr/>
        <a:lstStyle/>
        <a:p>
          <a:endParaRPr lang="en-GB"/>
        </a:p>
      </dgm:t>
    </dgm:pt>
    <dgm:pt modelId="{54C79E89-C443-43C5-9832-53CEC94EED75}" type="pres">
      <dgm:prSet presAssocID="{E2D76A46-B32E-4A7E-8801-91C1E0F2072F}" presName="nodeFollowingNodes" presStyleLbl="node1" presStyleIdx="4" presStyleCnt="5" custScaleX="70776" custScaleY="53338" custRadScaleRad="153264" custRadScaleInc="-20010">
        <dgm:presLayoutVars>
          <dgm:bulletEnabled val="1"/>
        </dgm:presLayoutVars>
      </dgm:prSet>
      <dgm:spPr/>
      <dgm:t>
        <a:bodyPr/>
        <a:lstStyle/>
        <a:p>
          <a:endParaRPr lang="en-GB"/>
        </a:p>
      </dgm:t>
    </dgm:pt>
  </dgm:ptLst>
  <dgm:cxnLst>
    <dgm:cxn modelId="{29D24D73-87E4-450A-A650-EF8D9790AA6A}" type="presOf" srcId="{042B6967-5EB8-4933-9E1D-8AA22E17C739}" destId="{BC94819A-DC97-48FB-8637-8003DA4CB13C}" srcOrd="0" destOrd="0" presId="urn:microsoft.com/office/officeart/2005/8/layout/cycle3"/>
    <dgm:cxn modelId="{8E9877A9-4827-4261-B606-B429D0935A31}" type="presOf" srcId="{747EC20B-6071-4458-A243-7E58A72CAAAF}" destId="{68F70A60-A223-47AB-9C27-FA9B686A560A}" srcOrd="0" destOrd="0" presId="urn:microsoft.com/office/officeart/2005/8/layout/cycle3"/>
    <dgm:cxn modelId="{520A8C84-8FAF-4333-B604-EC715D2A38A4}" srcId="{747EC20B-6071-4458-A243-7E58A72CAAAF}" destId="{513915CE-2719-48EB-B797-6BDEB0498981}" srcOrd="0" destOrd="0" parTransId="{09F0906D-FC3B-432F-80A2-2C54C55391A6}" sibTransId="{52B465CE-A3D4-4051-9D75-EEB607F90907}"/>
    <dgm:cxn modelId="{88C8EAD1-7633-4DFE-8503-154DF410065C}" type="presOf" srcId="{52B465CE-A3D4-4051-9D75-EEB607F90907}" destId="{B3A799EB-5242-4683-B3F2-6CA759507BA0}" srcOrd="0" destOrd="0" presId="urn:microsoft.com/office/officeart/2005/8/layout/cycle3"/>
    <dgm:cxn modelId="{B5033F32-A36B-4EF3-BBBD-03173F5C6BD4}" type="presOf" srcId="{E2D76A46-B32E-4A7E-8801-91C1E0F2072F}" destId="{54C79E89-C443-43C5-9832-53CEC94EED75}" srcOrd="0" destOrd="0" presId="urn:microsoft.com/office/officeart/2005/8/layout/cycle3"/>
    <dgm:cxn modelId="{CC84DC2D-D35D-4573-AA73-FE6397D5AF15}" type="presOf" srcId="{17FD08D6-F4BF-47E6-B5F3-504E0E67EB2E}" destId="{2EB3784E-CA28-46EB-B302-7611309CDFEE}" srcOrd="0" destOrd="0" presId="urn:microsoft.com/office/officeart/2005/8/layout/cycle3"/>
    <dgm:cxn modelId="{48AB2068-FDD9-45C7-9E39-41658A2E3722}" srcId="{747EC20B-6071-4458-A243-7E58A72CAAAF}" destId="{17FD08D6-F4BF-47E6-B5F3-504E0E67EB2E}" srcOrd="2" destOrd="0" parTransId="{E409241A-B8D1-470D-A1A8-0104CDC2706D}" sibTransId="{C648E046-22F3-4F0F-B20C-4E6343E5334B}"/>
    <dgm:cxn modelId="{B1CB7A25-1743-4297-A6E3-3F5FC399CF70}" srcId="{747EC20B-6071-4458-A243-7E58A72CAAAF}" destId="{042B6967-5EB8-4933-9E1D-8AA22E17C739}" srcOrd="1" destOrd="0" parTransId="{DB83F2E3-041D-46D3-B515-A7B67A53DDF4}" sibTransId="{2BA23D05-4235-4D09-A262-29C346F884D1}"/>
    <dgm:cxn modelId="{13760B88-292E-422E-B21F-968BFEFBAC15}" type="presOf" srcId="{3AF87B6E-2790-4524-BAFF-3064DB3D15CF}" destId="{6FA6C3F5-C204-45E2-B28E-0C67303ACE23}" srcOrd="0" destOrd="0" presId="urn:microsoft.com/office/officeart/2005/8/layout/cycle3"/>
    <dgm:cxn modelId="{E01A5D32-FEED-4DE4-A789-4857A3BA332A}" type="presOf" srcId="{513915CE-2719-48EB-B797-6BDEB0498981}" destId="{35161166-0297-437E-9DF8-286F8130F960}" srcOrd="0" destOrd="0" presId="urn:microsoft.com/office/officeart/2005/8/layout/cycle3"/>
    <dgm:cxn modelId="{4DAAD900-B25E-4A45-823E-4F480ED57A26}" srcId="{747EC20B-6071-4458-A243-7E58A72CAAAF}" destId="{3AF87B6E-2790-4524-BAFF-3064DB3D15CF}" srcOrd="3" destOrd="0" parTransId="{288C69ED-2703-451B-ABC3-1DE42A4D826A}" sibTransId="{213E952E-61E6-4673-9B59-4E144AB560F2}"/>
    <dgm:cxn modelId="{33D913D3-3FAE-44C9-9925-26F10EF813DE}" srcId="{747EC20B-6071-4458-A243-7E58A72CAAAF}" destId="{E2D76A46-B32E-4A7E-8801-91C1E0F2072F}" srcOrd="4" destOrd="0" parTransId="{8AF52887-A40D-4D7B-A0B1-279A62F418CD}" sibTransId="{7F208427-FDC4-40F1-84DF-74726610DA13}"/>
    <dgm:cxn modelId="{F60181EE-44CB-4723-8497-7D4CD8D299C9}" type="presParOf" srcId="{68F70A60-A223-47AB-9C27-FA9B686A560A}" destId="{A956FBAE-F6C5-4BDA-BA81-ACDB8C783B21}" srcOrd="0" destOrd="0" presId="urn:microsoft.com/office/officeart/2005/8/layout/cycle3"/>
    <dgm:cxn modelId="{9D9701EE-DA2D-4CF2-8B4F-A9DA9CC92554}" type="presParOf" srcId="{A956FBAE-F6C5-4BDA-BA81-ACDB8C783B21}" destId="{35161166-0297-437E-9DF8-286F8130F960}" srcOrd="0" destOrd="0" presId="urn:microsoft.com/office/officeart/2005/8/layout/cycle3"/>
    <dgm:cxn modelId="{BFB63535-DA22-46B4-AAA7-289B95A7C53D}" type="presParOf" srcId="{A956FBAE-F6C5-4BDA-BA81-ACDB8C783B21}" destId="{B3A799EB-5242-4683-B3F2-6CA759507BA0}" srcOrd="1" destOrd="0" presId="urn:microsoft.com/office/officeart/2005/8/layout/cycle3"/>
    <dgm:cxn modelId="{0212A028-56FD-4D27-ADE5-FE094C566677}" type="presParOf" srcId="{A956FBAE-F6C5-4BDA-BA81-ACDB8C783B21}" destId="{BC94819A-DC97-48FB-8637-8003DA4CB13C}" srcOrd="2" destOrd="0" presId="urn:microsoft.com/office/officeart/2005/8/layout/cycle3"/>
    <dgm:cxn modelId="{FBD3AA0C-39ED-45C1-AE09-353D5FAC3552}" type="presParOf" srcId="{A956FBAE-F6C5-4BDA-BA81-ACDB8C783B21}" destId="{2EB3784E-CA28-46EB-B302-7611309CDFEE}" srcOrd="3" destOrd="0" presId="urn:microsoft.com/office/officeart/2005/8/layout/cycle3"/>
    <dgm:cxn modelId="{09DE7841-1398-4F52-8152-E2010D8756D6}" type="presParOf" srcId="{A956FBAE-F6C5-4BDA-BA81-ACDB8C783B21}" destId="{6FA6C3F5-C204-45E2-B28E-0C67303ACE23}" srcOrd="4" destOrd="0" presId="urn:microsoft.com/office/officeart/2005/8/layout/cycle3"/>
    <dgm:cxn modelId="{4C99D72A-33F9-4AEB-9DA5-D72E895C414F}" type="presParOf" srcId="{A956FBAE-F6C5-4BDA-BA81-ACDB8C783B21}" destId="{54C79E89-C443-43C5-9832-53CEC94EED7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8F422-ABD3-4846-B3A4-93D79EC543F4}"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GB"/>
        </a:p>
      </dgm:t>
    </dgm:pt>
    <dgm:pt modelId="{1452DB67-6FCA-473F-9C92-8179C2411F0E}">
      <dgm:prSet phldrT="[Text]" custT="1"/>
      <dgm:spPr/>
      <dgm:t>
        <a:bodyPr/>
        <a:lstStyle/>
        <a:p>
          <a:r>
            <a:rPr lang="en-GB" sz="1800" dirty="0" smtClean="0"/>
            <a:t>Short-term horizons</a:t>
          </a:r>
          <a:endParaRPr lang="en-GB" sz="1800" dirty="0"/>
        </a:p>
      </dgm:t>
    </dgm:pt>
    <dgm:pt modelId="{10D3EC8B-9CDA-4BEF-8EAA-63FA20779098}" type="parTrans" cxnId="{CF7800C4-5688-4E21-8FF3-5CB316009FAA}">
      <dgm:prSet/>
      <dgm:spPr/>
      <dgm:t>
        <a:bodyPr/>
        <a:lstStyle/>
        <a:p>
          <a:endParaRPr lang="en-GB" sz="1400"/>
        </a:p>
      </dgm:t>
    </dgm:pt>
    <dgm:pt modelId="{AF24E769-7649-4470-9A4C-A3D15F662272}" type="sibTrans" cxnId="{CF7800C4-5688-4E21-8FF3-5CB316009FAA}">
      <dgm:prSet/>
      <dgm:spPr/>
      <dgm:t>
        <a:bodyPr/>
        <a:lstStyle/>
        <a:p>
          <a:endParaRPr lang="en-GB" sz="1400"/>
        </a:p>
      </dgm:t>
    </dgm:pt>
    <dgm:pt modelId="{038C1047-3EBC-402C-9F49-117062BC3FA6}">
      <dgm:prSet phldrT="[Text]" custT="1"/>
      <dgm:spPr/>
      <dgm:t>
        <a:bodyPr/>
        <a:lstStyle/>
        <a:p>
          <a:r>
            <a:rPr lang="en-GB" sz="1400" dirty="0" smtClean="0"/>
            <a:t>Salary cycles</a:t>
          </a:r>
          <a:endParaRPr lang="en-GB" sz="1400" dirty="0"/>
        </a:p>
      </dgm:t>
    </dgm:pt>
    <dgm:pt modelId="{A44655D8-7393-4CDA-BC32-501A98F3CB00}" type="parTrans" cxnId="{A418B18A-A05F-4839-9440-AB65A3A0A072}">
      <dgm:prSet/>
      <dgm:spPr/>
      <dgm:t>
        <a:bodyPr/>
        <a:lstStyle/>
        <a:p>
          <a:endParaRPr lang="en-GB" sz="1400"/>
        </a:p>
      </dgm:t>
    </dgm:pt>
    <dgm:pt modelId="{F93D2BAF-8AFB-4873-9F8D-42DD32A311D2}" type="sibTrans" cxnId="{A418B18A-A05F-4839-9440-AB65A3A0A072}">
      <dgm:prSet/>
      <dgm:spPr/>
      <dgm:t>
        <a:bodyPr/>
        <a:lstStyle/>
        <a:p>
          <a:endParaRPr lang="en-GB" sz="1400"/>
        </a:p>
      </dgm:t>
    </dgm:pt>
    <dgm:pt modelId="{9ABC942F-4CE0-4247-9C6A-309C1623F6C7}">
      <dgm:prSet phldrT="[Text]" custT="1"/>
      <dgm:spPr/>
      <dgm:t>
        <a:bodyPr/>
        <a:lstStyle/>
        <a:p>
          <a:r>
            <a:rPr lang="en-GB" sz="1400" dirty="0" smtClean="0"/>
            <a:t>Tenure</a:t>
          </a:r>
          <a:endParaRPr lang="en-GB" sz="1400" dirty="0"/>
        </a:p>
      </dgm:t>
    </dgm:pt>
    <dgm:pt modelId="{E027C829-4CC0-4831-BD8A-44D00B85F0A9}" type="parTrans" cxnId="{BC45AEA9-F203-4413-A24A-A4E61E5EC499}">
      <dgm:prSet/>
      <dgm:spPr/>
      <dgm:t>
        <a:bodyPr/>
        <a:lstStyle/>
        <a:p>
          <a:endParaRPr lang="en-GB" sz="1400"/>
        </a:p>
      </dgm:t>
    </dgm:pt>
    <dgm:pt modelId="{2D446F29-6801-4C92-ABB4-E633ED58B40F}" type="sibTrans" cxnId="{BC45AEA9-F203-4413-A24A-A4E61E5EC499}">
      <dgm:prSet/>
      <dgm:spPr/>
      <dgm:t>
        <a:bodyPr/>
        <a:lstStyle/>
        <a:p>
          <a:endParaRPr lang="en-GB" sz="1400"/>
        </a:p>
      </dgm:t>
    </dgm:pt>
    <dgm:pt modelId="{168BAE13-F332-4EB6-9861-F8CFA8E8CBF0}">
      <dgm:prSet phldrT="[Text]" custT="1"/>
      <dgm:spPr/>
      <dgm:t>
        <a:bodyPr/>
        <a:lstStyle/>
        <a:p>
          <a:r>
            <a:rPr lang="en-GB" sz="1400" dirty="0" smtClean="0"/>
            <a:t>Transience</a:t>
          </a:r>
          <a:endParaRPr lang="en-GB" sz="1400" dirty="0"/>
        </a:p>
      </dgm:t>
    </dgm:pt>
    <dgm:pt modelId="{FB2DBC1C-1EAA-46E7-9B9B-723143F7BC99}" type="parTrans" cxnId="{A5EFE5D3-8031-49E0-AB09-21413F1BAADE}">
      <dgm:prSet/>
      <dgm:spPr/>
      <dgm:t>
        <a:bodyPr/>
        <a:lstStyle/>
        <a:p>
          <a:endParaRPr lang="en-GB" sz="1400"/>
        </a:p>
      </dgm:t>
    </dgm:pt>
    <dgm:pt modelId="{C6993A56-D87B-44C5-89DE-02954352655B}" type="sibTrans" cxnId="{A5EFE5D3-8031-49E0-AB09-21413F1BAADE}">
      <dgm:prSet/>
      <dgm:spPr/>
      <dgm:t>
        <a:bodyPr/>
        <a:lstStyle/>
        <a:p>
          <a:endParaRPr lang="en-GB" sz="1400"/>
        </a:p>
      </dgm:t>
    </dgm:pt>
    <dgm:pt modelId="{AEC2B69E-38DF-4BA0-B17B-04AAC617EB4B}">
      <dgm:prSet phldrT="[Text]" custT="1"/>
      <dgm:spPr/>
      <dgm:t>
        <a:bodyPr/>
        <a:lstStyle/>
        <a:p>
          <a:r>
            <a:rPr lang="en-GB" sz="1400" dirty="0" smtClean="0"/>
            <a:t>Anxiety about bills</a:t>
          </a:r>
          <a:endParaRPr lang="en-GB" sz="1400" dirty="0"/>
        </a:p>
      </dgm:t>
    </dgm:pt>
    <dgm:pt modelId="{10989CC6-A194-4FFB-986B-F5A3B912CBD8}" type="parTrans" cxnId="{E1298661-3946-4425-BB07-31C43DD002EE}">
      <dgm:prSet/>
      <dgm:spPr/>
      <dgm:t>
        <a:bodyPr/>
        <a:lstStyle/>
        <a:p>
          <a:endParaRPr lang="en-GB"/>
        </a:p>
      </dgm:t>
    </dgm:pt>
    <dgm:pt modelId="{6D1584B4-D1C8-4CC9-81C6-39E30C856199}" type="sibTrans" cxnId="{E1298661-3946-4425-BB07-31C43DD002EE}">
      <dgm:prSet/>
      <dgm:spPr/>
      <dgm:t>
        <a:bodyPr/>
        <a:lstStyle/>
        <a:p>
          <a:endParaRPr lang="en-GB"/>
        </a:p>
      </dgm:t>
    </dgm:pt>
    <dgm:pt modelId="{83CA45BC-DF34-4AE1-B6F8-AC48BC5BBAA8}">
      <dgm:prSet phldrT="[Text]" custT="1"/>
      <dgm:spPr/>
      <dgm:t>
        <a:bodyPr/>
        <a:lstStyle/>
        <a:p>
          <a:r>
            <a:rPr lang="en-GB" sz="1400" dirty="0" smtClean="0"/>
            <a:t>Financial juggling</a:t>
          </a:r>
          <a:endParaRPr lang="en-GB" sz="1400" dirty="0"/>
        </a:p>
      </dgm:t>
    </dgm:pt>
    <dgm:pt modelId="{B7754DD1-EEA1-487E-8749-4033454D691C}" type="parTrans" cxnId="{9FD8AF59-F33A-4F05-87CB-4DFBDB2FCB42}">
      <dgm:prSet/>
      <dgm:spPr/>
      <dgm:t>
        <a:bodyPr/>
        <a:lstStyle/>
        <a:p>
          <a:endParaRPr lang="en-GB"/>
        </a:p>
      </dgm:t>
    </dgm:pt>
    <dgm:pt modelId="{FA5F8F51-AC19-4E09-A0D6-F0362623CA44}" type="sibTrans" cxnId="{9FD8AF59-F33A-4F05-87CB-4DFBDB2FCB42}">
      <dgm:prSet/>
      <dgm:spPr/>
      <dgm:t>
        <a:bodyPr/>
        <a:lstStyle/>
        <a:p>
          <a:endParaRPr lang="en-GB"/>
        </a:p>
      </dgm:t>
    </dgm:pt>
    <dgm:pt modelId="{D16977A7-CF86-4B41-81E9-2790640ED6CD}">
      <dgm:prSet phldrT="[Text]" custT="1"/>
      <dgm:spPr/>
      <dgm:t>
        <a:bodyPr/>
        <a:lstStyle/>
        <a:p>
          <a:r>
            <a:rPr lang="en-GB" sz="1400" dirty="0" smtClean="0"/>
            <a:t>Temporary contracts</a:t>
          </a:r>
          <a:endParaRPr lang="en-GB" sz="1400" dirty="0"/>
        </a:p>
      </dgm:t>
    </dgm:pt>
    <dgm:pt modelId="{C5B481DE-AE79-48FB-BFD6-8339E6B5F2E0}" type="parTrans" cxnId="{CDC833C3-A99B-47AA-A8DC-497806E89091}">
      <dgm:prSet/>
      <dgm:spPr/>
      <dgm:t>
        <a:bodyPr/>
        <a:lstStyle/>
        <a:p>
          <a:endParaRPr lang="en-GB"/>
        </a:p>
      </dgm:t>
    </dgm:pt>
    <dgm:pt modelId="{5AED2E2E-B025-493B-B92A-EB2F0D1CA1F1}" type="sibTrans" cxnId="{CDC833C3-A99B-47AA-A8DC-497806E89091}">
      <dgm:prSet/>
      <dgm:spPr/>
      <dgm:t>
        <a:bodyPr/>
        <a:lstStyle/>
        <a:p>
          <a:endParaRPr lang="en-GB"/>
        </a:p>
      </dgm:t>
    </dgm:pt>
    <dgm:pt modelId="{441D7BB1-FB5D-4A9B-A19C-2859F48FFE3F}" type="pres">
      <dgm:prSet presAssocID="{3B18F422-ABD3-4846-B3A4-93D79EC543F4}" presName="cycle" presStyleCnt="0">
        <dgm:presLayoutVars>
          <dgm:chMax val="1"/>
          <dgm:dir/>
          <dgm:animLvl val="ctr"/>
          <dgm:resizeHandles val="exact"/>
        </dgm:presLayoutVars>
      </dgm:prSet>
      <dgm:spPr/>
      <dgm:t>
        <a:bodyPr/>
        <a:lstStyle/>
        <a:p>
          <a:endParaRPr lang="en-GB"/>
        </a:p>
      </dgm:t>
    </dgm:pt>
    <dgm:pt modelId="{67B2DDD2-637C-4FE3-92A9-18F8656C4B20}" type="pres">
      <dgm:prSet presAssocID="{1452DB67-6FCA-473F-9C92-8179C2411F0E}" presName="centerShape" presStyleLbl="node0" presStyleIdx="0" presStyleCnt="1"/>
      <dgm:spPr/>
      <dgm:t>
        <a:bodyPr/>
        <a:lstStyle/>
        <a:p>
          <a:endParaRPr lang="en-GB"/>
        </a:p>
      </dgm:t>
    </dgm:pt>
    <dgm:pt modelId="{E9020C3F-C783-4EFA-A166-9C06E4BF94D8}" type="pres">
      <dgm:prSet presAssocID="{A44655D8-7393-4CDA-BC32-501A98F3CB00}" presName="parTrans" presStyleLbl="bgSibTrans2D1" presStyleIdx="0" presStyleCnt="6"/>
      <dgm:spPr/>
      <dgm:t>
        <a:bodyPr/>
        <a:lstStyle/>
        <a:p>
          <a:endParaRPr lang="en-GB"/>
        </a:p>
      </dgm:t>
    </dgm:pt>
    <dgm:pt modelId="{F494584D-D2BD-40D3-B6BD-5BC6DAF44F84}" type="pres">
      <dgm:prSet presAssocID="{038C1047-3EBC-402C-9F49-117062BC3FA6}" presName="node" presStyleLbl="node1" presStyleIdx="0" presStyleCnt="6">
        <dgm:presLayoutVars>
          <dgm:bulletEnabled val="1"/>
        </dgm:presLayoutVars>
      </dgm:prSet>
      <dgm:spPr/>
      <dgm:t>
        <a:bodyPr/>
        <a:lstStyle/>
        <a:p>
          <a:endParaRPr lang="en-GB"/>
        </a:p>
      </dgm:t>
    </dgm:pt>
    <dgm:pt modelId="{7596F201-55EB-4ED9-AD7B-F30714E93494}" type="pres">
      <dgm:prSet presAssocID="{E027C829-4CC0-4831-BD8A-44D00B85F0A9}" presName="parTrans" presStyleLbl="bgSibTrans2D1" presStyleIdx="1" presStyleCnt="6"/>
      <dgm:spPr/>
      <dgm:t>
        <a:bodyPr/>
        <a:lstStyle/>
        <a:p>
          <a:endParaRPr lang="en-GB"/>
        </a:p>
      </dgm:t>
    </dgm:pt>
    <dgm:pt modelId="{4A458C64-E29F-4238-A892-0BC5ACE1DC1B}" type="pres">
      <dgm:prSet presAssocID="{9ABC942F-4CE0-4247-9C6A-309C1623F6C7}" presName="node" presStyleLbl="node1" presStyleIdx="1" presStyleCnt="6">
        <dgm:presLayoutVars>
          <dgm:bulletEnabled val="1"/>
        </dgm:presLayoutVars>
      </dgm:prSet>
      <dgm:spPr/>
      <dgm:t>
        <a:bodyPr/>
        <a:lstStyle/>
        <a:p>
          <a:endParaRPr lang="en-GB"/>
        </a:p>
      </dgm:t>
    </dgm:pt>
    <dgm:pt modelId="{07786979-2D73-4698-8449-A401FDDAEA3B}" type="pres">
      <dgm:prSet presAssocID="{FB2DBC1C-1EAA-46E7-9B9B-723143F7BC99}" presName="parTrans" presStyleLbl="bgSibTrans2D1" presStyleIdx="2" presStyleCnt="6"/>
      <dgm:spPr/>
      <dgm:t>
        <a:bodyPr/>
        <a:lstStyle/>
        <a:p>
          <a:endParaRPr lang="en-GB"/>
        </a:p>
      </dgm:t>
    </dgm:pt>
    <dgm:pt modelId="{314EE711-9968-4D2D-B154-D576A3218FD2}" type="pres">
      <dgm:prSet presAssocID="{168BAE13-F332-4EB6-9861-F8CFA8E8CBF0}" presName="node" presStyleLbl="node1" presStyleIdx="2" presStyleCnt="6">
        <dgm:presLayoutVars>
          <dgm:bulletEnabled val="1"/>
        </dgm:presLayoutVars>
      </dgm:prSet>
      <dgm:spPr/>
      <dgm:t>
        <a:bodyPr/>
        <a:lstStyle/>
        <a:p>
          <a:endParaRPr lang="en-GB"/>
        </a:p>
      </dgm:t>
    </dgm:pt>
    <dgm:pt modelId="{02CAF54A-9570-4CB3-AC19-CC83529A9312}" type="pres">
      <dgm:prSet presAssocID="{10989CC6-A194-4FFB-986B-F5A3B912CBD8}" presName="parTrans" presStyleLbl="bgSibTrans2D1" presStyleIdx="3" presStyleCnt="6"/>
      <dgm:spPr/>
      <dgm:t>
        <a:bodyPr/>
        <a:lstStyle/>
        <a:p>
          <a:endParaRPr lang="en-GB"/>
        </a:p>
      </dgm:t>
    </dgm:pt>
    <dgm:pt modelId="{DD86389D-B866-4AB6-8F84-EDD983C44B44}" type="pres">
      <dgm:prSet presAssocID="{AEC2B69E-38DF-4BA0-B17B-04AAC617EB4B}" presName="node" presStyleLbl="node1" presStyleIdx="3" presStyleCnt="6">
        <dgm:presLayoutVars>
          <dgm:bulletEnabled val="1"/>
        </dgm:presLayoutVars>
      </dgm:prSet>
      <dgm:spPr/>
      <dgm:t>
        <a:bodyPr/>
        <a:lstStyle/>
        <a:p>
          <a:endParaRPr lang="en-GB"/>
        </a:p>
      </dgm:t>
    </dgm:pt>
    <dgm:pt modelId="{D1BBBBF6-D5C2-4B33-8776-0021016EB0A5}" type="pres">
      <dgm:prSet presAssocID="{B7754DD1-EEA1-487E-8749-4033454D691C}" presName="parTrans" presStyleLbl="bgSibTrans2D1" presStyleIdx="4" presStyleCnt="6"/>
      <dgm:spPr/>
      <dgm:t>
        <a:bodyPr/>
        <a:lstStyle/>
        <a:p>
          <a:endParaRPr lang="en-GB"/>
        </a:p>
      </dgm:t>
    </dgm:pt>
    <dgm:pt modelId="{A345C666-D17D-4CF0-962B-AE39E4A5114F}" type="pres">
      <dgm:prSet presAssocID="{83CA45BC-DF34-4AE1-B6F8-AC48BC5BBAA8}" presName="node" presStyleLbl="node1" presStyleIdx="4" presStyleCnt="6">
        <dgm:presLayoutVars>
          <dgm:bulletEnabled val="1"/>
        </dgm:presLayoutVars>
      </dgm:prSet>
      <dgm:spPr/>
      <dgm:t>
        <a:bodyPr/>
        <a:lstStyle/>
        <a:p>
          <a:endParaRPr lang="en-GB"/>
        </a:p>
      </dgm:t>
    </dgm:pt>
    <dgm:pt modelId="{7425D8E4-E83E-43D0-AE23-411E7A17154C}" type="pres">
      <dgm:prSet presAssocID="{C5B481DE-AE79-48FB-BFD6-8339E6B5F2E0}" presName="parTrans" presStyleLbl="bgSibTrans2D1" presStyleIdx="5" presStyleCnt="6"/>
      <dgm:spPr/>
      <dgm:t>
        <a:bodyPr/>
        <a:lstStyle/>
        <a:p>
          <a:endParaRPr lang="en-GB"/>
        </a:p>
      </dgm:t>
    </dgm:pt>
    <dgm:pt modelId="{6C3D0B1F-028B-4C7D-9A24-22C5E8E8620A}" type="pres">
      <dgm:prSet presAssocID="{D16977A7-CF86-4B41-81E9-2790640ED6CD}" presName="node" presStyleLbl="node1" presStyleIdx="5" presStyleCnt="6">
        <dgm:presLayoutVars>
          <dgm:bulletEnabled val="1"/>
        </dgm:presLayoutVars>
      </dgm:prSet>
      <dgm:spPr/>
      <dgm:t>
        <a:bodyPr/>
        <a:lstStyle/>
        <a:p>
          <a:endParaRPr lang="en-GB"/>
        </a:p>
      </dgm:t>
    </dgm:pt>
  </dgm:ptLst>
  <dgm:cxnLst>
    <dgm:cxn modelId="{CF7800C4-5688-4E21-8FF3-5CB316009FAA}" srcId="{3B18F422-ABD3-4846-B3A4-93D79EC543F4}" destId="{1452DB67-6FCA-473F-9C92-8179C2411F0E}" srcOrd="0" destOrd="0" parTransId="{10D3EC8B-9CDA-4BEF-8EAA-63FA20779098}" sibTransId="{AF24E769-7649-4470-9A4C-A3D15F662272}"/>
    <dgm:cxn modelId="{C70BBB53-3612-4442-A3B2-A47DFC80923C}" type="presOf" srcId="{83CA45BC-DF34-4AE1-B6F8-AC48BC5BBAA8}" destId="{A345C666-D17D-4CF0-962B-AE39E4A5114F}" srcOrd="0" destOrd="0" presId="urn:microsoft.com/office/officeart/2005/8/layout/radial4"/>
    <dgm:cxn modelId="{68224169-800D-4B8B-A62E-29EA30F60C42}" type="presOf" srcId="{1452DB67-6FCA-473F-9C92-8179C2411F0E}" destId="{67B2DDD2-637C-4FE3-92A9-18F8656C4B20}" srcOrd="0" destOrd="0" presId="urn:microsoft.com/office/officeart/2005/8/layout/radial4"/>
    <dgm:cxn modelId="{D8C89DB1-6F77-4EE9-8C44-181979ACF2A6}" type="presOf" srcId="{C5B481DE-AE79-48FB-BFD6-8339E6B5F2E0}" destId="{7425D8E4-E83E-43D0-AE23-411E7A17154C}" srcOrd="0" destOrd="0" presId="urn:microsoft.com/office/officeart/2005/8/layout/radial4"/>
    <dgm:cxn modelId="{BC45AEA9-F203-4413-A24A-A4E61E5EC499}" srcId="{1452DB67-6FCA-473F-9C92-8179C2411F0E}" destId="{9ABC942F-4CE0-4247-9C6A-309C1623F6C7}" srcOrd="1" destOrd="0" parTransId="{E027C829-4CC0-4831-BD8A-44D00B85F0A9}" sibTransId="{2D446F29-6801-4C92-ABB4-E633ED58B40F}"/>
    <dgm:cxn modelId="{D43FB713-E7FB-44D3-A7BC-2F5CB6D37479}" type="presOf" srcId="{FB2DBC1C-1EAA-46E7-9B9B-723143F7BC99}" destId="{07786979-2D73-4698-8449-A401FDDAEA3B}" srcOrd="0" destOrd="0" presId="urn:microsoft.com/office/officeart/2005/8/layout/radial4"/>
    <dgm:cxn modelId="{655CDED4-F1B5-4901-B0CC-239533496FBB}" type="presOf" srcId="{10989CC6-A194-4FFB-986B-F5A3B912CBD8}" destId="{02CAF54A-9570-4CB3-AC19-CC83529A9312}" srcOrd="0" destOrd="0" presId="urn:microsoft.com/office/officeart/2005/8/layout/radial4"/>
    <dgm:cxn modelId="{9FD8AF59-F33A-4F05-87CB-4DFBDB2FCB42}" srcId="{1452DB67-6FCA-473F-9C92-8179C2411F0E}" destId="{83CA45BC-DF34-4AE1-B6F8-AC48BC5BBAA8}" srcOrd="4" destOrd="0" parTransId="{B7754DD1-EEA1-487E-8749-4033454D691C}" sibTransId="{FA5F8F51-AC19-4E09-A0D6-F0362623CA44}"/>
    <dgm:cxn modelId="{D9D18ACF-4F7E-458A-B4A9-F667C9A4C00B}" type="presOf" srcId="{AEC2B69E-38DF-4BA0-B17B-04AAC617EB4B}" destId="{DD86389D-B866-4AB6-8F84-EDD983C44B44}" srcOrd="0" destOrd="0" presId="urn:microsoft.com/office/officeart/2005/8/layout/radial4"/>
    <dgm:cxn modelId="{B74270C6-D6F7-43E8-9437-B69708017988}" type="presOf" srcId="{D16977A7-CF86-4B41-81E9-2790640ED6CD}" destId="{6C3D0B1F-028B-4C7D-9A24-22C5E8E8620A}" srcOrd="0" destOrd="0" presId="urn:microsoft.com/office/officeart/2005/8/layout/radial4"/>
    <dgm:cxn modelId="{03AC9D91-7A60-453F-8EA9-C398D68BDD0E}" type="presOf" srcId="{168BAE13-F332-4EB6-9861-F8CFA8E8CBF0}" destId="{314EE711-9968-4D2D-B154-D576A3218FD2}" srcOrd="0" destOrd="0" presId="urn:microsoft.com/office/officeart/2005/8/layout/radial4"/>
    <dgm:cxn modelId="{CDC833C3-A99B-47AA-A8DC-497806E89091}" srcId="{1452DB67-6FCA-473F-9C92-8179C2411F0E}" destId="{D16977A7-CF86-4B41-81E9-2790640ED6CD}" srcOrd="5" destOrd="0" parTransId="{C5B481DE-AE79-48FB-BFD6-8339E6B5F2E0}" sibTransId="{5AED2E2E-B025-493B-B92A-EB2F0D1CA1F1}"/>
    <dgm:cxn modelId="{CF98FF27-D5C2-4C49-99BB-4A35F4F96D8A}" type="presOf" srcId="{E027C829-4CC0-4831-BD8A-44D00B85F0A9}" destId="{7596F201-55EB-4ED9-AD7B-F30714E93494}" srcOrd="0" destOrd="0" presId="urn:microsoft.com/office/officeart/2005/8/layout/radial4"/>
    <dgm:cxn modelId="{4C5C3244-B8F5-44DF-8A5C-E431C99DD264}" type="presOf" srcId="{A44655D8-7393-4CDA-BC32-501A98F3CB00}" destId="{E9020C3F-C783-4EFA-A166-9C06E4BF94D8}" srcOrd="0" destOrd="0" presId="urn:microsoft.com/office/officeart/2005/8/layout/radial4"/>
    <dgm:cxn modelId="{A418B18A-A05F-4839-9440-AB65A3A0A072}" srcId="{1452DB67-6FCA-473F-9C92-8179C2411F0E}" destId="{038C1047-3EBC-402C-9F49-117062BC3FA6}" srcOrd="0" destOrd="0" parTransId="{A44655D8-7393-4CDA-BC32-501A98F3CB00}" sibTransId="{F93D2BAF-8AFB-4873-9F8D-42DD32A311D2}"/>
    <dgm:cxn modelId="{054E690D-5CDA-4571-B4F2-B804CA65B10E}" type="presOf" srcId="{9ABC942F-4CE0-4247-9C6A-309C1623F6C7}" destId="{4A458C64-E29F-4238-A892-0BC5ACE1DC1B}" srcOrd="0" destOrd="0" presId="urn:microsoft.com/office/officeart/2005/8/layout/radial4"/>
    <dgm:cxn modelId="{D143E5B0-73D2-45FE-B113-1C3A604C42A1}" type="presOf" srcId="{B7754DD1-EEA1-487E-8749-4033454D691C}" destId="{D1BBBBF6-D5C2-4B33-8776-0021016EB0A5}" srcOrd="0" destOrd="0" presId="urn:microsoft.com/office/officeart/2005/8/layout/radial4"/>
    <dgm:cxn modelId="{A5EFE5D3-8031-49E0-AB09-21413F1BAADE}" srcId="{1452DB67-6FCA-473F-9C92-8179C2411F0E}" destId="{168BAE13-F332-4EB6-9861-F8CFA8E8CBF0}" srcOrd="2" destOrd="0" parTransId="{FB2DBC1C-1EAA-46E7-9B9B-723143F7BC99}" sibTransId="{C6993A56-D87B-44C5-89DE-02954352655B}"/>
    <dgm:cxn modelId="{0AA81687-9CEA-4223-B51E-6D0ADBF9E99C}" type="presOf" srcId="{038C1047-3EBC-402C-9F49-117062BC3FA6}" destId="{F494584D-D2BD-40D3-B6BD-5BC6DAF44F84}" srcOrd="0" destOrd="0" presId="urn:microsoft.com/office/officeart/2005/8/layout/radial4"/>
    <dgm:cxn modelId="{D96FE9CE-CB69-4388-872B-AA9D50BF6ABA}" type="presOf" srcId="{3B18F422-ABD3-4846-B3A4-93D79EC543F4}" destId="{441D7BB1-FB5D-4A9B-A19C-2859F48FFE3F}" srcOrd="0" destOrd="0" presId="urn:microsoft.com/office/officeart/2005/8/layout/radial4"/>
    <dgm:cxn modelId="{E1298661-3946-4425-BB07-31C43DD002EE}" srcId="{1452DB67-6FCA-473F-9C92-8179C2411F0E}" destId="{AEC2B69E-38DF-4BA0-B17B-04AAC617EB4B}" srcOrd="3" destOrd="0" parTransId="{10989CC6-A194-4FFB-986B-F5A3B912CBD8}" sibTransId="{6D1584B4-D1C8-4CC9-81C6-39E30C856199}"/>
    <dgm:cxn modelId="{A85D8CAA-EB49-496B-A7E2-7729B06C847D}" type="presParOf" srcId="{441D7BB1-FB5D-4A9B-A19C-2859F48FFE3F}" destId="{67B2DDD2-637C-4FE3-92A9-18F8656C4B20}" srcOrd="0" destOrd="0" presId="urn:microsoft.com/office/officeart/2005/8/layout/radial4"/>
    <dgm:cxn modelId="{AA5C3C56-B6B7-4DC5-BD4A-CC525C5B276E}" type="presParOf" srcId="{441D7BB1-FB5D-4A9B-A19C-2859F48FFE3F}" destId="{E9020C3F-C783-4EFA-A166-9C06E4BF94D8}" srcOrd="1" destOrd="0" presId="urn:microsoft.com/office/officeart/2005/8/layout/radial4"/>
    <dgm:cxn modelId="{B68D00F3-567D-4C8B-A1ED-4A1FF9E0ACCE}" type="presParOf" srcId="{441D7BB1-FB5D-4A9B-A19C-2859F48FFE3F}" destId="{F494584D-D2BD-40D3-B6BD-5BC6DAF44F84}" srcOrd="2" destOrd="0" presId="urn:microsoft.com/office/officeart/2005/8/layout/radial4"/>
    <dgm:cxn modelId="{8510CD71-A24F-42E1-8A4B-7F8FAE2D9162}" type="presParOf" srcId="{441D7BB1-FB5D-4A9B-A19C-2859F48FFE3F}" destId="{7596F201-55EB-4ED9-AD7B-F30714E93494}" srcOrd="3" destOrd="0" presId="urn:microsoft.com/office/officeart/2005/8/layout/radial4"/>
    <dgm:cxn modelId="{716EAC65-E606-4391-8B29-38EE034FCB89}" type="presParOf" srcId="{441D7BB1-FB5D-4A9B-A19C-2859F48FFE3F}" destId="{4A458C64-E29F-4238-A892-0BC5ACE1DC1B}" srcOrd="4" destOrd="0" presId="urn:microsoft.com/office/officeart/2005/8/layout/radial4"/>
    <dgm:cxn modelId="{298DF693-0F93-4D0C-A81B-EBD729F4850C}" type="presParOf" srcId="{441D7BB1-FB5D-4A9B-A19C-2859F48FFE3F}" destId="{07786979-2D73-4698-8449-A401FDDAEA3B}" srcOrd="5" destOrd="0" presId="urn:microsoft.com/office/officeart/2005/8/layout/radial4"/>
    <dgm:cxn modelId="{2D6F22AC-82E6-4601-8B34-E37F9512F9B1}" type="presParOf" srcId="{441D7BB1-FB5D-4A9B-A19C-2859F48FFE3F}" destId="{314EE711-9968-4D2D-B154-D576A3218FD2}" srcOrd="6" destOrd="0" presId="urn:microsoft.com/office/officeart/2005/8/layout/radial4"/>
    <dgm:cxn modelId="{9AE9EA07-717B-4861-8CF6-2D4F3EC16E1C}" type="presParOf" srcId="{441D7BB1-FB5D-4A9B-A19C-2859F48FFE3F}" destId="{02CAF54A-9570-4CB3-AC19-CC83529A9312}" srcOrd="7" destOrd="0" presId="urn:microsoft.com/office/officeart/2005/8/layout/radial4"/>
    <dgm:cxn modelId="{AC0D2B5F-4E36-40B5-B30C-CBAD28A6C084}" type="presParOf" srcId="{441D7BB1-FB5D-4A9B-A19C-2859F48FFE3F}" destId="{DD86389D-B866-4AB6-8F84-EDD983C44B44}" srcOrd="8" destOrd="0" presId="urn:microsoft.com/office/officeart/2005/8/layout/radial4"/>
    <dgm:cxn modelId="{45F9D9A3-20D1-42F8-8B8E-96AC2D7E44A4}" type="presParOf" srcId="{441D7BB1-FB5D-4A9B-A19C-2859F48FFE3F}" destId="{D1BBBBF6-D5C2-4B33-8776-0021016EB0A5}" srcOrd="9" destOrd="0" presId="urn:microsoft.com/office/officeart/2005/8/layout/radial4"/>
    <dgm:cxn modelId="{BE0F66DD-5EF3-4137-AECA-6A4BC7A49CBB}" type="presParOf" srcId="{441D7BB1-FB5D-4A9B-A19C-2859F48FFE3F}" destId="{A345C666-D17D-4CF0-962B-AE39E4A5114F}" srcOrd="10" destOrd="0" presId="urn:microsoft.com/office/officeart/2005/8/layout/radial4"/>
    <dgm:cxn modelId="{7A610D4F-D338-46BC-A699-AE829DFEC9D5}" type="presParOf" srcId="{441D7BB1-FB5D-4A9B-A19C-2859F48FFE3F}" destId="{7425D8E4-E83E-43D0-AE23-411E7A17154C}" srcOrd="11" destOrd="0" presId="urn:microsoft.com/office/officeart/2005/8/layout/radial4"/>
    <dgm:cxn modelId="{805E94A0-DF22-474D-9CBB-4CA5CA0FAB9F}" type="presParOf" srcId="{441D7BB1-FB5D-4A9B-A19C-2859F48FFE3F}" destId="{6C3D0B1F-028B-4C7D-9A24-22C5E8E8620A}" srcOrd="12"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56B76-DEF1-4978-8231-A72B6D763A8F}"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GB"/>
        </a:p>
      </dgm:t>
    </dgm:pt>
    <dgm:pt modelId="{8DF321E2-57F6-408D-A630-9D26E7134BF4}">
      <dgm:prSet phldrT="[Text]"/>
      <dgm:spPr/>
      <dgm:t>
        <a:bodyPr/>
        <a:lstStyle/>
        <a:p>
          <a:r>
            <a:rPr lang="en-GB" b="1" dirty="0" smtClean="0">
              <a:solidFill>
                <a:schemeClr val="tx2"/>
              </a:solidFill>
            </a:rPr>
            <a:t>Short horizons:</a:t>
          </a:r>
        </a:p>
        <a:p>
          <a:r>
            <a:rPr lang="en-GB" dirty="0" smtClean="0"/>
            <a:t>Private renters</a:t>
          </a:r>
        </a:p>
        <a:p>
          <a:r>
            <a:rPr lang="en-GB" dirty="0" smtClean="0"/>
            <a:t>Transient</a:t>
          </a:r>
        </a:p>
        <a:p>
          <a:r>
            <a:rPr lang="en-GB" dirty="0" smtClean="0"/>
            <a:t>Pre-payment meters</a:t>
          </a:r>
        </a:p>
        <a:p>
          <a:r>
            <a:rPr lang="en-GB" dirty="0" smtClean="0"/>
            <a:t>Very pressurised lives</a:t>
          </a:r>
        </a:p>
      </dgm:t>
    </dgm:pt>
    <dgm:pt modelId="{906BDDBC-13A2-4EDF-9903-DEBE130B8827}" type="parTrans" cxnId="{B17C6400-FA09-406D-A23C-1DAFFF73D0D3}">
      <dgm:prSet/>
      <dgm:spPr/>
      <dgm:t>
        <a:bodyPr/>
        <a:lstStyle/>
        <a:p>
          <a:endParaRPr lang="en-GB"/>
        </a:p>
      </dgm:t>
    </dgm:pt>
    <dgm:pt modelId="{EB57C55B-DF50-40F2-A2F9-41B8F84F6C7D}" type="sibTrans" cxnId="{B17C6400-FA09-406D-A23C-1DAFFF73D0D3}">
      <dgm:prSet/>
      <dgm:spPr/>
      <dgm:t>
        <a:bodyPr/>
        <a:lstStyle/>
        <a:p>
          <a:endParaRPr lang="en-GB"/>
        </a:p>
      </dgm:t>
    </dgm:pt>
    <dgm:pt modelId="{9D4903EA-075D-4B80-ACB4-8D033266BAED}">
      <dgm:prSet phldrT="[Text]"/>
      <dgm:spPr/>
      <dgm:t>
        <a:bodyPr/>
        <a:lstStyle/>
        <a:p>
          <a:r>
            <a:rPr lang="en-GB" b="1" dirty="0" smtClean="0">
              <a:solidFill>
                <a:schemeClr val="tx2"/>
              </a:solidFill>
            </a:rPr>
            <a:t>Slightly longer horizons:</a:t>
          </a:r>
        </a:p>
        <a:p>
          <a:r>
            <a:rPr lang="en-GB" dirty="0" smtClean="0"/>
            <a:t>Social renters</a:t>
          </a:r>
        </a:p>
        <a:p>
          <a:r>
            <a:rPr lang="en-GB" dirty="0" smtClean="0"/>
            <a:t>Monthly pay</a:t>
          </a:r>
        </a:p>
      </dgm:t>
    </dgm:pt>
    <dgm:pt modelId="{A049E923-D3DC-4473-BC5F-1B46AC1A0FD3}" type="parTrans" cxnId="{2B80ACAD-3EB9-4A5F-A997-FE67A0B286DC}">
      <dgm:prSet/>
      <dgm:spPr/>
      <dgm:t>
        <a:bodyPr/>
        <a:lstStyle/>
        <a:p>
          <a:endParaRPr lang="en-GB"/>
        </a:p>
      </dgm:t>
    </dgm:pt>
    <dgm:pt modelId="{4B546CB1-545B-4BFF-A955-FCB13CBC2532}" type="sibTrans" cxnId="{2B80ACAD-3EB9-4A5F-A997-FE67A0B286DC}">
      <dgm:prSet/>
      <dgm:spPr/>
      <dgm:t>
        <a:bodyPr/>
        <a:lstStyle/>
        <a:p>
          <a:endParaRPr lang="en-GB"/>
        </a:p>
      </dgm:t>
    </dgm:pt>
    <dgm:pt modelId="{2B3FCA21-914F-4F03-8787-3C37262B5EB9}">
      <dgm:prSet phldrT="[Text]"/>
      <dgm:spPr/>
      <dgm:t>
        <a:bodyPr/>
        <a:lstStyle/>
        <a:p>
          <a:r>
            <a:rPr lang="en-GB" b="1" dirty="0" smtClean="0">
              <a:solidFill>
                <a:schemeClr val="tx2"/>
              </a:solidFill>
            </a:rPr>
            <a:t>Longer horizons: </a:t>
          </a:r>
        </a:p>
        <a:p>
          <a:r>
            <a:rPr lang="en-GB" dirty="0" smtClean="0"/>
            <a:t>Homeowners</a:t>
          </a:r>
        </a:p>
        <a:p>
          <a:r>
            <a:rPr lang="en-GB" dirty="0" smtClean="0"/>
            <a:t>Higher incomes</a:t>
          </a:r>
        </a:p>
        <a:p>
          <a:endParaRPr lang="en-GB" dirty="0" smtClean="0"/>
        </a:p>
        <a:p>
          <a:endParaRPr lang="en-GB" dirty="0" smtClean="0"/>
        </a:p>
        <a:p>
          <a:endParaRPr lang="en-GB" dirty="0"/>
        </a:p>
      </dgm:t>
    </dgm:pt>
    <dgm:pt modelId="{024BFA19-E167-4598-B056-9FCDE04BACF0}" type="parTrans" cxnId="{75535427-0DED-4B56-9736-AB0796A269FA}">
      <dgm:prSet/>
      <dgm:spPr/>
      <dgm:t>
        <a:bodyPr/>
        <a:lstStyle/>
        <a:p>
          <a:endParaRPr lang="en-GB"/>
        </a:p>
      </dgm:t>
    </dgm:pt>
    <dgm:pt modelId="{BB00E1FF-315C-4C6A-9CE8-5642B3B1999F}" type="sibTrans" cxnId="{75535427-0DED-4B56-9736-AB0796A269FA}">
      <dgm:prSet/>
      <dgm:spPr/>
      <dgm:t>
        <a:bodyPr/>
        <a:lstStyle/>
        <a:p>
          <a:endParaRPr lang="en-GB"/>
        </a:p>
      </dgm:t>
    </dgm:pt>
    <dgm:pt modelId="{D005B168-67E1-40D4-822B-F2492B7FCCD8}" type="pres">
      <dgm:prSet presAssocID="{A8556B76-DEF1-4978-8231-A72B6D763A8F}" presName="rootnode" presStyleCnt="0">
        <dgm:presLayoutVars>
          <dgm:chMax/>
          <dgm:chPref/>
          <dgm:dir/>
          <dgm:animLvl val="lvl"/>
        </dgm:presLayoutVars>
      </dgm:prSet>
      <dgm:spPr/>
      <dgm:t>
        <a:bodyPr/>
        <a:lstStyle/>
        <a:p>
          <a:endParaRPr lang="en-GB"/>
        </a:p>
      </dgm:t>
    </dgm:pt>
    <dgm:pt modelId="{92479D0B-C495-49AB-9C2A-E3CC00256D6D}" type="pres">
      <dgm:prSet presAssocID="{8DF321E2-57F6-408D-A630-9D26E7134BF4}" presName="composite" presStyleCnt="0"/>
      <dgm:spPr/>
      <dgm:t>
        <a:bodyPr/>
        <a:lstStyle/>
        <a:p>
          <a:endParaRPr lang="en-GB"/>
        </a:p>
      </dgm:t>
    </dgm:pt>
    <dgm:pt modelId="{062A2E68-5DC4-47BC-950E-AEB002E67833}" type="pres">
      <dgm:prSet presAssocID="{8DF321E2-57F6-408D-A630-9D26E7134BF4}" presName="LShape" presStyleLbl="alignNode1" presStyleIdx="0" presStyleCnt="5"/>
      <dgm:spPr/>
      <dgm:t>
        <a:bodyPr/>
        <a:lstStyle/>
        <a:p>
          <a:endParaRPr lang="en-GB"/>
        </a:p>
      </dgm:t>
    </dgm:pt>
    <dgm:pt modelId="{7540BBD1-FE6C-43BE-9A62-51FB4A030B83}" type="pres">
      <dgm:prSet presAssocID="{8DF321E2-57F6-408D-A630-9D26E7134BF4}" presName="ParentText" presStyleLbl="revTx" presStyleIdx="0" presStyleCnt="3">
        <dgm:presLayoutVars>
          <dgm:chMax val="0"/>
          <dgm:chPref val="0"/>
          <dgm:bulletEnabled val="1"/>
        </dgm:presLayoutVars>
      </dgm:prSet>
      <dgm:spPr/>
      <dgm:t>
        <a:bodyPr/>
        <a:lstStyle/>
        <a:p>
          <a:endParaRPr lang="en-GB"/>
        </a:p>
      </dgm:t>
    </dgm:pt>
    <dgm:pt modelId="{6684DA3F-B7BB-41D0-B373-9D502DA02D0F}" type="pres">
      <dgm:prSet presAssocID="{8DF321E2-57F6-408D-A630-9D26E7134BF4}" presName="Triangle" presStyleLbl="alignNode1" presStyleIdx="1" presStyleCnt="5"/>
      <dgm:spPr/>
      <dgm:t>
        <a:bodyPr/>
        <a:lstStyle/>
        <a:p>
          <a:endParaRPr lang="en-GB"/>
        </a:p>
      </dgm:t>
    </dgm:pt>
    <dgm:pt modelId="{4EC44F35-0E59-4126-B89D-FA7CCFB8A97B}" type="pres">
      <dgm:prSet presAssocID="{EB57C55B-DF50-40F2-A2F9-41B8F84F6C7D}" presName="sibTrans" presStyleCnt="0"/>
      <dgm:spPr/>
      <dgm:t>
        <a:bodyPr/>
        <a:lstStyle/>
        <a:p>
          <a:endParaRPr lang="en-GB"/>
        </a:p>
      </dgm:t>
    </dgm:pt>
    <dgm:pt modelId="{7820A180-AA0A-4C02-8372-FC13121CF8BF}" type="pres">
      <dgm:prSet presAssocID="{EB57C55B-DF50-40F2-A2F9-41B8F84F6C7D}" presName="space" presStyleCnt="0"/>
      <dgm:spPr/>
      <dgm:t>
        <a:bodyPr/>
        <a:lstStyle/>
        <a:p>
          <a:endParaRPr lang="en-GB"/>
        </a:p>
      </dgm:t>
    </dgm:pt>
    <dgm:pt modelId="{13263E89-0BEB-45CA-AB39-25DD851A74A7}" type="pres">
      <dgm:prSet presAssocID="{9D4903EA-075D-4B80-ACB4-8D033266BAED}" presName="composite" presStyleCnt="0"/>
      <dgm:spPr/>
      <dgm:t>
        <a:bodyPr/>
        <a:lstStyle/>
        <a:p>
          <a:endParaRPr lang="en-GB"/>
        </a:p>
      </dgm:t>
    </dgm:pt>
    <dgm:pt modelId="{29A8BE34-66ED-4077-A442-9E0B6DEE91A3}" type="pres">
      <dgm:prSet presAssocID="{9D4903EA-075D-4B80-ACB4-8D033266BAED}" presName="LShape" presStyleLbl="alignNode1" presStyleIdx="2" presStyleCnt="5"/>
      <dgm:spPr/>
      <dgm:t>
        <a:bodyPr/>
        <a:lstStyle/>
        <a:p>
          <a:endParaRPr lang="en-GB"/>
        </a:p>
      </dgm:t>
    </dgm:pt>
    <dgm:pt modelId="{DA5B621B-C60B-437E-9E62-4E0CB12D6533}" type="pres">
      <dgm:prSet presAssocID="{9D4903EA-075D-4B80-ACB4-8D033266BAED}" presName="ParentText" presStyleLbl="revTx" presStyleIdx="1" presStyleCnt="3">
        <dgm:presLayoutVars>
          <dgm:chMax val="0"/>
          <dgm:chPref val="0"/>
          <dgm:bulletEnabled val="1"/>
        </dgm:presLayoutVars>
      </dgm:prSet>
      <dgm:spPr/>
      <dgm:t>
        <a:bodyPr/>
        <a:lstStyle/>
        <a:p>
          <a:endParaRPr lang="en-GB"/>
        </a:p>
      </dgm:t>
    </dgm:pt>
    <dgm:pt modelId="{8A009D14-6FCC-4F3C-817A-92C34C69BCBE}" type="pres">
      <dgm:prSet presAssocID="{9D4903EA-075D-4B80-ACB4-8D033266BAED}" presName="Triangle" presStyleLbl="alignNode1" presStyleIdx="3" presStyleCnt="5"/>
      <dgm:spPr/>
      <dgm:t>
        <a:bodyPr/>
        <a:lstStyle/>
        <a:p>
          <a:endParaRPr lang="en-GB"/>
        </a:p>
      </dgm:t>
    </dgm:pt>
    <dgm:pt modelId="{6598935C-6CA8-4534-8D0F-71B9D461D0E8}" type="pres">
      <dgm:prSet presAssocID="{4B546CB1-545B-4BFF-A955-FCB13CBC2532}" presName="sibTrans" presStyleCnt="0"/>
      <dgm:spPr/>
      <dgm:t>
        <a:bodyPr/>
        <a:lstStyle/>
        <a:p>
          <a:endParaRPr lang="en-GB"/>
        </a:p>
      </dgm:t>
    </dgm:pt>
    <dgm:pt modelId="{FD8F20BA-07FC-47CD-B7C4-3E994AD6F4B5}" type="pres">
      <dgm:prSet presAssocID="{4B546CB1-545B-4BFF-A955-FCB13CBC2532}" presName="space" presStyleCnt="0"/>
      <dgm:spPr/>
      <dgm:t>
        <a:bodyPr/>
        <a:lstStyle/>
        <a:p>
          <a:endParaRPr lang="en-GB"/>
        </a:p>
      </dgm:t>
    </dgm:pt>
    <dgm:pt modelId="{7B464F9C-AB60-4164-90E5-4873AB916C32}" type="pres">
      <dgm:prSet presAssocID="{2B3FCA21-914F-4F03-8787-3C37262B5EB9}" presName="composite" presStyleCnt="0"/>
      <dgm:spPr/>
      <dgm:t>
        <a:bodyPr/>
        <a:lstStyle/>
        <a:p>
          <a:endParaRPr lang="en-GB"/>
        </a:p>
      </dgm:t>
    </dgm:pt>
    <dgm:pt modelId="{27B2990E-1481-4C8A-B9D3-D8E4209BE477}" type="pres">
      <dgm:prSet presAssocID="{2B3FCA21-914F-4F03-8787-3C37262B5EB9}" presName="LShape" presStyleLbl="alignNode1" presStyleIdx="4" presStyleCnt="5"/>
      <dgm:spPr/>
      <dgm:t>
        <a:bodyPr/>
        <a:lstStyle/>
        <a:p>
          <a:endParaRPr lang="en-GB"/>
        </a:p>
      </dgm:t>
    </dgm:pt>
    <dgm:pt modelId="{A2B49DB3-D60D-41AA-AF76-FB2B42CAA5DE}" type="pres">
      <dgm:prSet presAssocID="{2B3FCA21-914F-4F03-8787-3C37262B5EB9}" presName="ParentText" presStyleLbl="revTx" presStyleIdx="2" presStyleCnt="3">
        <dgm:presLayoutVars>
          <dgm:chMax val="0"/>
          <dgm:chPref val="0"/>
          <dgm:bulletEnabled val="1"/>
        </dgm:presLayoutVars>
      </dgm:prSet>
      <dgm:spPr/>
      <dgm:t>
        <a:bodyPr/>
        <a:lstStyle/>
        <a:p>
          <a:endParaRPr lang="en-GB"/>
        </a:p>
      </dgm:t>
    </dgm:pt>
  </dgm:ptLst>
  <dgm:cxnLst>
    <dgm:cxn modelId="{75535427-0DED-4B56-9736-AB0796A269FA}" srcId="{A8556B76-DEF1-4978-8231-A72B6D763A8F}" destId="{2B3FCA21-914F-4F03-8787-3C37262B5EB9}" srcOrd="2" destOrd="0" parTransId="{024BFA19-E167-4598-B056-9FCDE04BACF0}" sibTransId="{BB00E1FF-315C-4C6A-9CE8-5642B3B1999F}"/>
    <dgm:cxn modelId="{8BDF990D-8BFF-4798-9E51-D31677013903}" type="presOf" srcId="{2B3FCA21-914F-4F03-8787-3C37262B5EB9}" destId="{A2B49DB3-D60D-41AA-AF76-FB2B42CAA5DE}" srcOrd="0" destOrd="0" presId="urn:microsoft.com/office/officeart/2009/3/layout/StepUpProcess"/>
    <dgm:cxn modelId="{2B80ACAD-3EB9-4A5F-A997-FE67A0B286DC}" srcId="{A8556B76-DEF1-4978-8231-A72B6D763A8F}" destId="{9D4903EA-075D-4B80-ACB4-8D033266BAED}" srcOrd="1" destOrd="0" parTransId="{A049E923-D3DC-4473-BC5F-1B46AC1A0FD3}" sibTransId="{4B546CB1-545B-4BFF-A955-FCB13CBC2532}"/>
    <dgm:cxn modelId="{1BE4A5DF-E7B9-4F85-8E16-6C9D64760922}" type="presOf" srcId="{9D4903EA-075D-4B80-ACB4-8D033266BAED}" destId="{DA5B621B-C60B-437E-9E62-4E0CB12D6533}" srcOrd="0" destOrd="0" presId="urn:microsoft.com/office/officeart/2009/3/layout/StepUpProcess"/>
    <dgm:cxn modelId="{83E297F5-0B05-4F3B-A084-F7E09BCBF7E6}" type="presOf" srcId="{A8556B76-DEF1-4978-8231-A72B6D763A8F}" destId="{D005B168-67E1-40D4-822B-F2492B7FCCD8}" srcOrd="0" destOrd="0" presId="urn:microsoft.com/office/officeart/2009/3/layout/StepUpProcess"/>
    <dgm:cxn modelId="{5C0B97C3-C5DE-4543-84FA-523C834E0FDC}" type="presOf" srcId="{8DF321E2-57F6-408D-A630-9D26E7134BF4}" destId="{7540BBD1-FE6C-43BE-9A62-51FB4A030B83}" srcOrd="0" destOrd="0" presId="urn:microsoft.com/office/officeart/2009/3/layout/StepUpProcess"/>
    <dgm:cxn modelId="{B17C6400-FA09-406D-A23C-1DAFFF73D0D3}" srcId="{A8556B76-DEF1-4978-8231-A72B6D763A8F}" destId="{8DF321E2-57F6-408D-A630-9D26E7134BF4}" srcOrd="0" destOrd="0" parTransId="{906BDDBC-13A2-4EDF-9903-DEBE130B8827}" sibTransId="{EB57C55B-DF50-40F2-A2F9-41B8F84F6C7D}"/>
    <dgm:cxn modelId="{EBC78E04-C1D4-401C-86F7-F6E3EEB0E0BF}" type="presParOf" srcId="{D005B168-67E1-40D4-822B-F2492B7FCCD8}" destId="{92479D0B-C495-49AB-9C2A-E3CC00256D6D}" srcOrd="0" destOrd="0" presId="urn:microsoft.com/office/officeart/2009/3/layout/StepUpProcess"/>
    <dgm:cxn modelId="{AE928FC4-28C9-40FA-8788-7541182DDB21}" type="presParOf" srcId="{92479D0B-C495-49AB-9C2A-E3CC00256D6D}" destId="{062A2E68-5DC4-47BC-950E-AEB002E67833}" srcOrd="0" destOrd="0" presId="urn:microsoft.com/office/officeart/2009/3/layout/StepUpProcess"/>
    <dgm:cxn modelId="{4BF26EEB-FFFA-4E73-83E8-0FCE4AE33458}" type="presParOf" srcId="{92479D0B-C495-49AB-9C2A-E3CC00256D6D}" destId="{7540BBD1-FE6C-43BE-9A62-51FB4A030B83}" srcOrd="1" destOrd="0" presId="urn:microsoft.com/office/officeart/2009/3/layout/StepUpProcess"/>
    <dgm:cxn modelId="{993C7D94-95C5-43C9-87C5-B17A45E0E2AB}" type="presParOf" srcId="{92479D0B-C495-49AB-9C2A-E3CC00256D6D}" destId="{6684DA3F-B7BB-41D0-B373-9D502DA02D0F}" srcOrd="2" destOrd="0" presId="urn:microsoft.com/office/officeart/2009/3/layout/StepUpProcess"/>
    <dgm:cxn modelId="{4F2316AD-7A85-42C9-BBC7-CB83A379FB51}" type="presParOf" srcId="{D005B168-67E1-40D4-822B-F2492B7FCCD8}" destId="{4EC44F35-0E59-4126-B89D-FA7CCFB8A97B}" srcOrd="1" destOrd="0" presId="urn:microsoft.com/office/officeart/2009/3/layout/StepUpProcess"/>
    <dgm:cxn modelId="{2815D331-0941-4E8D-92D0-8952080F8F83}" type="presParOf" srcId="{4EC44F35-0E59-4126-B89D-FA7CCFB8A97B}" destId="{7820A180-AA0A-4C02-8372-FC13121CF8BF}" srcOrd="0" destOrd="0" presId="urn:microsoft.com/office/officeart/2009/3/layout/StepUpProcess"/>
    <dgm:cxn modelId="{3D6F9AE6-1996-44AD-9FD9-DB5B4C9D7EA4}" type="presParOf" srcId="{D005B168-67E1-40D4-822B-F2492B7FCCD8}" destId="{13263E89-0BEB-45CA-AB39-25DD851A74A7}" srcOrd="2" destOrd="0" presId="urn:microsoft.com/office/officeart/2009/3/layout/StepUpProcess"/>
    <dgm:cxn modelId="{848EC1E4-DD7A-4D5A-9F0E-73B4970F02D8}" type="presParOf" srcId="{13263E89-0BEB-45CA-AB39-25DD851A74A7}" destId="{29A8BE34-66ED-4077-A442-9E0B6DEE91A3}" srcOrd="0" destOrd="0" presId="urn:microsoft.com/office/officeart/2009/3/layout/StepUpProcess"/>
    <dgm:cxn modelId="{EA418473-B274-498D-B9CD-F150C24019B3}" type="presParOf" srcId="{13263E89-0BEB-45CA-AB39-25DD851A74A7}" destId="{DA5B621B-C60B-437E-9E62-4E0CB12D6533}" srcOrd="1" destOrd="0" presId="urn:microsoft.com/office/officeart/2009/3/layout/StepUpProcess"/>
    <dgm:cxn modelId="{C8B9DBFD-D9C5-4FAE-B2D1-0191BD648371}" type="presParOf" srcId="{13263E89-0BEB-45CA-AB39-25DD851A74A7}" destId="{8A009D14-6FCC-4F3C-817A-92C34C69BCBE}" srcOrd="2" destOrd="0" presId="urn:microsoft.com/office/officeart/2009/3/layout/StepUpProcess"/>
    <dgm:cxn modelId="{78F880F3-A5BB-44CF-9D09-B68CDD83CF9D}" type="presParOf" srcId="{D005B168-67E1-40D4-822B-F2492B7FCCD8}" destId="{6598935C-6CA8-4534-8D0F-71B9D461D0E8}" srcOrd="3" destOrd="0" presId="urn:microsoft.com/office/officeart/2009/3/layout/StepUpProcess"/>
    <dgm:cxn modelId="{68B799ED-EC0D-4FEC-AF9C-219C1418856D}" type="presParOf" srcId="{6598935C-6CA8-4534-8D0F-71B9D461D0E8}" destId="{FD8F20BA-07FC-47CD-B7C4-3E994AD6F4B5}" srcOrd="0" destOrd="0" presId="urn:microsoft.com/office/officeart/2009/3/layout/StepUpProcess"/>
    <dgm:cxn modelId="{CF4A161F-1DD2-4AEE-800F-854490D7A295}" type="presParOf" srcId="{D005B168-67E1-40D4-822B-F2492B7FCCD8}" destId="{7B464F9C-AB60-4164-90E5-4873AB916C32}" srcOrd="4" destOrd="0" presId="urn:microsoft.com/office/officeart/2009/3/layout/StepUpProcess"/>
    <dgm:cxn modelId="{CC224B36-0ECD-470F-B6DF-7B81EE67CC3A}" type="presParOf" srcId="{7B464F9C-AB60-4164-90E5-4873AB916C32}" destId="{27B2990E-1481-4C8A-B9D3-D8E4209BE477}" srcOrd="0" destOrd="0" presId="urn:microsoft.com/office/officeart/2009/3/layout/StepUpProcess"/>
    <dgm:cxn modelId="{4BA40B58-0207-4625-9270-92A0D9D9E32D}" type="presParOf" srcId="{7B464F9C-AB60-4164-90E5-4873AB916C32}" destId="{A2B49DB3-D60D-41AA-AF76-FB2B42CAA5D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377AE1-6D9C-4915-97C8-9F93F67917A0}"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n-GB"/>
        </a:p>
      </dgm:t>
    </dgm:pt>
    <dgm:pt modelId="{12CE5A7B-173C-4862-8553-0C7B626D66CA}">
      <dgm:prSet phldrT="[Text]" custT="1"/>
      <dgm:spPr/>
      <dgm:t>
        <a:bodyPr/>
        <a:lstStyle/>
        <a:p>
          <a:r>
            <a:rPr lang="en-GB" sz="1400" dirty="0" smtClean="0"/>
            <a:t>Bills not read in detail</a:t>
          </a:r>
          <a:endParaRPr lang="en-GB" sz="1400" dirty="0"/>
        </a:p>
      </dgm:t>
    </dgm:pt>
    <dgm:pt modelId="{41DAE78C-3922-48AD-A205-B80054498C40}" type="parTrans" cxnId="{E23916D7-3837-4629-A1C0-6EAB415D87C9}">
      <dgm:prSet/>
      <dgm:spPr/>
      <dgm:t>
        <a:bodyPr/>
        <a:lstStyle/>
        <a:p>
          <a:endParaRPr lang="en-GB" sz="1400"/>
        </a:p>
      </dgm:t>
    </dgm:pt>
    <dgm:pt modelId="{D83EE32E-CB85-4F56-AB53-706A341DA8D6}" type="sibTrans" cxnId="{E23916D7-3837-4629-A1C0-6EAB415D87C9}">
      <dgm:prSet custT="1"/>
      <dgm:spPr/>
      <dgm:t>
        <a:bodyPr/>
        <a:lstStyle/>
        <a:p>
          <a:endParaRPr lang="en-GB" sz="1400"/>
        </a:p>
      </dgm:t>
    </dgm:pt>
    <dgm:pt modelId="{88A577E1-68B8-49DE-A53F-6D2FA5E1DB48}">
      <dgm:prSet phldrT="[Text]" custT="1"/>
      <dgm:spPr/>
      <dgm:t>
        <a:bodyPr/>
        <a:lstStyle/>
        <a:p>
          <a:r>
            <a:rPr lang="en-GB" sz="1400" dirty="0" smtClean="0"/>
            <a:t>Lack of understanding means that bills are not read</a:t>
          </a:r>
          <a:endParaRPr lang="en-GB" sz="1400" dirty="0"/>
        </a:p>
      </dgm:t>
    </dgm:pt>
    <dgm:pt modelId="{8CAD9743-6650-4E73-B63B-1A0527982746}" type="parTrans" cxnId="{D0EA2A1C-1888-4064-AA4B-C26CECE3F698}">
      <dgm:prSet/>
      <dgm:spPr/>
      <dgm:t>
        <a:bodyPr/>
        <a:lstStyle/>
        <a:p>
          <a:endParaRPr lang="en-GB" sz="1400"/>
        </a:p>
      </dgm:t>
    </dgm:pt>
    <dgm:pt modelId="{CCACAF04-88F6-4F96-B5E7-50A0396CE76C}" type="sibTrans" cxnId="{D0EA2A1C-1888-4064-AA4B-C26CECE3F698}">
      <dgm:prSet/>
      <dgm:spPr/>
      <dgm:t>
        <a:bodyPr/>
        <a:lstStyle/>
        <a:p>
          <a:endParaRPr lang="en-GB" sz="1400"/>
        </a:p>
      </dgm:t>
    </dgm:pt>
    <dgm:pt modelId="{7646D1B2-B195-4046-ACCD-D6EFE81D285E}">
      <dgm:prSet phldrT="[Text]" custT="1"/>
      <dgm:spPr/>
      <dgm:t>
        <a:bodyPr/>
        <a:lstStyle/>
        <a:p>
          <a:r>
            <a:rPr lang="en-GB" sz="1400" dirty="0" smtClean="0"/>
            <a:t>Good customer service valued very highly</a:t>
          </a:r>
          <a:endParaRPr lang="en-GB" sz="1400" dirty="0"/>
        </a:p>
      </dgm:t>
    </dgm:pt>
    <dgm:pt modelId="{B6B1540F-AD24-463A-868D-80C81264B042}" type="parTrans" cxnId="{E548F37A-796F-4EA0-A2A6-B2E8F8BD4C74}">
      <dgm:prSet/>
      <dgm:spPr/>
      <dgm:t>
        <a:bodyPr/>
        <a:lstStyle/>
        <a:p>
          <a:endParaRPr lang="en-GB" sz="1400"/>
        </a:p>
      </dgm:t>
    </dgm:pt>
    <dgm:pt modelId="{9B6CBE2C-C771-4C7C-8886-918D0AAB7D16}" type="sibTrans" cxnId="{E548F37A-796F-4EA0-A2A6-B2E8F8BD4C74}">
      <dgm:prSet custT="1"/>
      <dgm:spPr/>
      <dgm:t>
        <a:bodyPr/>
        <a:lstStyle/>
        <a:p>
          <a:endParaRPr lang="en-GB" sz="1400"/>
        </a:p>
      </dgm:t>
    </dgm:pt>
    <dgm:pt modelId="{D82A636B-71EC-4DC6-B2E4-A36B0B755B99}">
      <dgm:prSet phldrT="[Text]" custT="1"/>
      <dgm:spPr/>
      <dgm:t>
        <a:bodyPr/>
        <a:lstStyle/>
        <a:p>
          <a:r>
            <a:rPr lang="en-GB" sz="1400" dirty="0" smtClean="0"/>
            <a:t>Friendliness and approachability prevents switching</a:t>
          </a:r>
          <a:endParaRPr lang="en-GB" sz="1400" dirty="0"/>
        </a:p>
      </dgm:t>
    </dgm:pt>
    <dgm:pt modelId="{EB889DF9-9178-4FB7-A428-73F4C0D772BC}" type="parTrans" cxnId="{6F1BA43B-2014-451C-A904-61A1E03BCF8C}">
      <dgm:prSet/>
      <dgm:spPr/>
      <dgm:t>
        <a:bodyPr/>
        <a:lstStyle/>
        <a:p>
          <a:endParaRPr lang="en-GB" sz="1400"/>
        </a:p>
      </dgm:t>
    </dgm:pt>
    <dgm:pt modelId="{B94FFAB0-C348-45FC-AB15-BAF03C360EBF}" type="sibTrans" cxnId="{6F1BA43B-2014-451C-A904-61A1E03BCF8C}">
      <dgm:prSet/>
      <dgm:spPr/>
      <dgm:t>
        <a:bodyPr/>
        <a:lstStyle/>
        <a:p>
          <a:endParaRPr lang="en-GB" sz="1400"/>
        </a:p>
      </dgm:t>
    </dgm:pt>
    <dgm:pt modelId="{293A6BA7-F8F9-4215-962B-39E4C470DD22}">
      <dgm:prSet phldrT="[Text]" custT="1"/>
      <dgm:spPr/>
      <dgm:t>
        <a:bodyPr/>
        <a:lstStyle/>
        <a:p>
          <a:r>
            <a:rPr lang="en-GB" sz="1400" dirty="0" smtClean="0"/>
            <a:t>Previous poor experience</a:t>
          </a:r>
          <a:endParaRPr lang="en-GB" sz="1400" dirty="0"/>
        </a:p>
      </dgm:t>
    </dgm:pt>
    <dgm:pt modelId="{A3768D0F-F7F6-4C7D-850A-EC585E6AF04B}" type="parTrans" cxnId="{2981ED66-F056-4410-9674-82C5722111BA}">
      <dgm:prSet/>
      <dgm:spPr/>
      <dgm:t>
        <a:bodyPr/>
        <a:lstStyle/>
        <a:p>
          <a:endParaRPr lang="en-GB" sz="1400"/>
        </a:p>
      </dgm:t>
    </dgm:pt>
    <dgm:pt modelId="{14426A08-9A47-4E1B-A2B3-832830817D56}" type="sibTrans" cxnId="{2981ED66-F056-4410-9674-82C5722111BA}">
      <dgm:prSet custT="1"/>
      <dgm:spPr/>
      <dgm:t>
        <a:bodyPr/>
        <a:lstStyle/>
        <a:p>
          <a:endParaRPr lang="en-GB" sz="1400"/>
        </a:p>
      </dgm:t>
    </dgm:pt>
    <dgm:pt modelId="{A14C0427-9DA9-4B1F-B4A4-77D3B75082ED}">
      <dgm:prSet phldrT="[Text]" custT="1"/>
      <dgm:spPr/>
      <dgm:t>
        <a:bodyPr/>
        <a:lstStyle/>
        <a:p>
          <a:r>
            <a:rPr lang="en-GB" sz="1400" dirty="0" smtClean="0"/>
            <a:t>Negative past experience leads to cynicism and avoiding contact</a:t>
          </a:r>
          <a:endParaRPr lang="en-GB" sz="1400" dirty="0"/>
        </a:p>
      </dgm:t>
    </dgm:pt>
    <dgm:pt modelId="{BA5763CC-F3AC-4EBB-B6EB-2833ACD25664}" type="parTrans" cxnId="{AE157EAC-4F44-4D4D-B57B-A9DF22C61BF4}">
      <dgm:prSet/>
      <dgm:spPr/>
      <dgm:t>
        <a:bodyPr/>
        <a:lstStyle/>
        <a:p>
          <a:endParaRPr lang="en-GB" sz="1400"/>
        </a:p>
      </dgm:t>
    </dgm:pt>
    <dgm:pt modelId="{798FE832-21CE-492F-AEB5-82CE6C9BDF6E}" type="sibTrans" cxnId="{AE157EAC-4F44-4D4D-B57B-A9DF22C61BF4}">
      <dgm:prSet/>
      <dgm:spPr/>
      <dgm:t>
        <a:bodyPr/>
        <a:lstStyle/>
        <a:p>
          <a:endParaRPr lang="en-GB" sz="1400"/>
        </a:p>
      </dgm:t>
    </dgm:pt>
    <dgm:pt modelId="{2AAFEA72-96EE-4EC4-906E-75C5AAE819FB}" type="pres">
      <dgm:prSet presAssocID="{51377AE1-6D9C-4915-97C8-9F93F67917A0}" presName="Name0" presStyleCnt="0">
        <dgm:presLayoutVars>
          <dgm:chMax/>
          <dgm:chPref/>
          <dgm:dir/>
          <dgm:animLvl val="lvl"/>
        </dgm:presLayoutVars>
      </dgm:prSet>
      <dgm:spPr/>
      <dgm:t>
        <a:bodyPr/>
        <a:lstStyle/>
        <a:p>
          <a:endParaRPr lang="en-GB"/>
        </a:p>
      </dgm:t>
    </dgm:pt>
    <dgm:pt modelId="{C8951C83-F55B-4B3D-A960-53F963C41C66}" type="pres">
      <dgm:prSet presAssocID="{12CE5A7B-173C-4862-8553-0C7B626D66CA}" presName="composite" presStyleCnt="0"/>
      <dgm:spPr/>
    </dgm:pt>
    <dgm:pt modelId="{58984FB4-38E3-4FA0-8FD8-C26D736C4EC4}" type="pres">
      <dgm:prSet presAssocID="{12CE5A7B-173C-4862-8553-0C7B626D66CA}" presName="Parent1" presStyleLbl="node1" presStyleIdx="0" presStyleCnt="6">
        <dgm:presLayoutVars>
          <dgm:chMax val="1"/>
          <dgm:chPref val="1"/>
          <dgm:bulletEnabled val="1"/>
        </dgm:presLayoutVars>
      </dgm:prSet>
      <dgm:spPr/>
      <dgm:t>
        <a:bodyPr/>
        <a:lstStyle/>
        <a:p>
          <a:endParaRPr lang="en-GB"/>
        </a:p>
      </dgm:t>
    </dgm:pt>
    <dgm:pt modelId="{5E635753-8641-4A39-8E07-31E55D588F89}" type="pres">
      <dgm:prSet presAssocID="{12CE5A7B-173C-4862-8553-0C7B626D66CA}" presName="Childtext1" presStyleLbl="revTx" presStyleIdx="0" presStyleCnt="3">
        <dgm:presLayoutVars>
          <dgm:chMax val="0"/>
          <dgm:chPref val="0"/>
          <dgm:bulletEnabled val="1"/>
        </dgm:presLayoutVars>
      </dgm:prSet>
      <dgm:spPr/>
      <dgm:t>
        <a:bodyPr/>
        <a:lstStyle/>
        <a:p>
          <a:endParaRPr lang="en-GB"/>
        </a:p>
      </dgm:t>
    </dgm:pt>
    <dgm:pt modelId="{50F20047-4B44-44A7-8DD9-FEFD6D4983EA}" type="pres">
      <dgm:prSet presAssocID="{12CE5A7B-173C-4862-8553-0C7B626D66CA}" presName="BalanceSpacing" presStyleCnt="0"/>
      <dgm:spPr/>
    </dgm:pt>
    <dgm:pt modelId="{75AB917D-5381-4E20-AB32-83B2DA800AC1}" type="pres">
      <dgm:prSet presAssocID="{12CE5A7B-173C-4862-8553-0C7B626D66CA}" presName="BalanceSpacing1" presStyleCnt="0"/>
      <dgm:spPr/>
    </dgm:pt>
    <dgm:pt modelId="{2761A316-FA0D-4002-9534-658C399C7590}" type="pres">
      <dgm:prSet presAssocID="{D83EE32E-CB85-4F56-AB53-706A341DA8D6}" presName="Accent1Text" presStyleLbl="node1" presStyleIdx="1" presStyleCnt="6"/>
      <dgm:spPr/>
      <dgm:t>
        <a:bodyPr/>
        <a:lstStyle/>
        <a:p>
          <a:endParaRPr lang="en-GB"/>
        </a:p>
      </dgm:t>
    </dgm:pt>
    <dgm:pt modelId="{EE472EFD-BDE6-4F08-AEFB-4D3B457F0D40}" type="pres">
      <dgm:prSet presAssocID="{D83EE32E-CB85-4F56-AB53-706A341DA8D6}" presName="spaceBetweenRectangles" presStyleCnt="0"/>
      <dgm:spPr/>
    </dgm:pt>
    <dgm:pt modelId="{0A4CCDCD-9931-4895-8891-CDF9096BC5E7}" type="pres">
      <dgm:prSet presAssocID="{7646D1B2-B195-4046-ACCD-D6EFE81D285E}" presName="composite" presStyleCnt="0"/>
      <dgm:spPr/>
    </dgm:pt>
    <dgm:pt modelId="{FB408E2E-165A-4B1A-A371-4A52B2E55D44}" type="pres">
      <dgm:prSet presAssocID="{7646D1B2-B195-4046-ACCD-D6EFE81D285E}" presName="Parent1" presStyleLbl="node1" presStyleIdx="2" presStyleCnt="6">
        <dgm:presLayoutVars>
          <dgm:chMax val="1"/>
          <dgm:chPref val="1"/>
          <dgm:bulletEnabled val="1"/>
        </dgm:presLayoutVars>
      </dgm:prSet>
      <dgm:spPr/>
      <dgm:t>
        <a:bodyPr/>
        <a:lstStyle/>
        <a:p>
          <a:endParaRPr lang="en-GB"/>
        </a:p>
      </dgm:t>
    </dgm:pt>
    <dgm:pt modelId="{A19778F4-D3B5-4917-B7D1-75FEB45885EB}" type="pres">
      <dgm:prSet presAssocID="{7646D1B2-B195-4046-ACCD-D6EFE81D285E}" presName="Childtext1" presStyleLbl="revTx" presStyleIdx="1" presStyleCnt="3">
        <dgm:presLayoutVars>
          <dgm:chMax val="0"/>
          <dgm:chPref val="0"/>
          <dgm:bulletEnabled val="1"/>
        </dgm:presLayoutVars>
      </dgm:prSet>
      <dgm:spPr/>
      <dgm:t>
        <a:bodyPr/>
        <a:lstStyle/>
        <a:p>
          <a:endParaRPr lang="en-GB"/>
        </a:p>
      </dgm:t>
    </dgm:pt>
    <dgm:pt modelId="{A12ACA8A-CF19-4620-B27A-8B184CFF9CB1}" type="pres">
      <dgm:prSet presAssocID="{7646D1B2-B195-4046-ACCD-D6EFE81D285E}" presName="BalanceSpacing" presStyleCnt="0"/>
      <dgm:spPr/>
    </dgm:pt>
    <dgm:pt modelId="{413575FB-5153-4E23-8C3D-EF8E0E3F86B1}" type="pres">
      <dgm:prSet presAssocID="{7646D1B2-B195-4046-ACCD-D6EFE81D285E}" presName="BalanceSpacing1" presStyleCnt="0"/>
      <dgm:spPr/>
    </dgm:pt>
    <dgm:pt modelId="{1604748A-FB9F-4474-91B9-D8B304B2D1A8}" type="pres">
      <dgm:prSet presAssocID="{9B6CBE2C-C771-4C7C-8886-918D0AAB7D16}" presName="Accent1Text" presStyleLbl="node1" presStyleIdx="3" presStyleCnt="6"/>
      <dgm:spPr/>
      <dgm:t>
        <a:bodyPr/>
        <a:lstStyle/>
        <a:p>
          <a:endParaRPr lang="en-GB"/>
        </a:p>
      </dgm:t>
    </dgm:pt>
    <dgm:pt modelId="{D0556D58-1AE4-4DDD-AE8F-DBBC9F12B1A4}" type="pres">
      <dgm:prSet presAssocID="{9B6CBE2C-C771-4C7C-8886-918D0AAB7D16}" presName="spaceBetweenRectangles" presStyleCnt="0"/>
      <dgm:spPr/>
    </dgm:pt>
    <dgm:pt modelId="{A766B4AD-023C-4D88-8B6E-F5D7743ECE88}" type="pres">
      <dgm:prSet presAssocID="{293A6BA7-F8F9-4215-962B-39E4C470DD22}" presName="composite" presStyleCnt="0"/>
      <dgm:spPr/>
    </dgm:pt>
    <dgm:pt modelId="{B132E241-70C4-483F-BC71-044BC18F04E5}" type="pres">
      <dgm:prSet presAssocID="{293A6BA7-F8F9-4215-962B-39E4C470DD22}" presName="Parent1" presStyleLbl="node1" presStyleIdx="4" presStyleCnt="6">
        <dgm:presLayoutVars>
          <dgm:chMax val="1"/>
          <dgm:chPref val="1"/>
          <dgm:bulletEnabled val="1"/>
        </dgm:presLayoutVars>
      </dgm:prSet>
      <dgm:spPr/>
      <dgm:t>
        <a:bodyPr/>
        <a:lstStyle/>
        <a:p>
          <a:endParaRPr lang="en-GB"/>
        </a:p>
      </dgm:t>
    </dgm:pt>
    <dgm:pt modelId="{FE301AEC-F1CD-482E-AE94-747409221E32}" type="pres">
      <dgm:prSet presAssocID="{293A6BA7-F8F9-4215-962B-39E4C470DD22}" presName="Childtext1" presStyleLbl="revTx" presStyleIdx="2" presStyleCnt="3">
        <dgm:presLayoutVars>
          <dgm:chMax val="0"/>
          <dgm:chPref val="0"/>
          <dgm:bulletEnabled val="1"/>
        </dgm:presLayoutVars>
      </dgm:prSet>
      <dgm:spPr/>
      <dgm:t>
        <a:bodyPr/>
        <a:lstStyle/>
        <a:p>
          <a:endParaRPr lang="en-GB"/>
        </a:p>
      </dgm:t>
    </dgm:pt>
    <dgm:pt modelId="{7B4BC192-5BB6-40DC-AC27-C9BAD6BE3A49}" type="pres">
      <dgm:prSet presAssocID="{293A6BA7-F8F9-4215-962B-39E4C470DD22}" presName="BalanceSpacing" presStyleCnt="0"/>
      <dgm:spPr/>
    </dgm:pt>
    <dgm:pt modelId="{25BFEB18-FD18-4B5A-BCFC-5EEA689D94C5}" type="pres">
      <dgm:prSet presAssocID="{293A6BA7-F8F9-4215-962B-39E4C470DD22}" presName="BalanceSpacing1" presStyleCnt="0"/>
      <dgm:spPr/>
    </dgm:pt>
    <dgm:pt modelId="{3D0096F9-6F61-4E2E-B1E4-98FE31BD9143}" type="pres">
      <dgm:prSet presAssocID="{14426A08-9A47-4E1B-A2B3-832830817D56}" presName="Accent1Text" presStyleLbl="node1" presStyleIdx="5" presStyleCnt="6"/>
      <dgm:spPr/>
      <dgm:t>
        <a:bodyPr/>
        <a:lstStyle/>
        <a:p>
          <a:endParaRPr lang="en-GB"/>
        </a:p>
      </dgm:t>
    </dgm:pt>
  </dgm:ptLst>
  <dgm:cxnLst>
    <dgm:cxn modelId="{1137677C-74B9-493C-A4B2-319DAB0BD1BA}" type="presOf" srcId="{D82A636B-71EC-4DC6-B2E4-A36B0B755B99}" destId="{A19778F4-D3B5-4917-B7D1-75FEB45885EB}" srcOrd="0" destOrd="0" presId="urn:microsoft.com/office/officeart/2008/layout/AlternatingHexagons"/>
    <dgm:cxn modelId="{DB5F1B63-FA3F-4CB9-900A-99BCF78024B4}" type="presOf" srcId="{A14C0427-9DA9-4B1F-B4A4-77D3B75082ED}" destId="{FE301AEC-F1CD-482E-AE94-747409221E32}" srcOrd="0" destOrd="0" presId="urn:microsoft.com/office/officeart/2008/layout/AlternatingHexagons"/>
    <dgm:cxn modelId="{E23916D7-3837-4629-A1C0-6EAB415D87C9}" srcId="{51377AE1-6D9C-4915-97C8-9F93F67917A0}" destId="{12CE5A7B-173C-4862-8553-0C7B626D66CA}" srcOrd="0" destOrd="0" parTransId="{41DAE78C-3922-48AD-A205-B80054498C40}" sibTransId="{D83EE32E-CB85-4F56-AB53-706A341DA8D6}"/>
    <dgm:cxn modelId="{F65224B2-45BE-49AD-81B1-86A808E0CA10}" type="presOf" srcId="{D83EE32E-CB85-4F56-AB53-706A341DA8D6}" destId="{2761A316-FA0D-4002-9534-658C399C7590}" srcOrd="0" destOrd="0" presId="urn:microsoft.com/office/officeart/2008/layout/AlternatingHexagons"/>
    <dgm:cxn modelId="{C34F24AB-E2E3-4C08-B278-85D1E231CB63}" type="presOf" srcId="{51377AE1-6D9C-4915-97C8-9F93F67917A0}" destId="{2AAFEA72-96EE-4EC4-906E-75C5AAE819FB}" srcOrd="0" destOrd="0" presId="urn:microsoft.com/office/officeart/2008/layout/AlternatingHexagons"/>
    <dgm:cxn modelId="{FAA35981-16EE-4A38-9AC6-D05298BF3F20}" type="presOf" srcId="{12CE5A7B-173C-4862-8553-0C7B626D66CA}" destId="{58984FB4-38E3-4FA0-8FD8-C26D736C4EC4}" srcOrd="0" destOrd="0" presId="urn:microsoft.com/office/officeart/2008/layout/AlternatingHexagons"/>
    <dgm:cxn modelId="{708779C1-435D-44B5-A02E-6DBD24F6F198}" type="presOf" srcId="{293A6BA7-F8F9-4215-962B-39E4C470DD22}" destId="{B132E241-70C4-483F-BC71-044BC18F04E5}" srcOrd="0" destOrd="0" presId="urn:microsoft.com/office/officeart/2008/layout/AlternatingHexagons"/>
    <dgm:cxn modelId="{6F1BA43B-2014-451C-A904-61A1E03BCF8C}" srcId="{7646D1B2-B195-4046-ACCD-D6EFE81D285E}" destId="{D82A636B-71EC-4DC6-B2E4-A36B0B755B99}" srcOrd="0" destOrd="0" parTransId="{EB889DF9-9178-4FB7-A428-73F4C0D772BC}" sibTransId="{B94FFAB0-C348-45FC-AB15-BAF03C360EBF}"/>
    <dgm:cxn modelId="{E548F37A-796F-4EA0-A2A6-B2E8F8BD4C74}" srcId="{51377AE1-6D9C-4915-97C8-9F93F67917A0}" destId="{7646D1B2-B195-4046-ACCD-D6EFE81D285E}" srcOrd="1" destOrd="0" parTransId="{B6B1540F-AD24-463A-868D-80C81264B042}" sibTransId="{9B6CBE2C-C771-4C7C-8886-918D0AAB7D16}"/>
    <dgm:cxn modelId="{4D38C5AA-E63E-464D-BF9F-B696AD76CC3A}" type="presOf" srcId="{7646D1B2-B195-4046-ACCD-D6EFE81D285E}" destId="{FB408E2E-165A-4B1A-A371-4A52B2E55D44}" srcOrd="0" destOrd="0" presId="urn:microsoft.com/office/officeart/2008/layout/AlternatingHexagons"/>
    <dgm:cxn modelId="{2981ED66-F056-4410-9674-82C5722111BA}" srcId="{51377AE1-6D9C-4915-97C8-9F93F67917A0}" destId="{293A6BA7-F8F9-4215-962B-39E4C470DD22}" srcOrd="2" destOrd="0" parTransId="{A3768D0F-F7F6-4C7D-850A-EC585E6AF04B}" sibTransId="{14426A08-9A47-4E1B-A2B3-832830817D56}"/>
    <dgm:cxn modelId="{AE157EAC-4F44-4D4D-B57B-A9DF22C61BF4}" srcId="{293A6BA7-F8F9-4215-962B-39E4C470DD22}" destId="{A14C0427-9DA9-4B1F-B4A4-77D3B75082ED}" srcOrd="0" destOrd="0" parTransId="{BA5763CC-F3AC-4EBB-B6EB-2833ACD25664}" sibTransId="{798FE832-21CE-492F-AEB5-82CE6C9BDF6E}"/>
    <dgm:cxn modelId="{1A511558-E6BE-4D9D-8C6C-10EFB688BDAF}" type="presOf" srcId="{9B6CBE2C-C771-4C7C-8886-918D0AAB7D16}" destId="{1604748A-FB9F-4474-91B9-D8B304B2D1A8}" srcOrd="0" destOrd="0" presId="urn:microsoft.com/office/officeart/2008/layout/AlternatingHexagons"/>
    <dgm:cxn modelId="{D0EA2A1C-1888-4064-AA4B-C26CECE3F698}" srcId="{12CE5A7B-173C-4862-8553-0C7B626D66CA}" destId="{88A577E1-68B8-49DE-A53F-6D2FA5E1DB48}" srcOrd="0" destOrd="0" parTransId="{8CAD9743-6650-4E73-B63B-1A0527982746}" sibTransId="{CCACAF04-88F6-4F96-B5E7-50A0396CE76C}"/>
    <dgm:cxn modelId="{8BA1F9E2-6028-42DE-B86A-601E10D26D42}" type="presOf" srcId="{88A577E1-68B8-49DE-A53F-6D2FA5E1DB48}" destId="{5E635753-8641-4A39-8E07-31E55D588F89}" srcOrd="0" destOrd="0" presId="urn:microsoft.com/office/officeart/2008/layout/AlternatingHexagons"/>
    <dgm:cxn modelId="{4DFF6051-B8A3-4C66-BC73-BEBA3AC2CE30}" type="presOf" srcId="{14426A08-9A47-4E1B-A2B3-832830817D56}" destId="{3D0096F9-6F61-4E2E-B1E4-98FE31BD9143}" srcOrd="0" destOrd="0" presId="urn:microsoft.com/office/officeart/2008/layout/AlternatingHexagons"/>
    <dgm:cxn modelId="{7F96D100-AD05-4237-8425-3F1E51946173}" type="presParOf" srcId="{2AAFEA72-96EE-4EC4-906E-75C5AAE819FB}" destId="{C8951C83-F55B-4B3D-A960-53F963C41C66}" srcOrd="0" destOrd="0" presId="urn:microsoft.com/office/officeart/2008/layout/AlternatingHexagons"/>
    <dgm:cxn modelId="{B48BC921-9B21-4725-B360-E384880243C9}" type="presParOf" srcId="{C8951C83-F55B-4B3D-A960-53F963C41C66}" destId="{58984FB4-38E3-4FA0-8FD8-C26D736C4EC4}" srcOrd="0" destOrd="0" presId="urn:microsoft.com/office/officeart/2008/layout/AlternatingHexagons"/>
    <dgm:cxn modelId="{07FC9580-5F1E-4609-93D6-D00847024835}" type="presParOf" srcId="{C8951C83-F55B-4B3D-A960-53F963C41C66}" destId="{5E635753-8641-4A39-8E07-31E55D588F89}" srcOrd="1" destOrd="0" presId="urn:microsoft.com/office/officeart/2008/layout/AlternatingHexagons"/>
    <dgm:cxn modelId="{002087CF-793C-44B1-BF7B-D5AB35995078}" type="presParOf" srcId="{C8951C83-F55B-4B3D-A960-53F963C41C66}" destId="{50F20047-4B44-44A7-8DD9-FEFD6D4983EA}" srcOrd="2" destOrd="0" presId="urn:microsoft.com/office/officeart/2008/layout/AlternatingHexagons"/>
    <dgm:cxn modelId="{0EDE86BB-8A9B-4E70-A9D7-BD088F894E74}" type="presParOf" srcId="{C8951C83-F55B-4B3D-A960-53F963C41C66}" destId="{75AB917D-5381-4E20-AB32-83B2DA800AC1}" srcOrd="3" destOrd="0" presId="urn:microsoft.com/office/officeart/2008/layout/AlternatingHexagons"/>
    <dgm:cxn modelId="{5C8B2297-9E28-44C9-BA25-153A945DE83E}" type="presParOf" srcId="{C8951C83-F55B-4B3D-A960-53F963C41C66}" destId="{2761A316-FA0D-4002-9534-658C399C7590}" srcOrd="4" destOrd="0" presId="urn:microsoft.com/office/officeart/2008/layout/AlternatingHexagons"/>
    <dgm:cxn modelId="{52189C93-9926-4B2F-A768-1E2BBF212F38}" type="presParOf" srcId="{2AAFEA72-96EE-4EC4-906E-75C5AAE819FB}" destId="{EE472EFD-BDE6-4F08-AEFB-4D3B457F0D40}" srcOrd="1" destOrd="0" presId="urn:microsoft.com/office/officeart/2008/layout/AlternatingHexagons"/>
    <dgm:cxn modelId="{897A6918-0889-48E3-A830-D4CA17194F84}" type="presParOf" srcId="{2AAFEA72-96EE-4EC4-906E-75C5AAE819FB}" destId="{0A4CCDCD-9931-4895-8891-CDF9096BC5E7}" srcOrd="2" destOrd="0" presId="urn:microsoft.com/office/officeart/2008/layout/AlternatingHexagons"/>
    <dgm:cxn modelId="{D387C2E0-CAB0-4788-8786-C87A93CC824E}" type="presParOf" srcId="{0A4CCDCD-9931-4895-8891-CDF9096BC5E7}" destId="{FB408E2E-165A-4B1A-A371-4A52B2E55D44}" srcOrd="0" destOrd="0" presId="urn:microsoft.com/office/officeart/2008/layout/AlternatingHexagons"/>
    <dgm:cxn modelId="{70E1EC71-AC58-4BFE-827F-FAB7CD17D034}" type="presParOf" srcId="{0A4CCDCD-9931-4895-8891-CDF9096BC5E7}" destId="{A19778F4-D3B5-4917-B7D1-75FEB45885EB}" srcOrd="1" destOrd="0" presId="urn:microsoft.com/office/officeart/2008/layout/AlternatingHexagons"/>
    <dgm:cxn modelId="{51A5C387-328A-4F62-9E65-2B0EE6EDC77C}" type="presParOf" srcId="{0A4CCDCD-9931-4895-8891-CDF9096BC5E7}" destId="{A12ACA8A-CF19-4620-B27A-8B184CFF9CB1}" srcOrd="2" destOrd="0" presId="urn:microsoft.com/office/officeart/2008/layout/AlternatingHexagons"/>
    <dgm:cxn modelId="{0330D27B-8EF9-4229-B531-E8C4D0C43FD4}" type="presParOf" srcId="{0A4CCDCD-9931-4895-8891-CDF9096BC5E7}" destId="{413575FB-5153-4E23-8C3D-EF8E0E3F86B1}" srcOrd="3" destOrd="0" presId="urn:microsoft.com/office/officeart/2008/layout/AlternatingHexagons"/>
    <dgm:cxn modelId="{2EB78E2C-AFB6-457B-BDF8-088B005F062B}" type="presParOf" srcId="{0A4CCDCD-9931-4895-8891-CDF9096BC5E7}" destId="{1604748A-FB9F-4474-91B9-D8B304B2D1A8}" srcOrd="4" destOrd="0" presId="urn:microsoft.com/office/officeart/2008/layout/AlternatingHexagons"/>
    <dgm:cxn modelId="{2D5F262F-E6E3-499A-9252-20E69821BC61}" type="presParOf" srcId="{2AAFEA72-96EE-4EC4-906E-75C5AAE819FB}" destId="{D0556D58-1AE4-4DDD-AE8F-DBBC9F12B1A4}" srcOrd="3" destOrd="0" presId="urn:microsoft.com/office/officeart/2008/layout/AlternatingHexagons"/>
    <dgm:cxn modelId="{589FB573-E037-4C71-B12D-39223097E357}" type="presParOf" srcId="{2AAFEA72-96EE-4EC4-906E-75C5AAE819FB}" destId="{A766B4AD-023C-4D88-8B6E-F5D7743ECE88}" srcOrd="4" destOrd="0" presId="urn:microsoft.com/office/officeart/2008/layout/AlternatingHexagons"/>
    <dgm:cxn modelId="{2CE9C45B-1DB9-49E6-9408-F5E7D1836164}" type="presParOf" srcId="{A766B4AD-023C-4D88-8B6E-F5D7743ECE88}" destId="{B132E241-70C4-483F-BC71-044BC18F04E5}" srcOrd="0" destOrd="0" presId="urn:microsoft.com/office/officeart/2008/layout/AlternatingHexagons"/>
    <dgm:cxn modelId="{41A8B062-B6D3-43E7-BF56-C5A7F13668F0}" type="presParOf" srcId="{A766B4AD-023C-4D88-8B6E-F5D7743ECE88}" destId="{FE301AEC-F1CD-482E-AE94-747409221E32}" srcOrd="1" destOrd="0" presId="urn:microsoft.com/office/officeart/2008/layout/AlternatingHexagons"/>
    <dgm:cxn modelId="{D5DD044B-A201-435B-9D56-FA8E8A287468}" type="presParOf" srcId="{A766B4AD-023C-4D88-8B6E-F5D7743ECE88}" destId="{7B4BC192-5BB6-40DC-AC27-C9BAD6BE3A49}" srcOrd="2" destOrd="0" presId="urn:microsoft.com/office/officeart/2008/layout/AlternatingHexagons"/>
    <dgm:cxn modelId="{4A327A98-0EB1-4383-8FC6-4A07A666C234}" type="presParOf" srcId="{A766B4AD-023C-4D88-8B6E-F5D7743ECE88}" destId="{25BFEB18-FD18-4B5A-BCFC-5EEA689D94C5}" srcOrd="3" destOrd="0" presId="urn:microsoft.com/office/officeart/2008/layout/AlternatingHexagons"/>
    <dgm:cxn modelId="{14495EFE-72F5-401F-BC2D-0C6E631F0D7C}" type="presParOf" srcId="{A766B4AD-023C-4D88-8B6E-F5D7743ECE88}" destId="{3D0096F9-6F61-4E2E-B1E4-98FE31BD914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556B76-DEF1-4978-8231-A72B6D763A8F}"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GB"/>
        </a:p>
      </dgm:t>
    </dgm:pt>
    <dgm:pt modelId="{8DF321E2-57F6-408D-A630-9D26E7134BF4}">
      <dgm:prSet phldrT="[Text]" custT="1"/>
      <dgm:spPr/>
      <dgm:t>
        <a:bodyPr/>
        <a:lstStyle/>
        <a:p>
          <a:r>
            <a:rPr lang="en-GB" sz="1800" b="1" dirty="0" smtClean="0">
              <a:solidFill>
                <a:schemeClr val="tx2"/>
              </a:solidFill>
            </a:rPr>
            <a:t>Short horizons:</a:t>
          </a:r>
        </a:p>
        <a:p>
          <a:r>
            <a:rPr lang="en-GB" sz="1800" dirty="0" smtClean="0"/>
            <a:t>Immediate financial benefit is required</a:t>
          </a:r>
        </a:p>
        <a:p>
          <a:r>
            <a:rPr lang="en-GB" sz="1800" dirty="0" smtClean="0"/>
            <a:t>Specific problem resolution</a:t>
          </a:r>
        </a:p>
      </dgm:t>
    </dgm:pt>
    <dgm:pt modelId="{906BDDBC-13A2-4EDF-9903-DEBE130B8827}" type="parTrans" cxnId="{B17C6400-FA09-406D-A23C-1DAFFF73D0D3}">
      <dgm:prSet/>
      <dgm:spPr/>
      <dgm:t>
        <a:bodyPr/>
        <a:lstStyle/>
        <a:p>
          <a:endParaRPr lang="en-GB"/>
        </a:p>
      </dgm:t>
    </dgm:pt>
    <dgm:pt modelId="{EB57C55B-DF50-40F2-A2F9-41B8F84F6C7D}" type="sibTrans" cxnId="{B17C6400-FA09-406D-A23C-1DAFFF73D0D3}">
      <dgm:prSet/>
      <dgm:spPr/>
      <dgm:t>
        <a:bodyPr/>
        <a:lstStyle/>
        <a:p>
          <a:endParaRPr lang="en-GB"/>
        </a:p>
      </dgm:t>
    </dgm:pt>
    <dgm:pt modelId="{9D4903EA-075D-4B80-ACB4-8D033266BAED}">
      <dgm:prSet phldrT="[Text]" custT="1"/>
      <dgm:spPr/>
      <dgm:t>
        <a:bodyPr/>
        <a:lstStyle/>
        <a:p>
          <a:r>
            <a:rPr lang="en-GB" sz="1800" b="1" dirty="0" smtClean="0">
              <a:solidFill>
                <a:schemeClr val="tx2"/>
              </a:solidFill>
            </a:rPr>
            <a:t>Medium-term horizons:</a:t>
          </a:r>
        </a:p>
        <a:p>
          <a:r>
            <a:rPr lang="en-GB" sz="1800" dirty="0" smtClean="0"/>
            <a:t>Willingness to consider medium-term outcome, if specific, clear &amp; easy to conceptualise</a:t>
          </a:r>
        </a:p>
      </dgm:t>
    </dgm:pt>
    <dgm:pt modelId="{A049E923-D3DC-4473-BC5F-1B46AC1A0FD3}" type="parTrans" cxnId="{2B80ACAD-3EB9-4A5F-A997-FE67A0B286DC}">
      <dgm:prSet/>
      <dgm:spPr/>
      <dgm:t>
        <a:bodyPr/>
        <a:lstStyle/>
        <a:p>
          <a:endParaRPr lang="en-GB"/>
        </a:p>
      </dgm:t>
    </dgm:pt>
    <dgm:pt modelId="{4B546CB1-545B-4BFF-A955-FCB13CBC2532}" type="sibTrans" cxnId="{2B80ACAD-3EB9-4A5F-A997-FE67A0B286DC}">
      <dgm:prSet/>
      <dgm:spPr/>
      <dgm:t>
        <a:bodyPr/>
        <a:lstStyle/>
        <a:p>
          <a:endParaRPr lang="en-GB"/>
        </a:p>
      </dgm:t>
    </dgm:pt>
    <dgm:pt modelId="{2B3FCA21-914F-4F03-8787-3C37262B5EB9}">
      <dgm:prSet phldrT="[Text]" custT="1"/>
      <dgm:spPr/>
      <dgm:t>
        <a:bodyPr/>
        <a:lstStyle/>
        <a:p>
          <a:r>
            <a:rPr lang="en-GB" sz="1800" b="1" dirty="0" smtClean="0">
              <a:solidFill>
                <a:schemeClr val="tx2"/>
              </a:solidFill>
            </a:rPr>
            <a:t>Longer horizons: </a:t>
          </a:r>
        </a:p>
        <a:p>
          <a:r>
            <a:rPr lang="en-GB" sz="1800" dirty="0" smtClean="0"/>
            <a:t>Outcomes of reducing climate change are distant</a:t>
          </a:r>
        </a:p>
        <a:p>
          <a:r>
            <a:rPr lang="en-GB" sz="1800" dirty="0" smtClean="0"/>
            <a:t>Most do not expect to be in their homes for the length of time needed to realise benefits of measures</a:t>
          </a:r>
        </a:p>
        <a:p>
          <a:endParaRPr lang="en-GB" sz="1800" dirty="0" smtClean="0"/>
        </a:p>
        <a:p>
          <a:endParaRPr lang="en-GB" sz="1800" dirty="0" smtClean="0"/>
        </a:p>
        <a:p>
          <a:endParaRPr lang="en-GB" sz="1800" dirty="0"/>
        </a:p>
      </dgm:t>
    </dgm:pt>
    <dgm:pt modelId="{024BFA19-E167-4598-B056-9FCDE04BACF0}" type="parTrans" cxnId="{75535427-0DED-4B56-9736-AB0796A269FA}">
      <dgm:prSet/>
      <dgm:spPr/>
      <dgm:t>
        <a:bodyPr/>
        <a:lstStyle/>
        <a:p>
          <a:endParaRPr lang="en-GB"/>
        </a:p>
      </dgm:t>
    </dgm:pt>
    <dgm:pt modelId="{BB00E1FF-315C-4C6A-9CE8-5642B3B1999F}" type="sibTrans" cxnId="{75535427-0DED-4B56-9736-AB0796A269FA}">
      <dgm:prSet/>
      <dgm:spPr/>
      <dgm:t>
        <a:bodyPr/>
        <a:lstStyle/>
        <a:p>
          <a:endParaRPr lang="en-GB"/>
        </a:p>
      </dgm:t>
    </dgm:pt>
    <dgm:pt modelId="{D005B168-67E1-40D4-822B-F2492B7FCCD8}" type="pres">
      <dgm:prSet presAssocID="{A8556B76-DEF1-4978-8231-A72B6D763A8F}" presName="rootnode" presStyleCnt="0">
        <dgm:presLayoutVars>
          <dgm:chMax/>
          <dgm:chPref/>
          <dgm:dir/>
          <dgm:animLvl val="lvl"/>
        </dgm:presLayoutVars>
      </dgm:prSet>
      <dgm:spPr/>
      <dgm:t>
        <a:bodyPr/>
        <a:lstStyle/>
        <a:p>
          <a:endParaRPr lang="en-GB"/>
        </a:p>
      </dgm:t>
    </dgm:pt>
    <dgm:pt modelId="{92479D0B-C495-49AB-9C2A-E3CC00256D6D}" type="pres">
      <dgm:prSet presAssocID="{8DF321E2-57F6-408D-A630-9D26E7134BF4}" presName="composite" presStyleCnt="0"/>
      <dgm:spPr/>
      <dgm:t>
        <a:bodyPr/>
        <a:lstStyle/>
        <a:p>
          <a:endParaRPr lang="en-GB"/>
        </a:p>
      </dgm:t>
    </dgm:pt>
    <dgm:pt modelId="{062A2E68-5DC4-47BC-950E-AEB002E67833}" type="pres">
      <dgm:prSet presAssocID="{8DF321E2-57F6-408D-A630-9D26E7134BF4}" presName="LShape" presStyleLbl="alignNode1" presStyleIdx="0" presStyleCnt="5"/>
      <dgm:spPr/>
      <dgm:t>
        <a:bodyPr/>
        <a:lstStyle/>
        <a:p>
          <a:endParaRPr lang="en-GB"/>
        </a:p>
      </dgm:t>
    </dgm:pt>
    <dgm:pt modelId="{7540BBD1-FE6C-43BE-9A62-51FB4A030B83}" type="pres">
      <dgm:prSet presAssocID="{8DF321E2-57F6-408D-A630-9D26E7134BF4}" presName="ParentText" presStyleLbl="revTx" presStyleIdx="0" presStyleCnt="3">
        <dgm:presLayoutVars>
          <dgm:chMax val="0"/>
          <dgm:chPref val="0"/>
          <dgm:bulletEnabled val="1"/>
        </dgm:presLayoutVars>
      </dgm:prSet>
      <dgm:spPr/>
      <dgm:t>
        <a:bodyPr/>
        <a:lstStyle/>
        <a:p>
          <a:endParaRPr lang="en-GB"/>
        </a:p>
      </dgm:t>
    </dgm:pt>
    <dgm:pt modelId="{6684DA3F-B7BB-41D0-B373-9D502DA02D0F}" type="pres">
      <dgm:prSet presAssocID="{8DF321E2-57F6-408D-A630-9D26E7134BF4}" presName="Triangle" presStyleLbl="alignNode1" presStyleIdx="1" presStyleCnt="5"/>
      <dgm:spPr/>
      <dgm:t>
        <a:bodyPr/>
        <a:lstStyle/>
        <a:p>
          <a:endParaRPr lang="en-GB"/>
        </a:p>
      </dgm:t>
    </dgm:pt>
    <dgm:pt modelId="{4EC44F35-0E59-4126-B89D-FA7CCFB8A97B}" type="pres">
      <dgm:prSet presAssocID="{EB57C55B-DF50-40F2-A2F9-41B8F84F6C7D}" presName="sibTrans" presStyleCnt="0"/>
      <dgm:spPr/>
      <dgm:t>
        <a:bodyPr/>
        <a:lstStyle/>
        <a:p>
          <a:endParaRPr lang="en-GB"/>
        </a:p>
      </dgm:t>
    </dgm:pt>
    <dgm:pt modelId="{7820A180-AA0A-4C02-8372-FC13121CF8BF}" type="pres">
      <dgm:prSet presAssocID="{EB57C55B-DF50-40F2-A2F9-41B8F84F6C7D}" presName="space" presStyleCnt="0"/>
      <dgm:spPr/>
      <dgm:t>
        <a:bodyPr/>
        <a:lstStyle/>
        <a:p>
          <a:endParaRPr lang="en-GB"/>
        </a:p>
      </dgm:t>
    </dgm:pt>
    <dgm:pt modelId="{13263E89-0BEB-45CA-AB39-25DD851A74A7}" type="pres">
      <dgm:prSet presAssocID="{9D4903EA-075D-4B80-ACB4-8D033266BAED}" presName="composite" presStyleCnt="0"/>
      <dgm:spPr/>
      <dgm:t>
        <a:bodyPr/>
        <a:lstStyle/>
        <a:p>
          <a:endParaRPr lang="en-GB"/>
        </a:p>
      </dgm:t>
    </dgm:pt>
    <dgm:pt modelId="{29A8BE34-66ED-4077-A442-9E0B6DEE91A3}" type="pres">
      <dgm:prSet presAssocID="{9D4903EA-075D-4B80-ACB4-8D033266BAED}" presName="LShape" presStyleLbl="alignNode1" presStyleIdx="2" presStyleCnt="5"/>
      <dgm:spPr/>
      <dgm:t>
        <a:bodyPr/>
        <a:lstStyle/>
        <a:p>
          <a:endParaRPr lang="en-GB"/>
        </a:p>
      </dgm:t>
    </dgm:pt>
    <dgm:pt modelId="{DA5B621B-C60B-437E-9E62-4E0CB12D6533}" type="pres">
      <dgm:prSet presAssocID="{9D4903EA-075D-4B80-ACB4-8D033266BAED}" presName="ParentText" presStyleLbl="revTx" presStyleIdx="1" presStyleCnt="3">
        <dgm:presLayoutVars>
          <dgm:chMax val="0"/>
          <dgm:chPref val="0"/>
          <dgm:bulletEnabled val="1"/>
        </dgm:presLayoutVars>
      </dgm:prSet>
      <dgm:spPr/>
      <dgm:t>
        <a:bodyPr/>
        <a:lstStyle/>
        <a:p>
          <a:endParaRPr lang="en-GB"/>
        </a:p>
      </dgm:t>
    </dgm:pt>
    <dgm:pt modelId="{8A009D14-6FCC-4F3C-817A-92C34C69BCBE}" type="pres">
      <dgm:prSet presAssocID="{9D4903EA-075D-4B80-ACB4-8D033266BAED}" presName="Triangle" presStyleLbl="alignNode1" presStyleIdx="3" presStyleCnt="5"/>
      <dgm:spPr/>
      <dgm:t>
        <a:bodyPr/>
        <a:lstStyle/>
        <a:p>
          <a:endParaRPr lang="en-GB"/>
        </a:p>
      </dgm:t>
    </dgm:pt>
    <dgm:pt modelId="{6598935C-6CA8-4534-8D0F-71B9D461D0E8}" type="pres">
      <dgm:prSet presAssocID="{4B546CB1-545B-4BFF-A955-FCB13CBC2532}" presName="sibTrans" presStyleCnt="0"/>
      <dgm:spPr/>
      <dgm:t>
        <a:bodyPr/>
        <a:lstStyle/>
        <a:p>
          <a:endParaRPr lang="en-GB"/>
        </a:p>
      </dgm:t>
    </dgm:pt>
    <dgm:pt modelId="{FD8F20BA-07FC-47CD-B7C4-3E994AD6F4B5}" type="pres">
      <dgm:prSet presAssocID="{4B546CB1-545B-4BFF-A955-FCB13CBC2532}" presName="space" presStyleCnt="0"/>
      <dgm:spPr/>
      <dgm:t>
        <a:bodyPr/>
        <a:lstStyle/>
        <a:p>
          <a:endParaRPr lang="en-GB"/>
        </a:p>
      </dgm:t>
    </dgm:pt>
    <dgm:pt modelId="{7B464F9C-AB60-4164-90E5-4873AB916C32}" type="pres">
      <dgm:prSet presAssocID="{2B3FCA21-914F-4F03-8787-3C37262B5EB9}" presName="composite" presStyleCnt="0"/>
      <dgm:spPr/>
      <dgm:t>
        <a:bodyPr/>
        <a:lstStyle/>
        <a:p>
          <a:endParaRPr lang="en-GB"/>
        </a:p>
      </dgm:t>
    </dgm:pt>
    <dgm:pt modelId="{27B2990E-1481-4C8A-B9D3-D8E4209BE477}" type="pres">
      <dgm:prSet presAssocID="{2B3FCA21-914F-4F03-8787-3C37262B5EB9}" presName="LShape" presStyleLbl="alignNode1" presStyleIdx="4" presStyleCnt="5"/>
      <dgm:spPr/>
      <dgm:t>
        <a:bodyPr/>
        <a:lstStyle/>
        <a:p>
          <a:endParaRPr lang="en-GB"/>
        </a:p>
      </dgm:t>
    </dgm:pt>
    <dgm:pt modelId="{A2B49DB3-D60D-41AA-AF76-FB2B42CAA5DE}" type="pres">
      <dgm:prSet presAssocID="{2B3FCA21-914F-4F03-8787-3C37262B5EB9}" presName="ParentText" presStyleLbl="revTx" presStyleIdx="2" presStyleCnt="3">
        <dgm:presLayoutVars>
          <dgm:chMax val="0"/>
          <dgm:chPref val="0"/>
          <dgm:bulletEnabled val="1"/>
        </dgm:presLayoutVars>
      </dgm:prSet>
      <dgm:spPr/>
      <dgm:t>
        <a:bodyPr/>
        <a:lstStyle/>
        <a:p>
          <a:endParaRPr lang="en-GB"/>
        </a:p>
      </dgm:t>
    </dgm:pt>
  </dgm:ptLst>
  <dgm:cxnLst>
    <dgm:cxn modelId="{52C84D60-9B08-4A14-8E7D-20961FEB0890}" type="presOf" srcId="{9D4903EA-075D-4B80-ACB4-8D033266BAED}" destId="{DA5B621B-C60B-437E-9E62-4E0CB12D6533}" srcOrd="0" destOrd="0" presId="urn:microsoft.com/office/officeart/2009/3/layout/StepUpProcess"/>
    <dgm:cxn modelId="{7CC278CA-033D-4859-AF1D-4EB28D63DA48}" type="presOf" srcId="{A8556B76-DEF1-4978-8231-A72B6D763A8F}" destId="{D005B168-67E1-40D4-822B-F2492B7FCCD8}" srcOrd="0" destOrd="0" presId="urn:microsoft.com/office/officeart/2009/3/layout/StepUpProcess"/>
    <dgm:cxn modelId="{75535427-0DED-4B56-9736-AB0796A269FA}" srcId="{A8556B76-DEF1-4978-8231-A72B6D763A8F}" destId="{2B3FCA21-914F-4F03-8787-3C37262B5EB9}" srcOrd="2" destOrd="0" parTransId="{024BFA19-E167-4598-B056-9FCDE04BACF0}" sibTransId="{BB00E1FF-315C-4C6A-9CE8-5642B3B1999F}"/>
    <dgm:cxn modelId="{3693B91F-DC83-4348-B4CB-E9B61C0188C5}" type="presOf" srcId="{2B3FCA21-914F-4F03-8787-3C37262B5EB9}" destId="{A2B49DB3-D60D-41AA-AF76-FB2B42CAA5DE}" srcOrd="0" destOrd="0" presId="urn:microsoft.com/office/officeart/2009/3/layout/StepUpProcess"/>
    <dgm:cxn modelId="{5527BFCA-D258-43F2-8EF3-3F9C7B54B92A}" type="presOf" srcId="{8DF321E2-57F6-408D-A630-9D26E7134BF4}" destId="{7540BBD1-FE6C-43BE-9A62-51FB4A030B83}" srcOrd="0" destOrd="0" presId="urn:microsoft.com/office/officeart/2009/3/layout/StepUpProcess"/>
    <dgm:cxn modelId="{2B80ACAD-3EB9-4A5F-A997-FE67A0B286DC}" srcId="{A8556B76-DEF1-4978-8231-A72B6D763A8F}" destId="{9D4903EA-075D-4B80-ACB4-8D033266BAED}" srcOrd="1" destOrd="0" parTransId="{A049E923-D3DC-4473-BC5F-1B46AC1A0FD3}" sibTransId="{4B546CB1-545B-4BFF-A955-FCB13CBC2532}"/>
    <dgm:cxn modelId="{B17C6400-FA09-406D-A23C-1DAFFF73D0D3}" srcId="{A8556B76-DEF1-4978-8231-A72B6D763A8F}" destId="{8DF321E2-57F6-408D-A630-9D26E7134BF4}" srcOrd="0" destOrd="0" parTransId="{906BDDBC-13A2-4EDF-9903-DEBE130B8827}" sibTransId="{EB57C55B-DF50-40F2-A2F9-41B8F84F6C7D}"/>
    <dgm:cxn modelId="{597109D9-8C84-4E53-B232-FAAE01C754BD}" type="presParOf" srcId="{D005B168-67E1-40D4-822B-F2492B7FCCD8}" destId="{92479D0B-C495-49AB-9C2A-E3CC00256D6D}" srcOrd="0" destOrd="0" presId="urn:microsoft.com/office/officeart/2009/3/layout/StepUpProcess"/>
    <dgm:cxn modelId="{24123F1B-0DC6-4F9D-BDEB-358310FF4DB8}" type="presParOf" srcId="{92479D0B-C495-49AB-9C2A-E3CC00256D6D}" destId="{062A2E68-5DC4-47BC-950E-AEB002E67833}" srcOrd="0" destOrd="0" presId="urn:microsoft.com/office/officeart/2009/3/layout/StepUpProcess"/>
    <dgm:cxn modelId="{0FB42127-89A5-4FFB-B1A7-B556535C5310}" type="presParOf" srcId="{92479D0B-C495-49AB-9C2A-E3CC00256D6D}" destId="{7540BBD1-FE6C-43BE-9A62-51FB4A030B83}" srcOrd="1" destOrd="0" presId="urn:microsoft.com/office/officeart/2009/3/layout/StepUpProcess"/>
    <dgm:cxn modelId="{7190B9CC-416A-4DA5-A854-49F017A487CA}" type="presParOf" srcId="{92479D0B-C495-49AB-9C2A-E3CC00256D6D}" destId="{6684DA3F-B7BB-41D0-B373-9D502DA02D0F}" srcOrd="2" destOrd="0" presId="urn:microsoft.com/office/officeart/2009/3/layout/StepUpProcess"/>
    <dgm:cxn modelId="{6C0DDD4A-AD54-4FE8-9B47-241959581908}" type="presParOf" srcId="{D005B168-67E1-40D4-822B-F2492B7FCCD8}" destId="{4EC44F35-0E59-4126-B89D-FA7CCFB8A97B}" srcOrd="1" destOrd="0" presId="urn:microsoft.com/office/officeart/2009/3/layout/StepUpProcess"/>
    <dgm:cxn modelId="{98E45A17-905C-438C-8289-AF2C743FD50B}" type="presParOf" srcId="{4EC44F35-0E59-4126-B89D-FA7CCFB8A97B}" destId="{7820A180-AA0A-4C02-8372-FC13121CF8BF}" srcOrd="0" destOrd="0" presId="urn:microsoft.com/office/officeart/2009/3/layout/StepUpProcess"/>
    <dgm:cxn modelId="{6D169CF9-27BE-4699-B973-9A31A7A8440B}" type="presParOf" srcId="{D005B168-67E1-40D4-822B-F2492B7FCCD8}" destId="{13263E89-0BEB-45CA-AB39-25DD851A74A7}" srcOrd="2" destOrd="0" presId="urn:microsoft.com/office/officeart/2009/3/layout/StepUpProcess"/>
    <dgm:cxn modelId="{79D46C61-86E9-4579-A913-6D3655CF1819}" type="presParOf" srcId="{13263E89-0BEB-45CA-AB39-25DD851A74A7}" destId="{29A8BE34-66ED-4077-A442-9E0B6DEE91A3}" srcOrd="0" destOrd="0" presId="urn:microsoft.com/office/officeart/2009/3/layout/StepUpProcess"/>
    <dgm:cxn modelId="{EF42F917-EDAD-4DB8-A05D-9BF36D890B3A}" type="presParOf" srcId="{13263E89-0BEB-45CA-AB39-25DD851A74A7}" destId="{DA5B621B-C60B-437E-9E62-4E0CB12D6533}" srcOrd="1" destOrd="0" presId="urn:microsoft.com/office/officeart/2009/3/layout/StepUpProcess"/>
    <dgm:cxn modelId="{9D99850B-F27F-4E1A-9958-87AA87622D15}" type="presParOf" srcId="{13263E89-0BEB-45CA-AB39-25DD851A74A7}" destId="{8A009D14-6FCC-4F3C-817A-92C34C69BCBE}" srcOrd="2" destOrd="0" presId="urn:microsoft.com/office/officeart/2009/3/layout/StepUpProcess"/>
    <dgm:cxn modelId="{E658A2B8-D577-4FA2-B8BF-4A44BD39C191}" type="presParOf" srcId="{D005B168-67E1-40D4-822B-F2492B7FCCD8}" destId="{6598935C-6CA8-4534-8D0F-71B9D461D0E8}" srcOrd="3" destOrd="0" presId="urn:microsoft.com/office/officeart/2009/3/layout/StepUpProcess"/>
    <dgm:cxn modelId="{6D64CF1F-55A0-429C-8698-AD99B632D825}" type="presParOf" srcId="{6598935C-6CA8-4534-8D0F-71B9D461D0E8}" destId="{FD8F20BA-07FC-47CD-B7C4-3E994AD6F4B5}" srcOrd="0" destOrd="0" presId="urn:microsoft.com/office/officeart/2009/3/layout/StepUpProcess"/>
    <dgm:cxn modelId="{983275C5-96F6-40EE-B0A8-A7522420B86C}" type="presParOf" srcId="{D005B168-67E1-40D4-822B-F2492B7FCCD8}" destId="{7B464F9C-AB60-4164-90E5-4873AB916C32}" srcOrd="4" destOrd="0" presId="urn:microsoft.com/office/officeart/2009/3/layout/StepUpProcess"/>
    <dgm:cxn modelId="{259F4B9A-8203-4C39-BC29-61AF036EBFF6}" type="presParOf" srcId="{7B464F9C-AB60-4164-90E5-4873AB916C32}" destId="{27B2990E-1481-4C8A-B9D3-D8E4209BE477}" srcOrd="0" destOrd="0" presId="urn:microsoft.com/office/officeart/2009/3/layout/StepUpProcess"/>
    <dgm:cxn modelId="{846518EF-3B1C-4FEA-8D7F-EC4DC976F801}" type="presParOf" srcId="{7B464F9C-AB60-4164-90E5-4873AB916C32}" destId="{A2B49DB3-D60D-41AA-AF76-FB2B42CAA5D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556B76-DEF1-4978-8231-A72B6D763A8F}"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GB"/>
        </a:p>
      </dgm:t>
    </dgm:pt>
    <dgm:pt modelId="{9D4903EA-075D-4B80-ACB4-8D033266BAED}">
      <dgm:prSet phldrT="[Text]" custT="1"/>
      <dgm:spPr/>
      <dgm:t>
        <a:bodyPr/>
        <a:lstStyle/>
        <a:p>
          <a:endParaRPr lang="en-GB" sz="1800" dirty="0" smtClean="0"/>
        </a:p>
      </dgm:t>
    </dgm:pt>
    <dgm:pt modelId="{A049E923-D3DC-4473-BC5F-1B46AC1A0FD3}" type="parTrans" cxnId="{2B80ACAD-3EB9-4A5F-A997-FE67A0B286DC}">
      <dgm:prSet/>
      <dgm:spPr/>
      <dgm:t>
        <a:bodyPr/>
        <a:lstStyle/>
        <a:p>
          <a:endParaRPr lang="en-GB"/>
        </a:p>
      </dgm:t>
    </dgm:pt>
    <dgm:pt modelId="{4B546CB1-545B-4BFF-A955-FCB13CBC2532}" type="sibTrans" cxnId="{2B80ACAD-3EB9-4A5F-A997-FE67A0B286DC}">
      <dgm:prSet/>
      <dgm:spPr/>
      <dgm:t>
        <a:bodyPr/>
        <a:lstStyle/>
        <a:p>
          <a:endParaRPr lang="en-GB"/>
        </a:p>
      </dgm:t>
    </dgm:pt>
    <dgm:pt modelId="{2B3FCA21-914F-4F03-8787-3C37262B5EB9}">
      <dgm:prSet phldrT="[Text]" custT="1"/>
      <dgm:spPr/>
      <dgm:t>
        <a:bodyPr/>
        <a:lstStyle/>
        <a:p>
          <a:endParaRPr lang="en-GB" sz="1800" dirty="0" smtClean="0"/>
        </a:p>
        <a:p>
          <a:endParaRPr lang="en-GB" sz="1800" dirty="0" smtClean="0"/>
        </a:p>
        <a:p>
          <a:endParaRPr lang="en-GB" sz="1800" dirty="0"/>
        </a:p>
      </dgm:t>
    </dgm:pt>
    <dgm:pt modelId="{024BFA19-E167-4598-B056-9FCDE04BACF0}" type="parTrans" cxnId="{75535427-0DED-4B56-9736-AB0796A269FA}">
      <dgm:prSet/>
      <dgm:spPr/>
      <dgm:t>
        <a:bodyPr/>
        <a:lstStyle/>
        <a:p>
          <a:endParaRPr lang="en-GB"/>
        </a:p>
      </dgm:t>
    </dgm:pt>
    <dgm:pt modelId="{BB00E1FF-315C-4C6A-9CE8-5642B3B1999F}" type="sibTrans" cxnId="{75535427-0DED-4B56-9736-AB0796A269FA}">
      <dgm:prSet/>
      <dgm:spPr/>
      <dgm:t>
        <a:bodyPr/>
        <a:lstStyle/>
        <a:p>
          <a:endParaRPr lang="en-GB"/>
        </a:p>
      </dgm:t>
    </dgm:pt>
    <dgm:pt modelId="{8DF321E2-57F6-408D-A630-9D26E7134BF4}">
      <dgm:prSet phldrT="[Text]" custT="1"/>
      <dgm:spPr/>
      <dgm:t>
        <a:bodyPr/>
        <a:lstStyle/>
        <a:p>
          <a:endParaRPr lang="en-GB" sz="1800" dirty="0" smtClean="0"/>
        </a:p>
      </dgm:t>
    </dgm:pt>
    <dgm:pt modelId="{EB57C55B-DF50-40F2-A2F9-41B8F84F6C7D}" type="sibTrans" cxnId="{B17C6400-FA09-406D-A23C-1DAFFF73D0D3}">
      <dgm:prSet/>
      <dgm:spPr/>
      <dgm:t>
        <a:bodyPr/>
        <a:lstStyle/>
        <a:p>
          <a:endParaRPr lang="en-GB"/>
        </a:p>
      </dgm:t>
    </dgm:pt>
    <dgm:pt modelId="{906BDDBC-13A2-4EDF-9903-DEBE130B8827}" type="parTrans" cxnId="{B17C6400-FA09-406D-A23C-1DAFFF73D0D3}">
      <dgm:prSet/>
      <dgm:spPr/>
      <dgm:t>
        <a:bodyPr/>
        <a:lstStyle/>
        <a:p>
          <a:endParaRPr lang="en-GB"/>
        </a:p>
      </dgm:t>
    </dgm:pt>
    <dgm:pt modelId="{D005B168-67E1-40D4-822B-F2492B7FCCD8}" type="pres">
      <dgm:prSet presAssocID="{A8556B76-DEF1-4978-8231-A72B6D763A8F}" presName="rootnode" presStyleCnt="0">
        <dgm:presLayoutVars>
          <dgm:chMax/>
          <dgm:chPref/>
          <dgm:dir/>
          <dgm:animLvl val="lvl"/>
        </dgm:presLayoutVars>
      </dgm:prSet>
      <dgm:spPr/>
      <dgm:t>
        <a:bodyPr/>
        <a:lstStyle/>
        <a:p>
          <a:endParaRPr lang="en-GB"/>
        </a:p>
      </dgm:t>
    </dgm:pt>
    <dgm:pt modelId="{92479D0B-C495-49AB-9C2A-E3CC00256D6D}" type="pres">
      <dgm:prSet presAssocID="{8DF321E2-57F6-408D-A630-9D26E7134BF4}" presName="composite" presStyleCnt="0"/>
      <dgm:spPr/>
      <dgm:t>
        <a:bodyPr/>
        <a:lstStyle/>
        <a:p>
          <a:endParaRPr lang="en-GB"/>
        </a:p>
      </dgm:t>
    </dgm:pt>
    <dgm:pt modelId="{062A2E68-5DC4-47BC-950E-AEB002E67833}" type="pres">
      <dgm:prSet presAssocID="{8DF321E2-57F6-408D-A630-9D26E7134BF4}" presName="LShape" presStyleLbl="alignNode1" presStyleIdx="0" presStyleCnt="5"/>
      <dgm:spPr/>
      <dgm:t>
        <a:bodyPr/>
        <a:lstStyle/>
        <a:p>
          <a:endParaRPr lang="en-GB"/>
        </a:p>
      </dgm:t>
    </dgm:pt>
    <dgm:pt modelId="{7540BBD1-FE6C-43BE-9A62-51FB4A030B83}" type="pres">
      <dgm:prSet presAssocID="{8DF321E2-57F6-408D-A630-9D26E7134BF4}" presName="ParentText" presStyleLbl="revTx" presStyleIdx="0" presStyleCnt="3">
        <dgm:presLayoutVars>
          <dgm:chMax val="0"/>
          <dgm:chPref val="0"/>
          <dgm:bulletEnabled val="1"/>
        </dgm:presLayoutVars>
      </dgm:prSet>
      <dgm:spPr/>
      <dgm:t>
        <a:bodyPr/>
        <a:lstStyle/>
        <a:p>
          <a:endParaRPr lang="en-GB"/>
        </a:p>
      </dgm:t>
    </dgm:pt>
    <dgm:pt modelId="{6684DA3F-B7BB-41D0-B373-9D502DA02D0F}" type="pres">
      <dgm:prSet presAssocID="{8DF321E2-57F6-408D-A630-9D26E7134BF4}" presName="Triangle" presStyleLbl="alignNode1" presStyleIdx="1" presStyleCnt="5"/>
      <dgm:spPr/>
      <dgm:t>
        <a:bodyPr/>
        <a:lstStyle/>
        <a:p>
          <a:endParaRPr lang="en-GB"/>
        </a:p>
      </dgm:t>
    </dgm:pt>
    <dgm:pt modelId="{4EC44F35-0E59-4126-B89D-FA7CCFB8A97B}" type="pres">
      <dgm:prSet presAssocID="{EB57C55B-DF50-40F2-A2F9-41B8F84F6C7D}" presName="sibTrans" presStyleCnt="0"/>
      <dgm:spPr/>
      <dgm:t>
        <a:bodyPr/>
        <a:lstStyle/>
        <a:p>
          <a:endParaRPr lang="en-GB"/>
        </a:p>
      </dgm:t>
    </dgm:pt>
    <dgm:pt modelId="{7820A180-AA0A-4C02-8372-FC13121CF8BF}" type="pres">
      <dgm:prSet presAssocID="{EB57C55B-DF50-40F2-A2F9-41B8F84F6C7D}" presName="space" presStyleCnt="0"/>
      <dgm:spPr/>
      <dgm:t>
        <a:bodyPr/>
        <a:lstStyle/>
        <a:p>
          <a:endParaRPr lang="en-GB"/>
        </a:p>
      </dgm:t>
    </dgm:pt>
    <dgm:pt modelId="{13263E89-0BEB-45CA-AB39-25DD851A74A7}" type="pres">
      <dgm:prSet presAssocID="{9D4903EA-075D-4B80-ACB4-8D033266BAED}" presName="composite" presStyleCnt="0"/>
      <dgm:spPr/>
      <dgm:t>
        <a:bodyPr/>
        <a:lstStyle/>
        <a:p>
          <a:endParaRPr lang="en-GB"/>
        </a:p>
      </dgm:t>
    </dgm:pt>
    <dgm:pt modelId="{29A8BE34-66ED-4077-A442-9E0B6DEE91A3}" type="pres">
      <dgm:prSet presAssocID="{9D4903EA-075D-4B80-ACB4-8D033266BAED}" presName="LShape" presStyleLbl="alignNode1" presStyleIdx="2" presStyleCnt="5"/>
      <dgm:spPr/>
      <dgm:t>
        <a:bodyPr/>
        <a:lstStyle/>
        <a:p>
          <a:endParaRPr lang="en-GB"/>
        </a:p>
      </dgm:t>
    </dgm:pt>
    <dgm:pt modelId="{DA5B621B-C60B-437E-9E62-4E0CB12D6533}" type="pres">
      <dgm:prSet presAssocID="{9D4903EA-075D-4B80-ACB4-8D033266BAED}" presName="ParentText" presStyleLbl="revTx" presStyleIdx="1" presStyleCnt="3">
        <dgm:presLayoutVars>
          <dgm:chMax val="0"/>
          <dgm:chPref val="0"/>
          <dgm:bulletEnabled val="1"/>
        </dgm:presLayoutVars>
      </dgm:prSet>
      <dgm:spPr/>
      <dgm:t>
        <a:bodyPr/>
        <a:lstStyle/>
        <a:p>
          <a:endParaRPr lang="en-GB"/>
        </a:p>
      </dgm:t>
    </dgm:pt>
    <dgm:pt modelId="{8A009D14-6FCC-4F3C-817A-92C34C69BCBE}" type="pres">
      <dgm:prSet presAssocID="{9D4903EA-075D-4B80-ACB4-8D033266BAED}" presName="Triangle" presStyleLbl="alignNode1" presStyleIdx="3" presStyleCnt="5"/>
      <dgm:spPr/>
      <dgm:t>
        <a:bodyPr/>
        <a:lstStyle/>
        <a:p>
          <a:endParaRPr lang="en-GB"/>
        </a:p>
      </dgm:t>
    </dgm:pt>
    <dgm:pt modelId="{6598935C-6CA8-4534-8D0F-71B9D461D0E8}" type="pres">
      <dgm:prSet presAssocID="{4B546CB1-545B-4BFF-A955-FCB13CBC2532}" presName="sibTrans" presStyleCnt="0"/>
      <dgm:spPr/>
      <dgm:t>
        <a:bodyPr/>
        <a:lstStyle/>
        <a:p>
          <a:endParaRPr lang="en-GB"/>
        </a:p>
      </dgm:t>
    </dgm:pt>
    <dgm:pt modelId="{FD8F20BA-07FC-47CD-B7C4-3E994AD6F4B5}" type="pres">
      <dgm:prSet presAssocID="{4B546CB1-545B-4BFF-A955-FCB13CBC2532}" presName="space" presStyleCnt="0"/>
      <dgm:spPr/>
      <dgm:t>
        <a:bodyPr/>
        <a:lstStyle/>
        <a:p>
          <a:endParaRPr lang="en-GB"/>
        </a:p>
      </dgm:t>
    </dgm:pt>
    <dgm:pt modelId="{7B464F9C-AB60-4164-90E5-4873AB916C32}" type="pres">
      <dgm:prSet presAssocID="{2B3FCA21-914F-4F03-8787-3C37262B5EB9}" presName="composite" presStyleCnt="0"/>
      <dgm:spPr/>
      <dgm:t>
        <a:bodyPr/>
        <a:lstStyle/>
        <a:p>
          <a:endParaRPr lang="en-GB"/>
        </a:p>
      </dgm:t>
    </dgm:pt>
    <dgm:pt modelId="{27B2990E-1481-4C8A-B9D3-D8E4209BE477}" type="pres">
      <dgm:prSet presAssocID="{2B3FCA21-914F-4F03-8787-3C37262B5EB9}" presName="LShape" presStyleLbl="alignNode1" presStyleIdx="4" presStyleCnt="5"/>
      <dgm:spPr/>
      <dgm:t>
        <a:bodyPr/>
        <a:lstStyle/>
        <a:p>
          <a:endParaRPr lang="en-GB"/>
        </a:p>
      </dgm:t>
    </dgm:pt>
    <dgm:pt modelId="{A2B49DB3-D60D-41AA-AF76-FB2B42CAA5DE}" type="pres">
      <dgm:prSet presAssocID="{2B3FCA21-914F-4F03-8787-3C37262B5EB9}" presName="ParentText" presStyleLbl="revTx" presStyleIdx="2" presStyleCnt="3">
        <dgm:presLayoutVars>
          <dgm:chMax val="0"/>
          <dgm:chPref val="0"/>
          <dgm:bulletEnabled val="1"/>
        </dgm:presLayoutVars>
      </dgm:prSet>
      <dgm:spPr/>
      <dgm:t>
        <a:bodyPr/>
        <a:lstStyle/>
        <a:p>
          <a:endParaRPr lang="en-GB"/>
        </a:p>
      </dgm:t>
    </dgm:pt>
  </dgm:ptLst>
  <dgm:cxnLst>
    <dgm:cxn modelId="{95017A12-720E-4C47-82AD-CB640397739B}" type="presOf" srcId="{8DF321E2-57F6-408D-A630-9D26E7134BF4}" destId="{7540BBD1-FE6C-43BE-9A62-51FB4A030B83}" srcOrd="0" destOrd="0" presId="urn:microsoft.com/office/officeart/2009/3/layout/StepUpProcess"/>
    <dgm:cxn modelId="{6367FAC6-AE43-41E1-ADEC-0F447601F5E9}" type="presOf" srcId="{9D4903EA-075D-4B80-ACB4-8D033266BAED}" destId="{DA5B621B-C60B-437E-9E62-4E0CB12D6533}" srcOrd="0" destOrd="0" presId="urn:microsoft.com/office/officeart/2009/3/layout/StepUpProcess"/>
    <dgm:cxn modelId="{4B9EE9BB-D44B-4B23-9F36-9990874530B3}" type="presOf" srcId="{2B3FCA21-914F-4F03-8787-3C37262B5EB9}" destId="{A2B49DB3-D60D-41AA-AF76-FB2B42CAA5DE}" srcOrd="0" destOrd="0" presId="urn:microsoft.com/office/officeart/2009/3/layout/StepUpProcess"/>
    <dgm:cxn modelId="{98717402-57A7-4E3A-A633-356553BCBBB8}" type="presOf" srcId="{A8556B76-DEF1-4978-8231-A72B6D763A8F}" destId="{D005B168-67E1-40D4-822B-F2492B7FCCD8}" srcOrd="0" destOrd="0" presId="urn:microsoft.com/office/officeart/2009/3/layout/StepUpProcess"/>
    <dgm:cxn modelId="{2B80ACAD-3EB9-4A5F-A997-FE67A0B286DC}" srcId="{A8556B76-DEF1-4978-8231-A72B6D763A8F}" destId="{9D4903EA-075D-4B80-ACB4-8D033266BAED}" srcOrd="1" destOrd="0" parTransId="{A049E923-D3DC-4473-BC5F-1B46AC1A0FD3}" sibTransId="{4B546CB1-545B-4BFF-A955-FCB13CBC2532}"/>
    <dgm:cxn modelId="{75535427-0DED-4B56-9736-AB0796A269FA}" srcId="{A8556B76-DEF1-4978-8231-A72B6D763A8F}" destId="{2B3FCA21-914F-4F03-8787-3C37262B5EB9}" srcOrd="2" destOrd="0" parTransId="{024BFA19-E167-4598-B056-9FCDE04BACF0}" sibTransId="{BB00E1FF-315C-4C6A-9CE8-5642B3B1999F}"/>
    <dgm:cxn modelId="{B17C6400-FA09-406D-A23C-1DAFFF73D0D3}" srcId="{A8556B76-DEF1-4978-8231-A72B6D763A8F}" destId="{8DF321E2-57F6-408D-A630-9D26E7134BF4}" srcOrd="0" destOrd="0" parTransId="{906BDDBC-13A2-4EDF-9903-DEBE130B8827}" sibTransId="{EB57C55B-DF50-40F2-A2F9-41B8F84F6C7D}"/>
    <dgm:cxn modelId="{066DE4C0-BA88-4BC9-A916-7AC70669FB30}" type="presParOf" srcId="{D005B168-67E1-40D4-822B-F2492B7FCCD8}" destId="{92479D0B-C495-49AB-9C2A-E3CC00256D6D}" srcOrd="0" destOrd="0" presId="urn:microsoft.com/office/officeart/2009/3/layout/StepUpProcess"/>
    <dgm:cxn modelId="{D649E787-FDF5-46F0-8677-14F1FD1640AB}" type="presParOf" srcId="{92479D0B-C495-49AB-9C2A-E3CC00256D6D}" destId="{062A2E68-5DC4-47BC-950E-AEB002E67833}" srcOrd="0" destOrd="0" presId="urn:microsoft.com/office/officeart/2009/3/layout/StepUpProcess"/>
    <dgm:cxn modelId="{4E7334D7-1E28-45C8-A4CC-E97FDCFBA506}" type="presParOf" srcId="{92479D0B-C495-49AB-9C2A-E3CC00256D6D}" destId="{7540BBD1-FE6C-43BE-9A62-51FB4A030B83}" srcOrd="1" destOrd="0" presId="urn:microsoft.com/office/officeart/2009/3/layout/StepUpProcess"/>
    <dgm:cxn modelId="{63ACF531-E735-433D-A308-C9F1027EADDE}" type="presParOf" srcId="{92479D0B-C495-49AB-9C2A-E3CC00256D6D}" destId="{6684DA3F-B7BB-41D0-B373-9D502DA02D0F}" srcOrd="2" destOrd="0" presId="urn:microsoft.com/office/officeart/2009/3/layout/StepUpProcess"/>
    <dgm:cxn modelId="{573D7AC0-6430-408E-ACB4-239EDA46BBEC}" type="presParOf" srcId="{D005B168-67E1-40D4-822B-F2492B7FCCD8}" destId="{4EC44F35-0E59-4126-B89D-FA7CCFB8A97B}" srcOrd="1" destOrd="0" presId="urn:microsoft.com/office/officeart/2009/3/layout/StepUpProcess"/>
    <dgm:cxn modelId="{55378059-E4AC-4AD6-9F56-5EA14F2DCD01}" type="presParOf" srcId="{4EC44F35-0E59-4126-B89D-FA7CCFB8A97B}" destId="{7820A180-AA0A-4C02-8372-FC13121CF8BF}" srcOrd="0" destOrd="0" presId="urn:microsoft.com/office/officeart/2009/3/layout/StepUpProcess"/>
    <dgm:cxn modelId="{183F440F-0D21-4F73-A9C2-5B35F62C8EA0}" type="presParOf" srcId="{D005B168-67E1-40D4-822B-F2492B7FCCD8}" destId="{13263E89-0BEB-45CA-AB39-25DD851A74A7}" srcOrd="2" destOrd="0" presId="urn:microsoft.com/office/officeart/2009/3/layout/StepUpProcess"/>
    <dgm:cxn modelId="{6770B6C1-425D-41D4-AF31-3ECB45581AD3}" type="presParOf" srcId="{13263E89-0BEB-45CA-AB39-25DD851A74A7}" destId="{29A8BE34-66ED-4077-A442-9E0B6DEE91A3}" srcOrd="0" destOrd="0" presId="urn:microsoft.com/office/officeart/2009/3/layout/StepUpProcess"/>
    <dgm:cxn modelId="{162EAD0F-5561-4653-A1D9-5336665FDF2B}" type="presParOf" srcId="{13263E89-0BEB-45CA-AB39-25DD851A74A7}" destId="{DA5B621B-C60B-437E-9E62-4E0CB12D6533}" srcOrd="1" destOrd="0" presId="urn:microsoft.com/office/officeart/2009/3/layout/StepUpProcess"/>
    <dgm:cxn modelId="{EFC46DF4-3B26-416E-9DFC-4B61CB8C4BA7}" type="presParOf" srcId="{13263E89-0BEB-45CA-AB39-25DD851A74A7}" destId="{8A009D14-6FCC-4F3C-817A-92C34C69BCBE}" srcOrd="2" destOrd="0" presId="urn:microsoft.com/office/officeart/2009/3/layout/StepUpProcess"/>
    <dgm:cxn modelId="{D77EFACC-7A01-46B0-B05C-D48D19B4CA32}" type="presParOf" srcId="{D005B168-67E1-40D4-822B-F2492B7FCCD8}" destId="{6598935C-6CA8-4534-8D0F-71B9D461D0E8}" srcOrd="3" destOrd="0" presId="urn:microsoft.com/office/officeart/2009/3/layout/StepUpProcess"/>
    <dgm:cxn modelId="{3D32048A-F72B-41D6-8E2F-2347F82CCAB6}" type="presParOf" srcId="{6598935C-6CA8-4534-8D0F-71B9D461D0E8}" destId="{FD8F20BA-07FC-47CD-B7C4-3E994AD6F4B5}" srcOrd="0" destOrd="0" presId="urn:microsoft.com/office/officeart/2009/3/layout/StepUpProcess"/>
    <dgm:cxn modelId="{73BDE9D3-85DC-4CCA-AF97-1B1944552952}" type="presParOf" srcId="{D005B168-67E1-40D4-822B-F2492B7FCCD8}" destId="{7B464F9C-AB60-4164-90E5-4873AB916C32}" srcOrd="4" destOrd="0" presId="urn:microsoft.com/office/officeart/2009/3/layout/StepUpProcess"/>
    <dgm:cxn modelId="{4A5A6038-AE77-4752-8851-867C40841F86}" type="presParOf" srcId="{7B464F9C-AB60-4164-90E5-4873AB916C32}" destId="{27B2990E-1481-4C8A-B9D3-D8E4209BE477}" srcOrd="0" destOrd="0" presId="urn:microsoft.com/office/officeart/2009/3/layout/StepUpProcess"/>
    <dgm:cxn modelId="{4E3B9D5F-9B17-49E5-B2D4-06848DB96393}" type="presParOf" srcId="{7B464F9C-AB60-4164-90E5-4873AB916C32}" destId="{A2B49DB3-D60D-41AA-AF76-FB2B42CAA5D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5A3B0C-C22D-4B60-B5F2-80DE33F9F15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01A0347B-CB88-48B8-91E8-6E216C1DABFA}">
      <dgm:prSet phldrT="[Text]"/>
      <dgm:spPr/>
      <dgm:t>
        <a:bodyPr/>
        <a:lstStyle/>
        <a:p>
          <a:r>
            <a:rPr lang="en-GB" dirty="0" smtClean="0"/>
            <a:t>Key life events</a:t>
          </a:r>
          <a:endParaRPr lang="en-GB" dirty="0"/>
        </a:p>
      </dgm:t>
    </dgm:pt>
    <dgm:pt modelId="{3DA5C7D5-3DE6-49C4-B64B-930A4510EB9B}" type="parTrans" cxnId="{533EDA4F-59F0-4CE6-ADFC-B7A7D3EA7C42}">
      <dgm:prSet/>
      <dgm:spPr/>
      <dgm:t>
        <a:bodyPr/>
        <a:lstStyle/>
        <a:p>
          <a:endParaRPr lang="en-GB"/>
        </a:p>
      </dgm:t>
    </dgm:pt>
    <dgm:pt modelId="{4FF70FD8-AFC5-4670-AB4E-EC1EBD483C8B}" type="sibTrans" cxnId="{533EDA4F-59F0-4CE6-ADFC-B7A7D3EA7C42}">
      <dgm:prSet/>
      <dgm:spPr/>
      <dgm:t>
        <a:bodyPr/>
        <a:lstStyle/>
        <a:p>
          <a:endParaRPr lang="en-GB"/>
        </a:p>
      </dgm:t>
    </dgm:pt>
    <dgm:pt modelId="{BFBCD6F9-1F9C-45B9-8DE2-FF81EDF4B93A}">
      <dgm:prSet phldrT="[Text]"/>
      <dgm:spPr/>
      <dgm:t>
        <a:bodyPr/>
        <a:lstStyle/>
        <a:p>
          <a:r>
            <a:rPr lang="en-GB" dirty="0" smtClean="0"/>
            <a:t>Transitions</a:t>
          </a:r>
          <a:endParaRPr lang="en-GB" dirty="0"/>
        </a:p>
      </dgm:t>
    </dgm:pt>
    <dgm:pt modelId="{30EFCF76-D3F2-4015-A7FF-90C95CDBFBA4}" type="parTrans" cxnId="{246A6129-1121-4113-954E-0358AC19C544}">
      <dgm:prSet/>
      <dgm:spPr/>
      <dgm:t>
        <a:bodyPr/>
        <a:lstStyle/>
        <a:p>
          <a:endParaRPr lang="en-GB"/>
        </a:p>
      </dgm:t>
    </dgm:pt>
    <dgm:pt modelId="{912BFFDD-67B1-4D4C-A5B4-4C463D6C8CB6}" type="sibTrans" cxnId="{246A6129-1121-4113-954E-0358AC19C544}">
      <dgm:prSet/>
      <dgm:spPr/>
      <dgm:t>
        <a:bodyPr/>
        <a:lstStyle/>
        <a:p>
          <a:endParaRPr lang="en-GB"/>
        </a:p>
      </dgm:t>
    </dgm:pt>
    <dgm:pt modelId="{8279B299-821F-4C77-BF1A-866CA361F0CA}">
      <dgm:prSet phldrT="[Text]"/>
      <dgm:spPr/>
      <dgm:t>
        <a:bodyPr/>
        <a:lstStyle/>
        <a:p>
          <a:r>
            <a:rPr lang="en-GB" dirty="0" smtClean="0"/>
            <a:t>Repairs &amp; improvements</a:t>
          </a:r>
          <a:endParaRPr lang="en-GB" dirty="0"/>
        </a:p>
      </dgm:t>
    </dgm:pt>
    <dgm:pt modelId="{988A2069-986A-4181-A49E-A4DD6429664E}" type="parTrans" cxnId="{8D17CD2C-E9CA-4D4D-9F00-B5C72E1DC225}">
      <dgm:prSet/>
      <dgm:spPr/>
      <dgm:t>
        <a:bodyPr/>
        <a:lstStyle/>
        <a:p>
          <a:endParaRPr lang="en-GB"/>
        </a:p>
      </dgm:t>
    </dgm:pt>
    <dgm:pt modelId="{0BE87153-088B-4259-99DD-DF80B492CF96}" type="sibTrans" cxnId="{8D17CD2C-E9CA-4D4D-9F00-B5C72E1DC225}">
      <dgm:prSet/>
      <dgm:spPr/>
      <dgm:t>
        <a:bodyPr/>
        <a:lstStyle/>
        <a:p>
          <a:endParaRPr lang="en-GB"/>
        </a:p>
      </dgm:t>
    </dgm:pt>
    <dgm:pt modelId="{64A71CBF-FEA9-4528-A2C8-578B6BD8C92E}">
      <dgm:prSet phldrT="[Text]"/>
      <dgm:spPr/>
      <dgm:t>
        <a:bodyPr/>
        <a:lstStyle/>
        <a:p>
          <a:r>
            <a:rPr lang="en-GB" dirty="0" smtClean="0"/>
            <a:t>Home moving</a:t>
          </a:r>
          <a:endParaRPr lang="en-GB" dirty="0"/>
        </a:p>
      </dgm:t>
    </dgm:pt>
    <dgm:pt modelId="{E1DFF076-A748-4667-AA41-8F85C44D19B4}" type="parTrans" cxnId="{95D40C8B-0D17-46B8-8AF6-6DF33D34C755}">
      <dgm:prSet/>
      <dgm:spPr/>
      <dgm:t>
        <a:bodyPr/>
        <a:lstStyle/>
        <a:p>
          <a:endParaRPr lang="en-GB"/>
        </a:p>
      </dgm:t>
    </dgm:pt>
    <dgm:pt modelId="{4488A601-E22D-494B-8040-CB80C35A2A07}" type="sibTrans" cxnId="{95D40C8B-0D17-46B8-8AF6-6DF33D34C755}">
      <dgm:prSet/>
      <dgm:spPr/>
      <dgm:t>
        <a:bodyPr/>
        <a:lstStyle/>
        <a:p>
          <a:endParaRPr lang="en-GB"/>
        </a:p>
      </dgm:t>
    </dgm:pt>
    <dgm:pt modelId="{B22D5451-E845-4714-BF60-ADCA83062A89}">
      <dgm:prSet phldrT="[Text]"/>
      <dgm:spPr/>
      <dgm:t>
        <a:bodyPr/>
        <a:lstStyle/>
        <a:p>
          <a:r>
            <a:rPr lang="en-GB" dirty="0" smtClean="0"/>
            <a:t>Ageing &amp; ill-health</a:t>
          </a:r>
          <a:endParaRPr lang="en-GB" dirty="0"/>
        </a:p>
      </dgm:t>
    </dgm:pt>
    <dgm:pt modelId="{8D96E9A4-F72A-4A88-B692-A698DA0278D3}" type="parTrans" cxnId="{5AE55A0A-2295-4AE4-8B38-1E7E0F1886D0}">
      <dgm:prSet/>
      <dgm:spPr/>
      <dgm:t>
        <a:bodyPr/>
        <a:lstStyle/>
        <a:p>
          <a:endParaRPr lang="en-GB"/>
        </a:p>
      </dgm:t>
    </dgm:pt>
    <dgm:pt modelId="{CD4AFF24-22DF-497F-940E-524C1BD02931}" type="sibTrans" cxnId="{5AE55A0A-2295-4AE4-8B38-1E7E0F1886D0}">
      <dgm:prSet/>
      <dgm:spPr/>
      <dgm:t>
        <a:bodyPr/>
        <a:lstStyle/>
        <a:p>
          <a:endParaRPr lang="en-GB"/>
        </a:p>
      </dgm:t>
    </dgm:pt>
    <dgm:pt modelId="{9ED519C7-8EBA-4369-887A-7B6F8D62219B}" type="pres">
      <dgm:prSet presAssocID="{325A3B0C-C22D-4B60-B5F2-80DE33F9F159}" presName="diagram" presStyleCnt="0">
        <dgm:presLayoutVars>
          <dgm:dir/>
          <dgm:resizeHandles val="exact"/>
        </dgm:presLayoutVars>
      </dgm:prSet>
      <dgm:spPr/>
      <dgm:t>
        <a:bodyPr/>
        <a:lstStyle/>
        <a:p>
          <a:endParaRPr lang="en-GB"/>
        </a:p>
      </dgm:t>
    </dgm:pt>
    <dgm:pt modelId="{064FA7AA-04F8-4659-A781-90DC8A13F3EA}" type="pres">
      <dgm:prSet presAssocID="{01A0347B-CB88-48B8-91E8-6E216C1DABFA}" presName="node" presStyleLbl="node1" presStyleIdx="0" presStyleCnt="5">
        <dgm:presLayoutVars>
          <dgm:bulletEnabled val="1"/>
        </dgm:presLayoutVars>
      </dgm:prSet>
      <dgm:spPr/>
      <dgm:t>
        <a:bodyPr/>
        <a:lstStyle/>
        <a:p>
          <a:endParaRPr lang="en-GB"/>
        </a:p>
      </dgm:t>
    </dgm:pt>
    <dgm:pt modelId="{BDE62C05-C94F-4328-9C0E-6F1DA7AD183E}" type="pres">
      <dgm:prSet presAssocID="{4FF70FD8-AFC5-4670-AB4E-EC1EBD483C8B}" presName="sibTrans" presStyleCnt="0"/>
      <dgm:spPr/>
    </dgm:pt>
    <dgm:pt modelId="{31CFE43F-71A0-403B-A2C1-FF3917B207A7}" type="pres">
      <dgm:prSet presAssocID="{BFBCD6F9-1F9C-45B9-8DE2-FF81EDF4B93A}" presName="node" presStyleLbl="node1" presStyleIdx="1" presStyleCnt="5">
        <dgm:presLayoutVars>
          <dgm:bulletEnabled val="1"/>
        </dgm:presLayoutVars>
      </dgm:prSet>
      <dgm:spPr/>
      <dgm:t>
        <a:bodyPr/>
        <a:lstStyle/>
        <a:p>
          <a:endParaRPr lang="en-GB"/>
        </a:p>
      </dgm:t>
    </dgm:pt>
    <dgm:pt modelId="{DF9B23EA-D9CE-476A-8DCC-5F727BB6E189}" type="pres">
      <dgm:prSet presAssocID="{912BFFDD-67B1-4D4C-A5B4-4C463D6C8CB6}" presName="sibTrans" presStyleCnt="0"/>
      <dgm:spPr/>
    </dgm:pt>
    <dgm:pt modelId="{A1F157DD-9A69-4AD7-A2EC-9447F337A96A}" type="pres">
      <dgm:prSet presAssocID="{8279B299-821F-4C77-BF1A-866CA361F0CA}" presName="node" presStyleLbl="node1" presStyleIdx="2" presStyleCnt="5">
        <dgm:presLayoutVars>
          <dgm:bulletEnabled val="1"/>
        </dgm:presLayoutVars>
      </dgm:prSet>
      <dgm:spPr/>
      <dgm:t>
        <a:bodyPr/>
        <a:lstStyle/>
        <a:p>
          <a:endParaRPr lang="en-GB"/>
        </a:p>
      </dgm:t>
    </dgm:pt>
    <dgm:pt modelId="{6564247B-0750-4ADA-A8BE-91069851F6FB}" type="pres">
      <dgm:prSet presAssocID="{0BE87153-088B-4259-99DD-DF80B492CF96}" presName="sibTrans" presStyleCnt="0"/>
      <dgm:spPr/>
    </dgm:pt>
    <dgm:pt modelId="{14D63BE2-1F5D-426B-AE3F-082B7DB9DDF6}" type="pres">
      <dgm:prSet presAssocID="{64A71CBF-FEA9-4528-A2C8-578B6BD8C92E}" presName="node" presStyleLbl="node1" presStyleIdx="3" presStyleCnt="5">
        <dgm:presLayoutVars>
          <dgm:bulletEnabled val="1"/>
        </dgm:presLayoutVars>
      </dgm:prSet>
      <dgm:spPr/>
      <dgm:t>
        <a:bodyPr/>
        <a:lstStyle/>
        <a:p>
          <a:endParaRPr lang="en-GB"/>
        </a:p>
      </dgm:t>
    </dgm:pt>
    <dgm:pt modelId="{CAB6DB09-6005-4229-8AF3-65D65F90D540}" type="pres">
      <dgm:prSet presAssocID="{4488A601-E22D-494B-8040-CB80C35A2A07}" presName="sibTrans" presStyleCnt="0"/>
      <dgm:spPr/>
    </dgm:pt>
    <dgm:pt modelId="{4A0D3C6D-FB58-4F54-A684-0EC4E27DFAA5}" type="pres">
      <dgm:prSet presAssocID="{B22D5451-E845-4714-BF60-ADCA83062A89}" presName="node" presStyleLbl="node1" presStyleIdx="4" presStyleCnt="5">
        <dgm:presLayoutVars>
          <dgm:bulletEnabled val="1"/>
        </dgm:presLayoutVars>
      </dgm:prSet>
      <dgm:spPr/>
      <dgm:t>
        <a:bodyPr/>
        <a:lstStyle/>
        <a:p>
          <a:endParaRPr lang="en-GB"/>
        </a:p>
      </dgm:t>
    </dgm:pt>
  </dgm:ptLst>
  <dgm:cxnLst>
    <dgm:cxn modelId="{F950FCC7-260B-4182-8843-272FFA27B59A}" type="presOf" srcId="{BFBCD6F9-1F9C-45B9-8DE2-FF81EDF4B93A}" destId="{31CFE43F-71A0-403B-A2C1-FF3917B207A7}" srcOrd="0" destOrd="0" presId="urn:microsoft.com/office/officeart/2005/8/layout/default"/>
    <dgm:cxn modelId="{533EDA4F-59F0-4CE6-ADFC-B7A7D3EA7C42}" srcId="{325A3B0C-C22D-4B60-B5F2-80DE33F9F159}" destId="{01A0347B-CB88-48B8-91E8-6E216C1DABFA}" srcOrd="0" destOrd="0" parTransId="{3DA5C7D5-3DE6-49C4-B64B-930A4510EB9B}" sibTransId="{4FF70FD8-AFC5-4670-AB4E-EC1EBD483C8B}"/>
    <dgm:cxn modelId="{C4F7DFA7-2285-4C53-9AAA-711E6BA6793E}" type="presOf" srcId="{01A0347B-CB88-48B8-91E8-6E216C1DABFA}" destId="{064FA7AA-04F8-4659-A781-90DC8A13F3EA}" srcOrd="0" destOrd="0" presId="urn:microsoft.com/office/officeart/2005/8/layout/default"/>
    <dgm:cxn modelId="{F3C6A476-3EC3-4D4C-8AD2-DB8B597313AF}" type="presOf" srcId="{B22D5451-E845-4714-BF60-ADCA83062A89}" destId="{4A0D3C6D-FB58-4F54-A684-0EC4E27DFAA5}" srcOrd="0" destOrd="0" presId="urn:microsoft.com/office/officeart/2005/8/layout/default"/>
    <dgm:cxn modelId="{7CAB54C0-5AD7-4EA3-99C1-41EA8414FBE1}" type="presOf" srcId="{325A3B0C-C22D-4B60-B5F2-80DE33F9F159}" destId="{9ED519C7-8EBA-4369-887A-7B6F8D62219B}" srcOrd="0" destOrd="0" presId="urn:microsoft.com/office/officeart/2005/8/layout/default"/>
    <dgm:cxn modelId="{8D17CD2C-E9CA-4D4D-9F00-B5C72E1DC225}" srcId="{325A3B0C-C22D-4B60-B5F2-80DE33F9F159}" destId="{8279B299-821F-4C77-BF1A-866CA361F0CA}" srcOrd="2" destOrd="0" parTransId="{988A2069-986A-4181-A49E-A4DD6429664E}" sibTransId="{0BE87153-088B-4259-99DD-DF80B492CF96}"/>
    <dgm:cxn modelId="{5AE55A0A-2295-4AE4-8B38-1E7E0F1886D0}" srcId="{325A3B0C-C22D-4B60-B5F2-80DE33F9F159}" destId="{B22D5451-E845-4714-BF60-ADCA83062A89}" srcOrd="4" destOrd="0" parTransId="{8D96E9A4-F72A-4A88-B692-A698DA0278D3}" sibTransId="{CD4AFF24-22DF-497F-940E-524C1BD02931}"/>
    <dgm:cxn modelId="{246A6129-1121-4113-954E-0358AC19C544}" srcId="{325A3B0C-C22D-4B60-B5F2-80DE33F9F159}" destId="{BFBCD6F9-1F9C-45B9-8DE2-FF81EDF4B93A}" srcOrd="1" destOrd="0" parTransId="{30EFCF76-D3F2-4015-A7FF-90C95CDBFBA4}" sibTransId="{912BFFDD-67B1-4D4C-A5B4-4C463D6C8CB6}"/>
    <dgm:cxn modelId="{30961DD4-2C8B-4934-BDC3-621B581DC5A8}" type="presOf" srcId="{8279B299-821F-4C77-BF1A-866CA361F0CA}" destId="{A1F157DD-9A69-4AD7-A2EC-9447F337A96A}" srcOrd="0" destOrd="0" presId="urn:microsoft.com/office/officeart/2005/8/layout/default"/>
    <dgm:cxn modelId="{95D40C8B-0D17-46B8-8AF6-6DF33D34C755}" srcId="{325A3B0C-C22D-4B60-B5F2-80DE33F9F159}" destId="{64A71CBF-FEA9-4528-A2C8-578B6BD8C92E}" srcOrd="3" destOrd="0" parTransId="{E1DFF076-A748-4667-AA41-8F85C44D19B4}" sibTransId="{4488A601-E22D-494B-8040-CB80C35A2A07}"/>
    <dgm:cxn modelId="{4AABA815-B999-4582-8099-235D7A55C5FA}" type="presOf" srcId="{64A71CBF-FEA9-4528-A2C8-578B6BD8C92E}" destId="{14D63BE2-1F5D-426B-AE3F-082B7DB9DDF6}" srcOrd="0" destOrd="0" presId="urn:microsoft.com/office/officeart/2005/8/layout/default"/>
    <dgm:cxn modelId="{FE872ED0-3227-42D5-84CD-48272736C1BD}" type="presParOf" srcId="{9ED519C7-8EBA-4369-887A-7B6F8D62219B}" destId="{064FA7AA-04F8-4659-A781-90DC8A13F3EA}" srcOrd="0" destOrd="0" presId="urn:microsoft.com/office/officeart/2005/8/layout/default"/>
    <dgm:cxn modelId="{E6797EDD-A525-4DAB-85F0-1D1E126D8068}" type="presParOf" srcId="{9ED519C7-8EBA-4369-887A-7B6F8D62219B}" destId="{BDE62C05-C94F-4328-9C0E-6F1DA7AD183E}" srcOrd="1" destOrd="0" presId="urn:microsoft.com/office/officeart/2005/8/layout/default"/>
    <dgm:cxn modelId="{BC4D6881-BB84-498E-AE84-3D86A24A3531}" type="presParOf" srcId="{9ED519C7-8EBA-4369-887A-7B6F8D62219B}" destId="{31CFE43F-71A0-403B-A2C1-FF3917B207A7}" srcOrd="2" destOrd="0" presId="urn:microsoft.com/office/officeart/2005/8/layout/default"/>
    <dgm:cxn modelId="{40B0451D-D9EB-4036-8748-0D4090B7AD0B}" type="presParOf" srcId="{9ED519C7-8EBA-4369-887A-7B6F8D62219B}" destId="{DF9B23EA-D9CE-476A-8DCC-5F727BB6E189}" srcOrd="3" destOrd="0" presId="urn:microsoft.com/office/officeart/2005/8/layout/default"/>
    <dgm:cxn modelId="{14662EC9-8431-4B10-B66E-8CBD754ECF6D}" type="presParOf" srcId="{9ED519C7-8EBA-4369-887A-7B6F8D62219B}" destId="{A1F157DD-9A69-4AD7-A2EC-9447F337A96A}" srcOrd="4" destOrd="0" presId="urn:microsoft.com/office/officeart/2005/8/layout/default"/>
    <dgm:cxn modelId="{4E3525CC-AC6F-420C-A155-77B832EAF1EE}" type="presParOf" srcId="{9ED519C7-8EBA-4369-887A-7B6F8D62219B}" destId="{6564247B-0750-4ADA-A8BE-91069851F6FB}" srcOrd="5" destOrd="0" presId="urn:microsoft.com/office/officeart/2005/8/layout/default"/>
    <dgm:cxn modelId="{4D528787-D36D-450C-851A-F96F95EB3B21}" type="presParOf" srcId="{9ED519C7-8EBA-4369-887A-7B6F8D62219B}" destId="{14D63BE2-1F5D-426B-AE3F-082B7DB9DDF6}" srcOrd="6" destOrd="0" presId="urn:microsoft.com/office/officeart/2005/8/layout/default"/>
    <dgm:cxn modelId="{E07B473B-2638-43C7-9E65-0583F3777D3C}" type="presParOf" srcId="{9ED519C7-8EBA-4369-887A-7B6F8D62219B}" destId="{CAB6DB09-6005-4229-8AF3-65D65F90D540}" srcOrd="7" destOrd="0" presId="urn:microsoft.com/office/officeart/2005/8/layout/default"/>
    <dgm:cxn modelId="{9BE827DB-655E-4BDF-BB93-CC8FDBE7C667}" type="presParOf" srcId="{9ED519C7-8EBA-4369-887A-7B6F8D62219B}" destId="{4A0D3C6D-FB58-4F54-A684-0EC4E27DFAA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699781-D439-4AFC-86E8-59B56430BFCC}" type="doc">
      <dgm:prSet loTypeId="urn:microsoft.com/office/officeart/2005/8/layout/arrow2" loCatId="process" qsTypeId="urn:microsoft.com/office/officeart/2005/8/quickstyle/simple1" qsCatId="simple" csTypeId="urn:microsoft.com/office/officeart/2005/8/colors/colorful4" csCatId="colorful" phldr="1"/>
      <dgm:spPr/>
    </dgm:pt>
    <dgm:pt modelId="{3674B04C-97BF-42A6-BB26-CF6002C6E51B}">
      <dgm:prSet phldrT="[Text]"/>
      <dgm:spPr/>
      <dgm:t>
        <a:bodyPr/>
        <a:lstStyle/>
        <a:p>
          <a:r>
            <a:rPr lang="en-GB" dirty="0" smtClean="0"/>
            <a:t>Awareness</a:t>
          </a:r>
        </a:p>
      </dgm:t>
    </dgm:pt>
    <dgm:pt modelId="{4B2EC5CF-39FE-43CB-9A99-0E04936B2B94}" type="parTrans" cxnId="{1B5301CC-E558-4A52-9805-51BFF210133F}">
      <dgm:prSet/>
      <dgm:spPr/>
      <dgm:t>
        <a:bodyPr/>
        <a:lstStyle/>
        <a:p>
          <a:endParaRPr lang="en-GB"/>
        </a:p>
      </dgm:t>
    </dgm:pt>
    <dgm:pt modelId="{8D6CCC24-4D7A-4330-9F43-E1661CF161F3}" type="sibTrans" cxnId="{1B5301CC-E558-4A52-9805-51BFF210133F}">
      <dgm:prSet/>
      <dgm:spPr/>
      <dgm:t>
        <a:bodyPr/>
        <a:lstStyle/>
        <a:p>
          <a:endParaRPr lang="en-GB"/>
        </a:p>
      </dgm:t>
    </dgm:pt>
    <dgm:pt modelId="{84F57B4B-0DE5-478D-8A22-A20EB7A1C80B}">
      <dgm:prSet phldrT="[Text]"/>
      <dgm:spPr/>
      <dgm:t>
        <a:bodyPr/>
        <a:lstStyle/>
        <a:p>
          <a:r>
            <a:rPr lang="en-GB" dirty="0" smtClean="0"/>
            <a:t>Trust &amp; credibility</a:t>
          </a:r>
        </a:p>
      </dgm:t>
    </dgm:pt>
    <dgm:pt modelId="{AA4F9678-7550-4C7A-8E0A-2921AF1EEEAC}" type="parTrans" cxnId="{17FA993E-6F95-45B1-8C30-E0CF1E736114}">
      <dgm:prSet/>
      <dgm:spPr/>
      <dgm:t>
        <a:bodyPr/>
        <a:lstStyle/>
        <a:p>
          <a:endParaRPr lang="en-GB"/>
        </a:p>
      </dgm:t>
    </dgm:pt>
    <dgm:pt modelId="{55C07609-8B1A-4D65-9DAB-652C71FC41D2}" type="sibTrans" cxnId="{17FA993E-6F95-45B1-8C30-E0CF1E736114}">
      <dgm:prSet/>
      <dgm:spPr/>
      <dgm:t>
        <a:bodyPr/>
        <a:lstStyle/>
        <a:p>
          <a:endParaRPr lang="en-GB"/>
        </a:p>
      </dgm:t>
    </dgm:pt>
    <dgm:pt modelId="{D26C64D8-CAC1-4533-B0C9-1384BF862B0B}">
      <dgm:prSet phldrT="[Text]"/>
      <dgm:spPr/>
      <dgm:t>
        <a:bodyPr/>
        <a:lstStyle/>
        <a:p>
          <a:r>
            <a:rPr lang="en-GB" dirty="0" smtClean="0"/>
            <a:t>Enablement</a:t>
          </a:r>
        </a:p>
      </dgm:t>
    </dgm:pt>
    <dgm:pt modelId="{866C7E74-62F0-49D8-9459-C6E0D32176CA}" type="parTrans" cxnId="{5D525C45-EEC7-4D49-85DC-7A0C7518D926}">
      <dgm:prSet/>
      <dgm:spPr/>
      <dgm:t>
        <a:bodyPr/>
        <a:lstStyle/>
        <a:p>
          <a:endParaRPr lang="en-GB"/>
        </a:p>
      </dgm:t>
    </dgm:pt>
    <dgm:pt modelId="{0347CE84-DB93-4C36-9A36-8FC8223F4BB8}" type="sibTrans" cxnId="{5D525C45-EEC7-4D49-85DC-7A0C7518D926}">
      <dgm:prSet/>
      <dgm:spPr/>
      <dgm:t>
        <a:bodyPr/>
        <a:lstStyle/>
        <a:p>
          <a:endParaRPr lang="en-GB"/>
        </a:p>
      </dgm:t>
    </dgm:pt>
    <dgm:pt modelId="{47F784E6-1538-4A8A-A42A-B3DDE57BB5F9}">
      <dgm:prSet phldrT="[Text]"/>
      <dgm:spPr/>
      <dgm:t>
        <a:bodyPr/>
        <a:lstStyle/>
        <a:p>
          <a:r>
            <a:rPr lang="en-GB" dirty="0" smtClean="0"/>
            <a:t>Creating urgency</a:t>
          </a:r>
        </a:p>
        <a:p>
          <a:endParaRPr lang="en-GB" dirty="0"/>
        </a:p>
      </dgm:t>
    </dgm:pt>
    <dgm:pt modelId="{1CDE1F2D-0A5B-4F85-B86B-B0C4C2114330}" type="parTrans" cxnId="{FB31ECF4-01D8-463B-BD73-43B3110FDDCB}">
      <dgm:prSet/>
      <dgm:spPr/>
      <dgm:t>
        <a:bodyPr/>
        <a:lstStyle/>
        <a:p>
          <a:endParaRPr lang="en-GB"/>
        </a:p>
      </dgm:t>
    </dgm:pt>
    <dgm:pt modelId="{887956AB-A182-4F3D-9559-FFE6ED8059C1}" type="sibTrans" cxnId="{FB31ECF4-01D8-463B-BD73-43B3110FDDCB}">
      <dgm:prSet/>
      <dgm:spPr/>
      <dgm:t>
        <a:bodyPr/>
        <a:lstStyle/>
        <a:p>
          <a:endParaRPr lang="en-GB"/>
        </a:p>
      </dgm:t>
    </dgm:pt>
    <dgm:pt modelId="{C298BCAC-4821-427D-A868-792DE285040B}" type="pres">
      <dgm:prSet presAssocID="{10699781-D439-4AFC-86E8-59B56430BFCC}" presName="arrowDiagram" presStyleCnt="0">
        <dgm:presLayoutVars>
          <dgm:chMax val="5"/>
          <dgm:dir/>
          <dgm:resizeHandles val="exact"/>
        </dgm:presLayoutVars>
      </dgm:prSet>
      <dgm:spPr/>
    </dgm:pt>
    <dgm:pt modelId="{D052B1CB-3012-4EC2-A499-6A67AF742204}" type="pres">
      <dgm:prSet presAssocID="{10699781-D439-4AFC-86E8-59B56430BFCC}" presName="arrow" presStyleLbl="bgShp" presStyleIdx="0" presStyleCnt="1"/>
      <dgm:spPr/>
      <dgm:t>
        <a:bodyPr/>
        <a:lstStyle/>
        <a:p>
          <a:endParaRPr lang="en-GB"/>
        </a:p>
      </dgm:t>
    </dgm:pt>
    <dgm:pt modelId="{2EDB7586-4FCA-4562-9A6A-38A5D3684116}" type="pres">
      <dgm:prSet presAssocID="{10699781-D439-4AFC-86E8-59B56430BFCC}" presName="arrowDiagram4" presStyleCnt="0"/>
      <dgm:spPr/>
    </dgm:pt>
    <dgm:pt modelId="{E01A51CC-A11F-4CA3-8CE7-05B41BA8E6EA}" type="pres">
      <dgm:prSet presAssocID="{3674B04C-97BF-42A6-BB26-CF6002C6E51B}" presName="bullet4a" presStyleLbl="node1" presStyleIdx="0" presStyleCnt="4"/>
      <dgm:spPr/>
    </dgm:pt>
    <dgm:pt modelId="{DCD859B2-843B-4003-9603-610127B28CB3}" type="pres">
      <dgm:prSet presAssocID="{3674B04C-97BF-42A6-BB26-CF6002C6E51B}" presName="textBox4a" presStyleLbl="revTx" presStyleIdx="0" presStyleCnt="4">
        <dgm:presLayoutVars>
          <dgm:bulletEnabled val="1"/>
        </dgm:presLayoutVars>
      </dgm:prSet>
      <dgm:spPr/>
      <dgm:t>
        <a:bodyPr/>
        <a:lstStyle/>
        <a:p>
          <a:endParaRPr lang="en-GB"/>
        </a:p>
      </dgm:t>
    </dgm:pt>
    <dgm:pt modelId="{CDF1CD8F-00D4-43FC-A77A-B1FC77C7BA9A}" type="pres">
      <dgm:prSet presAssocID="{84F57B4B-0DE5-478D-8A22-A20EB7A1C80B}" presName="bullet4b" presStyleLbl="node1" presStyleIdx="1" presStyleCnt="4"/>
      <dgm:spPr/>
    </dgm:pt>
    <dgm:pt modelId="{EFAF015A-0E9A-4524-A903-DCC9F807BA86}" type="pres">
      <dgm:prSet presAssocID="{84F57B4B-0DE5-478D-8A22-A20EB7A1C80B}" presName="textBox4b" presStyleLbl="revTx" presStyleIdx="1" presStyleCnt="4">
        <dgm:presLayoutVars>
          <dgm:bulletEnabled val="1"/>
        </dgm:presLayoutVars>
      </dgm:prSet>
      <dgm:spPr/>
      <dgm:t>
        <a:bodyPr/>
        <a:lstStyle/>
        <a:p>
          <a:endParaRPr lang="en-GB"/>
        </a:p>
      </dgm:t>
    </dgm:pt>
    <dgm:pt modelId="{C9ABF78A-1273-4052-9560-D10456AC2342}" type="pres">
      <dgm:prSet presAssocID="{47F784E6-1538-4A8A-A42A-B3DDE57BB5F9}" presName="bullet4c" presStyleLbl="node1" presStyleIdx="2" presStyleCnt="4"/>
      <dgm:spPr/>
    </dgm:pt>
    <dgm:pt modelId="{78EA8D4A-BBB1-4413-81CD-8561FB07BD5C}" type="pres">
      <dgm:prSet presAssocID="{47F784E6-1538-4A8A-A42A-B3DDE57BB5F9}" presName="textBox4c" presStyleLbl="revTx" presStyleIdx="2" presStyleCnt="4">
        <dgm:presLayoutVars>
          <dgm:bulletEnabled val="1"/>
        </dgm:presLayoutVars>
      </dgm:prSet>
      <dgm:spPr/>
      <dgm:t>
        <a:bodyPr/>
        <a:lstStyle/>
        <a:p>
          <a:endParaRPr lang="en-GB"/>
        </a:p>
      </dgm:t>
    </dgm:pt>
    <dgm:pt modelId="{81492CB8-EC0D-4DCA-9764-EAB878285864}" type="pres">
      <dgm:prSet presAssocID="{D26C64D8-CAC1-4533-B0C9-1384BF862B0B}" presName="bullet4d" presStyleLbl="node1" presStyleIdx="3" presStyleCnt="4"/>
      <dgm:spPr/>
    </dgm:pt>
    <dgm:pt modelId="{DBF37034-BD3A-47E5-88B0-CE6D539CBFA3}" type="pres">
      <dgm:prSet presAssocID="{D26C64D8-CAC1-4533-B0C9-1384BF862B0B}" presName="textBox4d" presStyleLbl="revTx" presStyleIdx="3" presStyleCnt="4">
        <dgm:presLayoutVars>
          <dgm:bulletEnabled val="1"/>
        </dgm:presLayoutVars>
      </dgm:prSet>
      <dgm:spPr/>
      <dgm:t>
        <a:bodyPr/>
        <a:lstStyle/>
        <a:p>
          <a:endParaRPr lang="en-GB"/>
        </a:p>
      </dgm:t>
    </dgm:pt>
  </dgm:ptLst>
  <dgm:cxnLst>
    <dgm:cxn modelId="{1B5301CC-E558-4A52-9805-51BFF210133F}" srcId="{10699781-D439-4AFC-86E8-59B56430BFCC}" destId="{3674B04C-97BF-42A6-BB26-CF6002C6E51B}" srcOrd="0" destOrd="0" parTransId="{4B2EC5CF-39FE-43CB-9A99-0E04936B2B94}" sibTransId="{8D6CCC24-4D7A-4330-9F43-E1661CF161F3}"/>
    <dgm:cxn modelId="{FB31ECF4-01D8-463B-BD73-43B3110FDDCB}" srcId="{10699781-D439-4AFC-86E8-59B56430BFCC}" destId="{47F784E6-1538-4A8A-A42A-B3DDE57BB5F9}" srcOrd="2" destOrd="0" parTransId="{1CDE1F2D-0A5B-4F85-B86B-B0C4C2114330}" sibTransId="{887956AB-A182-4F3D-9559-FFE6ED8059C1}"/>
    <dgm:cxn modelId="{17FA993E-6F95-45B1-8C30-E0CF1E736114}" srcId="{10699781-D439-4AFC-86E8-59B56430BFCC}" destId="{84F57B4B-0DE5-478D-8A22-A20EB7A1C80B}" srcOrd="1" destOrd="0" parTransId="{AA4F9678-7550-4C7A-8E0A-2921AF1EEEAC}" sibTransId="{55C07609-8B1A-4D65-9DAB-652C71FC41D2}"/>
    <dgm:cxn modelId="{9AEE044B-7F80-4DCA-969E-822AB06948AE}" type="presOf" srcId="{3674B04C-97BF-42A6-BB26-CF6002C6E51B}" destId="{DCD859B2-843B-4003-9603-610127B28CB3}" srcOrd="0" destOrd="0" presId="urn:microsoft.com/office/officeart/2005/8/layout/arrow2"/>
    <dgm:cxn modelId="{5D525C45-EEC7-4D49-85DC-7A0C7518D926}" srcId="{10699781-D439-4AFC-86E8-59B56430BFCC}" destId="{D26C64D8-CAC1-4533-B0C9-1384BF862B0B}" srcOrd="3" destOrd="0" parTransId="{866C7E74-62F0-49D8-9459-C6E0D32176CA}" sibTransId="{0347CE84-DB93-4C36-9A36-8FC8223F4BB8}"/>
    <dgm:cxn modelId="{1441433C-411A-4186-B16F-E1501A2C6CA9}" type="presOf" srcId="{10699781-D439-4AFC-86E8-59B56430BFCC}" destId="{C298BCAC-4821-427D-A868-792DE285040B}" srcOrd="0" destOrd="0" presId="urn:microsoft.com/office/officeart/2005/8/layout/arrow2"/>
    <dgm:cxn modelId="{B8216E04-72F3-4068-BAFF-329A3F153FFD}" type="presOf" srcId="{D26C64D8-CAC1-4533-B0C9-1384BF862B0B}" destId="{DBF37034-BD3A-47E5-88B0-CE6D539CBFA3}" srcOrd="0" destOrd="0" presId="urn:microsoft.com/office/officeart/2005/8/layout/arrow2"/>
    <dgm:cxn modelId="{A2671601-77F0-4486-9988-8A1AF695AACD}" type="presOf" srcId="{47F784E6-1538-4A8A-A42A-B3DDE57BB5F9}" destId="{78EA8D4A-BBB1-4413-81CD-8561FB07BD5C}" srcOrd="0" destOrd="0" presId="urn:microsoft.com/office/officeart/2005/8/layout/arrow2"/>
    <dgm:cxn modelId="{92E0B2FE-3941-4869-8505-519D25CC9DFD}" type="presOf" srcId="{84F57B4B-0DE5-478D-8A22-A20EB7A1C80B}" destId="{EFAF015A-0E9A-4524-A903-DCC9F807BA86}" srcOrd="0" destOrd="0" presId="urn:microsoft.com/office/officeart/2005/8/layout/arrow2"/>
    <dgm:cxn modelId="{EF45076D-16C9-44A7-B2FB-E1A0ADB4D781}" type="presParOf" srcId="{C298BCAC-4821-427D-A868-792DE285040B}" destId="{D052B1CB-3012-4EC2-A499-6A67AF742204}" srcOrd="0" destOrd="0" presId="urn:microsoft.com/office/officeart/2005/8/layout/arrow2"/>
    <dgm:cxn modelId="{6E64C88F-DE12-4B92-A1BB-382ED37A29BB}" type="presParOf" srcId="{C298BCAC-4821-427D-A868-792DE285040B}" destId="{2EDB7586-4FCA-4562-9A6A-38A5D3684116}" srcOrd="1" destOrd="0" presId="urn:microsoft.com/office/officeart/2005/8/layout/arrow2"/>
    <dgm:cxn modelId="{38B559DB-082A-4ABD-8052-536DB0B181A4}" type="presParOf" srcId="{2EDB7586-4FCA-4562-9A6A-38A5D3684116}" destId="{E01A51CC-A11F-4CA3-8CE7-05B41BA8E6EA}" srcOrd="0" destOrd="0" presId="urn:microsoft.com/office/officeart/2005/8/layout/arrow2"/>
    <dgm:cxn modelId="{FA796C70-2B12-45AA-A163-D0A34DC6BA94}" type="presParOf" srcId="{2EDB7586-4FCA-4562-9A6A-38A5D3684116}" destId="{DCD859B2-843B-4003-9603-610127B28CB3}" srcOrd="1" destOrd="0" presId="urn:microsoft.com/office/officeart/2005/8/layout/arrow2"/>
    <dgm:cxn modelId="{76EA9F3D-3701-44D4-BD00-18CD98F32B89}" type="presParOf" srcId="{2EDB7586-4FCA-4562-9A6A-38A5D3684116}" destId="{CDF1CD8F-00D4-43FC-A77A-B1FC77C7BA9A}" srcOrd="2" destOrd="0" presId="urn:microsoft.com/office/officeart/2005/8/layout/arrow2"/>
    <dgm:cxn modelId="{6662B407-CD6C-4A80-9599-F8BA3D1D9755}" type="presParOf" srcId="{2EDB7586-4FCA-4562-9A6A-38A5D3684116}" destId="{EFAF015A-0E9A-4524-A903-DCC9F807BA86}" srcOrd="3" destOrd="0" presId="urn:microsoft.com/office/officeart/2005/8/layout/arrow2"/>
    <dgm:cxn modelId="{F8670585-1C22-4572-A464-FDF68D7F2593}" type="presParOf" srcId="{2EDB7586-4FCA-4562-9A6A-38A5D3684116}" destId="{C9ABF78A-1273-4052-9560-D10456AC2342}" srcOrd="4" destOrd="0" presId="urn:microsoft.com/office/officeart/2005/8/layout/arrow2"/>
    <dgm:cxn modelId="{CFACDCC3-9DAE-44B2-AF33-1203F06DF7E5}" type="presParOf" srcId="{2EDB7586-4FCA-4562-9A6A-38A5D3684116}" destId="{78EA8D4A-BBB1-4413-81CD-8561FB07BD5C}" srcOrd="5" destOrd="0" presId="urn:microsoft.com/office/officeart/2005/8/layout/arrow2"/>
    <dgm:cxn modelId="{EBE9EBAB-115D-49A9-902A-99A0A536A433}" type="presParOf" srcId="{2EDB7586-4FCA-4562-9A6A-38A5D3684116}" destId="{81492CB8-EC0D-4DCA-9764-EAB878285864}" srcOrd="6" destOrd="0" presId="urn:microsoft.com/office/officeart/2005/8/layout/arrow2"/>
    <dgm:cxn modelId="{29F96A8F-F53A-4E33-860A-7AF31370E9C4}" type="presParOf" srcId="{2EDB7586-4FCA-4562-9A6A-38A5D3684116}" destId="{DBF37034-BD3A-47E5-88B0-CE6D539CBFA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27177-360A-4819-A595-6672F5F1B89E}">
      <dsp:nvSpPr>
        <dsp:cNvPr id="0" name=""/>
        <dsp:cNvSpPr/>
      </dsp:nvSpPr>
      <dsp:spPr>
        <a:xfrm>
          <a:off x="916483" y="1984"/>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Living circumstances</a:t>
          </a:r>
          <a:endParaRPr lang="en-GB" sz="2100" kern="1200" dirty="0"/>
        </a:p>
      </dsp:txBody>
      <dsp:txXfrm>
        <a:off x="916483" y="1984"/>
        <a:ext cx="2030015" cy="1218009"/>
      </dsp:txXfrm>
    </dsp:sp>
    <dsp:sp modelId="{CD37A051-C5BA-4011-B6F8-06452F306CCE}">
      <dsp:nvSpPr>
        <dsp:cNvPr id="0" name=""/>
        <dsp:cNvSpPr/>
      </dsp:nvSpPr>
      <dsp:spPr>
        <a:xfrm>
          <a:off x="3149500"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Energy usage</a:t>
          </a:r>
          <a:endParaRPr lang="en-GB" sz="2100" kern="1200" dirty="0"/>
        </a:p>
      </dsp:txBody>
      <dsp:txXfrm>
        <a:off x="3149500" y="1984"/>
        <a:ext cx="2030015" cy="1218009"/>
      </dsp:txXfrm>
    </dsp:sp>
    <dsp:sp modelId="{5FDB2F96-53DE-4754-9D20-4BC6CAC757A8}">
      <dsp:nvSpPr>
        <dsp:cNvPr id="0" name=""/>
        <dsp:cNvSpPr/>
      </dsp:nvSpPr>
      <dsp:spPr>
        <a:xfrm>
          <a:off x="916483" y="1422995"/>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Coping strategies</a:t>
          </a:r>
          <a:endParaRPr lang="en-GB" sz="2100" kern="1200" dirty="0"/>
        </a:p>
      </dsp:txBody>
      <dsp:txXfrm>
        <a:off x="916483" y="1422995"/>
        <a:ext cx="2030015" cy="1218009"/>
      </dsp:txXfrm>
    </dsp:sp>
    <dsp:sp modelId="{2D2D6D61-2942-47A0-A788-34D261FBBC2F}">
      <dsp:nvSpPr>
        <dsp:cNvPr id="0" name=""/>
        <dsp:cNvSpPr/>
      </dsp:nvSpPr>
      <dsp:spPr>
        <a:xfrm>
          <a:off x="3149500" y="1422995"/>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Attitudes to measures</a:t>
          </a:r>
          <a:endParaRPr lang="en-GB" sz="2100" kern="1200" dirty="0"/>
        </a:p>
      </dsp:txBody>
      <dsp:txXfrm>
        <a:off x="3149500" y="1422995"/>
        <a:ext cx="2030015" cy="1218009"/>
      </dsp:txXfrm>
    </dsp:sp>
    <dsp:sp modelId="{89D9FAF1-4BD8-4DEA-BCC3-C6D70D3AB4C1}">
      <dsp:nvSpPr>
        <dsp:cNvPr id="0" name=""/>
        <dsp:cNvSpPr/>
      </dsp:nvSpPr>
      <dsp:spPr>
        <a:xfrm>
          <a:off x="2032992" y="2844006"/>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Preferred communication channels</a:t>
          </a:r>
          <a:endParaRPr lang="en-GB" sz="2100" kern="1200" dirty="0"/>
        </a:p>
      </dsp:txBody>
      <dsp:txXfrm>
        <a:off x="2032992"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799EB-5242-4683-B3F2-6CA759507BA0}">
      <dsp:nvSpPr>
        <dsp:cNvPr id="0" name=""/>
        <dsp:cNvSpPr/>
      </dsp:nvSpPr>
      <dsp:spPr>
        <a:xfrm>
          <a:off x="179500" y="188930"/>
          <a:ext cx="8745461" cy="5571670"/>
        </a:xfrm>
        <a:prstGeom prst="circularArrow">
          <a:avLst>
            <a:gd name="adj1" fmla="val 5544"/>
            <a:gd name="adj2" fmla="val 330680"/>
            <a:gd name="adj3" fmla="val 14523337"/>
            <a:gd name="adj4" fmla="val 16945910"/>
            <a:gd name="adj5" fmla="val 5757"/>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61166-0297-437E-9DF8-286F8130F960}">
      <dsp:nvSpPr>
        <dsp:cNvPr id="0" name=""/>
        <dsp:cNvSpPr/>
      </dsp:nvSpPr>
      <dsp:spPr>
        <a:xfrm>
          <a:off x="3689577" y="360037"/>
          <a:ext cx="1725307" cy="598362"/>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Financial pressures</a:t>
          </a:r>
          <a:endParaRPr lang="en-GB" sz="1500" kern="1200" dirty="0"/>
        </a:p>
      </dsp:txBody>
      <dsp:txXfrm>
        <a:off x="3718787" y="389247"/>
        <a:ext cx="1666887" cy="539942"/>
      </dsp:txXfrm>
    </dsp:sp>
    <dsp:sp modelId="{BC94819A-DC97-48FB-8637-8003DA4CB13C}">
      <dsp:nvSpPr>
        <dsp:cNvPr id="0" name=""/>
        <dsp:cNvSpPr/>
      </dsp:nvSpPr>
      <dsp:spPr>
        <a:xfrm>
          <a:off x="7311188" y="2520291"/>
          <a:ext cx="1725307" cy="598362"/>
        </a:xfrm>
        <a:prstGeom prst="roundRect">
          <a:avLst/>
        </a:prstGeom>
        <a:solidFill>
          <a:schemeClr val="accent1">
            <a:shade val="50000"/>
            <a:hueOff val="333101"/>
            <a:satOff val="-33358"/>
            <a:lumOff val="221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Fear of the future</a:t>
          </a:r>
          <a:endParaRPr lang="en-GB" sz="1500" kern="1200" dirty="0"/>
        </a:p>
      </dsp:txBody>
      <dsp:txXfrm>
        <a:off x="7340398" y="2549501"/>
        <a:ext cx="1666887" cy="539942"/>
      </dsp:txXfrm>
    </dsp:sp>
    <dsp:sp modelId="{2EB3784E-CA28-46EB-B302-7611309CDFEE}">
      <dsp:nvSpPr>
        <dsp:cNvPr id="0" name=""/>
        <dsp:cNvSpPr/>
      </dsp:nvSpPr>
      <dsp:spPr>
        <a:xfrm>
          <a:off x="6156173" y="4752530"/>
          <a:ext cx="1725307" cy="598362"/>
        </a:xfrm>
        <a:prstGeom prst="roundRect">
          <a:avLst/>
        </a:prstGeom>
        <a:solidFill>
          <a:schemeClr val="accent1">
            <a:shade val="50000"/>
            <a:hueOff val="666203"/>
            <a:satOff val="-66716"/>
            <a:lumOff val="443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Personal crises</a:t>
          </a:r>
          <a:endParaRPr lang="en-GB" sz="1500" kern="1200" dirty="0"/>
        </a:p>
      </dsp:txBody>
      <dsp:txXfrm>
        <a:off x="6185383" y="4781740"/>
        <a:ext cx="1666887" cy="539942"/>
      </dsp:txXfrm>
    </dsp:sp>
    <dsp:sp modelId="{6FA6C3F5-C204-45E2-B28E-0C67303ACE23}">
      <dsp:nvSpPr>
        <dsp:cNvPr id="0" name=""/>
        <dsp:cNvSpPr/>
      </dsp:nvSpPr>
      <dsp:spPr>
        <a:xfrm>
          <a:off x="1619656" y="4824531"/>
          <a:ext cx="1725307" cy="598362"/>
        </a:xfrm>
        <a:prstGeom prst="roundRect">
          <a:avLst/>
        </a:prstGeom>
        <a:solidFill>
          <a:schemeClr val="accent1">
            <a:shade val="50000"/>
            <a:hueOff val="666203"/>
            <a:satOff val="-66716"/>
            <a:lumOff val="443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Pressurised daily routines</a:t>
          </a:r>
          <a:endParaRPr lang="en-GB" sz="1500" kern="1200" dirty="0"/>
        </a:p>
      </dsp:txBody>
      <dsp:txXfrm>
        <a:off x="1648866" y="4853741"/>
        <a:ext cx="1666887" cy="539942"/>
      </dsp:txXfrm>
    </dsp:sp>
    <dsp:sp modelId="{54C79E89-C443-43C5-9832-53CEC94EED75}">
      <dsp:nvSpPr>
        <dsp:cNvPr id="0" name=""/>
        <dsp:cNvSpPr/>
      </dsp:nvSpPr>
      <dsp:spPr>
        <a:xfrm>
          <a:off x="0" y="2304268"/>
          <a:ext cx="1861240" cy="701331"/>
        </a:xfrm>
        <a:prstGeom prst="roundRect">
          <a:avLst/>
        </a:prstGeom>
        <a:solidFill>
          <a:schemeClr val="accent1">
            <a:shade val="50000"/>
            <a:hueOff val="333101"/>
            <a:satOff val="-33358"/>
            <a:lumOff val="221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Feeling cold</a:t>
          </a:r>
          <a:endParaRPr lang="en-GB" sz="1500" kern="1200"/>
        </a:p>
      </dsp:txBody>
      <dsp:txXfrm>
        <a:off x="34236" y="2338504"/>
        <a:ext cx="1792768" cy="632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2DDD2-637C-4FE3-92A9-18F8656C4B20}">
      <dsp:nvSpPr>
        <dsp:cNvPr id="0" name=""/>
        <dsp:cNvSpPr/>
      </dsp:nvSpPr>
      <dsp:spPr>
        <a:xfrm>
          <a:off x="2039348" y="1702134"/>
          <a:ext cx="1393911" cy="139391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Short-term horizons</a:t>
          </a:r>
          <a:endParaRPr lang="en-GB" sz="1800" kern="1200" dirty="0"/>
        </a:p>
      </dsp:txBody>
      <dsp:txXfrm>
        <a:off x="2243482" y="1906268"/>
        <a:ext cx="985643" cy="985643"/>
      </dsp:txXfrm>
    </dsp:sp>
    <dsp:sp modelId="{E9020C3F-C783-4EFA-A166-9C06E4BF94D8}">
      <dsp:nvSpPr>
        <dsp:cNvPr id="0" name=""/>
        <dsp:cNvSpPr/>
      </dsp:nvSpPr>
      <dsp:spPr>
        <a:xfrm rot="10800000">
          <a:off x="624444" y="2200458"/>
          <a:ext cx="1337084" cy="39726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94584D-D2BD-40D3-B6BD-5BC6DAF44F84}">
      <dsp:nvSpPr>
        <dsp:cNvPr id="0" name=""/>
        <dsp:cNvSpPr/>
      </dsp:nvSpPr>
      <dsp:spPr>
        <a:xfrm>
          <a:off x="136575" y="2008795"/>
          <a:ext cx="975738" cy="78059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smtClean="0"/>
            <a:t>Salary cycles</a:t>
          </a:r>
          <a:endParaRPr lang="en-GB" sz="1400" kern="1200" dirty="0"/>
        </a:p>
      </dsp:txBody>
      <dsp:txXfrm>
        <a:off x="159438" y="2031658"/>
        <a:ext cx="930012" cy="734864"/>
      </dsp:txXfrm>
    </dsp:sp>
    <dsp:sp modelId="{7596F201-55EB-4ED9-AD7B-F30714E93494}">
      <dsp:nvSpPr>
        <dsp:cNvPr id="0" name=""/>
        <dsp:cNvSpPr/>
      </dsp:nvSpPr>
      <dsp:spPr>
        <a:xfrm rot="12960000">
          <a:off x="900093" y="1352097"/>
          <a:ext cx="1337084" cy="397264"/>
        </a:xfrm>
        <a:prstGeom prst="leftArrow">
          <a:avLst>
            <a:gd name="adj1" fmla="val 60000"/>
            <a:gd name="adj2" fmla="val 50000"/>
          </a:avLst>
        </a:prstGeom>
        <a:solidFill>
          <a:schemeClr val="accent4">
            <a:hueOff val="3552727"/>
            <a:satOff val="-3063"/>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458C64-E29F-4238-A892-0BC5ACE1DC1B}">
      <dsp:nvSpPr>
        <dsp:cNvPr id="0" name=""/>
        <dsp:cNvSpPr/>
      </dsp:nvSpPr>
      <dsp:spPr>
        <a:xfrm>
          <a:off x="539904" y="767475"/>
          <a:ext cx="975738" cy="780590"/>
        </a:xfrm>
        <a:prstGeom prst="roundRect">
          <a:avLst>
            <a:gd name="adj" fmla="val 10000"/>
          </a:avLst>
        </a:prstGeom>
        <a:solidFill>
          <a:schemeClr val="accent4">
            <a:hueOff val="3552727"/>
            <a:satOff val="-3063"/>
            <a:lumOff val="-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smtClean="0"/>
            <a:t>Tenure</a:t>
          </a:r>
          <a:endParaRPr lang="en-GB" sz="1400" kern="1200" dirty="0"/>
        </a:p>
      </dsp:txBody>
      <dsp:txXfrm>
        <a:off x="562767" y="790338"/>
        <a:ext cx="930012" cy="734864"/>
      </dsp:txXfrm>
    </dsp:sp>
    <dsp:sp modelId="{07786979-2D73-4698-8449-A401FDDAEA3B}">
      <dsp:nvSpPr>
        <dsp:cNvPr id="0" name=""/>
        <dsp:cNvSpPr/>
      </dsp:nvSpPr>
      <dsp:spPr>
        <a:xfrm rot="15120000">
          <a:off x="1621752" y="827781"/>
          <a:ext cx="1337084" cy="397264"/>
        </a:xfrm>
        <a:prstGeom prst="leftArrow">
          <a:avLst>
            <a:gd name="adj1" fmla="val 60000"/>
            <a:gd name="adj2" fmla="val 50000"/>
          </a:avLst>
        </a:prstGeom>
        <a:solidFill>
          <a:schemeClr val="accent4">
            <a:hueOff val="7105453"/>
            <a:satOff val="-6125"/>
            <a:lumOff val="-7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4EE711-9968-4D2D-B154-D576A3218FD2}">
      <dsp:nvSpPr>
        <dsp:cNvPr id="0" name=""/>
        <dsp:cNvSpPr/>
      </dsp:nvSpPr>
      <dsp:spPr>
        <a:xfrm>
          <a:off x="1595834" y="297"/>
          <a:ext cx="975738" cy="780590"/>
        </a:xfrm>
        <a:prstGeom prst="roundRect">
          <a:avLst>
            <a:gd name="adj" fmla="val 10000"/>
          </a:avLst>
        </a:prstGeom>
        <a:solidFill>
          <a:schemeClr val="accent4">
            <a:hueOff val="7105453"/>
            <a:satOff val="-6125"/>
            <a:lumOff val="-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smtClean="0"/>
            <a:t>Transience</a:t>
          </a:r>
          <a:endParaRPr lang="en-GB" sz="1400" kern="1200" dirty="0"/>
        </a:p>
      </dsp:txBody>
      <dsp:txXfrm>
        <a:off x="1618697" y="23160"/>
        <a:ext cx="930012" cy="734864"/>
      </dsp:txXfrm>
    </dsp:sp>
    <dsp:sp modelId="{02CAF54A-9570-4CB3-AC19-CC83529A9312}">
      <dsp:nvSpPr>
        <dsp:cNvPr id="0" name=""/>
        <dsp:cNvSpPr/>
      </dsp:nvSpPr>
      <dsp:spPr>
        <a:xfrm rot="17280000">
          <a:off x="2513771" y="827781"/>
          <a:ext cx="1337084" cy="397264"/>
        </a:xfrm>
        <a:prstGeom prst="leftArrow">
          <a:avLst>
            <a:gd name="adj1" fmla="val 60000"/>
            <a:gd name="adj2" fmla="val 50000"/>
          </a:avLst>
        </a:prstGeom>
        <a:solidFill>
          <a:schemeClr val="accent4">
            <a:hueOff val="10658180"/>
            <a:satOff val="-9188"/>
            <a:lumOff val="-10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86389D-B866-4AB6-8F84-EDD983C44B44}">
      <dsp:nvSpPr>
        <dsp:cNvPr id="0" name=""/>
        <dsp:cNvSpPr/>
      </dsp:nvSpPr>
      <dsp:spPr>
        <a:xfrm>
          <a:off x="2901035" y="297"/>
          <a:ext cx="975738" cy="780590"/>
        </a:xfrm>
        <a:prstGeom prst="roundRect">
          <a:avLst>
            <a:gd name="adj" fmla="val 10000"/>
          </a:avLst>
        </a:prstGeom>
        <a:solidFill>
          <a:schemeClr val="accent4">
            <a:hueOff val="10658180"/>
            <a:satOff val="-9188"/>
            <a:lumOff val="-10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smtClean="0"/>
            <a:t>Anxiety about bills</a:t>
          </a:r>
          <a:endParaRPr lang="en-GB" sz="1400" kern="1200" dirty="0"/>
        </a:p>
      </dsp:txBody>
      <dsp:txXfrm>
        <a:off x="2923898" y="23160"/>
        <a:ext cx="930012" cy="734864"/>
      </dsp:txXfrm>
    </dsp:sp>
    <dsp:sp modelId="{D1BBBBF6-D5C2-4B33-8776-0021016EB0A5}">
      <dsp:nvSpPr>
        <dsp:cNvPr id="0" name=""/>
        <dsp:cNvSpPr/>
      </dsp:nvSpPr>
      <dsp:spPr>
        <a:xfrm rot="19440000">
          <a:off x="3235430" y="1352097"/>
          <a:ext cx="1337084" cy="397264"/>
        </a:xfrm>
        <a:prstGeom prst="leftArrow">
          <a:avLst>
            <a:gd name="adj1" fmla="val 60000"/>
            <a:gd name="adj2" fmla="val 50000"/>
          </a:avLst>
        </a:prstGeom>
        <a:solidFill>
          <a:schemeClr val="accent4">
            <a:hueOff val="14210906"/>
            <a:satOff val="-12250"/>
            <a:lumOff val="-14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45C666-D17D-4CF0-962B-AE39E4A5114F}">
      <dsp:nvSpPr>
        <dsp:cNvPr id="0" name=""/>
        <dsp:cNvSpPr/>
      </dsp:nvSpPr>
      <dsp:spPr>
        <a:xfrm>
          <a:off x="3956965" y="767475"/>
          <a:ext cx="975738" cy="780590"/>
        </a:xfrm>
        <a:prstGeom prst="roundRect">
          <a:avLst>
            <a:gd name="adj" fmla="val 10000"/>
          </a:avLst>
        </a:prstGeom>
        <a:solidFill>
          <a:schemeClr val="accent4">
            <a:hueOff val="14210906"/>
            <a:satOff val="-12250"/>
            <a:lumOff val="-1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smtClean="0"/>
            <a:t>Financial juggling</a:t>
          </a:r>
          <a:endParaRPr lang="en-GB" sz="1400" kern="1200" dirty="0"/>
        </a:p>
      </dsp:txBody>
      <dsp:txXfrm>
        <a:off x="3979828" y="790338"/>
        <a:ext cx="930012" cy="734864"/>
      </dsp:txXfrm>
    </dsp:sp>
    <dsp:sp modelId="{7425D8E4-E83E-43D0-AE23-411E7A17154C}">
      <dsp:nvSpPr>
        <dsp:cNvPr id="0" name=""/>
        <dsp:cNvSpPr/>
      </dsp:nvSpPr>
      <dsp:spPr>
        <a:xfrm>
          <a:off x="3511079" y="2200458"/>
          <a:ext cx="1337084" cy="397264"/>
        </a:xfrm>
        <a:prstGeom prst="leftArrow">
          <a:avLst>
            <a:gd name="adj1" fmla="val 60000"/>
            <a:gd name="adj2" fmla="val 50000"/>
          </a:avLst>
        </a:prstGeom>
        <a:solidFill>
          <a:schemeClr val="accent4">
            <a:hueOff val="17763633"/>
            <a:satOff val="-15313"/>
            <a:lumOff val="-17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3D0B1F-028B-4C7D-9A24-22C5E8E8620A}">
      <dsp:nvSpPr>
        <dsp:cNvPr id="0" name=""/>
        <dsp:cNvSpPr/>
      </dsp:nvSpPr>
      <dsp:spPr>
        <a:xfrm>
          <a:off x="4360294" y="2008795"/>
          <a:ext cx="975738" cy="780590"/>
        </a:xfrm>
        <a:prstGeom prst="roundRect">
          <a:avLst>
            <a:gd name="adj" fmla="val 10000"/>
          </a:avLst>
        </a:prstGeom>
        <a:solidFill>
          <a:schemeClr val="accent4">
            <a:hueOff val="17763633"/>
            <a:satOff val="-15313"/>
            <a:lumOff val="-1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smtClean="0"/>
            <a:t>Temporary contracts</a:t>
          </a:r>
          <a:endParaRPr lang="en-GB" sz="1400" kern="1200" dirty="0"/>
        </a:p>
      </dsp:txBody>
      <dsp:txXfrm>
        <a:off x="4383157" y="2031658"/>
        <a:ext cx="930012" cy="734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A2E68-5DC4-47BC-950E-AEB002E67833}">
      <dsp:nvSpPr>
        <dsp:cNvPr id="0" name=""/>
        <dsp:cNvSpPr/>
      </dsp:nvSpPr>
      <dsp:spPr>
        <a:xfrm rot="5400000">
          <a:off x="513948" y="1312414"/>
          <a:ext cx="1538357" cy="2559791"/>
        </a:xfrm>
        <a:prstGeom prst="corner">
          <a:avLst>
            <a:gd name="adj1" fmla="val 16120"/>
            <a:gd name="adj2" fmla="val 16110"/>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0BBD1-FE6C-43BE-9A62-51FB4A030B83}">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smtClean="0">
              <a:solidFill>
                <a:schemeClr val="tx2"/>
              </a:solidFill>
            </a:rPr>
            <a:t>Short horizons:</a:t>
          </a:r>
        </a:p>
        <a:p>
          <a:pPr lvl="0" algn="l" defTabSz="800100">
            <a:lnSpc>
              <a:spcPct val="90000"/>
            </a:lnSpc>
            <a:spcBef>
              <a:spcPct val="0"/>
            </a:spcBef>
            <a:spcAft>
              <a:spcPct val="35000"/>
            </a:spcAft>
          </a:pPr>
          <a:r>
            <a:rPr lang="en-GB" sz="1800" kern="1200" dirty="0" smtClean="0"/>
            <a:t>Private renters</a:t>
          </a:r>
        </a:p>
        <a:p>
          <a:pPr lvl="0" algn="l" defTabSz="800100">
            <a:lnSpc>
              <a:spcPct val="90000"/>
            </a:lnSpc>
            <a:spcBef>
              <a:spcPct val="0"/>
            </a:spcBef>
            <a:spcAft>
              <a:spcPct val="35000"/>
            </a:spcAft>
          </a:pPr>
          <a:r>
            <a:rPr lang="en-GB" sz="1800" kern="1200" dirty="0" smtClean="0"/>
            <a:t>Transient</a:t>
          </a:r>
        </a:p>
        <a:p>
          <a:pPr lvl="0" algn="l" defTabSz="800100">
            <a:lnSpc>
              <a:spcPct val="90000"/>
            </a:lnSpc>
            <a:spcBef>
              <a:spcPct val="0"/>
            </a:spcBef>
            <a:spcAft>
              <a:spcPct val="35000"/>
            </a:spcAft>
          </a:pPr>
          <a:r>
            <a:rPr lang="en-GB" sz="1800" kern="1200" dirty="0" smtClean="0"/>
            <a:t>Pre-payment meters</a:t>
          </a:r>
        </a:p>
        <a:p>
          <a:pPr lvl="0" algn="l" defTabSz="800100">
            <a:lnSpc>
              <a:spcPct val="90000"/>
            </a:lnSpc>
            <a:spcBef>
              <a:spcPct val="0"/>
            </a:spcBef>
            <a:spcAft>
              <a:spcPct val="35000"/>
            </a:spcAft>
          </a:pPr>
          <a:r>
            <a:rPr lang="en-GB" sz="1800" kern="1200" dirty="0" smtClean="0"/>
            <a:t>Very pressurised lives</a:t>
          </a:r>
        </a:p>
      </dsp:txBody>
      <dsp:txXfrm>
        <a:off x="257157" y="2077240"/>
        <a:ext cx="2310994" cy="2025722"/>
      </dsp:txXfrm>
    </dsp:sp>
    <dsp:sp modelId="{6684DA3F-B7BB-41D0-B373-9D502DA02D0F}">
      <dsp:nvSpPr>
        <dsp:cNvPr id="0" name=""/>
        <dsp:cNvSpPr/>
      </dsp:nvSpPr>
      <dsp:spPr>
        <a:xfrm>
          <a:off x="2132115" y="1123959"/>
          <a:ext cx="436036" cy="436036"/>
        </a:xfrm>
        <a:prstGeom prst="triangle">
          <a:avLst>
            <a:gd name="adj" fmla="val 100000"/>
          </a:avLst>
        </a:prstGeom>
        <a:solidFill>
          <a:schemeClr val="accent2">
            <a:alpha val="90000"/>
            <a:hueOff val="0"/>
            <a:satOff val="0"/>
            <a:lumOff val="0"/>
            <a:alphaOff val="-1000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29A8BE34-66ED-4077-A442-9E0B6DEE91A3}">
      <dsp:nvSpPr>
        <dsp:cNvPr id="0" name=""/>
        <dsp:cNvSpPr/>
      </dsp:nvSpPr>
      <dsp:spPr>
        <a:xfrm rot="5400000">
          <a:off x="3343056" y="612348"/>
          <a:ext cx="1538357" cy="2559791"/>
        </a:xfrm>
        <a:prstGeom prst="corner">
          <a:avLst>
            <a:gd name="adj1" fmla="val 16120"/>
            <a:gd name="adj2" fmla="val 16110"/>
          </a:avLst>
        </a:prstGeom>
        <a:solidFill>
          <a:schemeClr val="accent2">
            <a:alpha val="90000"/>
            <a:hueOff val="0"/>
            <a:satOff val="0"/>
            <a:lumOff val="0"/>
            <a:alphaOff val="-2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DA5B621B-C60B-437E-9E62-4E0CB12D6533}">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smtClean="0">
              <a:solidFill>
                <a:schemeClr val="tx2"/>
              </a:solidFill>
            </a:rPr>
            <a:t>Slightly longer horizons:</a:t>
          </a:r>
        </a:p>
        <a:p>
          <a:pPr lvl="0" algn="l" defTabSz="800100">
            <a:lnSpc>
              <a:spcPct val="90000"/>
            </a:lnSpc>
            <a:spcBef>
              <a:spcPct val="0"/>
            </a:spcBef>
            <a:spcAft>
              <a:spcPct val="35000"/>
            </a:spcAft>
          </a:pPr>
          <a:r>
            <a:rPr lang="en-GB" sz="1800" kern="1200" dirty="0" smtClean="0"/>
            <a:t>Social renters</a:t>
          </a:r>
        </a:p>
        <a:p>
          <a:pPr lvl="0" algn="l" defTabSz="800100">
            <a:lnSpc>
              <a:spcPct val="90000"/>
            </a:lnSpc>
            <a:spcBef>
              <a:spcPct val="0"/>
            </a:spcBef>
            <a:spcAft>
              <a:spcPct val="35000"/>
            </a:spcAft>
          </a:pPr>
          <a:r>
            <a:rPr lang="en-GB" sz="1800" kern="1200" dirty="0" smtClean="0"/>
            <a:t>Monthly pay</a:t>
          </a:r>
        </a:p>
      </dsp:txBody>
      <dsp:txXfrm>
        <a:off x="3086266" y="1377174"/>
        <a:ext cx="2310994" cy="2025722"/>
      </dsp:txXfrm>
    </dsp:sp>
    <dsp:sp modelId="{8A009D14-6FCC-4F3C-817A-92C34C69BCBE}">
      <dsp:nvSpPr>
        <dsp:cNvPr id="0" name=""/>
        <dsp:cNvSpPr/>
      </dsp:nvSpPr>
      <dsp:spPr>
        <a:xfrm>
          <a:off x="4961224" y="423894"/>
          <a:ext cx="436036" cy="436036"/>
        </a:xfrm>
        <a:prstGeom prst="triangle">
          <a:avLst>
            <a:gd name="adj" fmla="val 100000"/>
          </a:avLst>
        </a:prstGeom>
        <a:solidFill>
          <a:schemeClr val="accent2">
            <a:alpha val="90000"/>
            <a:hueOff val="0"/>
            <a:satOff val="0"/>
            <a:lumOff val="0"/>
            <a:alphaOff val="-3000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27B2990E-1481-4C8A-B9D3-D8E4209BE477}">
      <dsp:nvSpPr>
        <dsp:cNvPr id="0" name=""/>
        <dsp:cNvSpPr/>
      </dsp:nvSpPr>
      <dsp:spPr>
        <a:xfrm rot="5400000">
          <a:off x="6172165" y="-87716"/>
          <a:ext cx="1538357" cy="2559791"/>
        </a:xfrm>
        <a:prstGeom prst="corner">
          <a:avLst>
            <a:gd name="adj1" fmla="val 16120"/>
            <a:gd name="adj2" fmla="val 16110"/>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A2B49DB3-D60D-41AA-AF76-FB2B42CAA5DE}">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smtClean="0">
              <a:solidFill>
                <a:schemeClr val="tx2"/>
              </a:solidFill>
            </a:rPr>
            <a:t>Longer horizons: </a:t>
          </a:r>
        </a:p>
        <a:p>
          <a:pPr lvl="0" algn="l" defTabSz="800100">
            <a:lnSpc>
              <a:spcPct val="90000"/>
            </a:lnSpc>
            <a:spcBef>
              <a:spcPct val="0"/>
            </a:spcBef>
            <a:spcAft>
              <a:spcPct val="35000"/>
            </a:spcAft>
          </a:pPr>
          <a:r>
            <a:rPr lang="en-GB" sz="1800" kern="1200" dirty="0" smtClean="0"/>
            <a:t>Homeowners</a:t>
          </a:r>
        </a:p>
        <a:p>
          <a:pPr lvl="0" algn="l" defTabSz="800100">
            <a:lnSpc>
              <a:spcPct val="90000"/>
            </a:lnSpc>
            <a:spcBef>
              <a:spcPct val="0"/>
            </a:spcBef>
            <a:spcAft>
              <a:spcPct val="35000"/>
            </a:spcAft>
          </a:pPr>
          <a:r>
            <a:rPr lang="en-GB" sz="1800" kern="1200" dirty="0" smtClean="0"/>
            <a:t>Higher incomes</a:t>
          </a:r>
        </a:p>
        <a:p>
          <a:pPr lvl="0" algn="l" defTabSz="800100">
            <a:lnSpc>
              <a:spcPct val="90000"/>
            </a:lnSpc>
            <a:spcBef>
              <a:spcPct val="0"/>
            </a:spcBef>
            <a:spcAft>
              <a:spcPct val="35000"/>
            </a:spcAft>
          </a:pPr>
          <a:endParaRPr lang="en-GB" sz="1800" kern="1200" dirty="0" smtClean="0"/>
        </a:p>
        <a:p>
          <a:pPr lvl="0" algn="l" defTabSz="800100">
            <a:lnSpc>
              <a:spcPct val="90000"/>
            </a:lnSpc>
            <a:spcBef>
              <a:spcPct val="0"/>
            </a:spcBef>
            <a:spcAft>
              <a:spcPct val="35000"/>
            </a:spcAft>
          </a:pPr>
          <a:endParaRPr lang="en-GB" sz="1800" kern="1200" dirty="0" smtClean="0"/>
        </a:p>
        <a:p>
          <a:pPr lvl="0" algn="l" defTabSz="800100">
            <a:lnSpc>
              <a:spcPct val="90000"/>
            </a:lnSpc>
            <a:spcBef>
              <a:spcPct val="0"/>
            </a:spcBef>
            <a:spcAft>
              <a:spcPct val="35000"/>
            </a:spcAft>
          </a:pPr>
          <a:endParaRPr lang="en-GB" sz="1800" kern="1200" dirty="0"/>
        </a:p>
      </dsp:txBody>
      <dsp:txXfrm>
        <a:off x="5915374" y="677109"/>
        <a:ext cx="2310994" cy="2025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gray">
          <a:xfrm>
            <a:off x="5690850" y="9408378"/>
            <a:ext cx="669296" cy="287402"/>
          </a:xfrm>
          <a:prstGeom prst="rect">
            <a:avLst/>
          </a:prstGeom>
        </p:spPr>
        <p:txBody>
          <a:bodyPr vert="horz" lIns="0" tIns="0" rIns="0" bIns="0" rtlCol="0" anchor="b"/>
          <a:lstStyle>
            <a:lvl1pPr algn="r">
              <a:defRPr sz="1200"/>
            </a:lvl1pPr>
          </a:lstStyle>
          <a:p>
            <a:r>
              <a:rPr lang="en-US" sz="800" dirty="0">
                <a:solidFill>
                  <a:schemeClr val="bg2"/>
                </a:solidFill>
              </a:rPr>
              <a:t>Page </a:t>
            </a:r>
            <a:fld id="{631115FC-FCCC-412E-8B45-85A3F482063D}" type="slidenum">
              <a:rPr lang="en-US" sz="800">
                <a:solidFill>
                  <a:schemeClr val="bg2"/>
                </a:solidFill>
              </a:rPr>
              <a:pPr/>
              <a:t>‹#›</a:t>
            </a:fld>
            <a:endParaRPr lang="en-US" sz="800" dirty="0">
              <a:solidFill>
                <a:schemeClr val="bg2"/>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5930717" y="204138"/>
            <a:ext cx="432605" cy="4311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6713" y="9408338"/>
            <a:ext cx="4975993" cy="287402"/>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54025" y="819150"/>
            <a:ext cx="4949825" cy="3713163"/>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bwMode="gray">
          <a:xfrm>
            <a:off x="446715" y="4718967"/>
            <a:ext cx="5913775" cy="4446618"/>
          </a:xfrm>
          <a:prstGeom prst="rect">
            <a:avLst/>
          </a:prstGeom>
        </p:spPr>
        <p:txBody>
          <a:bodyPr vert="horz" lIns="0" tIns="0" rIns="0" bIns="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13" name="Slide Number Placeholder 4"/>
          <p:cNvSpPr>
            <a:spLocks noGrp="1"/>
          </p:cNvSpPr>
          <p:nvPr>
            <p:ph type="sldNum" sz="quarter" idx="5"/>
          </p:nvPr>
        </p:nvSpPr>
        <p:spPr bwMode="gray">
          <a:xfrm>
            <a:off x="5690851" y="9408378"/>
            <a:ext cx="669637" cy="287402"/>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pPr/>
              <a:t>‹#›</a:t>
            </a:fld>
            <a:endParaRPr lang="en-US" sz="800" dirty="0">
              <a:solidFill>
                <a:schemeClr val="bg2"/>
              </a:solidFill>
            </a:endParaRPr>
          </a:p>
        </p:txBody>
      </p:sp>
      <p:sp>
        <p:nvSpPr>
          <p:cNvPr id="6" name="TextBox 5"/>
          <p:cNvSpPr txBox="1"/>
          <p:nvPr/>
        </p:nvSpPr>
        <p:spPr>
          <a:xfrm>
            <a:off x="446713" y="9408338"/>
            <a:ext cx="4975993" cy="287402"/>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itchFamily="34" charset="0"/>
      <a:buNone/>
      <a:defRPr sz="1000" kern="1200">
        <a:solidFill>
          <a:schemeClr val="tx2"/>
        </a:solidFill>
        <a:latin typeface="+mn-lt"/>
        <a:ea typeface="+mn-ea"/>
        <a:cs typeface="+mn-cs"/>
      </a:defRPr>
    </a:lvl1pPr>
    <a:lvl2pPr marL="0" indent="0" algn="l" defTabSz="914400" rtl="0" eaLnBrk="1" latinLnBrk="0" hangingPunct="1">
      <a:spcAft>
        <a:spcPts val="300"/>
      </a:spcAft>
      <a:buFont typeface="Arial" pitchFamily="34" charset="0"/>
      <a:buNone/>
      <a:defRPr sz="1000" kern="1200">
        <a:solidFill>
          <a:schemeClr val="tx1"/>
        </a:solidFill>
        <a:latin typeface="+mn-lt"/>
        <a:ea typeface="+mn-ea"/>
        <a:cs typeface="+mn-cs"/>
      </a:defRPr>
    </a:lvl2pPr>
    <a:lvl3pPr marL="904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3pPr>
    <a:lvl4pPr marL="1793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4pPr>
    <a:lvl5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5pPr>
    <a:lvl6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6pPr>
    <a:lvl7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8pPr>
    <a:lvl9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z="800" dirty="0">
                <a:solidFill>
                  <a:schemeClr val="bg2"/>
                </a:solidFill>
              </a:rPr>
              <a:t>Page </a:t>
            </a:r>
            <a:fld id="{631115FC-FCCC-412E-8B45-85A3F482063D}" type="slidenum">
              <a:rPr lang="en-US" sz="800">
                <a:solidFill>
                  <a:schemeClr val="bg2"/>
                </a:solidFill>
              </a:rPr>
              <a:pPr/>
              <a:t>1</a:t>
            </a:fld>
            <a:endParaRPr lang="en-US" sz="800" dirty="0">
              <a:solidFill>
                <a:schemeClr val="bg2"/>
              </a:solidFill>
            </a:endParaRPr>
          </a:p>
        </p:txBody>
      </p:sp>
    </p:spTree>
    <p:extLst>
      <p:ext uri="{BB962C8B-B14F-4D97-AF65-F5344CB8AC3E}">
        <p14:creationId xmlns:p14="http://schemas.microsoft.com/office/powerpoint/2010/main" val="165013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14</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15</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17</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18</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19</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20</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21</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22</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23</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24</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4</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25</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27</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28</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29</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30</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32</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33</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34</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35</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36</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5</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7</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8</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9</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10</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12</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13</a:t>
            </a:fld>
            <a:endParaRPr lang="en-US" sz="800" dirty="0">
              <a:solidFill>
                <a:schemeClr val="bg2"/>
              </a:solidFill>
            </a:endParaRPr>
          </a:p>
        </p:txBody>
      </p:sp>
    </p:spTree>
    <p:extLst>
      <p:ext uri="{BB962C8B-B14F-4D97-AF65-F5344CB8AC3E}">
        <p14:creationId xmlns:p14="http://schemas.microsoft.com/office/powerpoint/2010/main" val="203636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smtClean="0"/>
              <a:t>Click to add text</a:t>
            </a:r>
            <a:endParaRPr lang="en-US" dirty="0"/>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smtClean="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5" name="AutoShape 2" descr="data:image/jpeg;base64,/9j/4AAQSkZJRgABAQAAAQABAAD/2wBDAAkGBwgHBgkIBwgKCgkLDRYPDQwMDRsUFRAWIB0iIiAdHx8kKDQsJCYxJx8fLT0tMTU3Ojo6Iys/RD84QzQ5Ojf/2wBDAQoKCg0MDRoPDxo3JR8lNzc3Nzc3Nzc3Nzc3Nzc3Nzc3Nzc3Nzc3Nzc3Nzc3Nzc3Nzc3Nzc3Nzc3Nzc3Nzc3Nzf/wAARCABXARYDASIAAhEBAxEB/8QAGwABAAIDAQEAAAAAAAAAAAAAAAEGAwQFBwL/xABHEAABAwMBBAUHCAcGBwAAAAABAgMEAAURBhIhMUEHExRRcSJUYYGRkrEVFzI2c3ShwQgWIzdCstEzNVJigsIkJTRyotLw/8QAGQEBAAMBAQAAAAAAAAAAAAAAAAECAwQF/8QALREAAgIBAgUCBQQDAAAAAAAAAAECAxEEEhMUMUFRIVIFM3GR8CKhsdFCYeH/2gAMAwEAAhEDEQA/APcaippQClKigJqKmlARSlTQClKigJpSooCaUpQClKUBFKVNAKipqKAmlRWvcpaYEB+WtBWllBWUg7zipSbeEQ2kss2KVTPnBi+YP+8mp+cCL5hI95NdfIan2nLz2n9xcqmqZ84MXzCR7yafOBFPCBI95NOQ1PsHPaf3FzqKpvzgReHYJHvJp84EXzCR7yajkNT7Rz2n9xcqmqZ84MXzB/300+cCL5hI95NTyGp9g57T+4uVKpnzgxfMH/fTWdOtNpO0mzTynvCMioeh1C6x/gla2h9JFspVOXr2O2rZct0lB7lEA1abfKTOgx5SUlCXmwsJPEZGayt09tSTmsZNK9RXa2oPJsUqaVibClKUAqKmooDkW7U1puV6m2eHJ250L/qG9gjY344kYPGuvXkvR/8Avj1p4f70163QHIlajtcS/wAWxPyNm4y2+sZa2CdpPlb88P4T7K61VC7321RukS02eRaEPXKTHLjM8pTllP7Tycnf/CeH+KtiwayYu2qLtp5yG7FmW7f5agoOpzjaGPFJ9dAWilVnWusGNKIt6VRHZsq4SAwxHaUEqUe/f6SkesVr6317A0mqPFXHenXOSMswo29Shwye4Z3DcSe6gLdSvMoXSypifHjar01cLE1IVstyXyVIz6coTgeGcc6sut9aQ9HsW9+awt1mY/1RWhQ/ZjGSo94x3UBaKV5/YekaZdpT5d0rcYkBMVyUxLeJAdQgZ4FIAzuxgnjXMR0xC4R2P1e01cLpMUgrfjtKOGE5IGVJSrecZ4c++gPU6VUNCa/gavMiMmO9BuUX+3hv/SAzjIO7IB3HcCO6tDVfSbFs95Nks9rlXq6p/tGI24I9BIBOe/A3c6AvtK8/0z0oR7le0WS+2iXY7k6QGW5JJS4TwGSlJBPLdg99dnXGt7Zo2I05ODj8l8kMRWcbbmOJ9A3jf8aAtFcvUN/tum7f2+8P9RG6wN7ewVeUc4GB4GqAnpefgvMq1LpG52mE8rCZK9pQ9YKE+wEn0V99O8hmX0csSYziXWXZbK21pOQpJCiCKA9NacS80hxs5QtIUk94Nc3VH1euH2Cq27X/AHbE+xR/KK1NUfV64fYKrSn5kfqjO75cvozyyzxu2XWJHxkOPJB8M5P4Zr2bZTjgK8y0BG6/UCXCMhhtS/Wdw+Jq53u5phXe0MqVhLzqkq8CMD8SK9T4o3Zeq49l/wBPL+GqNdLnLuyndIMLs17D6RhElsK/1Dcfyrv9HEUItL0hQ3vPEDwSMfHNZOkOF2iypkpGVRlhR/7TuP5V1NNMCFp2GhW4hnbV4nefjVLdRu0MY984+xevT7dbKXbGfuV9n/mHSIs8UQ28esDHxUfZXQ1/IEfT62xuLziUerOT8K0dAJMqbdbkvi65sg+JJ/pVgvlkjXptpuWt1KWlFQDagMk99Z2TjXqYKXSOP7/kvXCVmnm49ZZPMtMRu136E1jI60LV4J8r8q9J1XIETT01wblFvYTjvVu/OsVn0tb7TMEqMp5TgSUjbUCBn1VzOkmT1dsjRwd7rufUkf1IrW66Or1UFDoZ1UvS6Wbn1N7S2nYtthNPutJXMWkKUtQzsZ5DurDL1va40hbKW33dhRSVISMZHdk1v6dvUW6wWurcSJCUAONE+UCPiPTXNvWioc1S3oSzGfUSojignw5eqsIuEr5c1k2anGmPK4OTqvU0G6WhDELa6xbg20rRgpA3/HFW7TX1ft33ZHwryi4wJFtlqiy0bDifWCORB7q9X019X7d92R8BXTr6a6tPBVvKbyYaG2dt8nZ1wdKlKV4565NKUoBUVNKA8k6P/wB8etPD/emvWq8ilaO11bta3q+aaftrSLg4cderaOxkHgU7jkVudk6YPP7J7g/9aA+NT/v50v8AcFfF6nSAn9VukfT2rEeTFlq7DOVyGdwUf9J/8K7l50rcpvSdZNRtFjsMKKWnQV4XtHrOAx/nFdXpC02dVaUmWxsoTIUA5HUvglxJyPbvHroCntA6s6aVrPlwNNsbI7uvP55J9wVWrgrUsjppvTmnGoTlwjshLYmEYS3soGU557/xNejdF2kpOlLI+i5rQ7c5chT0l1CtrPJIyeO7J8VGubrzQt0mX+PqnSE5EO9MpCHEObkPJG4b9+/G4g7iMcMbxBXdTWXpS1LaHbXdYllVHcKVZQtIUkg5BBzuP9axdKNvlM6Q0RbbvsmSiS2w/sq2hnZCTv57q3bhprpJ1gGbdqSXAttsC0qeMQgqcx6BxPrAqw6+0XMvEDTsOyloNWuUhauvcOdhIA44OTuoC16hSE6cuYSAAIboAA4eQapvQPEjMdHsZ9hCeukPOqfUBvUoKKRnwAFXPUn1eun3R7+Q14n0Z2/XUPSjFw0hJhyIstxzrYcsABpaSU7SSe8AZ38uFCSy3JtET9IG1qgpCVSreTLCefkuDJ9SUfhUdBTbT0nVM98BVwXcChxSvpBO849Zz7PRXZ0Bom52+8y9TarmIl3yUnYAb+gyjduHp3AbtwA55rmXjRGprDqeXftAy44TOO1KgydySrOSRncRnJ5EZNCDH+kG0yiyWicnCJzM9KWXB9LBBJAPiAfVWOQhM7p+hIuSQRHtyVx0L4BYSTkDvBUo+r0VmhaJ1VqjUEO59IEqMIkFe2xAi70qVkHfjdgkDO8k4xurs9Iuh5l9mwb7p2YmFfYAw04rclxOSQCeWMnlg5INAdzpAixZeib23NSktCE6vKv4VJSVJI9IIBrx27uuu/o9WgvKJKZ+wkn/AAhxwAeyrJcdPdJ2rI6bTf5dut9tWR2hyPgqcAPcOPhuFd/XGhHp+gIemtOhpIiutFHXrxlKQcknHEk5oC7Wv+7Yn2KP5RWpqj6vXD7BVb0JpTENhpeNpDaUnHeABWjqj6vXD7BVaU/Mj9UUu+XL6MrvRpGwzNlEfSUlsHwGT8RXL6QJal39CG1YMZpOPQona/pWxprVVvs9qRFcYkKc2lKWpAGCSfHuxVavE35QukmWAQl1wlIPEDl+Fe9TTOWslZNenY8K66C0ka4P17nqqC3e7AMkbMtjf6Mj+tfGonuwadlqQcFLOwnxPkj41UdMauj2q1iHLaecKFkoKAMbJ343nvzXzqnVca72zskRp5tRWFKLgGMDwPfiuCOhtV6jj9Of2O562p07s/qwWTQcbs+nWVYwXlKc9WcD8AKqOsrnJVqCQhiS8hDQS2AhxSRkDfwPeTXat+tbZDgx4wjScNNpRuCeQ8ao82QZUx+Qri64pftNdmj083qJ2Wx+5yau+C08K62eh9HofXa35Mh51wuO4T1iyrAA5Z9JNcjXgfuN+YgxG1OuNMFWwnjk7z+AFZLBq63Wq0x4amJCltpO2UgYKicnn6a0IepY7Oppd1ejurQ6NhsAjKBuHwFZwpujqJ3KHTOC87apaeFTl4yV8sSWHgC0806k7hsFKgfjXpui13NdpJuvWZ2/2RdGFlOOfr76wI1xZlDKi+k9xarTuGvoqGyLfHccc5Kc8lI/M1XUT1GqiocLD8ltPGjTS38TK8HO6SVtqukRCcdYlk7XgTu+Bq46a+r9u+7I+AryWZLenSlyZKyt1w5Uf/uVet6a+r9u+7I+AqNfVwdNXBvoTobOLqbJrudGlTSvHPYFKiuBc3bg/qFq3w53ZWzELxIaSvJ28c6vCG94KzltWSwVFV2NcZduukiFcpSZbSIhldaloJUgA4IIG7wrMm+x5iopjLkstrfQlK1RzsvBQJwCeW7iO701Z0yRVWxZ3KVxX9T25lbqVdoKWXC284llRQ0QceUeAFZod+hS5oit9cla0lbSnGilLqRxKSeIqHVNLLRPEg3jJ1KVxU6nt6nEAJk9QtYQmT1CuqJJwPK4cedZZN/iMTXIYbkuvt420ssleyCMgkjgKcKfgcSHk6tK0Dd4nyfHnBalMyChLWynJUVHAGKm93EWu2Py9jbUgAIRn6SicAe01VQk2lj1Jc0lk3qmq85E1C3GMpFybdlAbRi9SkNK/wAoPEeOa3Zl7ZhqaZeZkOSlthxTEdouKQO845Z3VZ1v/F5Kqxd/Q27jFE6BJiFZQH2ltlQGcbQIz+NcnQ+mkaS08zaG5KpKWlrV1qkBJO0onhk99bKtQ29NvanFbnUuOdUB1Z2gvf5JTxzkYr5d1DFbQzliYXnUlQjpjqLoSDgkp5Co4U/BPEh5OxStaBNYuEZMiKvabORvGCCOIIPAiuFqL5Wgp7THuxS27IQ2lrs6DsBSgOPE4qYVuUtvRiU1GO7qWWpriKmqsaEC6zXZi5C9lkIjgHIGcAJ45rdgXNic4620l1DjSEKWhxBSUhQyM557qh1ySz2Cmm8dzdpXKXqCEmIxIQH3evUpLTbbRUtZSTnCR3YrRump22rc3JhNvKUZKWXEKYVtNnI2gRyODu781MaZyeEiHbBLOSx1CkpWkpUkFJ4g86hlwOtIcAUAoA4UMEeI5V91madTB2ON5u17gp2ON5u17grPSp3PyRtXgwdjjebte4Kdjjebte4Kz0pufkbV4MHY43m7XuCnY43m7XuCs9Kbn5I2x8GDscbzdr3BTscbzdr3BWelNz8jbHwYOxxvN2vcFOxxvN2vcFZ6im5+Sdq8GHscbzdr3BWVKQhISkAJG4AbsV9Uo22EkugpSlQSRVcuVrRcdVMmUw6qOmERtpKkgK2+G0OeOVWSoq8LHB5RScFNYZxpNniQbRcU2+Lh16OsEjKlrOycDJ3mtV2O98m6dQGXNpp5kuJCDlACCDnu9dWOlWVsl6v1IdSfQqbkR/8AV3UDYju9Y7IeKE7BysHGCBzrdmsv/KdmcZYUrqmngfJOyk7AwCeWTXfxSpd7fb8xgrwV5/M5PPJJnS7ahLou7stK0KdjiPsMtYUCcADyvRgnvq1WxlxGobw6tpaUOdRsLKSArCTnB54rs4oRkGrWX71jGPxf0RCna85KjbIjv6wG2qSex291cps8j1g8geolfsFdzUcBy42d+PHID25beeG0kgj4Vltltat6Xdlx5511W0488raWrAwMn0Ct2ona3NSXYmFeINPuV53UL7kUtRbXOFxUnZS0tghCFd5Vw2R35rUuj1wRcUNTXJrLPZ04ct0faLrn8QJwSPQKtmKYqI2xi/SIdcpL1kUmBElfJ0NDkWSFJvHWKS6klQTnO0Tz5b+FbN6irj39cx9VyRGeYShLkHJKVJJ8lQAJxvyDVtxSr8y927BXgLbjJx9LxwzBeWGpbfXvqc/4tQLiuA2iOWccDUarZdet7CWW1uKEtlRCEkkALGTu5V2aYrLiPibzThrZtOPeGXHLvZFobUtDb7hWoJJCR1agCe6tNUhdr1DcHHYkp1EttrqVMtFYJSCCCRwPjVkpipVvphrtj98kOvPqmUlEUosNs7dDntqbcdJei5DsclR/hxkg+GOFS58ou2R1b6Zchhmay4yt1jDy20kFRKRvPszV1xStOZfjvkpwP9nwy4HmkOJCglYBAUCD7DwrJSlcx0EUpU0BFKmlAKippQClKUAqKmlAKUpQClKUBFKUoCailKAUpSgFKUoBSlKAmopSgFKUoCaUpQEVNKUAqKUoCaUpQClKUBFTSlAKilKAmlKUAqKUoCaUpQEUpSgP/9k="/>
          <p:cNvSpPr>
            <a:spLocks noChangeAspect="1" noChangeArrowheads="1"/>
          </p:cNvSpPr>
          <p:nvPr userDrawn="1"/>
        </p:nvSpPr>
        <p:spPr bwMode="auto">
          <a:xfrm>
            <a:off x="63500" y="-306388"/>
            <a:ext cx="2019300" cy="62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tx2"/>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1699196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17517045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grpSp>
        <p:nvGrpSpPr>
          <p:cNvPr id="6" name="Gruppieren 5"/>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Title 64"/>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701229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p:txBody>
          <a:bodyPr/>
          <a:lstStyle>
            <a:lvl1pPr>
              <a:defRPr/>
            </a:lvl1pPr>
          </a:lstStyle>
          <a:p>
            <a:r>
              <a:rPr lang="en-US" dirty="0" smtClean="0"/>
              <a:t>Click to add text</a:t>
            </a:r>
            <a:endParaRPr lang="en-GB" dirty="0"/>
          </a:p>
        </p:txBody>
      </p:sp>
    </p:spTree>
    <p:extLst>
      <p:ext uri="{BB962C8B-B14F-4D97-AF65-F5344CB8AC3E}">
        <p14:creationId xmlns:p14="http://schemas.microsoft.com/office/powerpoint/2010/main" val="3381170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smtClean="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smtClean="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smtClean="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smtClean="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smtClean="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smtClean="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35465401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5"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528" y="1123950"/>
            <a:ext cx="8496944" cy="2665413"/>
          </a:xfrm>
        </p:spPr>
        <p:txBody>
          <a:bodyPr anchor="b"/>
          <a:lstStyle>
            <a:lvl1pPr>
              <a:defRPr sz="3800" cap="all" baseline="0">
                <a:solidFill>
                  <a:schemeClr val="bg1"/>
                </a:solidFill>
                <a:latin typeface="Arial" pitchFamily="34" charset="0"/>
              </a:defRPr>
            </a:lvl1pPr>
          </a:lstStyle>
          <a:p>
            <a:r>
              <a:rPr lang="en-US" noProof="0" dirty="0" smtClean="0"/>
              <a:t>Click to add text</a:t>
            </a:r>
          </a:p>
        </p:txBody>
      </p:sp>
      <p:sp>
        <p:nvSpPr>
          <p:cNvPr id="6" name="Text Placeholder 5"/>
          <p:cNvSpPr>
            <a:spLocks noGrp="1"/>
          </p:cNvSpPr>
          <p:nvPr>
            <p:ph type="body" sz="quarter" idx="10" hasCustomPrompt="1"/>
          </p:nvPr>
        </p:nvSpPr>
        <p:spPr bwMode="gray">
          <a:xfrm>
            <a:off x="323528" y="6237312"/>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grpSp>
        <p:nvGrpSpPr>
          <p:cNvPr id="5" name="Gruppieren 4"/>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6" name="Text Placeholder 5"/>
          <p:cNvSpPr>
            <a:spLocks noGrp="1"/>
          </p:cNvSpPr>
          <p:nvPr>
            <p:ph type="body" sz="quarter" idx="11" hasCustomPrompt="1"/>
          </p:nvPr>
        </p:nvSpPr>
        <p:spPr bwMode="gray">
          <a:xfrm>
            <a:off x="323528" y="6021288"/>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spTree>
    <p:extLst>
      <p:ext uri="{BB962C8B-B14F-4D97-AF65-F5344CB8AC3E}">
        <p14:creationId xmlns:p14="http://schemas.microsoft.com/office/powerpoint/2010/main" val="3688797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de-DE" dirty="0" smtClean="0"/>
              <a:t>Bild durch Klicken auf Symbol hinzufügen</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de-DE" smtClean="0"/>
              <a:t>Titelmasterformat durch Klicken bearbeiten</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smtClean="0"/>
              <a:t>Click to edit Master subtitle style</a:t>
            </a:r>
          </a:p>
          <a:p>
            <a:endParaRPr lang="en-US" dirty="0" smtClean="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Tree>
    <p:extLst>
      <p:ext uri="{BB962C8B-B14F-4D97-AF65-F5344CB8AC3E}">
        <p14:creationId xmlns:p14="http://schemas.microsoft.com/office/powerpoint/2010/main" val="4092582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tx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smtClean="0"/>
              <a:t>Click to add text</a:t>
            </a:r>
          </a:p>
          <a:p>
            <a:pPr lvl="1"/>
            <a:r>
              <a:rPr lang="en-US" dirty="0" smtClean="0"/>
              <a:t>Second level</a:t>
            </a:r>
          </a:p>
          <a:p>
            <a:pPr lvl="2"/>
            <a:endParaRPr lang="en-US" dirty="0" smtClean="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smtClean="0"/>
              <a:pPr algn="r"/>
              <a:t>‹#›</a:t>
            </a:fld>
            <a:endParaRPr lang="en-US" dirty="0"/>
          </a:p>
        </p:txBody>
      </p:sp>
    </p:spTree>
    <p:extLst>
      <p:ext uri="{BB962C8B-B14F-4D97-AF65-F5344CB8AC3E}">
        <p14:creationId xmlns:p14="http://schemas.microsoft.com/office/powerpoint/2010/main" val="32672523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smtClean="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val="19096056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smtClean="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val="3121137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smtClean="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2504401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068451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gray">
          <a:xfrm>
            <a:off x="8170863" y="260560"/>
            <a:ext cx="649287" cy="649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bwMode="gray">
          <a:xfrm>
            <a:off x="323850" y="260648"/>
            <a:ext cx="6335713" cy="647402"/>
          </a:xfrm>
          <a:prstGeom prst="rect">
            <a:avLst/>
          </a:prstGeom>
        </p:spPr>
        <p:txBody>
          <a:bodyPr vert="horz" lIns="0" tIns="0" rIns="0" bIns="0" rtlCol="0" anchor="b" anchorCtr="0">
            <a:noAutofit/>
          </a:bodyPr>
          <a:lstStyle/>
          <a:p>
            <a:r>
              <a:rPr lang="en-US" noProof="0" dirty="0" smtClean="0"/>
              <a:t>Click to add text</a:t>
            </a:r>
            <a:endParaRPr lang="en-US" noProof="0" dirty="0"/>
          </a:p>
        </p:txBody>
      </p:sp>
      <p:sp>
        <p:nvSpPr>
          <p:cNvPr id="3" name="Text Placeholder 2"/>
          <p:cNvSpPr>
            <a:spLocks noGrp="1"/>
          </p:cNvSpPr>
          <p:nvPr>
            <p:ph type="body" idx="1"/>
            <p:custDataLst>
              <p:tags r:id="rId17"/>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4" name="VCT_Marker_ID_4" hidden="1"/>
          <p:cNvSpPr/>
          <p:nvPr>
            <p:custDataLst>
              <p:tags r:id="rId18"/>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cxnSp>
        <p:nvCxnSpPr>
          <p:cNvPr id="10" name="Straight Connector 8"/>
          <p:cNvCxnSpPr/>
          <p:nvPr/>
        </p:nvCxnSpPr>
        <p:spPr bwMode="gray">
          <a:xfrm>
            <a:off x="8028480" y="260350"/>
            <a:ext cx="0" cy="6477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C2ABCC37-C314-4D17-9583-6D754EDEC568}" type="slidenum">
              <a:rPr lang="en-US" sz="800" noProof="0" smtClean="0">
                <a:solidFill>
                  <a:schemeClr val="bg2"/>
                </a:solidFill>
                <a:latin typeface="Arial" pitchFamily="34" charset="0"/>
              </a:rPr>
              <a:pPr lvl="0" algn="r"/>
              <a:t>‹#›</a:t>
            </a:fld>
            <a:endParaRPr lang="en-US" sz="800" noProof="0" smtClean="0">
              <a:solidFill>
                <a:schemeClr val="bg2"/>
              </a:solidFill>
              <a:latin typeface="Arial" pitchFamily="34" charset="0"/>
            </a:endParaRPr>
          </a:p>
        </p:txBody>
      </p:sp>
      <p:pic>
        <p:nvPicPr>
          <p:cNvPr id="76" name="Picture 75" descr="Department for Business, Energy &amp; Industrial Strategy logo" title="Department for Business, Energy &amp; Industrial Strategy logo"/>
          <p:cNvPicPr/>
          <p:nvPr userDrawn="1"/>
        </p:nvPicPr>
        <p:blipFill>
          <a:blip r:embed="rId20" cstate="print">
            <a:extLst>
              <a:ext uri="{28A0092B-C50C-407E-A947-70E740481C1C}">
                <a14:useLocalDpi xmlns:a14="http://schemas.microsoft.com/office/drawing/2010/main" val="0"/>
              </a:ext>
            </a:extLst>
          </a:blip>
          <a:stretch>
            <a:fillRect/>
          </a:stretch>
        </p:blipFill>
        <p:spPr>
          <a:xfrm>
            <a:off x="6732240" y="188640"/>
            <a:ext cx="1224136" cy="720168"/>
          </a:xfrm>
          <a:prstGeom prst="rect">
            <a:avLst/>
          </a:prstGeom>
        </p:spPr>
      </p:pic>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6" r:id="rId4"/>
    <p:sldLayoutId id="2147483677" r:id="rId5"/>
    <p:sldLayoutId id="2147483654" r:id="rId6"/>
    <p:sldLayoutId id="2147483650" r:id="rId7"/>
    <p:sldLayoutId id="2147483652" r:id="rId8"/>
    <p:sldLayoutId id="2147483675" r:id="rId9"/>
    <p:sldLayoutId id="2147483664" r:id="rId10"/>
    <p:sldLayoutId id="2147483673" r:id="rId11"/>
    <p:sldLayoutId id="2147483665" r:id="rId12"/>
    <p:sldLayoutId id="2147483668" r:id="rId13"/>
    <p:sldLayoutId id="2147483670" r:id="rId14"/>
    <p:sldLayoutId id="2147483671" r:id="rId15"/>
  </p:sldLayoutIdLst>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bwMode="gray">
          <a:xfrm>
            <a:off x="539552" y="4653136"/>
            <a:ext cx="8856984" cy="1152128"/>
          </a:xfrm>
        </p:spPr>
        <p:txBody>
          <a:bodyPr/>
          <a:lstStyle/>
          <a:p>
            <a:r>
              <a:rPr lang="en-GB" sz="2800" b="1" dirty="0"/>
              <a:t>RESEARCH INTO THE BEHAVIOURS AND ATTITUDES OF THE FUEL POOR IN ENGLAND</a:t>
            </a:r>
            <a:r>
              <a:rPr lang="en-GB" sz="3600" b="1" dirty="0" smtClean="0"/>
              <a:t/>
            </a:r>
            <a:br>
              <a:rPr lang="en-GB" sz="3600" b="1" dirty="0" smtClean="0"/>
            </a:br>
            <a:r>
              <a:rPr lang="en-GB" sz="2400" b="1" dirty="0" smtClean="0"/>
              <a:t/>
            </a:r>
            <a:br>
              <a:rPr lang="en-GB" sz="2400" b="1" dirty="0" smtClean="0"/>
            </a:br>
            <a:r>
              <a:rPr lang="en-GB" sz="2000" b="1" dirty="0" smtClean="0"/>
              <a:t>Phase 2: QUALITATIVE </a:t>
            </a:r>
            <a:r>
              <a:rPr lang="en-GB" sz="2000" b="1" smtClean="0"/>
              <a:t>RESEARCH Report</a:t>
            </a:r>
            <a:r>
              <a:rPr lang="en-GB" sz="2400" b="1" dirty="0" smtClean="0"/>
              <a:t/>
            </a:r>
            <a:br>
              <a:rPr lang="en-GB" sz="2400" b="1" dirty="0" smtClean="0"/>
            </a:br>
            <a:endParaRPr lang="en-GB" sz="24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1560" y="836712"/>
            <a:ext cx="1408814" cy="227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72774" y="836711"/>
            <a:ext cx="1408814" cy="227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779912" y="836710"/>
            <a:ext cx="1408814" cy="227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9512" y="6510536"/>
            <a:ext cx="6984764"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8"/>
            <a:r>
              <a:rPr lang="en-GB" sz="900" dirty="0">
                <a:solidFill>
                  <a:schemeClr val="bg2"/>
                </a:solidFill>
                <a:latin typeface="Arial" pitchFamily="34" charset="0"/>
              </a:rPr>
              <a:t>This research was carried by the GfK UK Ltd, CE in accordance with the requirements of ISO 9001 and ISO 20252.</a:t>
            </a:r>
          </a:p>
        </p:txBody>
      </p:sp>
    </p:spTree>
    <p:extLst>
      <p:ext uri="{BB962C8B-B14F-4D97-AF65-F5344CB8AC3E}">
        <p14:creationId xmlns:p14="http://schemas.microsoft.com/office/powerpoint/2010/main" val="3164418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400" b="1" dirty="0" smtClean="0">
                <a:solidFill>
                  <a:schemeClr val="tx2"/>
                </a:solidFill>
              </a:rPr>
              <a:t>Case study examples</a:t>
            </a:r>
            <a:endParaRPr lang="en-GB" sz="3400" b="1" dirty="0">
              <a:solidFill>
                <a:schemeClr val="tx2"/>
              </a:solidFill>
            </a:endParaRPr>
          </a:p>
        </p:txBody>
      </p:sp>
      <p:sp>
        <p:nvSpPr>
          <p:cNvPr id="2" name="Rounded Rectangle 1"/>
          <p:cNvSpPr/>
          <p:nvPr/>
        </p:nvSpPr>
        <p:spPr bwMode="gray">
          <a:xfrm>
            <a:off x="395536" y="1196752"/>
            <a:ext cx="8424936" cy="864096"/>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smtClean="0">
                <a:solidFill>
                  <a:schemeClr val="bg1"/>
                </a:solidFill>
                <a:latin typeface="Arial" pitchFamily="34" charset="0"/>
                <a:cs typeface="Arial" pitchFamily="34" charset="0"/>
              </a:rPr>
              <a:t>Differing approaches to coping in a crisis highlight diversity within the  FP population</a:t>
            </a:r>
          </a:p>
        </p:txBody>
      </p:sp>
      <p:sp>
        <p:nvSpPr>
          <p:cNvPr id="11" name="Rectangle 10"/>
          <p:cNvSpPr/>
          <p:nvPr/>
        </p:nvSpPr>
        <p:spPr bwMode="gray">
          <a:xfrm>
            <a:off x="5436096" y="2204864"/>
            <a:ext cx="3312368" cy="4248472"/>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300"/>
              </a:spcBef>
              <a:buFont typeface="Arial" panose="020B0604020202020204" pitchFamily="34" charset="0"/>
              <a:buChar char="•"/>
            </a:pPr>
            <a:r>
              <a:rPr lang="en-GB" sz="1400" dirty="0" smtClean="0">
                <a:solidFill>
                  <a:schemeClr val="tx1"/>
                </a:solidFill>
                <a:latin typeface="Arial" pitchFamily="34" charset="0"/>
                <a:cs typeface="Arial" pitchFamily="34" charset="0"/>
              </a:rPr>
              <a:t>3 generations of family living in old, off-grid home, owned by mother in law. Costly to heat, listed building, converted barn. Couple run B&amp;B.</a:t>
            </a:r>
          </a:p>
          <a:p>
            <a:pPr marL="285750" indent="-285750">
              <a:spcBef>
                <a:spcPts val="300"/>
              </a:spcBef>
              <a:buFont typeface="Arial" panose="020B0604020202020204" pitchFamily="34" charset="0"/>
              <a:buChar char="•"/>
            </a:pPr>
            <a:r>
              <a:rPr lang="en-GB" sz="1400" dirty="0" smtClean="0">
                <a:solidFill>
                  <a:schemeClr val="tx1"/>
                </a:solidFill>
                <a:latin typeface="Arial" pitchFamily="34" charset="0"/>
                <a:cs typeface="Arial" pitchFamily="34" charset="0"/>
              </a:rPr>
              <a:t>Oil is used for main central heating, wood burner in addition, and electricity to top up heating in winter</a:t>
            </a:r>
          </a:p>
          <a:p>
            <a:pPr>
              <a:spcBef>
                <a:spcPts val="300"/>
              </a:spcBef>
            </a:pPr>
            <a:r>
              <a:rPr lang="en-GB" sz="1400" dirty="0" smtClean="0">
                <a:solidFill>
                  <a:schemeClr val="tx1"/>
                </a:solidFill>
                <a:latin typeface="Arial" pitchFamily="34" charset="0"/>
                <a:cs typeface="Arial" pitchFamily="34" charset="0"/>
              </a:rPr>
              <a:t>“</a:t>
            </a:r>
            <a:r>
              <a:rPr lang="en-GB" sz="1400" dirty="0">
                <a:solidFill>
                  <a:schemeClr val="tx1"/>
                </a:solidFill>
                <a:latin typeface="Arial" pitchFamily="34" charset="0"/>
                <a:cs typeface="Arial" pitchFamily="34" charset="0"/>
              </a:rPr>
              <a:t>We try to keep some money aside, but our outgoings exceed our income, so we seem to have this situation every year where we find ourselves in debt again. We recently had to sell [husband]’s TR6 (to pay off debts) but we had some money left over that we’re going to give to my Dad. We won’t therefore be able to dip into it, so if we do have an emergency we’ll ask him</a:t>
            </a:r>
            <a:r>
              <a:rPr lang="en-GB" sz="1400" dirty="0" smtClean="0">
                <a:solidFill>
                  <a:schemeClr val="tx1"/>
                </a:solidFill>
                <a:latin typeface="Arial" pitchFamily="34" charset="0"/>
                <a:cs typeface="Arial" pitchFamily="34" charset="0"/>
              </a:rPr>
              <a:t>.”</a:t>
            </a:r>
          </a:p>
        </p:txBody>
      </p:sp>
      <p:sp>
        <p:nvSpPr>
          <p:cNvPr id="14" name="Rectangle 13"/>
          <p:cNvSpPr/>
          <p:nvPr/>
        </p:nvSpPr>
        <p:spPr bwMode="gray">
          <a:xfrm>
            <a:off x="539552" y="2204864"/>
            <a:ext cx="4752528" cy="4248472"/>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300"/>
              </a:spcBef>
              <a:buFont typeface="Arial" panose="020B0604020202020204" pitchFamily="34" charset="0"/>
              <a:buChar char="•"/>
            </a:pPr>
            <a:r>
              <a:rPr lang="en-GB" sz="1400" dirty="0" smtClean="0">
                <a:solidFill>
                  <a:schemeClr val="tx1"/>
                </a:solidFill>
                <a:latin typeface="Arial" pitchFamily="34" charset="0"/>
                <a:cs typeface="Arial" pitchFamily="34" charset="0"/>
              </a:rPr>
              <a:t>Recently divorced man, demanding work routine, </a:t>
            </a:r>
          </a:p>
          <a:p>
            <a:pPr marL="285750" indent="-285750">
              <a:spcBef>
                <a:spcPts val="300"/>
              </a:spcBef>
              <a:buFont typeface="Arial" panose="020B0604020202020204" pitchFamily="34" charset="0"/>
              <a:buChar char="•"/>
            </a:pPr>
            <a:r>
              <a:rPr lang="en-GB" sz="1400" dirty="0" smtClean="0">
                <a:solidFill>
                  <a:schemeClr val="tx1"/>
                </a:solidFill>
                <a:latin typeface="Arial" pitchFamily="34" charset="0"/>
                <a:cs typeface="Arial" pitchFamily="34" charset="0"/>
              </a:rPr>
              <a:t>Financial juggling is an established pattern. Describes himself as not very good with keeping money aside, sees how it goes month to month</a:t>
            </a:r>
          </a:p>
          <a:p>
            <a:pPr>
              <a:spcBef>
                <a:spcPts val="300"/>
              </a:spcBef>
            </a:pPr>
            <a:r>
              <a:rPr lang="en-GB" sz="1400" dirty="0">
                <a:solidFill>
                  <a:schemeClr val="tx1"/>
                </a:solidFill>
                <a:latin typeface="Arial" pitchFamily="34" charset="0"/>
                <a:cs typeface="Arial" pitchFamily="34" charset="0"/>
              </a:rPr>
              <a:t>“Because my electric’s on a meter, so if that goes I’ve got no lights. You can get away with not paying your gas for a month and just pay it double, but you can’t get away with not paying your electricity. But I tend to try and pay them all anyway...You could do that [pay double next month] with Council Tax as well as gas, but I think Council Tax is generally more expensive than gas, and I think if I was not going to pay one I’d pay the more expensive one, so if you’re going to have to double up the next month you don’t want to double up on an extra amount for no reason...If it [electricity] wasn’t on a meter and I was really struggling I’d probably buy me food. You know, it’s more the fact that it’s on a pre-payment meter, so once it runs out it’s gone. And there’s not a lot you can do without electricity.” </a:t>
            </a:r>
          </a:p>
        </p:txBody>
      </p:sp>
    </p:spTree>
    <p:extLst>
      <p:ext uri="{BB962C8B-B14F-4D97-AF65-F5344CB8AC3E}">
        <p14:creationId xmlns:p14="http://schemas.microsoft.com/office/powerpoint/2010/main" val="3092183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they experience Fuel Poverty</a:t>
            </a:r>
            <a:endParaRPr lang="en-GB" dirty="0"/>
          </a:p>
        </p:txBody>
      </p:sp>
    </p:spTree>
    <p:extLst>
      <p:ext uri="{BB962C8B-B14F-4D97-AF65-F5344CB8AC3E}">
        <p14:creationId xmlns:p14="http://schemas.microsoft.com/office/powerpoint/2010/main" val="1356510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88640"/>
            <a:ext cx="6768752" cy="647402"/>
          </a:xfrm>
        </p:spPr>
        <p:txBody>
          <a:bodyPr/>
          <a:lstStyle/>
          <a:p>
            <a:r>
              <a:rPr lang="en-GB" sz="3100" b="1" dirty="0" smtClean="0">
                <a:solidFill>
                  <a:schemeClr val="tx2"/>
                </a:solidFill>
              </a:rPr>
              <a:t>Control behaviours &amp; short-termism</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The need to exert control is seen through habits &amp; routines surrounding household budgeting</a:t>
            </a:r>
          </a:p>
        </p:txBody>
      </p:sp>
      <p:sp>
        <p:nvSpPr>
          <p:cNvPr id="8" name="Rectangle 7"/>
          <p:cNvSpPr/>
          <p:nvPr/>
        </p:nvSpPr>
        <p:spPr>
          <a:xfrm>
            <a:off x="504056" y="2276872"/>
            <a:ext cx="2771800" cy="115212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2"/>
                </a:solidFill>
              </a:rPr>
              <a:t>Preference for short-term payments</a:t>
            </a:r>
            <a:r>
              <a:rPr lang="en-GB" dirty="0" smtClean="0">
                <a:solidFill>
                  <a:schemeClr val="tx2"/>
                </a:solidFill>
              </a:rPr>
              <a:t>: planning week-by-week, or continuous juggling</a:t>
            </a:r>
          </a:p>
        </p:txBody>
      </p:sp>
      <p:sp>
        <p:nvSpPr>
          <p:cNvPr id="9" name="Rectangle 8"/>
          <p:cNvSpPr/>
          <p:nvPr/>
        </p:nvSpPr>
        <p:spPr>
          <a:xfrm>
            <a:off x="511930" y="3609020"/>
            <a:ext cx="2771800" cy="151216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2"/>
                </a:solidFill>
              </a:rPr>
              <a:t>Preference for a ‘known’ quantity: </a:t>
            </a:r>
            <a:r>
              <a:rPr lang="en-GB" dirty="0" smtClean="0">
                <a:solidFill>
                  <a:schemeClr val="tx2"/>
                </a:solidFill>
              </a:rPr>
              <a:t>prefer a finite manageable sum to an advantage over the longer term</a:t>
            </a:r>
          </a:p>
        </p:txBody>
      </p:sp>
      <p:sp>
        <p:nvSpPr>
          <p:cNvPr id="10" name="Rectangle 9"/>
          <p:cNvSpPr/>
          <p:nvPr/>
        </p:nvSpPr>
        <p:spPr>
          <a:xfrm>
            <a:off x="504056" y="5301208"/>
            <a:ext cx="2771800" cy="115212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2"/>
                </a:solidFill>
              </a:rPr>
              <a:t>Avoidance of credit: </a:t>
            </a:r>
            <a:r>
              <a:rPr lang="en-GB" dirty="0" smtClean="0">
                <a:solidFill>
                  <a:schemeClr val="tx2"/>
                </a:solidFill>
              </a:rPr>
              <a:t>negative past experiences of debt</a:t>
            </a:r>
          </a:p>
        </p:txBody>
      </p:sp>
      <p:grpSp>
        <p:nvGrpSpPr>
          <p:cNvPr id="13" name="Group 12"/>
          <p:cNvGrpSpPr/>
          <p:nvPr/>
        </p:nvGrpSpPr>
        <p:grpSpPr>
          <a:xfrm>
            <a:off x="6576738" y="2924944"/>
            <a:ext cx="2387750" cy="2251673"/>
            <a:chOff x="2802568" y="2387097"/>
            <a:chExt cx="1955702" cy="1955702"/>
          </a:xfrm>
        </p:grpSpPr>
        <p:sp>
          <p:nvSpPr>
            <p:cNvPr id="14" name="Oval 13"/>
            <p:cNvSpPr/>
            <p:nvPr/>
          </p:nvSpPr>
          <p:spPr>
            <a:xfrm>
              <a:off x="2802568" y="2387097"/>
              <a:ext cx="1955702" cy="195570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Oval 4"/>
            <p:cNvSpPr/>
            <p:nvPr/>
          </p:nvSpPr>
          <p:spPr>
            <a:xfrm>
              <a:off x="3088974" y="2673503"/>
              <a:ext cx="1382890" cy="1382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000" kern="1200" dirty="0" smtClean="0"/>
                <a:t>Short-term gain preferred over long-term benefit</a:t>
              </a:r>
              <a:endParaRPr lang="en-GB" sz="2000" kern="1200" dirty="0"/>
            </a:p>
          </p:txBody>
        </p:sp>
      </p:grpSp>
      <p:sp>
        <p:nvSpPr>
          <p:cNvPr id="11" name="Right Arrow 10"/>
          <p:cNvSpPr/>
          <p:nvPr/>
        </p:nvSpPr>
        <p:spPr bwMode="gray">
          <a:xfrm>
            <a:off x="3707904" y="3331775"/>
            <a:ext cx="3096344" cy="1340785"/>
          </a:xfrm>
          <a:prstGeom prst="rightArrow">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1600" dirty="0" smtClean="0">
                <a:solidFill>
                  <a:schemeClr val="bg1"/>
                </a:solidFill>
                <a:latin typeface="Arial" pitchFamily="34" charset="0"/>
                <a:cs typeface="Arial" pitchFamily="34" charset="0"/>
              </a:rPr>
              <a:t>Priority placed on ‘knowing where you are’</a:t>
            </a:r>
          </a:p>
        </p:txBody>
      </p:sp>
    </p:spTree>
    <p:extLst>
      <p:ext uri="{BB962C8B-B14F-4D97-AF65-F5344CB8AC3E}">
        <p14:creationId xmlns:p14="http://schemas.microsoft.com/office/powerpoint/2010/main" val="1505850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olly.hollings\AppData\Local\Microsoft\Windows\Temporary Internet Files\Content.IE5\I461BLEP\shutterstock_1565633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669697"/>
            <a:ext cx="3048000" cy="203301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07504" y="188640"/>
            <a:ext cx="6768752" cy="647402"/>
          </a:xfrm>
        </p:spPr>
        <p:txBody>
          <a:bodyPr/>
          <a:lstStyle/>
          <a:p>
            <a:r>
              <a:rPr lang="en-GB" sz="3100" b="1" dirty="0" smtClean="0">
                <a:solidFill>
                  <a:schemeClr val="tx2"/>
                </a:solidFill>
              </a:rPr>
              <a:t>Coping in a crisis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Short-term solutions but rarely changing usage</a:t>
            </a:r>
          </a:p>
        </p:txBody>
      </p:sp>
      <p:sp>
        <p:nvSpPr>
          <p:cNvPr id="27" name="Rectangle 26"/>
          <p:cNvSpPr/>
          <p:nvPr/>
        </p:nvSpPr>
        <p:spPr bwMode="gray">
          <a:xfrm>
            <a:off x="372228" y="2897577"/>
            <a:ext cx="2592288" cy="1827567"/>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0" indent="-285750">
              <a:spcAft>
                <a:spcPts val="600"/>
              </a:spcAft>
              <a:buFont typeface="Arial" panose="020B0604020202020204" pitchFamily="34" charset="0"/>
              <a:buChar char="•"/>
            </a:pPr>
            <a:r>
              <a:rPr lang="en-GB" sz="1500" dirty="0" smtClean="0">
                <a:solidFill>
                  <a:schemeClr val="tx1"/>
                </a:solidFill>
              </a:rPr>
              <a:t>Switch to short-term payments</a:t>
            </a:r>
          </a:p>
          <a:p>
            <a:pPr marL="285750" lvl="0" indent="-285750">
              <a:spcAft>
                <a:spcPts val="600"/>
              </a:spcAft>
              <a:buFont typeface="Arial" panose="020B0604020202020204" pitchFamily="34" charset="0"/>
              <a:buChar char="•"/>
            </a:pPr>
            <a:r>
              <a:rPr lang="en-GB" sz="1500" dirty="0" smtClean="0">
                <a:solidFill>
                  <a:schemeClr val="tx1"/>
                </a:solidFill>
              </a:rPr>
              <a:t>Borrow money</a:t>
            </a:r>
          </a:p>
          <a:p>
            <a:pPr marL="285750" lvl="0" indent="-285750">
              <a:spcAft>
                <a:spcPts val="600"/>
              </a:spcAft>
              <a:buFont typeface="Arial" panose="020B0604020202020204" pitchFamily="34" charset="0"/>
              <a:buChar char="•"/>
            </a:pPr>
            <a:r>
              <a:rPr lang="en-GB" sz="1500" dirty="0" smtClean="0">
                <a:solidFill>
                  <a:schemeClr val="tx1"/>
                </a:solidFill>
              </a:rPr>
              <a:t>Approach the provider</a:t>
            </a:r>
            <a:endParaRPr lang="en-GB" sz="1500" dirty="0">
              <a:solidFill>
                <a:schemeClr val="tx1"/>
              </a:solidFill>
            </a:endParaRPr>
          </a:p>
          <a:p>
            <a:pPr marL="742950" lvl="1" indent="-285750">
              <a:spcBef>
                <a:spcPts val="300"/>
              </a:spcBef>
              <a:spcAft>
                <a:spcPts val="600"/>
              </a:spcAft>
              <a:buFont typeface="Arial" pitchFamily="34" charset="0"/>
              <a:buChar char="•"/>
            </a:pPr>
            <a:endParaRPr lang="en-GB" sz="1500" dirty="0" smtClean="0">
              <a:solidFill>
                <a:schemeClr val="tx1"/>
              </a:solidFill>
              <a:latin typeface="Arial" pitchFamily="34" charset="0"/>
              <a:cs typeface="Arial" pitchFamily="34" charset="0"/>
            </a:endParaRPr>
          </a:p>
        </p:txBody>
      </p:sp>
      <p:sp>
        <p:nvSpPr>
          <p:cNvPr id="28" name="Rectangle 27"/>
          <p:cNvSpPr/>
          <p:nvPr/>
        </p:nvSpPr>
        <p:spPr bwMode="gray">
          <a:xfrm>
            <a:off x="6204876" y="2564905"/>
            <a:ext cx="2448272" cy="1988856"/>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285750" lvl="0" indent="-285750">
              <a:spcAft>
                <a:spcPts val="600"/>
              </a:spcAft>
              <a:buFont typeface="Arial" panose="020B0604020202020204" pitchFamily="34" charset="0"/>
              <a:buChar char="•"/>
            </a:pPr>
            <a:r>
              <a:rPr lang="en-GB" sz="1500" dirty="0" smtClean="0">
                <a:solidFill>
                  <a:schemeClr val="tx1"/>
                </a:solidFill>
              </a:rPr>
              <a:t>Plug any gaps with a quick, and sometimes inefficient, fix</a:t>
            </a:r>
          </a:p>
          <a:p>
            <a:pPr marL="742950" lvl="1" indent="-285750">
              <a:spcAft>
                <a:spcPts val="600"/>
              </a:spcAft>
              <a:buFont typeface="Arial" panose="020B0604020202020204" pitchFamily="34" charset="0"/>
              <a:buChar char="•"/>
            </a:pPr>
            <a:r>
              <a:rPr lang="en-GB" sz="1500" dirty="0" smtClean="0">
                <a:solidFill>
                  <a:schemeClr val="tx1"/>
                </a:solidFill>
              </a:rPr>
              <a:t>Electric heaters</a:t>
            </a:r>
          </a:p>
          <a:p>
            <a:pPr marL="285750" indent="-285750">
              <a:spcAft>
                <a:spcPts val="600"/>
              </a:spcAft>
              <a:buFont typeface="Arial" panose="020B0604020202020204" pitchFamily="34" charset="0"/>
              <a:buChar char="•"/>
            </a:pPr>
            <a:r>
              <a:rPr lang="en-GB" sz="1500" dirty="0" smtClean="0">
                <a:solidFill>
                  <a:schemeClr val="tx1"/>
                </a:solidFill>
              </a:rPr>
              <a:t>Put on a jumper</a:t>
            </a:r>
          </a:p>
          <a:p>
            <a:pPr marL="285750" indent="-285750">
              <a:spcAft>
                <a:spcPts val="600"/>
              </a:spcAft>
              <a:buFont typeface="Arial" panose="020B0604020202020204" pitchFamily="34" charset="0"/>
              <a:buChar char="•"/>
            </a:pPr>
            <a:r>
              <a:rPr lang="en-GB" sz="1500" dirty="0" smtClean="0">
                <a:solidFill>
                  <a:schemeClr val="tx1"/>
                </a:solidFill>
              </a:rPr>
              <a:t>Changes are small and superficial</a:t>
            </a:r>
            <a:endParaRPr lang="en-GB" sz="1500" dirty="0" smtClean="0">
              <a:solidFill>
                <a:schemeClr val="tx1"/>
              </a:solidFill>
              <a:latin typeface="Arial" pitchFamily="34" charset="0"/>
              <a:cs typeface="Arial" pitchFamily="34" charset="0"/>
            </a:endParaRPr>
          </a:p>
        </p:txBody>
      </p:sp>
      <p:sp>
        <p:nvSpPr>
          <p:cNvPr id="21" name="Right Arrow 20"/>
          <p:cNvSpPr/>
          <p:nvPr/>
        </p:nvSpPr>
        <p:spPr bwMode="gray">
          <a:xfrm flipH="1">
            <a:off x="5772828" y="4295178"/>
            <a:ext cx="2903628" cy="980745"/>
          </a:xfrm>
          <a:prstGeom prst="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Changes in usage</a:t>
            </a:r>
          </a:p>
        </p:txBody>
      </p:sp>
      <p:sp>
        <p:nvSpPr>
          <p:cNvPr id="20" name="Right Arrow 19"/>
          <p:cNvSpPr/>
          <p:nvPr/>
        </p:nvSpPr>
        <p:spPr bwMode="gray">
          <a:xfrm>
            <a:off x="372228" y="2204864"/>
            <a:ext cx="2880340" cy="980745"/>
          </a:xfrm>
          <a:prstGeom prst="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Paying the bill</a:t>
            </a:r>
          </a:p>
        </p:txBody>
      </p:sp>
      <p:sp>
        <p:nvSpPr>
          <p:cNvPr id="34" name="Rounded Rectangle 33"/>
          <p:cNvSpPr/>
          <p:nvPr/>
        </p:nvSpPr>
        <p:spPr bwMode="gray">
          <a:xfrm>
            <a:off x="394284" y="5805264"/>
            <a:ext cx="8498196" cy="670399"/>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smtClean="0"/>
              <a:t>Only a major crisis had encouraged people to limit usage significantly. </a:t>
            </a:r>
          </a:p>
          <a:p>
            <a:pPr algn="ctr">
              <a:spcBef>
                <a:spcPts val="300"/>
              </a:spcBef>
            </a:pPr>
            <a:r>
              <a:rPr lang="en-GB" sz="2000" dirty="0" smtClean="0"/>
              <a:t>Not a trigger to longer-term change.</a:t>
            </a:r>
            <a:endParaRPr lang="en-GB" sz="20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0789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88640"/>
            <a:ext cx="6768752" cy="647402"/>
          </a:xfrm>
        </p:spPr>
        <p:txBody>
          <a:bodyPr/>
          <a:lstStyle/>
          <a:p>
            <a:r>
              <a:rPr lang="en-GB" sz="3100" b="1" dirty="0" smtClean="0">
                <a:solidFill>
                  <a:schemeClr val="tx2"/>
                </a:solidFill>
              </a:rPr>
              <a:t>Experiencing Fuel Poverty</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tend to say that they don’t feel discomfort, but spend on energy as they wish:</a:t>
            </a:r>
          </a:p>
        </p:txBody>
      </p:sp>
      <p:sp>
        <p:nvSpPr>
          <p:cNvPr id="2" name="Right Triangle 1"/>
          <p:cNvSpPr/>
          <p:nvPr/>
        </p:nvSpPr>
        <p:spPr bwMode="gray">
          <a:xfrm rot="5400000">
            <a:off x="2987824" y="332656"/>
            <a:ext cx="2736304" cy="6768752"/>
          </a:xfrm>
          <a:prstGeom prst="rtTriangle">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6" name="Right Triangle 15"/>
          <p:cNvSpPr/>
          <p:nvPr/>
        </p:nvSpPr>
        <p:spPr bwMode="gray">
          <a:xfrm rot="16200000">
            <a:off x="3140224" y="548679"/>
            <a:ext cx="2736304" cy="6768752"/>
          </a:xfrm>
          <a:prstGeom prst="rtTriangle">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7" name="Rounded Rectangle 16"/>
          <p:cNvSpPr/>
          <p:nvPr/>
        </p:nvSpPr>
        <p:spPr bwMode="gray">
          <a:xfrm>
            <a:off x="943080" y="1952836"/>
            <a:ext cx="1036632" cy="39604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chemeClr val="tx2"/>
                </a:solidFill>
              </a:rPr>
              <a:t>COLD</a:t>
            </a:r>
          </a:p>
        </p:txBody>
      </p:sp>
      <p:sp>
        <p:nvSpPr>
          <p:cNvPr id="18" name="Rounded Rectangle 17"/>
          <p:cNvSpPr/>
          <p:nvPr/>
        </p:nvSpPr>
        <p:spPr bwMode="gray">
          <a:xfrm>
            <a:off x="6991752" y="5265204"/>
            <a:ext cx="1036632" cy="39604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chemeClr val="tx2"/>
                </a:solidFill>
              </a:rPr>
              <a:t>WARM</a:t>
            </a:r>
          </a:p>
        </p:txBody>
      </p:sp>
      <p:sp>
        <p:nvSpPr>
          <p:cNvPr id="30" name="Rounded Rectangle 29"/>
          <p:cNvSpPr/>
          <p:nvPr/>
        </p:nvSpPr>
        <p:spPr bwMode="gray">
          <a:xfrm>
            <a:off x="395536" y="5614244"/>
            <a:ext cx="8208912" cy="1199131"/>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t>Fuel Poor don’t tend to significantly change or adapt their usage to respond to high bills</a:t>
            </a:r>
          </a:p>
          <a:p>
            <a:pPr algn="ctr"/>
            <a:endParaRPr lang="en-GB" sz="1600" dirty="0" smtClean="0"/>
          </a:p>
          <a:p>
            <a:pPr algn="ctr"/>
            <a:r>
              <a:rPr lang="en-GB" sz="1600" dirty="0" smtClean="0"/>
              <a:t>Most are unwilling to experience additional discomfort or privation in order to reduce bills</a:t>
            </a:r>
            <a:endParaRPr lang="en-GB" sz="1600" dirty="0"/>
          </a:p>
        </p:txBody>
      </p:sp>
      <p:grpSp>
        <p:nvGrpSpPr>
          <p:cNvPr id="22" name="Group 21"/>
          <p:cNvGrpSpPr/>
          <p:nvPr/>
        </p:nvGrpSpPr>
        <p:grpSpPr>
          <a:xfrm>
            <a:off x="3131840" y="2636912"/>
            <a:ext cx="2387750" cy="2251673"/>
            <a:chOff x="2802568" y="2387097"/>
            <a:chExt cx="1955702" cy="1955702"/>
          </a:xfrm>
          <a:solidFill>
            <a:schemeClr val="bg2"/>
          </a:solidFill>
        </p:grpSpPr>
        <p:sp>
          <p:nvSpPr>
            <p:cNvPr id="23" name="Oval 22"/>
            <p:cNvSpPr/>
            <p:nvPr/>
          </p:nvSpPr>
          <p:spPr>
            <a:xfrm>
              <a:off x="2802568" y="2387097"/>
              <a:ext cx="1955702" cy="1955702"/>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Oval 4"/>
            <p:cNvSpPr/>
            <p:nvPr/>
          </p:nvSpPr>
          <p:spPr>
            <a:xfrm>
              <a:off x="3088974" y="3075069"/>
              <a:ext cx="691445" cy="5266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000" kern="1200" dirty="0" smtClean="0"/>
                <a:t>Push</a:t>
              </a:r>
              <a:endParaRPr lang="en-GB" sz="2000" kern="1200" dirty="0"/>
            </a:p>
          </p:txBody>
        </p:sp>
      </p:grpSp>
      <p:sp>
        <p:nvSpPr>
          <p:cNvPr id="25" name="Oval 4"/>
          <p:cNvSpPr/>
          <p:nvPr/>
        </p:nvSpPr>
        <p:spPr>
          <a:xfrm>
            <a:off x="4355976" y="3429000"/>
            <a:ext cx="844197" cy="606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000" kern="1200" dirty="0" smtClean="0"/>
              <a:t>Pull</a:t>
            </a:r>
            <a:endParaRPr lang="en-GB" sz="2000" kern="1200" dirty="0"/>
          </a:p>
        </p:txBody>
      </p:sp>
      <p:cxnSp>
        <p:nvCxnSpPr>
          <p:cNvPr id="8" name="Straight Connector 7"/>
          <p:cNvCxnSpPr>
            <a:stCxn id="23" idx="0"/>
            <a:endCxn id="23" idx="4"/>
          </p:cNvCxnSpPr>
          <p:nvPr/>
        </p:nvCxnSpPr>
        <p:spPr>
          <a:xfrm>
            <a:off x="4325715" y="2636912"/>
            <a:ext cx="0" cy="2251673"/>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bwMode="gray">
          <a:xfrm>
            <a:off x="5508104" y="2204864"/>
            <a:ext cx="2880340" cy="980745"/>
          </a:xfrm>
          <a:prstGeom prst="rightArrow">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Presence of children</a:t>
            </a:r>
          </a:p>
        </p:txBody>
      </p:sp>
      <p:sp>
        <p:nvSpPr>
          <p:cNvPr id="29" name="Right Arrow 28"/>
          <p:cNvSpPr/>
          <p:nvPr/>
        </p:nvSpPr>
        <p:spPr bwMode="gray">
          <a:xfrm>
            <a:off x="5580092" y="3212976"/>
            <a:ext cx="2880340" cy="1124761"/>
          </a:xfrm>
          <a:prstGeom prst="rightArrow">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Symbolic value placed on warmth</a:t>
            </a:r>
          </a:p>
        </p:txBody>
      </p:sp>
      <p:sp>
        <p:nvSpPr>
          <p:cNvPr id="31" name="Right Arrow 30"/>
          <p:cNvSpPr/>
          <p:nvPr/>
        </p:nvSpPr>
        <p:spPr bwMode="gray">
          <a:xfrm>
            <a:off x="5498772" y="4392471"/>
            <a:ext cx="2880340" cy="980745"/>
          </a:xfrm>
          <a:prstGeom prst="rightArrow">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Symbolic value placed on consumption</a:t>
            </a:r>
          </a:p>
        </p:txBody>
      </p:sp>
      <p:sp>
        <p:nvSpPr>
          <p:cNvPr id="32" name="Right Arrow 31"/>
          <p:cNvSpPr/>
          <p:nvPr/>
        </p:nvSpPr>
        <p:spPr bwMode="gray">
          <a:xfrm flipH="1">
            <a:off x="323528" y="2664279"/>
            <a:ext cx="2592288" cy="980745"/>
          </a:xfrm>
          <a:prstGeom prst="rightArrow">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Personal tolerance</a:t>
            </a:r>
          </a:p>
        </p:txBody>
      </p:sp>
      <p:sp>
        <p:nvSpPr>
          <p:cNvPr id="33" name="Right Arrow 32"/>
          <p:cNvSpPr/>
          <p:nvPr/>
        </p:nvSpPr>
        <p:spPr bwMode="gray">
          <a:xfrm flipH="1">
            <a:off x="323528" y="3744399"/>
            <a:ext cx="2592288" cy="1196769"/>
          </a:xfrm>
          <a:prstGeom prst="rightArrow">
            <a:avLst>
              <a:gd name="adj1" fmla="val 50000"/>
              <a:gd name="adj2" fmla="val 43054"/>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Higher financial priorities</a:t>
            </a:r>
          </a:p>
        </p:txBody>
      </p:sp>
    </p:spTree>
    <p:extLst>
      <p:ext uri="{BB962C8B-B14F-4D97-AF65-F5344CB8AC3E}">
        <p14:creationId xmlns:p14="http://schemas.microsoft.com/office/powerpoint/2010/main" val="673639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76872"/>
            <a:ext cx="9144000" cy="1656184"/>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2"/>
              </a:solidFill>
            </a:endParaRP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p:txBody>
      </p:sp>
      <p:sp>
        <p:nvSpPr>
          <p:cNvPr id="3" name="Title 2"/>
          <p:cNvSpPr>
            <a:spLocks noGrp="1"/>
          </p:cNvSpPr>
          <p:nvPr>
            <p:ph type="title"/>
          </p:nvPr>
        </p:nvSpPr>
        <p:spPr>
          <a:xfrm>
            <a:off x="107504" y="188640"/>
            <a:ext cx="6768752" cy="647402"/>
          </a:xfrm>
        </p:spPr>
        <p:txBody>
          <a:bodyPr/>
          <a:lstStyle/>
          <a:p>
            <a:r>
              <a:rPr lang="en-GB" sz="3100" b="1" dirty="0" smtClean="0">
                <a:solidFill>
                  <a:schemeClr val="tx2"/>
                </a:solidFill>
              </a:rPr>
              <a:t>Value placed on warmth</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Relationship with warmth is deep and symbolic</a:t>
            </a:r>
          </a:p>
        </p:txBody>
      </p:sp>
      <p:sp>
        <p:nvSpPr>
          <p:cNvPr id="34" name="Rounded Rectangle 33"/>
          <p:cNvSpPr/>
          <p:nvPr/>
        </p:nvSpPr>
        <p:spPr bwMode="gray">
          <a:xfrm>
            <a:off x="394284" y="5805264"/>
            <a:ext cx="8498196" cy="670399"/>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smtClean="0"/>
              <a:t>Significant financial sacrifices are made in order to feel warm</a:t>
            </a:r>
            <a:endParaRPr lang="en-GB" sz="2000" dirty="0" smtClean="0">
              <a:solidFill>
                <a:schemeClr val="bg1"/>
              </a:solidFill>
              <a:latin typeface="Arial" pitchFamily="34" charset="0"/>
              <a:cs typeface="Arial" pitchFamily="34" charset="0"/>
            </a:endParaRPr>
          </a:p>
        </p:txBody>
      </p:sp>
      <p:sp>
        <p:nvSpPr>
          <p:cNvPr id="12" name="Rectangle 11"/>
          <p:cNvSpPr/>
          <p:nvPr/>
        </p:nvSpPr>
        <p:spPr bwMode="gray">
          <a:xfrm>
            <a:off x="3563888" y="2326319"/>
            <a:ext cx="4824536" cy="1476164"/>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pPr>
            <a:r>
              <a:rPr lang="en-GB" sz="1600" b="1" dirty="0" smtClean="0">
                <a:solidFill>
                  <a:schemeClr val="tx1"/>
                </a:solidFill>
                <a:latin typeface="Arial" pitchFamily="34" charset="0"/>
                <a:cs typeface="Arial" pitchFamily="34" charset="0"/>
              </a:rPr>
              <a:t>SYMBOLISM ATTACHED TO BEING WARM</a:t>
            </a:r>
            <a:endParaRPr lang="en-GB" sz="1600" b="1" dirty="0">
              <a:solidFill>
                <a:schemeClr val="tx1"/>
              </a:solidFill>
              <a:latin typeface="Arial" pitchFamily="34" charset="0"/>
              <a:cs typeface="Arial" pitchFamily="34" charset="0"/>
            </a:endParaRP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Based in upbringing</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Emotionally loaded</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Linked to aspiration to a ‘comfortable life’</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Especially those with children</a:t>
            </a:r>
          </a:p>
          <a:p>
            <a:pPr>
              <a:spcBef>
                <a:spcPts val="300"/>
              </a:spcBef>
            </a:pPr>
            <a:endParaRPr lang="en-GB" sz="1600" dirty="0" smtClean="0">
              <a:solidFill>
                <a:schemeClr val="tx1"/>
              </a:solidFill>
              <a:latin typeface="Arial" pitchFamily="34" charset="0"/>
              <a:cs typeface="Arial" pitchFamily="34" charset="0"/>
            </a:endParaRPr>
          </a:p>
          <a:p>
            <a:pPr marL="285750" indent="-285750">
              <a:spcBef>
                <a:spcPts val="300"/>
              </a:spcBef>
              <a:buFont typeface="Arial" panose="020B0604020202020204" pitchFamily="34" charset="0"/>
              <a:buChar char="•"/>
            </a:pPr>
            <a:endParaRPr lang="en-GB" sz="1600" dirty="0" smtClean="0">
              <a:solidFill>
                <a:schemeClr val="tx1"/>
              </a:solidFill>
              <a:latin typeface="Arial" pitchFamily="34" charset="0"/>
              <a:cs typeface="Arial" pitchFamily="34" charset="0"/>
            </a:endParaRPr>
          </a:p>
        </p:txBody>
      </p:sp>
      <p:sp>
        <p:nvSpPr>
          <p:cNvPr id="13" name="Rectangle 12"/>
          <p:cNvSpPr/>
          <p:nvPr/>
        </p:nvSpPr>
        <p:spPr>
          <a:xfrm>
            <a:off x="0" y="4077072"/>
            <a:ext cx="9180512" cy="1656184"/>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2"/>
              </a:solidFill>
            </a:endParaRP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p:txBody>
      </p:sp>
      <p:sp>
        <p:nvSpPr>
          <p:cNvPr id="15" name="Rectangle 14"/>
          <p:cNvSpPr/>
          <p:nvPr/>
        </p:nvSpPr>
        <p:spPr bwMode="gray">
          <a:xfrm>
            <a:off x="3527376" y="4126519"/>
            <a:ext cx="4824536" cy="1476164"/>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pPr>
            <a:r>
              <a:rPr lang="en-GB" sz="1600" b="1" dirty="0" smtClean="0">
                <a:solidFill>
                  <a:schemeClr val="tx1"/>
                </a:solidFill>
                <a:latin typeface="Arial" pitchFamily="34" charset="0"/>
                <a:cs typeface="Arial" pitchFamily="34" charset="0"/>
              </a:rPr>
              <a:t>COLD ASSOCIATED WITH DEPRIVATION</a:t>
            </a:r>
            <a:endParaRPr lang="en-GB" sz="1600" b="1" dirty="0">
              <a:solidFill>
                <a:schemeClr val="tx1"/>
              </a:solidFill>
              <a:latin typeface="Arial" pitchFamily="34" charset="0"/>
              <a:cs typeface="Arial" pitchFamily="34" charset="0"/>
            </a:endParaRP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Inability to make a ‘home’ for children</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Feeling like a failure, defeated</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A few feel that they are ‘strong’ enough to deal with feeling cold</a:t>
            </a:r>
          </a:p>
          <a:p>
            <a:pPr>
              <a:spcBef>
                <a:spcPts val="300"/>
              </a:spcBef>
            </a:pPr>
            <a:endParaRPr lang="en-GB" sz="1600" dirty="0" smtClean="0">
              <a:solidFill>
                <a:schemeClr val="tx1"/>
              </a:solidFill>
              <a:latin typeface="Arial" pitchFamily="34" charset="0"/>
              <a:cs typeface="Arial" pitchFamily="34" charset="0"/>
            </a:endParaRPr>
          </a:p>
          <a:p>
            <a:pPr marL="285750" indent="-285750">
              <a:spcBef>
                <a:spcPts val="300"/>
              </a:spcBef>
              <a:buFont typeface="Arial" panose="020B0604020202020204" pitchFamily="34" charset="0"/>
              <a:buChar char="•"/>
            </a:pPr>
            <a:endParaRPr lang="en-GB"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10731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they feel about energy efficiency &amp; energy saving</a:t>
            </a:r>
            <a:endParaRPr lang="en-GB" dirty="0"/>
          </a:p>
        </p:txBody>
      </p:sp>
    </p:spTree>
    <p:extLst>
      <p:ext uri="{BB962C8B-B14F-4D97-AF65-F5344CB8AC3E}">
        <p14:creationId xmlns:p14="http://schemas.microsoft.com/office/powerpoint/2010/main" val="4043285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bwMode="gray">
          <a:xfrm>
            <a:off x="1979712" y="2420888"/>
            <a:ext cx="1440170" cy="980745"/>
          </a:xfrm>
          <a:prstGeom prst="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b="1" dirty="0" smtClean="0">
              <a:solidFill>
                <a:schemeClr val="bg1"/>
              </a:solidFill>
              <a:latin typeface="Arial" pitchFamily="34" charset="0"/>
              <a:cs typeface="Arial" pitchFamily="34" charset="0"/>
            </a:endParaRPr>
          </a:p>
        </p:txBody>
      </p:sp>
      <p:sp>
        <p:nvSpPr>
          <p:cNvPr id="3" name="Title 2"/>
          <p:cNvSpPr>
            <a:spLocks noGrp="1"/>
          </p:cNvSpPr>
          <p:nvPr>
            <p:ph type="title"/>
          </p:nvPr>
        </p:nvSpPr>
        <p:spPr>
          <a:xfrm>
            <a:off x="107504" y="188640"/>
            <a:ext cx="6768752" cy="647402"/>
          </a:xfrm>
        </p:spPr>
        <p:txBody>
          <a:bodyPr/>
          <a:lstStyle/>
          <a:p>
            <a:r>
              <a:rPr lang="en-GB" sz="3100" b="1" dirty="0" smtClean="0">
                <a:solidFill>
                  <a:schemeClr val="tx2"/>
                </a:solidFill>
              </a:rPr>
              <a:t>Low understanding of energy use</a:t>
            </a:r>
            <a:endParaRPr lang="en-GB" sz="3100" b="1" dirty="0">
              <a:solidFill>
                <a:schemeClr val="tx2"/>
              </a:solidFill>
            </a:endParaRPr>
          </a:p>
        </p:txBody>
      </p:sp>
      <p:sp>
        <p:nvSpPr>
          <p:cNvPr id="7" name="Rectangle 6"/>
          <p:cNvSpPr/>
          <p:nvPr/>
        </p:nvSpPr>
        <p:spPr>
          <a:xfrm>
            <a:off x="0" y="1268759"/>
            <a:ext cx="9144000" cy="733543"/>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are uncertain which appliances affect their bills, energy use is a ‘black box’.</a:t>
            </a:r>
          </a:p>
        </p:txBody>
      </p:sp>
      <p:sp>
        <p:nvSpPr>
          <p:cNvPr id="16" name="Right Arrow 15"/>
          <p:cNvSpPr/>
          <p:nvPr/>
        </p:nvSpPr>
        <p:spPr bwMode="gray">
          <a:xfrm>
            <a:off x="5268912" y="2420887"/>
            <a:ext cx="1440170" cy="980745"/>
          </a:xfrm>
          <a:prstGeom prst="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b="1" dirty="0" smtClean="0">
              <a:solidFill>
                <a:schemeClr val="bg1"/>
              </a:solidFill>
              <a:latin typeface="Arial" pitchFamily="34" charset="0"/>
              <a:cs typeface="Arial" pitchFamily="34" charset="0"/>
            </a:endParaRPr>
          </a:p>
        </p:txBody>
      </p:sp>
      <p:sp>
        <p:nvSpPr>
          <p:cNvPr id="17" name="Rectangle 16"/>
          <p:cNvSpPr/>
          <p:nvPr/>
        </p:nvSpPr>
        <p:spPr bwMode="gray">
          <a:xfrm>
            <a:off x="395536" y="2204864"/>
            <a:ext cx="2088232" cy="331236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500" b="1" dirty="0" smtClean="0">
                <a:solidFill>
                  <a:schemeClr val="tx1"/>
                </a:solidFill>
              </a:rPr>
              <a:t>How can I change my energy use to reduce bills? </a:t>
            </a:r>
          </a:p>
          <a:p>
            <a:pPr marL="285750" lvl="0" indent="-285750">
              <a:spcAft>
                <a:spcPts val="600"/>
              </a:spcAft>
              <a:buFont typeface="Arial" panose="020B0604020202020204" pitchFamily="34" charset="0"/>
              <a:buChar char="•"/>
            </a:pPr>
            <a:r>
              <a:rPr lang="en-GB" sz="1500" dirty="0" smtClean="0">
                <a:solidFill>
                  <a:schemeClr val="tx1"/>
                </a:solidFill>
              </a:rPr>
              <a:t>Many misconceptions and ingrained habits</a:t>
            </a:r>
          </a:p>
          <a:p>
            <a:pPr marL="285750" lvl="0" indent="-285750">
              <a:spcAft>
                <a:spcPts val="600"/>
              </a:spcAft>
              <a:buFont typeface="Arial" panose="020B0604020202020204" pitchFamily="34" charset="0"/>
              <a:buChar char="•"/>
            </a:pPr>
            <a:r>
              <a:rPr lang="en-GB" sz="1500" dirty="0" smtClean="0">
                <a:solidFill>
                  <a:schemeClr val="tx1"/>
                </a:solidFill>
              </a:rPr>
              <a:t>Little concrete knowledge</a:t>
            </a:r>
          </a:p>
          <a:p>
            <a:pPr marL="285750" lvl="0" indent="-285750">
              <a:spcAft>
                <a:spcPts val="600"/>
              </a:spcAft>
              <a:buFont typeface="Arial" panose="020B0604020202020204" pitchFamily="34" charset="0"/>
              <a:buChar char="•"/>
            </a:pPr>
            <a:r>
              <a:rPr lang="en-GB" sz="1500" dirty="0" smtClean="0">
                <a:solidFill>
                  <a:schemeClr val="tx1"/>
                </a:solidFill>
              </a:rPr>
              <a:t>Sense of lacking the tools to know what to do</a:t>
            </a:r>
            <a:endParaRPr lang="en-GB" sz="1500" dirty="0">
              <a:solidFill>
                <a:schemeClr val="tx1"/>
              </a:solidFill>
            </a:endParaRPr>
          </a:p>
          <a:p>
            <a:pPr marL="742950" lvl="1" indent="-285750">
              <a:spcBef>
                <a:spcPts val="300"/>
              </a:spcBef>
              <a:spcAft>
                <a:spcPts val="600"/>
              </a:spcAft>
              <a:buFont typeface="Arial" pitchFamily="34" charset="0"/>
              <a:buChar char="•"/>
            </a:pPr>
            <a:endParaRPr lang="en-GB" sz="1500" dirty="0" smtClean="0">
              <a:solidFill>
                <a:schemeClr val="tx1"/>
              </a:solidFill>
              <a:latin typeface="Arial" pitchFamily="34" charset="0"/>
              <a:cs typeface="Arial" pitchFamily="34" charset="0"/>
            </a:endParaRPr>
          </a:p>
        </p:txBody>
      </p:sp>
      <p:sp>
        <p:nvSpPr>
          <p:cNvPr id="18" name="Rectangle 17"/>
          <p:cNvSpPr/>
          <p:nvPr/>
        </p:nvSpPr>
        <p:spPr bwMode="gray">
          <a:xfrm>
            <a:off x="6676042" y="2204864"/>
            <a:ext cx="2051720" cy="244827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500" b="1" dirty="0" smtClean="0">
                <a:solidFill>
                  <a:schemeClr val="tx1"/>
                </a:solidFill>
              </a:rPr>
              <a:t>Leads to a sense of fatalism</a:t>
            </a:r>
          </a:p>
          <a:p>
            <a:pPr marL="285750" lvl="0" indent="-285750">
              <a:spcAft>
                <a:spcPts val="600"/>
              </a:spcAft>
              <a:buFont typeface="Arial" panose="020B0604020202020204" pitchFamily="34" charset="0"/>
              <a:buChar char="•"/>
            </a:pPr>
            <a:r>
              <a:rPr lang="en-GB" sz="1500" dirty="0" smtClean="0">
                <a:solidFill>
                  <a:schemeClr val="tx1"/>
                </a:solidFill>
              </a:rPr>
              <a:t>Assume that not much that can be done to reduce bills</a:t>
            </a:r>
          </a:p>
          <a:p>
            <a:pPr marL="285750" lvl="0" indent="-285750">
              <a:spcAft>
                <a:spcPts val="600"/>
              </a:spcAft>
              <a:buFont typeface="Arial" panose="020B0604020202020204" pitchFamily="34" charset="0"/>
              <a:buChar char="•"/>
            </a:pPr>
            <a:r>
              <a:rPr lang="en-GB" sz="1500" dirty="0" smtClean="0">
                <a:solidFill>
                  <a:schemeClr val="tx1"/>
                </a:solidFill>
              </a:rPr>
              <a:t>Already doing everything possible</a:t>
            </a:r>
            <a:endParaRPr lang="en-GB" sz="1500" dirty="0">
              <a:solidFill>
                <a:schemeClr val="tx1"/>
              </a:solidFill>
            </a:endParaRPr>
          </a:p>
          <a:p>
            <a:pPr marL="742950" lvl="1" indent="-285750">
              <a:spcBef>
                <a:spcPts val="300"/>
              </a:spcBef>
              <a:spcAft>
                <a:spcPts val="600"/>
              </a:spcAft>
              <a:buFont typeface="Arial" pitchFamily="34" charset="0"/>
              <a:buChar char="•"/>
            </a:pPr>
            <a:endParaRPr lang="en-GB" sz="1500" dirty="0" smtClean="0">
              <a:solidFill>
                <a:schemeClr val="tx1"/>
              </a:solidFill>
              <a:latin typeface="Arial" pitchFamily="34" charset="0"/>
              <a:cs typeface="Arial" pitchFamily="34" charset="0"/>
            </a:endParaRPr>
          </a:p>
        </p:txBody>
      </p:sp>
      <p:sp>
        <p:nvSpPr>
          <p:cNvPr id="20" name="Rectangle 19"/>
          <p:cNvSpPr/>
          <p:nvPr/>
        </p:nvSpPr>
        <p:spPr bwMode="gray">
          <a:xfrm>
            <a:off x="3415845" y="2204864"/>
            <a:ext cx="2394981" cy="302014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500" b="1" dirty="0" smtClean="0">
                <a:solidFill>
                  <a:schemeClr val="tx1"/>
                </a:solidFill>
              </a:rPr>
              <a:t>Little understanding of precisely how bills are affected by varying usage</a:t>
            </a:r>
          </a:p>
          <a:p>
            <a:pPr marL="285750" lvl="0" indent="-285750">
              <a:spcAft>
                <a:spcPts val="600"/>
              </a:spcAft>
              <a:buFont typeface="Arial" panose="020B0604020202020204" pitchFamily="34" charset="0"/>
              <a:buChar char="•"/>
            </a:pPr>
            <a:r>
              <a:rPr lang="en-GB" sz="1500" dirty="0" smtClean="0">
                <a:solidFill>
                  <a:schemeClr val="tx1"/>
                </a:solidFill>
              </a:rPr>
              <a:t>Some scepticism that changes would make a difference</a:t>
            </a:r>
          </a:p>
          <a:p>
            <a:pPr marL="285750" lvl="0" indent="-285750">
              <a:spcAft>
                <a:spcPts val="600"/>
              </a:spcAft>
              <a:buFont typeface="Arial" panose="020B0604020202020204" pitchFamily="34" charset="0"/>
              <a:buChar char="•"/>
            </a:pPr>
            <a:r>
              <a:rPr lang="en-GB" sz="1500" dirty="0" smtClean="0">
                <a:solidFill>
                  <a:schemeClr val="tx1"/>
                </a:solidFill>
              </a:rPr>
              <a:t>Heavy focus on appliances</a:t>
            </a:r>
          </a:p>
          <a:p>
            <a:pPr lvl="1">
              <a:spcBef>
                <a:spcPts val="300"/>
              </a:spcBef>
              <a:spcAft>
                <a:spcPts val="600"/>
              </a:spcAft>
            </a:pPr>
            <a:endParaRPr lang="en-GB" sz="15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02097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88640"/>
            <a:ext cx="6768752" cy="647402"/>
          </a:xfrm>
        </p:spPr>
        <p:txBody>
          <a:bodyPr/>
          <a:lstStyle/>
          <a:p>
            <a:r>
              <a:rPr lang="en-GB" sz="3100" b="1" dirty="0" smtClean="0">
                <a:solidFill>
                  <a:schemeClr val="tx2"/>
                </a:solidFill>
              </a:rPr>
              <a:t>Low understanding of energy use</a:t>
            </a:r>
            <a:endParaRPr lang="en-GB" sz="3100" b="1" dirty="0">
              <a:solidFill>
                <a:schemeClr val="tx2"/>
              </a:solidFill>
            </a:endParaRPr>
          </a:p>
        </p:txBody>
      </p:sp>
      <p:sp>
        <p:nvSpPr>
          <p:cNvPr id="10" name="Rectangle 9"/>
          <p:cNvSpPr/>
          <p:nvPr/>
        </p:nvSpPr>
        <p:spPr>
          <a:xfrm>
            <a:off x="1763688" y="1859340"/>
            <a:ext cx="5598368" cy="2585323"/>
          </a:xfrm>
          <a:prstGeom prst="rect">
            <a:avLst/>
          </a:prstGeom>
        </p:spPr>
        <p:txBody>
          <a:bodyPr wrap="square">
            <a:spAutoFit/>
          </a:bodyPr>
          <a:lstStyle/>
          <a:p>
            <a:r>
              <a:rPr lang="en-GB" i="1" dirty="0">
                <a:solidFill>
                  <a:schemeClr val="tx2"/>
                </a:solidFill>
              </a:rPr>
              <a:t>“I think it’s very hard now, because it used to be quite straightforward...you had the television and da </a:t>
            </a:r>
            <a:r>
              <a:rPr lang="en-GB" i="1" dirty="0" err="1">
                <a:solidFill>
                  <a:schemeClr val="tx2"/>
                </a:solidFill>
              </a:rPr>
              <a:t>da</a:t>
            </a:r>
            <a:r>
              <a:rPr lang="en-GB" i="1" dirty="0">
                <a:solidFill>
                  <a:schemeClr val="tx2"/>
                </a:solidFill>
              </a:rPr>
              <a:t> </a:t>
            </a:r>
            <a:r>
              <a:rPr lang="en-GB" i="1" dirty="0" err="1">
                <a:solidFill>
                  <a:schemeClr val="tx2"/>
                </a:solidFill>
              </a:rPr>
              <a:t>da</a:t>
            </a:r>
            <a:r>
              <a:rPr lang="en-GB" i="1" dirty="0">
                <a:solidFill>
                  <a:schemeClr val="tx2"/>
                </a:solidFill>
              </a:rPr>
              <a:t>. Now you’ve got all these things, you know, like you’ve got a phone charging, you’ve got an iPad charging, you’ve got someone playing a game. So basically you could be sitting in there watching a DVD with the television and all the lights on and that’s not the main source of electricity [usage], it’s upstairs! Do you know what I mean?”</a:t>
            </a:r>
            <a:endParaRPr lang="en-GB" dirty="0">
              <a:solidFill>
                <a:schemeClr val="tx2"/>
              </a:solidFill>
            </a:endParaRPr>
          </a:p>
        </p:txBody>
      </p:sp>
    </p:spTree>
    <p:extLst>
      <p:ext uri="{BB962C8B-B14F-4D97-AF65-F5344CB8AC3E}">
        <p14:creationId xmlns:p14="http://schemas.microsoft.com/office/powerpoint/2010/main" val="1697667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88640"/>
            <a:ext cx="6768752" cy="647402"/>
          </a:xfrm>
        </p:spPr>
        <p:txBody>
          <a:bodyPr/>
          <a:lstStyle/>
          <a:p>
            <a:r>
              <a:rPr lang="en-GB" sz="3100" b="1" dirty="0" smtClean="0">
                <a:solidFill>
                  <a:schemeClr val="tx2"/>
                </a:solidFill>
              </a:rPr>
              <a:t>Barriers to engaging with suppliers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do not generally understand their fuel bills, and fear increasing bills. This contributes to passivity &amp;</a:t>
            </a:r>
            <a:r>
              <a:rPr lang="en-GB" dirty="0">
                <a:solidFill>
                  <a:schemeClr val="bg1"/>
                </a:solidFill>
              </a:rPr>
              <a:t> </a:t>
            </a:r>
            <a:r>
              <a:rPr lang="en-GB" dirty="0" smtClean="0">
                <a:solidFill>
                  <a:schemeClr val="bg1"/>
                </a:solidFill>
              </a:rPr>
              <a:t>inertia</a:t>
            </a:r>
          </a:p>
        </p:txBody>
      </p:sp>
      <p:graphicFrame>
        <p:nvGraphicFramePr>
          <p:cNvPr id="5" name="Diagram 4"/>
          <p:cNvGraphicFramePr/>
          <p:nvPr>
            <p:extLst>
              <p:ext uri="{D42A27DB-BD31-4B8C-83A1-F6EECF244321}">
                <p14:modId xmlns:p14="http://schemas.microsoft.com/office/powerpoint/2010/main" val="1766320303"/>
              </p:ext>
            </p:extLst>
          </p:nvPr>
        </p:nvGraphicFramePr>
        <p:xfrm>
          <a:off x="467544" y="1988840"/>
          <a:ext cx="892899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0060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95556" y="1628800"/>
            <a:ext cx="8208912" cy="4680520"/>
          </a:xfrm>
        </p:spPr>
        <p:txBody>
          <a:bodyPr/>
          <a:lstStyle/>
          <a:p>
            <a:pPr marL="342900" indent="-342900">
              <a:buFont typeface="+mj-lt"/>
              <a:buAutoNum type="arabicPeriod"/>
            </a:pPr>
            <a:r>
              <a:rPr lang="en-GB" sz="2600" dirty="0" smtClean="0"/>
              <a:t>Introduction </a:t>
            </a:r>
          </a:p>
          <a:p>
            <a:pPr marL="342900" indent="-342900">
              <a:buFont typeface="+mj-lt"/>
              <a:buAutoNum type="arabicPeriod"/>
            </a:pPr>
            <a:r>
              <a:rPr lang="en-GB" sz="2600" dirty="0" smtClean="0"/>
              <a:t>Who are the Fuel Poor?</a:t>
            </a:r>
          </a:p>
          <a:p>
            <a:pPr marL="342900" indent="-342900">
              <a:buFont typeface="+mj-lt"/>
              <a:buAutoNum type="arabicPeriod"/>
            </a:pPr>
            <a:r>
              <a:rPr lang="en-GB" sz="2600" dirty="0" smtClean="0"/>
              <a:t>How do they cope with Fuel Poverty?</a:t>
            </a:r>
          </a:p>
          <a:p>
            <a:pPr marL="342900" indent="-342900">
              <a:buFont typeface="+mj-lt"/>
              <a:buAutoNum type="arabicPeriod"/>
            </a:pPr>
            <a:r>
              <a:rPr lang="en-GB" sz="2600" dirty="0" smtClean="0"/>
              <a:t>How do the Fuel Poor feel about Energy Efficiency?</a:t>
            </a:r>
          </a:p>
          <a:p>
            <a:pPr marL="342900" indent="-342900">
              <a:buFont typeface="+mj-lt"/>
              <a:buAutoNum type="arabicPeriod"/>
            </a:pPr>
            <a:r>
              <a:rPr lang="en-GB" sz="2600" dirty="0" smtClean="0"/>
              <a:t>What would encourage the Fuel Poor to take up Measures?</a:t>
            </a:r>
          </a:p>
          <a:p>
            <a:pPr marL="342900" indent="-342900">
              <a:buFont typeface="+mj-lt"/>
              <a:buAutoNum type="arabicPeriod"/>
            </a:pPr>
            <a:r>
              <a:rPr lang="en-GB" sz="2600" dirty="0" smtClean="0"/>
              <a:t>What are the most effective channels to communicate with the Fuel Poor?</a:t>
            </a:r>
          </a:p>
          <a:p>
            <a:pPr marL="342900" indent="-342900">
              <a:buFont typeface="+mj-lt"/>
              <a:buAutoNum type="arabicPeriod"/>
            </a:pPr>
            <a:endParaRPr lang="en-GB" sz="2600" dirty="0" smtClean="0"/>
          </a:p>
          <a:p>
            <a:pPr marL="342900" indent="-342900">
              <a:buFont typeface="+mj-lt"/>
              <a:buAutoNum type="arabicPeriod"/>
            </a:pPr>
            <a:endParaRPr lang="en-GB" sz="2600" dirty="0" smtClean="0"/>
          </a:p>
          <a:p>
            <a:pPr marL="342900" indent="-342900">
              <a:buFont typeface="+mj-lt"/>
              <a:buAutoNum type="arabicPeriod"/>
            </a:pPr>
            <a:endParaRPr lang="en-GB" sz="2600" dirty="0"/>
          </a:p>
        </p:txBody>
      </p:sp>
      <p:sp>
        <p:nvSpPr>
          <p:cNvPr id="5" name="Title 2"/>
          <p:cNvSpPr txBox="1">
            <a:spLocks/>
          </p:cNvSpPr>
          <p:nvPr/>
        </p:nvSpPr>
        <p:spPr bwMode="gray">
          <a:xfrm>
            <a:off x="476250" y="188640"/>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en-GB" sz="3100" b="1" dirty="0" smtClean="0">
                <a:solidFill>
                  <a:schemeClr val="tx2"/>
                </a:solidFill>
              </a:rPr>
              <a:t>Contents</a:t>
            </a:r>
            <a:endParaRPr lang="en-GB" sz="3100" b="1" dirty="0">
              <a:solidFill>
                <a:schemeClr val="tx2"/>
              </a:solidFill>
            </a:endParaRPr>
          </a:p>
        </p:txBody>
      </p:sp>
    </p:spTree>
    <p:extLst>
      <p:ext uri="{BB962C8B-B14F-4D97-AF65-F5344CB8AC3E}">
        <p14:creationId xmlns:p14="http://schemas.microsoft.com/office/powerpoint/2010/main" val="2199431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Engagement in energy saving &amp; energy efficiency </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Horizons have a strong impact on engagement and interest. Shorter horizons limit interest in far-off outcomes or major changes</a:t>
            </a:r>
          </a:p>
        </p:txBody>
      </p:sp>
      <p:graphicFrame>
        <p:nvGraphicFramePr>
          <p:cNvPr id="17" name="Content Placeholder 3"/>
          <p:cNvGraphicFramePr>
            <a:graphicFrameLocks noGrp="1"/>
          </p:cNvGraphicFramePr>
          <p:nvPr>
            <p:ph idx="1"/>
            <p:extLst>
              <p:ext uri="{D42A27DB-BD31-4B8C-83A1-F6EECF244321}">
                <p14:modId xmlns:p14="http://schemas.microsoft.com/office/powerpoint/2010/main" val="2446587411"/>
              </p:ext>
            </p:extLst>
          </p:nvPr>
        </p:nvGraphicFramePr>
        <p:xfrm>
          <a:off x="107504" y="1556792"/>
          <a:ext cx="878497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Right Arrow 3"/>
          <p:cNvSpPr/>
          <p:nvPr/>
        </p:nvSpPr>
        <p:spPr bwMode="gray">
          <a:xfrm>
            <a:off x="2339752" y="5517232"/>
            <a:ext cx="4536504" cy="844672"/>
          </a:xfrm>
          <a:prstGeom prst="leftRightArrow">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9" name="Rectangle 18"/>
          <p:cNvSpPr/>
          <p:nvPr/>
        </p:nvSpPr>
        <p:spPr bwMode="gray">
          <a:xfrm>
            <a:off x="179512" y="5445224"/>
            <a:ext cx="2160240" cy="108012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b="1" dirty="0" smtClean="0">
                <a:solidFill>
                  <a:schemeClr val="tx1"/>
                </a:solidFill>
              </a:rPr>
              <a:t>Tenants</a:t>
            </a:r>
          </a:p>
          <a:p>
            <a:pPr lvl="0">
              <a:spcAft>
                <a:spcPts val="600"/>
              </a:spcAft>
            </a:pPr>
            <a:r>
              <a:rPr lang="en-GB" b="1" dirty="0" smtClean="0">
                <a:solidFill>
                  <a:schemeClr val="tx1"/>
                </a:solidFill>
              </a:rPr>
              <a:t>Lower incomes</a:t>
            </a:r>
          </a:p>
          <a:p>
            <a:pPr lvl="0">
              <a:spcAft>
                <a:spcPts val="600"/>
              </a:spcAft>
            </a:pPr>
            <a:r>
              <a:rPr lang="en-GB" b="1" dirty="0" smtClean="0">
                <a:solidFill>
                  <a:schemeClr val="tx1"/>
                </a:solidFill>
              </a:rPr>
              <a:t>Transient</a:t>
            </a:r>
            <a:endParaRPr lang="en-GB" b="1" dirty="0">
              <a:solidFill>
                <a:schemeClr val="tx1"/>
              </a:solidFill>
            </a:endParaRPr>
          </a:p>
        </p:txBody>
      </p:sp>
      <p:sp>
        <p:nvSpPr>
          <p:cNvPr id="20" name="Rectangle 19"/>
          <p:cNvSpPr/>
          <p:nvPr/>
        </p:nvSpPr>
        <p:spPr bwMode="gray">
          <a:xfrm>
            <a:off x="6892759" y="5202908"/>
            <a:ext cx="2160240" cy="139444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b="1" dirty="0" smtClean="0">
                <a:solidFill>
                  <a:schemeClr val="tx1"/>
                </a:solidFill>
              </a:rPr>
              <a:t>Homeowners</a:t>
            </a:r>
          </a:p>
          <a:p>
            <a:pPr lvl="0">
              <a:spcAft>
                <a:spcPts val="600"/>
              </a:spcAft>
            </a:pPr>
            <a:r>
              <a:rPr lang="en-GB" b="1" dirty="0" smtClean="0">
                <a:solidFill>
                  <a:schemeClr val="tx1"/>
                </a:solidFill>
              </a:rPr>
              <a:t>Pensioners</a:t>
            </a:r>
          </a:p>
          <a:p>
            <a:pPr lvl="0">
              <a:spcAft>
                <a:spcPts val="600"/>
              </a:spcAft>
            </a:pPr>
            <a:r>
              <a:rPr lang="en-GB" b="1" dirty="0" smtClean="0">
                <a:solidFill>
                  <a:schemeClr val="tx1"/>
                </a:solidFill>
              </a:rPr>
              <a:t>Social renters</a:t>
            </a:r>
          </a:p>
          <a:p>
            <a:pPr lvl="0">
              <a:spcAft>
                <a:spcPts val="600"/>
              </a:spcAft>
            </a:pPr>
            <a:r>
              <a:rPr lang="en-GB" b="1" dirty="0" smtClean="0">
                <a:solidFill>
                  <a:schemeClr val="tx1"/>
                </a:solidFill>
              </a:rPr>
              <a:t>Higher incomes</a:t>
            </a:r>
            <a:endParaRPr lang="en-GB" b="1" dirty="0">
              <a:solidFill>
                <a:schemeClr val="tx1"/>
              </a:solidFill>
            </a:endParaRPr>
          </a:p>
        </p:txBody>
      </p:sp>
    </p:spTree>
    <p:extLst>
      <p:ext uri="{BB962C8B-B14F-4D97-AF65-F5344CB8AC3E}">
        <p14:creationId xmlns:p14="http://schemas.microsoft.com/office/powerpoint/2010/main" val="2935455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372200" y="2060849"/>
            <a:ext cx="1944216" cy="1872207"/>
          </a:xfrm>
          <a:prstGeom prst="ellipse">
            <a:avLst/>
          </a:prstGeom>
          <a:solidFill>
            <a:schemeClr val="bg2">
              <a:lumMod val="20000"/>
              <a:lumOff val="8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How do Fuel Poor feel about energy efficiency &amp; energy saving?</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frame these concepts in terms of money saving. Other aspects lack salience:</a:t>
            </a:r>
          </a:p>
        </p:txBody>
      </p:sp>
      <p:sp>
        <p:nvSpPr>
          <p:cNvPr id="10" name="Oval 9"/>
          <p:cNvSpPr/>
          <p:nvPr/>
        </p:nvSpPr>
        <p:spPr>
          <a:xfrm>
            <a:off x="4499992" y="2060848"/>
            <a:ext cx="2232248" cy="2088231"/>
          </a:xfrm>
          <a:prstGeom prst="ellipse">
            <a:avLst/>
          </a:prstGeom>
          <a:solidFill>
            <a:schemeClr val="bg2">
              <a:lumMod val="60000"/>
              <a:lumOff val="4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6" name="Group 5"/>
          <p:cNvGrpSpPr/>
          <p:nvPr/>
        </p:nvGrpSpPr>
        <p:grpSpPr>
          <a:xfrm>
            <a:off x="251520" y="2060848"/>
            <a:ext cx="3096344" cy="3024336"/>
            <a:chOff x="2802568" y="2387097"/>
            <a:chExt cx="1955702" cy="1955702"/>
          </a:xfrm>
          <a:solidFill>
            <a:schemeClr val="tx2"/>
          </a:solidFill>
        </p:grpSpPr>
        <p:sp>
          <p:nvSpPr>
            <p:cNvPr id="8" name="Oval 7"/>
            <p:cNvSpPr/>
            <p:nvPr/>
          </p:nvSpPr>
          <p:spPr>
            <a:xfrm>
              <a:off x="2802568" y="2387097"/>
              <a:ext cx="1955702" cy="1955702"/>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Oval 4"/>
            <p:cNvSpPr/>
            <p:nvPr/>
          </p:nvSpPr>
          <p:spPr>
            <a:xfrm>
              <a:off x="3217414" y="3101622"/>
              <a:ext cx="1188698" cy="5266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600" kern="1200" dirty="0" smtClean="0">
                  <a:solidFill>
                    <a:schemeClr val="bg1"/>
                  </a:solidFill>
                </a:rPr>
                <a:t>Saving money on fuel bills</a:t>
              </a:r>
              <a:endParaRPr lang="en-GB" sz="2600" kern="1200" dirty="0">
                <a:solidFill>
                  <a:schemeClr val="bg1"/>
                </a:solidFill>
              </a:endParaRPr>
            </a:p>
          </p:txBody>
        </p:sp>
      </p:grpSp>
      <p:sp>
        <p:nvSpPr>
          <p:cNvPr id="11" name="Oval 4"/>
          <p:cNvSpPr/>
          <p:nvPr/>
        </p:nvSpPr>
        <p:spPr>
          <a:xfrm>
            <a:off x="5055744" y="2780928"/>
            <a:ext cx="1172440" cy="60635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000" kern="1200" dirty="0" smtClean="0"/>
              <a:t>Feeling warmer</a:t>
            </a:r>
            <a:endParaRPr lang="en-GB" sz="2000" kern="1200" dirty="0"/>
          </a:p>
        </p:txBody>
      </p:sp>
      <p:sp>
        <p:nvSpPr>
          <p:cNvPr id="13" name="Oval 4"/>
          <p:cNvSpPr/>
          <p:nvPr/>
        </p:nvSpPr>
        <p:spPr>
          <a:xfrm>
            <a:off x="6804248" y="2780928"/>
            <a:ext cx="1172440" cy="60635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000" kern="1200" dirty="0" smtClean="0">
                <a:solidFill>
                  <a:schemeClr val="bg2">
                    <a:lumMod val="50000"/>
                  </a:schemeClr>
                </a:solidFill>
              </a:rPr>
              <a:t>Reducing energy use</a:t>
            </a:r>
            <a:endParaRPr lang="en-GB" sz="2000" kern="1200" dirty="0">
              <a:solidFill>
                <a:schemeClr val="bg2">
                  <a:lumMod val="50000"/>
                </a:schemeClr>
              </a:solidFill>
            </a:endParaRPr>
          </a:p>
        </p:txBody>
      </p:sp>
      <p:sp>
        <p:nvSpPr>
          <p:cNvPr id="14" name="Right Arrow 13"/>
          <p:cNvSpPr/>
          <p:nvPr/>
        </p:nvSpPr>
        <p:spPr bwMode="gray">
          <a:xfrm>
            <a:off x="5641964" y="3548301"/>
            <a:ext cx="2438116" cy="980745"/>
          </a:xfrm>
          <a:prstGeom prst="right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tx1"/>
                </a:solidFill>
                <a:latin typeface="Arial" pitchFamily="34" charset="0"/>
                <a:cs typeface="Arial" pitchFamily="34" charset="0"/>
              </a:rPr>
              <a:t>Low salience</a:t>
            </a:r>
          </a:p>
        </p:txBody>
      </p:sp>
      <p:sp>
        <p:nvSpPr>
          <p:cNvPr id="15" name="Rectangle 14"/>
          <p:cNvSpPr/>
          <p:nvPr/>
        </p:nvSpPr>
        <p:spPr bwMode="gray">
          <a:xfrm>
            <a:off x="3491880" y="4293096"/>
            <a:ext cx="2237743" cy="1224136"/>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500" b="1" dirty="0" smtClean="0">
                <a:solidFill>
                  <a:schemeClr val="tx1"/>
                </a:solidFill>
              </a:rPr>
              <a:t>Very little engagement with climate change &amp; renewables: </a:t>
            </a:r>
            <a:r>
              <a:rPr lang="en-GB" sz="1500" dirty="0">
                <a:solidFill>
                  <a:schemeClr val="tx1"/>
                </a:solidFill>
                <a:latin typeface="Arial" pitchFamily="34" charset="0"/>
                <a:cs typeface="Arial" pitchFamily="34" charset="0"/>
              </a:rPr>
              <a:t> </a:t>
            </a:r>
            <a:r>
              <a:rPr lang="en-GB" sz="1500" dirty="0" smtClean="0">
                <a:solidFill>
                  <a:schemeClr val="tx1"/>
                </a:solidFill>
                <a:latin typeface="Arial" pitchFamily="34" charset="0"/>
                <a:cs typeface="Arial" pitchFamily="34" charset="0"/>
              </a:rPr>
              <a:t>distant concepts for most</a:t>
            </a:r>
            <a:endParaRPr lang="en-GB" sz="1500" b="1" dirty="0" smtClean="0">
              <a:solidFill>
                <a:schemeClr val="tx1"/>
              </a:solidFill>
            </a:endParaRPr>
          </a:p>
        </p:txBody>
      </p:sp>
      <p:sp>
        <p:nvSpPr>
          <p:cNvPr id="16" name="Rounded Rectangle 15"/>
          <p:cNvSpPr/>
          <p:nvPr/>
        </p:nvSpPr>
        <p:spPr bwMode="gray">
          <a:xfrm>
            <a:off x="178886" y="5589240"/>
            <a:ext cx="8498196" cy="670399"/>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smtClean="0"/>
              <a:t>Money saving in the short-medium term is the key benefit for all, other aspects are less motivating.</a:t>
            </a:r>
            <a:endParaRPr lang="en-GB" sz="20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28542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err="1" smtClean="0">
                <a:solidFill>
                  <a:schemeClr val="tx2"/>
                </a:solidFill>
              </a:rPr>
              <a:t>Mindsets</a:t>
            </a:r>
            <a:r>
              <a:rPr lang="en-GB" sz="3100" b="1" dirty="0" smtClean="0">
                <a:solidFill>
                  <a:schemeClr val="tx2"/>
                </a:solidFill>
              </a:rPr>
              <a:t> in relation to energy saving &amp; energy efficiency</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Reactive, shorter term horizons and high level of inertia can result in belief that there’s little more they can do to influence their bills</a:t>
            </a:r>
          </a:p>
        </p:txBody>
      </p:sp>
      <p:sp>
        <p:nvSpPr>
          <p:cNvPr id="9" name="Oval 8"/>
          <p:cNvSpPr/>
          <p:nvPr/>
        </p:nvSpPr>
        <p:spPr>
          <a:xfrm>
            <a:off x="3495344" y="2636912"/>
            <a:ext cx="2088232" cy="2016224"/>
          </a:xfrm>
          <a:prstGeom prst="ellipse">
            <a:avLst/>
          </a:prstGeom>
          <a:solidFill>
            <a:schemeClr val="bg2">
              <a:lumMod val="20000"/>
              <a:lumOff val="8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Oval 4"/>
          <p:cNvSpPr/>
          <p:nvPr/>
        </p:nvSpPr>
        <p:spPr>
          <a:xfrm>
            <a:off x="3783376" y="3356992"/>
            <a:ext cx="1440160" cy="60635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000" kern="1200" dirty="0" smtClean="0">
                <a:solidFill>
                  <a:schemeClr val="bg2">
                    <a:lumMod val="50000"/>
                  </a:schemeClr>
                </a:solidFill>
              </a:rPr>
              <a:t>Resistance to change</a:t>
            </a:r>
            <a:endParaRPr lang="en-GB" sz="2000" kern="1200" dirty="0">
              <a:solidFill>
                <a:schemeClr val="bg2">
                  <a:lumMod val="50000"/>
                </a:schemeClr>
              </a:solidFill>
            </a:endParaRPr>
          </a:p>
        </p:txBody>
      </p:sp>
      <p:sp>
        <p:nvSpPr>
          <p:cNvPr id="5" name="Right Arrow 4"/>
          <p:cNvSpPr/>
          <p:nvPr/>
        </p:nvSpPr>
        <p:spPr bwMode="gray">
          <a:xfrm rot="2356592">
            <a:off x="2680372" y="3075089"/>
            <a:ext cx="978408" cy="484632"/>
          </a:xfrm>
          <a:prstGeom prst="rightArrow">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3" name="Right Arrow 12"/>
          <p:cNvSpPr/>
          <p:nvPr/>
        </p:nvSpPr>
        <p:spPr bwMode="gray">
          <a:xfrm rot="8391983">
            <a:off x="5408556" y="3046135"/>
            <a:ext cx="978408" cy="484632"/>
          </a:xfrm>
          <a:prstGeom prst="rightArrow">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4" name="Rectangle 13"/>
          <p:cNvSpPr/>
          <p:nvPr/>
        </p:nvSpPr>
        <p:spPr bwMode="gray">
          <a:xfrm>
            <a:off x="6372200" y="2204864"/>
            <a:ext cx="2448272" cy="280831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600" b="1" dirty="0" smtClean="0">
                <a:solidFill>
                  <a:schemeClr val="tx1"/>
                </a:solidFill>
              </a:rPr>
              <a:t>Sceptical about the benefits of change: </a:t>
            </a:r>
            <a:r>
              <a:rPr lang="en-GB" sz="1600" dirty="0" smtClean="0">
                <a:solidFill>
                  <a:schemeClr val="tx1"/>
                </a:solidFill>
                <a:latin typeface="Arial" pitchFamily="34" charset="0"/>
                <a:cs typeface="Arial" pitchFamily="34" charset="0"/>
              </a:rPr>
              <a:t> </a:t>
            </a:r>
          </a:p>
          <a:p>
            <a:pPr lvl="0">
              <a:spcAft>
                <a:spcPts val="600"/>
              </a:spcAft>
            </a:pPr>
            <a:r>
              <a:rPr lang="en-GB" sz="1600" dirty="0" smtClean="0">
                <a:solidFill>
                  <a:schemeClr val="tx1"/>
                </a:solidFill>
                <a:latin typeface="Arial" pitchFamily="34" charset="0"/>
                <a:cs typeface="Arial" pitchFamily="34" charset="0"/>
              </a:rPr>
              <a:t>Will this mean changes in comfort levels?</a:t>
            </a:r>
          </a:p>
          <a:p>
            <a:pPr marL="285750" lvl="0" indent="-285750">
              <a:spcAft>
                <a:spcPts val="600"/>
              </a:spcAft>
              <a:buFontTx/>
              <a:buChar char="-"/>
            </a:pPr>
            <a:r>
              <a:rPr lang="en-GB" sz="1600" dirty="0" smtClean="0">
                <a:solidFill>
                  <a:schemeClr val="tx1"/>
                </a:solidFill>
                <a:latin typeface="Arial" pitchFamily="34" charset="0"/>
                <a:cs typeface="Arial" pitchFamily="34" charset="0"/>
              </a:rPr>
              <a:t>Unwilling to make changes</a:t>
            </a:r>
          </a:p>
          <a:p>
            <a:pPr lvl="0">
              <a:spcAft>
                <a:spcPts val="600"/>
              </a:spcAft>
            </a:pPr>
            <a:r>
              <a:rPr lang="en-GB" sz="1600" dirty="0" smtClean="0">
                <a:solidFill>
                  <a:schemeClr val="tx1"/>
                </a:solidFill>
                <a:latin typeface="Arial" pitchFamily="34" charset="0"/>
                <a:cs typeface="Arial" pitchFamily="34" charset="0"/>
              </a:rPr>
              <a:t>Not convinced of the likely benefits</a:t>
            </a:r>
          </a:p>
          <a:p>
            <a:pPr lvl="0">
              <a:spcAft>
                <a:spcPts val="600"/>
              </a:spcAft>
            </a:pPr>
            <a:r>
              <a:rPr lang="en-GB" sz="1600" dirty="0" smtClean="0">
                <a:solidFill>
                  <a:schemeClr val="tx1"/>
                </a:solidFill>
              </a:rPr>
              <a:t>Benefits too long-term</a:t>
            </a:r>
          </a:p>
        </p:txBody>
      </p:sp>
      <p:sp>
        <p:nvSpPr>
          <p:cNvPr id="15" name="Rectangle 14"/>
          <p:cNvSpPr/>
          <p:nvPr/>
        </p:nvSpPr>
        <p:spPr bwMode="gray">
          <a:xfrm>
            <a:off x="251520" y="2204864"/>
            <a:ext cx="2448272" cy="280831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600" b="1" dirty="0" smtClean="0">
                <a:solidFill>
                  <a:schemeClr val="tx1"/>
                </a:solidFill>
              </a:rPr>
              <a:t>Already doing all they can: </a:t>
            </a:r>
            <a:r>
              <a:rPr lang="en-GB" sz="1600" dirty="0" smtClean="0">
                <a:solidFill>
                  <a:schemeClr val="tx1"/>
                </a:solidFill>
                <a:latin typeface="Arial" pitchFamily="34" charset="0"/>
                <a:cs typeface="Arial" pitchFamily="34" charset="0"/>
              </a:rPr>
              <a:t> </a:t>
            </a:r>
          </a:p>
          <a:p>
            <a:pPr lvl="0">
              <a:spcAft>
                <a:spcPts val="600"/>
              </a:spcAft>
            </a:pPr>
            <a:r>
              <a:rPr lang="en-GB" sz="1600" dirty="0" smtClean="0">
                <a:solidFill>
                  <a:schemeClr val="tx1"/>
                </a:solidFill>
                <a:latin typeface="Arial" pitchFamily="34" charset="0"/>
                <a:cs typeface="Arial" pitchFamily="34" charset="0"/>
              </a:rPr>
              <a:t>Ingrained habits &amp; routines to save money</a:t>
            </a:r>
          </a:p>
          <a:p>
            <a:pPr marL="285750" lvl="0" indent="-285750">
              <a:spcAft>
                <a:spcPts val="600"/>
              </a:spcAft>
              <a:buFontTx/>
              <a:buChar char="-"/>
            </a:pPr>
            <a:r>
              <a:rPr lang="en-GB" sz="1600" dirty="0" smtClean="0">
                <a:solidFill>
                  <a:schemeClr val="tx1"/>
                </a:solidFill>
                <a:latin typeface="Arial" pitchFamily="34" charset="0"/>
                <a:cs typeface="Arial" pitchFamily="34" charset="0"/>
              </a:rPr>
              <a:t>Tend to be poorly informed</a:t>
            </a:r>
          </a:p>
          <a:p>
            <a:pPr lvl="0">
              <a:spcAft>
                <a:spcPts val="600"/>
              </a:spcAft>
            </a:pPr>
            <a:r>
              <a:rPr lang="en-GB" sz="1600" dirty="0" smtClean="0">
                <a:solidFill>
                  <a:schemeClr val="tx1"/>
                </a:solidFill>
                <a:latin typeface="Arial" pitchFamily="34" charset="0"/>
                <a:cs typeface="Arial" pitchFamily="34" charset="0"/>
              </a:rPr>
              <a:t>Safety in routine</a:t>
            </a:r>
          </a:p>
          <a:p>
            <a:pPr marL="285750" lvl="0" indent="-285750">
              <a:spcAft>
                <a:spcPts val="600"/>
              </a:spcAft>
              <a:buFontTx/>
              <a:buChar char="-"/>
            </a:pPr>
            <a:r>
              <a:rPr lang="en-GB" sz="1600" dirty="0" smtClean="0">
                <a:solidFill>
                  <a:schemeClr val="tx1"/>
                </a:solidFill>
                <a:latin typeface="Arial" pitchFamily="34" charset="0"/>
                <a:cs typeface="Arial" pitchFamily="34" charset="0"/>
              </a:rPr>
              <a:t>Prefer to maintain habits unless there is a specific ‘push’</a:t>
            </a:r>
          </a:p>
        </p:txBody>
      </p:sp>
      <p:sp>
        <p:nvSpPr>
          <p:cNvPr id="16" name="Rounded Rectangle 15"/>
          <p:cNvSpPr/>
          <p:nvPr/>
        </p:nvSpPr>
        <p:spPr bwMode="gray">
          <a:xfrm>
            <a:off x="1114364" y="5661248"/>
            <a:ext cx="7274060" cy="648072"/>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err="1" smtClean="0"/>
              <a:t>Mindsets</a:t>
            </a:r>
            <a:r>
              <a:rPr lang="en-GB" sz="2000" dirty="0" smtClean="0"/>
              <a:t> represent a potential barrier to engaging with energy saving &amp; energy efficiency</a:t>
            </a:r>
            <a:endParaRPr lang="en-GB" sz="20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14188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Successful engagement with energy saving &amp; energy efficiency</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are motivated to save money on their fuel bills, providing comfort is maintained. Examples were provided where engagement had been successful:</a:t>
            </a:r>
          </a:p>
        </p:txBody>
      </p:sp>
      <p:sp>
        <p:nvSpPr>
          <p:cNvPr id="11" name="Pentagon 10"/>
          <p:cNvSpPr/>
          <p:nvPr/>
        </p:nvSpPr>
        <p:spPr bwMode="gray">
          <a:xfrm>
            <a:off x="395536" y="2060848"/>
            <a:ext cx="1656184" cy="792088"/>
          </a:xfrm>
          <a:prstGeom prst="homePlate">
            <a:avLst>
              <a:gd name="adj" fmla="val 24570"/>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1700" dirty="0" smtClean="0">
                <a:solidFill>
                  <a:schemeClr val="bg1"/>
                </a:solidFill>
                <a:latin typeface="Arial" pitchFamily="34" charset="0"/>
                <a:cs typeface="Arial" pitchFamily="34" charset="0"/>
              </a:rPr>
              <a:t>Knowledge &amp; information</a:t>
            </a:r>
          </a:p>
        </p:txBody>
      </p:sp>
      <p:sp>
        <p:nvSpPr>
          <p:cNvPr id="12" name="Rectangle 11"/>
          <p:cNvSpPr/>
          <p:nvPr/>
        </p:nvSpPr>
        <p:spPr bwMode="gray">
          <a:xfrm>
            <a:off x="2195736" y="2060848"/>
            <a:ext cx="6552728" cy="936104"/>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300" b="1" dirty="0" smtClean="0">
                <a:solidFill>
                  <a:schemeClr val="tx1"/>
                </a:solidFill>
              </a:rPr>
              <a:t>Link to short-term, tangible benefit</a:t>
            </a:r>
            <a:endParaRPr lang="en-GB" sz="1300" b="1" dirty="0">
              <a:solidFill>
                <a:schemeClr val="tx1"/>
              </a:solidFill>
            </a:endParaRPr>
          </a:p>
          <a:p>
            <a:pPr marL="285750" lvl="0" indent="-285750">
              <a:spcAft>
                <a:spcPts val="600"/>
              </a:spcAft>
              <a:buFont typeface="Arial" panose="020B0604020202020204" pitchFamily="34" charset="0"/>
              <a:buChar char="•"/>
            </a:pPr>
            <a:r>
              <a:rPr lang="en-GB" sz="1300" dirty="0" smtClean="0">
                <a:solidFill>
                  <a:schemeClr val="tx1"/>
                </a:solidFill>
              </a:rPr>
              <a:t>Energy saving lightbulbs</a:t>
            </a:r>
          </a:p>
          <a:p>
            <a:pPr marL="285750" lvl="0" indent="-285750">
              <a:spcAft>
                <a:spcPts val="600"/>
              </a:spcAft>
              <a:buFont typeface="Arial" panose="020B0604020202020204" pitchFamily="34" charset="0"/>
              <a:buChar char="•"/>
            </a:pPr>
            <a:r>
              <a:rPr lang="en-GB" sz="1300" dirty="0" smtClean="0">
                <a:solidFill>
                  <a:schemeClr val="tx1"/>
                </a:solidFill>
              </a:rPr>
              <a:t>Oil users more aware of usage, visible, finite resource</a:t>
            </a:r>
            <a:endParaRPr lang="en-GB" sz="1300" dirty="0">
              <a:solidFill>
                <a:schemeClr val="tx1"/>
              </a:solidFill>
            </a:endParaRPr>
          </a:p>
          <a:p>
            <a:pPr marL="742950" lvl="1" indent="-285750">
              <a:spcBef>
                <a:spcPts val="300"/>
              </a:spcBef>
              <a:spcAft>
                <a:spcPts val="600"/>
              </a:spcAft>
              <a:buFont typeface="Arial" pitchFamily="34" charset="0"/>
              <a:buChar char="•"/>
            </a:pPr>
            <a:endParaRPr lang="en-GB" sz="1300" dirty="0" smtClean="0">
              <a:solidFill>
                <a:schemeClr val="tx1"/>
              </a:solidFill>
              <a:latin typeface="Arial" pitchFamily="34" charset="0"/>
              <a:cs typeface="Arial" pitchFamily="34" charset="0"/>
            </a:endParaRPr>
          </a:p>
        </p:txBody>
      </p:sp>
      <p:sp>
        <p:nvSpPr>
          <p:cNvPr id="17" name="Pentagon 16"/>
          <p:cNvSpPr/>
          <p:nvPr/>
        </p:nvSpPr>
        <p:spPr bwMode="gray">
          <a:xfrm>
            <a:off x="395536" y="3068960"/>
            <a:ext cx="1656184" cy="792088"/>
          </a:xfrm>
          <a:prstGeom prst="homePlate">
            <a:avLst>
              <a:gd name="adj" fmla="val 2457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1700" dirty="0" smtClean="0">
                <a:solidFill>
                  <a:schemeClr val="bg1"/>
                </a:solidFill>
                <a:latin typeface="Arial" pitchFamily="34" charset="0"/>
                <a:cs typeface="Arial" pitchFamily="34" charset="0"/>
              </a:rPr>
              <a:t>Enabling control behaviours</a:t>
            </a:r>
          </a:p>
        </p:txBody>
      </p:sp>
      <p:sp>
        <p:nvSpPr>
          <p:cNvPr id="18" name="Rectangle 17"/>
          <p:cNvSpPr/>
          <p:nvPr/>
        </p:nvSpPr>
        <p:spPr bwMode="gray">
          <a:xfrm>
            <a:off x="2195736" y="3140968"/>
            <a:ext cx="6552728" cy="79208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300" b="1" dirty="0" smtClean="0">
                <a:solidFill>
                  <a:schemeClr val="tx1"/>
                </a:solidFill>
              </a:rPr>
              <a:t>Facilitate Fuel Poor to control usage</a:t>
            </a:r>
            <a:endParaRPr lang="en-GB" sz="1300" b="1" dirty="0">
              <a:solidFill>
                <a:schemeClr val="tx1"/>
              </a:solidFill>
            </a:endParaRPr>
          </a:p>
          <a:p>
            <a:pPr marL="285750" lvl="0" indent="-285750">
              <a:spcAft>
                <a:spcPts val="600"/>
              </a:spcAft>
              <a:buFont typeface="Arial" panose="020B0604020202020204" pitchFamily="34" charset="0"/>
              <a:buChar char="•"/>
            </a:pPr>
            <a:r>
              <a:rPr lang="en-GB" sz="1300" dirty="0" smtClean="0">
                <a:solidFill>
                  <a:schemeClr val="tx1"/>
                </a:solidFill>
              </a:rPr>
              <a:t>Energy monitors</a:t>
            </a:r>
            <a:endParaRPr lang="en-GB" sz="1300" dirty="0">
              <a:solidFill>
                <a:schemeClr val="tx1"/>
              </a:solidFill>
            </a:endParaRPr>
          </a:p>
          <a:p>
            <a:pPr marL="742950" lvl="1" indent="-285750">
              <a:spcBef>
                <a:spcPts val="300"/>
              </a:spcBef>
              <a:spcAft>
                <a:spcPts val="600"/>
              </a:spcAft>
              <a:buFont typeface="Arial" pitchFamily="34" charset="0"/>
              <a:buChar char="•"/>
            </a:pPr>
            <a:endParaRPr lang="en-GB" sz="1300" dirty="0" smtClean="0">
              <a:solidFill>
                <a:schemeClr val="tx1"/>
              </a:solidFill>
              <a:latin typeface="Arial" pitchFamily="34" charset="0"/>
              <a:cs typeface="Arial" pitchFamily="34" charset="0"/>
            </a:endParaRPr>
          </a:p>
        </p:txBody>
      </p:sp>
      <p:sp>
        <p:nvSpPr>
          <p:cNvPr id="19" name="Pentagon 18"/>
          <p:cNvSpPr/>
          <p:nvPr/>
        </p:nvSpPr>
        <p:spPr bwMode="gray">
          <a:xfrm>
            <a:off x="395536" y="4077072"/>
            <a:ext cx="1656184" cy="792088"/>
          </a:xfrm>
          <a:prstGeom prst="homePlate">
            <a:avLst>
              <a:gd name="adj" fmla="val 2457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1700" dirty="0" smtClean="0">
                <a:solidFill>
                  <a:schemeClr val="bg1"/>
                </a:solidFill>
                <a:latin typeface="Arial" pitchFamily="34" charset="0"/>
                <a:cs typeface="Arial" pitchFamily="34" charset="0"/>
              </a:rPr>
              <a:t>Attractive financial offers</a:t>
            </a:r>
          </a:p>
        </p:txBody>
      </p:sp>
      <p:sp>
        <p:nvSpPr>
          <p:cNvPr id="20" name="Rectangle 19"/>
          <p:cNvSpPr/>
          <p:nvPr/>
        </p:nvSpPr>
        <p:spPr bwMode="gray">
          <a:xfrm>
            <a:off x="2195736" y="4077072"/>
            <a:ext cx="6552728" cy="79208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300" b="1" dirty="0" smtClean="0">
                <a:solidFill>
                  <a:schemeClr val="tx1"/>
                </a:solidFill>
              </a:rPr>
              <a:t>Covering the cost</a:t>
            </a:r>
            <a:endParaRPr lang="en-GB" sz="1300" b="1" dirty="0">
              <a:solidFill>
                <a:schemeClr val="tx1"/>
              </a:solidFill>
            </a:endParaRPr>
          </a:p>
          <a:p>
            <a:pPr marL="285750" lvl="0" indent="-285750">
              <a:spcAft>
                <a:spcPts val="600"/>
              </a:spcAft>
              <a:buFont typeface="Arial" panose="020B0604020202020204" pitchFamily="34" charset="0"/>
              <a:buChar char="•"/>
            </a:pPr>
            <a:r>
              <a:rPr lang="en-GB" sz="1300" dirty="0" smtClean="0">
                <a:solidFill>
                  <a:schemeClr val="tx1"/>
                </a:solidFill>
              </a:rPr>
              <a:t>Loft insulation</a:t>
            </a:r>
            <a:endParaRPr lang="en-GB" sz="1300" dirty="0">
              <a:solidFill>
                <a:schemeClr val="tx1"/>
              </a:solidFill>
            </a:endParaRPr>
          </a:p>
          <a:p>
            <a:pPr marL="742950" lvl="1" indent="-285750">
              <a:spcBef>
                <a:spcPts val="300"/>
              </a:spcBef>
              <a:spcAft>
                <a:spcPts val="600"/>
              </a:spcAft>
              <a:buFont typeface="Arial" pitchFamily="34" charset="0"/>
              <a:buChar char="•"/>
            </a:pPr>
            <a:endParaRPr lang="en-GB" sz="1300" dirty="0" smtClean="0">
              <a:solidFill>
                <a:schemeClr val="tx1"/>
              </a:solidFill>
              <a:latin typeface="Arial" pitchFamily="34" charset="0"/>
              <a:cs typeface="Arial" pitchFamily="34" charset="0"/>
            </a:endParaRPr>
          </a:p>
        </p:txBody>
      </p:sp>
      <p:sp>
        <p:nvSpPr>
          <p:cNvPr id="21" name="Pentagon 20"/>
          <p:cNvSpPr/>
          <p:nvPr/>
        </p:nvSpPr>
        <p:spPr bwMode="gray">
          <a:xfrm>
            <a:off x="395536" y="5085184"/>
            <a:ext cx="1656184" cy="792088"/>
          </a:xfrm>
          <a:prstGeom prst="homePlate">
            <a:avLst>
              <a:gd name="adj" fmla="val 2457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1700" dirty="0" smtClean="0">
                <a:solidFill>
                  <a:schemeClr val="bg1"/>
                </a:solidFill>
                <a:latin typeface="Arial" pitchFamily="34" charset="0"/>
                <a:cs typeface="Arial" pitchFamily="34" charset="0"/>
              </a:rPr>
              <a:t>No change to comfort</a:t>
            </a:r>
          </a:p>
        </p:txBody>
      </p:sp>
      <p:sp>
        <p:nvSpPr>
          <p:cNvPr id="22" name="Rectangle 21"/>
          <p:cNvSpPr/>
          <p:nvPr/>
        </p:nvSpPr>
        <p:spPr bwMode="gray">
          <a:xfrm>
            <a:off x="2195736" y="5085184"/>
            <a:ext cx="6552728" cy="9361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300" b="1" dirty="0" smtClean="0">
                <a:solidFill>
                  <a:schemeClr val="tx1"/>
                </a:solidFill>
              </a:rPr>
              <a:t>Changes requiring little sacrifice in terms of comfort, habit &amp; routine</a:t>
            </a:r>
            <a:endParaRPr lang="en-GB" sz="1300" b="1" dirty="0">
              <a:solidFill>
                <a:schemeClr val="tx1"/>
              </a:solidFill>
            </a:endParaRPr>
          </a:p>
          <a:p>
            <a:pPr marL="285750" lvl="0" indent="-285750">
              <a:spcAft>
                <a:spcPts val="600"/>
              </a:spcAft>
              <a:buFont typeface="Arial" panose="020B0604020202020204" pitchFamily="34" charset="0"/>
              <a:buChar char="•"/>
            </a:pPr>
            <a:r>
              <a:rPr lang="en-GB" sz="1300" dirty="0" smtClean="0">
                <a:solidFill>
                  <a:schemeClr val="tx1"/>
                </a:solidFill>
              </a:rPr>
              <a:t>Adjusting hot water temperature to bath temperature</a:t>
            </a:r>
            <a:endParaRPr lang="en-GB" sz="1300" dirty="0">
              <a:solidFill>
                <a:schemeClr val="tx1"/>
              </a:solidFill>
            </a:endParaRPr>
          </a:p>
          <a:p>
            <a:pPr marL="742950" lvl="1" indent="-285750">
              <a:spcBef>
                <a:spcPts val="300"/>
              </a:spcBef>
              <a:spcAft>
                <a:spcPts val="600"/>
              </a:spcAft>
              <a:buFont typeface="Arial" pitchFamily="34" charset="0"/>
              <a:buChar char="•"/>
            </a:pPr>
            <a:endParaRPr lang="en-GB" sz="1300" dirty="0" smtClean="0">
              <a:solidFill>
                <a:schemeClr val="tx1"/>
              </a:solidFill>
              <a:latin typeface="Arial" pitchFamily="34" charset="0"/>
              <a:cs typeface="Arial" pitchFamily="34" charset="0"/>
            </a:endParaRPr>
          </a:p>
        </p:txBody>
      </p:sp>
      <p:sp>
        <p:nvSpPr>
          <p:cNvPr id="23" name="Rounded Rectangle 22"/>
          <p:cNvSpPr/>
          <p:nvPr/>
        </p:nvSpPr>
        <p:spPr bwMode="gray">
          <a:xfrm>
            <a:off x="1114364" y="6093296"/>
            <a:ext cx="7274060" cy="648072"/>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smtClean="0"/>
              <a:t>Examples provided evidence that small changes have paved the way to wider changes</a:t>
            </a:r>
            <a:endParaRPr lang="en-GB" sz="20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52672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Engagement with measures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Concept of energy efficiency measures in general was quite a leap for group</a:t>
            </a:r>
            <a:r>
              <a:rPr lang="en-GB" dirty="0">
                <a:solidFill>
                  <a:schemeClr val="bg1"/>
                </a:solidFill>
              </a:rPr>
              <a:t>,</a:t>
            </a:r>
            <a:r>
              <a:rPr lang="en-GB" dirty="0" smtClean="0">
                <a:solidFill>
                  <a:schemeClr val="bg1"/>
                </a:solidFill>
              </a:rPr>
              <a:t> however there are differences in the degree of familiarity with measures</a:t>
            </a:r>
          </a:p>
        </p:txBody>
      </p:sp>
      <p:sp>
        <p:nvSpPr>
          <p:cNvPr id="4" name="Rectangle 3"/>
          <p:cNvSpPr/>
          <p:nvPr/>
        </p:nvSpPr>
        <p:spPr bwMode="gray">
          <a:xfrm>
            <a:off x="1403648" y="3933056"/>
            <a:ext cx="6984776" cy="648072"/>
          </a:xfrm>
          <a:prstGeom prst="rect">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pPr>
            <a:r>
              <a:rPr lang="en-GB" dirty="0">
                <a:solidFill>
                  <a:schemeClr val="bg1"/>
                </a:solidFill>
                <a:latin typeface="Arial" pitchFamily="34" charset="0"/>
                <a:cs typeface="Arial" pitchFamily="34" charset="0"/>
              </a:rPr>
              <a:t>Solid wall insulation, </a:t>
            </a:r>
            <a:r>
              <a:rPr lang="en-GB" dirty="0" smtClean="0">
                <a:solidFill>
                  <a:schemeClr val="bg1"/>
                </a:solidFill>
                <a:latin typeface="Arial" pitchFamily="34" charset="0"/>
                <a:cs typeface="Arial" pitchFamily="34" charset="0"/>
              </a:rPr>
              <a:t>cavity wall insulation</a:t>
            </a:r>
            <a:endParaRPr lang="en-GB" dirty="0">
              <a:solidFill>
                <a:schemeClr val="bg1"/>
              </a:solidFill>
              <a:latin typeface="Arial" pitchFamily="34" charset="0"/>
              <a:cs typeface="Arial" pitchFamily="34" charset="0"/>
            </a:endParaRPr>
          </a:p>
          <a:p>
            <a:pPr marL="285750" indent="-285750">
              <a:spcBef>
                <a:spcPts val="300"/>
              </a:spcBef>
              <a:buFont typeface="Arial" panose="020B0604020202020204" pitchFamily="34" charset="0"/>
              <a:buChar char="•"/>
            </a:pPr>
            <a:r>
              <a:rPr lang="en-GB" dirty="0" smtClean="0">
                <a:solidFill>
                  <a:schemeClr val="bg1"/>
                </a:solidFill>
                <a:latin typeface="Arial" pitchFamily="34" charset="0"/>
                <a:cs typeface="Arial" pitchFamily="34" charset="0"/>
              </a:rPr>
              <a:t>Some personal experience, or local examples to draw upon</a:t>
            </a:r>
          </a:p>
        </p:txBody>
      </p:sp>
      <p:sp>
        <p:nvSpPr>
          <p:cNvPr id="9" name="Rectangle 8"/>
          <p:cNvSpPr/>
          <p:nvPr/>
        </p:nvSpPr>
        <p:spPr bwMode="gray">
          <a:xfrm>
            <a:off x="1403648" y="4797152"/>
            <a:ext cx="6984776" cy="648072"/>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pPr>
            <a:r>
              <a:rPr lang="en-GB" dirty="0" smtClean="0">
                <a:solidFill>
                  <a:schemeClr val="bg1"/>
                </a:solidFill>
                <a:latin typeface="Arial" pitchFamily="34" charset="0"/>
                <a:cs typeface="Arial" pitchFamily="34" charset="0"/>
              </a:rPr>
              <a:t>Renewables: biomass, solar, </a:t>
            </a:r>
            <a:endParaRPr lang="en-GB" dirty="0">
              <a:solidFill>
                <a:schemeClr val="bg1"/>
              </a:solidFill>
              <a:latin typeface="Arial" pitchFamily="34" charset="0"/>
              <a:cs typeface="Arial" pitchFamily="34" charset="0"/>
            </a:endParaRPr>
          </a:p>
          <a:p>
            <a:pPr marL="285750" indent="-285750">
              <a:spcBef>
                <a:spcPts val="300"/>
              </a:spcBef>
              <a:buFont typeface="Arial" panose="020B0604020202020204" pitchFamily="34" charset="0"/>
              <a:buChar char="•"/>
            </a:pPr>
            <a:r>
              <a:rPr lang="en-GB" dirty="0" smtClean="0">
                <a:solidFill>
                  <a:schemeClr val="bg1"/>
                </a:solidFill>
                <a:latin typeface="Arial" pitchFamily="34" charset="0"/>
                <a:cs typeface="Arial" pitchFamily="34" charset="0"/>
              </a:rPr>
              <a:t>Little personal experience, except for TV ‘dream home’</a:t>
            </a:r>
          </a:p>
        </p:txBody>
      </p:sp>
      <p:sp>
        <p:nvSpPr>
          <p:cNvPr id="10" name="Right Arrow 9"/>
          <p:cNvSpPr/>
          <p:nvPr/>
        </p:nvSpPr>
        <p:spPr bwMode="gray">
          <a:xfrm rot="5400000">
            <a:off x="-684251" y="4292763"/>
            <a:ext cx="3024346" cy="720756"/>
          </a:xfrm>
          <a:prstGeom prst="rightArrow">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b="1" dirty="0" smtClean="0">
              <a:solidFill>
                <a:schemeClr val="bg1"/>
              </a:solidFill>
              <a:latin typeface="Arial" pitchFamily="34" charset="0"/>
              <a:cs typeface="Arial" pitchFamily="34" charset="0"/>
            </a:endParaRPr>
          </a:p>
        </p:txBody>
      </p:sp>
      <p:sp>
        <p:nvSpPr>
          <p:cNvPr id="11" name="Rectangle 10"/>
          <p:cNvSpPr/>
          <p:nvPr/>
        </p:nvSpPr>
        <p:spPr bwMode="gray">
          <a:xfrm>
            <a:off x="18993" y="1988840"/>
            <a:ext cx="1647800" cy="64807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pPr>
            <a:r>
              <a:rPr lang="en-GB" sz="2400" dirty="0" smtClean="0">
                <a:solidFill>
                  <a:schemeClr val="tx2"/>
                </a:solidFill>
                <a:latin typeface="Arial" pitchFamily="34" charset="0"/>
                <a:cs typeface="Arial" pitchFamily="34" charset="0"/>
              </a:rPr>
              <a:t>Familiarity &amp; comfort level</a:t>
            </a:r>
            <a:endParaRPr lang="en-GB" sz="2400" dirty="0">
              <a:solidFill>
                <a:schemeClr val="tx2"/>
              </a:solidFill>
              <a:latin typeface="Arial" pitchFamily="34" charset="0"/>
              <a:cs typeface="Arial" pitchFamily="34" charset="0"/>
            </a:endParaRPr>
          </a:p>
          <a:p>
            <a:pPr marL="285750" indent="-285750" algn="ctr">
              <a:spcBef>
                <a:spcPts val="300"/>
              </a:spcBef>
              <a:buFont typeface="Arial" panose="020B0604020202020204" pitchFamily="34" charset="0"/>
              <a:buChar char="•"/>
            </a:pPr>
            <a:endParaRPr lang="en-GB" sz="2400" dirty="0" smtClean="0">
              <a:solidFill>
                <a:schemeClr val="tx2"/>
              </a:solidFill>
              <a:latin typeface="Arial" pitchFamily="34" charset="0"/>
              <a:cs typeface="Arial" pitchFamily="34" charset="0"/>
            </a:endParaRPr>
          </a:p>
        </p:txBody>
      </p:sp>
      <p:sp>
        <p:nvSpPr>
          <p:cNvPr id="12" name="Rounded Rectangle 11"/>
          <p:cNvSpPr/>
          <p:nvPr/>
        </p:nvSpPr>
        <p:spPr bwMode="gray">
          <a:xfrm>
            <a:off x="1114364" y="5949280"/>
            <a:ext cx="7274060" cy="648072"/>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smtClean="0"/>
              <a:t>Low understanding and familiarity is a barrier to considering measures. </a:t>
            </a:r>
            <a:r>
              <a:rPr lang="en-GB" sz="2000" b="1" dirty="0" smtClean="0"/>
              <a:t>Personal experience or local examples are key.</a:t>
            </a:r>
            <a:endParaRPr lang="en-GB" sz="2000" b="1" dirty="0" smtClean="0">
              <a:solidFill>
                <a:schemeClr val="bg1"/>
              </a:solidFill>
              <a:latin typeface="Arial" pitchFamily="34" charset="0"/>
              <a:cs typeface="Arial" pitchFamily="34" charset="0"/>
            </a:endParaRPr>
          </a:p>
        </p:txBody>
      </p:sp>
      <p:sp>
        <p:nvSpPr>
          <p:cNvPr id="13" name="Rectangle 12"/>
          <p:cNvSpPr/>
          <p:nvPr/>
        </p:nvSpPr>
        <p:spPr bwMode="gray">
          <a:xfrm>
            <a:off x="1403648" y="3068960"/>
            <a:ext cx="6984776" cy="648072"/>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pPr>
            <a:r>
              <a:rPr lang="en-GB" dirty="0" smtClean="0">
                <a:solidFill>
                  <a:schemeClr val="tx2"/>
                </a:solidFill>
                <a:latin typeface="Arial" pitchFamily="34" charset="0"/>
                <a:cs typeface="Arial" pitchFamily="34" charset="0"/>
              </a:rPr>
              <a:t>Double glazing, loft insulation </a:t>
            </a:r>
            <a:endParaRPr lang="en-GB" dirty="0">
              <a:solidFill>
                <a:schemeClr val="tx2"/>
              </a:solidFill>
              <a:latin typeface="Arial" pitchFamily="34" charset="0"/>
              <a:cs typeface="Arial" pitchFamily="34" charset="0"/>
            </a:endParaRPr>
          </a:p>
          <a:p>
            <a:pPr marL="285750" indent="-285750">
              <a:spcBef>
                <a:spcPts val="300"/>
              </a:spcBef>
              <a:buFont typeface="Arial" panose="020B0604020202020204" pitchFamily="34" charset="0"/>
              <a:buChar char="•"/>
            </a:pPr>
            <a:r>
              <a:rPr lang="en-GB" dirty="0" smtClean="0">
                <a:solidFill>
                  <a:schemeClr val="tx2"/>
                </a:solidFill>
                <a:latin typeface="Arial" pitchFamily="34" charset="0"/>
                <a:cs typeface="Arial" pitchFamily="34" charset="0"/>
              </a:rPr>
              <a:t>Well-known and understood</a:t>
            </a:r>
          </a:p>
        </p:txBody>
      </p:sp>
    </p:spTree>
    <p:extLst>
      <p:ext uri="{BB962C8B-B14F-4D97-AF65-F5344CB8AC3E}">
        <p14:creationId xmlns:p14="http://schemas.microsoft.com/office/powerpoint/2010/main" val="2426374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Engagement with energy saving: barriers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Critical barriers exist for tenants and those in transient situations</a:t>
            </a:r>
          </a:p>
        </p:txBody>
      </p:sp>
      <p:sp>
        <p:nvSpPr>
          <p:cNvPr id="14" name="Rectangle 13"/>
          <p:cNvSpPr/>
          <p:nvPr/>
        </p:nvSpPr>
        <p:spPr bwMode="gray">
          <a:xfrm rot="5400000">
            <a:off x="5940152" y="4149080"/>
            <a:ext cx="4392488" cy="504056"/>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300"/>
              </a:spcBef>
            </a:pPr>
            <a:r>
              <a:rPr lang="en-GB" dirty="0" smtClean="0">
                <a:solidFill>
                  <a:schemeClr val="bg1"/>
                </a:solidFill>
                <a:latin typeface="Arial" pitchFamily="34" charset="0"/>
                <a:cs typeface="Arial" pitchFamily="34" charset="0"/>
              </a:rPr>
              <a:t>CRITICAL BARRIERS</a:t>
            </a:r>
            <a:endParaRPr lang="en-GB" dirty="0">
              <a:solidFill>
                <a:schemeClr val="bg1"/>
              </a:solidFill>
              <a:latin typeface="Arial" pitchFamily="34" charset="0"/>
              <a:cs typeface="Arial" pitchFamily="34" charset="0"/>
            </a:endParaRPr>
          </a:p>
        </p:txBody>
      </p:sp>
      <p:sp>
        <p:nvSpPr>
          <p:cNvPr id="15" name="Right Arrow 14"/>
          <p:cNvSpPr/>
          <p:nvPr/>
        </p:nvSpPr>
        <p:spPr bwMode="gray">
          <a:xfrm>
            <a:off x="107504" y="2160223"/>
            <a:ext cx="2880340" cy="980745"/>
          </a:xfrm>
          <a:prstGeom prs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Tenants </a:t>
            </a:r>
          </a:p>
        </p:txBody>
      </p:sp>
      <p:sp>
        <p:nvSpPr>
          <p:cNvPr id="16" name="Right Arrow 15"/>
          <p:cNvSpPr/>
          <p:nvPr/>
        </p:nvSpPr>
        <p:spPr bwMode="gray">
          <a:xfrm>
            <a:off x="160591" y="3789040"/>
            <a:ext cx="2880340" cy="1124761"/>
          </a:xfrm>
          <a:prstGeom prs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Financial situation</a:t>
            </a:r>
          </a:p>
        </p:txBody>
      </p:sp>
      <p:sp>
        <p:nvSpPr>
          <p:cNvPr id="24" name="Right Arrow 23"/>
          <p:cNvSpPr/>
          <p:nvPr/>
        </p:nvSpPr>
        <p:spPr bwMode="gray">
          <a:xfrm>
            <a:off x="98172" y="5157192"/>
            <a:ext cx="2880340" cy="980745"/>
          </a:xfrm>
          <a:prstGeom prst="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b="1" dirty="0" smtClean="0">
                <a:solidFill>
                  <a:schemeClr val="bg1"/>
                </a:solidFill>
                <a:latin typeface="Arial" pitchFamily="34" charset="0"/>
                <a:cs typeface="Arial" pitchFamily="34" charset="0"/>
              </a:rPr>
              <a:t>Transience</a:t>
            </a:r>
          </a:p>
        </p:txBody>
      </p:sp>
      <p:sp>
        <p:nvSpPr>
          <p:cNvPr id="25" name="Rectangle 24"/>
          <p:cNvSpPr/>
          <p:nvPr/>
        </p:nvSpPr>
        <p:spPr bwMode="gray">
          <a:xfrm>
            <a:off x="3059832" y="2204864"/>
            <a:ext cx="4536504" cy="1404156"/>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500" b="1" dirty="0" smtClean="0">
                <a:solidFill>
                  <a:schemeClr val="tx1"/>
                </a:solidFill>
              </a:rPr>
              <a:t>Some tenants have a low motivation to approach landlord: </a:t>
            </a:r>
          </a:p>
          <a:p>
            <a:pPr marL="285750" lvl="0" indent="-285750">
              <a:spcAft>
                <a:spcPts val="600"/>
              </a:spcAft>
              <a:buFontTx/>
              <a:buChar char="-"/>
            </a:pPr>
            <a:r>
              <a:rPr lang="en-GB" sz="1500" dirty="0" smtClean="0">
                <a:solidFill>
                  <a:schemeClr val="tx1"/>
                </a:solidFill>
                <a:latin typeface="Arial" pitchFamily="34" charset="0"/>
                <a:cs typeface="Arial" pitchFamily="34" charset="0"/>
              </a:rPr>
              <a:t>Prefer not to rock the boat, or ask too much</a:t>
            </a:r>
          </a:p>
          <a:p>
            <a:pPr marL="285750" lvl="0" indent="-285750">
              <a:spcAft>
                <a:spcPts val="600"/>
              </a:spcAft>
              <a:buFontTx/>
              <a:buChar char="-"/>
            </a:pPr>
            <a:r>
              <a:rPr lang="en-GB" sz="1500" dirty="0" smtClean="0">
                <a:solidFill>
                  <a:schemeClr val="tx1"/>
                </a:solidFill>
                <a:latin typeface="Arial" pitchFamily="34" charset="0"/>
                <a:cs typeface="Arial" pitchFamily="34" charset="0"/>
              </a:rPr>
              <a:t> Could lead to disadvantage</a:t>
            </a:r>
          </a:p>
          <a:p>
            <a:pPr lvl="0">
              <a:spcAft>
                <a:spcPts val="600"/>
              </a:spcAft>
            </a:pPr>
            <a:endParaRPr lang="en-GB" sz="1500" dirty="0" smtClean="0">
              <a:solidFill>
                <a:schemeClr val="tx1"/>
              </a:solidFill>
              <a:latin typeface="Arial" pitchFamily="34" charset="0"/>
              <a:cs typeface="Arial" pitchFamily="34" charset="0"/>
            </a:endParaRPr>
          </a:p>
        </p:txBody>
      </p:sp>
      <p:sp>
        <p:nvSpPr>
          <p:cNvPr id="26" name="Rectangle 25"/>
          <p:cNvSpPr/>
          <p:nvPr/>
        </p:nvSpPr>
        <p:spPr bwMode="gray">
          <a:xfrm>
            <a:off x="3059832" y="3789041"/>
            <a:ext cx="4536504" cy="100811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500" b="1" dirty="0" smtClean="0">
                <a:solidFill>
                  <a:schemeClr val="tx1"/>
                </a:solidFill>
              </a:rPr>
              <a:t>Need for initial outlay is an absolute barrier for some: </a:t>
            </a:r>
          </a:p>
          <a:p>
            <a:pPr marL="285750" lvl="0" indent="-285750">
              <a:spcAft>
                <a:spcPts val="600"/>
              </a:spcAft>
              <a:buFontTx/>
              <a:buChar char="-"/>
            </a:pPr>
            <a:r>
              <a:rPr lang="en-GB" sz="1500" dirty="0" smtClean="0">
                <a:solidFill>
                  <a:schemeClr val="tx1"/>
                </a:solidFill>
                <a:latin typeface="Arial" pitchFamily="34" charset="0"/>
                <a:cs typeface="Arial" pitchFamily="34" charset="0"/>
              </a:rPr>
              <a:t>Especially those on low incomes</a:t>
            </a:r>
          </a:p>
          <a:p>
            <a:pPr lvl="0">
              <a:spcAft>
                <a:spcPts val="600"/>
              </a:spcAft>
            </a:pPr>
            <a:endParaRPr lang="en-GB" sz="1500" dirty="0" smtClean="0">
              <a:solidFill>
                <a:schemeClr val="tx1"/>
              </a:solidFill>
              <a:latin typeface="Arial" pitchFamily="34" charset="0"/>
              <a:cs typeface="Arial" pitchFamily="34" charset="0"/>
            </a:endParaRPr>
          </a:p>
        </p:txBody>
      </p:sp>
      <p:sp>
        <p:nvSpPr>
          <p:cNvPr id="27" name="Rectangle 26"/>
          <p:cNvSpPr/>
          <p:nvPr/>
        </p:nvSpPr>
        <p:spPr bwMode="gray">
          <a:xfrm>
            <a:off x="3059832" y="5085184"/>
            <a:ext cx="4536504" cy="151216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500" b="1" dirty="0" smtClean="0">
                <a:solidFill>
                  <a:schemeClr val="tx1"/>
                </a:solidFill>
              </a:rPr>
              <a:t>Unwilling to make any investment of money, time or hassle</a:t>
            </a:r>
          </a:p>
          <a:p>
            <a:pPr marL="285750" lvl="0" indent="-285750">
              <a:spcAft>
                <a:spcPts val="600"/>
              </a:spcAft>
              <a:buFontTx/>
              <a:buChar char="-"/>
            </a:pPr>
            <a:r>
              <a:rPr lang="en-GB" sz="1500" dirty="0" smtClean="0">
                <a:solidFill>
                  <a:schemeClr val="tx1"/>
                </a:solidFill>
                <a:latin typeface="Arial" pitchFamily="34" charset="0"/>
                <a:cs typeface="Arial" pitchFamily="34" charset="0"/>
              </a:rPr>
              <a:t>This applies to many private tenants, not just those who will move in the next year</a:t>
            </a:r>
          </a:p>
          <a:p>
            <a:pPr marL="285750" lvl="0" indent="-285750">
              <a:spcAft>
                <a:spcPts val="600"/>
              </a:spcAft>
              <a:buFontTx/>
              <a:buChar char="-"/>
            </a:pPr>
            <a:r>
              <a:rPr lang="en-GB" sz="1500" dirty="0" smtClean="0">
                <a:solidFill>
                  <a:schemeClr val="tx1"/>
                </a:solidFill>
                <a:latin typeface="Arial" pitchFamily="34" charset="0"/>
                <a:cs typeface="Arial" pitchFamily="34" charset="0"/>
              </a:rPr>
              <a:t>Unwilling to invest in a property which isn’t mine</a:t>
            </a:r>
          </a:p>
          <a:p>
            <a:pPr lvl="0">
              <a:spcAft>
                <a:spcPts val="600"/>
              </a:spcAft>
            </a:pPr>
            <a:endParaRPr lang="en-GB" sz="1500" dirty="0" smtClean="0">
              <a:solidFill>
                <a:schemeClr val="tx1"/>
              </a:solidFill>
              <a:latin typeface="Arial" pitchFamily="34" charset="0"/>
              <a:cs typeface="Arial" pitchFamily="34" charset="0"/>
            </a:endParaRPr>
          </a:p>
          <a:p>
            <a:pPr lvl="0">
              <a:spcAft>
                <a:spcPts val="600"/>
              </a:spcAft>
            </a:pPr>
            <a:endParaRPr lang="en-GB" sz="15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87912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What would encourage the Fuel Poor to take up Measures?</a:t>
            </a:r>
          </a:p>
        </p:txBody>
      </p:sp>
    </p:spTree>
    <p:extLst>
      <p:ext uri="{BB962C8B-B14F-4D97-AF65-F5344CB8AC3E}">
        <p14:creationId xmlns:p14="http://schemas.microsoft.com/office/powerpoint/2010/main" val="2897147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Overcoming key barriers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Approaches to help counteract critical barriers</a:t>
            </a:r>
          </a:p>
        </p:txBody>
      </p:sp>
      <p:sp>
        <p:nvSpPr>
          <p:cNvPr id="14" name="Rectangle 13"/>
          <p:cNvSpPr/>
          <p:nvPr/>
        </p:nvSpPr>
        <p:spPr bwMode="gray">
          <a:xfrm>
            <a:off x="1835696" y="2564904"/>
            <a:ext cx="2664296" cy="223224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Tenants: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err="1" smtClean="0">
                <a:solidFill>
                  <a:schemeClr val="tx1"/>
                </a:solidFill>
                <a:latin typeface="Arial" pitchFamily="34" charset="0"/>
                <a:cs typeface="Arial" pitchFamily="34" charset="0"/>
              </a:rPr>
              <a:t>Incentivisation</a:t>
            </a:r>
            <a:r>
              <a:rPr lang="en-GB" sz="1700" dirty="0" smtClean="0">
                <a:solidFill>
                  <a:schemeClr val="tx1"/>
                </a:solidFill>
                <a:latin typeface="Arial" pitchFamily="34" charset="0"/>
                <a:cs typeface="Arial" pitchFamily="34" charset="0"/>
              </a:rPr>
              <a:t> of landlords</a:t>
            </a:r>
          </a:p>
          <a:p>
            <a:pPr marL="285750" lvl="0" indent="-285750">
              <a:spcAft>
                <a:spcPts val="600"/>
              </a:spcAft>
              <a:buFontTx/>
              <a:buChar char="-"/>
            </a:pPr>
            <a:r>
              <a:rPr lang="en-GB" sz="1700" dirty="0" smtClean="0">
                <a:solidFill>
                  <a:schemeClr val="tx1"/>
                </a:solidFill>
                <a:latin typeface="Arial" pitchFamily="34" charset="0"/>
                <a:cs typeface="Arial" pitchFamily="34" charset="0"/>
              </a:rPr>
              <a:t>Supporting tenants to start a conversation with the landlord</a:t>
            </a:r>
          </a:p>
        </p:txBody>
      </p:sp>
      <p:sp>
        <p:nvSpPr>
          <p:cNvPr id="15" name="Rectangle 14"/>
          <p:cNvSpPr/>
          <p:nvPr/>
        </p:nvSpPr>
        <p:spPr bwMode="gray">
          <a:xfrm>
            <a:off x="4788024" y="2564904"/>
            <a:ext cx="2664296" cy="223224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Financial:</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Financial support</a:t>
            </a:r>
          </a:p>
          <a:p>
            <a:pPr marL="285750" lvl="0" indent="-285750">
              <a:spcAft>
                <a:spcPts val="600"/>
              </a:spcAft>
              <a:buFontTx/>
              <a:buChar char="-"/>
            </a:pPr>
            <a:r>
              <a:rPr lang="en-GB" sz="1700" dirty="0" smtClean="0">
                <a:solidFill>
                  <a:schemeClr val="tx1"/>
                </a:solidFill>
                <a:latin typeface="Arial" pitchFamily="34" charset="0"/>
                <a:cs typeface="Arial" pitchFamily="34" charset="0"/>
              </a:rPr>
              <a:t>Full payment is particularly motivating</a:t>
            </a:r>
          </a:p>
          <a:p>
            <a:pPr marL="285750" lvl="0" indent="-285750">
              <a:spcAft>
                <a:spcPts val="600"/>
              </a:spcAft>
              <a:buFontTx/>
              <a:buChar char="-"/>
            </a:pPr>
            <a:r>
              <a:rPr lang="en-GB" sz="1700" dirty="0" smtClean="0">
                <a:solidFill>
                  <a:schemeClr val="tx1"/>
                </a:solidFill>
                <a:latin typeface="Arial" pitchFamily="34" charset="0"/>
                <a:cs typeface="Arial" pitchFamily="34" charset="0"/>
              </a:rPr>
              <a:t>‘Free’ is an attractive concept</a:t>
            </a:r>
          </a:p>
          <a:p>
            <a:pPr lvl="0">
              <a:spcAft>
                <a:spcPts val="600"/>
              </a:spcAft>
            </a:pPr>
            <a:endParaRPr lang="en-GB" sz="1700" dirty="0" smtClean="0">
              <a:solidFill>
                <a:schemeClr val="tx1"/>
              </a:solidFill>
              <a:latin typeface="Arial" pitchFamily="34" charset="0"/>
              <a:cs typeface="Arial" pitchFamily="34" charset="0"/>
            </a:endParaRPr>
          </a:p>
        </p:txBody>
      </p:sp>
      <p:sp>
        <p:nvSpPr>
          <p:cNvPr id="16" name="Rounded Rectangle 15"/>
          <p:cNvSpPr/>
          <p:nvPr/>
        </p:nvSpPr>
        <p:spPr bwMode="gray">
          <a:xfrm>
            <a:off x="1114364" y="5301208"/>
            <a:ext cx="7274060" cy="648072"/>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smtClean="0"/>
              <a:t>Little interest in measures for those intending to move.</a:t>
            </a:r>
            <a:endParaRPr lang="en-GB" sz="20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06193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Supporting FP to reduce bills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FP are motivated to reduce bills, approaches could support their existing efforts</a:t>
            </a:r>
          </a:p>
        </p:txBody>
      </p:sp>
      <p:sp>
        <p:nvSpPr>
          <p:cNvPr id="14" name="Rectangle 13"/>
          <p:cNvSpPr/>
          <p:nvPr/>
        </p:nvSpPr>
        <p:spPr bwMode="gray">
          <a:xfrm>
            <a:off x="1259632" y="2564904"/>
            <a:ext cx="3240360" cy="237626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Supporting financial control &amp; budgeting</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Energy monitors potentially powerful tool to support understanding</a:t>
            </a:r>
          </a:p>
          <a:p>
            <a:pPr marL="285750" lvl="0" indent="-285750">
              <a:spcAft>
                <a:spcPts val="600"/>
              </a:spcAft>
              <a:buFontTx/>
              <a:buChar char="-"/>
            </a:pPr>
            <a:r>
              <a:rPr lang="en-GB" sz="1700" dirty="0" smtClean="0">
                <a:solidFill>
                  <a:schemeClr val="tx1"/>
                </a:solidFill>
                <a:latin typeface="Arial" pitchFamily="34" charset="0"/>
                <a:cs typeface="Arial" pitchFamily="34" charset="0"/>
              </a:rPr>
              <a:t>Help people to develop a financial ‘buffer’ or energy reserve</a:t>
            </a:r>
          </a:p>
        </p:txBody>
      </p:sp>
      <p:sp>
        <p:nvSpPr>
          <p:cNvPr id="15" name="Rectangle 14"/>
          <p:cNvSpPr/>
          <p:nvPr/>
        </p:nvSpPr>
        <p:spPr bwMode="gray">
          <a:xfrm>
            <a:off x="4788024" y="2564904"/>
            <a:ext cx="3312368" cy="237626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Improving understanding</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Support with understanding appliances </a:t>
            </a:r>
          </a:p>
          <a:p>
            <a:pPr marL="285750" lvl="0" indent="-285750">
              <a:spcAft>
                <a:spcPts val="600"/>
              </a:spcAft>
              <a:buFontTx/>
              <a:buChar char="-"/>
            </a:pPr>
            <a:r>
              <a:rPr lang="en-GB" sz="1700" dirty="0" smtClean="0">
                <a:solidFill>
                  <a:schemeClr val="tx1"/>
                </a:solidFill>
                <a:latin typeface="Arial" pitchFamily="34" charset="0"/>
                <a:cs typeface="Arial" pitchFamily="34" charset="0"/>
              </a:rPr>
              <a:t>Improve knowledge generally of energy saving &amp; energy efficiency</a:t>
            </a:r>
          </a:p>
          <a:p>
            <a:pPr lvl="0">
              <a:spcAft>
                <a:spcPts val="600"/>
              </a:spcAft>
            </a:pPr>
            <a:endParaRPr lang="en-GB" sz="1700" dirty="0" smtClean="0">
              <a:solidFill>
                <a:schemeClr val="tx1"/>
              </a:solidFill>
              <a:latin typeface="Arial" pitchFamily="34" charset="0"/>
              <a:cs typeface="Arial" pitchFamily="34" charset="0"/>
            </a:endParaRPr>
          </a:p>
        </p:txBody>
      </p:sp>
      <p:sp>
        <p:nvSpPr>
          <p:cNvPr id="16" name="Rounded Rectangle 15"/>
          <p:cNvSpPr/>
          <p:nvPr/>
        </p:nvSpPr>
        <p:spPr bwMode="gray">
          <a:xfrm>
            <a:off x="1114364" y="5301208"/>
            <a:ext cx="7274060" cy="648072"/>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r>
              <a:rPr lang="en-GB" sz="2000" dirty="0" smtClean="0"/>
              <a:t>Examples provided evidence that small changes have paved the way to wider changes</a:t>
            </a:r>
            <a:endParaRPr lang="en-GB" sz="20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07817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Matching initiatives with shorter horizons</a:t>
            </a:r>
            <a:endParaRPr lang="en-GB" sz="3100" b="1" dirty="0">
              <a:solidFill>
                <a:schemeClr val="tx2"/>
              </a:solidFill>
            </a:endParaRPr>
          </a:p>
        </p:txBody>
      </p:sp>
      <p:sp>
        <p:nvSpPr>
          <p:cNvPr id="7" name="Rectangle 6"/>
          <p:cNvSpPr/>
          <p:nvPr/>
        </p:nvSpPr>
        <p:spPr>
          <a:xfrm>
            <a:off x="0" y="1340768"/>
            <a:ext cx="9144000" cy="689249"/>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Shortening the length of time within which Fuel Poor are likely to see savings would improve motivation to take up measures:</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500351667"/>
              </p:ext>
            </p:extLst>
          </p:nvPr>
        </p:nvGraphicFramePr>
        <p:xfrm>
          <a:off x="611560" y="3138941"/>
          <a:ext cx="8352928" cy="446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p:nvPr/>
        </p:nvSpPr>
        <p:spPr bwMode="gray">
          <a:xfrm rot="10800000">
            <a:off x="283024" y="4365104"/>
            <a:ext cx="2272752" cy="504732"/>
          </a:xfrm>
          <a:prstGeom prst="rightArrow">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b="1" dirty="0" smtClean="0">
              <a:solidFill>
                <a:schemeClr val="bg1"/>
              </a:solidFill>
              <a:latin typeface="Arial" pitchFamily="34" charset="0"/>
              <a:cs typeface="Arial" pitchFamily="34" charset="0"/>
            </a:endParaRPr>
          </a:p>
        </p:txBody>
      </p:sp>
      <p:sp>
        <p:nvSpPr>
          <p:cNvPr id="10" name="Right Arrow 9"/>
          <p:cNvSpPr/>
          <p:nvPr/>
        </p:nvSpPr>
        <p:spPr bwMode="gray">
          <a:xfrm rot="10800000">
            <a:off x="3163344" y="3716356"/>
            <a:ext cx="2272752" cy="504732"/>
          </a:xfrm>
          <a:prstGeom prst="rightArrow">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b="1" dirty="0" smtClean="0">
              <a:solidFill>
                <a:schemeClr val="bg1"/>
              </a:solidFill>
              <a:latin typeface="Arial" pitchFamily="34" charset="0"/>
              <a:cs typeface="Arial" pitchFamily="34" charset="0"/>
            </a:endParaRPr>
          </a:p>
        </p:txBody>
      </p:sp>
      <p:sp>
        <p:nvSpPr>
          <p:cNvPr id="11" name="Right Arrow 10"/>
          <p:cNvSpPr/>
          <p:nvPr/>
        </p:nvSpPr>
        <p:spPr bwMode="gray">
          <a:xfrm rot="10800000">
            <a:off x="6012160" y="2995600"/>
            <a:ext cx="2272752" cy="504732"/>
          </a:xfrm>
          <a:prstGeom prst="rightArrow">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b="1" dirty="0" smtClean="0">
              <a:solidFill>
                <a:schemeClr val="bg1"/>
              </a:solidFill>
              <a:latin typeface="Arial" pitchFamily="34" charset="0"/>
              <a:cs typeface="Arial" pitchFamily="34" charset="0"/>
            </a:endParaRPr>
          </a:p>
        </p:txBody>
      </p:sp>
      <p:grpSp>
        <p:nvGrpSpPr>
          <p:cNvPr id="12" name="Group 11"/>
          <p:cNvGrpSpPr/>
          <p:nvPr/>
        </p:nvGrpSpPr>
        <p:grpSpPr>
          <a:xfrm>
            <a:off x="251520" y="2348437"/>
            <a:ext cx="2753498" cy="3385705"/>
            <a:chOff x="276992" y="2286119"/>
            <a:chExt cx="2753498" cy="3385705"/>
          </a:xfrm>
        </p:grpSpPr>
        <p:sp>
          <p:nvSpPr>
            <p:cNvPr id="13" name="Rectangle 12"/>
            <p:cNvSpPr/>
            <p:nvPr/>
          </p:nvSpPr>
          <p:spPr>
            <a:xfrm>
              <a:off x="276992" y="2286119"/>
              <a:ext cx="2465466" cy="21611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565024" y="3510698"/>
              <a:ext cx="2465466" cy="21611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600" b="1" kern="1200" dirty="0" smtClean="0">
                  <a:solidFill>
                    <a:schemeClr val="tx2"/>
                  </a:solidFill>
                </a:rPr>
                <a:t>Enabling quick savings to be made:</a:t>
              </a:r>
            </a:p>
            <a:p>
              <a:pPr lvl="0" algn="l" defTabSz="800100">
                <a:lnSpc>
                  <a:spcPct val="90000"/>
                </a:lnSpc>
                <a:spcBef>
                  <a:spcPct val="0"/>
                </a:spcBef>
                <a:spcAft>
                  <a:spcPct val="35000"/>
                </a:spcAft>
              </a:pPr>
              <a:r>
                <a:rPr lang="en-GB" sz="1600" dirty="0" smtClean="0">
                  <a:solidFill>
                    <a:schemeClr val="tx1"/>
                  </a:solidFill>
                </a:rPr>
                <a:t>Within one month</a:t>
              </a:r>
              <a:endParaRPr lang="en-GB" sz="1600" kern="1200" dirty="0" smtClean="0">
                <a:solidFill>
                  <a:schemeClr val="tx1"/>
                </a:solidFill>
              </a:endParaRPr>
            </a:p>
          </p:txBody>
        </p:sp>
      </p:grpSp>
      <p:grpSp>
        <p:nvGrpSpPr>
          <p:cNvPr id="18" name="Group 17"/>
          <p:cNvGrpSpPr/>
          <p:nvPr/>
        </p:nvGrpSpPr>
        <p:grpSpPr>
          <a:xfrm>
            <a:off x="3339267" y="2564018"/>
            <a:ext cx="2600885" cy="2521166"/>
            <a:chOff x="276992" y="2501700"/>
            <a:chExt cx="2600885" cy="2521166"/>
          </a:xfrm>
        </p:grpSpPr>
        <p:sp>
          <p:nvSpPr>
            <p:cNvPr id="19" name="Rectangle 18"/>
            <p:cNvSpPr/>
            <p:nvPr/>
          </p:nvSpPr>
          <p:spPr>
            <a:xfrm>
              <a:off x="276992" y="2501700"/>
              <a:ext cx="2465466" cy="21611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12411" y="2861740"/>
              <a:ext cx="2465466" cy="21611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600" b="1" kern="1200" dirty="0" smtClean="0">
                  <a:solidFill>
                    <a:schemeClr val="tx2"/>
                  </a:solidFill>
                </a:rPr>
                <a:t>Highlight instant benefits:</a:t>
              </a:r>
            </a:p>
            <a:p>
              <a:pPr lvl="0" algn="l" defTabSz="800100">
                <a:lnSpc>
                  <a:spcPct val="90000"/>
                </a:lnSpc>
                <a:spcBef>
                  <a:spcPct val="0"/>
                </a:spcBef>
                <a:spcAft>
                  <a:spcPct val="35000"/>
                </a:spcAft>
              </a:pPr>
              <a:r>
                <a:rPr lang="en-GB" sz="1600" kern="1200" dirty="0" smtClean="0"/>
                <a:t>E.g. warmth</a:t>
              </a:r>
            </a:p>
          </p:txBody>
        </p:sp>
      </p:grpSp>
      <p:sp>
        <p:nvSpPr>
          <p:cNvPr id="21" name="Rectangle 20"/>
          <p:cNvSpPr/>
          <p:nvPr/>
        </p:nvSpPr>
        <p:spPr>
          <a:xfrm>
            <a:off x="6264696" y="2060848"/>
            <a:ext cx="2915816" cy="21611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600" b="1" kern="1200" dirty="0" smtClean="0">
                <a:solidFill>
                  <a:schemeClr val="tx2"/>
                </a:solidFill>
              </a:rPr>
              <a:t>Highlight instant reassurance:</a:t>
            </a:r>
          </a:p>
          <a:p>
            <a:pPr lvl="0" algn="l" defTabSz="800100">
              <a:lnSpc>
                <a:spcPct val="90000"/>
              </a:lnSpc>
              <a:spcBef>
                <a:spcPct val="0"/>
              </a:spcBef>
              <a:spcAft>
                <a:spcPct val="35000"/>
              </a:spcAft>
            </a:pPr>
            <a:r>
              <a:rPr lang="en-GB" sz="1600" kern="1200" dirty="0" smtClean="0"/>
              <a:t>E.g. rainy day fund, building an energy reserve  </a:t>
            </a:r>
          </a:p>
        </p:txBody>
      </p:sp>
      <p:sp>
        <p:nvSpPr>
          <p:cNvPr id="15" name="Rectangle 14"/>
          <p:cNvSpPr/>
          <p:nvPr/>
        </p:nvSpPr>
        <p:spPr bwMode="gray">
          <a:xfrm>
            <a:off x="6804248" y="5346924"/>
            <a:ext cx="2160240" cy="139444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600" b="1" dirty="0" smtClean="0">
                <a:solidFill>
                  <a:schemeClr val="tx1"/>
                </a:solidFill>
              </a:rPr>
              <a:t>Homeowners</a:t>
            </a:r>
          </a:p>
          <a:p>
            <a:pPr lvl="0">
              <a:spcAft>
                <a:spcPts val="600"/>
              </a:spcAft>
            </a:pPr>
            <a:r>
              <a:rPr lang="en-GB" sz="1600" b="1" dirty="0" smtClean="0">
                <a:solidFill>
                  <a:schemeClr val="tx1"/>
                </a:solidFill>
              </a:rPr>
              <a:t>Pensioners</a:t>
            </a:r>
          </a:p>
          <a:p>
            <a:pPr lvl="0">
              <a:spcAft>
                <a:spcPts val="600"/>
              </a:spcAft>
            </a:pPr>
            <a:r>
              <a:rPr lang="en-GB" sz="1600" b="1" dirty="0" smtClean="0">
                <a:solidFill>
                  <a:schemeClr val="tx1"/>
                </a:solidFill>
              </a:rPr>
              <a:t>Social renters</a:t>
            </a:r>
          </a:p>
          <a:p>
            <a:pPr lvl="0">
              <a:spcAft>
                <a:spcPts val="600"/>
              </a:spcAft>
            </a:pPr>
            <a:r>
              <a:rPr lang="en-GB" sz="1600" b="1" dirty="0" smtClean="0">
                <a:solidFill>
                  <a:schemeClr val="tx1"/>
                </a:solidFill>
              </a:rPr>
              <a:t>Higher incomes</a:t>
            </a:r>
            <a:endParaRPr lang="en-GB" sz="1600" b="1" dirty="0">
              <a:solidFill>
                <a:schemeClr val="tx1"/>
              </a:solidFill>
            </a:endParaRPr>
          </a:p>
        </p:txBody>
      </p:sp>
      <p:sp>
        <p:nvSpPr>
          <p:cNvPr id="16" name="Left-Right Arrow 15"/>
          <p:cNvSpPr/>
          <p:nvPr/>
        </p:nvSpPr>
        <p:spPr bwMode="gray">
          <a:xfrm>
            <a:off x="2483768" y="5654583"/>
            <a:ext cx="4248472" cy="844672"/>
          </a:xfrm>
          <a:prstGeom prst="leftRightArrow">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2" name="Rectangle 21"/>
          <p:cNvSpPr/>
          <p:nvPr/>
        </p:nvSpPr>
        <p:spPr bwMode="gray">
          <a:xfrm>
            <a:off x="251520" y="5805264"/>
            <a:ext cx="2160240" cy="962396"/>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600" b="1" dirty="0" smtClean="0">
                <a:solidFill>
                  <a:schemeClr val="tx1"/>
                </a:solidFill>
              </a:rPr>
              <a:t>Tenants</a:t>
            </a:r>
          </a:p>
          <a:p>
            <a:pPr lvl="0">
              <a:spcAft>
                <a:spcPts val="600"/>
              </a:spcAft>
            </a:pPr>
            <a:r>
              <a:rPr lang="en-GB" sz="1600" b="1" dirty="0" smtClean="0">
                <a:solidFill>
                  <a:schemeClr val="tx1"/>
                </a:solidFill>
              </a:rPr>
              <a:t>Lower incomes</a:t>
            </a:r>
          </a:p>
          <a:p>
            <a:pPr lvl="0">
              <a:spcAft>
                <a:spcPts val="600"/>
              </a:spcAft>
            </a:pPr>
            <a:r>
              <a:rPr lang="en-GB" sz="1600" b="1" dirty="0" smtClean="0">
                <a:solidFill>
                  <a:schemeClr val="tx1"/>
                </a:solidFill>
              </a:rPr>
              <a:t>Transient</a:t>
            </a:r>
            <a:endParaRPr lang="en-GB" sz="1600" b="1" dirty="0">
              <a:solidFill>
                <a:schemeClr val="tx1"/>
              </a:solidFill>
            </a:endParaRPr>
          </a:p>
        </p:txBody>
      </p:sp>
    </p:spTree>
    <p:extLst>
      <p:ext uri="{BB962C8B-B14F-4D97-AF65-F5344CB8AC3E}">
        <p14:creationId xmlns:p14="http://schemas.microsoft.com/office/powerpoint/2010/main" val="887653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Tree>
    <p:extLst>
      <p:ext uri="{BB962C8B-B14F-4D97-AF65-F5344CB8AC3E}">
        <p14:creationId xmlns:p14="http://schemas.microsoft.com/office/powerpoint/2010/main" val="2270842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Capitalising on ‘push’ factors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are more likely to make a major change if driven by circumstances</a:t>
            </a:r>
          </a:p>
        </p:txBody>
      </p:sp>
      <p:sp>
        <p:nvSpPr>
          <p:cNvPr id="13" name="Rectangle 12"/>
          <p:cNvSpPr/>
          <p:nvPr/>
        </p:nvSpPr>
        <p:spPr>
          <a:xfrm>
            <a:off x="251520" y="2348437"/>
            <a:ext cx="2465466" cy="21611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8" name="Group 17"/>
          <p:cNvGrpSpPr/>
          <p:nvPr/>
        </p:nvGrpSpPr>
        <p:grpSpPr>
          <a:xfrm>
            <a:off x="218535" y="2167403"/>
            <a:ext cx="5586198" cy="2342160"/>
            <a:chOff x="-2843740" y="2105085"/>
            <a:chExt cx="5586198" cy="2342160"/>
          </a:xfrm>
        </p:grpSpPr>
        <p:sp>
          <p:nvSpPr>
            <p:cNvPr id="19" name="Rectangle 18"/>
            <p:cNvSpPr/>
            <p:nvPr/>
          </p:nvSpPr>
          <p:spPr>
            <a:xfrm>
              <a:off x="276992" y="2286119"/>
              <a:ext cx="2465466" cy="21611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843740" y="2105085"/>
              <a:ext cx="4353466" cy="21611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smtClean="0">
                  <a:solidFill>
                    <a:schemeClr val="tx2"/>
                  </a:solidFill>
                </a:rPr>
                <a:t>Focus initiatives around key events:</a:t>
              </a:r>
            </a:p>
          </p:txBody>
        </p:sp>
      </p:grpSp>
      <p:graphicFrame>
        <p:nvGraphicFramePr>
          <p:cNvPr id="4" name="Diagram 3"/>
          <p:cNvGraphicFramePr/>
          <p:nvPr>
            <p:extLst>
              <p:ext uri="{D42A27DB-BD31-4B8C-83A1-F6EECF244321}">
                <p14:modId xmlns:p14="http://schemas.microsoft.com/office/powerpoint/2010/main" val="2834284573"/>
              </p:ext>
            </p:extLst>
          </p:nvPr>
        </p:nvGraphicFramePr>
        <p:xfrm>
          <a:off x="1524000" y="26773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57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What are the most effective channels to communicate with the Fuel Poor?</a:t>
            </a:r>
          </a:p>
        </p:txBody>
      </p:sp>
    </p:spTree>
    <p:extLst>
      <p:ext uri="{BB962C8B-B14F-4D97-AF65-F5344CB8AC3E}">
        <p14:creationId xmlns:p14="http://schemas.microsoft.com/office/powerpoint/2010/main" val="992159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Communications journey</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Low awareness of energy saving &amp; energy efficiency amongst Fuel Poor means a communications journey may be required for the least engaged.</a:t>
            </a:r>
          </a:p>
        </p:txBody>
      </p:sp>
      <p:sp>
        <p:nvSpPr>
          <p:cNvPr id="13" name="Rectangle 12"/>
          <p:cNvSpPr/>
          <p:nvPr/>
        </p:nvSpPr>
        <p:spPr>
          <a:xfrm>
            <a:off x="251520" y="2348437"/>
            <a:ext cx="2465466" cy="21611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8" name="Group 17"/>
          <p:cNvGrpSpPr/>
          <p:nvPr/>
        </p:nvGrpSpPr>
        <p:grpSpPr>
          <a:xfrm>
            <a:off x="218535" y="2167403"/>
            <a:ext cx="5586198" cy="2342160"/>
            <a:chOff x="-2843740" y="2105085"/>
            <a:chExt cx="5586198" cy="2342160"/>
          </a:xfrm>
        </p:grpSpPr>
        <p:sp>
          <p:nvSpPr>
            <p:cNvPr id="19" name="Rectangle 18"/>
            <p:cNvSpPr/>
            <p:nvPr/>
          </p:nvSpPr>
          <p:spPr>
            <a:xfrm>
              <a:off x="276992" y="2286119"/>
              <a:ext cx="2465466" cy="21611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843740" y="2105085"/>
              <a:ext cx="4353466" cy="21611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1" kern="1200" dirty="0" smtClean="0">
                  <a:solidFill>
                    <a:schemeClr val="tx2"/>
                  </a:solidFill>
                </a:rPr>
                <a:t>Several stages of communications  may be required to support Fuel Poor to take up initiatives</a:t>
              </a:r>
            </a:p>
          </p:txBody>
        </p:sp>
      </p:grpSp>
      <p:graphicFrame>
        <p:nvGraphicFramePr>
          <p:cNvPr id="9" name="Content Placeholder 4"/>
          <p:cNvGraphicFramePr>
            <a:graphicFrameLocks noGrp="1"/>
          </p:cNvGraphicFramePr>
          <p:nvPr>
            <p:ph idx="1"/>
            <p:extLst>
              <p:ext uri="{D42A27DB-BD31-4B8C-83A1-F6EECF244321}">
                <p14:modId xmlns:p14="http://schemas.microsoft.com/office/powerpoint/2010/main" val="1342608773"/>
              </p:ext>
            </p:extLst>
          </p:nvPr>
        </p:nvGraphicFramePr>
        <p:xfrm>
          <a:off x="121428" y="2060848"/>
          <a:ext cx="8686800" cy="4669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9827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Building awareness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are engaged in the idea of saving money on energy bills, communications can build knowledge, understanding &amp; knowhow</a:t>
            </a:r>
          </a:p>
        </p:txBody>
      </p:sp>
      <p:sp>
        <p:nvSpPr>
          <p:cNvPr id="14" name="Rectangle 13"/>
          <p:cNvSpPr/>
          <p:nvPr/>
        </p:nvSpPr>
        <p:spPr bwMode="gray">
          <a:xfrm>
            <a:off x="482253" y="2204864"/>
            <a:ext cx="4032448" cy="273630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Messages: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Small &amp; simple steps can make a difference</a:t>
            </a:r>
          </a:p>
          <a:p>
            <a:pPr marL="285750" lvl="0" indent="-285750">
              <a:spcAft>
                <a:spcPts val="600"/>
              </a:spcAft>
              <a:buFontTx/>
              <a:buChar char="-"/>
            </a:pPr>
            <a:r>
              <a:rPr lang="en-GB" sz="1700" dirty="0" smtClean="0">
                <a:solidFill>
                  <a:schemeClr val="tx1"/>
                </a:solidFill>
                <a:latin typeface="Arial" pitchFamily="34" charset="0"/>
                <a:cs typeface="Arial" pitchFamily="34" charset="0"/>
              </a:rPr>
              <a:t>You can save money immediately</a:t>
            </a:r>
          </a:p>
          <a:p>
            <a:pPr marL="285750" lvl="0" indent="-285750">
              <a:spcAft>
                <a:spcPts val="600"/>
              </a:spcAft>
              <a:buFontTx/>
              <a:buChar char="-"/>
            </a:pPr>
            <a:r>
              <a:rPr lang="en-GB" sz="1700" dirty="0" smtClean="0">
                <a:solidFill>
                  <a:schemeClr val="tx1"/>
                </a:solidFill>
                <a:latin typeface="Arial" pitchFamily="34" charset="0"/>
                <a:cs typeface="Arial" pitchFamily="34" charset="0"/>
              </a:rPr>
              <a:t>You may be spending more than you need to</a:t>
            </a:r>
          </a:p>
          <a:p>
            <a:pPr marL="285750" lvl="0" indent="-285750">
              <a:spcAft>
                <a:spcPts val="600"/>
              </a:spcAft>
              <a:buFontTx/>
              <a:buChar char="-"/>
            </a:pPr>
            <a:r>
              <a:rPr lang="en-GB" sz="1700" dirty="0" smtClean="0">
                <a:solidFill>
                  <a:schemeClr val="tx1"/>
                </a:solidFill>
                <a:latin typeface="Arial" pitchFamily="34" charset="0"/>
                <a:cs typeface="Arial" pitchFamily="34" charset="0"/>
              </a:rPr>
              <a:t>Financial outlay may be less than expected</a:t>
            </a:r>
          </a:p>
        </p:txBody>
      </p:sp>
      <p:sp>
        <p:nvSpPr>
          <p:cNvPr id="15" name="Rectangle 14"/>
          <p:cNvSpPr/>
          <p:nvPr/>
        </p:nvSpPr>
        <p:spPr bwMode="gray">
          <a:xfrm>
            <a:off x="4788024" y="2204864"/>
            <a:ext cx="3456384" cy="172819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Channels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TV documentaries</a:t>
            </a:r>
          </a:p>
          <a:p>
            <a:pPr marL="285750" lvl="0" indent="-285750">
              <a:spcAft>
                <a:spcPts val="600"/>
              </a:spcAft>
              <a:buFontTx/>
              <a:buChar char="-"/>
            </a:pPr>
            <a:r>
              <a:rPr lang="en-GB" sz="1700" dirty="0" smtClean="0">
                <a:solidFill>
                  <a:schemeClr val="tx1"/>
                </a:solidFill>
                <a:latin typeface="Arial" pitchFamily="34" charset="0"/>
                <a:cs typeface="Arial" pitchFamily="34" charset="0"/>
              </a:rPr>
              <a:t>Money saving websites &amp; social media</a:t>
            </a:r>
          </a:p>
          <a:p>
            <a:pPr marL="285750" lvl="0" indent="-285750">
              <a:spcAft>
                <a:spcPts val="600"/>
              </a:spcAft>
              <a:buFontTx/>
              <a:buChar char="-"/>
            </a:pPr>
            <a:r>
              <a:rPr lang="en-GB" sz="1700" dirty="0" smtClean="0">
                <a:solidFill>
                  <a:schemeClr val="tx1"/>
                </a:solidFill>
                <a:latin typeface="Arial" pitchFamily="34" charset="0"/>
                <a:cs typeface="Arial" pitchFamily="34" charset="0"/>
              </a:rPr>
              <a:t>PR, local newspapers</a:t>
            </a:r>
          </a:p>
          <a:p>
            <a:pPr lvl="0">
              <a:spcAft>
                <a:spcPts val="600"/>
              </a:spcAft>
            </a:pPr>
            <a:endParaRPr lang="en-GB" sz="1700" dirty="0" smtClean="0">
              <a:solidFill>
                <a:schemeClr val="tx1"/>
              </a:solidFill>
              <a:latin typeface="Arial" pitchFamily="34" charset="0"/>
              <a:cs typeface="Arial" pitchFamily="34" charset="0"/>
            </a:endParaRPr>
          </a:p>
        </p:txBody>
      </p:sp>
      <p:sp>
        <p:nvSpPr>
          <p:cNvPr id="8" name="Rectangle 7"/>
          <p:cNvSpPr/>
          <p:nvPr/>
        </p:nvSpPr>
        <p:spPr bwMode="gray">
          <a:xfrm>
            <a:off x="4788024" y="4077072"/>
            <a:ext cx="3456384" cy="864096"/>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Sources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Wider media</a:t>
            </a:r>
          </a:p>
          <a:p>
            <a:pPr lvl="0">
              <a:spcAft>
                <a:spcPts val="600"/>
              </a:spcAft>
            </a:pPr>
            <a:endParaRPr lang="en-GB" sz="1700" dirty="0" smtClean="0">
              <a:solidFill>
                <a:schemeClr val="tx1"/>
              </a:solidFill>
              <a:latin typeface="Arial" pitchFamily="34" charset="0"/>
              <a:cs typeface="Arial" pitchFamily="34" charset="0"/>
            </a:endParaRPr>
          </a:p>
        </p:txBody>
      </p:sp>
      <p:sp>
        <p:nvSpPr>
          <p:cNvPr id="9" name="Rectangle 8"/>
          <p:cNvSpPr/>
          <p:nvPr/>
        </p:nvSpPr>
        <p:spPr bwMode="gray">
          <a:xfrm>
            <a:off x="4788024" y="5085184"/>
            <a:ext cx="3456384" cy="165618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Potential pitfalls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Targeting Fuel Poor could backfire: they don’t self-identify</a:t>
            </a:r>
          </a:p>
          <a:p>
            <a:pPr marL="285750" lvl="0" indent="-285750">
              <a:spcAft>
                <a:spcPts val="600"/>
              </a:spcAft>
              <a:buFontTx/>
              <a:buChar char="-"/>
            </a:pPr>
            <a:r>
              <a:rPr lang="en-GB" sz="1700" dirty="0" smtClean="0">
                <a:solidFill>
                  <a:schemeClr val="tx1"/>
                </a:solidFill>
                <a:latin typeface="Arial" pitchFamily="34" charset="0"/>
                <a:cs typeface="Arial" pitchFamily="34" charset="0"/>
              </a:rPr>
              <a:t>Expectation that help will be targeted at only at claimants</a:t>
            </a:r>
          </a:p>
          <a:p>
            <a:pPr lvl="0">
              <a:spcAft>
                <a:spcPts val="600"/>
              </a:spcAft>
            </a:pPr>
            <a:endParaRPr lang="en-GB" sz="17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88367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Building trust &amp; credibility</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need to be convinced that initiatives are bona fide and that claims are substantiated</a:t>
            </a:r>
          </a:p>
        </p:txBody>
      </p:sp>
      <p:sp>
        <p:nvSpPr>
          <p:cNvPr id="14" name="Rectangle 13"/>
          <p:cNvSpPr/>
          <p:nvPr/>
        </p:nvSpPr>
        <p:spPr bwMode="gray">
          <a:xfrm>
            <a:off x="482253" y="2204864"/>
            <a:ext cx="4032448" cy="187220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Messages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People like you have been able to benefit from initiatives</a:t>
            </a:r>
          </a:p>
          <a:p>
            <a:pPr marL="285750" lvl="0" indent="-285750">
              <a:spcAft>
                <a:spcPts val="600"/>
              </a:spcAft>
              <a:buFontTx/>
              <a:buChar char="-"/>
            </a:pPr>
            <a:r>
              <a:rPr lang="en-GB" sz="1700" dirty="0" smtClean="0">
                <a:solidFill>
                  <a:schemeClr val="tx1"/>
                </a:solidFill>
                <a:latin typeface="Arial" pitchFamily="34" charset="0"/>
                <a:cs typeface="Arial" pitchFamily="34" charset="0"/>
              </a:rPr>
              <a:t>Bona fide scheme, government backed</a:t>
            </a:r>
          </a:p>
        </p:txBody>
      </p:sp>
      <p:sp>
        <p:nvSpPr>
          <p:cNvPr id="15" name="Rectangle 14"/>
          <p:cNvSpPr/>
          <p:nvPr/>
        </p:nvSpPr>
        <p:spPr bwMode="gray">
          <a:xfrm>
            <a:off x="4788024" y="2204864"/>
            <a:ext cx="3744416" cy="172819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Channels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Local out reach &amp; face to face support</a:t>
            </a:r>
          </a:p>
          <a:p>
            <a:pPr marL="285750" lvl="0" indent="-285750">
              <a:spcAft>
                <a:spcPts val="600"/>
              </a:spcAft>
              <a:buFontTx/>
              <a:buChar char="-"/>
            </a:pPr>
            <a:r>
              <a:rPr lang="en-GB" sz="1700" dirty="0" smtClean="0">
                <a:solidFill>
                  <a:schemeClr val="tx1"/>
                </a:solidFill>
                <a:latin typeface="Arial" pitchFamily="34" charset="0"/>
                <a:cs typeface="Arial" pitchFamily="34" charset="0"/>
              </a:rPr>
              <a:t>Discussion with likeminded others: social media, neighbours</a:t>
            </a:r>
          </a:p>
          <a:p>
            <a:pPr lvl="0">
              <a:spcAft>
                <a:spcPts val="600"/>
              </a:spcAft>
            </a:pPr>
            <a:endParaRPr lang="en-GB" sz="1700" dirty="0" smtClean="0">
              <a:solidFill>
                <a:schemeClr val="tx1"/>
              </a:solidFill>
              <a:latin typeface="Arial" pitchFamily="34" charset="0"/>
              <a:cs typeface="Arial" pitchFamily="34" charset="0"/>
            </a:endParaRPr>
          </a:p>
        </p:txBody>
      </p:sp>
      <p:sp>
        <p:nvSpPr>
          <p:cNvPr id="8" name="Rectangle 7"/>
          <p:cNvSpPr/>
          <p:nvPr/>
        </p:nvSpPr>
        <p:spPr bwMode="gray">
          <a:xfrm>
            <a:off x="4788024" y="4077072"/>
            <a:ext cx="3744416" cy="208823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Sources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Government</a:t>
            </a:r>
          </a:p>
          <a:p>
            <a:pPr marL="285750" lvl="0" indent="-285750">
              <a:spcAft>
                <a:spcPts val="600"/>
              </a:spcAft>
              <a:buFontTx/>
              <a:buChar char="-"/>
            </a:pPr>
            <a:r>
              <a:rPr lang="en-GB" sz="1700" dirty="0" smtClean="0">
                <a:solidFill>
                  <a:schemeClr val="tx1"/>
                </a:solidFill>
                <a:latin typeface="Arial" pitchFamily="34" charset="0"/>
                <a:cs typeface="Arial" pitchFamily="34" charset="0"/>
              </a:rPr>
              <a:t>Local Council</a:t>
            </a:r>
          </a:p>
          <a:p>
            <a:pPr marL="285750" lvl="0" indent="-285750">
              <a:spcAft>
                <a:spcPts val="600"/>
              </a:spcAft>
              <a:buFontTx/>
              <a:buChar char="-"/>
            </a:pPr>
            <a:r>
              <a:rPr lang="en-GB" sz="1700" dirty="0" smtClean="0">
                <a:solidFill>
                  <a:schemeClr val="tx1"/>
                </a:solidFill>
                <a:latin typeface="Arial" pitchFamily="34" charset="0"/>
                <a:cs typeface="Arial" pitchFamily="34" charset="0"/>
              </a:rPr>
              <a:t>Local community</a:t>
            </a:r>
          </a:p>
          <a:p>
            <a:pPr marL="285750" lvl="0" indent="-285750">
              <a:spcAft>
                <a:spcPts val="600"/>
              </a:spcAft>
              <a:buFontTx/>
              <a:buChar char="-"/>
            </a:pPr>
            <a:r>
              <a:rPr lang="en-GB" sz="1700" dirty="0" smtClean="0">
                <a:solidFill>
                  <a:schemeClr val="tx1"/>
                </a:solidFill>
                <a:latin typeface="Arial" pitchFamily="34" charset="0"/>
                <a:cs typeface="Arial" pitchFamily="34" charset="0"/>
              </a:rPr>
              <a:t>Trusted messengers: Martin Lewis</a:t>
            </a:r>
          </a:p>
          <a:p>
            <a:pPr lvl="0">
              <a:spcAft>
                <a:spcPts val="600"/>
              </a:spcAft>
            </a:pPr>
            <a:endParaRPr lang="en-GB" sz="1700" dirty="0" smtClean="0">
              <a:solidFill>
                <a:schemeClr val="tx1"/>
              </a:solidFill>
              <a:latin typeface="Arial" pitchFamily="34" charset="0"/>
              <a:cs typeface="Arial" pitchFamily="34" charset="0"/>
            </a:endParaRPr>
          </a:p>
        </p:txBody>
      </p:sp>
      <p:sp>
        <p:nvSpPr>
          <p:cNvPr id="9" name="Rectangle 8"/>
          <p:cNvSpPr/>
          <p:nvPr/>
        </p:nvSpPr>
        <p:spPr bwMode="gray">
          <a:xfrm>
            <a:off x="482253" y="4221088"/>
            <a:ext cx="4017739" cy="187220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Potential pitfalls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Avoid doorstep selling</a:t>
            </a:r>
          </a:p>
          <a:p>
            <a:pPr marL="285750" lvl="0" indent="-285750">
              <a:spcAft>
                <a:spcPts val="600"/>
              </a:spcAft>
              <a:buFontTx/>
              <a:buChar char="-"/>
            </a:pPr>
            <a:r>
              <a:rPr lang="en-GB" sz="1700" dirty="0" smtClean="0">
                <a:solidFill>
                  <a:schemeClr val="tx1"/>
                </a:solidFill>
                <a:latin typeface="Arial" pitchFamily="34" charset="0"/>
                <a:cs typeface="Arial" pitchFamily="34" charset="0"/>
              </a:rPr>
              <a:t>Mentions of credit agreements off-putting</a:t>
            </a:r>
          </a:p>
          <a:p>
            <a:pPr marL="285750" lvl="0" indent="-285750">
              <a:spcAft>
                <a:spcPts val="600"/>
              </a:spcAft>
              <a:buFontTx/>
              <a:buChar char="-"/>
            </a:pPr>
            <a:r>
              <a:rPr lang="en-GB" sz="1700" dirty="0" smtClean="0">
                <a:solidFill>
                  <a:schemeClr val="tx1"/>
                </a:solidFill>
                <a:latin typeface="Arial" pitchFamily="34" charset="0"/>
                <a:cs typeface="Arial" pitchFamily="34" charset="0"/>
              </a:rPr>
              <a:t>Local outreach must protect privacy, talking about bills can </a:t>
            </a:r>
            <a:r>
              <a:rPr lang="en-GB" sz="1700" smtClean="0">
                <a:solidFill>
                  <a:schemeClr val="tx1"/>
                </a:solidFill>
                <a:latin typeface="Arial" pitchFamily="34" charset="0"/>
                <a:cs typeface="Arial" pitchFamily="34" charset="0"/>
              </a:rPr>
              <a:t>be taboo</a:t>
            </a:r>
            <a:endParaRPr lang="en-GB" sz="1700" dirty="0" smtClean="0">
              <a:solidFill>
                <a:schemeClr val="tx1"/>
              </a:solidFill>
              <a:latin typeface="Arial" pitchFamily="34" charset="0"/>
              <a:cs typeface="Arial" pitchFamily="34" charset="0"/>
            </a:endParaRPr>
          </a:p>
          <a:p>
            <a:pPr lvl="0">
              <a:spcAft>
                <a:spcPts val="600"/>
              </a:spcAft>
            </a:pPr>
            <a:endParaRPr lang="en-GB" sz="17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09742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Creating urgency</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require a ‘push’ to overcome inertia and encourage change</a:t>
            </a:r>
          </a:p>
        </p:txBody>
      </p:sp>
      <p:sp>
        <p:nvSpPr>
          <p:cNvPr id="14" name="Rectangle 13"/>
          <p:cNvSpPr/>
          <p:nvPr/>
        </p:nvSpPr>
        <p:spPr bwMode="gray">
          <a:xfrm>
            <a:off x="482253" y="2204864"/>
            <a:ext cx="4032448" cy="187220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Messages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Opportunity to make a saving if you act now</a:t>
            </a:r>
          </a:p>
          <a:p>
            <a:pPr marL="285750" lvl="0" indent="-285750">
              <a:spcAft>
                <a:spcPts val="600"/>
              </a:spcAft>
              <a:buFontTx/>
              <a:buChar char="-"/>
            </a:pPr>
            <a:r>
              <a:rPr lang="en-GB" sz="1700" dirty="0" smtClean="0">
                <a:solidFill>
                  <a:schemeClr val="tx1"/>
                </a:solidFill>
                <a:latin typeface="Arial" pitchFamily="34" charset="0"/>
                <a:cs typeface="Arial" pitchFamily="34" charset="0"/>
              </a:rPr>
              <a:t>This is the right time to consider an energy saving improvement or change in behaviour</a:t>
            </a:r>
          </a:p>
        </p:txBody>
      </p:sp>
      <p:sp>
        <p:nvSpPr>
          <p:cNvPr id="15" name="Rectangle 14"/>
          <p:cNvSpPr/>
          <p:nvPr/>
        </p:nvSpPr>
        <p:spPr bwMode="gray">
          <a:xfrm>
            <a:off x="4788024" y="2204864"/>
            <a:ext cx="3456384" cy="187220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Channels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Relevant to life events and transitions: GP, HMRC</a:t>
            </a:r>
          </a:p>
          <a:p>
            <a:pPr marL="285750" lvl="0" indent="-285750">
              <a:spcAft>
                <a:spcPts val="600"/>
              </a:spcAft>
              <a:buFontTx/>
              <a:buChar char="-"/>
            </a:pPr>
            <a:r>
              <a:rPr lang="en-GB" sz="1700" dirty="0" smtClean="0">
                <a:solidFill>
                  <a:schemeClr val="tx1"/>
                </a:solidFill>
                <a:latin typeface="Arial" pitchFamily="34" charset="0"/>
                <a:cs typeface="Arial" pitchFamily="34" charset="0"/>
              </a:rPr>
              <a:t>Support services such as CAB</a:t>
            </a:r>
          </a:p>
          <a:p>
            <a:pPr marL="285750" lvl="0" indent="-285750">
              <a:spcAft>
                <a:spcPts val="600"/>
              </a:spcAft>
              <a:buFontTx/>
              <a:buChar char="-"/>
            </a:pPr>
            <a:r>
              <a:rPr lang="en-GB" sz="1700" dirty="0" smtClean="0">
                <a:solidFill>
                  <a:schemeClr val="tx1"/>
                </a:solidFill>
                <a:latin typeface="Arial" pitchFamily="34" charset="0"/>
                <a:cs typeface="Arial" pitchFamily="34" charset="0"/>
              </a:rPr>
              <a:t>Tradesmen provide valuable knowhow</a:t>
            </a:r>
          </a:p>
          <a:p>
            <a:pPr lvl="0">
              <a:spcAft>
                <a:spcPts val="600"/>
              </a:spcAft>
            </a:pPr>
            <a:endParaRPr lang="en-GB" sz="1700" dirty="0" smtClean="0">
              <a:solidFill>
                <a:schemeClr val="tx1"/>
              </a:solidFill>
              <a:latin typeface="Arial" pitchFamily="34" charset="0"/>
              <a:cs typeface="Arial" pitchFamily="34" charset="0"/>
            </a:endParaRPr>
          </a:p>
        </p:txBody>
      </p:sp>
      <p:sp>
        <p:nvSpPr>
          <p:cNvPr id="8" name="Rectangle 7"/>
          <p:cNvSpPr/>
          <p:nvPr/>
        </p:nvSpPr>
        <p:spPr bwMode="gray">
          <a:xfrm>
            <a:off x="4788024" y="4365104"/>
            <a:ext cx="3456384" cy="208823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Sources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Relevant to key life events: GP, nursery, school</a:t>
            </a:r>
          </a:p>
          <a:p>
            <a:pPr marL="285750" lvl="0" indent="-285750">
              <a:spcAft>
                <a:spcPts val="600"/>
              </a:spcAft>
              <a:buFontTx/>
              <a:buChar char="-"/>
            </a:pPr>
            <a:r>
              <a:rPr lang="en-GB" sz="1700" dirty="0" smtClean="0">
                <a:solidFill>
                  <a:schemeClr val="tx1"/>
                </a:solidFill>
                <a:latin typeface="Arial" pitchFamily="34" charset="0"/>
                <a:cs typeface="Arial" pitchFamily="34" charset="0"/>
              </a:rPr>
              <a:t>Home moving</a:t>
            </a:r>
          </a:p>
          <a:p>
            <a:pPr marL="285750" lvl="0" indent="-285750">
              <a:spcAft>
                <a:spcPts val="600"/>
              </a:spcAft>
              <a:buFontTx/>
              <a:buChar char="-"/>
            </a:pPr>
            <a:r>
              <a:rPr lang="en-GB" sz="1700" dirty="0" smtClean="0">
                <a:solidFill>
                  <a:schemeClr val="tx1"/>
                </a:solidFill>
                <a:latin typeface="Arial" pitchFamily="34" charset="0"/>
                <a:cs typeface="Arial" pitchFamily="34" charset="0"/>
              </a:rPr>
              <a:t>Repairs: supplier information</a:t>
            </a:r>
          </a:p>
          <a:p>
            <a:pPr lvl="0">
              <a:spcAft>
                <a:spcPts val="600"/>
              </a:spcAft>
            </a:pPr>
            <a:endParaRPr lang="en-GB" sz="1700" dirty="0" smtClean="0">
              <a:solidFill>
                <a:schemeClr val="tx1"/>
              </a:solidFill>
              <a:latin typeface="Arial" pitchFamily="34" charset="0"/>
              <a:cs typeface="Arial" pitchFamily="34" charset="0"/>
            </a:endParaRPr>
          </a:p>
        </p:txBody>
      </p:sp>
      <p:sp>
        <p:nvSpPr>
          <p:cNvPr id="9" name="Rectangle 8"/>
          <p:cNvSpPr/>
          <p:nvPr/>
        </p:nvSpPr>
        <p:spPr bwMode="gray">
          <a:xfrm>
            <a:off x="482253" y="4365104"/>
            <a:ext cx="4025492" cy="208823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Potential pitfalls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Avoid stigmatizing language</a:t>
            </a:r>
          </a:p>
          <a:p>
            <a:pPr marL="285750" lvl="0" indent="-285750">
              <a:spcAft>
                <a:spcPts val="600"/>
              </a:spcAft>
              <a:buFontTx/>
              <a:buChar char="-"/>
            </a:pPr>
            <a:r>
              <a:rPr lang="en-GB" sz="1700" dirty="0" smtClean="0">
                <a:solidFill>
                  <a:schemeClr val="tx1"/>
                </a:solidFill>
                <a:latin typeface="Arial" pitchFamily="34" charset="0"/>
                <a:cs typeface="Arial" pitchFamily="34" charset="0"/>
              </a:rPr>
              <a:t>Support services may seem intuitively ‘not for me’ </a:t>
            </a:r>
          </a:p>
          <a:p>
            <a:pPr lvl="0">
              <a:spcAft>
                <a:spcPts val="600"/>
              </a:spcAft>
            </a:pPr>
            <a:endParaRPr lang="en-GB" sz="17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09742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05334"/>
            <a:ext cx="6768752" cy="647402"/>
          </a:xfrm>
        </p:spPr>
        <p:txBody>
          <a:bodyPr/>
          <a:lstStyle/>
          <a:p>
            <a:r>
              <a:rPr lang="en-GB" sz="3100" b="1" dirty="0" smtClean="0">
                <a:solidFill>
                  <a:schemeClr val="tx2"/>
                </a:solidFill>
              </a:rPr>
              <a:t>Enablement</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Practical support &amp; reassurance is needed to support Fuel Poor to make a major change</a:t>
            </a:r>
          </a:p>
        </p:txBody>
      </p:sp>
      <p:sp>
        <p:nvSpPr>
          <p:cNvPr id="14" name="Rectangle 13"/>
          <p:cNvSpPr/>
          <p:nvPr/>
        </p:nvSpPr>
        <p:spPr bwMode="gray">
          <a:xfrm>
            <a:off x="482253" y="2204864"/>
            <a:ext cx="4032448" cy="187220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Messages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Support is available to find a supplier</a:t>
            </a:r>
          </a:p>
          <a:p>
            <a:pPr marL="285750" lvl="0" indent="-285750">
              <a:spcAft>
                <a:spcPts val="600"/>
              </a:spcAft>
              <a:buFontTx/>
              <a:buChar char="-"/>
            </a:pPr>
            <a:r>
              <a:rPr lang="en-GB" sz="1700" dirty="0" smtClean="0">
                <a:solidFill>
                  <a:schemeClr val="tx1"/>
                </a:solidFill>
                <a:latin typeface="Arial" pitchFamily="34" charset="0"/>
                <a:cs typeface="Arial" pitchFamily="34" charset="0"/>
              </a:rPr>
              <a:t>Someone local to you has done this and benefitted from it</a:t>
            </a:r>
          </a:p>
        </p:txBody>
      </p:sp>
      <p:sp>
        <p:nvSpPr>
          <p:cNvPr id="15" name="Rectangle 14"/>
          <p:cNvSpPr/>
          <p:nvPr/>
        </p:nvSpPr>
        <p:spPr bwMode="gray">
          <a:xfrm>
            <a:off x="4788024" y="2204864"/>
            <a:ext cx="3456384" cy="237626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Channels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Any media that supports word of mouth testimony from ‘real’ customers</a:t>
            </a:r>
          </a:p>
          <a:p>
            <a:pPr marL="285750" lvl="0" indent="-285750">
              <a:spcAft>
                <a:spcPts val="600"/>
              </a:spcAft>
              <a:buFontTx/>
              <a:buChar char="-"/>
            </a:pPr>
            <a:r>
              <a:rPr lang="en-GB" sz="1700" dirty="0" smtClean="0">
                <a:solidFill>
                  <a:schemeClr val="tx1"/>
                </a:solidFill>
                <a:latin typeface="Arial" pitchFamily="34" charset="0"/>
                <a:cs typeface="Arial" pitchFamily="34" charset="0"/>
              </a:rPr>
              <a:t>Online reviews &amp; discussion forums</a:t>
            </a:r>
          </a:p>
          <a:p>
            <a:pPr marL="285750" lvl="0" indent="-285750">
              <a:spcAft>
                <a:spcPts val="600"/>
              </a:spcAft>
              <a:buFontTx/>
              <a:buChar char="-"/>
            </a:pPr>
            <a:r>
              <a:rPr lang="en-GB" sz="1700" dirty="0" smtClean="0">
                <a:solidFill>
                  <a:schemeClr val="tx1"/>
                </a:solidFill>
                <a:latin typeface="Arial" pitchFamily="34" charset="0"/>
                <a:cs typeface="Arial" pitchFamily="34" charset="0"/>
              </a:rPr>
              <a:t>Range of support levels: light to intense</a:t>
            </a:r>
          </a:p>
          <a:p>
            <a:pPr lvl="0">
              <a:spcAft>
                <a:spcPts val="600"/>
              </a:spcAft>
            </a:pPr>
            <a:endParaRPr lang="en-GB" sz="1700" dirty="0" smtClean="0">
              <a:solidFill>
                <a:schemeClr val="tx1"/>
              </a:solidFill>
              <a:latin typeface="Arial" pitchFamily="34" charset="0"/>
              <a:cs typeface="Arial" pitchFamily="34" charset="0"/>
            </a:endParaRPr>
          </a:p>
        </p:txBody>
      </p:sp>
      <p:sp>
        <p:nvSpPr>
          <p:cNvPr id="8" name="Rectangle 7"/>
          <p:cNvSpPr/>
          <p:nvPr/>
        </p:nvSpPr>
        <p:spPr bwMode="gray">
          <a:xfrm>
            <a:off x="4788024" y="4797152"/>
            <a:ext cx="3456384" cy="1440160"/>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Sources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Credible brands: John Lewis</a:t>
            </a:r>
          </a:p>
          <a:p>
            <a:pPr marL="285750" lvl="0" indent="-285750">
              <a:spcAft>
                <a:spcPts val="600"/>
              </a:spcAft>
              <a:buFontTx/>
              <a:buChar char="-"/>
            </a:pPr>
            <a:r>
              <a:rPr lang="en-GB" sz="1700" dirty="0" smtClean="0">
                <a:solidFill>
                  <a:schemeClr val="tx1"/>
                </a:solidFill>
                <a:latin typeface="Arial" pitchFamily="34" charset="0"/>
                <a:cs typeface="Arial" pitchFamily="34" charset="0"/>
              </a:rPr>
              <a:t>Council</a:t>
            </a:r>
          </a:p>
          <a:p>
            <a:pPr marL="285750" lvl="0" indent="-285750">
              <a:spcAft>
                <a:spcPts val="600"/>
              </a:spcAft>
              <a:buFontTx/>
              <a:buChar char="-"/>
            </a:pPr>
            <a:r>
              <a:rPr lang="en-GB" sz="1700" dirty="0" smtClean="0">
                <a:solidFill>
                  <a:schemeClr val="tx1"/>
                </a:solidFill>
                <a:latin typeface="Arial" pitchFamily="34" charset="0"/>
                <a:cs typeface="Arial" pitchFamily="34" charset="0"/>
              </a:rPr>
              <a:t>Review sites for local suppliers</a:t>
            </a:r>
          </a:p>
          <a:p>
            <a:pPr lvl="0">
              <a:spcAft>
                <a:spcPts val="600"/>
              </a:spcAft>
            </a:pPr>
            <a:endParaRPr lang="en-GB" sz="1700" dirty="0" smtClean="0">
              <a:solidFill>
                <a:schemeClr val="tx1"/>
              </a:solidFill>
              <a:latin typeface="Arial" pitchFamily="34" charset="0"/>
              <a:cs typeface="Arial" pitchFamily="34" charset="0"/>
            </a:endParaRPr>
          </a:p>
        </p:txBody>
      </p:sp>
      <p:sp>
        <p:nvSpPr>
          <p:cNvPr id="9" name="Rectangle 8"/>
          <p:cNvSpPr/>
          <p:nvPr/>
        </p:nvSpPr>
        <p:spPr bwMode="gray">
          <a:xfrm>
            <a:off x="482253" y="4581128"/>
            <a:ext cx="3456384" cy="1656184"/>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GB" sz="1700" b="1" dirty="0" smtClean="0">
                <a:solidFill>
                  <a:schemeClr val="tx1"/>
                </a:solidFill>
              </a:rPr>
              <a:t>Potential pitfalls</a:t>
            </a:r>
            <a:endParaRPr lang="en-GB" sz="1700" dirty="0" smtClean="0">
              <a:solidFill>
                <a:schemeClr val="tx1"/>
              </a:solidFill>
              <a:latin typeface="Arial" pitchFamily="34" charset="0"/>
              <a:cs typeface="Arial" pitchFamily="34" charset="0"/>
            </a:endParaRPr>
          </a:p>
          <a:p>
            <a:pPr marL="285750" lvl="0" indent="-285750">
              <a:spcAft>
                <a:spcPts val="600"/>
              </a:spcAft>
              <a:buFontTx/>
              <a:buChar char="-"/>
            </a:pPr>
            <a:r>
              <a:rPr lang="en-GB" sz="1700" dirty="0" smtClean="0">
                <a:solidFill>
                  <a:schemeClr val="tx1"/>
                </a:solidFill>
                <a:latin typeface="Arial" pitchFamily="34" charset="0"/>
                <a:cs typeface="Arial" pitchFamily="34" charset="0"/>
              </a:rPr>
              <a:t>There are some potential issues with trusting energy providers</a:t>
            </a:r>
          </a:p>
          <a:p>
            <a:pPr lvl="0">
              <a:spcAft>
                <a:spcPts val="600"/>
              </a:spcAft>
            </a:pPr>
            <a:endParaRPr lang="en-GB" sz="17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28131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400" b="1" dirty="0" smtClean="0">
                <a:solidFill>
                  <a:schemeClr val="tx2"/>
                </a:solidFill>
              </a:rPr>
              <a:t>Method</a:t>
            </a:r>
            <a:endParaRPr lang="en-GB" sz="3400" b="1" dirty="0">
              <a:solidFill>
                <a:schemeClr val="tx2"/>
              </a:solidFill>
            </a:endParaRPr>
          </a:p>
        </p:txBody>
      </p:sp>
      <p:sp>
        <p:nvSpPr>
          <p:cNvPr id="5" name="Rectangle 4"/>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The research involved 50 case study in-depth interviews with the Fuel Poor, each lasting for 2 hours</a:t>
            </a:r>
          </a:p>
        </p:txBody>
      </p:sp>
      <p:graphicFrame>
        <p:nvGraphicFramePr>
          <p:cNvPr id="2" name="Diagram 1"/>
          <p:cNvGraphicFramePr/>
          <p:nvPr>
            <p:extLst>
              <p:ext uri="{D42A27DB-BD31-4B8C-83A1-F6EECF244321}">
                <p14:modId xmlns:p14="http://schemas.microsoft.com/office/powerpoint/2010/main" val="3712305272"/>
              </p:ext>
            </p:extLst>
          </p:nvPr>
        </p:nvGraphicFramePr>
        <p:xfrm>
          <a:off x="467544"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bwMode="gray">
          <a:xfrm>
            <a:off x="6300192" y="5085184"/>
            <a:ext cx="2520280" cy="1080120"/>
          </a:xfrm>
          <a:prstGeom prst="roundRect">
            <a:avLst/>
          </a:prstGeom>
          <a:solidFill>
            <a:schemeClr val="bg2"/>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smtClean="0"/>
              <a:t>Interviews conducted during February and March 2015</a:t>
            </a:r>
          </a:p>
        </p:txBody>
      </p:sp>
    </p:spTree>
    <p:extLst>
      <p:ext uri="{BB962C8B-B14F-4D97-AF65-F5344CB8AC3E}">
        <p14:creationId xmlns:p14="http://schemas.microsoft.com/office/powerpoint/2010/main" val="3753394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400" b="1" dirty="0" smtClean="0">
                <a:solidFill>
                  <a:schemeClr val="tx2"/>
                </a:solidFill>
              </a:rPr>
              <a:t>Recruitment &amp; sample</a:t>
            </a:r>
            <a:endParaRPr lang="en-GB" sz="3400" b="1" dirty="0">
              <a:solidFill>
                <a:schemeClr val="tx2"/>
              </a:solidFill>
            </a:endParaRPr>
          </a:p>
        </p:txBody>
      </p:sp>
      <p:sp>
        <p:nvSpPr>
          <p:cNvPr id="5" name="Rectangle 4"/>
          <p:cNvSpPr/>
          <p:nvPr/>
        </p:nvSpPr>
        <p:spPr>
          <a:xfrm>
            <a:off x="0" y="1268760"/>
            <a:ext cx="9144000" cy="108012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Participant recruitment use a free-find method: potential participants meeting relevant criteria were selected from the general public within a specific local area. All participants were verified as Fuel Poor using an extended version of the proxy questions.  </a:t>
            </a:r>
          </a:p>
        </p:txBody>
      </p:sp>
      <p:sp>
        <p:nvSpPr>
          <p:cNvPr id="14" name="Rectangle 13"/>
          <p:cNvSpPr/>
          <p:nvPr/>
        </p:nvSpPr>
        <p:spPr>
          <a:xfrm>
            <a:off x="0" y="2564904"/>
            <a:ext cx="9144000" cy="1656184"/>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rPr>
              <a:t>Two-stage verification process:</a:t>
            </a:r>
          </a:p>
          <a:p>
            <a:endParaRPr lang="en-GB" dirty="0">
              <a:solidFill>
                <a:schemeClr val="tx2"/>
              </a:solidFill>
            </a:endParaRP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p:txBody>
      </p:sp>
      <p:sp>
        <p:nvSpPr>
          <p:cNvPr id="15" name="Rounded Rectangle 14"/>
          <p:cNvSpPr/>
          <p:nvPr/>
        </p:nvSpPr>
        <p:spPr bwMode="gray">
          <a:xfrm>
            <a:off x="3563888" y="2924944"/>
            <a:ext cx="2520280" cy="936104"/>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smtClean="0"/>
              <a:t>Reduced set of proxy questions asked at recruitment</a:t>
            </a:r>
          </a:p>
        </p:txBody>
      </p:sp>
      <p:sp>
        <p:nvSpPr>
          <p:cNvPr id="16" name="Rounded Rectangle 15"/>
          <p:cNvSpPr/>
          <p:nvPr/>
        </p:nvSpPr>
        <p:spPr bwMode="gray">
          <a:xfrm>
            <a:off x="6516216" y="2924944"/>
            <a:ext cx="2520280" cy="936104"/>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smtClean="0"/>
              <a:t>Full proxy questions asked during telephone back-check</a:t>
            </a:r>
          </a:p>
        </p:txBody>
      </p:sp>
      <p:sp>
        <p:nvSpPr>
          <p:cNvPr id="17" name="Rounded Rectangle 16"/>
          <p:cNvSpPr/>
          <p:nvPr/>
        </p:nvSpPr>
        <p:spPr bwMode="gray">
          <a:xfrm>
            <a:off x="3203848" y="2924944"/>
            <a:ext cx="604584" cy="39604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chemeClr val="tx2"/>
                </a:solidFill>
              </a:rPr>
              <a:t>1.</a:t>
            </a:r>
          </a:p>
        </p:txBody>
      </p:sp>
      <p:sp>
        <p:nvSpPr>
          <p:cNvPr id="18" name="Rounded Rectangle 17"/>
          <p:cNvSpPr/>
          <p:nvPr/>
        </p:nvSpPr>
        <p:spPr bwMode="gray">
          <a:xfrm>
            <a:off x="6199664" y="2926868"/>
            <a:ext cx="604584" cy="39604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smtClean="0">
                <a:solidFill>
                  <a:schemeClr val="tx2"/>
                </a:solidFill>
              </a:rPr>
              <a:t>2.</a:t>
            </a:r>
          </a:p>
        </p:txBody>
      </p:sp>
      <p:sp>
        <p:nvSpPr>
          <p:cNvPr id="20" name="Rectangle 19"/>
          <p:cNvSpPr/>
          <p:nvPr/>
        </p:nvSpPr>
        <p:spPr bwMode="gray">
          <a:xfrm>
            <a:off x="1403648" y="4365104"/>
            <a:ext cx="7632848" cy="2224649"/>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pPr>
            <a:r>
              <a:rPr lang="en-GB" sz="1600" dirty="0" smtClean="0">
                <a:solidFill>
                  <a:schemeClr val="tx1"/>
                </a:solidFill>
                <a:latin typeface="Arial" pitchFamily="34" charset="0"/>
                <a:cs typeface="Arial" pitchFamily="34" charset="0"/>
              </a:rPr>
              <a:t>Quotas applied to the sample as a whole to ensure diverse range of Fuel Poor</a:t>
            </a:r>
          </a:p>
          <a:p>
            <a:pPr marL="285750" indent="-285750">
              <a:spcBef>
                <a:spcPts val="300"/>
              </a:spcBef>
              <a:buFont typeface="Arial" panose="020B0604020202020204" pitchFamily="34" charset="0"/>
              <a:buChar char="•"/>
            </a:pPr>
            <a:r>
              <a:rPr lang="en-GB" sz="1600" dirty="0">
                <a:solidFill>
                  <a:schemeClr val="tx1"/>
                </a:solidFill>
                <a:latin typeface="Arial" pitchFamily="34" charset="0"/>
                <a:cs typeface="Arial" pitchFamily="34" charset="0"/>
              </a:rPr>
              <a:t>Locations: areas of high concentration of FP, covering a spread of regions</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Demographics: spread of age, family composition, ethnicity, claimant status</a:t>
            </a:r>
          </a:p>
          <a:p>
            <a:pPr marL="285750" indent="-285750">
              <a:spcBef>
                <a:spcPts val="300"/>
              </a:spcBef>
              <a:buFont typeface="Arial" panose="020B0604020202020204" pitchFamily="34" charset="0"/>
              <a:buChar char="•"/>
            </a:pPr>
            <a:r>
              <a:rPr lang="en-GB" sz="1600" dirty="0">
                <a:solidFill>
                  <a:schemeClr val="tx1"/>
                </a:solidFill>
                <a:latin typeface="Arial" pitchFamily="34" charset="0"/>
                <a:cs typeface="Arial" pitchFamily="34" charset="0"/>
              </a:rPr>
              <a:t>Income &amp; tenure: above and below income threshold, mix of tenure &amp; transience</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Property type: mix of property age , size &amp; type</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Main fuel type: a spread, including off-grid, includes those with and without a boiler</a:t>
            </a:r>
          </a:p>
          <a:p>
            <a:pPr marL="285750" indent="-285750">
              <a:spcBef>
                <a:spcPts val="300"/>
              </a:spcBef>
              <a:buFont typeface="Arial" panose="020B0604020202020204" pitchFamily="34" charset="0"/>
              <a:buChar char="•"/>
            </a:pPr>
            <a:endParaRPr lang="en-GB" sz="1600" dirty="0" smtClean="0">
              <a:solidFill>
                <a:schemeClr val="tx1"/>
              </a:solidFill>
              <a:latin typeface="Arial" pitchFamily="34" charset="0"/>
              <a:cs typeface="Arial" pitchFamily="34" charset="0"/>
            </a:endParaRPr>
          </a:p>
        </p:txBody>
      </p:sp>
      <p:sp>
        <p:nvSpPr>
          <p:cNvPr id="22" name="Rectangle 21"/>
          <p:cNvSpPr/>
          <p:nvPr/>
        </p:nvSpPr>
        <p:spPr>
          <a:xfrm>
            <a:off x="107504" y="4365104"/>
            <a:ext cx="1186974" cy="1180534"/>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50 in-depth interviews</a:t>
            </a:r>
          </a:p>
        </p:txBody>
      </p:sp>
    </p:spTree>
    <p:extLst>
      <p:ext uri="{BB962C8B-B14F-4D97-AF65-F5344CB8AC3E}">
        <p14:creationId xmlns:p14="http://schemas.microsoft.com/office/powerpoint/2010/main" val="3408505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the fuel poor?</a:t>
            </a:r>
            <a:endParaRPr lang="en-GB" dirty="0"/>
          </a:p>
        </p:txBody>
      </p:sp>
    </p:spTree>
    <p:extLst>
      <p:ext uri="{BB962C8B-B14F-4D97-AF65-F5344CB8AC3E}">
        <p14:creationId xmlns:p14="http://schemas.microsoft.com/office/powerpoint/2010/main" val="3279896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405334"/>
            <a:ext cx="6335713" cy="647402"/>
          </a:xfrm>
        </p:spPr>
        <p:txBody>
          <a:bodyPr/>
          <a:lstStyle/>
          <a:p>
            <a:r>
              <a:rPr lang="en-GB" sz="3100" b="1" dirty="0" smtClean="0">
                <a:solidFill>
                  <a:schemeClr val="tx2"/>
                </a:solidFill>
              </a:rPr>
              <a:t>Preconceptions of Fuel Poverty were challenged</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Fuel Poor are living with a wide variety of circumstances, challenging assumptions:</a:t>
            </a:r>
          </a:p>
        </p:txBody>
      </p:sp>
      <p:sp>
        <p:nvSpPr>
          <p:cNvPr id="8" name="Rectangle 7"/>
          <p:cNvSpPr/>
          <p:nvPr/>
        </p:nvSpPr>
        <p:spPr>
          <a:xfrm>
            <a:off x="0" y="2276872"/>
            <a:ext cx="9144000" cy="187220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rPr>
              <a:t>Relative affluence sits alongside evident poverty, with a combination of characteristics defining people as FP. For example:</a:t>
            </a:r>
            <a:endParaRPr lang="en-GB" dirty="0">
              <a:solidFill>
                <a:schemeClr val="tx2"/>
              </a:solidFill>
            </a:endParaRPr>
          </a:p>
          <a:p>
            <a:endParaRPr lang="en-GB" dirty="0">
              <a:solidFill>
                <a:schemeClr val="tx2"/>
              </a:solidFill>
            </a:endParaRP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p:txBody>
      </p:sp>
      <p:sp>
        <p:nvSpPr>
          <p:cNvPr id="9" name="Rounded Rectangle 8"/>
          <p:cNvSpPr/>
          <p:nvPr/>
        </p:nvSpPr>
        <p:spPr bwMode="gray">
          <a:xfrm>
            <a:off x="683568" y="3068960"/>
            <a:ext cx="2520280" cy="936104"/>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smtClean="0"/>
              <a:t>Poor living conditions &amp; financial difficulty</a:t>
            </a:r>
          </a:p>
        </p:txBody>
      </p:sp>
      <p:sp>
        <p:nvSpPr>
          <p:cNvPr id="10" name="Rounded Rectangle 9"/>
          <p:cNvSpPr/>
          <p:nvPr/>
        </p:nvSpPr>
        <p:spPr bwMode="gray">
          <a:xfrm>
            <a:off x="3419872" y="3068960"/>
            <a:ext cx="2520280" cy="936104"/>
          </a:xfrm>
          <a:prstGeom prst="round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smtClean="0"/>
              <a:t>Asset rich on low incomes, measures already installed</a:t>
            </a:r>
          </a:p>
        </p:txBody>
      </p:sp>
      <p:sp>
        <p:nvSpPr>
          <p:cNvPr id="17" name="Rectangle 16"/>
          <p:cNvSpPr/>
          <p:nvPr/>
        </p:nvSpPr>
        <p:spPr bwMode="gray">
          <a:xfrm>
            <a:off x="3563888" y="4653136"/>
            <a:ext cx="5112568" cy="1224136"/>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spcBef>
                <a:spcPts val="300"/>
              </a:spcBef>
            </a:pPr>
            <a:r>
              <a:rPr lang="en-GB" sz="1600" b="1" dirty="0" smtClean="0">
                <a:solidFill>
                  <a:schemeClr val="tx1"/>
                </a:solidFill>
                <a:latin typeface="Arial" pitchFamily="34" charset="0"/>
                <a:cs typeface="Arial" pitchFamily="34" charset="0"/>
              </a:rPr>
              <a:t>FP DO NOT SEE THEMSELVES AS ‘IN DIFFICULTY’</a:t>
            </a:r>
            <a:endParaRPr lang="en-GB" sz="1600" b="1" dirty="0">
              <a:solidFill>
                <a:schemeClr val="tx1"/>
              </a:solidFill>
              <a:latin typeface="Arial" pitchFamily="34" charset="0"/>
              <a:cs typeface="Arial" pitchFamily="34" charset="0"/>
            </a:endParaRP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Coping with the situation in which they find themselves</a:t>
            </a:r>
          </a:p>
          <a:p>
            <a:pPr marL="285750" indent="-285750">
              <a:spcBef>
                <a:spcPts val="300"/>
              </a:spcBef>
              <a:buFont typeface="Arial" panose="020B0604020202020204" pitchFamily="34" charset="0"/>
              <a:buChar char="•"/>
            </a:pPr>
            <a:r>
              <a:rPr lang="en-GB" sz="1600" dirty="0" smtClean="0">
                <a:solidFill>
                  <a:schemeClr val="tx1"/>
                </a:solidFill>
                <a:latin typeface="Arial" pitchFamily="34" charset="0"/>
                <a:cs typeface="Arial" pitchFamily="34" charset="0"/>
              </a:rPr>
              <a:t>Fuel bills seen as a difficulty faced by everyone</a:t>
            </a:r>
          </a:p>
          <a:p>
            <a:pPr marL="285750" indent="-285750" algn="r">
              <a:spcBef>
                <a:spcPts val="300"/>
              </a:spcBef>
              <a:buFont typeface="Arial" panose="020B0604020202020204" pitchFamily="34" charset="0"/>
              <a:buChar char="•"/>
            </a:pPr>
            <a:endParaRPr lang="en-GB" sz="1600" dirty="0" smtClean="0">
              <a:solidFill>
                <a:schemeClr val="tx1"/>
              </a:solidFill>
              <a:latin typeface="Arial" pitchFamily="34" charset="0"/>
              <a:cs typeface="Arial" pitchFamily="34" charset="0"/>
            </a:endParaRPr>
          </a:p>
        </p:txBody>
      </p:sp>
      <p:sp>
        <p:nvSpPr>
          <p:cNvPr id="19" name="Rounded Rectangle 18"/>
          <p:cNvSpPr/>
          <p:nvPr/>
        </p:nvSpPr>
        <p:spPr bwMode="gray">
          <a:xfrm>
            <a:off x="6228184" y="3068960"/>
            <a:ext cx="2520280" cy="936104"/>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smtClean="0"/>
              <a:t>Higher incomes, off-grid, large property</a:t>
            </a:r>
          </a:p>
        </p:txBody>
      </p:sp>
    </p:spTree>
    <p:extLst>
      <p:ext uri="{BB962C8B-B14F-4D97-AF65-F5344CB8AC3E}">
        <p14:creationId xmlns:p14="http://schemas.microsoft.com/office/powerpoint/2010/main" val="325874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405334"/>
            <a:ext cx="6335713" cy="647402"/>
          </a:xfrm>
        </p:spPr>
        <p:txBody>
          <a:bodyPr/>
          <a:lstStyle/>
          <a:p>
            <a:r>
              <a:rPr lang="en-GB" sz="3100" b="1" dirty="0" smtClean="0">
                <a:solidFill>
                  <a:schemeClr val="tx2"/>
                </a:solidFill>
              </a:rPr>
              <a:t>Pressurised daily living</a:t>
            </a:r>
            <a:endParaRPr lang="en-GB" sz="3100" b="1" dirty="0">
              <a:solidFill>
                <a:schemeClr val="tx2"/>
              </a:solidFill>
            </a:endParaRPr>
          </a:p>
        </p:txBody>
      </p:sp>
      <p:graphicFrame>
        <p:nvGraphicFramePr>
          <p:cNvPr id="2" name="Diagram 1"/>
          <p:cNvGraphicFramePr/>
          <p:nvPr>
            <p:extLst>
              <p:ext uri="{D42A27DB-BD31-4B8C-83A1-F6EECF244321}">
                <p14:modId xmlns:p14="http://schemas.microsoft.com/office/powerpoint/2010/main" val="2046784762"/>
              </p:ext>
            </p:extLst>
          </p:nvPr>
        </p:nvGraphicFramePr>
        <p:xfrm>
          <a:off x="0" y="1124744"/>
          <a:ext cx="903649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869139886"/>
              </p:ext>
            </p:extLst>
          </p:nvPr>
        </p:nvGraphicFramePr>
        <p:xfrm>
          <a:off x="1763688" y="2564904"/>
          <a:ext cx="5472608"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542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405334"/>
            <a:ext cx="6335713" cy="647402"/>
          </a:xfrm>
        </p:spPr>
        <p:txBody>
          <a:bodyPr/>
          <a:lstStyle/>
          <a:p>
            <a:r>
              <a:rPr lang="en-GB" sz="3100" b="1" dirty="0" smtClean="0">
                <a:solidFill>
                  <a:schemeClr val="tx2"/>
                </a:solidFill>
              </a:rPr>
              <a:t>Short-term horizons</a:t>
            </a:r>
            <a:endParaRPr lang="en-GB" sz="3100" b="1" dirty="0">
              <a:solidFill>
                <a:schemeClr val="tx2"/>
              </a:solidFill>
            </a:endParaRPr>
          </a:p>
        </p:txBody>
      </p:sp>
      <p:sp>
        <p:nvSpPr>
          <p:cNvPr id="7" name="Rectangle 6"/>
          <p:cNvSpPr/>
          <p:nvPr/>
        </p:nvSpPr>
        <p:spPr>
          <a:xfrm>
            <a:off x="0" y="1268760"/>
            <a:ext cx="9144000" cy="72008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Increased capacity to look to the longer-term for some groups: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54074168"/>
              </p:ext>
            </p:extLst>
          </p:nvPr>
        </p:nvGraphicFramePr>
        <p:xfrm>
          <a:off x="457200" y="170080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Arrow 1"/>
          <p:cNvSpPr/>
          <p:nvPr/>
        </p:nvSpPr>
        <p:spPr bwMode="gray">
          <a:xfrm>
            <a:off x="611560" y="5517232"/>
            <a:ext cx="8208912" cy="1152128"/>
          </a:xfrm>
          <a:prstGeom prst="rightArrow">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en-GB" sz="1600" dirty="0" smtClean="0">
                <a:solidFill>
                  <a:schemeClr val="tx1"/>
                </a:solidFill>
                <a:latin typeface="Arial" pitchFamily="34" charset="0"/>
                <a:cs typeface="Arial" pitchFamily="34" charset="0"/>
              </a:rPr>
              <a:t>Relevant skills, knowledge and capabilities can extend horizons</a:t>
            </a:r>
          </a:p>
        </p:txBody>
      </p:sp>
    </p:spTree>
    <p:extLst>
      <p:ext uri="{BB962C8B-B14F-4D97-AF65-F5344CB8AC3E}">
        <p14:creationId xmlns:p14="http://schemas.microsoft.com/office/powerpoint/2010/main" val="12619790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heme/theme1.xml><?xml version="1.0" encoding="utf-8"?>
<a:theme xmlns:a="http://schemas.openxmlformats.org/drawingml/2006/main" name="GfK Template PPT 2007-2010 4-3">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GfK">
      <a:dk1>
        <a:sysClr val="windowText" lastClr="000000"/>
      </a:dk1>
      <a:lt1>
        <a:sysClr val="window" lastClr="FFFFFF"/>
      </a:lt1>
      <a:dk2>
        <a:srgbClr val="E95E0F"/>
      </a:dk2>
      <a:lt2>
        <a:srgbClr val="928580"/>
      </a:lt2>
      <a:accent1>
        <a:srgbClr val="E31B19"/>
      </a:accent1>
      <a:accent2>
        <a:srgbClr val="F9B200"/>
      </a:accent2>
      <a:accent3>
        <a:srgbClr val="FFD600"/>
      </a:accent3>
      <a:accent4>
        <a:srgbClr val="A1AF00"/>
      </a:accent4>
      <a:accent5>
        <a:srgbClr val="0087C8"/>
      </a:accent5>
      <a:accent6>
        <a:srgbClr val="004186"/>
      </a:accent6>
      <a:hlink>
        <a:srgbClr val="E95E0F"/>
      </a:hlink>
      <a:folHlink>
        <a:srgbClr val="92858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9c6981cf-ca77-4d25-a722-9ba9d442762a" ContentTypeId="0x01010020B27A3BB4AD4E469BDEA344273B4F2203" PreviousValue="false"/>
</file>

<file path=customXml/item2.xml><?xml version="1.0" encoding="utf-8"?>
<ct:contentTypeSchema xmlns:ct="http://schemas.microsoft.com/office/2006/metadata/contentType" xmlns:ma="http://schemas.microsoft.com/office/2006/metadata/properties/metaAttributes" ct:_="" ma:_="" ma:contentTypeName="DECC Presentation" ma:contentTypeID="0x01010020B27A3BB4AD4E469BDEA344273B4F22030052471395C1CC4443901B35CDCD1181E4" ma:contentTypeVersion="67" ma:contentTypeDescription="DECC Microsoft PowerPoint Presentation Content Type" ma:contentTypeScope="" ma:versionID="9c8ed7f221256d10e06d73e2d07cf480">
  <xsd:schema xmlns:xsd="http://www.w3.org/2001/XMLSchema" xmlns:xs="http://www.w3.org/2001/XMLSchema" xmlns:p="http://schemas.microsoft.com/office/2006/metadata/properties" xmlns:ns1="http://schemas.microsoft.com/sharepoint/v3" xmlns:ns3="f7e53c2a-c5c2-4bbb-ab47-6d506cb60401" targetNamespace="http://schemas.microsoft.com/office/2006/metadata/properties" ma:root="true" ma:fieldsID="d1fa9bb951547b8425f0180882d1769e" ns1:_="" ns3:_="">
    <xsd:import namespace="http://schemas.microsoft.com/sharepoint/v3"/>
    <xsd:import namespace="f7e53c2a-c5c2-4bbb-ab47-6d506cb60401"/>
    <xsd:element name="properties">
      <xsd:complexType>
        <xsd:sequence>
          <xsd:element name="documentManagement">
            <xsd:complexType>
              <xsd:all>
                <xsd:element ref="ns3:_dlc_DocId" minOccurs="0"/>
                <xsd:element ref="ns3:_dlc_DocIdUrl" minOccurs="0"/>
                <xsd:element ref="ns3:_dlc_DocIdPersistId" minOccurs="0"/>
                <xsd:element ref="ns3:Document_x0020_Security_x0020_Classification" minOccurs="0"/>
                <xsd:element ref="ns3:Folder_x0020_ID" minOccurs="0"/>
                <xsd:element ref="ns3:Case_x0020_Reference_x0020_Number" minOccurs="0"/>
                <xsd:element ref="ns3:Request_x0020_Type" minOccurs="0"/>
                <xsd:element ref="ns3:MP" minOccurs="0"/>
                <xsd:element ref="ns3:Minister" minOccurs="0"/>
                <xsd:element ref="ns3:Linked_x0020_Documents" minOccurs="0"/>
                <xsd:element ref="ns3:Location_x0020_Of_x0020_Original_x0020_Source_x0020_Document" minOccurs="0"/>
                <xsd:element ref="ns3:Document_x0020_Notes" minOccurs="0"/>
                <xsd:element ref="ns3:Folder_x0020_Number"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Exempt from Policy"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e53c2a-c5c2-4bbb-ab47-6d506cb6040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Security_x0020_Classification" ma:index="12" nillable="true" ma:displayName="Document Security Classification" ma:default="Official" ma:description="Please select the security classification." ma:format="Dropdown" ma:internalName="Document_x0020_Security_x0020_Classification" ma:readOnly="false">
      <xsd:simpleType>
        <xsd:restriction base="dms:Choice">
          <xsd:enumeration value="Official"/>
          <xsd:enumeration value="Official Sensitive"/>
          <xsd:enumeration value="Official Sensitive Personal"/>
          <xsd:enumeration value="Official Sensitive Commercial"/>
        </xsd:restriction>
      </xsd:simpleType>
    </xsd:element>
    <xsd:element name="Folder_x0020_ID" ma:index="13" nillable="true" ma:displayName="Folder ID" ma:internalName="Folder_x0020_ID" ma:readOnly="false">
      <xsd:simpleType>
        <xsd:restriction base="dms:Text">
          <xsd:maxLength value="255"/>
        </xsd:restriction>
      </xsd:simpleType>
    </xsd:element>
    <xsd:element name="Case_x0020_Reference_x0020_Number" ma:index="14" nillable="true" ma:displayName="Case Reference Number" ma:description="." ma:internalName="Case_x0020_Reference_x0020_Number" ma:readOnly="false">
      <xsd:simpleType>
        <xsd:restriction base="dms:Text">
          <xsd:maxLength value="255"/>
        </xsd:restriction>
      </xsd:simpleType>
    </xsd:element>
    <xsd:element name="Request_x0020_Type" ma:index="15" nillable="true" ma:displayName="Request Type" ma:description="Please select the request type." ma:format="Dropdown" ma:internalName="Request_x0020_Type" ma:readOnly="false">
      <xsd:simpleType>
        <xsd:restriction base="dms:Choice">
          <xsd:enumeration value="FOI"/>
          <xsd:enumeration value="EIR"/>
          <xsd:enumeration value="PQ"/>
          <xsd:enumeration value="MC"/>
        </xsd:restriction>
      </xsd:simpleType>
    </xsd:element>
    <xsd:element name="MP" ma:index="16" nillable="true" ma:displayName="MP" ma:description="Please enter the MP." ma:internalName="MP" ma:readOnly="false">
      <xsd:simpleType>
        <xsd:restriction base="dms:Text">
          <xsd:maxLength value="255"/>
        </xsd:restriction>
      </xsd:simpleType>
    </xsd:element>
    <xsd:element name="Minister" ma:index="17" nillable="true" ma:displayName="Minister" ma:description="Minister's Name" ma:internalName="Minister" ma:readOnly="false">
      <xsd:simpleType>
        <xsd:restriction base="dms:Text">
          <xsd:maxLength value="255"/>
        </xsd:restriction>
      </xsd:simpleType>
    </xsd:element>
    <xsd:element name="Linked_x0020_Documents" ma:index="18" nillable="true" ma:displayName="Linked Documents" ma:description="Documents linked to this item" ma:internalName="Linked_x0020_Documents" ma:readOnly="false">
      <xsd:simpleType>
        <xsd:restriction base="dms:Note"/>
      </xsd:simpleType>
    </xsd:element>
    <xsd:element name="Location_x0020_Of_x0020_Original_x0020_Source_x0020_Document" ma:index="19" nillable="true" ma:displayName="Location Of Original Source Document" ma:description="Please enter the location of the original source document." ma:internalName="Location_x0020_Of_x0020_Original_x0020_Source_x0020_Document" ma:readOnly="false">
      <xsd:simpleType>
        <xsd:restriction base="dms:Note">
          <xsd:maxLength value="255"/>
        </xsd:restriction>
      </xsd:simpleType>
    </xsd:element>
    <xsd:element name="Document_x0020_Notes" ma:index="20" nillable="true" ma:displayName="Document Notes" ma:description="Notes field for the item" ma:internalName="Document_x0020_Notes" ma:readOnly="false">
      <xsd:simpleType>
        <xsd:restriction base="dms:Note"/>
      </xsd:simpleType>
    </xsd:element>
    <xsd:element name="Folder_x0020_Number" ma:index="21" nillable="true" ma:displayName="Folder Number" ma:internalName="Folder_x0020_Number"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ocument_x0020_Notes xmlns="f7e53c2a-c5c2-4bbb-ab47-6d506cb60401" xsi:nil="true"/>
    <Case_x0020_Reference_x0020_Number xmlns="f7e53c2a-c5c2-4bbb-ab47-6d506cb60401" xsi:nil="true"/>
    <Document_x0020_Security_x0020_Classification xmlns="f7e53c2a-c5c2-4bbb-ab47-6d506cb60401">Official</Document_x0020_Security_x0020_Classification>
    <Minister xmlns="f7e53c2a-c5c2-4bbb-ab47-6d506cb60401" xsi:nil="true"/>
    <Folder_x0020_Number xmlns="f7e53c2a-c5c2-4bbb-ab47-6d506cb60401" xsi:nil="true"/>
    <Folder_x0020_ID xmlns="f7e53c2a-c5c2-4bbb-ab47-6d506cb60401">CH-HEE-01429</Folder_x0020_ID>
    <Location_x0020_Of_x0020_Original_x0020_Source_x0020_Document xmlns="f7e53c2a-c5c2-4bbb-ab47-6d506cb60401" xsi:nil="true"/>
    <MP xmlns="f7e53c2a-c5c2-4bbb-ab47-6d506cb60401" xsi:nil="true"/>
    <Request_x0020_Type xmlns="f7e53c2a-c5c2-4bbb-ab47-6d506cb60401" xsi:nil="true"/>
    <Linked_x0020_Documents xmlns="f7e53c2a-c5c2-4bbb-ab47-6d506cb60401" xsi:nil="true"/>
    <_dlc_Exempt xmlns="http://schemas.microsoft.com/sharepoint/v3" xsi:nil="true"/>
    <_dlc_DocId xmlns="f7e53c2a-c5c2-4bbb-ab47-6d506cb60401">DECCCHD-40-3774</_dlc_DocId>
    <_dlc_DocIdUrl xmlns="f7e53c2a-c5c2-4bbb-ab47-6d506cb60401">
      <Url>https://edrms.decc.gsi.gov.uk/ch/hee/CID/_layouts/15/DocIdRedir.aspx?ID=DECCCHD-40-3774</Url>
      <Description>DECCCHD-40-3774</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3F761F-5B68-41E9-B6F2-0E8D1823AD9D}">
  <ds:schemaRefs>
    <ds:schemaRef ds:uri="Microsoft.SharePoint.Taxonomy.ContentTypeSync"/>
  </ds:schemaRefs>
</ds:datastoreItem>
</file>

<file path=customXml/itemProps2.xml><?xml version="1.0" encoding="utf-8"?>
<ds:datastoreItem xmlns:ds="http://schemas.openxmlformats.org/officeDocument/2006/customXml" ds:itemID="{472545A9-7D9C-4597-8807-E4AC1344D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e53c2a-c5c2-4bbb-ab47-6d506cb604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07B8AA-719E-4FE1-BA0F-7139AE890A29}">
  <ds:schemaRefs>
    <ds:schemaRef ds:uri="http://schemas.microsoft.com/sharepoint/events"/>
  </ds:schemaRefs>
</ds:datastoreItem>
</file>

<file path=customXml/itemProps4.xml><?xml version="1.0" encoding="utf-8"?>
<ds:datastoreItem xmlns:ds="http://schemas.openxmlformats.org/officeDocument/2006/customXml" ds:itemID="{0804FC27-F0B4-48E3-9723-0ECFBFA1BCFE}">
  <ds:schemaRefs>
    <ds:schemaRef ds:uri="f7e53c2a-c5c2-4bbb-ab47-6d506cb60401"/>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http://schemas.microsoft.com/sharepoint/v3"/>
    <ds:schemaRef ds:uri="http://purl.org/dc/dcmitype/"/>
  </ds:schemaRefs>
</ds:datastoreItem>
</file>

<file path=customXml/itemProps5.xml><?xml version="1.0" encoding="utf-8"?>
<ds:datastoreItem xmlns:ds="http://schemas.openxmlformats.org/officeDocument/2006/customXml" ds:itemID="{F8FFFA06-35B9-4499-8C93-A2A3B45222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21262</TotalTime>
  <Words>2685</Words>
  <Application>Microsoft Office PowerPoint</Application>
  <PresentationFormat>On-screen Show (4:3)</PresentationFormat>
  <Paragraphs>382</Paragraphs>
  <Slides>36</Slides>
  <Notes>29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GfK Template PPT 2007-2010 4-3</vt:lpstr>
      <vt:lpstr>RESEARCH INTO THE BEHAVIOURS AND ATTITUDES OF THE FUEL POOR IN ENGLAND  Phase 2: QUALITATIVE RESEARCH Report </vt:lpstr>
      <vt:lpstr>PowerPoint Presentation</vt:lpstr>
      <vt:lpstr>introduction</vt:lpstr>
      <vt:lpstr>Method</vt:lpstr>
      <vt:lpstr>Recruitment &amp; sample</vt:lpstr>
      <vt:lpstr>Who are the fuel poor?</vt:lpstr>
      <vt:lpstr>Preconceptions of Fuel Poverty were challenged</vt:lpstr>
      <vt:lpstr>Pressurised daily living</vt:lpstr>
      <vt:lpstr>Short-term horizons</vt:lpstr>
      <vt:lpstr>Case study examples</vt:lpstr>
      <vt:lpstr>How do they experience Fuel Poverty</vt:lpstr>
      <vt:lpstr>Control behaviours &amp; short-termism</vt:lpstr>
      <vt:lpstr>Coping in a crisis</vt:lpstr>
      <vt:lpstr>Experiencing Fuel Poverty</vt:lpstr>
      <vt:lpstr>Value placed on warmth</vt:lpstr>
      <vt:lpstr>How do they feel about energy efficiency &amp; energy saving</vt:lpstr>
      <vt:lpstr>Low understanding of energy use</vt:lpstr>
      <vt:lpstr>Low understanding of energy use</vt:lpstr>
      <vt:lpstr>Barriers to engaging with suppliers</vt:lpstr>
      <vt:lpstr>Engagement in energy saving &amp; energy efficiency </vt:lpstr>
      <vt:lpstr>How do Fuel Poor feel about energy efficiency &amp; energy saving?</vt:lpstr>
      <vt:lpstr>Mindsets in relation to energy saving &amp; energy efficiency</vt:lpstr>
      <vt:lpstr>Successful engagement with energy saving &amp; energy efficiency</vt:lpstr>
      <vt:lpstr>Engagement with measures</vt:lpstr>
      <vt:lpstr>Engagement with energy saving: barriers</vt:lpstr>
      <vt:lpstr>What would encourage the Fuel Poor to take up Measures?</vt:lpstr>
      <vt:lpstr>Overcoming key barriers</vt:lpstr>
      <vt:lpstr>Supporting FP to reduce bills</vt:lpstr>
      <vt:lpstr>Matching initiatives with shorter horizons</vt:lpstr>
      <vt:lpstr>Capitalising on ‘push’ factors</vt:lpstr>
      <vt:lpstr>What are the most effective channels to communicate with the Fuel Poor?</vt:lpstr>
      <vt:lpstr>Communications journey</vt:lpstr>
      <vt:lpstr>Building awareness</vt:lpstr>
      <vt:lpstr>Building trust &amp; credibility</vt:lpstr>
      <vt:lpstr>Creating urgency</vt:lpstr>
      <vt:lpstr>Enablement</vt:lpstr>
    </vt:vector>
  </TitlesOfParts>
  <Company>GfK 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[Subtitle of presentation]</dc:subject>
  <dc:creator>Pratt, Natalie (GfK SE)</dc:creator>
  <dc:description>Optimized for MS PowerPoint 2010 (optionally can be used under MS PowerPoint 2007).</dc:description>
  <cp:lastModifiedBy>Hollingshead Paul (Communications)</cp:lastModifiedBy>
  <cp:revision>1213</cp:revision>
  <cp:lastPrinted>2015-06-16T08:36:32Z</cp:lastPrinted>
  <dcterms:created xsi:type="dcterms:W3CDTF">2012-07-10T16:20:29Z</dcterms:created>
  <dcterms:modified xsi:type="dcterms:W3CDTF">2017-11-08T08:55:50Z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0x01010020B27A3BB4AD4E469BDEA344273B4F22030052471395C1CC4443901B35CDCD1181E4</vt:lpwstr>
  </property>
  <property fmtid="{D5CDD505-2E9C-101B-9397-08002B2CF9AE}" pid="3" name="_dlc_DocIdItemGuid">
    <vt:lpwstr>074773a1-748b-462b-a726-b2150fbdec94</vt:lpwstr>
  </property>
</Properties>
</file>