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56F91-780E-3B47-AC13-84BBC572E959}" type="datetimeFigureOut">
              <a:rPr lang="en-US" smtClean="0"/>
              <a:t>01/11/17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BDBDF-E114-D746-AD9F-1031E3563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40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94BDF-42FD-3845-ADC3-7C32ABEEC0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28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VLA_3298_SML_A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260350"/>
            <a:ext cx="904875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2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8F76E6-FDFA-E641-83CB-90967956D2CF}" type="datetime1">
              <a:rPr lang="en-GB"/>
              <a:pPr/>
              <a:t>01/11/17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E3755-180B-3B48-B6FD-3A57F7BAA88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72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BC381E-99C6-BC4A-9109-C88F4F7EF445}" type="datetime1">
              <a:rPr lang="en-GB"/>
              <a:pPr/>
              <a:t>01/11/17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5CDB-CFCB-7746-8659-B5122E17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8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5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5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088183-D26D-034A-A221-CB589C124A51}" type="datetime1">
              <a:rPr lang="en-GB"/>
              <a:pPr/>
              <a:t>01/11/17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5CDB-CFCB-7746-8659-B5122E17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53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(1 line)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558000" y="1368000"/>
            <a:ext cx="8028000" cy="648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558000" y="2088000"/>
            <a:ext cx="8028000" cy="4064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200"/>
              </a:spcBef>
              <a:buClr>
                <a:schemeClr val="dk2"/>
              </a:buClr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6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16000" marR="0" lvl="2" indent="-101699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900000" marR="0" lvl="3" indent="-1888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00000" marR="0" lvl="4" indent="-1888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AutoNum type="arabicPeriod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0" y="6309319"/>
            <a:ext cx="9144000" cy="548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0" tIns="0" rIns="91425" bIns="0" anchor="ctr" anchorCtr="0">
            <a:noAutofit/>
          </a:bodyPr>
          <a:lstStyle/>
          <a:p>
            <a:fld id="{B0125CDB-CFCB-7746-8659-B5122E176C7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899591" y="6309319"/>
            <a:ext cx="7704000" cy="548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6725" y="0"/>
            <a:ext cx="0" cy="6858000"/>
          </a:xfrm>
          <a:prstGeom prst="line">
            <a:avLst/>
          </a:prstGeom>
          <a:ln w="76200" cmpd="thinThick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44513" y="6456363"/>
          <a:ext cx="8494712" cy="338138"/>
        </p:xfrm>
        <a:graphic>
          <a:graphicData uri="http://schemas.openxmlformats.org/drawingml/2006/table">
            <a:tbl>
              <a:tblPr/>
              <a:tblGrid>
                <a:gridCol w="1498600"/>
                <a:gridCol w="4519612"/>
                <a:gridCol w="2476500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65438" algn="ctr"/>
                          <a:tab pos="5730875" algn="r"/>
                        </a:tabLst>
                      </a:pPr>
                      <a:r>
                        <a:rPr kumimoji="0" lang="en-GB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Produced by CSG</a:t>
                      </a:r>
                    </a:p>
                  </a:txBody>
                  <a:tcPr marL="68591" marR="6859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C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65438" algn="ctr"/>
                          <a:tab pos="5730875" algn="r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Executive Team – Commercial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65438" algn="ctr"/>
                          <a:tab pos="5730875" algn="r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Calibri" charset="0"/>
                        </a:rPr>
                        <a:t>May 2014</a:t>
                      </a:r>
                      <a:endParaRPr kumimoji="0" lang="en-GB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91" marR="6859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C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865438" algn="ctr"/>
                          <a:tab pos="5730875" algn="r"/>
                        </a:tabLst>
                      </a:pPr>
                      <a:endParaRPr kumimoji="0" lang="en-GB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91" marR="68591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CC1D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23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6725" y="0"/>
            <a:ext cx="0" cy="6858000"/>
          </a:xfrm>
          <a:prstGeom prst="line">
            <a:avLst/>
          </a:prstGeom>
          <a:ln w="76200" cmpd="thinThick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FEA0F8-0670-B84E-B91A-1B903E843E0F}" type="datetime1">
              <a:rPr lang="en-GB"/>
              <a:pPr/>
              <a:t>01/11/17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5CDB-CFCB-7746-8659-B5122E17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2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6725" y="0"/>
            <a:ext cx="0" cy="6858000"/>
          </a:xfrm>
          <a:prstGeom prst="line">
            <a:avLst/>
          </a:prstGeom>
          <a:ln w="76200" cmpd="thinThick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1A051-B4DE-0C4C-9B89-0E7D681915EC}" type="datetime1">
              <a:rPr lang="en-GB"/>
              <a:pPr/>
              <a:t>01/11/17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5CDB-CFCB-7746-8659-B5122E17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3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66725" y="0"/>
            <a:ext cx="0" cy="6858000"/>
          </a:xfrm>
          <a:prstGeom prst="line">
            <a:avLst/>
          </a:prstGeom>
          <a:ln w="76200" cmpd="thinThick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E10DB8-ECBD-D54B-B02C-4667E593E40F}" type="datetime1">
              <a:rPr lang="en-GB"/>
              <a:pPr/>
              <a:t>01/11/17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5CDB-CFCB-7746-8659-B5122E17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5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66725" y="0"/>
            <a:ext cx="0" cy="6858000"/>
          </a:xfrm>
          <a:prstGeom prst="line">
            <a:avLst/>
          </a:prstGeom>
          <a:ln w="76200" cmpd="thinThick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4F7F9A-1D6B-2242-8A92-BE791EA96190}" type="datetime1">
              <a:rPr lang="en-GB"/>
              <a:pPr/>
              <a:t>01/11/17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5CDB-CFCB-7746-8659-B5122E17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1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66725" y="0"/>
            <a:ext cx="0" cy="6858000"/>
          </a:xfrm>
          <a:prstGeom prst="line">
            <a:avLst/>
          </a:prstGeom>
          <a:ln w="76200" cmpd="thinThick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44513" y="6446838"/>
          <a:ext cx="8494712" cy="338137"/>
        </p:xfrm>
        <a:graphic>
          <a:graphicData uri="http://schemas.openxmlformats.org/drawingml/2006/table">
            <a:tbl>
              <a:tblPr/>
              <a:tblGrid>
                <a:gridCol w="1498467"/>
                <a:gridCol w="4518962"/>
                <a:gridCol w="2477283"/>
              </a:tblGrid>
              <a:tr h="338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865755" algn="ctr"/>
                          <a:tab pos="5731510" algn="r"/>
                        </a:tabLst>
                        <a:defRPr/>
                      </a:pPr>
                      <a:endParaRPr lang="en-GB" sz="1100" baseline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endParaRPr lang="en-GB" sz="1100" b="0" dirty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865755" algn="ctr"/>
                          <a:tab pos="5731510" algn="r"/>
                        </a:tabLst>
                      </a:pPr>
                      <a:endParaRPr lang="en-GB" sz="1100" b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91" marR="6859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" name="Picture 1" descr="DVLA_3298_SML_A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260350"/>
            <a:ext cx="904875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125CDB-CFCB-7746-8659-B5122E17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1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8" y="273067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4894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A94734-9CC0-7A47-AC19-B6E55B4622EC}" type="datetime1">
              <a:rPr lang="en-GB"/>
              <a:pPr/>
              <a:t>01/11/17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5CDB-CFCB-7746-8659-B5122E176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5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1855661-9E3A-E648-A04F-B45B2D7D73AF}" type="datetime1">
              <a:rPr lang="en-GB"/>
              <a:pPr/>
              <a:t>01/11/17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0125CDB-CFCB-7746-8659-B5122E176C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58000" y="2281048"/>
            <a:ext cx="7633647" cy="3242694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accent4"/>
                </a:solidFill>
              </a:rPr>
              <a:t>PACT (DVLA) </a:t>
            </a:r>
            <a:r>
              <a:rPr lang="en-US" dirty="0">
                <a:solidFill>
                  <a:schemeClr val="accent4"/>
                </a:solidFill>
              </a:rPr>
              <a:t/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b="1" dirty="0">
                <a:solidFill>
                  <a:schemeClr val="accent4"/>
                </a:solidFill>
              </a:rPr>
              <a:t>Relevant section </a:t>
            </a:r>
            <a:r>
              <a:rPr lang="en-US" dirty="0" smtClean="0">
                <a:solidFill>
                  <a:schemeClr val="accent4"/>
                </a:solidFill>
              </a:rPr>
              <a:t>– Programme Structure</a:t>
            </a:r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3" name="Picture 2" descr="C:\Users\cromwes1\AppData\Local\Microsoft\Windows\Temporary Internet Files\Content.Outlook\KRT3B923\dvlaillus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4746425"/>
            <a:ext cx="9171692" cy="2139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08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974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sz="3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58000" y="2161905"/>
            <a:ext cx="8028000" cy="413820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GB" dirty="0"/>
              <a:t>The Partners Achieving Change Together (‘PACT’) ICT contract was awarded by DVLA in September 2002 on a 10 year term, which was then extended by 3 years, expiring in September 2015. </a:t>
            </a:r>
            <a:endParaRPr lang="en-GB" dirty="0" smtClean="0"/>
          </a:p>
          <a:p>
            <a:pPr marL="342900" indent="-342900">
              <a:buFont typeface="Arial"/>
              <a:buChar char="•"/>
            </a:pPr>
            <a:r>
              <a:rPr lang="en-GB" dirty="0" smtClean="0"/>
              <a:t>This </a:t>
            </a:r>
            <a:r>
              <a:rPr lang="en-GB" dirty="0"/>
              <a:t>was a large monolithic outsourced contract with a single supplier, typical of the other large government IT contracts of its time, and was viewed as being restrictive and expensive from the perspective of a modern day agile business. </a:t>
            </a:r>
            <a:endParaRPr lang="en-GB" dirty="0" smtClean="0"/>
          </a:p>
          <a:p>
            <a:pPr marL="342900" indent="-342900">
              <a:buFont typeface="Arial"/>
              <a:buChar char="•"/>
            </a:pPr>
            <a:r>
              <a:rPr lang="en-GB" dirty="0"/>
              <a:t>The prime contract was entered into with IBM (now </a:t>
            </a:r>
            <a:r>
              <a:rPr lang="en-GB" dirty="0" err="1"/>
              <a:t>Concentrix</a:t>
            </a:r>
            <a:r>
              <a:rPr lang="en-GB" dirty="0"/>
              <a:t>), with Fujitsu as the key sub-contractor, delivering circa 99% of legacy support services, with over 180 third party contracts supporting overall delivery. The vast majority of these were coterminous with PACT.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07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754842"/>
            <a:ext cx="8028000" cy="1282733"/>
          </a:xfrm>
        </p:spPr>
        <p:txBody>
          <a:bodyPr>
            <a:normAutofit/>
          </a:bodyPr>
          <a:lstStyle/>
          <a:p>
            <a:r>
              <a:rPr lang="en-US" dirty="0" smtClean="0"/>
              <a:t>Multi-Disciplinary </a:t>
            </a:r>
            <a:r>
              <a:rPr lang="en-US" dirty="0"/>
              <a:t>P</a:t>
            </a:r>
            <a:r>
              <a:rPr lang="en-US" dirty="0" smtClean="0"/>
              <a:t>rogramme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2037575"/>
            <a:ext cx="8028000" cy="3501722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/>
              <a:buChar char="•"/>
            </a:pPr>
            <a:r>
              <a:rPr lang="en-GB" dirty="0"/>
              <a:t>The project had a 15-month timescale, including obtaining necessary spend approvals. </a:t>
            </a:r>
            <a:endParaRPr lang="en-GB" dirty="0" smtClean="0"/>
          </a:p>
          <a:p>
            <a:pPr marL="342900" indent="-342900">
              <a:buFont typeface="Arial"/>
              <a:buChar char="•"/>
            </a:pPr>
            <a:r>
              <a:rPr lang="en-GB" dirty="0" smtClean="0"/>
              <a:t>A </a:t>
            </a:r>
            <a:r>
              <a:rPr lang="en-GB" dirty="0"/>
              <a:t>multi-disciplinary team comprising of IT, Project Management, Commercial and Finance was created to manage and deliver this transition. </a:t>
            </a:r>
            <a:endParaRPr lang="en-GB" dirty="0" smtClean="0"/>
          </a:p>
          <a:p>
            <a:pPr marL="342900" indent="-342900">
              <a:buFont typeface="Arial"/>
              <a:buChar char="•"/>
            </a:pPr>
            <a:r>
              <a:rPr lang="en-GB" dirty="0" smtClean="0"/>
              <a:t>Where </a:t>
            </a:r>
            <a:r>
              <a:rPr lang="en-GB" dirty="0"/>
              <a:t>it was </a:t>
            </a:r>
            <a:r>
              <a:rPr lang="en-GB" dirty="0" smtClean="0"/>
              <a:t>identified, via analysis of </a:t>
            </a:r>
            <a:r>
              <a:rPr lang="en-GB" dirty="0"/>
              <a:t>the skill sets </a:t>
            </a:r>
            <a:r>
              <a:rPr lang="en-GB" dirty="0" smtClean="0"/>
              <a:t>already </a:t>
            </a:r>
            <a:r>
              <a:rPr lang="en-GB" dirty="0"/>
              <a:t>possessed </a:t>
            </a:r>
            <a:r>
              <a:rPr lang="en-GB" dirty="0" smtClean="0"/>
              <a:t>plus </a:t>
            </a:r>
            <a:r>
              <a:rPr lang="en-GB" dirty="0"/>
              <a:t>those which </a:t>
            </a:r>
            <a:r>
              <a:rPr lang="en-GB" dirty="0" smtClean="0"/>
              <a:t>would be needed going forwards, that </a:t>
            </a:r>
            <a:r>
              <a:rPr lang="en-GB" dirty="0"/>
              <a:t>the skills were not available in-</a:t>
            </a:r>
            <a:r>
              <a:rPr lang="en-GB" dirty="0" smtClean="0"/>
              <a:t>house, </a:t>
            </a:r>
            <a:r>
              <a:rPr lang="en-GB" dirty="0"/>
              <a:t>DVLA brought in external client-side </a:t>
            </a:r>
            <a:r>
              <a:rPr lang="en-GB" dirty="0" smtClean="0"/>
              <a:t>resources via G Cloud and Crown Commercial Service’s Contingent Labour ONE framework, </a:t>
            </a:r>
            <a:r>
              <a:rPr lang="en-GB" dirty="0"/>
              <a:t>to enhance its own project team to support delivery</a:t>
            </a:r>
            <a:r>
              <a:rPr lang="en-GB" dirty="0" smtClean="0"/>
              <a:t>.</a:t>
            </a:r>
          </a:p>
          <a:p>
            <a:pPr marL="342900" indent="-342900">
              <a:buFont typeface="Arial"/>
              <a:buChar char="•"/>
            </a:pPr>
            <a:r>
              <a:rPr lang="en-GB" dirty="0" smtClean="0"/>
              <a:t>A defined governance structure was implemented to enable transparent decision making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39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740243"/>
            <a:ext cx="8028000" cy="648071"/>
          </a:xfrm>
        </p:spPr>
        <p:txBody>
          <a:bodyPr/>
          <a:lstStyle/>
          <a:p>
            <a:r>
              <a:rPr lang="en-US" dirty="0" smtClean="0"/>
              <a:t>PACT Programme Structure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471" y="1662124"/>
            <a:ext cx="7464242" cy="486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0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931896"/>
            <a:ext cx="8028000" cy="648071"/>
          </a:xfrm>
        </p:spPr>
        <p:txBody>
          <a:bodyPr/>
          <a:lstStyle/>
          <a:p>
            <a:r>
              <a:rPr lang="en-US" dirty="0" smtClean="0"/>
              <a:t>Governance Structure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85227" y="2202851"/>
            <a:ext cx="1543974" cy="7128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T2T Programme Board (monthly)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3785227" y="3079277"/>
            <a:ext cx="1543974" cy="7128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Review Group (monthly)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785227" y="3978803"/>
            <a:ext cx="1543974" cy="7128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PACT Contract Exit Project Board (monthly)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785227" y="4878329"/>
            <a:ext cx="1543974" cy="7128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PACT Contract Exit Checkpoint (fortnightly)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3785227" y="5771710"/>
            <a:ext cx="1543974" cy="7128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PACT Contract Exit Project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1098707" y="2722875"/>
            <a:ext cx="1543974" cy="7128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PACT Governance Forum (monthly)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872068" y="3428476"/>
            <a:ext cx="1543974" cy="71280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Service Authority (Fortnightly)</a:t>
            </a:r>
            <a:endParaRPr lang="en-US" sz="1400" dirty="0"/>
          </a:p>
        </p:txBody>
      </p:sp>
      <p:cxnSp>
        <p:nvCxnSpPr>
          <p:cNvPr id="13" name="Straight Arrow Connector 12"/>
          <p:cNvCxnSpPr>
            <a:stCxn id="6" idx="0"/>
            <a:endCxn id="5" idx="2"/>
          </p:cNvCxnSpPr>
          <p:nvPr/>
        </p:nvCxnSpPr>
        <p:spPr>
          <a:xfrm flipV="1">
            <a:off x="4557214" y="2915654"/>
            <a:ext cx="0" cy="1636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0"/>
            <a:endCxn id="6" idx="2"/>
          </p:cNvCxnSpPr>
          <p:nvPr/>
        </p:nvCxnSpPr>
        <p:spPr>
          <a:xfrm flipV="1">
            <a:off x="4557214" y="3792080"/>
            <a:ext cx="0" cy="186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0"/>
            <a:endCxn id="7" idx="2"/>
          </p:cNvCxnSpPr>
          <p:nvPr/>
        </p:nvCxnSpPr>
        <p:spPr>
          <a:xfrm flipV="1">
            <a:off x="4557214" y="4691606"/>
            <a:ext cx="0" cy="186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0"/>
            <a:endCxn id="8" idx="2"/>
          </p:cNvCxnSpPr>
          <p:nvPr/>
        </p:nvCxnSpPr>
        <p:spPr>
          <a:xfrm flipV="1">
            <a:off x="4557214" y="5591132"/>
            <a:ext cx="0" cy="1805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7" idx="1"/>
            <a:endCxn id="10" idx="2"/>
          </p:cNvCxnSpPr>
          <p:nvPr/>
        </p:nvCxnSpPr>
        <p:spPr>
          <a:xfrm rot="10800000">
            <a:off x="1870695" y="3435679"/>
            <a:ext cx="1914533" cy="89952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1" idx="1"/>
          </p:cNvCxnSpPr>
          <p:nvPr/>
        </p:nvCxnSpPr>
        <p:spPr>
          <a:xfrm rot="10800000">
            <a:off x="5395932" y="3423642"/>
            <a:ext cx="476136" cy="361237"/>
          </a:xfrm>
          <a:prstGeom prst="bent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rot="5400000" flipH="1" flipV="1">
            <a:off x="5332111" y="3849555"/>
            <a:ext cx="361236" cy="258497"/>
          </a:xfrm>
          <a:prstGeom prst="bentConnector3">
            <a:avLst>
              <a:gd name="adj1" fmla="val 518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53479" y="5813278"/>
            <a:ext cx="1951894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dirty="0" smtClean="0">
                <a:solidFill>
                  <a:schemeClr val="bg2"/>
                </a:solidFill>
              </a:rPr>
              <a:t>Weekly stand ups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>
                <a:solidFill>
                  <a:schemeClr val="bg2"/>
                </a:solidFill>
              </a:rPr>
              <a:t>Weekly team meetings (workstream reports)</a:t>
            </a: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08761" y="4829349"/>
            <a:ext cx="1951894" cy="86177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First formal tier of supplier/DVLA project meetings where exit plan was discussed and reviewed, along with risks and issues highlighted.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3479" y="3991631"/>
            <a:ext cx="1951894" cy="70788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Attended by senior managers with a high level view of progress against the plan, as a point of escalation where appropriate.</a:t>
            </a:r>
            <a:endParaRPr lang="en-US" sz="1000" dirty="0">
              <a:solidFill>
                <a:schemeClr val="bg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7335" y="1815882"/>
            <a:ext cx="1951894" cy="86177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2"/>
                </a:solidFill>
              </a:rPr>
              <a:t>Pre-existing supplier management forum chaired by IT Director which covered day to day service delivery and performance, with PACT exit a standard agenda item.</a:t>
            </a:r>
            <a:endParaRPr lang="en-US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029502"/>
      </p:ext>
    </p:extLst>
  </p:cSld>
  <p:clrMapOvr>
    <a:masterClrMapping/>
  </p:clrMapOvr>
</p:sld>
</file>

<file path=ppt/theme/theme1.xml><?xml version="1.0" encoding="utf-8"?>
<a:theme xmlns:a="http://schemas.openxmlformats.org/drawingml/2006/main" name="DVLA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DVLA Theme.thmx</Template>
  <TotalTime>250</TotalTime>
  <Words>385</Words>
  <Application>Microsoft Macintosh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DVLA Theme</vt:lpstr>
      <vt:lpstr>PACT (DVLA)  Relevant section – Programme Structure</vt:lpstr>
      <vt:lpstr>Background</vt:lpstr>
      <vt:lpstr>Multi-Disciplinary Programme Structure</vt:lpstr>
      <vt:lpstr>PACT Programme Structure</vt:lpstr>
      <vt:lpstr>Governance Structure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PACT (DVLA)  Relevant section – Programme Structure</dc:title>
  <dc:creator>Felix Wisby</dc:creator>
  <cp:lastModifiedBy>OFFICE</cp:lastModifiedBy>
  <cp:revision>10</cp:revision>
  <dcterms:created xsi:type="dcterms:W3CDTF">2017-03-13T16:29:14Z</dcterms:created>
  <dcterms:modified xsi:type="dcterms:W3CDTF">2017-11-01T16:41:26Z</dcterms:modified>
</cp:coreProperties>
</file>