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9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0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41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42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43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44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45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46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47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48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49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50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51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52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53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54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55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56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  <p:sldMasterId id="2147483684" r:id="rId7"/>
  </p:sldMasterIdLst>
  <p:notesMasterIdLst>
    <p:notesMasterId r:id="rId89"/>
  </p:notesMasterIdLst>
  <p:sldIdLst>
    <p:sldId id="264" r:id="rId8"/>
    <p:sldId id="262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59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40" r:id="rId84"/>
    <p:sldId id="258" r:id="rId85"/>
    <p:sldId id="263" r:id="rId86"/>
    <p:sldId id="341" r:id="rId87"/>
    <p:sldId id="342" r:id="rId88"/>
  </p:sldIdLst>
  <p:sldSz cx="12192000" cy="6858000"/>
  <p:notesSz cx="6742113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6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59" d="100"/>
          <a:sy n="159" d="100"/>
        </p:scale>
        <p:origin x="688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17237608690303"/>
          <c:y val="0.0"/>
          <c:w val="0.873863625077275"/>
          <c:h val="1.0"/>
        </c:manualLayout>
      </c:layout>
      <c:pieChart>
        <c:varyColors val="1"/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rgbClr val="7030A0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17237608690303"/>
          <c:y val="0.0"/>
          <c:w val="0.873863625077275"/>
          <c:h val="1.0"/>
        </c:manualLayout>
      </c:layout>
      <c:pieChart>
        <c:varyColors val="1"/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rgbClr val="7030A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800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>
      <cs:styleClr val="0"/>
    </cs:lnRef>
    <cs:fillRef idx="0"/>
    <cs:effectRef idx="0"/>
    <cs:fontRef idx="minor">
      <cs:styleClr val="0"/>
    </cs:fontRef>
    <cs:defRPr sz="900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800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>
      <cs:styleClr val="0"/>
    </cs:lnRef>
    <cs:fillRef idx="0"/>
    <cs:effectRef idx="0"/>
    <cs:fontRef idx="minor">
      <cs:styleClr val="0"/>
    </cs:fontRef>
    <cs:defRPr sz="900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ED27DA-07EE-401A-9D68-D86F4499E951}" type="doc">
      <dgm:prSet loTypeId="urn:microsoft.com/office/officeart/2005/8/layout/venn3" loCatId="relationship" qsTypeId="urn:microsoft.com/office/officeart/2005/8/quickstyle/simple1" qsCatId="simple" csTypeId="urn:microsoft.com/office/officeart/2005/8/colors/colorful5" csCatId="colorful" phldr="1"/>
      <dgm:spPr/>
    </dgm:pt>
    <dgm:pt modelId="{B3BA8339-177D-4DD0-8EF3-20AB43431DF5}">
      <dgm:prSet phldrT="[Text]" custT="1"/>
      <dgm:spPr/>
      <dgm:t>
        <a:bodyPr/>
        <a:lstStyle/>
        <a:p>
          <a:r>
            <a:rPr lang="en-GB" sz="1800" b="1" dirty="0"/>
            <a:t>We control entry to the regulated market </a:t>
          </a:r>
        </a:p>
      </dgm:t>
    </dgm:pt>
    <dgm:pt modelId="{3FC7EFF1-1A3C-4523-9FD0-77866027E19E}" type="parTrans" cxnId="{A44A609D-1761-4E79-9F39-2C782F9804ED}">
      <dgm:prSet/>
      <dgm:spPr/>
      <dgm:t>
        <a:bodyPr/>
        <a:lstStyle/>
        <a:p>
          <a:endParaRPr lang="en-GB" sz="1400"/>
        </a:p>
      </dgm:t>
    </dgm:pt>
    <dgm:pt modelId="{ABDBEC88-70EE-4773-B9D2-EEE3D3868E8E}" type="sibTrans" cxnId="{A44A609D-1761-4E79-9F39-2C782F9804ED}">
      <dgm:prSet/>
      <dgm:spPr/>
      <dgm:t>
        <a:bodyPr/>
        <a:lstStyle/>
        <a:p>
          <a:endParaRPr lang="en-GB" sz="1400"/>
        </a:p>
      </dgm:t>
    </dgm:pt>
    <dgm:pt modelId="{D7A0848C-48CD-41A1-A2C3-F4BE51456083}">
      <dgm:prSet phldrT="[Text]" custT="1"/>
      <dgm:spPr/>
      <dgm:t>
        <a:bodyPr/>
        <a:lstStyle/>
        <a:p>
          <a:r>
            <a:rPr lang="en-GB" sz="1800" b="1" dirty="0"/>
            <a:t>We control the legal framework through the Conditions of Recognition </a:t>
          </a:r>
        </a:p>
      </dgm:t>
    </dgm:pt>
    <dgm:pt modelId="{5DD1543A-278E-4018-A7A2-230C62DDAE1A}" type="parTrans" cxnId="{878E9E71-3619-4C79-A1B8-C1D02D9C0B9D}">
      <dgm:prSet/>
      <dgm:spPr/>
      <dgm:t>
        <a:bodyPr/>
        <a:lstStyle/>
        <a:p>
          <a:endParaRPr lang="en-GB"/>
        </a:p>
      </dgm:t>
    </dgm:pt>
    <dgm:pt modelId="{16C8E8A9-B8EA-43AE-8066-04ABA33B19B9}" type="sibTrans" cxnId="{878E9E71-3619-4C79-A1B8-C1D02D9C0B9D}">
      <dgm:prSet/>
      <dgm:spPr/>
      <dgm:t>
        <a:bodyPr/>
        <a:lstStyle/>
        <a:p>
          <a:endParaRPr lang="en-GB"/>
        </a:p>
      </dgm:t>
    </dgm:pt>
    <dgm:pt modelId="{F765E2A5-B8D3-47FC-A07C-BC6E9DE0B3B5}">
      <dgm:prSet phldrT="[Text]" custT="1"/>
      <dgm:spPr/>
      <dgm:t>
        <a:bodyPr/>
        <a:lstStyle/>
        <a:p>
          <a:r>
            <a:rPr lang="en-GB" sz="1800" b="1" dirty="0"/>
            <a:t>We take a variety of different forms of action to drive and enforce compliance</a:t>
          </a:r>
        </a:p>
      </dgm:t>
    </dgm:pt>
    <dgm:pt modelId="{9921A154-60D1-4282-A114-37079C63CA2B}" type="parTrans" cxnId="{C152715C-1486-4488-9BC4-BBA2C3EDBFD7}">
      <dgm:prSet/>
      <dgm:spPr/>
      <dgm:t>
        <a:bodyPr/>
        <a:lstStyle/>
        <a:p>
          <a:endParaRPr lang="en-GB"/>
        </a:p>
      </dgm:t>
    </dgm:pt>
    <dgm:pt modelId="{E742FDAB-586E-4226-BD93-A1F48BA3BEDD}" type="sibTrans" cxnId="{C152715C-1486-4488-9BC4-BBA2C3EDBFD7}">
      <dgm:prSet/>
      <dgm:spPr/>
      <dgm:t>
        <a:bodyPr/>
        <a:lstStyle/>
        <a:p>
          <a:endParaRPr lang="en-GB"/>
        </a:p>
      </dgm:t>
    </dgm:pt>
    <dgm:pt modelId="{0FB587D7-73FD-4096-8BC8-1DAA39FA1FFB}" type="pres">
      <dgm:prSet presAssocID="{96ED27DA-07EE-401A-9D68-D86F4499E951}" presName="Name0" presStyleCnt="0">
        <dgm:presLayoutVars>
          <dgm:dir/>
          <dgm:resizeHandles val="exact"/>
        </dgm:presLayoutVars>
      </dgm:prSet>
      <dgm:spPr/>
    </dgm:pt>
    <dgm:pt modelId="{1702299B-DF1C-40B3-A5F7-55CDEE8DDF87}" type="pres">
      <dgm:prSet presAssocID="{B3BA8339-177D-4DD0-8EF3-20AB43431DF5}" presName="Name5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F4C8EA-6C10-4576-8C49-921DD2743859}" type="pres">
      <dgm:prSet presAssocID="{ABDBEC88-70EE-4773-B9D2-EEE3D3868E8E}" presName="space" presStyleCnt="0"/>
      <dgm:spPr/>
    </dgm:pt>
    <dgm:pt modelId="{A9FFCDA8-6513-4005-AB7F-CE72FC56F4E6}" type="pres">
      <dgm:prSet presAssocID="{D7A0848C-48CD-41A1-A2C3-F4BE51456083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E8380-D34A-4C86-B5C8-11D2B6C1CC81}" type="pres">
      <dgm:prSet presAssocID="{16C8E8A9-B8EA-43AE-8066-04ABA33B19B9}" presName="space" presStyleCnt="0"/>
      <dgm:spPr/>
    </dgm:pt>
    <dgm:pt modelId="{DD0AC619-929E-431E-95E2-CB9FADBE047D}" type="pres">
      <dgm:prSet presAssocID="{F765E2A5-B8D3-47FC-A07C-BC6E9DE0B3B5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8E9E71-3619-4C79-A1B8-C1D02D9C0B9D}" srcId="{96ED27DA-07EE-401A-9D68-D86F4499E951}" destId="{D7A0848C-48CD-41A1-A2C3-F4BE51456083}" srcOrd="1" destOrd="0" parTransId="{5DD1543A-278E-4018-A7A2-230C62DDAE1A}" sibTransId="{16C8E8A9-B8EA-43AE-8066-04ABA33B19B9}"/>
    <dgm:cxn modelId="{D464B754-9541-4E37-89CA-488ED4102EA2}" type="presOf" srcId="{96ED27DA-07EE-401A-9D68-D86F4499E951}" destId="{0FB587D7-73FD-4096-8BC8-1DAA39FA1FFB}" srcOrd="0" destOrd="0" presId="urn:microsoft.com/office/officeart/2005/8/layout/venn3"/>
    <dgm:cxn modelId="{6A32800F-1681-4CEF-BF68-C210F50A4B8E}" type="presOf" srcId="{F765E2A5-B8D3-47FC-A07C-BC6E9DE0B3B5}" destId="{DD0AC619-929E-431E-95E2-CB9FADBE047D}" srcOrd="0" destOrd="0" presId="urn:microsoft.com/office/officeart/2005/8/layout/venn3"/>
    <dgm:cxn modelId="{B5449835-E807-476F-A0E1-884D3C6BB0EC}" type="presOf" srcId="{D7A0848C-48CD-41A1-A2C3-F4BE51456083}" destId="{A9FFCDA8-6513-4005-AB7F-CE72FC56F4E6}" srcOrd="0" destOrd="0" presId="urn:microsoft.com/office/officeart/2005/8/layout/venn3"/>
    <dgm:cxn modelId="{C152715C-1486-4488-9BC4-BBA2C3EDBFD7}" srcId="{96ED27DA-07EE-401A-9D68-D86F4499E951}" destId="{F765E2A5-B8D3-47FC-A07C-BC6E9DE0B3B5}" srcOrd="2" destOrd="0" parTransId="{9921A154-60D1-4282-A114-37079C63CA2B}" sibTransId="{E742FDAB-586E-4226-BD93-A1F48BA3BEDD}"/>
    <dgm:cxn modelId="{A44A609D-1761-4E79-9F39-2C782F9804ED}" srcId="{96ED27DA-07EE-401A-9D68-D86F4499E951}" destId="{B3BA8339-177D-4DD0-8EF3-20AB43431DF5}" srcOrd="0" destOrd="0" parTransId="{3FC7EFF1-1A3C-4523-9FD0-77866027E19E}" sibTransId="{ABDBEC88-70EE-4773-B9D2-EEE3D3868E8E}"/>
    <dgm:cxn modelId="{B10ADBD6-5B84-4E95-BDEF-BD3A80E52E95}" type="presOf" srcId="{B3BA8339-177D-4DD0-8EF3-20AB43431DF5}" destId="{1702299B-DF1C-40B3-A5F7-55CDEE8DDF87}" srcOrd="0" destOrd="0" presId="urn:microsoft.com/office/officeart/2005/8/layout/venn3"/>
    <dgm:cxn modelId="{A996973A-33BB-4C33-9A10-DD4B97BE618E}" type="presParOf" srcId="{0FB587D7-73FD-4096-8BC8-1DAA39FA1FFB}" destId="{1702299B-DF1C-40B3-A5F7-55CDEE8DDF87}" srcOrd="0" destOrd="0" presId="urn:microsoft.com/office/officeart/2005/8/layout/venn3"/>
    <dgm:cxn modelId="{BB3A4C9D-C3C2-42BE-BB67-FD191DB6C4C7}" type="presParOf" srcId="{0FB587D7-73FD-4096-8BC8-1DAA39FA1FFB}" destId="{D9F4C8EA-6C10-4576-8C49-921DD2743859}" srcOrd="1" destOrd="0" presId="urn:microsoft.com/office/officeart/2005/8/layout/venn3"/>
    <dgm:cxn modelId="{990849EF-176D-46A3-BC25-A466B29E3607}" type="presParOf" srcId="{0FB587D7-73FD-4096-8BC8-1DAA39FA1FFB}" destId="{A9FFCDA8-6513-4005-AB7F-CE72FC56F4E6}" srcOrd="2" destOrd="0" presId="urn:microsoft.com/office/officeart/2005/8/layout/venn3"/>
    <dgm:cxn modelId="{8A00C174-BD03-4B5F-A19C-93EB9618400B}" type="presParOf" srcId="{0FB587D7-73FD-4096-8BC8-1DAA39FA1FFB}" destId="{449E8380-D34A-4C86-B5C8-11D2B6C1CC81}" srcOrd="3" destOrd="0" presId="urn:microsoft.com/office/officeart/2005/8/layout/venn3"/>
    <dgm:cxn modelId="{1E7B4276-1521-4F00-9D4F-8F2480E2CE4B}" type="presParOf" srcId="{0FB587D7-73FD-4096-8BC8-1DAA39FA1FFB}" destId="{DD0AC619-929E-431E-95E2-CB9FADBE047D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1FB40F-B618-4C39-BE3E-9802011F8B48}" type="doc">
      <dgm:prSet loTypeId="urn:microsoft.com/office/officeart/2005/8/layout/radial4" loCatId="relationship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C807F2D-4FF8-4C19-9FEE-C33651088044}">
      <dgm:prSet phldrT="[Text]"/>
      <dgm:spPr/>
      <dgm:t>
        <a:bodyPr/>
        <a:lstStyle/>
        <a:p>
          <a:r>
            <a:rPr lang="en-US" dirty="0"/>
            <a:t>Reform</a:t>
          </a:r>
        </a:p>
      </dgm:t>
    </dgm:pt>
    <dgm:pt modelId="{8C8E960E-2452-4F68-AD34-F3C09F5479EA}" type="parTrans" cxnId="{1951A637-0049-4BC2-B806-3F29804B1BCA}">
      <dgm:prSet/>
      <dgm:spPr/>
      <dgm:t>
        <a:bodyPr/>
        <a:lstStyle/>
        <a:p>
          <a:endParaRPr lang="en-US"/>
        </a:p>
      </dgm:t>
    </dgm:pt>
    <dgm:pt modelId="{4FDC1637-E025-4872-9AA4-A9946B68E708}" type="sibTrans" cxnId="{1951A637-0049-4BC2-B806-3F29804B1BCA}">
      <dgm:prSet/>
      <dgm:spPr/>
      <dgm:t>
        <a:bodyPr/>
        <a:lstStyle/>
        <a:p>
          <a:endParaRPr lang="en-US"/>
        </a:p>
      </dgm:t>
    </dgm:pt>
    <dgm:pt modelId="{FBA22FFB-819E-4E0A-A0CF-9FAB90B84D17}">
      <dgm:prSet phldrT="[Text]"/>
      <dgm:spPr/>
      <dgm:t>
        <a:bodyPr/>
        <a:lstStyle/>
        <a:p>
          <a:r>
            <a:rPr lang="en-US" dirty="0"/>
            <a:t>Market reform</a:t>
          </a:r>
        </a:p>
      </dgm:t>
    </dgm:pt>
    <dgm:pt modelId="{C4AB5F98-F44F-48EA-9813-E4BF4DB5A007}" type="parTrans" cxnId="{F2DAA39C-3302-4E35-9DF3-19292A306858}">
      <dgm:prSet/>
      <dgm:spPr/>
      <dgm:t>
        <a:bodyPr/>
        <a:lstStyle/>
        <a:p>
          <a:endParaRPr lang="en-US"/>
        </a:p>
      </dgm:t>
    </dgm:pt>
    <dgm:pt modelId="{619493D0-BCA0-4850-9281-5568CB385C48}" type="sibTrans" cxnId="{F2DAA39C-3302-4E35-9DF3-19292A306858}">
      <dgm:prSet/>
      <dgm:spPr/>
      <dgm:t>
        <a:bodyPr/>
        <a:lstStyle/>
        <a:p>
          <a:endParaRPr lang="en-US"/>
        </a:p>
      </dgm:t>
    </dgm:pt>
    <dgm:pt modelId="{1560AC80-8879-40E1-A69A-609ECE4E090D}">
      <dgm:prSet phldrT="[Text]"/>
      <dgm:spPr/>
      <dgm:t>
        <a:bodyPr/>
        <a:lstStyle/>
        <a:p>
          <a:r>
            <a:rPr lang="en-US" dirty="0"/>
            <a:t>Employer leadership</a:t>
          </a:r>
        </a:p>
      </dgm:t>
    </dgm:pt>
    <dgm:pt modelId="{3974277D-0FFC-4B55-AE2B-F380E1229D0A}" type="parTrans" cxnId="{86DF17E1-CCFA-4559-98AD-773B147D85D5}">
      <dgm:prSet/>
      <dgm:spPr/>
      <dgm:t>
        <a:bodyPr/>
        <a:lstStyle/>
        <a:p>
          <a:endParaRPr lang="en-US"/>
        </a:p>
      </dgm:t>
    </dgm:pt>
    <dgm:pt modelId="{88320C61-9DE0-4A1D-BFA4-CC315063CB0E}" type="sibTrans" cxnId="{86DF17E1-CCFA-4559-98AD-773B147D85D5}">
      <dgm:prSet/>
      <dgm:spPr/>
      <dgm:t>
        <a:bodyPr/>
        <a:lstStyle/>
        <a:p>
          <a:endParaRPr lang="en-US"/>
        </a:p>
      </dgm:t>
    </dgm:pt>
    <dgm:pt modelId="{7DE0DED8-04AC-4869-98C2-170F905BC50C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Policy &amp; qualification purpose</a:t>
          </a:r>
        </a:p>
      </dgm:t>
    </dgm:pt>
    <dgm:pt modelId="{983AEBEE-C945-4724-BAFA-9B2ABC788BE7}" type="parTrans" cxnId="{D9F0ACA2-4FD5-4DB9-AAF6-848B3F0D66B3}">
      <dgm:prSet/>
      <dgm:spPr/>
      <dgm:t>
        <a:bodyPr/>
        <a:lstStyle/>
        <a:p>
          <a:endParaRPr lang="en-US"/>
        </a:p>
      </dgm:t>
    </dgm:pt>
    <dgm:pt modelId="{40DE24A6-26F6-46D9-AF51-9CC3D54ED4BB}" type="sibTrans" cxnId="{D9F0ACA2-4FD5-4DB9-AAF6-848B3F0D66B3}">
      <dgm:prSet/>
      <dgm:spPr/>
      <dgm:t>
        <a:bodyPr/>
        <a:lstStyle/>
        <a:p>
          <a:endParaRPr lang="en-US"/>
        </a:p>
      </dgm:t>
    </dgm:pt>
    <dgm:pt modelId="{9119079E-42A0-4832-B282-BC0CB5DDF72C}">
      <dgm:prSet phldrT="[Text]"/>
      <dgm:spPr/>
      <dgm:t>
        <a:bodyPr/>
        <a:lstStyle/>
        <a:p>
          <a:r>
            <a:rPr lang="en-US" dirty="0"/>
            <a:t>System readiness</a:t>
          </a:r>
        </a:p>
      </dgm:t>
    </dgm:pt>
    <dgm:pt modelId="{73716525-1C4A-468F-AB28-563A96B047AA}" type="parTrans" cxnId="{1FB0F87C-02D4-4E73-82D5-D84B62784941}">
      <dgm:prSet/>
      <dgm:spPr/>
      <dgm:t>
        <a:bodyPr/>
        <a:lstStyle/>
        <a:p>
          <a:endParaRPr lang="en-US"/>
        </a:p>
      </dgm:t>
    </dgm:pt>
    <dgm:pt modelId="{0281437E-BAD2-488E-BBEA-51286DDFDCC3}" type="sibTrans" cxnId="{1FB0F87C-02D4-4E73-82D5-D84B62784941}">
      <dgm:prSet/>
      <dgm:spPr/>
      <dgm:t>
        <a:bodyPr/>
        <a:lstStyle/>
        <a:p>
          <a:endParaRPr lang="en-US"/>
        </a:p>
      </dgm:t>
    </dgm:pt>
    <dgm:pt modelId="{4A15D90C-868F-49D8-AE06-967AC6BE7C4B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Content</a:t>
          </a:r>
        </a:p>
      </dgm:t>
    </dgm:pt>
    <dgm:pt modelId="{6C742B13-FCC1-488D-B82E-A210C039C861}" type="parTrans" cxnId="{8A374D5F-D84D-4EE9-8854-D2FBCFEA407E}">
      <dgm:prSet/>
      <dgm:spPr/>
      <dgm:t>
        <a:bodyPr/>
        <a:lstStyle/>
        <a:p>
          <a:endParaRPr lang="en-US"/>
        </a:p>
      </dgm:t>
    </dgm:pt>
    <dgm:pt modelId="{3936F0A0-8767-4316-B364-C3A95EBE7099}" type="sibTrans" cxnId="{8A374D5F-D84D-4EE9-8854-D2FBCFEA407E}">
      <dgm:prSet/>
      <dgm:spPr/>
      <dgm:t>
        <a:bodyPr/>
        <a:lstStyle/>
        <a:p>
          <a:endParaRPr lang="en-US"/>
        </a:p>
      </dgm:t>
    </dgm:pt>
    <dgm:pt modelId="{AA30392A-E67C-4469-959E-E1354EA100F3}">
      <dgm:prSet phldrT="[Text]"/>
      <dgm:spPr/>
      <dgm:t>
        <a:bodyPr/>
        <a:lstStyle/>
        <a:p>
          <a:r>
            <a:rPr lang="en-US" dirty="0"/>
            <a:t>Design</a:t>
          </a:r>
        </a:p>
      </dgm:t>
    </dgm:pt>
    <dgm:pt modelId="{7CD080FC-3E74-4331-86FC-7476002C9CBD}" type="parTrans" cxnId="{6764F017-F572-45C9-AFEF-C7F04A048699}">
      <dgm:prSet/>
      <dgm:spPr/>
      <dgm:t>
        <a:bodyPr/>
        <a:lstStyle/>
        <a:p>
          <a:endParaRPr lang="en-US"/>
        </a:p>
      </dgm:t>
    </dgm:pt>
    <dgm:pt modelId="{977A82C3-F6A9-449B-B296-AB85698E6444}" type="sibTrans" cxnId="{6764F017-F572-45C9-AFEF-C7F04A048699}">
      <dgm:prSet/>
      <dgm:spPr/>
      <dgm:t>
        <a:bodyPr/>
        <a:lstStyle/>
        <a:p>
          <a:endParaRPr lang="en-US"/>
        </a:p>
      </dgm:t>
    </dgm:pt>
    <dgm:pt modelId="{77A4991A-2EFE-4F24-AEC5-6199326E9581}">
      <dgm:prSet/>
      <dgm:spPr/>
      <dgm:t>
        <a:bodyPr/>
        <a:lstStyle/>
        <a:p>
          <a:endParaRPr lang="en-US" dirty="0"/>
        </a:p>
      </dgm:t>
    </dgm:pt>
    <dgm:pt modelId="{7FD894BA-5940-459F-A215-2AFC4DD3798C}" type="parTrans" cxnId="{DA1AE351-7834-4621-B3A0-406287DA7415}">
      <dgm:prSet/>
      <dgm:spPr/>
      <dgm:t>
        <a:bodyPr/>
        <a:lstStyle/>
        <a:p>
          <a:endParaRPr lang="en-US"/>
        </a:p>
      </dgm:t>
    </dgm:pt>
    <dgm:pt modelId="{B2D766E9-9CB8-4C37-B4F0-4EA829BED1CE}" type="sibTrans" cxnId="{DA1AE351-7834-4621-B3A0-406287DA7415}">
      <dgm:prSet/>
      <dgm:spPr/>
      <dgm:t>
        <a:bodyPr/>
        <a:lstStyle/>
        <a:p>
          <a:endParaRPr lang="en-US"/>
        </a:p>
      </dgm:t>
    </dgm:pt>
    <dgm:pt modelId="{600ADD2B-5744-4AC6-9638-7F2DC08FA999}">
      <dgm:prSet phldrT="[Text]"/>
      <dgm:spPr/>
      <dgm:t>
        <a:bodyPr/>
        <a:lstStyle/>
        <a:p>
          <a:r>
            <a:rPr lang="en-US" dirty="0"/>
            <a:t>Development</a:t>
          </a:r>
        </a:p>
      </dgm:t>
    </dgm:pt>
    <dgm:pt modelId="{27FE74B8-D301-4F86-BA4F-3E187E18AAD7}" type="parTrans" cxnId="{7205D2BB-2B15-40D8-8546-6B7B5EE260BD}">
      <dgm:prSet/>
      <dgm:spPr/>
      <dgm:t>
        <a:bodyPr/>
        <a:lstStyle/>
        <a:p>
          <a:endParaRPr lang="en-US"/>
        </a:p>
      </dgm:t>
    </dgm:pt>
    <dgm:pt modelId="{D7F50AF2-9AB8-453F-B04C-8623CCB66E0C}" type="sibTrans" cxnId="{7205D2BB-2B15-40D8-8546-6B7B5EE260BD}">
      <dgm:prSet/>
      <dgm:spPr/>
      <dgm:t>
        <a:bodyPr/>
        <a:lstStyle/>
        <a:p>
          <a:endParaRPr lang="en-US"/>
        </a:p>
      </dgm:t>
    </dgm:pt>
    <dgm:pt modelId="{EF0EF762-C26C-4CE6-86B7-102C98202175}">
      <dgm:prSet phldrT="[Text]"/>
      <dgm:spPr/>
      <dgm:t>
        <a:bodyPr/>
        <a:lstStyle/>
        <a:p>
          <a:r>
            <a:rPr lang="en-US" dirty="0"/>
            <a:t>Delivery</a:t>
          </a:r>
        </a:p>
      </dgm:t>
    </dgm:pt>
    <dgm:pt modelId="{86065817-7E90-4F94-AFCC-EDE851F4B486}" type="parTrans" cxnId="{EDB15BA9-834B-4315-A7F6-B0545FAAADF5}">
      <dgm:prSet/>
      <dgm:spPr/>
      <dgm:t>
        <a:bodyPr/>
        <a:lstStyle/>
        <a:p>
          <a:endParaRPr lang="en-US"/>
        </a:p>
      </dgm:t>
    </dgm:pt>
    <dgm:pt modelId="{58B395F6-5767-4A1A-8FF9-49BFCFB897BF}" type="sibTrans" cxnId="{EDB15BA9-834B-4315-A7F6-B0545FAAADF5}">
      <dgm:prSet/>
      <dgm:spPr/>
      <dgm:t>
        <a:bodyPr/>
        <a:lstStyle/>
        <a:p>
          <a:endParaRPr lang="en-US"/>
        </a:p>
      </dgm:t>
    </dgm:pt>
    <dgm:pt modelId="{8E7A0570-EC65-4127-9117-42D16F0EACD2}" type="pres">
      <dgm:prSet presAssocID="{B81FB40F-B618-4C39-BE3E-9802011F8B4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DD7FE0-E7BF-499C-9C7C-B7E35F5E8D8E}" type="pres">
      <dgm:prSet presAssocID="{EC807F2D-4FF8-4C19-9FEE-C33651088044}" presName="centerShape" presStyleLbl="node0" presStyleIdx="0" presStyleCnt="1"/>
      <dgm:spPr/>
      <dgm:t>
        <a:bodyPr/>
        <a:lstStyle/>
        <a:p>
          <a:endParaRPr lang="en-US"/>
        </a:p>
      </dgm:t>
    </dgm:pt>
    <dgm:pt modelId="{2FABFA5A-0051-4551-962C-026A3954C871}" type="pres">
      <dgm:prSet presAssocID="{C4AB5F98-F44F-48EA-9813-E4BF4DB5A007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B8774C6E-2F09-45FE-97CF-FAED1C428209}" type="pres">
      <dgm:prSet presAssocID="{FBA22FFB-819E-4E0A-A0CF-9FAB90B84D1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47DE9B-0509-419C-AEA9-D18BA05D8042}" type="pres">
      <dgm:prSet presAssocID="{983AEBEE-C945-4724-BAFA-9B2ABC788BE7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CAEE5D8E-ED05-48FC-BB4E-F7BCF36532AE}" type="pres">
      <dgm:prSet presAssocID="{7DE0DED8-04AC-4869-98C2-170F905BC50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1FE338-A426-48DA-9458-D900C10409D6}" type="pres">
      <dgm:prSet presAssocID="{3974277D-0FFC-4B55-AE2B-F380E1229D0A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354C83F3-FE79-4A60-AACE-7EAEA1C6B035}" type="pres">
      <dgm:prSet presAssocID="{1560AC80-8879-40E1-A69A-609ECE4E090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6A61D6-C9C8-4C22-8DB4-FFF83C3453B0}" type="pres">
      <dgm:prSet presAssocID="{73716525-1C4A-468F-AB28-563A96B047AA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656837AD-2942-48BB-9FCF-A4C39B91F2D3}" type="pres">
      <dgm:prSet presAssocID="{9119079E-42A0-4832-B282-BC0CB5DDF72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DF17E1-CCFA-4559-98AD-773B147D85D5}" srcId="{EC807F2D-4FF8-4C19-9FEE-C33651088044}" destId="{1560AC80-8879-40E1-A69A-609ECE4E090D}" srcOrd="2" destOrd="0" parTransId="{3974277D-0FFC-4B55-AE2B-F380E1229D0A}" sibTransId="{88320C61-9DE0-4A1D-BFA4-CC315063CB0E}"/>
    <dgm:cxn modelId="{E88AC80D-0A8E-4745-A08B-45BCA031BDB8}" type="presOf" srcId="{600ADD2B-5744-4AC6-9638-7F2DC08FA999}" destId="{656837AD-2942-48BB-9FCF-A4C39B91F2D3}" srcOrd="0" destOrd="1" presId="urn:microsoft.com/office/officeart/2005/8/layout/radial4"/>
    <dgm:cxn modelId="{F3B4ED23-1DF3-4FBC-ACD3-379F453D547D}" type="presOf" srcId="{B81FB40F-B618-4C39-BE3E-9802011F8B48}" destId="{8E7A0570-EC65-4127-9117-42D16F0EACD2}" srcOrd="0" destOrd="0" presId="urn:microsoft.com/office/officeart/2005/8/layout/radial4"/>
    <dgm:cxn modelId="{DA1AE351-7834-4621-B3A0-406287DA7415}" srcId="{1560AC80-8879-40E1-A69A-609ECE4E090D}" destId="{77A4991A-2EFE-4F24-AEC5-6199326E9581}" srcOrd="1" destOrd="0" parTransId="{7FD894BA-5940-459F-A215-2AFC4DD3798C}" sibTransId="{B2D766E9-9CB8-4C37-B4F0-4EA829BED1CE}"/>
    <dgm:cxn modelId="{FFD8FBAB-3459-4C92-A356-B5AF5077FFA3}" type="presOf" srcId="{4A15D90C-868F-49D8-AE06-967AC6BE7C4B}" destId="{CAEE5D8E-ED05-48FC-BB4E-F7BCF36532AE}" srcOrd="0" destOrd="1" presId="urn:microsoft.com/office/officeart/2005/8/layout/radial4"/>
    <dgm:cxn modelId="{16E8364F-6186-4460-A8BF-5D0A8E98E7FF}" type="presOf" srcId="{EC807F2D-4FF8-4C19-9FEE-C33651088044}" destId="{ABDD7FE0-E7BF-499C-9C7C-B7E35F5E8D8E}" srcOrd="0" destOrd="0" presId="urn:microsoft.com/office/officeart/2005/8/layout/radial4"/>
    <dgm:cxn modelId="{DC334997-4C23-4FE4-96F6-4A0ABCD4DAF7}" type="presOf" srcId="{C4AB5F98-F44F-48EA-9813-E4BF4DB5A007}" destId="{2FABFA5A-0051-4551-962C-026A3954C871}" srcOrd="0" destOrd="0" presId="urn:microsoft.com/office/officeart/2005/8/layout/radial4"/>
    <dgm:cxn modelId="{EDB15BA9-834B-4315-A7F6-B0545FAAADF5}" srcId="{9119079E-42A0-4832-B282-BC0CB5DDF72C}" destId="{EF0EF762-C26C-4CE6-86B7-102C98202175}" srcOrd="1" destOrd="0" parTransId="{86065817-7E90-4F94-AFCC-EDE851F4B486}" sibTransId="{58B395F6-5767-4A1A-8FF9-49BFCFB897BF}"/>
    <dgm:cxn modelId="{47E80ADC-9801-48D8-BD6E-BDE4B042FC37}" type="presOf" srcId="{1560AC80-8879-40E1-A69A-609ECE4E090D}" destId="{354C83F3-FE79-4A60-AACE-7EAEA1C6B035}" srcOrd="0" destOrd="0" presId="urn:microsoft.com/office/officeart/2005/8/layout/radial4"/>
    <dgm:cxn modelId="{022E3EDF-AD55-4B76-B9FD-65D925AA0CD3}" type="presOf" srcId="{77A4991A-2EFE-4F24-AEC5-6199326E9581}" destId="{354C83F3-FE79-4A60-AACE-7EAEA1C6B035}" srcOrd="0" destOrd="2" presId="urn:microsoft.com/office/officeart/2005/8/layout/radial4"/>
    <dgm:cxn modelId="{7205D2BB-2B15-40D8-8546-6B7B5EE260BD}" srcId="{9119079E-42A0-4832-B282-BC0CB5DDF72C}" destId="{600ADD2B-5744-4AC6-9638-7F2DC08FA999}" srcOrd="0" destOrd="0" parTransId="{27FE74B8-D301-4F86-BA4F-3E187E18AAD7}" sibTransId="{D7F50AF2-9AB8-453F-B04C-8623CCB66E0C}"/>
    <dgm:cxn modelId="{1DB5D354-37AC-49BC-9F3C-C1A31D25C7E1}" type="presOf" srcId="{9119079E-42A0-4832-B282-BC0CB5DDF72C}" destId="{656837AD-2942-48BB-9FCF-A4C39B91F2D3}" srcOrd="0" destOrd="0" presId="urn:microsoft.com/office/officeart/2005/8/layout/radial4"/>
    <dgm:cxn modelId="{A5A0CEEF-CC2D-4F6D-AC68-8FBCDB8A87EE}" type="presOf" srcId="{3974277D-0FFC-4B55-AE2B-F380E1229D0A}" destId="{D11FE338-A426-48DA-9458-D900C10409D6}" srcOrd="0" destOrd="0" presId="urn:microsoft.com/office/officeart/2005/8/layout/radial4"/>
    <dgm:cxn modelId="{8A374D5F-D84D-4EE9-8854-D2FBCFEA407E}" srcId="{7DE0DED8-04AC-4869-98C2-170F905BC50C}" destId="{4A15D90C-868F-49D8-AE06-967AC6BE7C4B}" srcOrd="0" destOrd="0" parTransId="{6C742B13-FCC1-488D-B82E-A210C039C861}" sibTransId="{3936F0A0-8767-4316-B364-C3A95EBE7099}"/>
    <dgm:cxn modelId="{13A90340-FE4E-407E-8DDC-0A9A981F52B3}" type="presOf" srcId="{983AEBEE-C945-4724-BAFA-9B2ABC788BE7}" destId="{6D47DE9B-0509-419C-AEA9-D18BA05D8042}" srcOrd="0" destOrd="0" presId="urn:microsoft.com/office/officeart/2005/8/layout/radial4"/>
    <dgm:cxn modelId="{2656AE4D-3956-4589-B26E-620E529F257C}" type="presOf" srcId="{FBA22FFB-819E-4E0A-A0CF-9FAB90B84D17}" destId="{B8774C6E-2F09-45FE-97CF-FAED1C428209}" srcOrd="0" destOrd="0" presId="urn:microsoft.com/office/officeart/2005/8/layout/radial4"/>
    <dgm:cxn modelId="{42D7BFEA-D66A-41B0-9855-499482D9EB05}" type="presOf" srcId="{AA30392A-E67C-4469-959E-E1354EA100F3}" destId="{354C83F3-FE79-4A60-AACE-7EAEA1C6B035}" srcOrd="0" destOrd="1" presId="urn:microsoft.com/office/officeart/2005/8/layout/radial4"/>
    <dgm:cxn modelId="{1951A637-0049-4BC2-B806-3F29804B1BCA}" srcId="{B81FB40F-B618-4C39-BE3E-9802011F8B48}" destId="{EC807F2D-4FF8-4C19-9FEE-C33651088044}" srcOrd="0" destOrd="0" parTransId="{8C8E960E-2452-4F68-AD34-F3C09F5479EA}" sibTransId="{4FDC1637-E025-4872-9AA4-A9946B68E708}"/>
    <dgm:cxn modelId="{6764F017-F572-45C9-AFEF-C7F04A048699}" srcId="{1560AC80-8879-40E1-A69A-609ECE4E090D}" destId="{AA30392A-E67C-4469-959E-E1354EA100F3}" srcOrd="0" destOrd="0" parTransId="{7CD080FC-3E74-4331-86FC-7476002C9CBD}" sibTransId="{977A82C3-F6A9-449B-B296-AB85698E6444}"/>
    <dgm:cxn modelId="{F2DAA39C-3302-4E35-9DF3-19292A306858}" srcId="{EC807F2D-4FF8-4C19-9FEE-C33651088044}" destId="{FBA22FFB-819E-4E0A-A0CF-9FAB90B84D17}" srcOrd="0" destOrd="0" parTransId="{C4AB5F98-F44F-48EA-9813-E4BF4DB5A007}" sibTransId="{619493D0-BCA0-4850-9281-5568CB385C48}"/>
    <dgm:cxn modelId="{1FB0F87C-02D4-4E73-82D5-D84B62784941}" srcId="{EC807F2D-4FF8-4C19-9FEE-C33651088044}" destId="{9119079E-42A0-4832-B282-BC0CB5DDF72C}" srcOrd="3" destOrd="0" parTransId="{73716525-1C4A-468F-AB28-563A96B047AA}" sibTransId="{0281437E-BAD2-488E-BBEA-51286DDFDCC3}"/>
    <dgm:cxn modelId="{D9F0ACA2-4FD5-4DB9-AAF6-848B3F0D66B3}" srcId="{EC807F2D-4FF8-4C19-9FEE-C33651088044}" destId="{7DE0DED8-04AC-4869-98C2-170F905BC50C}" srcOrd="1" destOrd="0" parTransId="{983AEBEE-C945-4724-BAFA-9B2ABC788BE7}" sibTransId="{40DE24A6-26F6-46D9-AF51-9CC3D54ED4BB}"/>
    <dgm:cxn modelId="{9CC493D6-78E8-4E57-8B80-B0F228AEFCB9}" type="presOf" srcId="{7DE0DED8-04AC-4869-98C2-170F905BC50C}" destId="{CAEE5D8E-ED05-48FC-BB4E-F7BCF36532AE}" srcOrd="0" destOrd="0" presId="urn:microsoft.com/office/officeart/2005/8/layout/radial4"/>
    <dgm:cxn modelId="{04DD410B-7806-4756-A6E2-843CA727C940}" type="presOf" srcId="{73716525-1C4A-468F-AB28-563A96B047AA}" destId="{9C6A61D6-C9C8-4C22-8DB4-FFF83C3453B0}" srcOrd="0" destOrd="0" presId="urn:microsoft.com/office/officeart/2005/8/layout/radial4"/>
    <dgm:cxn modelId="{DE44D1D6-AC90-4A0B-8246-5E835F222E81}" type="presOf" srcId="{EF0EF762-C26C-4CE6-86B7-102C98202175}" destId="{656837AD-2942-48BB-9FCF-A4C39B91F2D3}" srcOrd="0" destOrd="2" presId="urn:microsoft.com/office/officeart/2005/8/layout/radial4"/>
    <dgm:cxn modelId="{A1507CDB-836F-4ABD-B4BE-8F5A363CC03D}" type="presParOf" srcId="{8E7A0570-EC65-4127-9117-42D16F0EACD2}" destId="{ABDD7FE0-E7BF-499C-9C7C-B7E35F5E8D8E}" srcOrd="0" destOrd="0" presId="urn:microsoft.com/office/officeart/2005/8/layout/radial4"/>
    <dgm:cxn modelId="{38AD011D-8A7B-4A20-9C46-C9B267EB1EEC}" type="presParOf" srcId="{8E7A0570-EC65-4127-9117-42D16F0EACD2}" destId="{2FABFA5A-0051-4551-962C-026A3954C871}" srcOrd="1" destOrd="0" presId="urn:microsoft.com/office/officeart/2005/8/layout/radial4"/>
    <dgm:cxn modelId="{32197664-93B6-447B-9599-99415E13935D}" type="presParOf" srcId="{8E7A0570-EC65-4127-9117-42D16F0EACD2}" destId="{B8774C6E-2F09-45FE-97CF-FAED1C428209}" srcOrd="2" destOrd="0" presId="urn:microsoft.com/office/officeart/2005/8/layout/radial4"/>
    <dgm:cxn modelId="{A0762185-4B43-4BE1-85B8-B44400518F61}" type="presParOf" srcId="{8E7A0570-EC65-4127-9117-42D16F0EACD2}" destId="{6D47DE9B-0509-419C-AEA9-D18BA05D8042}" srcOrd="3" destOrd="0" presId="urn:microsoft.com/office/officeart/2005/8/layout/radial4"/>
    <dgm:cxn modelId="{609B219C-92C3-4EBE-A7D0-2F1C58E475D3}" type="presParOf" srcId="{8E7A0570-EC65-4127-9117-42D16F0EACD2}" destId="{CAEE5D8E-ED05-48FC-BB4E-F7BCF36532AE}" srcOrd="4" destOrd="0" presId="urn:microsoft.com/office/officeart/2005/8/layout/radial4"/>
    <dgm:cxn modelId="{007CB705-B4D5-40D9-9428-1849950C0614}" type="presParOf" srcId="{8E7A0570-EC65-4127-9117-42D16F0EACD2}" destId="{D11FE338-A426-48DA-9458-D900C10409D6}" srcOrd="5" destOrd="0" presId="urn:microsoft.com/office/officeart/2005/8/layout/radial4"/>
    <dgm:cxn modelId="{4F49ACDD-4D26-4F7F-BC6B-EA874ECEEB4D}" type="presParOf" srcId="{8E7A0570-EC65-4127-9117-42D16F0EACD2}" destId="{354C83F3-FE79-4A60-AACE-7EAEA1C6B035}" srcOrd="6" destOrd="0" presId="urn:microsoft.com/office/officeart/2005/8/layout/radial4"/>
    <dgm:cxn modelId="{0233BE61-B695-46DE-ABCF-64DBCC798E03}" type="presParOf" srcId="{8E7A0570-EC65-4127-9117-42D16F0EACD2}" destId="{9C6A61D6-C9C8-4C22-8DB4-FFF83C3453B0}" srcOrd="7" destOrd="0" presId="urn:microsoft.com/office/officeart/2005/8/layout/radial4"/>
    <dgm:cxn modelId="{21B860C3-265A-41BA-AB9D-A848CC5572BC}" type="presParOf" srcId="{8E7A0570-EC65-4127-9117-42D16F0EACD2}" destId="{656837AD-2942-48BB-9FCF-A4C39B91F2D3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02299B-DF1C-40B3-A5F7-55CDEE8DDF87}">
      <dsp:nvSpPr>
        <dsp:cNvPr id="0" name=""/>
        <dsp:cNvSpPr/>
      </dsp:nvSpPr>
      <dsp:spPr>
        <a:xfrm>
          <a:off x="4822" y="448369"/>
          <a:ext cx="4216598" cy="4216598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32053" tIns="22860" rIns="232053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/>
            <a:t>We control entry to the regulated market </a:t>
          </a:r>
        </a:p>
      </dsp:txBody>
      <dsp:txXfrm>
        <a:off x="622328" y="1065875"/>
        <a:ext cx="2981586" cy="2981586"/>
      </dsp:txXfrm>
    </dsp:sp>
    <dsp:sp modelId="{A9FFCDA8-6513-4005-AB7F-CE72FC56F4E6}">
      <dsp:nvSpPr>
        <dsp:cNvPr id="0" name=""/>
        <dsp:cNvSpPr/>
      </dsp:nvSpPr>
      <dsp:spPr>
        <a:xfrm>
          <a:off x="3378100" y="448369"/>
          <a:ext cx="4216598" cy="4216598"/>
        </a:xfrm>
        <a:prstGeom prst="ellipse">
          <a:avLst/>
        </a:prstGeom>
        <a:solidFill>
          <a:schemeClr val="accent5">
            <a:alpha val="50000"/>
            <a:hueOff val="2430103"/>
            <a:satOff val="13438"/>
            <a:lumOff val="-7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32053" tIns="22860" rIns="232053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/>
            <a:t>We control the legal framework through the Conditions of Recognition </a:t>
          </a:r>
        </a:p>
      </dsp:txBody>
      <dsp:txXfrm>
        <a:off x="3995606" y="1065875"/>
        <a:ext cx="2981586" cy="2981586"/>
      </dsp:txXfrm>
    </dsp:sp>
    <dsp:sp modelId="{DD0AC619-929E-431E-95E2-CB9FADBE047D}">
      <dsp:nvSpPr>
        <dsp:cNvPr id="0" name=""/>
        <dsp:cNvSpPr/>
      </dsp:nvSpPr>
      <dsp:spPr>
        <a:xfrm>
          <a:off x="6751379" y="448369"/>
          <a:ext cx="4216598" cy="4216598"/>
        </a:xfrm>
        <a:prstGeom prst="ellipse">
          <a:avLst/>
        </a:prstGeom>
        <a:solidFill>
          <a:schemeClr val="accent5">
            <a:alpha val="50000"/>
            <a:hueOff val="4860207"/>
            <a:satOff val="26875"/>
            <a:lumOff val="-141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32053" tIns="22860" rIns="232053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/>
            <a:t>We take a variety of different forms of action to drive and enforce compliance</a:t>
          </a:r>
        </a:p>
      </dsp:txBody>
      <dsp:txXfrm>
        <a:off x="7368885" y="1065875"/>
        <a:ext cx="2981586" cy="29815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D7FE0-E7BF-499C-9C7C-B7E35F5E8D8E}">
      <dsp:nvSpPr>
        <dsp:cNvPr id="0" name=""/>
        <dsp:cNvSpPr/>
      </dsp:nvSpPr>
      <dsp:spPr>
        <a:xfrm>
          <a:off x="3962047" y="2711276"/>
          <a:ext cx="2589072" cy="25890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/>
            <a:t>Reform</a:t>
          </a:r>
        </a:p>
      </dsp:txBody>
      <dsp:txXfrm>
        <a:off x="4341208" y="3090437"/>
        <a:ext cx="1830750" cy="1830750"/>
      </dsp:txXfrm>
    </dsp:sp>
    <dsp:sp modelId="{2FABFA5A-0051-4551-962C-026A3954C871}">
      <dsp:nvSpPr>
        <dsp:cNvPr id="0" name=""/>
        <dsp:cNvSpPr/>
      </dsp:nvSpPr>
      <dsp:spPr>
        <a:xfrm rot="11700000">
          <a:off x="2004367" y="3023518"/>
          <a:ext cx="1926315" cy="73788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8774C6E-2F09-45FE-97CF-FAED1C428209}">
      <dsp:nvSpPr>
        <dsp:cNvPr id="0" name=""/>
        <dsp:cNvSpPr/>
      </dsp:nvSpPr>
      <dsp:spPr>
        <a:xfrm>
          <a:off x="807376" y="2159329"/>
          <a:ext cx="2459619" cy="19676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Market reform</a:t>
          </a:r>
        </a:p>
      </dsp:txBody>
      <dsp:txXfrm>
        <a:off x="865008" y="2216961"/>
        <a:ext cx="2344355" cy="1852431"/>
      </dsp:txXfrm>
    </dsp:sp>
    <dsp:sp modelId="{6D47DE9B-0509-419C-AEA9-D18BA05D8042}">
      <dsp:nvSpPr>
        <dsp:cNvPr id="0" name=""/>
        <dsp:cNvSpPr/>
      </dsp:nvSpPr>
      <dsp:spPr>
        <a:xfrm rot="14700000">
          <a:off x="3291902" y="1489094"/>
          <a:ext cx="1926315" cy="73788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AEE5D8E-ED05-48FC-BB4E-F7BCF36532AE}">
      <dsp:nvSpPr>
        <dsp:cNvPr id="0" name=""/>
        <dsp:cNvSpPr/>
      </dsp:nvSpPr>
      <dsp:spPr>
        <a:xfrm>
          <a:off x="2618202" y="1272"/>
          <a:ext cx="2459619" cy="19676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055" tIns="59055" rIns="59055" bIns="59055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>
              <a:solidFill>
                <a:schemeClr val="tx1"/>
              </a:solidFill>
            </a:rPr>
            <a:t>Policy &amp; qualification purpose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tx1"/>
              </a:solidFill>
            </a:rPr>
            <a:t>Content</a:t>
          </a:r>
        </a:p>
      </dsp:txBody>
      <dsp:txXfrm>
        <a:off x="2675834" y="58904"/>
        <a:ext cx="2344355" cy="1852431"/>
      </dsp:txXfrm>
    </dsp:sp>
    <dsp:sp modelId="{D11FE338-A426-48DA-9458-D900C10409D6}">
      <dsp:nvSpPr>
        <dsp:cNvPr id="0" name=""/>
        <dsp:cNvSpPr/>
      </dsp:nvSpPr>
      <dsp:spPr>
        <a:xfrm rot="17700000">
          <a:off x="5294950" y="1489094"/>
          <a:ext cx="1926315" cy="73788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54C83F3-FE79-4A60-AACE-7EAEA1C6B035}">
      <dsp:nvSpPr>
        <dsp:cNvPr id="0" name=""/>
        <dsp:cNvSpPr/>
      </dsp:nvSpPr>
      <dsp:spPr>
        <a:xfrm>
          <a:off x="5435346" y="1272"/>
          <a:ext cx="2459619" cy="19676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055" tIns="59055" rIns="59055" bIns="59055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Employer leadership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Design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/>
        </a:p>
      </dsp:txBody>
      <dsp:txXfrm>
        <a:off x="5492978" y="58904"/>
        <a:ext cx="2344355" cy="1852431"/>
      </dsp:txXfrm>
    </dsp:sp>
    <dsp:sp modelId="{9C6A61D6-C9C8-4C22-8DB4-FFF83C3453B0}">
      <dsp:nvSpPr>
        <dsp:cNvPr id="0" name=""/>
        <dsp:cNvSpPr/>
      </dsp:nvSpPr>
      <dsp:spPr>
        <a:xfrm rot="20700000">
          <a:off x="6582484" y="3023518"/>
          <a:ext cx="1926315" cy="73788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6837AD-2942-48BB-9FCF-A4C39B91F2D3}">
      <dsp:nvSpPr>
        <dsp:cNvPr id="0" name=""/>
        <dsp:cNvSpPr/>
      </dsp:nvSpPr>
      <dsp:spPr>
        <a:xfrm>
          <a:off x="7246171" y="2159329"/>
          <a:ext cx="2459619" cy="19676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055" tIns="59055" rIns="59055" bIns="59055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System readiness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Development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Delivery</a:t>
          </a:r>
        </a:p>
      </dsp:txBody>
      <dsp:txXfrm>
        <a:off x="7303803" y="2216961"/>
        <a:ext cx="2344355" cy="18524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9525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C7DC7-6E7D-4388-BB28-F7F9844511D1}" type="datetimeFigureOut">
              <a:rPr lang="en-GB" smtClean="0"/>
              <a:t>01/12/2017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2296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688" y="4751388"/>
            <a:ext cx="5392737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9525" y="9377363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F7F55-BA0D-4DCF-968E-5BB9BE6EF0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537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F7F55-BA0D-4DCF-968E-5BB9BE6EF06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53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98B81-8E4F-429E-A573-96E09ADC15C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814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98B81-8E4F-429E-A573-96E09ADC15C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916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98B81-8E4F-429E-A573-96E09ADC15C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915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98B81-8E4F-429E-A573-96E09ADC15C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760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98B81-8E4F-429E-A573-96E09ADC15C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802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98B81-8E4F-429E-A573-96E09ADC15C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079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98B81-8E4F-429E-A573-96E09ADC15C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0887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98B81-8E4F-429E-A573-96E09ADC15C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318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98B81-8E4F-429E-A573-96E09ADC15C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7379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98B81-8E4F-429E-A573-96E09ADC15C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879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F7F55-BA0D-4DCF-968E-5BB9BE6EF06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1033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98B81-8E4F-429E-A573-96E09ADC15C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8662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98B81-8E4F-429E-A573-96E09ADC15C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0820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98B81-8E4F-429E-A573-96E09ADC15C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3461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98B81-8E4F-429E-A573-96E09ADC15C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6779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98B81-8E4F-429E-A573-96E09ADC15C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6492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98B81-8E4F-429E-A573-96E09ADC15C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0055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D30C55-053B-4B45-A537-EB90960D3A22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5625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98B81-8E4F-429E-A573-96E09ADC15C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2434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98B81-8E4F-429E-A573-96E09ADC15C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0572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98B81-8E4F-429E-A573-96E09ADC15C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814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F7F55-BA0D-4DCF-968E-5BB9BE6EF06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5657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98B81-8E4F-429E-A573-96E09ADC15C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5855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98B81-8E4F-429E-A573-96E09ADC15C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0744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98B81-8E4F-429E-A573-96E09ADC15C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7335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sz="11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D30C55-053B-4B45-A537-EB90960D3A22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6910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98B81-8E4F-429E-A573-96E09ADC15C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961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98B81-8E4F-429E-A573-96E09ADC15C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1009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F7F55-BA0D-4DCF-968E-5BB9BE6EF063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1629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D30C55-053B-4B45-A537-EB90960D3A22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5933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F7F55-BA0D-4DCF-968E-5BB9BE6EF063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0838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D30C55-053B-4B45-A537-EB90960D3A22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921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98B81-8E4F-429E-A573-96E09ADC15C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091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D30C55-053B-4B45-A537-EB90960D3A22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5887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D30C55-053B-4B45-A537-EB90960D3A22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1349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D30C55-053B-4B45-A537-EB90960D3A22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1348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F7F55-BA0D-4DCF-968E-5BB9BE6EF063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0126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F7F55-BA0D-4DCF-968E-5BB9BE6EF063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1511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D30C55-053B-4B45-A537-EB90960D3A22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3115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D30C55-053B-4B45-A537-EB90960D3A22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1527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D30C55-053B-4B45-A537-EB90960D3A22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7688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D30C55-053B-4B45-A537-EB90960D3A22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6837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D30C55-053B-4B45-A537-EB90960D3A22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413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98B81-8E4F-429E-A573-96E09ADC15C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0764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F7F55-BA0D-4DCF-968E-5BB9BE6EF063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730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D30C55-053B-4B45-A537-EB90960D3A22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7300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F7F55-BA0D-4DCF-968E-5BB9BE6EF063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94924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F7F55-BA0D-4DCF-968E-5BB9BE6EF063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6652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F7F55-BA0D-4DCF-968E-5BB9BE6EF063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8943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F7F55-BA0D-4DCF-968E-5BB9BE6EF063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9422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F7F55-BA0D-4DCF-968E-5BB9BE6EF063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346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F7F55-BA0D-4DCF-968E-5BB9BE6EF063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2010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F7F55-BA0D-4DCF-968E-5BB9BE6EF063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52572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F7F55-BA0D-4DCF-968E-5BB9BE6EF063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624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98B81-8E4F-429E-A573-96E09ADC15C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18761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75" y="963613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3D2D1-94B8-4816-905A-3C3AF0F756A0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08332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75" y="963613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3D2D1-94B8-4816-905A-3C3AF0F756A0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17418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F7F55-BA0D-4DCF-968E-5BB9BE6EF063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27136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F7F55-BA0D-4DCF-968E-5BB9BE6EF063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8525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F7F55-BA0D-4DCF-968E-5BB9BE6EF063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19338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85A261-24C8-42E0-B943-D9DC0F2641C4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62117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1EF716-C41A-4212-BA0E-F358951B123D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9632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D30C55-053B-4B45-A537-EB90960D3A22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57123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F7F55-BA0D-4DCF-968E-5BB9BE6EF063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21819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F7F55-BA0D-4DCF-968E-5BB9BE6EF063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21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98B81-8E4F-429E-A573-96E09ADC15C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18956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F7F55-BA0D-4DCF-968E-5BB9BE6EF063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92339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D30C55-053B-4B45-A537-EB90960D3A22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71327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B2BB82-FED4-422B-AFC2-A799256ECCB0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57502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B2BB82-FED4-422B-AFC2-A799256ECCB0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30724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F7F55-BA0D-4DCF-968E-5BB9BE6EF063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08819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D30C55-053B-4B45-A537-EB90960D3A22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833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F7F55-BA0D-4DCF-968E-5BB9BE6EF063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67166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F7F55-BA0D-4DCF-968E-5BB9BE6EF063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83345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F7F55-BA0D-4DCF-968E-5BB9BE6EF063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48055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F7F55-BA0D-4DCF-968E-5BB9BE6EF063}" type="slidenum">
              <a:rPr lang="en-GB" smtClean="0"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219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D30C55-053B-4B45-A537-EB90960D3A22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69103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F7F55-BA0D-4DCF-968E-5BB9BE6EF063}" type="slidenum">
              <a:rPr lang="en-GB" smtClean="0"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20468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F7F55-BA0D-4DCF-968E-5BB9BE6EF063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120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98B81-8E4F-429E-A573-96E09ADC15C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538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58EF-15DD-4653-94C5-39E884CF9A5A}" type="datetimeFigureOut">
              <a:rPr lang="en-GB" smtClean="0"/>
              <a:t>01/12/2017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C907-A6DD-41E8-81DE-CA894EA2A1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564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58EF-15DD-4653-94C5-39E884CF9A5A}" type="datetimeFigureOut">
              <a:rPr lang="en-GB" smtClean="0"/>
              <a:t>01/12/2017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C907-A6DD-41E8-81DE-CA894EA2A1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19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58EF-15DD-4653-94C5-39E884CF9A5A}" type="datetimeFigureOut">
              <a:rPr lang="en-GB" smtClean="0"/>
              <a:t>01/12/2017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C907-A6DD-41E8-81DE-CA894EA2A1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058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5338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2300" y="3645024"/>
            <a:ext cx="10363200" cy="503237"/>
          </a:xfrm>
        </p:spPr>
        <p:txBody>
          <a:bodyPr/>
          <a:lstStyle>
            <a:lvl1pPr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2300" y="4509120"/>
            <a:ext cx="8534400" cy="1008112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23371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1220946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32479" y="2251883"/>
            <a:ext cx="10363200" cy="503237"/>
          </a:xfrm>
        </p:spPr>
        <p:txBody>
          <a:bodyPr/>
          <a:lstStyle>
            <a:lvl1pPr>
              <a:defRPr sz="3600" baseline="0">
                <a:solidFill>
                  <a:srgbClr val="A0558F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32479" y="3121608"/>
            <a:ext cx="8534400" cy="1027472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A0558F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22660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desig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8" y="14096"/>
            <a:ext cx="12192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28048" y="2420888"/>
            <a:ext cx="5184576" cy="1800200"/>
          </a:xfrm>
        </p:spPr>
        <p:txBody>
          <a:bodyPr/>
          <a:lstStyle>
            <a:lvl1pPr>
              <a:defRPr sz="3600">
                <a:solidFill>
                  <a:srgbClr val="A0558F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28048" y="4509120"/>
            <a:ext cx="5184576" cy="1368152"/>
          </a:xfrm>
        </p:spPr>
        <p:txBody>
          <a:bodyPr/>
          <a:lstStyle>
            <a:lvl1pPr marL="0" inden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A0558F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978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00" y="1268760"/>
            <a:ext cx="10972800" cy="5112568"/>
          </a:xfrm>
        </p:spPr>
        <p:txBody>
          <a:bodyPr/>
          <a:lstStyle>
            <a:lvl1pPr marL="313200" indent="-313200">
              <a:buClr>
                <a:srgbClr val="A0558F"/>
              </a:buClr>
              <a:buFont typeface="Arial" panose="020B0604020202020204" pitchFamily="34" charset="0"/>
              <a:buChar char="■"/>
              <a:defRPr sz="2400"/>
            </a:lvl1pPr>
            <a:lvl2pPr marL="625475" indent="-301625">
              <a:buClr>
                <a:srgbClr val="A0558F"/>
              </a:buClr>
              <a:buFont typeface="Arial" panose="020B0604020202020204" pitchFamily="34" charset="0"/>
              <a:buChar char="□"/>
              <a:defRPr sz="2200"/>
            </a:lvl2pPr>
            <a:lvl3pPr marL="893763" indent="-247650">
              <a:buClr>
                <a:srgbClr val="A0558F"/>
              </a:buClr>
              <a:buFont typeface="Arial" panose="020B0604020202020204" pitchFamily="34" charset="0"/>
              <a:buChar char="▪"/>
              <a:defRPr sz="2000"/>
            </a:lvl3pPr>
            <a:lvl4pPr marL="1257300" indent="-255588">
              <a:buClr>
                <a:srgbClr val="A0558F"/>
              </a:buClr>
              <a:buFont typeface="Arial" panose="020B0604020202020204" pitchFamily="34" charset="0"/>
              <a:buChar char="▫"/>
              <a:defRPr sz="1800"/>
            </a:lvl4pPr>
            <a:lvl5pPr marL="1526400" indent="-255600">
              <a:buClr>
                <a:srgbClr val="A0558F"/>
              </a:buClr>
              <a:buFont typeface="Arial" panose="020B0604020202020204" pitchFamily="34" charset="0"/>
              <a:buChar char="›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This is the title of the slide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7DF1B6-C671-489A-9CCF-A0C77BDAD2A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36319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This is the title of the slide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8D07B6D-A6D1-48F1-8CC7-31EF9C9AB6F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39620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2300" y="1268760"/>
            <a:ext cx="5384800" cy="5112568"/>
          </a:xfrm>
        </p:spPr>
        <p:txBody>
          <a:bodyPr/>
          <a:lstStyle>
            <a:lvl1pPr marL="313200" indent="-313200">
              <a:buClr>
                <a:srgbClr val="A0558F"/>
              </a:buClr>
              <a:buFont typeface="Arial" panose="020B0604020202020204" pitchFamily="34" charset="0"/>
              <a:buChar char="■"/>
              <a:defRPr sz="2400"/>
            </a:lvl1pPr>
            <a:lvl2pPr marL="626400" indent="-302400">
              <a:buClr>
                <a:srgbClr val="A0558F"/>
              </a:buClr>
              <a:buFont typeface="Arial" panose="020B0604020202020204" pitchFamily="34" charset="0"/>
              <a:buChar char="□"/>
              <a:defRPr sz="2200"/>
            </a:lvl2pPr>
            <a:lvl3pPr marL="892800" indent="-248400">
              <a:buClr>
                <a:srgbClr val="A0558F"/>
              </a:buClr>
              <a:buFont typeface="Arial" panose="020B0604020202020204" pitchFamily="34" charset="0"/>
              <a:buChar char="▪"/>
              <a:defRPr sz="2000"/>
            </a:lvl3pPr>
            <a:lvl4pPr marL="1256400" indent="-255600">
              <a:buClr>
                <a:srgbClr val="A0558F"/>
              </a:buClr>
              <a:buFont typeface="Arial" panose="020B0604020202020204" pitchFamily="34" charset="0"/>
              <a:buChar char="▫"/>
              <a:defRPr sz="1800"/>
            </a:lvl4pPr>
            <a:lvl5pPr marL="1525588" indent="-255588">
              <a:buClr>
                <a:srgbClr val="A0558F"/>
              </a:buClr>
              <a:buFont typeface="Arial" panose="020B0604020202020204" pitchFamily="34" charset="0"/>
              <a:buChar char="›"/>
              <a:defRPr sz="1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0" y="1268760"/>
            <a:ext cx="5384800" cy="5112568"/>
          </a:xfrm>
        </p:spPr>
        <p:txBody>
          <a:bodyPr/>
          <a:lstStyle>
            <a:lvl1pPr marL="313200" indent="-313200">
              <a:buClr>
                <a:srgbClr val="A0558F"/>
              </a:buClr>
              <a:buFont typeface="Arial" panose="020B0604020202020204" pitchFamily="34" charset="0"/>
              <a:buChar char="■"/>
              <a:defRPr sz="2400"/>
            </a:lvl1pPr>
            <a:lvl2pPr marL="626400" indent="-302400">
              <a:buClr>
                <a:srgbClr val="A0558F"/>
              </a:buClr>
              <a:buFont typeface="Arial" panose="020B0604020202020204" pitchFamily="34" charset="0"/>
              <a:buChar char="□"/>
              <a:defRPr sz="2200"/>
            </a:lvl2pPr>
            <a:lvl3pPr marL="892800" indent="-248400">
              <a:buClr>
                <a:srgbClr val="A0558F"/>
              </a:buClr>
              <a:buFont typeface="Arial" panose="020B0604020202020204" pitchFamily="34" charset="0"/>
              <a:buChar char="▪"/>
              <a:defRPr sz="2000"/>
            </a:lvl3pPr>
            <a:lvl4pPr marL="1163638" indent="-255588">
              <a:buClr>
                <a:srgbClr val="A0558F"/>
              </a:buClr>
              <a:buFont typeface="Arial" panose="020B0604020202020204" pitchFamily="34" charset="0"/>
              <a:buChar char="▫"/>
              <a:defRPr sz="1800"/>
            </a:lvl4pPr>
            <a:lvl5pPr marL="1431925" indent="-255588">
              <a:buClr>
                <a:srgbClr val="A0558F"/>
              </a:buClr>
              <a:buFont typeface="Arial" panose="020B0604020202020204" pitchFamily="34" charset="0"/>
              <a:buChar char="›"/>
              <a:defRPr sz="1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This is the title of the slide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2B45819-2E4E-4FA4-BCD1-47DD4E8BA85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34997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1257303"/>
            <a:ext cx="5386917" cy="5875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916832"/>
            <a:ext cx="5386917" cy="4464495"/>
          </a:xfrm>
        </p:spPr>
        <p:txBody>
          <a:bodyPr/>
          <a:lstStyle>
            <a:lvl1pPr marL="313200" indent="-313200">
              <a:buClr>
                <a:srgbClr val="A0558F"/>
              </a:buClr>
              <a:buFont typeface="Arial" panose="020B0604020202020204" pitchFamily="34" charset="0"/>
              <a:buChar char="■"/>
              <a:defRPr sz="2400"/>
            </a:lvl1pPr>
            <a:lvl2pPr marL="626400" indent="-302400">
              <a:buClr>
                <a:srgbClr val="A0558F"/>
              </a:buClr>
              <a:buFont typeface="Arial" panose="020B0604020202020204" pitchFamily="34" charset="0"/>
              <a:buChar char="□"/>
              <a:defRPr sz="2200"/>
            </a:lvl2pPr>
            <a:lvl3pPr marL="892800" indent="-255600">
              <a:buClr>
                <a:srgbClr val="A0558F"/>
              </a:buClr>
              <a:buFont typeface="Arial" panose="020B0604020202020204" pitchFamily="34" charset="0"/>
              <a:buChar char="▪"/>
              <a:defRPr sz="2000"/>
            </a:lvl3pPr>
            <a:lvl4pPr marL="1256400" indent="-255600">
              <a:buClr>
                <a:srgbClr val="A0558F"/>
              </a:buClr>
              <a:buFont typeface="Arial" panose="020B0604020202020204" pitchFamily="34" charset="0"/>
              <a:buChar char="▫"/>
              <a:defRPr sz="1800"/>
            </a:lvl4pPr>
            <a:lvl5pPr marL="1526400" indent="-255600">
              <a:buClr>
                <a:srgbClr val="A0558F"/>
              </a:buClr>
              <a:buFont typeface="Arial" panose="020B0604020202020204" pitchFamily="34" charset="0"/>
              <a:buChar char="›"/>
              <a:defRPr sz="18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257304"/>
            <a:ext cx="5389033" cy="587521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1916832"/>
            <a:ext cx="5389033" cy="4464495"/>
          </a:xfrm>
        </p:spPr>
        <p:txBody>
          <a:bodyPr/>
          <a:lstStyle>
            <a:lvl1pPr marL="313200" indent="-313200">
              <a:buClr>
                <a:srgbClr val="A0558F"/>
              </a:buClr>
              <a:buFont typeface="Arial" panose="020B0604020202020204" pitchFamily="34" charset="0"/>
              <a:buChar char="■"/>
              <a:defRPr sz="2400"/>
            </a:lvl1pPr>
            <a:lvl2pPr marL="626400" indent="-302400">
              <a:buClr>
                <a:srgbClr val="A0558F"/>
              </a:buClr>
              <a:buFont typeface="Arial" panose="020B0604020202020204" pitchFamily="34" charset="0"/>
              <a:buChar char="□"/>
              <a:defRPr sz="2200"/>
            </a:lvl2pPr>
            <a:lvl3pPr marL="892800" indent="-255600">
              <a:buClr>
                <a:srgbClr val="A0558F"/>
              </a:buClr>
              <a:buFont typeface="Arial" panose="020B0604020202020204" pitchFamily="34" charset="0"/>
              <a:buChar char="▪"/>
              <a:defRPr sz="2000"/>
            </a:lvl3pPr>
            <a:lvl4pPr marL="1256400" indent="-255600">
              <a:buClr>
                <a:srgbClr val="A0558F"/>
              </a:buClr>
              <a:buFont typeface="Arial" panose="020B0604020202020204" pitchFamily="34" charset="0"/>
              <a:buChar char="▫"/>
              <a:defRPr sz="1800"/>
            </a:lvl4pPr>
            <a:lvl5pPr marL="1526400" indent="-255600">
              <a:buClr>
                <a:srgbClr val="A0558F"/>
              </a:buClr>
              <a:buFont typeface="Arial" panose="020B0604020202020204" pitchFamily="34" charset="0"/>
              <a:buChar char="›"/>
              <a:defRPr sz="18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2306" y="404818"/>
            <a:ext cx="8462433" cy="5746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This is the title of the slide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E3A339-61AD-420B-95DD-C26F1B35C3F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98257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This is the title of the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B697E3F-FCCB-48F8-A269-FE39B7E5A03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64859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58EF-15DD-4653-94C5-39E884CF9A5A}" type="datetimeFigureOut">
              <a:rPr lang="en-GB" smtClean="0"/>
              <a:t>01/12/2017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C907-A6DD-41E8-81DE-CA894EA2A1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788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This is the title of the slide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96DAF4-2BBC-445B-9241-650823A5057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97600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268761"/>
            <a:ext cx="6815667" cy="5112568"/>
          </a:xfrm>
        </p:spPr>
        <p:txBody>
          <a:bodyPr/>
          <a:lstStyle>
            <a:lvl1pPr marL="313200" indent="-313200">
              <a:buClr>
                <a:srgbClr val="A0558F"/>
              </a:buClr>
              <a:buFont typeface="Arial" panose="020B0604020202020204" pitchFamily="34" charset="0"/>
              <a:buChar char="■"/>
              <a:defRPr sz="2200"/>
            </a:lvl1pPr>
            <a:lvl2pPr marL="626400" indent="-302400">
              <a:buClr>
                <a:srgbClr val="A0558F"/>
              </a:buClr>
              <a:buFont typeface="Arial" panose="020B0604020202020204" pitchFamily="34" charset="0"/>
              <a:buChar char="□"/>
              <a:defRPr sz="2200"/>
            </a:lvl2pPr>
            <a:lvl3pPr marL="892800" indent="-255600">
              <a:buClr>
                <a:srgbClr val="A0558F"/>
              </a:buClr>
              <a:buFont typeface="Arial" panose="020B0604020202020204" pitchFamily="34" charset="0"/>
              <a:buChar char="▪"/>
              <a:defRPr sz="2000"/>
            </a:lvl3pPr>
            <a:lvl4pPr marL="1256400" indent="-255600">
              <a:buClr>
                <a:srgbClr val="A0558F"/>
              </a:buClr>
              <a:buFont typeface="Arial" panose="020B0604020202020204" pitchFamily="34" charset="0"/>
              <a:buChar char="▫"/>
              <a:defRPr sz="1800"/>
            </a:lvl4pPr>
            <a:lvl5pPr marL="1526400" indent="-255600">
              <a:buClr>
                <a:srgbClr val="A0558F"/>
              </a:buClr>
              <a:buFont typeface="Arial" panose="020B0604020202020204" pitchFamily="34" charset="0"/>
              <a:buChar char="›"/>
              <a:defRPr sz="18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268760"/>
            <a:ext cx="4011084" cy="5112568"/>
          </a:xfrm>
        </p:spPr>
        <p:txBody>
          <a:bodyPr/>
          <a:lstStyle>
            <a:lvl1pPr marL="313200" indent="-313200">
              <a:buClr>
                <a:srgbClr val="A0558F"/>
              </a:buClr>
              <a:buFont typeface="Arial" panose="020B0604020202020204" pitchFamily="34" charset="0"/>
              <a:buChar char="■"/>
              <a:defRPr sz="2200"/>
            </a:lvl1pPr>
            <a:lvl2pPr marL="626400" indent="-302400">
              <a:buClr>
                <a:srgbClr val="A0558F"/>
              </a:buClr>
              <a:buFont typeface="Arial" panose="020B0604020202020204" pitchFamily="34" charset="0"/>
              <a:buChar char="□"/>
              <a:defRPr sz="2200"/>
            </a:lvl2pPr>
            <a:lvl3pPr marL="892800" indent="-255600">
              <a:buClr>
                <a:srgbClr val="A0558F"/>
              </a:buClr>
              <a:buFont typeface="Arial" panose="020B0604020202020204" pitchFamily="34" charset="0"/>
              <a:buChar char="▪"/>
              <a:defRPr sz="2000"/>
            </a:lvl3pPr>
            <a:lvl4pPr marL="1256400" indent="-255600">
              <a:buClr>
                <a:srgbClr val="A0558F"/>
              </a:buClr>
              <a:buFont typeface="Arial" panose="020B0604020202020204" pitchFamily="34" charset="0"/>
              <a:buChar char="▫"/>
              <a:defRPr sz="1800"/>
            </a:lvl4pPr>
            <a:lvl5pPr marL="1526400" indent="-255600">
              <a:buClr>
                <a:srgbClr val="A0558F"/>
              </a:buClr>
              <a:buFont typeface="Arial" panose="020B0604020202020204" pitchFamily="34" charset="0"/>
              <a:buChar char="›"/>
              <a:defRPr sz="1800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2306" y="404818"/>
            <a:ext cx="8462433" cy="5746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This is the title of the slide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79388DE-C715-4FA7-9F4B-0BF6A023A68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75933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20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This is the title of the slide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49159E0-4983-4FF7-A56A-726EEC67A0C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08023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1229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22300" y="3645024"/>
            <a:ext cx="10363200" cy="503237"/>
          </a:xfrm>
        </p:spPr>
        <p:txBody>
          <a:bodyPr/>
          <a:lstStyle>
            <a:lvl1pPr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Title slide – design 1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22300" y="4509120"/>
            <a:ext cx="8534400" cy="1008112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</a:t>
            </a:r>
            <a:br>
              <a:rPr lang="en-GB" noProof="0" dirty="0"/>
            </a:br>
            <a:r>
              <a:rPr lang="en-GB" noProof="0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9400395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8"/>
            <a:ext cx="12192000" cy="6864096"/>
          </a:xfrm>
          <a:prstGeom prst="rect">
            <a:avLst/>
          </a:prstGeom>
        </p:spPr>
      </p:pic>
      <p:sp>
        <p:nvSpPr>
          <p:cNvPr id="1229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32479" y="2251883"/>
            <a:ext cx="10363200" cy="503237"/>
          </a:xfrm>
        </p:spPr>
        <p:txBody>
          <a:bodyPr/>
          <a:lstStyle>
            <a:lvl1pPr>
              <a:defRPr sz="3600" baseline="0">
                <a:solidFill>
                  <a:srgbClr val="83B81A"/>
                </a:solidFill>
              </a:defRPr>
            </a:lvl1pPr>
          </a:lstStyle>
          <a:p>
            <a:pPr lvl="0"/>
            <a:r>
              <a:rPr lang="en-GB" noProof="0" dirty="0"/>
              <a:t>Title slide – design 2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32479" y="3121608"/>
            <a:ext cx="8534400" cy="1027472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83B81A"/>
                </a:solidFill>
              </a:defRPr>
            </a:lvl1pPr>
          </a:lstStyle>
          <a:p>
            <a:pPr lvl="0"/>
            <a:r>
              <a:rPr lang="en-GB" noProof="0" dirty="0"/>
              <a:t>Name</a:t>
            </a:r>
            <a:br>
              <a:rPr lang="en-GB" noProof="0" dirty="0"/>
            </a:br>
            <a:r>
              <a:rPr lang="en-GB" noProof="0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561205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desig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4" y="0"/>
            <a:ext cx="12173396" cy="6853622"/>
          </a:xfrm>
          <a:prstGeom prst="rect">
            <a:avLst/>
          </a:prstGeom>
        </p:spPr>
      </p:pic>
      <p:sp>
        <p:nvSpPr>
          <p:cNvPr id="1229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528048" y="2420888"/>
            <a:ext cx="5184576" cy="1800200"/>
          </a:xfrm>
        </p:spPr>
        <p:txBody>
          <a:bodyPr/>
          <a:lstStyle>
            <a:lvl1pPr>
              <a:defRPr sz="3600">
                <a:solidFill>
                  <a:srgbClr val="83B81A"/>
                </a:solidFill>
              </a:defRPr>
            </a:lvl1pPr>
          </a:lstStyle>
          <a:p>
            <a:pPr lvl="0"/>
            <a:r>
              <a:rPr lang="en-GB" noProof="0" dirty="0"/>
              <a:t>Title slide – design 3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528048" y="4509120"/>
            <a:ext cx="5184576" cy="1368152"/>
          </a:xfrm>
        </p:spPr>
        <p:txBody>
          <a:bodyPr/>
          <a:lstStyle>
            <a:lvl1pPr marL="0" inden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83B81A"/>
                </a:solidFill>
              </a:defRPr>
            </a:lvl1pPr>
          </a:lstStyle>
          <a:p>
            <a:pPr lvl="0"/>
            <a:r>
              <a:rPr lang="en-GB" noProof="0" dirty="0"/>
              <a:t>Name</a:t>
            </a:r>
            <a:br>
              <a:rPr lang="en-GB" noProof="0" dirty="0"/>
            </a:br>
            <a:r>
              <a:rPr lang="en-GB" noProof="0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5115033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2300" y="1268760"/>
            <a:ext cx="10972800" cy="5112568"/>
          </a:xfrm>
        </p:spPr>
        <p:txBody>
          <a:bodyPr/>
          <a:lstStyle>
            <a:lvl1pPr marL="313200" indent="-313200">
              <a:buFont typeface="Arial" panose="020B0604020202020204" pitchFamily="34" charset="0"/>
              <a:buChar char="■"/>
              <a:defRPr sz="2400"/>
            </a:lvl1pPr>
            <a:lvl2pPr marL="625475" indent="-301625">
              <a:buFont typeface="Arial" panose="020B0604020202020204" pitchFamily="34" charset="0"/>
              <a:buChar char="□"/>
              <a:defRPr sz="2200"/>
            </a:lvl2pPr>
            <a:lvl3pPr marL="893763" indent="-247650">
              <a:buFont typeface="Arial" panose="020B0604020202020204" pitchFamily="34" charset="0"/>
              <a:buChar char="▪"/>
              <a:defRPr sz="2000"/>
            </a:lvl3pPr>
            <a:lvl4pPr marL="1257300" indent="-255588">
              <a:buClr>
                <a:schemeClr val="tx2"/>
              </a:buClr>
              <a:buFont typeface="Arial" panose="020B0604020202020204" pitchFamily="34" charset="0"/>
              <a:buChar char="▫"/>
              <a:defRPr sz="1800"/>
            </a:lvl4pPr>
            <a:lvl5pPr marL="1526400" indent="-255600">
              <a:buClr>
                <a:schemeClr val="tx2"/>
              </a:buClr>
              <a:buFont typeface="Arial" panose="020B0604020202020204" pitchFamily="34" charset="0"/>
              <a:buChar char="›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the title of the slide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27693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the title of the slide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9291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2300" y="1268760"/>
            <a:ext cx="5384800" cy="5112568"/>
          </a:xfrm>
        </p:spPr>
        <p:txBody>
          <a:bodyPr/>
          <a:lstStyle>
            <a:lvl1pPr marL="313200" indent="-313200">
              <a:buFont typeface="Arial" panose="020B0604020202020204" pitchFamily="34" charset="0"/>
              <a:buChar char="■"/>
              <a:defRPr sz="2400"/>
            </a:lvl1pPr>
            <a:lvl2pPr marL="626400" indent="-302400">
              <a:buFont typeface="Arial" panose="020B0604020202020204" pitchFamily="34" charset="0"/>
              <a:buChar char="□"/>
              <a:defRPr sz="2200"/>
            </a:lvl2pPr>
            <a:lvl3pPr marL="892800" indent="-248400">
              <a:buFont typeface="Arial" panose="020B0604020202020204" pitchFamily="34" charset="0"/>
              <a:buChar char="▪"/>
              <a:defRPr sz="2000"/>
            </a:lvl3pPr>
            <a:lvl4pPr marL="1256400" indent="-255600">
              <a:buClr>
                <a:schemeClr val="tx2"/>
              </a:buClr>
              <a:buFont typeface="Arial" panose="020B0604020202020204" pitchFamily="34" charset="0"/>
              <a:buChar char="▫"/>
              <a:defRPr sz="1800"/>
            </a:lvl4pPr>
            <a:lvl5pPr marL="1525588" indent="-255588">
              <a:buClr>
                <a:schemeClr val="tx2"/>
              </a:buClr>
              <a:buFont typeface="Arial" panose="020B0604020202020204" pitchFamily="34" charset="0"/>
              <a:buChar char="›"/>
              <a:defRPr sz="1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0" y="1268760"/>
            <a:ext cx="5384800" cy="5112568"/>
          </a:xfrm>
        </p:spPr>
        <p:txBody>
          <a:bodyPr/>
          <a:lstStyle>
            <a:lvl1pPr marL="313200" indent="-313200">
              <a:buFont typeface="Arial" panose="020B0604020202020204" pitchFamily="34" charset="0"/>
              <a:buChar char="■"/>
              <a:defRPr sz="2400"/>
            </a:lvl1pPr>
            <a:lvl2pPr marL="626400" indent="-302400">
              <a:buFont typeface="Arial" panose="020B0604020202020204" pitchFamily="34" charset="0"/>
              <a:buChar char="□"/>
              <a:defRPr sz="2200"/>
            </a:lvl2pPr>
            <a:lvl3pPr marL="892800" indent="-248400">
              <a:buFont typeface="Arial" panose="020B0604020202020204" pitchFamily="34" charset="0"/>
              <a:buChar char="▪"/>
              <a:defRPr sz="2000"/>
            </a:lvl3pPr>
            <a:lvl4pPr marL="1163638" indent="-255588">
              <a:buClr>
                <a:schemeClr val="tx2"/>
              </a:buClr>
              <a:buFont typeface="Arial" panose="020B0604020202020204" pitchFamily="34" charset="0"/>
              <a:buChar char="▫"/>
              <a:defRPr sz="1800"/>
            </a:lvl4pPr>
            <a:lvl5pPr marL="1431925" indent="-255588">
              <a:buClr>
                <a:schemeClr val="tx2"/>
              </a:buClr>
              <a:buFont typeface="Arial" panose="020B0604020202020204" pitchFamily="34" charset="0"/>
              <a:buChar char="›"/>
              <a:defRPr sz="1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the title of the slide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00111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68760"/>
            <a:ext cx="5386917" cy="583494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1916832"/>
            <a:ext cx="5386917" cy="4464496"/>
          </a:xfrm>
        </p:spPr>
        <p:txBody>
          <a:bodyPr/>
          <a:lstStyle>
            <a:lvl1pPr marL="313200" indent="-313200">
              <a:buFont typeface="Arial" panose="020B0604020202020204" pitchFamily="34" charset="0"/>
              <a:buChar char="■"/>
              <a:defRPr sz="2400"/>
            </a:lvl1pPr>
            <a:lvl2pPr marL="626400" indent="-302400">
              <a:buFont typeface="Arial" panose="020B0604020202020204" pitchFamily="34" charset="0"/>
              <a:buChar char="□"/>
              <a:defRPr sz="2200"/>
            </a:lvl2pPr>
            <a:lvl3pPr marL="892800" indent="-255600">
              <a:buFont typeface="Arial" panose="020B0604020202020204" pitchFamily="34" charset="0"/>
              <a:buChar char="▪"/>
              <a:defRPr sz="2000"/>
            </a:lvl3pPr>
            <a:lvl4pPr marL="1256400" indent="-255600">
              <a:buClr>
                <a:schemeClr val="tx2"/>
              </a:buClr>
              <a:buFont typeface="Arial" panose="020B0604020202020204" pitchFamily="34" charset="0"/>
              <a:buChar char="▫"/>
              <a:defRPr sz="1800"/>
            </a:lvl4pPr>
            <a:lvl5pPr marL="1526400" indent="-255600">
              <a:buClr>
                <a:schemeClr val="tx2"/>
              </a:buClr>
              <a:buFont typeface="Arial" panose="020B0604020202020204" pitchFamily="34" charset="0"/>
              <a:buChar char="›"/>
              <a:defRPr sz="18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268760"/>
            <a:ext cx="5389033" cy="5834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1916832"/>
            <a:ext cx="5389033" cy="4464496"/>
          </a:xfrm>
        </p:spPr>
        <p:txBody>
          <a:bodyPr/>
          <a:lstStyle>
            <a:lvl1pPr marL="313200" indent="-313200">
              <a:buFont typeface="Arial" panose="020B0604020202020204" pitchFamily="34" charset="0"/>
              <a:buChar char="■"/>
              <a:defRPr sz="2400"/>
            </a:lvl1pPr>
            <a:lvl2pPr marL="626400" indent="-302400">
              <a:buFont typeface="Arial" panose="020B0604020202020204" pitchFamily="34" charset="0"/>
              <a:buChar char="□"/>
              <a:defRPr sz="2200"/>
            </a:lvl2pPr>
            <a:lvl3pPr marL="892800" indent="-255600">
              <a:buFont typeface="Arial" panose="020B0604020202020204" pitchFamily="34" charset="0"/>
              <a:buChar char="▪"/>
              <a:defRPr sz="2000"/>
            </a:lvl3pPr>
            <a:lvl4pPr marL="1256400" indent="-255600">
              <a:buClr>
                <a:schemeClr val="tx2"/>
              </a:buClr>
              <a:buFont typeface="Arial" panose="020B0604020202020204" pitchFamily="34" charset="0"/>
              <a:buChar char="▫"/>
              <a:defRPr sz="1800"/>
            </a:lvl4pPr>
            <a:lvl5pPr marL="1526400" indent="-255600">
              <a:buClr>
                <a:schemeClr val="tx2"/>
              </a:buClr>
              <a:buFont typeface="Arial" panose="020B0604020202020204" pitchFamily="34" charset="0"/>
              <a:buChar char="›"/>
              <a:defRPr sz="18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2306" y="404818"/>
            <a:ext cx="8462433" cy="57467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the title of the slide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7833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58EF-15DD-4653-94C5-39E884CF9A5A}" type="datetimeFigureOut">
              <a:rPr lang="en-GB" smtClean="0"/>
              <a:t>01/12/2017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C907-A6DD-41E8-81DE-CA894EA2A1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037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268761"/>
            <a:ext cx="6815667" cy="5112568"/>
          </a:xfrm>
        </p:spPr>
        <p:txBody>
          <a:bodyPr/>
          <a:lstStyle>
            <a:lvl1pPr marL="313200" indent="-313200">
              <a:buFont typeface="Arial" panose="020B0604020202020204" pitchFamily="34" charset="0"/>
              <a:buChar char="■"/>
              <a:defRPr sz="2200"/>
            </a:lvl1pPr>
            <a:lvl2pPr marL="626400" indent="-302400">
              <a:buFont typeface="Arial" panose="020B0604020202020204" pitchFamily="34" charset="0"/>
              <a:buChar char="□"/>
              <a:defRPr sz="2200"/>
            </a:lvl2pPr>
            <a:lvl3pPr marL="892800" indent="-255600">
              <a:buFont typeface="Arial" panose="020B0604020202020204" pitchFamily="34" charset="0"/>
              <a:buChar char="▪"/>
              <a:defRPr sz="2000"/>
            </a:lvl3pPr>
            <a:lvl4pPr marL="1256400" indent="-255600">
              <a:buClr>
                <a:schemeClr val="tx2"/>
              </a:buClr>
              <a:buFont typeface="Arial" panose="020B0604020202020204" pitchFamily="34" charset="0"/>
              <a:buChar char="▫"/>
              <a:defRPr sz="1800"/>
            </a:lvl4pPr>
            <a:lvl5pPr marL="1526400" indent="-255600">
              <a:buClr>
                <a:schemeClr val="tx2"/>
              </a:buClr>
              <a:buFont typeface="Arial" panose="020B0604020202020204" pitchFamily="34" charset="0"/>
              <a:buChar char="›"/>
              <a:defRPr sz="18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268760"/>
            <a:ext cx="4011084" cy="5112568"/>
          </a:xfrm>
        </p:spPr>
        <p:txBody>
          <a:bodyPr/>
          <a:lstStyle>
            <a:lvl1pPr marL="313200" indent="-313200">
              <a:buFont typeface="Arial" panose="020B0604020202020204" pitchFamily="34" charset="0"/>
              <a:buChar char="■"/>
              <a:defRPr sz="2200"/>
            </a:lvl1pPr>
            <a:lvl2pPr marL="626400" indent="-302400">
              <a:buFont typeface="Arial" panose="020B0604020202020204" pitchFamily="34" charset="0"/>
              <a:buChar char="□"/>
              <a:defRPr sz="2200"/>
            </a:lvl2pPr>
            <a:lvl3pPr marL="892800" indent="-255600">
              <a:buFont typeface="Arial" panose="020B0604020202020204" pitchFamily="34" charset="0"/>
              <a:buChar char="▪"/>
              <a:defRPr sz="2000"/>
            </a:lvl3pPr>
            <a:lvl4pPr marL="1256400" indent="-255600">
              <a:buClr>
                <a:srgbClr val="83B81A"/>
              </a:buClr>
              <a:buFont typeface="Arial" panose="020B0604020202020204" pitchFamily="34" charset="0"/>
              <a:buChar char="▫"/>
              <a:defRPr sz="1800"/>
            </a:lvl4pPr>
            <a:lvl5pPr marL="1526400" indent="-255600">
              <a:buClr>
                <a:srgbClr val="83B81A"/>
              </a:buClr>
              <a:buFont typeface="Arial" panose="020B0604020202020204" pitchFamily="34" charset="0"/>
              <a:buChar char="›"/>
              <a:defRPr sz="1800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2306" y="404818"/>
            <a:ext cx="8462433" cy="5746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the title of the slide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46624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20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the title of the slide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4685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the title of the slide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31269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the title of the slide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77456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4567" cy="6882431"/>
          </a:xfrm>
          <a:prstGeom prst="rect">
            <a:avLst/>
          </a:prstGeom>
        </p:spPr>
      </p:pic>
      <p:sp>
        <p:nvSpPr>
          <p:cNvPr id="1229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22300" y="3645024"/>
            <a:ext cx="10363200" cy="503237"/>
          </a:xfrm>
        </p:spPr>
        <p:txBody>
          <a:bodyPr/>
          <a:lstStyle>
            <a:lvl1pPr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Title slide – design 1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22300" y="4509120"/>
            <a:ext cx="8534400" cy="1008112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</a:t>
            </a:r>
            <a:br>
              <a:rPr lang="en-GB" noProof="0" dirty="0"/>
            </a:br>
            <a:r>
              <a:rPr lang="en-GB" noProof="0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2029625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50" y="0"/>
            <a:ext cx="12209850" cy="6874146"/>
          </a:xfrm>
          <a:prstGeom prst="rect">
            <a:avLst/>
          </a:prstGeom>
        </p:spPr>
      </p:pic>
      <p:sp>
        <p:nvSpPr>
          <p:cNvPr id="1229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32479" y="2251883"/>
            <a:ext cx="10363200" cy="503237"/>
          </a:xfrm>
        </p:spPr>
        <p:txBody>
          <a:bodyPr/>
          <a:lstStyle>
            <a:lvl1pPr>
              <a:defRPr sz="3600" baseline="0">
                <a:solidFill>
                  <a:srgbClr val="A0558F"/>
                </a:solidFill>
              </a:defRPr>
            </a:lvl1pPr>
          </a:lstStyle>
          <a:p>
            <a:pPr lvl="0"/>
            <a:r>
              <a:rPr lang="en-GB" noProof="0" dirty="0"/>
              <a:t>Title slide – design 2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32479" y="3121608"/>
            <a:ext cx="8534400" cy="1027472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A0558F"/>
                </a:solidFill>
              </a:defRPr>
            </a:lvl1pPr>
          </a:lstStyle>
          <a:p>
            <a:pPr lvl="0"/>
            <a:r>
              <a:rPr lang="en-GB" noProof="0" dirty="0"/>
              <a:t>Name</a:t>
            </a:r>
            <a:br>
              <a:rPr lang="en-GB" noProof="0" dirty="0"/>
            </a:br>
            <a:r>
              <a:rPr lang="en-GB" noProof="0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2191095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desig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1229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528048" y="2420888"/>
            <a:ext cx="5184576" cy="1800200"/>
          </a:xfrm>
        </p:spPr>
        <p:txBody>
          <a:bodyPr/>
          <a:lstStyle>
            <a:lvl1pPr>
              <a:defRPr sz="3600">
                <a:solidFill>
                  <a:srgbClr val="A0558F"/>
                </a:solidFill>
              </a:defRPr>
            </a:lvl1pPr>
          </a:lstStyle>
          <a:p>
            <a:pPr lvl="0"/>
            <a:r>
              <a:rPr lang="en-GB" noProof="0" dirty="0"/>
              <a:t>Title slide – design 3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528048" y="4509120"/>
            <a:ext cx="5184576" cy="1368152"/>
          </a:xfrm>
        </p:spPr>
        <p:txBody>
          <a:bodyPr/>
          <a:lstStyle>
            <a:lvl1pPr marL="0" inden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A0558F"/>
                </a:solidFill>
              </a:defRPr>
            </a:lvl1pPr>
          </a:lstStyle>
          <a:p>
            <a:pPr lvl="0"/>
            <a:r>
              <a:rPr lang="en-GB" noProof="0" dirty="0"/>
              <a:t>Name</a:t>
            </a:r>
            <a:br>
              <a:rPr lang="en-GB" noProof="0" dirty="0"/>
            </a:br>
            <a:r>
              <a:rPr lang="en-GB" noProof="0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35002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2300" y="1268760"/>
            <a:ext cx="10972800" cy="5112568"/>
          </a:xfrm>
        </p:spPr>
        <p:txBody>
          <a:bodyPr/>
          <a:lstStyle>
            <a:lvl1pPr marL="313200" indent="-313200">
              <a:buClr>
                <a:srgbClr val="A0558F"/>
              </a:buClr>
              <a:buFont typeface="Arial" panose="020B0604020202020204" pitchFamily="34" charset="0"/>
              <a:buChar char="■"/>
              <a:defRPr sz="2400"/>
            </a:lvl1pPr>
            <a:lvl2pPr marL="625475" indent="-301625">
              <a:buClr>
                <a:srgbClr val="A0558F"/>
              </a:buClr>
              <a:buFont typeface="Arial" panose="020B0604020202020204" pitchFamily="34" charset="0"/>
              <a:buChar char="□"/>
              <a:defRPr sz="2200"/>
            </a:lvl2pPr>
            <a:lvl3pPr marL="893763" indent="-247650">
              <a:buClr>
                <a:srgbClr val="A0558F"/>
              </a:buClr>
              <a:buFont typeface="Arial" panose="020B0604020202020204" pitchFamily="34" charset="0"/>
              <a:buChar char="▪"/>
              <a:defRPr sz="2000"/>
            </a:lvl3pPr>
            <a:lvl4pPr marL="1257300" indent="-255588">
              <a:buClr>
                <a:srgbClr val="A0558F"/>
              </a:buClr>
              <a:buFont typeface="Arial" panose="020B0604020202020204" pitchFamily="34" charset="0"/>
              <a:buChar char="▫"/>
              <a:defRPr sz="1800"/>
            </a:lvl4pPr>
            <a:lvl5pPr marL="1526400" indent="-255600">
              <a:buClr>
                <a:srgbClr val="A0558F"/>
              </a:buClr>
              <a:buFont typeface="Arial" panose="020B0604020202020204" pitchFamily="34" charset="0"/>
              <a:buChar char="›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the title of the slide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51951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the title of the slide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51107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2300" y="1268760"/>
            <a:ext cx="5384800" cy="5112568"/>
          </a:xfrm>
        </p:spPr>
        <p:txBody>
          <a:bodyPr/>
          <a:lstStyle>
            <a:lvl1pPr marL="313200" indent="-313200">
              <a:buClr>
                <a:srgbClr val="A0558F"/>
              </a:buClr>
              <a:buFont typeface="Arial" panose="020B0604020202020204" pitchFamily="34" charset="0"/>
              <a:buChar char="■"/>
              <a:defRPr sz="2400"/>
            </a:lvl1pPr>
            <a:lvl2pPr marL="626400" indent="-302400">
              <a:buClr>
                <a:srgbClr val="A0558F"/>
              </a:buClr>
              <a:buFont typeface="Arial" panose="020B0604020202020204" pitchFamily="34" charset="0"/>
              <a:buChar char="□"/>
              <a:defRPr sz="2200"/>
            </a:lvl2pPr>
            <a:lvl3pPr marL="892800" indent="-248400">
              <a:buClr>
                <a:srgbClr val="A0558F"/>
              </a:buClr>
              <a:buFont typeface="Arial" panose="020B0604020202020204" pitchFamily="34" charset="0"/>
              <a:buChar char="▪"/>
              <a:defRPr sz="2000"/>
            </a:lvl3pPr>
            <a:lvl4pPr marL="1256400" indent="-255600">
              <a:buClr>
                <a:srgbClr val="A0558F"/>
              </a:buClr>
              <a:buFont typeface="Arial" panose="020B0604020202020204" pitchFamily="34" charset="0"/>
              <a:buChar char="▫"/>
              <a:defRPr sz="1800"/>
            </a:lvl4pPr>
            <a:lvl5pPr marL="1525588" indent="-255588">
              <a:buClr>
                <a:srgbClr val="A0558F"/>
              </a:buClr>
              <a:buFont typeface="Arial" panose="020B0604020202020204" pitchFamily="34" charset="0"/>
              <a:buChar char="›"/>
              <a:defRPr sz="1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0" y="1268760"/>
            <a:ext cx="5384800" cy="5112568"/>
          </a:xfrm>
        </p:spPr>
        <p:txBody>
          <a:bodyPr/>
          <a:lstStyle>
            <a:lvl1pPr marL="313200" indent="-313200">
              <a:buClr>
                <a:srgbClr val="A0558F"/>
              </a:buClr>
              <a:buFont typeface="Arial" panose="020B0604020202020204" pitchFamily="34" charset="0"/>
              <a:buChar char="■"/>
              <a:defRPr sz="2400"/>
            </a:lvl1pPr>
            <a:lvl2pPr marL="626400" indent="-302400">
              <a:buClr>
                <a:srgbClr val="A0558F"/>
              </a:buClr>
              <a:buFont typeface="Arial" panose="020B0604020202020204" pitchFamily="34" charset="0"/>
              <a:buChar char="□"/>
              <a:defRPr sz="2200"/>
            </a:lvl2pPr>
            <a:lvl3pPr marL="892800" indent="-248400">
              <a:buClr>
                <a:srgbClr val="A0558F"/>
              </a:buClr>
              <a:buFont typeface="Arial" panose="020B0604020202020204" pitchFamily="34" charset="0"/>
              <a:buChar char="▪"/>
              <a:defRPr sz="2000"/>
            </a:lvl3pPr>
            <a:lvl4pPr marL="1163638" indent="-255588">
              <a:buClr>
                <a:srgbClr val="A0558F"/>
              </a:buClr>
              <a:buFont typeface="Arial" panose="020B0604020202020204" pitchFamily="34" charset="0"/>
              <a:buChar char="▫"/>
              <a:defRPr sz="1800"/>
            </a:lvl4pPr>
            <a:lvl5pPr marL="1431925" indent="-255588">
              <a:buClr>
                <a:srgbClr val="A0558F"/>
              </a:buClr>
              <a:buFont typeface="Arial" panose="020B0604020202020204" pitchFamily="34" charset="0"/>
              <a:buChar char="›"/>
              <a:defRPr sz="1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the title of the slide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7520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58EF-15DD-4653-94C5-39E884CF9A5A}" type="datetimeFigureOut">
              <a:rPr lang="en-GB" smtClean="0"/>
              <a:t>01/12/2017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C907-A6DD-41E8-81DE-CA894EA2A1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213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1257303"/>
            <a:ext cx="5386917" cy="5875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1916832"/>
            <a:ext cx="5386917" cy="4464495"/>
          </a:xfrm>
        </p:spPr>
        <p:txBody>
          <a:bodyPr/>
          <a:lstStyle>
            <a:lvl1pPr marL="313200" indent="-313200">
              <a:buClr>
                <a:srgbClr val="A0558F"/>
              </a:buClr>
              <a:buFont typeface="Arial" panose="020B0604020202020204" pitchFamily="34" charset="0"/>
              <a:buChar char="■"/>
              <a:defRPr sz="2400"/>
            </a:lvl1pPr>
            <a:lvl2pPr marL="626400" indent="-302400">
              <a:buClr>
                <a:srgbClr val="A0558F"/>
              </a:buClr>
              <a:buFont typeface="Arial" panose="020B0604020202020204" pitchFamily="34" charset="0"/>
              <a:buChar char="□"/>
              <a:defRPr sz="2200"/>
            </a:lvl2pPr>
            <a:lvl3pPr marL="892800" indent="-255600">
              <a:buClr>
                <a:srgbClr val="A0558F"/>
              </a:buClr>
              <a:buFont typeface="Arial" panose="020B0604020202020204" pitchFamily="34" charset="0"/>
              <a:buChar char="▪"/>
              <a:defRPr sz="2000"/>
            </a:lvl3pPr>
            <a:lvl4pPr marL="1256400" indent="-255600">
              <a:buClr>
                <a:srgbClr val="A0558F"/>
              </a:buClr>
              <a:buFont typeface="Arial" panose="020B0604020202020204" pitchFamily="34" charset="0"/>
              <a:buChar char="▫"/>
              <a:defRPr sz="1800"/>
            </a:lvl4pPr>
            <a:lvl5pPr marL="1526400" indent="-255600">
              <a:buClr>
                <a:srgbClr val="A0558F"/>
              </a:buClr>
              <a:buFont typeface="Arial" panose="020B0604020202020204" pitchFamily="34" charset="0"/>
              <a:buChar char="›"/>
              <a:defRPr sz="18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257304"/>
            <a:ext cx="5389033" cy="587521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1916832"/>
            <a:ext cx="5389033" cy="4464495"/>
          </a:xfrm>
        </p:spPr>
        <p:txBody>
          <a:bodyPr/>
          <a:lstStyle>
            <a:lvl1pPr marL="313200" indent="-313200">
              <a:buClr>
                <a:srgbClr val="A0558F"/>
              </a:buClr>
              <a:buFont typeface="Arial" panose="020B0604020202020204" pitchFamily="34" charset="0"/>
              <a:buChar char="■"/>
              <a:defRPr sz="2400"/>
            </a:lvl1pPr>
            <a:lvl2pPr marL="626400" indent="-302400">
              <a:buClr>
                <a:srgbClr val="A0558F"/>
              </a:buClr>
              <a:buFont typeface="Arial" panose="020B0604020202020204" pitchFamily="34" charset="0"/>
              <a:buChar char="□"/>
              <a:defRPr sz="2200"/>
            </a:lvl2pPr>
            <a:lvl3pPr marL="892800" indent="-255600">
              <a:buClr>
                <a:srgbClr val="A0558F"/>
              </a:buClr>
              <a:buFont typeface="Arial" panose="020B0604020202020204" pitchFamily="34" charset="0"/>
              <a:buChar char="▪"/>
              <a:defRPr sz="2000"/>
            </a:lvl3pPr>
            <a:lvl4pPr marL="1256400" indent="-255600">
              <a:buClr>
                <a:srgbClr val="A0558F"/>
              </a:buClr>
              <a:buFont typeface="Arial" panose="020B0604020202020204" pitchFamily="34" charset="0"/>
              <a:buChar char="▫"/>
              <a:defRPr sz="1800"/>
            </a:lvl4pPr>
            <a:lvl5pPr marL="1526400" indent="-255600">
              <a:buClr>
                <a:srgbClr val="A0558F"/>
              </a:buClr>
              <a:buFont typeface="Arial" panose="020B0604020202020204" pitchFamily="34" charset="0"/>
              <a:buChar char="›"/>
              <a:defRPr sz="18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2306" y="404818"/>
            <a:ext cx="8462433" cy="5746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the title of the slide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91373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the title of the slide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5394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the title of the slide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69533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268761"/>
            <a:ext cx="6815667" cy="5112568"/>
          </a:xfrm>
        </p:spPr>
        <p:txBody>
          <a:bodyPr/>
          <a:lstStyle>
            <a:lvl1pPr marL="313200" indent="-313200">
              <a:buClr>
                <a:srgbClr val="A0558F"/>
              </a:buClr>
              <a:buFont typeface="Arial" panose="020B0604020202020204" pitchFamily="34" charset="0"/>
              <a:buChar char="■"/>
              <a:defRPr sz="2200"/>
            </a:lvl1pPr>
            <a:lvl2pPr marL="626400" indent="-302400">
              <a:buClr>
                <a:srgbClr val="A0558F"/>
              </a:buClr>
              <a:buFont typeface="Arial" panose="020B0604020202020204" pitchFamily="34" charset="0"/>
              <a:buChar char="□"/>
              <a:defRPr sz="2200"/>
            </a:lvl2pPr>
            <a:lvl3pPr marL="892800" indent="-255600">
              <a:buClr>
                <a:srgbClr val="A0558F"/>
              </a:buClr>
              <a:buFont typeface="Arial" panose="020B0604020202020204" pitchFamily="34" charset="0"/>
              <a:buChar char="▪"/>
              <a:defRPr sz="2000"/>
            </a:lvl3pPr>
            <a:lvl4pPr marL="1256400" indent="-255600">
              <a:buClr>
                <a:srgbClr val="A0558F"/>
              </a:buClr>
              <a:buFont typeface="Arial" panose="020B0604020202020204" pitchFamily="34" charset="0"/>
              <a:buChar char="▫"/>
              <a:defRPr sz="1800"/>
            </a:lvl4pPr>
            <a:lvl5pPr marL="1526400" indent="-255600">
              <a:buClr>
                <a:srgbClr val="A0558F"/>
              </a:buClr>
              <a:buFont typeface="Arial" panose="020B0604020202020204" pitchFamily="34" charset="0"/>
              <a:buChar char="›"/>
              <a:defRPr sz="18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268760"/>
            <a:ext cx="4011084" cy="5112568"/>
          </a:xfrm>
        </p:spPr>
        <p:txBody>
          <a:bodyPr/>
          <a:lstStyle>
            <a:lvl1pPr marL="313200" indent="-313200">
              <a:buClr>
                <a:srgbClr val="A0558F"/>
              </a:buClr>
              <a:buFont typeface="Arial" panose="020B0604020202020204" pitchFamily="34" charset="0"/>
              <a:buChar char="■"/>
              <a:defRPr sz="2200"/>
            </a:lvl1pPr>
            <a:lvl2pPr marL="626400" indent="-302400">
              <a:buClr>
                <a:srgbClr val="A0558F"/>
              </a:buClr>
              <a:buFont typeface="Arial" panose="020B0604020202020204" pitchFamily="34" charset="0"/>
              <a:buChar char="□"/>
              <a:defRPr sz="2200"/>
            </a:lvl2pPr>
            <a:lvl3pPr marL="892800" indent="-255600">
              <a:buClr>
                <a:srgbClr val="A0558F"/>
              </a:buClr>
              <a:buFont typeface="Arial" panose="020B0604020202020204" pitchFamily="34" charset="0"/>
              <a:buChar char="▪"/>
              <a:defRPr sz="2000"/>
            </a:lvl3pPr>
            <a:lvl4pPr marL="1256400" indent="-255600">
              <a:buClr>
                <a:srgbClr val="A0558F"/>
              </a:buClr>
              <a:buFont typeface="Arial" panose="020B0604020202020204" pitchFamily="34" charset="0"/>
              <a:buChar char="▫"/>
              <a:defRPr sz="1800"/>
            </a:lvl4pPr>
            <a:lvl5pPr marL="1526400" indent="-255600">
              <a:buClr>
                <a:srgbClr val="A0558F"/>
              </a:buClr>
              <a:buFont typeface="Arial" panose="020B0604020202020204" pitchFamily="34" charset="0"/>
              <a:buChar char="›"/>
              <a:defRPr sz="1800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2306" y="404818"/>
            <a:ext cx="8462433" cy="5746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the title of the slide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700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20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the title of the slide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2815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58EF-15DD-4653-94C5-39E884CF9A5A}" type="datetimeFigureOut">
              <a:rPr lang="en-GB" smtClean="0"/>
              <a:t>01/12/2017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C907-A6DD-41E8-81DE-CA894EA2A1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081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58EF-15DD-4653-94C5-39E884CF9A5A}" type="datetimeFigureOut">
              <a:rPr lang="en-GB" smtClean="0"/>
              <a:t>01/12/2017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C907-A6DD-41E8-81DE-CA894EA2A1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656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58EF-15DD-4653-94C5-39E884CF9A5A}" type="datetimeFigureOut">
              <a:rPr lang="en-GB" smtClean="0"/>
              <a:t>01/12/2017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C907-A6DD-41E8-81DE-CA894EA2A1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489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58EF-15DD-4653-94C5-39E884CF9A5A}" type="datetimeFigureOut">
              <a:rPr lang="en-GB" smtClean="0"/>
              <a:t>01/12/2017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C907-A6DD-41E8-81DE-CA894EA2A1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91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E58EF-15DD-4653-94C5-39E884CF9A5A}" type="datetimeFigureOut">
              <a:rPr lang="en-GB" smtClean="0"/>
              <a:t>01/12/2017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C907-A6DD-41E8-81DE-CA894EA2A1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072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E58EF-15DD-4653-94C5-39E884CF9A5A}" type="datetimeFigureOut">
              <a:rPr lang="en-GB" smtClean="0"/>
              <a:t>01/12/2017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7C907-A6DD-41E8-81DE-CA894EA2A1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71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2300" y="404813"/>
            <a:ext cx="84629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6000" rIns="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2300" y="1384300"/>
            <a:ext cx="109728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6000" rIns="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87488" y="6542088"/>
            <a:ext cx="9072562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dirty="0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GB"/>
              <a:t>This is the title of the slide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519113" y="6557963"/>
            <a:ext cx="504825" cy="2873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043631CB-0CD9-49EA-9811-51D354D48E8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7533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rgbClr val="A0558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rgbClr val="A0558F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rgbClr val="A0558F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rgbClr val="A0558F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rgbClr val="A0558F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9pPr>
    </p:titleStyle>
    <p:bodyStyle>
      <a:lvl1pPr algn="l" rtl="0" fontAlgn="base">
        <a:spcBef>
          <a:spcPts val="300"/>
        </a:spcBef>
        <a:spcAft>
          <a:spcPts val="600"/>
        </a:spcAft>
        <a:buClr>
          <a:srgbClr val="86BE3D"/>
        </a:buClr>
        <a:buFont typeface="Wingdings" panose="05000000000000000000" pitchFamily="2" charset="2"/>
        <a:defRPr sz="2000">
          <a:solidFill>
            <a:srgbClr val="4D4D4D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0"/>
        </a:spcBef>
        <a:spcAft>
          <a:spcPts val="600"/>
        </a:spcAft>
        <a:buClr>
          <a:srgbClr val="86BE3D"/>
        </a:buClr>
        <a:buFont typeface="Wingdings" panose="05000000000000000000" pitchFamily="2" charset="2"/>
        <a:defRPr sz="2000">
          <a:solidFill>
            <a:srgbClr val="4D4D4D"/>
          </a:solidFill>
          <a:latin typeface="+mn-lt"/>
        </a:defRPr>
      </a:lvl2pPr>
      <a:lvl3pPr marL="719138" algn="l" rtl="0" fontAlgn="base">
        <a:spcBef>
          <a:spcPct val="0"/>
        </a:spcBef>
        <a:spcAft>
          <a:spcPts val="600"/>
        </a:spcAft>
        <a:buClr>
          <a:srgbClr val="83B81A"/>
        </a:buClr>
        <a:buFont typeface="Wingdings 2" panose="05020102010507070707" pitchFamily="18" charset="2"/>
        <a:defRPr sz="2000">
          <a:solidFill>
            <a:srgbClr val="4D4D4D"/>
          </a:solidFill>
          <a:latin typeface="+mn-lt"/>
        </a:defRPr>
      </a:lvl3pPr>
      <a:lvl4pPr marL="1076325" algn="l" rtl="0" fontAlgn="base">
        <a:spcBef>
          <a:spcPct val="0"/>
        </a:spcBef>
        <a:spcAft>
          <a:spcPts val="600"/>
        </a:spcAft>
        <a:defRPr sz="2000">
          <a:solidFill>
            <a:srgbClr val="4D4D4D"/>
          </a:solidFill>
          <a:latin typeface="+mn-lt"/>
        </a:defRPr>
      </a:lvl4pPr>
      <a:lvl5pPr marL="1431925" algn="l" rtl="0" fontAlgn="base">
        <a:spcBef>
          <a:spcPct val="0"/>
        </a:spcBef>
        <a:spcAft>
          <a:spcPts val="600"/>
        </a:spcAft>
        <a:defRPr sz="2000">
          <a:solidFill>
            <a:srgbClr val="4D4D4D"/>
          </a:solidFill>
          <a:latin typeface="+mn-lt"/>
        </a:defRPr>
      </a:lvl5pPr>
      <a:lvl6pPr marL="9144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6pPr>
      <a:lvl7pPr marL="12573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7pPr>
      <a:lvl8pPr marL="16002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8pPr>
      <a:lvl9pPr marL="19431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2306" y="404818"/>
            <a:ext cx="8462433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" rIns="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2300" y="1384311"/>
            <a:ext cx="10972800" cy="499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" rIns="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the title of the slide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6776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83B81A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300"/>
        </a:spcBef>
        <a:spcAft>
          <a:spcPts val="600"/>
        </a:spcAft>
        <a:buClr>
          <a:srgbClr val="86BE3D"/>
        </a:buClr>
        <a:buFont typeface="Wingdings" panose="05000000000000000000" pitchFamily="2" charset="2"/>
        <a:buNone/>
        <a:defRPr sz="2000" b="0" baseline="0">
          <a:solidFill>
            <a:srgbClr val="4D4D4D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ts val="0"/>
        </a:spcBef>
        <a:spcAft>
          <a:spcPts val="600"/>
        </a:spcAft>
        <a:buClr>
          <a:srgbClr val="86BE3D"/>
        </a:buClr>
        <a:buFont typeface="Wingdings" panose="05000000000000000000" pitchFamily="2" charset="2"/>
        <a:defRPr sz="2000">
          <a:solidFill>
            <a:srgbClr val="4D4D4D"/>
          </a:solidFill>
          <a:latin typeface="+mn-lt"/>
        </a:defRPr>
      </a:lvl2pPr>
      <a:lvl3pPr marL="719138" indent="0" algn="l" rtl="0" eaLnBrk="1" fontAlgn="base" hangingPunct="1">
        <a:spcBef>
          <a:spcPts val="0"/>
        </a:spcBef>
        <a:spcAft>
          <a:spcPts val="600"/>
        </a:spcAft>
        <a:buClr>
          <a:srgbClr val="83B81A"/>
        </a:buClr>
        <a:buFont typeface="Wingdings 2" panose="05020102010507070707" pitchFamily="18" charset="2"/>
        <a:buNone/>
        <a:defRPr sz="2000" b="0">
          <a:solidFill>
            <a:srgbClr val="4D4D4D"/>
          </a:solidFill>
          <a:latin typeface="+mn-lt"/>
        </a:defRPr>
      </a:lvl3pPr>
      <a:lvl4pPr marL="1076325" indent="0" algn="l" rtl="0" eaLnBrk="1" fontAlgn="base" hangingPunct="1">
        <a:spcBef>
          <a:spcPts val="0"/>
        </a:spcBef>
        <a:spcAft>
          <a:spcPts val="600"/>
        </a:spcAft>
        <a:buNone/>
        <a:defRPr sz="2000">
          <a:solidFill>
            <a:srgbClr val="4D4D4D"/>
          </a:solidFill>
          <a:latin typeface="+mn-lt"/>
        </a:defRPr>
      </a:lvl4pPr>
      <a:lvl5pPr marL="1431925" indent="0" algn="l" rtl="0" eaLnBrk="1" fontAlgn="base" hangingPunct="1">
        <a:spcBef>
          <a:spcPts val="0"/>
        </a:spcBef>
        <a:spcAft>
          <a:spcPts val="600"/>
        </a:spcAft>
        <a:buNone/>
        <a:defRPr sz="2000">
          <a:solidFill>
            <a:srgbClr val="4D4D4D"/>
          </a:solidFill>
          <a:latin typeface="+mn-lt"/>
        </a:defRPr>
      </a:lvl5pPr>
      <a:lvl6pPr marL="9144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6pPr>
      <a:lvl7pPr marL="12573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7pPr>
      <a:lvl8pPr marL="16002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8pPr>
      <a:lvl9pPr marL="19431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2306" y="404818"/>
            <a:ext cx="8462433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" rIns="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2300" y="1384311"/>
            <a:ext cx="10972800" cy="499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" rIns="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87488" y="6542677"/>
            <a:ext cx="9073008" cy="302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the title of the slide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519494" y="6558002"/>
            <a:ext cx="504056" cy="287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fld id="{6C7FE256-DBE3-41F8-9653-AAB46C5389D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590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A0558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300"/>
        </a:spcBef>
        <a:spcAft>
          <a:spcPts val="600"/>
        </a:spcAft>
        <a:buClr>
          <a:srgbClr val="86BE3D"/>
        </a:buClr>
        <a:buFont typeface="Wingdings" panose="05000000000000000000" pitchFamily="2" charset="2"/>
        <a:buNone/>
        <a:defRPr sz="2000" b="0" baseline="0">
          <a:solidFill>
            <a:srgbClr val="4D4D4D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ts val="0"/>
        </a:spcBef>
        <a:spcAft>
          <a:spcPts val="600"/>
        </a:spcAft>
        <a:buClr>
          <a:srgbClr val="86BE3D"/>
        </a:buClr>
        <a:buFont typeface="Wingdings" panose="05000000000000000000" pitchFamily="2" charset="2"/>
        <a:defRPr sz="2000">
          <a:solidFill>
            <a:srgbClr val="4D4D4D"/>
          </a:solidFill>
          <a:latin typeface="+mn-lt"/>
        </a:defRPr>
      </a:lvl2pPr>
      <a:lvl3pPr marL="719138" indent="0" algn="l" rtl="0" eaLnBrk="1" fontAlgn="base" hangingPunct="1">
        <a:spcBef>
          <a:spcPts val="0"/>
        </a:spcBef>
        <a:spcAft>
          <a:spcPts val="600"/>
        </a:spcAft>
        <a:buClr>
          <a:srgbClr val="83B81A"/>
        </a:buClr>
        <a:buFont typeface="Wingdings 2" panose="05020102010507070707" pitchFamily="18" charset="2"/>
        <a:buNone/>
        <a:defRPr sz="2000" b="0">
          <a:solidFill>
            <a:srgbClr val="4D4D4D"/>
          </a:solidFill>
          <a:latin typeface="+mn-lt"/>
        </a:defRPr>
      </a:lvl3pPr>
      <a:lvl4pPr marL="1076325" indent="0" algn="l" rtl="0" eaLnBrk="1" fontAlgn="base" hangingPunct="1">
        <a:spcBef>
          <a:spcPts val="0"/>
        </a:spcBef>
        <a:spcAft>
          <a:spcPts val="600"/>
        </a:spcAft>
        <a:buNone/>
        <a:defRPr sz="2000">
          <a:solidFill>
            <a:srgbClr val="4D4D4D"/>
          </a:solidFill>
          <a:latin typeface="+mn-lt"/>
        </a:defRPr>
      </a:lvl4pPr>
      <a:lvl5pPr marL="1431925" indent="0" algn="l" rtl="0" eaLnBrk="1" fontAlgn="base" hangingPunct="1">
        <a:spcBef>
          <a:spcPts val="0"/>
        </a:spcBef>
        <a:spcAft>
          <a:spcPts val="600"/>
        </a:spcAft>
        <a:buNone/>
        <a:defRPr sz="2000">
          <a:solidFill>
            <a:srgbClr val="4D4D4D"/>
          </a:solidFill>
          <a:latin typeface="+mn-lt"/>
        </a:defRPr>
      </a:lvl5pPr>
      <a:lvl6pPr marL="9144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6pPr>
      <a:lvl7pPr marL="12573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7pPr>
      <a:lvl8pPr marL="16002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8pPr>
      <a:lvl9pPr marL="1943100" algn="l" rtl="0" eaLnBrk="1" fontAlgn="base" hangingPunct="1">
        <a:spcBef>
          <a:spcPct val="5000"/>
        </a:spcBef>
        <a:spcAft>
          <a:spcPct val="5000"/>
        </a:spcAft>
        <a:buChar char="»"/>
        <a:defRPr sz="15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analytics.ofqual.gov.uk/apps/2017/VTQ/VTQLandscape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20" Type="http://schemas.openxmlformats.org/officeDocument/2006/relationships/image" Target="../media/image49.png"/><Relationship Id="rId21" Type="http://schemas.openxmlformats.org/officeDocument/2006/relationships/image" Target="../media/image50.png"/><Relationship Id="rId22" Type="http://schemas.openxmlformats.org/officeDocument/2006/relationships/image" Target="../media/image51.png"/><Relationship Id="rId23" Type="http://schemas.openxmlformats.org/officeDocument/2006/relationships/image" Target="../media/image52.jpeg"/><Relationship Id="rId24" Type="http://schemas.openxmlformats.org/officeDocument/2006/relationships/image" Target="../media/image53.jpeg"/><Relationship Id="rId25" Type="http://schemas.openxmlformats.org/officeDocument/2006/relationships/image" Target="../media/image54.png"/><Relationship Id="rId26" Type="http://schemas.openxmlformats.org/officeDocument/2006/relationships/image" Target="../media/image55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jpg"/><Relationship Id="rId13" Type="http://schemas.openxmlformats.org/officeDocument/2006/relationships/image" Target="../media/image42.jpg"/><Relationship Id="rId14" Type="http://schemas.openxmlformats.org/officeDocument/2006/relationships/image" Target="../media/image43.png"/><Relationship Id="rId15" Type="http://schemas.openxmlformats.org/officeDocument/2006/relationships/image" Target="../media/image44.png"/><Relationship Id="rId16" Type="http://schemas.openxmlformats.org/officeDocument/2006/relationships/image" Target="../media/image45.png"/><Relationship Id="rId17" Type="http://schemas.openxmlformats.org/officeDocument/2006/relationships/image" Target="../media/image46.png"/><Relationship Id="rId18" Type="http://schemas.openxmlformats.org/officeDocument/2006/relationships/image" Target="../media/image47.jpg"/><Relationship Id="rId19" Type="http://schemas.openxmlformats.org/officeDocument/2006/relationships/image" Target="../media/image48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36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63.png"/><Relationship Id="rId1" Type="http://schemas.openxmlformats.org/officeDocument/2006/relationships/themeOverride" Target="../theme/themeOverride3.xml"/><Relationship Id="rId2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image" Target="../media/image63.png"/><Relationship Id="rId1" Type="http://schemas.openxmlformats.org/officeDocument/2006/relationships/themeOverride" Target="../theme/themeOverride5.xml"/><Relationship Id="rId2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4" Type="http://schemas.openxmlformats.org/officeDocument/2006/relationships/image" Target="../media/image64.png"/><Relationship Id="rId1" Type="http://schemas.openxmlformats.org/officeDocument/2006/relationships/themeOverride" Target="../theme/themeOverride7.xml"/><Relationship Id="rId2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4" Type="http://schemas.openxmlformats.org/officeDocument/2006/relationships/image" Target="../media/image65.png"/><Relationship Id="rId1" Type="http://schemas.openxmlformats.org/officeDocument/2006/relationships/themeOverride" Target="../theme/themeOverride8.xml"/><Relationship Id="rId2" Type="http://schemas.openxmlformats.org/officeDocument/2006/relationships/slideLayout" Target="../slideLayouts/slideLayout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4" Type="http://schemas.openxmlformats.org/officeDocument/2006/relationships/image" Target="../media/image63.png"/><Relationship Id="rId1" Type="http://schemas.openxmlformats.org/officeDocument/2006/relationships/themeOverride" Target="../theme/themeOverride9.xml"/><Relationship Id="rId2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4" Type="http://schemas.openxmlformats.org/officeDocument/2006/relationships/image" Target="../media/image66.png"/><Relationship Id="rId1" Type="http://schemas.openxmlformats.org/officeDocument/2006/relationships/themeOverride" Target="../theme/themeOverride10.xml"/><Relationship Id="rId2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4" Type="http://schemas.openxmlformats.org/officeDocument/2006/relationships/image" Target="../media/image67.emf"/><Relationship Id="rId1" Type="http://schemas.openxmlformats.org/officeDocument/2006/relationships/themeOverride" Target="../theme/themeOverride11.xml"/><Relationship Id="rId2" Type="http://schemas.openxmlformats.org/officeDocument/2006/relationships/slideLayout" Target="../slideLayouts/slideLayout3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.xml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4" Type="http://schemas.openxmlformats.org/officeDocument/2006/relationships/image" Target="../media/image67.emf"/><Relationship Id="rId1" Type="http://schemas.openxmlformats.org/officeDocument/2006/relationships/themeOverride" Target="../theme/themeOverride13.xml"/><Relationship Id="rId2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4" Type="http://schemas.openxmlformats.org/officeDocument/2006/relationships/image" Target="../media/image68.png"/><Relationship Id="rId1" Type="http://schemas.openxmlformats.org/officeDocument/2006/relationships/themeOverride" Target="../theme/themeOverride14.xml"/><Relationship Id="rId2" Type="http://schemas.openxmlformats.org/officeDocument/2006/relationships/slideLayout" Target="../slideLayouts/slideLayout3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4" Type="http://schemas.openxmlformats.org/officeDocument/2006/relationships/image" Target="../media/image63.png"/><Relationship Id="rId1" Type="http://schemas.openxmlformats.org/officeDocument/2006/relationships/themeOverride" Target="../theme/themeOverride15.xml"/><Relationship Id="rId2" Type="http://schemas.openxmlformats.org/officeDocument/2006/relationships/slideLayout" Target="../slideLayouts/slideLayout3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4" Type="http://schemas.openxmlformats.org/officeDocument/2006/relationships/image" Target="../media/image63.png"/><Relationship Id="rId1" Type="http://schemas.openxmlformats.org/officeDocument/2006/relationships/themeOverride" Target="../theme/themeOverride16.xml"/><Relationship Id="rId2" Type="http://schemas.openxmlformats.org/officeDocument/2006/relationships/slideLayout" Target="../slideLayouts/slideLayout3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4" Type="http://schemas.openxmlformats.org/officeDocument/2006/relationships/image" Target="../media/image63.png"/><Relationship Id="rId1" Type="http://schemas.openxmlformats.org/officeDocument/2006/relationships/themeOverride" Target="../theme/themeOverride17.xml"/><Relationship Id="rId2" Type="http://schemas.openxmlformats.org/officeDocument/2006/relationships/slideLayout" Target="../slideLayouts/slideLayout3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4" Type="http://schemas.openxmlformats.org/officeDocument/2006/relationships/image" Target="../media/image69.png"/><Relationship Id="rId1" Type="http://schemas.openxmlformats.org/officeDocument/2006/relationships/themeOverride" Target="../theme/themeOverride18.xml"/><Relationship Id="rId2" Type="http://schemas.openxmlformats.org/officeDocument/2006/relationships/slideLayout" Target="../slideLayouts/slideLayout3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9.xml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4" Type="http://schemas.openxmlformats.org/officeDocument/2006/relationships/image" Target="../media/image70.png"/><Relationship Id="rId1" Type="http://schemas.openxmlformats.org/officeDocument/2006/relationships/themeOverride" Target="../theme/themeOverride20.xml"/><Relationship Id="rId2" Type="http://schemas.openxmlformats.org/officeDocument/2006/relationships/slideLayout" Target="../slideLayouts/slideLayout3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1.xml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74.png"/><Relationship Id="rId5" Type="http://schemas.openxmlformats.org/officeDocument/2006/relationships/chart" Target="../charts/chart2.xml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1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6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6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6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6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1.jpeg"/></Relationships>
</file>

<file path=ppt/slides/_rels/slide7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20" Type="http://schemas.openxmlformats.org/officeDocument/2006/relationships/image" Target="../media/image79.jpeg"/><Relationship Id="rId21" Type="http://schemas.openxmlformats.org/officeDocument/2006/relationships/image" Target="../media/image80.png"/><Relationship Id="rId22" Type="http://schemas.openxmlformats.org/officeDocument/2006/relationships/image" Target="../media/image81.png"/><Relationship Id="rId23" Type="http://schemas.openxmlformats.org/officeDocument/2006/relationships/image" Target="../media/image82.png"/><Relationship Id="rId24" Type="http://schemas.openxmlformats.org/officeDocument/2006/relationships/image" Target="../media/image83.png"/><Relationship Id="rId10" Type="http://schemas.openxmlformats.org/officeDocument/2006/relationships/image" Target="../media/image44.png"/><Relationship Id="rId11" Type="http://schemas.openxmlformats.org/officeDocument/2006/relationships/image" Target="../media/image45.png"/><Relationship Id="rId12" Type="http://schemas.openxmlformats.org/officeDocument/2006/relationships/image" Target="../media/image41.jpg"/><Relationship Id="rId13" Type="http://schemas.openxmlformats.org/officeDocument/2006/relationships/image" Target="../media/image34.png"/><Relationship Id="rId14" Type="http://schemas.openxmlformats.org/officeDocument/2006/relationships/image" Target="../media/image46.png"/><Relationship Id="rId15" Type="http://schemas.openxmlformats.org/officeDocument/2006/relationships/image" Target="../media/image78.jpg"/><Relationship Id="rId16" Type="http://schemas.openxmlformats.org/officeDocument/2006/relationships/image" Target="../media/image35.png"/><Relationship Id="rId17" Type="http://schemas.openxmlformats.org/officeDocument/2006/relationships/image" Target="../media/image36.png"/><Relationship Id="rId18" Type="http://schemas.openxmlformats.org/officeDocument/2006/relationships/image" Target="../media/image37.jpg"/><Relationship Id="rId19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3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7.jpg"/><Relationship Id="rId7" Type="http://schemas.openxmlformats.org/officeDocument/2006/relationships/image" Target="../media/image77.png"/><Relationship Id="rId8" Type="http://schemas.openxmlformats.org/officeDocument/2006/relationships/image" Target="../media/image42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84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6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69585" cy="690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51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398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75920" y="273650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A055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Significant changes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18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Reform reflecting requirements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979488"/>
            <a:ext cx="7238664" cy="482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939FD06B-E0E0-4CF2-AE90-02FEBFD7B4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The qualification landscape is complicated</a:t>
            </a:r>
            <a:endParaRPr lang="en-GB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65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" y="0"/>
            <a:ext cx="12010768" cy="675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6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" y="0"/>
            <a:ext cx="12010768" cy="6756057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22234"/>
            <a:ext cx="11449272" cy="631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787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770D32-D3F3-41EF-9111-2F903515A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2888569"/>
            <a:ext cx="8462963" cy="574675"/>
          </a:xfrm>
        </p:spPr>
        <p:txBody>
          <a:bodyPr/>
          <a:lstStyle/>
          <a:p>
            <a:r>
              <a:rPr lang="en-GB" dirty="0" smtClean="0"/>
              <a:t>Getting a sense of order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56FB9C5-2861-4938-A4C2-4148993604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68" y="0"/>
            <a:ext cx="4849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9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Navigational tools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We are launching a prototype app:</a:t>
            </a:r>
          </a:p>
          <a:p>
            <a:pPr lvl="1"/>
            <a:r>
              <a:rPr lang="en-GB" dirty="0" smtClean="0"/>
              <a:t>Interactive</a:t>
            </a:r>
          </a:p>
          <a:p>
            <a:pPr lvl="1"/>
            <a:r>
              <a:rPr lang="en-GB" dirty="0" smtClean="0"/>
              <a:t>Allows you to explore the vocational and technical qualification landscape</a:t>
            </a:r>
          </a:p>
          <a:p>
            <a:pPr lvl="1"/>
            <a:r>
              <a:rPr lang="en-GB" dirty="0" smtClean="0"/>
              <a:t>Hosted on Ofqual Analytics:</a:t>
            </a:r>
          </a:p>
          <a:p>
            <a:pPr marL="0" indent="0">
              <a:buNone/>
            </a:pPr>
            <a:endParaRPr lang="en-GB" dirty="0" smtClean="0">
              <a:hlinkClick r:id="rId3"/>
            </a:endParaRPr>
          </a:p>
          <a:p>
            <a:pPr marL="0" indent="0">
              <a:buNone/>
            </a:pPr>
            <a:r>
              <a:rPr lang="en-GB" dirty="0" smtClean="0">
                <a:hlinkClick r:id="rId3"/>
              </a:rPr>
              <a:t>https</a:t>
            </a:r>
            <a:r>
              <a:rPr lang="en-GB" dirty="0">
                <a:hlinkClick r:id="rId3"/>
              </a:rPr>
              <a:t>://analytics.ofqual.gov.uk/apps/2017/VTQ/VTQLandscape</a:t>
            </a:r>
            <a:r>
              <a:rPr lang="en-GB" dirty="0" smtClean="0">
                <a:hlinkClick r:id="rId3"/>
              </a:rPr>
              <a:t>/</a:t>
            </a: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170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Vocational and Technical Qualifications Landscape app</a:t>
            </a:r>
            <a:endParaRPr lang="en-GB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87491" y="828000"/>
            <a:ext cx="9417018" cy="571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0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Vocational and Technical Qualifications Landscape app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08752" y="836712"/>
            <a:ext cx="9174496" cy="570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7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Vocational and Technical Qualifications Landscape app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59496" y="1020237"/>
            <a:ext cx="9100088" cy="55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9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04" y="556953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47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939FD06B-E0E0-4CF2-AE90-02FEBFD7B4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How we regulate</a:t>
            </a:r>
            <a:endParaRPr lang="en-GB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68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we regulate for you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8D9A3BF-67AE-4285-9AB5-65D62F13E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27" y="1643043"/>
            <a:ext cx="2784309" cy="2088232"/>
          </a:xfrm>
          <a:prstGeom prst="rect">
            <a:avLst/>
          </a:prstGeom>
        </p:spPr>
      </p:pic>
      <p:pic>
        <p:nvPicPr>
          <p:cNvPr id="5124" name="Picture 4" descr="Image result for Ofgem logo">
            <a:extLst>
              <a:ext uri="{FF2B5EF4-FFF2-40B4-BE49-F238E27FC236}">
                <a16:creationId xmlns="" xmlns:a16="http://schemas.microsoft.com/office/drawing/2014/main" id="{B24F4A59-3417-47D9-A226-FFB504198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3429000"/>
            <a:ext cx="348615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89A8F08-965B-45F5-B7DD-977DF022F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3998" y="4437112"/>
            <a:ext cx="28194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7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886AFE-36FE-402B-8804-6C43E589B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Legitimate needs: Assessment compromise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966912"/>
            <a:ext cx="4977047" cy="37371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" y="1017079"/>
            <a:ext cx="6007596" cy="4005064"/>
          </a:xfrm>
          <a:prstGeom prst="rect">
            <a:avLst/>
          </a:prstGeom>
        </p:spPr>
      </p:pic>
      <p:pic>
        <p:nvPicPr>
          <p:cNvPr id="9" name="Picture 4" descr="Image result for handwriting">
            <a:extLst>
              <a:ext uri="{FF2B5EF4-FFF2-40B4-BE49-F238E27FC236}">
                <a16:creationId xmlns="" xmlns:a16="http://schemas.microsoft.com/office/drawing/2014/main" id="{A9F424DE-373C-44F1-B7ED-482F6E2F4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514" y="3429000"/>
            <a:ext cx="5429214" cy="30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48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Regulating </a:t>
            </a:r>
            <a:r>
              <a:rPr lang="en-GB" dirty="0" smtClean="0"/>
              <a:t>to </a:t>
            </a:r>
            <a:r>
              <a:rPr lang="en-GB" dirty="0"/>
              <a:t>meet your needs</a:t>
            </a:r>
          </a:p>
        </p:txBody>
      </p:sp>
      <p:pic>
        <p:nvPicPr>
          <p:cNvPr id="13" name="Picture 12" descr="ofqual_cmyk_no_stra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565" y="2934766"/>
            <a:ext cx="2938485" cy="1165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2424873"/>
            <a:ext cx="1878045" cy="18780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41" y="3189924"/>
            <a:ext cx="1409700" cy="419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23" y="2589763"/>
            <a:ext cx="1988226" cy="13646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260" y="3909473"/>
            <a:ext cx="2333353" cy="10000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501" y="4170326"/>
            <a:ext cx="1281157" cy="12811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9" y="4185492"/>
            <a:ext cx="1734995" cy="11440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45" y="1506719"/>
            <a:ext cx="2212527" cy="12390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57" y="1587261"/>
            <a:ext cx="2876550" cy="15906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617" y="1725427"/>
            <a:ext cx="1810174" cy="11785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3269654"/>
            <a:ext cx="933450" cy="457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299" y="1215259"/>
            <a:ext cx="2209314" cy="8077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609" y="2214384"/>
            <a:ext cx="3013154" cy="5978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613158"/>
            <a:ext cx="2486025" cy="18383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479" y="4272216"/>
            <a:ext cx="2144188" cy="12558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4" b="21866"/>
          <a:stretch/>
        </p:blipFill>
        <p:spPr>
          <a:xfrm>
            <a:off x="7277923" y="1556792"/>
            <a:ext cx="2336550" cy="93610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109" y="4941168"/>
            <a:ext cx="1582379" cy="15823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091" y="4680973"/>
            <a:ext cx="3390077" cy="254255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500" y="476672"/>
            <a:ext cx="2786580" cy="186804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980728"/>
            <a:ext cx="2961297" cy="7971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5589355"/>
            <a:ext cx="2783632" cy="9359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789" y="5229200"/>
            <a:ext cx="1660875" cy="12456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6" t="4943" r="20073"/>
          <a:stretch/>
        </p:blipFill>
        <p:spPr>
          <a:xfrm>
            <a:off x="191344" y="5157192"/>
            <a:ext cx="1488414" cy="138482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1060911"/>
            <a:ext cx="1740955" cy="9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8DC1E524-3309-4BC6-B5B5-D84B37993BD5}"/>
              </a:ext>
            </a:extLst>
          </p:cNvPr>
          <p:cNvSpPr/>
          <p:nvPr/>
        </p:nvSpPr>
        <p:spPr>
          <a:xfrm>
            <a:off x="407368" y="836712"/>
            <a:ext cx="11521280" cy="540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Using our powers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22300" y="1268413"/>
          <a:ext cx="10972800" cy="5113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CA2678E-1DAF-4C9B-B89E-22A94191E92F}"/>
              </a:ext>
            </a:extLst>
          </p:cNvPr>
          <p:cNvSpPr txBox="1"/>
          <p:nvPr/>
        </p:nvSpPr>
        <p:spPr>
          <a:xfrm>
            <a:off x="4007768" y="1268413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Employer needs</a:t>
            </a:r>
          </a:p>
        </p:txBody>
      </p:sp>
    </p:spTree>
    <p:extLst>
      <p:ext uri="{BB962C8B-B14F-4D97-AF65-F5344CB8AC3E}">
        <p14:creationId xmlns:p14="http://schemas.microsoft.com/office/powerpoint/2010/main" val="37791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 don’t create extra red tape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1262447"/>
            <a:ext cx="10081120" cy="5040560"/>
          </a:xfrm>
        </p:spPr>
      </p:pic>
    </p:spTree>
    <p:extLst>
      <p:ext uri="{BB962C8B-B14F-4D97-AF65-F5344CB8AC3E}">
        <p14:creationId xmlns:p14="http://schemas.microsoft.com/office/powerpoint/2010/main" val="353734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Risk based regulation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124744"/>
            <a:ext cx="7560840" cy="502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4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836712"/>
            <a:ext cx="5616624" cy="37444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88E221-6DA0-4A04-B215-57AD11EAE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Quality Assurance in practice</a:t>
            </a:r>
          </a:p>
        </p:txBody>
      </p:sp>
      <p:pic>
        <p:nvPicPr>
          <p:cNvPr id="8194" name="Picture 2" descr="Image result for engineer">
            <a:extLst>
              <a:ext uri="{FF2B5EF4-FFF2-40B4-BE49-F238E27FC236}">
                <a16:creationId xmlns="" xmlns:a16="http://schemas.microsoft.com/office/drawing/2014/main" id="{DF78D771-5EF1-40B1-90DA-608D4D70D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19" y="2742399"/>
            <a:ext cx="4538810" cy="226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3EC0E66-C6AE-47A4-A3ED-E1A736EE0A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1456" y="4365104"/>
            <a:ext cx="3945828" cy="220966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832304" y="1700808"/>
            <a:ext cx="3096344" cy="244827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A0558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Proactive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A0558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Sophisticated analysis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A0558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Intelligence from many sources</a:t>
            </a:r>
          </a:p>
        </p:txBody>
      </p:sp>
    </p:spTree>
    <p:extLst>
      <p:ext uri="{BB962C8B-B14F-4D97-AF65-F5344CB8AC3E}">
        <p14:creationId xmlns:p14="http://schemas.microsoft.com/office/powerpoint/2010/main" val="352489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939FD06B-E0E0-4CF2-AE90-02FEBFD7B4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Vocational and technical qualification reform</a:t>
            </a:r>
            <a:endParaRPr lang="en-GB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42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503FCE-D232-484A-8922-CA3B78FC7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Sainsbury’s routes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3431704" y="1988840"/>
            <a:ext cx="8119427" cy="4104456"/>
            <a:chOff x="3435990" y="1928721"/>
            <a:chExt cx="8119427" cy="3509566"/>
          </a:xfrm>
        </p:grpSpPr>
        <p:sp>
          <p:nvSpPr>
            <p:cNvPr id="6" name="Freeform 5"/>
            <p:cNvSpPr/>
            <p:nvPr/>
          </p:nvSpPr>
          <p:spPr>
            <a:xfrm>
              <a:off x="3435990" y="1928721"/>
              <a:ext cx="3794125" cy="948531"/>
            </a:xfrm>
            <a:custGeom>
              <a:avLst/>
              <a:gdLst>
                <a:gd name="connsiteX0" fmla="*/ 0 w 3794125"/>
                <a:gd name="connsiteY0" fmla="*/ 94853 h 948531"/>
                <a:gd name="connsiteX1" fmla="*/ 94853 w 3794125"/>
                <a:gd name="connsiteY1" fmla="*/ 0 h 948531"/>
                <a:gd name="connsiteX2" fmla="*/ 3699272 w 3794125"/>
                <a:gd name="connsiteY2" fmla="*/ 0 h 948531"/>
                <a:gd name="connsiteX3" fmla="*/ 3794125 w 3794125"/>
                <a:gd name="connsiteY3" fmla="*/ 94853 h 948531"/>
                <a:gd name="connsiteX4" fmla="*/ 3794125 w 3794125"/>
                <a:gd name="connsiteY4" fmla="*/ 853678 h 948531"/>
                <a:gd name="connsiteX5" fmla="*/ 3699272 w 3794125"/>
                <a:gd name="connsiteY5" fmla="*/ 948531 h 948531"/>
                <a:gd name="connsiteX6" fmla="*/ 94853 w 3794125"/>
                <a:gd name="connsiteY6" fmla="*/ 948531 h 948531"/>
                <a:gd name="connsiteX7" fmla="*/ 0 w 3794125"/>
                <a:gd name="connsiteY7" fmla="*/ 853678 h 948531"/>
                <a:gd name="connsiteX8" fmla="*/ 0 w 3794125"/>
                <a:gd name="connsiteY8" fmla="*/ 94853 h 94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94125" h="948531">
                  <a:moveTo>
                    <a:pt x="0" y="94853"/>
                  </a:moveTo>
                  <a:cubicBezTo>
                    <a:pt x="0" y="42467"/>
                    <a:pt x="42467" y="0"/>
                    <a:pt x="94853" y="0"/>
                  </a:cubicBezTo>
                  <a:lnTo>
                    <a:pt x="3699272" y="0"/>
                  </a:lnTo>
                  <a:cubicBezTo>
                    <a:pt x="3751658" y="0"/>
                    <a:pt x="3794125" y="42467"/>
                    <a:pt x="3794125" y="94853"/>
                  </a:cubicBezTo>
                  <a:lnTo>
                    <a:pt x="3794125" y="853678"/>
                  </a:lnTo>
                  <a:cubicBezTo>
                    <a:pt x="3794125" y="906064"/>
                    <a:pt x="3751658" y="948531"/>
                    <a:pt x="3699272" y="948531"/>
                  </a:cubicBezTo>
                  <a:lnTo>
                    <a:pt x="94853" y="948531"/>
                  </a:lnTo>
                  <a:cubicBezTo>
                    <a:pt x="42467" y="948531"/>
                    <a:pt x="0" y="906064"/>
                    <a:pt x="0" y="853678"/>
                  </a:cubicBezTo>
                  <a:lnTo>
                    <a:pt x="0" y="94853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8902" tIns="98902" rIns="98902" bIns="98902" numCol="1" spcCol="1270" anchor="ctr" anchorCtr="0">
              <a:noAutofit/>
            </a:bodyPr>
            <a:lstStyle/>
            <a:p>
              <a:pPr marL="0" marR="0" lvl="0" indent="0" algn="ctr" defTabSz="24892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University</a:t>
              </a:r>
            </a:p>
          </p:txBody>
        </p:sp>
        <p:sp>
          <p:nvSpPr>
            <p:cNvPr id="7" name="Right Arrow 6"/>
            <p:cNvSpPr/>
            <p:nvPr/>
          </p:nvSpPr>
          <p:spPr>
            <a:xfrm rot="16200000" flipV="1">
              <a:off x="5250056" y="2960249"/>
              <a:ext cx="165992" cy="165992"/>
            </a:xfrm>
            <a:prstGeom prst="rightArrow">
              <a:avLst>
                <a:gd name="adj1" fmla="val 66700"/>
                <a:gd name="adj2" fmla="val 50000"/>
              </a:avLst>
            </a:prstGeom>
          </p:spPr>
          <p:style>
            <a:lnRef idx="0">
              <a:schemeClr val="accent4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3435990" y="3209238"/>
              <a:ext cx="3794125" cy="948531"/>
            </a:xfrm>
            <a:custGeom>
              <a:avLst/>
              <a:gdLst>
                <a:gd name="connsiteX0" fmla="*/ 0 w 3794125"/>
                <a:gd name="connsiteY0" fmla="*/ 94853 h 948531"/>
                <a:gd name="connsiteX1" fmla="*/ 94853 w 3794125"/>
                <a:gd name="connsiteY1" fmla="*/ 0 h 948531"/>
                <a:gd name="connsiteX2" fmla="*/ 3699272 w 3794125"/>
                <a:gd name="connsiteY2" fmla="*/ 0 h 948531"/>
                <a:gd name="connsiteX3" fmla="*/ 3794125 w 3794125"/>
                <a:gd name="connsiteY3" fmla="*/ 94853 h 948531"/>
                <a:gd name="connsiteX4" fmla="*/ 3794125 w 3794125"/>
                <a:gd name="connsiteY4" fmla="*/ 853678 h 948531"/>
                <a:gd name="connsiteX5" fmla="*/ 3699272 w 3794125"/>
                <a:gd name="connsiteY5" fmla="*/ 948531 h 948531"/>
                <a:gd name="connsiteX6" fmla="*/ 94853 w 3794125"/>
                <a:gd name="connsiteY6" fmla="*/ 948531 h 948531"/>
                <a:gd name="connsiteX7" fmla="*/ 0 w 3794125"/>
                <a:gd name="connsiteY7" fmla="*/ 853678 h 948531"/>
                <a:gd name="connsiteX8" fmla="*/ 0 w 3794125"/>
                <a:gd name="connsiteY8" fmla="*/ 94853 h 94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94125" h="948531">
                  <a:moveTo>
                    <a:pt x="0" y="94853"/>
                  </a:moveTo>
                  <a:cubicBezTo>
                    <a:pt x="0" y="42467"/>
                    <a:pt x="42467" y="0"/>
                    <a:pt x="94853" y="0"/>
                  </a:cubicBezTo>
                  <a:lnTo>
                    <a:pt x="3699272" y="0"/>
                  </a:lnTo>
                  <a:cubicBezTo>
                    <a:pt x="3751658" y="0"/>
                    <a:pt x="3794125" y="42467"/>
                    <a:pt x="3794125" y="94853"/>
                  </a:cubicBezTo>
                  <a:lnTo>
                    <a:pt x="3794125" y="853678"/>
                  </a:lnTo>
                  <a:cubicBezTo>
                    <a:pt x="3794125" y="906064"/>
                    <a:pt x="3751658" y="948531"/>
                    <a:pt x="3699272" y="948531"/>
                  </a:cubicBezTo>
                  <a:lnTo>
                    <a:pt x="94853" y="948531"/>
                  </a:lnTo>
                  <a:cubicBezTo>
                    <a:pt x="42467" y="948531"/>
                    <a:pt x="0" y="906064"/>
                    <a:pt x="0" y="853678"/>
                  </a:cubicBezTo>
                  <a:lnTo>
                    <a:pt x="0" y="94853"/>
                  </a:lnTo>
                  <a:close/>
                </a:path>
              </a:pathLst>
            </a:custGeom>
          </p:spPr>
          <p:style>
            <a:lnRef idx="1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5882" tIns="65882" rIns="65882" bIns="65882" numCol="1" spcCol="1270" anchor="ctr" anchorCtr="0">
              <a:noAutofit/>
            </a:bodyPr>
            <a:lstStyle/>
            <a:p>
              <a:pPr marL="0" marR="0" lvl="0" indent="0" algn="ctr" defTabSz="13335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 </a:t>
              </a:r>
              <a:r>
                <a:rPr kumimoji="0" lang="en-US" sz="3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levels (&amp; Applied Generals)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3435990" y="4489756"/>
              <a:ext cx="3794125" cy="948531"/>
            </a:xfrm>
            <a:custGeom>
              <a:avLst/>
              <a:gdLst>
                <a:gd name="connsiteX0" fmla="*/ 0 w 3794125"/>
                <a:gd name="connsiteY0" fmla="*/ 94853 h 948531"/>
                <a:gd name="connsiteX1" fmla="*/ 94853 w 3794125"/>
                <a:gd name="connsiteY1" fmla="*/ 0 h 948531"/>
                <a:gd name="connsiteX2" fmla="*/ 3699272 w 3794125"/>
                <a:gd name="connsiteY2" fmla="*/ 0 h 948531"/>
                <a:gd name="connsiteX3" fmla="*/ 3794125 w 3794125"/>
                <a:gd name="connsiteY3" fmla="*/ 94853 h 948531"/>
                <a:gd name="connsiteX4" fmla="*/ 3794125 w 3794125"/>
                <a:gd name="connsiteY4" fmla="*/ 853678 h 948531"/>
                <a:gd name="connsiteX5" fmla="*/ 3699272 w 3794125"/>
                <a:gd name="connsiteY5" fmla="*/ 948531 h 948531"/>
                <a:gd name="connsiteX6" fmla="*/ 94853 w 3794125"/>
                <a:gd name="connsiteY6" fmla="*/ 948531 h 948531"/>
                <a:gd name="connsiteX7" fmla="*/ 0 w 3794125"/>
                <a:gd name="connsiteY7" fmla="*/ 853678 h 948531"/>
                <a:gd name="connsiteX8" fmla="*/ 0 w 3794125"/>
                <a:gd name="connsiteY8" fmla="*/ 94853 h 94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94125" h="948531">
                  <a:moveTo>
                    <a:pt x="0" y="94853"/>
                  </a:moveTo>
                  <a:cubicBezTo>
                    <a:pt x="0" y="42467"/>
                    <a:pt x="42467" y="0"/>
                    <a:pt x="94853" y="0"/>
                  </a:cubicBezTo>
                  <a:lnTo>
                    <a:pt x="3699272" y="0"/>
                  </a:lnTo>
                  <a:cubicBezTo>
                    <a:pt x="3751658" y="0"/>
                    <a:pt x="3794125" y="42467"/>
                    <a:pt x="3794125" y="94853"/>
                  </a:cubicBezTo>
                  <a:lnTo>
                    <a:pt x="3794125" y="853678"/>
                  </a:lnTo>
                  <a:cubicBezTo>
                    <a:pt x="3794125" y="906064"/>
                    <a:pt x="3751658" y="948531"/>
                    <a:pt x="3699272" y="948531"/>
                  </a:cubicBezTo>
                  <a:lnTo>
                    <a:pt x="94853" y="948531"/>
                  </a:lnTo>
                  <a:cubicBezTo>
                    <a:pt x="42467" y="948531"/>
                    <a:pt x="0" y="906064"/>
                    <a:pt x="0" y="853678"/>
                  </a:cubicBezTo>
                  <a:lnTo>
                    <a:pt x="0" y="94853"/>
                  </a:lnTo>
                  <a:close/>
                </a:path>
              </a:pathLst>
            </a:custGeom>
            <a:solidFill>
              <a:srgbClr val="FFC000">
                <a:alpha val="90000"/>
              </a:srgbClr>
            </a:solidFill>
          </p:spPr>
          <p:style>
            <a:lnRef idx="1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5882" tIns="65882" rIns="65882" bIns="65882" numCol="1" spcCol="1270" anchor="ctr" anchorCtr="0">
              <a:noAutofit/>
            </a:bodyPr>
            <a:lstStyle/>
            <a:p>
              <a:pPr marL="0" marR="0" lvl="0" indent="0" algn="ctr" defTabSz="13335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Academic route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7761292" y="1928721"/>
              <a:ext cx="3794125" cy="948531"/>
            </a:xfrm>
            <a:custGeom>
              <a:avLst/>
              <a:gdLst>
                <a:gd name="connsiteX0" fmla="*/ 0 w 3794125"/>
                <a:gd name="connsiteY0" fmla="*/ 94853 h 948531"/>
                <a:gd name="connsiteX1" fmla="*/ 94853 w 3794125"/>
                <a:gd name="connsiteY1" fmla="*/ 0 h 948531"/>
                <a:gd name="connsiteX2" fmla="*/ 3699272 w 3794125"/>
                <a:gd name="connsiteY2" fmla="*/ 0 h 948531"/>
                <a:gd name="connsiteX3" fmla="*/ 3794125 w 3794125"/>
                <a:gd name="connsiteY3" fmla="*/ 94853 h 948531"/>
                <a:gd name="connsiteX4" fmla="*/ 3794125 w 3794125"/>
                <a:gd name="connsiteY4" fmla="*/ 853678 h 948531"/>
                <a:gd name="connsiteX5" fmla="*/ 3699272 w 3794125"/>
                <a:gd name="connsiteY5" fmla="*/ 948531 h 948531"/>
                <a:gd name="connsiteX6" fmla="*/ 94853 w 3794125"/>
                <a:gd name="connsiteY6" fmla="*/ 948531 h 948531"/>
                <a:gd name="connsiteX7" fmla="*/ 0 w 3794125"/>
                <a:gd name="connsiteY7" fmla="*/ 853678 h 948531"/>
                <a:gd name="connsiteX8" fmla="*/ 0 w 3794125"/>
                <a:gd name="connsiteY8" fmla="*/ 94853 h 94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94125" h="948531">
                  <a:moveTo>
                    <a:pt x="0" y="94853"/>
                  </a:moveTo>
                  <a:cubicBezTo>
                    <a:pt x="0" y="42467"/>
                    <a:pt x="42467" y="0"/>
                    <a:pt x="94853" y="0"/>
                  </a:cubicBezTo>
                  <a:lnTo>
                    <a:pt x="3699272" y="0"/>
                  </a:lnTo>
                  <a:cubicBezTo>
                    <a:pt x="3751658" y="0"/>
                    <a:pt x="3794125" y="42467"/>
                    <a:pt x="3794125" y="94853"/>
                  </a:cubicBezTo>
                  <a:lnTo>
                    <a:pt x="3794125" y="853678"/>
                  </a:lnTo>
                  <a:cubicBezTo>
                    <a:pt x="3794125" y="906064"/>
                    <a:pt x="3751658" y="948531"/>
                    <a:pt x="3699272" y="948531"/>
                  </a:cubicBezTo>
                  <a:lnTo>
                    <a:pt x="94853" y="948531"/>
                  </a:lnTo>
                  <a:cubicBezTo>
                    <a:pt x="42467" y="948531"/>
                    <a:pt x="0" y="906064"/>
                    <a:pt x="0" y="853678"/>
                  </a:cubicBezTo>
                  <a:lnTo>
                    <a:pt x="0" y="94853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8902" tIns="98902" rIns="98902" bIns="98902" numCol="1" spcCol="1270" anchor="ctr" anchorCtr="0">
              <a:noAutofit/>
            </a:bodyPr>
            <a:lstStyle/>
            <a:p>
              <a:pPr marL="0" marR="0" lvl="0" indent="0" algn="ctr" defTabSz="24892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Work</a:t>
              </a:r>
            </a:p>
          </p:txBody>
        </p:sp>
        <p:sp>
          <p:nvSpPr>
            <p:cNvPr id="12" name="Right Arrow 11"/>
            <p:cNvSpPr/>
            <p:nvPr/>
          </p:nvSpPr>
          <p:spPr>
            <a:xfrm rot="16200000" flipV="1">
              <a:off x="9575358" y="2960249"/>
              <a:ext cx="165992" cy="165992"/>
            </a:xfrm>
            <a:prstGeom prst="rightArrow">
              <a:avLst>
                <a:gd name="adj1" fmla="val 66700"/>
                <a:gd name="adj2" fmla="val 50000"/>
              </a:avLst>
            </a:prstGeom>
          </p:spPr>
          <p:style>
            <a:lnRef idx="0">
              <a:schemeClr val="accent4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761293" y="3209238"/>
              <a:ext cx="1814066" cy="948531"/>
            </a:xfrm>
            <a:custGeom>
              <a:avLst/>
              <a:gdLst>
                <a:gd name="connsiteX0" fmla="*/ 0 w 3794125"/>
                <a:gd name="connsiteY0" fmla="*/ 94853 h 948531"/>
                <a:gd name="connsiteX1" fmla="*/ 94853 w 3794125"/>
                <a:gd name="connsiteY1" fmla="*/ 0 h 948531"/>
                <a:gd name="connsiteX2" fmla="*/ 3699272 w 3794125"/>
                <a:gd name="connsiteY2" fmla="*/ 0 h 948531"/>
                <a:gd name="connsiteX3" fmla="*/ 3794125 w 3794125"/>
                <a:gd name="connsiteY3" fmla="*/ 94853 h 948531"/>
                <a:gd name="connsiteX4" fmla="*/ 3794125 w 3794125"/>
                <a:gd name="connsiteY4" fmla="*/ 853678 h 948531"/>
                <a:gd name="connsiteX5" fmla="*/ 3699272 w 3794125"/>
                <a:gd name="connsiteY5" fmla="*/ 948531 h 948531"/>
                <a:gd name="connsiteX6" fmla="*/ 94853 w 3794125"/>
                <a:gd name="connsiteY6" fmla="*/ 948531 h 948531"/>
                <a:gd name="connsiteX7" fmla="*/ 0 w 3794125"/>
                <a:gd name="connsiteY7" fmla="*/ 853678 h 948531"/>
                <a:gd name="connsiteX8" fmla="*/ 0 w 3794125"/>
                <a:gd name="connsiteY8" fmla="*/ 94853 h 94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94125" h="948531">
                  <a:moveTo>
                    <a:pt x="0" y="94853"/>
                  </a:moveTo>
                  <a:cubicBezTo>
                    <a:pt x="0" y="42467"/>
                    <a:pt x="42467" y="0"/>
                    <a:pt x="94853" y="0"/>
                  </a:cubicBezTo>
                  <a:lnTo>
                    <a:pt x="3699272" y="0"/>
                  </a:lnTo>
                  <a:cubicBezTo>
                    <a:pt x="3751658" y="0"/>
                    <a:pt x="3794125" y="42467"/>
                    <a:pt x="3794125" y="94853"/>
                  </a:cubicBezTo>
                  <a:lnTo>
                    <a:pt x="3794125" y="853678"/>
                  </a:lnTo>
                  <a:cubicBezTo>
                    <a:pt x="3794125" y="906064"/>
                    <a:pt x="3751658" y="948531"/>
                    <a:pt x="3699272" y="948531"/>
                  </a:cubicBezTo>
                  <a:lnTo>
                    <a:pt x="94853" y="948531"/>
                  </a:lnTo>
                  <a:cubicBezTo>
                    <a:pt x="42467" y="948531"/>
                    <a:pt x="0" y="906064"/>
                    <a:pt x="0" y="853678"/>
                  </a:cubicBezTo>
                  <a:lnTo>
                    <a:pt x="0" y="94853"/>
                  </a:lnTo>
                  <a:close/>
                </a:path>
              </a:pathLst>
            </a:custGeom>
          </p:spPr>
          <p:style>
            <a:lnRef idx="1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5882" tIns="65882" rIns="65882" bIns="65882" numCol="1" spcCol="1270" anchor="ctr" anchorCtr="0">
              <a:noAutofit/>
            </a:bodyPr>
            <a:lstStyle/>
            <a:p>
              <a:pPr marL="0" marR="0" lvl="0" indent="0" algn="ctr" defTabSz="13335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 </a:t>
              </a:r>
              <a:r>
                <a:rPr kumimoji="0" lang="en-US" sz="3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levels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7761292" y="4489756"/>
              <a:ext cx="3794125" cy="948531"/>
            </a:xfrm>
            <a:custGeom>
              <a:avLst/>
              <a:gdLst>
                <a:gd name="connsiteX0" fmla="*/ 0 w 3794125"/>
                <a:gd name="connsiteY0" fmla="*/ 94853 h 948531"/>
                <a:gd name="connsiteX1" fmla="*/ 94853 w 3794125"/>
                <a:gd name="connsiteY1" fmla="*/ 0 h 948531"/>
                <a:gd name="connsiteX2" fmla="*/ 3699272 w 3794125"/>
                <a:gd name="connsiteY2" fmla="*/ 0 h 948531"/>
                <a:gd name="connsiteX3" fmla="*/ 3794125 w 3794125"/>
                <a:gd name="connsiteY3" fmla="*/ 94853 h 948531"/>
                <a:gd name="connsiteX4" fmla="*/ 3794125 w 3794125"/>
                <a:gd name="connsiteY4" fmla="*/ 853678 h 948531"/>
                <a:gd name="connsiteX5" fmla="*/ 3699272 w 3794125"/>
                <a:gd name="connsiteY5" fmla="*/ 948531 h 948531"/>
                <a:gd name="connsiteX6" fmla="*/ 94853 w 3794125"/>
                <a:gd name="connsiteY6" fmla="*/ 948531 h 948531"/>
                <a:gd name="connsiteX7" fmla="*/ 0 w 3794125"/>
                <a:gd name="connsiteY7" fmla="*/ 853678 h 948531"/>
                <a:gd name="connsiteX8" fmla="*/ 0 w 3794125"/>
                <a:gd name="connsiteY8" fmla="*/ 94853 h 94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94125" h="948531">
                  <a:moveTo>
                    <a:pt x="0" y="94853"/>
                  </a:moveTo>
                  <a:cubicBezTo>
                    <a:pt x="0" y="42467"/>
                    <a:pt x="42467" y="0"/>
                    <a:pt x="94853" y="0"/>
                  </a:cubicBezTo>
                  <a:lnTo>
                    <a:pt x="3699272" y="0"/>
                  </a:lnTo>
                  <a:cubicBezTo>
                    <a:pt x="3751658" y="0"/>
                    <a:pt x="3794125" y="42467"/>
                    <a:pt x="3794125" y="94853"/>
                  </a:cubicBezTo>
                  <a:lnTo>
                    <a:pt x="3794125" y="853678"/>
                  </a:lnTo>
                  <a:cubicBezTo>
                    <a:pt x="3794125" y="906064"/>
                    <a:pt x="3751658" y="948531"/>
                    <a:pt x="3699272" y="948531"/>
                  </a:cubicBezTo>
                  <a:lnTo>
                    <a:pt x="94853" y="948531"/>
                  </a:lnTo>
                  <a:cubicBezTo>
                    <a:pt x="42467" y="948531"/>
                    <a:pt x="0" y="906064"/>
                    <a:pt x="0" y="853678"/>
                  </a:cubicBezTo>
                  <a:lnTo>
                    <a:pt x="0" y="94853"/>
                  </a:lnTo>
                  <a:close/>
                </a:path>
              </a:pathLst>
            </a:custGeom>
            <a:solidFill>
              <a:srgbClr val="FFC000">
                <a:alpha val="90000"/>
              </a:srgbClr>
            </a:solidFill>
          </p:spPr>
          <p:style>
            <a:lnRef idx="1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5882" tIns="65882" rIns="65882" bIns="65882" numCol="1" spcCol="1270" anchor="ctr" anchorCtr="0">
              <a:noAutofit/>
            </a:bodyPr>
            <a:lstStyle/>
            <a:p>
              <a:pPr marL="0" marR="0" lvl="0" indent="0" algn="ctr" defTabSz="13335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Technical route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860A883-72EF-4DE8-9B27-AA3BDB4C519E}"/>
              </a:ext>
            </a:extLst>
          </p:cNvPr>
          <p:cNvSpPr/>
          <p:nvPr/>
        </p:nvSpPr>
        <p:spPr>
          <a:xfrm>
            <a:off x="911424" y="1412776"/>
            <a:ext cx="2088232" cy="4968552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Vocational qualifications</a:t>
            </a:r>
          </a:p>
        </p:txBody>
      </p:sp>
      <p:sp>
        <p:nvSpPr>
          <p:cNvPr id="16" name="Freeform 15"/>
          <p:cNvSpPr/>
          <p:nvPr/>
        </p:nvSpPr>
        <p:spPr>
          <a:xfrm>
            <a:off x="9654068" y="3486411"/>
            <a:ext cx="2058556" cy="1109312"/>
          </a:xfrm>
          <a:custGeom>
            <a:avLst/>
            <a:gdLst>
              <a:gd name="connsiteX0" fmla="*/ 0 w 3794125"/>
              <a:gd name="connsiteY0" fmla="*/ 94853 h 948531"/>
              <a:gd name="connsiteX1" fmla="*/ 94853 w 3794125"/>
              <a:gd name="connsiteY1" fmla="*/ 0 h 948531"/>
              <a:gd name="connsiteX2" fmla="*/ 3699272 w 3794125"/>
              <a:gd name="connsiteY2" fmla="*/ 0 h 948531"/>
              <a:gd name="connsiteX3" fmla="*/ 3794125 w 3794125"/>
              <a:gd name="connsiteY3" fmla="*/ 94853 h 948531"/>
              <a:gd name="connsiteX4" fmla="*/ 3794125 w 3794125"/>
              <a:gd name="connsiteY4" fmla="*/ 853678 h 948531"/>
              <a:gd name="connsiteX5" fmla="*/ 3699272 w 3794125"/>
              <a:gd name="connsiteY5" fmla="*/ 948531 h 948531"/>
              <a:gd name="connsiteX6" fmla="*/ 94853 w 3794125"/>
              <a:gd name="connsiteY6" fmla="*/ 948531 h 948531"/>
              <a:gd name="connsiteX7" fmla="*/ 0 w 3794125"/>
              <a:gd name="connsiteY7" fmla="*/ 853678 h 948531"/>
              <a:gd name="connsiteX8" fmla="*/ 0 w 3794125"/>
              <a:gd name="connsiteY8" fmla="*/ 94853 h 948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4125" h="948531">
                <a:moveTo>
                  <a:pt x="0" y="94853"/>
                </a:moveTo>
                <a:cubicBezTo>
                  <a:pt x="0" y="42467"/>
                  <a:pt x="42467" y="0"/>
                  <a:pt x="94853" y="0"/>
                </a:cubicBezTo>
                <a:lnTo>
                  <a:pt x="3699272" y="0"/>
                </a:lnTo>
                <a:cubicBezTo>
                  <a:pt x="3751658" y="0"/>
                  <a:pt x="3794125" y="42467"/>
                  <a:pt x="3794125" y="94853"/>
                </a:cubicBezTo>
                <a:lnTo>
                  <a:pt x="3794125" y="853678"/>
                </a:lnTo>
                <a:cubicBezTo>
                  <a:pt x="3794125" y="906064"/>
                  <a:pt x="3751658" y="948531"/>
                  <a:pt x="3699272" y="948531"/>
                </a:cubicBezTo>
                <a:lnTo>
                  <a:pt x="94853" y="948531"/>
                </a:lnTo>
                <a:cubicBezTo>
                  <a:pt x="42467" y="948531"/>
                  <a:pt x="0" y="906064"/>
                  <a:pt x="0" y="853678"/>
                </a:cubicBezTo>
                <a:lnTo>
                  <a:pt x="0" y="94853"/>
                </a:lnTo>
                <a:close/>
              </a:path>
            </a:pathLst>
          </a:custGeom>
        </p:spPr>
        <p:style>
          <a:lnRef idx="1"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5882" tIns="65882" rIns="65882" bIns="65882" numCol="1" spcCol="1270" anchor="ctr" anchorCtr="0">
            <a:noAutofit/>
          </a:bodyPr>
          <a:lstStyle/>
          <a:p>
            <a:pPr marL="0" marR="0" lvl="0" indent="0" algn="ctr" defTabSz="13335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Apprenticeships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53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69585" cy="690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991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503FCE-D232-484A-8922-CA3B78FC7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reform programme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847528" y="1700808"/>
            <a:ext cx="8119427" cy="4104456"/>
            <a:chOff x="3435990" y="1928721"/>
            <a:chExt cx="8119427" cy="3509566"/>
          </a:xfrm>
        </p:grpSpPr>
        <p:sp>
          <p:nvSpPr>
            <p:cNvPr id="17" name="Freeform 16"/>
            <p:cNvSpPr/>
            <p:nvPr/>
          </p:nvSpPr>
          <p:spPr>
            <a:xfrm>
              <a:off x="3435990" y="1928721"/>
              <a:ext cx="3794125" cy="948531"/>
            </a:xfrm>
            <a:custGeom>
              <a:avLst/>
              <a:gdLst>
                <a:gd name="connsiteX0" fmla="*/ 0 w 3794125"/>
                <a:gd name="connsiteY0" fmla="*/ 94853 h 948531"/>
                <a:gd name="connsiteX1" fmla="*/ 94853 w 3794125"/>
                <a:gd name="connsiteY1" fmla="*/ 0 h 948531"/>
                <a:gd name="connsiteX2" fmla="*/ 3699272 w 3794125"/>
                <a:gd name="connsiteY2" fmla="*/ 0 h 948531"/>
                <a:gd name="connsiteX3" fmla="*/ 3794125 w 3794125"/>
                <a:gd name="connsiteY3" fmla="*/ 94853 h 948531"/>
                <a:gd name="connsiteX4" fmla="*/ 3794125 w 3794125"/>
                <a:gd name="connsiteY4" fmla="*/ 853678 h 948531"/>
                <a:gd name="connsiteX5" fmla="*/ 3699272 w 3794125"/>
                <a:gd name="connsiteY5" fmla="*/ 948531 h 948531"/>
                <a:gd name="connsiteX6" fmla="*/ 94853 w 3794125"/>
                <a:gd name="connsiteY6" fmla="*/ 948531 h 948531"/>
                <a:gd name="connsiteX7" fmla="*/ 0 w 3794125"/>
                <a:gd name="connsiteY7" fmla="*/ 853678 h 948531"/>
                <a:gd name="connsiteX8" fmla="*/ 0 w 3794125"/>
                <a:gd name="connsiteY8" fmla="*/ 94853 h 94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94125" h="948531">
                  <a:moveTo>
                    <a:pt x="0" y="94853"/>
                  </a:moveTo>
                  <a:cubicBezTo>
                    <a:pt x="0" y="42467"/>
                    <a:pt x="42467" y="0"/>
                    <a:pt x="94853" y="0"/>
                  </a:cubicBezTo>
                  <a:lnTo>
                    <a:pt x="3699272" y="0"/>
                  </a:lnTo>
                  <a:cubicBezTo>
                    <a:pt x="3751658" y="0"/>
                    <a:pt x="3794125" y="42467"/>
                    <a:pt x="3794125" y="94853"/>
                  </a:cubicBezTo>
                  <a:lnTo>
                    <a:pt x="3794125" y="853678"/>
                  </a:lnTo>
                  <a:cubicBezTo>
                    <a:pt x="3794125" y="906064"/>
                    <a:pt x="3751658" y="948531"/>
                    <a:pt x="3699272" y="948531"/>
                  </a:cubicBezTo>
                  <a:lnTo>
                    <a:pt x="94853" y="948531"/>
                  </a:lnTo>
                  <a:cubicBezTo>
                    <a:pt x="42467" y="948531"/>
                    <a:pt x="0" y="906064"/>
                    <a:pt x="0" y="853678"/>
                  </a:cubicBezTo>
                  <a:lnTo>
                    <a:pt x="0" y="94853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8902" tIns="98902" rIns="98902" bIns="98902" numCol="1" spcCol="1270" anchor="ctr" anchorCtr="0">
              <a:noAutofit/>
            </a:bodyPr>
            <a:lstStyle/>
            <a:p>
              <a:pPr marL="0" marR="0" lvl="0" indent="0" algn="ctr" defTabSz="24892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University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 rot="16200000" flipV="1">
              <a:off x="5250056" y="2960249"/>
              <a:ext cx="165992" cy="165992"/>
            </a:xfrm>
            <a:prstGeom prst="rightArrow">
              <a:avLst>
                <a:gd name="adj1" fmla="val 66700"/>
                <a:gd name="adj2" fmla="val 50000"/>
              </a:avLst>
            </a:prstGeom>
          </p:spPr>
          <p:style>
            <a:lnRef idx="0">
              <a:schemeClr val="accent4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3435990" y="3209238"/>
              <a:ext cx="3794125" cy="948531"/>
            </a:xfrm>
            <a:custGeom>
              <a:avLst/>
              <a:gdLst>
                <a:gd name="connsiteX0" fmla="*/ 0 w 3794125"/>
                <a:gd name="connsiteY0" fmla="*/ 94853 h 948531"/>
                <a:gd name="connsiteX1" fmla="*/ 94853 w 3794125"/>
                <a:gd name="connsiteY1" fmla="*/ 0 h 948531"/>
                <a:gd name="connsiteX2" fmla="*/ 3699272 w 3794125"/>
                <a:gd name="connsiteY2" fmla="*/ 0 h 948531"/>
                <a:gd name="connsiteX3" fmla="*/ 3794125 w 3794125"/>
                <a:gd name="connsiteY3" fmla="*/ 94853 h 948531"/>
                <a:gd name="connsiteX4" fmla="*/ 3794125 w 3794125"/>
                <a:gd name="connsiteY4" fmla="*/ 853678 h 948531"/>
                <a:gd name="connsiteX5" fmla="*/ 3699272 w 3794125"/>
                <a:gd name="connsiteY5" fmla="*/ 948531 h 948531"/>
                <a:gd name="connsiteX6" fmla="*/ 94853 w 3794125"/>
                <a:gd name="connsiteY6" fmla="*/ 948531 h 948531"/>
                <a:gd name="connsiteX7" fmla="*/ 0 w 3794125"/>
                <a:gd name="connsiteY7" fmla="*/ 853678 h 948531"/>
                <a:gd name="connsiteX8" fmla="*/ 0 w 3794125"/>
                <a:gd name="connsiteY8" fmla="*/ 94853 h 94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94125" h="948531">
                  <a:moveTo>
                    <a:pt x="0" y="94853"/>
                  </a:moveTo>
                  <a:cubicBezTo>
                    <a:pt x="0" y="42467"/>
                    <a:pt x="42467" y="0"/>
                    <a:pt x="94853" y="0"/>
                  </a:cubicBezTo>
                  <a:lnTo>
                    <a:pt x="3699272" y="0"/>
                  </a:lnTo>
                  <a:cubicBezTo>
                    <a:pt x="3751658" y="0"/>
                    <a:pt x="3794125" y="42467"/>
                    <a:pt x="3794125" y="94853"/>
                  </a:cubicBezTo>
                  <a:lnTo>
                    <a:pt x="3794125" y="853678"/>
                  </a:lnTo>
                  <a:cubicBezTo>
                    <a:pt x="3794125" y="906064"/>
                    <a:pt x="3751658" y="948531"/>
                    <a:pt x="3699272" y="948531"/>
                  </a:cubicBezTo>
                  <a:lnTo>
                    <a:pt x="94853" y="948531"/>
                  </a:lnTo>
                  <a:cubicBezTo>
                    <a:pt x="42467" y="948531"/>
                    <a:pt x="0" y="906064"/>
                    <a:pt x="0" y="853678"/>
                  </a:cubicBezTo>
                  <a:lnTo>
                    <a:pt x="0" y="94853"/>
                  </a:lnTo>
                  <a:close/>
                </a:path>
              </a:pathLst>
            </a:custGeom>
          </p:spPr>
          <p:style>
            <a:lnRef idx="1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5882" tIns="65882" rIns="65882" bIns="65882" numCol="1" spcCol="1270" anchor="ctr" anchorCtr="0">
              <a:noAutofit/>
            </a:bodyPr>
            <a:lstStyle/>
            <a:p>
              <a:pPr marL="0" marR="0" lvl="0" indent="0" algn="ctr" defTabSz="13335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 </a:t>
              </a:r>
              <a:r>
                <a:rPr kumimoji="0" lang="en-US" sz="3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levels (&amp; Applied Generals)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3435990" y="4489756"/>
              <a:ext cx="3794125" cy="948531"/>
            </a:xfrm>
            <a:custGeom>
              <a:avLst/>
              <a:gdLst>
                <a:gd name="connsiteX0" fmla="*/ 0 w 3794125"/>
                <a:gd name="connsiteY0" fmla="*/ 94853 h 948531"/>
                <a:gd name="connsiteX1" fmla="*/ 94853 w 3794125"/>
                <a:gd name="connsiteY1" fmla="*/ 0 h 948531"/>
                <a:gd name="connsiteX2" fmla="*/ 3699272 w 3794125"/>
                <a:gd name="connsiteY2" fmla="*/ 0 h 948531"/>
                <a:gd name="connsiteX3" fmla="*/ 3794125 w 3794125"/>
                <a:gd name="connsiteY3" fmla="*/ 94853 h 948531"/>
                <a:gd name="connsiteX4" fmla="*/ 3794125 w 3794125"/>
                <a:gd name="connsiteY4" fmla="*/ 853678 h 948531"/>
                <a:gd name="connsiteX5" fmla="*/ 3699272 w 3794125"/>
                <a:gd name="connsiteY5" fmla="*/ 948531 h 948531"/>
                <a:gd name="connsiteX6" fmla="*/ 94853 w 3794125"/>
                <a:gd name="connsiteY6" fmla="*/ 948531 h 948531"/>
                <a:gd name="connsiteX7" fmla="*/ 0 w 3794125"/>
                <a:gd name="connsiteY7" fmla="*/ 853678 h 948531"/>
                <a:gd name="connsiteX8" fmla="*/ 0 w 3794125"/>
                <a:gd name="connsiteY8" fmla="*/ 94853 h 94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94125" h="948531">
                  <a:moveTo>
                    <a:pt x="0" y="94853"/>
                  </a:moveTo>
                  <a:cubicBezTo>
                    <a:pt x="0" y="42467"/>
                    <a:pt x="42467" y="0"/>
                    <a:pt x="94853" y="0"/>
                  </a:cubicBezTo>
                  <a:lnTo>
                    <a:pt x="3699272" y="0"/>
                  </a:lnTo>
                  <a:cubicBezTo>
                    <a:pt x="3751658" y="0"/>
                    <a:pt x="3794125" y="42467"/>
                    <a:pt x="3794125" y="94853"/>
                  </a:cubicBezTo>
                  <a:lnTo>
                    <a:pt x="3794125" y="853678"/>
                  </a:lnTo>
                  <a:cubicBezTo>
                    <a:pt x="3794125" y="906064"/>
                    <a:pt x="3751658" y="948531"/>
                    <a:pt x="3699272" y="948531"/>
                  </a:cubicBezTo>
                  <a:lnTo>
                    <a:pt x="94853" y="948531"/>
                  </a:lnTo>
                  <a:cubicBezTo>
                    <a:pt x="42467" y="948531"/>
                    <a:pt x="0" y="906064"/>
                    <a:pt x="0" y="853678"/>
                  </a:cubicBezTo>
                  <a:lnTo>
                    <a:pt x="0" y="94853"/>
                  </a:lnTo>
                  <a:close/>
                </a:path>
              </a:pathLst>
            </a:custGeom>
            <a:solidFill>
              <a:srgbClr val="FFC000">
                <a:alpha val="90000"/>
              </a:srgbClr>
            </a:solidFill>
          </p:spPr>
          <p:style>
            <a:lnRef idx="1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5882" tIns="65882" rIns="65882" bIns="65882" numCol="1" spcCol="1270" anchor="ctr" anchorCtr="0">
              <a:noAutofit/>
            </a:bodyPr>
            <a:lstStyle/>
            <a:p>
              <a:pPr marL="0" marR="0" lvl="0" indent="0" algn="ctr" defTabSz="13335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Academic route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7761292" y="1928721"/>
              <a:ext cx="3794125" cy="948531"/>
            </a:xfrm>
            <a:custGeom>
              <a:avLst/>
              <a:gdLst>
                <a:gd name="connsiteX0" fmla="*/ 0 w 3794125"/>
                <a:gd name="connsiteY0" fmla="*/ 94853 h 948531"/>
                <a:gd name="connsiteX1" fmla="*/ 94853 w 3794125"/>
                <a:gd name="connsiteY1" fmla="*/ 0 h 948531"/>
                <a:gd name="connsiteX2" fmla="*/ 3699272 w 3794125"/>
                <a:gd name="connsiteY2" fmla="*/ 0 h 948531"/>
                <a:gd name="connsiteX3" fmla="*/ 3794125 w 3794125"/>
                <a:gd name="connsiteY3" fmla="*/ 94853 h 948531"/>
                <a:gd name="connsiteX4" fmla="*/ 3794125 w 3794125"/>
                <a:gd name="connsiteY4" fmla="*/ 853678 h 948531"/>
                <a:gd name="connsiteX5" fmla="*/ 3699272 w 3794125"/>
                <a:gd name="connsiteY5" fmla="*/ 948531 h 948531"/>
                <a:gd name="connsiteX6" fmla="*/ 94853 w 3794125"/>
                <a:gd name="connsiteY6" fmla="*/ 948531 h 948531"/>
                <a:gd name="connsiteX7" fmla="*/ 0 w 3794125"/>
                <a:gd name="connsiteY7" fmla="*/ 853678 h 948531"/>
                <a:gd name="connsiteX8" fmla="*/ 0 w 3794125"/>
                <a:gd name="connsiteY8" fmla="*/ 94853 h 94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94125" h="948531">
                  <a:moveTo>
                    <a:pt x="0" y="94853"/>
                  </a:moveTo>
                  <a:cubicBezTo>
                    <a:pt x="0" y="42467"/>
                    <a:pt x="42467" y="0"/>
                    <a:pt x="94853" y="0"/>
                  </a:cubicBezTo>
                  <a:lnTo>
                    <a:pt x="3699272" y="0"/>
                  </a:lnTo>
                  <a:cubicBezTo>
                    <a:pt x="3751658" y="0"/>
                    <a:pt x="3794125" y="42467"/>
                    <a:pt x="3794125" y="94853"/>
                  </a:cubicBezTo>
                  <a:lnTo>
                    <a:pt x="3794125" y="853678"/>
                  </a:lnTo>
                  <a:cubicBezTo>
                    <a:pt x="3794125" y="906064"/>
                    <a:pt x="3751658" y="948531"/>
                    <a:pt x="3699272" y="948531"/>
                  </a:cubicBezTo>
                  <a:lnTo>
                    <a:pt x="94853" y="948531"/>
                  </a:lnTo>
                  <a:cubicBezTo>
                    <a:pt x="42467" y="948531"/>
                    <a:pt x="0" y="906064"/>
                    <a:pt x="0" y="853678"/>
                  </a:cubicBezTo>
                  <a:lnTo>
                    <a:pt x="0" y="94853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8902" tIns="98902" rIns="98902" bIns="98902" numCol="1" spcCol="1270" anchor="ctr" anchorCtr="0">
              <a:noAutofit/>
            </a:bodyPr>
            <a:lstStyle/>
            <a:p>
              <a:pPr marL="0" marR="0" lvl="0" indent="0" algn="ctr" defTabSz="24892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Work</a:t>
              </a:r>
            </a:p>
          </p:txBody>
        </p:sp>
        <p:sp>
          <p:nvSpPr>
            <p:cNvPr id="22" name="Right Arrow 21"/>
            <p:cNvSpPr/>
            <p:nvPr/>
          </p:nvSpPr>
          <p:spPr>
            <a:xfrm rot="16200000" flipV="1">
              <a:off x="9575358" y="2960249"/>
              <a:ext cx="165992" cy="165992"/>
            </a:xfrm>
            <a:prstGeom prst="rightArrow">
              <a:avLst>
                <a:gd name="adj1" fmla="val 66700"/>
                <a:gd name="adj2" fmla="val 50000"/>
              </a:avLst>
            </a:prstGeom>
          </p:spPr>
          <p:style>
            <a:lnRef idx="0">
              <a:schemeClr val="accent4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7761293" y="3209238"/>
              <a:ext cx="1814066" cy="948531"/>
            </a:xfrm>
            <a:custGeom>
              <a:avLst/>
              <a:gdLst>
                <a:gd name="connsiteX0" fmla="*/ 0 w 3794125"/>
                <a:gd name="connsiteY0" fmla="*/ 94853 h 948531"/>
                <a:gd name="connsiteX1" fmla="*/ 94853 w 3794125"/>
                <a:gd name="connsiteY1" fmla="*/ 0 h 948531"/>
                <a:gd name="connsiteX2" fmla="*/ 3699272 w 3794125"/>
                <a:gd name="connsiteY2" fmla="*/ 0 h 948531"/>
                <a:gd name="connsiteX3" fmla="*/ 3794125 w 3794125"/>
                <a:gd name="connsiteY3" fmla="*/ 94853 h 948531"/>
                <a:gd name="connsiteX4" fmla="*/ 3794125 w 3794125"/>
                <a:gd name="connsiteY4" fmla="*/ 853678 h 948531"/>
                <a:gd name="connsiteX5" fmla="*/ 3699272 w 3794125"/>
                <a:gd name="connsiteY5" fmla="*/ 948531 h 948531"/>
                <a:gd name="connsiteX6" fmla="*/ 94853 w 3794125"/>
                <a:gd name="connsiteY6" fmla="*/ 948531 h 948531"/>
                <a:gd name="connsiteX7" fmla="*/ 0 w 3794125"/>
                <a:gd name="connsiteY7" fmla="*/ 853678 h 948531"/>
                <a:gd name="connsiteX8" fmla="*/ 0 w 3794125"/>
                <a:gd name="connsiteY8" fmla="*/ 94853 h 94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94125" h="948531">
                  <a:moveTo>
                    <a:pt x="0" y="94853"/>
                  </a:moveTo>
                  <a:cubicBezTo>
                    <a:pt x="0" y="42467"/>
                    <a:pt x="42467" y="0"/>
                    <a:pt x="94853" y="0"/>
                  </a:cubicBezTo>
                  <a:lnTo>
                    <a:pt x="3699272" y="0"/>
                  </a:lnTo>
                  <a:cubicBezTo>
                    <a:pt x="3751658" y="0"/>
                    <a:pt x="3794125" y="42467"/>
                    <a:pt x="3794125" y="94853"/>
                  </a:cubicBezTo>
                  <a:lnTo>
                    <a:pt x="3794125" y="853678"/>
                  </a:lnTo>
                  <a:cubicBezTo>
                    <a:pt x="3794125" y="906064"/>
                    <a:pt x="3751658" y="948531"/>
                    <a:pt x="3699272" y="948531"/>
                  </a:cubicBezTo>
                  <a:lnTo>
                    <a:pt x="94853" y="948531"/>
                  </a:lnTo>
                  <a:cubicBezTo>
                    <a:pt x="42467" y="948531"/>
                    <a:pt x="0" y="906064"/>
                    <a:pt x="0" y="853678"/>
                  </a:cubicBezTo>
                  <a:lnTo>
                    <a:pt x="0" y="94853"/>
                  </a:lnTo>
                  <a:close/>
                </a:path>
              </a:pathLst>
            </a:custGeom>
          </p:spPr>
          <p:style>
            <a:lnRef idx="1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5882" tIns="65882" rIns="65882" bIns="65882" numCol="1" spcCol="1270" anchor="ctr" anchorCtr="0">
              <a:noAutofit/>
            </a:bodyPr>
            <a:lstStyle/>
            <a:p>
              <a:pPr marL="0" marR="0" lvl="0" indent="0" algn="ctr" defTabSz="13335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 </a:t>
              </a:r>
              <a:r>
                <a:rPr kumimoji="0" lang="en-US" sz="3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levels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7761292" y="4489756"/>
              <a:ext cx="3794125" cy="948531"/>
            </a:xfrm>
            <a:custGeom>
              <a:avLst/>
              <a:gdLst>
                <a:gd name="connsiteX0" fmla="*/ 0 w 3794125"/>
                <a:gd name="connsiteY0" fmla="*/ 94853 h 948531"/>
                <a:gd name="connsiteX1" fmla="*/ 94853 w 3794125"/>
                <a:gd name="connsiteY1" fmla="*/ 0 h 948531"/>
                <a:gd name="connsiteX2" fmla="*/ 3699272 w 3794125"/>
                <a:gd name="connsiteY2" fmla="*/ 0 h 948531"/>
                <a:gd name="connsiteX3" fmla="*/ 3794125 w 3794125"/>
                <a:gd name="connsiteY3" fmla="*/ 94853 h 948531"/>
                <a:gd name="connsiteX4" fmla="*/ 3794125 w 3794125"/>
                <a:gd name="connsiteY4" fmla="*/ 853678 h 948531"/>
                <a:gd name="connsiteX5" fmla="*/ 3699272 w 3794125"/>
                <a:gd name="connsiteY5" fmla="*/ 948531 h 948531"/>
                <a:gd name="connsiteX6" fmla="*/ 94853 w 3794125"/>
                <a:gd name="connsiteY6" fmla="*/ 948531 h 948531"/>
                <a:gd name="connsiteX7" fmla="*/ 0 w 3794125"/>
                <a:gd name="connsiteY7" fmla="*/ 853678 h 948531"/>
                <a:gd name="connsiteX8" fmla="*/ 0 w 3794125"/>
                <a:gd name="connsiteY8" fmla="*/ 94853 h 94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94125" h="948531">
                  <a:moveTo>
                    <a:pt x="0" y="94853"/>
                  </a:moveTo>
                  <a:cubicBezTo>
                    <a:pt x="0" y="42467"/>
                    <a:pt x="42467" y="0"/>
                    <a:pt x="94853" y="0"/>
                  </a:cubicBezTo>
                  <a:lnTo>
                    <a:pt x="3699272" y="0"/>
                  </a:lnTo>
                  <a:cubicBezTo>
                    <a:pt x="3751658" y="0"/>
                    <a:pt x="3794125" y="42467"/>
                    <a:pt x="3794125" y="94853"/>
                  </a:cubicBezTo>
                  <a:lnTo>
                    <a:pt x="3794125" y="853678"/>
                  </a:lnTo>
                  <a:cubicBezTo>
                    <a:pt x="3794125" y="906064"/>
                    <a:pt x="3751658" y="948531"/>
                    <a:pt x="3699272" y="948531"/>
                  </a:cubicBezTo>
                  <a:lnTo>
                    <a:pt x="94853" y="948531"/>
                  </a:lnTo>
                  <a:cubicBezTo>
                    <a:pt x="42467" y="948531"/>
                    <a:pt x="0" y="906064"/>
                    <a:pt x="0" y="853678"/>
                  </a:cubicBezTo>
                  <a:lnTo>
                    <a:pt x="0" y="94853"/>
                  </a:lnTo>
                  <a:close/>
                </a:path>
              </a:pathLst>
            </a:custGeom>
            <a:solidFill>
              <a:srgbClr val="FFC000">
                <a:alpha val="90000"/>
              </a:srgbClr>
            </a:solidFill>
          </p:spPr>
          <p:style>
            <a:lnRef idx="1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5882" tIns="65882" rIns="65882" bIns="65882" numCol="1" spcCol="1270" anchor="ctr" anchorCtr="0">
              <a:noAutofit/>
            </a:bodyPr>
            <a:lstStyle/>
            <a:p>
              <a:pPr marL="0" marR="0" lvl="0" indent="0" algn="ctr" defTabSz="13335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Technical route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>
            <a:off x="8152889" y="3198379"/>
            <a:ext cx="2058556" cy="1109312"/>
          </a:xfrm>
          <a:custGeom>
            <a:avLst/>
            <a:gdLst>
              <a:gd name="connsiteX0" fmla="*/ 0 w 3794125"/>
              <a:gd name="connsiteY0" fmla="*/ 94853 h 948531"/>
              <a:gd name="connsiteX1" fmla="*/ 94853 w 3794125"/>
              <a:gd name="connsiteY1" fmla="*/ 0 h 948531"/>
              <a:gd name="connsiteX2" fmla="*/ 3699272 w 3794125"/>
              <a:gd name="connsiteY2" fmla="*/ 0 h 948531"/>
              <a:gd name="connsiteX3" fmla="*/ 3794125 w 3794125"/>
              <a:gd name="connsiteY3" fmla="*/ 94853 h 948531"/>
              <a:gd name="connsiteX4" fmla="*/ 3794125 w 3794125"/>
              <a:gd name="connsiteY4" fmla="*/ 853678 h 948531"/>
              <a:gd name="connsiteX5" fmla="*/ 3699272 w 3794125"/>
              <a:gd name="connsiteY5" fmla="*/ 948531 h 948531"/>
              <a:gd name="connsiteX6" fmla="*/ 94853 w 3794125"/>
              <a:gd name="connsiteY6" fmla="*/ 948531 h 948531"/>
              <a:gd name="connsiteX7" fmla="*/ 0 w 3794125"/>
              <a:gd name="connsiteY7" fmla="*/ 853678 h 948531"/>
              <a:gd name="connsiteX8" fmla="*/ 0 w 3794125"/>
              <a:gd name="connsiteY8" fmla="*/ 94853 h 948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4125" h="948531">
                <a:moveTo>
                  <a:pt x="0" y="94853"/>
                </a:moveTo>
                <a:cubicBezTo>
                  <a:pt x="0" y="42467"/>
                  <a:pt x="42467" y="0"/>
                  <a:pt x="94853" y="0"/>
                </a:cubicBezTo>
                <a:lnTo>
                  <a:pt x="3699272" y="0"/>
                </a:lnTo>
                <a:cubicBezTo>
                  <a:pt x="3751658" y="0"/>
                  <a:pt x="3794125" y="42467"/>
                  <a:pt x="3794125" y="94853"/>
                </a:cubicBezTo>
                <a:lnTo>
                  <a:pt x="3794125" y="853678"/>
                </a:lnTo>
                <a:cubicBezTo>
                  <a:pt x="3794125" y="906064"/>
                  <a:pt x="3751658" y="948531"/>
                  <a:pt x="3699272" y="948531"/>
                </a:cubicBezTo>
                <a:lnTo>
                  <a:pt x="94853" y="948531"/>
                </a:lnTo>
                <a:cubicBezTo>
                  <a:pt x="42467" y="948531"/>
                  <a:pt x="0" y="906064"/>
                  <a:pt x="0" y="853678"/>
                </a:cubicBezTo>
                <a:lnTo>
                  <a:pt x="0" y="94853"/>
                </a:lnTo>
                <a:close/>
              </a:path>
            </a:pathLst>
          </a:custGeom>
        </p:spPr>
        <p:style>
          <a:lnRef idx="1"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5882" tIns="65882" rIns="65882" bIns="65882" numCol="1" spcCol="1270" anchor="ctr" anchorCtr="0">
            <a:noAutofit/>
          </a:bodyPr>
          <a:lstStyle/>
          <a:p>
            <a:pPr marL="0" marR="0" lvl="0" indent="0" algn="ctr" defTabSz="13335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Apprenticeships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24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623392" y="836712"/>
          <a:ext cx="10513168" cy="5301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1">
            <a:extLst>
              <a:ext uri="{FF2B5EF4-FFF2-40B4-BE49-F238E27FC236}">
                <a16:creationId xmlns="" xmlns:a16="http://schemas.microsoft.com/office/drawing/2014/main" id="{1E503FCE-D232-484A-8922-CA3B78FC7FD5}"/>
              </a:ext>
            </a:extLst>
          </p:cNvPr>
          <p:cNvSpPr txBox="1">
            <a:spLocks/>
          </p:cNvSpPr>
          <p:nvPr/>
        </p:nvSpPr>
        <p:spPr>
          <a:xfrm>
            <a:off x="622300" y="404813"/>
            <a:ext cx="8462963" cy="57467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0558F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0558F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0558F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0558F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0558F"/>
                </a:solidFill>
                <a:latin typeface="Arial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A0558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Guiding principles of reform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A0558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5268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Milestones of reform</a:t>
            </a:r>
            <a:endParaRPr lang="en-GB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/>
          </p:nvPr>
        </p:nvGraphicFramePr>
        <p:xfrm>
          <a:off x="191346" y="836711"/>
          <a:ext cx="11665293" cy="5716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39081">
                  <a:extLst>
                    <a:ext uri="{9D8B030D-6E8A-4147-A177-3AD203B41FA5}">
                      <a16:colId xmlns="" xmlns:a16="http://schemas.microsoft.com/office/drawing/2014/main" val="1985010263"/>
                    </a:ext>
                  </a:extLst>
                </a:gridCol>
                <a:gridCol w="1939081">
                  <a:extLst>
                    <a:ext uri="{9D8B030D-6E8A-4147-A177-3AD203B41FA5}">
                      <a16:colId xmlns="" xmlns:a16="http://schemas.microsoft.com/office/drawing/2014/main" val="3329232468"/>
                    </a:ext>
                  </a:extLst>
                </a:gridCol>
                <a:gridCol w="1939081">
                  <a:extLst>
                    <a:ext uri="{9D8B030D-6E8A-4147-A177-3AD203B41FA5}">
                      <a16:colId xmlns="" xmlns:a16="http://schemas.microsoft.com/office/drawing/2014/main" val="1194443217"/>
                    </a:ext>
                  </a:extLst>
                </a:gridCol>
                <a:gridCol w="1969888">
                  <a:extLst>
                    <a:ext uri="{9D8B030D-6E8A-4147-A177-3AD203B41FA5}">
                      <a16:colId xmlns="" xmlns:a16="http://schemas.microsoft.com/office/drawing/2014/main" val="190498177"/>
                    </a:ext>
                  </a:extLst>
                </a:gridCol>
                <a:gridCol w="1939081">
                  <a:extLst>
                    <a:ext uri="{9D8B030D-6E8A-4147-A177-3AD203B41FA5}">
                      <a16:colId xmlns="" xmlns:a16="http://schemas.microsoft.com/office/drawing/2014/main" val="442905065"/>
                    </a:ext>
                  </a:extLst>
                </a:gridCol>
                <a:gridCol w="1939081">
                  <a:extLst>
                    <a:ext uri="{9D8B030D-6E8A-4147-A177-3AD203B41FA5}">
                      <a16:colId xmlns="" xmlns:a16="http://schemas.microsoft.com/office/drawing/2014/main" val="2621315319"/>
                    </a:ext>
                  </a:extLst>
                </a:gridCol>
              </a:tblGrid>
              <a:tr h="1257012"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17162262"/>
                  </a:ext>
                </a:extLst>
              </a:tr>
              <a:tr h="676853"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9067213"/>
                  </a:ext>
                </a:extLst>
              </a:tr>
              <a:tr h="966932"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="" xmlns:a16="http://schemas.microsoft.com/office/drawing/2014/main" val="3132627681"/>
                  </a:ext>
                </a:extLst>
              </a:tr>
              <a:tr h="886469"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Functional Skills</a:t>
                      </a:r>
                    </a:p>
                    <a:p>
                      <a:pPr algn="ctr"/>
                      <a:r>
                        <a:rPr lang="en-GB" sz="1800" dirty="0" smtClean="0"/>
                        <a:t>1</a:t>
                      </a:r>
                      <a:r>
                        <a:rPr lang="en-GB" sz="1800" baseline="30000" dirty="0" smtClean="0"/>
                        <a:t>st</a:t>
                      </a:r>
                      <a:r>
                        <a:rPr lang="en-GB" sz="1800" dirty="0" smtClean="0"/>
                        <a:t> teach</a:t>
                      </a:r>
                      <a:endParaRPr lang="en-GB" sz="1800" dirty="0"/>
                    </a:p>
                  </a:txBody>
                  <a:tcP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T Levels</a:t>
                      </a:r>
                    </a:p>
                    <a:p>
                      <a:pPr algn="ctr"/>
                      <a:r>
                        <a:rPr lang="en-GB" sz="1800" dirty="0" smtClean="0"/>
                        <a:t>3</a:t>
                      </a:r>
                      <a:r>
                        <a:rPr lang="en-GB" sz="1800" baseline="0" dirty="0" smtClean="0"/>
                        <a:t> routes</a:t>
                      </a:r>
                    </a:p>
                    <a:p>
                      <a:pPr algn="ctr"/>
                      <a:r>
                        <a:rPr lang="en-GB" sz="1800" baseline="0" dirty="0" smtClean="0"/>
                        <a:t>Limited pathways</a:t>
                      </a:r>
                      <a:endParaRPr lang="en-GB" sz="18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T Levels</a:t>
                      </a:r>
                    </a:p>
                    <a:p>
                      <a:pPr algn="ctr"/>
                      <a:r>
                        <a:rPr lang="en-GB" sz="1800" dirty="0" smtClean="0"/>
                        <a:t>More</a:t>
                      </a:r>
                      <a:r>
                        <a:rPr lang="en-GB" sz="1800" baseline="0" dirty="0" smtClean="0"/>
                        <a:t> pathways</a:t>
                      </a:r>
                      <a:r>
                        <a:rPr lang="en-GB" sz="1800" dirty="0" smtClean="0"/>
                        <a:t> +  further 3 routes</a:t>
                      </a:r>
                      <a:endParaRPr lang="en-GB" sz="18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T</a:t>
                      </a:r>
                      <a:r>
                        <a:rPr lang="en-GB" sz="1800" baseline="0" dirty="0" smtClean="0"/>
                        <a:t> Levels</a:t>
                      </a:r>
                    </a:p>
                    <a:p>
                      <a:pPr algn="ctr"/>
                      <a:r>
                        <a:rPr lang="en-GB" sz="1800" baseline="0" dirty="0" smtClean="0"/>
                        <a:t> + further 5 routes</a:t>
                      </a:r>
                      <a:endParaRPr lang="en-GB" sz="18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26118097"/>
                  </a:ext>
                </a:extLst>
              </a:tr>
              <a:tr h="1257012">
                <a:tc gridSpan="4"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Standards Apprenticeships</a:t>
                      </a:r>
                    </a:p>
                    <a:p>
                      <a:pPr algn="ctr"/>
                      <a:r>
                        <a:rPr lang="en-GB" sz="1800" dirty="0" smtClean="0"/>
                        <a:t>Continuous development and release</a:t>
                      </a:r>
                      <a:endParaRPr lang="en-GB" sz="1800" dirty="0"/>
                    </a:p>
                  </a:txBody>
                  <a:tcPr>
                    <a:solidFill>
                      <a:srgbClr val="80C5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43998349"/>
                  </a:ext>
                </a:extLst>
              </a:tr>
              <a:tr h="644356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bg1"/>
                          </a:solidFill>
                        </a:rPr>
                        <a:t>2017</a:t>
                      </a:r>
                      <a:endParaRPr lang="en-GB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A055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bg1"/>
                          </a:solidFill>
                        </a:rPr>
                        <a:t>2018</a:t>
                      </a:r>
                      <a:endParaRPr lang="en-GB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A055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bg1"/>
                          </a:solidFill>
                        </a:rPr>
                        <a:t>2019</a:t>
                      </a:r>
                      <a:endParaRPr lang="en-GB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A055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bg1"/>
                          </a:solidFill>
                        </a:rPr>
                        <a:t>2020</a:t>
                      </a:r>
                      <a:endParaRPr lang="en-GB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A055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chemeClr val="bg1"/>
                          </a:solidFill>
                        </a:rPr>
                        <a:t>2021</a:t>
                      </a:r>
                      <a:endParaRPr lang="en-GB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A055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  <a:endParaRPr lang="en-GB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A0558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3116703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36160" y="2924944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Reduction of some existing qualifications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1345" y="4653136"/>
            <a:ext cx="11665293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1344" y="4653136"/>
            <a:ext cx="5832648" cy="12961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Standards Apprenticeships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Continuous development and release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23992" y="4653136"/>
            <a:ext cx="1872208" cy="129614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8008" y="5086925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SASE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new starts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23991" y="4653136"/>
            <a:ext cx="1872209" cy="2880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5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Apprenticeship End Point Assessment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54512" y="1101407"/>
            <a:ext cx="1581261" cy="151423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Employer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Group</a:t>
            </a:r>
          </a:p>
        </p:txBody>
      </p:sp>
      <p:sp>
        <p:nvSpPr>
          <p:cNvPr id="9" name="Right Arrow 8"/>
          <p:cNvSpPr/>
          <p:nvPr/>
        </p:nvSpPr>
        <p:spPr>
          <a:xfrm>
            <a:off x="2072766" y="873839"/>
            <a:ext cx="3289023" cy="2046801"/>
          </a:xfrm>
          <a:prstGeom prst="rightArrow">
            <a:avLst>
              <a:gd name="adj1" fmla="val 50000"/>
              <a:gd name="adj2" fmla="val 50734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Apprenticeship standard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Assessment plan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271643" y="2874909"/>
            <a:ext cx="1581261" cy="15142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Institute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000389" y="2601610"/>
            <a:ext cx="3289023" cy="2046801"/>
          </a:xfrm>
          <a:prstGeom prst="rightArrow">
            <a:avLst>
              <a:gd name="adj1" fmla="val 50000"/>
              <a:gd name="adj2" fmla="val 50734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Approve standard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Approve assessment plan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847528" y="4665350"/>
            <a:ext cx="1724636" cy="144451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End-point Assessment Organisation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3755767" y="4389143"/>
            <a:ext cx="3289023" cy="2046801"/>
          </a:xfrm>
          <a:prstGeom prst="rightArrow">
            <a:avLst>
              <a:gd name="adj1" fmla="val 50000"/>
              <a:gd name="adj2" fmla="val 50734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Design and deliver End -point  Assessment</a:t>
            </a:r>
          </a:p>
        </p:txBody>
      </p:sp>
      <p:sp>
        <p:nvSpPr>
          <p:cNvPr id="6" name="Up-Down Arrow 5"/>
          <p:cNvSpPr/>
          <p:nvPr/>
        </p:nvSpPr>
        <p:spPr>
          <a:xfrm>
            <a:off x="7608168" y="1101407"/>
            <a:ext cx="1008112" cy="4893885"/>
          </a:xfrm>
          <a:prstGeom prst="upDown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AA77B3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29665" y="2780928"/>
            <a:ext cx="17604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External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Quality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Assurance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67627" y="4247104"/>
            <a:ext cx="1581261" cy="5602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ESFA Funding</a:t>
            </a:r>
          </a:p>
        </p:txBody>
      </p:sp>
    </p:spTree>
    <p:extLst>
      <p:ext uri="{BB962C8B-B14F-4D97-AF65-F5344CB8AC3E}">
        <p14:creationId xmlns:p14="http://schemas.microsoft.com/office/powerpoint/2010/main" val="85538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 Levels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5320" y="979489"/>
            <a:ext cx="10201178" cy="540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2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Key messages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00" y="1052736"/>
            <a:ext cx="10972800" cy="5112568"/>
          </a:xfrm>
        </p:spPr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3600" kern="1200" dirty="0" smtClean="0">
                <a:solidFill>
                  <a:schemeClr val="tx1"/>
                </a:solidFill>
                <a:latin typeface="Arial" charset="0"/>
              </a:rPr>
              <a:t>We want to help you understand and navigate the qualifications landscape</a:t>
            </a:r>
          </a:p>
          <a:p>
            <a:pPr marL="0" lvl="0" indent="0">
              <a:buNone/>
            </a:pPr>
            <a:endParaRPr lang="en-GB" sz="3600" kern="1200" dirty="0" smtClean="0">
              <a:solidFill>
                <a:schemeClr val="tx1"/>
              </a:solidFill>
              <a:latin typeface="Arial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3600" kern="1200" dirty="0" smtClean="0">
                <a:solidFill>
                  <a:schemeClr val="tx1"/>
                </a:solidFill>
                <a:latin typeface="Arial" charset="0"/>
              </a:rPr>
              <a:t>We regulate so that:</a:t>
            </a:r>
          </a:p>
          <a:p>
            <a:pPr marL="483725" lvl="1" indent="-171450">
              <a:buFont typeface="Arial" panose="020B0604020202020204" pitchFamily="34" charset="0"/>
              <a:buChar char="•"/>
            </a:pPr>
            <a:r>
              <a:rPr lang="en-GB" sz="3400" kern="1200" dirty="0" smtClean="0">
                <a:solidFill>
                  <a:schemeClr val="tx1"/>
                </a:solidFill>
                <a:latin typeface="Arial" charset="0"/>
              </a:rPr>
              <a:t>You get what you want from qualifications and;</a:t>
            </a:r>
          </a:p>
          <a:p>
            <a:pPr marL="483725" lvl="1" indent="-171450">
              <a:buFont typeface="Arial" panose="020B0604020202020204" pitchFamily="34" charset="0"/>
              <a:buChar char="•"/>
            </a:pPr>
            <a:r>
              <a:rPr lang="en-GB" sz="3400" kern="1200" dirty="0" smtClean="0">
                <a:solidFill>
                  <a:schemeClr val="tx1"/>
                </a:solidFill>
                <a:latin typeface="Arial" charset="0"/>
              </a:rPr>
              <a:t>Have confidence in them</a:t>
            </a:r>
          </a:p>
          <a:p>
            <a:pPr marL="0" indent="0">
              <a:buNone/>
            </a:pPr>
            <a:endParaRPr lang="en-GB" sz="3600" kern="1200" dirty="0">
              <a:solidFill>
                <a:schemeClr val="tx1"/>
              </a:solidFill>
              <a:latin typeface="Arial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3600" kern="1200" dirty="0" smtClean="0">
                <a:solidFill>
                  <a:schemeClr val="tx1"/>
                </a:solidFill>
                <a:latin typeface="Arial" charset="0"/>
              </a:rPr>
              <a:t>Reform is underway – we want to work with you</a:t>
            </a:r>
            <a:endParaRPr lang="en-GB" sz="3600" kern="1200" dirty="0">
              <a:solidFill>
                <a:schemeClr val="tx1"/>
              </a:solidFill>
              <a:latin typeface="Arial" charset="0"/>
            </a:endParaRPr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780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0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312024" y="1700808"/>
            <a:ext cx="5616624" cy="1800200"/>
          </a:xfrm>
        </p:spPr>
        <p:txBody>
          <a:bodyPr/>
          <a:lstStyle/>
          <a:p>
            <a:r>
              <a:rPr lang="en-GB" dirty="0" smtClean="0"/>
              <a:t>Assessment functioning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528048" y="5057800"/>
            <a:ext cx="5184576" cy="1800200"/>
          </a:xfrm>
        </p:spPr>
        <p:txBody>
          <a:bodyPr/>
          <a:lstStyle/>
          <a:p>
            <a:r>
              <a:rPr lang="en-GB" sz="2000" dirty="0" smtClean="0"/>
              <a:t>Beth Black</a:t>
            </a:r>
          </a:p>
          <a:p>
            <a:r>
              <a:rPr lang="en-GB" sz="2000" dirty="0" smtClean="0"/>
              <a:t>Associate Director, Research and Analysis, Ofqual.</a:t>
            </a:r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81950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What makes a good test… from an assessment functioning point of view</a:t>
            </a:r>
          </a:p>
          <a:p>
            <a:r>
              <a:rPr lang="en-GB" dirty="0" smtClean="0"/>
              <a:t>Results from our study</a:t>
            </a:r>
          </a:p>
          <a:p>
            <a:r>
              <a:rPr lang="en-GB" dirty="0" smtClean="0"/>
              <a:t>What this tells us and what it doesn’t tell us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7FE256-DBE3-41F8-9653-AAB46C5389DC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504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makes a good test?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7FE256-DBE3-41F8-9653-AAB46C5389DC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92" t="632"/>
          <a:stretch/>
        </p:blipFill>
        <p:spPr>
          <a:xfrm>
            <a:off x="4943871" y="44624"/>
            <a:ext cx="7190095" cy="6804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8342" y="1382973"/>
            <a:ext cx="48718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Appropriate ease/difficulty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Test and test items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should separate people out according to their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ability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Should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 reliable.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629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4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ctrTitle"/>
          </p:nvPr>
        </p:nvSpPr>
        <p:spPr>
          <a:xfrm>
            <a:off x="6527800" y="2420938"/>
            <a:ext cx="5328840" cy="1800225"/>
          </a:xfrm>
        </p:spPr>
        <p:txBody>
          <a:bodyPr/>
          <a:lstStyle/>
          <a:p>
            <a:r>
              <a:rPr lang="en-GB" dirty="0"/>
              <a:t>Vocational and technical </a:t>
            </a:r>
            <a:r>
              <a:rPr lang="en-GB" dirty="0" smtClean="0"/>
              <a:t>qualifications:  t</a:t>
            </a:r>
            <a:r>
              <a:rPr lang="en-GB" altLang="en-US" dirty="0" smtClean="0"/>
              <a:t>he regulator’s perspective</a:t>
            </a:r>
            <a:endParaRPr lang="en-GB" altLang="en-US" dirty="0"/>
          </a:p>
        </p:txBody>
      </p:sp>
      <p:sp>
        <p:nvSpPr>
          <p:cNvPr id="27650" name="Subtitle 2"/>
          <p:cNvSpPr>
            <a:spLocks noGrp="1"/>
          </p:cNvSpPr>
          <p:nvPr>
            <p:ph type="subTitle" idx="1"/>
          </p:nvPr>
        </p:nvSpPr>
        <p:spPr>
          <a:xfrm>
            <a:off x="6527800" y="4508500"/>
            <a:ext cx="5184775" cy="1368425"/>
          </a:xfrm>
        </p:spPr>
        <p:txBody>
          <a:bodyPr/>
          <a:lstStyle/>
          <a:p>
            <a:endParaRPr lang="en-GB" altLang="en-US" dirty="0"/>
          </a:p>
          <a:p>
            <a:r>
              <a:rPr lang="en-GB" altLang="en-US" dirty="0"/>
              <a:t>Phil Beach CBE</a:t>
            </a:r>
          </a:p>
          <a:p>
            <a:r>
              <a:rPr lang="en-GB" altLang="en-US" dirty="0"/>
              <a:t>Ofqual</a:t>
            </a:r>
          </a:p>
        </p:txBody>
      </p:sp>
    </p:spTree>
    <p:extLst>
      <p:ext uri="{BB962C8B-B14F-4D97-AF65-F5344CB8AC3E}">
        <p14:creationId xmlns:p14="http://schemas.microsoft.com/office/powerpoint/2010/main" val="175302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study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3 criteria:</a:t>
            </a:r>
          </a:p>
          <a:p>
            <a:pPr lvl="1"/>
            <a:r>
              <a:rPr lang="en-GB" dirty="0" smtClean="0"/>
              <a:t>On/going on to performance tables</a:t>
            </a:r>
          </a:p>
          <a:p>
            <a:pPr lvl="1"/>
            <a:r>
              <a:rPr lang="en-GB" dirty="0" smtClean="0"/>
              <a:t>External assessment in the form of an exam</a:t>
            </a:r>
          </a:p>
          <a:p>
            <a:pPr lvl="1"/>
            <a:r>
              <a:rPr lang="en-GB" dirty="0" smtClean="0"/>
              <a:t>Likely &gt;500 candidates entering in 2016</a:t>
            </a:r>
          </a:p>
          <a:p>
            <a:pPr lvl="1"/>
            <a:endParaRPr lang="en-GB" dirty="0"/>
          </a:p>
          <a:p>
            <a:r>
              <a:rPr lang="en-GB" dirty="0" smtClean="0"/>
              <a:t>27 qualifications</a:t>
            </a:r>
          </a:p>
          <a:p>
            <a:r>
              <a:rPr lang="en-GB" dirty="0" smtClean="0"/>
              <a:t>49 units</a:t>
            </a:r>
          </a:p>
          <a:p>
            <a:r>
              <a:rPr lang="en-GB" dirty="0" smtClean="0"/>
              <a:t>Includes:</a:t>
            </a:r>
          </a:p>
          <a:p>
            <a:pPr lvl="1"/>
            <a:r>
              <a:rPr lang="en-GB" dirty="0" smtClean="0"/>
              <a:t>Level 1, 2 and 3 tests</a:t>
            </a:r>
          </a:p>
          <a:p>
            <a:pPr lvl="1"/>
            <a:r>
              <a:rPr lang="en-GB" dirty="0" smtClean="0"/>
              <a:t>Subject areas: applied science, maths, carpentry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7FE256-DBE3-41F8-9653-AAB46C5389DC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019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makes a good test?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7FE256-DBE3-41F8-9653-AAB46C5389DC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92" t="632"/>
          <a:stretch/>
        </p:blipFill>
        <p:spPr>
          <a:xfrm>
            <a:off x="4943871" y="44624"/>
            <a:ext cx="7190095" cy="6804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8342" y="1382973"/>
            <a:ext cx="48718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Appropriate ease/difficulty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Test and test items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should separate people out according to their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ability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Should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 reliable.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828" y="2060848"/>
            <a:ext cx="4711019" cy="216024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496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Appropriate ease/difficulty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For the standard according to the level of the qualification</a:t>
            </a:r>
          </a:p>
          <a:p>
            <a:r>
              <a:rPr lang="en-GB" dirty="0" err="1" smtClean="0"/>
              <a:t>Targetted</a:t>
            </a:r>
            <a:r>
              <a:rPr lang="en-GB" dirty="0" smtClean="0"/>
              <a:t> to the ‘cohort’ of students taking the qualification</a:t>
            </a:r>
          </a:p>
          <a:p>
            <a:endParaRPr lang="en-GB" dirty="0"/>
          </a:p>
          <a:p>
            <a:r>
              <a:rPr lang="en-GB" dirty="0" smtClean="0"/>
              <a:t>Ease/difficulty of the overall test is mainly a function of the test items (questions) within the test…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Imagine an item worth 1 mark; can calculate a </a:t>
            </a:r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</a:rPr>
              <a:t>facility index</a:t>
            </a:r>
          </a:p>
          <a:p>
            <a:r>
              <a:rPr lang="en-GB" dirty="0" smtClean="0"/>
              <a:t>Very easy item – all students get 1 mark – Facility = 1.0</a:t>
            </a:r>
          </a:p>
          <a:p>
            <a:r>
              <a:rPr lang="en-GB" dirty="0" smtClean="0"/>
              <a:t>Very difficult item – all students get 0 mark – Facility = 0.0</a:t>
            </a:r>
          </a:p>
          <a:p>
            <a:r>
              <a:rPr lang="en-GB" dirty="0" smtClean="0"/>
              <a:t>Ideally; facility values – between 0.3 and 0.8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7FE256-DBE3-41F8-9653-AAB46C5389DC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948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0253" y="-28575"/>
            <a:ext cx="8915400" cy="688657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91344" y="116632"/>
            <a:ext cx="8462433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" rIns="0" bIns="3600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3B81A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A0558F"/>
                </a:solidFill>
              </a:rPr>
              <a:t>Item facilities for 49 tests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7FE256-DBE3-41F8-9653-AAB46C5389DC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365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Average score</a:t>
            </a:r>
            <a:br>
              <a:rPr lang="en-GB" dirty="0" smtClean="0"/>
            </a:br>
            <a:r>
              <a:rPr lang="en-GB" dirty="0" smtClean="0"/>
              <a:t>of the 49 tests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7FE256-DBE3-41F8-9653-AAB46C5389DC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925" y="116632"/>
            <a:ext cx="8982075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20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makes a good test?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7FE256-DBE3-41F8-9653-AAB46C5389DC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92" t="632"/>
          <a:stretch/>
        </p:blipFill>
        <p:spPr>
          <a:xfrm>
            <a:off x="4943871" y="44624"/>
            <a:ext cx="7190095" cy="6804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8342" y="1382973"/>
            <a:ext cx="48718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Appropriate ease/difficulty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Test and test items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should separate people out according to their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ability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Should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 reliable.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828" y="3429000"/>
            <a:ext cx="4711019" cy="79208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8847" y="1339687"/>
            <a:ext cx="4711019" cy="71992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764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6" y="404818"/>
            <a:ext cx="10442246" cy="574675"/>
          </a:xfrm>
        </p:spPr>
        <p:txBody>
          <a:bodyPr/>
          <a:lstStyle/>
          <a:p>
            <a:r>
              <a:rPr lang="en-GB" dirty="0" smtClean="0"/>
              <a:t>Discrimination – separating out people according to their ability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7FE256-DBE3-41F8-9653-AAB46C5389DC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584" y="1124744"/>
            <a:ext cx="7967664" cy="4690641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6960096" y="5531564"/>
            <a:ext cx="3528392" cy="936104"/>
          </a:xfrm>
          <a:prstGeom prst="right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Better at construct being measured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3431704" y="5522222"/>
            <a:ext cx="3096344" cy="945446"/>
          </a:xfrm>
          <a:prstGeom prst="lef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Worse at construct being measured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783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6" y="404818"/>
            <a:ext cx="10442246" cy="574675"/>
          </a:xfrm>
        </p:spPr>
        <p:txBody>
          <a:bodyPr/>
          <a:lstStyle/>
          <a:p>
            <a:r>
              <a:rPr lang="en-GB" dirty="0" smtClean="0"/>
              <a:t>Discrimination – separating out people according to their ability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7FE256-DBE3-41F8-9653-AAB46C5389DC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6960096" y="5531564"/>
            <a:ext cx="3528392" cy="936104"/>
          </a:xfrm>
          <a:prstGeom prst="right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Better at construct being measured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3431704" y="5522222"/>
            <a:ext cx="3096344" cy="945446"/>
          </a:xfrm>
          <a:prstGeom prst="lef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Worse at construct being measured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 descr="C:\Users\Emma.Howard\OneDrive for Business\VQ Assessment\VQ_Graph_AQA_Marks_CTT Analyses_43503F\VQ_Graph_AQA_Marks_CTT Analyses_43503F.emf_itemqB2dii_MD.em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238" y="1556792"/>
            <a:ext cx="6723620" cy="38918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6991320" y="5091934"/>
            <a:ext cx="472832" cy="356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91744" y="4913565"/>
            <a:ext cx="472832" cy="356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04385" y="4830673"/>
            <a:ext cx="472832" cy="356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67545" y="4898697"/>
            <a:ext cx="472832" cy="356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9336" y="1196752"/>
            <a:ext cx="321262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A0558F"/>
                </a:solidFill>
                <a:latin typeface="+mj-lt"/>
                <a:ea typeface="+mj-ea"/>
                <a:cs typeface="+mj-cs"/>
              </a:rPr>
              <a:t>Discrimination index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Look at the relationship (correlation) between item score and overall test score: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 – no relationship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1.0 – perfect relationship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378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6" y="404818"/>
            <a:ext cx="10442246" cy="574675"/>
          </a:xfrm>
        </p:spPr>
        <p:txBody>
          <a:bodyPr/>
          <a:lstStyle/>
          <a:p>
            <a:r>
              <a:rPr lang="en-GB" dirty="0" smtClean="0"/>
              <a:t>Discrimination – separating out people according to their ability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7FE256-DBE3-41F8-9653-AAB46C5389DC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91320" y="5091934"/>
            <a:ext cx="472832" cy="356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91744" y="4913565"/>
            <a:ext cx="472832" cy="356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04385" y="4830673"/>
            <a:ext cx="472832" cy="356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67545" y="4898697"/>
            <a:ext cx="472832" cy="356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9336" y="1196752"/>
            <a:ext cx="321262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A0558F"/>
                </a:solidFill>
                <a:latin typeface="+mj-lt"/>
                <a:ea typeface="+mj-ea"/>
                <a:cs typeface="+mj-cs"/>
              </a:rPr>
              <a:t>Discrimination index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Look at the relationship (correlation) between item score and overall test score: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 – no relationship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1.0 – perfect relationship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11824" y="3140968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Ideally, values should be 0.3 or above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564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6" y="404818"/>
            <a:ext cx="10442246" cy="574675"/>
          </a:xfrm>
        </p:spPr>
        <p:txBody>
          <a:bodyPr/>
          <a:lstStyle/>
          <a:p>
            <a:r>
              <a:rPr lang="en-GB" dirty="0" smtClean="0"/>
              <a:t>Discrimination – separating out people according to their ability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7FE256-DBE3-41F8-9653-AAB46C5389DC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6456040" y="5517232"/>
            <a:ext cx="3528392" cy="936104"/>
          </a:xfrm>
          <a:prstGeom prst="right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Better at construct being measured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2999656" y="5521116"/>
            <a:ext cx="3096344" cy="945446"/>
          </a:xfrm>
          <a:prstGeom prst="lef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Worse at construct being measured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 descr="C:\Users\Emma.Howard\OneDrive for Business\VQ Assessment\VQ_Graph_AQA_Marks_CTT Analyses_43503F\VQ_Graph_AQA_Marks_CTT Analyses_43503F.emf_itemqB2dii_MD.em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190" y="1592228"/>
            <a:ext cx="6723620" cy="38918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431704" y="4980052"/>
            <a:ext cx="43204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40016" y="4913744"/>
            <a:ext cx="432048" cy="17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48328" y="4833156"/>
            <a:ext cx="43204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08222" y="5197192"/>
            <a:ext cx="819825" cy="32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203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Scope of this presentation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00" y="1052736"/>
            <a:ext cx="10972800" cy="5112568"/>
          </a:xfrm>
        </p:spPr>
        <p:txBody>
          <a:bodyPr/>
          <a:lstStyle/>
          <a:p>
            <a:r>
              <a:rPr lang="en-GB" b="1" dirty="0" smtClean="0"/>
              <a:t>Who we are</a:t>
            </a:r>
            <a:endParaRPr lang="en-GB" b="1" dirty="0"/>
          </a:p>
          <a:p>
            <a:r>
              <a:rPr lang="en-GB" b="1" dirty="0" smtClean="0"/>
              <a:t>The qualifications landscape</a:t>
            </a:r>
            <a:endParaRPr lang="en-GB" dirty="0"/>
          </a:p>
          <a:p>
            <a:r>
              <a:rPr lang="en-GB" b="1" dirty="0" smtClean="0"/>
              <a:t>How we regulate on behalf of qualification users</a:t>
            </a:r>
            <a:endParaRPr lang="en-GB" b="1" dirty="0"/>
          </a:p>
          <a:p>
            <a:r>
              <a:rPr lang="en-GB" b="1" dirty="0" smtClean="0"/>
              <a:t>Reform</a:t>
            </a:r>
            <a:endParaRPr lang="en-GB" b="1" dirty="0"/>
          </a:p>
          <a:p>
            <a:pPr marL="323850" lvl="1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763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175" y="33347"/>
            <a:ext cx="9267825" cy="703897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774706" y="557218"/>
            <a:ext cx="8462433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" rIns="0" bIns="3600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3B81A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A0558F"/>
                </a:solidFill>
              </a:rPr>
              <a:t>Discrimination values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A0558F"/>
                </a:solidFill>
              </a:rPr>
              <a:t>For the 49 tests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7FE256-DBE3-41F8-9653-AAB46C5389DC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227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makes a good test?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7FE256-DBE3-41F8-9653-AAB46C5389DC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92" t="632"/>
          <a:stretch/>
        </p:blipFill>
        <p:spPr>
          <a:xfrm>
            <a:off x="4943871" y="44624"/>
            <a:ext cx="7190095" cy="6804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8342" y="1382973"/>
            <a:ext cx="48718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Appropriate ease/difficulty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Test and test items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should separate people out according to their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ability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Should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 reliable.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88" y="2128090"/>
            <a:ext cx="4711019" cy="122890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8847" y="1339687"/>
            <a:ext cx="4711019" cy="71992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410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Reliability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00" y="1268760"/>
            <a:ext cx="4249564" cy="5112568"/>
          </a:xfrm>
        </p:spPr>
        <p:txBody>
          <a:bodyPr/>
          <a:lstStyle/>
          <a:p>
            <a:r>
              <a:rPr lang="en-GB" dirty="0" smtClean="0"/>
              <a:t>Reliability = consistency</a:t>
            </a:r>
          </a:p>
          <a:p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</a:rPr>
              <a:t>Cronbach’s Alpha – </a:t>
            </a:r>
            <a:r>
              <a:rPr lang="en-GB" dirty="0" smtClean="0">
                <a:solidFill>
                  <a:schemeClr val="tx1"/>
                </a:solidFill>
              </a:rPr>
              <a:t>measure of internal consistency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7FE256-DBE3-41F8-9653-AAB46C5389DC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92" t="632"/>
          <a:stretch/>
        </p:blipFill>
        <p:spPr>
          <a:xfrm>
            <a:off x="4943871" y="44624"/>
            <a:ext cx="7190095" cy="68040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43870" y="3212976"/>
            <a:ext cx="8203559" cy="3632558"/>
          </a:xfrm>
          <a:prstGeom prst="rect">
            <a:avLst/>
          </a:prstGeom>
          <a:solidFill>
            <a:srgbClr val="FFF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159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Reliability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00" y="1268760"/>
            <a:ext cx="4249564" cy="5112568"/>
          </a:xfrm>
        </p:spPr>
        <p:txBody>
          <a:bodyPr/>
          <a:lstStyle/>
          <a:p>
            <a:r>
              <a:rPr lang="en-GB" dirty="0" smtClean="0"/>
              <a:t>Reliability = consistency</a:t>
            </a:r>
          </a:p>
          <a:p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</a:rPr>
              <a:t>Cronbach’s Alpha – </a:t>
            </a:r>
            <a:r>
              <a:rPr lang="en-GB" dirty="0" smtClean="0">
                <a:solidFill>
                  <a:schemeClr val="tx1"/>
                </a:solidFill>
              </a:rPr>
              <a:t>measure of internal consistency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Ideal values – above 0.8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7FE256-DBE3-41F8-9653-AAB46C5389DC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92" t="632"/>
          <a:stretch/>
        </p:blipFill>
        <p:spPr>
          <a:xfrm>
            <a:off x="4943871" y="44624"/>
            <a:ext cx="7190095" cy="680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02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704" y="0"/>
            <a:ext cx="8760296" cy="678476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7FE256-DBE3-41F8-9653-AAB46C5389DC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63352" y="332656"/>
            <a:ext cx="8462433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" rIns="0" bIns="3600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3B81A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A0558F"/>
                </a:solidFill>
              </a:rPr>
              <a:t>Reliability – </a:t>
            </a:r>
            <a:r>
              <a:rPr lang="en-GB" dirty="0" err="1">
                <a:solidFill>
                  <a:srgbClr val="A0558F"/>
                </a:solidFill>
              </a:rPr>
              <a:t>Cronback’s</a:t>
            </a:r>
            <a:r>
              <a:rPr lang="en-GB" dirty="0">
                <a:solidFill>
                  <a:srgbClr val="A0558F"/>
                </a:solidFill>
              </a:rPr>
              <a:t> Alpha</a:t>
            </a:r>
          </a:p>
        </p:txBody>
      </p:sp>
    </p:spTree>
    <p:extLst>
      <p:ext uri="{BB962C8B-B14F-4D97-AF65-F5344CB8AC3E}">
        <p14:creationId xmlns:p14="http://schemas.microsoft.com/office/powerpoint/2010/main" val="1870403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context….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Test purpose: ‘ranking’ or ‘mastery’.</a:t>
            </a:r>
          </a:p>
          <a:p>
            <a:r>
              <a:rPr lang="en-GB" dirty="0" smtClean="0"/>
              <a:t>Grade boundaries</a:t>
            </a:r>
          </a:p>
          <a:p>
            <a:r>
              <a:rPr lang="en-GB" dirty="0" smtClean="0"/>
              <a:t>Test quality: need good assessment functioning; but other stuff is important too:</a:t>
            </a:r>
          </a:p>
          <a:p>
            <a:pPr lvl="1"/>
            <a:r>
              <a:rPr lang="en-GB" dirty="0" smtClean="0"/>
              <a:t>Is it ‘assessing the right stuff’?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7FE256-DBE3-41F8-9653-AAB46C5389DC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717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476672"/>
            <a:ext cx="8462433" cy="574675"/>
          </a:xfrm>
        </p:spPr>
        <p:txBody>
          <a:bodyPr/>
          <a:lstStyle/>
          <a:p>
            <a:r>
              <a:rPr lang="en-GB" dirty="0" smtClean="0"/>
              <a:t>Overall….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7FE256-DBE3-41F8-9653-AAB46C5389DC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356" y="188640"/>
            <a:ext cx="10103494" cy="61627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9576" y="836712"/>
            <a:ext cx="10128448" cy="360040"/>
          </a:xfrm>
          <a:prstGeom prst="rect">
            <a:avLst/>
          </a:prstGeom>
          <a:solidFill>
            <a:schemeClr val="tx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79576" y="1231366"/>
            <a:ext cx="10128448" cy="1981609"/>
          </a:xfrm>
          <a:prstGeom prst="rect">
            <a:avLst/>
          </a:prstGeom>
          <a:solidFill>
            <a:schemeClr val="tx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484784"/>
            <a:ext cx="2423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≈71% good or reasonable functioning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689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happened next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AO engagement &amp; improvement</a:t>
            </a:r>
          </a:p>
          <a:p>
            <a:r>
              <a:rPr lang="en-GB" dirty="0" smtClean="0"/>
              <a:t>Next phase of this work is underway…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Thank you</a:t>
            </a:r>
          </a:p>
          <a:p>
            <a:pPr marL="0" indent="0">
              <a:buNone/>
            </a:pPr>
            <a:r>
              <a:rPr lang="en-GB" dirty="0" smtClean="0"/>
              <a:t>Beth.Black@ofqual.gov.uk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7FE256-DBE3-41F8-9653-AAB46C5389DC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123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Apprenticeship Standards and Ofqual EQA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 smtClean="0"/>
              <a:t>November </a:t>
            </a:r>
            <a:r>
              <a:rPr lang="en-GB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394201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7769" y="3046013"/>
            <a:ext cx="7632848" cy="574675"/>
          </a:xfrm>
        </p:spPr>
        <p:txBody>
          <a:bodyPr/>
          <a:lstStyle/>
          <a:p>
            <a:r>
              <a:rPr lang="en-GB" dirty="0" smtClean="0"/>
              <a:t>External Quality Assurance (EQA)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90"/>
          <a:stretch/>
        </p:blipFill>
        <p:spPr>
          <a:xfrm>
            <a:off x="1271464" y="2133550"/>
            <a:ext cx="2664296" cy="239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7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939FD06B-E0E0-4CF2-AE90-02FEBFD7B4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Who we are</a:t>
            </a:r>
            <a:endParaRPr lang="en-GB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441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Apprenticeship Frameworks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368" y="1124744"/>
            <a:ext cx="5400600" cy="2664296"/>
          </a:xfrm>
        </p:spPr>
        <p:txBody>
          <a:bodyPr/>
          <a:lstStyle/>
          <a:p>
            <a:r>
              <a:rPr lang="en-GB" dirty="0" smtClean="0"/>
              <a:t>the </a:t>
            </a:r>
            <a:r>
              <a:rPr lang="en-GB" dirty="0"/>
              <a:t>Specification of Apprenticeship Standards for England (SASE</a:t>
            </a:r>
            <a:r>
              <a:rPr lang="en-GB" dirty="0" smtClean="0"/>
              <a:t>) </a:t>
            </a:r>
          </a:p>
          <a:p>
            <a:r>
              <a:rPr lang="en-GB" dirty="0" smtClean="0"/>
              <a:t>a </a:t>
            </a:r>
            <a:r>
              <a:rPr lang="en-GB" dirty="0"/>
              <a:t>competence element and a knowledge </a:t>
            </a:r>
            <a:r>
              <a:rPr lang="en-GB" dirty="0" smtClean="0"/>
              <a:t>element – regulated qualifications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456040" y="980182"/>
            <a:ext cx="5400739" cy="35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6000" rIns="0" bIns="36000" numCol="1" anchor="t" anchorCtr="0" compatLnSpc="1">
            <a:prstTxWarp prst="textNoShape">
              <a:avLst/>
            </a:prstTxWarp>
          </a:bodyPr>
          <a:lstStyle>
            <a:lvl1pPr marL="313200" indent="-313200" algn="l" rtl="0" eaLnBrk="0" fontAlgn="base" hangingPunct="0">
              <a:spcBef>
                <a:spcPts val="300"/>
              </a:spcBef>
              <a:spcAft>
                <a:spcPts val="600"/>
              </a:spcAft>
              <a:buClr>
                <a:srgbClr val="A0558F"/>
              </a:buClr>
              <a:buFont typeface="Arial" panose="020B0604020202020204" pitchFamily="34" charset="0"/>
              <a:buChar char="■"/>
              <a:defRPr sz="24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625475" indent="-301625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A0558F"/>
              </a:buClr>
              <a:buFont typeface="Arial" panose="020B0604020202020204" pitchFamily="34" charset="0"/>
              <a:buChar char="□"/>
              <a:defRPr sz="2200">
                <a:solidFill>
                  <a:srgbClr val="4D4D4D"/>
                </a:solidFill>
                <a:latin typeface="+mn-lt"/>
              </a:defRPr>
            </a:lvl2pPr>
            <a:lvl3pPr marL="893763" indent="-2476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A0558F"/>
              </a:buClr>
              <a:buFont typeface="Arial" panose="020B0604020202020204" pitchFamily="34" charset="0"/>
              <a:buChar char="▪"/>
              <a:defRPr sz="2000">
                <a:solidFill>
                  <a:srgbClr val="4D4D4D"/>
                </a:solidFill>
                <a:latin typeface="+mn-lt"/>
              </a:defRPr>
            </a:lvl3pPr>
            <a:lvl4pPr marL="1257300" indent="-2555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A0558F"/>
              </a:buClr>
              <a:buFont typeface="Arial" panose="020B0604020202020204" pitchFamily="34" charset="0"/>
              <a:buChar char="▫"/>
              <a:defRPr sz="1800">
                <a:solidFill>
                  <a:srgbClr val="4D4D4D"/>
                </a:solidFill>
                <a:latin typeface="+mn-lt"/>
              </a:defRPr>
            </a:lvl4pPr>
            <a:lvl5pPr marL="1526400" indent="-25560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A0558F"/>
              </a:buClr>
              <a:buFont typeface="Arial" panose="020B0604020202020204" pitchFamily="34" charset="0"/>
              <a:buChar char="›"/>
              <a:defRPr sz="1800">
                <a:solidFill>
                  <a:srgbClr val="4D4D4D"/>
                </a:solidFill>
                <a:latin typeface="+mn-lt"/>
              </a:defRPr>
            </a:lvl5pPr>
            <a:lvl6pPr marL="914400" algn="l" rtl="0" eaLnBrk="1" fontAlgn="base" hangingPunct="1">
              <a:spcBef>
                <a:spcPct val="5000"/>
              </a:spcBef>
              <a:spcAft>
                <a:spcPct val="5000"/>
              </a:spcAft>
              <a:buChar char="»"/>
              <a:defRPr sz="1500">
                <a:solidFill>
                  <a:srgbClr val="4D4D4D"/>
                </a:solidFill>
                <a:latin typeface="+mn-lt"/>
              </a:defRPr>
            </a:lvl6pPr>
            <a:lvl7pPr marL="1257300" algn="l" rtl="0" eaLnBrk="1" fontAlgn="base" hangingPunct="1">
              <a:spcBef>
                <a:spcPct val="5000"/>
              </a:spcBef>
              <a:spcAft>
                <a:spcPct val="5000"/>
              </a:spcAft>
              <a:buChar char="»"/>
              <a:defRPr sz="1500">
                <a:solidFill>
                  <a:srgbClr val="4D4D4D"/>
                </a:solidFill>
                <a:latin typeface="+mn-lt"/>
              </a:defRPr>
            </a:lvl7pPr>
            <a:lvl8pPr marL="1600200" algn="l" rtl="0" eaLnBrk="1" fontAlgn="base" hangingPunct="1">
              <a:spcBef>
                <a:spcPct val="5000"/>
              </a:spcBef>
              <a:spcAft>
                <a:spcPct val="5000"/>
              </a:spcAft>
              <a:buChar char="»"/>
              <a:defRPr sz="1500">
                <a:solidFill>
                  <a:srgbClr val="4D4D4D"/>
                </a:solidFill>
                <a:latin typeface="+mn-lt"/>
              </a:defRPr>
            </a:lvl8pPr>
            <a:lvl9pPr marL="1943100" algn="l" rtl="0" eaLnBrk="1" fontAlgn="base" hangingPunct="1">
              <a:spcBef>
                <a:spcPct val="5000"/>
              </a:spcBef>
              <a:spcAft>
                <a:spcPct val="5000"/>
              </a:spcAft>
              <a:buChar char="»"/>
              <a:defRPr sz="1500">
                <a:solidFill>
                  <a:srgbClr val="4D4D4D"/>
                </a:solidFill>
                <a:latin typeface="+mn-lt"/>
              </a:defRPr>
            </a:lvl9pPr>
          </a:lstStyle>
          <a:p>
            <a:pPr marL="313200" marR="0" lvl="0" indent="-31320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A0558F"/>
              </a:buClr>
              <a:buSzTx/>
              <a:buFont typeface="Arial" panose="020B0604020202020204" pitchFamily="34" charset="0"/>
              <a:buChar char="■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comprise 3 elements</a:t>
            </a:r>
          </a:p>
          <a:p>
            <a:pPr marL="313200" marR="0" lvl="0" indent="-31320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A0558F"/>
              </a:buClr>
              <a:buSzTx/>
              <a:buFont typeface="Arial" panose="020B0604020202020204" pitchFamily="34" charset="0"/>
              <a:buChar char="■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standard and assessment plan developed by a ‘Trailblazer’</a:t>
            </a:r>
          </a:p>
          <a:p>
            <a:pPr marL="313200" marR="0" lvl="0" indent="-31320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A0558F"/>
              </a:buClr>
              <a:buSzTx/>
              <a:buFont typeface="Arial" panose="020B0604020202020204" pitchFamily="34" charset="0"/>
              <a:buChar char="■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EPA developed by an end-point assessment organisation (EPAO)</a:t>
            </a:r>
          </a:p>
          <a:p>
            <a:pPr marL="313200" marR="0" lvl="0" indent="-31320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A0558F"/>
              </a:buClr>
              <a:buSzTx/>
              <a:buFont typeface="Arial" panose="020B0604020202020204" pitchFamily="34" charset="0"/>
              <a:buChar char="■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there may or may not be qualifications as part of the standard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945321" y="4293096"/>
            <a:ext cx="4014106" cy="1872208"/>
            <a:chOff x="945321" y="4293096"/>
            <a:chExt cx="4014106" cy="1872208"/>
          </a:xfrm>
        </p:grpSpPr>
        <p:sp>
          <p:nvSpPr>
            <p:cNvPr id="4" name="Flowchart: Document 3"/>
            <p:cNvSpPr/>
            <p:nvPr/>
          </p:nvSpPr>
          <p:spPr>
            <a:xfrm>
              <a:off x="1377369" y="4748333"/>
              <a:ext cx="1296144" cy="1080120"/>
            </a:xfrm>
            <a:prstGeom prst="flowChartDocument">
              <a:avLst/>
            </a:prstGeom>
            <a:solidFill>
              <a:srgbClr val="80C535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Qualification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Flowchart: Document 5"/>
            <p:cNvSpPr/>
            <p:nvPr/>
          </p:nvSpPr>
          <p:spPr>
            <a:xfrm>
              <a:off x="3105561" y="4748333"/>
              <a:ext cx="1296144" cy="1080120"/>
            </a:xfrm>
            <a:prstGeom prst="flowChartDocument">
              <a:avLst/>
            </a:prstGeom>
            <a:solidFill>
              <a:srgbClr val="80C535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Qualification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01405" y="5795972"/>
              <a:ext cx="540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65601" y="5795972"/>
              <a:ext cx="540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945321" y="4293096"/>
              <a:ext cx="4014106" cy="1872208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SASE Framework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31452" y="4293096"/>
            <a:ext cx="5021132" cy="1877856"/>
            <a:chOff x="6331452" y="4293096"/>
            <a:chExt cx="5021132" cy="1877856"/>
          </a:xfrm>
        </p:grpSpPr>
        <p:sp>
          <p:nvSpPr>
            <p:cNvPr id="10" name="Flowchart: Document 9"/>
            <p:cNvSpPr/>
            <p:nvPr/>
          </p:nvSpPr>
          <p:spPr>
            <a:xfrm>
              <a:off x="6456040" y="4793508"/>
              <a:ext cx="1296144" cy="1080120"/>
            </a:xfrm>
            <a:prstGeom prst="flowChartDocument">
              <a:avLst/>
            </a:prstGeom>
            <a:solidFill>
              <a:srgbClr val="A0558F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Standard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lowchart: Document 10"/>
            <p:cNvSpPr/>
            <p:nvPr/>
          </p:nvSpPr>
          <p:spPr>
            <a:xfrm>
              <a:off x="8184232" y="4793508"/>
              <a:ext cx="1296144" cy="1080120"/>
            </a:xfrm>
            <a:prstGeom prst="flowChartDocument">
              <a:avLst/>
            </a:prstGeom>
            <a:solidFill>
              <a:srgbClr val="A0558F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Assessment plan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Flowchart: Document 11"/>
            <p:cNvSpPr/>
            <p:nvPr/>
          </p:nvSpPr>
          <p:spPr>
            <a:xfrm>
              <a:off x="9912424" y="4762585"/>
              <a:ext cx="1296144" cy="1080120"/>
            </a:xfrm>
            <a:prstGeom prst="flowChartDocument">
              <a:avLst/>
            </a:prstGeom>
            <a:solidFill>
              <a:srgbClr val="0070C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End-point assessment (EPA)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248128" y="5801620"/>
              <a:ext cx="1350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Trailblazer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892315" y="5801620"/>
              <a:ext cx="1350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EPAO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331452" y="4293096"/>
              <a:ext cx="5021132" cy="1872208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Apprenticeship Standard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6888088" y="404818"/>
            <a:ext cx="8462433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" rIns="0" bIns="3600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A0558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A0558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Apprenticeship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A0558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A0558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tandards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A0558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1259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38566" y="1960543"/>
            <a:ext cx="5021132" cy="1877856"/>
            <a:chOff x="6331452" y="4293096"/>
            <a:chExt cx="5021132" cy="1877856"/>
          </a:xfrm>
        </p:grpSpPr>
        <p:sp>
          <p:nvSpPr>
            <p:cNvPr id="10" name="Flowchart: Document 9"/>
            <p:cNvSpPr/>
            <p:nvPr/>
          </p:nvSpPr>
          <p:spPr>
            <a:xfrm>
              <a:off x="6456040" y="4793508"/>
              <a:ext cx="1296144" cy="1080120"/>
            </a:xfrm>
            <a:prstGeom prst="flowChartDocument">
              <a:avLst/>
            </a:prstGeom>
            <a:solidFill>
              <a:srgbClr val="A0558F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Standard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lowchart: Document 10"/>
            <p:cNvSpPr/>
            <p:nvPr/>
          </p:nvSpPr>
          <p:spPr>
            <a:xfrm>
              <a:off x="8184232" y="4793508"/>
              <a:ext cx="1296144" cy="1080120"/>
            </a:xfrm>
            <a:prstGeom prst="flowChartDocument">
              <a:avLst/>
            </a:prstGeom>
            <a:solidFill>
              <a:srgbClr val="A0558F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Assessment plan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Flowchart: Document 11"/>
            <p:cNvSpPr/>
            <p:nvPr/>
          </p:nvSpPr>
          <p:spPr>
            <a:xfrm>
              <a:off x="9912424" y="4762585"/>
              <a:ext cx="1296144" cy="1080120"/>
            </a:xfrm>
            <a:prstGeom prst="flowChartDocument">
              <a:avLst/>
            </a:prstGeom>
            <a:solidFill>
              <a:srgbClr val="0070C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End-point assessment (EPA)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248128" y="5801620"/>
              <a:ext cx="1350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Trailblazer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892315" y="5801620"/>
              <a:ext cx="1350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EPAO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331452" y="4293096"/>
              <a:ext cx="5021132" cy="1872208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Apprenticeship Standard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48" y="1164524"/>
            <a:ext cx="6209285" cy="425239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622306" y="404818"/>
            <a:ext cx="8462433" cy="574675"/>
          </a:xfrm>
        </p:spPr>
        <p:txBody>
          <a:bodyPr/>
          <a:lstStyle/>
          <a:p>
            <a:r>
              <a:rPr lang="en-GB" dirty="0"/>
              <a:t>What is EQA?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384" y="263430"/>
            <a:ext cx="2503543" cy="171453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6144750" y="2244931"/>
            <a:ext cx="5879978" cy="1224136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With the potential for multiple organisations to develop EPAs against one assessment plan there is a need to secure sufficient comparability between </a:t>
            </a:r>
            <a:r>
              <a:rPr lang="en-GB" dirty="0" smtClean="0">
                <a:solidFill>
                  <a:schemeClr val="tx2">
                    <a:lumMod val="50000"/>
                  </a:schemeClr>
                </a:solidFill>
              </a:rPr>
              <a:t>assessments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0" name="Flowchart: Document 29"/>
          <p:cNvSpPr/>
          <p:nvPr/>
        </p:nvSpPr>
        <p:spPr>
          <a:xfrm>
            <a:off x="763154" y="2714658"/>
            <a:ext cx="1157757" cy="725067"/>
          </a:xfrm>
          <a:prstGeom prst="flowChartDocumen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Standard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Flowchart: Document 30"/>
          <p:cNvSpPr/>
          <p:nvPr/>
        </p:nvSpPr>
        <p:spPr>
          <a:xfrm>
            <a:off x="998523" y="3141719"/>
            <a:ext cx="1157757" cy="725067"/>
          </a:xfrm>
          <a:prstGeom prst="flowChartDocumen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Assessment Plan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344487" y="3004152"/>
            <a:ext cx="720080" cy="50824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EPAO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137962" y="3004152"/>
            <a:ext cx="720080" cy="50824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EPAO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930050" y="3002690"/>
            <a:ext cx="720080" cy="50824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EPAO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767408" y="4004466"/>
            <a:ext cx="2304256" cy="1152128"/>
            <a:chOff x="263352" y="3787555"/>
            <a:chExt cx="2304256" cy="1152128"/>
          </a:xfrm>
        </p:grpSpPr>
        <p:sp>
          <p:nvSpPr>
            <p:cNvPr id="33" name="Rounded Rectangle 32"/>
            <p:cNvSpPr/>
            <p:nvPr/>
          </p:nvSpPr>
          <p:spPr>
            <a:xfrm>
              <a:off x="1847528" y="4040416"/>
              <a:ext cx="720080" cy="50824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EPAO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263352" y="3787555"/>
              <a:ext cx="1393126" cy="1152128"/>
              <a:chOff x="3863752" y="4077072"/>
              <a:chExt cx="1611229" cy="1543744"/>
            </a:xfrm>
          </p:grpSpPr>
          <p:sp>
            <p:nvSpPr>
              <p:cNvPr id="35" name="Flowchart: Document 34"/>
              <p:cNvSpPr/>
              <p:nvPr/>
            </p:nvSpPr>
            <p:spPr>
              <a:xfrm>
                <a:off x="3863752" y="4077072"/>
                <a:ext cx="1339012" cy="971522"/>
              </a:xfrm>
              <a:prstGeom prst="flowChartDocumen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Standard</a:t>
                </a: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Flowchart: Document 35"/>
              <p:cNvSpPr/>
              <p:nvPr/>
            </p:nvSpPr>
            <p:spPr>
              <a:xfrm>
                <a:off x="4135969" y="4649294"/>
                <a:ext cx="1339012" cy="971522"/>
              </a:xfrm>
              <a:prstGeom prst="flowChartDocumen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Assessment Plan</a:t>
                </a: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140701" y="5238718"/>
            <a:ext cx="11783178" cy="1152128"/>
            <a:chOff x="266195" y="5107091"/>
            <a:chExt cx="11783178" cy="1152128"/>
          </a:xfrm>
        </p:grpSpPr>
        <p:sp>
          <p:nvSpPr>
            <p:cNvPr id="38" name="Rounded Rectangle 37"/>
            <p:cNvSpPr/>
            <p:nvPr/>
          </p:nvSpPr>
          <p:spPr>
            <a:xfrm>
              <a:off x="1848915" y="5490389"/>
              <a:ext cx="720080" cy="50824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EPAO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639616" y="5490389"/>
              <a:ext cx="720080" cy="50824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EPAO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3433091" y="5488927"/>
              <a:ext cx="720080" cy="50824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EPAO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4225179" y="5481409"/>
              <a:ext cx="720080" cy="50824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EPAO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5017267" y="5481409"/>
              <a:ext cx="720080" cy="50824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EPAO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5809355" y="5479947"/>
              <a:ext cx="720080" cy="50824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EPAO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6601443" y="5496340"/>
              <a:ext cx="720080" cy="50824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EPAO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7393531" y="5496340"/>
              <a:ext cx="720080" cy="50824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EPAO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8185619" y="5494878"/>
              <a:ext cx="720080" cy="50824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EPAO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8977707" y="5487360"/>
              <a:ext cx="720080" cy="50824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EPAO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9769795" y="5487360"/>
              <a:ext cx="720080" cy="50824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EPAO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10537205" y="5479947"/>
              <a:ext cx="720080" cy="50824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EPAO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11329293" y="5478485"/>
              <a:ext cx="720080" cy="50824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EPAO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266195" y="5107091"/>
              <a:ext cx="1393126" cy="1152128"/>
              <a:chOff x="3863752" y="4077072"/>
              <a:chExt cx="1611229" cy="1543744"/>
            </a:xfrm>
          </p:grpSpPr>
          <p:sp>
            <p:nvSpPr>
              <p:cNvPr id="52" name="Flowchart: Document 51"/>
              <p:cNvSpPr/>
              <p:nvPr/>
            </p:nvSpPr>
            <p:spPr>
              <a:xfrm>
                <a:off x="3863752" y="4077072"/>
                <a:ext cx="1339012" cy="971522"/>
              </a:xfrm>
              <a:prstGeom prst="flowChartDocumen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Standard</a:t>
                </a: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Flowchart: Document 52"/>
              <p:cNvSpPr/>
              <p:nvPr/>
            </p:nvSpPr>
            <p:spPr>
              <a:xfrm>
                <a:off x="4135969" y="4649294"/>
                <a:ext cx="1339012" cy="971522"/>
              </a:xfrm>
              <a:prstGeom prst="flowChartDocumen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Assessment Plan</a:t>
                </a: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876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30" grpId="0" animBg="1"/>
      <p:bldP spid="31" grpId="0" animBg="1"/>
      <p:bldP spid="27" grpId="0" animBg="1"/>
      <p:bldP spid="28" grpId="0" animBg="1"/>
      <p:bldP spid="2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653532" y="386565"/>
            <a:ext cx="10771060" cy="574675"/>
          </a:xfrm>
        </p:spPr>
        <p:txBody>
          <a:bodyPr/>
          <a:lstStyle/>
          <a:p>
            <a:pPr eaLnBrk="1" hangingPunct="1"/>
            <a:r>
              <a:rPr lang="en-GB" altLang="en-US" sz="2400" dirty="0"/>
              <a:t>Four options for External Quality Assurance of </a:t>
            </a:r>
            <a:r>
              <a:rPr lang="en-GB" altLang="en-US" sz="2400" dirty="0" smtClean="0"/>
              <a:t>apprenticeship </a:t>
            </a:r>
            <a:r>
              <a:rPr lang="en-GB" altLang="en-US" sz="2400" dirty="0"/>
              <a:t>standards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83832" y="1916832"/>
            <a:ext cx="7056784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20015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A0558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Employer led route </a:t>
            </a:r>
          </a:p>
          <a:p>
            <a:pPr marL="120015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A0558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Professional Bodies </a:t>
            </a:r>
          </a:p>
          <a:p>
            <a:pPr marL="120015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0558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Ofqual</a:t>
            </a:r>
          </a:p>
          <a:p>
            <a:pPr marL="120015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0558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Institute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A0558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 Apprenticeships</a:t>
            </a:r>
            <a:endParaRPr kumimoji="0" lang="en-GB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A0558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0015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A0558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A0558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1484784"/>
            <a:ext cx="2824940" cy="3979928"/>
          </a:xfrm>
          <a:prstGeom prst="rect">
            <a:avLst/>
          </a:prstGeom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469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341" y="260648"/>
            <a:ext cx="8462963" cy="574675"/>
          </a:xfrm>
        </p:spPr>
        <p:txBody>
          <a:bodyPr/>
          <a:lstStyle/>
          <a:p>
            <a:r>
              <a:rPr lang="en-GB" dirty="0" smtClean="0"/>
              <a:t>Current Landscape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182" y="3891230"/>
            <a:ext cx="3744416" cy="2562105"/>
          </a:xfrm>
        </p:spPr>
        <p:txBody>
          <a:bodyPr/>
          <a:lstStyle/>
          <a:p>
            <a:endParaRPr lang="en-GB" sz="1800" dirty="0"/>
          </a:p>
          <a:p>
            <a:r>
              <a:rPr lang="en-GB" sz="1800" dirty="0"/>
              <a:t>137 standards have an EPAO</a:t>
            </a:r>
          </a:p>
          <a:p>
            <a:r>
              <a:rPr lang="en-GB" sz="1800" dirty="0" smtClean="0"/>
              <a:t>94 EPAOs </a:t>
            </a:r>
            <a:r>
              <a:rPr lang="en-GB" sz="1800" dirty="0"/>
              <a:t>on </a:t>
            </a:r>
            <a:r>
              <a:rPr lang="en-GB" sz="1800" dirty="0" smtClean="0"/>
              <a:t>ESFA’s Register</a:t>
            </a:r>
            <a:r>
              <a:rPr lang="en-GB" sz="1800" dirty="0"/>
              <a:t>:</a:t>
            </a:r>
          </a:p>
          <a:p>
            <a:pPr lvl="1"/>
            <a:r>
              <a:rPr lang="en-GB" sz="1800" dirty="0" smtClean="0"/>
              <a:t>35 </a:t>
            </a:r>
            <a:r>
              <a:rPr lang="en-GB" sz="1800" dirty="0"/>
              <a:t>are </a:t>
            </a:r>
            <a:r>
              <a:rPr lang="en-GB" sz="1800" dirty="0" smtClean="0"/>
              <a:t>Ofqual-recognised AOs</a:t>
            </a:r>
          </a:p>
          <a:p>
            <a:pPr lvl="1"/>
            <a:r>
              <a:rPr lang="en-GB" sz="1800" dirty="0" smtClean="0"/>
              <a:t>59 are non-AOs</a:t>
            </a:r>
          </a:p>
          <a:p>
            <a:r>
              <a:rPr lang="en-GB" sz="2000" dirty="0" smtClean="0"/>
              <a:t>78% of standards have an AO delivering them</a:t>
            </a:r>
          </a:p>
          <a:p>
            <a:endParaRPr lang="en-GB" sz="2000" dirty="0" smtClean="0"/>
          </a:p>
          <a:p>
            <a:endParaRPr lang="en-GB" sz="2000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335360" y="404515"/>
            <a:ext cx="8136904" cy="5760000"/>
            <a:chOff x="623392" y="548680"/>
            <a:chExt cx="8136904" cy="5760000"/>
          </a:xfrm>
        </p:grpSpPr>
        <p:sp>
          <p:nvSpPr>
            <p:cNvPr id="10" name="Content Placeholder 2"/>
            <p:cNvSpPr txBox="1">
              <a:spLocks/>
            </p:cNvSpPr>
            <p:nvPr/>
          </p:nvSpPr>
          <p:spPr bwMode="auto">
            <a:xfrm>
              <a:off x="623392" y="764704"/>
              <a:ext cx="3096344" cy="1656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36000" rIns="0" bIns="36000" numCol="1" anchor="t" anchorCtr="0" compatLnSpc="1">
              <a:prstTxWarp prst="textNoShape">
                <a:avLst/>
              </a:prstTxWarp>
            </a:bodyPr>
            <a:lstStyle>
              <a:lvl1pPr marL="313200" indent="-313200" algn="l" rtl="0" fontAlgn="base">
                <a:spcBef>
                  <a:spcPts val="300"/>
                </a:spcBef>
                <a:spcAft>
                  <a:spcPts val="600"/>
                </a:spcAft>
                <a:buClr>
                  <a:srgbClr val="A0558F"/>
                </a:buClr>
                <a:buFont typeface="Arial" panose="020B0604020202020204" pitchFamily="34" charset="0"/>
                <a:buChar char="■"/>
                <a:defRPr sz="2400">
                  <a:solidFill>
                    <a:srgbClr val="4D4D4D"/>
                  </a:solidFill>
                  <a:latin typeface="+mn-lt"/>
                  <a:ea typeface="+mn-ea"/>
                  <a:cs typeface="+mn-cs"/>
                </a:defRPr>
              </a:lvl1pPr>
              <a:lvl2pPr marL="625475" indent="-301625" algn="l" rtl="0" fontAlgn="base">
                <a:spcBef>
                  <a:spcPct val="0"/>
                </a:spcBef>
                <a:spcAft>
                  <a:spcPts val="600"/>
                </a:spcAft>
                <a:buClr>
                  <a:srgbClr val="A0558F"/>
                </a:buClr>
                <a:buFont typeface="Arial" panose="020B0604020202020204" pitchFamily="34" charset="0"/>
                <a:buChar char="□"/>
                <a:defRPr sz="2200">
                  <a:solidFill>
                    <a:srgbClr val="4D4D4D"/>
                  </a:solidFill>
                  <a:latin typeface="+mn-lt"/>
                </a:defRPr>
              </a:lvl2pPr>
              <a:lvl3pPr marL="893763" indent="-247650" algn="l" rtl="0" fontAlgn="base">
                <a:spcBef>
                  <a:spcPct val="0"/>
                </a:spcBef>
                <a:spcAft>
                  <a:spcPts val="600"/>
                </a:spcAft>
                <a:buClr>
                  <a:srgbClr val="A0558F"/>
                </a:buClr>
                <a:buFont typeface="Arial" panose="020B0604020202020204" pitchFamily="34" charset="0"/>
                <a:buChar char="▪"/>
                <a:defRPr sz="2000">
                  <a:solidFill>
                    <a:srgbClr val="4D4D4D"/>
                  </a:solidFill>
                  <a:latin typeface="+mn-lt"/>
                </a:defRPr>
              </a:lvl3pPr>
              <a:lvl4pPr marL="1257300" indent="-255588" algn="l" rtl="0" fontAlgn="base">
                <a:spcBef>
                  <a:spcPct val="0"/>
                </a:spcBef>
                <a:spcAft>
                  <a:spcPts val="600"/>
                </a:spcAft>
                <a:buClr>
                  <a:srgbClr val="A0558F"/>
                </a:buClr>
                <a:buFont typeface="Arial" panose="020B0604020202020204" pitchFamily="34" charset="0"/>
                <a:buChar char="▫"/>
                <a:defRPr sz="1800">
                  <a:solidFill>
                    <a:srgbClr val="4D4D4D"/>
                  </a:solidFill>
                  <a:latin typeface="+mn-lt"/>
                </a:defRPr>
              </a:lvl4pPr>
              <a:lvl5pPr marL="1526400" indent="-255600" algn="l" rtl="0" fontAlgn="base">
                <a:spcBef>
                  <a:spcPct val="0"/>
                </a:spcBef>
                <a:spcAft>
                  <a:spcPts val="600"/>
                </a:spcAft>
                <a:buClr>
                  <a:srgbClr val="A0558F"/>
                </a:buClr>
                <a:buFont typeface="Arial" panose="020B0604020202020204" pitchFamily="34" charset="0"/>
                <a:buChar char="›"/>
                <a:defRPr sz="1800">
                  <a:solidFill>
                    <a:srgbClr val="4D4D4D"/>
                  </a:solidFill>
                  <a:latin typeface="+mn-lt"/>
                </a:defRPr>
              </a:lvl5pPr>
              <a:lvl6pPr marL="914400" algn="l" rtl="0" eaLnBrk="1" fontAlgn="base" hangingPunct="1">
                <a:spcBef>
                  <a:spcPct val="5000"/>
                </a:spcBef>
                <a:spcAft>
                  <a:spcPct val="5000"/>
                </a:spcAft>
                <a:buChar char="»"/>
                <a:defRPr sz="1500">
                  <a:solidFill>
                    <a:srgbClr val="4D4D4D"/>
                  </a:solidFill>
                  <a:latin typeface="+mn-lt"/>
                </a:defRPr>
              </a:lvl6pPr>
              <a:lvl7pPr marL="1257300" algn="l" rtl="0" eaLnBrk="1" fontAlgn="base" hangingPunct="1">
                <a:spcBef>
                  <a:spcPct val="5000"/>
                </a:spcBef>
                <a:spcAft>
                  <a:spcPct val="5000"/>
                </a:spcAft>
                <a:buChar char="»"/>
                <a:defRPr sz="1500">
                  <a:solidFill>
                    <a:srgbClr val="4D4D4D"/>
                  </a:solidFill>
                  <a:latin typeface="+mn-lt"/>
                </a:defRPr>
              </a:lvl7pPr>
              <a:lvl8pPr marL="1600200" algn="l" rtl="0" eaLnBrk="1" fontAlgn="base" hangingPunct="1">
                <a:spcBef>
                  <a:spcPct val="5000"/>
                </a:spcBef>
                <a:spcAft>
                  <a:spcPct val="5000"/>
                </a:spcAft>
                <a:buChar char="»"/>
                <a:defRPr sz="1500">
                  <a:solidFill>
                    <a:srgbClr val="4D4D4D"/>
                  </a:solidFill>
                  <a:latin typeface="+mn-lt"/>
                </a:defRPr>
              </a:lvl8pPr>
              <a:lvl9pPr marL="1943100" algn="l" rtl="0" eaLnBrk="1" fontAlgn="base" hangingPunct="1">
                <a:spcBef>
                  <a:spcPct val="5000"/>
                </a:spcBef>
                <a:spcAft>
                  <a:spcPct val="5000"/>
                </a:spcAft>
                <a:buChar char="»"/>
                <a:defRPr sz="1500">
                  <a:solidFill>
                    <a:srgbClr val="4D4D4D"/>
                  </a:solidFill>
                  <a:latin typeface="+mn-lt"/>
                </a:defRPr>
              </a:lvl9pPr>
            </a:lstStyle>
            <a:p>
              <a:pPr marL="313200" marR="0" lvl="0" indent="-313200" algn="l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A0558F"/>
                </a:buClr>
                <a:buSzTx/>
                <a:buFont typeface="Arial" panose="020B0604020202020204" pitchFamily="34" charset="0"/>
                <a:buChar char="■"/>
                <a:tabLst/>
                <a:defRPr/>
              </a:pPr>
              <a:endPara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313200" marR="0" lvl="0" indent="-313200" algn="l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A0558F"/>
                </a:buClr>
                <a:buSzTx/>
                <a:buFont typeface="Arial" panose="020B0604020202020204" pitchFamily="34" charset="0"/>
                <a:buChar char="■"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392 is the projected total for standards at present</a:t>
              </a:r>
            </a:p>
            <a:p>
              <a:pPr marL="313200" marR="0" lvl="0" indent="-313200" algn="l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A0558F"/>
                </a:buClr>
                <a:buSzTx/>
                <a:buFont typeface="Arial" panose="020B0604020202020204" pitchFamily="34" charset="0"/>
                <a:buChar char="■"/>
                <a:tabLst/>
                <a:defRPr/>
              </a:pPr>
              <a:endPara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000296" y="548680"/>
              <a:ext cx="5760000" cy="5760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19936" y="3047705"/>
              <a:ext cx="1349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392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21" name="Chart 20">
            <a:extLst>
              <a:ext uri="{FF2B5EF4-FFF2-40B4-BE49-F238E27FC236}">
                <a16:creationId xmlns="" xmlns:a16="http://schemas.microsoft.com/office/drawing/2014/main" id="{00000000-0008-0000-0000-000007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033233" y="392872"/>
          <a:ext cx="7118062" cy="57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1940609" y="392872"/>
            <a:ext cx="7303309" cy="5760000"/>
            <a:chOff x="2228641" y="537037"/>
            <a:chExt cx="7303309" cy="576000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28641" y="537037"/>
              <a:ext cx="7303309" cy="57600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175591" y="1054100"/>
              <a:ext cx="16294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Standards in development 196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918725" y="1001622"/>
              <a:ext cx="16294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Standards Approved for Delivery 196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5663952" y="1772667"/>
            <a:ext cx="1656184" cy="15120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59 have no EPAO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3" name="Chart 22">
            <a:extLst>
              <a:ext uri="{FF2B5EF4-FFF2-40B4-BE49-F238E27FC236}">
                <a16:creationId xmlns="" xmlns:a16="http://schemas.microsoft.com/office/drawing/2014/main" id="{00000000-0008-0000-0000-000007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659551" y="835324"/>
          <a:ext cx="5280604" cy="4158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Oval 16"/>
          <p:cNvSpPr/>
          <p:nvPr/>
        </p:nvSpPr>
        <p:spPr>
          <a:xfrm>
            <a:off x="5591944" y="3339248"/>
            <a:ext cx="2322000" cy="232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137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5920" y="3338322"/>
            <a:ext cx="2761727" cy="2322777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4223792" y="2918150"/>
            <a:ext cx="2640168" cy="2527074"/>
          </a:xfrm>
          <a:prstGeom prst="ellipse">
            <a:avLst/>
          </a:prstGeom>
          <a:solidFill>
            <a:srgbClr val="80C535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Ofqual EQA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(86 Standards)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62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2" grpId="0" animBg="1"/>
      <p:bldP spid="17" grpId="0" animBg="1"/>
      <p:bldP spid="3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7769" y="3046013"/>
            <a:ext cx="7632848" cy="574675"/>
          </a:xfrm>
        </p:spPr>
        <p:txBody>
          <a:bodyPr/>
          <a:lstStyle/>
          <a:p>
            <a:r>
              <a:rPr lang="en-GB" dirty="0" smtClean="0"/>
              <a:t>Ofqual’s approach to EQA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90"/>
          <a:stretch/>
        </p:blipFill>
        <p:spPr>
          <a:xfrm>
            <a:off x="1271464" y="2133550"/>
            <a:ext cx="2664296" cy="239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5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360437" y="548680"/>
            <a:ext cx="5688632" cy="5689178"/>
            <a:chOff x="6698509" y="1124744"/>
            <a:chExt cx="4541721" cy="460851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7" t="7407" r="8642" b="7407"/>
            <a:stretch/>
          </p:blipFill>
          <p:spPr>
            <a:xfrm>
              <a:off x="6698509" y="1124744"/>
              <a:ext cx="4541721" cy="460851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614746" y="4631481"/>
              <a:ext cx="287450" cy="133144"/>
            </a:xfrm>
            <a:prstGeom prst="rect">
              <a:avLst/>
            </a:prstGeom>
            <a:solidFill>
              <a:srgbClr val="848587"/>
            </a:solidFill>
          </p:spPr>
          <p:txBody>
            <a:bodyPr wrap="square" lIns="0" tIns="0" rIns="0" bIns="0" rtlCol="0">
              <a:normAutofit fontScale="92500"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EPAO</a:t>
              </a:r>
              <a:endPara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Our approach to EQA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1556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A</a:t>
            </a:r>
            <a:r>
              <a:rPr lang="en-GB" altLang="en-US" dirty="0" smtClean="0"/>
              <a:t>ssessment </a:t>
            </a:r>
            <a:r>
              <a:rPr lang="en-GB" altLang="en-US" dirty="0"/>
              <a:t>plan </a:t>
            </a:r>
            <a:r>
              <a:rPr lang="en-GB" altLang="en-US" dirty="0" smtClean="0"/>
              <a:t>review: Technical </a:t>
            </a:r>
            <a:r>
              <a:rPr lang="en-GB" altLang="en-US" dirty="0"/>
              <a:t>Advisory Group (TAG) 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50863" y="1341438"/>
            <a:ext cx="8929513" cy="518318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36000" rIns="0" bIns="36000"/>
          <a:lstStyle>
            <a:lvl1pPr marL="313200" indent="-313200" algn="l" rtl="0" eaLnBrk="0" fontAlgn="base" hangingPunct="0">
              <a:spcBef>
                <a:spcPts val="300"/>
              </a:spcBef>
              <a:spcAft>
                <a:spcPts val="600"/>
              </a:spcAft>
              <a:buClr>
                <a:srgbClr val="A0558F"/>
              </a:buClr>
              <a:buFont typeface="Arial" panose="020B0604020202020204" pitchFamily="34" charset="0"/>
              <a:buChar char="■"/>
              <a:defRPr sz="24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625475" indent="-301625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A0558F"/>
              </a:buClr>
              <a:buFont typeface="Arial" panose="020B0604020202020204" pitchFamily="34" charset="0"/>
              <a:buChar char="□"/>
              <a:defRPr sz="2200">
                <a:solidFill>
                  <a:srgbClr val="4D4D4D"/>
                </a:solidFill>
                <a:latin typeface="+mn-lt"/>
              </a:defRPr>
            </a:lvl2pPr>
            <a:lvl3pPr marL="893763" indent="-2476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A0558F"/>
              </a:buClr>
              <a:buFont typeface="Arial" panose="020B0604020202020204" pitchFamily="34" charset="0"/>
              <a:buChar char="▪"/>
              <a:defRPr sz="2000">
                <a:solidFill>
                  <a:srgbClr val="4D4D4D"/>
                </a:solidFill>
                <a:latin typeface="+mn-lt"/>
              </a:defRPr>
            </a:lvl3pPr>
            <a:lvl4pPr marL="1257300" indent="-2555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A0558F"/>
              </a:buClr>
              <a:buFont typeface="Arial" panose="020B0604020202020204" pitchFamily="34" charset="0"/>
              <a:buChar char="▫"/>
              <a:defRPr sz="1800">
                <a:solidFill>
                  <a:srgbClr val="4D4D4D"/>
                </a:solidFill>
                <a:latin typeface="+mn-lt"/>
              </a:defRPr>
            </a:lvl4pPr>
            <a:lvl5pPr marL="1526400" indent="-25560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A0558F"/>
              </a:buClr>
              <a:buFont typeface="Arial" panose="020B0604020202020204" pitchFamily="34" charset="0"/>
              <a:buChar char="›"/>
              <a:defRPr sz="1800">
                <a:solidFill>
                  <a:srgbClr val="4D4D4D"/>
                </a:solidFill>
                <a:latin typeface="+mn-lt"/>
              </a:defRPr>
            </a:lvl5pPr>
            <a:lvl6pPr marL="914400" algn="l" rtl="0" eaLnBrk="1" fontAlgn="base" hangingPunct="1">
              <a:spcBef>
                <a:spcPct val="5000"/>
              </a:spcBef>
              <a:spcAft>
                <a:spcPct val="5000"/>
              </a:spcAft>
              <a:buChar char="»"/>
              <a:defRPr sz="1500">
                <a:solidFill>
                  <a:srgbClr val="4D4D4D"/>
                </a:solidFill>
                <a:latin typeface="+mn-lt"/>
              </a:defRPr>
            </a:lvl6pPr>
            <a:lvl7pPr marL="1257300" algn="l" rtl="0" eaLnBrk="1" fontAlgn="base" hangingPunct="1">
              <a:spcBef>
                <a:spcPct val="5000"/>
              </a:spcBef>
              <a:spcAft>
                <a:spcPct val="5000"/>
              </a:spcAft>
              <a:buChar char="»"/>
              <a:defRPr sz="1500">
                <a:solidFill>
                  <a:srgbClr val="4D4D4D"/>
                </a:solidFill>
                <a:latin typeface="+mn-lt"/>
              </a:defRPr>
            </a:lvl7pPr>
            <a:lvl8pPr marL="1600200" algn="l" rtl="0" eaLnBrk="1" fontAlgn="base" hangingPunct="1">
              <a:spcBef>
                <a:spcPct val="5000"/>
              </a:spcBef>
              <a:spcAft>
                <a:spcPct val="5000"/>
              </a:spcAft>
              <a:buChar char="»"/>
              <a:defRPr sz="1500">
                <a:solidFill>
                  <a:srgbClr val="4D4D4D"/>
                </a:solidFill>
                <a:latin typeface="+mn-lt"/>
              </a:defRPr>
            </a:lvl8pPr>
            <a:lvl9pPr marL="1943100" algn="l" rtl="0" eaLnBrk="1" fontAlgn="base" hangingPunct="1">
              <a:spcBef>
                <a:spcPct val="5000"/>
              </a:spcBef>
              <a:spcAft>
                <a:spcPct val="5000"/>
              </a:spcAft>
              <a:buChar char="»"/>
              <a:defRPr sz="1500">
                <a:solidFill>
                  <a:srgbClr val="4D4D4D"/>
                </a:solidFill>
                <a:latin typeface="+mn-lt"/>
              </a:defRPr>
            </a:lvl9pPr>
          </a:lstStyle>
          <a:p>
            <a:pPr marL="313200" marR="0" lvl="0" indent="-31320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A0558F"/>
              </a:buClr>
              <a:buSzTx/>
              <a:buFont typeface="Arial" panose="020B0604020202020204" pitchFamily="34" charset="0"/>
              <a:buChar char="■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Convened to consider the assessment detailed in the assessment plan</a:t>
            </a:r>
          </a:p>
          <a:p>
            <a:pPr marL="625475" marR="0" lvl="1" indent="-3016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A0558F"/>
              </a:buClr>
              <a:buSzTx/>
              <a:buFont typeface="Arial" panose="020B0604020202020204" pitchFamily="34" charset="0"/>
              <a:buChar char="□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make no comment on the content</a:t>
            </a:r>
          </a:p>
          <a:p>
            <a:pPr marL="625475" marR="0" lvl="1" indent="-3016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A0558F"/>
              </a:buClr>
              <a:buSzTx/>
              <a:buFont typeface="Arial" panose="020B0604020202020204" pitchFamily="34" charset="0"/>
              <a:buChar char="□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group has no sight of EPAs at this point</a:t>
            </a:r>
          </a:p>
          <a:p>
            <a:pPr marL="313200" marR="0" lvl="0" indent="-31320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A0558F"/>
              </a:buClr>
              <a:buSzTx/>
              <a:buFont typeface="Arial" panose="020B0604020202020204" pitchFamily="34" charset="0"/>
              <a:buChar char="■"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13200" marR="0" lvl="0" indent="-31320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A0558F"/>
              </a:buClr>
              <a:buSzTx/>
              <a:buFont typeface="Arial" panose="020B0604020202020204" pitchFamily="34" charset="0"/>
              <a:buChar char="■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Central question: “Is there anything in the assessment plan that would cause an awarding organisation to develop an EPA that wasn’t sufficiently 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valid?”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625475" marR="0" lvl="1" indent="-3016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A0558F"/>
              </a:buClr>
              <a:buSzTx/>
              <a:buFont typeface="Arial" panose="020B0604020202020204" pitchFamily="34" charset="0"/>
              <a:buChar char="□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is early intervention – to minimise the risk of problems further down the </a:t>
            </a: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line</a:t>
            </a:r>
          </a:p>
          <a:p>
            <a:pPr marL="625475" marR="0" lvl="1" indent="-3016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A0558F"/>
              </a:buClr>
              <a:buSzTx/>
              <a:buFont typeface="Arial" panose="020B0604020202020204" pitchFamily="34" charset="0"/>
              <a:buChar char="□"/>
              <a:tabLst/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commitment from us to work with the Trailblazer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089535" y="116632"/>
            <a:ext cx="2987089" cy="2990021"/>
            <a:chOff x="8976320" y="438979"/>
            <a:chExt cx="2987089" cy="299002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7" t="7407" r="8642" b="7407"/>
            <a:stretch/>
          </p:blipFill>
          <p:spPr>
            <a:xfrm>
              <a:off x="8976320" y="438979"/>
              <a:ext cx="2987089" cy="299002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576198" y="2715097"/>
              <a:ext cx="204456" cy="84867"/>
            </a:xfrm>
            <a:prstGeom prst="rect">
              <a:avLst/>
            </a:prstGeom>
            <a:solidFill>
              <a:srgbClr val="848587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EPAO</a:t>
              </a:r>
              <a:endParaRPr kumimoji="0" lang="en-GB" sz="5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Oval 11"/>
          <p:cNvSpPr/>
          <p:nvPr/>
        </p:nvSpPr>
        <p:spPr>
          <a:xfrm>
            <a:off x="11208568" y="1541118"/>
            <a:ext cx="904990" cy="807762"/>
          </a:xfrm>
          <a:prstGeom prst="ellipse">
            <a:avLst/>
          </a:prstGeom>
          <a:solidFill>
            <a:srgbClr val="FFFF00">
              <a:alpha val="17000"/>
            </a:srgbClr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86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Recognition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834" y="1106030"/>
            <a:ext cx="7921972" cy="2921495"/>
          </a:xfrm>
        </p:spPr>
        <p:txBody>
          <a:bodyPr/>
          <a:lstStyle/>
          <a:p>
            <a:r>
              <a:rPr lang="en-GB" dirty="0" smtClean="0"/>
              <a:t>Part of our regulatory framework</a:t>
            </a:r>
          </a:p>
          <a:p>
            <a:endParaRPr lang="en-GB" dirty="0" smtClean="0"/>
          </a:p>
          <a:p>
            <a:r>
              <a:rPr lang="en-GB" dirty="0" smtClean="0"/>
              <a:t>Is a consequence of our acceptance of a request to EQA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We are looking at the recognition process that will apply to EPAOs that are seeking to become Ofqual-regulated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9089535" y="116632"/>
            <a:ext cx="2987089" cy="2990021"/>
            <a:chOff x="8976320" y="438979"/>
            <a:chExt cx="2987089" cy="29900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7" t="7407" r="8642" b="7407"/>
            <a:stretch/>
          </p:blipFill>
          <p:spPr>
            <a:xfrm>
              <a:off x="8976320" y="438979"/>
              <a:ext cx="2987089" cy="299002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576198" y="2715097"/>
              <a:ext cx="204456" cy="84867"/>
            </a:xfrm>
            <a:prstGeom prst="rect">
              <a:avLst/>
            </a:prstGeom>
            <a:solidFill>
              <a:srgbClr val="848587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EPAO</a:t>
              </a:r>
              <a:endParaRPr kumimoji="0" lang="en-GB" sz="5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9441374" y="2170549"/>
            <a:ext cx="904990" cy="807762"/>
          </a:xfrm>
          <a:prstGeom prst="ellipse">
            <a:avLst/>
          </a:prstGeom>
          <a:solidFill>
            <a:srgbClr val="FFFF00">
              <a:alpha val="17000"/>
            </a:srgbClr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429238" y="3212976"/>
            <a:ext cx="3886976" cy="1152128"/>
            <a:chOff x="2423592" y="4581128"/>
            <a:chExt cx="3886976" cy="1152128"/>
          </a:xfrm>
        </p:grpSpPr>
        <p:grpSp>
          <p:nvGrpSpPr>
            <p:cNvPr id="9" name="Group 8"/>
            <p:cNvGrpSpPr/>
            <p:nvPr/>
          </p:nvGrpSpPr>
          <p:grpSpPr>
            <a:xfrm>
              <a:off x="2423592" y="4581128"/>
              <a:ext cx="1393126" cy="1152128"/>
              <a:chOff x="3863752" y="4077072"/>
              <a:chExt cx="1611229" cy="1543744"/>
            </a:xfrm>
          </p:grpSpPr>
          <p:sp>
            <p:nvSpPr>
              <p:cNvPr id="10" name="Flowchart: Document 9"/>
              <p:cNvSpPr/>
              <p:nvPr/>
            </p:nvSpPr>
            <p:spPr>
              <a:xfrm>
                <a:off x="3863752" y="4077072"/>
                <a:ext cx="1339012" cy="971522"/>
              </a:xfrm>
              <a:prstGeom prst="flowChartDocumen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Standard</a:t>
                </a: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" name="Flowchart: Document 10"/>
              <p:cNvSpPr/>
              <p:nvPr/>
            </p:nvSpPr>
            <p:spPr>
              <a:xfrm>
                <a:off x="4135969" y="4649294"/>
                <a:ext cx="1339012" cy="971522"/>
              </a:xfrm>
              <a:prstGeom prst="flowChartDocumen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Assessment Plan</a:t>
                </a: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4004925" y="4870622"/>
              <a:ext cx="720080" cy="50824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EPAO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798400" y="4870622"/>
              <a:ext cx="720080" cy="50824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EPAO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590488" y="4869160"/>
              <a:ext cx="720080" cy="50824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EPAO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429238" y="3212976"/>
            <a:ext cx="3886976" cy="1152128"/>
            <a:chOff x="2423592" y="4581128"/>
            <a:chExt cx="3886976" cy="1152128"/>
          </a:xfrm>
        </p:grpSpPr>
        <p:grpSp>
          <p:nvGrpSpPr>
            <p:cNvPr id="17" name="Group 16"/>
            <p:cNvGrpSpPr/>
            <p:nvPr/>
          </p:nvGrpSpPr>
          <p:grpSpPr>
            <a:xfrm>
              <a:off x="2423592" y="4581128"/>
              <a:ext cx="1393126" cy="1152128"/>
              <a:chOff x="3863752" y="4077072"/>
              <a:chExt cx="1611229" cy="1543744"/>
            </a:xfrm>
          </p:grpSpPr>
          <p:sp>
            <p:nvSpPr>
              <p:cNvPr id="21" name="Flowchart: Document 20"/>
              <p:cNvSpPr/>
              <p:nvPr/>
            </p:nvSpPr>
            <p:spPr>
              <a:xfrm>
                <a:off x="3863752" y="4077072"/>
                <a:ext cx="1339012" cy="971522"/>
              </a:xfrm>
              <a:prstGeom prst="flowChartDocumen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Standard</a:t>
                </a: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Flowchart: Document 21"/>
              <p:cNvSpPr/>
              <p:nvPr/>
            </p:nvSpPr>
            <p:spPr>
              <a:xfrm>
                <a:off x="4135969" y="4649294"/>
                <a:ext cx="1339012" cy="971522"/>
              </a:xfrm>
              <a:prstGeom prst="flowChartDocument">
                <a:avLst/>
              </a:prstGeom>
              <a:solidFill>
                <a:srgbClr val="80C535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Assessment Plan</a:t>
                </a: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8" name="Rounded Rectangle 17"/>
            <p:cNvSpPr/>
            <p:nvPr/>
          </p:nvSpPr>
          <p:spPr>
            <a:xfrm>
              <a:off x="4004925" y="4870622"/>
              <a:ext cx="720080" cy="50824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EPAO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798400" y="4870622"/>
              <a:ext cx="720080" cy="50824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EPAO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590488" y="4869160"/>
              <a:ext cx="720080" cy="50824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EPAO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014493" y="3501008"/>
            <a:ext cx="2305643" cy="509702"/>
            <a:chOff x="4004925" y="4869160"/>
            <a:chExt cx="2305643" cy="509702"/>
          </a:xfrm>
        </p:grpSpPr>
        <p:sp>
          <p:nvSpPr>
            <p:cNvPr id="25" name="Rounded Rectangle 24"/>
            <p:cNvSpPr/>
            <p:nvPr/>
          </p:nvSpPr>
          <p:spPr>
            <a:xfrm>
              <a:off x="4004925" y="4870622"/>
              <a:ext cx="720080" cy="508240"/>
            </a:xfrm>
            <a:prstGeom prst="roundRect">
              <a:avLst/>
            </a:prstGeom>
            <a:solidFill>
              <a:srgbClr val="80C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EPAO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4798400" y="4870622"/>
              <a:ext cx="720080" cy="508240"/>
            </a:xfrm>
            <a:prstGeom prst="roundRect">
              <a:avLst/>
            </a:prstGeom>
            <a:solidFill>
              <a:srgbClr val="80C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EPAO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5590488" y="4869160"/>
              <a:ext cx="720080" cy="508240"/>
            </a:xfrm>
            <a:prstGeom prst="roundRect">
              <a:avLst/>
            </a:prstGeom>
            <a:solidFill>
              <a:srgbClr val="80C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EPAO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230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EPA check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120" y="992204"/>
            <a:ext cx="8096144" cy="3156876"/>
          </a:xfrm>
        </p:spPr>
        <p:txBody>
          <a:bodyPr/>
          <a:lstStyle/>
          <a:p>
            <a:pPr lvl="0"/>
            <a:r>
              <a:rPr lang="en-GB" dirty="0" smtClean="0"/>
              <a:t>We </a:t>
            </a:r>
            <a:r>
              <a:rPr lang="en-GB" dirty="0"/>
              <a:t>will seek to consider Ofqual-regulated EPAs before they are delivered/awarded</a:t>
            </a:r>
          </a:p>
          <a:p>
            <a:pPr lvl="0"/>
            <a:r>
              <a:rPr lang="en-GB" dirty="0"/>
              <a:t>The process will focus on issues relating to assessment validity and standards</a:t>
            </a:r>
          </a:p>
          <a:p>
            <a:r>
              <a:rPr lang="en-GB" dirty="0" smtClean="0"/>
              <a:t>The pilot for our approach - consideration </a:t>
            </a:r>
            <a:r>
              <a:rPr lang="en-GB" dirty="0"/>
              <a:t>of the </a:t>
            </a:r>
            <a:r>
              <a:rPr lang="en-GB" dirty="0" smtClean="0"/>
              <a:t>assessments </a:t>
            </a:r>
            <a:r>
              <a:rPr lang="en-GB" dirty="0"/>
              <a:t>themselves (EPA tools</a:t>
            </a:r>
            <a:r>
              <a:rPr lang="en-GB" dirty="0" smtClean="0"/>
              <a:t>) will take place in November</a:t>
            </a:r>
          </a:p>
          <a:p>
            <a:pPr lvl="1"/>
            <a:r>
              <a:rPr lang="en-GB" dirty="0" smtClean="0"/>
              <a:t>Customer service Level 2</a:t>
            </a:r>
          </a:p>
          <a:p>
            <a:pPr lvl="1"/>
            <a:r>
              <a:rPr lang="en-GB" dirty="0" smtClean="0"/>
              <a:t>Hair Professional Level 2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9085575" y="116632"/>
            <a:ext cx="2987089" cy="2990021"/>
            <a:chOff x="8976320" y="438979"/>
            <a:chExt cx="2987089" cy="299002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7" t="7407" r="8642" b="7407"/>
            <a:stretch/>
          </p:blipFill>
          <p:spPr>
            <a:xfrm>
              <a:off x="8976320" y="438979"/>
              <a:ext cx="2987089" cy="299002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576198" y="2715097"/>
              <a:ext cx="204456" cy="84867"/>
            </a:xfrm>
            <a:prstGeom prst="rect">
              <a:avLst/>
            </a:prstGeom>
            <a:solidFill>
              <a:srgbClr val="848587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EPAO</a:t>
              </a:r>
              <a:endParaRPr kumimoji="0" lang="en-GB" sz="5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8984918" y="1563142"/>
            <a:ext cx="904990" cy="807762"/>
          </a:xfrm>
          <a:prstGeom prst="ellipse">
            <a:avLst/>
          </a:prstGeom>
          <a:solidFill>
            <a:srgbClr val="FFFF00">
              <a:alpha val="17000"/>
            </a:srgbClr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46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272" y="116632"/>
            <a:ext cx="9002092" cy="574675"/>
          </a:xfrm>
        </p:spPr>
        <p:txBody>
          <a:bodyPr/>
          <a:lstStyle/>
          <a:p>
            <a:r>
              <a:rPr lang="en-GB" dirty="0" smtClean="0"/>
              <a:t>Ongoing </a:t>
            </a:r>
            <a:r>
              <a:rPr lang="en-GB" dirty="0"/>
              <a:t>m</a:t>
            </a:r>
            <a:r>
              <a:rPr lang="en-GB" dirty="0" smtClean="0"/>
              <a:t>onitoring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035580"/>
            <a:ext cx="8067916" cy="4680520"/>
          </a:xfrm>
        </p:spPr>
        <p:txBody>
          <a:bodyPr/>
          <a:lstStyle/>
          <a:p>
            <a:r>
              <a:rPr lang="en-GB" dirty="0" smtClean="0"/>
              <a:t>For EPAs, this will be consistent with our overall approach to VTQs:</a:t>
            </a:r>
          </a:p>
          <a:p>
            <a:pPr lvl="1"/>
            <a:r>
              <a:rPr lang="en-GB" sz="2400" dirty="0" smtClean="0"/>
              <a:t>findings from EPA check</a:t>
            </a:r>
            <a:endParaRPr lang="en-GB" sz="2400" dirty="0"/>
          </a:p>
          <a:p>
            <a:pPr lvl="1"/>
            <a:r>
              <a:rPr lang="en-GB" sz="2400" dirty="0" smtClean="0"/>
              <a:t>thematic </a:t>
            </a:r>
            <a:r>
              <a:rPr lang="en-GB" sz="2400" dirty="0"/>
              <a:t>issues and risks </a:t>
            </a:r>
            <a:endParaRPr lang="en-GB" sz="2400" dirty="0" smtClean="0"/>
          </a:p>
          <a:p>
            <a:pPr lvl="1"/>
            <a:r>
              <a:rPr lang="en-GB" sz="2400" dirty="0" smtClean="0"/>
              <a:t>intelligence and evidence</a:t>
            </a:r>
          </a:p>
          <a:p>
            <a:pPr lvl="1"/>
            <a:r>
              <a:rPr lang="en-GB" sz="2400" dirty="0" smtClean="0"/>
              <a:t>AO risk profiles</a:t>
            </a:r>
          </a:p>
          <a:p>
            <a:pPr lvl="1"/>
            <a:r>
              <a:rPr lang="en-GB" sz="2400" dirty="0"/>
              <a:t>a</a:t>
            </a:r>
            <a:r>
              <a:rPr lang="en-GB" sz="2400" dirty="0" smtClean="0"/>
              <a:t>nnual Statement </a:t>
            </a:r>
            <a:r>
              <a:rPr lang="en-GB" sz="2400" dirty="0"/>
              <a:t>of </a:t>
            </a:r>
            <a:r>
              <a:rPr lang="en-GB" sz="2400" dirty="0" smtClean="0"/>
              <a:t>Compliance activity</a:t>
            </a:r>
          </a:p>
          <a:p>
            <a:pPr lvl="1"/>
            <a:r>
              <a:rPr lang="en-GB" sz="2400" dirty="0" smtClean="0"/>
              <a:t>build on our AO communications and influence positive behaviours</a:t>
            </a:r>
          </a:p>
          <a:p>
            <a:pPr marL="323850" lvl="1" indent="0">
              <a:buNone/>
            </a:pPr>
            <a:endParaRPr lang="en-GB" sz="1600" dirty="0"/>
          </a:p>
          <a:p>
            <a:pPr lvl="1"/>
            <a:endParaRPr lang="en-GB" sz="1800" dirty="0"/>
          </a:p>
          <a:p>
            <a:pPr lvl="1"/>
            <a:endParaRPr lang="en-GB" sz="1800" dirty="0" smtClean="0"/>
          </a:p>
          <a:p>
            <a:pPr lvl="1"/>
            <a:endParaRPr lang="en-GB" sz="180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9085575" y="116632"/>
            <a:ext cx="2987089" cy="2990021"/>
            <a:chOff x="8976320" y="438979"/>
            <a:chExt cx="2987089" cy="299002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7" t="7407" r="8642" b="7407"/>
            <a:stretch/>
          </p:blipFill>
          <p:spPr>
            <a:xfrm>
              <a:off x="8976320" y="438979"/>
              <a:ext cx="2987089" cy="299002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576198" y="2715097"/>
              <a:ext cx="204456" cy="84867"/>
            </a:xfrm>
            <a:prstGeom prst="rect">
              <a:avLst/>
            </a:prstGeom>
            <a:solidFill>
              <a:srgbClr val="848587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EPAO</a:t>
              </a:r>
              <a:endParaRPr kumimoji="0" lang="en-GB" sz="5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Oval 10"/>
          <p:cNvSpPr/>
          <p:nvPr/>
        </p:nvSpPr>
        <p:spPr>
          <a:xfrm>
            <a:off x="9437414" y="287426"/>
            <a:ext cx="904990" cy="807762"/>
          </a:xfrm>
          <a:prstGeom prst="ellipse">
            <a:avLst/>
          </a:prstGeom>
          <a:solidFill>
            <a:srgbClr val="FFFF00">
              <a:alpha val="17000"/>
            </a:srgbClr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32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Who we are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052190"/>
            <a:ext cx="7992888" cy="532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0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7769" y="3046013"/>
            <a:ext cx="7632848" cy="574675"/>
          </a:xfrm>
        </p:spPr>
        <p:txBody>
          <a:bodyPr/>
          <a:lstStyle/>
          <a:p>
            <a:r>
              <a:rPr lang="en-GB" dirty="0" smtClean="0"/>
              <a:t>What have we seen?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90"/>
          <a:stretch/>
        </p:blipFill>
        <p:spPr>
          <a:xfrm>
            <a:off x="1271464" y="2133550"/>
            <a:ext cx="2664296" cy="239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have we looked at so far?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44" b="28214"/>
          <a:stretch/>
        </p:blipFill>
        <p:spPr>
          <a:xfrm>
            <a:off x="9671742" y="4672933"/>
            <a:ext cx="1878045" cy="720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1" r="26069"/>
          <a:stretch/>
        </p:blipFill>
        <p:spPr>
          <a:xfrm>
            <a:off x="7536160" y="209228"/>
            <a:ext cx="1368152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8" t="17198" r="11252" b="14899"/>
          <a:stretch/>
        </p:blipFill>
        <p:spPr>
          <a:xfrm>
            <a:off x="5663952" y="1268760"/>
            <a:ext cx="2232248" cy="1080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0" b="20539"/>
          <a:stretch/>
        </p:blipFill>
        <p:spPr>
          <a:xfrm>
            <a:off x="8688288" y="1124744"/>
            <a:ext cx="2474200" cy="1005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3" r="30753"/>
          <a:stretch/>
        </p:blipFill>
        <p:spPr>
          <a:xfrm>
            <a:off x="10955918" y="1171489"/>
            <a:ext cx="1008112" cy="1847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82" y="2250289"/>
            <a:ext cx="933450" cy="457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250" y="269220"/>
            <a:ext cx="2209314" cy="8077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796" y="294322"/>
            <a:ext cx="3013154" cy="5978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3275812"/>
            <a:ext cx="2376264" cy="1757161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989" y="3089054"/>
            <a:ext cx="1810174" cy="11785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937892"/>
            <a:ext cx="1409700" cy="419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/>
          <a:stretch/>
        </p:blipFill>
        <p:spPr>
          <a:xfrm>
            <a:off x="8789960" y="2334345"/>
            <a:ext cx="2224911" cy="11628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96" y="2042767"/>
            <a:ext cx="1257300" cy="762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109" y="3411688"/>
            <a:ext cx="1988226" cy="13646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742" y="5362415"/>
            <a:ext cx="2333353" cy="100000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502" y="4685355"/>
            <a:ext cx="1057416" cy="10574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27" y="4869160"/>
            <a:ext cx="1606191" cy="105915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979493"/>
            <a:ext cx="5832648" cy="5401835"/>
          </a:xfrm>
        </p:spPr>
        <p:txBody>
          <a:bodyPr numCol="2">
            <a:noAutofit/>
          </a:bodyPr>
          <a:lstStyle/>
          <a:p>
            <a:r>
              <a:rPr lang="en-GB" sz="2000" dirty="0"/>
              <a:t>Customer service (L2)</a:t>
            </a:r>
          </a:p>
          <a:p>
            <a:r>
              <a:rPr lang="en-GB" sz="2000" dirty="0"/>
              <a:t>Arborist (L2) </a:t>
            </a:r>
          </a:p>
          <a:p>
            <a:r>
              <a:rPr lang="en-GB" sz="2000" dirty="0"/>
              <a:t>Land based engineering technician (L3)</a:t>
            </a:r>
          </a:p>
          <a:p>
            <a:r>
              <a:rPr lang="en-GB" sz="2000" dirty="0"/>
              <a:t>Mineral processing (L2)</a:t>
            </a:r>
          </a:p>
          <a:p>
            <a:r>
              <a:rPr lang="en-GB" sz="2000" dirty="0"/>
              <a:t>Chartered manager (L6) </a:t>
            </a:r>
          </a:p>
          <a:p>
            <a:r>
              <a:rPr lang="en-GB" sz="2000" dirty="0"/>
              <a:t>Operations Departmental Manager (L5) </a:t>
            </a:r>
          </a:p>
          <a:p>
            <a:r>
              <a:rPr lang="en-GB" sz="2000" dirty="0"/>
              <a:t>Children Young People and Families Manager (L5</a:t>
            </a:r>
            <a:r>
              <a:rPr lang="en-GB" sz="2000" dirty="0" smtClean="0"/>
              <a:t>)</a:t>
            </a:r>
          </a:p>
          <a:p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Probate Technician (L4) </a:t>
            </a:r>
          </a:p>
          <a:p>
            <a:r>
              <a:rPr lang="en-GB" sz="2000" dirty="0"/>
              <a:t>Creative Venue Technician (L3) </a:t>
            </a:r>
          </a:p>
          <a:p>
            <a:r>
              <a:rPr lang="en-GB" sz="2000" dirty="0"/>
              <a:t>Highways Electrical service operative (L3) </a:t>
            </a:r>
          </a:p>
          <a:p>
            <a:r>
              <a:rPr lang="en-GB" sz="2000" dirty="0"/>
              <a:t>Healthcare assistant practitioner (L5) </a:t>
            </a:r>
            <a:endParaRPr lang="en-GB" sz="2000" dirty="0" smtClean="0"/>
          </a:p>
          <a:p>
            <a:r>
              <a:rPr lang="en-GB" sz="2000" dirty="0" smtClean="0"/>
              <a:t>Fishmongering (L2) </a:t>
            </a:r>
          </a:p>
          <a:p>
            <a:r>
              <a:rPr lang="en-GB" sz="2000" dirty="0" smtClean="0"/>
              <a:t>Facilities Manager (L4)</a:t>
            </a:r>
          </a:p>
          <a:p>
            <a:r>
              <a:rPr lang="en-GB" sz="2000" dirty="0" smtClean="0"/>
              <a:t>Senior Leader (L7)</a:t>
            </a:r>
          </a:p>
          <a:p>
            <a:r>
              <a:rPr lang="en-GB" sz="2000" dirty="0" smtClean="0"/>
              <a:t>Recruitment Consultant (L3)</a:t>
            </a:r>
          </a:p>
          <a:p>
            <a:r>
              <a:rPr lang="en-GB" sz="2000" dirty="0" smtClean="0"/>
              <a:t>Nursing Associate (L5)</a:t>
            </a:r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7" t="13395" r="16408" b="17125"/>
          <a:stretch/>
        </p:blipFill>
        <p:spPr>
          <a:xfrm>
            <a:off x="8972290" y="873630"/>
            <a:ext cx="1296145" cy="7920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864" y="2773749"/>
            <a:ext cx="1357665" cy="10327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694" y="2815890"/>
            <a:ext cx="1715548" cy="6288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9" b="33633"/>
          <a:stretch/>
        </p:blipFill>
        <p:spPr>
          <a:xfrm>
            <a:off x="6740461" y="5964504"/>
            <a:ext cx="2735119" cy="50405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864" y="4128651"/>
            <a:ext cx="1291747" cy="64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6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What have we’ve seen?</a:t>
            </a:r>
            <a:endParaRPr lang="en-GB" altLang="en-US" dirty="0"/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622300" y="1197124"/>
            <a:ext cx="10946308" cy="5256212"/>
          </a:xfrm>
        </p:spPr>
        <p:txBody>
          <a:bodyPr/>
          <a:lstStyle/>
          <a:p>
            <a:pPr marL="312738" indent="-312738"/>
            <a:r>
              <a:rPr lang="en-GB" altLang="en-US" dirty="0" smtClean="0"/>
              <a:t>A huge commitment from employers to develop good assessment </a:t>
            </a:r>
          </a:p>
          <a:p>
            <a:pPr marL="312738" indent="-312738"/>
            <a:r>
              <a:rPr lang="en-GB" altLang="en-US" dirty="0" smtClean="0"/>
              <a:t>Some thematic issues</a:t>
            </a:r>
          </a:p>
          <a:p>
            <a:pPr marL="769475" lvl="1" indent="-457200">
              <a:buFont typeface="+mj-lt"/>
              <a:buAutoNum type="arabicPeriod"/>
            </a:pPr>
            <a:r>
              <a:rPr lang="en-GB" altLang="en-US" dirty="0" smtClean="0"/>
              <a:t>Mapping of KSBs in the assessment model: </a:t>
            </a:r>
          </a:p>
          <a:p>
            <a:pPr marL="893301" lvl="2" indent="-312738"/>
            <a:r>
              <a:rPr lang="en-GB" altLang="en-US" dirty="0" smtClean="0"/>
              <a:t>Considerable overlap and potential for ‘bespoking’ of assessment</a:t>
            </a:r>
          </a:p>
          <a:p>
            <a:pPr marL="769475" lvl="1" indent="-457200">
              <a:buFont typeface="+mj-lt"/>
              <a:buAutoNum type="arabicPeriod"/>
            </a:pPr>
            <a:r>
              <a:rPr lang="en-GB" altLang="en-US" dirty="0" smtClean="0"/>
              <a:t>‘Can-do</a:t>
            </a:r>
            <a:r>
              <a:rPr lang="en-GB" altLang="en-US" dirty="0"/>
              <a:t>’ v ‘degrees of achievement’, Compensation v Mastery</a:t>
            </a:r>
          </a:p>
          <a:p>
            <a:pPr marL="893301" lvl="2" indent="-312738"/>
            <a:r>
              <a:rPr lang="en-GB" altLang="en-US" dirty="0"/>
              <a:t>Variable consideration given to these </a:t>
            </a:r>
            <a:r>
              <a:rPr lang="en-GB" altLang="en-US" dirty="0" smtClean="0"/>
              <a:t>considerations, for </a:t>
            </a:r>
            <a:r>
              <a:rPr lang="en-GB" altLang="en-US" dirty="0"/>
              <a:t>KSBs, </a:t>
            </a:r>
            <a:r>
              <a:rPr lang="en-GB" altLang="en-US" dirty="0" smtClean="0"/>
              <a:t>individual </a:t>
            </a:r>
            <a:r>
              <a:rPr lang="en-GB" altLang="en-US" dirty="0"/>
              <a:t>assessment methods, or the aggregation of assessment </a:t>
            </a:r>
            <a:r>
              <a:rPr lang="en-GB" altLang="en-US" dirty="0" smtClean="0"/>
              <a:t>methods</a:t>
            </a:r>
          </a:p>
          <a:p>
            <a:pPr marL="769475" lvl="1" indent="-457200">
              <a:buFont typeface="+mj-lt"/>
              <a:buAutoNum type="arabicPeriod"/>
            </a:pPr>
            <a:r>
              <a:rPr lang="en-GB" altLang="en-US" dirty="0" smtClean="0"/>
              <a:t>Levels of detail in the plan</a:t>
            </a:r>
          </a:p>
          <a:p>
            <a:pPr marL="893301" lvl="2" indent="-312738"/>
            <a:r>
              <a:rPr lang="en-GB" altLang="en-US" dirty="0" smtClean="0"/>
              <a:t>Criteria for differentiation are too subjective, unclear how they relate to the KSBs in the standard, do not describe the expectations of evidence for the grades on offer</a:t>
            </a:r>
          </a:p>
          <a:p>
            <a:pPr marL="769475" lvl="1" indent="-457200">
              <a:buFont typeface="+mj-lt"/>
              <a:buAutoNum type="arabicPeriod"/>
            </a:pPr>
            <a:r>
              <a:rPr lang="en-GB" altLang="en-US" dirty="0" smtClean="0"/>
              <a:t>Application of marks or points thresholds open to interpretation</a:t>
            </a:r>
          </a:p>
          <a:p>
            <a:pPr marL="769475" lvl="1" indent="-457200">
              <a:buFont typeface="+mj-lt"/>
              <a:buAutoNum type="arabicPeriod"/>
            </a:pPr>
            <a:r>
              <a:rPr lang="en-GB" altLang="en-US" dirty="0" smtClean="0"/>
              <a:t>Complicated weighting or scaling of marks</a:t>
            </a:r>
          </a:p>
          <a:p>
            <a:pPr marL="312738" indent="-312738"/>
            <a:endParaRPr lang="en-GB" altLang="en-US" dirty="0" smtClean="0"/>
          </a:p>
          <a:p>
            <a:pPr marL="312738" indent="-312738"/>
            <a:endParaRPr lang="en-GB" altLang="en-US" dirty="0" smtClean="0"/>
          </a:p>
          <a:p>
            <a:pPr marL="312738" indent="-312738"/>
            <a:endParaRPr lang="en-GB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0" y="260648"/>
            <a:ext cx="1888840" cy="18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1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1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Findings document</a:t>
            </a:r>
            <a:endParaRPr lang="en-GB" altLang="en-US" dirty="0"/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625610" y="999142"/>
            <a:ext cx="7727956" cy="2305496"/>
          </a:xfrm>
        </p:spPr>
        <p:txBody>
          <a:bodyPr/>
          <a:lstStyle/>
          <a:p>
            <a:pPr marL="312738" indent="-312738"/>
            <a:r>
              <a:rPr lang="en-GB" dirty="0"/>
              <a:t>Based on considering over 90 Assessment Plans in the last 18 months, dialogue with over 70 Trailblazers </a:t>
            </a:r>
          </a:p>
          <a:p>
            <a:pPr marL="312738" indent="-312738"/>
            <a:r>
              <a:rPr lang="en-GB" altLang="en-US" dirty="0" smtClean="0"/>
              <a:t>An overview of validity</a:t>
            </a:r>
          </a:p>
          <a:p>
            <a:pPr marL="312738" indent="-312738"/>
            <a:r>
              <a:rPr lang="en-GB" altLang="en-US" dirty="0" smtClean="0"/>
              <a:t>Assessment methods</a:t>
            </a:r>
          </a:p>
          <a:p>
            <a:pPr marL="312738" indent="-312738"/>
            <a:r>
              <a:rPr lang="en-GB" altLang="en-US" dirty="0" smtClean="0"/>
              <a:t>Individual assessment method grading</a:t>
            </a:r>
          </a:p>
          <a:p>
            <a:pPr marL="312738" indent="-312738"/>
            <a:r>
              <a:rPr lang="en-GB" altLang="en-US" dirty="0" smtClean="0"/>
              <a:t>Aggregating overall results</a:t>
            </a:r>
          </a:p>
          <a:p>
            <a:pPr marL="312738" indent="-312738"/>
            <a:endParaRPr lang="en-GB" alt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503712" y="3827880"/>
            <a:ext cx="8568952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6000" rIns="0" bIns="36000" numCol="1" anchor="t" anchorCtr="0" compatLnSpc="1">
            <a:prstTxWarp prst="textNoShape">
              <a:avLst/>
            </a:prstTxWarp>
          </a:bodyPr>
          <a:lstStyle>
            <a:lvl1pPr marL="313200" indent="-313200" algn="l" rtl="0" fontAlgn="base">
              <a:spcBef>
                <a:spcPts val="300"/>
              </a:spcBef>
              <a:spcAft>
                <a:spcPts val="600"/>
              </a:spcAft>
              <a:buClr>
                <a:srgbClr val="A0558F"/>
              </a:buClr>
              <a:buFont typeface="Arial" panose="020B0604020202020204" pitchFamily="34" charset="0"/>
              <a:buChar char="■"/>
              <a:defRPr sz="24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625475" indent="-301625" algn="l" rtl="0" fontAlgn="base">
              <a:spcBef>
                <a:spcPct val="0"/>
              </a:spcBef>
              <a:spcAft>
                <a:spcPts val="600"/>
              </a:spcAft>
              <a:buClr>
                <a:srgbClr val="A0558F"/>
              </a:buClr>
              <a:buFont typeface="Arial" panose="020B0604020202020204" pitchFamily="34" charset="0"/>
              <a:buChar char="□"/>
              <a:defRPr sz="2200">
                <a:solidFill>
                  <a:srgbClr val="4D4D4D"/>
                </a:solidFill>
                <a:latin typeface="+mn-lt"/>
              </a:defRPr>
            </a:lvl2pPr>
            <a:lvl3pPr marL="893763" indent="-247650" algn="l" rtl="0" fontAlgn="base">
              <a:spcBef>
                <a:spcPct val="0"/>
              </a:spcBef>
              <a:spcAft>
                <a:spcPts val="600"/>
              </a:spcAft>
              <a:buClr>
                <a:srgbClr val="A0558F"/>
              </a:buClr>
              <a:buFont typeface="Arial" panose="020B0604020202020204" pitchFamily="34" charset="0"/>
              <a:buChar char="▪"/>
              <a:defRPr sz="2000">
                <a:solidFill>
                  <a:srgbClr val="4D4D4D"/>
                </a:solidFill>
                <a:latin typeface="+mn-lt"/>
              </a:defRPr>
            </a:lvl3pPr>
            <a:lvl4pPr marL="1257300" indent="-255588" algn="l" rtl="0" fontAlgn="base">
              <a:spcBef>
                <a:spcPct val="0"/>
              </a:spcBef>
              <a:spcAft>
                <a:spcPts val="600"/>
              </a:spcAft>
              <a:buClr>
                <a:srgbClr val="A0558F"/>
              </a:buClr>
              <a:buFont typeface="Arial" panose="020B0604020202020204" pitchFamily="34" charset="0"/>
              <a:buChar char="▫"/>
              <a:defRPr sz="1800">
                <a:solidFill>
                  <a:srgbClr val="4D4D4D"/>
                </a:solidFill>
                <a:latin typeface="+mn-lt"/>
              </a:defRPr>
            </a:lvl4pPr>
            <a:lvl5pPr marL="1526400" indent="-255600" algn="l" rtl="0" fontAlgn="base">
              <a:spcBef>
                <a:spcPct val="0"/>
              </a:spcBef>
              <a:spcAft>
                <a:spcPts val="600"/>
              </a:spcAft>
              <a:buClr>
                <a:srgbClr val="A0558F"/>
              </a:buClr>
              <a:buFont typeface="Arial" panose="020B0604020202020204" pitchFamily="34" charset="0"/>
              <a:buChar char="›"/>
              <a:defRPr sz="1800">
                <a:solidFill>
                  <a:srgbClr val="4D4D4D"/>
                </a:solidFill>
                <a:latin typeface="+mn-lt"/>
              </a:defRPr>
            </a:lvl5pPr>
            <a:lvl6pPr marL="914400" algn="l" rtl="0" eaLnBrk="1" fontAlgn="base" hangingPunct="1">
              <a:spcBef>
                <a:spcPct val="5000"/>
              </a:spcBef>
              <a:spcAft>
                <a:spcPct val="5000"/>
              </a:spcAft>
              <a:buChar char="»"/>
              <a:defRPr sz="1500">
                <a:solidFill>
                  <a:srgbClr val="4D4D4D"/>
                </a:solidFill>
                <a:latin typeface="+mn-lt"/>
              </a:defRPr>
            </a:lvl6pPr>
            <a:lvl7pPr marL="1257300" algn="l" rtl="0" eaLnBrk="1" fontAlgn="base" hangingPunct="1">
              <a:spcBef>
                <a:spcPct val="5000"/>
              </a:spcBef>
              <a:spcAft>
                <a:spcPct val="5000"/>
              </a:spcAft>
              <a:buChar char="»"/>
              <a:defRPr sz="1500">
                <a:solidFill>
                  <a:srgbClr val="4D4D4D"/>
                </a:solidFill>
                <a:latin typeface="+mn-lt"/>
              </a:defRPr>
            </a:lvl7pPr>
            <a:lvl8pPr marL="1600200" algn="l" rtl="0" eaLnBrk="1" fontAlgn="base" hangingPunct="1">
              <a:spcBef>
                <a:spcPct val="5000"/>
              </a:spcBef>
              <a:spcAft>
                <a:spcPct val="5000"/>
              </a:spcAft>
              <a:buChar char="»"/>
              <a:defRPr sz="1500">
                <a:solidFill>
                  <a:srgbClr val="4D4D4D"/>
                </a:solidFill>
                <a:latin typeface="+mn-lt"/>
              </a:defRPr>
            </a:lvl8pPr>
            <a:lvl9pPr marL="1943100" algn="l" rtl="0" eaLnBrk="1" fontAlgn="base" hangingPunct="1">
              <a:spcBef>
                <a:spcPct val="5000"/>
              </a:spcBef>
              <a:spcAft>
                <a:spcPct val="5000"/>
              </a:spcAft>
              <a:buChar char="»"/>
              <a:defRPr sz="1500">
                <a:solidFill>
                  <a:srgbClr val="4D4D4D"/>
                </a:solidFill>
                <a:latin typeface="+mn-lt"/>
              </a:defRPr>
            </a:lvl9pPr>
          </a:lstStyle>
          <a:p>
            <a:pPr marL="312738" marR="0" lvl="0" indent="-31273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A0558F"/>
              </a:buClr>
              <a:buSzTx/>
              <a:buFont typeface="Arial" panose="020B0604020202020204" pitchFamily="34" charset="0"/>
              <a:buChar char="■"/>
              <a:tabLst/>
              <a:defRPr/>
            </a:pPr>
            <a:r>
              <a:rPr kumimoji="0" lang="en-GB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Concepts such as mastery, compensation, grade thresholds, degrees of achievement, hurdles, grade descriptions, grade differentiation, weighting, scaling</a:t>
            </a:r>
          </a:p>
          <a:p>
            <a:pPr marL="312738" marR="0" lvl="0" indent="-31273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A0558F"/>
              </a:buClr>
              <a:buSzTx/>
              <a:buFont typeface="Arial" panose="020B0604020202020204" pitchFamily="34" charset="0"/>
              <a:buChar char="■"/>
              <a:tabLst/>
              <a:defRPr/>
            </a:pPr>
            <a:r>
              <a:rPr kumimoji="0" lang="en-GB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Some examples of what we’ve seen that is good</a:t>
            </a:r>
          </a:p>
          <a:p>
            <a:pPr marL="312738" marR="0" lvl="0" indent="-31273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A0558F"/>
              </a:buClr>
              <a:buSzTx/>
              <a:buFont typeface="Arial" panose="020B0604020202020204" pitchFamily="34" charset="0"/>
              <a:buChar char="■"/>
              <a:tabLst/>
              <a:defRPr/>
            </a:pPr>
            <a:r>
              <a:rPr kumimoji="0" lang="en-GB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‘methodology of thinking’ through the process of assessment design within an assessment plan.  </a:t>
            </a:r>
          </a:p>
          <a:p>
            <a:pPr marL="312738" marR="0" lvl="0" indent="-31273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A0558F"/>
              </a:buClr>
              <a:buSzTx/>
              <a:buFont typeface="Arial" panose="020B0604020202020204" pitchFamily="34" charset="0"/>
              <a:buChar char="■"/>
              <a:tabLst/>
              <a:defRPr/>
            </a:pPr>
            <a:endParaRPr kumimoji="0" lang="en-GB" altLang="en-US" sz="24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456728" y="404812"/>
            <a:ext cx="8064896" cy="6054197"/>
            <a:chOff x="-456728" y="404812"/>
            <a:chExt cx="8064896" cy="6054197"/>
          </a:xfrm>
        </p:grpSpPr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3503712" y="404812"/>
              <a:ext cx="4104456" cy="57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36000" rIns="0" bIns="36000" numCol="1" anchor="t" anchorCtr="0" compatLnSpc="1">
              <a:prstTxWarp prst="textNoShape">
                <a:avLst/>
              </a:prstTxWarp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A0558F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A0558F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A0558F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A0558F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A0558F"/>
                  </a:solidFill>
                  <a:latin typeface="Arial" charset="0"/>
                </a:defRPr>
              </a:lvl5pPr>
              <a:lvl6pPr marL="3429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1800" b="1">
                  <a:solidFill>
                    <a:schemeClr val="tx2"/>
                  </a:solidFill>
                  <a:latin typeface="Arial" charset="0"/>
                </a:defRPr>
              </a:lvl6pPr>
              <a:lvl7pPr marL="685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1800" b="1">
                  <a:solidFill>
                    <a:schemeClr val="tx2"/>
                  </a:solidFill>
                  <a:latin typeface="Arial" charset="0"/>
                </a:defRPr>
              </a:lvl7pPr>
              <a:lvl8pPr marL="10287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1800" b="1">
                  <a:solidFill>
                    <a:schemeClr val="tx2"/>
                  </a:solidFill>
                  <a:latin typeface="Arial" charset="0"/>
                </a:defRPr>
              </a:lvl8pPr>
              <a:lvl9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18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A0558F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 - A </a:t>
              </a:r>
              <a:r>
                <a:rPr kumimoji="0" lang="en-GB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A0558F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‘toolbox’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A0558F"/>
                </a:solidFill>
                <a:effectLst/>
                <a:uLnTx/>
                <a:uFillTx/>
                <a:latin typeface="Arial"/>
                <a:ea typeface="+mj-ea"/>
                <a:cs typeface="+mj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6728" y="3789040"/>
              <a:ext cx="4643424" cy="2669969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316" y="260648"/>
            <a:ext cx="2018332" cy="2854643"/>
          </a:xfrm>
          <a:prstGeom prst="rect">
            <a:avLst/>
          </a:prstGeom>
          <a:effectLst>
            <a:outerShdw blurRad="2413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900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Assessment plan findings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17" y="1147190"/>
            <a:ext cx="9289032" cy="2534110"/>
          </a:xfrm>
        </p:spPr>
        <p:txBody>
          <a:bodyPr/>
          <a:lstStyle/>
          <a:p>
            <a:r>
              <a:rPr lang="en-GB" dirty="0" smtClean="0"/>
              <a:t>Crucial that validity is designed into the assessment - at the beginning</a:t>
            </a:r>
          </a:p>
          <a:p>
            <a:r>
              <a:rPr lang="en-GB" dirty="0" smtClean="0"/>
              <a:t>In order that confidence in the measurement provided by the end-point assessment can be assured as far as is possible - at the end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80" y="3756180"/>
            <a:ext cx="5031854" cy="246911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119336" y="3212976"/>
            <a:ext cx="11377264" cy="2461839"/>
            <a:chOff x="119336" y="3212976"/>
            <a:chExt cx="11377264" cy="2461839"/>
          </a:xfrm>
        </p:grpSpPr>
        <p:sp>
          <p:nvSpPr>
            <p:cNvPr id="9" name="Content Placeholder 2"/>
            <p:cNvSpPr txBox="1">
              <a:spLocks/>
            </p:cNvSpPr>
            <p:nvPr/>
          </p:nvSpPr>
          <p:spPr bwMode="auto">
            <a:xfrm>
              <a:off x="119336" y="4306663"/>
              <a:ext cx="3096344" cy="1368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36000" rIns="0" bIns="36000" numCol="1" anchor="t" anchorCtr="0" compatLnSpc="1">
              <a:prstTxWarp prst="textNoShape">
                <a:avLst/>
              </a:prstTxWarp>
            </a:bodyPr>
            <a:lstStyle>
              <a:lvl1pPr marL="313200" indent="-313200" algn="l" rtl="0" fontAlgn="base">
                <a:spcBef>
                  <a:spcPts val="300"/>
                </a:spcBef>
                <a:spcAft>
                  <a:spcPts val="600"/>
                </a:spcAft>
                <a:buClr>
                  <a:srgbClr val="A0558F"/>
                </a:buClr>
                <a:buFont typeface="Arial" panose="020B0604020202020204" pitchFamily="34" charset="0"/>
                <a:buChar char="■"/>
                <a:defRPr sz="2400">
                  <a:solidFill>
                    <a:srgbClr val="4D4D4D"/>
                  </a:solidFill>
                  <a:latin typeface="+mn-lt"/>
                  <a:ea typeface="+mn-ea"/>
                  <a:cs typeface="+mn-cs"/>
                </a:defRPr>
              </a:lvl1pPr>
              <a:lvl2pPr marL="625475" indent="-301625" algn="l" rtl="0" fontAlgn="base">
                <a:spcBef>
                  <a:spcPct val="0"/>
                </a:spcBef>
                <a:spcAft>
                  <a:spcPts val="600"/>
                </a:spcAft>
                <a:buClr>
                  <a:srgbClr val="A0558F"/>
                </a:buClr>
                <a:buFont typeface="Arial" panose="020B0604020202020204" pitchFamily="34" charset="0"/>
                <a:buChar char="□"/>
                <a:defRPr sz="2200">
                  <a:solidFill>
                    <a:srgbClr val="4D4D4D"/>
                  </a:solidFill>
                  <a:latin typeface="+mn-lt"/>
                </a:defRPr>
              </a:lvl2pPr>
              <a:lvl3pPr marL="893763" indent="-247650" algn="l" rtl="0" fontAlgn="base">
                <a:spcBef>
                  <a:spcPct val="0"/>
                </a:spcBef>
                <a:spcAft>
                  <a:spcPts val="600"/>
                </a:spcAft>
                <a:buClr>
                  <a:srgbClr val="A0558F"/>
                </a:buClr>
                <a:buFont typeface="Arial" panose="020B0604020202020204" pitchFamily="34" charset="0"/>
                <a:buChar char="▪"/>
                <a:defRPr sz="2000">
                  <a:solidFill>
                    <a:srgbClr val="4D4D4D"/>
                  </a:solidFill>
                  <a:latin typeface="+mn-lt"/>
                </a:defRPr>
              </a:lvl3pPr>
              <a:lvl4pPr marL="1257300" indent="-255588" algn="l" rtl="0" fontAlgn="base">
                <a:spcBef>
                  <a:spcPct val="0"/>
                </a:spcBef>
                <a:spcAft>
                  <a:spcPts val="600"/>
                </a:spcAft>
                <a:buClr>
                  <a:srgbClr val="A0558F"/>
                </a:buClr>
                <a:buFont typeface="Arial" panose="020B0604020202020204" pitchFamily="34" charset="0"/>
                <a:buChar char="▫"/>
                <a:defRPr sz="1800">
                  <a:solidFill>
                    <a:srgbClr val="4D4D4D"/>
                  </a:solidFill>
                  <a:latin typeface="+mn-lt"/>
                </a:defRPr>
              </a:lvl4pPr>
              <a:lvl5pPr marL="1526400" indent="-255600" algn="l" rtl="0" fontAlgn="base">
                <a:spcBef>
                  <a:spcPct val="0"/>
                </a:spcBef>
                <a:spcAft>
                  <a:spcPts val="600"/>
                </a:spcAft>
                <a:buClr>
                  <a:srgbClr val="A0558F"/>
                </a:buClr>
                <a:buFont typeface="Arial" panose="020B0604020202020204" pitchFamily="34" charset="0"/>
                <a:buChar char="›"/>
                <a:defRPr sz="1800">
                  <a:solidFill>
                    <a:srgbClr val="4D4D4D"/>
                  </a:solidFill>
                  <a:latin typeface="+mn-lt"/>
                </a:defRPr>
              </a:lvl5pPr>
              <a:lvl6pPr marL="914400" algn="l" rtl="0" eaLnBrk="1" fontAlgn="base" hangingPunct="1">
                <a:spcBef>
                  <a:spcPct val="5000"/>
                </a:spcBef>
                <a:spcAft>
                  <a:spcPct val="5000"/>
                </a:spcAft>
                <a:buChar char="»"/>
                <a:defRPr sz="1500">
                  <a:solidFill>
                    <a:srgbClr val="4D4D4D"/>
                  </a:solidFill>
                  <a:latin typeface="+mn-lt"/>
                </a:defRPr>
              </a:lvl6pPr>
              <a:lvl7pPr marL="1257300" algn="l" rtl="0" eaLnBrk="1" fontAlgn="base" hangingPunct="1">
                <a:spcBef>
                  <a:spcPct val="5000"/>
                </a:spcBef>
                <a:spcAft>
                  <a:spcPct val="5000"/>
                </a:spcAft>
                <a:buChar char="»"/>
                <a:defRPr sz="1500">
                  <a:solidFill>
                    <a:srgbClr val="4D4D4D"/>
                  </a:solidFill>
                  <a:latin typeface="+mn-lt"/>
                </a:defRPr>
              </a:lvl7pPr>
              <a:lvl8pPr marL="1600200" algn="l" rtl="0" eaLnBrk="1" fontAlgn="base" hangingPunct="1">
                <a:spcBef>
                  <a:spcPct val="5000"/>
                </a:spcBef>
                <a:spcAft>
                  <a:spcPct val="5000"/>
                </a:spcAft>
                <a:buChar char="»"/>
                <a:defRPr sz="1500">
                  <a:solidFill>
                    <a:srgbClr val="4D4D4D"/>
                  </a:solidFill>
                  <a:latin typeface="+mn-lt"/>
                </a:defRPr>
              </a:lvl8pPr>
              <a:lvl9pPr marL="1943100" algn="l" rtl="0" eaLnBrk="1" fontAlgn="base" hangingPunct="1">
                <a:spcBef>
                  <a:spcPct val="5000"/>
                </a:spcBef>
                <a:spcAft>
                  <a:spcPct val="5000"/>
                </a:spcAft>
                <a:buChar char="»"/>
                <a:defRPr sz="1500">
                  <a:solidFill>
                    <a:srgbClr val="4D4D4D"/>
                  </a:solidFill>
                  <a:latin typeface="+mn-lt"/>
                </a:defRPr>
              </a:lvl9pPr>
            </a:lstStyle>
            <a:p>
              <a:pPr marL="625475" marR="0" lvl="1" indent="-301625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A0558F"/>
                </a:buClr>
                <a:buSzTx/>
                <a:buFont typeface="Arial" panose="020B0604020202020204" pitchFamily="34" charset="0"/>
                <a:buChar char="□"/>
                <a:tabLst/>
                <a:defRPr/>
              </a:pPr>
              <a:r>
                <a:rPr kumimoji="0" lang="en-GB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the design of an assessment plan for an occupation</a:t>
              </a:r>
            </a:p>
          </p:txBody>
        </p:sp>
        <p:sp>
          <p:nvSpPr>
            <p:cNvPr id="6" name="Content Placeholder 2"/>
            <p:cNvSpPr txBox="1">
              <a:spLocks/>
            </p:cNvSpPr>
            <p:nvPr/>
          </p:nvSpPr>
          <p:spPr bwMode="auto">
            <a:xfrm>
              <a:off x="8040216" y="4138515"/>
              <a:ext cx="3456384" cy="1440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36000" rIns="0" bIns="36000" numCol="1" anchor="t" anchorCtr="0" compatLnSpc="1">
              <a:prstTxWarp prst="textNoShape">
                <a:avLst/>
              </a:prstTxWarp>
            </a:bodyPr>
            <a:lstStyle>
              <a:lvl1pPr marL="313200" indent="-313200" algn="l" rtl="0" fontAlgn="base">
                <a:spcBef>
                  <a:spcPts val="300"/>
                </a:spcBef>
                <a:spcAft>
                  <a:spcPts val="600"/>
                </a:spcAft>
                <a:buClr>
                  <a:srgbClr val="A0558F"/>
                </a:buClr>
                <a:buFont typeface="Arial" panose="020B0604020202020204" pitchFamily="34" charset="0"/>
                <a:buChar char="■"/>
                <a:defRPr sz="2400">
                  <a:solidFill>
                    <a:srgbClr val="4D4D4D"/>
                  </a:solidFill>
                  <a:latin typeface="+mn-lt"/>
                  <a:ea typeface="+mn-ea"/>
                  <a:cs typeface="+mn-cs"/>
                </a:defRPr>
              </a:lvl1pPr>
              <a:lvl2pPr marL="625475" indent="-301625" algn="l" rtl="0" fontAlgn="base">
                <a:spcBef>
                  <a:spcPct val="0"/>
                </a:spcBef>
                <a:spcAft>
                  <a:spcPts val="600"/>
                </a:spcAft>
                <a:buClr>
                  <a:srgbClr val="A0558F"/>
                </a:buClr>
                <a:buFont typeface="Arial" panose="020B0604020202020204" pitchFamily="34" charset="0"/>
                <a:buChar char="□"/>
                <a:defRPr sz="2200">
                  <a:solidFill>
                    <a:srgbClr val="4D4D4D"/>
                  </a:solidFill>
                  <a:latin typeface="+mn-lt"/>
                </a:defRPr>
              </a:lvl2pPr>
              <a:lvl3pPr marL="893763" indent="-247650" algn="l" rtl="0" fontAlgn="base">
                <a:spcBef>
                  <a:spcPct val="0"/>
                </a:spcBef>
                <a:spcAft>
                  <a:spcPts val="600"/>
                </a:spcAft>
                <a:buClr>
                  <a:srgbClr val="A0558F"/>
                </a:buClr>
                <a:buFont typeface="Arial" panose="020B0604020202020204" pitchFamily="34" charset="0"/>
                <a:buChar char="▪"/>
                <a:defRPr sz="2000">
                  <a:solidFill>
                    <a:srgbClr val="4D4D4D"/>
                  </a:solidFill>
                  <a:latin typeface="+mn-lt"/>
                </a:defRPr>
              </a:lvl3pPr>
              <a:lvl4pPr marL="1257300" indent="-255588" algn="l" rtl="0" fontAlgn="base">
                <a:spcBef>
                  <a:spcPct val="0"/>
                </a:spcBef>
                <a:spcAft>
                  <a:spcPts val="600"/>
                </a:spcAft>
                <a:buClr>
                  <a:srgbClr val="A0558F"/>
                </a:buClr>
                <a:buFont typeface="Arial" panose="020B0604020202020204" pitchFamily="34" charset="0"/>
                <a:buChar char="▫"/>
                <a:defRPr sz="1800">
                  <a:solidFill>
                    <a:srgbClr val="4D4D4D"/>
                  </a:solidFill>
                  <a:latin typeface="+mn-lt"/>
                </a:defRPr>
              </a:lvl4pPr>
              <a:lvl5pPr marL="1526400" indent="-255600" algn="l" rtl="0" fontAlgn="base">
                <a:spcBef>
                  <a:spcPct val="0"/>
                </a:spcBef>
                <a:spcAft>
                  <a:spcPts val="600"/>
                </a:spcAft>
                <a:buClr>
                  <a:srgbClr val="A0558F"/>
                </a:buClr>
                <a:buFont typeface="Arial" panose="020B0604020202020204" pitchFamily="34" charset="0"/>
                <a:buChar char="›"/>
                <a:defRPr sz="1800">
                  <a:solidFill>
                    <a:srgbClr val="4D4D4D"/>
                  </a:solidFill>
                  <a:latin typeface="+mn-lt"/>
                </a:defRPr>
              </a:lvl5pPr>
              <a:lvl6pPr marL="914400" algn="l" rtl="0" eaLnBrk="1" fontAlgn="base" hangingPunct="1">
                <a:spcBef>
                  <a:spcPct val="5000"/>
                </a:spcBef>
                <a:spcAft>
                  <a:spcPct val="5000"/>
                </a:spcAft>
                <a:buChar char="»"/>
                <a:defRPr sz="1500">
                  <a:solidFill>
                    <a:srgbClr val="4D4D4D"/>
                  </a:solidFill>
                  <a:latin typeface="+mn-lt"/>
                </a:defRPr>
              </a:lvl6pPr>
              <a:lvl7pPr marL="1257300" algn="l" rtl="0" eaLnBrk="1" fontAlgn="base" hangingPunct="1">
                <a:spcBef>
                  <a:spcPct val="5000"/>
                </a:spcBef>
                <a:spcAft>
                  <a:spcPct val="5000"/>
                </a:spcAft>
                <a:buChar char="»"/>
                <a:defRPr sz="1500">
                  <a:solidFill>
                    <a:srgbClr val="4D4D4D"/>
                  </a:solidFill>
                  <a:latin typeface="+mn-lt"/>
                </a:defRPr>
              </a:lvl7pPr>
              <a:lvl8pPr marL="1600200" algn="l" rtl="0" eaLnBrk="1" fontAlgn="base" hangingPunct="1">
                <a:spcBef>
                  <a:spcPct val="5000"/>
                </a:spcBef>
                <a:spcAft>
                  <a:spcPct val="5000"/>
                </a:spcAft>
                <a:buChar char="»"/>
                <a:defRPr sz="1500">
                  <a:solidFill>
                    <a:srgbClr val="4D4D4D"/>
                  </a:solidFill>
                  <a:latin typeface="+mn-lt"/>
                </a:defRPr>
              </a:lvl8pPr>
              <a:lvl9pPr marL="1943100" algn="l" rtl="0" eaLnBrk="1" fontAlgn="base" hangingPunct="1">
                <a:spcBef>
                  <a:spcPct val="5000"/>
                </a:spcBef>
                <a:spcAft>
                  <a:spcPct val="5000"/>
                </a:spcAft>
                <a:buChar char="»"/>
                <a:defRPr sz="1500">
                  <a:solidFill>
                    <a:srgbClr val="4D4D4D"/>
                  </a:solidFill>
                  <a:latin typeface="+mn-lt"/>
                </a:defRPr>
              </a:lvl9pPr>
            </a:lstStyle>
            <a:p>
              <a:pPr marL="625475" marR="0" lvl="1" indent="-301625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A0558F"/>
                </a:buClr>
                <a:buSzTx/>
                <a:buFont typeface="Arial" panose="020B0604020202020204" pitchFamily="34" charset="0"/>
                <a:buChar char="□"/>
                <a:tabLst/>
                <a:defRPr/>
              </a:pPr>
              <a:r>
                <a:rPr kumimoji="0" lang="en-GB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confidence that the passing of an EPA represents competence in that occupation</a:t>
              </a:r>
              <a:endPara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Content Placeholder 2"/>
            <p:cNvSpPr txBox="1">
              <a:spLocks/>
            </p:cNvSpPr>
            <p:nvPr/>
          </p:nvSpPr>
          <p:spPr bwMode="auto">
            <a:xfrm>
              <a:off x="3503712" y="3212976"/>
              <a:ext cx="5688632" cy="551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36000" rIns="0" bIns="36000" numCol="1" anchor="t" anchorCtr="0" compatLnSpc="1">
              <a:prstTxWarp prst="textNoShape">
                <a:avLst/>
              </a:prstTxWarp>
            </a:bodyPr>
            <a:lstStyle>
              <a:lvl1pPr marL="313200" indent="-313200" algn="l" rtl="0" fontAlgn="base">
                <a:spcBef>
                  <a:spcPts val="300"/>
                </a:spcBef>
                <a:spcAft>
                  <a:spcPts val="600"/>
                </a:spcAft>
                <a:buClr>
                  <a:srgbClr val="A0558F"/>
                </a:buClr>
                <a:buFont typeface="Arial" panose="020B0604020202020204" pitchFamily="34" charset="0"/>
                <a:buChar char="■"/>
                <a:defRPr sz="2400">
                  <a:solidFill>
                    <a:srgbClr val="4D4D4D"/>
                  </a:solidFill>
                  <a:latin typeface="+mn-lt"/>
                  <a:ea typeface="+mn-ea"/>
                  <a:cs typeface="+mn-cs"/>
                </a:defRPr>
              </a:lvl1pPr>
              <a:lvl2pPr marL="625475" indent="-301625" algn="l" rtl="0" fontAlgn="base">
                <a:spcBef>
                  <a:spcPct val="0"/>
                </a:spcBef>
                <a:spcAft>
                  <a:spcPts val="600"/>
                </a:spcAft>
                <a:buClr>
                  <a:srgbClr val="A0558F"/>
                </a:buClr>
                <a:buFont typeface="Arial" panose="020B0604020202020204" pitchFamily="34" charset="0"/>
                <a:buChar char="□"/>
                <a:defRPr sz="2200">
                  <a:solidFill>
                    <a:srgbClr val="4D4D4D"/>
                  </a:solidFill>
                  <a:latin typeface="+mn-lt"/>
                </a:defRPr>
              </a:lvl2pPr>
              <a:lvl3pPr marL="893763" indent="-247650" algn="l" rtl="0" fontAlgn="base">
                <a:spcBef>
                  <a:spcPct val="0"/>
                </a:spcBef>
                <a:spcAft>
                  <a:spcPts val="600"/>
                </a:spcAft>
                <a:buClr>
                  <a:srgbClr val="A0558F"/>
                </a:buClr>
                <a:buFont typeface="Arial" panose="020B0604020202020204" pitchFamily="34" charset="0"/>
                <a:buChar char="▪"/>
                <a:defRPr sz="2000">
                  <a:solidFill>
                    <a:srgbClr val="4D4D4D"/>
                  </a:solidFill>
                  <a:latin typeface="+mn-lt"/>
                </a:defRPr>
              </a:lvl3pPr>
              <a:lvl4pPr marL="1257300" indent="-255588" algn="l" rtl="0" fontAlgn="base">
                <a:spcBef>
                  <a:spcPct val="0"/>
                </a:spcBef>
                <a:spcAft>
                  <a:spcPts val="600"/>
                </a:spcAft>
                <a:buClr>
                  <a:srgbClr val="A0558F"/>
                </a:buClr>
                <a:buFont typeface="Arial" panose="020B0604020202020204" pitchFamily="34" charset="0"/>
                <a:buChar char="▫"/>
                <a:defRPr sz="1800">
                  <a:solidFill>
                    <a:srgbClr val="4D4D4D"/>
                  </a:solidFill>
                  <a:latin typeface="+mn-lt"/>
                </a:defRPr>
              </a:lvl4pPr>
              <a:lvl5pPr marL="1526400" indent="-255600" algn="l" rtl="0" fontAlgn="base">
                <a:spcBef>
                  <a:spcPct val="0"/>
                </a:spcBef>
                <a:spcAft>
                  <a:spcPts val="600"/>
                </a:spcAft>
                <a:buClr>
                  <a:srgbClr val="A0558F"/>
                </a:buClr>
                <a:buFont typeface="Arial" panose="020B0604020202020204" pitchFamily="34" charset="0"/>
                <a:buChar char="›"/>
                <a:defRPr sz="1800">
                  <a:solidFill>
                    <a:srgbClr val="4D4D4D"/>
                  </a:solidFill>
                  <a:latin typeface="+mn-lt"/>
                </a:defRPr>
              </a:lvl5pPr>
              <a:lvl6pPr marL="914400" algn="l" rtl="0" eaLnBrk="1" fontAlgn="base" hangingPunct="1">
                <a:spcBef>
                  <a:spcPct val="5000"/>
                </a:spcBef>
                <a:spcAft>
                  <a:spcPct val="5000"/>
                </a:spcAft>
                <a:buChar char="»"/>
                <a:defRPr sz="1500">
                  <a:solidFill>
                    <a:srgbClr val="4D4D4D"/>
                  </a:solidFill>
                  <a:latin typeface="+mn-lt"/>
                </a:defRPr>
              </a:lvl6pPr>
              <a:lvl7pPr marL="1257300" algn="l" rtl="0" eaLnBrk="1" fontAlgn="base" hangingPunct="1">
                <a:spcBef>
                  <a:spcPct val="5000"/>
                </a:spcBef>
                <a:spcAft>
                  <a:spcPct val="5000"/>
                </a:spcAft>
                <a:buChar char="»"/>
                <a:defRPr sz="1500">
                  <a:solidFill>
                    <a:srgbClr val="4D4D4D"/>
                  </a:solidFill>
                  <a:latin typeface="+mn-lt"/>
                </a:defRPr>
              </a:lvl7pPr>
              <a:lvl8pPr marL="1600200" algn="l" rtl="0" eaLnBrk="1" fontAlgn="base" hangingPunct="1">
                <a:spcBef>
                  <a:spcPct val="5000"/>
                </a:spcBef>
                <a:spcAft>
                  <a:spcPct val="5000"/>
                </a:spcAft>
                <a:buChar char="»"/>
                <a:defRPr sz="1500">
                  <a:solidFill>
                    <a:srgbClr val="4D4D4D"/>
                  </a:solidFill>
                  <a:latin typeface="+mn-lt"/>
                </a:defRPr>
              </a:lvl8pPr>
              <a:lvl9pPr marL="1943100" algn="l" rtl="0" eaLnBrk="1" fontAlgn="base" hangingPunct="1">
                <a:spcBef>
                  <a:spcPct val="5000"/>
                </a:spcBef>
                <a:spcAft>
                  <a:spcPct val="5000"/>
                </a:spcAft>
                <a:buChar char="»"/>
                <a:defRPr sz="1500">
                  <a:solidFill>
                    <a:srgbClr val="4D4D4D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A0558F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There are many steps between 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316" y="260648"/>
            <a:ext cx="2018332" cy="2854643"/>
          </a:xfrm>
          <a:prstGeom prst="rect">
            <a:avLst/>
          </a:prstGeom>
          <a:effectLst>
            <a:outerShdw blurRad="2413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521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Continuing our own improvements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751" y="2012061"/>
            <a:ext cx="8714060" cy="3528392"/>
          </a:xfrm>
        </p:spPr>
        <p:txBody>
          <a:bodyPr/>
          <a:lstStyle/>
          <a:p>
            <a:r>
              <a:rPr lang="en-GB" dirty="0" smtClean="0"/>
              <a:t>Continue </a:t>
            </a:r>
            <a:r>
              <a:rPr lang="en-GB" dirty="0"/>
              <a:t>to cross pollinate with IfA </a:t>
            </a:r>
            <a:r>
              <a:rPr lang="en-GB" dirty="0" smtClean="0"/>
              <a:t>on our </a:t>
            </a:r>
            <a:r>
              <a:rPr lang="en-GB" dirty="0"/>
              <a:t>experiences and </a:t>
            </a:r>
            <a:r>
              <a:rPr lang="en-GB" dirty="0" smtClean="0"/>
              <a:t>to harmonise </a:t>
            </a:r>
            <a:r>
              <a:rPr lang="en-GB" dirty="0"/>
              <a:t>our messages on assessment</a:t>
            </a:r>
          </a:p>
          <a:p>
            <a:r>
              <a:rPr lang="en-GB" dirty="0" smtClean="0"/>
              <a:t>Doubled the size of our Technical Advisory Group</a:t>
            </a:r>
          </a:p>
          <a:p>
            <a:r>
              <a:rPr lang="en-GB" dirty="0" smtClean="0"/>
              <a:t>Refined our process to respond to Trailblazers more efficiently </a:t>
            </a:r>
          </a:p>
          <a:p>
            <a:r>
              <a:rPr lang="en-GB" dirty="0" smtClean="0"/>
              <a:t>Increased our engagement with employers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384" y="332656"/>
            <a:ext cx="2513856" cy="167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0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1744" y="4437112"/>
            <a:ext cx="6192688" cy="699609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apprenticeships@ofqual.gov.uk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418" y="1844824"/>
            <a:ext cx="5031854" cy="246911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90"/>
          <a:stretch/>
        </p:blipFill>
        <p:spPr>
          <a:xfrm>
            <a:off x="335360" y="3813376"/>
            <a:ext cx="2664296" cy="239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5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69585" cy="690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860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533"/>
            <a:ext cx="12192000" cy="763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8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42" y="565265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02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Many government players: much expertise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856" y="1168496"/>
            <a:ext cx="10802292" cy="676028"/>
          </a:xfrm>
        </p:spPr>
        <p:txBody>
          <a:bodyPr/>
          <a:lstStyle/>
          <a:p>
            <a:pPr marL="0" lvl="1" indent="0">
              <a:spcBef>
                <a:spcPts val="300"/>
              </a:spcBef>
              <a:buNone/>
            </a:pPr>
            <a:r>
              <a:rPr lang="en-GB" sz="2400" dirty="0">
                <a:ea typeface="+mn-ea"/>
                <a:cs typeface="+mn-cs"/>
              </a:rPr>
              <a:t>The Quality Alliance</a:t>
            </a:r>
          </a:p>
          <a:p>
            <a:pPr marL="313200" lvl="1" indent="-313200">
              <a:spcBef>
                <a:spcPts val="300"/>
              </a:spcBef>
              <a:buFont typeface="Arial" panose="020B0604020202020204" pitchFamily="34" charset="0"/>
              <a:buChar char="■"/>
            </a:pPr>
            <a:endParaRPr lang="en-GB" sz="2400" dirty="0">
              <a:ea typeface="+mn-ea"/>
              <a:cs typeface="+mn-cs"/>
            </a:endParaRPr>
          </a:p>
          <a:p>
            <a:pPr marL="323850" lvl="1" indent="0" algn="ctr">
              <a:buNone/>
            </a:pPr>
            <a:endParaRPr lang="en-GB" i="1" dirty="0"/>
          </a:p>
          <a:p>
            <a:pPr marL="323850" lvl="1" indent="0" algn="ctr">
              <a:buNone/>
            </a:pPr>
            <a:endParaRPr lang="en-GB" i="1" dirty="0"/>
          </a:p>
          <a:p>
            <a:pPr lvl="1"/>
            <a:endParaRPr lang="en-GB" dirty="0"/>
          </a:p>
          <a:p>
            <a:pPr marL="0" lvl="1" indent="0">
              <a:spcBef>
                <a:spcPts val="300"/>
              </a:spcBef>
              <a:buNone/>
            </a:pPr>
            <a:endParaRPr lang="en-GB" sz="2400" dirty="0">
              <a:ea typeface="+mn-ea"/>
              <a:cs typeface="+mn-cs"/>
            </a:endParaRPr>
          </a:p>
          <a:p>
            <a:pPr marL="323850" lvl="1" indent="0">
              <a:buNone/>
            </a:pPr>
            <a:endParaRPr lang="en-GB" sz="2000" dirty="0">
              <a:ea typeface="+mn-ea"/>
              <a:cs typeface="+mn-cs"/>
            </a:endParaRPr>
          </a:p>
        </p:txBody>
      </p:sp>
      <p:pic>
        <p:nvPicPr>
          <p:cNvPr id="4" name="Picture 3" descr="ofqual_cmyk_no_stra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080" y="2983350"/>
            <a:ext cx="2274202" cy="833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903" y="1022003"/>
            <a:ext cx="2361672" cy="1454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35" y="1888075"/>
            <a:ext cx="3569425" cy="11764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4954" y="3901605"/>
            <a:ext cx="3164916" cy="15696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7968" y="5157192"/>
            <a:ext cx="2310363" cy="10143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0509" y="3573016"/>
            <a:ext cx="2474776" cy="122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6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533"/>
            <a:ext cx="12192000" cy="763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2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69585" cy="690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59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9DFBA9-7ADE-404D-99DA-AE48C360B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Qualifications – a £Billion business</a:t>
            </a:r>
            <a:endParaRPr lang="en-GB" dirty="0"/>
          </a:p>
        </p:txBody>
      </p:sp>
      <p:sp>
        <p:nvSpPr>
          <p:cNvPr id="3" name="AutoShape 4" descr="Image result for pile of money pounds">
            <a:extLst>
              <a:ext uri="{FF2B5EF4-FFF2-40B4-BE49-F238E27FC236}">
                <a16:creationId xmlns="" xmlns:a16="http://schemas.microsoft.com/office/drawing/2014/main" id="{4CCF7820-177D-47BD-AF26-351A254005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43872" y="3276600"/>
            <a:ext cx="1304528" cy="130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988182"/>
            <a:ext cx="8208912" cy="533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3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qual vocational qualifications">
  <a:themeElements>
    <a:clrScheme name="Custom 3">
      <a:dk1>
        <a:srgbClr val="000000"/>
      </a:dk1>
      <a:lt1>
        <a:srgbClr val="FFFFFF"/>
      </a:lt1>
      <a:dk2>
        <a:srgbClr val="A0558F"/>
      </a:dk2>
      <a:lt2>
        <a:srgbClr val="65696E"/>
      </a:lt2>
      <a:accent1>
        <a:srgbClr val="65696E"/>
      </a:accent1>
      <a:accent2>
        <a:srgbClr val="A0558F"/>
      </a:accent2>
      <a:accent3>
        <a:srgbClr val="FFFFFF"/>
      </a:accent3>
      <a:accent4>
        <a:srgbClr val="000000"/>
      </a:accent4>
      <a:accent5>
        <a:srgbClr val="B8B9BA"/>
      </a:accent5>
      <a:accent6>
        <a:srgbClr val="AA77B3"/>
      </a:accent6>
      <a:hlink>
        <a:srgbClr val="5D376F"/>
      </a:hlink>
      <a:folHlink>
        <a:srgbClr val="5D376F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Q powerpoint template" id="{15BA9DDF-C75A-46A9-8196-C0D5445AC866}" vid="{ADE73056-02A1-49DE-86A3-6C5BE89FEF20}"/>
    </a:ext>
  </a:extLst>
</a:theme>
</file>

<file path=ppt/theme/theme3.xml><?xml version="1.0" encoding="utf-8"?>
<a:theme xmlns:a="http://schemas.openxmlformats.org/drawingml/2006/main" name="2_Ofqual vocational qualifications">
  <a:themeElements>
    <a:clrScheme name="Custom 5">
      <a:dk1>
        <a:srgbClr val="000000"/>
      </a:dk1>
      <a:lt1>
        <a:srgbClr val="FFFFFF"/>
      </a:lt1>
      <a:dk2>
        <a:srgbClr val="68BD49"/>
      </a:dk2>
      <a:lt2>
        <a:srgbClr val="65696E"/>
      </a:lt2>
      <a:accent1>
        <a:srgbClr val="65696E"/>
      </a:accent1>
      <a:accent2>
        <a:srgbClr val="68BD49"/>
      </a:accent2>
      <a:accent3>
        <a:srgbClr val="FFFFFF"/>
      </a:accent3>
      <a:accent4>
        <a:srgbClr val="000000"/>
      </a:accent4>
      <a:accent5>
        <a:srgbClr val="B8B9BA"/>
      </a:accent5>
      <a:accent6>
        <a:srgbClr val="95CB64"/>
      </a:accent6>
      <a:hlink>
        <a:srgbClr val="497428"/>
      </a:hlink>
      <a:folHlink>
        <a:srgbClr val="497428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qual General PPT 28 04 2016.pptx" id="{67EB738A-56FA-4672-970C-6CF376790570}" vid="{DF6402B3-C8C7-44E9-BA02-216D8A104D78}"/>
    </a:ext>
  </a:extLst>
</a:theme>
</file>

<file path=ppt/theme/theme4.xml><?xml version="1.0" encoding="utf-8"?>
<a:theme xmlns:a="http://schemas.openxmlformats.org/drawingml/2006/main" name="3_Ofqual vocational qualifications">
  <a:themeElements>
    <a:clrScheme name="Custom 3">
      <a:dk1>
        <a:srgbClr val="000000"/>
      </a:dk1>
      <a:lt1>
        <a:srgbClr val="FFFFFF"/>
      </a:lt1>
      <a:dk2>
        <a:srgbClr val="A0558F"/>
      </a:dk2>
      <a:lt2>
        <a:srgbClr val="65696E"/>
      </a:lt2>
      <a:accent1>
        <a:srgbClr val="65696E"/>
      </a:accent1>
      <a:accent2>
        <a:srgbClr val="A0558F"/>
      </a:accent2>
      <a:accent3>
        <a:srgbClr val="FFFFFF"/>
      </a:accent3>
      <a:accent4>
        <a:srgbClr val="000000"/>
      </a:accent4>
      <a:accent5>
        <a:srgbClr val="B8B9BA"/>
      </a:accent5>
      <a:accent6>
        <a:srgbClr val="AA77B3"/>
      </a:accent6>
      <a:hlink>
        <a:srgbClr val="5D376F"/>
      </a:hlink>
      <a:folHlink>
        <a:srgbClr val="5D376F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Q powerpoint template" id="{15BA9DDF-C75A-46A9-8196-C0D5445AC866}" vid="{ADE73056-02A1-49DE-86A3-6C5BE89FEF2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A0558F"/>
    </a:dk2>
    <a:lt2>
      <a:srgbClr val="65696E"/>
    </a:lt2>
    <a:accent1>
      <a:srgbClr val="65696E"/>
    </a:accent1>
    <a:accent2>
      <a:srgbClr val="A0558F"/>
    </a:accent2>
    <a:accent3>
      <a:srgbClr val="FFFFFF"/>
    </a:accent3>
    <a:accent4>
      <a:srgbClr val="000000"/>
    </a:accent4>
    <a:accent5>
      <a:srgbClr val="B8B9BA"/>
    </a:accent5>
    <a:accent6>
      <a:srgbClr val="AA77B3"/>
    </a:accent6>
    <a:hlink>
      <a:srgbClr val="5D376F"/>
    </a:hlink>
    <a:folHlink>
      <a:srgbClr val="5D376F"/>
    </a:folHlink>
  </a:clrScheme>
</a:themeOverride>
</file>

<file path=ppt/theme/themeOverride10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A0558F"/>
    </a:dk2>
    <a:lt2>
      <a:srgbClr val="65696E"/>
    </a:lt2>
    <a:accent1>
      <a:srgbClr val="65696E"/>
    </a:accent1>
    <a:accent2>
      <a:srgbClr val="A0558F"/>
    </a:accent2>
    <a:accent3>
      <a:srgbClr val="FFFFFF"/>
    </a:accent3>
    <a:accent4>
      <a:srgbClr val="000000"/>
    </a:accent4>
    <a:accent5>
      <a:srgbClr val="B8B9BA"/>
    </a:accent5>
    <a:accent6>
      <a:srgbClr val="AA77B3"/>
    </a:accent6>
    <a:hlink>
      <a:srgbClr val="5D376F"/>
    </a:hlink>
    <a:folHlink>
      <a:srgbClr val="5D376F"/>
    </a:folHlink>
  </a:clrScheme>
</a:themeOverride>
</file>

<file path=ppt/theme/themeOverride11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A0558F"/>
    </a:dk2>
    <a:lt2>
      <a:srgbClr val="65696E"/>
    </a:lt2>
    <a:accent1>
      <a:srgbClr val="65696E"/>
    </a:accent1>
    <a:accent2>
      <a:srgbClr val="A0558F"/>
    </a:accent2>
    <a:accent3>
      <a:srgbClr val="FFFFFF"/>
    </a:accent3>
    <a:accent4>
      <a:srgbClr val="000000"/>
    </a:accent4>
    <a:accent5>
      <a:srgbClr val="B8B9BA"/>
    </a:accent5>
    <a:accent6>
      <a:srgbClr val="AA77B3"/>
    </a:accent6>
    <a:hlink>
      <a:srgbClr val="5D376F"/>
    </a:hlink>
    <a:folHlink>
      <a:srgbClr val="5D376F"/>
    </a:folHlink>
  </a:clrScheme>
</a:themeOverride>
</file>

<file path=ppt/theme/themeOverride12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A0558F"/>
    </a:dk2>
    <a:lt2>
      <a:srgbClr val="65696E"/>
    </a:lt2>
    <a:accent1>
      <a:srgbClr val="65696E"/>
    </a:accent1>
    <a:accent2>
      <a:srgbClr val="A0558F"/>
    </a:accent2>
    <a:accent3>
      <a:srgbClr val="FFFFFF"/>
    </a:accent3>
    <a:accent4>
      <a:srgbClr val="000000"/>
    </a:accent4>
    <a:accent5>
      <a:srgbClr val="B8B9BA"/>
    </a:accent5>
    <a:accent6>
      <a:srgbClr val="AA77B3"/>
    </a:accent6>
    <a:hlink>
      <a:srgbClr val="5D376F"/>
    </a:hlink>
    <a:folHlink>
      <a:srgbClr val="5D376F"/>
    </a:folHlink>
  </a:clrScheme>
</a:themeOverride>
</file>

<file path=ppt/theme/themeOverride13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A0558F"/>
    </a:dk2>
    <a:lt2>
      <a:srgbClr val="65696E"/>
    </a:lt2>
    <a:accent1>
      <a:srgbClr val="65696E"/>
    </a:accent1>
    <a:accent2>
      <a:srgbClr val="A0558F"/>
    </a:accent2>
    <a:accent3>
      <a:srgbClr val="FFFFFF"/>
    </a:accent3>
    <a:accent4>
      <a:srgbClr val="000000"/>
    </a:accent4>
    <a:accent5>
      <a:srgbClr val="B8B9BA"/>
    </a:accent5>
    <a:accent6>
      <a:srgbClr val="AA77B3"/>
    </a:accent6>
    <a:hlink>
      <a:srgbClr val="5D376F"/>
    </a:hlink>
    <a:folHlink>
      <a:srgbClr val="5D376F"/>
    </a:folHlink>
  </a:clrScheme>
</a:themeOverride>
</file>

<file path=ppt/theme/themeOverride14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A0558F"/>
    </a:dk2>
    <a:lt2>
      <a:srgbClr val="65696E"/>
    </a:lt2>
    <a:accent1>
      <a:srgbClr val="65696E"/>
    </a:accent1>
    <a:accent2>
      <a:srgbClr val="A0558F"/>
    </a:accent2>
    <a:accent3>
      <a:srgbClr val="FFFFFF"/>
    </a:accent3>
    <a:accent4>
      <a:srgbClr val="000000"/>
    </a:accent4>
    <a:accent5>
      <a:srgbClr val="B8B9BA"/>
    </a:accent5>
    <a:accent6>
      <a:srgbClr val="AA77B3"/>
    </a:accent6>
    <a:hlink>
      <a:srgbClr val="5D376F"/>
    </a:hlink>
    <a:folHlink>
      <a:srgbClr val="5D376F"/>
    </a:folHlink>
  </a:clrScheme>
</a:themeOverride>
</file>

<file path=ppt/theme/themeOverride15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A0558F"/>
    </a:dk2>
    <a:lt2>
      <a:srgbClr val="65696E"/>
    </a:lt2>
    <a:accent1>
      <a:srgbClr val="65696E"/>
    </a:accent1>
    <a:accent2>
      <a:srgbClr val="A0558F"/>
    </a:accent2>
    <a:accent3>
      <a:srgbClr val="FFFFFF"/>
    </a:accent3>
    <a:accent4>
      <a:srgbClr val="000000"/>
    </a:accent4>
    <a:accent5>
      <a:srgbClr val="B8B9BA"/>
    </a:accent5>
    <a:accent6>
      <a:srgbClr val="AA77B3"/>
    </a:accent6>
    <a:hlink>
      <a:srgbClr val="5D376F"/>
    </a:hlink>
    <a:folHlink>
      <a:srgbClr val="5D376F"/>
    </a:folHlink>
  </a:clrScheme>
</a:themeOverride>
</file>

<file path=ppt/theme/themeOverride16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A0558F"/>
    </a:dk2>
    <a:lt2>
      <a:srgbClr val="65696E"/>
    </a:lt2>
    <a:accent1>
      <a:srgbClr val="65696E"/>
    </a:accent1>
    <a:accent2>
      <a:srgbClr val="A0558F"/>
    </a:accent2>
    <a:accent3>
      <a:srgbClr val="FFFFFF"/>
    </a:accent3>
    <a:accent4>
      <a:srgbClr val="000000"/>
    </a:accent4>
    <a:accent5>
      <a:srgbClr val="B8B9BA"/>
    </a:accent5>
    <a:accent6>
      <a:srgbClr val="AA77B3"/>
    </a:accent6>
    <a:hlink>
      <a:srgbClr val="5D376F"/>
    </a:hlink>
    <a:folHlink>
      <a:srgbClr val="5D376F"/>
    </a:folHlink>
  </a:clrScheme>
</a:themeOverride>
</file>

<file path=ppt/theme/themeOverride17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A0558F"/>
    </a:dk2>
    <a:lt2>
      <a:srgbClr val="65696E"/>
    </a:lt2>
    <a:accent1>
      <a:srgbClr val="65696E"/>
    </a:accent1>
    <a:accent2>
      <a:srgbClr val="A0558F"/>
    </a:accent2>
    <a:accent3>
      <a:srgbClr val="FFFFFF"/>
    </a:accent3>
    <a:accent4>
      <a:srgbClr val="000000"/>
    </a:accent4>
    <a:accent5>
      <a:srgbClr val="B8B9BA"/>
    </a:accent5>
    <a:accent6>
      <a:srgbClr val="AA77B3"/>
    </a:accent6>
    <a:hlink>
      <a:srgbClr val="5D376F"/>
    </a:hlink>
    <a:folHlink>
      <a:srgbClr val="5D376F"/>
    </a:folHlink>
  </a:clrScheme>
</a:themeOverride>
</file>

<file path=ppt/theme/themeOverride18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A0558F"/>
    </a:dk2>
    <a:lt2>
      <a:srgbClr val="65696E"/>
    </a:lt2>
    <a:accent1>
      <a:srgbClr val="65696E"/>
    </a:accent1>
    <a:accent2>
      <a:srgbClr val="A0558F"/>
    </a:accent2>
    <a:accent3>
      <a:srgbClr val="FFFFFF"/>
    </a:accent3>
    <a:accent4>
      <a:srgbClr val="000000"/>
    </a:accent4>
    <a:accent5>
      <a:srgbClr val="B8B9BA"/>
    </a:accent5>
    <a:accent6>
      <a:srgbClr val="AA77B3"/>
    </a:accent6>
    <a:hlink>
      <a:srgbClr val="5D376F"/>
    </a:hlink>
    <a:folHlink>
      <a:srgbClr val="5D376F"/>
    </a:folHlink>
  </a:clrScheme>
</a:themeOverride>
</file>

<file path=ppt/theme/themeOverride19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A0558F"/>
    </a:dk2>
    <a:lt2>
      <a:srgbClr val="65696E"/>
    </a:lt2>
    <a:accent1>
      <a:srgbClr val="65696E"/>
    </a:accent1>
    <a:accent2>
      <a:srgbClr val="A0558F"/>
    </a:accent2>
    <a:accent3>
      <a:srgbClr val="FFFFFF"/>
    </a:accent3>
    <a:accent4>
      <a:srgbClr val="000000"/>
    </a:accent4>
    <a:accent5>
      <a:srgbClr val="B8B9BA"/>
    </a:accent5>
    <a:accent6>
      <a:srgbClr val="AA77B3"/>
    </a:accent6>
    <a:hlink>
      <a:srgbClr val="5D376F"/>
    </a:hlink>
    <a:folHlink>
      <a:srgbClr val="5D376F"/>
    </a:folHlink>
  </a:clrScheme>
</a:themeOverride>
</file>

<file path=ppt/theme/themeOverride2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A0558F"/>
    </a:dk2>
    <a:lt2>
      <a:srgbClr val="65696E"/>
    </a:lt2>
    <a:accent1>
      <a:srgbClr val="65696E"/>
    </a:accent1>
    <a:accent2>
      <a:srgbClr val="A0558F"/>
    </a:accent2>
    <a:accent3>
      <a:srgbClr val="FFFFFF"/>
    </a:accent3>
    <a:accent4>
      <a:srgbClr val="000000"/>
    </a:accent4>
    <a:accent5>
      <a:srgbClr val="B8B9BA"/>
    </a:accent5>
    <a:accent6>
      <a:srgbClr val="AA77B3"/>
    </a:accent6>
    <a:hlink>
      <a:srgbClr val="5D376F"/>
    </a:hlink>
    <a:folHlink>
      <a:srgbClr val="5D376F"/>
    </a:folHlink>
  </a:clrScheme>
</a:themeOverride>
</file>

<file path=ppt/theme/themeOverride20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A0558F"/>
    </a:dk2>
    <a:lt2>
      <a:srgbClr val="65696E"/>
    </a:lt2>
    <a:accent1>
      <a:srgbClr val="65696E"/>
    </a:accent1>
    <a:accent2>
      <a:srgbClr val="A0558F"/>
    </a:accent2>
    <a:accent3>
      <a:srgbClr val="FFFFFF"/>
    </a:accent3>
    <a:accent4>
      <a:srgbClr val="000000"/>
    </a:accent4>
    <a:accent5>
      <a:srgbClr val="B8B9BA"/>
    </a:accent5>
    <a:accent6>
      <a:srgbClr val="AA77B3"/>
    </a:accent6>
    <a:hlink>
      <a:srgbClr val="5D376F"/>
    </a:hlink>
    <a:folHlink>
      <a:srgbClr val="5D376F"/>
    </a:folHlink>
  </a:clrScheme>
</a:themeOverride>
</file>

<file path=ppt/theme/themeOverride21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A0558F"/>
    </a:dk2>
    <a:lt2>
      <a:srgbClr val="65696E"/>
    </a:lt2>
    <a:accent1>
      <a:srgbClr val="65696E"/>
    </a:accent1>
    <a:accent2>
      <a:srgbClr val="A0558F"/>
    </a:accent2>
    <a:accent3>
      <a:srgbClr val="FFFFFF"/>
    </a:accent3>
    <a:accent4>
      <a:srgbClr val="000000"/>
    </a:accent4>
    <a:accent5>
      <a:srgbClr val="B8B9BA"/>
    </a:accent5>
    <a:accent6>
      <a:srgbClr val="AA77B3"/>
    </a:accent6>
    <a:hlink>
      <a:srgbClr val="5D376F"/>
    </a:hlink>
    <a:folHlink>
      <a:srgbClr val="5D376F"/>
    </a:folHlink>
  </a:clrScheme>
</a:themeOverride>
</file>

<file path=ppt/theme/themeOverride3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A0558F"/>
    </a:dk2>
    <a:lt2>
      <a:srgbClr val="65696E"/>
    </a:lt2>
    <a:accent1>
      <a:srgbClr val="65696E"/>
    </a:accent1>
    <a:accent2>
      <a:srgbClr val="A0558F"/>
    </a:accent2>
    <a:accent3>
      <a:srgbClr val="FFFFFF"/>
    </a:accent3>
    <a:accent4>
      <a:srgbClr val="000000"/>
    </a:accent4>
    <a:accent5>
      <a:srgbClr val="B8B9BA"/>
    </a:accent5>
    <a:accent6>
      <a:srgbClr val="AA77B3"/>
    </a:accent6>
    <a:hlink>
      <a:srgbClr val="5D376F"/>
    </a:hlink>
    <a:folHlink>
      <a:srgbClr val="5D376F"/>
    </a:folHlink>
  </a:clrScheme>
</a:themeOverride>
</file>

<file path=ppt/theme/themeOverride4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A0558F"/>
    </a:dk2>
    <a:lt2>
      <a:srgbClr val="65696E"/>
    </a:lt2>
    <a:accent1>
      <a:srgbClr val="65696E"/>
    </a:accent1>
    <a:accent2>
      <a:srgbClr val="A0558F"/>
    </a:accent2>
    <a:accent3>
      <a:srgbClr val="FFFFFF"/>
    </a:accent3>
    <a:accent4>
      <a:srgbClr val="000000"/>
    </a:accent4>
    <a:accent5>
      <a:srgbClr val="B8B9BA"/>
    </a:accent5>
    <a:accent6>
      <a:srgbClr val="AA77B3"/>
    </a:accent6>
    <a:hlink>
      <a:srgbClr val="5D376F"/>
    </a:hlink>
    <a:folHlink>
      <a:srgbClr val="5D376F"/>
    </a:folHlink>
  </a:clrScheme>
</a:themeOverride>
</file>

<file path=ppt/theme/themeOverride5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A0558F"/>
    </a:dk2>
    <a:lt2>
      <a:srgbClr val="65696E"/>
    </a:lt2>
    <a:accent1>
      <a:srgbClr val="65696E"/>
    </a:accent1>
    <a:accent2>
      <a:srgbClr val="A0558F"/>
    </a:accent2>
    <a:accent3>
      <a:srgbClr val="FFFFFF"/>
    </a:accent3>
    <a:accent4>
      <a:srgbClr val="000000"/>
    </a:accent4>
    <a:accent5>
      <a:srgbClr val="B8B9BA"/>
    </a:accent5>
    <a:accent6>
      <a:srgbClr val="AA77B3"/>
    </a:accent6>
    <a:hlink>
      <a:srgbClr val="5D376F"/>
    </a:hlink>
    <a:folHlink>
      <a:srgbClr val="5D376F"/>
    </a:folHlink>
  </a:clrScheme>
</a:themeOverride>
</file>

<file path=ppt/theme/themeOverride6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A0558F"/>
    </a:dk2>
    <a:lt2>
      <a:srgbClr val="65696E"/>
    </a:lt2>
    <a:accent1>
      <a:srgbClr val="65696E"/>
    </a:accent1>
    <a:accent2>
      <a:srgbClr val="A0558F"/>
    </a:accent2>
    <a:accent3>
      <a:srgbClr val="FFFFFF"/>
    </a:accent3>
    <a:accent4>
      <a:srgbClr val="000000"/>
    </a:accent4>
    <a:accent5>
      <a:srgbClr val="B8B9BA"/>
    </a:accent5>
    <a:accent6>
      <a:srgbClr val="AA77B3"/>
    </a:accent6>
    <a:hlink>
      <a:srgbClr val="5D376F"/>
    </a:hlink>
    <a:folHlink>
      <a:srgbClr val="5D376F"/>
    </a:folHlink>
  </a:clrScheme>
</a:themeOverride>
</file>

<file path=ppt/theme/themeOverride7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A0558F"/>
    </a:dk2>
    <a:lt2>
      <a:srgbClr val="65696E"/>
    </a:lt2>
    <a:accent1>
      <a:srgbClr val="65696E"/>
    </a:accent1>
    <a:accent2>
      <a:srgbClr val="A0558F"/>
    </a:accent2>
    <a:accent3>
      <a:srgbClr val="FFFFFF"/>
    </a:accent3>
    <a:accent4>
      <a:srgbClr val="000000"/>
    </a:accent4>
    <a:accent5>
      <a:srgbClr val="B8B9BA"/>
    </a:accent5>
    <a:accent6>
      <a:srgbClr val="AA77B3"/>
    </a:accent6>
    <a:hlink>
      <a:srgbClr val="5D376F"/>
    </a:hlink>
    <a:folHlink>
      <a:srgbClr val="5D376F"/>
    </a:folHlink>
  </a:clrScheme>
</a:themeOverride>
</file>

<file path=ppt/theme/themeOverride8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A0558F"/>
    </a:dk2>
    <a:lt2>
      <a:srgbClr val="65696E"/>
    </a:lt2>
    <a:accent1>
      <a:srgbClr val="65696E"/>
    </a:accent1>
    <a:accent2>
      <a:srgbClr val="A0558F"/>
    </a:accent2>
    <a:accent3>
      <a:srgbClr val="FFFFFF"/>
    </a:accent3>
    <a:accent4>
      <a:srgbClr val="000000"/>
    </a:accent4>
    <a:accent5>
      <a:srgbClr val="B8B9BA"/>
    </a:accent5>
    <a:accent6>
      <a:srgbClr val="AA77B3"/>
    </a:accent6>
    <a:hlink>
      <a:srgbClr val="5D376F"/>
    </a:hlink>
    <a:folHlink>
      <a:srgbClr val="5D376F"/>
    </a:folHlink>
  </a:clrScheme>
</a:themeOverride>
</file>

<file path=ppt/theme/themeOverride9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A0558F"/>
    </a:dk2>
    <a:lt2>
      <a:srgbClr val="65696E"/>
    </a:lt2>
    <a:accent1>
      <a:srgbClr val="65696E"/>
    </a:accent1>
    <a:accent2>
      <a:srgbClr val="A0558F"/>
    </a:accent2>
    <a:accent3>
      <a:srgbClr val="FFFFFF"/>
    </a:accent3>
    <a:accent4>
      <a:srgbClr val="000000"/>
    </a:accent4>
    <a:accent5>
      <a:srgbClr val="B8B9BA"/>
    </a:accent5>
    <a:accent6>
      <a:srgbClr val="AA77B3"/>
    </a:accent6>
    <a:hlink>
      <a:srgbClr val="5D376F"/>
    </a:hlink>
    <a:folHlink>
      <a:srgbClr val="5D376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piDescription xmlns="http://schemas.microsoft.com/sharepoint/v3" xsi:nil="true"/>
    <SharedWithUsers xmlns="a4a87f12-a67a-4444-9ef2-9205ec373cbf">
      <UserInfo>
        <DisplayName>Antony Cash</DisplayName>
        <AccountId>1865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7E1D5DA23554489AC5833BF5F09D80" ma:contentTypeVersion="12" ma:contentTypeDescription="Create a new document." ma:contentTypeScope="" ma:versionID="8f3ed6f7adf8bae40113cf79164b7083">
  <xsd:schema xmlns:xsd="http://www.w3.org/2001/XMLSchema" xmlns:xs="http://www.w3.org/2001/XMLSchema" xmlns:p="http://schemas.microsoft.com/office/2006/metadata/properties" xmlns:ns1="http://schemas.microsoft.com/sharepoint/v3" xmlns:ns2="a4a87f12-a67a-4444-9ef2-9205ec373cbf" xmlns:ns3="a1ec63a3-afdb-478c-96bc-cd5b572b27eb" xmlns:ns4="7e6bb0c0-11f7-4d94-b602-ab692d13b0e7" targetNamespace="http://schemas.microsoft.com/office/2006/metadata/properties" ma:root="true" ma:fieldsID="94d82be74fd651528edead3e3c468762" ns1:_="" ns2:_="" ns3:_="" ns4:_="">
    <xsd:import namespace="http://schemas.microsoft.com/sharepoint/v3"/>
    <xsd:import namespace="a4a87f12-a67a-4444-9ef2-9205ec373cbf"/>
    <xsd:import namespace="a1ec63a3-afdb-478c-96bc-cd5b572b27eb"/>
    <xsd:import namespace="7e6bb0c0-11f7-4d94-b602-ab692d13b0e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1:KpiDescription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KpiDescription" ma:index="10" nillable="true" ma:displayName="Description" ma:description="The description provides information about the purpose of the goal." ma:internalName="KpiDescrip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a87f12-a67a-4444-9ef2-9205ec373cb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ec63a3-afdb-478c-96bc-cd5b572b27eb" elementFormDefault="qualified">
    <xsd:import namespace="http://schemas.microsoft.com/office/2006/documentManagement/types"/>
    <xsd:import namespace="http://schemas.microsoft.com/office/infopath/2007/PartnerControls"/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6bb0c0-11f7-4d94-b602-ab692d13b0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D71D260-94C6-42FF-877E-CF91B32AE7B4}">
  <ds:schemaRefs>
    <ds:schemaRef ds:uri="a4a87f12-a67a-4444-9ef2-9205ec373cbf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a1ec63a3-afdb-478c-96bc-cd5b572b27eb"/>
    <ds:schemaRef ds:uri="http://purl.org/dc/terms/"/>
    <ds:schemaRef ds:uri="http://www.w3.org/XML/1998/namespace"/>
    <ds:schemaRef ds:uri="http://purl.org/dc/dcmitype/"/>
    <ds:schemaRef ds:uri="7e6bb0c0-11f7-4d94-b602-ab692d13b0e7"/>
    <ds:schemaRef ds:uri="http://schemas.microsoft.com/office/infopath/2007/PartnerControls"/>
    <ds:schemaRef ds:uri="http://schemas.microsoft.com/sharepoint/v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ECA981E-504A-486A-8F1D-107351E656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4a87f12-a67a-4444-9ef2-9205ec373cbf"/>
    <ds:schemaRef ds:uri="a1ec63a3-afdb-478c-96bc-cd5b572b27eb"/>
    <ds:schemaRef ds:uri="7e6bb0c0-11f7-4d94-b602-ab692d13b0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3C3BF01-46F4-4F6E-9FF8-3B00240C29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1889</Words>
  <Application>Microsoft Macintosh PowerPoint</Application>
  <PresentationFormat>Widescreen</PresentationFormat>
  <Paragraphs>514</Paragraphs>
  <Slides>81</Slides>
  <Notes>81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81</vt:i4>
      </vt:variant>
    </vt:vector>
  </HeadingPairs>
  <TitlesOfParts>
    <vt:vector size="90" baseType="lpstr">
      <vt:lpstr>Arial</vt:lpstr>
      <vt:lpstr>Calibri</vt:lpstr>
      <vt:lpstr>Calibri Light</vt:lpstr>
      <vt:lpstr>Wingdings</vt:lpstr>
      <vt:lpstr>Wingdings 2</vt:lpstr>
      <vt:lpstr>Office Theme</vt:lpstr>
      <vt:lpstr>1_Ofqual vocational qualifications</vt:lpstr>
      <vt:lpstr>2_Ofqual vocational qualifications</vt:lpstr>
      <vt:lpstr>3_Ofqual vocational qualifications</vt:lpstr>
      <vt:lpstr>PowerPoint Presentation</vt:lpstr>
      <vt:lpstr>PowerPoint Presentation</vt:lpstr>
      <vt:lpstr>PowerPoint Presentation</vt:lpstr>
      <vt:lpstr>Vocational and technical qualifications:  the regulator’s perspective</vt:lpstr>
      <vt:lpstr>Scope of this presentation </vt:lpstr>
      <vt:lpstr>Who we are</vt:lpstr>
      <vt:lpstr>Who we are</vt:lpstr>
      <vt:lpstr>Many government players: much expertise</vt:lpstr>
      <vt:lpstr>Qualifications – a £Billion business</vt:lpstr>
      <vt:lpstr>PowerPoint Presentation</vt:lpstr>
      <vt:lpstr>Reform reflecting requirements</vt:lpstr>
      <vt:lpstr>The qualification landscape is complicated</vt:lpstr>
      <vt:lpstr>PowerPoint Presentation</vt:lpstr>
      <vt:lpstr>PowerPoint Presentation</vt:lpstr>
      <vt:lpstr>Getting a sense of order</vt:lpstr>
      <vt:lpstr>Navigational tools</vt:lpstr>
      <vt:lpstr>Vocational and Technical Qualifications Landscape app</vt:lpstr>
      <vt:lpstr>Vocational and Technical Qualifications Landscape app</vt:lpstr>
      <vt:lpstr>Vocational and Technical Qualifications Landscape app</vt:lpstr>
      <vt:lpstr>How we regulate</vt:lpstr>
      <vt:lpstr>How we regulate for you</vt:lpstr>
      <vt:lpstr>Legitimate needs: Assessment compromise</vt:lpstr>
      <vt:lpstr>Regulating to meet your needs</vt:lpstr>
      <vt:lpstr>Using our powers</vt:lpstr>
      <vt:lpstr>We don’t create extra red tape</vt:lpstr>
      <vt:lpstr>Risk based regulation</vt:lpstr>
      <vt:lpstr>Quality Assurance in practice</vt:lpstr>
      <vt:lpstr>Vocational and technical qualification reform</vt:lpstr>
      <vt:lpstr>Sainsbury’s routes</vt:lpstr>
      <vt:lpstr>The reform programme</vt:lpstr>
      <vt:lpstr>PowerPoint Presentation</vt:lpstr>
      <vt:lpstr>Milestones of reform</vt:lpstr>
      <vt:lpstr>Apprenticeship End Point Assessment</vt:lpstr>
      <vt:lpstr>T Levels</vt:lpstr>
      <vt:lpstr>Key messages</vt:lpstr>
      <vt:lpstr>PowerPoint Presentation</vt:lpstr>
      <vt:lpstr>Assessment functioning </vt:lpstr>
      <vt:lpstr>overview</vt:lpstr>
      <vt:lpstr>What makes a good test?</vt:lpstr>
      <vt:lpstr>The study</vt:lpstr>
      <vt:lpstr>What makes a good test?</vt:lpstr>
      <vt:lpstr>Appropriate ease/difficulty</vt:lpstr>
      <vt:lpstr>PowerPoint Presentation</vt:lpstr>
      <vt:lpstr>Average score of the 49 tests</vt:lpstr>
      <vt:lpstr>What makes a good test?</vt:lpstr>
      <vt:lpstr>Discrimination – separating out people according to their ability</vt:lpstr>
      <vt:lpstr>Discrimination – separating out people according to their ability</vt:lpstr>
      <vt:lpstr>Discrimination – separating out people according to their ability</vt:lpstr>
      <vt:lpstr>Discrimination – separating out people according to their ability</vt:lpstr>
      <vt:lpstr>PowerPoint Presentation</vt:lpstr>
      <vt:lpstr>What makes a good test?</vt:lpstr>
      <vt:lpstr>Reliability</vt:lpstr>
      <vt:lpstr>Reliability</vt:lpstr>
      <vt:lpstr>PowerPoint Presentation</vt:lpstr>
      <vt:lpstr>In context….</vt:lpstr>
      <vt:lpstr>Overall….</vt:lpstr>
      <vt:lpstr>What happened next</vt:lpstr>
      <vt:lpstr>Apprenticeship Standards and Ofqual EQA </vt:lpstr>
      <vt:lpstr>External Quality Assurance (EQA)</vt:lpstr>
      <vt:lpstr>Apprenticeship Frameworks</vt:lpstr>
      <vt:lpstr>What is EQA?</vt:lpstr>
      <vt:lpstr>Four options for External Quality Assurance of apprenticeship standards</vt:lpstr>
      <vt:lpstr>Current Landscape </vt:lpstr>
      <vt:lpstr>Ofqual’s approach to EQA</vt:lpstr>
      <vt:lpstr>Our approach to EQA</vt:lpstr>
      <vt:lpstr>Assessment plan review: Technical Advisory Group (TAG)  </vt:lpstr>
      <vt:lpstr>Recognition</vt:lpstr>
      <vt:lpstr>EPA check</vt:lpstr>
      <vt:lpstr>Ongoing monitoring</vt:lpstr>
      <vt:lpstr>What have we seen?</vt:lpstr>
      <vt:lpstr>What have we looked at so far?</vt:lpstr>
      <vt:lpstr>What have we’ve seen?</vt:lpstr>
      <vt:lpstr>Findings document</vt:lpstr>
      <vt:lpstr>Assessment plan findings</vt:lpstr>
      <vt:lpstr>Continuing our own improvements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Ofqual</Company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Gill</dc:creator>
  <cp:lastModifiedBy>Philip McAllister</cp:lastModifiedBy>
  <cp:revision>14</cp:revision>
  <cp:lastPrinted>2017-11-16T08:25:18Z</cp:lastPrinted>
  <dcterms:created xsi:type="dcterms:W3CDTF">2017-11-15T14:06:06Z</dcterms:created>
  <dcterms:modified xsi:type="dcterms:W3CDTF">2017-12-01T11:42:45Z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0x010100427E1D5DA23554489AC5833BF5F09D80</vt:lpwstr>
  </property>
</Properties>
</file>