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59" r:id="rId2"/>
  </p:sldMasterIdLst>
  <p:notesMasterIdLst>
    <p:notesMasterId r:id="rId62"/>
  </p:notesMasterIdLst>
  <p:handoutMasterIdLst>
    <p:handoutMasterId r:id="rId63"/>
  </p:handoutMasterIdLst>
  <p:sldIdLst>
    <p:sldId id="908" r:id="rId3"/>
    <p:sldId id="822" r:id="rId4"/>
    <p:sldId id="926" r:id="rId5"/>
    <p:sldId id="905" r:id="rId6"/>
    <p:sldId id="912" r:id="rId7"/>
    <p:sldId id="882" r:id="rId8"/>
    <p:sldId id="915" r:id="rId9"/>
    <p:sldId id="919" r:id="rId10"/>
    <p:sldId id="928" r:id="rId11"/>
    <p:sldId id="906" r:id="rId12"/>
    <p:sldId id="894" r:id="rId13"/>
    <p:sldId id="948" r:id="rId14"/>
    <p:sldId id="929" r:id="rId15"/>
    <p:sldId id="930" r:id="rId16"/>
    <p:sldId id="965" r:id="rId17"/>
    <p:sldId id="920" r:id="rId18"/>
    <p:sldId id="922" r:id="rId19"/>
    <p:sldId id="907" r:id="rId20"/>
    <p:sldId id="957" r:id="rId21"/>
    <p:sldId id="921" r:id="rId22"/>
    <p:sldId id="932" r:id="rId23"/>
    <p:sldId id="933" r:id="rId24"/>
    <p:sldId id="807" r:id="rId25"/>
    <p:sldId id="832" r:id="rId26"/>
    <p:sldId id="934" r:id="rId27"/>
    <p:sldId id="968" r:id="rId28"/>
    <p:sldId id="923" r:id="rId29"/>
    <p:sldId id="955" r:id="rId30"/>
    <p:sldId id="917" r:id="rId31"/>
    <p:sldId id="958" r:id="rId32"/>
    <p:sldId id="962" r:id="rId33"/>
    <p:sldId id="959" r:id="rId34"/>
    <p:sldId id="937" r:id="rId35"/>
    <p:sldId id="935" r:id="rId36"/>
    <p:sldId id="936" r:id="rId37"/>
    <p:sldId id="963" r:id="rId38"/>
    <p:sldId id="964" r:id="rId39"/>
    <p:sldId id="911" r:id="rId40"/>
    <p:sldId id="969" r:id="rId41"/>
    <p:sldId id="970" r:id="rId42"/>
    <p:sldId id="840" r:id="rId43"/>
    <p:sldId id="843" r:id="rId44"/>
    <p:sldId id="947" r:id="rId45"/>
    <p:sldId id="938" r:id="rId46"/>
    <p:sldId id="939" r:id="rId47"/>
    <p:sldId id="940" r:id="rId48"/>
    <p:sldId id="941" r:id="rId49"/>
    <p:sldId id="942" r:id="rId50"/>
    <p:sldId id="943" r:id="rId51"/>
    <p:sldId id="944" r:id="rId52"/>
    <p:sldId id="945" r:id="rId53"/>
    <p:sldId id="946" r:id="rId54"/>
    <p:sldId id="956" r:id="rId55"/>
    <p:sldId id="949" r:id="rId56"/>
    <p:sldId id="950" r:id="rId57"/>
    <p:sldId id="951" r:id="rId58"/>
    <p:sldId id="952" r:id="rId59"/>
    <p:sldId id="953" r:id="rId60"/>
    <p:sldId id="954" r:id="rId61"/>
  </p:sldIdLst>
  <p:sldSz cx="9144000" cy="6858000" type="screen4x3"/>
  <p:notesSz cx="6858000" cy="9926638"/>
  <p:embeddedFontLst>
    <p:embeddedFont>
      <p:font typeface="Calibri" panose="020F0502020204030204" pitchFamily="34" charset="0"/>
      <p:regular r:id="rId64"/>
      <p:bold r:id="rId65"/>
      <p:italic r:id="rId66"/>
      <p:boldItalic r:id="rId67"/>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4175">
          <p15:clr>
            <a:srgbClr val="A4A3A4"/>
          </p15:clr>
        </p15:guide>
        <p15:guide id="2" orient="horz" pos="142">
          <p15:clr>
            <a:srgbClr val="A4A3A4"/>
          </p15:clr>
        </p15:guide>
        <p15:guide id="3" orient="horz" pos="533">
          <p15:clr>
            <a:srgbClr val="A4A3A4"/>
          </p15:clr>
        </p15:guide>
        <p15:guide id="4" pos="144">
          <p15:clr>
            <a:srgbClr val="A4A3A4"/>
          </p15:clr>
        </p15:guide>
        <p15:guide id="5" pos="5615">
          <p15:clr>
            <a:srgbClr val="A4A3A4"/>
          </p15:clr>
        </p15:guide>
        <p15:guide id="6" pos="1672">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FAFE7"/>
    <a:srgbClr val="70567A"/>
    <a:srgbClr val="D6BBE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8345" autoAdjust="0"/>
    <p:restoredTop sz="95501" autoAdjust="0"/>
  </p:normalViewPr>
  <p:slideViewPr>
    <p:cSldViewPr snapToGrid="0">
      <p:cViewPr varScale="1">
        <p:scale>
          <a:sx n="81" d="100"/>
          <a:sy n="81" d="100"/>
        </p:scale>
        <p:origin x="-778" y="-77"/>
      </p:cViewPr>
      <p:guideLst>
        <p:guide orient="horz" pos="4175"/>
        <p:guide orient="horz" pos="142"/>
        <p:guide orient="horz" pos="533"/>
        <p:guide pos="144"/>
        <p:guide pos="5615"/>
        <p:guide pos="1672"/>
      </p:guideLst>
    </p:cSldViewPr>
  </p:slideViewPr>
  <p:outlineViewPr>
    <p:cViewPr>
      <p:scale>
        <a:sx n="33" d="100"/>
        <a:sy n="33" d="100"/>
      </p:scale>
      <p:origin x="48" y="26659"/>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1.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45019920655267"/>
          <c:y val="5.1400554097404488E-2"/>
          <c:w val="0.84049558991790574"/>
          <c:h val="0.69315215806357544"/>
        </c:manualLayout>
      </c:layout>
      <c:lineChart>
        <c:grouping val="standard"/>
        <c:varyColors val="0"/>
        <c:ser>
          <c:idx val="1"/>
          <c:order val="0"/>
          <c:tx>
            <c:strRef>
              <c:f>'p6 OK'!$P$6</c:f>
              <c:strCache>
                <c:ptCount val="1"/>
                <c:pt idx="0">
                  <c:v>Independents</c:v>
                </c:pt>
              </c:strCache>
            </c:strRef>
          </c:tx>
          <c:spPr>
            <a:ln w="28575">
              <a:solidFill>
                <a:schemeClr val="accent1"/>
              </a:solidFill>
              <a:prstDash val="solid"/>
            </a:ln>
          </c:spPr>
          <c:marker>
            <c:symbol val="none"/>
          </c:marker>
          <c:cat>
            <c:strRef>
              <c:f>'p6 OK'!$O$12:$O$22</c:f>
              <c:strCache>
                <c:ptCount val="11"/>
                <c:pt idx="0">
                  <c:v>N/A</c:v>
                </c:pt>
                <c:pt idx="1">
                  <c:v>1-2</c:v>
                </c:pt>
                <c:pt idx="2">
                  <c:v>3-4</c:v>
                </c:pt>
                <c:pt idx="3">
                  <c:v>5-9</c:v>
                </c:pt>
                <c:pt idx="4">
                  <c:v>10-19</c:v>
                </c:pt>
                <c:pt idx="5">
                  <c:v>20-49</c:v>
                </c:pt>
                <c:pt idx="6">
                  <c:v>50-99</c:v>
                </c:pt>
                <c:pt idx="7">
                  <c:v>100-199</c:v>
                </c:pt>
                <c:pt idx="8">
                  <c:v>200-499</c:v>
                </c:pt>
                <c:pt idx="9">
                  <c:v>500-999</c:v>
                </c:pt>
                <c:pt idx="10">
                  <c:v>1000&amp;+</c:v>
                </c:pt>
              </c:strCache>
            </c:strRef>
          </c:cat>
          <c:val>
            <c:numRef>
              <c:f>'p6 OK'!$Z$12:$Z$22</c:f>
              <c:numCache>
                <c:formatCode>#,##0.00,,</c:formatCode>
                <c:ptCount val="11"/>
                <c:pt idx="0">
                  <c:v>27876.973668736704</c:v>
                </c:pt>
                <c:pt idx="1">
                  <c:v>34827.256720674639</c:v>
                </c:pt>
                <c:pt idx="2">
                  <c:v>48221.747863925688</c:v>
                </c:pt>
                <c:pt idx="3">
                  <c:v>68302.012038761488</c:v>
                </c:pt>
                <c:pt idx="4">
                  <c:v>116719.87100344697</c:v>
                </c:pt>
                <c:pt idx="5">
                  <c:v>235981.44869361675</c:v>
                </c:pt>
                <c:pt idx="6">
                  <c:v>577297.97518484085</c:v>
                </c:pt>
                <c:pt idx="7">
                  <c:v>710836.751174859</c:v>
                </c:pt>
                <c:pt idx="8">
                  <c:v>1220994.7184459406</c:v>
                </c:pt>
                <c:pt idx="9">
                  <c:v>2537956.4455065574</c:v>
                </c:pt>
                <c:pt idx="10">
                  <c:v>2139187.6205804227</c:v>
                </c:pt>
              </c:numCache>
            </c:numRef>
          </c:val>
          <c:smooth val="0"/>
        </c:ser>
        <c:ser>
          <c:idx val="0"/>
          <c:order val="1"/>
          <c:tx>
            <c:strRef>
              <c:f>'p6 OK'!$P$31</c:f>
              <c:strCache>
                <c:ptCount val="1"/>
                <c:pt idx="0">
                  <c:v>Groups simple</c:v>
                </c:pt>
              </c:strCache>
            </c:strRef>
          </c:tx>
          <c:spPr>
            <a:ln>
              <a:solidFill>
                <a:schemeClr val="accent6">
                  <a:lumMod val="75000"/>
                </a:schemeClr>
              </a:solidFill>
            </a:ln>
          </c:spPr>
          <c:marker>
            <c:symbol val="none"/>
          </c:marker>
          <c:val>
            <c:numRef>
              <c:f>'p6 OK'!$Z$37:$Z$47</c:f>
              <c:numCache>
                <c:formatCode>#,##0.00,,</c:formatCode>
                <c:ptCount val="11"/>
                <c:pt idx="0">
                  <c:v>96606.869663706355</c:v>
                </c:pt>
                <c:pt idx="1">
                  <c:v>142343.29104734078</c:v>
                </c:pt>
                <c:pt idx="2">
                  <c:v>168159.01652815301</c:v>
                </c:pt>
                <c:pt idx="3">
                  <c:v>168911.73124190039</c:v>
                </c:pt>
                <c:pt idx="4">
                  <c:v>263265.18340768653</c:v>
                </c:pt>
                <c:pt idx="5">
                  <c:v>352082.9067159738</c:v>
                </c:pt>
                <c:pt idx="6">
                  <c:v>613929.0837471314</c:v>
                </c:pt>
                <c:pt idx="7">
                  <c:v>1153968.4180212072</c:v>
                </c:pt>
                <c:pt idx="8">
                  <c:v>1451981.5924505708</c:v>
                </c:pt>
                <c:pt idx="9">
                  <c:v>2553951.4279143889</c:v>
                </c:pt>
                <c:pt idx="10">
                  <c:v>1809526.7639765628</c:v>
                </c:pt>
              </c:numCache>
            </c:numRef>
          </c:val>
          <c:smooth val="0"/>
        </c:ser>
        <c:ser>
          <c:idx val="2"/>
          <c:order val="2"/>
          <c:tx>
            <c:strRef>
              <c:f>'p6 OK'!$P$59</c:f>
              <c:strCache>
                <c:ptCount val="1"/>
                <c:pt idx="0">
                  <c:v>Groups medium</c:v>
                </c:pt>
              </c:strCache>
            </c:strRef>
          </c:tx>
          <c:spPr>
            <a:ln>
              <a:solidFill>
                <a:srgbClr val="FF0000"/>
              </a:solidFill>
              <a:prstDash val="sysDash"/>
            </a:ln>
          </c:spPr>
          <c:marker>
            <c:symbol val="none"/>
          </c:marker>
          <c:val>
            <c:numRef>
              <c:f>'p6 OK'!$Z$65:$Z$75</c:f>
              <c:numCache>
                <c:formatCode>#,##0.00,,</c:formatCode>
                <c:ptCount val="11"/>
                <c:pt idx="0">
                  <c:v>114589.86933745242</c:v>
                </c:pt>
                <c:pt idx="1">
                  <c:v>215625.61486044721</c:v>
                </c:pt>
                <c:pt idx="2">
                  <c:v>275971.6847628706</c:v>
                </c:pt>
                <c:pt idx="3">
                  <c:v>311994.2993895078</c:v>
                </c:pt>
                <c:pt idx="4">
                  <c:v>393252.46567151707</c:v>
                </c:pt>
                <c:pt idx="5">
                  <c:v>587749.85459992406</c:v>
                </c:pt>
                <c:pt idx="6">
                  <c:v>840031.9686497472</c:v>
                </c:pt>
                <c:pt idx="7">
                  <c:v>1430052.4927858657</c:v>
                </c:pt>
                <c:pt idx="8">
                  <c:v>2643308.7749912627</c:v>
                </c:pt>
                <c:pt idx="9">
                  <c:v>5717591.2986579789</c:v>
                </c:pt>
                <c:pt idx="10">
                  <c:v>7027198.5715897959</c:v>
                </c:pt>
              </c:numCache>
            </c:numRef>
          </c:val>
          <c:smooth val="0"/>
        </c:ser>
        <c:ser>
          <c:idx val="3"/>
          <c:order val="3"/>
          <c:tx>
            <c:strRef>
              <c:f>'p6 OK'!$P$87</c:f>
              <c:strCache>
                <c:ptCount val="1"/>
                <c:pt idx="0">
                  <c:v>Groups complex</c:v>
                </c:pt>
              </c:strCache>
            </c:strRef>
          </c:tx>
          <c:spPr>
            <a:ln>
              <a:solidFill>
                <a:srgbClr val="FF0000">
                  <a:alpha val="99000"/>
                </a:srgbClr>
              </a:solidFill>
            </a:ln>
          </c:spPr>
          <c:marker>
            <c:symbol val="none"/>
          </c:marker>
          <c:val>
            <c:numRef>
              <c:f>'p6 OK'!$Z$93:$Z$103</c:f>
              <c:numCache>
                <c:formatCode>#,##0.00,,</c:formatCode>
                <c:ptCount val="11"/>
                <c:pt idx="0">
                  <c:v>1476536.1332208288</c:v>
                </c:pt>
                <c:pt idx="1">
                  <c:v>786653.57773764664</c:v>
                </c:pt>
                <c:pt idx="2">
                  <c:v>514199.18103624752</c:v>
                </c:pt>
                <c:pt idx="3">
                  <c:v>1204903.9454865772</c:v>
                </c:pt>
                <c:pt idx="4">
                  <c:v>1032288.585358368</c:v>
                </c:pt>
                <c:pt idx="5">
                  <c:v>1538708.1274822361</c:v>
                </c:pt>
                <c:pt idx="6">
                  <c:v>2185481.7764155045</c:v>
                </c:pt>
                <c:pt idx="7">
                  <c:v>3309946.4647848401</c:v>
                </c:pt>
                <c:pt idx="8">
                  <c:v>5153743.6181293158</c:v>
                </c:pt>
                <c:pt idx="9">
                  <c:v>8734152.7319035456</c:v>
                </c:pt>
                <c:pt idx="10">
                  <c:v>22555354.006507952</c:v>
                </c:pt>
              </c:numCache>
            </c:numRef>
          </c:val>
          <c:smooth val="0"/>
        </c:ser>
        <c:dLbls>
          <c:showLegendKey val="0"/>
          <c:showVal val="0"/>
          <c:showCatName val="0"/>
          <c:showSerName val="0"/>
          <c:showPercent val="0"/>
          <c:showBubbleSize val="0"/>
        </c:dLbls>
        <c:marker val="1"/>
        <c:smooth val="0"/>
        <c:axId val="102120448"/>
        <c:axId val="34120832"/>
      </c:lineChart>
      <c:catAx>
        <c:axId val="102120448"/>
        <c:scaling>
          <c:orientation val="minMax"/>
        </c:scaling>
        <c:delete val="0"/>
        <c:axPos val="b"/>
        <c:title>
          <c:tx>
            <c:strRef>
              <c:f>'p6 OK'!$P$5</c:f>
              <c:strCache>
                <c:ptCount val="1"/>
                <c:pt idx="0">
                  <c:v>Employment</c:v>
                </c:pt>
              </c:strCache>
            </c:strRef>
          </c:tx>
          <c:layout/>
          <c:overlay val="0"/>
          <c:spPr>
            <a:effectLst/>
          </c:spPr>
          <c:txPr>
            <a:bodyPr/>
            <a:lstStyle/>
            <a:p>
              <a:pPr>
                <a:defRPr sz="1000" u="none" strike="noStrike" baseline="0">
                  <a:latin typeface="Arial"/>
                  <a:ea typeface="Arial"/>
                  <a:cs typeface="Arial"/>
                </a:defRPr>
              </a:pPr>
              <a:endParaRPr lang="en-US"/>
            </a:p>
          </c:txPr>
        </c:title>
        <c:numFmt formatCode="General" sourceLinked="0"/>
        <c:majorTickMark val="out"/>
        <c:minorTickMark val="none"/>
        <c:tickLblPos val="nextTo"/>
        <c:crossAx val="34120832"/>
        <c:crosses val="autoZero"/>
        <c:auto val="1"/>
        <c:lblAlgn val="ctr"/>
        <c:lblOffset val="100"/>
        <c:noMultiLvlLbl val="0"/>
      </c:catAx>
      <c:valAx>
        <c:axId val="34120832"/>
        <c:scaling>
          <c:orientation val="minMax"/>
        </c:scaling>
        <c:delete val="0"/>
        <c:axPos val="l"/>
        <c:title>
          <c:tx>
            <c:rich>
              <a:bodyPr/>
              <a:lstStyle/>
              <a:p>
                <a:pPr>
                  <a:defRPr sz="1000" u="none" strike="noStrike" baseline="0">
                    <a:latin typeface="Arial"/>
                    <a:ea typeface="Arial"/>
                    <a:cs typeface="Arial"/>
                  </a:defRPr>
                </a:pPr>
                <a:r>
                  <a:rPr lang="en-GB" b="1" dirty="0"/>
                  <a:t>Average cash (£m)</a:t>
                </a:r>
              </a:p>
            </c:rich>
          </c:tx>
          <c:layout>
            <c:manualLayout>
              <c:xMode val="edge"/>
              <c:yMode val="edge"/>
              <c:x val="1.7737260220396407E-2"/>
              <c:y val="0.29043015456401283"/>
            </c:manualLayout>
          </c:layout>
          <c:overlay val="0"/>
          <c:spPr>
            <a:effectLst/>
          </c:spPr>
        </c:title>
        <c:numFmt formatCode="#,##0,," sourceLinked="0"/>
        <c:majorTickMark val="out"/>
        <c:minorTickMark val="none"/>
        <c:tickLblPos val="nextTo"/>
        <c:crossAx val="102120448"/>
        <c:crosses val="autoZero"/>
        <c:crossBetween val="between"/>
      </c:valAx>
      <c:spPr>
        <a:noFill/>
        <a:ln w="25400">
          <a:noFill/>
        </a:ln>
      </c:spPr>
    </c:plotArea>
    <c:legend>
      <c:legendPos val="r"/>
      <c:layout>
        <c:manualLayout>
          <c:xMode val="edge"/>
          <c:yMode val="edge"/>
          <c:x val="0.55663996477425826"/>
          <c:y val="4.9799913861284191E-2"/>
          <c:w val="0.32011563678279814"/>
          <c:h val="0.33822425381583476"/>
        </c:manualLayout>
      </c:layout>
      <c:overlay val="0"/>
    </c:legend>
    <c:plotVisOnly val="1"/>
    <c:dispBlanksAs val="gap"/>
    <c:showDLblsOverMax val="0"/>
  </c:chart>
  <c:spPr>
    <a:solidFill>
      <a:srgbClr val="FFFFFF"/>
    </a:solidFill>
    <a:ln>
      <a:solidFill>
        <a:srgbClr val="2F2F2F"/>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u="none" strike="noStrike" baseline="0">
                <a:latin typeface="Arial"/>
                <a:ea typeface="Arial"/>
                <a:cs typeface="Arial"/>
              </a:defRPr>
            </a:pPr>
            <a:r>
              <a:rPr lang="fr-FR"/>
              <a:t>Average</a:t>
            </a:r>
            <a:r>
              <a:rPr lang="fr-FR" baseline="0"/>
              <a:t> cash in 2013 by  sectors</a:t>
            </a:r>
            <a:endParaRPr lang="fr-FR"/>
          </a:p>
        </c:rich>
      </c:tx>
      <c:layout/>
      <c:overlay val="0"/>
      <c:spPr>
        <a:effectLst/>
      </c:spPr>
    </c:title>
    <c:autoTitleDeleted val="0"/>
    <c:plotArea>
      <c:layout/>
      <c:lineChart>
        <c:grouping val="standard"/>
        <c:varyColors val="0"/>
        <c:ser>
          <c:idx val="0"/>
          <c:order val="0"/>
          <c:tx>
            <c:strRef>
              <c:f>'p15 OK'!$Y$24</c:f>
              <c:strCache>
                <c:ptCount val="1"/>
                <c:pt idx="0">
                  <c:v>Agriculture, forrestry and fishing</c:v>
                </c:pt>
              </c:strCache>
            </c:strRef>
          </c:tx>
          <c:spPr>
            <a:ln w="25400">
              <a:solidFill>
                <a:srgbClr val="000080"/>
              </a:solidFill>
              <a:prstDash val="solid"/>
            </a:ln>
          </c:spPr>
          <c:marker>
            <c:symbol val="none"/>
          </c:marker>
          <c:cat>
            <c:strRef>
              <c:f>'p15 OK'!$Z$23:$AG$23</c:f>
              <c:strCache>
                <c:ptCount val="8"/>
                <c:pt idx="0">
                  <c:v>Indep 1-4</c:v>
                </c:pt>
                <c:pt idx="1">
                  <c:v>Indep 5-49</c:v>
                </c:pt>
                <c:pt idx="2">
                  <c:v>Indep 50-249</c:v>
                </c:pt>
                <c:pt idx="3">
                  <c:v>Indep 250+</c:v>
                </c:pt>
                <c:pt idx="5">
                  <c:v>Simple group</c:v>
                </c:pt>
                <c:pt idx="6">
                  <c:v>Medium group</c:v>
                </c:pt>
                <c:pt idx="7">
                  <c:v>Complex group</c:v>
                </c:pt>
              </c:strCache>
            </c:strRef>
          </c:cat>
          <c:val>
            <c:numRef>
              <c:f>'p15 OK'!$Z$24:$AG$24</c:f>
              <c:numCache>
                <c:formatCode>#,##0_ ;\-#,##0\ </c:formatCode>
                <c:ptCount val="8"/>
                <c:pt idx="0">
                  <c:v>51029.577840683654</c:v>
                </c:pt>
                <c:pt idx="1">
                  <c:v>140077.39909672792</c:v>
                </c:pt>
                <c:pt idx="2">
                  <c:v>510209.78931071429</c:v>
                </c:pt>
                <c:pt idx="3">
                  <c:v>113241.16666666667</c:v>
                </c:pt>
                <c:pt idx="5">
                  <c:v>169559.02617000003</c:v>
                </c:pt>
                <c:pt idx="6">
                  <c:v>250436.9668100877</c:v>
                </c:pt>
                <c:pt idx="7">
                  <c:v>1025356.5784102893</c:v>
                </c:pt>
              </c:numCache>
            </c:numRef>
          </c:val>
          <c:smooth val="0"/>
        </c:ser>
        <c:ser>
          <c:idx val="1"/>
          <c:order val="1"/>
          <c:tx>
            <c:strRef>
              <c:f>'p15 OK'!$Y$25</c:f>
              <c:strCache>
                <c:ptCount val="1"/>
                <c:pt idx="0">
                  <c:v>Mining and quarrying</c:v>
                </c:pt>
              </c:strCache>
            </c:strRef>
          </c:tx>
          <c:spPr>
            <a:ln w="25400">
              <a:solidFill>
                <a:srgbClr val="FF0000"/>
              </a:solidFill>
              <a:prstDash val="solid"/>
            </a:ln>
          </c:spPr>
          <c:marker>
            <c:symbol val="none"/>
          </c:marker>
          <c:cat>
            <c:strRef>
              <c:f>'p15 OK'!$Z$23:$AG$23</c:f>
              <c:strCache>
                <c:ptCount val="8"/>
                <c:pt idx="0">
                  <c:v>Indep 1-4</c:v>
                </c:pt>
                <c:pt idx="1">
                  <c:v>Indep 5-49</c:v>
                </c:pt>
                <c:pt idx="2">
                  <c:v>Indep 50-249</c:v>
                </c:pt>
                <c:pt idx="3">
                  <c:v>Indep 250+</c:v>
                </c:pt>
                <c:pt idx="5">
                  <c:v>Simple group</c:v>
                </c:pt>
                <c:pt idx="6">
                  <c:v>Medium group</c:v>
                </c:pt>
                <c:pt idx="7">
                  <c:v>Complex group</c:v>
                </c:pt>
              </c:strCache>
            </c:strRef>
          </c:cat>
          <c:val>
            <c:numRef>
              <c:f>'p15 OK'!$Z$25:$AG$25</c:f>
              <c:numCache>
                <c:formatCode>#,##0_ ;\-#,##0\ </c:formatCode>
                <c:ptCount val="8"/>
                <c:pt idx="0">
                  <c:v>59396.876367327292</c:v>
                </c:pt>
                <c:pt idx="1">
                  <c:v>327010.76768451609</c:v>
                </c:pt>
                <c:pt idx="2">
                  <c:v>1654239.2666666666</c:v>
                </c:pt>
                <c:pt idx="3">
                  <c:v>884163</c:v>
                </c:pt>
                <c:pt idx="5">
                  <c:v>524255.2648509728</c:v>
                </c:pt>
                <c:pt idx="6">
                  <c:v>675891.63718096877</c:v>
                </c:pt>
                <c:pt idx="7">
                  <c:v>4611966.3078497304</c:v>
                </c:pt>
              </c:numCache>
            </c:numRef>
          </c:val>
          <c:smooth val="0"/>
        </c:ser>
        <c:ser>
          <c:idx val="2"/>
          <c:order val="2"/>
          <c:tx>
            <c:strRef>
              <c:f>'p15 OK'!$Y$26</c:f>
              <c:strCache>
                <c:ptCount val="1"/>
                <c:pt idx="0">
                  <c:v>Manufacturing</c:v>
                </c:pt>
              </c:strCache>
            </c:strRef>
          </c:tx>
          <c:spPr>
            <a:ln w="25400">
              <a:solidFill>
                <a:srgbClr val="C0C0C0"/>
              </a:solidFill>
              <a:prstDash val="solid"/>
            </a:ln>
          </c:spPr>
          <c:marker>
            <c:symbol val="none"/>
          </c:marker>
          <c:cat>
            <c:strRef>
              <c:f>'p15 OK'!$Z$23:$AG$23</c:f>
              <c:strCache>
                <c:ptCount val="8"/>
                <c:pt idx="0">
                  <c:v>Indep 1-4</c:v>
                </c:pt>
                <c:pt idx="1">
                  <c:v>Indep 5-49</c:v>
                </c:pt>
                <c:pt idx="2">
                  <c:v>Indep 50-249</c:v>
                </c:pt>
                <c:pt idx="3">
                  <c:v>Indep 250+</c:v>
                </c:pt>
                <c:pt idx="5">
                  <c:v>Simple group</c:v>
                </c:pt>
                <c:pt idx="6">
                  <c:v>Medium group</c:v>
                </c:pt>
                <c:pt idx="7">
                  <c:v>Complex group</c:v>
                </c:pt>
              </c:strCache>
            </c:strRef>
          </c:cat>
          <c:val>
            <c:numRef>
              <c:f>'p15 OK'!$Z$26:$AG$26</c:f>
              <c:numCache>
                <c:formatCode>#,##0_ ;\-#,##0\ </c:formatCode>
                <c:ptCount val="8"/>
                <c:pt idx="0">
                  <c:v>35081.932353310338</c:v>
                </c:pt>
                <c:pt idx="1">
                  <c:v>125150.59656969598</c:v>
                </c:pt>
                <c:pt idx="2">
                  <c:v>549004.13658259902</c:v>
                </c:pt>
                <c:pt idx="3">
                  <c:v>2138884.9415087719</c:v>
                </c:pt>
                <c:pt idx="5">
                  <c:v>303824.65450395481</c:v>
                </c:pt>
                <c:pt idx="6">
                  <c:v>564401.6751763447</c:v>
                </c:pt>
                <c:pt idx="7">
                  <c:v>3391419.6804150552</c:v>
                </c:pt>
              </c:numCache>
            </c:numRef>
          </c:val>
          <c:smooth val="0"/>
        </c:ser>
        <c:ser>
          <c:idx val="3"/>
          <c:order val="3"/>
          <c:tx>
            <c:strRef>
              <c:f>'p15 OK'!$Y$27</c:f>
              <c:strCache>
                <c:ptCount val="1"/>
                <c:pt idx="0">
                  <c:v>Electricity and gas</c:v>
                </c:pt>
              </c:strCache>
            </c:strRef>
          </c:tx>
          <c:spPr>
            <a:ln w="25400">
              <a:solidFill>
                <a:srgbClr val="800080"/>
              </a:solidFill>
              <a:prstDash val="solid"/>
            </a:ln>
          </c:spPr>
          <c:marker>
            <c:symbol val="none"/>
          </c:marker>
          <c:cat>
            <c:strRef>
              <c:f>'p15 OK'!$Z$23:$AG$23</c:f>
              <c:strCache>
                <c:ptCount val="8"/>
                <c:pt idx="0">
                  <c:v>Indep 1-4</c:v>
                </c:pt>
                <c:pt idx="1">
                  <c:v>Indep 5-49</c:v>
                </c:pt>
                <c:pt idx="2">
                  <c:v>Indep 50-249</c:v>
                </c:pt>
                <c:pt idx="3">
                  <c:v>Indep 250+</c:v>
                </c:pt>
                <c:pt idx="5">
                  <c:v>Simple group</c:v>
                </c:pt>
                <c:pt idx="6">
                  <c:v>Medium group</c:v>
                </c:pt>
                <c:pt idx="7">
                  <c:v>Complex group</c:v>
                </c:pt>
              </c:strCache>
            </c:strRef>
          </c:cat>
          <c:val>
            <c:numRef>
              <c:f>'p15 OK'!$Z$27:$AG$27</c:f>
              <c:numCache>
                <c:formatCode>#,##0_ ;\-#,##0\ </c:formatCode>
                <c:ptCount val="8"/>
                <c:pt idx="0">
                  <c:v>69127.847440489131</c:v>
                </c:pt>
                <c:pt idx="1">
                  <c:v>958523.92990617291</c:v>
                </c:pt>
                <c:pt idx="2">
                  <c:v>1204231.8333333333</c:v>
                </c:pt>
                <c:pt idx="3">
                  <c:v>0</c:v>
                </c:pt>
                <c:pt idx="5">
                  <c:v>955033.55215452134</c:v>
                </c:pt>
                <c:pt idx="6">
                  <c:v>1108490.2876880381</c:v>
                </c:pt>
                <c:pt idx="7">
                  <c:v>3428569.147917056</c:v>
                </c:pt>
              </c:numCache>
            </c:numRef>
          </c:val>
          <c:smooth val="0"/>
        </c:ser>
        <c:ser>
          <c:idx val="4"/>
          <c:order val="4"/>
          <c:tx>
            <c:strRef>
              <c:f>'p15 OK'!$Y$28</c:f>
              <c:strCache>
                <c:ptCount val="1"/>
                <c:pt idx="0">
                  <c:v>Water and waste</c:v>
                </c:pt>
              </c:strCache>
            </c:strRef>
          </c:tx>
          <c:spPr>
            <a:ln w="25400">
              <a:solidFill>
                <a:srgbClr val="008000"/>
              </a:solidFill>
              <a:prstDash val="solid"/>
            </a:ln>
          </c:spPr>
          <c:marker>
            <c:symbol val="none"/>
          </c:marker>
          <c:cat>
            <c:strRef>
              <c:f>'p15 OK'!$Z$23:$AG$23</c:f>
              <c:strCache>
                <c:ptCount val="8"/>
                <c:pt idx="0">
                  <c:v>Indep 1-4</c:v>
                </c:pt>
                <c:pt idx="1">
                  <c:v>Indep 5-49</c:v>
                </c:pt>
                <c:pt idx="2">
                  <c:v>Indep 50-249</c:v>
                </c:pt>
                <c:pt idx="3">
                  <c:v>Indep 250+</c:v>
                </c:pt>
                <c:pt idx="5">
                  <c:v>Simple group</c:v>
                </c:pt>
                <c:pt idx="6">
                  <c:v>Medium group</c:v>
                </c:pt>
                <c:pt idx="7">
                  <c:v>Complex group</c:v>
                </c:pt>
              </c:strCache>
            </c:strRef>
          </c:cat>
          <c:val>
            <c:numRef>
              <c:f>'p15 OK'!$Z$28:$AG$28</c:f>
              <c:numCache>
                <c:formatCode>#,##0_ ;\-#,##0\ </c:formatCode>
                <c:ptCount val="8"/>
                <c:pt idx="0">
                  <c:v>39060.042283154122</c:v>
                </c:pt>
                <c:pt idx="1">
                  <c:v>111131.36129743056</c:v>
                </c:pt>
                <c:pt idx="2">
                  <c:v>676198.54820714297</c:v>
                </c:pt>
                <c:pt idx="3">
                  <c:v>819916.5</c:v>
                </c:pt>
                <c:pt idx="5">
                  <c:v>297513.12605226482</c:v>
                </c:pt>
                <c:pt idx="6">
                  <c:v>695744.04839623289</c:v>
                </c:pt>
                <c:pt idx="7">
                  <c:v>4641106.199461177</c:v>
                </c:pt>
              </c:numCache>
            </c:numRef>
          </c:val>
          <c:smooth val="0"/>
        </c:ser>
        <c:ser>
          <c:idx val="5"/>
          <c:order val="5"/>
          <c:tx>
            <c:strRef>
              <c:f>'p15 OK'!$Y$29</c:f>
              <c:strCache>
                <c:ptCount val="1"/>
                <c:pt idx="0">
                  <c:v>Construction</c:v>
                </c:pt>
              </c:strCache>
            </c:strRef>
          </c:tx>
          <c:spPr>
            <a:ln w="25400">
              <a:solidFill>
                <a:srgbClr val="0000FF"/>
              </a:solidFill>
              <a:prstDash val="solid"/>
            </a:ln>
          </c:spPr>
          <c:marker>
            <c:symbol val="none"/>
          </c:marker>
          <c:cat>
            <c:strRef>
              <c:f>'p15 OK'!$Z$23:$AG$23</c:f>
              <c:strCache>
                <c:ptCount val="8"/>
                <c:pt idx="0">
                  <c:v>Indep 1-4</c:v>
                </c:pt>
                <c:pt idx="1">
                  <c:v>Indep 5-49</c:v>
                </c:pt>
                <c:pt idx="2">
                  <c:v>Indep 50-249</c:v>
                </c:pt>
                <c:pt idx="3">
                  <c:v>Indep 250+</c:v>
                </c:pt>
                <c:pt idx="5">
                  <c:v>Simple group</c:v>
                </c:pt>
                <c:pt idx="6">
                  <c:v>Medium group</c:v>
                </c:pt>
                <c:pt idx="7">
                  <c:v>Complex group</c:v>
                </c:pt>
              </c:strCache>
            </c:strRef>
          </c:cat>
          <c:val>
            <c:numRef>
              <c:f>'p15 OK'!$Z$29:$AG$29</c:f>
              <c:numCache>
                <c:formatCode>#,##0_ ;\-#,##0\ </c:formatCode>
                <c:ptCount val="8"/>
                <c:pt idx="0">
                  <c:v>27826.724956516802</c:v>
                </c:pt>
                <c:pt idx="1">
                  <c:v>96200.65264272847</c:v>
                </c:pt>
                <c:pt idx="2">
                  <c:v>500272.2717263418</c:v>
                </c:pt>
                <c:pt idx="3">
                  <c:v>1028296.7307055556</c:v>
                </c:pt>
                <c:pt idx="5">
                  <c:v>215109.25438049142</c:v>
                </c:pt>
                <c:pt idx="6">
                  <c:v>292928.40889942844</c:v>
                </c:pt>
                <c:pt idx="7">
                  <c:v>1775310.8851874173</c:v>
                </c:pt>
              </c:numCache>
            </c:numRef>
          </c:val>
          <c:smooth val="0"/>
        </c:ser>
        <c:ser>
          <c:idx val="6"/>
          <c:order val="6"/>
          <c:tx>
            <c:strRef>
              <c:f>'p15 OK'!$Y$30</c:f>
              <c:strCache>
                <c:ptCount val="1"/>
                <c:pt idx="0">
                  <c:v>Distribution</c:v>
                </c:pt>
              </c:strCache>
            </c:strRef>
          </c:tx>
          <c:spPr>
            <a:ln w="25400">
              <a:solidFill>
                <a:srgbClr val="FFCC99"/>
              </a:solidFill>
              <a:prstDash val="solid"/>
            </a:ln>
          </c:spPr>
          <c:marker>
            <c:symbol val="none"/>
          </c:marker>
          <c:cat>
            <c:strRef>
              <c:f>'p15 OK'!$Z$23:$AG$23</c:f>
              <c:strCache>
                <c:ptCount val="8"/>
                <c:pt idx="0">
                  <c:v>Indep 1-4</c:v>
                </c:pt>
                <c:pt idx="1">
                  <c:v>Indep 5-49</c:v>
                </c:pt>
                <c:pt idx="2">
                  <c:v>Indep 50-249</c:v>
                </c:pt>
                <c:pt idx="3">
                  <c:v>Indep 250+</c:v>
                </c:pt>
                <c:pt idx="5">
                  <c:v>Simple group</c:v>
                </c:pt>
                <c:pt idx="6">
                  <c:v>Medium group</c:v>
                </c:pt>
                <c:pt idx="7">
                  <c:v>Complex group</c:v>
                </c:pt>
              </c:strCache>
            </c:strRef>
          </c:cat>
          <c:val>
            <c:numRef>
              <c:f>'p15 OK'!$Z$30:$AG$30</c:f>
              <c:numCache>
                <c:formatCode>#,##0_ ;\-#,##0\ </c:formatCode>
                <c:ptCount val="8"/>
                <c:pt idx="0">
                  <c:v>30176.422403190027</c:v>
                </c:pt>
                <c:pt idx="1">
                  <c:v>112041.21134802079</c:v>
                </c:pt>
                <c:pt idx="2">
                  <c:v>492903.26147873921</c:v>
                </c:pt>
                <c:pt idx="3">
                  <c:v>2123779.8318252251</c:v>
                </c:pt>
                <c:pt idx="5">
                  <c:v>221908.88544329422</c:v>
                </c:pt>
                <c:pt idx="6">
                  <c:v>403428.74689653405</c:v>
                </c:pt>
                <c:pt idx="7">
                  <c:v>2682556.6252640686</c:v>
                </c:pt>
              </c:numCache>
            </c:numRef>
          </c:val>
          <c:smooth val="0"/>
        </c:ser>
        <c:ser>
          <c:idx val="7"/>
          <c:order val="7"/>
          <c:tx>
            <c:strRef>
              <c:f>'p15 OK'!$Y$31</c:f>
              <c:strCache>
                <c:ptCount val="1"/>
                <c:pt idx="0">
                  <c:v>Transport</c:v>
                </c:pt>
              </c:strCache>
            </c:strRef>
          </c:tx>
          <c:spPr>
            <a:ln w="25400">
              <a:solidFill>
                <a:srgbClr val="FFCC00"/>
              </a:solidFill>
              <a:prstDash val="solid"/>
            </a:ln>
          </c:spPr>
          <c:marker>
            <c:symbol val="none"/>
          </c:marker>
          <c:cat>
            <c:strRef>
              <c:f>'p15 OK'!$Z$23:$AG$23</c:f>
              <c:strCache>
                <c:ptCount val="8"/>
                <c:pt idx="0">
                  <c:v>Indep 1-4</c:v>
                </c:pt>
                <c:pt idx="1">
                  <c:v>Indep 5-49</c:v>
                </c:pt>
                <c:pt idx="2">
                  <c:v>Indep 50-249</c:v>
                </c:pt>
                <c:pt idx="3">
                  <c:v>Indep 250+</c:v>
                </c:pt>
                <c:pt idx="5">
                  <c:v>Simple group</c:v>
                </c:pt>
                <c:pt idx="6">
                  <c:v>Medium group</c:v>
                </c:pt>
                <c:pt idx="7">
                  <c:v>Complex group</c:v>
                </c:pt>
              </c:strCache>
            </c:strRef>
          </c:cat>
          <c:val>
            <c:numRef>
              <c:f>'p15 OK'!$Z$31:$AG$31</c:f>
              <c:numCache>
                <c:formatCode>#,##0_ ;\-#,##0\ </c:formatCode>
                <c:ptCount val="8"/>
                <c:pt idx="0">
                  <c:v>24302.637066586231</c:v>
                </c:pt>
                <c:pt idx="1">
                  <c:v>105539.38973723528</c:v>
                </c:pt>
                <c:pt idx="2">
                  <c:v>306973.94090511807</c:v>
                </c:pt>
                <c:pt idx="3">
                  <c:v>557553.15281250002</c:v>
                </c:pt>
                <c:pt idx="5">
                  <c:v>765627.73555196053</c:v>
                </c:pt>
                <c:pt idx="6">
                  <c:v>404714.45477682637</c:v>
                </c:pt>
                <c:pt idx="7">
                  <c:v>4643712.3119275896</c:v>
                </c:pt>
              </c:numCache>
            </c:numRef>
          </c:val>
          <c:smooth val="0"/>
        </c:ser>
        <c:ser>
          <c:idx val="8"/>
          <c:order val="8"/>
          <c:tx>
            <c:strRef>
              <c:f>'p15 OK'!$Y$32</c:f>
              <c:strCache>
                <c:ptCount val="1"/>
                <c:pt idx="0">
                  <c:v>Accommodation and food services</c:v>
                </c:pt>
              </c:strCache>
            </c:strRef>
          </c:tx>
          <c:spPr>
            <a:ln w="25400">
              <a:solidFill>
                <a:srgbClr val="CCFFCC"/>
              </a:solidFill>
              <a:prstDash val="solid"/>
            </a:ln>
          </c:spPr>
          <c:marker>
            <c:symbol val="none"/>
          </c:marker>
          <c:cat>
            <c:strRef>
              <c:f>'p15 OK'!$Z$23:$AG$23</c:f>
              <c:strCache>
                <c:ptCount val="8"/>
                <c:pt idx="0">
                  <c:v>Indep 1-4</c:v>
                </c:pt>
                <c:pt idx="1">
                  <c:v>Indep 5-49</c:v>
                </c:pt>
                <c:pt idx="2">
                  <c:v>Indep 50-249</c:v>
                </c:pt>
                <c:pt idx="3">
                  <c:v>Indep 250+</c:v>
                </c:pt>
                <c:pt idx="5">
                  <c:v>Simple group</c:v>
                </c:pt>
                <c:pt idx="6">
                  <c:v>Medium group</c:v>
                </c:pt>
                <c:pt idx="7">
                  <c:v>Complex group</c:v>
                </c:pt>
              </c:strCache>
            </c:strRef>
          </c:cat>
          <c:val>
            <c:numRef>
              <c:f>'p15 OK'!$Z$32:$AG$32</c:f>
              <c:numCache>
                <c:formatCode>#,##0_ ;\-#,##0\ </c:formatCode>
                <c:ptCount val="8"/>
                <c:pt idx="0">
                  <c:v>20404.270098403103</c:v>
                </c:pt>
                <c:pt idx="1">
                  <c:v>44359.865302222934</c:v>
                </c:pt>
                <c:pt idx="2">
                  <c:v>319463.03402913531</c:v>
                </c:pt>
                <c:pt idx="3">
                  <c:v>913706.89405656571</c:v>
                </c:pt>
                <c:pt idx="5">
                  <c:v>135937.46106827771</c:v>
                </c:pt>
                <c:pt idx="6">
                  <c:v>217581.94115811426</c:v>
                </c:pt>
                <c:pt idx="7">
                  <c:v>2433860.7799815745</c:v>
                </c:pt>
              </c:numCache>
            </c:numRef>
          </c:val>
          <c:smooth val="0"/>
        </c:ser>
        <c:ser>
          <c:idx val="9"/>
          <c:order val="9"/>
          <c:tx>
            <c:strRef>
              <c:f>'p15 OK'!$Y$33</c:f>
              <c:strCache>
                <c:ptCount val="1"/>
                <c:pt idx="0">
                  <c:v>Information and communication</c:v>
                </c:pt>
              </c:strCache>
            </c:strRef>
          </c:tx>
          <c:spPr>
            <a:ln w="25400">
              <a:solidFill>
                <a:srgbClr val="008080"/>
              </a:solidFill>
              <a:prstDash val="solid"/>
            </a:ln>
          </c:spPr>
          <c:marker>
            <c:symbol val="none"/>
          </c:marker>
          <c:cat>
            <c:strRef>
              <c:f>'p15 OK'!$Z$23:$AG$23</c:f>
              <c:strCache>
                <c:ptCount val="8"/>
                <c:pt idx="0">
                  <c:v>Indep 1-4</c:v>
                </c:pt>
                <c:pt idx="1">
                  <c:v>Indep 5-49</c:v>
                </c:pt>
                <c:pt idx="2">
                  <c:v>Indep 50-249</c:v>
                </c:pt>
                <c:pt idx="3">
                  <c:v>Indep 250+</c:v>
                </c:pt>
                <c:pt idx="5">
                  <c:v>Simple group</c:v>
                </c:pt>
                <c:pt idx="6">
                  <c:v>Medium group</c:v>
                </c:pt>
                <c:pt idx="7">
                  <c:v>Complex group</c:v>
                </c:pt>
              </c:strCache>
            </c:strRef>
          </c:cat>
          <c:val>
            <c:numRef>
              <c:f>'p15 OK'!$Z$33:$AG$33</c:f>
              <c:numCache>
                <c:formatCode>#,##0_ ;\-#,##0\ </c:formatCode>
                <c:ptCount val="8"/>
                <c:pt idx="0">
                  <c:v>30521.188617268184</c:v>
                </c:pt>
                <c:pt idx="1">
                  <c:v>129874.34232911476</c:v>
                </c:pt>
                <c:pt idx="2">
                  <c:v>801208.36105723388</c:v>
                </c:pt>
                <c:pt idx="3">
                  <c:v>2937985.9275589287</c:v>
                </c:pt>
                <c:pt idx="5">
                  <c:v>217115.5364333966</c:v>
                </c:pt>
                <c:pt idx="6">
                  <c:v>786445.47399289883</c:v>
                </c:pt>
                <c:pt idx="7">
                  <c:v>5664208.1586144548</c:v>
                </c:pt>
              </c:numCache>
            </c:numRef>
          </c:val>
          <c:smooth val="0"/>
        </c:ser>
        <c:ser>
          <c:idx val="10"/>
          <c:order val="10"/>
          <c:tx>
            <c:strRef>
              <c:f>'p15 OK'!$Y$34</c:f>
              <c:strCache>
                <c:ptCount val="1"/>
                <c:pt idx="0">
                  <c:v>Real estate</c:v>
                </c:pt>
              </c:strCache>
            </c:strRef>
          </c:tx>
          <c:spPr>
            <a:ln w="25400">
              <a:solidFill>
                <a:srgbClr val="FFFF00"/>
              </a:solidFill>
              <a:prstDash val="solid"/>
            </a:ln>
          </c:spPr>
          <c:marker>
            <c:symbol val="none"/>
          </c:marker>
          <c:cat>
            <c:strRef>
              <c:f>'p15 OK'!$Z$23:$AG$23</c:f>
              <c:strCache>
                <c:ptCount val="8"/>
                <c:pt idx="0">
                  <c:v>Indep 1-4</c:v>
                </c:pt>
                <c:pt idx="1">
                  <c:v>Indep 5-49</c:v>
                </c:pt>
                <c:pt idx="2">
                  <c:v>Indep 50-249</c:v>
                </c:pt>
                <c:pt idx="3">
                  <c:v>Indep 250+</c:v>
                </c:pt>
                <c:pt idx="5">
                  <c:v>Simple group</c:v>
                </c:pt>
                <c:pt idx="6">
                  <c:v>Medium group</c:v>
                </c:pt>
                <c:pt idx="7">
                  <c:v>Complex group</c:v>
                </c:pt>
              </c:strCache>
            </c:strRef>
          </c:cat>
          <c:val>
            <c:numRef>
              <c:f>'p15 OK'!$Z$34:$AG$34</c:f>
              <c:numCache>
                <c:formatCode>#,##0_ ;\-#,##0\ </c:formatCode>
                <c:ptCount val="8"/>
                <c:pt idx="0">
                  <c:v>34318.073524647574</c:v>
                </c:pt>
                <c:pt idx="1">
                  <c:v>142427.95430872083</c:v>
                </c:pt>
                <c:pt idx="2">
                  <c:v>793104.88124060142</c:v>
                </c:pt>
                <c:pt idx="3">
                  <c:v>2156648.1399944443</c:v>
                </c:pt>
                <c:pt idx="5">
                  <c:v>143534.63174973868</c:v>
                </c:pt>
                <c:pt idx="6">
                  <c:v>174343.99703565988</c:v>
                </c:pt>
                <c:pt idx="7">
                  <c:v>1043791.318392447</c:v>
                </c:pt>
              </c:numCache>
            </c:numRef>
          </c:val>
          <c:smooth val="0"/>
        </c:ser>
        <c:ser>
          <c:idx val="11"/>
          <c:order val="11"/>
          <c:tx>
            <c:strRef>
              <c:f>'p15 OK'!$Y$35</c:f>
              <c:strCache>
                <c:ptCount val="1"/>
                <c:pt idx="0">
                  <c:v>Professional business services</c:v>
                </c:pt>
              </c:strCache>
            </c:strRef>
          </c:tx>
          <c:spPr>
            <a:ln w="25400">
              <a:solidFill>
                <a:srgbClr val="FF00FF"/>
              </a:solidFill>
              <a:prstDash val="solid"/>
            </a:ln>
          </c:spPr>
          <c:marker>
            <c:symbol val="none"/>
          </c:marker>
          <c:cat>
            <c:strRef>
              <c:f>'p15 OK'!$Z$23:$AG$23</c:f>
              <c:strCache>
                <c:ptCount val="8"/>
                <c:pt idx="0">
                  <c:v>Indep 1-4</c:v>
                </c:pt>
                <c:pt idx="1">
                  <c:v>Indep 5-49</c:v>
                </c:pt>
                <c:pt idx="2">
                  <c:v>Indep 50-249</c:v>
                </c:pt>
                <c:pt idx="3">
                  <c:v>Indep 250+</c:v>
                </c:pt>
                <c:pt idx="5">
                  <c:v>Simple group</c:v>
                </c:pt>
                <c:pt idx="6">
                  <c:v>Medium group</c:v>
                </c:pt>
                <c:pt idx="7">
                  <c:v>Complex group</c:v>
                </c:pt>
              </c:strCache>
            </c:strRef>
          </c:cat>
          <c:val>
            <c:numRef>
              <c:f>'p15 OK'!$Z$35:$AG$35</c:f>
              <c:numCache>
                <c:formatCode>#,##0_ ;\-#,##0\ </c:formatCode>
                <c:ptCount val="8"/>
                <c:pt idx="0">
                  <c:v>31030.249458648101</c:v>
                </c:pt>
                <c:pt idx="1">
                  <c:v>123299.03216503085</c:v>
                </c:pt>
                <c:pt idx="2">
                  <c:v>494953.25811411411</c:v>
                </c:pt>
                <c:pt idx="3">
                  <c:v>1931155.4383207315</c:v>
                </c:pt>
                <c:pt idx="5">
                  <c:v>159136.80051101447</c:v>
                </c:pt>
                <c:pt idx="6">
                  <c:v>279292.39302885788</c:v>
                </c:pt>
                <c:pt idx="7">
                  <c:v>2287848.2287751324</c:v>
                </c:pt>
              </c:numCache>
            </c:numRef>
          </c:val>
          <c:smooth val="0"/>
        </c:ser>
        <c:ser>
          <c:idx val="12"/>
          <c:order val="12"/>
          <c:tx>
            <c:strRef>
              <c:f>'p15 OK'!$Y$36</c:f>
              <c:strCache>
                <c:ptCount val="1"/>
                <c:pt idx="0">
                  <c:v>Administrative and support services</c:v>
                </c:pt>
              </c:strCache>
            </c:strRef>
          </c:tx>
          <c:spPr>
            <a:ln w="25400">
              <a:solidFill>
                <a:srgbClr val="FF9900"/>
              </a:solidFill>
              <a:prstDash val="solid"/>
            </a:ln>
          </c:spPr>
          <c:marker>
            <c:symbol val="none"/>
          </c:marker>
          <c:cat>
            <c:strRef>
              <c:f>'p15 OK'!$Z$23:$AG$23</c:f>
              <c:strCache>
                <c:ptCount val="8"/>
                <c:pt idx="0">
                  <c:v>Indep 1-4</c:v>
                </c:pt>
                <c:pt idx="1">
                  <c:v>Indep 5-49</c:v>
                </c:pt>
                <c:pt idx="2">
                  <c:v>Indep 50-249</c:v>
                </c:pt>
                <c:pt idx="3">
                  <c:v>Indep 250+</c:v>
                </c:pt>
                <c:pt idx="5">
                  <c:v>Simple group</c:v>
                </c:pt>
                <c:pt idx="6">
                  <c:v>Medium group</c:v>
                </c:pt>
                <c:pt idx="7">
                  <c:v>Complex group</c:v>
                </c:pt>
              </c:strCache>
            </c:strRef>
          </c:cat>
          <c:val>
            <c:numRef>
              <c:f>'p15 OK'!$Z$36:$AG$36</c:f>
              <c:numCache>
                <c:formatCode>#,##0_ ;\-#,##0\ </c:formatCode>
                <c:ptCount val="8"/>
                <c:pt idx="0">
                  <c:v>27553.292979345661</c:v>
                </c:pt>
                <c:pt idx="1">
                  <c:v>120744.7688977595</c:v>
                </c:pt>
                <c:pt idx="2">
                  <c:v>296940.75542997033</c:v>
                </c:pt>
                <c:pt idx="3">
                  <c:v>1068390.1863989073</c:v>
                </c:pt>
                <c:pt idx="5">
                  <c:v>248760.71366543468</c:v>
                </c:pt>
                <c:pt idx="6">
                  <c:v>199948.72191597725</c:v>
                </c:pt>
                <c:pt idx="7">
                  <c:v>2351431.3508954672</c:v>
                </c:pt>
              </c:numCache>
            </c:numRef>
          </c:val>
          <c:smooth val="0"/>
        </c:ser>
        <c:ser>
          <c:idx val="13"/>
          <c:order val="13"/>
          <c:tx>
            <c:strRef>
              <c:f>'p15 OK'!$Y$37</c:f>
              <c:strCache>
                <c:ptCount val="1"/>
                <c:pt idx="0">
                  <c:v>Arts, recreation and other services</c:v>
                </c:pt>
              </c:strCache>
            </c:strRef>
          </c:tx>
          <c:spPr>
            <a:ln w="25400">
              <a:solidFill>
                <a:srgbClr val="99CC00"/>
              </a:solidFill>
              <a:prstDash val="solid"/>
            </a:ln>
          </c:spPr>
          <c:marker>
            <c:symbol val="none"/>
          </c:marker>
          <c:cat>
            <c:strRef>
              <c:f>'p15 OK'!$Z$23:$AG$23</c:f>
              <c:strCache>
                <c:ptCount val="8"/>
                <c:pt idx="0">
                  <c:v>Indep 1-4</c:v>
                </c:pt>
                <c:pt idx="1">
                  <c:v>Indep 5-49</c:v>
                </c:pt>
                <c:pt idx="2">
                  <c:v>Indep 50-249</c:v>
                </c:pt>
                <c:pt idx="3">
                  <c:v>Indep 250+</c:v>
                </c:pt>
                <c:pt idx="5">
                  <c:v>Simple group</c:v>
                </c:pt>
                <c:pt idx="6">
                  <c:v>Medium group</c:v>
                </c:pt>
                <c:pt idx="7">
                  <c:v>Complex group</c:v>
                </c:pt>
              </c:strCache>
            </c:strRef>
          </c:cat>
          <c:val>
            <c:numRef>
              <c:f>'p15 OK'!$Z$37:$AG$37</c:f>
              <c:numCache>
                <c:formatCode>#,##0_ ;\-#,##0\ </c:formatCode>
                <c:ptCount val="8"/>
                <c:pt idx="0">
                  <c:v>21930.532260353884</c:v>
                </c:pt>
                <c:pt idx="1">
                  <c:v>65973.763527828967</c:v>
                </c:pt>
                <c:pt idx="2">
                  <c:v>427316.92430355877</c:v>
                </c:pt>
                <c:pt idx="3">
                  <c:v>3869545.1097298511</c:v>
                </c:pt>
                <c:pt idx="5">
                  <c:v>149777.91498571215</c:v>
                </c:pt>
                <c:pt idx="6">
                  <c:v>410383.83140387014</c:v>
                </c:pt>
                <c:pt idx="7">
                  <c:v>2526312.4115600353</c:v>
                </c:pt>
              </c:numCache>
            </c:numRef>
          </c:val>
          <c:smooth val="0"/>
        </c:ser>
        <c:dLbls>
          <c:showLegendKey val="0"/>
          <c:showVal val="0"/>
          <c:showCatName val="0"/>
          <c:showSerName val="0"/>
          <c:showPercent val="0"/>
          <c:showBubbleSize val="0"/>
        </c:dLbls>
        <c:marker val="1"/>
        <c:smooth val="0"/>
        <c:axId val="37860864"/>
        <c:axId val="37862400"/>
      </c:lineChart>
      <c:catAx>
        <c:axId val="37860864"/>
        <c:scaling>
          <c:orientation val="minMax"/>
        </c:scaling>
        <c:delete val="0"/>
        <c:axPos val="b"/>
        <c:numFmt formatCode="General" sourceLinked="0"/>
        <c:majorTickMark val="out"/>
        <c:minorTickMark val="none"/>
        <c:tickLblPos val="nextTo"/>
        <c:crossAx val="37862400"/>
        <c:crosses val="autoZero"/>
        <c:auto val="1"/>
        <c:lblAlgn val="ctr"/>
        <c:lblOffset val="100"/>
        <c:noMultiLvlLbl val="0"/>
      </c:catAx>
      <c:valAx>
        <c:axId val="37862400"/>
        <c:scaling>
          <c:orientation val="minMax"/>
        </c:scaling>
        <c:delete val="0"/>
        <c:axPos val="l"/>
        <c:title>
          <c:tx>
            <c:strRef>
              <c:f>'p15 OK'!$O$22:$V$22</c:f>
              <c:strCache>
                <c:ptCount val="1"/>
                <c:pt idx="0">
                  <c:v>Average cash (£) in 2013 (cash&gt;=0)</c:v>
                </c:pt>
              </c:strCache>
            </c:strRef>
          </c:tx>
          <c:layout/>
          <c:overlay val="0"/>
          <c:spPr>
            <a:effectLst/>
          </c:spPr>
          <c:txPr>
            <a:bodyPr/>
            <a:lstStyle/>
            <a:p>
              <a:pPr>
                <a:defRPr sz="1000" u="none" strike="noStrike" baseline="0">
                  <a:latin typeface="Arial"/>
                  <a:ea typeface="Arial"/>
                  <a:cs typeface="Arial"/>
                </a:defRPr>
              </a:pPr>
              <a:endParaRPr lang="en-US"/>
            </a:p>
          </c:txPr>
        </c:title>
        <c:numFmt formatCode="#,##0_ ;\-#,##0\ " sourceLinked="1"/>
        <c:majorTickMark val="out"/>
        <c:minorTickMark val="none"/>
        <c:tickLblPos val="nextTo"/>
        <c:crossAx val="37860864"/>
        <c:crosses val="autoZero"/>
        <c:crossBetween val="between"/>
      </c:valAx>
      <c:spPr>
        <a:noFill/>
        <a:ln w="25400">
          <a:noFill/>
        </a:ln>
      </c:spPr>
    </c:plotArea>
    <c:legend>
      <c:legendPos val="r"/>
      <c:layout>
        <c:manualLayout>
          <c:xMode val="edge"/>
          <c:yMode val="edge"/>
          <c:x val="0.80165826828989062"/>
          <c:y val="1.4629706374422497E-2"/>
          <c:w val="0.19179240739066325"/>
          <c:h val="0.95124740986324074"/>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6332"/>
          </a:xfrm>
          <a:prstGeom prst="rect">
            <a:avLst/>
          </a:prstGeom>
        </p:spPr>
        <p:txBody>
          <a:bodyPr vert="horz" lIns="92054" tIns="46027" rIns="92054" bIns="46027" rtlCol="0"/>
          <a:lstStyle>
            <a:lvl1pPr algn="l" fontAlgn="auto">
              <a:spcBef>
                <a:spcPts val="0"/>
              </a:spcBef>
              <a:spcAft>
                <a:spcPts val="0"/>
              </a:spcAft>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884614" y="0"/>
            <a:ext cx="2971800" cy="496332"/>
          </a:xfrm>
          <a:prstGeom prst="rect">
            <a:avLst/>
          </a:prstGeom>
        </p:spPr>
        <p:txBody>
          <a:bodyPr vert="horz" lIns="92054" tIns="46027" rIns="92054" bIns="46027" rtlCol="0"/>
          <a:lstStyle>
            <a:lvl1pPr algn="r" fontAlgn="auto">
              <a:spcBef>
                <a:spcPts val="0"/>
              </a:spcBef>
              <a:spcAft>
                <a:spcPts val="0"/>
              </a:spcAft>
              <a:defRPr sz="1200">
                <a:latin typeface="Arial" pitchFamily="34" charset="0"/>
                <a:cs typeface="Arial" pitchFamily="34" charset="0"/>
              </a:defRPr>
            </a:lvl1pPr>
          </a:lstStyle>
          <a:p>
            <a:pPr>
              <a:defRPr/>
            </a:pPr>
            <a:fld id="{60F2EA76-1604-4653-AD9F-F445BE9573B8}" type="datetimeFigureOut">
              <a:rPr lang="en-US"/>
              <a:pPr>
                <a:defRPr/>
              </a:pPr>
              <a:t>3/26/2015</a:t>
            </a:fld>
            <a:endParaRPr lang="en-US"/>
          </a:p>
        </p:txBody>
      </p:sp>
      <p:sp>
        <p:nvSpPr>
          <p:cNvPr id="4" name="Footer Placeholder 3"/>
          <p:cNvSpPr>
            <a:spLocks noGrp="1"/>
          </p:cNvSpPr>
          <p:nvPr>
            <p:ph type="ftr" sz="quarter" idx="2"/>
          </p:nvPr>
        </p:nvSpPr>
        <p:spPr>
          <a:xfrm>
            <a:off x="1" y="9428583"/>
            <a:ext cx="2971800" cy="496332"/>
          </a:xfrm>
          <a:prstGeom prst="rect">
            <a:avLst/>
          </a:prstGeom>
        </p:spPr>
        <p:txBody>
          <a:bodyPr vert="horz" lIns="92054" tIns="46027" rIns="92054" bIns="46027" rtlCol="0" anchor="b"/>
          <a:lstStyle>
            <a:lvl1pPr algn="l" fontAlgn="auto">
              <a:spcBef>
                <a:spcPts val="0"/>
              </a:spcBef>
              <a:spcAft>
                <a:spcPts val="0"/>
              </a:spcAft>
              <a:defRPr sz="12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4" y="9428583"/>
            <a:ext cx="2971800" cy="496332"/>
          </a:xfrm>
          <a:prstGeom prst="rect">
            <a:avLst/>
          </a:prstGeom>
        </p:spPr>
        <p:txBody>
          <a:bodyPr vert="horz" lIns="92054" tIns="46027" rIns="92054" bIns="46027" rtlCol="0" anchor="b"/>
          <a:lstStyle>
            <a:lvl1pPr algn="r" fontAlgn="auto">
              <a:spcBef>
                <a:spcPts val="0"/>
              </a:spcBef>
              <a:spcAft>
                <a:spcPts val="0"/>
              </a:spcAft>
              <a:defRPr sz="1200">
                <a:latin typeface="Arial" pitchFamily="34" charset="0"/>
                <a:cs typeface="Arial" pitchFamily="34" charset="0"/>
              </a:defRPr>
            </a:lvl1pPr>
          </a:lstStyle>
          <a:p>
            <a:pPr>
              <a:defRPr/>
            </a:pPr>
            <a:fld id="{88D654F7-37A0-4B58-931C-D06EFB679F22}" type="slidenum">
              <a:rPr lang="en-US"/>
              <a:pPr>
                <a:defRPr/>
              </a:pPr>
              <a:t>‹#›</a:t>
            </a:fld>
            <a:endParaRPr lang="en-US"/>
          </a:p>
        </p:txBody>
      </p:sp>
    </p:spTree>
    <p:extLst>
      <p:ext uri="{BB962C8B-B14F-4D97-AF65-F5344CB8AC3E}">
        <p14:creationId xmlns:p14="http://schemas.microsoft.com/office/powerpoint/2010/main" val="1589501948"/>
      </p:ext>
    </p:extLst>
  </p:cSld>
  <p:clrMap bg1="dk1" tx1="lt1" bg2="dk2"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6332"/>
          </a:xfrm>
          <a:prstGeom prst="rect">
            <a:avLst/>
          </a:prstGeom>
        </p:spPr>
        <p:txBody>
          <a:bodyPr vert="horz" lIns="92054" tIns="46027" rIns="92054" bIns="46027" rtlCol="0"/>
          <a:lstStyle>
            <a:lvl1pPr algn="l" fontAlgn="auto">
              <a:spcBef>
                <a:spcPts val="0"/>
              </a:spcBef>
              <a:spcAft>
                <a:spcPts val="0"/>
              </a:spcAft>
              <a:defRPr sz="1200">
                <a:solidFill>
                  <a:schemeClr val="tx1"/>
                </a:solidFill>
                <a:latin typeface="Arial" pitchFamily="34" charset="0"/>
              </a:defRPr>
            </a:lvl1pPr>
          </a:lstStyle>
          <a:p>
            <a:pPr>
              <a:defRPr/>
            </a:pPr>
            <a:endParaRPr lang="en-US"/>
          </a:p>
        </p:txBody>
      </p:sp>
      <p:sp>
        <p:nvSpPr>
          <p:cNvPr id="3" name="Date Placeholder 2"/>
          <p:cNvSpPr>
            <a:spLocks noGrp="1"/>
          </p:cNvSpPr>
          <p:nvPr>
            <p:ph type="dt" idx="1"/>
          </p:nvPr>
        </p:nvSpPr>
        <p:spPr>
          <a:xfrm>
            <a:off x="3884614" y="0"/>
            <a:ext cx="2971800" cy="496332"/>
          </a:xfrm>
          <a:prstGeom prst="rect">
            <a:avLst/>
          </a:prstGeom>
        </p:spPr>
        <p:txBody>
          <a:bodyPr vert="horz" lIns="92054" tIns="46027" rIns="92054" bIns="46027" rtlCol="0"/>
          <a:lstStyle>
            <a:lvl1pPr algn="r" fontAlgn="auto">
              <a:spcBef>
                <a:spcPts val="0"/>
              </a:spcBef>
              <a:spcAft>
                <a:spcPts val="0"/>
              </a:spcAft>
              <a:defRPr sz="1200">
                <a:solidFill>
                  <a:schemeClr val="tx1"/>
                </a:solidFill>
                <a:latin typeface="Arial" pitchFamily="34" charset="0"/>
              </a:defRPr>
            </a:lvl1pPr>
          </a:lstStyle>
          <a:p>
            <a:pPr>
              <a:defRPr/>
            </a:pPr>
            <a:fld id="{3A9748DB-F903-4CA2-9B38-061C467620E5}" type="datetimeFigureOut">
              <a:rPr lang="en-US"/>
              <a:pPr>
                <a:defRPr/>
              </a:pPr>
              <a:t>3/26/2015</a:t>
            </a:fld>
            <a:endParaRPr lang="en-US" dirty="0"/>
          </a:p>
        </p:txBody>
      </p:sp>
      <p:sp>
        <p:nvSpPr>
          <p:cNvPr id="4" name="Slide Image Placeholder 3"/>
          <p:cNvSpPr>
            <a:spLocks noGrp="1" noRot="1" noChangeAspect="1"/>
          </p:cNvSpPr>
          <p:nvPr>
            <p:ph type="sldImg" idx="2"/>
          </p:nvPr>
        </p:nvSpPr>
        <p:spPr>
          <a:xfrm>
            <a:off x="946150" y="742950"/>
            <a:ext cx="4965700" cy="3724275"/>
          </a:xfrm>
          <a:prstGeom prst="rect">
            <a:avLst/>
          </a:prstGeom>
          <a:noFill/>
          <a:ln w="12700">
            <a:solidFill>
              <a:schemeClr val="tx1">
                <a:lumMod val="40000"/>
                <a:lumOff val="60000"/>
              </a:schemeClr>
            </a:solidFill>
          </a:ln>
        </p:spPr>
        <p:txBody>
          <a:bodyPr vert="horz" lIns="92054" tIns="46027" rIns="92054" bIns="46027" rtlCol="0" anchor="ctr"/>
          <a:lstStyle/>
          <a:p>
            <a:pPr lvl="0"/>
            <a:endParaRPr lang="en-US" noProof="0" dirty="0" smtClean="0"/>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2054" tIns="46027" rIns="92054" bIns="4602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1" y="9428583"/>
            <a:ext cx="2971800" cy="496332"/>
          </a:xfrm>
          <a:prstGeom prst="rect">
            <a:avLst/>
          </a:prstGeom>
        </p:spPr>
        <p:txBody>
          <a:bodyPr vert="horz" lIns="92054" tIns="46027" rIns="92054" bIns="46027" rtlCol="0" anchor="b"/>
          <a:lstStyle>
            <a:lvl1pPr algn="l" fontAlgn="auto">
              <a:spcBef>
                <a:spcPts val="0"/>
              </a:spcBef>
              <a:spcAft>
                <a:spcPts val="0"/>
              </a:spcAft>
              <a:defRPr sz="1200">
                <a:solidFill>
                  <a:schemeClr val="tx1"/>
                </a:solidFill>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4" y="9428583"/>
            <a:ext cx="2971800" cy="496332"/>
          </a:xfrm>
          <a:prstGeom prst="rect">
            <a:avLst/>
          </a:prstGeom>
        </p:spPr>
        <p:txBody>
          <a:bodyPr vert="horz" lIns="92054" tIns="46027" rIns="92054" bIns="46027" rtlCol="0" anchor="b"/>
          <a:lstStyle>
            <a:lvl1pPr algn="r" fontAlgn="auto">
              <a:spcBef>
                <a:spcPts val="0"/>
              </a:spcBef>
              <a:spcAft>
                <a:spcPts val="0"/>
              </a:spcAft>
              <a:defRPr sz="1200">
                <a:solidFill>
                  <a:schemeClr val="tx1"/>
                </a:solidFill>
                <a:latin typeface="Arial" pitchFamily="34" charset="0"/>
              </a:defRPr>
            </a:lvl1pPr>
          </a:lstStyle>
          <a:p>
            <a:pPr>
              <a:defRPr/>
            </a:pPr>
            <a:fld id="{3D3C6C82-69E4-4E86-BD78-BC1D9B3BAFA6}" type="slidenum">
              <a:rPr lang="en-US"/>
              <a:pPr>
                <a:defRPr/>
              </a:pPr>
              <a:t>‹#›</a:t>
            </a:fld>
            <a:endParaRPr lang="en-US" dirty="0"/>
          </a:p>
        </p:txBody>
      </p:sp>
    </p:spTree>
    <p:extLst>
      <p:ext uri="{BB962C8B-B14F-4D97-AF65-F5344CB8AC3E}">
        <p14:creationId xmlns:p14="http://schemas.microsoft.com/office/powerpoint/2010/main" val="1942689137"/>
      </p:ext>
    </p:extLst>
  </p:cSld>
  <p:clrMap bg1="dk1" tx1="lt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3C6C82-69E4-4E86-BD78-BC1D9B3BAFA6}" type="slidenum">
              <a:rPr lang="en-US" smtClean="0"/>
              <a:pPr>
                <a:defRPr/>
              </a:pPr>
              <a:t>10</a:t>
            </a:fld>
            <a:endParaRPr lang="en-US" dirty="0"/>
          </a:p>
        </p:txBody>
      </p:sp>
    </p:spTree>
    <p:extLst>
      <p:ext uri="{BB962C8B-B14F-4D97-AF65-F5344CB8AC3E}">
        <p14:creationId xmlns:p14="http://schemas.microsoft.com/office/powerpoint/2010/main" val="3038085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3C6C82-69E4-4E86-BD78-BC1D9B3BAFA6}" type="slidenum">
              <a:rPr lang="en-US" smtClean="0"/>
              <a:pPr>
                <a:defRPr/>
              </a:pPr>
              <a:t>57</a:t>
            </a:fld>
            <a:endParaRPr lang="en-US" dirty="0"/>
          </a:p>
        </p:txBody>
      </p:sp>
    </p:spTree>
    <p:extLst>
      <p:ext uri="{BB962C8B-B14F-4D97-AF65-F5344CB8AC3E}">
        <p14:creationId xmlns:p14="http://schemas.microsoft.com/office/powerpoint/2010/main" val="697403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3C6C82-69E4-4E86-BD78-BC1D9B3BAFA6}" type="slidenum">
              <a:rPr lang="en-US" smtClean="0"/>
              <a:pPr>
                <a:defRPr/>
              </a:pPr>
              <a:t>58</a:t>
            </a:fld>
            <a:endParaRPr lang="en-US" dirty="0"/>
          </a:p>
        </p:txBody>
      </p:sp>
    </p:spTree>
    <p:extLst>
      <p:ext uri="{BB962C8B-B14F-4D97-AF65-F5344CB8AC3E}">
        <p14:creationId xmlns:p14="http://schemas.microsoft.com/office/powerpoint/2010/main" val="1458012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3C6C82-69E4-4E86-BD78-BC1D9B3BAFA6}" type="slidenum">
              <a:rPr lang="en-US" smtClean="0"/>
              <a:pPr>
                <a:defRPr/>
              </a:pPr>
              <a:t>59</a:t>
            </a:fld>
            <a:endParaRPr lang="en-US" dirty="0"/>
          </a:p>
        </p:txBody>
      </p:sp>
    </p:spTree>
    <p:extLst>
      <p:ext uri="{BB962C8B-B14F-4D97-AF65-F5344CB8AC3E}">
        <p14:creationId xmlns:p14="http://schemas.microsoft.com/office/powerpoint/2010/main" val="310415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3C6C82-69E4-4E86-BD78-BC1D9B3BAFA6}" type="slidenum">
              <a:rPr lang="en-US" smtClean="0"/>
              <a:pPr>
                <a:defRPr/>
              </a:pPr>
              <a:t>11</a:t>
            </a:fld>
            <a:endParaRPr lang="en-US" dirty="0"/>
          </a:p>
        </p:txBody>
      </p:sp>
    </p:spTree>
    <p:extLst>
      <p:ext uri="{BB962C8B-B14F-4D97-AF65-F5344CB8AC3E}">
        <p14:creationId xmlns:p14="http://schemas.microsoft.com/office/powerpoint/2010/main" val="408192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3C6C82-69E4-4E86-BD78-BC1D9B3BAFA6}" type="slidenum">
              <a:rPr lang="en-US" smtClean="0"/>
              <a:pPr>
                <a:defRPr/>
              </a:pPr>
              <a:t>12</a:t>
            </a:fld>
            <a:endParaRPr lang="en-US" dirty="0"/>
          </a:p>
        </p:txBody>
      </p:sp>
    </p:spTree>
    <p:extLst>
      <p:ext uri="{BB962C8B-B14F-4D97-AF65-F5344CB8AC3E}">
        <p14:creationId xmlns:p14="http://schemas.microsoft.com/office/powerpoint/2010/main" val="3470013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3C6C82-69E4-4E86-BD78-BC1D9B3BAFA6}" type="slidenum">
              <a:rPr lang="en-US" smtClean="0"/>
              <a:pPr>
                <a:defRPr/>
              </a:pPr>
              <a:t>32</a:t>
            </a:fld>
            <a:endParaRPr lang="en-US" dirty="0"/>
          </a:p>
        </p:txBody>
      </p:sp>
    </p:spTree>
    <p:extLst>
      <p:ext uri="{BB962C8B-B14F-4D97-AF65-F5344CB8AC3E}">
        <p14:creationId xmlns:p14="http://schemas.microsoft.com/office/powerpoint/2010/main" val="281900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3C6C82-69E4-4E86-BD78-BC1D9B3BAFA6}" type="slidenum">
              <a:rPr lang="en-US" smtClean="0"/>
              <a:pPr>
                <a:defRPr/>
              </a:pPr>
              <a:t>33</a:t>
            </a:fld>
            <a:endParaRPr lang="en-US" dirty="0"/>
          </a:p>
        </p:txBody>
      </p:sp>
    </p:spTree>
    <p:extLst>
      <p:ext uri="{BB962C8B-B14F-4D97-AF65-F5344CB8AC3E}">
        <p14:creationId xmlns:p14="http://schemas.microsoft.com/office/powerpoint/2010/main" val="2535777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3C6C82-69E4-4E86-BD78-BC1D9B3BAFA6}" type="slidenum">
              <a:rPr lang="en-US" smtClean="0"/>
              <a:pPr>
                <a:defRPr/>
              </a:pPr>
              <a:t>53</a:t>
            </a:fld>
            <a:endParaRPr lang="en-US" dirty="0"/>
          </a:p>
        </p:txBody>
      </p:sp>
    </p:spTree>
    <p:extLst>
      <p:ext uri="{BB962C8B-B14F-4D97-AF65-F5344CB8AC3E}">
        <p14:creationId xmlns:p14="http://schemas.microsoft.com/office/powerpoint/2010/main" val="91327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3C6C82-69E4-4E86-BD78-BC1D9B3BAFA6}" type="slidenum">
              <a:rPr lang="en-US" smtClean="0"/>
              <a:pPr>
                <a:defRPr/>
              </a:pPr>
              <a:t>54</a:t>
            </a:fld>
            <a:endParaRPr lang="en-US" dirty="0"/>
          </a:p>
        </p:txBody>
      </p:sp>
    </p:spTree>
    <p:extLst>
      <p:ext uri="{BB962C8B-B14F-4D97-AF65-F5344CB8AC3E}">
        <p14:creationId xmlns:p14="http://schemas.microsoft.com/office/powerpoint/2010/main" val="75246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3C6C82-69E4-4E86-BD78-BC1D9B3BAFA6}" type="slidenum">
              <a:rPr lang="en-US" smtClean="0"/>
              <a:pPr>
                <a:defRPr/>
              </a:pPr>
              <a:t>55</a:t>
            </a:fld>
            <a:endParaRPr lang="en-US" dirty="0"/>
          </a:p>
        </p:txBody>
      </p:sp>
    </p:spTree>
    <p:extLst>
      <p:ext uri="{BB962C8B-B14F-4D97-AF65-F5344CB8AC3E}">
        <p14:creationId xmlns:p14="http://schemas.microsoft.com/office/powerpoint/2010/main" val="3266293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3C6C82-69E4-4E86-BD78-BC1D9B3BAFA6}" type="slidenum">
              <a:rPr lang="en-US" smtClean="0"/>
              <a:pPr>
                <a:defRPr/>
              </a:pPr>
              <a:t>56</a:t>
            </a:fld>
            <a:endParaRPr lang="en-US" dirty="0"/>
          </a:p>
        </p:txBody>
      </p:sp>
    </p:spTree>
    <p:extLst>
      <p:ext uri="{BB962C8B-B14F-4D97-AF65-F5344CB8AC3E}">
        <p14:creationId xmlns:p14="http://schemas.microsoft.com/office/powerpoint/2010/main" val="1080951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XPN Corporate Title">
    <p:spTree>
      <p:nvGrpSpPr>
        <p:cNvPr id="1" name=""/>
        <p:cNvGrpSpPr/>
        <p:nvPr/>
      </p:nvGrpSpPr>
      <p:grpSpPr>
        <a:xfrm>
          <a:off x="0" y="0"/>
          <a:ext cx="0" cy="0"/>
          <a:chOff x="0" y="0"/>
          <a:chExt cx="0" cy="0"/>
        </a:xfrm>
      </p:grpSpPr>
      <p:sp>
        <p:nvSpPr>
          <p:cNvPr id="4" name="Rectangle 6"/>
          <p:cNvSpPr/>
          <p:nvPr userDrawn="1"/>
        </p:nvSpPr>
        <p:spPr>
          <a:xfrm>
            <a:off x="0" y="0"/>
            <a:ext cx="9144000" cy="2714625"/>
          </a:xfrm>
          <a:prstGeom prst="rect">
            <a:avLst/>
          </a:prstGeom>
          <a:gradFill flip="none" rotWithShape="1">
            <a:gsLst>
              <a:gs pos="0">
                <a:schemeClr val="tx1">
                  <a:tint val="66000"/>
                  <a:satMod val="160000"/>
                </a:schemeClr>
              </a:gs>
              <a:gs pos="20000">
                <a:schemeClr val="tx1">
                  <a:tint val="44500"/>
                  <a:satMod val="160000"/>
                </a:schemeClr>
              </a:gs>
              <a:gs pos="87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5" descr="sb10067362s-001_11.jpg"/>
          <p:cNvPicPr>
            <a:picLocks noChangeAspect="1"/>
          </p:cNvPicPr>
          <p:nvPr userDrawn="1"/>
        </p:nvPicPr>
        <p:blipFill>
          <a:blip r:embed="rId2"/>
          <a:srcRect l="31719" t="20472" r="28437" b="20472"/>
          <a:stretch>
            <a:fillRect/>
          </a:stretch>
        </p:blipFill>
        <p:spPr>
          <a:xfrm>
            <a:off x="323850" y="2986088"/>
            <a:ext cx="3048000" cy="3011487"/>
          </a:xfrm>
          <a:prstGeom prst="rect">
            <a:avLst/>
          </a:prstGeom>
          <a:effectLst>
            <a:outerShdw blurRad="292100" dist="63500" dir="2700000" algn="ctr" rotWithShape="0">
              <a:srgbClr val="000000">
                <a:alpha val="65000"/>
              </a:srgbClr>
            </a:outerShdw>
          </a:effectLst>
        </p:spPr>
      </p:pic>
      <p:sp>
        <p:nvSpPr>
          <p:cNvPr id="6" name="Rectangle 2"/>
          <p:cNvSpPr>
            <a:spLocks noChangeArrowheads="1"/>
          </p:cNvSpPr>
          <p:nvPr userDrawn="1"/>
        </p:nvSpPr>
        <p:spPr bwMode="auto">
          <a:xfrm>
            <a:off x="3544888" y="6396038"/>
            <a:ext cx="536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p>
            <a:pPr marL="57150" indent="-57150" eaLnBrk="0" hangingPunct="0">
              <a:tabLst>
                <a:tab pos="58738" algn="l"/>
              </a:tabLst>
            </a:pPr>
            <a:r>
              <a:rPr lang="en-US" sz="600" dirty="0"/>
              <a:t>©	</a:t>
            </a:r>
            <a:r>
              <a:rPr lang="en-US" sz="600" dirty="0" smtClean="0"/>
              <a:t>2014 </a:t>
            </a:r>
            <a:r>
              <a:rPr lang="en-US" sz="600" dirty="0"/>
              <a:t>Experian Limited. All rights reserved. Experian and the marks used herein are service marks or registered trademarks of Experian Limited. </a:t>
            </a:r>
            <a:br>
              <a:rPr lang="en-US" sz="600" dirty="0"/>
            </a:br>
            <a:r>
              <a:rPr lang="en-US" sz="600" dirty="0"/>
              <a:t>Other products and company names mentioned may be the trademarks of their respective owners. No part of this copyrighted work may be reproduced, modified, or distributed in any form or manner without prior written permission of Experian Limited.</a:t>
            </a:r>
            <a:br>
              <a:rPr lang="en-US" sz="600" dirty="0"/>
            </a:br>
            <a:r>
              <a:rPr lang="en-US" sz="600" b="1" dirty="0"/>
              <a:t>Experian Public.</a:t>
            </a:r>
          </a:p>
        </p:txBody>
      </p:sp>
      <p:pic>
        <p:nvPicPr>
          <p:cNvPr id="7" name="Picture 3" descr="K:\Marketing Communication Design Services\EXPERIAN - BRAND CENTRAL\LOGO RESOURCES\EXPERIAN LOCKUPS\Local_Migration Lockups\pH_EXP\Electronic\EXP_pH_2CLR_RGB.jpg"/>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4775" y="846138"/>
            <a:ext cx="3833813"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45057" y="2992949"/>
            <a:ext cx="5231301" cy="1265799"/>
          </a:xfrm>
        </p:spPr>
        <p:txBody>
          <a:bodyPr anchor="ctr"/>
          <a:lstStyle>
            <a:lvl1pPr algn="l">
              <a:defRPr sz="2800">
                <a:solidFill>
                  <a:schemeClr val="tx2"/>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545057" y="4952069"/>
            <a:ext cx="5231301" cy="646043"/>
          </a:xfrm>
        </p:spPr>
        <p:txBody>
          <a:bodyPr anchor="ct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403631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rp-Black-4 content-right stacked">
    <p:spTree>
      <p:nvGrpSpPr>
        <p:cNvPr id="1" name=""/>
        <p:cNvGrpSpPr/>
        <p:nvPr/>
      </p:nvGrpSpPr>
      <p:grpSpPr>
        <a:xfrm>
          <a:off x="0" y="0"/>
          <a:ext cx="0" cy="0"/>
          <a:chOff x="0" y="0"/>
          <a:chExt cx="0" cy="0"/>
        </a:xfrm>
      </p:grpSpPr>
      <p:sp>
        <p:nvSpPr>
          <p:cNvPr id="4" name="Content Placeholder 4"/>
          <p:cNvSpPr>
            <a:spLocks noGrp="1"/>
          </p:cNvSpPr>
          <p:nvPr>
            <p:ph sz="quarter" idx="11"/>
          </p:nvPr>
        </p:nvSpPr>
        <p:spPr>
          <a:xfrm>
            <a:off x="4724401" y="1381125"/>
            <a:ext cx="4189412" cy="1522462"/>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4"/>
          <p:cNvSpPr>
            <a:spLocks noGrp="1"/>
          </p:cNvSpPr>
          <p:nvPr>
            <p:ph sz="quarter" idx="12"/>
          </p:nvPr>
        </p:nvSpPr>
        <p:spPr>
          <a:xfrm>
            <a:off x="4724401" y="3153543"/>
            <a:ext cx="4189412" cy="1522462"/>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4"/>
          <p:cNvSpPr>
            <a:spLocks noGrp="1"/>
          </p:cNvSpPr>
          <p:nvPr>
            <p:ph sz="quarter" idx="13"/>
          </p:nvPr>
        </p:nvSpPr>
        <p:spPr>
          <a:xfrm>
            <a:off x="4724401" y="4925962"/>
            <a:ext cx="4189412" cy="1522462"/>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Placeholder 1"/>
          <p:cNvSpPr>
            <a:spLocks noGrp="1"/>
          </p:cNvSpPr>
          <p:nvPr>
            <p:ph type="title"/>
          </p:nvPr>
        </p:nvSpPr>
        <p:spPr bwMode="auto">
          <a:xfrm>
            <a:off x="1098549" y="225425"/>
            <a:ext cx="7815263" cy="998463"/>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9" name="Content Placeholder 2"/>
          <p:cNvSpPr>
            <a:spLocks noGrp="1"/>
          </p:cNvSpPr>
          <p:nvPr>
            <p:ph sz="half" idx="1"/>
          </p:nvPr>
        </p:nvSpPr>
        <p:spPr>
          <a:xfrm>
            <a:off x="228600" y="1368425"/>
            <a:ext cx="4133850" cy="512445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05040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rp-Blue-4 content-right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4"/>
          <p:cNvSpPr>
            <a:spLocks noGrp="1"/>
          </p:cNvSpPr>
          <p:nvPr>
            <p:ph sz="quarter" idx="11"/>
          </p:nvPr>
        </p:nvSpPr>
        <p:spPr>
          <a:xfrm>
            <a:off x="4724401" y="1381125"/>
            <a:ext cx="4189412" cy="1522462"/>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4"/>
          <p:cNvSpPr>
            <a:spLocks noGrp="1"/>
          </p:cNvSpPr>
          <p:nvPr>
            <p:ph sz="quarter" idx="12"/>
          </p:nvPr>
        </p:nvSpPr>
        <p:spPr>
          <a:xfrm>
            <a:off x="4724401" y="3153543"/>
            <a:ext cx="4189412" cy="1522462"/>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4"/>
          <p:cNvSpPr>
            <a:spLocks noGrp="1"/>
          </p:cNvSpPr>
          <p:nvPr>
            <p:ph sz="quarter" idx="13"/>
          </p:nvPr>
        </p:nvSpPr>
        <p:spPr>
          <a:xfrm>
            <a:off x="4724401" y="4925962"/>
            <a:ext cx="4189412" cy="1522462"/>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2"/>
          <p:cNvSpPr>
            <a:spLocks noGrp="1"/>
          </p:cNvSpPr>
          <p:nvPr>
            <p:ph sz="half" idx="1"/>
          </p:nvPr>
        </p:nvSpPr>
        <p:spPr>
          <a:xfrm>
            <a:off x="228600" y="1368425"/>
            <a:ext cx="4133850" cy="5124450"/>
          </a:xfrm>
        </p:spPr>
        <p:txBody>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79177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rp-Black-4 content-left stacked">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098549" y="225425"/>
            <a:ext cx="7815263" cy="998463"/>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8" name="Content Placeholder 4"/>
          <p:cNvSpPr>
            <a:spLocks noGrp="1"/>
          </p:cNvSpPr>
          <p:nvPr>
            <p:ph sz="quarter" idx="11"/>
          </p:nvPr>
        </p:nvSpPr>
        <p:spPr>
          <a:xfrm>
            <a:off x="228600" y="1381125"/>
            <a:ext cx="4189412" cy="1522462"/>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4"/>
          <p:cNvSpPr>
            <a:spLocks noGrp="1"/>
          </p:cNvSpPr>
          <p:nvPr>
            <p:ph sz="quarter" idx="12"/>
          </p:nvPr>
        </p:nvSpPr>
        <p:spPr>
          <a:xfrm>
            <a:off x="228600" y="3153543"/>
            <a:ext cx="4189412" cy="1522462"/>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4"/>
          <p:cNvSpPr>
            <a:spLocks noGrp="1"/>
          </p:cNvSpPr>
          <p:nvPr>
            <p:ph sz="quarter" idx="13"/>
          </p:nvPr>
        </p:nvSpPr>
        <p:spPr>
          <a:xfrm>
            <a:off x="228600" y="4925962"/>
            <a:ext cx="4189412" cy="1522462"/>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sz="half" idx="10"/>
          </p:nvPr>
        </p:nvSpPr>
        <p:spPr>
          <a:xfrm>
            <a:off x="4779963" y="1368425"/>
            <a:ext cx="4133850" cy="51181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59131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rp-Blue-4 content-left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4"/>
          <p:cNvSpPr>
            <a:spLocks noGrp="1"/>
          </p:cNvSpPr>
          <p:nvPr>
            <p:ph sz="quarter" idx="11"/>
          </p:nvPr>
        </p:nvSpPr>
        <p:spPr>
          <a:xfrm>
            <a:off x="228600" y="1381125"/>
            <a:ext cx="4189412" cy="1522462"/>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4"/>
          <p:cNvSpPr>
            <a:spLocks noGrp="1"/>
          </p:cNvSpPr>
          <p:nvPr>
            <p:ph sz="quarter" idx="12"/>
          </p:nvPr>
        </p:nvSpPr>
        <p:spPr>
          <a:xfrm>
            <a:off x="228600" y="3153543"/>
            <a:ext cx="4189412" cy="1522462"/>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4"/>
          <p:cNvSpPr>
            <a:spLocks noGrp="1"/>
          </p:cNvSpPr>
          <p:nvPr>
            <p:ph sz="quarter" idx="13"/>
          </p:nvPr>
        </p:nvSpPr>
        <p:spPr>
          <a:xfrm>
            <a:off x="228600" y="4925962"/>
            <a:ext cx="4189412" cy="1522462"/>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2"/>
          <p:cNvSpPr>
            <a:spLocks noGrp="1"/>
          </p:cNvSpPr>
          <p:nvPr>
            <p:ph sz="half" idx="10"/>
          </p:nvPr>
        </p:nvSpPr>
        <p:spPr>
          <a:xfrm>
            <a:off x="4779963" y="1368425"/>
            <a:ext cx="4133850" cy="5118100"/>
          </a:xfrm>
        </p:spPr>
        <p:txBody>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338390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rp-Black-2 content-landscape">
    <p:spTree>
      <p:nvGrpSpPr>
        <p:cNvPr id="1" name=""/>
        <p:cNvGrpSpPr/>
        <p:nvPr/>
      </p:nvGrpSpPr>
      <p:grpSpPr>
        <a:xfrm>
          <a:off x="0" y="0"/>
          <a:ext cx="0" cy="0"/>
          <a:chOff x="0" y="0"/>
          <a:chExt cx="0" cy="0"/>
        </a:xfrm>
      </p:grpSpPr>
      <p:sp>
        <p:nvSpPr>
          <p:cNvPr id="3" name="Content Placeholder 4"/>
          <p:cNvSpPr>
            <a:spLocks noGrp="1"/>
          </p:cNvSpPr>
          <p:nvPr>
            <p:ph sz="quarter" idx="15"/>
          </p:nvPr>
        </p:nvSpPr>
        <p:spPr>
          <a:xfrm>
            <a:off x="228600" y="1381125"/>
            <a:ext cx="8685213" cy="241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4"/>
          <p:cNvSpPr>
            <a:spLocks noGrp="1"/>
          </p:cNvSpPr>
          <p:nvPr>
            <p:ph sz="quarter" idx="16"/>
          </p:nvPr>
        </p:nvSpPr>
        <p:spPr>
          <a:xfrm>
            <a:off x="228600" y="4068763"/>
            <a:ext cx="8685213" cy="241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Placeholder 1"/>
          <p:cNvSpPr>
            <a:spLocks noGrp="1"/>
          </p:cNvSpPr>
          <p:nvPr>
            <p:ph type="title"/>
          </p:nvPr>
        </p:nvSpPr>
        <p:spPr bwMode="auto">
          <a:xfrm>
            <a:off x="1098549" y="225425"/>
            <a:ext cx="7815263" cy="998463"/>
          </a:xfrm>
          <a:prstGeom prst="rect">
            <a:avLst/>
          </a:prstGeom>
          <a:noFill/>
          <a:ln w="9525">
            <a:noFill/>
            <a:miter lim="800000"/>
            <a:headEnd/>
            <a:tailEnd/>
          </a:ln>
        </p:spPr>
        <p:txBody>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452577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p-Blue-2 content-landsc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4"/>
          <p:cNvSpPr>
            <a:spLocks noGrp="1"/>
          </p:cNvSpPr>
          <p:nvPr>
            <p:ph sz="quarter" idx="15"/>
          </p:nvPr>
        </p:nvSpPr>
        <p:spPr>
          <a:xfrm>
            <a:off x="228600" y="1381125"/>
            <a:ext cx="8685213" cy="241776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4"/>
          <p:cNvSpPr>
            <a:spLocks noGrp="1"/>
          </p:cNvSpPr>
          <p:nvPr>
            <p:ph sz="quarter" idx="16"/>
          </p:nvPr>
        </p:nvSpPr>
        <p:spPr>
          <a:xfrm>
            <a:off x="228600" y="4068763"/>
            <a:ext cx="8685213" cy="241776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475270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rp-Black-3 content-top landscape">
    <p:spTree>
      <p:nvGrpSpPr>
        <p:cNvPr id="1" name=""/>
        <p:cNvGrpSpPr/>
        <p:nvPr/>
      </p:nvGrpSpPr>
      <p:grpSpPr>
        <a:xfrm>
          <a:off x="0" y="0"/>
          <a:ext cx="0" cy="0"/>
          <a:chOff x="0" y="0"/>
          <a:chExt cx="0" cy="0"/>
        </a:xfrm>
      </p:grpSpPr>
      <p:sp>
        <p:nvSpPr>
          <p:cNvPr id="3" name="Content Placeholder 5"/>
          <p:cNvSpPr>
            <a:spLocks noGrp="1"/>
          </p:cNvSpPr>
          <p:nvPr>
            <p:ph sz="quarter" idx="12"/>
          </p:nvPr>
        </p:nvSpPr>
        <p:spPr>
          <a:xfrm>
            <a:off x="228600" y="4117975"/>
            <a:ext cx="4217988" cy="236855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5"/>
          <p:cNvSpPr>
            <a:spLocks noGrp="1"/>
          </p:cNvSpPr>
          <p:nvPr>
            <p:ph sz="quarter" idx="13"/>
          </p:nvPr>
        </p:nvSpPr>
        <p:spPr>
          <a:xfrm>
            <a:off x="4695825" y="4117975"/>
            <a:ext cx="4217988" cy="236855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Placeholder 1"/>
          <p:cNvSpPr>
            <a:spLocks noGrp="1"/>
          </p:cNvSpPr>
          <p:nvPr>
            <p:ph type="title"/>
          </p:nvPr>
        </p:nvSpPr>
        <p:spPr bwMode="auto">
          <a:xfrm>
            <a:off x="1098549" y="225425"/>
            <a:ext cx="7815263" cy="998463"/>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8" name="Content Placeholder 4"/>
          <p:cNvSpPr>
            <a:spLocks noGrp="1"/>
          </p:cNvSpPr>
          <p:nvPr>
            <p:ph sz="quarter" idx="15"/>
          </p:nvPr>
        </p:nvSpPr>
        <p:spPr>
          <a:xfrm>
            <a:off x="228600" y="1381125"/>
            <a:ext cx="8685213" cy="241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653874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rp-Blue-3 content-top landsc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5"/>
          <p:cNvSpPr>
            <a:spLocks noGrp="1"/>
          </p:cNvSpPr>
          <p:nvPr>
            <p:ph sz="quarter" idx="12"/>
          </p:nvPr>
        </p:nvSpPr>
        <p:spPr>
          <a:xfrm>
            <a:off x="228600" y="4117975"/>
            <a:ext cx="4217988" cy="2368550"/>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5"/>
          <p:cNvSpPr>
            <a:spLocks noGrp="1"/>
          </p:cNvSpPr>
          <p:nvPr>
            <p:ph sz="quarter" idx="13"/>
          </p:nvPr>
        </p:nvSpPr>
        <p:spPr>
          <a:xfrm>
            <a:off x="4695825" y="4117975"/>
            <a:ext cx="4217988" cy="2368550"/>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4"/>
          <p:cNvSpPr>
            <a:spLocks noGrp="1"/>
          </p:cNvSpPr>
          <p:nvPr>
            <p:ph sz="quarter" idx="15"/>
          </p:nvPr>
        </p:nvSpPr>
        <p:spPr>
          <a:xfrm>
            <a:off x="228600" y="1381125"/>
            <a:ext cx="8685213" cy="241776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580027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rp-Black-3 content-bottom portrai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098549" y="225425"/>
            <a:ext cx="7815263" cy="998463"/>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8" name="Content Placeholder 4"/>
          <p:cNvSpPr>
            <a:spLocks noGrp="1"/>
          </p:cNvSpPr>
          <p:nvPr>
            <p:ph sz="quarter" idx="16"/>
          </p:nvPr>
        </p:nvSpPr>
        <p:spPr>
          <a:xfrm>
            <a:off x="228600" y="4068763"/>
            <a:ext cx="8685213" cy="241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5"/>
          <p:cNvSpPr>
            <a:spLocks noGrp="1"/>
          </p:cNvSpPr>
          <p:nvPr>
            <p:ph sz="quarter" idx="12"/>
          </p:nvPr>
        </p:nvSpPr>
        <p:spPr>
          <a:xfrm>
            <a:off x="228600" y="1381125"/>
            <a:ext cx="4217988" cy="236855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5"/>
          <p:cNvSpPr>
            <a:spLocks noGrp="1"/>
          </p:cNvSpPr>
          <p:nvPr>
            <p:ph sz="quarter" idx="13"/>
          </p:nvPr>
        </p:nvSpPr>
        <p:spPr>
          <a:xfrm>
            <a:off x="4695825" y="1381125"/>
            <a:ext cx="4217988" cy="236855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600279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rp-Blue-3 content-bottom portra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4"/>
          <p:cNvSpPr>
            <a:spLocks noGrp="1"/>
          </p:cNvSpPr>
          <p:nvPr>
            <p:ph sz="quarter" idx="16"/>
          </p:nvPr>
        </p:nvSpPr>
        <p:spPr>
          <a:xfrm>
            <a:off x="228600" y="4068763"/>
            <a:ext cx="8685213" cy="241776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5"/>
          <p:cNvSpPr>
            <a:spLocks noGrp="1"/>
          </p:cNvSpPr>
          <p:nvPr>
            <p:ph sz="quarter" idx="12"/>
          </p:nvPr>
        </p:nvSpPr>
        <p:spPr>
          <a:xfrm>
            <a:off x="228600" y="1381125"/>
            <a:ext cx="4217988" cy="2368550"/>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5"/>
          <p:cNvSpPr>
            <a:spLocks noGrp="1"/>
          </p:cNvSpPr>
          <p:nvPr>
            <p:ph sz="quarter" idx="13"/>
          </p:nvPr>
        </p:nvSpPr>
        <p:spPr>
          <a:xfrm>
            <a:off x="4695825" y="1381125"/>
            <a:ext cx="4217988" cy="2368550"/>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23793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rp-Black-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68425"/>
            <a:ext cx="8685213" cy="5124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Placeholder 1"/>
          <p:cNvSpPr>
            <a:spLocks noGrp="1"/>
          </p:cNvSpPr>
          <p:nvPr>
            <p:ph type="title"/>
          </p:nvPr>
        </p:nvSpPr>
        <p:spPr bwMode="auto">
          <a:xfrm>
            <a:off x="1098549" y="225425"/>
            <a:ext cx="7815263" cy="984444"/>
          </a:xfrm>
          <a:prstGeom prst="rect">
            <a:avLst/>
          </a:prstGeom>
          <a:noFill/>
          <a:ln w="9525">
            <a:noFill/>
            <a:miter lim="800000"/>
            <a:headEnd/>
            <a:tailEnd/>
          </a:ln>
        </p:spPr>
        <p:txBody>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6917617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rp-Black-4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098549" y="225425"/>
            <a:ext cx="7815263" cy="998463"/>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8" name="Content Placeholder 5"/>
          <p:cNvSpPr>
            <a:spLocks noGrp="1"/>
          </p:cNvSpPr>
          <p:nvPr>
            <p:ph sz="quarter" idx="12"/>
          </p:nvPr>
        </p:nvSpPr>
        <p:spPr>
          <a:xfrm>
            <a:off x="228600" y="1381125"/>
            <a:ext cx="4217988" cy="236855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5"/>
          <p:cNvSpPr>
            <a:spLocks noGrp="1"/>
          </p:cNvSpPr>
          <p:nvPr>
            <p:ph sz="quarter" idx="13"/>
          </p:nvPr>
        </p:nvSpPr>
        <p:spPr>
          <a:xfrm>
            <a:off x="4695825" y="1381125"/>
            <a:ext cx="4217988" cy="236855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5"/>
          <p:cNvSpPr>
            <a:spLocks noGrp="1"/>
          </p:cNvSpPr>
          <p:nvPr>
            <p:ph sz="quarter" idx="14"/>
          </p:nvPr>
        </p:nvSpPr>
        <p:spPr>
          <a:xfrm>
            <a:off x="228600" y="4117975"/>
            <a:ext cx="4217988" cy="236855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5"/>
          <p:cNvSpPr>
            <a:spLocks noGrp="1"/>
          </p:cNvSpPr>
          <p:nvPr>
            <p:ph sz="quarter" idx="15"/>
          </p:nvPr>
        </p:nvSpPr>
        <p:spPr>
          <a:xfrm>
            <a:off x="4695825" y="4117975"/>
            <a:ext cx="4217988" cy="236855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430306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rp-Blu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5"/>
          <p:cNvSpPr>
            <a:spLocks noGrp="1"/>
          </p:cNvSpPr>
          <p:nvPr>
            <p:ph sz="quarter" idx="12"/>
          </p:nvPr>
        </p:nvSpPr>
        <p:spPr>
          <a:xfrm>
            <a:off x="228600" y="1381125"/>
            <a:ext cx="4217988" cy="2368550"/>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5"/>
          <p:cNvSpPr>
            <a:spLocks noGrp="1"/>
          </p:cNvSpPr>
          <p:nvPr>
            <p:ph sz="quarter" idx="13"/>
          </p:nvPr>
        </p:nvSpPr>
        <p:spPr>
          <a:xfrm>
            <a:off x="4695825" y="1381125"/>
            <a:ext cx="4217988" cy="2368550"/>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5"/>
          <p:cNvSpPr>
            <a:spLocks noGrp="1"/>
          </p:cNvSpPr>
          <p:nvPr>
            <p:ph sz="quarter" idx="14"/>
          </p:nvPr>
        </p:nvSpPr>
        <p:spPr>
          <a:xfrm>
            <a:off x="228600" y="4117975"/>
            <a:ext cx="4217988" cy="2368550"/>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5"/>
          <p:cNvSpPr>
            <a:spLocks noGrp="1"/>
          </p:cNvSpPr>
          <p:nvPr>
            <p:ph sz="quarter" idx="15"/>
          </p:nvPr>
        </p:nvSpPr>
        <p:spPr>
          <a:xfrm>
            <a:off x="4695825" y="4117975"/>
            <a:ext cx="4217988" cy="2368550"/>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6474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rp-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1098549" y="225425"/>
            <a:ext cx="7815263" cy="998463"/>
          </a:xfrm>
          <a:prstGeom prst="rect">
            <a:avLst/>
          </a:prstGeom>
          <a:noFill/>
          <a:ln w="9525">
            <a:noFill/>
            <a:miter lim="800000"/>
            <a:headEnd/>
            <a:tailEnd/>
          </a:ln>
        </p:spPr>
        <p:txBody>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1135224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rp-Symbol, Footer &amp; Page Numb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079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rp-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384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5763" y="387350"/>
            <a:ext cx="7772400" cy="78263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85763" y="1393825"/>
            <a:ext cx="8377237" cy="4340225"/>
          </a:xfrm>
        </p:spPr>
        <p:txBody>
          <a:bodyPr/>
          <a:lstStyle/>
          <a:p>
            <a:pPr lvl="0"/>
            <a:endParaRPr lang="en-GB" noProof="0"/>
          </a:p>
        </p:txBody>
      </p:sp>
    </p:spTree>
    <p:extLst>
      <p:ext uri="{BB962C8B-B14F-4D97-AF65-F5344CB8AC3E}">
        <p14:creationId xmlns:p14="http://schemas.microsoft.com/office/powerpoint/2010/main" val="107739967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5763" y="387350"/>
            <a:ext cx="7772400" cy="782638"/>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385763" y="1393825"/>
            <a:ext cx="8377237" cy="4340225"/>
          </a:xfrm>
        </p:spPr>
        <p:txBody>
          <a:bodyPr/>
          <a:lstStyle/>
          <a:p>
            <a:pPr lvl="0"/>
            <a:endParaRPr lang="en-GB" noProof="0"/>
          </a:p>
        </p:txBody>
      </p:sp>
    </p:spTree>
    <p:extLst>
      <p:ext uri="{BB962C8B-B14F-4D97-AF65-F5344CB8AC3E}">
        <p14:creationId xmlns:p14="http://schemas.microsoft.com/office/powerpoint/2010/main" val="540140771"/>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595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8550" y="225425"/>
            <a:ext cx="7815263" cy="98425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368425"/>
            <a:ext cx="4265613" cy="5124450"/>
          </a:xfrm>
        </p:spPr>
        <p:txBody>
          <a:bodyPr/>
          <a:lstStyle>
            <a:lvl4pPr>
              <a:defRPr lang="en-GB" kern="1200" dirty="0">
                <a:solidFill>
                  <a:srgbClr val="181818"/>
                </a:solidFill>
                <a:latin typeface="+mn-lt"/>
                <a:ea typeface="+mn-ea"/>
                <a:cs typeface="+mn-cs"/>
              </a:defRPr>
            </a:lvl4pPr>
            <a:lvl5pPr marL="1600200" indent="-2286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4" name="Content Placeholder 3"/>
          <p:cNvSpPr>
            <a:spLocks noGrp="1"/>
          </p:cNvSpPr>
          <p:nvPr>
            <p:ph sz="quarter" idx="2"/>
          </p:nvPr>
        </p:nvSpPr>
        <p:spPr>
          <a:xfrm>
            <a:off x="4646613" y="1368425"/>
            <a:ext cx="4267200" cy="24860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5" name="Content Placeholder 4"/>
          <p:cNvSpPr>
            <a:spLocks noGrp="1"/>
          </p:cNvSpPr>
          <p:nvPr>
            <p:ph sz="quarter" idx="3"/>
          </p:nvPr>
        </p:nvSpPr>
        <p:spPr>
          <a:xfrm>
            <a:off x="4646613" y="4006850"/>
            <a:ext cx="4267200" cy="24860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3357095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08EC02-4259-49ED-BA97-44FDEEBD6286}" type="datetimeFigureOut">
              <a:rPr lang="en-GB"/>
              <a:pPr>
                <a:defRPr/>
              </a:pPr>
              <a:t>26/03/2015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EFDF0F9-642F-4871-86AE-2B31CB2C245C}" type="slidenum">
              <a:rPr lang="en-GB"/>
              <a:pPr>
                <a:defRPr/>
              </a:pPr>
              <a:t>‹#›</a:t>
            </a:fld>
            <a:endParaRPr lang="en-GB"/>
          </a:p>
        </p:txBody>
      </p:sp>
    </p:spTree>
    <p:extLst>
      <p:ext uri="{BB962C8B-B14F-4D97-AF65-F5344CB8AC3E}">
        <p14:creationId xmlns:p14="http://schemas.microsoft.com/office/powerpoint/2010/main" val="27459372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rp-Blu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8550" y="225425"/>
            <a:ext cx="7815263" cy="984444"/>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368425"/>
            <a:ext cx="8685213" cy="51244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5314988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DDB44F0-2A49-45ED-A417-2953033AC2EC}" type="datetimeFigureOut">
              <a:rPr lang="en-GB"/>
              <a:pPr>
                <a:defRPr/>
              </a:pPr>
              <a:t>26/03/2015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5139D3B-F01B-46B8-9FC4-6211C0B32D39}" type="slidenum">
              <a:rPr lang="en-GB"/>
              <a:pPr>
                <a:defRPr/>
              </a:pPr>
              <a:t>‹#›</a:t>
            </a:fld>
            <a:endParaRPr lang="en-GB"/>
          </a:p>
        </p:txBody>
      </p:sp>
    </p:spTree>
    <p:extLst>
      <p:ext uri="{BB962C8B-B14F-4D97-AF65-F5344CB8AC3E}">
        <p14:creationId xmlns:p14="http://schemas.microsoft.com/office/powerpoint/2010/main" val="273136458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09218B-B1A8-41C4-BB3C-1A4CBCEB243D}" type="datetimeFigureOut">
              <a:rPr lang="en-GB"/>
              <a:pPr>
                <a:defRPr/>
              </a:pPr>
              <a:t>26/03/2015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32FB53D-5053-4232-AE79-44FF6DC0354B}" type="slidenum">
              <a:rPr lang="en-GB"/>
              <a:pPr>
                <a:defRPr/>
              </a:pPr>
              <a:t>‹#›</a:t>
            </a:fld>
            <a:endParaRPr lang="en-GB"/>
          </a:p>
        </p:txBody>
      </p:sp>
    </p:spTree>
    <p:extLst>
      <p:ext uri="{BB962C8B-B14F-4D97-AF65-F5344CB8AC3E}">
        <p14:creationId xmlns:p14="http://schemas.microsoft.com/office/powerpoint/2010/main" val="350667134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834457E-8AE7-486A-9E40-732544D83184}" type="datetimeFigureOut">
              <a:rPr lang="en-GB"/>
              <a:pPr>
                <a:defRPr/>
              </a:pPr>
              <a:t>26/03/2015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364DA81-CB40-4EFA-B607-AF0F88DF78AD}" type="slidenum">
              <a:rPr lang="en-GB"/>
              <a:pPr>
                <a:defRPr/>
              </a:pPr>
              <a:t>‹#›</a:t>
            </a:fld>
            <a:endParaRPr lang="en-GB"/>
          </a:p>
        </p:txBody>
      </p:sp>
    </p:spTree>
    <p:extLst>
      <p:ext uri="{BB962C8B-B14F-4D97-AF65-F5344CB8AC3E}">
        <p14:creationId xmlns:p14="http://schemas.microsoft.com/office/powerpoint/2010/main" val="417913720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D11AD2D7-34FB-4058-A0E7-5F5D8BFED76F}" type="datetimeFigureOut">
              <a:rPr lang="en-GB"/>
              <a:pPr>
                <a:defRPr/>
              </a:pPr>
              <a:t>26/03/2015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464F9F9C-A753-4ADF-AB6A-BDB091BE6D74}" type="slidenum">
              <a:rPr lang="en-GB"/>
              <a:pPr>
                <a:defRPr/>
              </a:pPr>
              <a:t>‹#›</a:t>
            </a:fld>
            <a:endParaRPr lang="en-GB"/>
          </a:p>
        </p:txBody>
      </p:sp>
    </p:spTree>
    <p:extLst>
      <p:ext uri="{BB962C8B-B14F-4D97-AF65-F5344CB8AC3E}">
        <p14:creationId xmlns:p14="http://schemas.microsoft.com/office/powerpoint/2010/main" val="205135630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BB744BA-7B3E-4A41-8310-D87FD2CB3865}" type="datetimeFigureOut">
              <a:rPr lang="en-GB"/>
              <a:pPr>
                <a:defRPr/>
              </a:pPr>
              <a:t>26/03/2015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8736B38-0FD4-494B-96F3-4FD08B604CE8}" type="slidenum">
              <a:rPr lang="en-GB"/>
              <a:pPr>
                <a:defRPr/>
              </a:pPr>
              <a:t>‹#›</a:t>
            </a:fld>
            <a:endParaRPr lang="en-GB"/>
          </a:p>
        </p:txBody>
      </p:sp>
    </p:spTree>
    <p:extLst>
      <p:ext uri="{BB962C8B-B14F-4D97-AF65-F5344CB8AC3E}">
        <p14:creationId xmlns:p14="http://schemas.microsoft.com/office/powerpoint/2010/main" val="23844504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E081F7-7850-470F-80B2-17506A77D11C}" type="datetimeFigureOut">
              <a:rPr lang="en-GB"/>
              <a:pPr>
                <a:defRPr/>
              </a:pPr>
              <a:t>26/03/2015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1135B70-06F1-49AF-B8BB-A92EC964EE4F}" type="slidenum">
              <a:rPr lang="en-GB"/>
              <a:pPr>
                <a:defRPr/>
              </a:pPr>
              <a:t>‹#›</a:t>
            </a:fld>
            <a:endParaRPr lang="en-GB"/>
          </a:p>
        </p:txBody>
      </p:sp>
    </p:spTree>
    <p:extLst>
      <p:ext uri="{BB962C8B-B14F-4D97-AF65-F5344CB8AC3E}">
        <p14:creationId xmlns:p14="http://schemas.microsoft.com/office/powerpoint/2010/main" val="573685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892116-090A-45E2-B355-7E365ADC5C7A}" type="datetimeFigureOut">
              <a:rPr lang="en-GB"/>
              <a:pPr>
                <a:defRPr/>
              </a:pPr>
              <a:t>26/03/2015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1E5FD88-0C5D-45D0-8DD0-BD63A903681E}" type="slidenum">
              <a:rPr lang="en-GB"/>
              <a:pPr>
                <a:defRPr/>
              </a:pPr>
              <a:t>‹#›</a:t>
            </a:fld>
            <a:endParaRPr lang="en-GB"/>
          </a:p>
        </p:txBody>
      </p:sp>
    </p:spTree>
    <p:extLst>
      <p:ext uri="{BB962C8B-B14F-4D97-AF65-F5344CB8AC3E}">
        <p14:creationId xmlns:p14="http://schemas.microsoft.com/office/powerpoint/2010/main" val="424109210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AC8A44-60E7-4203-A92E-701A5A63FB75}" type="datetimeFigureOut">
              <a:rPr lang="en-GB"/>
              <a:pPr>
                <a:defRPr/>
              </a:pPr>
              <a:t>26/03/2015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984351C-C5E6-4162-B2CA-822DD6604FB0}" type="slidenum">
              <a:rPr lang="en-GB"/>
              <a:pPr>
                <a:defRPr/>
              </a:pPr>
              <a:t>‹#›</a:t>
            </a:fld>
            <a:endParaRPr lang="en-GB"/>
          </a:p>
        </p:txBody>
      </p:sp>
    </p:spTree>
    <p:extLst>
      <p:ext uri="{BB962C8B-B14F-4D97-AF65-F5344CB8AC3E}">
        <p14:creationId xmlns:p14="http://schemas.microsoft.com/office/powerpoint/2010/main" val="40209680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8D3A632-CFCF-47D4-9BDF-6A21BF0631D0}" type="datetimeFigureOut">
              <a:rPr lang="en-GB"/>
              <a:pPr>
                <a:defRPr/>
              </a:pPr>
              <a:t>26/03/2015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B550E22-3166-4259-9498-D0583F2CD251}" type="slidenum">
              <a:rPr lang="en-GB"/>
              <a:pPr>
                <a:defRPr/>
              </a:pPr>
              <a:t>‹#›</a:t>
            </a:fld>
            <a:endParaRPr lang="en-GB"/>
          </a:p>
        </p:txBody>
      </p:sp>
    </p:spTree>
    <p:extLst>
      <p:ext uri="{BB962C8B-B14F-4D97-AF65-F5344CB8AC3E}">
        <p14:creationId xmlns:p14="http://schemas.microsoft.com/office/powerpoint/2010/main" val="161997448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507962D-8B89-4CCC-914B-95CE094A9BC4}" type="datetimeFigureOut">
              <a:rPr lang="en-GB"/>
              <a:pPr>
                <a:defRPr/>
              </a:pPr>
              <a:t>26/03/2015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589B836-D383-441A-9CAA-4536B54BFF7A}" type="slidenum">
              <a:rPr lang="en-GB"/>
              <a:pPr>
                <a:defRPr/>
              </a:pPr>
              <a:t>‹#›</a:t>
            </a:fld>
            <a:endParaRPr lang="en-GB"/>
          </a:p>
        </p:txBody>
      </p:sp>
    </p:spTree>
    <p:extLst>
      <p:ext uri="{BB962C8B-B14F-4D97-AF65-F5344CB8AC3E}">
        <p14:creationId xmlns:p14="http://schemas.microsoft.com/office/powerpoint/2010/main" val="6182810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rp-Black-2 content-portrai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68425"/>
            <a:ext cx="4133850" cy="512445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2"/>
          <p:cNvSpPr>
            <a:spLocks noGrp="1"/>
          </p:cNvSpPr>
          <p:nvPr>
            <p:ph sz="half" idx="10"/>
          </p:nvPr>
        </p:nvSpPr>
        <p:spPr>
          <a:xfrm>
            <a:off x="4779963" y="1368425"/>
            <a:ext cx="4133850" cy="512445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Placeholder 1"/>
          <p:cNvSpPr>
            <a:spLocks noGrp="1"/>
          </p:cNvSpPr>
          <p:nvPr>
            <p:ph type="title"/>
          </p:nvPr>
        </p:nvSpPr>
        <p:spPr bwMode="auto">
          <a:xfrm>
            <a:off x="1098550" y="225425"/>
            <a:ext cx="7815263" cy="998463"/>
          </a:xfrm>
          <a:prstGeom prst="rect">
            <a:avLst/>
          </a:prstGeom>
          <a:noFill/>
          <a:ln w="9525">
            <a:noFill/>
            <a:miter lim="800000"/>
            <a:headEnd/>
            <a:tailEnd/>
          </a:ln>
        </p:spPr>
        <p:txBody>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218783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rp-Blue-2 content-portrait">
    <p:spTree>
      <p:nvGrpSpPr>
        <p:cNvPr id="1" name=""/>
        <p:cNvGrpSpPr/>
        <p:nvPr/>
      </p:nvGrpSpPr>
      <p:grpSpPr>
        <a:xfrm>
          <a:off x="0" y="0"/>
          <a:ext cx="0" cy="0"/>
          <a:chOff x="0" y="0"/>
          <a:chExt cx="0" cy="0"/>
        </a:xfrm>
      </p:grpSpPr>
      <p:sp>
        <p:nvSpPr>
          <p:cNvPr id="2" name="Title 1"/>
          <p:cNvSpPr>
            <a:spLocks noGrp="1"/>
          </p:cNvSpPr>
          <p:nvPr>
            <p:ph type="title"/>
          </p:nvPr>
        </p:nvSpPr>
        <p:spPr>
          <a:xfrm>
            <a:off x="1098550" y="225425"/>
            <a:ext cx="7815263" cy="98444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368425"/>
            <a:ext cx="4133850" cy="5124450"/>
          </a:xfrm>
        </p:spPr>
        <p:txBody>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2"/>
          <p:cNvSpPr>
            <a:spLocks noGrp="1"/>
          </p:cNvSpPr>
          <p:nvPr>
            <p:ph sz="half" idx="10"/>
          </p:nvPr>
        </p:nvSpPr>
        <p:spPr>
          <a:xfrm>
            <a:off x="4779963" y="1368425"/>
            <a:ext cx="4133850" cy="5124450"/>
          </a:xfrm>
        </p:spPr>
        <p:txBody>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85129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rp-Black-3 content-left stacked">
    <p:spTree>
      <p:nvGrpSpPr>
        <p:cNvPr id="1" name=""/>
        <p:cNvGrpSpPr/>
        <p:nvPr/>
      </p:nvGrpSpPr>
      <p:grpSpPr>
        <a:xfrm>
          <a:off x="0" y="0"/>
          <a:ext cx="0" cy="0"/>
          <a:chOff x="0" y="0"/>
          <a:chExt cx="0" cy="0"/>
        </a:xfrm>
      </p:grpSpPr>
      <p:sp>
        <p:nvSpPr>
          <p:cNvPr id="4" name="Content Placeholder 5"/>
          <p:cNvSpPr>
            <a:spLocks noGrp="1"/>
          </p:cNvSpPr>
          <p:nvPr>
            <p:ph sz="quarter" idx="11"/>
          </p:nvPr>
        </p:nvSpPr>
        <p:spPr>
          <a:xfrm>
            <a:off x="228600" y="1368425"/>
            <a:ext cx="4094162" cy="2424699"/>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5"/>
          <p:cNvSpPr>
            <a:spLocks noGrp="1"/>
          </p:cNvSpPr>
          <p:nvPr>
            <p:ph sz="quarter" idx="12"/>
          </p:nvPr>
        </p:nvSpPr>
        <p:spPr>
          <a:xfrm>
            <a:off x="228600" y="4061825"/>
            <a:ext cx="4094162" cy="2424699"/>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2"/>
          <p:cNvSpPr>
            <a:spLocks noGrp="1"/>
          </p:cNvSpPr>
          <p:nvPr>
            <p:ph sz="half" idx="10"/>
          </p:nvPr>
        </p:nvSpPr>
        <p:spPr>
          <a:xfrm>
            <a:off x="4779963" y="1368425"/>
            <a:ext cx="4133850" cy="51181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Placeholder 1"/>
          <p:cNvSpPr>
            <a:spLocks noGrp="1"/>
          </p:cNvSpPr>
          <p:nvPr>
            <p:ph type="title"/>
          </p:nvPr>
        </p:nvSpPr>
        <p:spPr bwMode="auto">
          <a:xfrm>
            <a:off x="1098549" y="225425"/>
            <a:ext cx="7815263" cy="998463"/>
          </a:xfrm>
          <a:prstGeom prst="rect">
            <a:avLst/>
          </a:prstGeom>
          <a:noFill/>
          <a:ln w="9525">
            <a:noFill/>
            <a:miter lim="800000"/>
            <a:headEnd/>
            <a:tailEnd/>
          </a:ln>
        </p:spPr>
        <p:txBody>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515249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rp-Blue-3 content-left stacked">
    <p:spTree>
      <p:nvGrpSpPr>
        <p:cNvPr id="1" name=""/>
        <p:cNvGrpSpPr/>
        <p:nvPr/>
      </p:nvGrpSpPr>
      <p:grpSpPr>
        <a:xfrm>
          <a:off x="0" y="0"/>
          <a:ext cx="0" cy="0"/>
          <a:chOff x="0" y="0"/>
          <a:chExt cx="0" cy="0"/>
        </a:xfrm>
      </p:grpSpPr>
      <p:sp>
        <p:nvSpPr>
          <p:cNvPr id="2" name="Title 1"/>
          <p:cNvSpPr>
            <a:spLocks noGrp="1"/>
          </p:cNvSpPr>
          <p:nvPr>
            <p:ph type="title"/>
          </p:nvPr>
        </p:nvSpPr>
        <p:spPr>
          <a:xfrm>
            <a:off x="1098550" y="225425"/>
            <a:ext cx="7815263" cy="984444"/>
          </a:xfrm>
        </p:spPr>
        <p:txBody>
          <a:bodyPr/>
          <a:lstStyle/>
          <a:p>
            <a:r>
              <a:rPr lang="en-US" smtClean="0"/>
              <a:t>Click to edit Master title style</a:t>
            </a:r>
            <a:endParaRPr lang="en-US" dirty="0"/>
          </a:p>
        </p:txBody>
      </p:sp>
      <p:sp>
        <p:nvSpPr>
          <p:cNvPr id="3" name="Content Placeholder 5"/>
          <p:cNvSpPr>
            <a:spLocks noGrp="1"/>
          </p:cNvSpPr>
          <p:nvPr>
            <p:ph sz="quarter" idx="11"/>
          </p:nvPr>
        </p:nvSpPr>
        <p:spPr>
          <a:xfrm>
            <a:off x="228600" y="1368425"/>
            <a:ext cx="4094162" cy="2424699"/>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5"/>
          <p:cNvSpPr>
            <a:spLocks noGrp="1"/>
          </p:cNvSpPr>
          <p:nvPr>
            <p:ph sz="quarter" idx="12"/>
          </p:nvPr>
        </p:nvSpPr>
        <p:spPr>
          <a:xfrm>
            <a:off x="228600" y="4061825"/>
            <a:ext cx="4094162" cy="2424699"/>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2"/>
          <p:cNvSpPr>
            <a:spLocks noGrp="1"/>
          </p:cNvSpPr>
          <p:nvPr>
            <p:ph sz="half" idx="10"/>
          </p:nvPr>
        </p:nvSpPr>
        <p:spPr>
          <a:xfrm>
            <a:off x="4779963" y="1368425"/>
            <a:ext cx="4133850" cy="5118100"/>
          </a:xfrm>
        </p:spPr>
        <p:txBody>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9781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rp-Black-3 content-right stacked">
    <p:spTree>
      <p:nvGrpSpPr>
        <p:cNvPr id="1" name=""/>
        <p:cNvGrpSpPr/>
        <p:nvPr/>
      </p:nvGrpSpPr>
      <p:grpSpPr>
        <a:xfrm>
          <a:off x="0" y="0"/>
          <a:ext cx="0" cy="0"/>
          <a:chOff x="0" y="0"/>
          <a:chExt cx="0" cy="0"/>
        </a:xfrm>
      </p:grpSpPr>
      <p:sp>
        <p:nvSpPr>
          <p:cNvPr id="2" name="Title 1"/>
          <p:cNvSpPr>
            <a:spLocks noGrp="1"/>
          </p:cNvSpPr>
          <p:nvPr>
            <p:ph type="title"/>
          </p:nvPr>
        </p:nvSpPr>
        <p:spPr>
          <a:xfrm>
            <a:off x="1098550" y="225425"/>
            <a:ext cx="7815263" cy="987619"/>
          </a:xfrm>
        </p:spPr>
        <p:txBody>
          <a:bodyPr/>
          <a:lstStyle/>
          <a:p>
            <a:r>
              <a:rPr lang="en-US" smtClean="0"/>
              <a:t>Click to edit Master title style</a:t>
            </a:r>
            <a:endParaRPr lang="en-US" dirty="0"/>
          </a:p>
        </p:txBody>
      </p:sp>
      <p:sp>
        <p:nvSpPr>
          <p:cNvPr id="3" name="Content Placeholder 5"/>
          <p:cNvSpPr>
            <a:spLocks noGrp="1"/>
          </p:cNvSpPr>
          <p:nvPr>
            <p:ph sz="quarter" idx="11"/>
          </p:nvPr>
        </p:nvSpPr>
        <p:spPr>
          <a:xfrm>
            <a:off x="4819651" y="1368425"/>
            <a:ext cx="4094162" cy="2424699"/>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5"/>
          <p:cNvSpPr>
            <a:spLocks noGrp="1"/>
          </p:cNvSpPr>
          <p:nvPr>
            <p:ph sz="quarter" idx="12"/>
          </p:nvPr>
        </p:nvSpPr>
        <p:spPr>
          <a:xfrm>
            <a:off x="4819651" y="4068176"/>
            <a:ext cx="4094162" cy="2424699"/>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2"/>
          <p:cNvSpPr>
            <a:spLocks noGrp="1"/>
          </p:cNvSpPr>
          <p:nvPr>
            <p:ph sz="half" idx="1"/>
          </p:nvPr>
        </p:nvSpPr>
        <p:spPr>
          <a:xfrm>
            <a:off x="228600" y="1368425"/>
            <a:ext cx="4133850" cy="512445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6501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rp-Blue-3 content-right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5"/>
          <p:cNvSpPr>
            <a:spLocks noGrp="1"/>
          </p:cNvSpPr>
          <p:nvPr>
            <p:ph sz="quarter" idx="11"/>
          </p:nvPr>
        </p:nvSpPr>
        <p:spPr>
          <a:xfrm>
            <a:off x="4819651" y="1368425"/>
            <a:ext cx="4094162" cy="2424699"/>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5"/>
          <p:cNvSpPr>
            <a:spLocks noGrp="1"/>
          </p:cNvSpPr>
          <p:nvPr>
            <p:ph sz="quarter" idx="12"/>
          </p:nvPr>
        </p:nvSpPr>
        <p:spPr>
          <a:xfrm>
            <a:off x="4819651" y="4068176"/>
            <a:ext cx="4094162" cy="2424699"/>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2"/>
          <p:cNvSpPr>
            <a:spLocks noGrp="1"/>
          </p:cNvSpPr>
          <p:nvPr>
            <p:ph sz="half" idx="1"/>
          </p:nvPr>
        </p:nvSpPr>
        <p:spPr>
          <a:xfrm>
            <a:off x="228600" y="1368425"/>
            <a:ext cx="4133850" cy="5124450"/>
          </a:xfrm>
        </p:spPr>
        <p:txBody>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72599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alpha val="85097"/>
          </a:srgbClr>
        </a:solidFill>
        <a:effectLst/>
      </p:bgPr>
    </p:bg>
    <p:spTree>
      <p:nvGrpSpPr>
        <p:cNvPr id="1" name=""/>
        <p:cNvGrpSpPr/>
        <p:nvPr/>
      </p:nvGrpSpPr>
      <p:grpSpPr>
        <a:xfrm>
          <a:off x="0" y="0"/>
          <a:ext cx="0" cy="0"/>
          <a:chOff x="0" y="0"/>
          <a:chExt cx="0" cy="0"/>
        </a:xfrm>
      </p:grpSpPr>
      <p:pic>
        <p:nvPicPr>
          <p:cNvPr id="1026" name="Picture 15" descr="EXPERIAN_1CLR-REVERSED_RGB.png"/>
          <p:cNvPicPr>
            <a:picLocks noChangeAspect="1"/>
          </p:cNvPicPr>
          <p:nvPr/>
        </p:nvPicPr>
        <p:blipFill>
          <a:blip r:embed="rId30" cstate="print">
            <a:extLst>
              <a:ext uri="{28A0092B-C50C-407E-A947-70E740481C1C}">
                <a14:useLocalDpi xmlns:a14="http://schemas.microsoft.com/office/drawing/2010/main" val="0"/>
              </a:ext>
            </a:extLst>
          </a:blip>
          <a:srcRect l="6354" t="17815" r="68883" b="19838"/>
          <a:stretch>
            <a:fillRect/>
          </a:stretch>
        </p:blipFill>
        <p:spPr bwMode="auto">
          <a:xfrm>
            <a:off x="300038" y="271463"/>
            <a:ext cx="6286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flipH="1">
            <a:off x="1" y="0"/>
            <a:ext cx="9144000" cy="1294228"/>
          </a:xfrm>
          <a:prstGeom prst="rect">
            <a:avLst/>
          </a:prstGeom>
          <a:gradFill flip="none" rotWithShape="1">
            <a:gsLst>
              <a:gs pos="0">
                <a:schemeClr val="tx1">
                  <a:tint val="66000"/>
                  <a:satMod val="160000"/>
                </a:schemeClr>
              </a:gs>
              <a:gs pos="20000">
                <a:schemeClr val="tx1">
                  <a:tint val="44500"/>
                  <a:satMod val="160000"/>
                </a:schemeClr>
              </a:gs>
              <a:gs pos="87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Title Placeholder 1"/>
          <p:cNvSpPr>
            <a:spLocks noGrp="1"/>
          </p:cNvSpPr>
          <p:nvPr>
            <p:ph type="title"/>
          </p:nvPr>
        </p:nvSpPr>
        <p:spPr bwMode="auto">
          <a:xfrm>
            <a:off x="1098550" y="225425"/>
            <a:ext cx="781526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28600" y="1368425"/>
            <a:ext cx="8685213"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32" name="Text Box 8"/>
          <p:cNvSpPr txBox="1">
            <a:spLocks noChangeArrowheads="1"/>
          </p:cNvSpPr>
          <p:nvPr/>
        </p:nvSpPr>
        <p:spPr bwMode="auto">
          <a:xfrm>
            <a:off x="8574088" y="6605588"/>
            <a:ext cx="339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90000"/>
              </a:lnSpc>
              <a:spcBef>
                <a:spcPct val="90000"/>
              </a:spcBef>
              <a:defRPr/>
            </a:pPr>
            <a:fld id="{71B702C7-BF56-4CC7-92AC-29E4A18F94E6}" type="slidenum">
              <a:rPr lang="en-US" sz="1000" smtClean="0">
                <a:cs typeface="Arial" pitchFamily="34" charset="0"/>
              </a:rPr>
              <a:pPr algn="r">
                <a:lnSpc>
                  <a:spcPct val="90000"/>
                </a:lnSpc>
                <a:spcBef>
                  <a:spcPct val="90000"/>
                </a:spcBef>
                <a:defRPr/>
              </a:pPr>
              <a:t>‹#›</a:t>
            </a:fld>
            <a:endParaRPr lang="en-US" sz="1000" smtClean="0">
              <a:cs typeface="Arial" pitchFamily="34" charset="0"/>
            </a:endParaRPr>
          </a:p>
        </p:txBody>
      </p:sp>
      <p:sp>
        <p:nvSpPr>
          <p:cNvPr id="1033" name="TextBox 12"/>
          <p:cNvSpPr txBox="1">
            <a:spLocks noChangeArrowheads="1"/>
          </p:cNvSpPr>
          <p:nvPr/>
        </p:nvSpPr>
        <p:spPr bwMode="auto">
          <a:xfrm>
            <a:off x="155575" y="6581775"/>
            <a:ext cx="8758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8738" indent="-58738" eaLnBrk="0" hangingPunct="0">
              <a:tabLst>
                <a:tab pos="58738" algn="l"/>
              </a:tabLst>
              <a:defRPr>
                <a:solidFill>
                  <a:schemeClr val="tx1"/>
                </a:solidFill>
                <a:latin typeface="Arial" pitchFamily="34" charset="0"/>
              </a:defRPr>
            </a:lvl1pPr>
            <a:lvl2pPr marL="742950" indent="-285750" eaLnBrk="0" hangingPunct="0">
              <a:tabLst>
                <a:tab pos="58738" algn="l"/>
              </a:tabLst>
              <a:defRPr>
                <a:solidFill>
                  <a:schemeClr val="tx1"/>
                </a:solidFill>
                <a:latin typeface="Arial" pitchFamily="34" charset="0"/>
              </a:defRPr>
            </a:lvl2pPr>
            <a:lvl3pPr marL="1143000" indent="-228600" eaLnBrk="0" hangingPunct="0">
              <a:tabLst>
                <a:tab pos="58738" algn="l"/>
              </a:tabLst>
              <a:defRPr>
                <a:solidFill>
                  <a:schemeClr val="tx1"/>
                </a:solidFill>
                <a:latin typeface="Arial" pitchFamily="34" charset="0"/>
              </a:defRPr>
            </a:lvl3pPr>
            <a:lvl4pPr marL="1600200" indent="-228600" eaLnBrk="0" hangingPunct="0">
              <a:tabLst>
                <a:tab pos="58738" algn="l"/>
              </a:tabLst>
              <a:defRPr>
                <a:solidFill>
                  <a:schemeClr val="tx1"/>
                </a:solidFill>
                <a:latin typeface="Arial" pitchFamily="34" charset="0"/>
              </a:defRPr>
            </a:lvl4pPr>
            <a:lvl5pPr marL="2057400" indent="-228600" eaLnBrk="0" hangingPunct="0">
              <a:tabLst>
                <a:tab pos="58738" algn="l"/>
              </a:tabLst>
              <a:defRPr>
                <a:solidFill>
                  <a:schemeClr val="tx1"/>
                </a:solidFill>
                <a:latin typeface="Arial" pitchFamily="34" charset="0"/>
              </a:defRPr>
            </a:lvl5pPr>
            <a:lvl6pPr marL="2514600" indent="-228600" eaLnBrk="0" fontAlgn="base" hangingPunct="0">
              <a:spcBef>
                <a:spcPct val="0"/>
              </a:spcBef>
              <a:spcAft>
                <a:spcPct val="0"/>
              </a:spcAft>
              <a:tabLst>
                <a:tab pos="58738" algn="l"/>
              </a:tabLst>
              <a:defRPr>
                <a:solidFill>
                  <a:schemeClr val="tx1"/>
                </a:solidFill>
                <a:latin typeface="Arial" pitchFamily="34" charset="0"/>
              </a:defRPr>
            </a:lvl6pPr>
            <a:lvl7pPr marL="2971800" indent="-228600" eaLnBrk="0" fontAlgn="base" hangingPunct="0">
              <a:spcBef>
                <a:spcPct val="0"/>
              </a:spcBef>
              <a:spcAft>
                <a:spcPct val="0"/>
              </a:spcAft>
              <a:tabLst>
                <a:tab pos="58738" algn="l"/>
              </a:tabLst>
              <a:defRPr>
                <a:solidFill>
                  <a:schemeClr val="tx1"/>
                </a:solidFill>
                <a:latin typeface="Arial" pitchFamily="34" charset="0"/>
              </a:defRPr>
            </a:lvl7pPr>
            <a:lvl8pPr marL="3429000" indent="-228600" eaLnBrk="0" fontAlgn="base" hangingPunct="0">
              <a:spcBef>
                <a:spcPct val="0"/>
              </a:spcBef>
              <a:spcAft>
                <a:spcPct val="0"/>
              </a:spcAft>
              <a:tabLst>
                <a:tab pos="58738" algn="l"/>
              </a:tabLst>
              <a:defRPr>
                <a:solidFill>
                  <a:schemeClr val="tx1"/>
                </a:solidFill>
                <a:latin typeface="Arial" pitchFamily="34" charset="0"/>
              </a:defRPr>
            </a:lvl8pPr>
            <a:lvl9pPr marL="3886200" indent="-228600" eaLnBrk="0" fontAlgn="base" hangingPunct="0">
              <a:spcBef>
                <a:spcPct val="0"/>
              </a:spcBef>
              <a:spcAft>
                <a:spcPct val="0"/>
              </a:spcAft>
              <a:tabLst>
                <a:tab pos="58738" algn="l"/>
              </a:tabLst>
              <a:defRPr>
                <a:solidFill>
                  <a:schemeClr val="tx1"/>
                </a:solidFill>
                <a:latin typeface="Arial" pitchFamily="34" charset="0"/>
              </a:defRPr>
            </a:lvl9pPr>
          </a:lstStyle>
          <a:p>
            <a:pPr eaLnBrk="1" hangingPunct="1">
              <a:defRPr/>
            </a:pPr>
            <a:r>
              <a:rPr lang="en-US" sz="600" dirty="0" smtClean="0"/>
              <a:t>©	2014 Experian Limited. All rights reserved.</a:t>
            </a:r>
            <a:br>
              <a:rPr lang="en-US" sz="600" dirty="0" smtClean="0"/>
            </a:br>
            <a:r>
              <a:rPr lang="en-US" sz="600" b="1" dirty="0" smtClean="0"/>
              <a:t>Experian Public.</a:t>
            </a:r>
          </a:p>
        </p:txBody>
      </p:sp>
      <p:pic>
        <p:nvPicPr>
          <p:cNvPr id="1034" name="Picture 2" descr="H:\Bambi &amp; Ter Share\logo symbol\png\Logo Symbol_2CLR_RGB.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31775" y="268288"/>
            <a:ext cx="6492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7962313" y="242988"/>
            <a:ext cx="957263" cy="409575"/>
          </a:xfrm>
          <a:prstGeom prst="rect">
            <a:avLst/>
          </a:prstGeom>
        </p:spPr>
      </p:pic>
    </p:spTree>
  </p:cSld>
  <p:clrMap bg1="dk1" tx1="lt1" bg2="dk2" tx2="lt2" accent1="accent1" accent2="accent2" accent3="accent3" accent4="accent4" accent5="accent5" accent6="accent6" hlink="hlink" folHlink="folHlink"/>
  <p:sldLayoutIdLst>
    <p:sldLayoutId id="2147483882"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83" r:id="rId24"/>
    <p:sldLayoutId id="2147483884" r:id="rId25"/>
    <p:sldLayoutId id="2147483885" r:id="rId26"/>
    <p:sldLayoutId id="2147483869" r:id="rId27"/>
    <p:sldLayoutId id="2147483870" r:id="rId28"/>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p:titleStyle>
    <p:bodyStyle>
      <a:lvl1pPr marL="280988" indent="-280988" algn="l" rtl="0" eaLnBrk="0" fontAlgn="base" hangingPunct="0">
        <a:lnSpc>
          <a:spcPct val="90000"/>
        </a:lnSpc>
        <a:spcBef>
          <a:spcPts val="600"/>
        </a:spcBef>
        <a:spcAft>
          <a:spcPts val="600"/>
        </a:spcAft>
        <a:buClr>
          <a:schemeClr val="bg2"/>
        </a:buClr>
        <a:buSzPct val="100000"/>
        <a:buFont typeface="Wingdings" pitchFamily="2" charset="2"/>
        <a:buChar char="§"/>
        <a:defRPr kern="1200">
          <a:solidFill>
            <a:srgbClr val="181818"/>
          </a:solidFill>
          <a:latin typeface="+mn-lt"/>
          <a:ea typeface="+mn-ea"/>
          <a:cs typeface="+mn-cs"/>
        </a:defRPr>
      </a:lvl1pPr>
      <a:lvl2pPr marL="742950" indent="-285750" algn="l" rtl="0" eaLnBrk="0" fontAlgn="base" hangingPunct="0">
        <a:lnSpc>
          <a:spcPct val="90000"/>
        </a:lnSpc>
        <a:spcBef>
          <a:spcPts val="600"/>
        </a:spcBef>
        <a:spcAft>
          <a:spcPts val="600"/>
        </a:spcAft>
        <a:buClr>
          <a:schemeClr val="bg2"/>
        </a:buClr>
        <a:buSzPct val="50000"/>
        <a:buFont typeface="Arial" pitchFamily="34" charset="0"/>
        <a:buChar char="►"/>
        <a:defRPr kern="1200">
          <a:solidFill>
            <a:srgbClr val="181818"/>
          </a:solidFill>
          <a:latin typeface="+mn-lt"/>
          <a:ea typeface="+mn-ea"/>
          <a:cs typeface="+mn-cs"/>
        </a:defRPr>
      </a:lvl2pPr>
      <a:lvl3pPr marL="1143000" indent="-228600" algn="l" rtl="0" eaLnBrk="0" fontAlgn="base" hangingPunct="0">
        <a:lnSpc>
          <a:spcPct val="90000"/>
        </a:lnSpc>
        <a:spcBef>
          <a:spcPts val="600"/>
        </a:spcBef>
        <a:spcAft>
          <a:spcPts val="600"/>
        </a:spcAft>
        <a:buClr>
          <a:schemeClr val="bg2"/>
        </a:buClr>
        <a:buSzPct val="70000"/>
        <a:buFont typeface="Arial" pitchFamily="34" charset="0"/>
        <a:buChar char="●"/>
        <a:defRPr kern="1200">
          <a:solidFill>
            <a:srgbClr val="181818"/>
          </a:solidFill>
          <a:latin typeface="+mn-lt"/>
          <a:ea typeface="+mn-ea"/>
          <a:cs typeface="+mn-cs"/>
        </a:defRPr>
      </a:lvl3pPr>
      <a:lvl4pPr marL="1600200" indent="-228600" algn="l" rtl="0" eaLnBrk="0" fontAlgn="base" hangingPunct="0">
        <a:lnSpc>
          <a:spcPct val="90000"/>
        </a:lnSpc>
        <a:spcBef>
          <a:spcPts val="600"/>
        </a:spcBef>
        <a:spcAft>
          <a:spcPts val="600"/>
        </a:spcAft>
        <a:buClr>
          <a:schemeClr val="bg2"/>
        </a:buClr>
        <a:buSzPct val="50000"/>
        <a:buFont typeface="Arial" pitchFamily="34" charset="0"/>
        <a:buChar char="▲"/>
        <a:defRPr kern="1200">
          <a:solidFill>
            <a:srgbClr val="181818"/>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96D67FE7-3E9C-4796-8E66-F2706E65ED61}" type="datetimeFigureOut">
              <a:rPr lang="en-GB"/>
              <a:pPr>
                <a:defRPr/>
              </a:pPr>
              <a:t>26/03/2015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091031F3-D83A-400B-831C-9C9A6E14363C}" type="slidenum">
              <a:rPr lang="en-GB"/>
              <a:pPr>
                <a:defRPr/>
              </a:pPr>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62313" y="242988"/>
            <a:ext cx="957263" cy="409575"/>
          </a:xfrm>
          <a:prstGeom prst="rect">
            <a:avLst/>
          </a:prstGeom>
        </p:spPr>
      </p:pic>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0.xml"/><Relationship Id="rId5" Type="http://schemas.openxmlformats.org/officeDocument/2006/relationships/image" Target="../media/image17.emf"/><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0.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0.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0.xml"/><Relationship Id="rId5" Type="http://schemas.openxmlformats.org/officeDocument/2006/relationships/image" Target="../media/image34.emf"/><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40.emf"/><Relationship Id="rId4" Type="http://schemas.openxmlformats.org/officeDocument/2006/relationships/image" Target="../media/image3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noProof="0" dirty="0" smtClean="0"/>
          </a:p>
          <a:p>
            <a:endParaRPr lang="en-GB" noProof="0" dirty="0"/>
          </a:p>
          <a:p>
            <a:endParaRPr lang="en-GB" noProof="0" dirty="0" smtClean="0"/>
          </a:p>
          <a:p>
            <a:pPr marL="0" indent="0" algn="ctr">
              <a:buNone/>
            </a:pPr>
            <a:r>
              <a:rPr lang="en-GB" sz="2400" b="1" noProof="0" dirty="0">
                <a:latin typeface="Calibri" panose="020F0502020204030204" pitchFamily="34" charset="0"/>
                <a:ea typeface="Calibri" panose="020F0502020204030204" pitchFamily="34" charset="0"/>
                <a:cs typeface="Times New Roman" panose="02020603050405020304" pitchFamily="18" charset="0"/>
              </a:rPr>
              <a:t>Department for Business, Innovation and Skills </a:t>
            </a:r>
            <a:endParaRPr lang="en-GB" sz="2400" b="1" noProof="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GB" sz="2400" b="1" noProof="0" dirty="0">
              <a:latin typeface="Calibri" panose="020F0502020204030204" pitchFamily="34" charset="0"/>
              <a:cs typeface="Times New Roman" panose="02020603050405020304" pitchFamily="18" charset="0"/>
            </a:endParaRPr>
          </a:p>
          <a:p>
            <a:pPr marL="0" indent="0" algn="ctr">
              <a:buNone/>
            </a:pPr>
            <a:r>
              <a:rPr lang="en-GB" sz="2400" noProof="0" dirty="0" smtClean="0"/>
              <a:t>Analysis </a:t>
            </a:r>
            <a:r>
              <a:rPr lang="en-GB" sz="2400" noProof="0" dirty="0"/>
              <a:t>of </a:t>
            </a:r>
            <a:r>
              <a:rPr lang="en-GB" sz="2400" noProof="0" dirty="0" smtClean="0"/>
              <a:t>Cash </a:t>
            </a:r>
            <a:r>
              <a:rPr lang="en-GB" sz="2400" noProof="0" dirty="0"/>
              <a:t>R</a:t>
            </a:r>
            <a:r>
              <a:rPr lang="en-GB" sz="2400" noProof="0" dirty="0" smtClean="0"/>
              <a:t>etention Behaviour </a:t>
            </a:r>
            <a:r>
              <a:rPr lang="en-GB" sz="2400" noProof="0" dirty="0" smtClean="0"/>
              <a:t>of </a:t>
            </a:r>
            <a:r>
              <a:rPr lang="en-GB" sz="2400" noProof="0" dirty="0"/>
              <a:t>PNFCs </a:t>
            </a:r>
            <a:br>
              <a:rPr lang="en-GB" sz="2400" noProof="0" dirty="0"/>
            </a:br>
            <a:endParaRPr lang="en-GB" sz="2400" noProof="0" dirty="0" smtClean="0"/>
          </a:p>
          <a:p>
            <a:pPr marL="0" indent="0" algn="ctr">
              <a:buNone/>
            </a:pPr>
            <a:r>
              <a:rPr lang="en-GB" sz="1400" dirty="0" smtClean="0"/>
              <a:t>March </a:t>
            </a:r>
            <a:r>
              <a:rPr lang="en-GB" sz="1400" noProof="0" dirty="0" smtClean="0"/>
              <a:t>2015</a:t>
            </a:r>
            <a:endParaRPr lang="en-GB" sz="1400" noProof="0" dirty="0"/>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191" b="40559" l="5696" r="38161">
                        <a14:foregroundMark x1="14890" y1="12766" x2="13995" y2="7580"/>
                        <a14:foregroundMark x1="15297" y1="5452" x2="15297" y2="5452"/>
                        <a14:foregroundMark x1="16762" y1="4255" x2="16762" y2="4255"/>
                        <a14:foregroundMark x1="18308" y1="3457" x2="19365" y2="6383"/>
                        <a14:foregroundMark x1="19040" y1="9309" x2="19040" y2="9309"/>
                        <a14:foregroundMark x1="19365" y1="11436" x2="19365" y2="11436"/>
                        <a14:foregroundMark x1="18226" y1="12766" x2="18226" y2="12766"/>
                        <a14:foregroundMark x1="21644" y1="16489" x2="21644" y2="16489"/>
                        <a14:foregroundMark x1="22620" y1="21144" x2="22620" y2="21144"/>
                        <a14:foregroundMark x1="20830" y1="22872" x2="19528" y2="19548"/>
                        <a14:foregroundMark x1="9113" y1="27394" x2="9113" y2="27394"/>
                        <a14:foregroundMark x1="9113" y1="23271" x2="9113" y2="23271"/>
                        <a14:foregroundMark x1="8788" y1="19415" x2="8788" y2="19415"/>
                        <a14:foregroundMark x1="8381" y1="17686" x2="8381" y2="17686"/>
                        <a14:foregroundMark x1="16273" y1="33511" x2="16273" y2="33511"/>
                        <a14:foregroundMark x1="18959" y1="31782" x2="18959" y2="31782"/>
                        <a14:foregroundMark x1="15460" y1="26197" x2="15460" y2="26197"/>
                        <a14:backgroundMark x1="12531" y1="10106" x2="12531" y2="10106"/>
                        <a14:backgroundMark x1="13832" y1="11569" x2="13832" y2="11569"/>
                        <a14:backgroundMark x1="16436" y1="13963" x2="16436" y2="13963"/>
                        <a14:backgroundMark x1="14565" y1="12367" x2="14565" y2="12367"/>
                        <a14:backgroundMark x1="17982" y1="5053" x2="17982" y2="5053"/>
                        <a14:backgroundMark x1="18226" y1="5585" x2="18226" y2="5585"/>
                        <a14:backgroundMark x1="14321" y1="8378" x2="14321" y2="8378"/>
                        <a14:backgroundMark x1="14565" y1="11303" x2="14565" y2="11303"/>
                        <a14:backgroundMark x1="14890" y1="11303" x2="14890" y2="11303"/>
                        <a14:backgroundMark x1="15216" y1="12367" x2="15216" y2="12367"/>
                        <a14:backgroundMark x1="15378" y1="13165" x2="14239" y2="11436"/>
                        <a14:backgroundMark x1="14727" y1="10505" x2="13751" y2="5585"/>
                        <a14:backgroundMark x1="14646" y1="11037" x2="14239" y2="7846"/>
                        <a14:backgroundMark x1="14158" y1="9176" x2="14158" y2="9176"/>
                        <a14:backgroundMark x1="13914" y1="7846" x2="14809" y2="11170"/>
                        <a14:backgroundMark x1="18226" y1="5452" x2="19772" y2="5851"/>
                        <a14:backgroundMark x1="18714" y1="4255" x2="18714" y2="4255"/>
                        <a14:backgroundMark x1="18389" y1="3856" x2="18389" y2="3856"/>
                        <a14:backgroundMark x1="18063" y1="3590" x2="20098" y2="6383"/>
                      </a14:backgroundRemoval>
                    </a14:imgEffect>
                  </a14:imgLayer>
                </a14:imgProps>
              </a:ext>
              <a:ext uri="{28A0092B-C50C-407E-A947-70E740481C1C}">
                <a14:useLocalDpi xmlns:a14="http://schemas.microsoft.com/office/drawing/2010/main" val="0"/>
              </a:ext>
            </a:extLst>
          </a:blip>
          <a:srcRect l="5249" r="68359" b="59405"/>
          <a:stretch/>
        </p:blipFill>
        <p:spPr>
          <a:xfrm>
            <a:off x="1098549" y="2523392"/>
            <a:ext cx="560254" cy="527540"/>
          </a:xfrm>
          <a:prstGeom prst="rect">
            <a:avLst/>
          </a:prstGeom>
        </p:spPr>
      </p:pic>
    </p:spTree>
    <p:extLst>
      <p:ext uri="{BB962C8B-B14F-4D97-AF65-F5344CB8AC3E}">
        <p14:creationId xmlns:p14="http://schemas.microsoft.com/office/powerpoint/2010/main" val="4117213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8941" y="225425"/>
            <a:ext cx="7815263" cy="998463"/>
          </a:xfrm>
        </p:spPr>
        <p:txBody>
          <a:bodyPr/>
          <a:lstStyle/>
          <a:p>
            <a:r>
              <a:rPr lang="en-GB" sz="1800" noProof="0" dirty="0" smtClean="0">
                <a:solidFill>
                  <a:srgbClr val="0070C0"/>
                </a:solidFill>
              </a:rPr>
              <a:t>                      INTRODUCING INDUSTRY SECTOR</a:t>
            </a:r>
            <a:br>
              <a:rPr lang="en-GB" sz="1800" noProof="0" dirty="0" smtClean="0">
                <a:solidFill>
                  <a:srgbClr val="0070C0"/>
                </a:solidFill>
              </a:rPr>
            </a:br>
            <a:r>
              <a:rPr lang="en-GB" sz="1400" noProof="0" dirty="0">
                <a:solidFill>
                  <a:srgbClr val="0070C0"/>
                </a:solidFill>
              </a:rPr>
              <a:t>H</a:t>
            </a:r>
            <a:r>
              <a:rPr lang="en-GB" sz="1400" noProof="0" dirty="0" smtClean="0">
                <a:solidFill>
                  <a:srgbClr val="0070C0"/>
                </a:solidFill>
              </a:rPr>
              <a:t>ighly populated sectors such as agriculture have low average balances per </a:t>
            </a:r>
            <a:br>
              <a:rPr lang="en-GB" sz="1400" noProof="0" dirty="0" smtClean="0">
                <a:solidFill>
                  <a:srgbClr val="0070C0"/>
                </a:solidFill>
              </a:rPr>
            </a:br>
            <a:r>
              <a:rPr lang="en-GB" sz="1400" noProof="0" dirty="0" smtClean="0">
                <a:solidFill>
                  <a:srgbClr val="0070C0"/>
                </a:solidFill>
              </a:rPr>
              <a:t>firm. Sectors with the highest average balances, such as pharmaceuticals, </a:t>
            </a:r>
            <a:br>
              <a:rPr lang="en-GB" sz="1400" noProof="0" dirty="0" smtClean="0">
                <a:solidFill>
                  <a:srgbClr val="0070C0"/>
                </a:solidFill>
              </a:rPr>
            </a:br>
            <a:r>
              <a:rPr lang="en-GB" sz="1400" noProof="0" dirty="0" smtClean="0">
                <a:solidFill>
                  <a:srgbClr val="0070C0"/>
                </a:solidFill>
              </a:rPr>
              <a:t>have few but very large firms and very high average cash balances.</a:t>
            </a:r>
            <a:br>
              <a:rPr lang="en-GB" sz="1400" noProof="0" dirty="0" smtClean="0">
                <a:solidFill>
                  <a:srgbClr val="0070C0"/>
                </a:solidFill>
              </a:rPr>
            </a:br>
            <a:r>
              <a:rPr lang="en-GB" sz="1400" noProof="0" dirty="0" smtClean="0">
                <a:solidFill>
                  <a:srgbClr val="0070C0"/>
                </a:solidFill>
              </a:rPr>
              <a:t>                                                                                   			</a:t>
            </a:r>
            <a:r>
              <a:rPr lang="en-GB" sz="1100" noProof="0" dirty="0" smtClean="0">
                <a:solidFill>
                  <a:srgbClr val="00B050"/>
                </a:solidFill>
              </a:rPr>
              <a:t>2012 data </a:t>
            </a:r>
            <a:br>
              <a:rPr lang="en-GB" sz="1100" noProof="0" dirty="0" smtClean="0">
                <a:solidFill>
                  <a:srgbClr val="00B050"/>
                </a:solidFill>
              </a:rPr>
            </a:br>
            <a:endParaRPr lang="en-GB" sz="1100" noProof="0" dirty="0">
              <a:solidFill>
                <a:srgbClr val="00B050"/>
              </a:solidFill>
            </a:endParaRPr>
          </a:p>
        </p:txBody>
      </p:sp>
      <p:sp>
        <p:nvSpPr>
          <p:cNvPr id="9" name="TextBox 8"/>
          <p:cNvSpPr txBox="1"/>
          <p:nvPr/>
        </p:nvSpPr>
        <p:spPr>
          <a:xfrm>
            <a:off x="1230923" y="6110653"/>
            <a:ext cx="5820508" cy="461665"/>
          </a:xfrm>
          <a:prstGeom prst="rect">
            <a:avLst/>
          </a:prstGeom>
          <a:noFill/>
        </p:spPr>
        <p:txBody>
          <a:bodyPr wrap="square" rtlCol="0">
            <a:spAutoFit/>
          </a:bodyPr>
          <a:lstStyle/>
          <a:p>
            <a:r>
              <a:rPr lang="en-US" sz="800" dirty="0" smtClean="0"/>
              <a:t>*69-way BIS grouping</a:t>
            </a:r>
          </a:p>
          <a:p>
            <a:r>
              <a:rPr lang="en-US" sz="800" dirty="0" smtClean="0"/>
              <a:t>** not including “Holding Companies”</a:t>
            </a:r>
          </a:p>
          <a:p>
            <a:endParaRPr lang="en-GB" sz="800" dirty="0"/>
          </a:p>
        </p:txBody>
      </p:sp>
      <p:graphicFrame>
        <p:nvGraphicFramePr>
          <p:cNvPr id="20" name="Content Placeholder 19"/>
          <p:cNvGraphicFramePr>
            <a:graphicFrameLocks noGrp="1"/>
          </p:cNvGraphicFramePr>
          <p:nvPr>
            <p:ph sz="half" idx="1"/>
            <p:extLst>
              <p:ext uri="{D42A27DB-BD31-4B8C-83A1-F6EECF244321}">
                <p14:modId xmlns:p14="http://schemas.microsoft.com/office/powerpoint/2010/main" val="3211739884"/>
              </p:ext>
            </p:extLst>
          </p:nvPr>
        </p:nvGraphicFramePr>
        <p:xfrm>
          <a:off x="989158" y="1402776"/>
          <a:ext cx="7500216" cy="4603167"/>
        </p:xfrm>
        <a:graphic>
          <a:graphicData uri="http://schemas.openxmlformats.org/drawingml/2006/table">
            <a:tbl>
              <a:tblPr/>
              <a:tblGrid>
                <a:gridCol w="1088045"/>
                <a:gridCol w="2259022"/>
                <a:gridCol w="875744"/>
                <a:gridCol w="928820"/>
                <a:gridCol w="875744"/>
                <a:gridCol w="835937"/>
                <a:gridCol w="636904"/>
              </a:tblGrid>
              <a:tr h="585777">
                <a:tc>
                  <a:txBody>
                    <a:bodyPr/>
                    <a:lstStyle/>
                    <a:p>
                      <a:pPr algn="l" fontAlgn="t"/>
                      <a:r>
                        <a:rPr lang="en-GB" sz="1600" b="1" i="0" u="none" strike="noStrike" dirty="0">
                          <a:solidFill>
                            <a:srgbClr val="FFFFFF"/>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t"/>
                      <a:r>
                        <a:rPr lang="en-GB" sz="1600" b="1" i="0" u="none" strike="noStrike">
                          <a:solidFill>
                            <a:srgbClr val="FFFFFF"/>
                          </a:solidFill>
                          <a:effectLst/>
                          <a:latin typeface="Calibri" panose="020F0502020204030204" pitchFamily="34" charset="0"/>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t"/>
                      <a:r>
                        <a:rPr lang="en-GB" sz="1600" b="1" i="0" u="none" strike="noStrike">
                          <a:solidFill>
                            <a:srgbClr val="FFFFFF"/>
                          </a:solidFill>
                          <a:effectLst/>
                          <a:latin typeface="Calibri" panose="020F0502020204030204" pitchFamily="34" charset="0"/>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t"/>
                      <a:r>
                        <a:rPr lang="en-GB" sz="1600" b="1" i="0" u="none" strike="noStrike">
                          <a:solidFill>
                            <a:srgbClr val="FFFFFF"/>
                          </a:solidFill>
                          <a:effectLst/>
                          <a:latin typeface="Calibri" panose="020F0502020204030204" pitchFamily="34" charset="0"/>
                        </a:rPr>
                        <a:t> </a:t>
                      </a:r>
                    </a:p>
                  </a:txBody>
                  <a:tcPr marL="9525" marR="9525" marT="9525" marB="0">
                    <a:lnL>
                      <a:noFill/>
                    </a:lnL>
                    <a:lnR w="19050" cap="flat" cmpd="sng" algn="ctr">
                      <a:solidFill>
                        <a:srgbClr val="FFFF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t"/>
                      <a:r>
                        <a:rPr lang="en-GB" sz="1600" b="1" i="0" u="none" strike="noStrike">
                          <a:solidFill>
                            <a:srgbClr val="FFFF00"/>
                          </a:solidFill>
                          <a:effectLst/>
                          <a:latin typeface="Calibri" panose="020F0502020204030204" pitchFamily="34" charset="0"/>
                        </a:rPr>
                        <a:t>Sorted by:</a:t>
                      </a:r>
                    </a:p>
                  </a:txBody>
                  <a:tcPr marL="9525" marR="9525"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a:noFill/>
                    </a:lnB>
                    <a:solidFill>
                      <a:srgbClr val="000000"/>
                    </a:solidFill>
                  </a:tcPr>
                </a:tc>
                <a:tc>
                  <a:txBody>
                    <a:bodyPr/>
                    <a:lstStyle/>
                    <a:p>
                      <a:pPr algn="ctr" fontAlgn="t"/>
                      <a:r>
                        <a:rPr lang="en-GB" sz="1600" b="1" i="0" u="none" strike="noStrike">
                          <a:solidFill>
                            <a:srgbClr val="FFFFFF"/>
                          </a:solidFill>
                          <a:effectLst/>
                          <a:latin typeface="Calibri" panose="020F0502020204030204" pitchFamily="34" charset="0"/>
                        </a:rPr>
                        <a:t> </a:t>
                      </a:r>
                    </a:p>
                  </a:txBody>
                  <a:tcPr marL="9525" marR="9525" marT="9525" marB="0">
                    <a:lnL w="19050" cap="flat" cmpd="sng" algn="ctr">
                      <a:solidFill>
                        <a:srgbClr val="FFFF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t"/>
                      <a:endParaRPr lang="en-GB"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r>
              <a:tr h="628420">
                <a:tc>
                  <a:txBody>
                    <a:bodyPr/>
                    <a:lstStyle/>
                    <a:p>
                      <a:pPr algn="l" fontAlgn="t"/>
                      <a:r>
                        <a:rPr lang="en-GB" sz="1600" b="1" i="0" u="none" strike="noStrike">
                          <a:solidFill>
                            <a:srgbClr val="FFFFFF"/>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t"/>
                      <a:r>
                        <a:rPr lang="en-GB" sz="1600" b="1" i="0" u="none" strike="noStrike">
                          <a:solidFill>
                            <a:srgbClr val="FFFFFF"/>
                          </a:solidFill>
                          <a:effectLst/>
                          <a:latin typeface="Calibri" panose="020F0502020204030204" pitchFamily="34" charset="0"/>
                        </a:rPr>
                        <a:t>Sector</a:t>
                      </a:r>
                    </a:p>
                  </a:txBody>
                  <a:tcPr marL="9525" marR="9525" marT="9525" marB="0">
                    <a:lnL>
                      <a:noFill/>
                    </a:lnL>
                    <a:lnR>
                      <a:noFill/>
                    </a:lnR>
                    <a:lnT>
                      <a:noFill/>
                    </a:lnT>
                    <a:lnB>
                      <a:noFill/>
                    </a:lnB>
                    <a:solidFill>
                      <a:srgbClr val="000000"/>
                    </a:solidFill>
                  </a:tcPr>
                </a:tc>
                <a:tc>
                  <a:txBody>
                    <a:bodyPr/>
                    <a:lstStyle/>
                    <a:p>
                      <a:pPr algn="ctr" fontAlgn="t"/>
                      <a:r>
                        <a:rPr lang="en-GB" sz="1600" b="1" i="0" u="none" strike="noStrike">
                          <a:solidFill>
                            <a:srgbClr val="FFFFFF"/>
                          </a:solidFill>
                          <a:effectLst/>
                          <a:latin typeface="Calibri" panose="020F0502020204030204" pitchFamily="34" charset="0"/>
                        </a:rPr>
                        <a:t>Number</a:t>
                      </a:r>
                      <a:br>
                        <a:rPr lang="en-GB" sz="1600" b="1" i="0" u="none" strike="noStrike">
                          <a:solidFill>
                            <a:srgbClr val="FFFFFF"/>
                          </a:solidFill>
                          <a:effectLst/>
                          <a:latin typeface="Calibri" panose="020F0502020204030204" pitchFamily="34" charset="0"/>
                        </a:rPr>
                      </a:br>
                      <a:r>
                        <a:rPr lang="en-GB" sz="1600" b="1" i="0" u="none" strike="noStrike">
                          <a:solidFill>
                            <a:srgbClr val="FFFFFF"/>
                          </a:solidFill>
                          <a:effectLst/>
                          <a:latin typeface="Calibri" panose="020F0502020204030204" pitchFamily="34" charset="0"/>
                        </a:rPr>
                        <a:t>of firms</a:t>
                      </a:r>
                    </a:p>
                  </a:txBody>
                  <a:tcPr marL="9525" marR="9525" marT="9525" marB="0">
                    <a:lnL>
                      <a:noFill/>
                    </a:lnL>
                    <a:lnR>
                      <a:noFill/>
                    </a:lnR>
                    <a:lnT>
                      <a:noFill/>
                    </a:lnT>
                    <a:lnB>
                      <a:noFill/>
                    </a:lnB>
                    <a:solidFill>
                      <a:srgbClr val="000000"/>
                    </a:solidFill>
                  </a:tcPr>
                </a:tc>
                <a:tc>
                  <a:txBody>
                    <a:bodyPr/>
                    <a:lstStyle/>
                    <a:p>
                      <a:pPr algn="ctr" fontAlgn="t"/>
                      <a:r>
                        <a:rPr lang="en-GB" sz="1600" b="1" i="0" u="none" strike="noStrike">
                          <a:solidFill>
                            <a:srgbClr val="FFFFFF"/>
                          </a:solidFill>
                          <a:effectLst/>
                          <a:latin typeface="Calibri" panose="020F0502020204030204" pitchFamily="34" charset="0"/>
                        </a:rPr>
                        <a:t>Total cash</a:t>
                      </a:r>
                    </a:p>
                  </a:txBody>
                  <a:tcPr marL="9525" marR="9525" marT="9525" marB="0">
                    <a:lnL>
                      <a:noFill/>
                    </a:lnL>
                    <a:lnR w="19050" cap="flat" cmpd="sng" algn="ctr">
                      <a:solidFill>
                        <a:srgbClr val="FFFF00"/>
                      </a:solidFill>
                      <a:prstDash val="solid"/>
                      <a:round/>
                      <a:headEnd type="none" w="med" len="med"/>
                      <a:tailEnd type="none" w="med" len="med"/>
                    </a:lnR>
                    <a:lnT>
                      <a:noFill/>
                    </a:lnT>
                    <a:lnB>
                      <a:noFill/>
                    </a:lnB>
                    <a:solidFill>
                      <a:srgbClr val="000000"/>
                    </a:solidFill>
                  </a:tcPr>
                </a:tc>
                <a:tc>
                  <a:txBody>
                    <a:bodyPr/>
                    <a:lstStyle/>
                    <a:p>
                      <a:pPr algn="ctr" fontAlgn="t"/>
                      <a:r>
                        <a:rPr lang="en-GB" sz="1600" b="1" i="0" u="none" strike="noStrike">
                          <a:solidFill>
                            <a:srgbClr val="FFFF00"/>
                          </a:solidFill>
                          <a:effectLst/>
                          <a:latin typeface="Calibri" panose="020F0502020204030204" pitchFamily="34" charset="0"/>
                        </a:rPr>
                        <a:t>Average</a:t>
                      </a:r>
                      <a:br>
                        <a:rPr lang="en-GB" sz="1600" b="1" i="0" u="none" strike="noStrike">
                          <a:solidFill>
                            <a:srgbClr val="FFFF00"/>
                          </a:solidFill>
                          <a:effectLst/>
                          <a:latin typeface="Calibri" panose="020F0502020204030204" pitchFamily="34" charset="0"/>
                        </a:rPr>
                      </a:br>
                      <a:r>
                        <a:rPr lang="en-GB" sz="1600" b="1" i="0" u="none" strike="noStrike">
                          <a:solidFill>
                            <a:srgbClr val="FFFF00"/>
                          </a:solidFill>
                          <a:effectLst/>
                          <a:latin typeface="Calibri" panose="020F0502020204030204" pitchFamily="34" charset="0"/>
                        </a:rPr>
                        <a:t>cash</a:t>
                      </a:r>
                    </a:p>
                  </a:txBody>
                  <a:tcPr marL="9525" marR="9525"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a:noFill/>
                    </a:lnT>
                    <a:lnB>
                      <a:noFill/>
                    </a:lnB>
                    <a:solidFill>
                      <a:srgbClr val="000000"/>
                    </a:solidFill>
                  </a:tcPr>
                </a:tc>
                <a:tc>
                  <a:txBody>
                    <a:bodyPr/>
                    <a:lstStyle/>
                    <a:p>
                      <a:pPr algn="ctr" fontAlgn="t"/>
                      <a:r>
                        <a:rPr lang="en-GB" sz="1600" b="1" i="0" u="none" strike="noStrike" dirty="0">
                          <a:solidFill>
                            <a:srgbClr val="FFFFFF"/>
                          </a:solidFill>
                          <a:effectLst/>
                          <a:latin typeface="Calibri" panose="020F0502020204030204" pitchFamily="34" charset="0"/>
                        </a:rPr>
                        <a:t>A</a:t>
                      </a:r>
                      <a:r>
                        <a:rPr lang="en-GB" sz="1600" b="1" i="0" u="none" strike="noStrike" dirty="0" smtClean="0">
                          <a:solidFill>
                            <a:srgbClr val="FFFFFF"/>
                          </a:solidFill>
                          <a:effectLst/>
                          <a:latin typeface="Calibri" panose="020F0502020204030204" pitchFamily="34" charset="0"/>
                        </a:rPr>
                        <a:t>s </a:t>
                      </a:r>
                      <a:r>
                        <a:rPr lang="en-GB" sz="1600" b="1" i="0" u="none" strike="noStrike" dirty="0">
                          <a:solidFill>
                            <a:srgbClr val="FFFFFF"/>
                          </a:solidFill>
                          <a:effectLst/>
                          <a:latin typeface="Calibri" panose="020F0502020204030204" pitchFamily="34" charset="0"/>
                        </a:rPr>
                        <a:t>% of sales</a:t>
                      </a:r>
                    </a:p>
                  </a:txBody>
                  <a:tcPr marL="9525" marR="9525" marT="9525" marB="0">
                    <a:lnL w="19050" cap="flat" cmpd="sng" algn="ctr">
                      <a:solidFill>
                        <a:srgbClr val="FFFF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t"/>
                      <a:endParaRPr lang="en-GB" sz="1100" b="1"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r>
              <a:tr h="314209">
                <a:tc>
                  <a:txBody>
                    <a:bodyPr/>
                    <a:lstStyle/>
                    <a:p>
                      <a:pPr algn="l" fontAlgn="t"/>
                      <a:r>
                        <a:rPr lang="en-GB" sz="1600" b="1" i="0" u="sng" strike="noStrike" dirty="0">
                          <a:solidFill>
                            <a:srgbClr val="000000"/>
                          </a:solidFill>
                          <a:effectLst/>
                          <a:latin typeface="Calibri" panose="020F0502020204030204" pitchFamily="34" charset="0"/>
                        </a:rPr>
                        <a:t>Top 3</a:t>
                      </a:r>
                      <a:r>
                        <a:rPr lang="en-GB" sz="1200" b="1" i="0" u="none" strike="noStrike" dirty="0">
                          <a:solidFill>
                            <a:srgbClr val="000000"/>
                          </a:solidFill>
                          <a:effectLst/>
                          <a:latin typeface="Calibri" panose="020F0502020204030204" pitchFamily="34" charset="0"/>
                        </a:rPr>
                        <a:t>*</a:t>
                      </a:r>
                      <a:endParaRPr lang="en-GB" sz="1600" b="1"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l" fontAlgn="t"/>
                      <a:r>
                        <a:rPr lang="en-GB" sz="1600" b="1" i="0" u="none" strike="noStrike" dirty="0" smtClean="0">
                          <a:solidFill>
                            <a:srgbClr val="000000"/>
                          </a:solidFill>
                          <a:effectLst/>
                          <a:latin typeface="Calibri" panose="020F0502020204030204" pitchFamily="34" charset="0"/>
                        </a:rPr>
                        <a:t>Pharmaceuticals</a:t>
                      </a:r>
                      <a:endParaRPr lang="en-GB" sz="1600" b="1" i="0" u="none" strike="noStrike" dirty="0">
                        <a:solidFill>
                          <a:srgbClr val="000000"/>
                        </a:solidFill>
                        <a:effectLst/>
                        <a:latin typeface="Calibri" panose="020F0502020204030204" pitchFamily="34" charset="0"/>
                      </a:endParaRP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en-GB" sz="1600" b="1" i="0" u="none" strike="noStrike">
                          <a:solidFill>
                            <a:srgbClr val="000000"/>
                          </a:solidFill>
                          <a:effectLst/>
                          <a:latin typeface="Calibri" panose="020F0502020204030204" pitchFamily="34" charset="0"/>
                        </a:rPr>
                        <a:t>1k</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en-GB" sz="1600" b="1" i="0" u="none" strike="noStrike" dirty="0">
                          <a:solidFill>
                            <a:srgbClr val="000000"/>
                          </a:solidFill>
                          <a:effectLst/>
                          <a:latin typeface="Calibri" panose="020F0502020204030204" pitchFamily="34" charset="0"/>
                        </a:rPr>
                        <a:t>£</a:t>
                      </a:r>
                      <a:r>
                        <a:rPr lang="en-GB" sz="1600" b="1" i="0" u="none" strike="noStrike" dirty="0" smtClean="0">
                          <a:solidFill>
                            <a:srgbClr val="000000"/>
                          </a:solidFill>
                          <a:effectLst/>
                          <a:latin typeface="Calibri" panose="020F0502020204030204" pitchFamily="34" charset="0"/>
                        </a:rPr>
                        <a:t>1.4bn</a:t>
                      </a:r>
                      <a:endParaRPr lang="en-GB" sz="1600" b="1" i="0" u="none" strike="noStrike" dirty="0">
                        <a:solidFill>
                          <a:srgbClr val="000000"/>
                        </a:solidFill>
                        <a:effectLst/>
                        <a:latin typeface="Calibri" panose="020F0502020204030204" pitchFamily="34" charset="0"/>
                      </a:endParaRPr>
                    </a:p>
                  </a:txBody>
                  <a:tcPr marL="9525" marR="9525" marT="9525" marB="0">
                    <a:lnL w="6350" cap="flat" cmpd="sng" algn="ctr">
                      <a:solidFill>
                        <a:srgbClr val="FFFFFF"/>
                      </a:solidFill>
                      <a:prstDash val="solid"/>
                      <a:round/>
                      <a:headEnd type="none" w="med" len="med"/>
                      <a:tailEnd type="none" w="med" len="med"/>
                    </a:lnL>
                    <a:lnR w="19050" cap="flat" cmpd="sng" algn="ctr">
                      <a:solidFill>
                        <a:srgbClr val="FFFF00"/>
                      </a:solidFill>
                      <a:prstDash val="solid"/>
                      <a:round/>
                      <a:headEnd type="none" w="med" len="med"/>
                      <a:tailEnd type="none" w="med" len="med"/>
                    </a:lnR>
                    <a:lnT>
                      <a:noFill/>
                    </a:lnT>
                    <a:lnB>
                      <a:noFill/>
                    </a:lnB>
                  </a:tcPr>
                </a:tc>
                <a:tc>
                  <a:txBody>
                    <a:bodyPr/>
                    <a:lstStyle/>
                    <a:p>
                      <a:pPr algn="ctr" fontAlgn="t"/>
                      <a:r>
                        <a:rPr lang="en-GB" sz="1600" b="1" i="0" u="none" strike="noStrike" dirty="0">
                          <a:solidFill>
                            <a:srgbClr val="000000"/>
                          </a:solidFill>
                          <a:effectLst/>
                          <a:latin typeface="Calibri" panose="020F0502020204030204" pitchFamily="34" charset="0"/>
                        </a:rPr>
                        <a:t>£</a:t>
                      </a:r>
                      <a:r>
                        <a:rPr lang="en-GB" sz="1600" b="1" i="0" u="none" strike="noStrike" dirty="0" smtClean="0">
                          <a:solidFill>
                            <a:srgbClr val="000000"/>
                          </a:solidFill>
                          <a:effectLst/>
                          <a:latin typeface="Calibri" panose="020F0502020204030204" pitchFamily="34" charset="0"/>
                        </a:rPr>
                        <a:t>1365k</a:t>
                      </a:r>
                      <a:endParaRPr lang="en-GB" sz="1600" b="1" i="0" u="none" strike="noStrike" dirty="0">
                        <a:solidFill>
                          <a:srgbClr val="000000"/>
                        </a:solidFill>
                        <a:effectLst/>
                        <a:latin typeface="Calibri" panose="020F0502020204030204" pitchFamily="34" charset="0"/>
                      </a:endParaRPr>
                    </a:p>
                  </a:txBody>
                  <a:tcPr marL="9525" marR="9525"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a:noFill/>
                    </a:lnT>
                    <a:lnB>
                      <a:noFill/>
                    </a:lnB>
                  </a:tcPr>
                </a:tc>
                <a:tc>
                  <a:txBody>
                    <a:bodyPr/>
                    <a:lstStyle/>
                    <a:p>
                      <a:pPr algn="ctr" fontAlgn="t"/>
                      <a:r>
                        <a:rPr lang="en-GB" sz="1600" b="1" i="0" u="none" strike="noStrike">
                          <a:solidFill>
                            <a:srgbClr val="000000"/>
                          </a:solidFill>
                          <a:effectLst/>
                          <a:latin typeface="Calibri" panose="020F0502020204030204" pitchFamily="34" charset="0"/>
                        </a:rPr>
                        <a:t>4%</a:t>
                      </a:r>
                    </a:p>
                  </a:txBody>
                  <a:tcPr marL="9525" marR="9525" marT="9525" marB="0">
                    <a:lnL w="19050" cap="flat" cmpd="sng" algn="ctr">
                      <a:solidFill>
                        <a:srgbClr val="FFFF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GB"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r>
              <a:tr h="314209">
                <a:tc>
                  <a:txBody>
                    <a:bodyPr/>
                    <a:lstStyle/>
                    <a:p>
                      <a:pPr algn="l" fontAlgn="t"/>
                      <a:r>
                        <a:rPr lang="en-GB" sz="1600" b="1" i="0" u="none" strike="noStrike" dirty="0">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l" fontAlgn="t"/>
                      <a:r>
                        <a:rPr lang="en-GB" sz="1600" b="1" i="0" u="none" strike="noStrike" dirty="0">
                          <a:solidFill>
                            <a:srgbClr val="000000"/>
                          </a:solidFill>
                          <a:effectLst/>
                          <a:latin typeface="Calibri" panose="020F0502020204030204" pitchFamily="34" charset="0"/>
                        </a:rPr>
                        <a:t>Electricity/Gas</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en-GB" sz="1600" b="1" i="0" u="none" strike="noStrike">
                          <a:solidFill>
                            <a:srgbClr val="000000"/>
                          </a:solidFill>
                          <a:effectLst/>
                          <a:latin typeface="Calibri" panose="020F0502020204030204" pitchFamily="34" charset="0"/>
                        </a:rPr>
                        <a:t>3k</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en-GB" sz="1600" b="1" i="0" u="none" strike="noStrike" dirty="0">
                          <a:solidFill>
                            <a:srgbClr val="000000"/>
                          </a:solidFill>
                          <a:effectLst/>
                          <a:latin typeface="Calibri" panose="020F0502020204030204" pitchFamily="34" charset="0"/>
                        </a:rPr>
                        <a:t>£</a:t>
                      </a:r>
                      <a:r>
                        <a:rPr lang="en-GB" sz="1600" b="1" i="0" u="none" strike="noStrike" dirty="0" smtClean="0">
                          <a:solidFill>
                            <a:srgbClr val="000000"/>
                          </a:solidFill>
                          <a:effectLst/>
                          <a:latin typeface="Calibri" panose="020F0502020204030204" pitchFamily="34" charset="0"/>
                        </a:rPr>
                        <a:t>2.3bn</a:t>
                      </a:r>
                      <a:endParaRPr lang="en-GB" sz="1600" b="1" i="0" u="none" strike="noStrike" dirty="0">
                        <a:solidFill>
                          <a:srgbClr val="000000"/>
                        </a:solidFill>
                        <a:effectLst/>
                        <a:latin typeface="Calibri" panose="020F0502020204030204" pitchFamily="34" charset="0"/>
                      </a:endParaRPr>
                    </a:p>
                  </a:txBody>
                  <a:tcPr marL="9525" marR="9525" marT="9525" marB="0">
                    <a:lnL w="6350" cap="flat" cmpd="sng" algn="ctr">
                      <a:solidFill>
                        <a:srgbClr val="FFFFFF"/>
                      </a:solidFill>
                      <a:prstDash val="solid"/>
                      <a:round/>
                      <a:headEnd type="none" w="med" len="med"/>
                      <a:tailEnd type="none" w="med" len="med"/>
                    </a:lnL>
                    <a:lnR w="19050" cap="flat" cmpd="sng" algn="ctr">
                      <a:solidFill>
                        <a:srgbClr val="FFFF00"/>
                      </a:solidFill>
                      <a:prstDash val="solid"/>
                      <a:round/>
                      <a:headEnd type="none" w="med" len="med"/>
                      <a:tailEnd type="none" w="med" len="med"/>
                    </a:lnR>
                    <a:lnT>
                      <a:noFill/>
                    </a:lnT>
                    <a:lnB>
                      <a:noFill/>
                    </a:lnB>
                  </a:tcPr>
                </a:tc>
                <a:tc>
                  <a:txBody>
                    <a:bodyPr/>
                    <a:lstStyle/>
                    <a:p>
                      <a:pPr algn="ctr" fontAlgn="t"/>
                      <a:r>
                        <a:rPr lang="en-GB" sz="1600" b="1" i="0" u="none" strike="noStrike">
                          <a:solidFill>
                            <a:srgbClr val="000000"/>
                          </a:solidFill>
                          <a:effectLst/>
                          <a:latin typeface="Calibri" panose="020F0502020204030204" pitchFamily="34" charset="0"/>
                        </a:rPr>
                        <a:t>£687k</a:t>
                      </a:r>
                    </a:p>
                  </a:txBody>
                  <a:tcPr marL="9525" marR="9525"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a:noFill/>
                    </a:lnT>
                    <a:lnB>
                      <a:noFill/>
                    </a:lnB>
                  </a:tcPr>
                </a:tc>
                <a:tc>
                  <a:txBody>
                    <a:bodyPr/>
                    <a:lstStyle/>
                    <a:p>
                      <a:pPr algn="ctr" fontAlgn="t"/>
                      <a:r>
                        <a:rPr lang="en-GB" sz="1600" b="1" i="0" u="none" strike="noStrike">
                          <a:solidFill>
                            <a:srgbClr val="000000"/>
                          </a:solidFill>
                          <a:effectLst/>
                          <a:latin typeface="Calibri" panose="020F0502020204030204" pitchFamily="34" charset="0"/>
                        </a:rPr>
                        <a:t>3%</a:t>
                      </a:r>
                    </a:p>
                  </a:txBody>
                  <a:tcPr marL="9525" marR="9525" marT="9525" marB="0">
                    <a:lnL w="19050" cap="flat" cmpd="sng" algn="ctr">
                      <a:solidFill>
                        <a:srgbClr val="FFFF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GB"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r>
              <a:tr h="314209">
                <a:tc>
                  <a:txBody>
                    <a:bodyPr/>
                    <a:lstStyle/>
                    <a:p>
                      <a:pPr algn="l" fontAlgn="t"/>
                      <a:r>
                        <a:rPr lang="en-GB" sz="1600" b="1" i="0" u="sng" strike="noStrike" dirty="0">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GB" sz="1600" b="1" i="0" u="none" strike="noStrike">
                          <a:solidFill>
                            <a:srgbClr val="000000"/>
                          </a:solidFill>
                          <a:effectLst/>
                          <a:latin typeface="Calibri" panose="020F0502020204030204" pitchFamily="34" charset="0"/>
                        </a:rPr>
                        <a:t>Aerospace</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a:solidFill>
                            <a:srgbClr val="000000"/>
                          </a:solidFill>
                          <a:effectLst/>
                          <a:latin typeface="Calibri" panose="020F0502020204030204" pitchFamily="34" charset="0"/>
                        </a:rPr>
                        <a:t>1k</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dirty="0">
                          <a:solidFill>
                            <a:srgbClr val="000000"/>
                          </a:solidFill>
                          <a:effectLst/>
                          <a:latin typeface="Calibri" panose="020F0502020204030204" pitchFamily="34" charset="0"/>
                        </a:rPr>
                        <a:t>£</a:t>
                      </a:r>
                      <a:r>
                        <a:rPr lang="en-GB" sz="1600" b="1" i="0" u="none" strike="noStrike" dirty="0" smtClean="0">
                          <a:solidFill>
                            <a:srgbClr val="000000"/>
                          </a:solidFill>
                          <a:effectLst/>
                          <a:latin typeface="Calibri" panose="020F0502020204030204" pitchFamily="34" charset="0"/>
                        </a:rPr>
                        <a:t>0.4bn</a:t>
                      </a:r>
                      <a:endParaRPr lang="en-GB" sz="1600" b="1" i="0" u="none" strike="noStrike" dirty="0">
                        <a:solidFill>
                          <a:srgbClr val="000000"/>
                        </a:solidFill>
                        <a:effectLst/>
                        <a:latin typeface="Calibri" panose="020F0502020204030204" pitchFamily="34" charset="0"/>
                      </a:endParaRPr>
                    </a:p>
                  </a:txBody>
                  <a:tcPr marL="9525" marR="9525" marT="9525" marB="0">
                    <a:lnL w="6350" cap="flat" cmpd="sng" algn="ctr">
                      <a:solidFill>
                        <a:srgbClr val="FFFFFF"/>
                      </a:solidFill>
                      <a:prstDash val="solid"/>
                      <a:round/>
                      <a:headEnd type="none" w="med" len="med"/>
                      <a:tailEnd type="none" w="med" len="med"/>
                    </a:lnL>
                    <a:lnR w="19050" cap="flat" cmpd="sng" algn="ctr">
                      <a:solidFill>
                        <a:srgbClr val="FFFF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a:solidFill>
                            <a:srgbClr val="000000"/>
                          </a:solidFill>
                          <a:effectLst/>
                          <a:latin typeface="Calibri" panose="020F0502020204030204" pitchFamily="34" charset="0"/>
                        </a:rPr>
                        <a:t>£529k</a:t>
                      </a:r>
                    </a:p>
                  </a:txBody>
                  <a:tcPr marL="9525" marR="9525"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a:solidFill>
                            <a:srgbClr val="000000"/>
                          </a:solidFill>
                          <a:effectLst/>
                          <a:latin typeface="Calibri" panose="020F0502020204030204" pitchFamily="34" charset="0"/>
                        </a:rPr>
                        <a:t>5%</a:t>
                      </a:r>
                    </a:p>
                  </a:txBody>
                  <a:tcPr marL="9525" marR="9525" marT="9525" marB="0">
                    <a:lnL w="19050" cap="flat" cmpd="sng" algn="ctr">
                      <a:solidFill>
                        <a:srgbClr val="FFFF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endParaRPr lang="en-GB"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r>
              <a:tr h="314209">
                <a:tc>
                  <a:txBody>
                    <a:bodyPr/>
                    <a:lstStyle/>
                    <a:p>
                      <a:pPr algn="l" fontAlgn="t"/>
                      <a:r>
                        <a:rPr lang="en-GB" sz="1600" b="1" i="0" u="sng" strike="noStrike">
                          <a:solidFill>
                            <a:srgbClr val="000000"/>
                          </a:solidFill>
                          <a:effectLst/>
                          <a:latin typeface="Calibri" panose="020F0502020204030204" pitchFamily="34" charset="0"/>
                        </a:rPr>
                        <a:t>Last 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GB" sz="1600" b="1" i="0" u="none" strike="noStrike">
                          <a:solidFill>
                            <a:srgbClr val="000000"/>
                          </a:solidFill>
                          <a:effectLst/>
                          <a:latin typeface="Calibri" panose="020F0502020204030204" pitchFamily="34" charset="0"/>
                        </a:rPr>
                        <a:t>Agriculture</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GB" sz="1600" b="1" i="0" u="none" strike="noStrike">
                          <a:solidFill>
                            <a:srgbClr val="000000"/>
                          </a:solidFill>
                          <a:effectLst/>
                          <a:latin typeface="Calibri" panose="020F0502020204030204" pitchFamily="34" charset="0"/>
                        </a:rPr>
                        <a:t>111k</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GB" sz="1600" b="1" i="0" u="none" strike="noStrike" dirty="0">
                          <a:solidFill>
                            <a:srgbClr val="000000"/>
                          </a:solidFill>
                          <a:effectLst/>
                          <a:latin typeface="Calibri" panose="020F0502020204030204" pitchFamily="34" charset="0"/>
                        </a:rPr>
                        <a:t>£</a:t>
                      </a:r>
                      <a:r>
                        <a:rPr lang="en-GB" sz="1600" b="1" i="0" u="none" strike="noStrike" dirty="0" smtClean="0">
                          <a:solidFill>
                            <a:srgbClr val="000000"/>
                          </a:solidFill>
                          <a:effectLst/>
                          <a:latin typeface="Calibri" panose="020F0502020204030204" pitchFamily="34" charset="0"/>
                        </a:rPr>
                        <a:t>3.2bn</a:t>
                      </a:r>
                      <a:endParaRPr lang="en-GB" sz="1600" b="1" i="0" u="none" strike="noStrike" dirty="0">
                        <a:solidFill>
                          <a:srgbClr val="000000"/>
                        </a:solidFill>
                        <a:effectLst/>
                        <a:latin typeface="Calibri" panose="020F0502020204030204" pitchFamily="34" charset="0"/>
                      </a:endParaRPr>
                    </a:p>
                  </a:txBody>
                  <a:tcPr marL="9525" marR="9525" marT="9525" marB="0">
                    <a:lnL w="6350" cap="flat" cmpd="sng" algn="ctr">
                      <a:solidFill>
                        <a:srgbClr val="FFFFFF"/>
                      </a:solidFill>
                      <a:prstDash val="solid"/>
                      <a:round/>
                      <a:headEnd type="none" w="med" len="med"/>
                      <a:tailEnd type="none" w="med" len="med"/>
                    </a:lnL>
                    <a:lnR w="19050" cap="flat" cmpd="sng" algn="ctr">
                      <a:solidFill>
                        <a:srgbClr val="FFFF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GB" sz="1600" b="1" i="0" u="none" strike="noStrike">
                          <a:solidFill>
                            <a:srgbClr val="000000"/>
                          </a:solidFill>
                          <a:effectLst/>
                          <a:latin typeface="Calibri" panose="020F0502020204030204" pitchFamily="34" charset="0"/>
                        </a:rPr>
                        <a:t>£28k</a:t>
                      </a:r>
                    </a:p>
                  </a:txBody>
                  <a:tcPr marL="9525" marR="9525"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GB" sz="1600" b="1" i="0" u="none" strike="noStrike">
                          <a:solidFill>
                            <a:srgbClr val="000000"/>
                          </a:solidFill>
                          <a:effectLst/>
                          <a:latin typeface="Calibri" panose="020F0502020204030204" pitchFamily="34" charset="0"/>
                        </a:rPr>
                        <a:t>11%</a:t>
                      </a:r>
                    </a:p>
                  </a:txBody>
                  <a:tcPr marL="9525" marR="9525" marT="9525" marB="0">
                    <a:lnL w="19050" cap="flat" cmpd="sng" algn="ctr">
                      <a:solidFill>
                        <a:srgbClr val="FFFF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endParaRPr lang="en-GB"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r>
              <a:tr h="314209">
                <a:tc>
                  <a:txBody>
                    <a:bodyPr/>
                    <a:lstStyle/>
                    <a:p>
                      <a:pPr algn="l" fontAlgn="t"/>
                      <a:r>
                        <a:rPr lang="en-GB"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l" fontAlgn="t"/>
                      <a:r>
                        <a:rPr lang="en-GB" sz="1600" b="1" i="0" u="none" strike="noStrike">
                          <a:solidFill>
                            <a:srgbClr val="000000"/>
                          </a:solidFill>
                          <a:effectLst/>
                          <a:latin typeface="Calibri" panose="020F0502020204030204" pitchFamily="34" charset="0"/>
                        </a:rPr>
                        <a:t>Repair services</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en-GB" sz="1600" b="1" i="0" u="none" strike="noStrike">
                          <a:solidFill>
                            <a:srgbClr val="000000"/>
                          </a:solidFill>
                          <a:effectLst/>
                          <a:latin typeface="Calibri" panose="020F0502020204030204" pitchFamily="34" charset="0"/>
                        </a:rPr>
                        <a:t>32k</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en-GB" sz="1600" b="1" i="0" u="none" strike="noStrike" dirty="0">
                          <a:solidFill>
                            <a:srgbClr val="000000"/>
                          </a:solidFill>
                          <a:effectLst/>
                          <a:latin typeface="Calibri" panose="020F0502020204030204" pitchFamily="34" charset="0"/>
                        </a:rPr>
                        <a:t>£</a:t>
                      </a:r>
                      <a:r>
                        <a:rPr lang="en-GB" sz="1600" b="1" i="0" u="none" strike="noStrike" dirty="0" smtClean="0">
                          <a:solidFill>
                            <a:srgbClr val="000000"/>
                          </a:solidFill>
                          <a:effectLst/>
                          <a:latin typeface="Calibri" panose="020F0502020204030204" pitchFamily="34" charset="0"/>
                        </a:rPr>
                        <a:t>0.8bn</a:t>
                      </a:r>
                      <a:endParaRPr lang="en-GB" sz="1600" b="1" i="0" u="none" strike="noStrike" dirty="0">
                        <a:solidFill>
                          <a:srgbClr val="000000"/>
                        </a:solidFill>
                        <a:effectLst/>
                        <a:latin typeface="Calibri" panose="020F0502020204030204" pitchFamily="34" charset="0"/>
                      </a:endParaRPr>
                    </a:p>
                  </a:txBody>
                  <a:tcPr marL="9525" marR="9525" marT="9525" marB="0">
                    <a:lnL w="6350" cap="flat" cmpd="sng" algn="ctr">
                      <a:solidFill>
                        <a:srgbClr val="FFFFFF"/>
                      </a:solidFill>
                      <a:prstDash val="solid"/>
                      <a:round/>
                      <a:headEnd type="none" w="med" len="med"/>
                      <a:tailEnd type="none" w="med" len="med"/>
                    </a:lnL>
                    <a:lnR w="19050" cap="flat" cmpd="sng" algn="ctr">
                      <a:solidFill>
                        <a:srgbClr val="FFFF00"/>
                      </a:solidFill>
                      <a:prstDash val="solid"/>
                      <a:round/>
                      <a:headEnd type="none" w="med" len="med"/>
                      <a:tailEnd type="none" w="med" len="med"/>
                    </a:lnR>
                    <a:lnT>
                      <a:noFill/>
                    </a:lnT>
                    <a:lnB>
                      <a:noFill/>
                    </a:lnB>
                  </a:tcPr>
                </a:tc>
                <a:tc>
                  <a:txBody>
                    <a:bodyPr/>
                    <a:lstStyle/>
                    <a:p>
                      <a:pPr algn="ctr" fontAlgn="t"/>
                      <a:r>
                        <a:rPr lang="en-GB" sz="1600" b="1" i="0" u="none" strike="noStrike">
                          <a:solidFill>
                            <a:srgbClr val="000000"/>
                          </a:solidFill>
                          <a:effectLst/>
                          <a:latin typeface="Calibri" panose="020F0502020204030204" pitchFamily="34" charset="0"/>
                        </a:rPr>
                        <a:t>£25k</a:t>
                      </a:r>
                    </a:p>
                  </a:txBody>
                  <a:tcPr marL="9525" marR="9525"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a:noFill/>
                    </a:lnT>
                    <a:lnB>
                      <a:noFill/>
                    </a:lnB>
                  </a:tcPr>
                </a:tc>
                <a:tc>
                  <a:txBody>
                    <a:bodyPr/>
                    <a:lstStyle/>
                    <a:p>
                      <a:pPr algn="ctr" fontAlgn="t"/>
                      <a:r>
                        <a:rPr lang="en-GB" sz="1600" b="1" i="0" u="none" strike="noStrike">
                          <a:solidFill>
                            <a:srgbClr val="000000"/>
                          </a:solidFill>
                          <a:effectLst/>
                          <a:latin typeface="Calibri" panose="020F0502020204030204" pitchFamily="34" charset="0"/>
                        </a:rPr>
                        <a:t>10%</a:t>
                      </a:r>
                    </a:p>
                  </a:txBody>
                  <a:tcPr marL="9525" marR="9525" marT="9525" marB="0">
                    <a:lnL w="19050" cap="flat" cmpd="sng" algn="ctr">
                      <a:solidFill>
                        <a:srgbClr val="FFFF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GB"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r>
              <a:tr h="314209">
                <a:tc>
                  <a:txBody>
                    <a:bodyPr/>
                    <a:lstStyle/>
                    <a:p>
                      <a:pPr algn="l" fontAlgn="t"/>
                      <a:r>
                        <a:rPr lang="en-GB" sz="1600" b="1" i="0" u="sng"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l" fontAlgn="t"/>
                      <a:r>
                        <a:rPr lang="en-GB" sz="1600" b="1" i="0" u="none" strike="noStrike">
                          <a:solidFill>
                            <a:srgbClr val="000000"/>
                          </a:solidFill>
                          <a:effectLst/>
                          <a:latin typeface="Calibri" panose="020F0502020204030204" pitchFamily="34" charset="0"/>
                        </a:rPr>
                        <a:t>Misc recreational</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en-GB" sz="1600" b="1" i="0" u="none" strike="noStrike">
                          <a:solidFill>
                            <a:srgbClr val="000000"/>
                          </a:solidFill>
                          <a:effectLst/>
                          <a:latin typeface="Calibri" panose="020F0502020204030204" pitchFamily="34" charset="0"/>
                        </a:rPr>
                        <a:t>15k</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en-GB" sz="1600" b="1" i="0" u="none" strike="noStrike" dirty="0">
                          <a:solidFill>
                            <a:srgbClr val="000000"/>
                          </a:solidFill>
                          <a:effectLst/>
                          <a:latin typeface="Calibri" panose="020F0502020204030204" pitchFamily="34" charset="0"/>
                        </a:rPr>
                        <a:t>£</a:t>
                      </a:r>
                      <a:r>
                        <a:rPr lang="en-GB" sz="1600" b="1" i="0" u="none" strike="noStrike" dirty="0" smtClean="0">
                          <a:solidFill>
                            <a:srgbClr val="000000"/>
                          </a:solidFill>
                          <a:effectLst/>
                          <a:latin typeface="Calibri" panose="020F0502020204030204" pitchFamily="34" charset="0"/>
                        </a:rPr>
                        <a:t>1.9bn</a:t>
                      </a:r>
                      <a:endParaRPr lang="en-GB" sz="1600" b="1" i="0" u="none" strike="noStrike" dirty="0">
                        <a:solidFill>
                          <a:srgbClr val="000000"/>
                        </a:solidFill>
                        <a:effectLst/>
                        <a:latin typeface="Calibri" panose="020F0502020204030204" pitchFamily="34" charset="0"/>
                      </a:endParaRPr>
                    </a:p>
                  </a:txBody>
                  <a:tcPr marL="9525" marR="9525" marT="9525" marB="0">
                    <a:lnL w="6350" cap="flat" cmpd="sng" algn="ctr">
                      <a:solidFill>
                        <a:srgbClr val="FFFFFF"/>
                      </a:solidFill>
                      <a:prstDash val="solid"/>
                      <a:round/>
                      <a:headEnd type="none" w="med" len="med"/>
                      <a:tailEnd type="none" w="med" len="med"/>
                    </a:lnL>
                    <a:lnR w="19050" cap="flat" cmpd="sng" algn="ctr">
                      <a:solidFill>
                        <a:srgbClr val="FFFF00"/>
                      </a:solidFill>
                      <a:prstDash val="solid"/>
                      <a:round/>
                      <a:headEnd type="none" w="med" len="med"/>
                      <a:tailEnd type="none" w="med" len="med"/>
                    </a:lnR>
                    <a:lnT>
                      <a:noFill/>
                    </a:lnT>
                    <a:lnB>
                      <a:noFill/>
                    </a:lnB>
                  </a:tcPr>
                </a:tc>
                <a:tc>
                  <a:txBody>
                    <a:bodyPr/>
                    <a:lstStyle/>
                    <a:p>
                      <a:pPr algn="ctr" fontAlgn="t"/>
                      <a:r>
                        <a:rPr lang="en-GB" sz="1600" b="1" i="0" u="none" strike="noStrike">
                          <a:solidFill>
                            <a:srgbClr val="000000"/>
                          </a:solidFill>
                          <a:effectLst/>
                          <a:latin typeface="Calibri" panose="020F0502020204030204" pitchFamily="34" charset="0"/>
                        </a:rPr>
                        <a:t>16k</a:t>
                      </a:r>
                    </a:p>
                  </a:txBody>
                  <a:tcPr marL="9525" marR="9525"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a:noFill/>
                    </a:lnT>
                    <a:lnB>
                      <a:noFill/>
                    </a:lnB>
                  </a:tcPr>
                </a:tc>
                <a:tc>
                  <a:txBody>
                    <a:bodyPr/>
                    <a:lstStyle/>
                    <a:p>
                      <a:pPr algn="ctr" fontAlgn="t"/>
                      <a:r>
                        <a:rPr lang="en-GB" sz="1600" b="1" i="0" u="none" strike="noStrike">
                          <a:solidFill>
                            <a:srgbClr val="000000"/>
                          </a:solidFill>
                          <a:effectLst/>
                          <a:latin typeface="Calibri" panose="020F0502020204030204" pitchFamily="34" charset="0"/>
                        </a:rPr>
                        <a:t>15%</a:t>
                      </a:r>
                    </a:p>
                  </a:txBody>
                  <a:tcPr marL="9525" marR="9525" marT="9525" marB="0">
                    <a:lnL w="19050" cap="flat" cmpd="sng" algn="ctr">
                      <a:solidFill>
                        <a:srgbClr val="FFFF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GB"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r>
              <a:tr h="314209">
                <a:tc>
                  <a:txBody>
                    <a:bodyPr/>
                    <a:lstStyle/>
                    <a:p>
                      <a:pPr algn="l" fontAlgn="t"/>
                      <a:r>
                        <a:rPr lang="en-GB"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GB"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FFFFFF"/>
                      </a:solidFill>
                      <a:prstDash val="solid"/>
                      <a:round/>
                      <a:headEnd type="none" w="med" len="med"/>
                      <a:tailEnd type="none" w="med" len="med"/>
                    </a:lnL>
                    <a:lnR w="19050" cap="flat" cmpd="sng" algn="ctr">
                      <a:solidFill>
                        <a:srgbClr val="FFFF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a:solidFill>
                            <a:srgbClr val="000000"/>
                          </a:solidFill>
                          <a:effectLst/>
                          <a:latin typeface="Calibri" panose="020F0502020204030204" pitchFamily="34" charset="0"/>
                        </a:rPr>
                        <a:t> </a:t>
                      </a:r>
                    </a:p>
                  </a:txBody>
                  <a:tcPr marL="9525" marR="9525"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a:solidFill>
                            <a:srgbClr val="000000"/>
                          </a:solidFill>
                          <a:effectLst/>
                          <a:latin typeface="Calibri" panose="020F0502020204030204" pitchFamily="34" charset="0"/>
                        </a:rPr>
                        <a:t> </a:t>
                      </a:r>
                    </a:p>
                  </a:txBody>
                  <a:tcPr marL="9525" marR="9525" marT="9525" marB="0">
                    <a:lnL w="19050" cap="flat" cmpd="sng" algn="ctr">
                      <a:solidFill>
                        <a:srgbClr val="FFFF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endParaRPr lang="en-GB"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r>
              <a:tr h="314209">
                <a:tc>
                  <a:txBody>
                    <a:bodyPr/>
                    <a:lstStyle/>
                    <a:p>
                      <a:pPr algn="l" fontAlgn="t"/>
                      <a:r>
                        <a:rPr lang="en-GB" sz="1600" b="1" i="0" u="sng" strike="noStrike" dirty="0">
                          <a:solidFill>
                            <a:srgbClr val="000000"/>
                          </a:solidFill>
                          <a:effectLst/>
                          <a:latin typeface="Calibri" panose="020F0502020204030204" pitchFamily="34" charset="0"/>
                        </a:rPr>
                        <a:t>Largest </a:t>
                      </a:r>
                      <a:r>
                        <a:rPr lang="en-GB" sz="1600" b="1" i="0" u="sng" strike="noStrike" dirty="0" smtClean="0">
                          <a:solidFill>
                            <a:srgbClr val="000000"/>
                          </a:solidFill>
                          <a:effectLst/>
                          <a:latin typeface="Calibri" panose="020F0502020204030204" pitchFamily="34" charset="0"/>
                        </a:rPr>
                        <a:t>3 by</a:t>
                      </a:r>
                      <a:endParaRPr lang="en-GB" sz="1600" b="1" i="0" u="sng"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GB" sz="1600" b="1" i="0" u="none" strike="noStrike">
                          <a:solidFill>
                            <a:srgbClr val="000000"/>
                          </a:solidFill>
                          <a:effectLst/>
                          <a:latin typeface="Calibri" panose="020F0502020204030204" pitchFamily="34" charset="0"/>
                        </a:rPr>
                        <a:t>Management Consulting</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GB" sz="1600" b="1" i="0" u="none" strike="noStrike">
                          <a:solidFill>
                            <a:srgbClr val="000000"/>
                          </a:solidFill>
                          <a:effectLst/>
                          <a:latin typeface="Calibri" panose="020F0502020204030204" pitchFamily="34" charset="0"/>
                        </a:rPr>
                        <a:t>144k</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GB" sz="1600" b="1" i="0" u="none" strike="noStrike" dirty="0">
                          <a:solidFill>
                            <a:srgbClr val="000000"/>
                          </a:solidFill>
                          <a:effectLst/>
                          <a:latin typeface="Calibri" panose="020F0502020204030204" pitchFamily="34" charset="0"/>
                        </a:rPr>
                        <a:t>£</a:t>
                      </a:r>
                      <a:r>
                        <a:rPr lang="en-GB" sz="1600" b="1" i="0" u="none" strike="noStrike" dirty="0" smtClean="0">
                          <a:solidFill>
                            <a:srgbClr val="000000"/>
                          </a:solidFill>
                          <a:effectLst/>
                          <a:latin typeface="Calibri" panose="020F0502020204030204" pitchFamily="34" charset="0"/>
                        </a:rPr>
                        <a:t>14.5bn</a:t>
                      </a:r>
                      <a:endParaRPr lang="en-GB" sz="1600" b="1" i="0" u="none" strike="noStrike" dirty="0">
                        <a:solidFill>
                          <a:srgbClr val="000000"/>
                        </a:solidFill>
                        <a:effectLst/>
                        <a:latin typeface="Calibri" panose="020F0502020204030204" pitchFamily="34" charset="0"/>
                      </a:endParaRPr>
                    </a:p>
                  </a:txBody>
                  <a:tcPr marL="9525" marR="9525" marT="9525" marB="0">
                    <a:lnL w="6350" cap="flat" cmpd="sng" algn="ctr">
                      <a:solidFill>
                        <a:srgbClr val="FFFFFF"/>
                      </a:solidFill>
                      <a:prstDash val="solid"/>
                      <a:round/>
                      <a:headEnd type="none" w="med" len="med"/>
                      <a:tailEnd type="none" w="med" len="med"/>
                    </a:lnL>
                    <a:lnR w="19050" cap="flat" cmpd="sng" algn="ctr">
                      <a:solidFill>
                        <a:srgbClr val="FFFF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GB" sz="1600" b="1" i="0" u="none" strike="noStrike">
                          <a:solidFill>
                            <a:srgbClr val="000000"/>
                          </a:solidFill>
                          <a:effectLst/>
                          <a:latin typeface="Calibri" panose="020F0502020204030204" pitchFamily="34" charset="0"/>
                        </a:rPr>
                        <a:t>£101k</a:t>
                      </a:r>
                    </a:p>
                  </a:txBody>
                  <a:tcPr marL="9525" marR="9525"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GB" sz="1600" b="1" i="0" u="none" strike="noStrike">
                          <a:solidFill>
                            <a:srgbClr val="000000"/>
                          </a:solidFill>
                          <a:effectLst/>
                          <a:latin typeface="Calibri" panose="020F0502020204030204" pitchFamily="34" charset="0"/>
                        </a:rPr>
                        <a:t>26%</a:t>
                      </a:r>
                    </a:p>
                  </a:txBody>
                  <a:tcPr marL="9525" marR="9525" marT="9525" marB="0">
                    <a:lnL w="19050" cap="flat" cmpd="sng" algn="ctr">
                      <a:solidFill>
                        <a:srgbClr val="FFFF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endParaRPr lang="en-GB"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r>
              <a:tr h="314209">
                <a:tc>
                  <a:txBody>
                    <a:bodyPr/>
                    <a:lstStyle/>
                    <a:p>
                      <a:pPr algn="l" fontAlgn="t"/>
                      <a:r>
                        <a:rPr lang="en-GB" sz="1600" b="1" i="0" u="sng" strike="noStrike">
                          <a:solidFill>
                            <a:srgbClr val="000000"/>
                          </a:solidFill>
                          <a:effectLst/>
                          <a:latin typeface="Calibri" panose="020F0502020204030204" pitchFamily="34" charset="0"/>
                        </a:rPr>
                        <a:t>total cash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l" fontAlgn="t"/>
                      <a:r>
                        <a:rPr lang="en-GB" sz="1600" b="1" i="0" u="none" strike="noStrike" dirty="0">
                          <a:solidFill>
                            <a:srgbClr val="000000"/>
                          </a:solidFill>
                          <a:effectLst/>
                          <a:latin typeface="Calibri" panose="020F0502020204030204" pitchFamily="34" charset="0"/>
                        </a:rPr>
                        <a:t>Computing/IT</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en-GB" sz="1600" b="1" i="0" u="none" strike="noStrike">
                          <a:solidFill>
                            <a:srgbClr val="000000"/>
                          </a:solidFill>
                          <a:effectLst/>
                          <a:latin typeface="Calibri" panose="020F0502020204030204" pitchFamily="34" charset="0"/>
                        </a:rPr>
                        <a:t>174k</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en-GB" sz="1600" b="1" i="0" u="none" strike="noStrike" dirty="0">
                          <a:solidFill>
                            <a:srgbClr val="000000"/>
                          </a:solidFill>
                          <a:effectLst/>
                          <a:latin typeface="Calibri" panose="020F0502020204030204" pitchFamily="34" charset="0"/>
                        </a:rPr>
                        <a:t>£</a:t>
                      </a:r>
                      <a:r>
                        <a:rPr lang="en-GB" sz="1600" b="1" i="0" u="none" strike="noStrike" dirty="0" smtClean="0">
                          <a:solidFill>
                            <a:srgbClr val="000000"/>
                          </a:solidFill>
                          <a:effectLst/>
                          <a:latin typeface="Calibri" panose="020F0502020204030204" pitchFamily="34" charset="0"/>
                        </a:rPr>
                        <a:t>11.0bn</a:t>
                      </a:r>
                      <a:endParaRPr lang="en-GB" sz="1600" b="1" i="0" u="none" strike="noStrike" dirty="0">
                        <a:solidFill>
                          <a:srgbClr val="000000"/>
                        </a:solidFill>
                        <a:effectLst/>
                        <a:latin typeface="Calibri" panose="020F0502020204030204" pitchFamily="34" charset="0"/>
                      </a:endParaRPr>
                    </a:p>
                  </a:txBody>
                  <a:tcPr marL="9525" marR="9525" marT="9525" marB="0">
                    <a:lnL w="6350" cap="flat" cmpd="sng" algn="ctr">
                      <a:solidFill>
                        <a:srgbClr val="FFFFFF"/>
                      </a:solidFill>
                      <a:prstDash val="solid"/>
                      <a:round/>
                      <a:headEnd type="none" w="med" len="med"/>
                      <a:tailEnd type="none" w="med" len="med"/>
                    </a:lnL>
                    <a:lnR w="19050" cap="flat" cmpd="sng" algn="ctr">
                      <a:solidFill>
                        <a:srgbClr val="FFFF00"/>
                      </a:solidFill>
                      <a:prstDash val="solid"/>
                      <a:round/>
                      <a:headEnd type="none" w="med" len="med"/>
                      <a:tailEnd type="none" w="med" len="med"/>
                    </a:lnR>
                    <a:lnT>
                      <a:noFill/>
                    </a:lnT>
                    <a:lnB>
                      <a:noFill/>
                    </a:lnB>
                  </a:tcPr>
                </a:tc>
                <a:tc>
                  <a:txBody>
                    <a:bodyPr/>
                    <a:lstStyle/>
                    <a:p>
                      <a:pPr algn="ctr" fontAlgn="t"/>
                      <a:r>
                        <a:rPr lang="en-GB" sz="1600" b="1" i="0" u="none" strike="noStrike">
                          <a:solidFill>
                            <a:srgbClr val="000000"/>
                          </a:solidFill>
                          <a:effectLst/>
                          <a:latin typeface="Calibri" panose="020F0502020204030204" pitchFamily="34" charset="0"/>
                        </a:rPr>
                        <a:t>£63k</a:t>
                      </a:r>
                    </a:p>
                  </a:txBody>
                  <a:tcPr marL="9525" marR="9525"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a:noFill/>
                    </a:lnT>
                    <a:lnB>
                      <a:noFill/>
                    </a:lnB>
                  </a:tcPr>
                </a:tc>
                <a:tc>
                  <a:txBody>
                    <a:bodyPr/>
                    <a:lstStyle/>
                    <a:p>
                      <a:pPr algn="ctr" fontAlgn="t"/>
                      <a:r>
                        <a:rPr lang="en-GB" sz="1600" b="1" i="0" u="none" strike="noStrike">
                          <a:solidFill>
                            <a:srgbClr val="000000"/>
                          </a:solidFill>
                          <a:effectLst/>
                          <a:latin typeface="Calibri" panose="020F0502020204030204" pitchFamily="34" charset="0"/>
                        </a:rPr>
                        <a:t>15%</a:t>
                      </a:r>
                    </a:p>
                  </a:txBody>
                  <a:tcPr marL="9525" marR="9525" marT="9525" marB="0">
                    <a:lnL w="19050" cap="flat" cmpd="sng" algn="ctr">
                      <a:solidFill>
                        <a:srgbClr val="FFFF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GB"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r>
              <a:tr h="325432">
                <a:tc>
                  <a:txBody>
                    <a:bodyPr/>
                    <a:lstStyle/>
                    <a:p>
                      <a:pPr algn="l" fontAlgn="t"/>
                      <a:r>
                        <a:rPr lang="en-GB" sz="1600" b="1" i="0" u="sng" strike="noStrike" dirty="0">
                          <a:solidFill>
                            <a:srgbClr val="000000"/>
                          </a:solidFill>
                          <a:effectLst/>
                          <a:latin typeface="Calibri" panose="020F0502020204030204" pitchFamily="34" charset="0"/>
                        </a:rPr>
                        <a:t>held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GB" sz="1600" b="1" i="0" u="none" strike="noStrike" dirty="0">
                          <a:solidFill>
                            <a:srgbClr val="000000"/>
                          </a:solidFill>
                          <a:effectLst/>
                          <a:latin typeface="Calibri" panose="020F0502020204030204" pitchFamily="34" charset="0"/>
                        </a:rPr>
                        <a:t>Construction (Buildings)</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a:solidFill>
                            <a:srgbClr val="000000"/>
                          </a:solidFill>
                          <a:effectLst/>
                          <a:latin typeface="Calibri" panose="020F0502020204030204" pitchFamily="34" charset="0"/>
                        </a:rPr>
                        <a:t>116k</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dirty="0">
                          <a:solidFill>
                            <a:srgbClr val="000000"/>
                          </a:solidFill>
                          <a:effectLst/>
                          <a:latin typeface="Calibri" panose="020F0502020204030204" pitchFamily="34" charset="0"/>
                        </a:rPr>
                        <a:t>£</a:t>
                      </a:r>
                      <a:r>
                        <a:rPr lang="en-GB" sz="1600" b="1" i="0" u="none" strike="noStrike" dirty="0" smtClean="0">
                          <a:solidFill>
                            <a:srgbClr val="000000"/>
                          </a:solidFill>
                          <a:effectLst/>
                          <a:latin typeface="Calibri" panose="020F0502020204030204" pitchFamily="34" charset="0"/>
                        </a:rPr>
                        <a:t>11.3bn</a:t>
                      </a:r>
                      <a:endParaRPr lang="en-GB" sz="1600" b="1" i="0" u="none" strike="noStrike" dirty="0">
                        <a:solidFill>
                          <a:srgbClr val="000000"/>
                        </a:solidFill>
                        <a:effectLst/>
                        <a:latin typeface="Calibri" panose="020F0502020204030204" pitchFamily="34" charset="0"/>
                      </a:endParaRPr>
                    </a:p>
                  </a:txBody>
                  <a:tcPr marL="9525" marR="9525" marT="9525" marB="0">
                    <a:lnL w="6350" cap="flat" cmpd="sng" algn="ctr">
                      <a:solidFill>
                        <a:srgbClr val="FFFFFF"/>
                      </a:solidFill>
                      <a:prstDash val="solid"/>
                      <a:round/>
                      <a:headEnd type="none" w="med" len="med"/>
                      <a:tailEnd type="none" w="med" len="med"/>
                    </a:lnL>
                    <a:lnR w="19050" cap="flat" cmpd="sng" algn="ctr">
                      <a:solidFill>
                        <a:srgbClr val="FFFF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a:solidFill>
                            <a:srgbClr val="000000"/>
                          </a:solidFill>
                          <a:effectLst/>
                          <a:latin typeface="Calibri" panose="020F0502020204030204" pitchFamily="34" charset="0"/>
                        </a:rPr>
                        <a:t>£29k</a:t>
                      </a:r>
                    </a:p>
                  </a:txBody>
                  <a:tcPr marL="9525" marR="9525"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a:noFill/>
                    </a:lnT>
                    <a:lnB w="19050" cap="flat" cmpd="sng" algn="ctr">
                      <a:solidFill>
                        <a:srgbClr val="FFFF00"/>
                      </a:solidFill>
                      <a:prstDash val="solid"/>
                      <a:round/>
                      <a:headEnd type="none" w="med" len="med"/>
                      <a:tailEnd type="none" w="med" len="med"/>
                    </a:lnB>
                  </a:tcPr>
                </a:tc>
                <a:tc>
                  <a:txBody>
                    <a:bodyPr/>
                    <a:lstStyle/>
                    <a:p>
                      <a:pPr algn="ctr" fontAlgn="t"/>
                      <a:r>
                        <a:rPr lang="en-GB" sz="1600" b="1" i="0" u="none" strike="noStrike">
                          <a:solidFill>
                            <a:srgbClr val="000000"/>
                          </a:solidFill>
                          <a:effectLst/>
                          <a:latin typeface="Calibri" panose="020F0502020204030204" pitchFamily="34" charset="0"/>
                        </a:rPr>
                        <a:t>7%</a:t>
                      </a:r>
                    </a:p>
                  </a:txBody>
                  <a:tcPr marL="9525" marR="9525" marT="9525" marB="0">
                    <a:lnL w="19050" cap="flat" cmpd="sng" algn="ctr">
                      <a:solidFill>
                        <a:srgbClr val="FFFF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endParaRPr lang="en-GB"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r>
              <a:tr h="235657">
                <a:tc>
                  <a:txBody>
                    <a:bodyPr/>
                    <a:lstStyle/>
                    <a:p>
                      <a:pPr algn="l" fontAlgn="t"/>
                      <a:endParaRPr lang="en-GB" sz="1100" b="0" i="0" u="none" strike="noStrike" dirty="0">
                        <a:solidFill>
                          <a:srgbClr val="000000"/>
                        </a:solidFill>
                        <a:effectLst/>
                        <a:latin typeface="Calibri" panose="020F0502020204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GB" sz="1100" b="0" i="0" u="none" strike="noStrike">
                        <a:solidFill>
                          <a:srgbClr val="000000"/>
                        </a:solidFill>
                        <a:effectLst/>
                        <a:latin typeface="Calibri" panose="020F0502020204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endParaRPr lang="en-GB" sz="1100" b="0" i="0" u="none" strike="noStrike">
                        <a:solidFill>
                          <a:srgbClr val="000000"/>
                        </a:solidFill>
                        <a:effectLst/>
                        <a:latin typeface="Calibri" panose="020F0502020204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endParaRPr lang="en-GB" sz="1100" b="0" i="0" u="none" strike="noStrike">
                        <a:solidFill>
                          <a:srgbClr val="000000"/>
                        </a:solidFill>
                        <a:effectLst/>
                        <a:latin typeface="Calibri" panose="020F0502020204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endParaRPr lang="en-GB" sz="1100" b="0" i="0" u="none" strike="noStrike">
                        <a:solidFill>
                          <a:srgbClr val="000000"/>
                        </a:solidFill>
                        <a:effectLst/>
                        <a:latin typeface="Calibri" panose="020F0502020204030204" pitchFamily="34" charset="0"/>
                      </a:endParaRPr>
                    </a:p>
                  </a:txBody>
                  <a:tcPr marL="9525" marR="9525" marT="9525" marB="0">
                    <a:lnL>
                      <a:noFill/>
                    </a:lnL>
                    <a:lnR>
                      <a:noFill/>
                    </a:lnR>
                    <a:lnT w="19050" cap="flat" cmpd="sng" algn="ctr">
                      <a:solidFill>
                        <a:srgbClr val="FFFF00"/>
                      </a:solidFill>
                      <a:prstDash val="solid"/>
                      <a:round/>
                      <a:headEnd type="none" w="med" len="med"/>
                      <a:tailEnd type="none" w="med" len="med"/>
                    </a:lnT>
                    <a:lnB>
                      <a:noFill/>
                    </a:lnB>
                  </a:tcPr>
                </a:tc>
                <a:tc>
                  <a:txBody>
                    <a:bodyPr/>
                    <a:lstStyle/>
                    <a:p>
                      <a:pPr algn="ctr" fontAlgn="t"/>
                      <a:endParaRPr lang="en-GB" sz="1100" b="0" i="0" u="none" strike="noStrike">
                        <a:solidFill>
                          <a:srgbClr val="000000"/>
                        </a:solidFill>
                        <a:effectLst/>
                        <a:latin typeface="Calibri" panose="020F0502020204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GB" sz="1100" b="0" i="0" u="none" strike="noStrike" dirty="0">
                        <a:solidFill>
                          <a:srgbClr val="000000"/>
                        </a:solidFill>
                        <a:effectLst/>
                        <a:latin typeface="Calibri" panose="020F0502020204030204" pitchFamily="34" charset="0"/>
                      </a:endParaRPr>
                    </a:p>
                  </a:txBody>
                  <a:tcPr marL="9525" marR="9525" marT="9525" marB="0">
                    <a:lnL>
                      <a:noFill/>
                    </a:lnL>
                    <a:lnR>
                      <a:noFill/>
                    </a:lnR>
                    <a:lnT>
                      <a:noFill/>
                    </a:lnT>
                    <a:lnB>
                      <a:noFill/>
                    </a:lnB>
                  </a:tcPr>
                </a:tc>
              </a:tr>
            </a:tbl>
          </a:graphicData>
        </a:graphic>
      </p:graphicFrame>
    </p:spTree>
    <p:extLst>
      <p:ext uri="{BB962C8B-B14F-4D97-AF65-F5344CB8AC3E}">
        <p14:creationId xmlns:p14="http://schemas.microsoft.com/office/powerpoint/2010/main" val="2001823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3080" y="225425"/>
            <a:ext cx="7815263" cy="998463"/>
          </a:xfrm>
        </p:spPr>
        <p:txBody>
          <a:bodyPr/>
          <a:lstStyle/>
          <a:p>
            <a:r>
              <a:rPr lang="en-GB" sz="1600" noProof="0" dirty="0" smtClean="0">
                <a:solidFill>
                  <a:srgbClr val="0070C0"/>
                </a:solidFill>
              </a:rPr>
              <a:t>		FULL INDUSTRY SECTOR LIST</a:t>
            </a:r>
            <a:br>
              <a:rPr lang="en-GB" sz="1600" noProof="0" dirty="0" smtClean="0">
                <a:solidFill>
                  <a:srgbClr val="0070C0"/>
                </a:solidFill>
              </a:rPr>
            </a:br>
            <a:r>
              <a:rPr lang="en-GB" sz="1600" noProof="0" dirty="0" smtClean="0">
                <a:solidFill>
                  <a:srgbClr val="0070C0"/>
                </a:solidFill>
              </a:rPr>
              <a:t>Some sectors concentrate more cash, either in absolute or in relative </a:t>
            </a:r>
            <a:br>
              <a:rPr lang="en-GB" sz="1600" noProof="0" dirty="0" smtClean="0">
                <a:solidFill>
                  <a:srgbClr val="0070C0"/>
                </a:solidFill>
              </a:rPr>
            </a:br>
            <a:r>
              <a:rPr lang="en-GB" sz="1600" noProof="0" dirty="0" smtClean="0">
                <a:solidFill>
                  <a:srgbClr val="0070C0"/>
                </a:solidFill>
              </a:rPr>
              <a:t>terms or both – though some of this is driven by differential average company sizes across the sectors.                  </a:t>
            </a:r>
            <a:r>
              <a:rPr lang="en-GB" sz="1100" noProof="0" dirty="0" smtClean="0">
                <a:solidFill>
                  <a:srgbClr val="00B050"/>
                </a:solidFill>
              </a:rPr>
              <a:t>2012: </a:t>
            </a:r>
            <a:r>
              <a:rPr lang="en-GB" sz="1100" noProof="0" dirty="0" smtClean="0">
                <a:solidFill>
                  <a:srgbClr val="0070C0"/>
                </a:solidFill>
              </a:rPr>
              <a:t>Overview of cash behaviour by BIS 69-way classification</a:t>
            </a:r>
            <a:br>
              <a:rPr lang="en-GB" sz="1100" noProof="0" dirty="0" smtClean="0">
                <a:solidFill>
                  <a:srgbClr val="0070C0"/>
                </a:solidFill>
              </a:rPr>
            </a:br>
            <a:endParaRPr lang="en-GB" sz="1100" noProof="0" dirty="0">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99" y="1421999"/>
            <a:ext cx="4405500" cy="512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800" y="1422000"/>
            <a:ext cx="4284623" cy="512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074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04254"/>
            <a:ext cx="8685213" cy="505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869430" y="225425"/>
            <a:ext cx="8109978" cy="984444"/>
          </a:xfrm>
        </p:spPr>
        <p:txBody>
          <a:bodyPr/>
          <a:lstStyle/>
          <a:p>
            <a:r>
              <a:rPr lang="en-GB" sz="1400" noProof="0" dirty="0" smtClean="0"/>
              <a:t>AVERAGE CASH PER FIRM (y axis) VS TOTAL CASH HELD, PLUS AVERAGE                                                    CASH NORMALISED BY TURNOVER: </a:t>
            </a:r>
            <a:r>
              <a:rPr lang="en-GB" sz="1400" noProof="0" dirty="0"/>
              <a:t/>
            </a:r>
            <a:br>
              <a:rPr lang="en-GB" sz="1400" noProof="0" dirty="0"/>
            </a:br>
            <a:r>
              <a:rPr lang="en-GB" sz="1400" noProof="0" dirty="0" smtClean="0"/>
              <a:t>No sector combines both a high average balance and total cash held; the bubbles are proportional to the % of turnover held in cash, which, for example, is much higher for management </a:t>
            </a:r>
            <a:r>
              <a:rPr lang="en-GB" sz="1400" noProof="0" dirty="0"/>
              <a:t>c</a:t>
            </a:r>
            <a:r>
              <a:rPr lang="en-GB" sz="1400" noProof="0" dirty="0" smtClean="0"/>
              <a:t>onsultancy than pharmaceuticals</a:t>
            </a:r>
            <a:r>
              <a:rPr lang="en-GB" sz="1400" dirty="0"/>
              <a:t>.</a:t>
            </a:r>
            <a:r>
              <a:rPr lang="en-GB" sz="1400" noProof="0" dirty="0" smtClean="0"/>
              <a:t>            </a:t>
            </a:r>
            <a:r>
              <a:rPr lang="en-GB" sz="1400" noProof="0" dirty="0" smtClean="0">
                <a:solidFill>
                  <a:srgbClr val="00B050"/>
                </a:solidFill>
              </a:rPr>
              <a:t> 		</a:t>
            </a:r>
            <a:r>
              <a:rPr lang="en-GB" sz="1100" noProof="0" dirty="0" smtClean="0">
                <a:solidFill>
                  <a:srgbClr val="00B050"/>
                </a:solidFill>
              </a:rPr>
              <a:t>2012 data</a:t>
            </a:r>
            <a:endParaRPr lang="en-GB" sz="1100" noProof="0" dirty="0">
              <a:solidFill>
                <a:srgbClr val="00B050"/>
              </a:solidFill>
            </a:endParaRPr>
          </a:p>
        </p:txBody>
      </p:sp>
      <p:cxnSp>
        <p:nvCxnSpPr>
          <p:cNvPr id="23" name="Straight Arrow Connector 22"/>
          <p:cNvCxnSpPr/>
          <p:nvPr/>
        </p:nvCxnSpPr>
        <p:spPr>
          <a:xfrm>
            <a:off x="31613475" y="3140075"/>
            <a:ext cx="0"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71599" y="2016579"/>
            <a:ext cx="1101584" cy="507831"/>
          </a:xfrm>
          <a:prstGeom prst="rect">
            <a:avLst/>
          </a:prstGeom>
          <a:noFill/>
        </p:spPr>
        <p:txBody>
          <a:bodyPr wrap="none" rtlCol="0">
            <a:spAutoFit/>
          </a:bodyPr>
          <a:lstStyle/>
          <a:p>
            <a:r>
              <a:rPr lang="en-GB" sz="900" b="1" dirty="0"/>
              <a:t>Pharmaceuticals</a:t>
            </a:r>
          </a:p>
          <a:p>
            <a:endParaRPr lang="en-GB" dirty="0"/>
          </a:p>
        </p:txBody>
      </p:sp>
      <p:sp>
        <p:nvSpPr>
          <p:cNvPr id="14" name="TextBox 13"/>
          <p:cNvSpPr txBox="1"/>
          <p:nvPr/>
        </p:nvSpPr>
        <p:spPr>
          <a:xfrm>
            <a:off x="4376057" y="5079302"/>
            <a:ext cx="710451" cy="230832"/>
          </a:xfrm>
          <a:prstGeom prst="rect">
            <a:avLst/>
          </a:prstGeom>
          <a:noFill/>
        </p:spPr>
        <p:txBody>
          <a:bodyPr wrap="none" rtlCol="0">
            <a:spAutoFit/>
          </a:bodyPr>
          <a:lstStyle/>
          <a:p>
            <a:r>
              <a:rPr lang="en-GB" sz="900" b="1" dirty="0"/>
              <a:t>Buildings</a:t>
            </a:r>
          </a:p>
        </p:txBody>
      </p:sp>
      <p:sp>
        <p:nvSpPr>
          <p:cNvPr id="16" name="TextBox 15"/>
          <p:cNvSpPr txBox="1"/>
          <p:nvPr/>
        </p:nvSpPr>
        <p:spPr>
          <a:xfrm>
            <a:off x="4731282" y="4842008"/>
            <a:ext cx="1691489" cy="507831"/>
          </a:xfrm>
          <a:prstGeom prst="rect">
            <a:avLst/>
          </a:prstGeom>
          <a:noFill/>
        </p:spPr>
        <p:txBody>
          <a:bodyPr wrap="none" rtlCol="0">
            <a:spAutoFit/>
          </a:bodyPr>
          <a:lstStyle/>
          <a:p>
            <a:r>
              <a:rPr lang="en-GB" sz="900" b="1" dirty="0">
                <a:solidFill>
                  <a:schemeClr val="tx1">
                    <a:lumMod val="90000"/>
                    <a:lumOff val="10000"/>
                  </a:schemeClr>
                </a:solidFill>
              </a:rPr>
              <a:t>Management consultancy  </a:t>
            </a:r>
            <a:endParaRPr lang="en-GB" sz="900" b="1" dirty="0" smtClean="0">
              <a:solidFill>
                <a:schemeClr val="tx1">
                  <a:lumMod val="90000"/>
                  <a:lumOff val="10000"/>
                </a:schemeClr>
              </a:solidFill>
            </a:endParaRPr>
          </a:p>
          <a:p>
            <a:pPr algn="r"/>
            <a:r>
              <a:rPr lang="en-GB" sz="900" b="1" dirty="0" smtClean="0">
                <a:solidFill>
                  <a:schemeClr val="tx1">
                    <a:lumMod val="90000"/>
                    <a:lumOff val="10000"/>
                  </a:schemeClr>
                </a:solidFill>
              </a:rPr>
              <a:t>services</a:t>
            </a:r>
            <a:endParaRPr lang="en-GB" sz="900" b="1" dirty="0">
              <a:solidFill>
                <a:schemeClr val="tx1">
                  <a:lumMod val="90000"/>
                  <a:lumOff val="10000"/>
                </a:schemeClr>
              </a:solidFill>
            </a:endParaRPr>
          </a:p>
          <a:p>
            <a:endParaRPr lang="en-GB" sz="900" b="1" dirty="0">
              <a:solidFill>
                <a:schemeClr val="tx1">
                  <a:lumMod val="90000"/>
                  <a:lumOff val="10000"/>
                </a:schemeClr>
              </a:solidFill>
            </a:endParaRPr>
          </a:p>
        </p:txBody>
      </p:sp>
      <p:sp>
        <p:nvSpPr>
          <p:cNvPr id="17" name="TextBox 16"/>
          <p:cNvSpPr txBox="1"/>
          <p:nvPr/>
        </p:nvSpPr>
        <p:spPr>
          <a:xfrm>
            <a:off x="6669133" y="4873926"/>
            <a:ext cx="1338828" cy="507831"/>
          </a:xfrm>
          <a:prstGeom prst="rect">
            <a:avLst/>
          </a:prstGeom>
          <a:noFill/>
        </p:spPr>
        <p:txBody>
          <a:bodyPr wrap="none" rtlCol="0">
            <a:spAutoFit/>
          </a:bodyPr>
          <a:lstStyle/>
          <a:p>
            <a:r>
              <a:rPr lang="en-GB" sz="900" b="1" dirty="0">
                <a:solidFill>
                  <a:schemeClr val="tx1">
                    <a:lumMod val="90000"/>
                    <a:lumOff val="10000"/>
                  </a:schemeClr>
                </a:solidFill>
              </a:rPr>
              <a:t>Other administrative </a:t>
            </a:r>
            <a:endParaRPr lang="en-GB" sz="900" b="1" dirty="0" smtClean="0">
              <a:solidFill>
                <a:schemeClr val="tx1">
                  <a:lumMod val="90000"/>
                  <a:lumOff val="10000"/>
                </a:schemeClr>
              </a:solidFill>
            </a:endParaRPr>
          </a:p>
          <a:p>
            <a:pPr algn="r"/>
            <a:r>
              <a:rPr lang="en-GB" sz="900" b="1" dirty="0" smtClean="0">
                <a:solidFill>
                  <a:schemeClr val="tx1">
                    <a:lumMod val="90000"/>
                    <a:lumOff val="10000"/>
                  </a:schemeClr>
                </a:solidFill>
              </a:rPr>
              <a:t>services</a:t>
            </a:r>
            <a:endParaRPr lang="en-GB" sz="900" b="1" dirty="0">
              <a:solidFill>
                <a:schemeClr val="tx1">
                  <a:lumMod val="90000"/>
                  <a:lumOff val="10000"/>
                </a:schemeClr>
              </a:solidFill>
            </a:endParaRPr>
          </a:p>
          <a:p>
            <a:endParaRPr lang="en-GB" sz="900" b="1" dirty="0">
              <a:solidFill>
                <a:schemeClr val="tx1">
                  <a:lumMod val="90000"/>
                  <a:lumOff val="10000"/>
                </a:schemeClr>
              </a:solidFill>
            </a:endParaRPr>
          </a:p>
        </p:txBody>
      </p:sp>
    </p:spTree>
    <p:extLst>
      <p:ext uri="{BB962C8B-B14F-4D97-AF65-F5344CB8AC3E}">
        <p14:creationId xmlns:p14="http://schemas.microsoft.com/office/powerpoint/2010/main" val="1391170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1500" noProof="0" dirty="0"/>
          </a:p>
        </p:txBody>
      </p:sp>
      <p:sp>
        <p:nvSpPr>
          <p:cNvPr id="4" name="Title 6"/>
          <p:cNvSpPr txBox="1">
            <a:spLocks/>
          </p:cNvSpPr>
          <p:nvPr/>
        </p:nvSpPr>
        <p:spPr bwMode="auto">
          <a:xfrm>
            <a:off x="870156" y="122310"/>
            <a:ext cx="8094550" cy="12702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600" dirty="0" smtClean="0"/>
              <a:t>CHANGES IN VOLUME OF CASH AND AVERAGE CASH OVER TIME, </a:t>
            </a:r>
          </a:p>
          <a:p>
            <a:r>
              <a:rPr lang="en-GB" sz="1600" dirty="0" smtClean="0"/>
              <a:t>BY SECTOR: </a:t>
            </a:r>
            <a:endParaRPr lang="en-GB" sz="1400" dirty="0"/>
          </a:p>
          <a:p>
            <a:r>
              <a:rPr lang="en-GB" sz="1400" dirty="0" smtClean="0"/>
              <a:t>Water &amp; waste, admin &amp; support services grew in cash the most; mining, real estate and construction are down the most. For average cash, water &amp; waste, transport, admin &amp; support services are up the most; mining, energy, real estate and construction are down the most.</a:t>
            </a:r>
            <a:endParaRPr lang="en-GB" sz="1400" dirty="0">
              <a:solidFill>
                <a:srgbClr val="FF0000"/>
              </a:solidFill>
            </a:endParaRPr>
          </a:p>
        </p:txBody>
      </p:sp>
      <p:sp>
        <p:nvSpPr>
          <p:cNvPr id="9" name="TextBox 8"/>
          <p:cNvSpPr txBox="1"/>
          <p:nvPr/>
        </p:nvSpPr>
        <p:spPr>
          <a:xfrm>
            <a:off x="5233737" y="4111792"/>
            <a:ext cx="248786" cy="369332"/>
          </a:xfrm>
          <a:prstGeom prst="rect">
            <a:avLst/>
          </a:prstGeom>
          <a:noFill/>
        </p:spPr>
        <p:txBody>
          <a:bodyPr wrap="none" rtlCol="0">
            <a:spAutoFit/>
          </a:bodyPr>
          <a:lstStyle/>
          <a:p>
            <a:r>
              <a:rPr lang="fr-FR" dirty="0"/>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1393201"/>
            <a:ext cx="4269600" cy="239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4028400"/>
            <a:ext cx="4269600" cy="246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5600" y="1393201"/>
            <a:ext cx="4298400" cy="239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6400" y="4028400"/>
            <a:ext cx="4287600" cy="246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89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1500" noProof="0" dirty="0"/>
          </a:p>
        </p:txBody>
      </p:sp>
      <p:sp>
        <p:nvSpPr>
          <p:cNvPr id="4" name="Title 6"/>
          <p:cNvSpPr txBox="1">
            <a:spLocks/>
          </p:cNvSpPr>
          <p:nvPr/>
        </p:nvSpPr>
        <p:spPr bwMode="auto">
          <a:xfrm>
            <a:off x="937260" y="225425"/>
            <a:ext cx="6999643" cy="105473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600" dirty="0" smtClean="0">
                <a:solidFill>
                  <a:srgbClr val="0070C0"/>
                </a:solidFill>
              </a:rPr>
              <a:t>CASH-HOARDING RATIO:</a:t>
            </a:r>
          </a:p>
          <a:p>
            <a:endParaRPr lang="en-GB" sz="1600" dirty="0" smtClean="0">
              <a:solidFill>
                <a:srgbClr val="0070C0"/>
              </a:solidFill>
            </a:endParaRPr>
          </a:p>
          <a:p>
            <a:r>
              <a:rPr lang="en-GB" sz="1400" dirty="0" smtClean="0">
                <a:solidFill>
                  <a:srgbClr val="0070C0"/>
                </a:solidFill>
              </a:rPr>
              <a:t>On the evidence, since 2008, the mining sector as a whole has been the largest cash hoarder, followed by the ICT sector, then by manufacturing and water/waste</a:t>
            </a:r>
            <a:endParaRPr lang="en-GB" sz="1400" dirty="0">
              <a:solidFill>
                <a:srgbClr val="0070C0"/>
              </a:solidFill>
            </a:endParaRPr>
          </a:p>
        </p:txBody>
      </p:sp>
      <p:sp>
        <p:nvSpPr>
          <p:cNvPr id="9" name="TextBox 8"/>
          <p:cNvSpPr txBox="1"/>
          <p:nvPr/>
        </p:nvSpPr>
        <p:spPr>
          <a:xfrm>
            <a:off x="5233737" y="4111792"/>
            <a:ext cx="248786" cy="369332"/>
          </a:xfrm>
          <a:prstGeom prst="rect">
            <a:avLst/>
          </a:prstGeom>
          <a:noFill/>
        </p:spPr>
        <p:txBody>
          <a:bodyPr wrap="none" rtlCol="0">
            <a:spAutoFit/>
          </a:bodyPr>
          <a:lstStyle/>
          <a:p>
            <a:r>
              <a:rPr lang="fr-FR" dirty="0"/>
              <a:t> </a:t>
            </a: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00" y="1634399"/>
            <a:ext cx="4311082" cy="336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890" y="1656000"/>
            <a:ext cx="4250510" cy="3343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798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6301" y="103909"/>
            <a:ext cx="7879079" cy="1105960"/>
          </a:xfrm>
        </p:spPr>
        <p:txBody>
          <a:bodyPr/>
          <a:lstStyle/>
          <a:p>
            <a:r>
              <a:rPr lang="en-GB" noProof="0" dirty="0" smtClean="0"/>
              <a:t> </a:t>
            </a:r>
            <a:endParaRPr lang="en-GB" sz="2000" noProof="0" dirty="0"/>
          </a:p>
        </p:txBody>
      </p:sp>
      <p:sp>
        <p:nvSpPr>
          <p:cNvPr id="4" name="Title 6"/>
          <p:cNvSpPr txBox="1">
            <a:spLocks/>
          </p:cNvSpPr>
          <p:nvPr/>
        </p:nvSpPr>
        <p:spPr bwMode="auto">
          <a:xfrm>
            <a:off x="883921" y="103909"/>
            <a:ext cx="8029892" cy="11059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400" dirty="0" smtClean="0">
                <a:solidFill>
                  <a:srgbClr val="0070C0"/>
                </a:solidFill>
              </a:rPr>
              <a:t>AVERAGE CASH BY INDUSTRY SECTOR (ADDS INSIGHT BEYOND THE SIZE VIEW):</a:t>
            </a:r>
          </a:p>
          <a:p>
            <a:r>
              <a:rPr lang="en-GB" sz="1400" dirty="0" smtClean="0">
                <a:solidFill>
                  <a:srgbClr val="0070C0"/>
                </a:solidFill>
              </a:rPr>
              <a:t>Holding company size constant, there is some variation from one sector to                    another in average cash for group firms (e.g. mining consistently above average, </a:t>
            </a:r>
          </a:p>
          <a:p>
            <a:r>
              <a:rPr lang="en-GB" sz="1400" dirty="0" smtClean="0">
                <a:solidFill>
                  <a:srgbClr val="0070C0"/>
                </a:solidFill>
              </a:rPr>
              <a:t>accommodation below average)…although for small/medium independents, most sectors cluster.                                                 				</a:t>
            </a:r>
            <a:r>
              <a:rPr lang="en-GB" sz="1100" dirty="0" smtClean="0">
                <a:solidFill>
                  <a:srgbClr val="00B050"/>
                </a:solidFill>
              </a:rPr>
              <a:t>2013 data</a:t>
            </a:r>
            <a:endParaRPr lang="en-GB" sz="1100" dirty="0">
              <a:solidFill>
                <a:srgbClr val="00B050"/>
              </a:solidFill>
            </a:endParaRP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solidFill>
                  <a:srgbClr val="2F2F2F"/>
                </a:solidFill>
              </a:rPr>
              <a:t> </a:t>
            </a:r>
            <a:endParaRPr lang="fr-FR" dirty="0">
              <a:solidFill>
                <a:srgbClr val="2F2F2F"/>
              </a:solidFill>
            </a:endParaRPr>
          </a:p>
        </p:txBody>
      </p:sp>
      <p:graphicFrame>
        <p:nvGraphicFramePr>
          <p:cNvPr id="11" name="Chart 10"/>
          <p:cNvGraphicFramePr>
            <a:graphicFrameLocks/>
          </p:cNvGraphicFramePr>
          <p:nvPr>
            <p:extLst>
              <p:ext uri="{D42A27DB-BD31-4B8C-83A1-F6EECF244321}">
                <p14:modId xmlns:p14="http://schemas.microsoft.com/office/powerpoint/2010/main" val="764425732"/>
              </p:ext>
            </p:extLst>
          </p:nvPr>
        </p:nvGraphicFramePr>
        <p:xfrm>
          <a:off x="186133" y="1412874"/>
          <a:ext cx="8727679" cy="50895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3549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noProof="0" dirty="0" smtClean="0"/>
          </a:p>
          <a:p>
            <a:r>
              <a:rPr lang="en-GB" noProof="0" dirty="0" smtClean="0">
                <a:solidFill>
                  <a:srgbClr val="0070C0"/>
                </a:solidFill>
              </a:rPr>
              <a:t>How does borrowing behaviour reflect available cash resources? </a:t>
            </a:r>
            <a:r>
              <a:rPr lang="en-GB" dirty="0">
                <a:solidFill>
                  <a:srgbClr val="0070C0"/>
                </a:solidFill>
              </a:rPr>
              <a:t>T</a:t>
            </a:r>
            <a:r>
              <a:rPr lang="en-GB" noProof="0" dirty="0" smtClean="0">
                <a:solidFill>
                  <a:srgbClr val="0070C0"/>
                </a:solidFill>
              </a:rPr>
              <a:t>o what extent do some firms borrow in order to sustain high cash balances? </a:t>
            </a:r>
          </a:p>
          <a:p>
            <a:endParaRPr lang="en-GB" noProof="0" dirty="0" smtClean="0"/>
          </a:p>
          <a:p>
            <a:r>
              <a:rPr lang="en-GB" noProof="0" dirty="0" smtClean="0"/>
              <a:t>We use total liabilities as the metric, to encompass reliance on trade debt </a:t>
            </a:r>
            <a:r>
              <a:rPr lang="en-GB" noProof="0" dirty="0" err="1" smtClean="0"/>
              <a:t>etc</a:t>
            </a:r>
            <a:r>
              <a:rPr lang="en-GB" noProof="0" dirty="0" smtClean="0"/>
              <a:t>, not just bank debt; this is banded, then cross-tabulated against cash held (also banded), to look for concentrations (see next page, p17). </a:t>
            </a:r>
          </a:p>
          <a:p>
            <a:r>
              <a:rPr lang="en-GB" noProof="0" dirty="0" smtClean="0"/>
              <a:t>To facilitate the visualisation of these granular cross-tabulations of numbers, the « bubble charts » (e.g. p19) represent each cell in the table, by a circle whose size is proportional to the number in that cell – in this way, concentrations become very easily apparent. </a:t>
            </a:r>
          </a:p>
          <a:p>
            <a:r>
              <a:rPr lang="en-GB" noProof="0" dirty="0" smtClean="0"/>
              <a:t>Bubble charts are especially useful when comparing the relative concentrations of two separate populations: by overlaying two transparent bubble charts, cohorts which weigh more in one population (e.g. small independents), and differentiate it from another (e.g. the overall population), are immediately apparent (see pp20 and 21).</a:t>
            </a:r>
          </a:p>
          <a:p>
            <a:endParaRPr lang="en-GB" noProof="0" dirty="0" smtClean="0"/>
          </a:p>
        </p:txBody>
      </p:sp>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1140113" y="239280"/>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800" dirty="0" smtClean="0">
                <a:solidFill>
                  <a:schemeClr val="bg2"/>
                </a:solidFill>
              </a:rPr>
              <a:t>                                           CHAPTER 2</a:t>
            </a:r>
            <a:r>
              <a:rPr lang="en-GB" sz="1800" dirty="0" smtClean="0">
                <a:solidFill>
                  <a:srgbClr val="0070C0"/>
                </a:solidFill>
              </a:rPr>
              <a:t> </a:t>
            </a:r>
          </a:p>
          <a:p>
            <a:r>
              <a:rPr lang="en-GB" sz="1800" dirty="0" smtClean="0">
                <a:solidFill>
                  <a:srgbClr val="0070C0"/>
                </a:solidFill>
              </a:rPr>
              <a:t> </a:t>
            </a:r>
          </a:p>
          <a:p>
            <a:r>
              <a:rPr lang="en-GB" sz="1800" dirty="0" smtClean="0">
                <a:solidFill>
                  <a:srgbClr val="0070C0"/>
                </a:solidFill>
              </a:rPr>
              <a:t>Bringing debt into the picture to get a more complete view of cash</a:t>
            </a:r>
            <a:endParaRPr lang="en-GB" sz="1800" dirty="0">
              <a:solidFill>
                <a:srgbClr val="0070C0"/>
              </a:solidFill>
            </a:endParaRP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t> </a:t>
            </a:r>
            <a:endParaRPr lang="fr-FR" dirty="0"/>
          </a:p>
        </p:txBody>
      </p:sp>
      <p:sp>
        <p:nvSpPr>
          <p:cNvPr id="14" name="Content Placeholder 7"/>
          <p:cNvSpPr>
            <a:spLocks noGrp="1" noChangeAspect="1"/>
          </p:cNvSpPr>
          <p:nvPr/>
        </p:nvSpPr>
        <p:spPr bwMode="auto">
          <a:xfrm>
            <a:off x="15255875" y="1828800"/>
            <a:ext cx="9450388" cy="5457825"/>
          </a:xfrm>
          <a:prstGeom prst="rect">
            <a:avLst/>
          </a:prstGeom>
          <a:noFill/>
          <a:ln w="12700">
            <a:solidFill>
              <a:srgbClr val="FF0000"/>
            </a:solidFill>
          </a:ln>
          <a:extLst/>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0" kern="1200" baseline="0">
                <a:solidFill>
                  <a:srgbClr val="FF0000"/>
                </a:solidFill>
                <a:effectLst/>
                <a:latin typeface="+mn-lt"/>
                <a:ea typeface="+mn-ea"/>
                <a:cs typeface="+mn-cs"/>
              </a:rPr>
              <a:t>1 cadre dans le template pptx Experian pH</a:t>
            </a:r>
            <a:endParaRPr lang="en-GB" sz="1600" b="0">
              <a:solidFill>
                <a:srgbClr val="FF0000"/>
              </a:solidFill>
            </a:endParaRPr>
          </a:p>
        </p:txBody>
      </p:sp>
    </p:spTree>
    <p:extLst>
      <p:ext uri="{BB962C8B-B14F-4D97-AF65-F5344CB8AC3E}">
        <p14:creationId xmlns:p14="http://schemas.microsoft.com/office/powerpoint/2010/main" val="646291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786384" y="239280"/>
            <a:ext cx="8168993" cy="1377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400" dirty="0" smtClean="0">
                <a:solidFill>
                  <a:srgbClr val="0070C0"/>
                </a:solidFill>
              </a:rPr>
              <a:t>                                - INTRODUCING THE GRANULAR DATA -</a:t>
            </a:r>
          </a:p>
          <a:p>
            <a:r>
              <a:rPr lang="en-GB" sz="1400" dirty="0" smtClean="0">
                <a:solidFill>
                  <a:srgbClr val="0070C0"/>
                </a:solidFill>
              </a:rPr>
              <a:t>DEBT NOT GENERALLY FINANCING OVERALL CASH HOLDINGS, BUT SOME EVIDENCE OF THE CONTRARY AMONGST FIRMS WITH LARGE CASH HOLDINGS (&gt;£10m) </a:t>
            </a:r>
            <a:r>
              <a:rPr lang="en-GB" sz="1100" dirty="0" smtClean="0">
                <a:solidFill>
                  <a:srgbClr val="00B050"/>
                </a:solidFill>
              </a:rPr>
              <a:t>(2008 similar </a:t>
            </a:r>
            <a:r>
              <a:rPr lang="en-GB" sz="1100" dirty="0">
                <a:solidFill>
                  <a:srgbClr val="00B050"/>
                </a:solidFill>
              </a:rPr>
              <a:t>to 2013)</a:t>
            </a:r>
            <a:r>
              <a:rPr lang="en-GB" sz="1400" dirty="0" smtClean="0">
                <a:solidFill>
                  <a:schemeClr val="tx1"/>
                </a:solidFill>
              </a:rPr>
              <a:t>  </a:t>
            </a:r>
          </a:p>
          <a:p>
            <a:r>
              <a:rPr lang="en-GB" sz="1400" dirty="0">
                <a:solidFill>
                  <a:srgbClr val="0070C0"/>
                </a:solidFill>
              </a:rPr>
              <a:t>Overall, </a:t>
            </a:r>
            <a:r>
              <a:rPr lang="en-GB" sz="1400" dirty="0" smtClean="0">
                <a:solidFill>
                  <a:srgbClr val="0070C0"/>
                </a:solidFill>
              </a:rPr>
              <a:t>in 2013 only </a:t>
            </a:r>
            <a:r>
              <a:rPr lang="en-GB" sz="1400" dirty="0">
                <a:solidFill>
                  <a:srgbClr val="0070C0"/>
                </a:solidFill>
              </a:rPr>
              <a:t>29% of </a:t>
            </a:r>
            <a:r>
              <a:rPr lang="en-GB" sz="1400" dirty="0" smtClean="0">
                <a:solidFill>
                  <a:srgbClr val="0070C0"/>
                </a:solidFill>
              </a:rPr>
              <a:t>all firms </a:t>
            </a:r>
            <a:r>
              <a:rPr lang="en-GB" sz="1400" dirty="0">
                <a:solidFill>
                  <a:srgbClr val="0070C0"/>
                </a:solidFill>
              </a:rPr>
              <a:t>have over £100k of total liabilities (down from 34</a:t>
            </a:r>
            <a:r>
              <a:rPr lang="en-GB" sz="1400" dirty="0" smtClean="0">
                <a:solidFill>
                  <a:srgbClr val="0070C0"/>
                </a:solidFill>
              </a:rPr>
              <a:t>% in 2008), and only 11% of firms have over £100k of cash. Even focusing on the 21,675 </a:t>
            </a:r>
            <a:r>
              <a:rPr lang="en-GB" sz="1400" dirty="0">
                <a:solidFill>
                  <a:srgbClr val="0070C0"/>
                </a:solidFill>
              </a:rPr>
              <a:t>firms </a:t>
            </a:r>
            <a:r>
              <a:rPr lang="en-GB" sz="1400" dirty="0" smtClean="0">
                <a:solidFill>
                  <a:srgbClr val="0070C0"/>
                </a:solidFill>
              </a:rPr>
              <a:t>in 2013 </a:t>
            </a:r>
            <a:r>
              <a:rPr lang="en-GB" sz="1400" u="sng" dirty="0" smtClean="0">
                <a:solidFill>
                  <a:srgbClr val="0070C0"/>
                </a:solidFill>
              </a:rPr>
              <a:t>with </a:t>
            </a:r>
            <a:r>
              <a:rPr lang="en-GB" sz="1400" u="sng" dirty="0">
                <a:solidFill>
                  <a:srgbClr val="0070C0"/>
                </a:solidFill>
              </a:rPr>
              <a:t>over £10m </a:t>
            </a:r>
            <a:r>
              <a:rPr lang="en-GB" sz="1400" u="sng" dirty="0" smtClean="0">
                <a:solidFill>
                  <a:srgbClr val="0070C0"/>
                </a:solidFill>
              </a:rPr>
              <a:t>liabilities</a:t>
            </a:r>
            <a:r>
              <a:rPr lang="en-GB" sz="1400" dirty="0">
                <a:solidFill>
                  <a:srgbClr val="0070C0"/>
                </a:solidFill>
              </a:rPr>
              <a:t>, </a:t>
            </a:r>
            <a:r>
              <a:rPr lang="en-GB" sz="1400" dirty="0" smtClean="0">
                <a:solidFill>
                  <a:srgbClr val="0070C0"/>
                </a:solidFill>
              </a:rPr>
              <a:t>a </a:t>
            </a:r>
            <a:r>
              <a:rPr lang="en-GB" sz="1400" dirty="0">
                <a:solidFill>
                  <a:srgbClr val="0070C0"/>
                </a:solidFill>
              </a:rPr>
              <a:t>majority of these firms (52%) have under £200k of </a:t>
            </a:r>
            <a:r>
              <a:rPr lang="en-GB" sz="1400" dirty="0" smtClean="0">
                <a:solidFill>
                  <a:srgbClr val="0070C0"/>
                </a:solidFill>
              </a:rPr>
              <a:t>cash; but 9% of this group show evidence of contrary behaviour with over </a:t>
            </a:r>
            <a:r>
              <a:rPr lang="en-GB" sz="1400" dirty="0">
                <a:solidFill>
                  <a:srgbClr val="0070C0"/>
                </a:solidFill>
              </a:rPr>
              <a:t>£</a:t>
            </a:r>
            <a:r>
              <a:rPr lang="en-GB" sz="1400" dirty="0" smtClean="0">
                <a:solidFill>
                  <a:srgbClr val="0070C0"/>
                </a:solidFill>
              </a:rPr>
              <a:t>10m cash...</a:t>
            </a:r>
            <a:endParaRPr lang="en-GB" sz="1200" dirty="0">
              <a:solidFill>
                <a:srgbClr val="0070C0"/>
              </a:solidFill>
            </a:endParaRP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solidFill>
                  <a:srgbClr val="2F2F2F"/>
                </a:solidFill>
              </a:rPr>
              <a:t> </a:t>
            </a:r>
            <a:endParaRPr lang="fr-FR" dirty="0">
              <a:solidFill>
                <a:srgbClr val="2F2F2F"/>
              </a:solidFill>
            </a:endParaRPr>
          </a:p>
        </p:txBody>
      </p:sp>
      <p:sp>
        <p:nvSpPr>
          <p:cNvPr id="14" name="Content Placeholder 7"/>
          <p:cNvSpPr>
            <a:spLocks noGrp="1" noChangeAspect="1"/>
          </p:cNvSpPr>
          <p:nvPr/>
        </p:nvSpPr>
        <p:spPr bwMode="auto">
          <a:xfrm>
            <a:off x="15255875" y="1828800"/>
            <a:ext cx="9450388" cy="5457825"/>
          </a:xfrm>
          <a:prstGeom prst="rect">
            <a:avLst/>
          </a:prstGeom>
          <a:noFill/>
          <a:ln w="12700">
            <a:solidFill>
              <a:srgbClr val="FF0000"/>
            </a:solidFill>
          </a:ln>
          <a:extLst/>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a:solidFill>
                  <a:srgbClr val="FF0000"/>
                </a:solidFill>
              </a:rPr>
              <a:t>1 cadre dans le template pptx Experian pH</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 y="1617045"/>
            <a:ext cx="8534400" cy="248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1" y="4196079"/>
            <a:ext cx="8534400" cy="23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906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1600" noProof="0" dirty="0" smtClean="0"/>
              <a:t>…Of the 21,675 firms in the previous chart, with over £10m total liabilities in 2013:</a:t>
            </a:r>
          </a:p>
          <a:p>
            <a:r>
              <a:rPr lang="en-GB" sz="1600" noProof="0" dirty="0" smtClean="0"/>
              <a:t>52% of these have &lt;£200k cash; so clearly not a “hoard</a:t>
            </a:r>
            <a:r>
              <a:rPr lang="en-GB" sz="1600" dirty="0" smtClean="0"/>
              <a:t>”, and at the other extreme “only</a:t>
            </a:r>
            <a:r>
              <a:rPr lang="en-GB" sz="1600" dirty="0"/>
              <a:t>” 1,938 (11%) also have &gt;£10m cash</a:t>
            </a:r>
            <a:endParaRPr lang="en-GB" sz="1600" noProof="0" dirty="0" smtClean="0"/>
          </a:p>
          <a:p>
            <a:r>
              <a:rPr lang="en-GB" sz="1600" dirty="0"/>
              <a:t>B</a:t>
            </a:r>
            <a:r>
              <a:rPr lang="en-GB" sz="1600" noProof="0" dirty="0" err="1" smtClean="0"/>
              <a:t>ut</a:t>
            </a:r>
            <a:r>
              <a:rPr lang="en-GB" sz="1600" noProof="0" dirty="0" smtClean="0"/>
              <a:t> this 1,938 with large debts are the vast majority of the cash “piggybanks” (87% out of the total 2,231 firms with &gt;£10m cash – </a:t>
            </a:r>
            <a:r>
              <a:rPr lang="en-GB" sz="1600" b="1" u="sng" noProof="0" dirty="0" smtClean="0"/>
              <a:t>so the largest “piggybanks” are also simultaneously big borrowers, </a:t>
            </a:r>
            <a:r>
              <a:rPr lang="en-GB" sz="1600" noProof="0" dirty="0" smtClean="0"/>
              <a:t>which suggests possible hoarding.</a:t>
            </a:r>
          </a:p>
          <a:p>
            <a:r>
              <a:rPr lang="en-GB" sz="1600" noProof="0" dirty="0" smtClean="0"/>
              <a:t>However, the evidence of hoarding is not conclusive: the case studies below illustrate how the debts of many of these 1,938 firms may still be much larger than their cash balance and therefore is likely to relate to real investment needs, i.e. “normal” behaviour: </a:t>
            </a:r>
          </a:p>
          <a:p>
            <a:pPr marL="0" indent="0">
              <a:buNone/>
            </a:pPr>
            <a:endParaRPr lang="en-GB" noProof="0" dirty="0" smtClean="0"/>
          </a:p>
        </p:txBody>
      </p:sp>
      <p:sp>
        <p:nvSpPr>
          <p:cNvPr id="3" name="Title 2"/>
          <p:cNvSpPr>
            <a:spLocks noGrp="1"/>
          </p:cNvSpPr>
          <p:nvPr>
            <p:ph type="title"/>
          </p:nvPr>
        </p:nvSpPr>
        <p:spPr/>
        <p:txBody>
          <a:bodyPr/>
          <a:lstStyle/>
          <a:p>
            <a:r>
              <a:rPr lang="en-GB" sz="1800" noProof="0" dirty="0" smtClean="0"/>
              <a:t>The granular data enables us to search still closer for </a:t>
            </a:r>
            <a:br>
              <a:rPr lang="en-GB" sz="1800" noProof="0" dirty="0" smtClean="0"/>
            </a:br>
            <a:r>
              <a:rPr lang="en-GB" sz="1800" noProof="0" dirty="0" smtClean="0"/>
              <a:t>“unusual” types of behaviour among the firms with the </a:t>
            </a:r>
            <a:br>
              <a:rPr lang="en-GB" sz="1800" noProof="0" dirty="0" smtClean="0"/>
            </a:br>
            <a:r>
              <a:rPr lang="en-GB" sz="1800" noProof="0" dirty="0" smtClean="0"/>
              <a:t>largest debt and/or cash figures </a:t>
            </a:r>
            <a:endParaRPr lang="en-GB" sz="1800" noProof="0" dirty="0"/>
          </a:p>
        </p:txBody>
      </p:sp>
      <p:graphicFrame>
        <p:nvGraphicFramePr>
          <p:cNvPr id="5" name="Table 4"/>
          <p:cNvGraphicFramePr>
            <a:graphicFrameLocks noGrp="1"/>
          </p:cNvGraphicFramePr>
          <p:nvPr>
            <p:extLst>
              <p:ext uri="{D42A27DB-BD31-4B8C-83A1-F6EECF244321}">
                <p14:modId xmlns:p14="http://schemas.microsoft.com/office/powerpoint/2010/main" val="869606041"/>
              </p:ext>
            </p:extLst>
          </p:nvPr>
        </p:nvGraphicFramePr>
        <p:xfrm>
          <a:off x="1283638" y="3958939"/>
          <a:ext cx="6388100" cy="2379515"/>
        </p:xfrm>
        <a:graphic>
          <a:graphicData uri="http://schemas.openxmlformats.org/drawingml/2006/table">
            <a:tbl>
              <a:tblPr/>
              <a:tblGrid>
                <a:gridCol w="3086100"/>
                <a:gridCol w="825500"/>
                <a:gridCol w="825500"/>
                <a:gridCol w="825500"/>
                <a:gridCol w="825500"/>
              </a:tblGrid>
              <a:tr h="234006">
                <a:tc>
                  <a:txBody>
                    <a:bodyPr/>
                    <a:lstStyle/>
                    <a:p>
                      <a:pPr algn="l" fontAlgn="b"/>
                      <a:r>
                        <a:rPr lang="en-GB" sz="1400" b="1" i="0" u="none" strike="noStrike" dirty="0">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gridSpan="2">
                  <a:txBody>
                    <a:bodyPr/>
                    <a:lstStyle/>
                    <a:p>
                      <a:pPr algn="ctr" fontAlgn="b"/>
                      <a:r>
                        <a:rPr lang="en-GB" sz="1400" b="1" i="0" u="none" strike="noStrike" dirty="0">
                          <a:solidFill>
                            <a:srgbClr val="FFFFFF"/>
                          </a:solidFill>
                          <a:effectLst/>
                          <a:latin typeface="Calibri" panose="020F0502020204030204" pitchFamily="34" charset="0"/>
                        </a:rPr>
                        <a:t>Cash </a:t>
                      </a:r>
                      <a:r>
                        <a:rPr lang="en-GB" sz="1400" b="1" i="0" u="none" strike="noStrike" dirty="0" smtClean="0">
                          <a:solidFill>
                            <a:srgbClr val="FFFFFF"/>
                          </a:solidFill>
                          <a:effectLst/>
                          <a:latin typeface="Calibri" panose="020F0502020204030204" pitchFamily="34" charset="0"/>
                        </a:rPr>
                        <a:t>(£m)</a:t>
                      </a:r>
                      <a:endParaRPr lang="en-GB" sz="1400" b="1"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0000"/>
                    </a:solidFill>
                  </a:tcPr>
                </a:tc>
                <a:tc hMerge="1">
                  <a:txBody>
                    <a:bodyPr/>
                    <a:lstStyle/>
                    <a:p>
                      <a:endParaRPr lang="en-GB"/>
                    </a:p>
                  </a:txBody>
                  <a:tcPr/>
                </a:tc>
                <a:tc gridSpan="2">
                  <a:txBody>
                    <a:bodyPr/>
                    <a:lstStyle/>
                    <a:p>
                      <a:pPr algn="ctr" fontAlgn="b"/>
                      <a:r>
                        <a:rPr lang="en-GB" sz="1400" b="1" i="0" u="none" strike="noStrike" dirty="0">
                          <a:solidFill>
                            <a:srgbClr val="FFFFFF"/>
                          </a:solidFill>
                          <a:effectLst/>
                          <a:latin typeface="Calibri" panose="020F0502020204030204" pitchFamily="34" charset="0"/>
                        </a:rPr>
                        <a:t>Liabilities </a:t>
                      </a:r>
                      <a:r>
                        <a:rPr lang="en-GB" sz="1400" b="1" i="0" u="none" strike="noStrike" dirty="0" smtClean="0">
                          <a:solidFill>
                            <a:srgbClr val="FFFFFF"/>
                          </a:solidFill>
                          <a:effectLst/>
                          <a:latin typeface="Calibri" panose="020F0502020204030204" pitchFamily="34" charset="0"/>
                        </a:rPr>
                        <a:t>(£m)</a:t>
                      </a:r>
                      <a:endParaRPr lang="en-GB" sz="1400" b="1"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0000"/>
                    </a:solidFill>
                  </a:tcPr>
                </a:tc>
                <a:tc hMerge="1">
                  <a:txBody>
                    <a:bodyPr/>
                    <a:lstStyle/>
                    <a:p>
                      <a:endParaRPr lang="en-GB"/>
                    </a:p>
                  </a:txBody>
                  <a:tcPr/>
                </a:tc>
              </a:tr>
              <a:tr h="723214">
                <a:tc>
                  <a:txBody>
                    <a:bodyPr/>
                    <a:lstStyle/>
                    <a:p>
                      <a:pPr algn="l" fontAlgn="ctr"/>
                      <a:r>
                        <a:rPr lang="en-GB" sz="1400" b="1" i="0" u="none" strike="noStrike" dirty="0">
                          <a:solidFill>
                            <a:srgbClr val="FFFFFF"/>
                          </a:solidFill>
                          <a:effectLst/>
                          <a:latin typeface="Calibri" panose="020F0502020204030204" pitchFamily="34" charset="0"/>
                        </a:rPr>
                        <a:t>Company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0000"/>
                    </a:solidFill>
                  </a:tcPr>
                </a:tc>
                <a:tc>
                  <a:txBody>
                    <a:bodyPr/>
                    <a:lstStyle/>
                    <a:p>
                      <a:pPr algn="r" fontAlgn="b"/>
                      <a:r>
                        <a:rPr lang="en-GB" sz="1400" b="1" i="0" u="none" strike="noStrike">
                          <a:solidFill>
                            <a:srgbClr val="FFFFFF"/>
                          </a:solidFill>
                          <a:effectLst/>
                          <a:latin typeface="Calibri" panose="020F0502020204030204" pitchFamily="34" charset="0"/>
                        </a:rPr>
                        <a:t>Stock </a:t>
                      </a:r>
                      <a:br>
                        <a:rPr lang="en-GB" sz="1400" b="1" i="0" u="none" strike="noStrike">
                          <a:solidFill>
                            <a:srgbClr val="FFFFFF"/>
                          </a:solidFill>
                          <a:effectLst/>
                          <a:latin typeface="Calibri" panose="020F0502020204030204" pitchFamily="34" charset="0"/>
                        </a:rPr>
                      </a:br>
                      <a:r>
                        <a:rPr lang="en-GB" sz="1400" b="1" i="0" u="none" strike="noStrike">
                          <a:solidFill>
                            <a:srgbClr val="FFFFFF"/>
                          </a:solidFill>
                          <a:effectLst/>
                          <a:latin typeface="Calibri" panose="020F0502020204030204" pitchFamily="34" charset="0"/>
                        </a:rPr>
                        <a:t>(2013)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00000"/>
                    </a:solidFill>
                  </a:tcPr>
                </a:tc>
                <a:tc>
                  <a:txBody>
                    <a:bodyPr/>
                    <a:lstStyle/>
                    <a:p>
                      <a:pPr algn="r" fontAlgn="b"/>
                      <a:r>
                        <a:rPr lang="en-GB" sz="1400" b="1" i="0" u="none" strike="noStrike">
                          <a:solidFill>
                            <a:srgbClr val="FFFFFF"/>
                          </a:solidFill>
                          <a:effectLst/>
                          <a:latin typeface="Calibri" panose="020F0502020204030204" pitchFamily="34" charset="0"/>
                        </a:rPr>
                        <a:t>Change</a:t>
                      </a:r>
                      <a:br>
                        <a:rPr lang="en-GB" sz="1400" b="1" i="0" u="none" strike="noStrike">
                          <a:solidFill>
                            <a:srgbClr val="FFFFFF"/>
                          </a:solidFill>
                          <a:effectLst/>
                          <a:latin typeface="Calibri" panose="020F0502020204030204" pitchFamily="34" charset="0"/>
                        </a:rPr>
                      </a:br>
                      <a:r>
                        <a:rPr lang="en-GB" sz="1400" b="1" i="0" u="none" strike="noStrike">
                          <a:solidFill>
                            <a:srgbClr val="FFFFFF"/>
                          </a:solidFill>
                          <a:effectLst/>
                          <a:latin typeface="Calibri" panose="020F0502020204030204" pitchFamily="34" charset="0"/>
                        </a:rPr>
                        <a:t>(2012-2013)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00000"/>
                    </a:solidFill>
                  </a:tcPr>
                </a:tc>
                <a:tc>
                  <a:txBody>
                    <a:bodyPr/>
                    <a:lstStyle/>
                    <a:p>
                      <a:pPr algn="r" fontAlgn="b"/>
                      <a:r>
                        <a:rPr lang="en-GB" sz="1400" b="1" i="0" u="none" strike="noStrike">
                          <a:solidFill>
                            <a:srgbClr val="FFFFFF"/>
                          </a:solidFill>
                          <a:effectLst/>
                          <a:latin typeface="Calibri" panose="020F0502020204030204" pitchFamily="34" charset="0"/>
                        </a:rPr>
                        <a:t>Stock </a:t>
                      </a:r>
                      <a:br>
                        <a:rPr lang="en-GB" sz="1400" b="1" i="0" u="none" strike="noStrike">
                          <a:solidFill>
                            <a:srgbClr val="FFFFFF"/>
                          </a:solidFill>
                          <a:effectLst/>
                          <a:latin typeface="Calibri" panose="020F0502020204030204" pitchFamily="34" charset="0"/>
                        </a:rPr>
                      </a:br>
                      <a:r>
                        <a:rPr lang="en-GB" sz="1400" b="1" i="0" u="none" strike="noStrike">
                          <a:solidFill>
                            <a:srgbClr val="FFFFFF"/>
                          </a:solidFill>
                          <a:effectLst/>
                          <a:latin typeface="Calibri" panose="020F0502020204030204" pitchFamily="34" charset="0"/>
                        </a:rPr>
                        <a:t>(2013)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00000"/>
                    </a:solidFill>
                  </a:tcPr>
                </a:tc>
                <a:tc>
                  <a:txBody>
                    <a:bodyPr/>
                    <a:lstStyle/>
                    <a:p>
                      <a:pPr algn="r" fontAlgn="b"/>
                      <a:r>
                        <a:rPr lang="en-GB" sz="1400" b="1" i="0" u="none" strike="noStrike">
                          <a:solidFill>
                            <a:srgbClr val="FFFFFF"/>
                          </a:solidFill>
                          <a:effectLst/>
                          <a:latin typeface="Calibri" panose="020F0502020204030204" pitchFamily="34" charset="0"/>
                        </a:rPr>
                        <a:t>Change</a:t>
                      </a:r>
                      <a:br>
                        <a:rPr lang="en-GB" sz="1400" b="1" i="0" u="none" strike="noStrike">
                          <a:solidFill>
                            <a:srgbClr val="FFFFFF"/>
                          </a:solidFill>
                          <a:effectLst/>
                          <a:latin typeface="Calibri" panose="020F0502020204030204" pitchFamily="34" charset="0"/>
                        </a:rPr>
                      </a:br>
                      <a:r>
                        <a:rPr lang="en-GB" sz="1400" b="1" i="0" u="none" strike="noStrike">
                          <a:solidFill>
                            <a:srgbClr val="FFFFFF"/>
                          </a:solidFill>
                          <a:effectLst/>
                          <a:latin typeface="Calibri" panose="020F0502020204030204" pitchFamily="34" charset="0"/>
                        </a:rPr>
                        <a:t>(2012-2013)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00000"/>
                    </a:solidFill>
                  </a:tcPr>
                </a:tc>
              </a:tr>
              <a:tr h="241071">
                <a:tc>
                  <a:txBody>
                    <a:bodyPr/>
                    <a:lstStyle/>
                    <a:p>
                      <a:pPr algn="l" fontAlgn="b"/>
                      <a:r>
                        <a:rPr lang="en-GB" sz="1400" b="1" i="0" u="none" strike="noStrike">
                          <a:solidFill>
                            <a:srgbClr val="000000"/>
                          </a:solidFill>
                          <a:effectLst/>
                          <a:latin typeface="Calibri" panose="020F0502020204030204" pitchFamily="34" charset="0"/>
                        </a:rPr>
                        <a:t>Network Rail Infrastructure Finance plc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n-GB" sz="1400" b="1" i="0" u="none" strike="noStrike" dirty="0">
                          <a:solidFill>
                            <a:srgbClr val="000000"/>
                          </a:solidFill>
                          <a:effectLst/>
                          <a:latin typeface="Calibri" panose="020F0502020204030204" pitchFamily="34" charset="0"/>
                        </a:rPr>
                        <a:t>1,778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n-GB" sz="1400" b="1" i="0" u="none" strike="noStrike">
                          <a:solidFill>
                            <a:srgbClr val="000000"/>
                          </a:solidFill>
                          <a:effectLst/>
                          <a:latin typeface="Calibri" panose="020F0502020204030204" pitchFamily="34" charset="0"/>
                        </a:rPr>
                        <a:t>1,112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n-GB" sz="1400" b="1" i="0" u="none" strike="noStrike">
                          <a:solidFill>
                            <a:srgbClr val="000000"/>
                          </a:solidFill>
                          <a:effectLst/>
                          <a:latin typeface="Calibri" panose="020F0502020204030204" pitchFamily="34" charset="0"/>
                        </a:rPr>
                        <a:t>30,016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n-GB" sz="1400" b="1" i="0" u="none" strike="noStrike">
                          <a:solidFill>
                            <a:srgbClr val="000000"/>
                          </a:solidFill>
                          <a:effectLst/>
                          <a:latin typeface="Calibri" panose="020F0502020204030204" pitchFamily="34" charset="0"/>
                        </a:rPr>
                        <a:t>3,123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1071">
                <a:tc>
                  <a:txBody>
                    <a:bodyPr/>
                    <a:lstStyle/>
                    <a:p>
                      <a:pPr algn="l" fontAlgn="b"/>
                      <a:r>
                        <a:rPr lang="en-GB" sz="1400" b="1" i="0" u="none" strike="noStrike">
                          <a:solidFill>
                            <a:srgbClr val="000000"/>
                          </a:solidFill>
                          <a:effectLst/>
                          <a:latin typeface="Calibri" panose="020F0502020204030204" pitchFamily="34" charset="0"/>
                        </a:rPr>
                        <a:t>Tesco Stores Ltd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n-GB" sz="1400" b="1" i="0" u="none" strike="noStrike">
                          <a:solidFill>
                            <a:srgbClr val="000000"/>
                          </a:solidFill>
                          <a:effectLst/>
                          <a:latin typeface="Calibri" panose="020F0502020204030204" pitchFamily="34" charset="0"/>
                        </a:rPr>
                        <a:t>679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n-GB" sz="1400" b="1" i="0" u="none" strike="noStrike">
                          <a:solidFill>
                            <a:srgbClr val="000000"/>
                          </a:solidFill>
                          <a:effectLst/>
                          <a:latin typeface="Calibri" panose="020F0502020204030204" pitchFamily="34" charset="0"/>
                        </a:rPr>
                        <a:t>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n-GB" sz="1400" b="1" i="0" u="none" strike="noStrike">
                          <a:solidFill>
                            <a:srgbClr val="000000"/>
                          </a:solidFill>
                          <a:effectLst/>
                          <a:latin typeface="Calibri" panose="020F0502020204030204" pitchFamily="34" charset="0"/>
                        </a:rPr>
                        <a:t>22,084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n-GB" sz="1400" b="1" i="0" u="none" strike="noStrike">
                          <a:solidFill>
                            <a:srgbClr val="000000"/>
                          </a:solidFill>
                          <a:effectLst/>
                          <a:latin typeface="Calibri" panose="020F0502020204030204" pitchFamily="34" charset="0"/>
                        </a:rPr>
                        <a:t>11,060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1071">
                <a:tc>
                  <a:txBody>
                    <a:bodyPr/>
                    <a:lstStyle/>
                    <a:p>
                      <a:pPr algn="l" fontAlgn="b"/>
                      <a:r>
                        <a:rPr lang="en-GB" sz="1400" b="1" i="0" u="none" strike="noStrike" dirty="0">
                          <a:solidFill>
                            <a:srgbClr val="000000"/>
                          </a:solidFill>
                          <a:effectLst/>
                          <a:latin typeface="Calibri" panose="020F0502020204030204" pitchFamily="34" charset="0"/>
                        </a:rPr>
                        <a:t>Jaguar Land Rover Holdings Ltd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n-GB" sz="1400" b="1" i="0" u="none" strike="noStrike">
                          <a:solidFill>
                            <a:srgbClr val="000000"/>
                          </a:solidFill>
                          <a:effectLst/>
                          <a:latin typeface="Calibri" panose="020F0502020204030204" pitchFamily="34" charset="0"/>
                        </a:rPr>
                        <a:t>1,851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n-GB" sz="1400" b="1" i="0" u="none" strike="noStrike">
                          <a:solidFill>
                            <a:srgbClr val="000000"/>
                          </a:solidFill>
                          <a:effectLst/>
                          <a:latin typeface="Calibri" panose="020F0502020204030204" pitchFamily="34" charset="0"/>
                        </a:rPr>
                        <a:t>1,172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n-GB" sz="1400" b="1" i="0" u="none" strike="noStrike">
                          <a:solidFill>
                            <a:srgbClr val="000000"/>
                          </a:solidFill>
                          <a:effectLst/>
                          <a:latin typeface="Calibri" panose="020F0502020204030204" pitchFamily="34" charset="0"/>
                        </a:rPr>
                        <a:t>5,741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n-GB" sz="1400" b="1" i="0" u="none" strike="noStrike">
                          <a:solidFill>
                            <a:srgbClr val="000000"/>
                          </a:solidFill>
                          <a:effectLst/>
                          <a:latin typeface="Calibri" panose="020F0502020204030204" pitchFamily="34" charset="0"/>
                        </a:rPr>
                        <a:t>1,206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1071">
                <a:tc>
                  <a:txBody>
                    <a:bodyPr/>
                    <a:lstStyle/>
                    <a:p>
                      <a:pPr algn="l" fontAlgn="b"/>
                      <a:r>
                        <a:rPr lang="en-GB" sz="1400" b="1" i="0" u="none" strike="noStrike">
                          <a:solidFill>
                            <a:srgbClr val="000000"/>
                          </a:solidFill>
                          <a:effectLst/>
                          <a:latin typeface="Calibri" panose="020F0502020204030204" pitchFamily="34" charset="0"/>
                        </a:rPr>
                        <a:t>Heathrow Airport Ltd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n-GB" sz="1400" b="1" i="0" u="none" strike="noStrike">
                          <a:solidFill>
                            <a:srgbClr val="000000"/>
                          </a:solidFill>
                          <a:effectLst/>
                          <a:latin typeface="Calibri" panose="020F0502020204030204" pitchFamily="34" charset="0"/>
                        </a:rPr>
                        <a:t>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n-GB" sz="1400" b="1" i="0" u="none" strike="noStrike">
                          <a:solidFill>
                            <a:srgbClr val="000000"/>
                          </a:solidFill>
                          <a:effectLst/>
                          <a:latin typeface="Calibri" panose="020F0502020204030204" pitchFamily="34" charset="0"/>
                        </a:rPr>
                        <a:t>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n-GB" sz="1400" b="1" i="0" u="none" strike="noStrike">
                          <a:solidFill>
                            <a:srgbClr val="000000"/>
                          </a:solidFill>
                          <a:effectLst/>
                          <a:latin typeface="Calibri" panose="020F0502020204030204" pitchFamily="34" charset="0"/>
                        </a:rPr>
                        <a:t>12,511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n-GB" sz="1400" b="1" i="0" u="none" strike="noStrike">
                          <a:solidFill>
                            <a:srgbClr val="000000"/>
                          </a:solidFill>
                          <a:effectLst/>
                          <a:latin typeface="Calibri" panose="020F0502020204030204" pitchFamily="34" charset="0"/>
                        </a:rPr>
                        <a:t>826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58011">
                <a:tc>
                  <a:txBody>
                    <a:bodyPr/>
                    <a:lstStyle/>
                    <a:p>
                      <a:pPr algn="l" fontAlgn="b"/>
                      <a:r>
                        <a:rPr lang="en-GB" sz="1400" b="1" i="0" u="none" strike="noStrike">
                          <a:solidFill>
                            <a:srgbClr val="000000"/>
                          </a:solidFill>
                          <a:effectLst/>
                          <a:latin typeface="Calibri" panose="020F0502020204030204" pitchFamily="34" charset="0"/>
                        </a:rPr>
                        <a:t>The London Organising Committee of the Olympic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1" i="0" u="none" strike="noStrike">
                          <a:solidFill>
                            <a:srgbClr val="000000"/>
                          </a:solidFill>
                          <a:effectLst/>
                          <a:latin typeface="Calibri" panose="020F0502020204030204" pitchFamily="34" charset="0"/>
                        </a:rPr>
                        <a:t>287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1" i="0" u="none" strike="noStrike">
                          <a:solidFill>
                            <a:srgbClr val="000000"/>
                          </a:solidFill>
                          <a:effectLst/>
                          <a:latin typeface="Calibri" panose="020F0502020204030204" pitchFamily="34" charset="0"/>
                        </a:rPr>
                        <a:t>263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1" i="0" u="none" strike="noStrike">
                          <a:solidFill>
                            <a:srgbClr val="000000"/>
                          </a:solidFill>
                          <a:effectLst/>
                          <a:latin typeface="Calibri" panose="020F0502020204030204" pitchFamily="34" charset="0"/>
                        </a:rPr>
                        <a:t>11,493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1" i="0" u="none" strike="noStrike" dirty="0">
                          <a:solidFill>
                            <a:srgbClr val="000000"/>
                          </a:solidFill>
                          <a:effectLst/>
                          <a:latin typeface="Calibri" panose="020F0502020204030204" pitchFamily="34" charset="0"/>
                        </a:rPr>
                        <a:t>1,467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66691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noProof="0" dirty="0" smtClean="0"/>
              <a:t>The following analyses (p20-23) are “bubble charts”, which are simply large tables of numbers mapping out all the firms in the market, made more visual for ease of interpretation.</a:t>
            </a:r>
          </a:p>
          <a:p>
            <a:pPr marL="0" indent="0">
              <a:buNone/>
            </a:pPr>
            <a:r>
              <a:rPr lang="en-GB" noProof="0" dirty="0" smtClean="0"/>
              <a:t>In each case, the number in every cell of the table (which here is the number of firms contained within that cell) has been graphed as a circle which is proportional to that number.</a:t>
            </a:r>
          </a:p>
          <a:p>
            <a:pPr marL="0" indent="0">
              <a:buNone/>
            </a:pPr>
            <a:r>
              <a:rPr lang="en-GB" noProof="0" dirty="0" smtClean="0"/>
              <a:t>In this way, it is easy to immediately identify the concentrations within the populations, as well as to infer possible correlations between the dimensions portrayed by the table (in this case, the amount of cash and liabilities held by the individual firms, banded). </a:t>
            </a:r>
          </a:p>
          <a:p>
            <a:pPr marL="0" indent="0">
              <a:buNone/>
            </a:pPr>
            <a:r>
              <a:rPr lang="en-GB" noProof="0" dirty="0" smtClean="0"/>
              <a:t>This data-visualisation technique is especially useful when comparing two different populations (for example, spotting concentrations which make large independents different from the overall population, then similarly for large groups against the overall, </a:t>
            </a:r>
            <a:r>
              <a:rPr lang="en-GB" noProof="0" dirty="0" err="1" smtClean="0"/>
              <a:t>etc</a:t>
            </a:r>
            <a:r>
              <a:rPr lang="en-GB" noProof="0" dirty="0" smtClean="0"/>
              <a:t>).  As shown in p21-22, this is done by overlaying one population (e.g. large independents, in red, on top of the overall, in clear), revealing at a glance areas where they are over-represented (the red exceeds the clear bubbles), and those where they are under-represented (the red is smaller than the clear).</a:t>
            </a:r>
          </a:p>
          <a:p>
            <a:pPr marL="0" indent="0">
              <a:buNone/>
            </a:pPr>
            <a:endParaRPr lang="en-GB" noProof="0" dirty="0" smtClean="0"/>
          </a:p>
        </p:txBody>
      </p:sp>
      <p:sp>
        <p:nvSpPr>
          <p:cNvPr id="3" name="Title 2"/>
          <p:cNvSpPr>
            <a:spLocks noGrp="1"/>
          </p:cNvSpPr>
          <p:nvPr>
            <p:ph type="title"/>
          </p:nvPr>
        </p:nvSpPr>
        <p:spPr/>
        <p:txBody>
          <a:bodyPr/>
          <a:lstStyle/>
          <a:p>
            <a:r>
              <a:rPr lang="en-GB" sz="1800" noProof="0" dirty="0" smtClean="0"/>
              <a:t>Now for an overall view of the market - methodological note</a:t>
            </a:r>
            <a:endParaRPr lang="en-GB" sz="1800" noProof="0" dirty="0"/>
          </a:p>
        </p:txBody>
      </p:sp>
    </p:spTree>
    <p:extLst>
      <p:ext uri="{BB962C8B-B14F-4D97-AF65-F5344CB8AC3E}">
        <p14:creationId xmlns:p14="http://schemas.microsoft.com/office/powerpoint/2010/main" val="14615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mj-lt"/>
              <a:buAutoNum type="arabicPeriod"/>
            </a:pPr>
            <a:r>
              <a:rPr lang="en-GB" noProof="0" dirty="0" smtClean="0">
                <a:solidFill>
                  <a:schemeClr val="tx1"/>
                </a:solidFill>
              </a:rPr>
              <a:t>How much cash? Per firm, in total?  </a:t>
            </a:r>
          </a:p>
          <a:p>
            <a:pPr marL="342900" indent="-342900">
              <a:buFont typeface="+mj-lt"/>
              <a:buAutoNum type="arabicPeriod"/>
            </a:pPr>
            <a:r>
              <a:rPr lang="en-GB" noProof="0" dirty="0" smtClean="0">
                <a:solidFill>
                  <a:schemeClr val="tx1"/>
                </a:solidFill>
              </a:rPr>
              <a:t>Is the cash increasing? In absolute terms and as a % of turnover?</a:t>
            </a:r>
          </a:p>
          <a:p>
            <a:pPr marL="342900" indent="-342900">
              <a:buFont typeface="+mj-lt"/>
              <a:buAutoNum type="arabicPeriod"/>
            </a:pPr>
            <a:r>
              <a:rPr lang="en-GB" noProof="0" dirty="0" smtClean="0">
                <a:solidFill>
                  <a:schemeClr val="tx1"/>
                </a:solidFill>
              </a:rPr>
              <a:t>Is the cash concentrated? </a:t>
            </a:r>
          </a:p>
          <a:p>
            <a:pPr marL="0" indent="0">
              <a:buNone/>
            </a:pPr>
            <a:r>
              <a:rPr lang="en-GB" noProof="0" dirty="0" smtClean="0">
                <a:solidFill>
                  <a:schemeClr val="tx1"/>
                </a:solidFill>
              </a:rPr>
              <a:t>We analyse the PNFC population through the lens of company demographics:</a:t>
            </a:r>
          </a:p>
          <a:p>
            <a:pPr marL="342900" indent="-342900">
              <a:buFont typeface="+mj-lt"/>
              <a:buAutoNum type="arabicPeriod"/>
            </a:pPr>
            <a:r>
              <a:rPr lang="en-GB" noProof="0" dirty="0" smtClean="0">
                <a:solidFill>
                  <a:schemeClr val="tx1"/>
                </a:solidFill>
              </a:rPr>
              <a:t>Company size (turnover, employees)</a:t>
            </a:r>
          </a:p>
          <a:p>
            <a:pPr marL="342900" indent="-342900">
              <a:buFont typeface="+mj-lt"/>
              <a:buAutoNum type="arabicPeriod"/>
            </a:pPr>
            <a:r>
              <a:rPr lang="en-GB" noProof="0" dirty="0" smtClean="0">
                <a:solidFill>
                  <a:schemeClr val="tx1"/>
                </a:solidFill>
              </a:rPr>
              <a:t>Complexity (group structure)</a:t>
            </a:r>
          </a:p>
          <a:p>
            <a:pPr marL="342900" indent="-342900">
              <a:buFont typeface="+mj-lt"/>
              <a:buAutoNum type="arabicPeriod"/>
            </a:pPr>
            <a:r>
              <a:rPr lang="en-GB" noProof="0" dirty="0">
                <a:solidFill>
                  <a:schemeClr val="tx1"/>
                </a:solidFill>
              </a:rPr>
              <a:t>I</a:t>
            </a:r>
            <a:r>
              <a:rPr lang="en-GB" noProof="0" dirty="0" smtClean="0">
                <a:solidFill>
                  <a:schemeClr val="tx1"/>
                </a:solidFill>
              </a:rPr>
              <a:t>ndustry sector (SICs re-grouped by BIS team)</a:t>
            </a:r>
          </a:p>
          <a:p>
            <a:pPr marL="0" indent="0">
              <a:buNone/>
            </a:pPr>
            <a:r>
              <a:rPr lang="en-GB" noProof="0" dirty="0" smtClean="0">
                <a:solidFill>
                  <a:schemeClr val="tx1"/>
                </a:solidFill>
              </a:rPr>
              <a:t>…does this behaviour appear to have an </a:t>
            </a:r>
            <a:r>
              <a:rPr lang="en-GB" u="sng" noProof="0" dirty="0" smtClean="0">
                <a:solidFill>
                  <a:schemeClr val="tx1"/>
                </a:solidFill>
              </a:rPr>
              <a:t>impact on business investment</a:t>
            </a:r>
            <a:r>
              <a:rPr lang="en-GB" noProof="0" dirty="0" smtClean="0">
                <a:solidFill>
                  <a:schemeClr val="tx1"/>
                </a:solidFill>
              </a:rPr>
              <a:t>, and thus on the pace of the recovery?</a:t>
            </a:r>
          </a:p>
          <a:p>
            <a:pPr marL="0" indent="0">
              <a:buNone/>
            </a:pPr>
            <a:endParaRPr lang="en-GB" noProof="0" dirty="0" smtClean="0">
              <a:solidFill>
                <a:schemeClr val="tx1"/>
              </a:solidFill>
            </a:endParaRPr>
          </a:p>
          <a:p>
            <a:pPr marL="0" indent="0">
              <a:buNone/>
            </a:pPr>
            <a:r>
              <a:rPr lang="en-GB" noProof="0" dirty="0"/>
              <a:t>Given the nature of the granular data, </a:t>
            </a:r>
            <a:r>
              <a:rPr lang="en-GB" noProof="0" dirty="0">
                <a:solidFill>
                  <a:schemeClr val="tx1"/>
                </a:solidFill>
              </a:rPr>
              <a:t>a</a:t>
            </a:r>
            <a:r>
              <a:rPr lang="en-GB" noProof="0" dirty="0" smtClean="0">
                <a:solidFill>
                  <a:schemeClr val="tx1"/>
                </a:solidFill>
              </a:rPr>
              <a:t> substantial amount of work was undertaken jointly with the BIS team to identify and remove outliers, and to re-classify certain types of records as non-PNFC etc.</a:t>
            </a:r>
          </a:p>
          <a:p>
            <a:pPr marL="0" indent="0">
              <a:buNone/>
            </a:pPr>
            <a:endParaRPr lang="en-GB" noProof="0" dirty="0">
              <a:solidFill>
                <a:srgbClr val="002060"/>
              </a:solidFill>
            </a:endParaRPr>
          </a:p>
        </p:txBody>
      </p:sp>
      <p:sp>
        <p:nvSpPr>
          <p:cNvPr id="3" name="Title 2"/>
          <p:cNvSpPr>
            <a:spLocks noGrp="1"/>
          </p:cNvSpPr>
          <p:nvPr>
            <p:ph type="title"/>
          </p:nvPr>
        </p:nvSpPr>
        <p:spPr/>
        <p:txBody>
          <a:bodyPr/>
          <a:lstStyle/>
          <a:p>
            <a:r>
              <a:rPr lang="en-GB" sz="1800" noProof="0" dirty="0">
                <a:solidFill>
                  <a:srgbClr val="0070C0"/>
                </a:solidFill>
              </a:rPr>
              <a:t>Do we observe that cash is being “hoarded” in the </a:t>
            </a:r>
            <a:r>
              <a:rPr lang="en-GB" sz="1800" noProof="0" dirty="0" smtClean="0">
                <a:solidFill>
                  <a:srgbClr val="0070C0"/>
                </a:solidFill>
              </a:rPr>
              <a:t>corporate </a:t>
            </a:r>
            <a:br>
              <a:rPr lang="en-GB" sz="1800" noProof="0" dirty="0" smtClean="0">
                <a:solidFill>
                  <a:srgbClr val="0070C0"/>
                </a:solidFill>
              </a:rPr>
            </a:br>
            <a:r>
              <a:rPr lang="en-GB" sz="1800" noProof="0" dirty="0" smtClean="0">
                <a:solidFill>
                  <a:srgbClr val="0070C0"/>
                </a:solidFill>
              </a:rPr>
              <a:t>sector</a:t>
            </a:r>
            <a:r>
              <a:rPr lang="en-GB" sz="1800" noProof="0" dirty="0">
                <a:solidFill>
                  <a:srgbClr val="0070C0"/>
                </a:solidFill>
              </a:rPr>
              <a:t>? </a:t>
            </a:r>
            <a:r>
              <a:rPr lang="en-GB" sz="1800" noProof="0" dirty="0" smtClean="0">
                <a:solidFill>
                  <a:srgbClr val="0070C0"/>
                </a:solidFill>
              </a:rPr>
              <a:t> </a:t>
            </a:r>
            <a:r>
              <a:rPr lang="en-GB" sz="1800" noProof="0" dirty="0">
                <a:solidFill>
                  <a:srgbClr val="0070C0"/>
                </a:solidFill>
              </a:rPr>
              <a:t/>
            </a:r>
            <a:br>
              <a:rPr lang="en-GB" sz="1800" noProof="0" dirty="0">
                <a:solidFill>
                  <a:srgbClr val="0070C0"/>
                </a:solidFill>
              </a:rPr>
            </a:br>
            <a:r>
              <a:rPr lang="en-GB" sz="2000" noProof="0" dirty="0" smtClean="0"/>
              <a:t/>
            </a:r>
            <a:br>
              <a:rPr lang="en-GB" sz="2000" noProof="0" dirty="0" smtClean="0"/>
            </a:br>
            <a:r>
              <a:rPr lang="en-GB" noProof="0" dirty="0" smtClean="0"/>
              <a:t> </a:t>
            </a:r>
            <a:br>
              <a:rPr lang="en-GB" noProof="0" dirty="0" smtClean="0"/>
            </a:br>
            <a:endParaRPr lang="en-GB" sz="1200" noProof="0" dirty="0">
              <a:solidFill>
                <a:srgbClr val="00B050"/>
              </a:solidFill>
            </a:endParaRPr>
          </a:p>
        </p:txBody>
      </p:sp>
    </p:spTree>
    <p:extLst>
      <p:ext uri="{BB962C8B-B14F-4D97-AF65-F5344CB8AC3E}">
        <p14:creationId xmlns:p14="http://schemas.microsoft.com/office/powerpoint/2010/main" val="418961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807721" y="239280"/>
            <a:ext cx="8147656"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600" dirty="0" smtClean="0">
                <a:solidFill>
                  <a:srgbClr val="0070C0"/>
                </a:solidFill>
              </a:rPr>
              <a:t>THERE IS NO OBVIOUS MASS BEHAVIOUR OF BORROWING PURELY TO SUSTAIN HIGHER CASH BALANCES</a:t>
            </a:r>
            <a:r>
              <a:rPr lang="en-GB" sz="1400" dirty="0" smtClean="0">
                <a:solidFill>
                  <a:srgbClr val="0070C0"/>
                </a:solidFill>
              </a:rPr>
              <a:t>… in fact the bubbles show that the bulk                  of firms hold under £50k or 0 cash (68% + 13%), most of which also hold &lt;£50k liabilities.</a:t>
            </a:r>
          </a:p>
          <a:p>
            <a:r>
              <a:rPr lang="en-GB" sz="1400" b="0" dirty="0" smtClean="0">
                <a:solidFill>
                  <a:srgbClr val="00B050"/>
                </a:solidFill>
              </a:rPr>
              <a:t>The cohort of firms with &gt;£500k cash and &gt;£1m liabilities, i.e. where significant hoarding could perhaps  be taking place (and which we will investigate in more detail later), is very small.</a:t>
            </a:r>
            <a:endParaRPr lang="en-GB" sz="1400" b="0" dirty="0">
              <a:solidFill>
                <a:srgbClr val="FF0000"/>
              </a:solidFill>
            </a:endParaRP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solidFill>
                  <a:srgbClr val="2F2F2F"/>
                </a:solidFill>
              </a:rPr>
              <a:t> </a:t>
            </a:r>
            <a:endParaRPr lang="fr-FR" dirty="0">
              <a:solidFill>
                <a:srgbClr val="2F2F2F"/>
              </a:solidFill>
            </a:endParaRPr>
          </a:p>
        </p:txBody>
      </p:sp>
      <p:sp>
        <p:nvSpPr>
          <p:cNvPr id="14" name="Content Placeholder 7"/>
          <p:cNvSpPr>
            <a:spLocks noGrp="1" noChangeAspect="1"/>
          </p:cNvSpPr>
          <p:nvPr/>
        </p:nvSpPr>
        <p:spPr bwMode="auto">
          <a:xfrm>
            <a:off x="15255875" y="1828800"/>
            <a:ext cx="9450388" cy="5457825"/>
          </a:xfrm>
          <a:prstGeom prst="rect">
            <a:avLst/>
          </a:prstGeom>
          <a:noFill/>
          <a:ln w="12700">
            <a:solidFill>
              <a:srgbClr val="FF0000"/>
            </a:solidFill>
          </a:ln>
          <a:extLst/>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a:solidFill>
                  <a:srgbClr val="FF0000"/>
                </a:solidFill>
              </a:rPr>
              <a:t>1 cadre dans le template pptx Experian pH</a:t>
            </a:r>
          </a:p>
        </p:txBody>
      </p:sp>
      <p:sp>
        <p:nvSpPr>
          <p:cNvPr id="2" name="Rectangle 1"/>
          <p:cNvSpPr/>
          <p:nvPr/>
        </p:nvSpPr>
        <p:spPr>
          <a:xfrm>
            <a:off x="5047744" y="2887980"/>
            <a:ext cx="1848356" cy="10820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8750" y="1368425"/>
            <a:ext cx="7244912" cy="5124450"/>
          </a:xfrm>
        </p:spPr>
      </p:pic>
      <p:sp>
        <p:nvSpPr>
          <p:cNvPr id="5" name="Rounded Rectangle 4"/>
          <p:cNvSpPr/>
          <p:nvPr/>
        </p:nvSpPr>
        <p:spPr>
          <a:xfrm>
            <a:off x="5578709" y="4187536"/>
            <a:ext cx="1185773" cy="1413164"/>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48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813816" y="64008"/>
            <a:ext cx="8229600" cy="13075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400" dirty="0" smtClean="0">
                <a:solidFill>
                  <a:srgbClr val="0070C0"/>
                </a:solidFill>
              </a:rPr>
              <a:t>FOR EACH OF THE 4 CHARTS, THE CLEAR BUBBLES REPRESENT THE OVERALL MARKET FROM THE PREVIOUS PAGE:</a:t>
            </a:r>
            <a:r>
              <a:rPr lang="en-GB" sz="1400" dirty="0" smtClean="0">
                <a:solidFill>
                  <a:schemeClr val="tx1"/>
                </a:solidFill>
              </a:rPr>
              <a:t>  </a:t>
            </a:r>
            <a:endParaRPr lang="en-GB" sz="1100" dirty="0" smtClean="0">
              <a:solidFill>
                <a:srgbClr val="FF0000"/>
              </a:solidFill>
            </a:endParaRPr>
          </a:p>
          <a:p>
            <a:r>
              <a:rPr lang="en-GB" sz="1100" dirty="0" smtClean="0">
                <a:solidFill>
                  <a:srgbClr val="FF0000"/>
                </a:solidFill>
              </a:rPr>
              <a:t>Large independents (in red) are strongly represented among firms with over £2m liabilities, especially </a:t>
            </a:r>
          </a:p>
          <a:p>
            <a:r>
              <a:rPr lang="en-GB" sz="1100" dirty="0" smtClean="0">
                <a:solidFill>
                  <a:srgbClr val="FF0000"/>
                </a:solidFill>
              </a:rPr>
              <a:t>when they also hold over £500k cash (i.e. in the bottom right corner); however they are under-represented among firms with £50k cash, especially if holding less than £500k in liabilities.</a:t>
            </a:r>
            <a:r>
              <a:rPr lang="en-GB" sz="1100" dirty="0" smtClean="0">
                <a:solidFill>
                  <a:srgbClr val="0070C0"/>
                </a:solidFill>
              </a:rPr>
              <a:t> </a:t>
            </a:r>
            <a:r>
              <a:rPr lang="en-GB" sz="1100" dirty="0" smtClean="0">
                <a:solidFill>
                  <a:schemeClr val="accent1">
                    <a:lumMod val="60000"/>
                    <a:lumOff val="40000"/>
                  </a:schemeClr>
                </a:solidFill>
              </a:rPr>
              <a:t>Small independents are of course the mirror image</a:t>
            </a:r>
            <a:r>
              <a:rPr lang="en-GB" sz="1100" dirty="0" smtClean="0">
                <a:solidFill>
                  <a:srgbClr val="0070C0"/>
                </a:solidFill>
              </a:rPr>
              <a:t>. </a:t>
            </a:r>
            <a:r>
              <a:rPr lang="en-GB" sz="1100" dirty="0" smtClean="0">
                <a:solidFill>
                  <a:schemeClr val="accent3"/>
                </a:solidFill>
              </a:rPr>
              <a:t>Mid-sizes display intermediary behaviour</a:t>
            </a:r>
            <a:r>
              <a:rPr lang="en-GB" sz="1100" dirty="0" smtClean="0">
                <a:solidFill>
                  <a:srgbClr val="0070C0"/>
                </a:solidFill>
              </a:rPr>
              <a:t>.  </a:t>
            </a:r>
            <a:r>
              <a:rPr lang="en-GB" sz="1100" dirty="0">
                <a:solidFill>
                  <a:schemeClr val="tx1"/>
                </a:solidFill>
              </a:rPr>
              <a:t>Note nonetheless how non-trivial numbers of small firms have high cash and/or liabilities, and similarly for large firms with very low values – i.e. the behaviour is very dispersed.</a:t>
            </a: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solidFill>
                  <a:srgbClr val="2F2F2F"/>
                </a:solidFill>
              </a:rPr>
              <a:t> </a:t>
            </a:r>
            <a:endParaRPr lang="fr-FR" dirty="0">
              <a:solidFill>
                <a:srgbClr val="2F2F2F"/>
              </a:solidFill>
            </a:endParaRPr>
          </a:p>
        </p:txBody>
      </p:sp>
      <p:sp>
        <p:nvSpPr>
          <p:cNvPr id="14" name="Content Placeholder 7"/>
          <p:cNvSpPr>
            <a:spLocks noGrp="1" noChangeAspect="1"/>
          </p:cNvSpPr>
          <p:nvPr/>
        </p:nvSpPr>
        <p:spPr bwMode="auto">
          <a:xfrm>
            <a:off x="15255875" y="1828800"/>
            <a:ext cx="9450388" cy="5457825"/>
          </a:xfrm>
          <a:prstGeom prst="rect">
            <a:avLst/>
          </a:prstGeom>
          <a:noFill/>
          <a:ln w="12700">
            <a:solidFill>
              <a:srgbClr val="FF0000"/>
            </a:solidFill>
          </a:ln>
          <a:extLst/>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a:solidFill>
                  <a:srgbClr val="FF0000"/>
                </a:solidFill>
              </a:rPr>
              <a:t>1 cadre dans le template pptx Experian pH</a:t>
            </a:r>
          </a:p>
        </p:txBody>
      </p:sp>
      <p:pic>
        <p:nvPicPr>
          <p:cNvPr id="13" name="Content Placeholder 12"/>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a:off x="663274" y="1381125"/>
            <a:ext cx="3348639" cy="2368550"/>
          </a:xfrm>
        </p:spPr>
      </p:pic>
      <p:pic>
        <p:nvPicPr>
          <p:cNvPr id="15" name="Content Placeholder 1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130499" y="1381125"/>
            <a:ext cx="3348639" cy="2368550"/>
          </a:xfrm>
        </p:spPr>
      </p:pic>
      <p:pic>
        <p:nvPicPr>
          <p:cNvPr id="16" name="Content Placeholder 15"/>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663274" y="4117975"/>
            <a:ext cx="3348639" cy="2368550"/>
          </a:xfrm>
        </p:spPr>
      </p:pic>
      <p:pic>
        <p:nvPicPr>
          <p:cNvPr id="17" name="Content Placeholder 16"/>
          <p:cNvPicPr>
            <a:picLocks noGrp="1" noChangeAspect="1"/>
          </p:cNvPicPr>
          <p:nvPr>
            <p:ph sz="quarter" idx="15"/>
          </p:nvPr>
        </p:nvPicPr>
        <p:blipFill>
          <a:blip r:embed="rId5" cstate="print">
            <a:extLst>
              <a:ext uri="{28A0092B-C50C-407E-A947-70E740481C1C}">
                <a14:useLocalDpi xmlns:a14="http://schemas.microsoft.com/office/drawing/2010/main" val="0"/>
              </a:ext>
            </a:extLst>
          </a:blip>
          <a:stretch>
            <a:fillRect/>
          </a:stretch>
        </p:blipFill>
        <p:spPr>
          <a:xfrm>
            <a:off x="5130499" y="4117975"/>
            <a:ext cx="3348639" cy="2368550"/>
          </a:xfrm>
        </p:spPr>
      </p:pic>
    </p:spTree>
    <p:extLst>
      <p:ext uri="{BB962C8B-B14F-4D97-AF65-F5344CB8AC3E}">
        <p14:creationId xmlns:p14="http://schemas.microsoft.com/office/powerpoint/2010/main" val="293371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1140113" y="239280"/>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400" dirty="0" smtClean="0">
                <a:solidFill>
                  <a:srgbClr val="0070C0"/>
                </a:solidFill>
              </a:rPr>
              <a:t>SIMILAR PROCEDURE FOR COMPARING THE 3 GROUP COHORTS TO THE </a:t>
            </a:r>
          </a:p>
          <a:p>
            <a:r>
              <a:rPr lang="en-GB" sz="1400" dirty="0" smtClean="0">
                <a:solidFill>
                  <a:srgbClr val="0070C0"/>
                </a:solidFill>
              </a:rPr>
              <a:t>OVERALL MARKET:</a:t>
            </a:r>
            <a:endParaRPr lang="en-GB" sz="1400" dirty="0">
              <a:solidFill>
                <a:srgbClr val="0070C0"/>
              </a:solidFill>
            </a:endParaRPr>
          </a:p>
          <a:p>
            <a:r>
              <a:rPr lang="en-GB" sz="1100" dirty="0" smtClean="0">
                <a:solidFill>
                  <a:srgbClr val="FFC000"/>
                </a:solidFill>
              </a:rPr>
              <a:t>Simple and medium groups (yellow and orange) look very similar to the </a:t>
            </a:r>
            <a:r>
              <a:rPr lang="en-GB" sz="1100" dirty="0" smtClean="0">
                <a:solidFill>
                  <a:schemeClr val="accent3"/>
                </a:solidFill>
              </a:rPr>
              <a:t>mid-sized independents</a:t>
            </a:r>
            <a:r>
              <a:rPr lang="en-GB" sz="1100" dirty="0" smtClean="0">
                <a:solidFill>
                  <a:srgbClr val="FFC000"/>
                </a:solidFill>
              </a:rPr>
              <a:t> of the previous page.  </a:t>
            </a:r>
            <a:r>
              <a:rPr lang="en-GB" sz="1100" dirty="0" smtClean="0">
                <a:solidFill>
                  <a:srgbClr val="FF0000"/>
                </a:solidFill>
              </a:rPr>
              <a:t>Large/complex groups look very different: 45% of the firms have no cash at all (top row), as </a:t>
            </a:r>
          </a:p>
          <a:p>
            <a:r>
              <a:rPr lang="en-GB" sz="1100" dirty="0" smtClean="0">
                <a:solidFill>
                  <a:srgbClr val="FF0000"/>
                </a:solidFill>
              </a:rPr>
              <a:t>this is often concentrated by the parent, while the large liabilities are often concentrated in those 0-cash entities (right-most column, the biggest bubble of which is at the top).</a:t>
            </a:r>
            <a:endParaRPr lang="en-GB" sz="1100" b="0" dirty="0">
              <a:solidFill>
                <a:srgbClr val="FF0000"/>
              </a:solidFill>
            </a:endParaRP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solidFill>
                  <a:srgbClr val="2F2F2F"/>
                </a:solidFill>
              </a:rPr>
              <a:t> </a:t>
            </a:r>
            <a:endParaRPr lang="fr-FR" dirty="0">
              <a:solidFill>
                <a:srgbClr val="2F2F2F"/>
              </a:solidFill>
            </a:endParaRPr>
          </a:p>
        </p:txBody>
      </p:sp>
      <p:sp>
        <p:nvSpPr>
          <p:cNvPr id="14" name="Content Placeholder 7"/>
          <p:cNvSpPr>
            <a:spLocks noGrp="1" noChangeAspect="1"/>
          </p:cNvSpPr>
          <p:nvPr/>
        </p:nvSpPr>
        <p:spPr bwMode="auto">
          <a:xfrm>
            <a:off x="15255875" y="1828800"/>
            <a:ext cx="9450388" cy="5457825"/>
          </a:xfrm>
          <a:prstGeom prst="rect">
            <a:avLst/>
          </a:prstGeom>
          <a:noFill/>
          <a:ln w="12700">
            <a:solidFill>
              <a:srgbClr val="FF0000"/>
            </a:solidFill>
          </a:ln>
          <a:extLst/>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a:solidFill>
                  <a:srgbClr val="FF0000"/>
                </a:solidFill>
              </a:rPr>
              <a:t>1 cadre dans le template pptx Experian pH</a:t>
            </a:r>
          </a:p>
        </p:txBody>
      </p:sp>
      <p:pic>
        <p:nvPicPr>
          <p:cNvPr id="12" name="Content Placeholder 11"/>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663274" y="4117975"/>
            <a:ext cx="3348639" cy="2368550"/>
          </a:xfrm>
        </p:spPr>
      </p:pic>
      <p:pic>
        <p:nvPicPr>
          <p:cNvPr id="19" name="Content Placeholder 18"/>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130499" y="1381125"/>
            <a:ext cx="3348639" cy="2368550"/>
          </a:xfrm>
        </p:spPr>
      </p:pic>
      <p:pic>
        <p:nvPicPr>
          <p:cNvPr id="18" name="Content Placeholder 17"/>
          <p:cNvPicPr>
            <a:picLocks noGrp="1" noChangeAspect="1"/>
          </p:cNvPicPr>
          <p:nvPr>
            <p:ph sz="quarter" idx="12"/>
          </p:nvPr>
        </p:nvPicPr>
        <p:blipFill>
          <a:blip r:embed="rId4" cstate="print">
            <a:extLst>
              <a:ext uri="{28A0092B-C50C-407E-A947-70E740481C1C}">
                <a14:useLocalDpi xmlns:a14="http://schemas.microsoft.com/office/drawing/2010/main" val="0"/>
              </a:ext>
            </a:extLst>
          </a:blip>
          <a:stretch>
            <a:fillRect/>
          </a:stretch>
        </p:blipFill>
        <p:spPr>
          <a:xfrm>
            <a:off x="663274" y="1381125"/>
            <a:ext cx="3348639" cy="2368550"/>
          </a:xfrm>
        </p:spPr>
      </p:pic>
    </p:spTree>
    <p:extLst>
      <p:ext uri="{BB962C8B-B14F-4D97-AF65-F5344CB8AC3E}">
        <p14:creationId xmlns:p14="http://schemas.microsoft.com/office/powerpoint/2010/main" val="320952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1140113" y="239280"/>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400" dirty="0" smtClean="0">
                <a:solidFill>
                  <a:srgbClr val="0070C0"/>
                </a:solidFill>
              </a:rPr>
              <a:t>	GOING FROM THE STATIC TO THE DYNAMIC </a:t>
            </a:r>
            <a:r>
              <a:rPr lang="en-GB" sz="1400" dirty="0">
                <a:solidFill>
                  <a:srgbClr val="0070C0"/>
                </a:solidFill>
              </a:rPr>
              <a:t>VIEW</a:t>
            </a:r>
            <a:r>
              <a:rPr lang="en-GB" sz="1400" dirty="0" smtClean="0">
                <a:solidFill>
                  <a:srgbClr val="0070C0"/>
                </a:solidFill>
              </a:rPr>
              <a:t>: </a:t>
            </a:r>
          </a:p>
          <a:p>
            <a:r>
              <a:rPr lang="en-GB" sz="1400" dirty="0" smtClean="0">
                <a:solidFill>
                  <a:srgbClr val="0070C0"/>
                </a:solidFill>
              </a:rPr>
              <a:t>Do </a:t>
            </a:r>
            <a:r>
              <a:rPr lang="en-GB" sz="1400" i="1" dirty="0">
                <a:solidFill>
                  <a:srgbClr val="0070C0"/>
                </a:solidFill>
              </a:rPr>
              <a:t>changes</a:t>
            </a:r>
            <a:r>
              <a:rPr lang="en-GB" sz="1400" dirty="0">
                <a:solidFill>
                  <a:srgbClr val="0070C0"/>
                </a:solidFill>
              </a:rPr>
              <a:t> in borrowing match </a:t>
            </a:r>
            <a:r>
              <a:rPr lang="en-GB" sz="1400" i="1" dirty="0">
                <a:solidFill>
                  <a:srgbClr val="0070C0"/>
                </a:solidFill>
              </a:rPr>
              <a:t>changes</a:t>
            </a:r>
            <a:r>
              <a:rPr lang="en-GB" sz="1400" dirty="0">
                <a:solidFill>
                  <a:srgbClr val="0070C0"/>
                </a:solidFill>
              </a:rPr>
              <a:t> in cash held? </a:t>
            </a:r>
            <a:r>
              <a:rPr lang="en-GB" sz="1400" dirty="0" smtClean="0">
                <a:solidFill>
                  <a:srgbClr val="0070C0"/>
                </a:solidFill>
              </a:rPr>
              <a:t>Again, there is no visible correlation overall. If anything firms concentrate along the diagonal, i.e. exhibiting similar trends in both liabilities and cash; increasing liabilities by no means imply an increase in cash (bottom of chart), or vice-versa...</a:t>
            </a:r>
          </a:p>
          <a:p>
            <a:r>
              <a:rPr lang="en-GB" sz="1100" dirty="0" smtClean="0">
                <a:solidFill>
                  <a:srgbClr val="00B050"/>
                </a:solidFill>
              </a:rPr>
              <a:t>This finding is confirmed for each of the individual market segments (e.g. small independents, large groups, </a:t>
            </a:r>
            <a:r>
              <a:rPr lang="en-GB" sz="1100" dirty="0" err="1" smtClean="0">
                <a:solidFill>
                  <a:srgbClr val="00B050"/>
                </a:solidFill>
              </a:rPr>
              <a:t>etc</a:t>
            </a:r>
            <a:r>
              <a:rPr lang="en-GB" sz="1100" dirty="0" smtClean="0">
                <a:solidFill>
                  <a:srgbClr val="00B050"/>
                </a:solidFill>
              </a:rPr>
              <a:t>)</a:t>
            </a: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solidFill>
                  <a:srgbClr val="2F2F2F"/>
                </a:solidFill>
              </a:rPr>
              <a:t> </a:t>
            </a:r>
            <a:endParaRPr lang="fr-FR" dirty="0">
              <a:solidFill>
                <a:srgbClr val="2F2F2F"/>
              </a:solidFill>
            </a:endParaRPr>
          </a:p>
        </p:txBody>
      </p:sp>
      <p:sp>
        <p:nvSpPr>
          <p:cNvPr id="14" name="Content Placeholder 7"/>
          <p:cNvSpPr>
            <a:spLocks noGrp="1" noChangeAspect="1"/>
          </p:cNvSpPr>
          <p:nvPr/>
        </p:nvSpPr>
        <p:spPr bwMode="auto">
          <a:xfrm>
            <a:off x="15255875" y="1828800"/>
            <a:ext cx="9450388" cy="5457825"/>
          </a:xfrm>
          <a:prstGeom prst="rect">
            <a:avLst/>
          </a:prstGeom>
          <a:noFill/>
          <a:ln w="12700">
            <a:solidFill>
              <a:srgbClr val="FF0000"/>
            </a:solidFill>
          </a:ln>
          <a:extLst/>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a:solidFill>
                  <a:srgbClr val="FF0000"/>
                </a:solidFill>
              </a:rPr>
              <a:t>1 cadre dans le template pptx Experian pH</a:t>
            </a:r>
          </a:p>
        </p:txBody>
      </p:sp>
      <p:sp>
        <p:nvSpPr>
          <p:cNvPr id="2" name="Rectangle 1"/>
          <p:cNvSpPr/>
          <p:nvPr/>
        </p:nvSpPr>
        <p:spPr>
          <a:xfrm>
            <a:off x="5047744" y="2887980"/>
            <a:ext cx="1848356" cy="10820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366"/>
          <a:stretch/>
        </p:blipFill>
        <p:spPr>
          <a:xfrm>
            <a:off x="948750" y="1624457"/>
            <a:ext cx="7244912" cy="4849495"/>
          </a:xfrm>
        </p:spPr>
      </p:pic>
    </p:spTree>
    <p:extLst>
      <p:ext uri="{BB962C8B-B14F-4D97-AF65-F5344CB8AC3E}">
        <p14:creationId xmlns:p14="http://schemas.microsoft.com/office/powerpoint/2010/main" val="3713869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noProof="0" dirty="0"/>
              <a:t>How many firms borrow even though they have plenty of cash (i.e. </a:t>
            </a:r>
            <a:r>
              <a:rPr lang="en-GB" noProof="0" dirty="0" smtClean="0"/>
              <a:t>net cash &gt;£</a:t>
            </a:r>
            <a:r>
              <a:rPr lang="en-GB" noProof="0" dirty="0"/>
              <a:t>0)?</a:t>
            </a:r>
          </a:p>
          <a:p>
            <a:pPr marL="0" indent="0">
              <a:buNone/>
            </a:pPr>
            <a:r>
              <a:rPr lang="en-GB" noProof="0" dirty="0" smtClean="0">
                <a:solidFill>
                  <a:schemeClr val="tx1"/>
                </a:solidFill>
              </a:rPr>
              <a:t>As is detailed in the following slide, only 1 </a:t>
            </a:r>
            <a:r>
              <a:rPr lang="en-GB" noProof="0" dirty="0">
                <a:solidFill>
                  <a:schemeClr val="tx1"/>
                </a:solidFill>
              </a:rPr>
              <a:t>in </a:t>
            </a:r>
            <a:r>
              <a:rPr lang="en-GB" noProof="0" dirty="0" smtClean="0">
                <a:solidFill>
                  <a:schemeClr val="tx1"/>
                </a:solidFill>
              </a:rPr>
              <a:t>7 </a:t>
            </a:r>
            <a:r>
              <a:rPr lang="en-GB" noProof="0" dirty="0">
                <a:solidFill>
                  <a:schemeClr val="tx1"/>
                </a:solidFill>
              </a:rPr>
              <a:t>firms </a:t>
            </a:r>
            <a:r>
              <a:rPr lang="en-GB" noProof="0" dirty="0" smtClean="0">
                <a:solidFill>
                  <a:schemeClr val="tx1"/>
                </a:solidFill>
              </a:rPr>
              <a:t>has positive net cash* (for only 1 in 25 does it exceed </a:t>
            </a:r>
            <a:r>
              <a:rPr lang="en-GB" noProof="0" dirty="0">
                <a:solidFill>
                  <a:schemeClr val="tx1"/>
                </a:solidFill>
              </a:rPr>
              <a:t>£70k); for over 60</a:t>
            </a:r>
            <a:r>
              <a:rPr lang="en-GB" noProof="0" dirty="0" smtClean="0">
                <a:solidFill>
                  <a:schemeClr val="tx1"/>
                </a:solidFill>
              </a:rPr>
              <a:t>% of firms, </a:t>
            </a:r>
            <a:r>
              <a:rPr lang="en-GB" noProof="0" dirty="0">
                <a:solidFill>
                  <a:schemeClr val="tx1"/>
                </a:solidFill>
              </a:rPr>
              <a:t>it is </a:t>
            </a:r>
            <a:r>
              <a:rPr lang="en-GB" noProof="0" dirty="0" smtClean="0">
                <a:solidFill>
                  <a:schemeClr val="tx1"/>
                </a:solidFill>
              </a:rPr>
              <a:t>negative**</a:t>
            </a:r>
            <a:r>
              <a:rPr lang="en-GB" sz="1100" noProof="0" dirty="0" smtClean="0">
                <a:solidFill>
                  <a:schemeClr val="tx1"/>
                </a:solidFill>
              </a:rPr>
              <a:t>.  </a:t>
            </a:r>
            <a:r>
              <a:rPr lang="en-GB" noProof="0" dirty="0" smtClean="0">
                <a:solidFill>
                  <a:schemeClr val="tx1"/>
                </a:solidFill>
              </a:rPr>
              <a:t>Since </a:t>
            </a:r>
            <a:r>
              <a:rPr lang="en-GB" noProof="0" dirty="0">
                <a:solidFill>
                  <a:schemeClr val="tx1"/>
                </a:solidFill>
              </a:rPr>
              <a:t>many firms do not </a:t>
            </a:r>
            <a:r>
              <a:rPr lang="en-GB" noProof="0" dirty="0" smtClean="0">
                <a:solidFill>
                  <a:schemeClr val="tx1"/>
                </a:solidFill>
              </a:rPr>
              <a:t>even borrow </a:t>
            </a:r>
            <a:r>
              <a:rPr lang="en-GB" noProof="0" dirty="0">
                <a:solidFill>
                  <a:schemeClr val="tx1"/>
                </a:solidFill>
              </a:rPr>
              <a:t>at </a:t>
            </a:r>
            <a:r>
              <a:rPr lang="en-GB" noProof="0" dirty="0" smtClean="0">
                <a:solidFill>
                  <a:schemeClr val="tx1"/>
                </a:solidFill>
              </a:rPr>
              <a:t>all***, this </a:t>
            </a:r>
            <a:r>
              <a:rPr lang="en-GB" noProof="0" dirty="0">
                <a:solidFill>
                  <a:schemeClr val="tx1"/>
                </a:solidFill>
              </a:rPr>
              <a:t>suggests that only a </a:t>
            </a:r>
            <a:r>
              <a:rPr lang="en-GB" noProof="0" dirty="0" smtClean="0">
                <a:solidFill>
                  <a:schemeClr val="tx1"/>
                </a:solidFill>
              </a:rPr>
              <a:t>very small </a:t>
            </a:r>
            <a:r>
              <a:rPr lang="en-GB" noProof="0" dirty="0">
                <a:solidFill>
                  <a:schemeClr val="tx1"/>
                </a:solidFill>
              </a:rPr>
              <a:t>minority borrow just to </a:t>
            </a:r>
            <a:r>
              <a:rPr lang="en-GB" noProof="0" dirty="0" smtClean="0">
                <a:solidFill>
                  <a:schemeClr val="tx1"/>
                </a:solidFill>
              </a:rPr>
              <a:t>artificially support </a:t>
            </a:r>
            <a:r>
              <a:rPr lang="en-GB" noProof="0" dirty="0">
                <a:solidFill>
                  <a:schemeClr val="tx1"/>
                </a:solidFill>
              </a:rPr>
              <a:t>cash </a:t>
            </a:r>
            <a:r>
              <a:rPr lang="en-GB" noProof="0" dirty="0" smtClean="0">
                <a:solidFill>
                  <a:schemeClr val="tx1"/>
                </a:solidFill>
              </a:rPr>
              <a:t>balances.</a:t>
            </a:r>
          </a:p>
          <a:p>
            <a:pPr marL="0" indent="0">
              <a:buNone/>
            </a:pPr>
            <a:r>
              <a:rPr lang="en-GB" noProof="0" dirty="0" smtClean="0">
                <a:solidFill>
                  <a:schemeClr val="tx1"/>
                </a:solidFill>
              </a:rPr>
              <a:t>Looking </a:t>
            </a:r>
            <a:r>
              <a:rPr lang="en-GB" noProof="0" dirty="0">
                <a:solidFill>
                  <a:schemeClr val="tx1"/>
                </a:solidFill>
              </a:rPr>
              <a:t>for potentially </a:t>
            </a:r>
            <a:r>
              <a:rPr lang="en-GB" noProof="0" dirty="0" smtClean="0">
                <a:solidFill>
                  <a:schemeClr val="tx1"/>
                </a:solidFill>
              </a:rPr>
              <a:t>“unusual </a:t>
            </a:r>
            <a:r>
              <a:rPr lang="en-GB" noProof="0" dirty="0">
                <a:solidFill>
                  <a:schemeClr val="tx1"/>
                </a:solidFill>
              </a:rPr>
              <a:t>behaviour</a:t>
            </a:r>
            <a:r>
              <a:rPr lang="en-GB" noProof="0" dirty="0" smtClean="0">
                <a:solidFill>
                  <a:schemeClr val="tx1"/>
                </a:solidFill>
              </a:rPr>
              <a:t>”, we </a:t>
            </a:r>
            <a:r>
              <a:rPr lang="en-GB" noProof="0" dirty="0">
                <a:solidFill>
                  <a:schemeClr val="tx1"/>
                </a:solidFill>
              </a:rPr>
              <a:t>can </a:t>
            </a:r>
            <a:r>
              <a:rPr lang="en-GB" noProof="0" dirty="0" smtClean="0">
                <a:solidFill>
                  <a:schemeClr val="tx1"/>
                </a:solidFill>
              </a:rPr>
              <a:t>for example </a:t>
            </a:r>
            <a:r>
              <a:rPr lang="en-GB" noProof="0" dirty="0">
                <a:solidFill>
                  <a:schemeClr val="tx1"/>
                </a:solidFill>
              </a:rPr>
              <a:t>isolate </a:t>
            </a:r>
            <a:r>
              <a:rPr lang="en-GB" noProof="0" dirty="0" smtClean="0">
                <a:solidFill>
                  <a:schemeClr val="tx1"/>
                </a:solidFill>
              </a:rPr>
              <a:t>1,105 </a:t>
            </a:r>
            <a:r>
              <a:rPr lang="en-GB" noProof="0" dirty="0">
                <a:solidFill>
                  <a:schemeClr val="tx1"/>
                </a:solidFill>
              </a:rPr>
              <a:t>firms </a:t>
            </a:r>
            <a:r>
              <a:rPr lang="en-GB" noProof="0" dirty="0" smtClean="0">
                <a:solidFill>
                  <a:schemeClr val="tx1"/>
                </a:solidFill>
              </a:rPr>
              <a:t>each with </a:t>
            </a:r>
            <a:r>
              <a:rPr lang="en-GB" noProof="0" dirty="0">
                <a:solidFill>
                  <a:schemeClr val="tx1"/>
                </a:solidFill>
              </a:rPr>
              <a:t>&gt;£5m cash </a:t>
            </a:r>
            <a:r>
              <a:rPr lang="en-GB" u="sng" noProof="0" dirty="0">
                <a:solidFill>
                  <a:schemeClr val="tx1"/>
                </a:solidFill>
              </a:rPr>
              <a:t>and</a:t>
            </a:r>
            <a:r>
              <a:rPr lang="en-GB" noProof="0" dirty="0">
                <a:solidFill>
                  <a:schemeClr val="tx1"/>
                </a:solidFill>
              </a:rPr>
              <a:t> </a:t>
            </a:r>
            <a:r>
              <a:rPr lang="en-GB" noProof="0" dirty="0" smtClean="0">
                <a:solidFill>
                  <a:schemeClr val="tx1"/>
                </a:solidFill>
              </a:rPr>
              <a:t>net cash &gt;£70k; these </a:t>
            </a:r>
            <a:r>
              <a:rPr lang="en-GB" noProof="0" dirty="0">
                <a:solidFill>
                  <a:schemeClr val="tx1"/>
                </a:solidFill>
              </a:rPr>
              <a:t>weigh 12% (£</a:t>
            </a:r>
            <a:r>
              <a:rPr lang="en-GB" noProof="0" dirty="0" smtClean="0">
                <a:solidFill>
                  <a:schemeClr val="tx1"/>
                </a:solidFill>
              </a:rPr>
              <a:t>26bn) </a:t>
            </a:r>
            <a:r>
              <a:rPr lang="en-GB" noProof="0" dirty="0">
                <a:solidFill>
                  <a:schemeClr val="tx1"/>
                </a:solidFill>
              </a:rPr>
              <a:t>of total PNFC </a:t>
            </a:r>
            <a:r>
              <a:rPr lang="en-GB" noProof="0" dirty="0" smtClean="0">
                <a:solidFill>
                  <a:schemeClr val="tx1"/>
                </a:solidFill>
              </a:rPr>
              <a:t>cash, having already paid </a:t>
            </a:r>
            <a:r>
              <a:rPr lang="en-GB" noProof="0" dirty="0">
                <a:solidFill>
                  <a:schemeClr val="tx1"/>
                </a:solidFill>
              </a:rPr>
              <a:t>dividends </a:t>
            </a:r>
            <a:r>
              <a:rPr lang="en-GB" noProof="0" dirty="0" smtClean="0">
                <a:solidFill>
                  <a:schemeClr val="tx1"/>
                </a:solidFill>
              </a:rPr>
              <a:t>of £29bn (i.e. “gross cash” of £55bn; their liabilities being £</a:t>
            </a:r>
            <a:r>
              <a:rPr lang="en-GB" dirty="0">
                <a:solidFill>
                  <a:schemeClr val="tx1"/>
                </a:solidFill>
              </a:rPr>
              <a:t>13bn</a:t>
            </a:r>
            <a:r>
              <a:rPr lang="en-GB" dirty="0" smtClean="0">
                <a:solidFill>
                  <a:schemeClr val="tx1"/>
                </a:solidFill>
              </a:rPr>
              <a:t>****</a:t>
            </a:r>
            <a:r>
              <a:rPr lang="en-GB" noProof="0" dirty="0" smtClean="0">
                <a:solidFill>
                  <a:schemeClr val="tx1"/>
                </a:solidFill>
              </a:rPr>
              <a:t>). </a:t>
            </a:r>
          </a:p>
          <a:p>
            <a:pPr marL="0" indent="0">
              <a:buNone/>
            </a:pPr>
            <a:r>
              <a:rPr lang="en-GB" noProof="0" dirty="0" smtClean="0">
                <a:solidFill>
                  <a:schemeClr val="tx1"/>
                </a:solidFill>
              </a:rPr>
              <a:t>By contrast, 3,270 firms, also with cash of &gt;£5m </a:t>
            </a:r>
            <a:r>
              <a:rPr lang="en-GB" u="sng" noProof="0" dirty="0" smtClean="0">
                <a:solidFill>
                  <a:schemeClr val="tx1"/>
                </a:solidFill>
              </a:rPr>
              <a:t>but</a:t>
            </a:r>
            <a:r>
              <a:rPr lang="en-GB" noProof="0" dirty="0" smtClean="0">
                <a:solidFill>
                  <a:schemeClr val="tx1"/>
                </a:solidFill>
              </a:rPr>
              <a:t> with net cash &lt;-£500k, concentrate £87bn of cash (net of £77bn dividends paid, so “gross cash” £164bn), and liabilities of £946bn**** </a:t>
            </a:r>
            <a:r>
              <a:rPr lang="en-GB" sz="1100" noProof="0" dirty="0" smtClean="0">
                <a:solidFill>
                  <a:schemeClr val="tx1"/>
                </a:solidFill>
              </a:rPr>
              <a:t> </a:t>
            </a:r>
            <a:r>
              <a:rPr lang="en-GB" noProof="0" dirty="0" smtClean="0">
                <a:solidFill>
                  <a:schemeClr val="tx1"/>
                </a:solidFill>
              </a:rPr>
              <a:t>– i.e. potentially “normal” behaviour, since the cash held is a small proportion of total borrowing? </a:t>
            </a:r>
            <a:endParaRPr lang="en-GB" sz="1200" noProof="0" dirty="0" smtClean="0">
              <a:solidFill>
                <a:srgbClr val="FF0000"/>
              </a:solidFill>
            </a:endParaRPr>
          </a:p>
          <a:p>
            <a:pPr marL="0" indent="0">
              <a:buNone/>
            </a:pPr>
            <a:r>
              <a:rPr lang="en-GB" i="1" noProof="0" dirty="0" smtClean="0">
                <a:solidFill>
                  <a:schemeClr val="tx1"/>
                </a:solidFill>
              </a:rPr>
              <a:t>We discuss under next steps the possibility of zooming in on these small but very cash-rich cohorts. See the detail in the next table.</a:t>
            </a:r>
          </a:p>
          <a:p>
            <a:pPr marL="0" indent="0">
              <a:buNone/>
            </a:pPr>
            <a:r>
              <a:rPr lang="en-GB" sz="1100" i="1" noProof="0" dirty="0" smtClean="0">
                <a:solidFill>
                  <a:schemeClr val="tx1"/>
                </a:solidFill>
              </a:rPr>
              <a:t>*: in LHS panel, the top 3 cohorts as a proportion of the total; **: in the same panel, the last 3 cohorts; ***: the majority of firms which file accounts declare nil bank debt (not shown in chart); ****: total liabilities for this population is £4.5 trillion</a:t>
            </a:r>
          </a:p>
        </p:txBody>
      </p:sp>
      <p:sp>
        <p:nvSpPr>
          <p:cNvPr id="3" name="Title 2"/>
          <p:cNvSpPr>
            <a:spLocks noGrp="1"/>
          </p:cNvSpPr>
          <p:nvPr>
            <p:ph type="title"/>
          </p:nvPr>
        </p:nvSpPr>
        <p:spPr/>
        <p:txBody>
          <a:bodyPr/>
          <a:lstStyle/>
          <a:p>
            <a:r>
              <a:rPr lang="en-GB" sz="1800" noProof="0" dirty="0" smtClean="0"/>
              <a:t>Finally, we </a:t>
            </a:r>
            <a:r>
              <a:rPr lang="en-GB" sz="1800" noProof="0" dirty="0"/>
              <a:t>combine </a:t>
            </a:r>
            <a:r>
              <a:rPr lang="en-GB" sz="1800" noProof="0" dirty="0" smtClean="0"/>
              <a:t>cash and </a:t>
            </a:r>
            <a:r>
              <a:rPr lang="en-GB" sz="1800" noProof="0" dirty="0"/>
              <a:t>d</a:t>
            </a:r>
            <a:r>
              <a:rPr lang="en-GB" sz="1800" noProof="0" dirty="0" smtClean="0"/>
              <a:t>ebt </a:t>
            </a:r>
            <a:r>
              <a:rPr lang="en-GB" sz="1800" noProof="0" dirty="0"/>
              <a:t>in order to define </a:t>
            </a:r>
            <a:r>
              <a:rPr lang="en-GB" sz="1800" noProof="0" dirty="0" smtClean="0"/>
              <a:t>a </a:t>
            </a:r>
            <a:br>
              <a:rPr lang="en-GB" sz="1800" noProof="0" dirty="0" smtClean="0"/>
            </a:br>
            <a:r>
              <a:rPr lang="en-GB" sz="1800" u="sng" noProof="0" dirty="0" smtClean="0"/>
              <a:t>“net cash”</a:t>
            </a:r>
            <a:r>
              <a:rPr lang="en-GB" sz="1800" noProof="0" dirty="0" smtClean="0"/>
              <a:t> position (and take </a:t>
            </a:r>
            <a:r>
              <a:rPr lang="en-GB" sz="1800" u="sng" noProof="0" dirty="0" smtClean="0"/>
              <a:t>dividends </a:t>
            </a:r>
            <a:r>
              <a:rPr lang="en-GB" sz="1800" u="sng" noProof="0" dirty="0"/>
              <a:t>p</a:t>
            </a:r>
            <a:r>
              <a:rPr lang="en-GB" sz="1800" u="sng" noProof="0" dirty="0" smtClean="0"/>
              <a:t>aid</a:t>
            </a:r>
            <a:r>
              <a:rPr lang="en-GB" sz="1800" noProof="0" dirty="0" smtClean="0"/>
              <a:t> into account)</a:t>
            </a:r>
            <a:br>
              <a:rPr lang="en-GB" sz="1800" noProof="0" dirty="0" smtClean="0"/>
            </a:br>
            <a:r>
              <a:rPr lang="en-GB" sz="1800" noProof="0" dirty="0"/>
              <a:t/>
            </a:r>
            <a:br>
              <a:rPr lang="en-GB" sz="1800" noProof="0" dirty="0"/>
            </a:br>
            <a:r>
              <a:rPr lang="en-GB" sz="1400" noProof="0" dirty="0"/>
              <a:t>N</a:t>
            </a:r>
            <a:r>
              <a:rPr lang="en-GB" sz="1400" noProof="0" dirty="0" smtClean="0"/>
              <a:t>et cash </a:t>
            </a:r>
            <a:r>
              <a:rPr lang="en-GB" sz="1400" noProof="0" dirty="0"/>
              <a:t>= </a:t>
            </a:r>
            <a:r>
              <a:rPr lang="en-GB" sz="1400" noProof="0" dirty="0" smtClean="0"/>
              <a:t>cash </a:t>
            </a:r>
            <a:r>
              <a:rPr lang="en-GB" sz="1400" noProof="0" dirty="0"/>
              <a:t>- </a:t>
            </a:r>
            <a:r>
              <a:rPr lang="en-GB" sz="1400" noProof="0" dirty="0" smtClean="0"/>
              <a:t>liabilities</a:t>
            </a:r>
            <a:r>
              <a:rPr lang="en-GB" sz="1800" noProof="0" dirty="0"/>
              <a:t/>
            </a:r>
            <a:br>
              <a:rPr lang="en-GB" sz="1800" noProof="0" dirty="0"/>
            </a:br>
            <a:endParaRPr lang="en-GB" sz="1800" noProof="0" dirty="0"/>
          </a:p>
        </p:txBody>
      </p:sp>
    </p:spTree>
    <p:extLst>
      <p:ext uri="{BB962C8B-B14F-4D97-AF65-F5344CB8AC3E}">
        <p14:creationId xmlns:p14="http://schemas.microsoft.com/office/powerpoint/2010/main" val="172377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1600" noProof="0" dirty="0" smtClean="0"/>
              <a:t>                      </a:t>
            </a:r>
            <a:r>
              <a:rPr lang="en-GB" sz="1400" noProof="0" dirty="0" smtClean="0"/>
              <a:t>DETAIL UNDERLYING THE “</a:t>
            </a:r>
            <a:r>
              <a:rPr lang="en-GB" sz="1400" u="sng" noProof="0" dirty="0" smtClean="0"/>
              <a:t>NET</a:t>
            </a:r>
            <a:r>
              <a:rPr lang="en-GB" sz="1400" noProof="0" dirty="0" smtClean="0"/>
              <a:t> CASH” VIEW</a:t>
            </a:r>
            <a:br>
              <a:rPr lang="en-GB" sz="1400" noProof="0" dirty="0" smtClean="0"/>
            </a:br>
            <a:r>
              <a:rPr lang="en-GB" sz="1400" noProof="0" dirty="0" smtClean="0"/>
              <a:t>                                              </a:t>
            </a:r>
            <a:r>
              <a:rPr lang="en-GB" sz="1400" noProof="0" dirty="0"/>
              <a:t/>
            </a:r>
            <a:br>
              <a:rPr lang="en-GB" sz="1400" noProof="0" dirty="0"/>
            </a:br>
            <a:r>
              <a:rPr lang="en-GB" sz="1400" noProof="0" dirty="0" smtClean="0"/>
              <a:t>Combined view: cash compared with debt, also quantifying dividends paid, and “investment” </a:t>
            </a:r>
            <a:r>
              <a:rPr lang="en-GB" sz="1100" noProof="0" dirty="0" smtClean="0"/>
              <a:t>(= modified Capex, as defined on the next page)</a:t>
            </a:r>
            <a:endParaRPr lang="en-GB" sz="1100" noProof="0"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00" y="1382400"/>
            <a:ext cx="4194000" cy="249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800" y="1382400"/>
            <a:ext cx="4194000" cy="249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200" y="4104000"/>
            <a:ext cx="4219200" cy="239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600" y="4104000"/>
            <a:ext cx="4219200" cy="239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473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1140113" y="239280"/>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400" dirty="0" smtClean="0">
                <a:solidFill>
                  <a:srgbClr val="0070C0"/>
                </a:solidFill>
              </a:rPr>
              <a:t>                                                  </a:t>
            </a:r>
            <a:r>
              <a:rPr lang="en-GB" sz="1400" dirty="0" smtClean="0">
                <a:solidFill>
                  <a:srgbClr val="FF0000"/>
                </a:solidFill>
              </a:rPr>
              <a:t> </a:t>
            </a:r>
            <a:r>
              <a:rPr lang="en-GB" sz="1800" dirty="0" smtClean="0">
                <a:solidFill>
                  <a:srgbClr val="FF0000"/>
                </a:solidFill>
              </a:rPr>
              <a:t>CHAPTER 3</a:t>
            </a:r>
            <a:r>
              <a:rPr lang="en-GB" sz="1800" dirty="0" smtClean="0">
                <a:solidFill>
                  <a:srgbClr val="0070C0"/>
                </a:solidFill>
              </a:rPr>
              <a:t>  </a:t>
            </a:r>
          </a:p>
          <a:p>
            <a:r>
              <a:rPr lang="en-GB" sz="1800" dirty="0" smtClean="0">
                <a:solidFill>
                  <a:srgbClr val="0070C0"/>
                </a:solidFill>
              </a:rPr>
              <a:t>                  TURNING TO PROPENSITY TO INVEST BY PNFCs:</a:t>
            </a:r>
          </a:p>
          <a:p>
            <a:r>
              <a:rPr lang="en-GB" sz="1400" dirty="0" smtClean="0">
                <a:solidFill>
                  <a:srgbClr val="0070C0"/>
                </a:solidFill>
              </a:rPr>
              <a:t>Has « investment » increased or decreased recently, and if so, is there a correlation with cash behaviour?</a:t>
            </a:r>
          </a:p>
          <a:p>
            <a:endParaRPr lang="en-GB" sz="1800" dirty="0">
              <a:solidFill>
                <a:srgbClr val="0070C0"/>
              </a:solidFill>
            </a:endParaRP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t> </a:t>
            </a:r>
            <a:endParaRPr lang="fr-FR" dirty="0"/>
          </a:p>
        </p:txBody>
      </p:sp>
      <p:sp>
        <p:nvSpPr>
          <p:cNvPr id="2" name="Content Placeholder 1"/>
          <p:cNvSpPr>
            <a:spLocks noGrp="1"/>
          </p:cNvSpPr>
          <p:nvPr>
            <p:ph idx="1"/>
          </p:nvPr>
        </p:nvSpPr>
        <p:spPr>
          <a:xfrm>
            <a:off x="238991" y="1368425"/>
            <a:ext cx="8685213" cy="5124450"/>
          </a:xfrm>
        </p:spPr>
        <p:txBody>
          <a:bodyPr/>
          <a:lstStyle/>
          <a:p>
            <a:pPr marL="0" indent="0">
              <a:buNone/>
            </a:pPr>
            <a:r>
              <a:rPr lang="en-GB" sz="1600" noProof="0" dirty="0" smtClean="0">
                <a:solidFill>
                  <a:schemeClr val="tx1"/>
                </a:solidFill>
              </a:rPr>
              <a:t>For purposes of this analysis, we define « investment » in year t, as:</a:t>
            </a:r>
          </a:p>
          <a:p>
            <a:pPr lvl="0"/>
            <a:r>
              <a:rPr lang="en-GB" sz="1600" b="1" dirty="0"/>
              <a:t>Tangible assets(*) in year t, minus tangible assets in year (t-1), </a:t>
            </a:r>
            <a:r>
              <a:rPr lang="en-GB" sz="1400" dirty="0"/>
              <a:t>in constant prices by </a:t>
            </a:r>
            <a:r>
              <a:rPr lang="en-GB" sz="1400" u="sng" dirty="0"/>
              <a:t>deflating</a:t>
            </a:r>
            <a:r>
              <a:rPr lang="en-GB" sz="1400" dirty="0"/>
              <a:t>(**) using the </a:t>
            </a:r>
            <a:r>
              <a:rPr lang="en-GB" sz="1400" u="sng" dirty="0"/>
              <a:t>RPI</a:t>
            </a:r>
            <a:r>
              <a:rPr lang="en-GB" sz="1400" dirty="0"/>
              <a:t> inflation rate between t and t-1 </a:t>
            </a:r>
            <a:endParaRPr lang="en-GB" dirty="0"/>
          </a:p>
          <a:p>
            <a:r>
              <a:rPr lang="en-GB" sz="1600" dirty="0" smtClean="0">
                <a:solidFill>
                  <a:schemeClr val="tx1"/>
                </a:solidFill>
              </a:rPr>
              <a:t>I</a:t>
            </a:r>
            <a:r>
              <a:rPr lang="en-GB" sz="1600" noProof="0" dirty="0" smtClean="0">
                <a:solidFill>
                  <a:schemeClr val="tx1"/>
                </a:solidFill>
              </a:rPr>
              <a:t>.e. CAPEX, </a:t>
            </a:r>
            <a:r>
              <a:rPr lang="en-GB" sz="1600" u="sng" noProof="0" dirty="0" smtClean="0">
                <a:solidFill>
                  <a:schemeClr val="tx1"/>
                </a:solidFill>
              </a:rPr>
              <a:t>but without adding back </a:t>
            </a:r>
            <a:r>
              <a:rPr lang="en-GB" sz="1600" noProof="0" dirty="0" smtClean="0">
                <a:solidFill>
                  <a:schemeClr val="tx1"/>
                </a:solidFill>
              </a:rPr>
              <a:t>the depreciation term. </a:t>
            </a:r>
            <a:r>
              <a:rPr lang="en-GB" sz="1600" dirty="0" smtClean="0">
                <a:solidFill>
                  <a:schemeClr val="tx1"/>
                </a:solidFill>
              </a:rPr>
              <a:t>(W</a:t>
            </a:r>
            <a:r>
              <a:rPr lang="en-GB" sz="1600" noProof="0" dirty="0" smtClean="0">
                <a:solidFill>
                  <a:schemeClr val="tx1"/>
                </a:solidFill>
              </a:rPr>
              <a:t>e found that adding back depreciation induced additional volatility in the data set.)</a:t>
            </a:r>
          </a:p>
          <a:p>
            <a:r>
              <a:rPr lang="en-GB" sz="1600" dirty="0" smtClean="0"/>
              <a:t>So, we </a:t>
            </a:r>
            <a:r>
              <a:rPr lang="en-GB" sz="1600" dirty="0"/>
              <a:t>compare the book values </a:t>
            </a:r>
            <a:r>
              <a:rPr lang="en-GB" sz="1600" dirty="0" smtClean="0"/>
              <a:t>of capital stock for years t and t-1 and the</a:t>
            </a:r>
            <a:r>
              <a:rPr lang="en-GB" sz="1600" noProof="0" dirty="0" smtClean="0">
                <a:solidFill>
                  <a:schemeClr val="tx1"/>
                </a:solidFill>
              </a:rPr>
              <a:t> information is aggregated for all firms who report it at Companies House.</a:t>
            </a:r>
          </a:p>
          <a:p>
            <a:pPr marL="0" indent="0">
              <a:buNone/>
            </a:pPr>
            <a:r>
              <a:rPr lang="en-GB" sz="1600" noProof="0" dirty="0" smtClean="0"/>
              <a:t>This provides us with a “net” view of capital investment activity each year, since tangible assets reported in the accounts for a given year contain (but do not break down): the pre-existing stock of tangible assets, plus new investment during the year, minus retired assets during the year.</a:t>
            </a:r>
          </a:p>
          <a:p>
            <a:pPr marL="0" indent="0">
              <a:buNone/>
            </a:pPr>
            <a:r>
              <a:rPr lang="en-GB" b="1" i="1" noProof="0" dirty="0" smtClean="0"/>
              <a:t>This is an alternative view to ONS figures, which are based on survey results and focus on the actual, new-in-year investment figures (without reference to retirements of capital where no sale is recorded).</a:t>
            </a:r>
          </a:p>
          <a:p>
            <a:pPr marL="0" indent="0">
              <a:buNone/>
            </a:pPr>
            <a:r>
              <a:rPr lang="en-GB" sz="1400" noProof="0" dirty="0" smtClean="0">
                <a:solidFill>
                  <a:schemeClr val="tx1"/>
                </a:solidFill>
              </a:rPr>
              <a:t>(*) </a:t>
            </a:r>
            <a:r>
              <a:rPr lang="en-GB" sz="1400" i="1" noProof="0" dirty="0" smtClean="0">
                <a:solidFill>
                  <a:schemeClr val="tx1"/>
                </a:solidFill>
              </a:rPr>
              <a:t>tangible assets = all assets which have physical form, such as machinery/plant &amp; vehicles, buildings &amp; land, fixtures &amp; fittings (excluding dwellings)</a:t>
            </a:r>
          </a:p>
          <a:p>
            <a:pPr marL="0" indent="0">
              <a:buNone/>
            </a:pPr>
            <a:r>
              <a:rPr lang="en-GB" sz="1400" i="1" dirty="0"/>
              <a:t>(**) In line with the analysis in the rest of the report, a deflator was applied to put the investment data into real terms. Extra analysis of the investment data was carried out in nominal terms and this did not alter the findings throughout the chapter.  </a:t>
            </a:r>
            <a:endParaRPr lang="en-GB" sz="1400" dirty="0"/>
          </a:p>
        </p:txBody>
      </p:sp>
    </p:spTree>
    <p:extLst>
      <p:ext uri="{BB962C8B-B14F-4D97-AF65-F5344CB8AC3E}">
        <p14:creationId xmlns:p14="http://schemas.microsoft.com/office/powerpoint/2010/main" val="364511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noProof="0" dirty="0" smtClean="0"/>
              <a:t>The next 2 pages break out the quantum of investment (or disinvestment) by size and complexity cohort, then examine the change over the period 2008 to 2013:</a:t>
            </a:r>
          </a:p>
          <a:p>
            <a:r>
              <a:rPr lang="en-GB" noProof="0" dirty="0" smtClean="0"/>
              <a:t>Overall, we </a:t>
            </a:r>
            <a:r>
              <a:rPr lang="en-GB" dirty="0" smtClean="0"/>
              <a:t>observe </a:t>
            </a:r>
            <a:r>
              <a:rPr lang="en-GB" u="sng" noProof="0" dirty="0" smtClean="0"/>
              <a:t>net disinvestment</a:t>
            </a:r>
            <a:r>
              <a:rPr lang="en-GB" noProof="0" dirty="0" smtClean="0"/>
              <a:t> by PNFCs of -£49bn in 2013</a:t>
            </a:r>
            <a:r>
              <a:rPr lang="en-GB" sz="1200" noProof="0" dirty="0" smtClean="0">
                <a:solidFill>
                  <a:srgbClr val="FF0000"/>
                </a:solidFill>
              </a:rPr>
              <a:t> </a:t>
            </a:r>
            <a:r>
              <a:rPr lang="en-GB" noProof="0" dirty="0" smtClean="0"/>
              <a:t>(net of outliers).</a:t>
            </a:r>
          </a:p>
          <a:p>
            <a:r>
              <a:rPr lang="en-GB" noProof="0" dirty="0"/>
              <a:t>The average amount per firm only exceeds £50k (whether positive or negative) for independent firms with &gt;50 employees, or medium-to-complex </a:t>
            </a:r>
            <a:r>
              <a:rPr lang="en-GB" noProof="0" dirty="0" smtClean="0"/>
              <a:t>groups </a:t>
            </a:r>
            <a:r>
              <a:rPr lang="en-GB" noProof="0" dirty="0"/>
              <a:t>(under 8% of the population</a:t>
            </a:r>
            <a:r>
              <a:rPr lang="en-GB" noProof="0" dirty="0" smtClean="0"/>
              <a:t>).</a:t>
            </a:r>
            <a:endParaRPr lang="en-GB" noProof="0" dirty="0"/>
          </a:p>
          <a:p>
            <a:r>
              <a:rPr lang="en-GB" dirty="0"/>
              <a:t>A</a:t>
            </a:r>
            <a:r>
              <a:rPr lang="en-GB" noProof="0" dirty="0" smtClean="0"/>
              <a:t>s with cash, the volumes are </a:t>
            </a:r>
            <a:r>
              <a:rPr lang="en-GB" u="sng" noProof="0" dirty="0" smtClean="0"/>
              <a:t>highly concentrated in the large/complex groups</a:t>
            </a:r>
            <a:r>
              <a:rPr lang="en-GB" noProof="0" dirty="0" smtClean="0"/>
              <a:t>  (-£44bn of the -£49bn overall); other groups add -£5.5bn, whilst all independents together are just barely in positive territory (+£0.5bn; with some size bands positive, some negative).</a:t>
            </a:r>
          </a:p>
          <a:p>
            <a:r>
              <a:rPr lang="en-GB" noProof="0" dirty="0"/>
              <a:t>I</a:t>
            </a:r>
            <a:r>
              <a:rPr lang="en-GB" noProof="0" dirty="0" smtClean="0"/>
              <a:t>n 2008, large/complex groups were more negative (-£120bn vs -£44bn; similarly but to a lesser extent for medium groups), while independents were positive in all size bands.</a:t>
            </a:r>
          </a:p>
          <a:p>
            <a:r>
              <a:rPr lang="en-GB" noProof="0" dirty="0" smtClean="0"/>
              <a:t>Although large/complex groups seem to be improving by 2013 (not as negative as in 2008), </a:t>
            </a:r>
            <a:r>
              <a:rPr lang="en-GB" dirty="0"/>
              <a:t>the continued disinvestment </a:t>
            </a:r>
            <a:r>
              <a:rPr lang="en-GB" dirty="0" smtClean="0"/>
              <a:t>is </a:t>
            </a:r>
            <a:r>
              <a:rPr lang="en-GB" dirty="0"/>
              <a:t>occurring even as </a:t>
            </a:r>
            <a:r>
              <a:rPr lang="en-GB" dirty="0" smtClean="0"/>
              <a:t>cash </a:t>
            </a:r>
            <a:r>
              <a:rPr lang="en-GB" dirty="0"/>
              <a:t>has continued to steadily </a:t>
            </a:r>
            <a:r>
              <a:rPr lang="en-GB" dirty="0" smtClean="0"/>
              <a:t>increase.</a:t>
            </a:r>
            <a:r>
              <a:rPr lang="en-GB" noProof="0" dirty="0" smtClean="0"/>
              <a:t> Mid-to-large independents perform best.</a:t>
            </a:r>
          </a:p>
          <a:p>
            <a:endParaRPr lang="en-GB" noProof="0" dirty="0" smtClean="0"/>
          </a:p>
        </p:txBody>
      </p:sp>
      <p:sp>
        <p:nvSpPr>
          <p:cNvPr id="3" name="Title 2"/>
          <p:cNvSpPr>
            <a:spLocks noGrp="1"/>
          </p:cNvSpPr>
          <p:nvPr>
            <p:ph type="title"/>
          </p:nvPr>
        </p:nvSpPr>
        <p:spPr>
          <a:xfrm>
            <a:off x="872305" y="215998"/>
            <a:ext cx="7121625" cy="984444"/>
          </a:xfrm>
        </p:spPr>
        <p:txBody>
          <a:bodyPr/>
          <a:lstStyle/>
          <a:p>
            <a:pPr algn="ctr"/>
            <a:r>
              <a:rPr lang="en-GB" sz="1600" noProof="0" dirty="0" smtClean="0">
                <a:solidFill>
                  <a:srgbClr val="0070C0"/>
                </a:solidFill>
              </a:rPr>
              <a:t>USING </a:t>
            </a:r>
            <a:r>
              <a:rPr lang="en-GB" sz="1600" noProof="0" dirty="0" smtClean="0">
                <a:solidFill>
                  <a:srgbClr val="0070C0"/>
                </a:solidFill>
              </a:rPr>
              <a:t>THE DEFINITION ON THE PREVIOUS PAGE, </a:t>
            </a:r>
            <a:r>
              <a:rPr lang="en-GB" sz="1600" noProof="0" dirty="0" smtClean="0">
                <a:solidFill>
                  <a:srgbClr val="0070C0"/>
                </a:solidFill>
              </a:rPr>
              <a:t>FIRMS’ INVESTMENT BEHAVIOUR </a:t>
            </a:r>
            <a:r>
              <a:rPr lang="en-GB" sz="1600" noProof="0" dirty="0" smtClean="0">
                <a:solidFill>
                  <a:srgbClr val="0070C0"/>
                </a:solidFill>
              </a:rPr>
              <a:t>IS NEGATIVE</a:t>
            </a:r>
            <a:endParaRPr lang="en-GB" sz="1600" noProof="0" dirty="0">
              <a:solidFill>
                <a:srgbClr val="0070C0"/>
              </a:solidFill>
            </a:endParaRPr>
          </a:p>
        </p:txBody>
      </p:sp>
    </p:spTree>
    <p:extLst>
      <p:ext uri="{BB962C8B-B14F-4D97-AF65-F5344CB8AC3E}">
        <p14:creationId xmlns:p14="http://schemas.microsoft.com/office/powerpoint/2010/main" val="588045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noProof="0" dirty="0" smtClean="0"/>
              <a:t>The observed net disinvestment by PNFCs of -£49bn in 2013 is not generalised: </a:t>
            </a:r>
            <a:r>
              <a:rPr lang="en-GB" u="sng" dirty="0" smtClean="0"/>
              <a:t>21</a:t>
            </a:r>
            <a:r>
              <a:rPr lang="en-GB" u="sng" noProof="0" dirty="0" smtClean="0"/>
              <a:t>% of all</a:t>
            </a:r>
            <a:r>
              <a:rPr lang="en-GB" u="sng" noProof="0" dirty="0" smtClean="0">
                <a:solidFill>
                  <a:schemeClr val="tx1"/>
                </a:solidFill>
              </a:rPr>
              <a:t> firms actually show positive investment</a:t>
            </a:r>
            <a:r>
              <a:rPr lang="en-GB" noProof="0" dirty="0" smtClean="0">
                <a:solidFill>
                  <a:schemeClr val="tx1"/>
                </a:solidFill>
              </a:rPr>
              <a:t> (on average £270k), </a:t>
            </a:r>
            <a:r>
              <a:rPr lang="en-GB" dirty="0" smtClean="0">
                <a:solidFill>
                  <a:schemeClr val="tx1"/>
                </a:solidFill>
              </a:rPr>
              <a:t>while</a:t>
            </a:r>
            <a:r>
              <a:rPr lang="en-GB" noProof="0" dirty="0" smtClean="0">
                <a:solidFill>
                  <a:schemeClr val="tx1"/>
                </a:solidFill>
              </a:rPr>
              <a:t> 53% show negative investment (on average -£170k); and 26% firms show a neutral profile.</a:t>
            </a:r>
          </a:p>
          <a:p>
            <a:pPr marL="0" indent="0">
              <a:buNone/>
            </a:pPr>
            <a:r>
              <a:rPr lang="en-GB" noProof="0" dirty="0" smtClean="0">
                <a:solidFill>
                  <a:schemeClr val="tx1"/>
                </a:solidFill>
              </a:rPr>
              <a:t>Zooming on the 1 in 5 firms with positive investment: </a:t>
            </a:r>
          </a:p>
          <a:p>
            <a:r>
              <a:rPr lang="en-GB" dirty="0" smtClean="0">
                <a:solidFill>
                  <a:schemeClr val="tx1"/>
                </a:solidFill>
              </a:rPr>
              <a:t>Only </a:t>
            </a:r>
            <a:r>
              <a:rPr lang="en-GB" noProof="0" dirty="0" smtClean="0">
                <a:solidFill>
                  <a:schemeClr val="tx1"/>
                </a:solidFill>
              </a:rPr>
              <a:t>5,000 of these are large/complex groups (13% incidence)</a:t>
            </a:r>
          </a:p>
          <a:p>
            <a:r>
              <a:rPr lang="en-GB" dirty="0">
                <a:solidFill>
                  <a:schemeClr val="tx1"/>
                </a:solidFill>
              </a:rPr>
              <a:t>V</a:t>
            </a:r>
            <a:r>
              <a:rPr lang="en-GB" noProof="0" dirty="0" smtClean="0">
                <a:solidFill>
                  <a:schemeClr val="tx1"/>
                </a:solidFill>
              </a:rPr>
              <a:t>s. 191,000 very small Independents (20%)</a:t>
            </a:r>
          </a:p>
          <a:p>
            <a:r>
              <a:rPr lang="en-GB" noProof="0" dirty="0" smtClean="0">
                <a:solidFill>
                  <a:schemeClr val="tx1"/>
                </a:solidFill>
              </a:rPr>
              <a:t>…Or 4,000 medium-large Independents (32%)</a:t>
            </a:r>
          </a:p>
          <a:p>
            <a:r>
              <a:rPr lang="en-GB" dirty="0" smtClean="0">
                <a:solidFill>
                  <a:schemeClr val="tx1"/>
                </a:solidFill>
              </a:rPr>
              <a:t>However </a:t>
            </a:r>
            <a:r>
              <a:rPr lang="en-GB" noProof="0" dirty="0" smtClean="0">
                <a:solidFill>
                  <a:schemeClr val="tx1"/>
                </a:solidFill>
              </a:rPr>
              <a:t>these large/complex groups weigh 61% of the total invested by this “positive” cohort: so the large/complex group segment is bipolar, as overall it is “negative” (next chart).</a:t>
            </a:r>
          </a:p>
          <a:p>
            <a:endParaRPr lang="en-GB" noProof="0" dirty="0"/>
          </a:p>
        </p:txBody>
      </p:sp>
      <p:sp>
        <p:nvSpPr>
          <p:cNvPr id="3" name="Title 2"/>
          <p:cNvSpPr>
            <a:spLocks noGrp="1"/>
          </p:cNvSpPr>
          <p:nvPr>
            <p:ph type="title"/>
          </p:nvPr>
        </p:nvSpPr>
        <p:spPr/>
        <p:txBody>
          <a:bodyPr/>
          <a:lstStyle/>
          <a:p>
            <a:pPr algn="ctr"/>
            <a:r>
              <a:rPr lang="en-GB" sz="1800" noProof="0" dirty="0" smtClean="0"/>
              <a:t>…THOUGH THERE ARE POCKETS OF POSITIVE </a:t>
            </a:r>
            <a:br>
              <a:rPr lang="en-GB" sz="1800" noProof="0" dirty="0" smtClean="0"/>
            </a:br>
            <a:r>
              <a:rPr lang="en-GB" sz="1800" noProof="0" dirty="0" smtClean="0"/>
              <a:t>INVESTMENT BEHAVIOUR</a:t>
            </a:r>
            <a:endParaRPr lang="en-GB" sz="1800" noProof="0" dirty="0"/>
          </a:p>
        </p:txBody>
      </p:sp>
    </p:spTree>
    <p:extLst>
      <p:ext uri="{BB962C8B-B14F-4D97-AF65-F5344CB8AC3E}">
        <p14:creationId xmlns:p14="http://schemas.microsoft.com/office/powerpoint/2010/main" val="1243749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98954670"/>
              </p:ext>
            </p:extLst>
          </p:nvPr>
        </p:nvGraphicFramePr>
        <p:xfrm>
          <a:off x="228601" y="2080997"/>
          <a:ext cx="8685211" cy="4015059"/>
        </p:xfrm>
        <a:graphic>
          <a:graphicData uri="http://schemas.openxmlformats.org/drawingml/2006/table">
            <a:tbl>
              <a:tblPr/>
              <a:tblGrid>
                <a:gridCol w="564318"/>
                <a:gridCol w="564318"/>
                <a:gridCol w="1246203"/>
                <a:gridCol w="764181"/>
                <a:gridCol w="235133"/>
                <a:gridCol w="564318"/>
                <a:gridCol w="202802"/>
                <a:gridCol w="731850"/>
                <a:gridCol w="176350"/>
                <a:gridCol w="665526"/>
                <a:gridCol w="110411"/>
                <a:gridCol w="773509"/>
                <a:gridCol w="111760"/>
                <a:gridCol w="93471"/>
                <a:gridCol w="799451"/>
                <a:gridCol w="94053"/>
                <a:gridCol w="858234"/>
                <a:gridCol w="129323"/>
              </a:tblGrid>
              <a:tr h="263028">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r>
              <a:tr h="273620">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3">
                  <a:txBody>
                    <a:bodyPr/>
                    <a:lstStyle/>
                    <a:p>
                      <a:pPr algn="ctr" fontAlgn="b"/>
                      <a:r>
                        <a:rPr lang="en-GB" sz="1700" b="1" i="0" u="none" strike="noStrike" noProof="0" dirty="0">
                          <a:solidFill>
                            <a:srgbClr val="000000"/>
                          </a:solidFill>
                          <a:effectLst/>
                          <a:latin typeface="Calibri" panose="020F0502020204030204" pitchFamily="34" charset="0"/>
                        </a:rPr>
                        <a:t>Independents</a:t>
                      </a:r>
                    </a:p>
                  </a:txBody>
                  <a:tcPr marL="8826" marR="8826" marT="88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GB"/>
                    </a:p>
                  </a:txBody>
                  <a:tcPr/>
                </a:tc>
                <a:tc hMerge="1">
                  <a:txBody>
                    <a:bodyPr/>
                    <a:lstStyle/>
                    <a:p>
                      <a:endParaRPr lang="en-GB"/>
                    </a:p>
                  </a:txBody>
                  <a:tcPr/>
                </a:tc>
                <a:tc>
                  <a:txBody>
                    <a:bodyPr/>
                    <a:lstStyle/>
                    <a:p>
                      <a:pPr algn="l"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5">
                  <a:txBody>
                    <a:bodyPr/>
                    <a:lstStyle/>
                    <a:p>
                      <a:pPr algn="l" fontAlgn="b"/>
                      <a:r>
                        <a:rPr lang="en-GB" sz="1700" b="1" i="0" u="none" strike="noStrike" noProof="0" dirty="0">
                          <a:solidFill>
                            <a:srgbClr val="000000"/>
                          </a:solidFill>
                          <a:effectLst/>
                          <a:latin typeface="Calibri" panose="020F0502020204030204" pitchFamily="34" charset="0"/>
                        </a:rPr>
                        <a:t>Group-structured</a:t>
                      </a:r>
                    </a:p>
                  </a:txBody>
                  <a:tcPr marL="8826" marR="8826" marT="88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w="6350" cap="flat" cmpd="sng" algn="ctr">
                      <a:solidFill>
                        <a:srgbClr val="000000"/>
                      </a:solidFill>
                      <a:prstDash val="solid"/>
                      <a:round/>
                      <a:headEnd type="none" w="med" len="med"/>
                      <a:tailEnd type="none" w="med" len="med"/>
                    </a:lnL>
                    <a:lnR>
                      <a:noFill/>
                    </a:lnR>
                    <a:lnT>
                      <a:noFill/>
                    </a:lnT>
                    <a:lnB>
                      <a:noFill/>
                    </a:lnB>
                  </a:tcPr>
                </a:tc>
              </a:tr>
              <a:tr h="273620">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ctr" fontAlgn="b"/>
                      <a:r>
                        <a:rPr lang="en-GB" sz="1700" b="1" i="0" u="none" strike="noStrike" noProof="0" dirty="0" smtClean="0">
                          <a:solidFill>
                            <a:srgbClr val="000000"/>
                          </a:solidFill>
                          <a:effectLst/>
                          <a:latin typeface="Calibri" panose="020F0502020204030204" pitchFamily="34" charset="0"/>
                        </a:rPr>
                        <a:t>V. Small</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GB" sz="1700" b="1" i="0" u="none" strike="noStrike" noProof="0" dirty="0" smtClean="0">
                          <a:solidFill>
                            <a:srgbClr val="000000"/>
                          </a:solidFill>
                          <a:effectLst/>
                          <a:latin typeface="Calibri" panose="020F0502020204030204" pitchFamily="34" charset="0"/>
                        </a:rPr>
                        <a:t>Small</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w="6350" cap="flat" cmpd="sng" algn="ctr">
                      <a:solidFill>
                        <a:srgbClr val="000000"/>
                      </a:solidFill>
                      <a:prstDash val="solid"/>
                      <a:round/>
                      <a:headEnd type="none" w="med" len="med"/>
                      <a:tailEnd type="none" w="med" len="med"/>
                    </a:lnT>
                    <a:lnB>
                      <a:noFill/>
                    </a:lnB>
                    <a:solidFill>
                      <a:srgbClr val="BDD7EE"/>
                    </a:solidFill>
                  </a:tcPr>
                </a:tc>
                <a:tc gridSpan="2">
                  <a:txBody>
                    <a:bodyPr/>
                    <a:lstStyle/>
                    <a:p>
                      <a:pPr algn="ctr" fontAlgn="b"/>
                      <a:r>
                        <a:rPr lang="en-GB" sz="1700" b="1" i="0" u="none" strike="noStrike" noProof="0" dirty="0" smtClean="0">
                          <a:solidFill>
                            <a:srgbClr val="000000"/>
                          </a:solidFill>
                          <a:effectLst/>
                          <a:latin typeface="Calibri" panose="020F0502020204030204" pitchFamily="34" charset="0"/>
                        </a:rPr>
                        <a:t>Medium</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w="6350" cap="flat" cmpd="sng" algn="ctr">
                      <a:solidFill>
                        <a:srgbClr val="000000"/>
                      </a:solidFill>
                      <a:prstDash val="solid"/>
                      <a:round/>
                      <a:headEnd type="none" w="med" len="med"/>
                      <a:tailEnd type="none" w="med" len="med"/>
                    </a:lnT>
                    <a:lnB>
                      <a:noFill/>
                    </a:lnB>
                    <a:solidFill>
                      <a:srgbClr val="BDD7EE"/>
                    </a:solidFill>
                  </a:tcPr>
                </a:tc>
                <a:tc hMerge="1">
                  <a:txBody>
                    <a:bodyPr/>
                    <a:lstStyle/>
                    <a:p>
                      <a:endParaRPr lang="en-GB"/>
                    </a:p>
                  </a:txBody>
                  <a:tcPr/>
                </a:tc>
                <a:tc>
                  <a:txBody>
                    <a:bodyPr/>
                    <a:lstStyle/>
                    <a:p>
                      <a:pPr algn="ctr" fontAlgn="b"/>
                      <a:r>
                        <a:rPr lang="en-GB" sz="1700" b="1" i="0" u="none" strike="noStrike" noProof="0" dirty="0" smtClean="0">
                          <a:solidFill>
                            <a:srgbClr val="000000"/>
                          </a:solidFill>
                          <a:effectLst/>
                          <a:latin typeface="Calibri" panose="020F0502020204030204" pitchFamily="34" charset="0"/>
                        </a:rPr>
                        <a:t>Large</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ctr" fontAlgn="b"/>
                      <a:r>
                        <a:rPr lang="en-GB" sz="1700" b="1" i="0" u="none" strike="noStrike" noProof="0" dirty="0" smtClean="0">
                          <a:solidFill>
                            <a:srgbClr val="000000"/>
                          </a:solidFill>
                          <a:effectLst/>
                          <a:latin typeface="Calibri" panose="020F0502020204030204" pitchFamily="34" charset="0"/>
                        </a:rPr>
                        <a:t>Simple</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tc gridSpan="3">
                  <a:txBody>
                    <a:bodyPr/>
                    <a:lstStyle/>
                    <a:p>
                      <a:pPr algn="ctr" fontAlgn="b"/>
                      <a:r>
                        <a:rPr lang="en-GB" sz="1700" b="1" i="0" u="none" strike="noStrike" noProof="0" dirty="0">
                          <a:solidFill>
                            <a:srgbClr val="000000"/>
                          </a:solidFill>
                          <a:effectLst/>
                          <a:latin typeface="Calibri" panose="020F0502020204030204" pitchFamily="34" charset="0"/>
                        </a:rPr>
                        <a:t>Medium</a:t>
                      </a:r>
                    </a:p>
                  </a:txBody>
                  <a:tcPr marL="8826" marR="8826" marT="8826"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tc hMerge="1">
                  <a:txBody>
                    <a:bodyPr/>
                    <a:lstStyle/>
                    <a:p>
                      <a:pPr algn="ctr" fontAlgn="b"/>
                      <a:endParaRPr lang="en-GB" sz="1700" b="1" i="0" u="none" strike="noStrike" dirty="0">
                        <a:solidFill>
                          <a:srgbClr val="000000"/>
                        </a:solidFill>
                        <a:effectLst/>
                        <a:latin typeface="Calibri" panose="020F0502020204030204" pitchFamily="34" charset="0"/>
                      </a:endParaRPr>
                    </a:p>
                  </a:txBody>
                  <a:tcPr marL="8826" marR="8826" marT="8826"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tc hMerge="1">
                  <a:txBody>
                    <a:bodyPr/>
                    <a:lstStyle/>
                    <a:p>
                      <a:endParaRPr lang="en-GB"/>
                    </a:p>
                  </a:txBody>
                  <a:tcPr/>
                </a:tc>
                <a:tc>
                  <a:txBody>
                    <a:bodyPr/>
                    <a:lstStyle/>
                    <a:p>
                      <a:pPr algn="ctr" fontAlgn="b"/>
                      <a:r>
                        <a:rPr lang="en-GB" sz="1700" b="1" i="0" u="none" strike="noStrike" noProof="0" dirty="0">
                          <a:solidFill>
                            <a:srgbClr val="000000"/>
                          </a:solidFill>
                          <a:effectLst/>
                          <a:latin typeface="Calibri" panose="020F0502020204030204" pitchFamily="34" charset="0"/>
                        </a:rPr>
                        <a:t>Complex</a:t>
                      </a:r>
                    </a:p>
                  </a:txBody>
                  <a:tcPr marL="8826" marR="8826" marT="8826"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r>
              <a:tr h="141697">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r>
                        <a:rPr lang="en-GB" sz="1700" b="0" i="0" u="none" strike="noStrike" noProof="0" dirty="0">
                          <a:solidFill>
                            <a:srgbClr val="000000"/>
                          </a:solidFill>
                          <a:effectLst/>
                          <a:latin typeface="Calibri" panose="020F0502020204030204" pitchFamily="34" charset="0"/>
                        </a:rPr>
                        <a:t> </a:t>
                      </a:r>
                      <a:r>
                        <a:rPr lang="en-GB" sz="1700" b="0" i="0" u="none" strike="noStrike" noProof="0" dirty="0" smtClean="0">
                          <a:solidFill>
                            <a:srgbClr val="000000"/>
                          </a:solidFill>
                          <a:effectLst/>
                          <a:latin typeface="Calibri" panose="020F0502020204030204" pitchFamily="34" charset="0"/>
                        </a:rPr>
                        <a:t>______</a:t>
                      </a:r>
                      <a:endParaRPr lang="en-GB" sz="1700" b="0"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BDD7EE"/>
                    </a:solidFill>
                  </a:tcPr>
                </a:tc>
                <a:tc>
                  <a:txBody>
                    <a:bodyPr/>
                    <a:lstStyle/>
                    <a:p>
                      <a:pPr algn="l" fontAlgn="b"/>
                      <a:r>
                        <a:rPr lang="en-GB" sz="1700" b="0"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l" fontAlgn="b"/>
                      <a:r>
                        <a:rPr lang="en-GB" sz="1700" b="0" i="0" u="none" strike="noStrike" noProof="0" dirty="0" smtClean="0">
                          <a:solidFill>
                            <a:srgbClr val="000000"/>
                          </a:solidFill>
                          <a:effectLst/>
                          <a:latin typeface="Calibri" panose="020F0502020204030204" pitchFamily="34" charset="0"/>
                        </a:rPr>
                        <a:t>_____</a:t>
                      </a:r>
                      <a:endParaRPr lang="en-GB" sz="1700" b="0"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BDD7EE"/>
                    </a:solidFill>
                  </a:tcPr>
                </a:tc>
                <a:tc>
                  <a:txBody>
                    <a:bodyPr/>
                    <a:lstStyle/>
                    <a:p>
                      <a:pPr algn="l" fontAlgn="b"/>
                      <a:r>
                        <a:rPr lang="en-GB" sz="1700" b="0"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l" fontAlgn="b"/>
                      <a:r>
                        <a:rPr lang="en-GB" sz="1700" b="0" i="0" u="none" strike="noStrike" noProof="0" dirty="0" smtClean="0">
                          <a:solidFill>
                            <a:srgbClr val="000000"/>
                          </a:solidFill>
                          <a:effectLst/>
                          <a:latin typeface="Calibri" panose="020F0502020204030204" pitchFamily="34" charset="0"/>
                        </a:rPr>
                        <a:t>______</a:t>
                      </a:r>
                      <a:endParaRPr lang="en-GB" sz="1700" b="0"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BDD7EE"/>
                    </a:solidFill>
                  </a:tcPr>
                </a:tc>
                <a:tc>
                  <a:txBody>
                    <a:bodyPr/>
                    <a:lstStyle/>
                    <a:p>
                      <a:pPr algn="l" fontAlgn="b"/>
                      <a:endParaRPr lang="en-GB" sz="1700" b="0"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BDD7EE"/>
                    </a:solidFill>
                  </a:tcPr>
                </a:tc>
                <a:tc>
                  <a:txBody>
                    <a:bodyPr/>
                    <a:lstStyle/>
                    <a:p>
                      <a:pPr algn="l" fontAlgn="b"/>
                      <a:r>
                        <a:rPr lang="en-GB" sz="1700" b="0" i="0" u="none" strike="noStrike" noProof="0" dirty="0" smtClean="0">
                          <a:solidFill>
                            <a:srgbClr val="000000"/>
                          </a:solidFill>
                          <a:effectLst/>
                          <a:latin typeface="Calibri" panose="020F0502020204030204" pitchFamily="34" charset="0"/>
                        </a:rPr>
                        <a:t>______</a:t>
                      </a:r>
                      <a:endParaRPr lang="en-GB" sz="1700" b="0"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BDD7EE"/>
                    </a:solidFill>
                  </a:tcPr>
                </a:tc>
                <a:tc>
                  <a:txBody>
                    <a:bodyPr/>
                    <a:lstStyle/>
                    <a:p>
                      <a:pPr algn="l" fontAlgn="b"/>
                      <a:endParaRPr lang="en-GB" sz="1700" b="0"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r>
                        <a:rPr lang="en-GB" sz="1700" b="0" i="0" u="none" strike="noStrike" noProof="0" dirty="0" smtClean="0">
                          <a:solidFill>
                            <a:srgbClr val="000000"/>
                          </a:solidFill>
                          <a:effectLst/>
                          <a:latin typeface="Calibri" panose="020F0502020204030204" pitchFamily="34" charset="0"/>
                        </a:rPr>
                        <a:t>_______</a:t>
                      </a:r>
                      <a:endParaRPr lang="en-GB" sz="1700" b="0"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a:txBody>
                    <a:bodyPr/>
                    <a:lstStyle/>
                    <a:p>
                      <a:pPr algn="l" fontAlgn="b"/>
                      <a:r>
                        <a:rPr lang="en-GB" sz="1700" b="0"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gridSpan="2">
                  <a:txBody>
                    <a:bodyPr/>
                    <a:lstStyle/>
                    <a:p>
                      <a:pPr algn="l" fontAlgn="b"/>
                      <a:r>
                        <a:rPr lang="en-GB" sz="1700" b="0" i="0" u="none" strike="noStrike" noProof="0" dirty="0" smtClean="0">
                          <a:solidFill>
                            <a:srgbClr val="000000"/>
                          </a:solidFill>
                          <a:effectLst/>
                          <a:latin typeface="Calibri" panose="020F0502020204030204" pitchFamily="34" charset="0"/>
                        </a:rPr>
                        <a:t>________</a:t>
                      </a:r>
                      <a:endParaRPr lang="en-GB" sz="1700" b="0"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hMerge="1">
                  <a:txBody>
                    <a:bodyPr/>
                    <a:lstStyle/>
                    <a:p>
                      <a:pPr algn="l" fontAlgn="b"/>
                      <a:endParaRPr lang="en-GB" sz="1700" b="1" i="0" u="none" strike="noStrike">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a:txBody>
                    <a:bodyPr/>
                    <a:lstStyle/>
                    <a:p>
                      <a:pPr algn="l" fontAlgn="b"/>
                      <a:r>
                        <a:rPr lang="en-GB" sz="1700" b="0"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a:txBody>
                    <a:bodyPr/>
                    <a:lstStyle/>
                    <a:p>
                      <a:pPr algn="l" fontAlgn="b"/>
                      <a:r>
                        <a:rPr lang="en-GB" sz="1700" b="0" i="0" u="none" strike="noStrike" noProof="0" dirty="0" smtClean="0">
                          <a:solidFill>
                            <a:srgbClr val="000000"/>
                          </a:solidFill>
                          <a:effectLst/>
                          <a:latin typeface="Calibri" panose="020F0502020204030204" pitchFamily="34" charset="0"/>
                        </a:rPr>
                        <a:t>_______</a:t>
                      </a:r>
                      <a:endParaRPr lang="en-GB" sz="1700" b="0"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r>
              <a:tr h="442751">
                <a:tc gridSpan="2">
                  <a:txBody>
                    <a:bodyPr/>
                    <a:lstStyle/>
                    <a:p>
                      <a:pPr algn="l" fontAlgn="b"/>
                      <a:r>
                        <a:rPr lang="en-GB" sz="1700" b="1" i="0" u="none" strike="noStrike" noProof="0" dirty="0" smtClean="0">
                          <a:solidFill>
                            <a:srgbClr val="000000"/>
                          </a:solidFill>
                          <a:effectLst/>
                          <a:latin typeface="Calibri" panose="020F0502020204030204" pitchFamily="34" charset="0"/>
                        </a:rPr>
                        <a:t>No </a:t>
                      </a:r>
                      <a:r>
                        <a:rPr lang="en-GB" sz="1700" b="1" i="0" u="none" strike="noStrike" noProof="0" dirty="0">
                          <a:solidFill>
                            <a:srgbClr val="000000"/>
                          </a:solidFill>
                          <a:effectLst/>
                          <a:latin typeface="Calibri" panose="020F0502020204030204" pitchFamily="34" charset="0"/>
                        </a:rPr>
                        <a:t>of firms*</a:t>
                      </a:r>
                    </a:p>
                  </a:txBody>
                  <a:tcPr marL="8826" marR="8826" marT="8826" marB="0" anchor="b">
                    <a:lnL>
                      <a:noFill/>
                    </a:lnL>
                    <a:lnR>
                      <a:noFill/>
                    </a:lnR>
                    <a:lnT>
                      <a:noFill/>
                    </a:lnT>
                    <a:lnB>
                      <a:noFill/>
                    </a:lnB>
                  </a:tcPr>
                </a:tc>
                <a:tc hMerge="1">
                  <a:txBody>
                    <a:bodyPr/>
                    <a:lstStyle/>
                    <a:p>
                      <a:endParaRPr lang="en-GB"/>
                    </a:p>
                  </a:txBody>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ctr" fontAlgn="b"/>
                      <a:r>
                        <a:rPr lang="en-GB" sz="1700" b="1" i="0" u="none" strike="noStrike" noProof="0" dirty="0">
                          <a:solidFill>
                            <a:srgbClr val="000000"/>
                          </a:solidFill>
                          <a:effectLst/>
                          <a:latin typeface="Calibri" panose="020F0502020204030204" pitchFamily="34" charset="0"/>
                        </a:rPr>
                        <a:t>933k</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160k</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10k</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1k</a:t>
                      </a:r>
                    </a:p>
                  </a:txBody>
                  <a:tcPr marL="8826" marR="8826" marT="8826" marB="0" anchor="b">
                    <a:lnL>
                      <a:noFill/>
                    </a:lnL>
                    <a:lnR>
                      <a:noFill/>
                    </a:lnR>
                    <a:lnT>
                      <a:noFill/>
                    </a:lnT>
                    <a:lnB>
                      <a:noFill/>
                    </a:lnB>
                    <a:solidFill>
                      <a:srgbClr val="BDD7EE"/>
                    </a:solidFill>
                  </a:tcPr>
                </a:tc>
                <a:tc>
                  <a:txBody>
                    <a:bodyPr/>
                    <a:lstStyle/>
                    <a:p>
                      <a:pPr algn="ctr"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ctr" fontAlgn="b"/>
                      <a:r>
                        <a:rPr lang="en-GB" sz="1700" b="1" i="0" u="none" strike="noStrike" noProof="0" dirty="0">
                          <a:solidFill>
                            <a:srgbClr val="000000"/>
                          </a:solidFill>
                          <a:effectLst/>
                          <a:latin typeface="Calibri" panose="020F0502020204030204" pitchFamily="34" charset="0"/>
                        </a:rPr>
                        <a:t>109k</a:t>
                      </a: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gridSpan="2">
                  <a:txBody>
                    <a:bodyPr/>
                    <a:lstStyle/>
                    <a:p>
                      <a:pPr algn="ctr" fontAlgn="b"/>
                      <a:r>
                        <a:rPr lang="en-GB" sz="1700" b="1" i="0" u="none" strike="noStrike" kern="1200" noProof="0" dirty="0">
                          <a:solidFill>
                            <a:srgbClr val="000000"/>
                          </a:solidFill>
                          <a:effectLst/>
                          <a:latin typeface="Calibri" panose="020F0502020204030204" pitchFamily="34" charset="0"/>
                          <a:ea typeface="+mn-ea"/>
                          <a:cs typeface="+mn-cs"/>
                        </a:rPr>
                        <a:t>54k</a:t>
                      </a:r>
                    </a:p>
                  </a:txBody>
                  <a:tcPr marL="8826" marR="8826" marT="8826" marB="0" anchor="b">
                    <a:lnL>
                      <a:noFill/>
                    </a:lnL>
                    <a:lnR>
                      <a:noFill/>
                    </a:lnR>
                    <a:lnT>
                      <a:noFill/>
                    </a:lnT>
                    <a:lnB>
                      <a:noFill/>
                    </a:lnB>
                    <a:solidFill>
                      <a:srgbClr val="C6E0B4"/>
                    </a:solidFill>
                  </a:tcPr>
                </a:tc>
                <a:tc hMerge="1">
                  <a:txBody>
                    <a:bodyPr/>
                    <a:lstStyle/>
                    <a:p>
                      <a:pPr algn="ctr" fontAlgn="b"/>
                      <a:endParaRPr lang="en-GB" sz="1700" b="1" i="0" u="none" strike="noStrike" kern="1200" dirty="0">
                        <a:solidFill>
                          <a:srgbClr val="000000"/>
                        </a:solidFill>
                        <a:effectLst/>
                        <a:latin typeface="Calibri" panose="020F0502020204030204" pitchFamily="34" charset="0"/>
                        <a:ea typeface="+mn-ea"/>
                        <a:cs typeface="+mn-cs"/>
                      </a:endParaRP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kern="1200" noProof="0" dirty="0">
                          <a:solidFill>
                            <a:srgbClr val="000000"/>
                          </a:solidFill>
                          <a:effectLst/>
                          <a:latin typeface="Calibri" panose="020F0502020204030204" pitchFamily="34" charset="0"/>
                          <a:ea typeface="+mn-ea"/>
                          <a:cs typeface="+mn-cs"/>
                        </a:rPr>
                        <a:t> </a:t>
                      </a: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kern="1200" noProof="0" dirty="0">
                          <a:solidFill>
                            <a:srgbClr val="000000"/>
                          </a:solidFill>
                          <a:effectLst/>
                          <a:latin typeface="Calibri" panose="020F0502020204030204" pitchFamily="34" charset="0"/>
                          <a:ea typeface="+mn-ea"/>
                          <a:cs typeface="+mn-cs"/>
                        </a:rPr>
                        <a:t>43k</a:t>
                      </a:r>
                    </a:p>
                  </a:txBody>
                  <a:tcPr marL="8826" marR="8826" marT="8826" marB="0" anchor="b">
                    <a:lnL>
                      <a:noFill/>
                    </a:lnL>
                    <a:lnR>
                      <a:noFill/>
                    </a:lnR>
                    <a:lnT>
                      <a:noFill/>
                    </a:lnT>
                    <a:lnB>
                      <a:noFill/>
                    </a:lnB>
                    <a:solidFill>
                      <a:srgbClr val="C6E0B4"/>
                    </a:solidFill>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r>
              <a:tr h="263028">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gridSpan="2">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hMerge="1">
                  <a:txBody>
                    <a:bodyPr/>
                    <a:lstStyle/>
                    <a:p>
                      <a:pPr algn="ctr" fontAlgn="b"/>
                      <a:endParaRPr lang="en-GB" sz="1700" b="1" i="0" u="none" strike="noStrike">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r>
              <a:tr h="273620">
                <a:tc gridSpan="3">
                  <a:txBody>
                    <a:bodyPr/>
                    <a:lstStyle/>
                    <a:p>
                      <a:pPr algn="l" fontAlgn="b"/>
                      <a:r>
                        <a:rPr lang="en-GB" sz="1700" b="1" i="0" u="none" strike="noStrike" noProof="0" dirty="0">
                          <a:solidFill>
                            <a:srgbClr val="000000"/>
                          </a:solidFill>
                          <a:effectLst/>
                          <a:latin typeface="Calibri" panose="020F0502020204030204" pitchFamily="34" charset="0"/>
                        </a:rPr>
                        <a:t>2013 Total </a:t>
                      </a:r>
                      <a:r>
                        <a:rPr lang="en-GB" sz="1700" b="1" i="0" u="none" strike="noStrike" noProof="0" dirty="0" err="1" smtClean="0">
                          <a:solidFill>
                            <a:srgbClr val="000000"/>
                          </a:solidFill>
                          <a:effectLst/>
                          <a:latin typeface="Calibri" panose="020F0502020204030204" pitchFamily="34" charset="0"/>
                        </a:rPr>
                        <a:t>invt</a:t>
                      </a:r>
                      <a:r>
                        <a:rPr lang="en-GB" sz="1700" b="1" i="0" u="none" strike="noStrike" noProof="0" dirty="0" smtClean="0">
                          <a:solidFill>
                            <a:srgbClr val="000000"/>
                          </a:solidFill>
                          <a:effectLst/>
                          <a:latin typeface="Calibri" panose="020F0502020204030204" pitchFamily="34" charset="0"/>
                        </a:rPr>
                        <a:t> </a:t>
                      </a:r>
                      <a:r>
                        <a:rPr lang="en-GB" sz="1700" b="1" i="0" u="none" strike="noStrike" noProof="0" dirty="0">
                          <a:solidFill>
                            <a:srgbClr val="000000"/>
                          </a:solidFill>
                          <a:effectLst/>
                          <a:latin typeface="Calibri" panose="020F0502020204030204" pitchFamily="34" charset="0"/>
                        </a:rPr>
                        <a:t>(net)</a:t>
                      </a:r>
                    </a:p>
                  </a:txBody>
                  <a:tcPr marL="8826" marR="8826" marT="8826"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ctr" fontAlgn="b"/>
                      <a:r>
                        <a:rPr lang="en-GB" sz="1700" b="1" i="0" u="none" strike="noStrike" noProof="0" dirty="0">
                          <a:solidFill>
                            <a:srgbClr val="000000"/>
                          </a:solidFill>
                          <a:effectLst/>
                          <a:latin typeface="Calibri" panose="020F0502020204030204" pitchFamily="34" charset="0"/>
                        </a:rPr>
                        <a:t>-</a:t>
                      </a:r>
                      <a:r>
                        <a:rPr lang="en-GB" sz="1700" b="1" i="0" u="none" strike="noStrike" noProof="0" dirty="0" smtClean="0">
                          <a:solidFill>
                            <a:srgbClr val="000000"/>
                          </a:solidFill>
                          <a:effectLst/>
                          <a:latin typeface="Calibri" panose="020F0502020204030204" pitchFamily="34" charset="0"/>
                        </a:rPr>
                        <a:t>£0.2bn</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gridSpan="2">
                  <a:txBody>
                    <a:bodyPr/>
                    <a:lstStyle/>
                    <a:p>
                      <a:pPr algn="ctr" fontAlgn="b"/>
                      <a:r>
                        <a:rPr lang="en-GB" sz="1700" b="1" i="0" u="none" strike="noStrike" noProof="0" dirty="0">
                          <a:solidFill>
                            <a:srgbClr val="000000"/>
                          </a:solidFill>
                          <a:effectLst/>
                          <a:latin typeface="Calibri" panose="020F0502020204030204" pitchFamily="34" charset="0"/>
                        </a:rPr>
                        <a:t>£</a:t>
                      </a:r>
                      <a:r>
                        <a:rPr lang="en-GB" sz="1700" b="1" i="0" u="none" strike="noStrike" noProof="0" dirty="0" smtClean="0">
                          <a:solidFill>
                            <a:srgbClr val="000000"/>
                          </a:solidFill>
                          <a:effectLst/>
                          <a:latin typeface="Calibri" panose="020F0502020204030204" pitchFamily="34" charset="0"/>
                        </a:rPr>
                        <a:t>1.0bn</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BDD7EE"/>
                    </a:solidFill>
                  </a:tcPr>
                </a:tc>
                <a:tc hMerge="1">
                  <a:txBody>
                    <a:bodyPr/>
                    <a:lstStyle/>
                    <a:p>
                      <a:endParaRPr lang="en-GB"/>
                    </a:p>
                  </a:txBody>
                  <a:tcPr/>
                </a:tc>
                <a:tc>
                  <a:txBody>
                    <a:bodyPr/>
                    <a:lstStyle/>
                    <a:p>
                      <a:pPr algn="ctr" fontAlgn="b"/>
                      <a:r>
                        <a:rPr lang="en-GB" sz="1700" b="1" i="0" u="none" strike="noStrike" noProof="0" dirty="0" smtClean="0">
                          <a:solidFill>
                            <a:srgbClr val="000000"/>
                          </a:solidFill>
                          <a:effectLst/>
                          <a:latin typeface="Calibri" panose="020F0502020204030204" pitchFamily="34" charset="0"/>
                        </a:rPr>
                        <a:t>-£0.5bn</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a:t>
                      </a:r>
                      <a:r>
                        <a:rPr lang="en-GB" sz="1700" b="1" i="0" u="none" strike="noStrike" noProof="0" dirty="0" smtClean="0">
                          <a:solidFill>
                            <a:srgbClr val="000000"/>
                          </a:solidFill>
                          <a:effectLst/>
                          <a:latin typeface="Calibri" panose="020F0502020204030204" pitchFamily="34" charset="0"/>
                        </a:rPr>
                        <a:t>0.2bn</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BDD7EE"/>
                    </a:solidFill>
                  </a:tcPr>
                </a:tc>
                <a:tc>
                  <a:txBody>
                    <a:bodyPr/>
                    <a:lstStyle/>
                    <a:p>
                      <a:pPr algn="ctr"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ctr" fontAlgn="b"/>
                      <a:r>
                        <a:rPr lang="en-GB" sz="1700" b="1" i="0" u="none" strike="noStrike" noProof="0" dirty="0" smtClean="0">
                          <a:solidFill>
                            <a:srgbClr val="000000"/>
                          </a:solidFill>
                          <a:effectLst/>
                          <a:latin typeface="Calibri" panose="020F0502020204030204" pitchFamily="34" charset="0"/>
                        </a:rPr>
                        <a:t>-£2.0bn</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gridSpan="2">
                  <a:txBody>
                    <a:bodyPr/>
                    <a:lstStyle/>
                    <a:p>
                      <a:pPr algn="ctr" fontAlgn="b"/>
                      <a:r>
                        <a:rPr lang="en-GB" sz="1700" b="1" i="0" u="none" strike="noStrike" noProof="0" dirty="0" smtClean="0">
                          <a:solidFill>
                            <a:srgbClr val="000000"/>
                          </a:solidFill>
                          <a:effectLst/>
                          <a:latin typeface="Calibri" panose="020F0502020204030204" pitchFamily="34" charset="0"/>
                        </a:rPr>
                        <a:t>-£3.5bn</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hMerge="1">
                  <a:txBody>
                    <a:bodyPr/>
                    <a:lstStyle/>
                    <a:p>
                      <a:pPr algn="ctr" fontAlgn="b"/>
                      <a:endParaRPr lang="en-GB" sz="1700" b="1" i="0" u="none" strike="noStrike"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kern="1200" noProof="0" dirty="0" smtClean="0">
                          <a:solidFill>
                            <a:srgbClr val="000000"/>
                          </a:solidFill>
                          <a:effectLst/>
                          <a:latin typeface="Calibri" panose="020F0502020204030204" pitchFamily="34" charset="0"/>
                          <a:ea typeface="+mn-ea"/>
                          <a:cs typeface="+mn-cs"/>
                        </a:rPr>
                        <a:t>-£44.0bn</a:t>
                      </a:r>
                      <a:endParaRPr lang="en-GB" sz="1700" b="1" i="0" u="none" strike="noStrike" kern="1200" noProof="0" dirty="0">
                        <a:solidFill>
                          <a:srgbClr val="000000"/>
                        </a:solidFill>
                        <a:effectLst/>
                        <a:latin typeface="Calibri" panose="020F0502020204030204" pitchFamily="34" charset="0"/>
                        <a:ea typeface="+mn-ea"/>
                        <a:cs typeface="+mn-cs"/>
                      </a:endParaRPr>
                    </a:p>
                  </a:txBody>
                  <a:tcPr marL="8826" marR="8826" marT="8826" marB="0" anchor="b">
                    <a:lnL>
                      <a:noFill/>
                    </a:lnL>
                    <a:lnR>
                      <a:noFill/>
                    </a:lnR>
                    <a:lnT>
                      <a:noFill/>
                    </a:lnT>
                    <a:lnB>
                      <a:noFill/>
                    </a:lnB>
                    <a:solidFill>
                      <a:srgbClr val="C6E0B4"/>
                    </a:solidFill>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r>
              <a:tr h="263028">
                <a:tc>
                  <a:txBody>
                    <a:bodyPr/>
                    <a:lstStyle/>
                    <a:p>
                      <a:pPr algn="r" fontAlgn="b"/>
                      <a:r>
                        <a:rPr lang="en-GB" sz="1700" b="1" i="0" u="none" strike="noStrike" noProof="0" dirty="0">
                          <a:solidFill>
                            <a:srgbClr val="000000"/>
                          </a:solidFill>
                          <a:effectLst/>
                          <a:latin typeface="Calibri" panose="020F0502020204030204" pitchFamily="34" charset="0"/>
                        </a:rPr>
                        <a:t>2008</a:t>
                      </a: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ctr" fontAlgn="b"/>
                      <a:r>
                        <a:rPr lang="en-GB" sz="1700" b="1" i="0" u="none" strike="noStrike" noProof="0" dirty="0" smtClean="0">
                          <a:solidFill>
                            <a:srgbClr val="000000"/>
                          </a:solidFill>
                          <a:effectLst/>
                          <a:latin typeface="Calibri" panose="020F0502020204030204" pitchFamily="34" charset="0"/>
                        </a:rPr>
                        <a:t> £0.5bn</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gridSpan="2">
                  <a:txBody>
                    <a:bodyPr/>
                    <a:lstStyle/>
                    <a:p>
                      <a:pPr algn="ctr" fontAlgn="b"/>
                      <a:r>
                        <a:rPr lang="en-GB" sz="1700" b="1" i="0" u="none" strike="noStrike" noProof="0" dirty="0">
                          <a:solidFill>
                            <a:srgbClr val="000000"/>
                          </a:solidFill>
                          <a:effectLst/>
                          <a:latin typeface="Calibri" panose="020F0502020204030204" pitchFamily="34" charset="0"/>
                        </a:rPr>
                        <a:t>£</a:t>
                      </a:r>
                      <a:r>
                        <a:rPr lang="en-GB" sz="1700" b="1" i="0" u="none" strike="noStrike" noProof="0" dirty="0" smtClean="0">
                          <a:solidFill>
                            <a:srgbClr val="000000"/>
                          </a:solidFill>
                          <a:effectLst/>
                          <a:latin typeface="Calibri" panose="020F0502020204030204" pitchFamily="34" charset="0"/>
                        </a:rPr>
                        <a:t>1.1bn</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BDD7EE"/>
                    </a:solidFill>
                  </a:tcPr>
                </a:tc>
                <a:tc hMerge="1">
                  <a:txBody>
                    <a:bodyPr/>
                    <a:lstStyle/>
                    <a:p>
                      <a:endParaRPr lang="en-GB"/>
                    </a:p>
                  </a:txBody>
                  <a:tcPr/>
                </a:tc>
                <a:tc>
                  <a:txBody>
                    <a:bodyPr/>
                    <a:lstStyle/>
                    <a:p>
                      <a:pPr algn="ctr" fontAlgn="b"/>
                      <a:r>
                        <a:rPr lang="en-GB" sz="1700" b="1" i="0" u="none" strike="noStrike" noProof="0" dirty="0">
                          <a:solidFill>
                            <a:srgbClr val="000000"/>
                          </a:solidFill>
                          <a:effectLst/>
                          <a:latin typeface="Calibri" panose="020F0502020204030204" pitchFamily="34" charset="0"/>
                        </a:rPr>
                        <a:t>£</a:t>
                      </a:r>
                      <a:r>
                        <a:rPr lang="en-GB" sz="1700" b="1" i="0" u="none" strike="noStrike" noProof="0" dirty="0" smtClean="0">
                          <a:solidFill>
                            <a:srgbClr val="000000"/>
                          </a:solidFill>
                          <a:effectLst/>
                          <a:latin typeface="Calibri" panose="020F0502020204030204" pitchFamily="34" charset="0"/>
                        </a:rPr>
                        <a:t>1.0bn</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a:t>
                      </a:r>
                      <a:r>
                        <a:rPr lang="en-GB" sz="1700" b="1" i="0" u="none" strike="noStrike" noProof="0" dirty="0" smtClean="0">
                          <a:solidFill>
                            <a:srgbClr val="000000"/>
                          </a:solidFill>
                          <a:effectLst/>
                          <a:latin typeface="Calibri" panose="020F0502020204030204" pitchFamily="34" charset="0"/>
                        </a:rPr>
                        <a:t>0.4bn</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BDD7EE"/>
                    </a:solidFill>
                  </a:tcPr>
                </a:tc>
                <a:tc>
                  <a:txBody>
                    <a:bodyPr/>
                    <a:lstStyle/>
                    <a:p>
                      <a:pPr algn="ctr"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ctr" fontAlgn="b"/>
                      <a:r>
                        <a:rPr lang="en-GB" sz="1700" b="1" i="0" u="none" strike="noStrike" noProof="0" dirty="0" smtClean="0">
                          <a:solidFill>
                            <a:srgbClr val="000000"/>
                          </a:solidFill>
                          <a:effectLst/>
                          <a:latin typeface="Calibri" panose="020F0502020204030204" pitchFamily="34" charset="0"/>
                        </a:rPr>
                        <a:t>-£1.5bn</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gridSpan="2">
                  <a:txBody>
                    <a:bodyPr/>
                    <a:lstStyle/>
                    <a:p>
                      <a:pPr algn="ctr" fontAlgn="b"/>
                      <a:r>
                        <a:rPr lang="en-GB" sz="1700" b="1" i="0" u="none" strike="noStrike" noProof="0" dirty="0" smtClean="0">
                          <a:solidFill>
                            <a:srgbClr val="000000"/>
                          </a:solidFill>
                          <a:effectLst/>
                          <a:latin typeface="Calibri" panose="020F0502020204030204" pitchFamily="34" charset="0"/>
                        </a:rPr>
                        <a:t>-£9.8bn</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hMerge="1">
                  <a:txBody>
                    <a:bodyPr/>
                    <a:lstStyle/>
                    <a:p>
                      <a:pPr algn="ctr" fontAlgn="b"/>
                      <a:endParaRPr lang="en-GB" sz="1700" b="1" i="0" u="none" strike="noStrike">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noProof="0" dirty="0" smtClean="0">
                          <a:solidFill>
                            <a:srgbClr val="000000"/>
                          </a:solidFill>
                          <a:effectLst/>
                          <a:latin typeface="Calibri" panose="020F0502020204030204" pitchFamily="34" charset="0"/>
                        </a:rPr>
                        <a:t>-120.0bn</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r>
              <a:tr h="263028">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gridSpan="2">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hMerge="1">
                  <a:txBody>
                    <a:bodyPr/>
                    <a:lstStyle/>
                    <a:p>
                      <a:pPr algn="ctr" fontAlgn="b"/>
                      <a:endParaRPr lang="en-GB" sz="1700" b="1" i="0" u="none" strike="noStrike">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r>
              <a:tr h="273620">
                <a:tc gridSpan="3">
                  <a:txBody>
                    <a:bodyPr/>
                    <a:lstStyle/>
                    <a:p>
                      <a:pPr algn="l" fontAlgn="b"/>
                      <a:r>
                        <a:rPr lang="en-GB" sz="1700" b="1" i="0" u="none" strike="noStrike" noProof="0" dirty="0">
                          <a:solidFill>
                            <a:srgbClr val="000000"/>
                          </a:solidFill>
                          <a:effectLst/>
                          <a:latin typeface="Calibri" panose="020F0502020204030204" pitchFamily="34" charset="0"/>
                        </a:rPr>
                        <a:t>2013 </a:t>
                      </a:r>
                      <a:r>
                        <a:rPr lang="en-GB" sz="1700" b="1" i="0" u="none" strike="noStrike" noProof="0" dirty="0" err="1" smtClean="0">
                          <a:solidFill>
                            <a:srgbClr val="000000"/>
                          </a:solidFill>
                          <a:effectLst/>
                          <a:latin typeface="Calibri" panose="020F0502020204030204" pitchFamily="34" charset="0"/>
                        </a:rPr>
                        <a:t>Avg</a:t>
                      </a:r>
                      <a:r>
                        <a:rPr lang="en-GB" sz="1700" b="1" i="0" u="none" strike="noStrike" noProof="0" dirty="0" smtClean="0">
                          <a:solidFill>
                            <a:srgbClr val="000000"/>
                          </a:solidFill>
                          <a:effectLst/>
                          <a:latin typeface="Calibri" panose="020F0502020204030204" pitchFamily="34" charset="0"/>
                        </a:rPr>
                        <a:t> net </a:t>
                      </a:r>
                      <a:r>
                        <a:rPr lang="en-GB" sz="1700" b="1" i="0" u="none" strike="noStrike" noProof="0" dirty="0" err="1" smtClean="0">
                          <a:solidFill>
                            <a:srgbClr val="000000"/>
                          </a:solidFill>
                          <a:effectLst/>
                          <a:latin typeface="Calibri" panose="020F0502020204030204" pitchFamily="34" charset="0"/>
                        </a:rPr>
                        <a:t>invt</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ctr" fontAlgn="b"/>
                      <a:r>
                        <a:rPr lang="en-GB" sz="1700" b="1" i="0" u="none" strike="noStrike" noProof="0" dirty="0" smtClean="0">
                          <a:solidFill>
                            <a:srgbClr val="000000"/>
                          </a:solidFill>
                          <a:effectLst/>
                          <a:latin typeface="Calibri" panose="020F0502020204030204" pitchFamily="34" charset="0"/>
                        </a:rPr>
                        <a:t>-£0k</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£6k</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smtClean="0">
                          <a:solidFill>
                            <a:srgbClr val="000000"/>
                          </a:solidFill>
                          <a:effectLst/>
                          <a:latin typeface="Calibri" panose="020F0502020204030204" pitchFamily="34" charset="0"/>
                        </a:rPr>
                        <a:t>-£55k</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£212k</a:t>
                      </a:r>
                    </a:p>
                  </a:txBody>
                  <a:tcPr marL="8826" marR="8826" marT="8826" marB="0" anchor="b">
                    <a:lnL>
                      <a:noFill/>
                    </a:lnL>
                    <a:lnR>
                      <a:noFill/>
                    </a:lnR>
                    <a:lnT>
                      <a:noFill/>
                    </a:lnT>
                    <a:lnB>
                      <a:noFill/>
                    </a:lnB>
                    <a:solidFill>
                      <a:srgbClr val="BDD7EE"/>
                    </a:solidFill>
                  </a:tcPr>
                </a:tc>
                <a:tc>
                  <a:txBody>
                    <a:bodyPr/>
                    <a:lstStyle/>
                    <a:p>
                      <a:pPr algn="ctr"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ctr" fontAlgn="b"/>
                      <a:r>
                        <a:rPr lang="en-GB" sz="1700" b="1" i="0" u="none" strike="noStrike" noProof="0" dirty="0" smtClean="0">
                          <a:solidFill>
                            <a:srgbClr val="000000"/>
                          </a:solidFill>
                          <a:effectLst/>
                          <a:latin typeface="Calibri" panose="020F0502020204030204" pitchFamily="34" charset="0"/>
                        </a:rPr>
                        <a:t>-£15k</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gridSpan="2">
                  <a:txBody>
                    <a:bodyPr/>
                    <a:lstStyle/>
                    <a:p>
                      <a:pPr algn="ctr" fontAlgn="b"/>
                      <a:r>
                        <a:rPr lang="en-GB" sz="1700" b="1" i="0" u="none" strike="noStrike" noProof="0" dirty="0" smtClean="0">
                          <a:solidFill>
                            <a:srgbClr val="000000"/>
                          </a:solidFill>
                          <a:effectLst/>
                          <a:latin typeface="Calibri" panose="020F0502020204030204" pitchFamily="34" charset="0"/>
                        </a:rPr>
                        <a:t>-£145k</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hMerge="1">
                  <a:txBody>
                    <a:bodyPr/>
                    <a:lstStyle/>
                    <a:p>
                      <a:pPr algn="ctr" fontAlgn="b"/>
                      <a:endParaRPr lang="en-GB" sz="1700" b="1" i="0" u="none" strike="noStrike">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noProof="0" dirty="0" smtClean="0">
                          <a:solidFill>
                            <a:srgbClr val="000000"/>
                          </a:solidFill>
                          <a:effectLst/>
                          <a:latin typeface="Calibri" panose="020F0502020204030204" pitchFamily="34" charset="0"/>
                        </a:rPr>
                        <a:t>-£820k</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r>
              <a:tr h="263028">
                <a:tc>
                  <a:txBody>
                    <a:bodyPr/>
                    <a:lstStyle/>
                    <a:p>
                      <a:pPr algn="r" fontAlgn="b"/>
                      <a:r>
                        <a:rPr lang="en-GB" sz="1700" b="1" i="0" u="none" strike="noStrike" noProof="0" dirty="0">
                          <a:solidFill>
                            <a:srgbClr val="000000"/>
                          </a:solidFill>
                          <a:effectLst/>
                          <a:latin typeface="Calibri" panose="020F0502020204030204" pitchFamily="34" charset="0"/>
                        </a:rPr>
                        <a:t>2008</a:t>
                      </a: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ctr" fontAlgn="b"/>
                      <a:r>
                        <a:rPr lang="en-GB" sz="1700" b="1" i="0" u="none" strike="noStrike" noProof="0" dirty="0">
                          <a:solidFill>
                            <a:srgbClr val="000000"/>
                          </a:solidFill>
                          <a:effectLst/>
                          <a:latin typeface="Calibri" panose="020F0502020204030204" pitchFamily="34" charset="0"/>
                        </a:rPr>
                        <a:t>£0k</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£4k</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£93k</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ctr" fontAlgn="b"/>
                      <a:r>
                        <a:rPr lang="en-GB" sz="1700" b="1" i="0" u="none" strike="noStrike" noProof="0" dirty="0">
                          <a:solidFill>
                            <a:srgbClr val="000000"/>
                          </a:solidFill>
                          <a:effectLst/>
                          <a:latin typeface="Calibri" panose="020F0502020204030204" pitchFamily="34" charset="0"/>
                        </a:rPr>
                        <a:t>£486k</a:t>
                      </a:r>
                    </a:p>
                  </a:txBody>
                  <a:tcPr marL="8826" marR="8826" marT="8826" marB="0" anchor="b">
                    <a:lnL>
                      <a:noFill/>
                    </a:lnL>
                    <a:lnR>
                      <a:noFill/>
                    </a:lnR>
                    <a:lnT>
                      <a:noFill/>
                    </a:lnT>
                    <a:lnB>
                      <a:noFill/>
                    </a:lnB>
                    <a:solidFill>
                      <a:srgbClr val="BDD7EE"/>
                    </a:solidFill>
                  </a:tcPr>
                </a:tc>
                <a:tc>
                  <a:txBody>
                    <a:bodyPr/>
                    <a:lstStyle/>
                    <a:p>
                      <a:pPr algn="ctr"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ctr" fontAlgn="b"/>
                      <a:r>
                        <a:rPr lang="en-GB" sz="1700" b="1" i="0" u="none" strike="noStrike" noProof="0" dirty="0" smtClean="0">
                          <a:solidFill>
                            <a:srgbClr val="000000"/>
                          </a:solidFill>
                          <a:effectLst/>
                          <a:latin typeface="Calibri" panose="020F0502020204030204" pitchFamily="34" charset="0"/>
                        </a:rPr>
                        <a:t>-£20k</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gridSpan="2">
                  <a:txBody>
                    <a:bodyPr/>
                    <a:lstStyle/>
                    <a:p>
                      <a:pPr algn="ctr" fontAlgn="b"/>
                      <a:r>
                        <a:rPr lang="en-GB" sz="1700" b="1" i="0" u="none" strike="noStrike" noProof="0" dirty="0" smtClean="0">
                          <a:solidFill>
                            <a:srgbClr val="000000"/>
                          </a:solidFill>
                          <a:effectLst/>
                          <a:latin typeface="Calibri" panose="020F0502020204030204" pitchFamily="34" charset="0"/>
                        </a:rPr>
                        <a:t>-£162k</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hMerge="1">
                  <a:txBody>
                    <a:bodyPr/>
                    <a:lstStyle/>
                    <a:p>
                      <a:pPr algn="ctr" fontAlgn="b"/>
                      <a:endParaRPr lang="en-GB" sz="1700" b="1" i="0" u="none" strike="noStrike">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a:txBody>
                    <a:bodyPr/>
                    <a:lstStyle/>
                    <a:p>
                      <a:pPr algn="ctr" fontAlgn="b"/>
                      <a:r>
                        <a:rPr lang="en-GB" sz="1700" b="1" i="0" u="none" strike="noStrike" noProof="0" dirty="0" smtClean="0">
                          <a:solidFill>
                            <a:srgbClr val="000000"/>
                          </a:solidFill>
                          <a:effectLst/>
                          <a:latin typeface="Calibri" panose="020F0502020204030204" pitchFamily="34" charset="0"/>
                        </a:rPr>
                        <a:t>-£1.6m</a:t>
                      </a:r>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r>
              <a:tr h="273620">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l"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l"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l"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l"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l"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l"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BDD7EE"/>
                    </a:solidFill>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a:txBody>
                    <a:bodyPr/>
                    <a:lstStyle/>
                    <a:p>
                      <a:pPr algn="l"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gridSpan="2">
                  <a:txBody>
                    <a:bodyPr/>
                    <a:lstStyle/>
                    <a:p>
                      <a:pPr algn="l"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hMerge="1">
                  <a:txBody>
                    <a:bodyPr/>
                    <a:lstStyle/>
                    <a:p>
                      <a:pPr algn="l" fontAlgn="b"/>
                      <a:endParaRPr lang="en-GB" sz="1700" b="1" i="0" u="none" strike="noStrike">
                        <a:solidFill>
                          <a:srgbClr val="000000"/>
                        </a:solidFill>
                        <a:effectLst/>
                        <a:latin typeface="Calibri" panose="020F0502020204030204" pitchFamily="34" charset="0"/>
                      </a:endParaRPr>
                    </a:p>
                  </a:txBody>
                  <a:tcPr marL="8826" marR="8826" marT="8826" marB="0" anchor="b">
                    <a:lnL>
                      <a:noFill/>
                    </a:lnL>
                    <a:lnR>
                      <a:noFill/>
                    </a:lnR>
                    <a:lnT>
                      <a:noFill/>
                    </a:lnT>
                    <a:lnB>
                      <a:noFill/>
                    </a:lnB>
                    <a:solidFill>
                      <a:srgbClr val="C6E0B4"/>
                    </a:solidFill>
                  </a:tcPr>
                </a:tc>
                <a:tc>
                  <a:txBody>
                    <a:bodyPr/>
                    <a:lstStyle/>
                    <a:p>
                      <a:pPr algn="l"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a:txBody>
                    <a:bodyPr/>
                    <a:lstStyle/>
                    <a:p>
                      <a:pPr algn="l" fontAlgn="b"/>
                      <a:r>
                        <a:rPr lang="en-GB" sz="1700" b="1" i="0" u="none" strike="noStrike" noProof="0" dirty="0">
                          <a:solidFill>
                            <a:srgbClr val="000000"/>
                          </a:solidFill>
                          <a:effectLst/>
                          <a:latin typeface="Calibri" panose="020F0502020204030204" pitchFamily="34" charset="0"/>
                        </a:rPr>
                        <a:t> </a:t>
                      </a:r>
                    </a:p>
                  </a:txBody>
                  <a:tcPr marL="8826" marR="8826" marT="8826" marB="0" anchor="b">
                    <a:lnL>
                      <a:noFill/>
                    </a:lnL>
                    <a:lnR>
                      <a:noFill/>
                    </a:lnR>
                    <a:lnT>
                      <a:noFill/>
                    </a:lnT>
                    <a:lnB>
                      <a:noFill/>
                    </a:lnB>
                    <a:solidFill>
                      <a:srgbClr val="C6E0B4"/>
                    </a:solidFill>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r>
              <a:tr h="263028">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gridSpan="2">
                  <a:txBody>
                    <a:bodyPr/>
                    <a:lstStyle/>
                    <a:p>
                      <a:endParaRPr lang="en-GB" noProof="0" dirty="0"/>
                    </a:p>
                  </a:txBody>
                  <a:tcPr marL="8826" marR="8826" marT="8826" marB="0" anchor="b">
                    <a:lnL>
                      <a:noFill/>
                    </a:lnL>
                    <a:lnR>
                      <a:noFill/>
                    </a:lnR>
                    <a:lnT>
                      <a:noFill/>
                    </a:lnT>
                    <a:lnB>
                      <a:noFill/>
                    </a:lnB>
                  </a:tcPr>
                </a:tc>
                <a:tc hMerge="1">
                  <a:txBody>
                    <a:bodyPr/>
                    <a:lstStyle/>
                    <a:p>
                      <a:pPr algn="l" fontAlgn="b"/>
                      <a:endParaRPr lang="en-GB" sz="1700" b="1" i="0" u="none" strike="noStrike">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700" b="1"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r>
              <a:tr h="176529">
                <a:tc gridSpan="15">
                  <a:txBody>
                    <a:bodyPr/>
                    <a:lstStyle/>
                    <a:p>
                      <a:pPr algn="l" fontAlgn="b"/>
                      <a:r>
                        <a:rPr lang="en-GB" sz="1000" b="0" i="0" u="none" strike="noStrike" noProof="0" dirty="0">
                          <a:solidFill>
                            <a:srgbClr val="000000"/>
                          </a:solidFill>
                          <a:effectLst/>
                          <a:latin typeface="Calibri" panose="020F0502020204030204" pitchFamily="34" charset="0"/>
                        </a:rPr>
                        <a:t>* </a:t>
                      </a:r>
                      <a:r>
                        <a:rPr lang="en-GB" sz="1000" b="0" i="0" u="none" strike="noStrike" noProof="0" dirty="0" smtClean="0">
                          <a:solidFill>
                            <a:srgbClr val="000000"/>
                          </a:solidFill>
                          <a:effectLst/>
                          <a:latin typeface="Calibri" panose="020F0502020204030204" pitchFamily="34" charset="0"/>
                        </a:rPr>
                        <a:t>No </a:t>
                      </a:r>
                      <a:r>
                        <a:rPr lang="en-GB" sz="1000" b="0" i="0" u="none" strike="noStrike" noProof="0" dirty="0">
                          <a:solidFill>
                            <a:srgbClr val="000000"/>
                          </a:solidFill>
                          <a:effectLst/>
                          <a:latin typeface="Calibri" panose="020F0502020204030204" pitchFamily="34" charset="0"/>
                        </a:rPr>
                        <a:t>of firms with tangible assets available; at granular level for groups; outliers within unknown-size independents re-classified in </a:t>
                      </a:r>
                      <a:r>
                        <a:rPr lang="en-GB" sz="1000" b="0" i="0" u="none" strike="noStrike" noProof="0" dirty="0" smtClean="0">
                          <a:solidFill>
                            <a:srgbClr val="000000"/>
                          </a:solidFill>
                          <a:effectLst/>
                          <a:latin typeface="Calibri" panose="020F0502020204030204" pitchFamily="34" charset="0"/>
                        </a:rPr>
                        <a:t>groups. Note less firms report</a:t>
                      </a:r>
                      <a:r>
                        <a:rPr lang="en-GB" sz="1000" b="0" i="0" u="none" strike="noStrike" baseline="0" noProof="0" dirty="0" smtClean="0">
                          <a:solidFill>
                            <a:srgbClr val="000000"/>
                          </a:solidFill>
                          <a:effectLst/>
                          <a:latin typeface="Calibri" panose="020F0502020204030204" pitchFamily="34" charset="0"/>
                        </a:rPr>
                        <a:t> this data than earlier in the report.</a:t>
                      </a:r>
                      <a:endParaRPr lang="en-GB" sz="1000" b="0"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000" b="0"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000" b="0"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c>
                  <a:txBody>
                    <a:bodyPr/>
                    <a:lstStyle/>
                    <a:p>
                      <a:pPr algn="l" fontAlgn="b"/>
                      <a:endParaRPr lang="en-GB" sz="1000" b="0" i="0" u="none" strike="noStrike" noProof="0" dirty="0">
                        <a:solidFill>
                          <a:srgbClr val="000000"/>
                        </a:solidFill>
                        <a:effectLst/>
                        <a:latin typeface="Calibri" panose="020F0502020204030204" pitchFamily="34" charset="0"/>
                      </a:endParaRPr>
                    </a:p>
                  </a:txBody>
                  <a:tcPr marL="8826" marR="8826" marT="8826" marB="0" anchor="b">
                    <a:lnL>
                      <a:noFill/>
                    </a:lnL>
                    <a:lnR>
                      <a:noFill/>
                    </a:lnR>
                    <a:lnT>
                      <a:noFill/>
                    </a:lnT>
                    <a:lnB>
                      <a:noFill/>
                    </a:lnB>
                  </a:tcPr>
                </a:tc>
              </a:tr>
            </a:tbl>
          </a:graphicData>
        </a:graphic>
      </p:graphicFrame>
      <p:sp>
        <p:nvSpPr>
          <p:cNvPr id="3" name="Title 2"/>
          <p:cNvSpPr>
            <a:spLocks noGrp="1"/>
          </p:cNvSpPr>
          <p:nvPr>
            <p:ph type="title"/>
          </p:nvPr>
        </p:nvSpPr>
        <p:spPr/>
        <p:txBody>
          <a:bodyPr/>
          <a:lstStyle/>
          <a:p>
            <a:r>
              <a:rPr lang="en-GB" sz="1800" noProof="0" dirty="0" smtClean="0">
                <a:solidFill>
                  <a:srgbClr val="0070C0"/>
                </a:solidFill>
              </a:rPr>
              <a:t>                      CAPEX SUMMARY BY COHORT: </a:t>
            </a:r>
            <a:br>
              <a:rPr lang="en-GB" sz="1800" noProof="0" dirty="0" smtClean="0">
                <a:solidFill>
                  <a:srgbClr val="0070C0"/>
                </a:solidFill>
              </a:rPr>
            </a:br>
            <a:r>
              <a:rPr lang="en-GB" sz="1400" noProof="0" dirty="0" smtClean="0">
                <a:solidFill>
                  <a:srgbClr val="0070C0"/>
                </a:solidFill>
              </a:rPr>
              <a:t>Persistent </a:t>
            </a:r>
            <a:r>
              <a:rPr lang="en-GB" sz="1400" noProof="0" dirty="0">
                <a:solidFill>
                  <a:srgbClr val="0070C0"/>
                </a:solidFill>
              </a:rPr>
              <a:t>and </a:t>
            </a:r>
            <a:r>
              <a:rPr lang="en-GB" sz="1400" dirty="0" smtClean="0">
                <a:solidFill>
                  <a:srgbClr val="0070C0"/>
                </a:solidFill>
              </a:rPr>
              <a:t>high</a:t>
            </a:r>
            <a:r>
              <a:rPr lang="en-GB" sz="1400" noProof="0" dirty="0" smtClean="0">
                <a:solidFill>
                  <a:srgbClr val="0070C0"/>
                </a:solidFill>
              </a:rPr>
              <a:t> </a:t>
            </a:r>
            <a:r>
              <a:rPr lang="en-GB" sz="1400" noProof="0" dirty="0">
                <a:solidFill>
                  <a:srgbClr val="0070C0"/>
                </a:solidFill>
              </a:rPr>
              <a:t>disinvesting activity is observed </a:t>
            </a:r>
            <a:r>
              <a:rPr lang="en-GB" sz="1400" noProof="0" dirty="0" smtClean="0">
                <a:solidFill>
                  <a:srgbClr val="0070C0"/>
                </a:solidFill>
              </a:rPr>
              <a:t>among the groups </a:t>
            </a:r>
            <a:r>
              <a:rPr lang="en-GB" sz="1400" noProof="0" dirty="0">
                <a:solidFill>
                  <a:srgbClr val="0070C0"/>
                </a:solidFill>
              </a:rPr>
              <a:t>cohort </a:t>
            </a:r>
            <a:r>
              <a:rPr lang="en-GB" sz="1400" noProof="0" dirty="0" smtClean="0">
                <a:solidFill>
                  <a:srgbClr val="0070C0"/>
                </a:solidFill>
              </a:rPr>
              <a:t/>
            </a:r>
            <a:br>
              <a:rPr lang="en-GB" sz="1400" noProof="0" dirty="0" smtClean="0">
                <a:solidFill>
                  <a:srgbClr val="0070C0"/>
                </a:solidFill>
              </a:rPr>
            </a:br>
            <a:r>
              <a:rPr lang="en-GB" sz="1400" noProof="0" dirty="0" smtClean="0">
                <a:solidFill>
                  <a:srgbClr val="0070C0"/>
                </a:solidFill>
              </a:rPr>
              <a:t>(</a:t>
            </a:r>
            <a:r>
              <a:rPr lang="en-GB" sz="1400" noProof="0" dirty="0">
                <a:solidFill>
                  <a:srgbClr val="0070C0"/>
                </a:solidFill>
              </a:rPr>
              <a:t>even if </a:t>
            </a:r>
            <a:r>
              <a:rPr lang="en-GB" sz="1400" noProof="0" dirty="0" smtClean="0">
                <a:solidFill>
                  <a:srgbClr val="0070C0"/>
                </a:solidFill>
              </a:rPr>
              <a:t>less virulent </a:t>
            </a:r>
            <a:r>
              <a:rPr lang="en-GB" sz="1400" noProof="0" dirty="0">
                <a:solidFill>
                  <a:srgbClr val="0070C0"/>
                </a:solidFill>
              </a:rPr>
              <a:t>in 2013 than in 2008); </a:t>
            </a:r>
            <a:r>
              <a:rPr lang="en-GB" sz="1400" noProof="0" dirty="0" smtClean="0">
                <a:solidFill>
                  <a:srgbClr val="0070C0"/>
                </a:solidFill>
              </a:rPr>
              <a:t>in </a:t>
            </a:r>
            <a:r>
              <a:rPr lang="en-GB" sz="1400" noProof="0" dirty="0">
                <a:solidFill>
                  <a:srgbClr val="0070C0"/>
                </a:solidFill>
              </a:rPr>
              <a:t>contrast, </a:t>
            </a:r>
            <a:r>
              <a:rPr lang="en-GB" sz="1400" noProof="0" dirty="0" smtClean="0">
                <a:solidFill>
                  <a:srgbClr val="0070C0"/>
                </a:solidFill>
              </a:rPr>
              <a:t>independents</a:t>
            </a:r>
            <a:r>
              <a:rPr lang="en-GB" sz="1400" noProof="0" dirty="0">
                <a:solidFill>
                  <a:srgbClr val="0070C0"/>
                </a:solidFill>
              </a:rPr>
              <a:t>, especially larger ones, are exhibiting positive investment </a:t>
            </a:r>
            <a:r>
              <a:rPr lang="en-GB" sz="1400" noProof="0" dirty="0" smtClean="0">
                <a:solidFill>
                  <a:srgbClr val="0070C0"/>
                </a:solidFill>
              </a:rPr>
              <a:t>behaviour.</a:t>
            </a:r>
            <a:endParaRPr lang="en-GB" sz="1400" noProof="0" dirty="0"/>
          </a:p>
        </p:txBody>
      </p:sp>
    </p:spTree>
    <p:extLst>
      <p:ext uri="{BB962C8B-B14F-4D97-AF65-F5344CB8AC3E}">
        <p14:creationId xmlns:p14="http://schemas.microsoft.com/office/powerpoint/2010/main" val="3451064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noProof="0" dirty="0" smtClean="0"/>
              <a:t>The analysis draws on the Experian pH database of all UK businesses, the most comprehensive such dataset available, we focused on the subset of 3 million </a:t>
            </a:r>
            <a:r>
              <a:rPr lang="en-GB" u="sng" noProof="0" dirty="0" smtClean="0"/>
              <a:t>live</a:t>
            </a:r>
            <a:r>
              <a:rPr lang="en-GB" noProof="0" dirty="0" smtClean="0"/>
              <a:t>, </a:t>
            </a:r>
            <a:r>
              <a:rPr lang="en-GB" u="sng" noProof="0" dirty="0" smtClean="0"/>
              <a:t>trading</a:t>
            </a:r>
            <a:r>
              <a:rPr lang="en-GB" noProof="0" dirty="0" smtClean="0"/>
              <a:t> </a:t>
            </a:r>
            <a:r>
              <a:rPr lang="en-GB" u="sng" noProof="0" dirty="0" smtClean="0"/>
              <a:t>UK-PNFC</a:t>
            </a:r>
            <a:r>
              <a:rPr lang="en-GB" noProof="0" dirty="0" smtClean="0"/>
              <a:t> firms (there are 2 million more but these are either non-PNFC, or dormant, or foreign records, or very late filers </a:t>
            </a:r>
            <a:r>
              <a:rPr lang="en-GB" noProof="0" dirty="0" err="1" smtClean="0"/>
              <a:t>etc</a:t>
            </a:r>
            <a:r>
              <a:rPr lang="en-GB" noProof="0" dirty="0" smtClean="0"/>
              <a:t>; consolidated accounts are also left out to avoid double-counting, as each separate subsidiary is analysed) </a:t>
            </a:r>
          </a:p>
          <a:p>
            <a:r>
              <a:rPr lang="en-GB" noProof="0" dirty="0" smtClean="0"/>
              <a:t>For </a:t>
            </a:r>
            <a:r>
              <a:rPr lang="en-GB" noProof="0" dirty="0"/>
              <a:t>purposes of overall quantifications, key values (such as </a:t>
            </a:r>
            <a:r>
              <a:rPr lang="en-GB" noProof="0" dirty="0" smtClean="0"/>
              <a:t>cash</a:t>
            </a:r>
            <a:r>
              <a:rPr lang="en-GB" noProof="0" dirty="0"/>
              <a:t>) for firms which do not file accounts are inferred based on the observed values for filers in the same size band and </a:t>
            </a:r>
            <a:r>
              <a:rPr lang="en-GB" noProof="0" dirty="0" smtClean="0"/>
              <a:t>sector</a:t>
            </a:r>
          </a:p>
          <a:p>
            <a:r>
              <a:rPr lang="en-GB" dirty="0"/>
              <a:t>In order to adjust the data to real terms, we have applied a </a:t>
            </a:r>
            <a:r>
              <a:rPr lang="en-GB" b="1" u="sng" dirty="0"/>
              <a:t>deflator</a:t>
            </a:r>
            <a:r>
              <a:rPr lang="en-GB" dirty="0"/>
              <a:t> based on the year’s </a:t>
            </a:r>
            <a:r>
              <a:rPr lang="en-GB" b="1" u="sng" dirty="0"/>
              <a:t>RPI</a:t>
            </a:r>
            <a:r>
              <a:rPr lang="en-GB" dirty="0"/>
              <a:t> inflation rate across all the analysis in the report</a:t>
            </a:r>
            <a:r>
              <a:rPr lang="en-GB" dirty="0" smtClean="0"/>
              <a:t>.</a:t>
            </a:r>
          </a:p>
          <a:p>
            <a:r>
              <a:rPr lang="en-GB" noProof="0" dirty="0" smtClean="0"/>
              <a:t>By necessity, we focus the analysis, aimed at revealing any correlations and behavioural patterns, on the sub-universe of firms which do file accounts and declare cash levels, assets, etc.; they represent nearly half the total firms, but over 90% of total value, as non-filers are mostly sole traders and small partnerships </a:t>
            </a:r>
          </a:p>
          <a:p>
            <a:r>
              <a:rPr lang="en-GB" noProof="0" dirty="0" smtClean="0"/>
              <a:t>The types of data attributes used in the analysis include demographic parameters, </a:t>
            </a:r>
            <a:r>
              <a:rPr lang="en-GB" noProof="0" dirty="0"/>
              <a:t>financial (where filed), </a:t>
            </a:r>
            <a:r>
              <a:rPr lang="en-GB" noProof="0" dirty="0" smtClean="0"/>
              <a:t>and historical</a:t>
            </a:r>
          </a:p>
          <a:p>
            <a:endParaRPr lang="en-GB" noProof="0" dirty="0"/>
          </a:p>
        </p:txBody>
      </p:sp>
      <p:sp>
        <p:nvSpPr>
          <p:cNvPr id="3" name="Title 2"/>
          <p:cNvSpPr>
            <a:spLocks noGrp="1"/>
          </p:cNvSpPr>
          <p:nvPr>
            <p:ph type="title"/>
          </p:nvPr>
        </p:nvSpPr>
        <p:spPr/>
        <p:txBody>
          <a:bodyPr/>
          <a:lstStyle/>
          <a:p>
            <a:r>
              <a:rPr lang="en-GB" sz="1800" noProof="0" dirty="0" smtClean="0"/>
              <a:t>The Data Resource</a:t>
            </a:r>
            <a:endParaRPr lang="en-GB" sz="1800" noProof="0" dirty="0"/>
          </a:p>
        </p:txBody>
      </p:sp>
    </p:spTree>
    <p:extLst>
      <p:ext uri="{BB962C8B-B14F-4D97-AF65-F5344CB8AC3E}">
        <p14:creationId xmlns:p14="http://schemas.microsoft.com/office/powerpoint/2010/main" val="3511032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1140113" y="239280"/>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800" dirty="0" smtClean="0">
                <a:solidFill>
                  <a:srgbClr val="0070C0"/>
                </a:solidFill>
              </a:rPr>
              <a:t>    INVESTMENT PERFORMANCE SINCE 2008 BY COHORT: </a:t>
            </a:r>
          </a:p>
          <a:p>
            <a:r>
              <a:rPr lang="en-GB" sz="1200" dirty="0" smtClean="0">
                <a:solidFill>
                  <a:srgbClr val="0070C0"/>
                </a:solidFill>
              </a:rPr>
              <a:t>Visualising the data confirms how much disinvestment is concentrated in the large </a:t>
            </a:r>
          </a:p>
          <a:p>
            <a:r>
              <a:rPr lang="en-GB" sz="1200" dirty="0" smtClean="0">
                <a:solidFill>
                  <a:srgbClr val="0070C0"/>
                </a:solidFill>
              </a:rPr>
              <a:t>groups; and </a:t>
            </a:r>
            <a:r>
              <a:rPr lang="en-GB" sz="1200" dirty="0">
                <a:solidFill>
                  <a:srgbClr val="0070C0"/>
                </a:solidFill>
              </a:rPr>
              <a:t>the continued disinvestment </a:t>
            </a:r>
            <a:r>
              <a:rPr lang="en-GB" sz="1200" dirty="0" smtClean="0">
                <a:solidFill>
                  <a:srgbClr val="0070C0"/>
                </a:solidFill>
              </a:rPr>
              <a:t>is </a:t>
            </a:r>
            <a:r>
              <a:rPr lang="en-GB" sz="1200" dirty="0">
                <a:solidFill>
                  <a:srgbClr val="0070C0"/>
                </a:solidFill>
              </a:rPr>
              <a:t>occurring even as </a:t>
            </a:r>
            <a:r>
              <a:rPr lang="en-GB" sz="1200" dirty="0" smtClean="0">
                <a:solidFill>
                  <a:srgbClr val="0070C0"/>
                </a:solidFill>
              </a:rPr>
              <a:t>cash </a:t>
            </a:r>
            <a:r>
              <a:rPr lang="en-GB" sz="1200" dirty="0">
                <a:solidFill>
                  <a:srgbClr val="0070C0"/>
                </a:solidFill>
              </a:rPr>
              <a:t>has continued to steadily </a:t>
            </a:r>
            <a:r>
              <a:rPr lang="en-GB" sz="1200" dirty="0" smtClean="0">
                <a:solidFill>
                  <a:srgbClr val="0070C0"/>
                </a:solidFill>
              </a:rPr>
              <a:t>increase (see dotted lines)</a:t>
            </a:r>
          </a:p>
          <a:p>
            <a:endParaRPr lang="en-GB" sz="1100" dirty="0" smtClean="0">
              <a:solidFill>
                <a:srgbClr val="00B050"/>
              </a:solidFill>
            </a:endParaRPr>
          </a:p>
          <a:p>
            <a:r>
              <a:rPr lang="en-GB" sz="1100" dirty="0" smtClean="0">
                <a:solidFill>
                  <a:srgbClr val="00B050"/>
                </a:solidFill>
              </a:rPr>
              <a:t>“Available” in the chart below refers to firms that have reported the data</a:t>
            </a:r>
            <a:endParaRPr lang="en-GB" sz="1600" dirty="0" smtClean="0">
              <a:solidFill>
                <a:srgbClr val="0070C0"/>
              </a:solidFill>
            </a:endParaRP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t> </a:t>
            </a:r>
            <a:endParaRPr lang="fr-FR" dirty="0"/>
          </a:p>
        </p:txBody>
      </p:sp>
      <p:sp>
        <p:nvSpPr>
          <p:cNvPr id="14" name="Content Placeholder 7"/>
          <p:cNvSpPr>
            <a:spLocks noGrp="1" noChangeAspect="1"/>
          </p:cNvSpPr>
          <p:nvPr/>
        </p:nvSpPr>
        <p:spPr bwMode="auto">
          <a:xfrm>
            <a:off x="15255875" y="1828800"/>
            <a:ext cx="9450388" cy="5457825"/>
          </a:xfrm>
          <a:prstGeom prst="rect">
            <a:avLst/>
          </a:prstGeom>
          <a:noFill/>
          <a:ln w="12700">
            <a:solidFill>
              <a:srgbClr val="FF0000"/>
            </a:solidFill>
          </a:ln>
          <a:extLst/>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0" kern="1200" baseline="0">
                <a:solidFill>
                  <a:srgbClr val="FF0000"/>
                </a:solidFill>
                <a:effectLst/>
                <a:latin typeface="+mn-lt"/>
                <a:ea typeface="+mn-ea"/>
                <a:cs typeface="+mn-cs"/>
              </a:rPr>
              <a:t>1 cadre dans le template pptx Experian pH</a:t>
            </a:r>
            <a:endParaRPr lang="en-GB" sz="1600" b="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 y="1351280"/>
            <a:ext cx="8890000"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322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1140113" y="239280"/>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800" dirty="0" smtClean="0">
                <a:solidFill>
                  <a:srgbClr val="0070C0"/>
                </a:solidFill>
              </a:rPr>
              <a:t>    	INVESTMENT SINCE 2008 BY COHORT CONT.: </a:t>
            </a:r>
          </a:p>
          <a:p>
            <a:r>
              <a:rPr lang="en-GB" sz="1200" dirty="0" smtClean="0">
                <a:solidFill>
                  <a:srgbClr val="0070C0"/>
                </a:solidFill>
              </a:rPr>
              <a:t>In fact, whether in 2008, 2012 or 2013, large/complex </a:t>
            </a:r>
            <a:r>
              <a:rPr lang="en-GB" sz="1200" dirty="0">
                <a:solidFill>
                  <a:srgbClr val="0070C0"/>
                </a:solidFill>
              </a:rPr>
              <a:t>g</a:t>
            </a:r>
            <a:r>
              <a:rPr lang="en-GB" sz="1200" dirty="0" smtClean="0">
                <a:solidFill>
                  <a:srgbClr val="0070C0"/>
                </a:solidFill>
              </a:rPr>
              <a:t>roups concentrate the overwhelming </a:t>
            </a:r>
          </a:p>
          <a:p>
            <a:r>
              <a:rPr lang="en-GB" sz="1200" dirty="0" smtClean="0">
                <a:solidFill>
                  <a:srgbClr val="0070C0"/>
                </a:solidFill>
              </a:rPr>
              <a:t>majority (even up to 93%) of the overall PNFC disinvestment, although they represent only 3% of all firms; note that this high disinvestment in the large complex group has “improved” since the levels of 2008, though it is down on 2012.</a:t>
            </a: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t> </a:t>
            </a:r>
            <a:endParaRPr lang="fr-FR" dirty="0"/>
          </a:p>
        </p:txBody>
      </p:sp>
      <p:sp>
        <p:nvSpPr>
          <p:cNvPr id="14" name="Content Placeholder 7"/>
          <p:cNvSpPr>
            <a:spLocks noGrp="1" noChangeAspect="1"/>
          </p:cNvSpPr>
          <p:nvPr/>
        </p:nvSpPr>
        <p:spPr bwMode="auto">
          <a:xfrm>
            <a:off x="15255875" y="1828800"/>
            <a:ext cx="9450388" cy="5457825"/>
          </a:xfrm>
          <a:prstGeom prst="rect">
            <a:avLst/>
          </a:prstGeom>
          <a:noFill/>
          <a:ln w="12700">
            <a:solidFill>
              <a:srgbClr val="FF0000"/>
            </a:solidFill>
          </a:ln>
          <a:extLst/>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0" kern="1200" baseline="0">
                <a:solidFill>
                  <a:srgbClr val="FF0000"/>
                </a:solidFill>
                <a:effectLst/>
                <a:latin typeface="+mn-lt"/>
                <a:ea typeface="+mn-ea"/>
                <a:cs typeface="+mn-cs"/>
              </a:rPr>
              <a:t>1 cadre dans le template pptx Experian pH</a:t>
            </a:r>
            <a:endParaRPr lang="en-GB" sz="1600" b="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8" y="1391285"/>
            <a:ext cx="8936672"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178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1" y="225424"/>
            <a:ext cx="8008619" cy="1585088"/>
          </a:xfrm>
        </p:spPr>
        <p:txBody>
          <a:bodyPr/>
          <a:lstStyle/>
          <a:p>
            <a:r>
              <a:rPr lang="en-GB" sz="1400" noProof="0" dirty="0" smtClean="0">
                <a:solidFill>
                  <a:srgbClr val="0070C0"/>
                </a:solidFill>
              </a:rPr>
              <a:t>              FOCUSING ON INVESTMENT PERFORMANCE BY FIRMS THAT INVEST:</a:t>
            </a:r>
            <a:br>
              <a:rPr lang="en-GB" sz="1400" noProof="0" dirty="0" smtClean="0">
                <a:solidFill>
                  <a:srgbClr val="0070C0"/>
                </a:solidFill>
              </a:rPr>
            </a:br>
            <a:r>
              <a:rPr lang="en-GB" sz="1400" noProof="0" dirty="0" smtClean="0">
                <a:solidFill>
                  <a:srgbClr val="0070C0"/>
                </a:solidFill>
              </a:rPr>
              <a:t/>
            </a:r>
            <a:br>
              <a:rPr lang="en-GB" sz="1400" noProof="0" dirty="0" smtClean="0">
                <a:solidFill>
                  <a:srgbClr val="0070C0"/>
                </a:solidFill>
              </a:rPr>
            </a:br>
            <a:r>
              <a:rPr lang="en-GB" sz="1200" noProof="0" dirty="0" smtClean="0">
                <a:solidFill>
                  <a:srgbClr val="0070C0"/>
                </a:solidFill>
              </a:rPr>
              <a:t>Zooming in on the 273,000 firms with </a:t>
            </a:r>
            <a:r>
              <a:rPr lang="en-GB" sz="1200" noProof="0" dirty="0">
                <a:solidFill>
                  <a:srgbClr val="0070C0"/>
                </a:solidFill>
              </a:rPr>
              <a:t>positive investment behaviour </a:t>
            </a:r>
            <a:r>
              <a:rPr lang="en-GB" sz="1200" noProof="0" dirty="0" smtClean="0">
                <a:solidFill>
                  <a:srgbClr val="0070C0"/>
                </a:solidFill>
              </a:rPr>
              <a:t>(1 in 5 of all firms), medium to large independents are much more likely (1 in 3) to be positive investors than groups (1 in 6), though this reflects in part the fact that within groups, investment may be done just by certain subsidiaries within the group. </a:t>
            </a:r>
            <a:r>
              <a:rPr lang="en-GB" sz="1200" noProof="0" dirty="0">
                <a:solidFill>
                  <a:srgbClr val="0070C0"/>
                </a:solidFill>
              </a:rPr>
              <a:t>Note that </a:t>
            </a:r>
            <a:r>
              <a:rPr lang="en-GB" sz="1200" noProof="0" dirty="0" smtClean="0">
                <a:solidFill>
                  <a:srgbClr val="0070C0"/>
                </a:solidFill>
              </a:rPr>
              <a:t>groups </a:t>
            </a:r>
            <a:r>
              <a:rPr lang="en-GB" sz="1200" noProof="0" dirty="0">
                <a:solidFill>
                  <a:srgbClr val="0070C0"/>
                </a:solidFill>
              </a:rPr>
              <a:t>concentrate </a:t>
            </a:r>
            <a:r>
              <a:rPr lang="en-GB" sz="1200" noProof="0" dirty="0" smtClean="0">
                <a:solidFill>
                  <a:srgbClr val="0070C0"/>
                </a:solidFill>
              </a:rPr>
              <a:t>82% </a:t>
            </a:r>
            <a:r>
              <a:rPr lang="en-GB" sz="1200" noProof="0" dirty="0">
                <a:solidFill>
                  <a:srgbClr val="0070C0"/>
                </a:solidFill>
              </a:rPr>
              <a:t>of </a:t>
            </a:r>
            <a:r>
              <a:rPr lang="en-GB" sz="1200" noProof="0" dirty="0" smtClean="0">
                <a:solidFill>
                  <a:srgbClr val="0070C0"/>
                </a:solidFill>
              </a:rPr>
              <a:t>the total value of investment, </a:t>
            </a:r>
            <a:r>
              <a:rPr lang="en-GB" sz="1200" noProof="0" dirty="0">
                <a:solidFill>
                  <a:srgbClr val="0070C0"/>
                </a:solidFill>
              </a:rPr>
              <a:t>61% for the </a:t>
            </a:r>
            <a:r>
              <a:rPr lang="en-GB" sz="1200" noProof="0" dirty="0" smtClean="0">
                <a:solidFill>
                  <a:srgbClr val="0070C0"/>
                </a:solidFill>
              </a:rPr>
              <a:t>complex groups alone.            </a:t>
            </a:r>
            <a:br>
              <a:rPr lang="en-GB" sz="1200" noProof="0" dirty="0" smtClean="0">
                <a:solidFill>
                  <a:srgbClr val="0070C0"/>
                </a:solidFill>
              </a:rPr>
            </a:br>
            <a:r>
              <a:rPr lang="en-GB" sz="1200" noProof="0" dirty="0" smtClean="0">
                <a:solidFill>
                  <a:srgbClr val="00B050"/>
                </a:solidFill>
              </a:rPr>
              <a:t>Note: % incidence = proportion that positively investing firms account for all firms in each size cohort</a:t>
            </a:r>
            <a:br>
              <a:rPr lang="en-GB" sz="1200" noProof="0" dirty="0" smtClean="0">
                <a:solidFill>
                  <a:srgbClr val="00B050"/>
                </a:solidFill>
              </a:rPr>
            </a:br>
            <a:r>
              <a:rPr lang="en-GB" sz="1200" noProof="0" dirty="0">
                <a:solidFill>
                  <a:srgbClr val="0070C0"/>
                </a:solidFill>
              </a:rPr>
              <a:t/>
            </a:r>
            <a:br>
              <a:rPr lang="en-GB" sz="1200" noProof="0" dirty="0">
                <a:solidFill>
                  <a:srgbClr val="0070C0"/>
                </a:solidFill>
              </a:rPr>
            </a:br>
            <a:endParaRPr lang="en-GB" sz="1200" noProof="0" dirty="0">
              <a:solidFill>
                <a:srgbClr val="FF0000"/>
              </a:solidFill>
            </a:endParaRPr>
          </a:p>
        </p:txBody>
      </p:sp>
      <p:sp>
        <p:nvSpPr>
          <p:cNvPr id="7" name="Content Placeholder 7"/>
          <p:cNvSpPr>
            <a:spLocks noGrp="1" noChangeAspect="1"/>
          </p:cNvSpPr>
          <p:nvPr/>
        </p:nvSpPr>
        <p:spPr bwMode="auto">
          <a:xfrm>
            <a:off x="28619450" y="2884488"/>
            <a:ext cx="8035925" cy="4638675"/>
          </a:xfrm>
          <a:prstGeom prst="rect">
            <a:avLst/>
          </a:prstGeom>
          <a:noFill/>
          <a:ln w="12700">
            <a:solidFill>
              <a:srgbClr val="FF0000"/>
            </a:solidFill>
          </a:ln>
          <a:extLst/>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0" kern="1200" baseline="0">
                <a:solidFill>
                  <a:srgbClr val="FF0000"/>
                </a:solidFill>
                <a:effectLst/>
                <a:latin typeface="+mn-lt"/>
                <a:ea typeface="+mn-ea"/>
                <a:cs typeface="+mn-cs"/>
              </a:rPr>
              <a:t>1 cadre dans le template pptx Experian pH</a:t>
            </a:r>
            <a:endParaRPr lang="en-GB" sz="1600" b="0">
              <a:solidFill>
                <a:srgbClr val="FF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097" y="2297112"/>
            <a:ext cx="7366353" cy="2589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488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8549" y="225425"/>
            <a:ext cx="7815263" cy="1141981"/>
          </a:xfrm>
        </p:spPr>
        <p:txBody>
          <a:bodyPr/>
          <a:lstStyle/>
          <a:p>
            <a:r>
              <a:rPr lang="en-GB" sz="1400" noProof="0" dirty="0" smtClean="0">
                <a:solidFill>
                  <a:srgbClr val="0070C0"/>
                </a:solidFill>
              </a:rPr>
              <a:t>Unfortunately these 270k positively-investing firms fail to outweigh the 703k </a:t>
            </a:r>
            <a:br>
              <a:rPr lang="en-GB" sz="1400" noProof="0" dirty="0" smtClean="0">
                <a:solidFill>
                  <a:srgbClr val="0070C0"/>
                </a:solidFill>
              </a:rPr>
            </a:br>
            <a:r>
              <a:rPr lang="en-GB" sz="1400" noProof="0" dirty="0" smtClean="0">
                <a:solidFill>
                  <a:srgbClr val="0070C0"/>
                </a:solidFill>
              </a:rPr>
              <a:t>dis-investing firms, not just in number but also in total invested (+£70bn vs. </a:t>
            </a:r>
            <a:br>
              <a:rPr lang="en-GB" sz="1400" noProof="0" dirty="0" smtClean="0">
                <a:solidFill>
                  <a:srgbClr val="0070C0"/>
                </a:solidFill>
              </a:rPr>
            </a:br>
            <a:r>
              <a:rPr lang="en-GB" sz="1400" noProof="0" dirty="0" smtClean="0">
                <a:solidFill>
                  <a:srgbClr val="0070C0"/>
                </a:solidFill>
              </a:rPr>
              <a:t>-£112bn), and in total cash (£53bn vs. £105bn).  The 39k firms with highest cash increase, yet simultaneously disinvesting, concentrate £53bn cash while “disinvesting” by -£23bn… </a:t>
            </a:r>
            <a:r>
              <a:rPr lang="en-GB" sz="1400" dirty="0">
                <a:solidFill>
                  <a:srgbClr val="0070C0"/>
                </a:solidFill>
              </a:rPr>
              <a:t/>
            </a:r>
            <a:br>
              <a:rPr lang="en-GB" sz="1400" dirty="0">
                <a:solidFill>
                  <a:srgbClr val="0070C0"/>
                </a:solidFill>
              </a:rPr>
            </a:br>
            <a:r>
              <a:rPr lang="en-GB" sz="1200" dirty="0" smtClean="0">
                <a:solidFill>
                  <a:srgbClr val="00B050"/>
                </a:solidFill>
              </a:rPr>
              <a:t>Cash evolution is an analysis of the </a:t>
            </a:r>
            <a:r>
              <a:rPr lang="en-GB" sz="1200" dirty="0">
                <a:solidFill>
                  <a:srgbClr val="00B050"/>
                </a:solidFill>
              </a:rPr>
              <a:t>stock of firms </a:t>
            </a:r>
            <a:r>
              <a:rPr lang="en-GB" sz="1200" dirty="0" smtClean="0">
                <a:solidFill>
                  <a:srgbClr val="00B050"/>
                </a:solidFill>
              </a:rPr>
              <a:t>in </a:t>
            </a:r>
            <a:r>
              <a:rPr lang="en-GB" sz="1200" dirty="0">
                <a:solidFill>
                  <a:srgbClr val="00B050"/>
                </a:solidFill>
              </a:rPr>
              <a:t>2012, </a:t>
            </a:r>
            <a:r>
              <a:rPr lang="en-GB" sz="1200" dirty="0" smtClean="0">
                <a:solidFill>
                  <a:srgbClr val="00B050"/>
                </a:solidFill>
              </a:rPr>
              <a:t>and then examining </a:t>
            </a:r>
            <a:r>
              <a:rPr lang="en-GB" sz="1200" dirty="0">
                <a:solidFill>
                  <a:srgbClr val="00B050"/>
                </a:solidFill>
              </a:rPr>
              <a:t>their change </a:t>
            </a:r>
            <a:r>
              <a:rPr lang="en-GB" sz="1200" dirty="0" smtClean="0">
                <a:solidFill>
                  <a:srgbClr val="00B050"/>
                </a:solidFill>
              </a:rPr>
              <a:t>2013/2012</a:t>
            </a:r>
            <a:endParaRPr lang="en-GB" sz="1200" noProof="0" dirty="0">
              <a:solidFill>
                <a:srgbClr val="00B050"/>
              </a:solidFill>
            </a:endParaRPr>
          </a:p>
        </p:txBody>
      </p:sp>
      <p:sp>
        <p:nvSpPr>
          <p:cNvPr id="5" name="Content Placeholder 4"/>
          <p:cNvSpPr>
            <a:spLocks noGrp="1"/>
          </p:cNvSpPr>
          <p:nvPr>
            <p:ph sz="quarter" idx="12"/>
          </p:nvPr>
        </p:nvSpPr>
        <p:spPr/>
        <p:txBody>
          <a:bodyPr/>
          <a:lstStyle/>
          <a:p>
            <a:r>
              <a:rPr lang="en-GB" sz="1400" noProof="0" dirty="0" smtClean="0"/>
              <a:t>But there is a “goldilocks” cohort as well: the 23k firms that are in the highest cash-increase band, yet are investing (see top-right table) – concentrate +£30bn of investment (bottom right), and £29bn of cash (bottom left)!</a:t>
            </a:r>
            <a:endParaRPr lang="en-GB" sz="1400" noProof="0" dirty="0"/>
          </a:p>
          <a:p>
            <a:r>
              <a:rPr lang="en-GB" sz="1400" noProof="0" dirty="0" smtClean="0"/>
              <a:t>In incidence terms, stepping away from these small-but-weighty cohorts, there is however very little overall correlation between the trend in cash holdings, and whether firms have invested (top-right).</a:t>
            </a:r>
            <a:endParaRPr lang="en-GB" sz="1400" noProof="0" dirty="0"/>
          </a:p>
        </p:txBody>
      </p:sp>
      <p:sp>
        <p:nvSpPr>
          <p:cNvPr id="7" name="Content Placeholder 7"/>
          <p:cNvSpPr>
            <a:spLocks noGrp="1" noChangeAspect="1"/>
          </p:cNvSpPr>
          <p:nvPr/>
        </p:nvSpPr>
        <p:spPr bwMode="auto">
          <a:xfrm>
            <a:off x="28619450" y="2884488"/>
            <a:ext cx="8035925" cy="4638675"/>
          </a:xfrm>
          <a:prstGeom prst="rect">
            <a:avLst/>
          </a:prstGeom>
          <a:noFill/>
          <a:ln w="12700">
            <a:solidFill>
              <a:srgbClr val="FF0000"/>
            </a:solidFill>
          </a:ln>
          <a:extLst/>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0" kern="1200" baseline="0">
                <a:solidFill>
                  <a:srgbClr val="FF0000"/>
                </a:solidFill>
                <a:effectLst/>
                <a:latin typeface="+mn-lt"/>
                <a:ea typeface="+mn-ea"/>
                <a:cs typeface="+mn-cs"/>
              </a:rPr>
              <a:t>1 cadre dans le template pptx Experian pH</a:t>
            </a:r>
            <a:endParaRPr lang="en-GB" sz="1600" b="0">
              <a:solidFill>
                <a:srgbClr val="FF0000"/>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160" y="1442144"/>
            <a:ext cx="4331440" cy="250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160" y="4000500"/>
            <a:ext cx="4331440" cy="242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 y="4000501"/>
            <a:ext cx="4231323" cy="242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23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000" noProof="0" dirty="0" smtClean="0"/>
              <a:t>This did not prove to be a fertile ground for analysis:</a:t>
            </a:r>
          </a:p>
          <a:p>
            <a:r>
              <a:rPr lang="en-GB" sz="2000" noProof="0" dirty="0" smtClean="0"/>
              <a:t>Very low fill-in rate (only 10% of firms overall declare their profits)</a:t>
            </a:r>
          </a:p>
          <a:p>
            <a:r>
              <a:rPr lang="en-GB" sz="2000" noProof="0" dirty="0" smtClean="0"/>
              <a:t>…Even if we try to approximate profit by "change in net worth"</a:t>
            </a:r>
          </a:p>
          <a:p>
            <a:r>
              <a:rPr lang="en-GB" sz="2000" noProof="0" dirty="0" smtClean="0"/>
              <a:t>…Still relatively disappointing for large firms (e.g. 38% of the &gt;250 </a:t>
            </a:r>
            <a:r>
              <a:rPr lang="en-GB" sz="2000" noProof="0" dirty="0" err="1" smtClean="0"/>
              <a:t>empl</a:t>
            </a:r>
            <a:r>
              <a:rPr lang="en-GB" sz="2000" noProof="0" dirty="0" smtClean="0"/>
              <a:t> independents do not declare their profits)</a:t>
            </a:r>
          </a:p>
          <a:p>
            <a:r>
              <a:rPr lang="en-GB" sz="2000" noProof="0" dirty="0" smtClean="0"/>
              <a:t>…Moreover, when the data is reported, it is given to many outliers</a:t>
            </a:r>
          </a:p>
          <a:p>
            <a:r>
              <a:rPr lang="en-GB" sz="2000" noProof="0" dirty="0" smtClean="0"/>
              <a:t>…Not to mention that profits is a highly manipulated number, for tax exposure management purposes!</a:t>
            </a:r>
          </a:p>
          <a:p>
            <a:r>
              <a:rPr lang="en-GB" sz="2000" noProof="0" dirty="0" smtClean="0"/>
              <a:t>However, large independents have good data fill-in rates and are without the complexities of balance sheets being linked to mother-daughter balance-sheets, and so we analyse large independents’ profitability in the next table.</a:t>
            </a:r>
            <a:endParaRPr lang="en-GB" sz="2000" noProof="0" dirty="0"/>
          </a:p>
        </p:txBody>
      </p:sp>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1140113" y="239280"/>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dirty="0" smtClean="0">
                <a:solidFill>
                  <a:srgbClr val="0070C0"/>
                </a:solidFill>
              </a:rPr>
              <a:t>Profitability</a:t>
            </a:r>
          </a:p>
          <a:p>
            <a:endParaRPr lang="en-GB" sz="1600" dirty="0">
              <a:solidFill>
                <a:srgbClr val="0070C0"/>
              </a:solidFill>
            </a:endParaRP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t> </a:t>
            </a:r>
            <a:endParaRPr lang="fr-FR" dirty="0"/>
          </a:p>
        </p:txBody>
      </p:sp>
      <p:sp>
        <p:nvSpPr>
          <p:cNvPr id="14" name="Content Placeholder 7"/>
          <p:cNvSpPr>
            <a:spLocks noGrp="1" noChangeAspect="1"/>
          </p:cNvSpPr>
          <p:nvPr/>
        </p:nvSpPr>
        <p:spPr bwMode="auto">
          <a:xfrm>
            <a:off x="15255875" y="1828800"/>
            <a:ext cx="9450388" cy="5457825"/>
          </a:xfrm>
          <a:prstGeom prst="rect">
            <a:avLst/>
          </a:prstGeom>
          <a:noFill/>
          <a:ln w="12700">
            <a:solidFill>
              <a:srgbClr val="FF0000"/>
            </a:solidFill>
          </a:ln>
          <a:extLst/>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0" kern="1200" baseline="0">
                <a:solidFill>
                  <a:srgbClr val="FF0000"/>
                </a:solidFill>
                <a:effectLst/>
                <a:latin typeface="+mn-lt"/>
                <a:ea typeface="+mn-ea"/>
                <a:cs typeface="+mn-cs"/>
              </a:rPr>
              <a:t>1 cadre dans le template pptx Experian pH</a:t>
            </a:r>
            <a:endParaRPr lang="en-GB" sz="1600" b="0">
              <a:solidFill>
                <a:srgbClr val="FF0000"/>
              </a:solidFill>
            </a:endParaRPr>
          </a:p>
        </p:txBody>
      </p:sp>
    </p:spTree>
    <p:extLst>
      <p:ext uri="{BB962C8B-B14F-4D97-AF65-F5344CB8AC3E}">
        <p14:creationId xmlns:p14="http://schemas.microsoft.com/office/powerpoint/2010/main" val="682814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1200" noProof="0" dirty="0" smtClean="0"/>
              <a:t>              PROFITABILITY AND INVESTMENT OF LARGE INDEPENDENTS (250+):</a:t>
            </a:r>
            <a:r>
              <a:rPr lang="en-GB" sz="1200" u="sng" noProof="0" dirty="0" smtClean="0"/>
              <a:t/>
            </a:r>
            <a:br>
              <a:rPr lang="en-GB" sz="1200" u="sng" noProof="0" dirty="0" smtClean="0"/>
            </a:br>
            <a:r>
              <a:rPr lang="en-GB" sz="1200" noProof="0" dirty="0" smtClean="0"/>
              <a:t>For the 624 firms with known data, profitability and investment are not correlated – a fairly </a:t>
            </a:r>
            <a:br>
              <a:rPr lang="en-GB" sz="1200" noProof="0" dirty="0" smtClean="0"/>
            </a:br>
            <a:r>
              <a:rPr lang="en-GB" sz="1200" noProof="0" dirty="0" smtClean="0"/>
              <a:t>even spread of investment levels is observed for unprofitable firms, similarly for profitable ones (top table). The great bulk of the net £585m investment made by this cohort does however come, in value, from the most profitable (bottom table), in line with the Pareto (80/20) rule.</a:t>
            </a:r>
            <a:r>
              <a:rPr lang="en-GB" sz="1400" noProof="0" dirty="0" smtClean="0"/>
              <a:t/>
            </a:r>
            <a:br>
              <a:rPr lang="en-GB" sz="1400" noProof="0" dirty="0" smtClean="0"/>
            </a:br>
            <a:endParaRPr lang="en-GB" sz="1100" noProof="0"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0" y="1663065"/>
            <a:ext cx="7533640"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3984308"/>
            <a:ext cx="753364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994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noProof="0" dirty="0" smtClean="0">
                <a:solidFill>
                  <a:srgbClr val="00B0F0"/>
                </a:solidFill>
              </a:rPr>
              <a:t>Very small independents</a:t>
            </a:r>
            <a:r>
              <a:rPr lang="en-GB" noProof="0" dirty="0" smtClean="0"/>
              <a:t> as a segment (1.1m firms out of 1.5m analysable) have </a:t>
            </a:r>
            <a:r>
              <a:rPr lang="en-GB" u="sng" noProof="0" dirty="0" smtClean="0">
                <a:solidFill>
                  <a:schemeClr val="tx1"/>
                </a:solidFill>
              </a:rPr>
              <a:t>reduced their investment levels</a:t>
            </a:r>
            <a:r>
              <a:rPr lang="en-GB" noProof="0" dirty="0" smtClean="0"/>
              <a:t> overall (from +£574 to -£229 in 2013 on average, accounting only for -£226m total).</a:t>
            </a:r>
          </a:p>
          <a:p>
            <a:r>
              <a:rPr lang="en-GB" dirty="0"/>
              <a:t>H</a:t>
            </a:r>
            <a:r>
              <a:rPr lang="en-GB" noProof="0" dirty="0" err="1" smtClean="0"/>
              <a:t>owever</a:t>
            </a:r>
            <a:r>
              <a:rPr lang="en-GB" noProof="0" dirty="0" smtClean="0"/>
              <a:t> their </a:t>
            </a:r>
            <a:r>
              <a:rPr lang="en-GB" u="sng" noProof="0" dirty="0" smtClean="0">
                <a:solidFill>
                  <a:schemeClr val="tx1"/>
                </a:solidFill>
              </a:rPr>
              <a:t>cash position has also dropped</a:t>
            </a:r>
            <a:r>
              <a:rPr lang="en-GB" noProof="0" dirty="0" smtClean="0"/>
              <a:t> (median of under £10k each), by 4% in the same period, as have liabilities…</a:t>
            </a:r>
          </a:p>
          <a:p>
            <a:r>
              <a:rPr lang="en-GB" noProof="0" dirty="0" smtClean="0"/>
              <a:t>…Net of small dividends paid (which have been dropping 75%...).</a:t>
            </a:r>
          </a:p>
          <a:p>
            <a:pPr marL="0" indent="0">
              <a:buNone/>
            </a:pPr>
            <a:r>
              <a:rPr lang="en-GB" noProof="0" dirty="0" smtClean="0"/>
              <a:t>Thus, small independents seem on the whole to have experienced a slight overall contraction.  Inversely, </a:t>
            </a:r>
            <a:r>
              <a:rPr lang="en-GB" b="1" noProof="0" dirty="0">
                <a:solidFill>
                  <a:srgbClr val="92D050"/>
                </a:solidFill>
              </a:rPr>
              <a:t>l</a:t>
            </a:r>
            <a:r>
              <a:rPr lang="en-GB" b="1" noProof="0" dirty="0" smtClean="0">
                <a:solidFill>
                  <a:srgbClr val="92D050"/>
                </a:solidFill>
              </a:rPr>
              <a:t>arge independents</a:t>
            </a:r>
            <a:r>
              <a:rPr lang="en-GB" noProof="0" dirty="0" smtClean="0"/>
              <a:t> (&gt;250 </a:t>
            </a:r>
            <a:r>
              <a:rPr lang="en-GB" noProof="0" dirty="0" err="1" smtClean="0"/>
              <a:t>empl</a:t>
            </a:r>
            <a:r>
              <a:rPr lang="en-GB" noProof="0" dirty="0" smtClean="0"/>
              <a:t>) on the other hand are the only cohort to have </a:t>
            </a:r>
            <a:r>
              <a:rPr lang="en-GB" u="sng" noProof="0" dirty="0" smtClean="0">
                <a:solidFill>
                  <a:schemeClr val="tx1"/>
                </a:solidFill>
              </a:rPr>
              <a:t>positively invested:</a:t>
            </a:r>
            <a:r>
              <a:rPr lang="en-GB" noProof="0" dirty="0" smtClean="0"/>
              <a:t> </a:t>
            </a:r>
          </a:p>
          <a:p>
            <a:r>
              <a:rPr lang="en-GB" noProof="0" dirty="0" smtClean="0"/>
              <a:t>Even as their cash has increased significantly</a:t>
            </a:r>
          </a:p>
          <a:p>
            <a:r>
              <a:rPr lang="en-GB" noProof="0" dirty="0" smtClean="0"/>
              <a:t>Along with (and net of) high and increasing dividends paid, and increasing debt.</a:t>
            </a:r>
          </a:p>
          <a:p>
            <a:pPr marL="0" indent="0">
              <a:buNone/>
            </a:pPr>
            <a:r>
              <a:rPr lang="en-GB" noProof="0" dirty="0" smtClean="0"/>
              <a:t>These seem on the whole to have been able to achieve several goals at once (investing, but also saving for a rainy day and rewarding shareholders).  Unfortunately there are only 1,052 of them (total invested just over £1bn).</a:t>
            </a:r>
            <a:r>
              <a:rPr lang="en-GB" dirty="0" smtClean="0"/>
              <a:t> </a:t>
            </a:r>
          </a:p>
          <a:p>
            <a:pPr marL="0" indent="0">
              <a:buNone/>
            </a:pPr>
            <a:r>
              <a:rPr lang="en-GB" dirty="0" smtClean="0"/>
              <a:t>Note </a:t>
            </a:r>
            <a:r>
              <a:rPr lang="en-GB" dirty="0"/>
              <a:t>that </a:t>
            </a:r>
            <a:r>
              <a:rPr lang="en-GB" b="1" dirty="0">
                <a:solidFill>
                  <a:schemeClr val="accent1">
                    <a:lumMod val="60000"/>
                    <a:lumOff val="40000"/>
                  </a:schemeClr>
                </a:solidFill>
              </a:rPr>
              <a:t>small/medium independents</a:t>
            </a:r>
            <a:r>
              <a:rPr lang="en-GB" dirty="0"/>
              <a:t> (5 to 250 </a:t>
            </a:r>
            <a:r>
              <a:rPr lang="en-GB" dirty="0" err="1"/>
              <a:t>empl</a:t>
            </a:r>
            <a:r>
              <a:rPr lang="en-GB" dirty="0"/>
              <a:t>) form an intermediary behaviour in terms of investment, with intermittent positive contribution (either investing in 2012 or 2013 but not both</a:t>
            </a:r>
            <a:r>
              <a:rPr lang="en-GB" dirty="0" smtClean="0"/>
              <a:t>).</a:t>
            </a:r>
            <a:endParaRPr lang="en-GB" noProof="0" dirty="0"/>
          </a:p>
        </p:txBody>
      </p:sp>
      <p:sp>
        <p:nvSpPr>
          <p:cNvPr id="3" name="Title 2"/>
          <p:cNvSpPr>
            <a:spLocks noGrp="1"/>
          </p:cNvSpPr>
          <p:nvPr>
            <p:ph type="title"/>
          </p:nvPr>
        </p:nvSpPr>
        <p:spPr/>
        <p:txBody>
          <a:bodyPr/>
          <a:lstStyle/>
          <a:p>
            <a:pPr algn="ctr"/>
            <a:r>
              <a:rPr lang="en-GB" sz="1800" noProof="0" dirty="0" smtClean="0">
                <a:solidFill>
                  <a:srgbClr val="0070C0"/>
                </a:solidFill>
              </a:rPr>
              <a:t>CONCLUSIONS</a:t>
            </a:r>
            <a:br>
              <a:rPr lang="en-GB" sz="1800" noProof="0" dirty="0" smtClean="0">
                <a:solidFill>
                  <a:srgbClr val="0070C0"/>
                </a:solidFill>
              </a:rPr>
            </a:br>
            <a:r>
              <a:rPr lang="en-GB" sz="1800" noProof="0" dirty="0" smtClean="0">
                <a:solidFill>
                  <a:srgbClr val="0070C0"/>
                </a:solidFill>
              </a:rPr>
              <a:t>O</a:t>
            </a:r>
            <a:r>
              <a:rPr lang="en-GB" sz="1800" dirty="0" err="1" smtClean="0">
                <a:solidFill>
                  <a:srgbClr val="0070C0"/>
                </a:solidFill>
              </a:rPr>
              <a:t>ver</a:t>
            </a:r>
            <a:r>
              <a:rPr lang="en-GB" sz="1800" dirty="0" smtClean="0">
                <a:solidFill>
                  <a:srgbClr val="0070C0"/>
                </a:solidFill>
              </a:rPr>
              <a:t> </a:t>
            </a:r>
            <a:r>
              <a:rPr lang="en-GB" sz="1800" dirty="0">
                <a:solidFill>
                  <a:srgbClr val="0070C0"/>
                </a:solidFill>
              </a:rPr>
              <a:t>the 2008-2013 </a:t>
            </a:r>
            <a:r>
              <a:rPr lang="en-GB" sz="1800" dirty="0" smtClean="0">
                <a:solidFill>
                  <a:srgbClr val="0070C0"/>
                </a:solidFill>
              </a:rPr>
              <a:t>period,</a:t>
            </a:r>
            <a:r>
              <a:rPr lang="en-GB" sz="1800" dirty="0">
                <a:solidFill>
                  <a:srgbClr val="0070C0"/>
                </a:solidFill>
              </a:rPr>
              <a:t> </a:t>
            </a:r>
            <a:r>
              <a:rPr lang="en-GB" sz="1800" dirty="0" smtClean="0">
                <a:solidFill>
                  <a:srgbClr val="0070C0"/>
                </a:solidFill>
              </a:rPr>
              <a:t>we </a:t>
            </a:r>
            <a:r>
              <a:rPr lang="en-GB" sz="1800" dirty="0">
                <a:solidFill>
                  <a:srgbClr val="0070C0"/>
                </a:solidFill>
              </a:rPr>
              <a:t>observe </a:t>
            </a:r>
            <a:r>
              <a:rPr lang="en-GB" sz="1800" noProof="0" dirty="0" smtClean="0">
                <a:solidFill>
                  <a:srgbClr val="0070C0"/>
                </a:solidFill>
              </a:rPr>
              <a:t>3 distinct  </a:t>
            </a:r>
            <a:br>
              <a:rPr lang="en-GB" sz="1800" noProof="0" dirty="0" smtClean="0">
                <a:solidFill>
                  <a:srgbClr val="0070C0"/>
                </a:solidFill>
              </a:rPr>
            </a:br>
            <a:r>
              <a:rPr lang="en-GB" sz="1800" noProof="0" dirty="0" smtClean="0">
                <a:solidFill>
                  <a:srgbClr val="0070C0"/>
                </a:solidFill>
              </a:rPr>
              <a:t>and even opposite behaviours </a:t>
            </a:r>
            <a:r>
              <a:rPr lang="en-GB" sz="1800" dirty="0" smtClean="0">
                <a:solidFill>
                  <a:srgbClr val="0070C0"/>
                </a:solidFill>
              </a:rPr>
              <a:t>within </a:t>
            </a:r>
            <a:r>
              <a:rPr lang="en-GB" sz="1800" dirty="0">
                <a:solidFill>
                  <a:srgbClr val="0070C0"/>
                </a:solidFill>
              </a:rPr>
              <a:t>PNFCs </a:t>
            </a:r>
            <a:endParaRPr lang="en-GB" sz="1800" noProof="0" dirty="0">
              <a:solidFill>
                <a:srgbClr val="0070C0"/>
              </a:solidFill>
            </a:endParaRPr>
          </a:p>
        </p:txBody>
      </p:sp>
    </p:spTree>
    <p:extLst>
      <p:ext uri="{BB962C8B-B14F-4D97-AF65-F5344CB8AC3E}">
        <p14:creationId xmlns:p14="http://schemas.microsoft.com/office/powerpoint/2010/main" val="21774522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noProof="0" dirty="0" smtClean="0"/>
              <a:t>By contrast, the </a:t>
            </a:r>
            <a:r>
              <a:rPr lang="en-GB" b="1" noProof="0" dirty="0" smtClean="0">
                <a:solidFill>
                  <a:srgbClr val="FF0000"/>
                </a:solidFill>
              </a:rPr>
              <a:t>large/complex group</a:t>
            </a:r>
            <a:r>
              <a:rPr lang="en-GB" noProof="0" dirty="0" smtClean="0"/>
              <a:t> cohort (only 3% of all firms) appears to show </a:t>
            </a:r>
            <a:r>
              <a:rPr lang="en-GB" u="sng" noProof="0" dirty="0" smtClean="0"/>
              <a:t>high</a:t>
            </a:r>
            <a:r>
              <a:rPr lang="en-GB" u="sng" noProof="0" dirty="0" smtClean="0">
                <a:solidFill>
                  <a:schemeClr val="tx1"/>
                </a:solidFill>
              </a:rPr>
              <a:t> dis-investing overall;</a:t>
            </a:r>
            <a:r>
              <a:rPr lang="en-GB" noProof="0" dirty="0" smtClean="0">
                <a:solidFill>
                  <a:schemeClr val="tx1"/>
                </a:solidFill>
              </a:rPr>
              <a:t> this w</a:t>
            </a:r>
            <a:r>
              <a:rPr lang="en-GB" dirty="0" smtClean="0">
                <a:solidFill>
                  <a:schemeClr val="tx1"/>
                </a:solidFill>
              </a:rPr>
              <a:t>a</a:t>
            </a:r>
            <a:r>
              <a:rPr lang="en-GB" noProof="0" dirty="0" smtClean="0">
                <a:solidFill>
                  <a:schemeClr val="tx1"/>
                </a:solidFill>
              </a:rPr>
              <a:t>s true</a:t>
            </a:r>
            <a:r>
              <a:rPr lang="en-GB" noProof="0" dirty="0" smtClean="0">
                <a:solidFill>
                  <a:srgbClr val="FF0000"/>
                </a:solidFill>
              </a:rPr>
              <a:t> </a:t>
            </a:r>
            <a:r>
              <a:rPr lang="en-GB" noProof="0" dirty="0" smtClean="0">
                <a:solidFill>
                  <a:schemeClr val="tx1"/>
                </a:solidFill>
              </a:rPr>
              <a:t>in </a:t>
            </a:r>
            <a:r>
              <a:rPr lang="en-GB" u="sng" noProof="0" dirty="0" smtClean="0">
                <a:solidFill>
                  <a:schemeClr val="tx1"/>
                </a:solidFill>
              </a:rPr>
              <a:t>2008</a:t>
            </a:r>
            <a:r>
              <a:rPr lang="en-GB" noProof="0" dirty="0" smtClean="0">
                <a:solidFill>
                  <a:schemeClr val="tx1"/>
                </a:solidFill>
              </a:rPr>
              <a:t>, remained true in </a:t>
            </a:r>
            <a:r>
              <a:rPr lang="en-GB" u="sng" noProof="0" dirty="0" smtClean="0">
                <a:solidFill>
                  <a:schemeClr val="tx1"/>
                </a:solidFill>
              </a:rPr>
              <a:t>2012</a:t>
            </a:r>
            <a:r>
              <a:rPr lang="en-GB" noProof="0" dirty="0" smtClean="0">
                <a:solidFill>
                  <a:schemeClr val="tx1"/>
                </a:solidFill>
              </a:rPr>
              <a:t> (by which time the situation had “improved” to a -£28bn disinvestment level, 67% of total), and also in </a:t>
            </a:r>
            <a:r>
              <a:rPr lang="en-GB" u="sng" noProof="0" dirty="0" smtClean="0">
                <a:solidFill>
                  <a:schemeClr val="tx1"/>
                </a:solidFill>
              </a:rPr>
              <a:t>2013</a:t>
            </a:r>
            <a:r>
              <a:rPr lang="en-GB" noProof="0" dirty="0" smtClean="0">
                <a:solidFill>
                  <a:schemeClr val="tx1"/>
                </a:solidFill>
              </a:rPr>
              <a:t> (when it fell back, to -£44bn, or 90% of total);</a:t>
            </a:r>
            <a:endParaRPr lang="en-GB" noProof="0" dirty="0" smtClean="0"/>
          </a:p>
          <a:p>
            <a:r>
              <a:rPr lang="en-GB" dirty="0"/>
              <a:t>B</a:t>
            </a:r>
            <a:r>
              <a:rPr lang="en-GB" noProof="0" dirty="0" err="1" smtClean="0"/>
              <a:t>ut</a:t>
            </a:r>
            <a:r>
              <a:rPr lang="en-GB" noProof="0" dirty="0" smtClean="0"/>
              <a:t> this </a:t>
            </a:r>
            <a:r>
              <a:rPr lang="en-GB" u="sng" noProof="0" dirty="0" smtClean="0">
                <a:solidFill>
                  <a:schemeClr val="tx1"/>
                </a:solidFill>
              </a:rPr>
              <a:t>cannot be attributed to a precarious cash position</a:t>
            </a:r>
            <a:r>
              <a:rPr lang="en-GB" noProof="0" dirty="0" smtClean="0"/>
              <a:t>: they concentrate a dominant £108bn of cash, half the PNFC total (£2.4m each on average)</a:t>
            </a:r>
          </a:p>
          <a:p>
            <a:r>
              <a:rPr lang="en-GB" dirty="0"/>
              <a:t>W</a:t>
            </a:r>
            <a:r>
              <a:rPr lang="en-GB" noProof="0" dirty="0" err="1" smtClean="0"/>
              <a:t>hich</a:t>
            </a:r>
            <a:r>
              <a:rPr lang="en-GB" noProof="0" dirty="0" smtClean="0"/>
              <a:t> they have increased by 14% from 2008 to 2013</a:t>
            </a:r>
          </a:p>
          <a:p>
            <a:r>
              <a:rPr lang="en-GB" noProof="0" dirty="0" smtClean="0"/>
              <a:t>NET of dividends paid, which themselves have more than doubled.</a:t>
            </a:r>
          </a:p>
          <a:p>
            <a:pPr marL="0" indent="0">
              <a:buNone/>
            </a:pPr>
            <a:r>
              <a:rPr lang="en-GB" noProof="0" dirty="0" smtClean="0"/>
              <a:t>On the other hand, this cohort also concentrates a dominant proportion of all PNFC liabilities (£3.6tn out of total £4.3tn, £82m on average and stable), with a negative overall </a:t>
            </a:r>
            <a:r>
              <a:rPr lang="en-GB" dirty="0"/>
              <a:t>n</a:t>
            </a:r>
            <a:r>
              <a:rPr lang="en-GB" noProof="0" dirty="0" smtClean="0"/>
              <a:t>et cash position.</a:t>
            </a:r>
          </a:p>
          <a:p>
            <a:pPr marL="0" indent="0">
              <a:buNone/>
            </a:pPr>
            <a:r>
              <a:rPr lang="en-GB" noProof="0" dirty="0" smtClean="0"/>
              <a:t>In fact, within the L/C group cohort, </a:t>
            </a:r>
            <a:r>
              <a:rPr lang="en-GB" u="sng" noProof="0" dirty="0" smtClean="0"/>
              <a:t>this behaviour is attributable to an even less numerous sub-cohort</a:t>
            </a:r>
            <a:r>
              <a:rPr lang="en-GB" noProof="0" dirty="0" smtClean="0"/>
              <a:t>, as many L/C groups actually show positive investment and net cash profiles. In principle, we should therefore focus deeper on this small but key population (a few thousand CEOs at most, as the 44,000 firms in the entire L/C group </a:t>
            </a:r>
            <a:r>
              <a:rPr lang="en-GB" dirty="0"/>
              <a:t>segment, which are mostly subsidiaries, </a:t>
            </a:r>
            <a:r>
              <a:rPr lang="en-GB" noProof="0" dirty="0" smtClean="0"/>
              <a:t>concentrate into a much smaller number of corporate groups).</a:t>
            </a:r>
            <a:endParaRPr lang="en-GB" noProof="0" dirty="0"/>
          </a:p>
        </p:txBody>
      </p:sp>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1140113" y="239280"/>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pPr algn="ctr"/>
            <a:r>
              <a:rPr lang="en-GB" sz="1800" dirty="0" smtClean="0">
                <a:solidFill>
                  <a:srgbClr val="0070C0"/>
                </a:solidFill>
              </a:rPr>
              <a:t>CONCLUSIONS</a:t>
            </a:r>
          </a:p>
          <a:p>
            <a:r>
              <a:rPr lang="en-GB" sz="1800" dirty="0" smtClean="0">
                <a:solidFill>
                  <a:srgbClr val="0070C0"/>
                </a:solidFill>
              </a:rPr>
              <a:t>Depending on the year, 67% to 93% of the total PNFC disinvestment is down to a single segment of just a few thousand firms – the same one which also dominates the cash hoard</a:t>
            </a:r>
            <a:endParaRPr lang="en-GB" sz="1800" dirty="0">
              <a:solidFill>
                <a:srgbClr val="0070C0"/>
              </a:solidFill>
            </a:endParaRP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solidFill>
                  <a:srgbClr val="2F2F2F"/>
                </a:solidFill>
              </a:rPr>
              <a:t> </a:t>
            </a:r>
            <a:endParaRPr lang="fr-FR" dirty="0">
              <a:solidFill>
                <a:srgbClr val="2F2F2F"/>
              </a:solidFill>
            </a:endParaRPr>
          </a:p>
        </p:txBody>
      </p:sp>
      <p:sp>
        <p:nvSpPr>
          <p:cNvPr id="14" name="Content Placeholder 7"/>
          <p:cNvSpPr>
            <a:spLocks noGrp="1" noChangeAspect="1"/>
          </p:cNvSpPr>
          <p:nvPr/>
        </p:nvSpPr>
        <p:spPr bwMode="auto">
          <a:xfrm>
            <a:off x="15255875" y="1828800"/>
            <a:ext cx="9450388" cy="5457825"/>
          </a:xfrm>
          <a:prstGeom prst="rect">
            <a:avLst/>
          </a:prstGeom>
          <a:noFill/>
          <a:ln w="12700">
            <a:solidFill>
              <a:srgbClr val="FF0000"/>
            </a:solidFill>
          </a:ln>
          <a:extLst/>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a:solidFill>
                  <a:srgbClr val="FF0000"/>
                </a:solidFill>
              </a:rPr>
              <a:t>1 cadre dans le template pptx Experian pH</a:t>
            </a:r>
          </a:p>
        </p:txBody>
      </p:sp>
    </p:spTree>
    <p:extLst>
      <p:ext uri="{BB962C8B-B14F-4D97-AF65-F5344CB8AC3E}">
        <p14:creationId xmlns:p14="http://schemas.microsoft.com/office/powerpoint/2010/main" val="1682582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1664" y="225425"/>
            <a:ext cx="8072149" cy="984444"/>
          </a:xfrm>
        </p:spPr>
        <p:txBody>
          <a:bodyPr/>
          <a:lstStyle/>
          <a:p>
            <a:r>
              <a:rPr lang="en-GB" noProof="0" dirty="0" smtClean="0">
                <a:solidFill>
                  <a:schemeClr val="bg2"/>
                </a:solidFill>
              </a:rPr>
              <a:t>Summary: behaviour in 2013, compared to 2008</a:t>
            </a:r>
            <a:endParaRPr lang="en-GB" noProof="0" dirty="0">
              <a:solidFill>
                <a:schemeClr val="bg2"/>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53458520"/>
              </p:ext>
            </p:extLst>
          </p:nvPr>
        </p:nvGraphicFramePr>
        <p:xfrm>
          <a:off x="426027" y="1413163"/>
          <a:ext cx="8335142" cy="5573022"/>
        </p:xfrm>
        <a:graphic>
          <a:graphicData uri="http://schemas.openxmlformats.org/drawingml/2006/table">
            <a:tbl>
              <a:tblPr/>
              <a:tblGrid>
                <a:gridCol w="1532176"/>
                <a:gridCol w="1164874"/>
                <a:gridCol w="1007458"/>
                <a:gridCol w="1007458"/>
                <a:gridCol w="1112402"/>
                <a:gridCol w="1408867"/>
                <a:gridCol w="1101907"/>
              </a:tblGrid>
              <a:tr h="225189">
                <a:tc>
                  <a:txBody>
                    <a:bodyPr/>
                    <a:lstStyle/>
                    <a:p>
                      <a:pPr algn="ctr" fontAlgn="ctr"/>
                      <a:r>
                        <a:rPr lang="en-GB" sz="1500" b="1" i="0" u="none" strike="noStrike" dirty="0">
                          <a:solidFill>
                            <a:srgbClr val="FFFFFF"/>
                          </a:solidFill>
                          <a:effectLst/>
                          <a:latin typeface="Calibri" panose="020F0502020204030204" pitchFamily="34" charset="0"/>
                        </a:rPr>
                        <a:t>Segment</a:t>
                      </a:r>
                    </a:p>
                  </a:txBody>
                  <a:tcPr marL="7896" marR="7896" marT="7896" marB="0" anchor="ctr">
                    <a:lnL>
                      <a:noFill/>
                    </a:lnL>
                    <a:lnR w="6350" cap="flat" cmpd="sng" algn="ctr">
                      <a:solidFill>
                        <a:srgbClr val="FFFFFF"/>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1500" b="1" i="0" u="none" strike="noStrike">
                          <a:solidFill>
                            <a:srgbClr val="FFFFFF"/>
                          </a:solidFill>
                          <a:effectLst/>
                          <a:latin typeface="Calibri" panose="020F0502020204030204" pitchFamily="34" charset="0"/>
                        </a:rPr>
                        <a:t>Cash</a:t>
                      </a:r>
                    </a:p>
                  </a:txBody>
                  <a:tcPr marL="7896" marR="7896" marT="7896"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1500" b="1" i="0" u="none" strike="noStrike">
                          <a:solidFill>
                            <a:srgbClr val="FFFFFF"/>
                          </a:solidFill>
                          <a:effectLst/>
                          <a:latin typeface="Calibri" panose="020F0502020204030204" pitchFamily="34" charset="0"/>
                        </a:rPr>
                        <a:t>Debt</a:t>
                      </a:r>
                    </a:p>
                  </a:txBody>
                  <a:tcPr marL="7896" marR="7896" marT="7896"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1500" b="1" i="0" u="none" strike="noStrike">
                          <a:solidFill>
                            <a:srgbClr val="FFFFFF"/>
                          </a:solidFill>
                          <a:effectLst/>
                          <a:latin typeface="Calibri" panose="020F0502020204030204" pitchFamily="34" charset="0"/>
                        </a:rPr>
                        <a:t>Net Cash</a:t>
                      </a:r>
                    </a:p>
                  </a:txBody>
                  <a:tcPr marL="7896" marR="7896" marT="7896"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1500" b="1" i="0" u="none" strike="noStrike">
                          <a:solidFill>
                            <a:srgbClr val="FFFFFF"/>
                          </a:solidFill>
                          <a:effectLst/>
                          <a:latin typeface="Calibri" panose="020F0502020204030204" pitchFamily="34" charset="0"/>
                        </a:rPr>
                        <a:t>Dividends</a:t>
                      </a:r>
                    </a:p>
                  </a:txBody>
                  <a:tcPr marL="7896" marR="7896" marT="7896"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1500" b="1" i="0" u="none" strike="noStrike" dirty="0">
                          <a:solidFill>
                            <a:srgbClr val="FFFFFF"/>
                          </a:solidFill>
                          <a:effectLst/>
                          <a:latin typeface="Calibri" panose="020F0502020204030204" pitchFamily="34" charset="0"/>
                        </a:rPr>
                        <a:t>Investment</a:t>
                      </a:r>
                    </a:p>
                  </a:txBody>
                  <a:tcPr marL="7896" marR="7896" marT="7896"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1500" b="1" i="0" u="none" strike="noStrike">
                          <a:solidFill>
                            <a:srgbClr val="FFFFFF"/>
                          </a:solidFill>
                          <a:effectLst/>
                          <a:latin typeface="Calibri" panose="020F0502020204030204" pitchFamily="34" charset="0"/>
                        </a:rPr>
                        <a:t>Conclusion</a:t>
                      </a:r>
                    </a:p>
                  </a:txBody>
                  <a:tcPr marL="7896" marR="7896" marT="7896" marB="0" anchor="ctr">
                    <a:lnL w="6350" cap="flat" cmpd="sng" algn="ctr">
                      <a:solidFill>
                        <a:srgbClr val="FFFFFF"/>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0000"/>
                    </a:solidFill>
                  </a:tcPr>
                </a:tc>
              </a:tr>
              <a:tr h="1095872">
                <a:tc>
                  <a:txBody>
                    <a:bodyPr/>
                    <a:lstStyle/>
                    <a:p>
                      <a:pPr algn="ctr" fontAlgn="ctr"/>
                      <a:r>
                        <a:rPr lang="en-GB" sz="1500" b="0" i="0" u="none" strike="noStrike" dirty="0">
                          <a:solidFill>
                            <a:srgbClr val="000000"/>
                          </a:solidFill>
                          <a:effectLst/>
                          <a:latin typeface="Calibri" panose="020F0502020204030204" pitchFamily="34" charset="0"/>
                        </a:rPr>
                        <a:t>V</a:t>
                      </a:r>
                      <a:r>
                        <a:rPr lang="en-GB" sz="1500" b="0" i="0" u="none" strike="noStrike" dirty="0" smtClean="0">
                          <a:solidFill>
                            <a:srgbClr val="000000"/>
                          </a:solidFill>
                          <a:effectLst/>
                          <a:latin typeface="Calibri" panose="020F0502020204030204" pitchFamily="34" charset="0"/>
                        </a:rPr>
                        <a:t>ery </a:t>
                      </a:r>
                      <a:r>
                        <a:rPr lang="en-GB" sz="1500" b="0" i="0" u="none" strike="noStrike" dirty="0">
                          <a:solidFill>
                            <a:srgbClr val="000000"/>
                          </a:solidFill>
                          <a:effectLst/>
                          <a:latin typeface="Calibri" panose="020F0502020204030204" pitchFamily="34" charset="0"/>
                        </a:rPr>
                        <a:t>small </a:t>
                      </a:r>
                      <a:r>
                        <a:rPr lang="en-GB" sz="1500" b="0" i="0" u="none" strike="noStrike" dirty="0" smtClean="0">
                          <a:solidFill>
                            <a:srgbClr val="000000"/>
                          </a:solidFill>
                          <a:effectLst/>
                          <a:latin typeface="Calibri" panose="020F0502020204030204" pitchFamily="34" charset="0"/>
                        </a:rPr>
                        <a:t>independents </a:t>
                      </a:r>
                      <a:r>
                        <a:rPr lang="en-GB" sz="1500" b="0" i="0" u="none" strike="noStrike" dirty="0">
                          <a:solidFill>
                            <a:srgbClr val="000000"/>
                          </a:solidFill>
                          <a:effectLst/>
                          <a:latin typeface="Calibri" panose="020F0502020204030204" pitchFamily="34" charset="0"/>
                        </a:rPr>
                        <a:t/>
                      </a:r>
                      <a:br>
                        <a:rPr lang="en-GB" sz="1500" b="0" i="0" u="none" strike="noStrike" dirty="0">
                          <a:solidFill>
                            <a:srgbClr val="000000"/>
                          </a:solidFill>
                          <a:effectLst/>
                          <a:latin typeface="Calibri" panose="020F0502020204030204" pitchFamily="34" charset="0"/>
                        </a:rPr>
                      </a:br>
                      <a:r>
                        <a:rPr lang="en-GB" sz="1500" b="0" i="0" u="none" strike="noStrike" dirty="0">
                          <a:solidFill>
                            <a:srgbClr val="000000"/>
                          </a:solidFill>
                          <a:effectLst/>
                          <a:latin typeface="Calibri" panose="020F0502020204030204" pitchFamily="34" charset="0"/>
                        </a:rPr>
                        <a:t>(1.1m firms)</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en-GB" sz="1500" b="0" i="0" u="none" strike="noStrike" dirty="0">
                          <a:solidFill>
                            <a:srgbClr val="000000"/>
                          </a:solidFill>
                          <a:effectLst/>
                          <a:latin typeface="Calibri" panose="020F0502020204030204" pitchFamily="34" charset="0"/>
                        </a:rPr>
                        <a:t>S</a:t>
                      </a:r>
                      <a:r>
                        <a:rPr lang="en-GB" sz="1500" b="0" i="0" u="none" strike="noStrike" dirty="0" smtClean="0">
                          <a:solidFill>
                            <a:srgbClr val="000000"/>
                          </a:solidFill>
                          <a:effectLst/>
                          <a:latin typeface="Calibri" panose="020F0502020204030204" pitchFamily="34" charset="0"/>
                        </a:rPr>
                        <a:t>lightly </a:t>
                      </a:r>
                      <a:r>
                        <a:rPr lang="en-GB" sz="1500" b="0" i="0" u="none" strike="noStrike" dirty="0">
                          <a:solidFill>
                            <a:srgbClr val="000000"/>
                          </a:solidFill>
                          <a:effectLst/>
                          <a:latin typeface="Calibri" panose="020F0502020204030204" pitchFamily="34" charset="0"/>
                        </a:rPr>
                        <a:t>down </a:t>
                      </a:r>
                      <a:r>
                        <a:rPr lang="en-GB" sz="1500" b="0" i="0" u="none" strike="noStrike" dirty="0" smtClean="0">
                          <a:solidFill>
                            <a:srgbClr val="000000"/>
                          </a:solidFill>
                          <a:effectLst/>
                          <a:latin typeface="Calibri" panose="020F0502020204030204" pitchFamily="34" charset="0"/>
                        </a:rPr>
                        <a:t>(£30k on </a:t>
                      </a:r>
                      <a:r>
                        <a:rPr lang="en-GB" sz="1500" b="0" i="0" u="none" strike="noStrike" dirty="0" err="1" smtClean="0">
                          <a:solidFill>
                            <a:srgbClr val="000000"/>
                          </a:solidFill>
                          <a:effectLst/>
                          <a:latin typeface="Calibri" panose="020F0502020204030204" pitchFamily="34" charset="0"/>
                        </a:rPr>
                        <a:t>avg</a:t>
                      </a:r>
                      <a:r>
                        <a:rPr lang="en-GB" sz="1500" b="0" i="0" u="none" strike="noStrike" dirty="0" smtClean="0">
                          <a:solidFill>
                            <a:srgbClr val="000000"/>
                          </a:solidFill>
                          <a:effectLst/>
                          <a:latin typeface="Calibri" panose="020F0502020204030204" pitchFamily="34" charset="0"/>
                        </a:rPr>
                        <a:t>)</a:t>
                      </a:r>
                      <a:endParaRPr lang="en-GB" sz="1500" b="0" i="0" u="none" strike="noStrike" dirty="0">
                        <a:solidFill>
                          <a:srgbClr val="000000"/>
                        </a:solidFill>
                        <a:effectLst/>
                        <a:latin typeface="Calibri" panose="020F0502020204030204" pitchFamily="34" charset="0"/>
                      </a:endParaRP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500" b="0" i="0" u="none" strike="noStrike" dirty="0" smtClean="0">
                          <a:solidFill>
                            <a:srgbClr val="000000"/>
                          </a:solidFill>
                          <a:effectLst/>
                          <a:latin typeface="Calibri" panose="020F0502020204030204" pitchFamily="34" charset="0"/>
                        </a:rPr>
                        <a:t>Down</a:t>
                      </a:r>
                      <a:endParaRPr lang="en-GB" sz="1500" b="0" i="0" u="none" strike="noStrike" dirty="0">
                        <a:solidFill>
                          <a:srgbClr val="000000"/>
                        </a:solidFill>
                        <a:effectLst/>
                        <a:latin typeface="Calibri" panose="020F0502020204030204" pitchFamily="34" charset="0"/>
                      </a:endParaRP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500" b="0" i="0" u="none" strike="noStrike" dirty="0" smtClean="0">
                          <a:solidFill>
                            <a:srgbClr val="000000"/>
                          </a:solidFill>
                          <a:effectLst/>
                          <a:latin typeface="Calibri" panose="020F0502020204030204" pitchFamily="34" charset="0"/>
                        </a:rPr>
                        <a:t>Up</a:t>
                      </a:r>
                      <a:endParaRPr lang="en-GB" sz="1500" b="0" i="0" u="none" strike="noStrike" dirty="0">
                        <a:solidFill>
                          <a:srgbClr val="000000"/>
                        </a:solidFill>
                        <a:effectLst/>
                        <a:latin typeface="Calibri" panose="020F0502020204030204" pitchFamily="34" charset="0"/>
                      </a:endParaRP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500" b="0" i="0" u="none" strike="noStrike" dirty="0" smtClean="0">
                          <a:solidFill>
                            <a:srgbClr val="000000"/>
                          </a:solidFill>
                          <a:effectLst/>
                          <a:latin typeface="Calibri" panose="020F0502020204030204" pitchFamily="34" charset="0"/>
                        </a:rPr>
                        <a:t>Way </a:t>
                      </a:r>
                      <a:r>
                        <a:rPr lang="en-GB" sz="1500" b="0" i="0" u="none" strike="noStrike" dirty="0">
                          <a:solidFill>
                            <a:srgbClr val="000000"/>
                          </a:solidFill>
                          <a:effectLst/>
                          <a:latin typeface="Calibri" panose="020F0502020204030204" pitchFamily="34" charset="0"/>
                        </a:rPr>
                        <a:t>down (and </a:t>
                      </a:r>
                      <a:r>
                        <a:rPr lang="en-GB" sz="1500" b="0" i="0" u="none" strike="noStrike" dirty="0" smtClean="0">
                          <a:solidFill>
                            <a:srgbClr val="000000"/>
                          </a:solidFill>
                          <a:effectLst/>
                          <a:latin typeface="Calibri" panose="020F0502020204030204" pitchFamily="34" charset="0"/>
                        </a:rPr>
                        <a:t>very small</a:t>
                      </a:r>
                      <a:r>
                        <a:rPr lang="en-GB" sz="1500" b="0" i="0" u="none" strike="noStrike" dirty="0">
                          <a:solidFill>
                            <a:srgbClr val="000000"/>
                          </a:solidFill>
                          <a:effectLst/>
                          <a:latin typeface="Calibri" panose="020F0502020204030204" pitchFamily="34" charset="0"/>
                        </a:rPr>
                        <a:t>: </a:t>
                      </a:r>
                      <a:r>
                        <a:rPr lang="en-GB" sz="1500" b="0" i="0" u="none" strike="noStrike" dirty="0" smtClean="0">
                          <a:solidFill>
                            <a:srgbClr val="000000"/>
                          </a:solidFill>
                          <a:effectLst/>
                          <a:latin typeface="Calibri" panose="020F0502020204030204" pitchFamily="34" charset="0"/>
                        </a:rPr>
                        <a:t>under £1k on </a:t>
                      </a:r>
                      <a:r>
                        <a:rPr lang="en-GB" sz="1500" b="0" i="0" u="none" strike="noStrike" dirty="0" err="1" smtClean="0">
                          <a:solidFill>
                            <a:srgbClr val="000000"/>
                          </a:solidFill>
                          <a:effectLst/>
                          <a:latin typeface="Calibri" panose="020F0502020204030204" pitchFamily="34" charset="0"/>
                        </a:rPr>
                        <a:t>avg</a:t>
                      </a:r>
                      <a:r>
                        <a:rPr lang="en-GB" sz="1500" b="0" i="0" u="none" strike="noStrike" dirty="0" smtClean="0">
                          <a:solidFill>
                            <a:srgbClr val="000000"/>
                          </a:solidFill>
                          <a:effectLst/>
                          <a:latin typeface="Calibri" panose="020F0502020204030204" pitchFamily="34" charset="0"/>
                        </a:rPr>
                        <a:t>)</a:t>
                      </a:r>
                      <a:endParaRPr lang="en-GB" sz="1500" b="0" i="0" u="none" strike="noStrike" dirty="0">
                        <a:solidFill>
                          <a:srgbClr val="000000"/>
                        </a:solidFill>
                        <a:effectLst/>
                        <a:latin typeface="Calibri" panose="020F0502020204030204" pitchFamily="34" charset="0"/>
                      </a:endParaRP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500" b="0" i="0" u="none" strike="noStrike" dirty="0" smtClean="0">
                          <a:solidFill>
                            <a:srgbClr val="000000"/>
                          </a:solidFill>
                          <a:effectLst/>
                          <a:latin typeface="Calibri" panose="020F0502020204030204" pitchFamily="34" charset="0"/>
                        </a:rPr>
                        <a:t>Down</a:t>
                      </a:r>
                      <a:endParaRPr lang="en-GB" sz="1500" b="0" i="0" u="none" strike="noStrike" dirty="0">
                        <a:solidFill>
                          <a:srgbClr val="000000"/>
                        </a:solidFill>
                        <a:effectLst/>
                        <a:latin typeface="Calibri" panose="020F0502020204030204" pitchFamily="34" charset="0"/>
                      </a:endParaRP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ctr"/>
                      <a:r>
                        <a:rPr lang="en-GB" sz="1500" b="1" i="0" u="none" strike="noStrike">
                          <a:solidFill>
                            <a:srgbClr val="000000"/>
                          </a:solidFill>
                          <a:effectLst/>
                          <a:latin typeface="Calibri" panose="020F0502020204030204" pitchFamily="34" charset="0"/>
                        </a:rPr>
                        <a:t>"Contracting, and de-leveraging"</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r>
              <a:tr h="225189">
                <a:tc>
                  <a:txBody>
                    <a:bodyPr/>
                    <a:lstStyle/>
                    <a:p>
                      <a:pPr algn="ctr" fontAlgn="ctr"/>
                      <a:r>
                        <a:rPr lang="en-GB" sz="1500" b="0" i="0" u="none" strike="noStrike" dirty="0">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500" b="0" i="0" u="none" strike="noStrike">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500" b="0" i="0" u="none" strike="noStrike">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GB" sz="1500" b="0" i="0" u="none" strike="noStrike">
                          <a:solidFill>
                            <a:srgbClr val="000000"/>
                          </a:solidFill>
                          <a:effectLst/>
                          <a:latin typeface="Calibri" panose="020F0502020204030204" pitchFamily="34" charset="0"/>
                        </a:rPr>
                        <a:t> </a:t>
                      </a:r>
                    </a:p>
                  </a:txBody>
                  <a:tcPr marL="7896" marR="7896" marT="78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500" b="0" i="0" u="none" strike="noStrike">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GB" sz="1500" b="1" i="0" u="none" strike="noStrike">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r h="225189">
                <a:tc>
                  <a:txBody>
                    <a:bodyPr/>
                    <a:lstStyle/>
                    <a:p>
                      <a:pPr algn="ctr" fontAlgn="ctr"/>
                      <a:r>
                        <a:rPr lang="en-GB" sz="1500" b="0" i="0" u="none" strike="noStrike">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en-GB" sz="1500" b="0" i="0" u="none" strike="noStrike">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500" b="0" i="0" u="none" strike="noStrike">
                        <a:solidFill>
                          <a:srgbClr val="000000"/>
                        </a:solidFill>
                        <a:effectLst/>
                        <a:latin typeface="Calibri" panose="020F0502020204030204" pitchFamily="34" charset="0"/>
                      </a:endParaRP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500" b="0" i="0" u="none" strike="noStrike">
                          <a:solidFill>
                            <a:srgbClr val="000000"/>
                          </a:solidFill>
                          <a:effectLst/>
                          <a:latin typeface="Calibri" panose="020F0502020204030204" pitchFamily="34" charset="0"/>
                        </a:rPr>
                        <a:t> </a:t>
                      </a:r>
                    </a:p>
                  </a:txBody>
                  <a:tcPr marL="7896" marR="7896" marT="78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500" b="0" i="0" u="none" strike="noStrike">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500" b="0" i="0" u="none" strike="noStrike" dirty="0">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ctr"/>
                      <a:r>
                        <a:rPr lang="en-GB" sz="1500" b="1" i="0" u="none" strike="noStrike">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r>
              <a:tr h="904995">
                <a:tc>
                  <a:txBody>
                    <a:bodyPr/>
                    <a:lstStyle/>
                    <a:p>
                      <a:pPr algn="ctr" fontAlgn="ctr"/>
                      <a:r>
                        <a:rPr lang="en-GB" sz="1500" b="0" i="0" u="none" strike="noStrike" dirty="0">
                          <a:solidFill>
                            <a:srgbClr val="000000"/>
                          </a:solidFill>
                          <a:effectLst/>
                          <a:latin typeface="Calibri" panose="020F0502020204030204" pitchFamily="34" charset="0"/>
                        </a:rPr>
                        <a:t>M</a:t>
                      </a:r>
                      <a:r>
                        <a:rPr lang="en-GB" sz="1500" b="0" i="0" u="none" strike="noStrike" dirty="0" smtClean="0">
                          <a:solidFill>
                            <a:srgbClr val="000000"/>
                          </a:solidFill>
                          <a:effectLst/>
                          <a:latin typeface="Calibri" panose="020F0502020204030204" pitchFamily="34" charset="0"/>
                        </a:rPr>
                        <a:t>ed/large </a:t>
                      </a:r>
                      <a:r>
                        <a:rPr lang="en-GB" sz="1500" b="0" i="0" u="none" strike="noStrike" dirty="0">
                          <a:solidFill>
                            <a:srgbClr val="000000"/>
                          </a:solidFill>
                          <a:effectLst/>
                          <a:latin typeface="Calibri" panose="020F0502020204030204" pitchFamily="34" charset="0"/>
                        </a:rPr>
                        <a:t>i</a:t>
                      </a:r>
                      <a:r>
                        <a:rPr lang="en-GB" sz="1500" b="0" i="0" u="none" strike="noStrike" dirty="0" smtClean="0">
                          <a:solidFill>
                            <a:srgbClr val="000000"/>
                          </a:solidFill>
                          <a:effectLst/>
                          <a:latin typeface="Calibri" panose="020F0502020204030204" pitchFamily="34" charset="0"/>
                        </a:rPr>
                        <a:t>ndependents</a:t>
                      </a:r>
                      <a:r>
                        <a:rPr lang="en-GB" sz="1500" b="0" i="0" u="none" strike="noStrike" dirty="0">
                          <a:solidFill>
                            <a:srgbClr val="000000"/>
                          </a:solidFill>
                          <a:effectLst/>
                          <a:latin typeface="Calibri" panose="020F0502020204030204" pitchFamily="34" charset="0"/>
                        </a:rPr>
                        <a:t/>
                      </a:r>
                      <a:br>
                        <a:rPr lang="en-GB" sz="1500" b="0" i="0" u="none" strike="noStrike" dirty="0">
                          <a:solidFill>
                            <a:srgbClr val="000000"/>
                          </a:solidFill>
                          <a:effectLst/>
                          <a:latin typeface="Calibri" panose="020F0502020204030204" pitchFamily="34" charset="0"/>
                        </a:rPr>
                      </a:br>
                      <a:r>
                        <a:rPr lang="en-GB" sz="1500" b="0" i="0" u="none" strike="noStrike" dirty="0">
                          <a:solidFill>
                            <a:srgbClr val="000000"/>
                          </a:solidFill>
                          <a:effectLst/>
                          <a:latin typeface="Calibri" panose="020F0502020204030204" pitchFamily="34" charset="0"/>
                        </a:rPr>
                        <a:t>(&gt;50 </a:t>
                      </a:r>
                      <a:r>
                        <a:rPr lang="en-GB" sz="1500" b="0" i="0" u="none" strike="noStrike" dirty="0" err="1">
                          <a:solidFill>
                            <a:srgbClr val="000000"/>
                          </a:solidFill>
                          <a:effectLst/>
                          <a:latin typeface="Calibri" panose="020F0502020204030204" pitchFamily="34" charset="0"/>
                        </a:rPr>
                        <a:t>empl</a:t>
                      </a:r>
                      <a:r>
                        <a:rPr lang="en-GB" sz="1500" b="0" i="0" u="none" strike="noStrike" dirty="0">
                          <a:solidFill>
                            <a:srgbClr val="000000"/>
                          </a:solidFill>
                          <a:effectLst/>
                          <a:latin typeface="Calibri" panose="020F0502020204030204" pitchFamily="34" charset="0"/>
                        </a:rPr>
                        <a:t>;</a:t>
                      </a:r>
                      <a:br>
                        <a:rPr lang="en-GB" sz="1500" b="0" i="0" u="none" strike="noStrike" dirty="0">
                          <a:solidFill>
                            <a:srgbClr val="000000"/>
                          </a:solidFill>
                          <a:effectLst/>
                          <a:latin typeface="Calibri" panose="020F0502020204030204" pitchFamily="34" charset="0"/>
                        </a:rPr>
                      </a:br>
                      <a:r>
                        <a:rPr lang="en-GB" sz="1500" b="0" i="0" u="none" strike="noStrike" dirty="0">
                          <a:solidFill>
                            <a:srgbClr val="000000"/>
                          </a:solidFill>
                          <a:effectLst/>
                          <a:latin typeface="Calibri" panose="020F0502020204030204" pitchFamily="34" charset="0"/>
                        </a:rPr>
                        <a:t>12k firms)</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ctr"/>
                      <a:r>
                        <a:rPr lang="en-GB" sz="1500" b="0" i="0" u="none" strike="noStrike" dirty="0">
                          <a:solidFill>
                            <a:srgbClr val="000000"/>
                          </a:solidFill>
                          <a:effectLst/>
                          <a:latin typeface="Calibri" panose="020F0502020204030204" pitchFamily="34" charset="0"/>
                        </a:rPr>
                        <a:t>W</a:t>
                      </a:r>
                      <a:r>
                        <a:rPr lang="en-GB" sz="1500" b="0" i="0" u="none" strike="noStrike" dirty="0" smtClean="0">
                          <a:solidFill>
                            <a:srgbClr val="000000"/>
                          </a:solidFill>
                          <a:effectLst/>
                          <a:latin typeface="Calibri" panose="020F0502020204030204" pitchFamily="34" charset="0"/>
                        </a:rPr>
                        <a:t>ay up</a:t>
                      </a:r>
                    </a:p>
                    <a:p>
                      <a:pPr algn="ctr" fontAlgn="ctr"/>
                      <a:r>
                        <a:rPr lang="en-GB" sz="1500" b="0" i="0" u="none" strike="noStrike" dirty="0" smtClean="0">
                          <a:solidFill>
                            <a:srgbClr val="000000"/>
                          </a:solidFill>
                          <a:effectLst/>
                          <a:latin typeface="Calibri" panose="020F0502020204030204" pitchFamily="34" charset="0"/>
                        </a:rPr>
                        <a:t>(£600k on </a:t>
                      </a:r>
                      <a:r>
                        <a:rPr lang="en-GB" sz="1500" b="0" i="0" u="none" strike="noStrike" dirty="0" err="1" smtClean="0">
                          <a:solidFill>
                            <a:srgbClr val="000000"/>
                          </a:solidFill>
                          <a:effectLst/>
                          <a:latin typeface="Calibri" panose="020F0502020204030204" pitchFamily="34" charset="0"/>
                        </a:rPr>
                        <a:t>avg</a:t>
                      </a:r>
                      <a:r>
                        <a:rPr lang="en-GB" sz="1500" b="0" i="0" u="none" strike="noStrike" dirty="0" smtClean="0">
                          <a:solidFill>
                            <a:srgbClr val="000000"/>
                          </a:solidFill>
                          <a:effectLst/>
                          <a:latin typeface="Calibri" panose="020F0502020204030204" pitchFamily="34" charset="0"/>
                        </a:rPr>
                        <a:t>)</a:t>
                      </a:r>
                      <a:endParaRPr lang="en-GB" sz="1500" b="0" i="0" u="none" strike="noStrike" dirty="0">
                        <a:solidFill>
                          <a:srgbClr val="000000"/>
                        </a:solidFill>
                        <a:effectLst/>
                        <a:latin typeface="Calibri" panose="020F0502020204030204" pitchFamily="34" charset="0"/>
                      </a:endParaRP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500" b="0" i="0" u="none" strike="noStrike" dirty="0" smtClean="0">
                          <a:solidFill>
                            <a:srgbClr val="000000"/>
                          </a:solidFill>
                          <a:effectLst/>
                          <a:latin typeface="Calibri" panose="020F0502020204030204" pitchFamily="34" charset="0"/>
                        </a:rPr>
                        <a:t>Up</a:t>
                      </a:r>
                      <a:endParaRPr lang="en-GB" sz="1500" b="0" i="0" u="none" strike="noStrike" dirty="0">
                        <a:solidFill>
                          <a:srgbClr val="000000"/>
                        </a:solidFill>
                        <a:effectLst/>
                        <a:latin typeface="Calibri" panose="020F0502020204030204" pitchFamily="34" charset="0"/>
                      </a:endParaRP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500" b="0" i="0" u="none" strike="noStrike" dirty="0" smtClean="0">
                          <a:solidFill>
                            <a:srgbClr val="000000"/>
                          </a:solidFill>
                          <a:effectLst/>
                          <a:latin typeface="Calibri" panose="020F0502020204030204" pitchFamily="34" charset="0"/>
                        </a:rPr>
                        <a:t>Down</a:t>
                      </a:r>
                      <a:endParaRPr lang="en-GB" sz="1500" b="0" i="0" u="none" strike="noStrike" dirty="0">
                        <a:solidFill>
                          <a:srgbClr val="000000"/>
                        </a:solidFill>
                        <a:effectLst/>
                        <a:latin typeface="Calibri" panose="020F0502020204030204" pitchFamily="34" charset="0"/>
                      </a:endParaRP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500" b="0" i="0" u="none" strike="noStrike" dirty="0" smtClean="0">
                          <a:solidFill>
                            <a:srgbClr val="000000"/>
                          </a:solidFill>
                          <a:effectLst/>
                          <a:latin typeface="Calibri" panose="020F0502020204030204" pitchFamily="34" charset="0"/>
                        </a:rPr>
                        <a:t>Mostly up (and £50k on </a:t>
                      </a:r>
                      <a:r>
                        <a:rPr lang="en-GB" sz="1500" b="0" i="0" u="none" strike="noStrike" dirty="0" err="1" smtClean="0">
                          <a:solidFill>
                            <a:srgbClr val="000000"/>
                          </a:solidFill>
                          <a:effectLst/>
                          <a:latin typeface="Calibri" panose="020F0502020204030204" pitchFamily="34" charset="0"/>
                        </a:rPr>
                        <a:t>avg</a:t>
                      </a:r>
                      <a:r>
                        <a:rPr lang="en-GB" sz="1500" b="0" i="0" u="none" strike="noStrike" dirty="0" smtClean="0">
                          <a:solidFill>
                            <a:srgbClr val="000000"/>
                          </a:solidFill>
                          <a:effectLst/>
                          <a:latin typeface="Calibri" panose="020F0502020204030204" pitchFamily="34" charset="0"/>
                        </a:rPr>
                        <a:t>)</a:t>
                      </a:r>
                      <a:endParaRPr lang="en-GB" sz="1500" b="0" i="0" u="none" strike="noStrike" dirty="0">
                        <a:solidFill>
                          <a:srgbClr val="000000"/>
                        </a:solidFill>
                        <a:effectLst/>
                        <a:latin typeface="Calibri" panose="020F0502020204030204" pitchFamily="34" charset="0"/>
                      </a:endParaRP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500" b="0" i="0" u="none" strike="noStrike" dirty="0" smtClean="0">
                          <a:solidFill>
                            <a:srgbClr val="000000"/>
                          </a:solidFill>
                          <a:effectLst/>
                          <a:latin typeface="Calibri" panose="020F0502020204030204" pitchFamily="34" charset="0"/>
                        </a:rPr>
                        <a:t>Down </a:t>
                      </a:r>
                      <a:endParaRPr lang="en-GB" sz="1500" b="0" i="0" u="none" strike="noStrike" dirty="0">
                        <a:solidFill>
                          <a:srgbClr val="000000"/>
                        </a:solidFill>
                        <a:effectLst/>
                        <a:latin typeface="Calibri" panose="020F0502020204030204" pitchFamily="34" charset="0"/>
                      </a:endParaRP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ctr" fontAlgn="ctr"/>
                      <a:r>
                        <a:rPr lang="en-GB" sz="1500" b="1" i="0" u="none" strike="noStrike" dirty="0">
                          <a:solidFill>
                            <a:srgbClr val="000000"/>
                          </a:solidFill>
                          <a:effectLst/>
                          <a:latin typeface="Calibri" panose="020F0502020204030204" pitchFamily="34" charset="0"/>
                        </a:rPr>
                        <a:t>"Positive momentum"</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r>
              <a:tr h="225189">
                <a:tc>
                  <a:txBody>
                    <a:bodyPr/>
                    <a:lstStyle/>
                    <a:p>
                      <a:pPr algn="ctr" fontAlgn="ctr"/>
                      <a:r>
                        <a:rPr lang="en-GB" sz="1500" b="0" i="0" u="none" strike="noStrike">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500" b="0" i="0" u="none" strike="noStrike">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500" b="0" i="0" u="none" strike="noStrike">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GB" sz="1500" b="0" i="0" u="none" strike="noStrike" dirty="0">
                          <a:solidFill>
                            <a:srgbClr val="000000"/>
                          </a:solidFill>
                          <a:effectLst/>
                          <a:latin typeface="Calibri" panose="020F0502020204030204" pitchFamily="34" charset="0"/>
                        </a:rPr>
                        <a:t> </a:t>
                      </a:r>
                    </a:p>
                  </a:txBody>
                  <a:tcPr marL="7896" marR="7896" marT="78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GB" sz="1500" b="1" i="0" u="none" strike="noStrike">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r h="225189">
                <a:tc>
                  <a:txBody>
                    <a:bodyPr/>
                    <a:lstStyle/>
                    <a:p>
                      <a:pPr algn="ctr" fontAlgn="ctr"/>
                      <a:r>
                        <a:rPr lang="en-GB" sz="1500" b="0" i="0" u="none" strike="noStrike">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en-GB" sz="1500" b="0" i="0" u="none" strike="noStrike">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500" b="0" i="0" u="none" strike="noStrike">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500" b="0" i="0" u="none" strike="noStrike">
                          <a:solidFill>
                            <a:srgbClr val="000000"/>
                          </a:solidFill>
                          <a:effectLst/>
                          <a:latin typeface="Calibri" panose="020F0502020204030204" pitchFamily="34" charset="0"/>
                        </a:rPr>
                        <a:t> </a:t>
                      </a:r>
                    </a:p>
                  </a:txBody>
                  <a:tcPr marL="7896" marR="7896" marT="78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500" b="0" i="0" u="none" strike="noStrike" dirty="0">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500" b="0" i="0" u="none" strike="noStrike" dirty="0">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ctr"/>
                      <a:r>
                        <a:rPr lang="en-GB" sz="1500" b="1" i="0" u="none" strike="noStrike">
                          <a:solidFill>
                            <a:srgbClr val="000000"/>
                          </a:solidFill>
                          <a:effectLst/>
                          <a:latin typeface="Calibri" panose="020F0502020204030204" pitchFamily="34" charset="0"/>
                        </a:rPr>
                        <a:t> </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r>
              <a:tr h="1095872">
                <a:tc>
                  <a:txBody>
                    <a:bodyPr/>
                    <a:lstStyle/>
                    <a:p>
                      <a:pPr algn="ctr" fontAlgn="ctr"/>
                      <a:r>
                        <a:rPr lang="en-GB" sz="1500" b="0" i="0" u="none" strike="noStrike" dirty="0">
                          <a:solidFill>
                            <a:srgbClr val="000000"/>
                          </a:solidFill>
                          <a:effectLst/>
                          <a:latin typeface="Calibri" panose="020F0502020204030204" pitchFamily="34" charset="0"/>
                        </a:rPr>
                        <a:t>L</a:t>
                      </a:r>
                      <a:r>
                        <a:rPr lang="en-GB" sz="1500" b="0" i="0" u="none" strike="noStrike" dirty="0" smtClean="0">
                          <a:solidFill>
                            <a:srgbClr val="000000"/>
                          </a:solidFill>
                          <a:effectLst/>
                          <a:latin typeface="Calibri" panose="020F0502020204030204" pitchFamily="34" charset="0"/>
                        </a:rPr>
                        <a:t>arge/complex </a:t>
                      </a:r>
                      <a:r>
                        <a:rPr lang="en-GB" sz="1500" b="0" i="0" u="none" strike="noStrike" dirty="0">
                          <a:solidFill>
                            <a:srgbClr val="000000"/>
                          </a:solidFill>
                          <a:effectLst/>
                          <a:latin typeface="Calibri" panose="020F0502020204030204" pitchFamily="34" charset="0"/>
                        </a:rPr>
                        <a:t>groups</a:t>
                      </a:r>
                      <a:br>
                        <a:rPr lang="en-GB" sz="1500" b="0" i="0" u="none" strike="noStrike" dirty="0">
                          <a:solidFill>
                            <a:srgbClr val="000000"/>
                          </a:solidFill>
                          <a:effectLst/>
                          <a:latin typeface="Calibri" panose="020F0502020204030204" pitchFamily="34" charset="0"/>
                        </a:rPr>
                      </a:br>
                      <a:r>
                        <a:rPr lang="en-GB" sz="1500" b="0" i="0" u="none" strike="noStrike" dirty="0">
                          <a:solidFill>
                            <a:srgbClr val="000000"/>
                          </a:solidFill>
                          <a:effectLst/>
                          <a:latin typeface="Calibri" panose="020F0502020204030204" pitchFamily="34" charset="0"/>
                        </a:rPr>
                        <a:t>(44k firms)</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500" b="0" i="0" u="none" strike="noStrike" dirty="0" smtClean="0">
                          <a:solidFill>
                            <a:srgbClr val="000000"/>
                          </a:solidFill>
                          <a:effectLst/>
                          <a:latin typeface="Calibri" panose="020F0502020204030204" pitchFamily="34" charset="0"/>
                        </a:rPr>
                        <a:t>Up</a:t>
                      </a:r>
                    </a:p>
                    <a:p>
                      <a:pPr algn="ctr" fontAlgn="ctr"/>
                      <a:r>
                        <a:rPr lang="en-GB" sz="1500" b="0" i="0" u="none" strike="noStrike" dirty="0" smtClean="0">
                          <a:solidFill>
                            <a:srgbClr val="000000"/>
                          </a:solidFill>
                          <a:effectLst/>
                          <a:latin typeface="Calibri" panose="020F0502020204030204" pitchFamily="34" charset="0"/>
                        </a:rPr>
                        <a:t>(£2.7m on </a:t>
                      </a:r>
                      <a:r>
                        <a:rPr lang="en-GB" sz="1500" b="0" i="0" u="none" strike="noStrike" dirty="0" err="1" smtClean="0">
                          <a:solidFill>
                            <a:srgbClr val="000000"/>
                          </a:solidFill>
                          <a:effectLst/>
                          <a:latin typeface="Calibri" panose="020F0502020204030204" pitchFamily="34" charset="0"/>
                        </a:rPr>
                        <a:t>avg</a:t>
                      </a:r>
                      <a:r>
                        <a:rPr lang="en-GB" sz="1500" b="0" i="0" u="none" strike="noStrike" dirty="0" smtClean="0">
                          <a:solidFill>
                            <a:srgbClr val="000000"/>
                          </a:solidFill>
                          <a:effectLst/>
                          <a:latin typeface="Calibri" panose="020F0502020204030204" pitchFamily="34" charset="0"/>
                        </a:rPr>
                        <a:t>)</a:t>
                      </a:r>
                      <a:endParaRPr lang="en-GB" sz="1500" b="0" i="0" u="none" strike="noStrike" dirty="0">
                        <a:solidFill>
                          <a:srgbClr val="000000"/>
                        </a:solidFill>
                        <a:effectLst/>
                        <a:latin typeface="Calibri" panose="020F0502020204030204" pitchFamily="34" charset="0"/>
                      </a:endParaRP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500" b="0" i="0" u="none" strike="noStrike" dirty="0" smtClean="0">
                          <a:solidFill>
                            <a:srgbClr val="000000"/>
                          </a:solidFill>
                          <a:effectLst/>
                          <a:latin typeface="Calibri" panose="020F0502020204030204" pitchFamily="34" charset="0"/>
                        </a:rPr>
                        <a:t>Stable</a:t>
                      </a:r>
                      <a:endParaRPr lang="en-GB" sz="1500" b="0" i="0" u="none" strike="noStrike" dirty="0">
                        <a:solidFill>
                          <a:srgbClr val="000000"/>
                        </a:solidFill>
                        <a:effectLst/>
                        <a:latin typeface="Calibri" panose="020F0502020204030204" pitchFamily="34" charset="0"/>
                      </a:endParaRP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500" b="0" i="0" u="none" strike="noStrike" dirty="0" smtClean="0">
                          <a:solidFill>
                            <a:srgbClr val="000000"/>
                          </a:solidFill>
                          <a:effectLst/>
                          <a:latin typeface="Calibri" panose="020F0502020204030204" pitchFamily="34" charset="0"/>
                        </a:rPr>
                        <a:t>Stable</a:t>
                      </a:r>
                      <a:endParaRPr lang="en-GB" sz="1500" b="0" i="0" u="none" strike="noStrike" dirty="0">
                        <a:solidFill>
                          <a:srgbClr val="000000"/>
                        </a:solidFill>
                        <a:effectLst/>
                        <a:latin typeface="Calibri" panose="020F0502020204030204" pitchFamily="34" charset="0"/>
                      </a:endParaRP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500" b="0" i="0" u="none" strike="noStrike" dirty="0" smtClean="0">
                          <a:solidFill>
                            <a:srgbClr val="000000"/>
                          </a:solidFill>
                          <a:effectLst/>
                          <a:latin typeface="Calibri" panose="020F0502020204030204" pitchFamily="34" charset="0"/>
                        </a:rPr>
                        <a:t>Way up (and £12m </a:t>
                      </a:r>
                      <a:r>
                        <a:rPr lang="en-GB" sz="1500" b="0" i="0" u="none" strike="noStrike" dirty="0" err="1" smtClean="0">
                          <a:solidFill>
                            <a:srgbClr val="000000"/>
                          </a:solidFill>
                          <a:effectLst/>
                          <a:latin typeface="Calibri" panose="020F0502020204030204" pitchFamily="34" charset="0"/>
                        </a:rPr>
                        <a:t>avg</a:t>
                      </a:r>
                      <a:r>
                        <a:rPr lang="en-GB" sz="1500" b="0" i="0" u="none" strike="noStrike" dirty="0" smtClean="0">
                          <a:solidFill>
                            <a:srgbClr val="000000"/>
                          </a:solidFill>
                          <a:effectLst/>
                          <a:latin typeface="Calibri" panose="020F0502020204030204" pitchFamily="34" charset="0"/>
                        </a:rPr>
                        <a:t>)</a:t>
                      </a:r>
                      <a:endParaRPr lang="en-GB" sz="1500" b="0" i="0" u="none" strike="noStrike" dirty="0">
                        <a:solidFill>
                          <a:srgbClr val="000000"/>
                        </a:solidFill>
                        <a:effectLst/>
                        <a:latin typeface="Calibri" panose="020F0502020204030204" pitchFamily="34" charset="0"/>
                      </a:endParaRP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500" b="0" i="0" u="none" strike="noStrike" dirty="0" smtClean="0">
                          <a:solidFill>
                            <a:srgbClr val="000000"/>
                          </a:solidFill>
                          <a:effectLst/>
                          <a:latin typeface="Calibri" panose="020F0502020204030204" pitchFamily="34" charset="0"/>
                        </a:rPr>
                        <a:t>Very negative in 2013, though </a:t>
                      </a:r>
                      <a:r>
                        <a:rPr lang="en-GB" sz="1500" b="0" i="0" u="none" strike="noStrike" dirty="0">
                          <a:solidFill>
                            <a:srgbClr val="000000"/>
                          </a:solidFill>
                          <a:effectLst/>
                          <a:latin typeface="Calibri" panose="020F0502020204030204" pitchFamily="34" charset="0"/>
                        </a:rPr>
                        <a:t>up from </a:t>
                      </a:r>
                      <a:r>
                        <a:rPr lang="en-GB" sz="1500" b="0" i="0" u="none" strike="noStrike" dirty="0" smtClean="0">
                          <a:solidFill>
                            <a:srgbClr val="000000"/>
                          </a:solidFill>
                          <a:effectLst/>
                          <a:latin typeface="Calibri" panose="020F0502020204030204" pitchFamily="34" charset="0"/>
                        </a:rPr>
                        <a:t>2008</a:t>
                      </a:r>
                      <a:endParaRPr lang="en-GB" sz="1500" b="0" i="0" u="none" strike="noStrike" dirty="0">
                        <a:solidFill>
                          <a:srgbClr val="000000"/>
                        </a:solidFill>
                        <a:effectLst/>
                        <a:latin typeface="Calibri" panose="020F0502020204030204" pitchFamily="34" charset="0"/>
                      </a:endParaRP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GB" sz="1500" b="1" i="0" u="none" strike="noStrike">
                          <a:solidFill>
                            <a:srgbClr val="000000"/>
                          </a:solidFill>
                          <a:effectLst/>
                          <a:latin typeface="Calibri" panose="020F0502020204030204" pitchFamily="34" charset="0"/>
                        </a:rPr>
                        <a:t>"WHY"?*</a:t>
                      </a:r>
                    </a:p>
                  </a:txBody>
                  <a:tcPr marL="7896" marR="7896" marT="7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r h="138121">
                <a:tc>
                  <a:txBody>
                    <a:bodyPr/>
                    <a:lstStyle/>
                    <a:p>
                      <a:pPr algn="ctr" fontAlgn="ctr"/>
                      <a:endParaRPr lang="en-GB" sz="900" b="0" i="0" u="none" strike="noStrike">
                        <a:solidFill>
                          <a:srgbClr val="000000"/>
                        </a:solidFill>
                        <a:effectLst/>
                        <a:latin typeface="Calibri" panose="020F0502020204030204" pitchFamily="34" charset="0"/>
                      </a:endParaRPr>
                    </a:p>
                  </a:txBody>
                  <a:tcPr marL="7896" marR="7896" marT="78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900" b="0" i="0" u="none" strike="noStrike" dirty="0">
                        <a:solidFill>
                          <a:srgbClr val="000000"/>
                        </a:solidFill>
                        <a:effectLst/>
                        <a:latin typeface="Calibri" panose="020F0502020204030204" pitchFamily="34" charset="0"/>
                      </a:endParaRPr>
                    </a:p>
                  </a:txBody>
                  <a:tcPr marL="7896" marR="7896" marT="78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900" b="0" i="0" u="none" strike="noStrike">
                        <a:solidFill>
                          <a:srgbClr val="000000"/>
                        </a:solidFill>
                        <a:effectLst/>
                        <a:latin typeface="Calibri" panose="020F0502020204030204" pitchFamily="34" charset="0"/>
                      </a:endParaRPr>
                    </a:p>
                  </a:txBody>
                  <a:tcPr marL="7896" marR="7896" marT="78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900" b="0" i="0" u="none" strike="noStrike">
                        <a:solidFill>
                          <a:srgbClr val="000000"/>
                        </a:solidFill>
                        <a:effectLst/>
                        <a:latin typeface="Calibri" panose="020F0502020204030204" pitchFamily="34" charset="0"/>
                      </a:endParaRPr>
                    </a:p>
                  </a:txBody>
                  <a:tcPr marL="7896" marR="7896" marT="78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900" b="0" i="0" u="none" strike="noStrike">
                        <a:solidFill>
                          <a:srgbClr val="000000"/>
                        </a:solidFill>
                        <a:effectLst/>
                        <a:latin typeface="Calibri" panose="020F0502020204030204" pitchFamily="34" charset="0"/>
                      </a:endParaRPr>
                    </a:p>
                  </a:txBody>
                  <a:tcPr marL="7896" marR="7896" marT="78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900" b="0" i="0" u="none" strike="noStrike">
                        <a:solidFill>
                          <a:srgbClr val="000000"/>
                        </a:solidFill>
                        <a:effectLst/>
                        <a:latin typeface="Calibri" panose="020F0502020204030204" pitchFamily="34" charset="0"/>
                      </a:endParaRPr>
                    </a:p>
                  </a:txBody>
                  <a:tcPr marL="7896" marR="7896" marT="7896" marB="0" anchor="ctr">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algn="l" fontAlgn="b"/>
                      <a:endParaRPr lang="en-GB" sz="900" b="0" i="0" u="none" strike="noStrike" dirty="0">
                        <a:solidFill>
                          <a:srgbClr val="000000"/>
                        </a:solidFill>
                        <a:effectLst/>
                        <a:latin typeface="Calibri" panose="020F0502020204030204" pitchFamily="34" charset="0"/>
                      </a:endParaRPr>
                    </a:p>
                  </a:txBody>
                  <a:tcPr marL="7896" marR="7896" marT="7896"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a:noFill/>
                    </a:lnT>
                    <a:lnB w="12700" cap="flat" cmpd="sng" algn="ctr">
                      <a:solidFill>
                        <a:srgbClr val="000000"/>
                      </a:solidFill>
                      <a:prstDash val="solid"/>
                      <a:round/>
                      <a:headEnd type="none" w="med" len="med"/>
                      <a:tailEnd type="none" w="med" len="med"/>
                    </a:lnB>
                  </a:tcPr>
                </a:tc>
              </a:tr>
              <a:tr h="529928">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a:noFill/>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7896" marR="7896" marT="7896" marB="0" anchor="b">
                    <a:lnL>
                      <a:noFill/>
                    </a:lnL>
                    <a:lnR>
                      <a:noFill/>
                    </a:lnR>
                    <a:lnT>
                      <a:noFill/>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7896" marR="7896" marT="7896" marB="0" anchor="b">
                    <a:lnL>
                      <a:noFill/>
                    </a:lnL>
                    <a:lnR>
                      <a:noFill/>
                    </a:lnR>
                    <a:lnT>
                      <a:noFill/>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7896" marR="7896" marT="7896"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t"/>
                      <a:r>
                        <a:rPr lang="en-GB" sz="1200" b="1" i="0" u="none" strike="noStrike" dirty="0">
                          <a:solidFill>
                            <a:srgbClr val="000000"/>
                          </a:solidFill>
                          <a:effectLst/>
                          <a:latin typeface="Calibri" panose="020F0502020204030204" pitchFamily="34" charset="0"/>
                        </a:rPr>
                        <a:t>* Note that a sub-cohort concentrates this behaviour (many other firms in this segment are positively investing</a:t>
                      </a:r>
                      <a:r>
                        <a:rPr lang="en-GB" sz="1200" b="1" i="0" u="none" strike="noStrike" dirty="0" smtClean="0">
                          <a:solidFill>
                            <a:srgbClr val="000000"/>
                          </a:solidFill>
                          <a:effectLst/>
                          <a:latin typeface="Calibri" panose="020F0502020204030204" pitchFamily="34" charset="0"/>
                        </a:rPr>
                        <a:t>)</a:t>
                      </a:r>
                      <a:endParaRPr lang="en-GB" sz="1200" b="1" i="0" u="none" strike="noStrike" dirty="0">
                        <a:solidFill>
                          <a:srgbClr val="000000"/>
                        </a:solidFill>
                        <a:effectLst/>
                        <a:latin typeface="Calibri" panose="020F0502020204030204" pitchFamily="34" charset="0"/>
                      </a:endParaRPr>
                    </a:p>
                  </a:txBody>
                  <a:tcPr marL="7896" marR="7896" marT="78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r>
              <a:tr h="138121">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w="12700" cap="flat" cmpd="sng" algn="ctr">
                      <a:solidFill>
                        <a:srgbClr val="000000"/>
                      </a:solidFill>
                      <a:prstDash val="solid"/>
                      <a:round/>
                      <a:headEnd type="none" w="med" len="med"/>
                      <a:tailEnd type="none" w="med" len="med"/>
                    </a:lnT>
                    <a:lnB>
                      <a:noFill/>
                    </a:lnB>
                  </a:tcPr>
                </a:tc>
              </a:tr>
              <a:tr h="138121">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896" marR="7896" marT="7896" marB="0" anchor="b">
                    <a:lnL>
                      <a:noFill/>
                    </a:lnL>
                    <a:lnR>
                      <a:noFill/>
                    </a:lnR>
                    <a:lnT>
                      <a:noFill/>
                    </a:lnT>
                    <a:lnB>
                      <a:noFill/>
                    </a:lnB>
                  </a:tcPr>
                </a:tc>
              </a:tr>
              <a:tr h="139742">
                <a:tc gridSpan="7">
                  <a:txBody>
                    <a:bodyPr/>
                    <a:lstStyle/>
                    <a:p>
                      <a:pPr algn="l" fontAlgn="t"/>
                      <a:r>
                        <a:rPr lang="en-GB" sz="700" b="0" i="0" u="none" strike="noStrike" dirty="0">
                          <a:solidFill>
                            <a:srgbClr val="000000"/>
                          </a:solidFill>
                          <a:effectLst/>
                          <a:latin typeface="Calibri" panose="020F0502020204030204" pitchFamily="34" charset="0"/>
                        </a:rPr>
                        <a:t>NB: 5-49 </a:t>
                      </a:r>
                      <a:r>
                        <a:rPr lang="en-GB" sz="700" b="0" i="0" u="none" strike="noStrike" dirty="0" err="1">
                          <a:solidFill>
                            <a:srgbClr val="000000"/>
                          </a:solidFill>
                          <a:effectLst/>
                          <a:latin typeface="Calibri" panose="020F0502020204030204" pitchFamily="34" charset="0"/>
                        </a:rPr>
                        <a:t>i</a:t>
                      </a:r>
                      <a:r>
                        <a:rPr lang="en-GB" sz="700" b="0" i="0" u="none" strike="noStrike" dirty="0" err="1" smtClean="0">
                          <a:solidFill>
                            <a:srgbClr val="000000"/>
                          </a:solidFill>
                          <a:effectLst/>
                          <a:latin typeface="Calibri" panose="020F0502020204030204" pitchFamily="34" charset="0"/>
                        </a:rPr>
                        <a:t>ndepts</a:t>
                      </a:r>
                      <a:r>
                        <a:rPr lang="en-GB" sz="700" b="0" i="0" u="none" strike="noStrike" dirty="0" smtClean="0">
                          <a:solidFill>
                            <a:srgbClr val="000000"/>
                          </a:solidFill>
                          <a:effectLst/>
                          <a:latin typeface="Calibri" panose="020F0502020204030204" pitchFamily="34" charset="0"/>
                        </a:rPr>
                        <a:t> </a:t>
                      </a:r>
                      <a:r>
                        <a:rPr lang="en-GB" sz="700" b="0" i="0" u="none" strike="noStrike" dirty="0">
                          <a:solidFill>
                            <a:srgbClr val="000000"/>
                          </a:solidFill>
                          <a:effectLst/>
                          <a:latin typeface="Calibri" panose="020F0502020204030204" pitchFamily="34" charset="0"/>
                        </a:rPr>
                        <a:t>and </a:t>
                      </a:r>
                      <a:r>
                        <a:rPr lang="en-GB" sz="700" b="0" i="0" u="none" strike="noStrike" dirty="0" smtClean="0">
                          <a:solidFill>
                            <a:srgbClr val="000000"/>
                          </a:solidFill>
                          <a:effectLst/>
                          <a:latin typeface="Calibri" panose="020F0502020204030204" pitchFamily="34" charset="0"/>
                        </a:rPr>
                        <a:t>simple groups </a:t>
                      </a:r>
                      <a:r>
                        <a:rPr lang="en-GB" sz="700" b="0" i="0" u="none" strike="noStrike" dirty="0">
                          <a:solidFill>
                            <a:srgbClr val="000000"/>
                          </a:solidFill>
                          <a:effectLst/>
                          <a:latin typeface="Calibri" panose="020F0502020204030204" pitchFamily="34" charset="0"/>
                        </a:rPr>
                        <a:t>similar to each other, and in "</a:t>
                      </a:r>
                      <a:r>
                        <a:rPr lang="en-GB" sz="700" b="0" i="0" u="none" strike="noStrike" dirty="0" smtClean="0">
                          <a:solidFill>
                            <a:srgbClr val="000000"/>
                          </a:solidFill>
                          <a:effectLst/>
                          <a:latin typeface="Calibri" panose="020F0502020204030204" pitchFamily="34" charset="0"/>
                        </a:rPr>
                        <a:t>mixed</a:t>
                      </a:r>
                      <a:r>
                        <a:rPr lang="en-GB" sz="700" b="0" i="0" u="none" strike="noStrike" dirty="0">
                          <a:solidFill>
                            <a:srgbClr val="000000"/>
                          </a:solidFill>
                          <a:effectLst/>
                          <a:latin typeface="Calibri" panose="020F0502020204030204" pitchFamily="34" charset="0"/>
                        </a:rPr>
                        <a:t>" profile.  </a:t>
                      </a:r>
                      <a:r>
                        <a:rPr lang="en-GB" sz="700" b="0" i="0" u="none" strike="noStrike" dirty="0" smtClean="0">
                          <a:solidFill>
                            <a:srgbClr val="000000"/>
                          </a:solidFill>
                          <a:effectLst/>
                          <a:latin typeface="Calibri" panose="020F0502020204030204" pitchFamily="34" charset="0"/>
                        </a:rPr>
                        <a:t>Medium-complex groups </a:t>
                      </a:r>
                      <a:r>
                        <a:rPr lang="en-GB" sz="700" b="0" i="0" u="none" strike="noStrike" dirty="0">
                          <a:solidFill>
                            <a:srgbClr val="000000"/>
                          </a:solidFill>
                          <a:effectLst/>
                          <a:latin typeface="Calibri" panose="020F0502020204030204" pitchFamily="34" charset="0"/>
                        </a:rPr>
                        <a:t>also mixed but close to L/G </a:t>
                      </a:r>
                      <a:r>
                        <a:rPr lang="en-GB" sz="700" b="0" i="0" u="none" strike="noStrike" dirty="0" smtClean="0">
                          <a:solidFill>
                            <a:srgbClr val="000000"/>
                          </a:solidFill>
                          <a:effectLst/>
                          <a:latin typeface="Calibri" panose="020F0502020204030204" pitchFamily="34" charset="0"/>
                        </a:rPr>
                        <a:t>groups</a:t>
                      </a:r>
                      <a:endParaRPr lang="en-GB" sz="700" b="0" i="0" u="none" strike="noStrike" dirty="0">
                        <a:solidFill>
                          <a:srgbClr val="000000"/>
                        </a:solidFill>
                        <a:effectLst/>
                        <a:latin typeface="Calibri" panose="020F0502020204030204" pitchFamily="34" charset="0"/>
                      </a:endParaRPr>
                    </a:p>
                  </a:txBody>
                  <a:tcPr marL="7896" marR="7896" marT="7896" marB="0">
                    <a:lnL>
                      <a:noFill/>
                    </a:lnL>
                    <a:lnR>
                      <a:noFill/>
                    </a:lnR>
                    <a:lnT>
                      <a:noFill/>
                    </a:lnT>
                    <a:lnB>
                      <a:noFill/>
                    </a:lnB>
                    <a:solidFill>
                      <a:srgbClr val="BDD7E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28040970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600" noProof="0" dirty="0" smtClean="0"/>
              <a:t>Summary-2: underlying data for the overall analytical universe</a:t>
            </a:r>
            <a:br>
              <a:rPr lang="en-GB" sz="1600" noProof="0" dirty="0" smtClean="0"/>
            </a:br>
            <a:r>
              <a:rPr lang="en-GB" sz="1600" dirty="0"/>
              <a:t/>
            </a:r>
            <a:br>
              <a:rPr lang="en-GB" sz="1600" dirty="0"/>
            </a:br>
            <a:r>
              <a:rPr lang="en-GB" sz="1600" dirty="0" smtClean="0"/>
              <a:t>    - data used for stock views</a:t>
            </a:r>
            <a:endParaRPr lang="en-GB" sz="1600"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56" y="1571104"/>
            <a:ext cx="8711738" cy="445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310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1400" noProof="0" dirty="0" smtClean="0"/>
              <a:t>Selected examples of the top cash holders (and of anomalies):</a:t>
            </a:r>
            <a:br>
              <a:rPr lang="en-GB" sz="1400" noProof="0" dirty="0" smtClean="0"/>
            </a:br>
            <a:r>
              <a:rPr lang="en-GB" sz="1400" noProof="0" dirty="0" smtClean="0"/>
              <a:t>- some are perennial (e.g. WPP, Vodafone)</a:t>
            </a:r>
            <a:br>
              <a:rPr lang="en-GB" sz="1400" noProof="0" dirty="0" smtClean="0"/>
            </a:br>
            <a:r>
              <a:rPr lang="en-GB" sz="1400" noProof="0" dirty="0" smtClean="0"/>
              <a:t>- some build up for a specific purposes (e.g. BP at the time of the US oil spill)</a:t>
            </a:r>
            <a:br>
              <a:rPr lang="en-GB" sz="1400" noProof="0" dirty="0" smtClean="0"/>
            </a:br>
            <a:r>
              <a:rPr lang="en-GB" sz="1400" noProof="0" dirty="0" smtClean="0"/>
              <a:t>- some appear topically (e.g. </a:t>
            </a:r>
            <a:r>
              <a:rPr lang="en-GB" sz="1400" noProof="0" dirty="0" err="1" smtClean="0"/>
              <a:t>Easyjet</a:t>
            </a:r>
            <a:r>
              <a:rPr lang="en-GB" sz="1400" noProof="0" dirty="0" smtClean="0"/>
              <a:t>, EDF)</a:t>
            </a:r>
            <a:br>
              <a:rPr lang="en-GB" sz="1400" noProof="0" dirty="0" smtClean="0"/>
            </a:br>
            <a:endParaRPr lang="en-GB" sz="1400" noProof="0" dirty="0"/>
          </a:p>
        </p:txBody>
      </p:sp>
      <p:graphicFrame>
        <p:nvGraphicFramePr>
          <p:cNvPr id="39" name="Content Placeholder 38"/>
          <p:cNvGraphicFramePr>
            <a:graphicFrameLocks noGrp="1"/>
          </p:cNvGraphicFramePr>
          <p:nvPr>
            <p:ph idx="1"/>
            <p:extLst>
              <p:ext uri="{D42A27DB-BD31-4B8C-83A1-F6EECF244321}">
                <p14:modId xmlns:p14="http://schemas.microsoft.com/office/powerpoint/2010/main" val="592625568"/>
              </p:ext>
            </p:extLst>
          </p:nvPr>
        </p:nvGraphicFramePr>
        <p:xfrm>
          <a:off x="228600" y="1414369"/>
          <a:ext cx="8685213" cy="5032562"/>
        </p:xfrm>
        <a:graphic>
          <a:graphicData uri="http://schemas.openxmlformats.org/drawingml/2006/table">
            <a:tbl>
              <a:tblPr/>
              <a:tblGrid>
                <a:gridCol w="2161437"/>
                <a:gridCol w="2744297"/>
                <a:gridCol w="862146"/>
                <a:gridCol w="1651435"/>
                <a:gridCol w="1265898"/>
              </a:tblGrid>
              <a:tr h="475561">
                <a:tc>
                  <a:txBody>
                    <a:bodyPr/>
                    <a:lstStyle/>
                    <a:p>
                      <a:pPr algn="l" fontAlgn="b"/>
                      <a:r>
                        <a:rPr lang="en-GB" sz="1500" b="1" i="0" u="none" strike="noStrike" dirty="0">
                          <a:solidFill>
                            <a:srgbClr val="FFFFFF"/>
                          </a:solidFill>
                          <a:effectLst/>
                          <a:latin typeface="Calibri" panose="020F0502020204030204" pitchFamily="34" charset="0"/>
                        </a:rPr>
                        <a:t>CASH</a:t>
                      </a:r>
                    </a:p>
                  </a:txBody>
                  <a:tcPr marL="9110" marR="9110" marT="911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500" b="1" i="0" u="none" strike="noStrike">
                          <a:solidFill>
                            <a:srgbClr val="FFFFFF"/>
                          </a:solidFill>
                          <a:effectLst/>
                          <a:latin typeface="Calibri" panose="020F0502020204030204" pitchFamily="34" charset="0"/>
                        </a:rPr>
                        <a:t>NAME</a:t>
                      </a:r>
                    </a:p>
                  </a:txBody>
                  <a:tcPr marL="9110" marR="9110" marT="911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GB" sz="1500" b="1" i="0" u="none" strike="noStrike">
                          <a:solidFill>
                            <a:srgbClr val="FFFFFF"/>
                          </a:solidFill>
                          <a:effectLst/>
                          <a:latin typeface="Calibri" panose="020F0502020204030204" pitchFamily="34" charset="0"/>
                        </a:rPr>
                        <a:t>LAST EMPT</a:t>
                      </a:r>
                    </a:p>
                  </a:txBody>
                  <a:tcPr marL="9110" marR="9110" marT="911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GB" sz="1500" b="1" i="0" u="none" strike="noStrike" dirty="0" smtClean="0">
                          <a:solidFill>
                            <a:srgbClr val="FFFFFF"/>
                          </a:solidFill>
                          <a:effectLst/>
                          <a:latin typeface="Calibri" panose="020F0502020204030204" pitchFamily="34" charset="0"/>
                        </a:rPr>
                        <a:t>CASH (£)</a:t>
                      </a:r>
                      <a:endParaRPr lang="en-GB" sz="1500" b="1" i="0" u="none" strike="noStrike" dirty="0">
                        <a:solidFill>
                          <a:srgbClr val="FFFFFF"/>
                        </a:solidFill>
                        <a:effectLst/>
                        <a:latin typeface="Calibri" panose="020F0502020204030204" pitchFamily="34" charset="0"/>
                      </a:endParaRPr>
                    </a:p>
                  </a:txBody>
                  <a:tcPr marL="9110" marR="9110" marT="911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GB" sz="1500" b="1" i="0" u="none" strike="noStrike">
                          <a:solidFill>
                            <a:srgbClr val="FFFFFF"/>
                          </a:solidFill>
                          <a:effectLst/>
                          <a:latin typeface="Calibri" panose="020F0502020204030204" pitchFamily="34" charset="0"/>
                        </a:rPr>
                        <a:t>STRUCTURE</a:t>
                      </a:r>
                    </a:p>
                  </a:txBody>
                  <a:tcPr marL="9110" marR="9110" marT="911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r>
              <a:tr h="255090">
                <a:tc>
                  <a:txBody>
                    <a:bodyPr/>
                    <a:lstStyle/>
                    <a:p>
                      <a:pPr algn="l" fontAlgn="b"/>
                      <a:r>
                        <a:rPr lang="en-GB" sz="1500" b="1" i="0" u="none" strike="noStrike" dirty="0">
                          <a:solidFill>
                            <a:srgbClr val="000000"/>
                          </a:solidFill>
                          <a:effectLst/>
                          <a:latin typeface="Calibri" panose="020F0502020204030204" pitchFamily="34" charset="0"/>
                        </a:rPr>
                        <a:t>Top </a:t>
                      </a:r>
                      <a:r>
                        <a:rPr lang="en-GB" sz="1500" b="1" i="0" u="none" strike="noStrike" dirty="0" smtClean="0">
                          <a:solidFill>
                            <a:srgbClr val="000000"/>
                          </a:solidFill>
                          <a:effectLst/>
                          <a:latin typeface="Calibri" panose="020F0502020204030204" pitchFamily="34" charset="0"/>
                        </a:rPr>
                        <a:t>5, </a:t>
                      </a:r>
                      <a:r>
                        <a:rPr lang="en-GB" sz="1500" b="1" i="0" u="none" strike="noStrike" dirty="0">
                          <a:solidFill>
                            <a:srgbClr val="000000"/>
                          </a:solidFill>
                          <a:effectLst/>
                          <a:latin typeface="Calibri" panose="020F0502020204030204" pitchFamily="34" charset="0"/>
                        </a:rPr>
                        <a:t>2012</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500" b="1" i="0" u="none" strike="noStrike">
                          <a:solidFill>
                            <a:srgbClr val="000000"/>
                          </a:solidFill>
                          <a:effectLst/>
                          <a:latin typeface="Calibri" panose="020F0502020204030204" pitchFamily="34" charset="0"/>
                        </a:rPr>
                        <a:t>WPP Finance Company Ltd</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500" b="1" i="0" u="none" strike="noStrike">
                          <a:solidFill>
                            <a:srgbClr val="000000"/>
                          </a:solidFill>
                          <a:effectLst/>
                          <a:latin typeface="Calibri" panose="020F0502020204030204" pitchFamily="34" charset="0"/>
                        </a:rPr>
                        <a:t>N/A</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500" b="1" i="0" u="none" strike="noStrike">
                          <a:solidFill>
                            <a:srgbClr val="000000"/>
                          </a:solidFill>
                          <a:effectLst/>
                          <a:latin typeface="Calibri" panose="020F0502020204030204" pitchFamily="34" charset="0"/>
                        </a:rPr>
                        <a:t>3,921,339,066</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500" b="1" i="0" u="none" strike="noStrike">
                          <a:solidFill>
                            <a:srgbClr val="000000"/>
                          </a:solidFill>
                          <a:effectLst/>
                          <a:latin typeface="Calibri" panose="020F0502020204030204" pitchFamily="34" charset="0"/>
                        </a:rPr>
                        <a:t>very complex</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5090">
                <a:tc>
                  <a:txBody>
                    <a:bodyPr/>
                    <a:lstStyle/>
                    <a:p>
                      <a:pPr algn="l" fontAlgn="b"/>
                      <a:r>
                        <a:rPr lang="en-GB" sz="1500" b="1" i="0" u="none" strike="noStrike">
                          <a:solidFill>
                            <a:srgbClr val="000000"/>
                          </a:solidFill>
                          <a:effectLst/>
                          <a:latin typeface="Calibri" panose="020F0502020204030204" pitchFamily="34" charset="0"/>
                        </a:rPr>
                        <a:t>(after outliers exclusions)</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500" b="1" i="0" u="none" strike="noStrike">
                          <a:solidFill>
                            <a:srgbClr val="000000"/>
                          </a:solidFill>
                          <a:effectLst/>
                          <a:latin typeface="Calibri" panose="020F0502020204030204" pitchFamily="34" charset="0"/>
                        </a:rPr>
                        <a:t>Vodafone Finance Ltd</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N/A</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3,063,975,660</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very complex</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5090">
                <a:tc>
                  <a:txBody>
                    <a:bodyPr/>
                    <a:lstStyle/>
                    <a:p>
                      <a:pPr algn="l" fontAlgn="b"/>
                      <a:r>
                        <a:rPr lang="en-GB" sz="1500" b="1" i="0" u="none" strike="noStrike">
                          <a:solidFill>
                            <a:srgbClr val="000000"/>
                          </a:solidFill>
                          <a:effectLst/>
                          <a:latin typeface="Calibri" panose="020F0502020204030204" pitchFamily="34" charset="0"/>
                        </a:rPr>
                        <a:t> </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500" b="1" i="0" u="none" strike="noStrike">
                          <a:solidFill>
                            <a:srgbClr val="000000"/>
                          </a:solidFill>
                          <a:effectLst/>
                          <a:latin typeface="Calibri" panose="020F0502020204030204" pitchFamily="34" charset="0"/>
                        </a:rPr>
                        <a:t>Easyjet Airline Company Ltd</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5000&amp;+</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1,476,935,100</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very complex</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5090">
                <a:tc>
                  <a:txBody>
                    <a:bodyPr/>
                    <a:lstStyle/>
                    <a:p>
                      <a:pPr algn="l" fontAlgn="b"/>
                      <a:r>
                        <a:rPr lang="en-GB" sz="1500" b="1" i="0" u="none" strike="noStrike">
                          <a:solidFill>
                            <a:srgbClr val="000000"/>
                          </a:solidFill>
                          <a:effectLst/>
                          <a:latin typeface="Calibri" panose="020F0502020204030204" pitchFamily="34" charset="0"/>
                        </a:rPr>
                        <a:t> </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500" b="1" i="0" u="none" strike="noStrike">
                          <a:solidFill>
                            <a:srgbClr val="000000"/>
                          </a:solidFill>
                          <a:effectLst/>
                          <a:latin typeface="Calibri" panose="020F0502020204030204" pitchFamily="34" charset="0"/>
                        </a:rPr>
                        <a:t>EDF Energy plc</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5000&amp;+</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1,105,791,940</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very complex</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5090">
                <a:tc>
                  <a:txBody>
                    <a:bodyPr/>
                    <a:lstStyle/>
                    <a:p>
                      <a:pPr algn="l" fontAlgn="b"/>
                      <a:r>
                        <a:rPr lang="en-GB" sz="1500" b="1" i="0" u="none" strike="noStrike">
                          <a:solidFill>
                            <a:srgbClr val="000000"/>
                          </a:solidFill>
                          <a:effectLst/>
                          <a:latin typeface="Calibri" panose="020F0502020204030204" pitchFamily="34" charset="0"/>
                        </a:rPr>
                        <a:t> </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500" b="1" i="0" u="none" strike="noStrike">
                          <a:solidFill>
                            <a:srgbClr val="000000"/>
                          </a:solidFill>
                          <a:effectLst/>
                          <a:latin typeface="Calibri" panose="020F0502020204030204" pitchFamily="34" charset="0"/>
                        </a:rPr>
                        <a:t>Diageo Finance Plc</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500" b="1" i="0" u="none" strike="noStrike">
                          <a:solidFill>
                            <a:srgbClr val="000000"/>
                          </a:solidFill>
                          <a:effectLst/>
                          <a:latin typeface="Calibri" panose="020F0502020204030204" pitchFamily="34" charset="0"/>
                        </a:rPr>
                        <a:t>N/A</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500" b="1" i="0" u="none" strike="noStrike">
                          <a:solidFill>
                            <a:srgbClr val="000000"/>
                          </a:solidFill>
                          <a:effectLst/>
                          <a:latin typeface="Calibri" panose="020F0502020204030204" pitchFamily="34" charset="0"/>
                        </a:rPr>
                        <a:t>1,051,709,900</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500" b="1" i="0" u="none" strike="noStrike">
                          <a:solidFill>
                            <a:srgbClr val="000000"/>
                          </a:solidFill>
                          <a:effectLst/>
                          <a:latin typeface="Calibri" panose="020F0502020204030204" pitchFamily="34" charset="0"/>
                        </a:rPr>
                        <a:t>very complex</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5090">
                <a:tc>
                  <a:txBody>
                    <a:bodyPr/>
                    <a:lstStyle/>
                    <a:p>
                      <a:pPr algn="l" fontAlgn="b"/>
                      <a:r>
                        <a:rPr lang="en-GB" sz="1500" b="1" i="0" u="none" strike="noStrike">
                          <a:solidFill>
                            <a:srgbClr val="000000"/>
                          </a:solidFill>
                          <a:effectLst/>
                          <a:latin typeface="Calibri" panose="020F0502020204030204" pitchFamily="34" charset="0"/>
                        </a:rPr>
                        <a:t>For ref: Top 5 in 2011</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500" b="1" i="0" u="none" strike="noStrike">
                          <a:solidFill>
                            <a:srgbClr val="000000"/>
                          </a:solidFill>
                          <a:effectLst/>
                          <a:latin typeface="Calibri" panose="020F0502020204030204" pitchFamily="34" charset="0"/>
                        </a:rPr>
                        <a:t>IHS Group Holdings Ltd</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500" b="1" i="0" u="none" strike="noStrike">
                          <a:solidFill>
                            <a:srgbClr val="000000"/>
                          </a:solidFill>
                          <a:effectLst/>
                          <a:latin typeface="Calibri" panose="020F0502020204030204" pitchFamily="34" charset="0"/>
                        </a:rPr>
                        <a:t>10-19</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500" b="1" i="0" u="none" strike="noStrike">
                          <a:solidFill>
                            <a:srgbClr val="000000"/>
                          </a:solidFill>
                          <a:effectLst/>
                          <a:latin typeface="Calibri" panose="020F0502020204030204" pitchFamily="34" charset="0"/>
                        </a:rPr>
                        <a:t>37,692,512,233</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500" b="1" i="0" u="none" strike="noStrike" dirty="0" smtClean="0">
                          <a:solidFill>
                            <a:srgbClr val="FF0000"/>
                          </a:solidFill>
                          <a:effectLst/>
                          <a:latin typeface="Calibri" panose="020F0502020204030204" pitchFamily="34" charset="0"/>
                        </a:rPr>
                        <a:t>ANOMALY</a:t>
                      </a:r>
                      <a:endParaRPr lang="en-GB" sz="1500" b="1" i="0" u="none" strike="noStrike" dirty="0">
                        <a:solidFill>
                          <a:srgbClr val="FF0000"/>
                        </a:solidFill>
                        <a:effectLst/>
                        <a:latin typeface="Calibri" panose="020F0502020204030204" pitchFamily="34" charset="0"/>
                      </a:endParaRP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5090">
                <a:tc>
                  <a:txBody>
                    <a:bodyPr/>
                    <a:lstStyle/>
                    <a:p>
                      <a:pPr algn="l" fontAlgn="b"/>
                      <a:r>
                        <a:rPr lang="en-GB" sz="1500" b="1" i="0" u="none" strike="noStrike">
                          <a:solidFill>
                            <a:srgbClr val="000000"/>
                          </a:solidFill>
                          <a:effectLst/>
                          <a:latin typeface="Calibri" panose="020F0502020204030204" pitchFamily="34" charset="0"/>
                        </a:rPr>
                        <a:t> </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500" b="1" i="0" u="none" strike="noStrike">
                          <a:solidFill>
                            <a:srgbClr val="000000"/>
                          </a:solidFill>
                          <a:effectLst/>
                          <a:latin typeface="Calibri" panose="020F0502020204030204" pitchFamily="34" charset="0"/>
                        </a:rPr>
                        <a:t>BP International Ltd</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5-9</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11,254,317,000</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very complex</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5090">
                <a:tc>
                  <a:txBody>
                    <a:bodyPr/>
                    <a:lstStyle/>
                    <a:p>
                      <a:pPr algn="l" fontAlgn="b"/>
                      <a:r>
                        <a:rPr lang="en-GB" sz="1500" b="1" i="0" u="none" strike="noStrike">
                          <a:solidFill>
                            <a:srgbClr val="000000"/>
                          </a:solidFill>
                          <a:effectLst/>
                          <a:latin typeface="Calibri" panose="020F0502020204030204" pitchFamily="34" charset="0"/>
                        </a:rPr>
                        <a:t> </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500" b="1" i="0" u="none" strike="noStrike">
                          <a:solidFill>
                            <a:srgbClr val="000000"/>
                          </a:solidFill>
                          <a:effectLst/>
                          <a:latin typeface="Calibri" panose="020F0502020204030204" pitchFamily="34" charset="0"/>
                        </a:rPr>
                        <a:t>WPP Finance Company Ltd</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N/A</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4,172,718,542</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very complex</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5090">
                <a:tc>
                  <a:txBody>
                    <a:bodyPr/>
                    <a:lstStyle/>
                    <a:p>
                      <a:pPr algn="l" fontAlgn="b"/>
                      <a:r>
                        <a:rPr lang="en-GB" sz="1500" b="1" i="0" u="none" strike="noStrike">
                          <a:solidFill>
                            <a:srgbClr val="000000"/>
                          </a:solidFill>
                          <a:effectLst/>
                          <a:latin typeface="Calibri" panose="020F0502020204030204" pitchFamily="34" charset="0"/>
                        </a:rPr>
                        <a:t> </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500" b="1" i="0" u="none" strike="noStrike">
                          <a:solidFill>
                            <a:srgbClr val="000000"/>
                          </a:solidFill>
                          <a:effectLst/>
                          <a:latin typeface="Calibri" panose="020F0502020204030204" pitchFamily="34" charset="0"/>
                        </a:rPr>
                        <a:t>Vodafone Finance Ltd</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N/A</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4,031,330,009</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very complex</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5090">
                <a:tc>
                  <a:txBody>
                    <a:bodyPr/>
                    <a:lstStyle/>
                    <a:p>
                      <a:pPr algn="l" fontAlgn="b"/>
                      <a:r>
                        <a:rPr lang="en-GB" sz="1500" b="1" i="0" u="none" strike="noStrike">
                          <a:solidFill>
                            <a:srgbClr val="000000"/>
                          </a:solidFill>
                          <a:effectLst/>
                          <a:latin typeface="Calibri" panose="020F0502020204030204" pitchFamily="34" charset="0"/>
                        </a:rPr>
                        <a:t> </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500" b="1" i="0" u="none" strike="noStrike">
                          <a:solidFill>
                            <a:srgbClr val="000000"/>
                          </a:solidFill>
                          <a:effectLst/>
                          <a:latin typeface="Calibri" panose="020F0502020204030204" pitchFamily="34" charset="0"/>
                        </a:rPr>
                        <a:t>Network Rail Infrastructure Fin.</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500" b="1" i="0" u="none" strike="noStrike">
                          <a:solidFill>
                            <a:srgbClr val="000000"/>
                          </a:solidFill>
                          <a:effectLst/>
                          <a:latin typeface="Calibri" panose="020F0502020204030204" pitchFamily="34" charset="0"/>
                        </a:rPr>
                        <a:t>N/A</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500" b="1" i="0" u="none" strike="noStrike">
                          <a:solidFill>
                            <a:srgbClr val="000000"/>
                          </a:solidFill>
                          <a:effectLst/>
                          <a:latin typeface="Calibri" panose="020F0502020204030204" pitchFamily="34" charset="0"/>
                        </a:rPr>
                        <a:t>2,428,934,600</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500" b="1" i="0" u="none" strike="noStrike">
                          <a:solidFill>
                            <a:srgbClr val="000000"/>
                          </a:solidFill>
                          <a:effectLst/>
                          <a:latin typeface="Calibri" panose="020F0502020204030204" pitchFamily="34" charset="0"/>
                        </a:rPr>
                        <a:t>Independent</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5090">
                <a:tc>
                  <a:txBody>
                    <a:bodyPr/>
                    <a:lstStyle/>
                    <a:p>
                      <a:pPr algn="l" fontAlgn="b"/>
                      <a:r>
                        <a:rPr lang="en-GB" sz="1500" b="1" i="0" u="none" strike="noStrike">
                          <a:solidFill>
                            <a:srgbClr val="000000"/>
                          </a:solidFill>
                          <a:effectLst/>
                          <a:latin typeface="Calibri" panose="020F0502020204030204" pitchFamily="34" charset="0"/>
                        </a:rPr>
                        <a:t>…and Top 3 2009</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500" b="1" i="0" u="none" strike="noStrike">
                          <a:solidFill>
                            <a:srgbClr val="000000"/>
                          </a:solidFill>
                          <a:effectLst/>
                          <a:latin typeface="Calibri" panose="020F0502020204030204" pitchFamily="34" charset="0"/>
                        </a:rPr>
                        <a:t>Techtronic Industries (UK) Ltd</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500" b="1" i="0" u="none" strike="noStrike">
                          <a:solidFill>
                            <a:srgbClr val="000000"/>
                          </a:solidFill>
                          <a:effectLst/>
                          <a:latin typeface="Calibri" panose="020F0502020204030204" pitchFamily="34" charset="0"/>
                        </a:rPr>
                        <a:t>100-199</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500" b="1" i="0" u="none" strike="noStrike">
                          <a:solidFill>
                            <a:srgbClr val="000000"/>
                          </a:solidFill>
                          <a:effectLst/>
                          <a:latin typeface="Calibri" panose="020F0502020204030204" pitchFamily="34" charset="0"/>
                        </a:rPr>
                        <a:t>4,974,349,723</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500" b="1" i="0" u="none" strike="noStrike">
                          <a:solidFill>
                            <a:srgbClr val="000000"/>
                          </a:solidFill>
                          <a:effectLst/>
                          <a:latin typeface="Calibri" panose="020F0502020204030204" pitchFamily="34" charset="0"/>
                        </a:rPr>
                        <a:t>very complex</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5090">
                <a:tc>
                  <a:txBody>
                    <a:bodyPr/>
                    <a:lstStyle/>
                    <a:p>
                      <a:pPr algn="l" fontAlgn="b"/>
                      <a:r>
                        <a:rPr lang="en-GB" sz="1500" b="1" i="0" u="none" strike="noStrike">
                          <a:solidFill>
                            <a:srgbClr val="000000"/>
                          </a:solidFill>
                          <a:effectLst/>
                          <a:latin typeface="Calibri" panose="020F0502020204030204" pitchFamily="34" charset="0"/>
                        </a:rPr>
                        <a:t> </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500" b="1" i="0" u="none" strike="noStrike">
                          <a:solidFill>
                            <a:srgbClr val="000000"/>
                          </a:solidFill>
                          <a:effectLst/>
                          <a:latin typeface="Calibri" panose="020F0502020204030204" pitchFamily="34" charset="0"/>
                        </a:rPr>
                        <a:t>BP International Ltd</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5-9</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3,834,880,600</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GB" sz="1500" b="1" i="0" u="none" strike="noStrike">
                          <a:solidFill>
                            <a:srgbClr val="000000"/>
                          </a:solidFill>
                          <a:effectLst/>
                          <a:latin typeface="Calibri" panose="020F0502020204030204" pitchFamily="34" charset="0"/>
                        </a:rPr>
                        <a:t>very complex</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5090">
                <a:tc>
                  <a:txBody>
                    <a:bodyPr/>
                    <a:lstStyle/>
                    <a:p>
                      <a:pPr algn="l" fontAlgn="b"/>
                      <a:r>
                        <a:rPr lang="en-GB" sz="1500" b="1" i="0" u="none" strike="noStrike">
                          <a:solidFill>
                            <a:srgbClr val="000000"/>
                          </a:solidFill>
                          <a:effectLst/>
                          <a:latin typeface="Calibri" panose="020F0502020204030204" pitchFamily="34" charset="0"/>
                        </a:rPr>
                        <a:t> </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500" b="1" i="0" u="none" strike="noStrike">
                          <a:solidFill>
                            <a:srgbClr val="000000"/>
                          </a:solidFill>
                          <a:effectLst/>
                          <a:latin typeface="Calibri" panose="020F0502020204030204" pitchFamily="34" charset="0"/>
                        </a:rPr>
                        <a:t>WPP Finance Company Ltd</a:t>
                      </a:r>
                    </a:p>
                  </a:txBody>
                  <a:tcPr marL="9110" marR="9110" marT="911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500" b="1" i="0" u="none" strike="noStrike">
                          <a:solidFill>
                            <a:srgbClr val="000000"/>
                          </a:solidFill>
                          <a:effectLst/>
                          <a:latin typeface="Calibri" panose="020F0502020204030204" pitchFamily="34" charset="0"/>
                        </a:rPr>
                        <a:t>N/A</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500" b="1" i="0" u="none" strike="noStrike">
                          <a:solidFill>
                            <a:srgbClr val="000000"/>
                          </a:solidFill>
                          <a:effectLst/>
                          <a:latin typeface="Calibri" panose="020F0502020204030204" pitchFamily="34" charset="0"/>
                        </a:rPr>
                        <a:t>3,271,054,851</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500" b="1" i="0" u="none" strike="noStrike">
                          <a:solidFill>
                            <a:srgbClr val="000000"/>
                          </a:solidFill>
                          <a:effectLst/>
                          <a:latin typeface="Calibri" panose="020F0502020204030204" pitchFamily="34" charset="0"/>
                        </a:rPr>
                        <a:t>very complex</a:t>
                      </a:r>
                    </a:p>
                  </a:txBody>
                  <a:tcPr marL="9110" marR="9110" marT="911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5090">
                <a:tc>
                  <a:txBody>
                    <a:bodyPr/>
                    <a:lstStyle/>
                    <a:p>
                      <a:pPr algn="l" fontAlgn="b"/>
                      <a:endParaRPr lang="en-GB" sz="1500" b="1" i="0" u="none" strike="noStrike">
                        <a:solidFill>
                          <a:srgbClr val="000000"/>
                        </a:solidFill>
                        <a:effectLst/>
                        <a:latin typeface="Calibri" panose="020F0502020204030204" pitchFamily="34" charset="0"/>
                      </a:endParaRPr>
                    </a:p>
                  </a:txBody>
                  <a:tcPr marL="9110" marR="9110" marT="91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500" b="1" i="0" u="none" strike="noStrike">
                        <a:solidFill>
                          <a:srgbClr val="000000"/>
                        </a:solidFill>
                        <a:effectLst/>
                        <a:latin typeface="Calibri" panose="020F0502020204030204" pitchFamily="34" charset="0"/>
                      </a:endParaRPr>
                    </a:p>
                  </a:txBody>
                  <a:tcPr marL="9110" marR="9110" marT="91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500" b="1" i="0" u="none" strike="noStrike">
                        <a:solidFill>
                          <a:srgbClr val="000000"/>
                        </a:solidFill>
                        <a:effectLst/>
                        <a:latin typeface="Calibri" panose="020F0502020204030204" pitchFamily="34" charset="0"/>
                      </a:endParaRPr>
                    </a:p>
                  </a:txBody>
                  <a:tcPr marL="9110" marR="9110" marT="91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500" b="1" i="0" u="none" strike="noStrike">
                        <a:solidFill>
                          <a:srgbClr val="000000"/>
                        </a:solidFill>
                        <a:effectLst/>
                        <a:latin typeface="Calibri" panose="020F0502020204030204" pitchFamily="34" charset="0"/>
                      </a:endParaRPr>
                    </a:p>
                  </a:txBody>
                  <a:tcPr marL="9110" marR="9110" marT="91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500" b="1" i="0" u="none" strike="noStrike">
                        <a:solidFill>
                          <a:srgbClr val="000000"/>
                        </a:solidFill>
                        <a:effectLst/>
                        <a:latin typeface="Calibri" panose="020F0502020204030204" pitchFamily="34" charset="0"/>
                      </a:endParaRPr>
                    </a:p>
                  </a:txBody>
                  <a:tcPr marL="9110" marR="9110" marT="9110" marB="0" anchor="b">
                    <a:lnL>
                      <a:noFill/>
                    </a:lnL>
                    <a:lnR>
                      <a:noFill/>
                    </a:lnR>
                    <a:lnT w="6350" cap="flat" cmpd="sng" algn="ctr">
                      <a:solidFill>
                        <a:srgbClr val="000000"/>
                      </a:solidFill>
                      <a:prstDash val="solid"/>
                      <a:round/>
                      <a:headEnd type="none" w="med" len="med"/>
                      <a:tailEnd type="none" w="med" len="med"/>
                    </a:lnT>
                    <a:lnB>
                      <a:noFill/>
                    </a:lnB>
                  </a:tcPr>
                </a:tc>
              </a:tr>
              <a:tr h="475561">
                <a:tc>
                  <a:txBody>
                    <a:bodyPr/>
                    <a:lstStyle/>
                    <a:p>
                      <a:pPr algn="l" fontAlgn="b"/>
                      <a:r>
                        <a:rPr lang="en-GB" sz="1500" b="1" i="0" u="none" strike="noStrike">
                          <a:solidFill>
                            <a:srgbClr val="FFFFFF"/>
                          </a:solidFill>
                          <a:effectLst/>
                          <a:latin typeface="Calibri" panose="020F0502020204030204" pitchFamily="34" charset="0"/>
                        </a:rPr>
                        <a:t>EXAMPLES OF ANOMALIES</a:t>
                      </a:r>
                    </a:p>
                  </a:txBody>
                  <a:tcPr marL="9110" marR="9110" marT="9110" marB="0" anchor="b">
                    <a:lnL>
                      <a:noFill/>
                    </a:lnL>
                    <a:lnR>
                      <a:noFill/>
                    </a:lnR>
                    <a:lnT>
                      <a:noFill/>
                    </a:lnT>
                    <a:lnB>
                      <a:noFill/>
                    </a:lnB>
                    <a:solidFill>
                      <a:srgbClr val="000000"/>
                    </a:solidFill>
                  </a:tcPr>
                </a:tc>
                <a:tc>
                  <a:txBody>
                    <a:bodyPr/>
                    <a:lstStyle/>
                    <a:p>
                      <a:pPr algn="l" fontAlgn="b"/>
                      <a:r>
                        <a:rPr lang="en-GB" sz="1500" b="1" i="0" u="none" strike="noStrike">
                          <a:solidFill>
                            <a:srgbClr val="FFFFFF"/>
                          </a:solidFill>
                          <a:effectLst/>
                          <a:latin typeface="Calibri" panose="020F0502020204030204" pitchFamily="34" charset="0"/>
                        </a:rPr>
                        <a:t>NAME</a:t>
                      </a:r>
                    </a:p>
                  </a:txBody>
                  <a:tcPr marL="9110" marR="9110" marT="9110" marB="0" anchor="b">
                    <a:lnL>
                      <a:noFill/>
                    </a:lnL>
                    <a:lnR>
                      <a:noFill/>
                    </a:lnR>
                    <a:lnT>
                      <a:noFill/>
                    </a:lnT>
                    <a:lnB>
                      <a:noFill/>
                    </a:lnB>
                    <a:solidFill>
                      <a:srgbClr val="000000"/>
                    </a:solidFill>
                  </a:tcPr>
                </a:tc>
                <a:tc>
                  <a:txBody>
                    <a:bodyPr/>
                    <a:lstStyle/>
                    <a:p>
                      <a:pPr algn="ctr" fontAlgn="b"/>
                      <a:r>
                        <a:rPr lang="en-GB" sz="1500" b="1" i="0" u="none" strike="noStrike">
                          <a:solidFill>
                            <a:srgbClr val="FFFFFF"/>
                          </a:solidFill>
                          <a:effectLst/>
                          <a:latin typeface="Calibri" panose="020F0502020204030204" pitchFamily="34" charset="0"/>
                        </a:rPr>
                        <a:t> </a:t>
                      </a:r>
                    </a:p>
                  </a:txBody>
                  <a:tcPr marL="9110" marR="9110" marT="9110" marB="0" anchor="b">
                    <a:lnL>
                      <a:noFill/>
                    </a:lnL>
                    <a:lnR>
                      <a:noFill/>
                    </a:lnR>
                    <a:lnT>
                      <a:noFill/>
                    </a:lnT>
                    <a:lnB>
                      <a:noFill/>
                    </a:lnB>
                    <a:solidFill>
                      <a:srgbClr val="000000"/>
                    </a:solidFill>
                  </a:tcPr>
                </a:tc>
                <a:tc>
                  <a:txBody>
                    <a:bodyPr/>
                    <a:lstStyle/>
                    <a:p>
                      <a:pPr algn="ctr" fontAlgn="b"/>
                      <a:r>
                        <a:rPr lang="en-GB" sz="1500" b="1" i="0" u="none" strike="noStrike" dirty="0" smtClean="0">
                          <a:solidFill>
                            <a:srgbClr val="FFFFFF"/>
                          </a:solidFill>
                          <a:effectLst/>
                          <a:latin typeface="Calibri" panose="020F0502020204030204" pitchFamily="34" charset="0"/>
                        </a:rPr>
                        <a:t>£</a:t>
                      </a:r>
                      <a:endParaRPr lang="en-GB" sz="1500" b="1" i="0" u="none" strike="noStrike" dirty="0">
                        <a:solidFill>
                          <a:srgbClr val="FFFFFF"/>
                        </a:solidFill>
                        <a:effectLst/>
                        <a:latin typeface="Calibri" panose="020F0502020204030204" pitchFamily="34" charset="0"/>
                      </a:endParaRPr>
                    </a:p>
                  </a:txBody>
                  <a:tcPr marL="9110" marR="9110" marT="9110" marB="0" anchor="b">
                    <a:lnL>
                      <a:noFill/>
                    </a:lnL>
                    <a:lnR>
                      <a:noFill/>
                    </a:lnR>
                    <a:lnT>
                      <a:noFill/>
                    </a:lnT>
                    <a:lnB>
                      <a:noFill/>
                    </a:lnB>
                    <a:solidFill>
                      <a:srgbClr val="000000"/>
                    </a:solidFill>
                  </a:tcPr>
                </a:tc>
                <a:tc>
                  <a:txBody>
                    <a:bodyPr/>
                    <a:lstStyle/>
                    <a:p>
                      <a:pPr algn="ctr" fontAlgn="b"/>
                      <a:endParaRPr lang="en-GB" sz="1500" b="1" i="0" u="none" strike="noStrike">
                        <a:solidFill>
                          <a:srgbClr val="000000"/>
                        </a:solidFill>
                        <a:effectLst/>
                        <a:latin typeface="Calibri" panose="020F0502020204030204" pitchFamily="34" charset="0"/>
                      </a:endParaRPr>
                    </a:p>
                  </a:txBody>
                  <a:tcPr marL="9110" marR="9110" marT="9110" marB="0" anchor="b">
                    <a:lnL>
                      <a:noFill/>
                    </a:lnL>
                    <a:lnR>
                      <a:noFill/>
                    </a:lnR>
                    <a:lnT>
                      <a:noFill/>
                    </a:lnT>
                    <a:lnB>
                      <a:noFill/>
                    </a:lnB>
                  </a:tcPr>
                </a:tc>
              </a:tr>
              <a:tr h="255090">
                <a:tc>
                  <a:txBody>
                    <a:bodyPr/>
                    <a:lstStyle/>
                    <a:p>
                      <a:pPr algn="l" fontAlgn="b"/>
                      <a:r>
                        <a:rPr lang="en-GB" sz="1500" b="1" i="0" u="none" strike="noStrike">
                          <a:solidFill>
                            <a:srgbClr val="000000"/>
                          </a:solidFill>
                          <a:effectLst/>
                          <a:latin typeface="Calibri" panose="020F0502020204030204" pitchFamily="34" charset="0"/>
                        </a:rPr>
                        <a:t>CASH:</a:t>
                      </a:r>
                    </a:p>
                  </a:txBody>
                  <a:tcPr marL="9110" marR="9110" marT="911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500" b="1" i="0" u="none" strike="noStrike">
                          <a:solidFill>
                            <a:srgbClr val="000000"/>
                          </a:solidFill>
                          <a:effectLst/>
                          <a:latin typeface="Calibri" panose="020F0502020204030204" pitchFamily="34" charset="0"/>
                        </a:rPr>
                        <a:t>Nuclear liabilities fund ltd</a:t>
                      </a:r>
                    </a:p>
                  </a:txBody>
                  <a:tcPr marL="9110" marR="9110" marT="91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500" b="1" i="0" u="none" strike="noStrike">
                        <a:solidFill>
                          <a:srgbClr val="000000"/>
                        </a:solidFill>
                        <a:effectLst/>
                        <a:latin typeface="Calibri" panose="020F0502020204030204" pitchFamily="34" charset="0"/>
                      </a:endParaRPr>
                    </a:p>
                  </a:txBody>
                  <a:tcPr marL="9110" marR="9110" marT="91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500" b="1" i="0" u="none" strike="noStrike">
                          <a:solidFill>
                            <a:srgbClr val="000000"/>
                          </a:solidFill>
                          <a:effectLst/>
                          <a:latin typeface="Calibri" panose="020F0502020204030204" pitchFamily="34" charset="0"/>
                        </a:rPr>
                        <a:t>8,178,000,000,000</a:t>
                      </a:r>
                    </a:p>
                  </a:txBody>
                  <a:tcPr marL="9110" marR="9110" marT="911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500" b="1" i="0" u="none" strike="noStrike">
                          <a:solidFill>
                            <a:srgbClr val="000000"/>
                          </a:solidFill>
                          <a:effectLst/>
                          <a:latin typeface="Calibri" panose="020F0502020204030204" pitchFamily="34" charset="0"/>
                        </a:rPr>
                        <a:t>  £8 trillion!</a:t>
                      </a:r>
                    </a:p>
                  </a:txBody>
                  <a:tcPr marL="9110" marR="9110" marT="9110" marB="0" anchor="b">
                    <a:lnL w="6350" cap="flat" cmpd="sng" algn="ctr">
                      <a:solidFill>
                        <a:srgbClr val="000000"/>
                      </a:solidFill>
                      <a:prstDash val="solid"/>
                      <a:round/>
                      <a:headEnd type="none" w="med" len="med"/>
                      <a:tailEnd type="none" w="med" len="med"/>
                    </a:lnL>
                    <a:lnR>
                      <a:noFill/>
                    </a:lnR>
                    <a:lnT>
                      <a:noFill/>
                    </a:lnT>
                    <a:lnB>
                      <a:noFill/>
                    </a:lnB>
                  </a:tcPr>
                </a:tc>
              </a:tr>
              <a:tr h="255090">
                <a:tc>
                  <a:txBody>
                    <a:bodyPr/>
                    <a:lstStyle/>
                    <a:p>
                      <a:pPr algn="l" fontAlgn="b"/>
                      <a:r>
                        <a:rPr lang="en-GB" sz="1500" b="1" i="0" u="none" strike="noStrike" dirty="0">
                          <a:solidFill>
                            <a:srgbClr val="000000"/>
                          </a:solidFill>
                          <a:effectLst/>
                          <a:latin typeface="Calibri" panose="020F0502020204030204" pitchFamily="34" charset="0"/>
                        </a:rPr>
                        <a:t>CAPEX:</a:t>
                      </a:r>
                    </a:p>
                  </a:txBody>
                  <a:tcPr marL="9110" marR="9110" marT="91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500" b="1" i="0" u="none" strike="noStrike">
                          <a:solidFill>
                            <a:srgbClr val="000000"/>
                          </a:solidFill>
                          <a:effectLst/>
                          <a:latin typeface="Calibri" panose="020F0502020204030204" pitchFamily="34" charset="0"/>
                        </a:rPr>
                        <a:t>Bow Bells House Ltd Partnership</a:t>
                      </a:r>
                    </a:p>
                  </a:txBody>
                  <a:tcPr marL="9110" marR="9110" marT="91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500" b="1" i="0" u="none" strike="noStrike">
                          <a:solidFill>
                            <a:srgbClr val="000000"/>
                          </a:solidFill>
                          <a:effectLst/>
                          <a:latin typeface="Calibri" panose="020F0502020204030204" pitchFamily="34" charset="0"/>
                        </a:rPr>
                        <a:t> </a:t>
                      </a:r>
                    </a:p>
                  </a:txBody>
                  <a:tcPr marL="9110" marR="9110" marT="91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500" b="1" i="0" u="none" strike="noStrike">
                          <a:solidFill>
                            <a:srgbClr val="000000"/>
                          </a:solidFill>
                          <a:effectLst/>
                          <a:latin typeface="Calibri" panose="020F0502020204030204" pitchFamily="34" charset="0"/>
                        </a:rPr>
                        <a:t>53,553,514,092</a:t>
                      </a:r>
                    </a:p>
                  </a:txBody>
                  <a:tcPr marL="9110" marR="9110" marT="91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500" b="1" i="0" u="none" strike="noStrike" dirty="0">
                        <a:solidFill>
                          <a:srgbClr val="000000"/>
                        </a:solidFill>
                        <a:effectLst/>
                        <a:latin typeface="Calibri" panose="020F0502020204030204" pitchFamily="34" charset="0"/>
                      </a:endParaRPr>
                    </a:p>
                  </a:txBody>
                  <a:tcPr marL="9110" marR="9110" marT="9110"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20242788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600" noProof="0" dirty="0" smtClean="0"/>
              <a:t>Summary-2: underlying data for the overall analytical universe</a:t>
            </a:r>
            <a:br>
              <a:rPr lang="en-GB" sz="1600" noProof="0" dirty="0" smtClean="0"/>
            </a:br>
            <a:r>
              <a:rPr lang="en-GB" sz="1600" dirty="0"/>
              <a:t/>
            </a:r>
            <a:br>
              <a:rPr lang="en-GB" sz="1600" dirty="0"/>
            </a:br>
            <a:r>
              <a:rPr lang="en-GB" sz="1600" dirty="0" smtClean="0"/>
              <a:t>         - data used for time trends</a:t>
            </a:r>
            <a:endParaRPr lang="en-GB" sz="1600" noProof="0" dirty="0"/>
          </a:p>
        </p:txBody>
      </p:sp>
      <p:pic>
        <p:nvPicPr>
          <p:cNvPr id="103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458394"/>
            <a:ext cx="8685213" cy="494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7193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noProof="0" dirty="0" smtClean="0"/>
              <a:t>A combination of desk and field research should be undertaken to:</a:t>
            </a:r>
          </a:p>
          <a:p>
            <a:r>
              <a:rPr lang="en-GB" noProof="0" dirty="0"/>
              <a:t>C</a:t>
            </a:r>
            <a:r>
              <a:rPr lang="en-GB" noProof="0" dirty="0" smtClean="0"/>
              <a:t>onfirm we are not missing legitimate aspects of the behaviour peculiar to that cohort</a:t>
            </a:r>
          </a:p>
          <a:p>
            <a:r>
              <a:rPr lang="en-GB" noProof="0" dirty="0"/>
              <a:t>D</a:t>
            </a:r>
            <a:r>
              <a:rPr lang="en-GB" noProof="0" dirty="0" smtClean="0"/>
              <a:t>elve deeper into the likely reasons for the behaviours.</a:t>
            </a:r>
          </a:p>
          <a:p>
            <a:pPr marL="0" indent="0">
              <a:buNone/>
            </a:pPr>
            <a:r>
              <a:rPr lang="en-GB" noProof="0" dirty="0" smtClean="0"/>
              <a:t>We would thus take the preceding analysis to a more granular level: in </a:t>
            </a:r>
            <a:r>
              <a:rPr lang="en-GB" noProof="0" dirty="0"/>
              <a:t>particular, we should recognize that for this cohort, intangibles (as opposed to tangible </a:t>
            </a:r>
            <a:r>
              <a:rPr lang="en-GB" noProof="0" dirty="0" smtClean="0"/>
              <a:t>assets only) </a:t>
            </a:r>
            <a:r>
              <a:rPr lang="en-GB" noProof="0" dirty="0"/>
              <a:t>could represent an important quantum of investment, which may well have increased in the period and could possibly make up for the dip in intangible assets:</a:t>
            </a:r>
          </a:p>
          <a:p>
            <a:r>
              <a:rPr lang="en-GB" noProof="0" dirty="0"/>
              <a:t>Goodwill on acquisitions</a:t>
            </a:r>
          </a:p>
          <a:p>
            <a:r>
              <a:rPr lang="en-GB" noProof="0" dirty="0"/>
              <a:t>Capitalised R&amp;D</a:t>
            </a:r>
          </a:p>
          <a:p>
            <a:r>
              <a:rPr lang="en-GB" noProof="0" dirty="0"/>
              <a:t>Patents, Brand value, </a:t>
            </a:r>
            <a:r>
              <a:rPr lang="en-GB" noProof="0" dirty="0" smtClean="0"/>
              <a:t>etc.</a:t>
            </a:r>
          </a:p>
          <a:p>
            <a:pPr marL="0" indent="0">
              <a:buNone/>
            </a:pPr>
            <a:r>
              <a:rPr lang="en-GB" noProof="0" dirty="0" smtClean="0"/>
              <a:t>Liabilities could also usefully be split into working capital debt and long-term debt, in case this reveals differentiated patterns.</a:t>
            </a:r>
            <a:endParaRPr lang="en-GB" noProof="0" dirty="0"/>
          </a:p>
        </p:txBody>
      </p:sp>
      <p:sp>
        <p:nvSpPr>
          <p:cNvPr id="3" name="Title 2"/>
          <p:cNvSpPr>
            <a:spLocks noGrp="1"/>
          </p:cNvSpPr>
          <p:nvPr>
            <p:ph type="title"/>
          </p:nvPr>
        </p:nvSpPr>
        <p:spPr/>
        <p:txBody>
          <a:bodyPr/>
          <a:lstStyle/>
          <a:p>
            <a:r>
              <a:rPr lang="en-GB" sz="1800" noProof="0" dirty="0" smtClean="0"/>
              <a:t>Potential next steps: focussing on the “apparently </a:t>
            </a:r>
            <a:r>
              <a:rPr lang="en-GB" sz="1800" noProof="0" dirty="0" smtClean="0"/>
              <a:t>ineffective” </a:t>
            </a:r>
            <a:r>
              <a:rPr lang="en-GB" sz="1800" noProof="0" dirty="0" smtClean="0"/>
              <a:t/>
            </a:r>
            <a:br>
              <a:rPr lang="en-GB" sz="1800" noProof="0" dirty="0" smtClean="0"/>
            </a:br>
            <a:r>
              <a:rPr lang="en-GB" sz="1800" noProof="0" dirty="0" smtClean="0"/>
              <a:t>sub-cohort within the </a:t>
            </a:r>
            <a:r>
              <a:rPr lang="en-GB" sz="1800" noProof="0" dirty="0" smtClean="0"/>
              <a:t>large, complex group </a:t>
            </a:r>
            <a:r>
              <a:rPr lang="en-GB" sz="1800" noProof="0" dirty="0" smtClean="0"/>
              <a:t>segment</a:t>
            </a:r>
            <a:endParaRPr lang="en-GB" sz="1800" noProof="0" dirty="0"/>
          </a:p>
        </p:txBody>
      </p:sp>
    </p:spTree>
    <p:extLst>
      <p:ext uri="{BB962C8B-B14F-4D97-AF65-F5344CB8AC3E}">
        <p14:creationId xmlns:p14="http://schemas.microsoft.com/office/powerpoint/2010/main" val="3405986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noProof="0" dirty="0" smtClean="0"/>
              <a:t>Who are the top UK firms/groups, which simultaneously combine: </a:t>
            </a:r>
          </a:p>
          <a:p>
            <a:r>
              <a:rPr lang="en-GB" noProof="0" dirty="0" smtClean="0"/>
              <a:t>Very high (and increasing) cash balances (say &gt;£10m), with </a:t>
            </a:r>
          </a:p>
          <a:p>
            <a:r>
              <a:rPr lang="en-GB" noProof="0" dirty="0" smtClean="0"/>
              <a:t>High (and increasing) debt, </a:t>
            </a:r>
          </a:p>
          <a:p>
            <a:r>
              <a:rPr lang="en-GB" noProof="0" dirty="0" smtClean="0"/>
              <a:t>…but the cash exceeds the debt significantly, </a:t>
            </a:r>
          </a:p>
          <a:p>
            <a:r>
              <a:rPr lang="en-GB" noProof="0" dirty="0" smtClean="0"/>
              <a:t>And the cash represents a higher-than-normal % of sales,</a:t>
            </a:r>
          </a:p>
          <a:p>
            <a:r>
              <a:rPr lang="en-GB" noProof="0" dirty="0" smtClean="0"/>
              <a:t>And we simultaneously observe a negative investment profile? </a:t>
            </a:r>
          </a:p>
          <a:p>
            <a:pPr marL="0" indent="0">
              <a:buNone/>
            </a:pPr>
            <a:r>
              <a:rPr lang="en-GB" noProof="0" dirty="0" smtClean="0"/>
              <a:t>There will only be a relatively small number of them, and patterns may emerge from a close examination of their actual identities and of the industry sectors they populate, ideally combined with some field research:</a:t>
            </a:r>
          </a:p>
          <a:p>
            <a:r>
              <a:rPr lang="en-GB" noProof="0" dirty="0" smtClean="0"/>
              <a:t>Providing clues as to the likely reasons for the choices made</a:t>
            </a:r>
          </a:p>
          <a:p>
            <a:r>
              <a:rPr lang="en-GB" noProof="0" dirty="0" smtClean="0"/>
              <a:t>For example, M&amp;A activity has been notoriously down since 2008; would a return to normal levels account for the investment gap, and for the cash build-up?</a:t>
            </a:r>
          </a:p>
          <a:p>
            <a:r>
              <a:rPr lang="en-GB" noProof="0" dirty="0" smtClean="0"/>
              <a:t>Is it not rational for groups to load up on cheap debt now, while it is available?</a:t>
            </a:r>
          </a:p>
          <a:p>
            <a:endParaRPr lang="en-GB" noProof="0" dirty="0"/>
          </a:p>
        </p:txBody>
      </p:sp>
      <p:sp>
        <p:nvSpPr>
          <p:cNvPr id="3" name="Title 2"/>
          <p:cNvSpPr>
            <a:spLocks noGrp="1"/>
          </p:cNvSpPr>
          <p:nvPr>
            <p:ph type="title"/>
          </p:nvPr>
        </p:nvSpPr>
        <p:spPr/>
        <p:txBody>
          <a:bodyPr/>
          <a:lstStyle/>
          <a:p>
            <a:r>
              <a:rPr lang="en-GB" sz="2000" noProof="0" dirty="0" smtClean="0"/>
              <a:t>Going to the fully granular level, for both field and desk research</a:t>
            </a:r>
            <a:endParaRPr lang="en-GB" sz="2000" noProof="0" dirty="0"/>
          </a:p>
        </p:txBody>
      </p:sp>
    </p:spTree>
    <p:extLst>
      <p:ext uri="{BB962C8B-B14F-4D97-AF65-F5344CB8AC3E}">
        <p14:creationId xmlns:p14="http://schemas.microsoft.com/office/powerpoint/2010/main" val="1474942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GB" b="1" dirty="0" smtClean="0"/>
          </a:p>
          <a:p>
            <a:pPr algn="ctr"/>
            <a:endParaRPr lang="en-GB" b="1" dirty="0"/>
          </a:p>
          <a:p>
            <a:pPr algn="ctr"/>
            <a:endParaRPr lang="en-GB" b="1" dirty="0" smtClean="0"/>
          </a:p>
          <a:p>
            <a:pPr algn="ctr"/>
            <a:endParaRPr lang="en-GB" b="1" dirty="0"/>
          </a:p>
          <a:p>
            <a:pPr marL="0" indent="0" algn="ctr">
              <a:buNone/>
            </a:pPr>
            <a:r>
              <a:rPr lang="en-GB" sz="2400" b="1" dirty="0" smtClean="0"/>
              <a:t>The following slides (44-59) are appendices</a:t>
            </a:r>
            <a:r>
              <a:rPr lang="en-GB" sz="2400" b="1" smtClean="0"/>
              <a:t>, </a:t>
            </a:r>
          </a:p>
          <a:p>
            <a:pPr marL="0" indent="0" algn="ctr">
              <a:buNone/>
            </a:pPr>
            <a:r>
              <a:rPr lang="en-GB" sz="2400" b="1" smtClean="0"/>
              <a:t>containing </a:t>
            </a:r>
            <a:r>
              <a:rPr lang="en-GB" sz="2400" b="1" dirty="0" smtClean="0"/>
              <a:t>more background data to the main results.</a:t>
            </a:r>
            <a:endParaRPr lang="en-GB" sz="2400" b="1" dirty="0"/>
          </a:p>
        </p:txBody>
      </p:sp>
      <p:sp>
        <p:nvSpPr>
          <p:cNvPr id="3" name="Title 2"/>
          <p:cNvSpPr>
            <a:spLocks noGrp="1"/>
          </p:cNvSpPr>
          <p:nvPr>
            <p:ph type="title"/>
          </p:nvPr>
        </p:nvSpPr>
        <p:spPr/>
        <p:txBody>
          <a:bodyPr/>
          <a:lstStyle/>
          <a:p>
            <a:r>
              <a:rPr lang="en-GB" noProof="0" dirty="0" smtClean="0">
                <a:solidFill>
                  <a:srgbClr val="FF0000"/>
                </a:solidFill>
              </a:rPr>
              <a:t>Appendices</a:t>
            </a:r>
            <a:endParaRPr lang="en-GB" noProof="0" dirty="0">
              <a:solidFill>
                <a:srgbClr val="FF0000"/>
              </a:solidFill>
            </a:endParaRPr>
          </a:p>
        </p:txBody>
      </p:sp>
    </p:spTree>
    <p:extLst>
      <p:ext uri="{BB962C8B-B14F-4D97-AF65-F5344CB8AC3E}">
        <p14:creationId xmlns:p14="http://schemas.microsoft.com/office/powerpoint/2010/main" val="23241290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1098549" y="225425"/>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600" dirty="0" smtClean="0"/>
              <a:t>List of the largest cash-balances, across PNFC - 2013</a:t>
            </a:r>
          </a:p>
          <a:p>
            <a:endParaRPr lang="en-GB" sz="1400" dirty="0"/>
          </a:p>
          <a:p>
            <a:r>
              <a:rPr lang="en-GB" sz="1400" dirty="0" smtClean="0"/>
              <a:t>Many unknown-size at the top – these are specialised “piggybank” subsidiaries of complex groups</a:t>
            </a:r>
            <a:endParaRPr lang="en-GB" sz="1400" dirty="0"/>
          </a:p>
        </p:txBody>
      </p:sp>
      <p:pic>
        <p:nvPicPr>
          <p:cNvPr id="11265"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5227" y="1368425"/>
            <a:ext cx="7911958"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372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1140113" y="239280"/>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600" dirty="0" smtClean="0"/>
              <a:t>Continued…</a:t>
            </a:r>
            <a:endParaRPr lang="en-GB" sz="1600" dirty="0"/>
          </a:p>
        </p:txBody>
      </p:sp>
      <p:pic>
        <p:nvPicPr>
          <p:cNvPr id="12289"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0133" y="1368425"/>
            <a:ext cx="8062147"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041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1140113" y="239280"/>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600" dirty="0" smtClean="0"/>
              <a:t>Continued…</a:t>
            </a:r>
            <a:endParaRPr lang="en-GB" sz="1600" dirty="0"/>
          </a:p>
        </p:txBody>
      </p:sp>
      <p:pic>
        <p:nvPicPr>
          <p:cNvPr id="13313"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5227" y="1368425"/>
            <a:ext cx="7911958"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4317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1140113" y="239280"/>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600" dirty="0" smtClean="0">
                <a:solidFill>
                  <a:srgbClr val="0070C0"/>
                </a:solidFill>
              </a:rPr>
              <a:t>2011 1/3</a:t>
            </a:r>
            <a:endParaRPr lang="en-GB" sz="1600" dirty="0">
              <a:solidFill>
                <a:srgbClr val="0070C0"/>
              </a:solidFill>
            </a:endParaRP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t> </a:t>
            </a:r>
            <a:endParaRPr lang="fr-FR" dirty="0"/>
          </a:p>
        </p:txBody>
      </p:sp>
      <p:pic>
        <p:nvPicPr>
          <p:cNvPr id="4096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4328" y="1368425"/>
            <a:ext cx="7153756"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0063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1140113" y="239280"/>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600" dirty="0" smtClean="0">
                <a:solidFill>
                  <a:srgbClr val="0070C0"/>
                </a:solidFill>
              </a:rPr>
              <a:t>2011 2/3</a:t>
            </a:r>
            <a:endParaRPr lang="en-GB" sz="1600" dirty="0">
              <a:solidFill>
                <a:srgbClr val="0070C0"/>
              </a:solidFill>
            </a:endParaRP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t> </a:t>
            </a:r>
            <a:endParaRPr lang="fr-FR" dirty="0"/>
          </a:p>
        </p:txBody>
      </p:sp>
      <p:pic>
        <p:nvPicPr>
          <p:cNvPr id="43009"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7085" y="1368425"/>
            <a:ext cx="7588242"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076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1140113" y="239280"/>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600" dirty="0" smtClean="0">
                <a:solidFill>
                  <a:srgbClr val="0070C0"/>
                </a:solidFill>
              </a:rPr>
              <a:t>2011 3/3</a:t>
            </a:r>
            <a:endParaRPr lang="en-GB" sz="1600" dirty="0">
              <a:solidFill>
                <a:srgbClr val="0070C0"/>
              </a:solidFill>
            </a:endParaRP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t> </a:t>
            </a:r>
            <a:endParaRPr lang="fr-FR" dirty="0"/>
          </a:p>
        </p:txBody>
      </p:sp>
      <p:pic>
        <p:nvPicPr>
          <p:cNvPr id="39937"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4328" y="1368425"/>
            <a:ext cx="7153756"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560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9584" y="108882"/>
            <a:ext cx="7815263" cy="1535359"/>
          </a:xfrm>
        </p:spPr>
        <p:txBody>
          <a:bodyPr/>
          <a:lstStyle/>
          <a:p>
            <a:r>
              <a:rPr lang="en-GB" sz="1400" noProof="0" dirty="0" smtClean="0">
                <a:solidFill>
                  <a:srgbClr val="0070C0"/>
                </a:solidFill>
              </a:rPr>
              <a:t>                                                 </a:t>
            </a:r>
            <a:r>
              <a:rPr lang="en-GB" sz="1400" noProof="0" dirty="0" smtClean="0">
                <a:solidFill>
                  <a:srgbClr val="FF0000"/>
                </a:solidFill>
              </a:rPr>
              <a:t> CHAPTER 1: CASH</a:t>
            </a:r>
            <a:r>
              <a:rPr lang="en-GB" sz="1400" noProof="0" dirty="0" smtClean="0">
                <a:solidFill>
                  <a:srgbClr val="0070C0"/>
                </a:solidFill>
              </a:rPr>
              <a:t>         </a:t>
            </a:r>
            <a:br>
              <a:rPr lang="en-GB" sz="1400" noProof="0" dirty="0" smtClean="0">
                <a:solidFill>
                  <a:srgbClr val="0070C0"/>
                </a:solidFill>
              </a:rPr>
            </a:br>
            <a:r>
              <a:rPr lang="en-GB" sz="1400" noProof="0" dirty="0">
                <a:solidFill>
                  <a:srgbClr val="0070C0"/>
                </a:solidFill>
              </a:rPr>
              <a:t> </a:t>
            </a:r>
            <a:r>
              <a:rPr lang="en-GB" sz="1400" noProof="0" dirty="0" smtClean="0">
                <a:solidFill>
                  <a:srgbClr val="0070C0"/>
                </a:solidFill>
              </a:rPr>
              <a:t>                   ESTIMATING THE TOTAL UK PNFC CASH HOLDING</a:t>
            </a:r>
            <a:br>
              <a:rPr lang="en-GB" sz="1400" noProof="0" dirty="0" smtClean="0">
                <a:solidFill>
                  <a:srgbClr val="0070C0"/>
                </a:solidFill>
              </a:rPr>
            </a:br>
            <a:r>
              <a:rPr lang="en-GB" sz="1400" noProof="0" dirty="0" smtClean="0">
                <a:solidFill>
                  <a:srgbClr val="0070C0"/>
                </a:solidFill>
              </a:rPr>
              <a:t>Having removed the outliers, we observe total holdings of </a:t>
            </a:r>
            <a:r>
              <a:rPr lang="en-GB" sz="1400" noProof="0" dirty="0">
                <a:solidFill>
                  <a:srgbClr val="0070C0"/>
                </a:solidFill>
              </a:rPr>
              <a:t>£</a:t>
            </a:r>
            <a:r>
              <a:rPr lang="en-GB" sz="1400" noProof="0" dirty="0" smtClean="0">
                <a:solidFill>
                  <a:srgbClr val="0070C0"/>
                </a:solidFill>
              </a:rPr>
              <a:t>231bn; on average, this equates to £76k </a:t>
            </a:r>
            <a:r>
              <a:rPr lang="en-GB" sz="1400" noProof="0" dirty="0">
                <a:solidFill>
                  <a:srgbClr val="0070C0"/>
                </a:solidFill>
              </a:rPr>
              <a:t>per firm, </a:t>
            </a:r>
            <a:r>
              <a:rPr lang="en-GB" sz="1400" noProof="0" dirty="0" smtClean="0">
                <a:solidFill>
                  <a:srgbClr val="0070C0"/>
                </a:solidFill>
              </a:rPr>
              <a:t>or </a:t>
            </a:r>
            <a:r>
              <a:rPr lang="en-GB" sz="1400" noProof="0" dirty="0">
                <a:solidFill>
                  <a:srgbClr val="0070C0"/>
                </a:solidFill>
              </a:rPr>
              <a:t>one </a:t>
            </a:r>
            <a:r>
              <a:rPr lang="en-GB" sz="1400" noProof="0" dirty="0" smtClean="0">
                <a:solidFill>
                  <a:srgbClr val="0070C0"/>
                </a:solidFill>
              </a:rPr>
              <a:t>month </a:t>
            </a:r>
            <a:r>
              <a:rPr lang="en-GB" sz="1400" noProof="0" dirty="0">
                <a:solidFill>
                  <a:srgbClr val="0070C0"/>
                </a:solidFill>
              </a:rPr>
              <a:t>of </a:t>
            </a:r>
            <a:r>
              <a:rPr lang="en-GB" sz="1400" noProof="0" dirty="0" smtClean="0">
                <a:solidFill>
                  <a:srgbClr val="0070C0"/>
                </a:solidFill>
              </a:rPr>
              <a:t>sales. Within this, the 1.5m reporting firms hold £210bn of cash, (£140k on average) compared to the 1.6m of much smaller, unregistered firms (for which cash is inferred) and who hold very little cash (estimate of £21bn). </a:t>
            </a:r>
            <a:br>
              <a:rPr lang="en-GB" sz="1400" noProof="0" dirty="0" smtClean="0">
                <a:solidFill>
                  <a:srgbClr val="0070C0"/>
                </a:solidFill>
              </a:rPr>
            </a:br>
            <a:r>
              <a:rPr lang="en-GB" sz="1100" noProof="0" dirty="0" smtClean="0">
                <a:solidFill>
                  <a:srgbClr val="00B050"/>
                </a:solidFill>
              </a:rPr>
              <a:t>2012 data</a:t>
            </a:r>
            <a:r>
              <a:rPr lang="en-GB" sz="2000" noProof="0" dirty="0">
                <a:solidFill>
                  <a:srgbClr val="FF0000"/>
                </a:solidFill>
              </a:rPr>
              <a:t/>
            </a:r>
            <a:br>
              <a:rPr lang="en-GB" sz="2000" noProof="0" dirty="0">
                <a:solidFill>
                  <a:srgbClr val="FF0000"/>
                </a:solidFill>
              </a:rPr>
            </a:br>
            <a:endParaRPr lang="en-GB" noProof="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0021210"/>
              </p:ext>
            </p:extLst>
          </p:nvPr>
        </p:nvGraphicFramePr>
        <p:xfrm>
          <a:off x="228600" y="1773266"/>
          <a:ext cx="8685214" cy="5399042"/>
        </p:xfrm>
        <a:graphic>
          <a:graphicData uri="http://schemas.openxmlformats.org/drawingml/2006/table">
            <a:tbl>
              <a:tblPr/>
              <a:tblGrid>
                <a:gridCol w="219601"/>
                <a:gridCol w="2659916"/>
                <a:gridCol w="123525"/>
                <a:gridCol w="153720"/>
                <a:gridCol w="87841"/>
                <a:gridCol w="186661"/>
                <a:gridCol w="208621"/>
                <a:gridCol w="900363"/>
                <a:gridCol w="288227"/>
                <a:gridCol w="933303"/>
                <a:gridCol w="197641"/>
                <a:gridCol w="1021144"/>
                <a:gridCol w="98820"/>
                <a:gridCol w="98820"/>
                <a:gridCol w="979969"/>
                <a:gridCol w="527042"/>
              </a:tblGrid>
              <a:tr h="255609">
                <a:tc>
                  <a:txBody>
                    <a:bodyPr/>
                    <a:lstStyle/>
                    <a:p>
                      <a:pPr algn="l" fontAlgn="b"/>
                      <a:endParaRPr lang="en-GB" sz="16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r>
              <a:tr h="720653">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r>
                        <a:rPr lang="en-GB" sz="1800" b="0" i="0" u="sng" strike="noStrike" dirty="0">
                          <a:solidFill>
                            <a:srgbClr val="000000"/>
                          </a:solidFill>
                          <a:effectLst/>
                          <a:latin typeface="Calibri" panose="020F0502020204030204" pitchFamily="34" charset="0"/>
                        </a:rPr>
                        <a:t>Number of firms</a:t>
                      </a: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r>
                        <a:rPr lang="en-GB" sz="1800" b="1" i="0" u="sng" strike="noStrike" dirty="0">
                          <a:solidFill>
                            <a:srgbClr val="000000"/>
                          </a:solidFill>
                          <a:effectLst/>
                          <a:latin typeface="Calibri" panose="020F0502020204030204" pitchFamily="34" charset="0"/>
                        </a:rPr>
                        <a:t>Total </a:t>
                      </a:r>
                      <a:r>
                        <a:rPr lang="en-GB" sz="1800" b="1" i="0" u="sng" strike="noStrike" dirty="0" smtClean="0">
                          <a:solidFill>
                            <a:srgbClr val="000000"/>
                          </a:solidFill>
                          <a:effectLst/>
                          <a:latin typeface="Calibri" panose="020F0502020204030204" pitchFamily="34" charset="0"/>
                        </a:rPr>
                        <a:t>cash </a:t>
                      </a:r>
                      <a:r>
                        <a:rPr lang="en-GB" sz="1800" b="1" i="0" u="sng" strike="noStrike" dirty="0">
                          <a:solidFill>
                            <a:srgbClr val="000000"/>
                          </a:solidFill>
                          <a:effectLst/>
                          <a:latin typeface="Calibri" panose="020F0502020204030204" pitchFamily="34" charset="0"/>
                        </a:rPr>
                        <a:t>held </a:t>
                      </a: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r>
                        <a:rPr lang="en-GB" sz="1800" b="0" i="0" u="sng" strike="noStrike" dirty="0">
                          <a:solidFill>
                            <a:srgbClr val="000000"/>
                          </a:solidFill>
                          <a:effectLst/>
                          <a:latin typeface="Calibri" panose="020F0502020204030204" pitchFamily="34" charset="0"/>
                        </a:rPr>
                        <a:t>A</a:t>
                      </a:r>
                      <a:r>
                        <a:rPr lang="en-GB" sz="1800" b="0" i="0" u="sng" strike="noStrike" dirty="0" smtClean="0">
                          <a:solidFill>
                            <a:srgbClr val="000000"/>
                          </a:solidFill>
                          <a:effectLst/>
                          <a:latin typeface="Calibri" panose="020F0502020204030204" pitchFamily="34" charset="0"/>
                        </a:rPr>
                        <a:t>verage </a:t>
                      </a:r>
                      <a:r>
                        <a:rPr lang="en-GB" sz="1800" b="0" i="0" u="sng" strike="noStrike" dirty="0">
                          <a:solidFill>
                            <a:srgbClr val="000000"/>
                          </a:solidFill>
                          <a:effectLst/>
                          <a:latin typeface="Calibri" panose="020F0502020204030204" pitchFamily="34" charset="0"/>
                        </a:rPr>
                        <a:t>cash balance</a:t>
                      </a: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r>
                        <a:rPr lang="en-GB" sz="1800" b="0" i="0" u="sng" strike="noStrike" dirty="0">
                          <a:solidFill>
                            <a:schemeClr val="bg2"/>
                          </a:solidFill>
                          <a:effectLst/>
                          <a:latin typeface="Calibri" panose="020F0502020204030204" pitchFamily="34" charset="0"/>
                        </a:rPr>
                        <a:t>Cash as % of turnover</a:t>
                      </a: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r>
              <a:tr h="255609">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0" i="0" u="none" strike="noStrike" dirty="0">
                        <a:solidFill>
                          <a:schemeClr val="bg2"/>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r>
              <a:tr h="255609">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r>
                        <a:rPr lang="en-GB" sz="1800" b="1" i="0" u="none" strike="noStrike" dirty="0" smtClean="0">
                          <a:solidFill>
                            <a:srgbClr val="000000"/>
                          </a:solidFill>
                          <a:effectLst/>
                          <a:latin typeface="Calibri" panose="020F0502020204030204" pitchFamily="34" charset="0"/>
                        </a:rPr>
                        <a:t>Total </a:t>
                      </a:r>
                      <a:r>
                        <a:rPr lang="en-GB" sz="1800" b="1" i="0" u="none" strike="noStrike" dirty="0">
                          <a:solidFill>
                            <a:srgbClr val="000000"/>
                          </a:solidFill>
                          <a:effectLst/>
                          <a:latin typeface="Calibri" panose="020F0502020204030204" pitchFamily="34" charset="0"/>
                        </a:rPr>
                        <a:t>live firms (</a:t>
                      </a:r>
                      <a:r>
                        <a:rPr lang="en-GB" sz="1800" b="1" i="0" u="none" strike="noStrike" dirty="0" err="1">
                          <a:solidFill>
                            <a:srgbClr val="000000"/>
                          </a:solidFill>
                          <a:effectLst/>
                          <a:latin typeface="Calibri" panose="020F0502020204030204" pitchFamily="34" charset="0"/>
                        </a:rPr>
                        <a:t>excl</a:t>
                      </a:r>
                      <a:r>
                        <a:rPr lang="en-GB" sz="1800" b="1" i="0" u="none" strike="noStrike" dirty="0">
                          <a:solidFill>
                            <a:srgbClr val="000000"/>
                          </a:solidFill>
                          <a:effectLst/>
                          <a:latin typeface="Calibri" panose="020F0502020204030204" pitchFamily="34" charset="0"/>
                        </a:rPr>
                        <a:t> outliers)</a:t>
                      </a: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r>
                        <a:rPr lang="en-GB" sz="1800" b="0" i="0" u="none" strike="noStrike" dirty="0">
                          <a:solidFill>
                            <a:srgbClr val="000000"/>
                          </a:solidFill>
                          <a:effectLst/>
                          <a:latin typeface="Calibri" panose="020F0502020204030204" pitchFamily="34" charset="0"/>
                        </a:rPr>
                        <a:t>3.6m</a:t>
                      </a:r>
                    </a:p>
                  </a:txBody>
                  <a:tcPr marL="8245" marR="8245" marT="8245" marB="0" anchor="b">
                    <a:lnL>
                      <a:noFill/>
                    </a:lnL>
                    <a:lnR>
                      <a:noFill/>
                    </a:lnR>
                    <a:lnT>
                      <a:noFill/>
                    </a:lnT>
                    <a:lnB>
                      <a:noFill/>
                    </a:lnB>
                  </a:tcPr>
                </a:tc>
                <a:tc>
                  <a:txBody>
                    <a:bodyPr/>
                    <a:lstStyle/>
                    <a:p>
                      <a:pPr algn="ctr"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r>
                        <a:rPr lang="en-GB" sz="1800" b="1" i="0" u="none" strike="noStrike" dirty="0">
                          <a:solidFill>
                            <a:srgbClr val="000000"/>
                          </a:solidFill>
                          <a:effectLst/>
                          <a:latin typeface="Calibri" panose="020F0502020204030204" pitchFamily="34" charset="0"/>
                        </a:rPr>
                        <a:t>£</a:t>
                      </a:r>
                      <a:r>
                        <a:rPr lang="en-GB" sz="1800" b="1" i="0" u="none" strike="noStrike" dirty="0" smtClean="0">
                          <a:solidFill>
                            <a:srgbClr val="000000"/>
                          </a:solidFill>
                          <a:effectLst/>
                          <a:latin typeface="Calibri" panose="020F0502020204030204" pitchFamily="34" charset="0"/>
                        </a:rPr>
                        <a:t>418bn</a:t>
                      </a:r>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r>
                        <a:rPr lang="en-GB" sz="1800" b="0" i="0" u="none" strike="noStrike" dirty="0">
                          <a:solidFill>
                            <a:srgbClr val="000000"/>
                          </a:solidFill>
                          <a:effectLst/>
                          <a:latin typeface="Calibri" panose="020F0502020204030204" pitchFamily="34" charset="0"/>
                        </a:rPr>
                        <a:t>£116k</a:t>
                      </a: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r>
                        <a:rPr lang="en-GB" sz="1800" b="0" i="0" u="none" strike="noStrike" dirty="0">
                          <a:solidFill>
                            <a:schemeClr val="bg2"/>
                          </a:solidFill>
                          <a:effectLst/>
                          <a:latin typeface="Calibri" panose="020F0502020204030204" pitchFamily="34" charset="0"/>
                        </a:rPr>
                        <a:t>12%</a:t>
                      </a: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r>
              <a:tr h="245715">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0"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0"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0" i="0" u="none" strike="noStrike" dirty="0">
                        <a:solidFill>
                          <a:schemeClr val="bg2"/>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r>
              <a:tr h="511218">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r>
                        <a:rPr lang="en-GB" sz="1800" b="1" i="0" u="none" strike="noStrike" dirty="0" smtClean="0">
                          <a:solidFill>
                            <a:srgbClr val="000000"/>
                          </a:solidFill>
                          <a:effectLst/>
                          <a:latin typeface="Calibri" panose="020F0502020204030204" pitchFamily="34" charset="0"/>
                        </a:rPr>
                        <a:t>Of </a:t>
                      </a:r>
                      <a:r>
                        <a:rPr lang="en-GB" sz="1800" b="1" i="0" u="none" strike="noStrike" dirty="0">
                          <a:solidFill>
                            <a:srgbClr val="000000"/>
                          </a:solidFill>
                          <a:effectLst/>
                          <a:latin typeface="Calibri" panose="020F0502020204030204" pitchFamily="34" charset="0"/>
                        </a:rPr>
                        <a:t>which, PNFC * (</a:t>
                      </a:r>
                      <a:r>
                        <a:rPr lang="en-GB" sz="1800" b="1" i="0" u="none" strike="noStrike" dirty="0" err="1">
                          <a:solidFill>
                            <a:srgbClr val="000000"/>
                          </a:solidFill>
                          <a:effectLst/>
                          <a:latin typeface="Calibri" panose="020F0502020204030204" pitchFamily="34" charset="0"/>
                        </a:rPr>
                        <a:t>excl</a:t>
                      </a:r>
                      <a:r>
                        <a:rPr lang="en-GB" sz="1800" b="1" i="0" u="none" strike="noStrike" dirty="0">
                          <a:solidFill>
                            <a:srgbClr val="000000"/>
                          </a:solidFill>
                          <a:effectLst/>
                          <a:latin typeface="Calibri" panose="020F0502020204030204" pitchFamily="34" charset="0"/>
                        </a:rPr>
                        <a:t> </a:t>
                      </a:r>
                      <a:r>
                        <a:rPr lang="en-GB" sz="1800" b="1" i="0" u="none" strike="noStrike" dirty="0" smtClean="0">
                          <a:solidFill>
                            <a:srgbClr val="000000"/>
                          </a:solidFill>
                          <a:effectLst/>
                          <a:latin typeface="Calibri" panose="020F0502020204030204" pitchFamily="34" charset="0"/>
                        </a:rPr>
                        <a:t>fin</a:t>
                      </a:r>
                      <a:r>
                        <a:rPr lang="en-GB" sz="1800" b="1" i="0" u="none" strike="noStrike" dirty="0">
                          <a:solidFill>
                            <a:srgbClr val="000000"/>
                          </a:solidFill>
                          <a:effectLst/>
                          <a:latin typeface="Calibri" panose="020F0502020204030204" pitchFamily="34" charset="0"/>
                        </a:rPr>
                        <a:t>, </a:t>
                      </a:r>
                      <a:r>
                        <a:rPr lang="en-GB" sz="1800" b="1" i="0" u="none" strike="noStrike" dirty="0" smtClean="0">
                          <a:solidFill>
                            <a:srgbClr val="000000"/>
                          </a:solidFill>
                          <a:effectLst/>
                          <a:latin typeface="Calibri" panose="020F0502020204030204" pitchFamily="34" charset="0"/>
                        </a:rPr>
                        <a:t>public, not-for-profit</a:t>
                      </a:r>
                      <a:r>
                        <a:rPr lang="en-GB" sz="1800" b="1" i="0" u="none" strike="noStrike" dirty="0">
                          <a:solidFill>
                            <a:srgbClr val="000000"/>
                          </a:solidFill>
                          <a:effectLst/>
                          <a:latin typeface="Calibri" panose="020F0502020204030204" pitchFamily="34" charset="0"/>
                        </a:rPr>
                        <a:t>)</a:t>
                      </a: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r>
                        <a:rPr lang="en-GB" sz="1800" b="0" i="0" u="none" strike="noStrike" dirty="0">
                          <a:solidFill>
                            <a:srgbClr val="000000"/>
                          </a:solidFill>
                          <a:effectLst/>
                          <a:latin typeface="Calibri" panose="020F0502020204030204" pitchFamily="34" charset="0"/>
                        </a:rPr>
                        <a:t>3.1m</a:t>
                      </a: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r>
                        <a:rPr lang="en-GB" sz="1800" b="1" i="0" u="none" strike="noStrike" dirty="0">
                          <a:solidFill>
                            <a:srgbClr val="000000"/>
                          </a:solidFill>
                          <a:effectLst/>
                          <a:latin typeface="Calibri" panose="020F0502020204030204" pitchFamily="34" charset="0"/>
                        </a:rPr>
                        <a:t>£</a:t>
                      </a:r>
                      <a:r>
                        <a:rPr lang="en-GB" sz="1800" b="1" i="0" u="none" strike="noStrike" dirty="0" smtClean="0">
                          <a:solidFill>
                            <a:srgbClr val="000000"/>
                          </a:solidFill>
                          <a:effectLst/>
                          <a:latin typeface="Calibri" panose="020F0502020204030204" pitchFamily="34" charset="0"/>
                        </a:rPr>
                        <a:t>231bn</a:t>
                      </a:r>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r>
                        <a:rPr lang="en-GB" sz="1800" b="0" i="0" u="none" strike="noStrike" dirty="0">
                          <a:solidFill>
                            <a:srgbClr val="000000"/>
                          </a:solidFill>
                          <a:effectLst/>
                          <a:latin typeface="Calibri" panose="020F0502020204030204" pitchFamily="34" charset="0"/>
                        </a:rPr>
                        <a:t>£76k</a:t>
                      </a: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r>
                        <a:rPr lang="en-GB" sz="1800" b="0" i="0" u="none" strike="noStrike" dirty="0">
                          <a:solidFill>
                            <a:schemeClr val="bg2"/>
                          </a:solidFill>
                          <a:effectLst/>
                          <a:latin typeface="Calibri" panose="020F0502020204030204" pitchFamily="34" charset="0"/>
                        </a:rPr>
                        <a:t>8%</a:t>
                      </a: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r>
              <a:tr h="255609">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0"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0"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0" i="0" u="none" strike="noStrike" dirty="0">
                        <a:solidFill>
                          <a:schemeClr val="bg2"/>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r>
              <a:tr h="255609">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r>
                        <a:rPr lang="en-GB" sz="1800" b="1" i="0" u="none" strike="noStrike" dirty="0">
                          <a:solidFill>
                            <a:srgbClr val="000000"/>
                          </a:solidFill>
                          <a:effectLst/>
                          <a:latin typeface="Calibri" panose="020F0502020204030204" pitchFamily="34" charset="0"/>
                        </a:rPr>
                        <a:t>O</a:t>
                      </a:r>
                      <a:r>
                        <a:rPr lang="en-GB" sz="1800" b="1" i="0" u="none" strike="noStrike" dirty="0" smtClean="0">
                          <a:solidFill>
                            <a:srgbClr val="000000"/>
                          </a:solidFill>
                          <a:effectLst/>
                          <a:latin typeface="Calibri" panose="020F0502020204030204" pitchFamily="34" charset="0"/>
                        </a:rPr>
                        <a:t>f </a:t>
                      </a:r>
                      <a:r>
                        <a:rPr lang="en-GB" sz="1800" b="1" i="0" u="none" strike="noStrike" dirty="0">
                          <a:solidFill>
                            <a:srgbClr val="000000"/>
                          </a:solidFill>
                          <a:effectLst/>
                          <a:latin typeface="Calibri" panose="020F0502020204030204" pitchFamily="34" charset="0"/>
                        </a:rPr>
                        <a:t>which, data </a:t>
                      </a:r>
                      <a:r>
                        <a:rPr lang="en-GB" sz="1800" b="1" i="0" u="none" strike="noStrike" dirty="0" smtClean="0">
                          <a:solidFill>
                            <a:srgbClr val="000000"/>
                          </a:solidFill>
                          <a:effectLst/>
                          <a:latin typeface="Calibri" panose="020F0502020204030204" pitchFamily="34" charset="0"/>
                        </a:rPr>
                        <a:t>reported </a:t>
                      </a:r>
                      <a:r>
                        <a:rPr lang="en-GB" sz="1400" b="1" i="1" u="none" strike="noStrike" dirty="0" smtClean="0">
                          <a:solidFill>
                            <a:srgbClr val="0070C0"/>
                          </a:solidFill>
                          <a:effectLst/>
                          <a:latin typeface="Calibri" panose="020F0502020204030204" pitchFamily="34" charset="0"/>
                        </a:rPr>
                        <a:t>(mean </a:t>
                      </a:r>
                      <a:r>
                        <a:rPr lang="en-GB" sz="1400" b="1" i="1" u="none" strike="noStrike" dirty="0" err="1" smtClean="0">
                          <a:solidFill>
                            <a:srgbClr val="0070C0"/>
                          </a:solidFill>
                          <a:effectLst/>
                          <a:latin typeface="Calibri" panose="020F0502020204030204" pitchFamily="34" charset="0"/>
                        </a:rPr>
                        <a:t>empl</a:t>
                      </a:r>
                      <a:r>
                        <a:rPr lang="en-GB" sz="1400" b="1" i="1" u="none" strike="noStrike" dirty="0" smtClean="0">
                          <a:solidFill>
                            <a:srgbClr val="0070C0"/>
                          </a:solidFill>
                          <a:effectLst/>
                          <a:latin typeface="Calibri" panose="020F0502020204030204" pitchFamily="34" charset="0"/>
                        </a:rPr>
                        <a:t> size for all firms = 44*)</a:t>
                      </a:r>
                      <a:endParaRPr lang="en-GB" sz="1400" b="1" i="1" u="none" strike="noStrike" dirty="0">
                        <a:solidFill>
                          <a:srgbClr val="0070C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r>
                        <a:rPr lang="en-GB" sz="1800" b="0" i="0" u="none" strike="noStrike" dirty="0" smtClean="0">
                          <a:solidFill>
                            <a:srgbClr val="000000"/>
                          </a:solidFill>
                          <a:effectLst/>
                          <a:latin typeface="Calibri" panose="020F0502020204030204" pitchFamily="34" charset="0"/>
                        </a:rPr>
                        <a:t>1.5m</a:t>
                      </a:r>
                      <a:endParaRPr lang="en-GB" sz="1800" b="0"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r>
                        <a:rPr lang="en-GB" sz="1800" b="1" i="0" u="none" strike="noStrike" dirty="0">
                          <a:solidFill>
                            <a:srgbClr val="000000"/>
                          </a:solidFill>
                          <a:effectLst/>
                          <a:latin typeface="Calibri" panose="020F0502020204030204" pitchFamily="34" charset="0"/>
                        </a:rPr>
                        <a:t>£</a:t>
                      </a:r>
                      <a:r>
                        <a:rPr lang="en-GB" sz="1800" b="1" i="0" u="none" strike="noStrike" dirty="0" smtClean="0">
                          <a:solidFill>
                            <a:srgbClr val="000000"/>
                          </a:solidFill>
                          <a:effectLst/>
                          <a:latin typeface="Calibri" panose="020F0502020204030204" pitchFamily="34" charset="0"/>
                        </a:rPr>
                        <a:t>210bn</a:t>
                      </a:r>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r>
                        <a:rPr lang="en-GB" sz="1800" b="0" i="0" u="none" strike="noStrike" dirty="0" smtClean="0">
                          <a:solidFill>
                            <a:srgbClr val="000000"/>
                          </a:solidFill>
                          <a:effectLst/>
                          <a:latin typeface="Calibri" panose="020F0502020204030204" pitchFamily="34" charset="0"/>
                        </a:rPr>
                        <a:t>£140k</a:t>
                      </a:r>
                      <a:endParaRPr lang="en-GB" sz="1800" b="0"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r>
                        <a:rPr lang="en-GB" sz="1800" b="0" i="0" u="none" strike="noStrike" dirty="0">
                          <a:solidFill>
                            <a:schemeClr val="bg2"/>
                          </a:solidFill>
                          <a:effectLst/>
                          <a:latin typeface="Calibri" panose="020F0502020204030204" pitchFamily="34" charset="0"/>
                        </a:rPr>
                        <a:t>7%</a:t>
                      </a: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r>
              <a:tr h="255609">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r>
                        <a:rPr lang="en-GB" sz="1800" b="1" i="0" u="none" strike="noStrike" dirty="0">
                          <a:solidFill>
                            <a:srgbClr val="000000"/>
                          </a:solidFill>
                          <a:effectLst/>
                          <a:latin typeface="Calibri" panose="020F0502020204030204" pitchFamily="34" charset="0"/>
                        </a:rPr>
                        <a:t>D</a:t>
                      </a:r>
                      <a:r>
                        <a:rPr lang="en-GB" sz="1800" b="1" i="0" u="none" strike="noStrike" dirty="0" smtClean="0">
                          <a:solidFill>
                            <a:srgbClr val="000000"/>
                          </a:solidFill>
                          <a:effectLst/>
                          <a:latin typeface="Calibri" panose="020F0502020204030204" pitchFamily="34" charset="0"/>
                        </a:rPr>
                        <a:t>ata inferred </a:t>
                      </a:r>
                    </a:p>
                    <a:p>
                      <a:pPr algn="l" fontAlgn="b"/>
                      <a:r>
                        <a:rPr lang="en-GB" sz="1400" b="1" i="1" u="none" strike="noStrike" dirty="0" smtClean="0">
                          <a:solidFill>
                            <a:srgbClr val="0070C0"/>
                          </a:solidFill>
                          <a:effectLst/>
                          <a:latin typeface="Calibri" panose="020F0502020204030204" pitchFamily="34" charset="0"/>
                        </a:rPr>
                        <a:t>(mean </a:t>
                      </a:r>
                      <a:r>
                        <a:rPr lang="en-GB" sz="1400" b="1" i="1" u="none" strike="noStrike" baseline="0" dirty="0" err="1" smtClean="0">
                          <a:solidFill>
                            <a:srgbClr val="0070C0"/>
                          </a:solidFill>
                          <a:effectLst/>
                          <a:latin typeface="Calibri" panose="020F0502020204030204" pitchFamily="34" charset="0"/>
                        </a:rPr>
                        <a:t>empl</a:t>
                      </a:r>
                      <a:r>
                        <a:rPr lang="en-GB" sz="1400" b="1" i="1" u="none" strike="noStrike" baseline="0" dirty="0" smtClean="0">
                          <a:solidFill>
                            <a:srgbClr val="0070C0"/>
                          </a:solidFill>
                          <a:effectLst/>
                          <a:latin typeface="Calibri" panose="020F0502020204030204" pitchFamily="34" charset="0"/>
                        </a:rPr>
                        <a:t> size for all firms = 6*)</a:t>
                      </a:r>
                      <a:endParaRPr lang="en-GB" sz="1400" b="1" i="1" u="none" strike="noStrike" dirty="0">
                        <a:solidFill>
                          <a:srgbClr val="0070C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r>
                        <a:rPr lang="en-GB" sz="1800" b="0" i="0" u="none" strike="noStrike" dirty="0" smtClean="0">
                          <a:solidFill>
                            <a:srgbClr val="000000"/>
                          </a:solidFill>
                          <a:effectLst/>
                          <a:latin typeface="Calibri" panose="020F0502020204030204" pitchFamily="34" charset="0"/>
                        </a:rPr>
                        <a:t>1.6m</a:t>
                      </a:r>
                      <a:endParaRPr lang="en-GB" sz="1800" b="0"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r>
                        <a:rPr lang="en-GB" sz="1800" b="1" i="0" u="none" strike="noStrike" dirty="0" smtClean="0">
                          <a:solidFill>
                            <a:srgbClr val="000000"/>
                          </a:solidFill>
                          <a:effectLst/>
                          <a:latin typeface="Calibri" panose="020F0502020204030204" pitchFamily="34" charset="0"/>
                        </a:rPr>
                        <a:t>  £21bn</a:t>
                      </a:r>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r>
                        <a:rPr lang="en-GB" sz="1800" b="0" i="0" u="none" strike="noStrike" dirty="0">
                          <a:solidFill>
                            <a:srgbClr val="000000"/>
                          </a:solidFill>
                          <a:effectLst/>
                          <a:latin typeface="Calibri" panose="020F0502020204030204" pitchFamily="34" charset="0"/>
                        </a:rPr>
                        <a:t>£12k</a:t>
                      </a: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ctr" fontAlgn="b"/>
                      <a:r>
                        <a:rPr lang="en-GB" sz="1800" b="0" i="0" u="none" strike="noStrike" dirty="0">
                          <a:solidFill>
                            <a:schemeClr val="bg2"/>
                          </a:solidFill>
                          <a:effectLst/>
                          <a:latin typeface="Calibri" panose="020F0502020204030204" pitchFamily="34" charset="0"/>
                        </a:rPr>
                        <a:t>10%</a:t>
                      </a:r>
                    </a:p>
                  </a:txBody>
                  <a:tcPr marL="8245" marR="8245" marT="8245" marB="0" anchor="b">
                    <a:lnL>
                      <a:noFill/>
                    </a:lnL>
                    <a:lnR>
                      <a:noFill/>
                    </a:lnR>
                    <a:lnT>
                      <a:noFill/>
                    </a:lnT>
                    <a:lnB>
                      <a:noFill/>
                    </a:lnB>
                  </a:tcPr>
                </a:tc>
                <a:tc>
                  <a:txBody>
                    <a:bodyPr/>
                    <a:lstStyle/>
                    <a:p>
                      <a:pPr algn="ctr"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r>
              <a:tr h="255609">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r>
              <a:tr h="255609">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r>
                        <a:rPr lang="en-GB" sz="1400" b="1" i="1" u="none" strike="noStrike" dirty="0" smtClean="0">
                          <a:solidFill>
                            <a:srgbClr val="0070C0"/>
                          </a:solidFill>
                          <a:effectLst/>
                          <a:latin typeface="Calibri" panose="020F0502020204030204" pitchFamily="34" charset="0"/>
                        </a:rPr>
                        <a:t>*where reported</a:t>
                      </a:r>
                      <a:endParaRPr lang="en-GB" sz="1400" b="1" i="1" u="none" strike="noStrike" dirty="0">
                        <a:solidFill>
                          <a:srgbClr val="0070C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8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r>
              <a:tr h="255609">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r>
              <a:tr h="255609">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gridSpan="7">
                  <a:txBody>
                    <a:bodyPr/>
                    <a:lstStyle/>
                    <a:p>
                      <a:pPr algn="l" fontAlgn="b"/>
                      <a:endParaRPr lang="en-GB" sz="1600" b="0"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r>
              <a:tr h="255609">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245" marR="8245" marT="8245" marB="0" anchor="b">
                    <a:lnL>
                      <a:noFill/>
                    </a:lnL>
                    <a:lnR>
                      <a:noFill/>
                    </a:lnR>
                    <a:lnT>
                      <a:noFill/>
                    </a:lnT>
                    <a:lnB>
                      <a:noFill/>
                    </a:lnB>
                  </a:tcPr>
                </a:tc>
              </a:tr>
            </a:tbl>
          </a:graphicData>
        </a:graphic>
      </p:graphicFrame>
    </p:spTree>
    <p:extLst>
      <p:ext uri="{BB962C8B-B14F-4D97-AF65-F5344CB8AC3E}">
        <p14:creationId xmlns:p14="http://schemas.microsoft.com/office/powerpoint/2010/main" val="22680383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1140113" y="239280"/>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600" dirty="0" smtClean="0">
                <a:solidFill>
                  <a:srgbClr val="0070C0"/>
                </a:solidFill>
              </a:rPr>
              <a:t>2009 1/3</a:t>
            </a:r>
            <a:endParaRPr lang="en-GB" sz="1600" dirty="0">
              <a:solidFill>
                <a:srgbClr val="0070C0"/>
              </a:solidFill>
            </a:endParaRP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t> </a:t>
            </a:r>
            <a:endParaRPr lang="fr-FR" dirty="0"/>
          </a:p>
        </p:txBody>
      </p:sp>
      <p:pic>
        <p:nvPicPr>
          <p:cNvPr id="38913"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412182"/>
            <a:ext cx="8685213" cy="503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783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1140113" y="239280"/>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600" dirty="0" smtClean="0">
                <a:solidFill>
                  <a:srgbClr val="0070C0"/>
                </a:solidFill>
              </a:rPr>
              <a:t>2009 2/3</a:t>
            </a:r>
            <a:endParaRPr lang="en-GB" sz="1600" dirty="0">
              <a:solidFill>
                <a:srgbClr val="0070C0"/>
              </a:solidFill>
            </a:endParaRP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t> </a:t>
            </a:r>
            <a:endParaRPr lang="fr-FR" dirty="0"/>
          </a:p>
        </p:txBody>
      </p:sp>
      <p:pic>
        <p:nvPicPr>
          <p:cNvPr id="37889"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412182"/>
            <a:ext cx="8685213" cy="503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217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1140113" y="239280"/>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600" dirty="0" smtClean="0">
                <a:solidFill>
                  <a:srgbClr val="0070C0"/>
                </a:solidFill>
              </a:rPr>
              <a:t>2009 3/3</a:t>
            </a:r>
            <a:endParaRPr lang="en-GB" sz="1600" dirty="0">
              <a:solidFill>
                <a:srgbClr val="0070C0"/>
              </a:solidFill>
            </a:endParaRP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t> </a:t>
            </a:r>
            <a:endParaRPr lang="fr-FR" dirty="0"/>
          </a:p>
        </p:txBody>
      </p:sp>
      <p:pic>
        <p:nvPicPr>
          <p:cNvPr id="36865"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697" y="1368425"/>
            <a:ext cx="8597018"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5523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1600" noProof="0" dirty="0">
                <a:solidFill>
                  <a:srgbClr val="0070C0"/>
                </a:solidFill>
              </a:rPr>
              <a:t>Breakdown by </a:t>
            </a:r>
            <a:r>
              <a:rPr lang="en-GB" sz="1600" noProof="0" dirty="0" smtClean="0">
                <a:solidFill>
                  <a:srgbClr val="0070C0"/>
                </a:solidFill>
              </a:rPr>
              <a:t>the BIS </a:t>
            </a:r>
            <a:r>
              <a:rPr lang="en-GB" sz="1600" noProof="0" dirty="0">
                <a:solidFill>
                  <a:srgbClr val="0070C0"/>
                </a:solidFill>
              </a:rPr>
              <a:t>19-way SIC cut: the core £</a:t>
            </a:r>
            <a:r>
              <a:rPr lang="en-GB" sz="1600" noProof="0" dirty="0" smtClean="0">
                <a:solidFill>
                  <a:srgbClr val="0070C0"/>
                </a:solidFill>
              </a:rPr>
              <a:t>233bn </a:t>
            </a:r>
            <a:r>
              <a:rPr lang="en-GB" sz="1600" noProof="0" dirty="0">
                <a:solidFill>
                  <a:srgbClr val="0070C0"/>
                </a:solidFill>
              </a:rPr>
              <a:t>cash is fairly </a:t>
            </a:r>
            <a:br>
              <a:rPr lang="en-GB" sz="1600" noProof="0" dirty="0">
                <a:solidFill>
                  <a:srgbClr val="0070C0"/>
                </a:solidFill>
              </a:rPr>
            </a:br>
            <a:r>
              <a:rPr lang="en-GB" sz="1600" noProof="0" dirty="0">
                <a:solidFill>
                  <a:srgbClr val="0070C0"/>
                </a:solidFill>
              </a:rPr>
              <a:t>evenly distributed; average cash/firm is highest by far for the two </a:t>
            </a:r>
            <a:br>
              <a:rPr lang="en-GB" sz="1600" noProof="0" dirty="0">
                <a:solidFill>
                  <a:srgbClr val="0070C0"/>
                </a:solidFill>
              </a:rPr>
            </a:br>
            <a:r>
              <a:rPr lang="en-GB" sz="1600" noProof="0" dirty="0">
                <a:solidFill>
                  <a:srgbClr val="0070C0"/>
                </a:solidFill>
              </a:rPr>
              <a:t>sectors with the lowest </a:t>
            </a:r>
            <a:r>
              <a:rPr lang="en-GB" sz="1600" noProof="0" dirty="0" smtClean="0">
                <a:solidFill>
                  <a:srgbClr val="0070C0"/>
                </a:solidFill>
              </a:rPr>
              <a:t>populations: </a:t>
            </a:r>
            <a:r>
              <a:rPr lang="en-GB" sz="1600" noProof="0" dirty="0">
                <a:solidFill>
                  <a:srgbClr val="0070C0"/>
                </a:solidFill>
              </a:rPr>
              <a:t>M</a:t>
            </a:r>
            <a:r>
              <a:rPr lang="en-GB" sz="1600" noProof="0" dirty="0" smtClean="0">
                <a:solidFill>
                  <a:srgbClr val="0070C0"/>
                </a:solidFill>
              </a:rPr>
              <a:t>ining</a:t>
            </a:r>
            <a:r>
              <a:rPr lang="en-GB" sz="1600" noProof="0" dirty="0">
                <a:solidFill>
                  <a:srgbClr val="0070C0"/>
                </a:solidFill>
              </a:rPr>
              <a:t>, </a:t>
            </a:r>
            <a:r>
              <a:rPr lang="en-GB" sz="1600" noProof="0" dirty="0" err="1" smtClean="0">
                <a:solidFill>
                  <a:srgbClr val="0070C0"/>
                </a:solidFill>
              </a:rPr>
              <a:t>elec</a:t>
            </a:r>
            <a:r>
              <a:rPr lang="en-GB" sz="1600" noProof="0" dirty="0" smtClean="0">
                <a:solidFill>
                  <a:srgbClr val="0070C0"/>
                </a:solidFill>
              </a:rPr>
              <a:t> &amp; gas </a:t>
            </a:r>
            <a:r>
              <a:rPr lang="en-GB" sz="1600" noProof="0" dirty="0">
                <a:solidFill>
                  <a:srgbClr val="0070C0"/>
                </a:solidFill>
              </a:rPr>
              <a:t>(though they also have the highest average turnover per firm).</a:t>
            </a:r>
          </a:p>
        </p:txBody>
      </p:sp>
      <p:pic>
        <p:nvPicPr>
          <p:cNvPr id="5121"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2831" y="1368425"/>
            <a:ext cx="8556751"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8532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noProof="0" dirty="0" smtClean="0"/>
              <a:t>Detailed Industry Sector View (64-way BIS cut), by size band</a:t>
            </a:r>
            <a:br>
              <a:rPr lang="en-GB" sz="1600" noProof="0" dirty="0" smtClean="0"/>
            </a:br>
            <a:r>
              <a:rPr lang="en-GB" sz="1600" noProof="0" dirty="0"/>
              <a:t/>
            </a:r>
            <a:br>
              <a:rPr lang="en-GB" sz="1600" noProof="0" dirty="0"/>
            </a:br>
            <a:r>
              <a:rPr lang="en-GB" sz="1600" noProof="0" dirty="0" smtClean="0"/>
              <a:t>First - number of firms</a:t>
            </a:r>
            <a:endParaRPr lang="en-GB" sz="1600" noProof="0" dirty="0"/>
          </a:p>
        </p:txBody>
      </p:sp>
      <p:pic>
        <p:nvPicPr>
          <p:cNvPr id="14337"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2139" y="1368425"/>
            <a:ext cx="8658134"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1458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noProof="0" dirty="0" smtClean="0"/>
              <a:t>Continued…</a:t>
            </a:r>
            <a:endParaRPr lang="en-GB" sz="1600" noProof="0" dirty="0"/>
          </a:p>
        </p:txBody>
      </p:sp>
      <p:pic>
        <p:nvPicPr>
          <p:cNvPr id="15361"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27408"/>
            <a:ext cx="8685213" cy="500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615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noProof="0" dirty="0" smtClean="0"/>
              <a:t>Now total cash…</a:t>
            </a:r>
            <a:br>
              <a:rPr lang="en-GB" sz="1600" noProof="0" dirty="0" smtClean="0"/>
            </a:br>
            <a:r>
              <a:rPr lang="en-GB" sz="1600" noProof="0" dirty="0" smtClean="0"/>
              <a:t/>
            </a:r>
            <a:br>
              <a:rPr lang="en-GB" sz="1600" noProof="0" dirty="0" smtClean="0"/>
            </a:br>
            <a:r>
              <a:rPr lang="en-GB" sz="1600" noProof="0" dirty="0" smtClean="0"/>
              <a:t>Four sectors out of 57 concentrate £56.3bn of the total £233bn cash: </a:t>
            </a:r>
            <a:br>
              <a:rPr lang="en-GB" sz="1600" noProof="0" dirty="0" smtClean="0"/>
            </a:br>
            <a:r>
              <a:rPr lang="en-GB" sz="1600" noProof="0" dirty="0" smtClean="0"/>
              <a:t>Buildings, computer/IT, management consultancy, admin services.</a:t>
            </a:r>
            <a:endParaRPr lang="en-GB" sz="1600" noProof="0" dirty="0"/>
          </a:p>
        </p:txBody>
      </p:sp>
      <p:pic>
        <p:nvPicPr>
          <p:cNvPr id="16385"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390864"/>
            <a:ext cx="8685213" cy="507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8714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549" y="310852"/>
            <a:ext cx="7815263" cy="813590"/>
          </a:xfrm>
        </p:spPr>
        <p:txBody>
          <a:bodyPr/>
          <a:lstStyle/>
          <a:p>
            <a:r>
              <a:rPr lang="en-GB" sz="1600" noProof="0" dirty="0" smtClean="0"/>
              <a:t>Continued…</a:t>
            </a:r>
            <a:endParaRPr lang="en-GB" sz="1600" noProof="0" dirty="0"/>
          </a:p>
        </p:txBody>
      </p:sp>
      <p:pic>
        <p:nvPicPr>
          <p:cNvPr id="17409"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27408"/>
            <a:ext cx="8685213" cy="500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4232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noProof="0" dirty="0" smtClean="0"/>
              <a:t>Now average cash/firm…</a:t>
            </a:r>
            <a:br>
              <a:rPr lang="en-GB" sz="1600" noProof="0" dirty="0" smtClean="0"/>
            </a:br>
            <a:r>
              <a:rPr lang="en-GB" sz="1600" noProof="0" dirty="0"/>
              <a:t/>
            </a:r>
            <a:br>
              <a:rPr lang="en-GB" sz="1600" noProof="0" dirty="0"/>
            </a:br>
            <a:r>
              <a:rPr lang="en-GB" sz="1600" noProof="0" dirty="0" smtClean="0">
                <a:solidFill>
                  <a:srgbClr val="0070C0"/>
                </a:solidFill>
              </a:rPr>
              <a:t>within the &gt;1000-empl, several sectors exceed £40m/firm;</a:t>
            </a:r>
            <a:br>
              <a:rPr lang="en-GB" sz="1600" noProof="0" dirty="0" smtClean="0">
                <a:solidFill>
                  <a:srgbClr val="0070C0"/>
                </a:solidFill>
              </a:rPr>
            </a:br>
            <a:r>
              <a:rPr lang="en-GB" sz="1600" noProof="0" dirty="0" smtClean="0">
                <a:solidFill>
                  <a:srgbClr val="0070C0"/>
                </a:solidFill>
              </a:rPr>
              <a:t>note anomalies within the small (similar to the N/A)</a:t>
            </a:r>
            <a:endParaRPr lang="en-GB" sz="1600" noProof="0" dirty="0">
              <a:solidFill>
                <a:srgbClr val="0070C0"/>
              </a:solidFill>
            </a:endParaRPr>
          </a:p>
        </p:txBody>
      </p:sp>
      <p:pic>
        <p:nvPicPr>
          <p:cNvPr id="18433"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09136"/>
            <a:ext cx="8685213" cy="5043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5427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noProof="0" dirty="0" smtClean="0"/>
              <a:t>Continued…</a:t>
            </a:r>
            <a:endParaRPr lang="en-GB" sz="1600" noProof="0" dirty="0"/>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378683"/>
            <a:ext cx="8685213" cy="510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990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0112" y="225261"/>
            <a:ext cx="7815263" cy="998463"/>
          </a:xfrm>
        </p:spPr>
        <p:txBody>
          <a:bodyPr/>
          <a:lstStyle/>
          <a:p>
            <a:r>
              <a:rPr lang="en-GB" noProof="0" dirty="0" smtClean="0"/>
              <a:t> </a:t>
            </a:r>
            <a:endParaRPr lang="en-GB" sz="2000" noProof="0" dirty="0"/>
          </a:p>
        </p:txBody>
      </p:sp>
      <p:sp>
        <p:nvSpPr>
          <p:cNvPr id="4" name="Title 6"/>
          <p:cNvSpPr txBox="1">
            <a:spLocks/>
          </p:cNvSpPr>
          <p:nvPr/>
        </p:nvSpPr>
        <p:spPr bwMode="auto">
          <a:xfrm>
            <a:off x="1140113" y="239280"/>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400" dirty="0" smtClean="0">
                <a:solidFill>
                  <a:srgbClr val="0070C0"/>
                </a:solidFill>
              </a:rPr>
              <a:t>                                   VARIABILITY OF CASH HOLDINGS</a:t>
            </a:r>
          </a:p>
          <a:p>
            <a:r>
              <a:rPr lang="en-GB" sz="1400" dirty="0" smtClean="0">
                <a:solidFill>
                  <a:srgbClr val="0070C0"/>
                </a:solidFill>
              </a:rPr>
              <a:t>We observe strong variation by company size, and also by type (independent vs </a:t>
            </a:r>
          </a:p>
          <a:p>
            <a:r>
              <a:rPr lang="en-GB" sz="1400" dirty="0" smtClean="0">
                <a:solidFill>
                  <a:srgbClr val="0070C0"/>
                </a:solidFill>
              </a:rPr>
              <a:t>group), and complexity of corporate structure (no. of subsidiaries).  There is a considerable “group effect” over and above </a:t>
            </a:r>
            <a:r>
              <a:rPr lang="en-GB" sz="1400" dirty="0" smtClean="0">
                <a:solidFill>
                  <a:srgbClr val="0070C0"/>
                </a:solidFill>
              </a:rPr>
              <a:t>the size effect - </a:t>
            </a:r>
            <a:r>
              <a:rPr lang="en-GB" sz="1400" dirty="0" smtClean="0">
                <a:solidFill>
                  <a:srgbClr val="0070C0"/>
                </a:solidFill>
              </a:rPr>
              <a:t>complex group companies hold </a:t>
            </a:r>
            <a:r>
              <a:rPr lang="en-GB" sz="1400" dirty="0">
                <a:solidFill>
                  <a:srgbClr val="0070C0"/>
                </a:solidFill>
              </a:rPr>
              <a:t>much larger </a:t>
            </a:r>
            <a:r>
              <a:rPr lang="en-GB" sz="1400" dirty="0" smtClean="0">
                <a:solidFill>
                  <a:srgbClr val="0070C0"/>
                </a:solidFill>
              </a:rPr>
              <a:t>balances than equally-sized independents.			</a:t>
            </a:r>
            <a:r>
              <a:rPr lang="en-GB" sz="1400" dirty="0" smtClean="0">
                <a:solidFill>
                  <a:srgbClr val="00B050"/>
                </a:solidFill>
              </a:rPr>
              <a:t> </a:t>
            </a:r>
            <a:r>
              <a:rPr lang="en-GB" sz="1100" dirty="0">
                <a:solidFill>
                  <a:srgbClr val="00B050"/>
                </a:solidFill>
              </a:rPr>
              <a:t>2012 data</a:t>
            </a:r>
            <a:endParaRPr lang="en-GB" sz="1100" dirty="0" smtClean="0">
              <a:solidFill>
                <a:srgbClr val="00B050"/>
              </a:solidFill>
            </a:endParaRP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t> </a:t>
            </a:r>
            <a:endParaRPr lang="fr-FR" dirty="0"/>
          </a:p>
        </p:txBody>
      </p:sp>
      <p:pic>
        <p:nvPicPr>
          <p:cNvPr id="717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272185" y="4164965"/>
            <a:ext cx="4443508" cy="269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Chart 11"/>
          <p:cNvGraphicFramePr>
            <a:graphicFrameLocks/>
          </p:cNvGraphicFramePr>
          <p:nvPr>
            <p:extLst>
              <p:ext uri="{D42A27DB-BD31-4B8C-83A1-F6EECF244321}">
                <p14:modId xmlns:p14="http://schemas.microsoft.com/office/powerpoint/2010/main" val="4279730919"/>
              </p:ext>
            </p:extLst>
          </p:nvPr>
        </p:nvGraphicFramePr>
        <p:xfrm>
          <a:off x="291600" y="1382400"/>
          <a:ext cx="5007600" cy="2703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483896" y="1417583"/>
            <a:ext cx="1153329" cy="276999"/>
          </a:xfrm>
          <a:prstGeom prst="rect">
            <a:avLst/>
          </a:prstGeom>
          <a:noFill/>
        </p:spPr>
        <p:txBody>
          <a:bodyPr wrap="none" rtlCol="0">
            <a:spAutoFit/>
          </a:bodyPr>
          <a:lstStyle/>
          <a:p>
            <a:r>
              <a:rPr lang="en-GB" sz="1200" dirty="0" smtClean="0"/>
              <a:t>Average</a:t>
            </a:r>
            <a:r>
              <a:rPr lang="fr-FR" sz="1200" dirty="0" smtClean="0"/>
              <a:t> Cash</a:t>
            </a:r>
            <a:endParaRPr lang="en-GB" sz="1200" dirty="0"/>
          </a:p>
        </p:txBody>
      </p:sp>
    </p:spTree>
    <p:extLst>
      <p:ext uri="{BB962C8B-B14F-4D97-AF65-F5344CB8AC3E}">
        <p14:creationId xmlns:p14="http://schemas.microsoft.com/office/powerpoint/2010/main" val="3243688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8549" y="225425"/>
            <a:ext cx="7815263" cy="1292982"/>
          </a:xfrm>
        </p:spPr>
        <p:txBody>
          <a:bodyPr/>
          <a:lstStyle/>
          <a:p>
            <a:r>
              <a:rPr lang="en-GB" sz="1400" noProof="0" dirty="0" smtClean="0">
                <a:solidFill>
                  <a:srgbClr val="0070C0"/>
                </a:solidFill>
              </a:rPr>
              <a:t>                                        CASH </a:t>
            </a:r>
            <a:r>
              <a:rPr lang="en-GB" sz="1400" noProof="0" dirty="0" smtClean="0">
                <a:solidFill>
                  <a:srgbClr val="0070C0"/>
                </a:solidFill>
              </a:rPr>
              <a:t>RETENTION </a:t>
            </a:r>
            <a:r>
              <a:rPr lang="en-GB" sz="1400" noProof="0" dirty="0" smtClean="0">
                <a:solidFill>
                  <a:srgbClr val="0070C0"/>
                </a:solidFill>
              </a:rPr>
              <a:t>IS HIGHLY CONCENTRATED </a:t>
            </a:r>
            <a:br>
              <a:rPr lang="en-GB" sz="1400" noProof="0" dirty="0" smtClean="0">
                <a:solidFill>
                  <a:srgbClr val="0070C0"/>
                </a:solidFill>
              </a:rPr>
            </a:br>
            <a:r>
              <a:rPr lang="en-GB" sz="1400" noProof="0" dirty="0" smtClean="0">
                <a:solidFill>
                  <a:srgbClr val="0070C0"/>
                </a:solidFill>
              </a:rPr>
              <a:t>As a result of the </a:t>
            </a:r>
            <a:r>
              <a:rPr lang="en-GB" sz="1400" noProof="0" dirty="0">
                <a:solidFill>
                  <a:srgbClr val="0070C0"/>
                </a:solidFill>
              </a:rPr>
              <a:t>impact of firm size combined with </a:t>
            </a:r>
            <a:r>
              <a:rPr lang="en-GB" sz="1400" noProof="0" dirty="0" smtClean="0">
                <a:solidFill>
                  <a:srgbClr val="0070C0"/>
                </a:solidFill>
              </a:rPr>
              <a:t>structural complexity</a:t>
            </a:r>
            <a:r>
              <a:rPr lang="en-GB" sz="1400" noProof="0" dirty="0">
                <a:solidFill>
                  <a:srgbClr val="0070C0"/>
                </a:solidFill>
              </a:rPr>
              <a:t>, </a:t>
            </a:r>
            <a:r>
              <a:rPr lang="en-GB" sz="1400" noProof="0" dirty="0" smtClean="0">
                <a:solidFill>
                  <a:srgbClr val="0070C0"/>
                </a:solidFill>
              </a:rPr>
              <a:t>              complex groups</a:t>
            </a:r>
            <a:r>
              <a:rPr lang="en-GB" sz="1400" noProof="0" dirty="0">
                <a:solidFill>
                  <a:srgbClr val="0070C0"/>
                </a:solidFill>
              </a:rPr>
              <a:t>, </a:t>
            </a:r>
            <a:r>
              <a:rPr lang="en-GB" sz="1400" noProof="0" dirty="0" smtClean="0">
                <a:solidFill>
                  <a:srgbClr val="0070C0"/>
                </a:solidFill>
              </a:rPr>
              <a:t>with only </a:t>
            </a:r>
            <a:r>
              <a:rPr lang="en-GB" sz="1400" noProof="0" dirty="0">
                <a:solidFill>
                  <a:srgbClr val="0070C0"/>
                </a:solidFill>
              </a:rPr>
              <a:t>3% of the firms, concentrate half of </a:t>
            </a:r>
            <a:r>
              <a:rPr lang="en-GB" sz="1400" noProof="0" dirty="0" smtClean="0">
                <a:solidFill>
                  <a:srgbClr val="0070C0"/>
                </a:solidFill>
              </a:rPr>
              <a:t>the total cash (51%); very small independents </a:t>
            </a:r>
            <a:r>
              <a:rPr lang="en-GB" sz="1400" noProof="0" dirty="0">
                <a:solidFill>
                  <a:srgbClr val="0070C0"/>
                </a:solidFill>
              </a:rPr>
              <a:t>are 73% of firms, </a:t>
            </a:r>
            <a:r>
              <a:rPr lang="en-GB" sz="1400" noProof="0" dirty="0" smtClean="0">
                <a:solidFill>
                  <a:srgbClr val="0070C0"/>
                </a:solidFill>
              </a:rPr>
              <a:t>but hold </a:t>
            </a:r>
            <a:r>
              <a:rPr lang="en-GB" sz="1400" noProof="0" dirty="0">
                <a:solidFill>
                  <a:srgbClr val="0070C0"/>
                </a:solidFill>
              </a:rPr>
              <a:t>only 16% of </a:t>
            </a:r>
            <a:r>
              <a:rPr lang="en-GB" sz="1400" noProof="0" dirty="0" smtClean="0">
                <a:solidFill>
                  <a:srgbClr val="0070C0"/>
                </a:solidFill>
              </a:rPr>
              <a:t>the total </a:t>
            </a:r>
            <a:r>
              <a:rPr lang="en-GB" sz="1400" noProof="0" dirty="0">
                <a:solidFill>
                  <a:srgbClr val="0070C0"/>
                </a:solidFill>
              </a:rPr>
              <a:t>cash, </a:t>
            </a:r>
            <a:r>
              <a:rPr lang="en-GB" sz="1400" noProof="0" dirty="0" smtClean="0">
                <a:solidFill>
                  <a:srgbClr val="0070C0"/>
                </a:solidFill>
              </a:rPr>
              <a:t>with 13</a:t>
            </a:r>
            <a:r>
              <a:rPr lang="en-GB" sz="1400" noProof="0" dirty="0">
                <a:solidFill>
                  <a:srgbClr val="0070C0"/>
                </a:solidFill>
              </a:rPr>
              <a:t>% for </a:t>
            </a:r>
            <a:r>
              <a:rPr lang="en-GB" sz="1400" noProof="0" dirty="0" smtClean="0">
                <a:solidFill>
                  <a:srgbClr val="0070C0"/>
                </a:solidFill>
              </a:rPr>
              <a:t>small-to-large independents and 20% for simple and medium groups.</a:t>
            </a:r>
            <a:br>
              <a:rPr lang="en-GB" sz="1400" noProof="0" dirty="0" smtClean="0">
                <a:solidFill>
                  <a:srgbClr val="0070C0"/>
                </a:solidFill>
              </a:rPr>
            </a:br>
            <a:r>
              <a:rPr lang="en-GB" sz="1200" i="1" dirty="0">
                <a:solidFill>
                  <a:srgbClr val="00B050"/>
                </a:solidFill>
                <a:latin typeface="Calibri" panose="020F0502020204030204" pitchFamily="34" charset="0"/>
              </a:rPr>
              <a:t>No of firms at granular level for groups; outliers within </a:t>
            </a:r>
            <a:r>
              <a:rPr lang="en-GB" sz="1200" i="1" dirty="0" smtClean="0">
                <a:solidFill>
                  <a:srgbClr val="00B050"/>
                </a:solidFill>
                <a:latin typeface="Calibri" panose="020F0502020204030204" pitchFamily="34" charset="0"/>
              </a:rPr>
              <a:t>“independents” of no reported size resembling cash boxes of larger groups were </a:t>
            </a:r>
            <a:r>
              <a:rPr lang="en-GB" sz="1200" i="1" dirty="0">
                <a:solidFill>
                  <a:srgbClr val="00B050"/>
                </a:solidFill>
                <a:latin typeface="Calibri" panose="020F0502020204030204" pitchFamily="34" charset="0"/>
              </a:rPr>
              <a:t>re-classified into groups</a:t>
            </a:r>
            <a:endParaRPr lang="en-GB" sz="1200" noProof="0" dirty="0">
              <a:solidFill>
                <a:srgbClr val="00B050"/>
              </a:solidFill>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83158680"/>
              </p:ext>
            </p:extLst>
          </p:nvPr>
        </p:nvGraphicFramePr>
        <p:xfrm>
          <a:off x="228599" y="1267691"/>
          <a:ext cx="8699912" cy="5533655"/>
        </p:xfrm>
        <a:graphic>
          <a:graphicData uri="http://schemas.openxmlformats.org/drawingml/2006/table">
            <a:tbl>
              <a:tblPr/>
              <a:tblGrid>
                <a:gridCol w="162898"/>
                <a:gridCol w="521275"/>
                <a:gridCol w="521275"/>
                <a:gridCol w="857933"/>
                <a:gridCol w="705894"/>
                <a:gridCol w="217198"/>
                <a:gridCol w="521275"/>
                <a:gridCol w="62655"/>
                <a:gridCol w="33553"/>
                <a:gridCol w="105825"/>
                <a:gridCol w="676030"/>
                <a:gridCol w="162898"/>
                <a:gridCol w="564716"/>
                <a:gridCol w="152039"/>
                <a:gridCol w="862382"/>
                <a:gridCol w="41706"/>
                <a:gridCol w="738474"/>
                <a:gridCol w="86880"/>
                <a:gridCol w="792774"/>
                <a:gridCol w="119459"/>
                <a:gridCol w="693023"/>
                <a:gridCol w="99750"/>
              </a:tblGrid>
              <a:tr h="335091">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gridSpan="2">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dirty="0"/>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r>
              <a:tr h="252730">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l" fontAlgn="b"/>
                      <a:r>
                        <a:rPr lang="en-GB" sz="1600" b="1" i="0" u="none" strike="noStrike" dirty="0">
                          <a:solidFill>
                            <a:srgbClr val="000000"/>
                          </a:solidFill>
                          <a:effectLst/>
                          <a:latin typeface="Calibri" panose="020F0502020204030204" pitchFamily="34" charset="0"/>
                        </a:rPr>
                        <a:t>Independents</a:t>
                      </a: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153" marR="8153" marT="8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GB" sz="1600" b="1" i="0" u="none" strike="noStrike" dirty="0">
                          <a:solidFill>
                            <a:srgbClr val="000000"/>
                          </a:solidFill>
                          <a:effectLst/>
                          <a:latin typeface="Calibri" panose="020F0502020204030204" pitchFamily="34" charset="0"/>
                        </a:rPr>
                        <a:t> </a:t>
                      </a:r>
                      <a:r>
                        <a:rPr lang="en-GB" sz="1600" b="1" i="0" u="none" strike="noStrike" dirty="0" smtClean="0">
                          <a:solidFill>
                            <a:srgbClr val="000000"/>
                          </a:solidFill>
                          <a:effectLst/>
                          <a:latin typeface="Calibri" panose="020F0502020204030204" pitchFamily="34" charset="0"/>
                        </a:rPr>
                        <a:t>Group-structured</a:t>
                      </a:r>
                      <a:endParaRPr lang="en-GB" sz="1200" b="1" i="1" u="none" strike="noStrike" dirty="0">
                        <a:solidFill>
                          <a:srgbClr val="0070C0"/>
                        </a:solidFill>
                        <a:effectLst/>
                        <a:latin typeface="Calibri" panose="020F0502020204030204" pitchFamily="34" charset="0"/>
                      </a:endParaRPr>
                    </a:p>
                  </a:txBody>
                  <a:tcPr marL="8153" marR="8153" marT="81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pPr algn="l" fontAlgn="b"/>
                      <a:r>
                        <a:rPr lang="en-GB" sz="1600" b="1" i="0" u="none" strike="noStrike" dirty="0">
                          <a:solidFill>
                            <a:srgbClr val="000000"/>
                          </a:solidFill>
                          <a:effectLst/>
                          <a:latin typeface="Calibri" panose="020F0502020204030204" pitchFamily="34" charset="0"/>
                        </a:rPr>
                        <a:t>Group-structured</a:t>
                      </a:r>
                    </a:p>
                  </a:txBody>
                  <a:tcPr marL="8153" marR="8153" marT="81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153" marR="8153" marT="8153" marB="0" anchor="b">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600" b="1" i="0" u="none" strike="noStrike" dirty="0">
                          <a:solidFill>
                            <a:srgbClr val="000000"/>
                          </a:solidFill>
                          <a:effectLst/>
                          <a:latin typeface="Calibri" panose="020F0502020204030204" pitchFamily="34" charset="0"/>
                        </a:rPr>
                        <a:t>TOTAL</a:t>
                      </a:r>
                    </a:p>
                  </a:txBody>
                  <a:tcPr marL="8153" marR="8153" marT="8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w="6350" cap="flat" cmpd="sng" algn="ctr">
                      <a:solidFill>
                        <a:srgbClr val="000000"/>
                      </a:solidFill>
                      <a:prstDash val="solid"/>
                      <a:round/>
                      <a:headEnd type="none" w="med" len="med"/>
                      <a:tailEnd type="none" w="med" len="med"/>
                    </a:lnL>
                    <a:lnR>
                      <a:noFill/>
                    </a:lnR>
                    <a:lnT>
                      <a:noFill/>
                    </a:lnT>
                    <a:lnB>
                      <a:noFill/>
                    </a:lnB>
                  </a:tcPr>
                </a:tc>
              </a:tr>
              <a:tr h="252730">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gridSpan="2">
                  <a:txBody>
                    <a:bodyPr/>
                    <a:lstStyle/>
                    <a:p>
                      <a:pPr algn="ctr" fontAlgn="b"/>
                      <a:r>
                        <a:rPr lang="en-GB" sz="1600" b="1" i="0" u="none" strike="noStrike" dirty="0" smtClean="0">
                          <a:solidFill>
                            <a:srgbClr val="000000"/>
                          </a:solidFill>
                          <a:effectLst/>
                          <a:latin typeface="Calibri" panose="020F0502020204030204" pitchFamily="34" charset="0"/>
                        </a:rPr>
                        <a:t>Very Small</a:t>
                      </a:r>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BDD7EE"/>
                    </a:solidFill>
                  </a:tcPr>
                </a:tc>
                <a:tc hMerge="1">
                  <a:txBody>
                    <a:bodyPr/>
                    <a:lstStyle/>
                    <a:p>
                      <a:endParaRPr lang="en-GB"/>
                    </a:p>
                  </a:txBody>
                  <a:tcPr/>
                </a:tc>
                <a:tc gridSpan="2">
                  <a:txBody>
                    <a:bodyPr/>
                    <a:lstStyle/>
                    <a:p>
                      <a:pPr algn="ctr" fontAlgn="b"/>
                      <a:r>
                        <a:rPr lang="en-GB" sz="1600" b="1" i="0" u="none" strike="noStrike" dirty="0" smtClean="0">
                          <a:solidFill>
                            <a:srgbClr val="000000"/>
                          </a:solidFill>
                          <a:effectLst/>
                          <a:latin typeface="Calibri" panose="020F0502020204030204" pitchFamily="34" charset="0"/>
                        </a:rPr>
                        <a:t>Small</a:t>
                      </a:r>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BDD7EE"/>
                    </a:solidFill>
                  </a:tcPr>
                </a:tc>
                <a:tc hMerge="1">
                  <a:txBody>
                    <a:bodyPr/>
                    <a:lstStyle/>
                    <a:p>
                      <a:pPr algn="l" fontAlgn="b"/>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BDD7EE"/>
                    </a:solidFill>
                  </a:tcPr>
                </a:tc>
                <a:tc gridSpan="2">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BDD7EE"/>
                    </a:solidFill>
                  </a:tcPr>
                </a:tc>
                <a:tc hMerge="1">
                  <a:txBody>
                    <a:bodyPr/>
                    <a:lstStyle/>
                    <a:p>
                      <a:endParaRPr lang="en-GB"/>
                    </a:p>
                  </a:txBody>
                  <a:tcPr/>
                </a:tc>
                <a:tc gridSpan="2">
                  <a:txBody>
                    <a:bodyPr/>
                    <a:lstStyle/>
                    <a:p>
                      <a:pPr algn="ctr" fontAlgn="b"/>
                      <a:r>
                        <a:rPr lang="en-GB" sz="1600" b="1" i="0" u="none" strike="noStrike" dirty="0" smtClean="0">
                          <a:solidFill>
                            <a:srgbClr val="000000"/>
                          </a:solidFill>
                          <a:effectLst/>
                          <a:latin typeface="Calibri" panose="020F0502020204030204" pitchFamily="34" charset="0"/>
                        </a:rPr>
                        <a:t>Medium</a:t>
                      </a:r>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BDD7EE"/>
                    </a:solidFill>
                  </a:tcPr>
                </a:tc>
                <a:tc hMerge="1">
                  <a:txBody>
                    <a:bodyPr/>
                    <a:lstStyle/>
                    <a:p>
                      <a:endParaRPr lang="en-GB"/>
                    </a:p>
                  </a:txBody>
                  <a:tcPr/>
                </a:tc>
                <a:tc>
                  <a:txBody>
                    <a:bodyPr/>
                    <a:lstStyle/>
                    <a:p>
                      <a:pPr algn="ctr" fontAlgn="b"/>
                      <a:r>
                        <a:rPr lang="en-GB" sz="1600" b="1" i="0" u="none" strike="noStrike" dirty="0" smtClean="0">
                          <a:solidFill>
                            <a:srgbClr val="000000"/>
                          </a:solidFill>
                          <a:effectLst/>
                          <a:latin typeface="Calibri" panose="020F0502020204030204" pitchFamily="34" charset="0"/>
                        </a:rPr>
                        <a:t>Large</a:t>
                      </a:r>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gridSpan="2">
                  <a:txBody>
                    <a:bodyPr/>
                    <a:lstStyle/>
                    <a:p>
                      <a:pPr algn="ctr" fontAlgn="b"/>
                      <a:r>
                        <a:rPr lang="en-GB" sz="1600" b="1" i="0" u="none" strike="noStrike" dirty="0" smtClean="0">
                          <a:solidFill>
                            <a:srgbClr val="000000"/>
                          </a:solidFill>
                          <a:effectLst/>
                          <a:latin typeface="Calibri" panose="020F0502020204030204" pitchFamily="34" charset="0"/>
                        </a:rPr>
                        <a:t>Simple </a:t>
                      </a:r>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tc hMerge="1">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tc gridSpan="2">
                  <a:txBody>
                    <a:bodyPr/>
                    <a:lstStyle/>
                    <a:p>
                      <a:pPr algn="ctr" fontAlgn="b"/>
                      <a:r>
                        <a:rPr lang="en-GB" sz="1600" b="1" i="0" u="none" strike="noStrike">
                          <a:solidFill>
                            <a:srgbClr val="000000"/>
                          </a:solidFill>
                          <a:effectLst/>
                          <a:latin typeface="Calibri" panose="020F0502020204030204" pitchFamily="34" charset="0"/>
                        </a:rPr>
                        <a:t>Medium</a:t>
                      </a: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tc hMerge="1">
                  <a:txBody>
                    <a:bodyPr/>
                    <a:lstStyle/>
                    <a:p>
                      <a:endParaRPr lang="en-GB"/>
                    </a:p>
                  </a:txBody>
                  <a:tcPr/>
                </a:tc>
                <a:tc>
                  <a:txBody>
                    <a:bodyPr/>
                    <a:lstStyle/>
                    <a:p>
                      <a:pPr algn="ctr" fontAlgn="b"/>
                      <a:r>
                        <a:rPr lang="en-GB" sz="1600" b="1" i="0" u="none" strike="noStrike" dirty="0">
                          <a:solidFill>
                            <a:srgbClr val="000000"/>
                          </a:solidFill>
                          <a:effectLst/>
                          <a:latin typeface="Calibri" panose="020F0502020204030204" pitchFamily="34" charset="0"/>
                        </a:rPr>
                        <a:t>Complex</a:t>
                      </a: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r>
              <a:tr h="252730">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gridSpan="2">
                  <a:txBody>
                    <a:bodyPr/>
                    <a:lstStyle/>
                    <a:p>
                      <a:pPr algn="ctr" fontAlgn="b"/>
                      <a:r>
                        <a:rPr lang="en-GB" sz="1600" b="1" i="0" u="none" strike="noStrike" dirty="0">
                          <a:solidFill>
                            <a:srgbClr val="000000"/>
                          </a:solidFill>
                          <a:effectLst/>
                          <a:latin typeface="Calibri" panose="020F0502020204030204" pitchFamily="34" charset="0"/>
                        </a:rPr>
                        <a:t>(1-4 </a:t>
                      </a:r>
                      <a:r>
                        <a:rPr lang="en-GB" sz="1600" b="1" i="0" u="none" strike="noStrike" dirty="0" err="1">
                          <a:solidFill>
                            <a:srgbClr val="000000"/>
                          </a:solidFill>
                          <a:effectLst/>
                          <a:latin typeface="Calibri" panose="020F0502020204030204" pitchFamily="34" charset="0"/>
                        </a:rPr>
                        <a:t>empl</a:t>
                      </a:r>
                      <a:r>
                        <a:rPr lang="en-GB" sz="1600" b="1" i="0" u="none" strike="noStrike" dirty="0">
                          <a:solidFill>
                            <a:srgbClr val="000000"/>
                          </a:solidFill>
                          <a:effectLst/>
                          <a:latin typeface="Calibri" panose="020F0502020204030204" pitchFamily="34" charset="0"/>
                        </a:rPr>
                        <a:t>)</a:t>
                      </a:r>
                    </a:p>
                  </a:txBody>
                  <a:tcPr marL="8153" marR="8153" marT="8153" marB="0" anchor="b">
                    <a:lnL>
                      <a:noFill/>
                    </a:lnL>
                    <a:lnR>
                      <a:noFill/>
                    </a:lnR>
                    <a:lnT>
                      <a:noFill/>
                    </a:lnT>
                    <a:lnB>
                      <a:noFill/>
                    </a:lnB>
                    <a:solidFill>
                      <a:srgbClr val="BDD7EE"/>
                    </a:solidFill>
                  </a:tcPr>
                </a:tc>
                <a:tc hMerge="1">
                  <a:txBody>
                    <a:bodyPr/>
                    <a:lstStyle/>
                    <a:p>
                      <a:endParaRPr lang="en-GB"/>
                    </a:p>
                  </a:txBody>
                  <a:tcPr/>
                </a:tc>
                <a:tc gridSpan="2">
                  <a:txBody>
                    <a:bodyPr/>
                    <a:lstStyle/>
                    <a:p>
                      <a:pPr algn="ctr" fontAlgn="b"/>
                      <a:r>
                        <a:rPr lang="en-GB" sz="1600" b="1" i="0" u="none" strike="noStrike" dirty="0">
                          <a:solidFill>
                            <a:srgbClr val="000000"/>
                          </a:solidFill>
                          <a:effectLst/>
                          <a:latin typeface="Calibri" panose="020F0502020204030204" pitchFamily="34" charset="0"/>
                        </a:rPr>
                        <a:t>(5-49)</a:t>
                      </a:r>
                    </a:p>
                  </a:txBody>
                  <a:tcPr marL="8153" marR="8153" marT="8153" marB="0" anchor="b">
                    <a:lnL>
                      <a:noFill/>
                    </a:lnL>
                    <a:lnR>
                      <a:noFill/>
                    </a:lnR>
                    <a:lnT>
                      <a:noFill/>
                    </a:lnT>
                    <a:lnB>
                      <a:noFill/>
                    </a:lnB>
                    <a:solidFill>
                      <a:srgbClr val="BDD7EE"/>
                    </a:solidFill>
                  </a:tcPr>
                </a:tc>
                <a:tc hMerge="1">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BDD7EE"/>
                    </a:solidFill>
                  </a:tcPr>
                </a:tc>
                <a:tc gridSpan="2">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hMerge="1">
                  <a:txBody>
                    <a:bodyPr/>
                    <a:lstStyle/>
                    <a:p>
                      <a:endParaRPr lang="en-GB"/>
                    </a:p>
                  </a:txBody>
                  <a:tcPr/>
                </a:tc>
                <a:tc gridSpan="2">
                  <a:txBody>
                    <a:bodyPr/>
                    <a:lstStyle/>
                    <a:p>
                      <a:pPr algn="ctr" fontAlgn="b"/>
                      <a:r>
                        <a:rPr lang="en-GB" sz="1600" b="1" i="0" u="none" strike="noStrike" dirty="0">
                          <a:solidFill>
                            <a:srgbClr val="000000"/>
                          </a:solidFill>
                          <a:effectLst/>
                          <a:latin typeface="Calibri" panose="020F0502020204030204" pitchFamily="34" charset="0"/>
                        </a:rPr>
                        <a:t>(50-249)</a:t>
                      </a:r>
                    </a:p>
                  </a:txBody>
                  <a:tcPr marL="8153" marR="8153" marT="8153" marB="0" anchor="b">
                    <a:lnL>
                      <a:noFill/>
                    </a:lnL>
                    <a:lnR>
                      <a:noFill/>
                    </a:lnR>
                    <a:lnT>
                      <a:noFill/>
                    </a:lnT>
                    <a:lnB>
                      <a:noFill/>
                    </a:lnB>
                    <a:solidFill>
                      <a:srgbClr val="BDD7EE"/>
                    </a:solidFill>
                  </a:tcPr>
                </a:tc>
                <a:tc hMerge="1">
                  <a:txBody>
                    <a:bodyPr/>
                    <a:lstStyle/>
                    <a:p>
                      <a:endParaRPr lang="en-GB"/>
                    </a:p>
                  </a:txBody>
                  <a:tcPr/>
                </a:tc>
                <a:tc>
                  <a:txBody>
                    <a:bodyPr/>
                    <a:lstStyle/>
                    <a:p>
                      <a:pPr algn="ctr" fontAlgn="b"/>
                      <a:r>
                        <a:rPr lang="en-GB" sz="1600" b="1" i="0" u="none" strike="noStrike" dirty="0">
                          <a:solidFill>
                            <a:srgbClr val="000000"/>
                          </a:solidFill>
                          <a:effectLst/>
                          <a:latin typeface="Calibri" panose="020F0502020204030204" pitchFamily="34" charset="0"/>
                        </a:rPr>
                        <a:t>(250+)</a:t>
                      </a:r>
                    </a:p>
                  </a:txBody>
                  <a:tcPr marL="8153" marR="8153" marT="8153" marB="0" anchor="b">
                    <a:lnL>
                      <a:noFill/>
                    </a:lnL>
                    <a:lnR>
                      <a:noFill/>
                    </a:lnR>
                    <a:lnT>
                      <a:noFill/>
                    </a:lnT>
                    <a:lnB>
                      <a:noFill/>
                    </a:lnB>
                    <a:solidFill>
                      <a:srgbClr val="BDD7EE"/>
                    </a:solidFill>
                  </a:tcPr>
                </a:tc>
                <a:tc>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gridSpan="2">
                  <a:txBody>
                    <a:bodyPr/>
                    <a:lstStyle/>
                    <a:p>
                      <a:pPr algn="ctr" fontAlgn="b"/>
                      <a:r>
                        <a:rPr lang="en-GB" sz="1200" b="1" i="1" u="none" strike="noStrike" kern="1200" dirty="0" smtClean="0">
                          <a:solidFill>
                            <a:srgbClr val="0070C0"/>
                          </a:solidFill>
                          <a:effectLst/>
                          <a:latin typeface="Calibri" panose="020F0502020204030204" pitchFamily="34" charset="0"/>
                          <a:ea typeface="+mn-ea"/>
                          <a:cs typeface="+mn-cs"/>
                        </a:rPr>
                        <a:t>See note 3</a:t>
                      </a:r>
                      <a:endParaRPr lang="en-GB" sz="1200" b="1" i="1" u="none" strike="noStrike" kern="1200" dirty="0">
                        <a:solidFill>
                          <a:srgbClr val="0070C0"/>
                        </a:solidFill>
                        <a:effectLst/>
                        <a:latin typeface="Calibri" panose="020F0502020204030204" pitchFamily="34" charset="0"/>
                        <a:ea typeface="+mn-ea"/>
                        <a:cs typeface="+mn-cs"/>
                      </a:endParaRPr>
                    </a:p>
                  </a:txBody>
                  <a:tcPr marL="8153" marR="8153" marT="8153" marB="0" anchor="b">
                    <a:lnL>
                      <a:noFill/>
                    </a:lnL>
                    <a:lnR>
                      <a:noFill/>
                    </a:lnR>
                    <a:lnT>
                      <a:noFill/>
                    </a:lnT>
                    <a:lnB>
                      <a:noFill/>
                    </a:lnB>
                    <a:solidFill>
                      <a:srgbClr val="C6E0B4"/>
                    </a:solidFill>
                  </a:tcPr>
                </a:tc>
                <a:tc hMerge="1">
                  <a:txBody>
                    <a:bodyPr/>
                    <a:lstStyle/>
                    <a:p>
                      <a:endParaRPr lang="en-GB"/>
                    </a:p>
                  </a:txBody>
                  <a:tcPr/>
                </a:tc>
                <a:tc>
                  <a:txBody>
                    <a:bodyPr/>
                    <a:lstStyle/>
                    <a:p>
                      <a:pPr marL="0" algn="ctr" defTabSz="914400" rtl="0" eaLnBrk="1" fontAlgn="b" latinLnBrk="0" hangingPunct="1"/>
                      <a:r>
                        <a:rPr lang="en-GB" sz="1200" b="1" i="1" u="none" strike="noStrike" kern="1200" dirty="0">
                          <a:solidFill>
                            <a:srgbClr val="0070C0"/>
                          </a:solidFill>
                          <a:effectLst/>
                          <a:latin typeface="Calibri" panose="020F0502020204030204" pitchFamily="34" charset="0"/>
                          <a:ea typeface="+mn-ea"/>
                          <a:cs typeface="+mn-cs"/>
                        </a:rPr>
                        <a:t> </a:t>
                      </a:r>
                      <a:r>
                        <a:rPr lang="en-GB" sz="1200" b="1" i="1" u="none" strike="noStrike" kern="1200" dirty="0" smtClean="0">
                          <a:solidFill>
                            <a:srgbClr val="0070C0"/>
                          </a:solidFill>
                          <a:effectLst/>
                          <a:latin typeface="Calibri" panose="020F0502020204030204" pitchFamily="34" charset="0"/>
                          <a:ea typeface="+mn-ea"/>
                          <a:cs typeface="+mn-cs"/>
                        </a:rPr>
                        <a:t>See note 2</a:t>
                      </a:r>
                      <a:endParaRPr lang="en-GB" sz="1200" b="1" i="1" u="none" strike="noStrike" kern="1200" dirty="0">
                        <a:solidFill>
                          <a:srgbClr val="0070C0"/>
                        </a:solidFill>
                        <a:effectLst/>
                        <a:latin typeface="Calibri" panose="020F0502020204030204" pitchFamily="34" charset="0"/>
                        <a:ea typeface="+mn-ea"/>
                        <a:cs typeface="+mn-cs"/>
                      </a:endParaRPr>
                    </a:p>
                  </a:txBody>
                  <a:tcPr marL="8153" marR="8153" marT="8153" marB="0" anchor="b">
                    <a:lnL>
                      <a:noFill/>
                    </a:lnL>
                    <a:lnR>
                      <a:noFill/>
                    </a:lnR>
                    <a:lnT>
                      <a:noFill/>
                    </a:lnT>
                    <a:lnB>
                      <a:noFill/>
                    </a:lnB>
                    <a:solidFill>
                      <a:srgbClr val="C6E0B4"/>
                    </a:solidFill>
                  </a:tcPr>
                </a:tc>
                <a:tc>
                  <a:txBody>
                    <a:bodyPr/>
                    <a:lstStyle/>
                    <a:p>
                      <a:pPr algn="ctr" fontAlgn="b"/>
                      <a:r>
                        <a:rPr lang="en-GB" sz="1200" b="1" i="1" u="none" strike="noStrike" kern="1200" dirty="0">
                          <a:solidFill>
                            <a:srgbClr val="0070C0"/>
                          </a:solidFill>
                          <a:effectLst/>
                          <a:latin typeface="Calibri" panose="020F0502020204030204" pitchFamily="34" charset="0"/>
                          <a:ea typeface="+mn-ea"/>
                          <a:cs typeface="+mn-cs"/>
                        </a:rPr>
                        <a:t> </a:t>
                      </a:r>
                    </a:p>
                  </a:txBody>
                  <a:tcPr marL="8153" marR="8153" marT="8153" marB="0" anchor="b">
                    <a:lnL>
                      <a:noFill/>
                    </a:lnL>
                    <a:lnR>
                      <a:noFill/>
                    </a:lnR>
                    <a:lnT>
                      <a:noFill/>
                    </a:lnT>
                    <a:lnB>
                      <a:noFill/>
                    </a:lnB>
                    <a:solidFill>
                      <a:srgbClr val="C6E0B4"/>
                    </a:solidFill>
                  </a:tcPr>
                </a:tc>
                <a:tc>
                  <a:txBody>
                    <a:bodyPr/>
                    <a:lstStyle/>
                    <a:p>
                      <a:pPr algn="ctr" fontAlgn="b"/>
                      <a:r>
                        <a:rPr lang="en-GB" sz="1200" b="1" i="1" u="none" strike="noStrike" kern="1200" dirty="0" smtClean="0">
                          <a:solidFill>
                            <a:srgbClr val="0070C0"/>
                          </a:solidFill>
                          <a:effectLst/>
                          <a:latin typeface="Calibri" panose="020F0502020204030204" pitchFamily="34" charset="0"/>
                          <a:ea typeface="+mn-ea"/>
                          <a:cs typeface="+mn-cs"/>
                        </a:rPr>
                        <a:t>See note 1</a:t>
                      </a:r>
                      <a:endParaRPr lang="en-GB" sz="1200" b="1" i="1" u="none" strike="noStrike" kern="1200" dirty="0">
                        <a:solidFill>
                          <a:srgbClr val="0070C0"/>
                        </a:solidFill>
                        <a:effectLst/>
                        <a:latin typeface="Calibri" panose="020F0502020204030204" pitchFamily="34" charset="0"/>
                        <a:ea typeface="+mn-ea"/>
                        <a:cs typeface="+mn-cs"/>
                      </a:endParaRPr>
                    </a:p>
                  </a:txBody>
                  <a:tcPr marL="8153" marR="8153" marT="8153" marB="0" anchor="b">
                    <a:lnL>
                      <a:noFill/>
                    </a:lnL>
                    <a:lnR>
                      <a:noFill/>
                    </a:lnR>
                    <a:lnT>
                      <a:noFill/>
                    </a:lnT>
                    <a:lnB>
                      <a:noFill/>
                    </a:lnB>
                    <a:solidFill>
                      <a:srgbClr val="C6E0B4"/>
                    </a:solidFill>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FFFF00"/>
                    </a:solidFill>
                  </a:tcPr>
                </a:tc>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r>
              <a:tr h="244577">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sng" strike="noStrike" dirty="0">
                        <a:solidFill>
                          <a:srgbClr val="000000"/>
                        </a:solidFill>
                        <a:effectLst/>
                        <a:latin typeface="Calibri" panose="020F0502020204030204" pitchFamily="34" charset="0"/>
                      </a:endParaRP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gridSpan="2">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hMerge="1">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BDD7EE"/>
                    </a:solidFill>
                  </a:tcPr>
                </a:tc>
                <a:tc gridSpan="2">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hMerge="1">
                  <a:txBody>
                    <a:bodyPr/>
                    <a:lstStyle/>
                    <a:p>
                      <a:endParaRPr lang="en-GB"/>
                    </a:p>
                  </a:txBody>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r>
              <a:tr h="252730">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gridSpan="2">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BDD7EE"/>
                    </a:solidFill>
                  </a:tcPr>
                </a:tc>
                <a:tc hMerge="1">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BDD7EE"/>
                    </a:solidFill>
                  </a:tcPr>
                </a:tc>
                <a:tc gridSpan="2">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hMerge="1">
                  <a:txBody>
                    <a:bodyPr/>
                    <a:lstStyle/>
                    <a:p>
                      <a:endParaRPr lang="en-GB"/>
                    </a:p>
                  </a:txBody>
                  <a:tcPr/>
                </a:tc>
                <a:tc>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tc>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tc>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r>
              <a:tr h="252730">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gridSpan="2">
                  <a:txBody>
                    <a:bodyPr/>
                    <a:lstStyle/>
                    <a:p>
                      <a:pPr algn="l" fontAlgn="b"/>
                      <a:r>
                        <a:rPr lang="en-GB" sz="1600" b="1" i="0" u="none" strike="noStrike" dirty="0" smtClean="0">
                          <a:solidFill>
                            <a:srgbClr val="000000"/>
                          </a:solidFill>
                          <a:effectLst/>
                          <a:latin typeface="Calibri" panose="020F0502020204030204" pitchFamily="34" charset="0"/>
                        </a:rPr>
                        <a:t>No </a:t>
                      </a:r>
                      <a:r>
                        <a:rPr lang="en-GB" sz="1600" b="1" i="0" u="none" strike="noStrike" dirty="0">
                          <a:solidFill>
                            <a:srgbClr val="000000"/>
                          </a:solidFill>
                          <a:effectLst/>
                          <a:latin typeface="Calibri" panose="020F0502020204030204" pitchFamily="34" charset="0"/>
                        </a:rPr>
                        <a:t>of firms</a:t>
                      </a:r>
                    </a:p>
                  </a:txBody>
                  <a:tcPr marL="8153" marR="8153" marT="8153" marB="0" anchor="b">
                    <a:lnL>
                      <a:noFill/>
                    </a:lnL>
                    <a:lnR>
                      <a:noFill/>
                    </a:lnR>
                    <a:lnT>
                      <a:noFill/>
                    </a:lnT>
                    <a:lnB>
                      <a:noFill/>
                    </a:lnB>
                  </a:tcPr>
                </a:tc>
                <a:tc hMerge="1">
                  <a:txBody>
                    <a:bodyPr/>
                    <a:lstStyle/>
                    <a:p>
                      <a:endParaRPr lang="en-GB"/>
                    </a:p>
                  </a:txBody>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dirty="0">
                          <a:solidFill>
                            <a:srgbClr val="000000"/>
                          </a:solidFill>
                          <a:effectLst/>
                          <a:latin typeface="Calibri" panose="020F0502020204030204" pitchFamily="34" charset="0"/>
                        </a:rPr>
                        <a:t>1.1m</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gridSpan="2">
                  <a:txBody>
                    <a:bodyPr/>
                    <a:lstStyle/>
                    <a:p>
                      <a:pPr algn="ctr" fontAlgn="b"/>
                      <a:r>
                        <a:rPr lang="en-GB" sz="1600" b="1" i="0" u="none" strike="noStrike" dirty="0">
                          <a:solidFill>
                            <a:srgbClr val="000000"/>
                          </a:solidFill>
                          <a:effectLst/>
                          <a:latin typeface="Calibri" panose="020F0502020204030204" pitchFamily="34" charset="0"/>
                        </a:rPr>
                        <a:t>172k</a:t>
                      </a:r>
                    </a:p>
                  </a:txBody>
                  <a:tcPr marL="8153" marR="8153" marT="8153" marB="0" anchor="b">
                    <a:lnL>
                      <a:noFill/>
                    </a:lnL>
                    <a:lnR>
                      <a:noFill/>
                    </a:lnR>
                    <a:lnT>
                      <a:noFill/>
                    </a:lnT>
                    <a:lnB>
                      <a:noFill/>
                    </a:lnB>
                    <a:solidFill>
                      <a:srgbClr val="BDD7EE"/>
                    </a:solidFill>
                  </a:tcPr>
                </a:tc>
                <a:tc hMerge="1">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BDD7EE"/>
                    </a:solidFill>
                  </a:tcPr>
                </a:tc>
                <a:tc gridSpan="2">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hMerge="1">
                  <a:txBody>
                    <a:bodyPr/>
                    <a:lstStyle/>
                    <a:p>
                      <a:endParaRPr lang="en-GB"/>
                    </a:p>
                  </a:txBody>
                  <a:tcPr/>
                </a:tc>
                <a:tc>
                  <a:txBody>
                    <a:bodyPr/>
                    <a:lstStyle/>
                    <a:p>
                      <a:pPr algn="ctr" fontAlgn="b"/>
                      <a:r>
                        <a:rPr lang="en-GB" sz="1600" b="1" i="0" u="none" strike="noStrike">
                          <a:solidFill>
                            <a:srgbClr val="000000"/>
                          </a:solidFill>
                          <a:effectLst/>
                          <a:latin typeface="Calibri" panose="020F0502020204030204" pitchFamily="34" charset="0"/>
                        </a:rPr>
                        <a:t>10k</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1k</a:t>
                      </a:r>
                    </a:p>
                  </a:txBody>
                  <a:tcPr marL="8153" marR="8153" marT="8153" marB="0" anchor="b">
                    <a:lnL>
                      <a:noFill/>
                    </a:lnL>
                    <a:lnR>
                      <a:noFill/>
                    </a:lnR>
                    <a:lnT>
                      <a:noFill/>
                    </a:lnT>
                    <a:lnB>
                      <a:noFill/>
                    </a:lnB>
                    <a:solidFill>
                      <a:srgbClr val="BDD7EE"/>
                    </a:solidFill>
                  </a:tcPr>
                </a:tc>
                <a:tc>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dirty="0">
                          <a:solidFill>
                            <a:srgbClr val="000000"/>
                          </a:solidFill>
                          <a:effectLst/>
                          <a:latin typeface="Calibri" panose="020F0502020204030204" pitchFamily="34" charset="0"/>
                        </a:rPr>
                        <a:t>114k</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kern="1200" dirty="0">
                          <a:solidFill>
                            <a:srgbClr val="000000"/>
                          </a:solidFill>
                          <a:effectLst/>
                          <a:latin typeface="Calibri" panose="020F0502020204030204" pitchFamily="34" charset="0"/>
                          <a:ea typeface="+mn-ea"/>
                          <a:cs typeface="+mn-cs"/>
                        </a:rPr>
                        <a:t>57k</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marL="0" algn="ctr" defTabSz="914400" rtl="0" eaLnBrk="1" fontAlgn="b" latinLnBrk="0" hangingPunct="1"/>
                      <a:r>
                        <a:rPr lang="en-GB" sz="1600" b="1" i="0" u="none" strike="noStrike" dirty="0">
                          <a:solidFill>
                            <a:schemeClr val="tx1"/>
                          </a:solidFill>
                          <a:effectLst/>
                          <a:latin typeface="Calibri" panose="020F0502020204030204" pitchFamily="34" charset="0"/>
                        </a:rPr>
                        <a:t>4</a:t>
                      </a:r>
                      <a:r>
                        <a:rPr lang="en-GB" sz="1600" b="1" i="0" u="none" strike="noStrike" kern="1200" dirty="0">
                          <a:solidFill>
                            <a:srgbClr val="000000"/>
                          </a:solidFill>
                          <a:effectLst/>
                          <a:latin typeface="Calibri" panose="020F0502020204030204" pitchFamily="34" charset="0"/>
                          <a:ea typeface="+mn-ea"/>
                          <a:cs typeface="+mn-cs"/>
                        </a:rPr>
                        <a:t>4k</a:t>
                      </a:r>
                    </a:p>
                  </a:txBody>
                  <a:tcPr marL="8153" marR="8153" marT="8153" marB="0" anchor="b">
                    <a:lnL>
                      <a:noFill/>
                    </a:lnL>
                    <a:lnR>
                      <a:noFill/>
                    </a:lnR>
                    <a:lnT>
                      <a:noFill/>
                    </a:lnT>
                    <a:lnB>
                      <a:noFill/>
                    </a:lnB>
                    <a:solidFill>
                      <a:srgbClr val="C6E0B4"/>
                    </a:solidFill>
                  </a:tcPr>
                </a:tc>
                <a:tc>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dirty="0">
                          <a:solidFill>
                            <a:srgbClr val="000000"/>
                          </a:solidFill>
                          <a:effectLst/>
                          <a:latin typeface="Calibri" panose="020F0502020204030204" pitchFamily="34" charset="0"/>
                        </a:rPr>
                        <a:t>1.5m</a:t>
                      </a:r>
                    </a:p>
                  </a:txBody>
                  <a:tcPr marL="8153" marR="8153" marT="8153" marB="0" anchor="b">
                    <a:lnL>
                      <a:noFill/>
                    </a:lnL>
                    <a:lnR>
                      <a:noFill/>
                    </a:lnR>
                    <a:lnT>
                      <a:noFill/>
                    </a:lnT>
                    <a:lnB>
                      <a:noFill/>
                    </a:lnB>
                    <a:solidFill>
                      <a:srgbClr val="FFFF00"/>
                    </a:solidFill>
                  </a:tcPr>
                </a:tc>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r>
              <a:tr h="242947">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gridSpan="2">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hMerge="1">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BDD7EE"/>
                    </a:solidFill>
                  </a:tcPr>
                </a:tc>
                <a:tc gridSpan="2">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hMerge="1">
                  <a:txBody>
                    <a:bodyPr/>
                    <a:lstStyle/>
                    <a:p>
                      <a:endParaRPr lang="en-GB"/>
                    </a:p>
                  </a:txBody>
                  <a:tcPr/>
                </a:tc>
                <a:tc>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dirty="0">
                          <a:solidFill>
                            <a:schemeClr val="tx1"/>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FFFF00"/>
                    </a:solidFill>
                  </a:tcPr>
                </a:tc>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r>
              <a:tr h="252730">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gridSpan="3">
                  <a:txBody>
                    <a:bodyPr/>
                    <a:lstStyle/>
                    <a:p>
                      <a:pPr algn="l" fontAlgn="b"/>
                      <a:r>
                        <a:rPr lang="en-GB" sz="1600" b="1" i="0" u="none" strike="noStrike" dirty="0">
                          <a:solidFill>
                            <a:srgbClr val="000000"/>
                          </a:solidFill>
                          <a:effectLst/>
                          <a:latin typeface="Calibri" panose="020F0502020204030204" pitchFamily="34" charset="0"/>
                        </a:rPr>
                        <a:t>Total </a:t>
                      </a:r>
                      <a:r>
                        <a:rPr lang="en-GB" sz="1600" b="1" i="0" u="none" strike="noStrike" dirty="0" smtClean="0">
                          <a:solidFill>
                            <a:srgbClr val="000000"/>
                          </a:solidFill>
                          <a:effectLst/>
                          <a:latin typeface="Calibri" panose="020F0502020204030204" pitchFamily="34" charset="0"/>
                        </a:rPr>
                        <a:t>cash volume</a:t>
                      </a:r>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ctr" fontAlgn="b"/>
                      <a:r>
                        <a:rPr lang="en-GB" sz="1600" b="1" i="0" u="none" strike="noStrike" dirty="0">
                          <a:solidFill>
                            <a:srgbClr val="000000"/>
                          </a:solidFill>
                          <a:effectLst/>
                          <a:latin typeface="Calibri" panose="020F0502020204030204" pitchFamily="34" charset="0"/>
                        </a:rPr>
                        <a:t>£</a:t>
                      </a:r>
                      <a:r>
                        <a:rPr lang="en-GB" sz="1600" b="1" i="0" u="none" strike="noStrike" dirty="0" smtClean="0">
                          <a:solidFill>
                            <a:srgbClr val="000000"/>
                          </a:solidFill>
                          <a:effectLst/>
                          <a:latin typeface="Calibri" panose="020F0502020204030204" pitchFamily="34" charset="0"/>
                        </a:rPr>
                        <a:t>33bn</a:t>
                      </a:r>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gridSpan="2">
                  <a:txBody>
                    <a:bodyPr/>
                    <a:lstStyle/>
                    <a:p>
                      <a:pPr algn="ctr" fontAlgn="b"/>
                      <a:r>
                        <a:rPr lang="en-GB" sz="1600" b="1" i="0" u="none" strike="noStrike" dirty="0">
                          <a:solidFill>
                            <a:srgbClr val="000000"/>
                          </a:solidFill>
                          <a:effectLst/>
                          <a:latin typeface="Calibri" panose="020F0502020204030204" pitchFamily="34" charset="0"/>
                        </a:rPr>
                        <a:t>£</a:t>
                      </a:r>
                      <a:r>
                        <a:rPr lang="en-GB" sz="1600" b="1" i="0" u="none" strike="noStrike" dirty="0" smtClean="0">
                          <a:solidFill>
                            <a:srgbClr val="000000"/>
                          </a:solidFill>
                          <a:effectLst/>
                          <a:latin typeface="Calibri" panose="020F0502020204030204" pitchFamily="34" charset="0"/>
                        </a:rPr>
                        <a:t>19bn</a:t>
                      </a:r>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BDD7EE"/>
                    </a:solidFill>
                  </a:tcPr>
                </a:tc>
                <a:tc hMerge="1">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BDD7EE"/>
                    </a:solidFill>
                  </a:tcPr>
                </a:tc>
                <a:tc gridSpan="2">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hMerge="1">
                  <a:txBody>
                    <a:bodyPr/>
                    <a:lstStyle/>
                    <a:p>
                      <a:endParaRPr lang="en-GB"/>
                    </a:p>
                  </a:txBody>
                  <a:tcPr/>
                </a:tc>
                <a:tc>
                  <a:txBody>
                    <a:bodyPr/>
                    <a:lstStyle/>
                    <a:p>
                      <a:pPr algn="ctr" fontAlgn="b"/>
                      <a:r>
                        <a:rPr lang="en-GB" sz="1600" b="1" i="0" u="none" strike="noStrike" dirty="0">
                          <a:solidFill>
                            <a:srgbClr val="000000"/>
                          </a:solidFill>
                          <a:effectLst/>
                          <a:latin typeface="Calibri" panose="020F0502020204030204" pitchFamily="34" charset="0"/>
                        </a:rPr>
                        <a:t>£</a:t>
                      </a:r>
                      <a:r>
                        <a:rPr lang="en-GB" sz="1600" b="1" i="0" u="none" strike="noStrike" dirty="0" smtClean="0">
                          <a:solidFill>
                            <a:srgbClr val="000000"/>
                          </a:solidFill>
                          <a:effectLst/>
                          <a:latin typeface="Calibri" panose="020F0502020204030204" pitchFamily="34" charset="0"/>
                        </a:rPr>
                        <a:t>7bn</a:t>
                      </a:r>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dirty="0">
                          <a:solidFill>
                            <a:srgbClr val="000000"/>
                          </a:solidFill>
                          <a:effectLst/>
                          <a:latin typeface="Calibri" panose="020F0502020204030204" pitchFamily="34" charset="0"/>
                        </a:rPr>
                        <a:t>£</a:t>
                      </a:r>
                      <a:r>
                        <a:rPr lang="en-GB" sz="1600" b="1" i="0" u="none" strike="noStrike" dirty="0" smtClean="0">
                          <a:solidFill>
                            <a:srgbClr val="000000"/>
                          </a:solidFill>
                          <a:effectLst/>
                          <a:latin typeface="Calibri" panose="020F0502020204030204" pitchFamily="34" charset="0"/>
                        </a:rPr>
                        <a:t>2bn</a:t>
                      </a:r>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BDD7EE"/>
                    </a:solidFill>
                  </a:tcPr>
                </a:tc>
                <a:tc>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dirty="0">
                          <a:solidFill>
                            <a:srgbClr val="000000"/>
                          </a:solidFill>
                          <a:effectLst/>
                          <a:latin typeface="Calibri" panose="020F0502020204030204" pitchFamily="34" charset="0"/>
                        </a:rPr>
                        <a:t>£</a:t>
                      </a:r>
                      <a:r>
                        <a:rPr lang="en-GB" sz="1600" b="1" i="0" u="none" strike="noStrike" dirty="0" smtClean="0">
                          <a:solidFill>
                            <a:srgbClr val="000000"/>
                          </a:solidFill>
                          <a:effectLst/>
                          <a:latin typeface="Calibri" panose="020F0502020204030204" pitchFamily="34" charset="0"/>
                        </a:rPr>
                        <a:t>23bn</a:t>
                      </a:r>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dirty="0">
                          <a:solidFill>
                            <a:srgbClr val="000000"/>
                          </a:solidFill>
                          <a:effectLst/>
                          <a:latin typeface="Calibri" panose="020F0502020204030204" pitchFamily="34" charset="0"/>
                        </a:rPr>
                        <a:t>£</a:t>
                      </a:r>
                      <a:r>
                        <a:rPr lang="en-GB" sz="1600" b="1" i="0" u="none" strike="noStrike" dirty="0" smtClean="0">
                          <a:solidFill>
                            <a:srgbClr val="000000"/>
                          </a:solidFill>
                          <a:effectLst/>
                          <a:latin typeface="Calibri" panose="020F0502020204030204" pitchFamily="34" charset="0"/>
                        </a:rPr>
                        <a:t>19bn</a:t>
                      </a:r>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kern="1200" dirty="0">
                          <a:solidFill>
                            <a:srgbClr val="000000"/>
                          </a:solidFill>
                          <a:effectLst/>
                          <a:latin typeface="Calibri" panose="020F0502020204030204" pitchFamily="34" charset="0"/>
                          <a:ea typeface="+mn-ea"/>
                          <a:cs typeface="+mn-cs"/>
                        </a:rPr>
                        <a:t>£</a:t>
                      </a:r>
                      <a:r>
                        <a:rPr lang="en-GB" sz="1600" b="1" i="0" u="none" strike="noStrike" kern="1200" dirty="0" smtClean="0">
                          <a:solidFill>
                            <a:srgbClr val="000000"/>
                          </a:solidFill>
                          <a:effectLst/>
                          <a:latin typeface="Calibri" panose="020F0502020204030204" pitchFamily="34" charset="0"/>
                          <a:ea typeface="+mn-ea"/>
                          <a:cs typeface="+mn-cs"/>
                        </a:rPr>
                        <a:t>108bn</a:t>
                      </a:r>
                      <a:endParaRPr lang="en-GB" sz="1600" b="1" i="0" u="none" strike="noStrike" kern="1200" dirty="0">
                        <a:solidFill>
                          <a:srgbClr val="000000"/>
                        </a:solidFill>
                        <a:effectLst/>
                        <a:latin typeface="Calibri" panose="020F0502020204030204" pitchFamily="34" charset="0"/>
                        <a:ea typeface="+mn-ea"/>
                        <a:cs typeface="+mn-cs"/>
                      </a:endParaRPr>
                    </a:p>
                  </a:txBody>
                  <a:tcPr marL="8153" marR="8153" marT="8153" marB="0" anchor="b">
                    <a:lnL>
                      <a:noFill/>
                    </a:lnL>
                    <a:lnR>
                      <a:noFill/>
                    </a:lnR>
                    <a:lnT>
                      <a:noFill/>
                    </a:lnT>
                    <a:lnB>
                      <a:noFill/>
                    </a:lnB>
                    <a:solidFill>
                      <a:srgbClr val="C6E0B4"/>
                    </a:solidFill>
                  </a:tcPr>
                </a:tc>
                <a:tc>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dirty="0">
                          <a:solidFill>
                            <a:srgbClr val="000000"/>
                          </a:solidFill>
                          <a:effectLst/>
                          <a:latin typeface="Calibri" panose="020F0502020204030204" pitchFamily="34" charset="0"/>
                        </a:rPr>
                        <a:t>£</a:t>
                      </a:r>
                      <a:r>
                        <a:rPr lang="en-GB" sz="1600" b="1" i="0" u="none" strike="noStrike" dirty="0" smtClean="0">
                          <a:solidFill>
                            <a:srgbClr val="000000"/>
                          </a:solidFill>
                          <a:effectLst/>
                          <a:latin typeface="Calibri" panose="020F0502020204030204" pitchFamily="34" charset="0"/>
                        </a:rPr>
                        <a:t>210bn </a:t>
                      </a:r>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FFFF00"/>
                    </a:solidFill>
                  </a:tcPr>
                </a:tc>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r>
              <a:tr h="242947">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gridSpan="2">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hMerge="1">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BDD7EE"/>
                    </a:solidFill>
                  </a:tcPr>
                </a:tc>
                <a:tc gridSpan="2">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hMerge="1">
                  <a:txBody>
                    <a:bodyPr/>
                    <a:lstStyle/>
                    <a:p>
                      <a:endParaRPr lang="en-GB"/>
                    </a:p>
                  </a:txBody>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FFFF00"/>
                    </a:solidFill>
                  </a:tcPr>
                </a:tc>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r>
              <a:tr h="252730">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gridSpan="3">
                  <a:txBody>
                    <a:bodyPr/>
                    <a:lstStyle/>
                    <a:p>
                      <a:pPr algn="l" fontAlgn="b"/>
                      <a:r>
                        <a:rPr lang="en-GB" sz="1600" b="1" i="0" u="none" strike="noStrike" dirty="0">
                          <a:solidFill>
                            <a:srgbClr val="000000"/>
                          </a:solidFill>
                          <a:effectLst/>
                          <a:latin typeface="Calibri" panose="020F0502020204030204" pitchFamily="34" charset="0"/>
                        </a:rPr>
                        <a:t>Average </a:t>
                      </a:r>
                      <a:r>
                        <a:rPr lang="en-GB" sz="1600" b="1" i="0" u="none" strike="noStrike" dirty="0" smtClean="0">
                          <a:solidFill>
                            <a:srgbClr val="000000"/>
                          </a:solidFill>
                          <a:effectLst/>
                          <a:latin typeface="Calibri" panose="020F0502020204030204" pitchFamily="34" charset="0"/>
                        </a:rPr>
                        <a:t>cash </a:t>
                      </a:r>
                      <a:r>
                        <a:rPr lang="en-GB" sz="1600" b="1" i="0" u="none" strike="noStrike" dirty="0">
                          <a:solidFill>
                            <a:srgbClr val="000000"/>
                          </a:solidFill>
                          <a:effectLst/>
                          <a:latin typeface="Calibri" panose="020F0502020204030204" pitchFamily="34" charset="0"/>
                        </a:rPr>
                        <a:t>balance</a:t>
                      </a:r>
                    </a:p>
                  </a:txBody>
                  <a:tcPr marL="8153" marR="8153" marT="8153"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ctr" fontAlgn="b"/>
                      <a:r>
                        <a:rPr lang="en-GB" sz="1600" b="1" i="0" u="none" strike="noStrike">
                          <a:solidFill>
                            <a:srgbClr val="000000"/>
                          </a:solidFill>
                          <a:effectLst/>
                          <a:latin typeface="Calibri" panose="020F0502020204030204" pitchFamily="34" charset="0"/>
                        </a:rPr>
                        <a:t>£30k</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gridSpan="4">
                  <a:txBody>
                    <a:bodyPr/>
                    <a:lstStyle/>
                    <a:p>
                      <a:pPr algn="l" fontAlgn="b"/>
                      <a:r>
                        <a:rPr lang="en-GB" sz="1600" b="1" i="0" u="none" strike="noStrike" dirty="0">
                          <a:solidFill>
                            <a:srgbClr val="000000"/>
                          </a:solidFill>
                          <a:effectLst/>
                          <a:latin typeface="Calibri" panose="020F0502020204030204" pitchFamily="34" charset="0"/>
                        </a:rPr>
                        <a:t>£113k</a:t>
                      </a:r>
                    </a:p>
                  </a:txBody>
                  <a:tcPr marL="8153" marR="8153" marT="8153" marB="0" anchor="b">
                    <a:lnL>
                      <a:noFill/>
                    </a:lnL>
                    <a:lnR>
                      <a:noFill/>
                    </a:lnR>
                    <a:lnT>
                      <a:noFill/>
                    </a:lnT>
                    <a:lnB>
                      <a:noFill/>
                    </a:lnB>
                    <a:solidFill>
                      <a:srgbClr val="BDD7EE"/>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600" b="1" i="0" u="none" strike="noStrike" dirty="0">
                          <a:solidFill>
                            <a:srgbClr val="000000"/>
                          </a:solidFill>
                          <a:effectLst/>
                          <a:latin typeface="Calibri" panose="020F0502020204030204" pitchFamily="34" charset="0"/>
                        </a:rPr>
                        <a:t>£629k</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£1.7m</a:t>
                      </a:r>
                    </a:p>
                  </a:txBody>
                  <a:tcPr marL="8153" marR="8153" marT="8153" marB="0" anchor="b">
                    <a:lnL>
                      <a:noFill/>
                    </a:lnL>
                    <a:lnR>
                      <a:noFill/>
                    </a:lnR>
                    <a:lnT>
                      <a:noFill/>
                    </a:lnT>
                    <a:lnB>
                      <a:noFill/>
                    </a:lnB>
                    <a:solidFill>
                      <a:srgbClr val="BDD7EE"/>
                    </a:solidFill>
                  </a:tcPr>
                </a:tc>
                <a:tc>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dirty="0">
                          <a:solidFill>
                            <a:srgbClr val="000000"/>
                          </a:solidFill>
                          <a:effectLst/>
                          <a:latin typeface="Calibri" panose="020F0502020204030204" pitchFamily="34" charset="0"/>
                        </a:rPr>
                        <a:t>£200k</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dirty="0">
                          <a:solidFill>
                            <a:srgbClr val="000000"/>
                          </a:solidFill>
                          <a:effectLst/>
                          <a:latin typeface="Calibri" panose="020F0502020204030204" pitchFamily="34" charset="0"/>
                        </a:rPr>
                        <a:t>£328k</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dirty="0">
                          <a:solidFill>
                            <a:srgbClr val="000000"/>
                          </a:solidFill>
                          <a:effectLst/>
                          <a:latin typeface="Calibri" panose="020F0502020204030204" pitchFamily="34" charset="0"/>
                        </a:rPr>
                        <a:t>£2.4m</a:t>
                      </a:r>
                    </a:p>
                  </a:txBody>
                  <a:tcPr marL="8153" marR="8153" marT="8153" marB="0" anchor="b">
                    <a:lnL>
                      <a:noFill/>
                    </a:lnL>
                    <a:lnR>
                      <a:noFill/>
                    </a:lnR>
                    <a:lnT>
                      <a:noFill/>
                    </a:lnT>
                    <a:lnB>
                      <a:noFill/>
                    </a:lnB>
                    <a:solidFill>
                      <a:srgbClr val="C6E0B4"/>
                    </a:solidFill>
                  </a:tcPr>
                </a:tc>
                <a:tc>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dirty="0" smtClean="0">
                          <a:solidFill>
                            <a:srgbClr val="000000"/>
                          </a:solidFill>
                          <a:effectLst/>
                          <a:latin typeface="Calibri" panose="020F0502020204030204" pitchFamily="34" charset="0"/>
                        </a:rPr>
                        <a:t>£140k</a:t>
                      </a:r>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FFFF00"/>
                    </a:solidFill>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r>
              <a:tr h="242947">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gridSpan="3">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hMerge="1">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BDD7EE"/>
                    </a:solidFill>
                  </a:tcPr>
                </a:tc>
                <a:tc hMerge="1">
                  <a:txBody>
                    <a:bodyPr/>
                    <a:lstStyle/>
                    <a:p>
                      <a:endParaRPr lang="en-GB"/>
                    </a:p>
                  </a:txBody>
                  <a:tcPr/>
                </a:tc>
                <a:tc>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FFFF00"/>
                    </a:solidFill>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r>
              <a:tr h="252730">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gridSpan="3">
                  <a:txBody>
                    <a:bodyPr/>
                    <a:lstStyle/>
                    <a:p>
                      <a:pPr algn="l" fontAlgn="b"/>
                      <a:r>
                        <a:rPr lang="en-GB" sz="1600" b="1" i="0" u="none" strike="noStrike" dirty="0">
                          <a:solidFill>
                            <a:srgbClr val="000000"/>
                          </a:solidFill>
                          <a:effectLst/>
                          <a:latin typeface="Calibri" panose="020F0502020204030204" pitchFamily="34" charset="0"/>
                        </a:rPr>
                        <a:t>Median </a:t>
                      </a:r>
                      <a:r>
                        <a:rPr lang="en-GB" sz="1600" b="1" i="0" u="none" strike="noStrike" dirty="0" smtClean="0">
                          <a:solidFill>
                            <a:srgbClr val="000000"/>
                          </a:solidFill>
                          <a:effectLst/>
                          <a:latin typeface="Calibri" panose="020F0502020204030204" pitchFamily="34" charset="0"/>
                        </a:rPr>
                        <a:t>cash </a:t>
                      </a:r>
                      <a:r>
                        <a:rPr lang="en-GB" sz="1600" b="1" i="0" u="none" strike="noStrike" dirty="0">
                          <a:solidFill>
                            <a:srgbClr val="000000"/>
                          </a:solidFill>
                          <a:effectLst/>
                          <a:latin typeface="Calibri" panose="020F0502020204030204" pitchFamily="34" charset="0"/>
                        </a:rPr>
                        <a:t>balance</a:t>
                      </a:r>
                    </a:p>
                  </a:txBody>
                  <a:tcPr marL="8153" marR="8153" marT="8153"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ctr" fontAlgn="b"/>
                      <a:r>
                        <a:rPr lang="en-GB" sz="1600" b="1" i="0" u="none" strike="noStrike" dirty="0">
                          <a:solidFill>
                            <a:srgbClr val="000000"/>
                          </a:solidFill>
                          <a:effectLst/>
                          <a:latin typeface="Calibri" panose="020F0502020204030204" pitchFamily="34" charset="0"/>
                        </a:rPr>
                        <a:t>£7k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gridSpan="3">
                  <a:txBody>
                    <a:bodyPr/>
                    <a:lstStyle/>
                    <a:p>
                      <a:pPr algn="ctr" fontAlgn="b"/>
                      <a:r>
                        <a:rPr lang="en-GB" sz="1600" b="1" i="0" u="none" strike="noStrike" dirty="0">
                          <a:solidFill>
                            <a:srgbClr val="000000"/>
                          </a:solidFill>
                          <a:effectLst/>
                          <a:latin typeface="Calibri" panose="020F0502020204030204" pitchFamily="34" charset="0"/>
                        </a:rPr>
                        <a:t>£21k</a:t>
                      </a:r>
                    </a:p>
                  </a:txBody>
                  <a:tcPr marL="8153" marR="8153" marT="8153" marB="0" anchor="b">
                    <a:lnL>
                      <a:noFill/>
                    </a:lnL>
                    <a:lnR>
                      <a:noFill/>
                    </a:lnR>
                    <a:lnT>
                      <a:noFill/>
                    </a:lnT>
                    <a:lnB>
                      <a:noFill/>
                    </a:lnB>
                    <a:solidFill>
                      <a:srgbClr val="BDD7EE"/>
                    </a:solidFill>
                  </a:tcPr>
                </a:tc>
                <a:tc hMerge="1">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BDD7EE"/>
                    </a:solidFill>
                  </a:tcPr>
                </a:tc>
                <a:tc hMerge="1">
                  <a:txBody>
                    <a:bodyPr/>
                    <a:lstStyle/>
                    <a:p>
                      <a:endParaRPr lang="en-GB"/>
                    </a:p>
                  </a:txBody>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dirty="0">
                          <a:solidFill>
                            <a:srgbClr val="000000"/>
                          </a:solidFill>
                          <a:effectLst/>
                          <a:latin typeface="Calibri" panose="020F0502020204030204" pitchFamily="34" charset="0"/>
                        </a:rPr>
                        <a:t>£94k</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£194k</a:t>
                      </a:r>
                    </a:p>
                  </a:txBody>
                  <a:tcPr marL="8153" marR="8153" marT="8153" marB="0" anchor="b">
                    <a:lnL>
                      <a:noFill/>
                    </a:lnL>
                    <a:lnR>
                      <a:noFill/>
                    </a:lnR>
                    <a:lnT>
                      <a:noFill/>
                    </a:lnT>
                    <a:lnB>
                      <a:noFill/>
                    </a:lnB>
                    <a:solidFill>
                      <a:srgbClr val="BDD7EE"/>
                    </a:solidFill>
                  </a:tcPr>
                </a:tc>
                <a:tc>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a:solidFill>
                            <a:srgbClr val="000000"/>
                          </a:solidFill>
                          <a:effectLst/>
                          <a:latin typeface="Calibri" panose="020F0502020204030204" pitchFamily="34" charset="0"/>
                        </a:rPr>
                        <a:t>£21k</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dirty="0">
                          <a:solidFill>
                            <a:srgbClr val="000000"/>
                          </a:solidFill>
                          <a:effectLst/>
                          <a:latin typeface="Calibri" panose="020F0502020204030204" pitchFamily="34" charset="0"/>
                        </a:rPr>
                        <a:t>£19k</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dirty="0">
                          <a:solidFill>
                            <a:srgbClr val="000000"/>
                          </a:solidFill>
                          <a:effectLst/>
                          <a:latin typeface="Calibri" panose="020F0502020204030204" pitchFamily="34" charset="0"/>
                        </a:rPr>
                        <a:t>£334k</a:t>
                      </a:r>
                    </a:p>
                  </a:txBody>
                  <a:tcPr marL="8153" marR="8153" marT="8153" marB="0" anchor="b">
                    <a:lnL>
                      <a:noFill/>
                    </a:lnL>
                    <a:lnR>
                      <a:noFill/>
                    </a:lnR>
                    <a:lnT>
                      <a:noFill/>
                    </a:lnT>
                    <a:lnB>
                      <a:noFill/>
                    </a:lnB>
                    <a:solidFill>
                      <a:srgbClr val="C6E0B4"/>
                    </a:solidFill>
                  </a:tcPr>
                </a:tc>
                <a:tc>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dirty="0">
                          <a:solidFill>
                            <a:srgbClr val="000000"/>
                          </a:solidFill>
                          <a:effectLst/>
                          <a:latin typeface="Calibri" panose="020F0502020204030204" pitchFamily="34" charset="0"/>
                        </a:rPr>
                        <a:t>£9k</a:t>
                      </a:r>
                    </a:p>
                  </a:txBody>
                  <a:tcPr marL="8153" marR="8153" marT="8153" marB="0" anchor="b">
                    <a:lnL>
                      <a:noFill/>
                    </a:lnL>
                    <a:lnR>
                      <a:noFill/>
                    </a:lnR>
                    <a:lnT>
                      <a:noFill/>
                    </a:lnT>
                    <a:lnB>
                      <a:noFill/>
                    </a:lnB>
                    <a:solidFill>
                      <a:srgbClr val="FFFF00"/>
                    </a:solidFill>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r>
              <a:tr h="242947">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gridSpan="3">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hMerge="1">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BDD7EE"/>
                    </a:solidFill>
                  </a:tcPr>
                </a:tc>
                <a:tc hMerge="1">
                  <a:txBody>
                    <a:bodyPr/>
                    <a:lstStyle/>
                    <a:p>
                      <a:endParaRPr lang="en-GB"/>
                    </a:p>
                  </a:txBody>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FFFF00"/>
                    </a:solidFill>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r>
              <a:tr h="252730">
                <a:tc>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gridSpan="3">
                  <a:txBody>
                    <a:bodyPr/>
                    <a:lstStyle/>
                    <a:p>
                      <a:pPr algn="l" fontAlgn="b"/>
                      <a:r>
                        <a:rPr lang="en-GB" sz="1600" b="1" i="0" u="none" strike="noStrike">
                          <a:solidFill>
                            <a:srgbClr val="000000"/>
                          </a:solidFill>
                          <a:effectLst/>
                          <a:latin typeface="Calibri" panose="020F0502020204030204" pitchFamily="34" charset="0"/>
                        </a:rPr>
                        <a:t>Cash as % of sales</a:t>
                      </a:r>
                    </a:p>
                  </a:txBody>
                  <a:tcPr marL="8153" marR="8153" marT="8153"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ctr" fontAlgn="b"/>
                      <a:r>
                        <a:rPr lang="en-GB" sz="1600" b="1" i="0" u="none" strike="noStrike">
                          <a:solidFill>
                            <a:srgbClr val="000000"/>
                          </a:solidFill>
                          <a:effectLst/>
                          <a:latin typeface="Calibri" panose="020F0502020204030204" pitchFamily="34" charset="0"/>
                        </a:rPr>
                        <a:t>14%</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gridSpan="3">
                  <a:txBody>
                    <a:bodyPr/>
                    <a:lstStyle/>
                    <a:p>
                      <a:pPr algn="ctr" fontAlgn="b"/>
                      <a:r>
                        <a:rPr lang="en-GB" sz="1600" b="1" i="0" u="none" strike="noStrike">
                          <a:solidFill>
                            <a:srgbClr val="000000"/>
                          </a:solidFill>
                          <a:effectLst/>
                          <a:latin typeface="Calibri" panose="020F0502020204030204" pitchFamily="34" charset="0"/>
                        </a:rPr>
                        <a:t>9%</a:t>
                      </a:r>
                    </a:p>
                  </a:txBody>
                  <a:tcPr marL="8153" marR="8153" marT="8153" marB="0" anchor="b">
                    <a:lnL>
                      <a:noFill/>
                    </a:lnL>
                    <a:lnR>
                      <a:noFill/>
                    </a:lnR>
                    <a:lnT>
                      <a:noFill/>
                    </a:lnT>
                    <a:lnB>
                      <a:noFill/>
                    </a:lnB>
                    <a:solidFill>
                      <a:srgbClr val="BDD7EE"/>
                    </a:solidFill>
                  </a:tcPr>
                </a:tc>
                <a:tc hMerge="1">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BDD7EE"/>
                    </a:solidFill>
                  </a:tcPr>
                </a:tc>
                <a:tc hMerge="1">
                  <a:txBody>
                    <a:bodyPr/>
                    <a:lstStyle/>
                    <a:p>
                      <a:endParaRPr lang="en-GB"/>
                    </a:p>
                  </a:txBody>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8%</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ctr" fontAlgn="b"/>
                      <a:r>
                        <a:rPr lang="en-GB" sz="1600" b="1" i="0" u="none" strike="noStrike" dirty="0">
                          <a:solidFill>
                            <a:srgbClr val="000000"/>
                          </a:solidFill>
                          <a:effectLst/>
                          <a:latin typeface="Calibri" panose="020F0502020204030204" pitchFamily="34" charset="0"/>
                        </a:rPr>
                        <a:t>7%</a:t>
                      </a:r>
                    </a:p>
                  </a:txBody>
                  <a:tcPr marL="8153" marR="8153" marT="8153" marB="0" anchor="b">
                    <a:lnL>
                      <a:noFill/>
                    </a:lnL>
                    <a:lnR>
                      <a:noFill/>
                    </a:lnR>
                    <a:lnT>
                      <a:noFill/>
                    </a:lnT>
                    <a:lnB>
                      <a:noFill/>
                    </a:lnB>
                    <a:solidFill>
                      <a:srgbClr val="BDD7EE"/>
                    </a:solidFill>
                  </a:tcPr>
                </a:tc>
                <a:tc>
                  <a:txBody>
                    <a:bodyPr/>
                    <a:lstStyle/>
                    <a:p>
                      <a:pPr algn="ctr" fontAlgn="b"/>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a:solidFill>
                            <a:srgbClr val="000000"/>
                          </a:solidFill>
                          <a:effectLst/>
                          <a:latin typeface="Calibri" panose="020F0502020204030204" pitchFamily="34" charset="0"/>
                        </a:rPr>
                        <a:t>9%</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9%</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ctr" fontAlgn="b"/>
                      <a:r>
                        <a:rPr lang="en-GB" sz="1600" b="1" i="0" u="none" strike="noStrike" dirty="0">
                          <a:solidFill>
                            <a:srgbClr val="000000"/>
                          </a:solidFill>
                          <a:effectLst/>
                          <a:latin typeface="Calibri" panose="020F0502020204030204" pitchFamily="34" charset="0"/>
                        </a:rPr>
                        <a:t>6%</a:t>
                      </a:r>
                    </a:p>
                  </a:txBody>
                  <a:tcPr marL="8153" marR="8153" marT="8153" marB="0" anchor="b">
                    <a:lnL>
                      <a:noFill/>
                    </a:lnL>
                    <a:lnR>
                      <a:noFill/>
                    </a:lnR>
                    <a:lnT>
                      <a:noFill/>
                    </a:lnT>
                    <a:lnB>
                      <a:noFill/>
                    </a:lnB>
                    <a:solidFill>
                      <a:srgbClr val="C6E0B4"/>
                    </a:solidFill>
                  </a:tcPr>
                </a:tc>
                <a:tc>
                  <a:txBody>
                    <a:bodyPr/>
                    <a:lstStyle/>
                    <a:p>
                      <a:pPr algn="ctr"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ctr" fontAlgn="b"/>
                      <a:r>
                        <a:rPr lang="en-GB" sz="1600" b="1" i="0" u="none" strike="noStrike" dirty="0">
                          <a:solidFill>
                            <a:srgbClr val="000000"/>
                          </a:solidFill>
                          <a:effectLst/>
                          <a:latin typeface="Calibri" panose="020F0502020204030204" pitchFamily="34" charset="0"/>
                        </a:rPr>
                        <a:t>7%</a:t>
                      </a:r>
                    </a:p>
                  </a:txBody>
                  <a:tcPr marL="8153" marR="8153" marT="8153" marB="0" anchor="b">
                    <a:lnL>
                      <a:noFill/>
                    </a:lnL>
                    <a:lnR>
                      <a:noFill/>
                    </a:lnR>
                    <a:lnT>
                      <a:noFill/>
                    </a:lnT>
                    <a:lnB>
                      <a:noFill/>
                    </a:lnB>
                    <a:solidFill>
                      <a:srgbClr val="FFFF00"/>
                    </a:solidFill>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r>
              <a:tr h="252730">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6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gridSpan="3">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hMerge="1">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solidFill>
                      <a:srgbClr val="BDD7EE"/>
                    </a:solidFill>
                  </a:tcPr>
                </a:tc>
                <a:tc hMerge="1">
                  <a:txBody>
                    <a:bodyPr/>
                    <a:lstStyle/>
                    <a:p>
                      <a:endParaRPr lang="en-GB"/>
                    </a:p>
                  </a:txBody>
                  <a:tcPr/>
                </a:tc>
                <a:tc>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BDD7EE"/>
                    </a:solidFill>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l" fontAlgn="b"/>
                      <a:r>
                        <a:rPr lang="en-GB" sz="1600" b="1" i="0" u="none" strike="noStrike">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C6E0B4"/>
                    </a:solidFill>
                  </a:tcPr>
                </a:tc>
                <a:tc>
                  <a:txBody>
                    <a:bodyPr/>
                    <a:lstStyle/>
                    <a:p>
                      <a:pPr algn="l" fontAlgn="b"/>
                      <a:endParaRPr lang="en-GB" sz="16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r>
                        <a:rPr lang="en-GB" sz="1600" b="1" i="0" u="none" strike="noStrike" dirty="0">
                          <a:solidFill>
                            <a:srgbClr val="000000"/>
                          </a:solidFill>
                          <a:effectLst/>
                          <a:latin typeface="Calibri" panose="020F0502020204030204" pitchFamily="34" charset="0"/>
                        </a:rPr>
                        <a:t> </a:t>
                      </a:r>
                    </a:p>
                  </a:txBody>
                  <a:tcPr marL="8153" marR="8153" marT="8153" marB="0" anchor="b">
                    <a:lnL>
                      <a:noFill/>
                    </a:lnL>
                    <a:lnR>
                      <a:noFill/>
                    </a:lnR>
                    <a:lnT>
                      <a:noFill/>
                    </a:lnT>
                    <a:lnB>
                      <a:noFill/>
                    </a:lnB>
                    <a:solidFill>
                      <a:srgbClr val="FFFF00"/>
                    </a:solidFill>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r>
              <a:tr h="79575">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100" b="1" i="0" u="none" strike="noStrike" dirty="0">
                        <a:solidFill>
                          <a:schemeClr val="tx1"/>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gridSpan="3">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hMerge="1">
                  <a:txBody>
                    <a:bodyPr/>
                    <a:lstStyle/>
                    <a:p>
                      <a:pPr algn="l" fontAlgn="b"/>
                      <a:endParaRPr lang="en-GB" sz="1500" b="1"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hMerge="1">
                  <a:txBody>
                    <a:bodyPr/>
                    <a:lstStyle/>
                    <a:p>
                      <a:endParaRPr lang="en-GB"/>
                    </a:p>
                  </a:txBody>
                  <a:tcPr/>
                </a:tc>
                <a:tc>
                  <a:txBody>
                    <a:bodyPr/>
                    <a:lstStyle/>
                    <a:p>
                      <a:endParaRPr lang="en-GB" dirty="0"/>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endParaRPr lang="en-GB" dirty="0"/>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500" b="1"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r>
              <a:tr h="163052">
                <a:tc>
                  <a:txBody>
                    <a:bodyPr/>
                    <a:lstStyle/>
                    <a:p>
                      <a:pPr algn="l" fontAlgn="b"/>
                      <a:endParaRPr lang="en-GB" sz="900" b="0"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gridSpan="14">
                  <a:txBody>
                    <a:bodyPr/>
                    <a:lstStyle/>
                    <a:p>
                      <a:pPr marL="228600" indent="-228600" algn="l" fontAlgn="b">
                        <a:buAutoNum type="arabicParenBoth"/>
                      </a:pPr>
                      <a:r>
                        <a:rPr lang="en-GB" sz="1100" b="1" i="1" u="none" strike="noStrike" dirty="0" smtClean="0">
                          <a:solidFill>
                            <a:schemeClr val="tx1"/>
                          </a:solidFill>
                          <a:effectLst/>
                          <a:latin typeface="Calibri" panose="020F0502020204030204" pitchFamily="34" charset="0"/>
                        </a:rPr>
                        <a:t>Members of complex groups: &gt;5 subsidiaries, and</a:t>
                      </a:r>
                      <a:r>
                        <a:rPr lang="en-GB" sz="1100" b="1" i="1" u="none" strike="noStrike" baseline="0" dirty="0" smtClean="0">
                          <a:solidFill>
                            <a:schemeClr val="tx1"/>
                          </a:solidFill>
                          <a:effectLst/>
                          <a:latin typeface="Calibri" panose="020F0502020204030204" pitchFamily="34" charset="0"/>
                        </a:rPr>
                        <a:t> &gt;£100m turnover; average </a:t>
                      </a:r>
                      <a:r>
                        <a:rPr lang="en-GB" sz="1100" b="1" i="1" u="none" strike="noStrike" baseline="0" dirty="0" err="1" smtClean="0">
                          <a:solidFill>
                            <a:schemeClr val="tx1"/>
                          </a:solidFill>
                          <a:effectLst/>
                          <a:latin typeface="Calibri" panose="020F0502020204030204" pitchFamily="34" charset="0"/>
                        </a:rPr>
                        <a:t>empl</a:t>
                      </a:r>
                      <a:r>
                        <a:rPr lang="en-GB" sz="1100" b="1" i="1" u="none" strike="noStrike" baseline="0" dirty="0" smtClean="0">
                          <a:solidFill>
                            <a:schemeClr val="tx1"/>
                          </a:solidFill>
                          <a:effectLst/>
                          <a:latin typeface="Calibri" panose="020F0502020204030204" pitchFamily="34" charset="0"/>
                        </a:rPr>
                        <a:t> size at subs level 265, but note 24% are under 10 </a:t>
                      </a:r>
                      <a:r>
                        <a:rPr lang="en-GB" sz="1100" b="1" i="1" u="none" strike="noStrike" baseline="0" dirty="0" err="1" smtClean="0">
                          <a:solidFill>
                            <a:schemeClr val="tx1"/>
                          </a:solidFill>
                          <a:effectLst/>
                          <a:latin typeface="Calibri" panose="020F0502020204030204" pitchFamily="34" charset="0"/>
                        </a:rPr>
                        <a:t>empl</a:t>
                      </a:r>
                      <a:r>
                        <a:rPr lang="en-GB" sz="1100" b="1" i="1" u="none" strike="noStrike" baseline="0" dirty="0" smtClean="0">
                          <a:solidFill>
                            <a:schemeClr val="tx1"/>
                          </a:solidFill>
                          <a:effectLst/>
                          <a:latin typeface="Calibri" panose="020F0502020204030204" pitchFamily="34" charset="0"/>
                        </a:rPr>
                        <a:t>. </a:t>
                      </a:r>
                    </a:p>
                    <a:p>
                      <a:pPr marL="228600" indent="-228600" algn="l" fontAlgn="b">
                        <a:buAutoNum type="arabicParenBoth"/>
                      </a:pPr>
                      <a:r>
                        <a:rPr lang="en-GB" sz="1100" b="1" i="1" u="none" strike="noStrike" baseline="0" dirty="0" smtClean="0">
                          <a:solidFill>
                            <a:schemeClr val="tx1"/>
                          </a:solidFill>
                          <a:effectLst/>
                          <a:latin typeface="Calibri" panose="020F0502020204030204" pitchFamily="34" charset="0"/>
                        </a:rPr>
                        <a:t>Medium = &gt;5 subsidiaries but with &lt;£100m turnover, and &lt;5 subsidiaries but with &gt;£100m </a:t>
                      </a:r>
                      <a:r>
                        <a:rPr lang="en-GB" sz="1100" b="1" i="1" u="none" strike="noStrike" baseline="0" dirty="0" err="1" smtClean="0">
                          <a:solidFill>
                            <a:schemeClr val="tx1"/>
                          </a:solidFill>
                          <a:effectLst/>
                          <a:latin typeface="Calibri" panose="020F0502020204030204" pitchFamily="34" charset="0"/>
                        </a:rPr>
                        <a:t>turnove</a:t>
                      </a:r>
                      <a:endParaRPr lang="en-GB" sz="1100" b="1" i="1" u="none" strike="noStrike" baseline="0" dirty="0" smtClean="0">
                        <a:solidFill>
                          <a:schemeClr val="tx1"/>
                        </a:solidFill>
                        <a:effectLst/>
                        <a:latin typeface="Calibri" panose="020F0502020204030204" pitchFamily="34" charset="0"/>
                      </a:endParaRPr>
                    </a:p>
                    <a:p>
                      <a:pPr marL="228600" indent="-228600" algn="l" fontAlgn="b">
                        <a:buAutoNum type="arabicParenBoth"/>
                      </a:pPr>
                      <a:r>
                        <a:rPr lang="en-GB" sz="1100" b="1" i="1" u="none" strike="noStrike" dirty="0" smtClean="0">
                          <a:solidFill>
                            <a:schemeClr val="tx1"/>
                          </a:solidFill>
                          <a:effectLst/>
                          <a:latin typeface="Calibri" panose="020F0502020204030204" pitchFamily="34" charset="0"/>
                        </a:rPr>
                        <a:t>Members of simple groups: &lt;5 subsidiaries,</a:t>
                      </a:r>
                      <a:r>
                        <a:rPr lang="en-GB" sz="1100" b="1" i="1" u="none" strike="noStrike" baseline="0" dirty="0" smtClean="0">
                          <a:solidFill>
                            <a:schemeClr val="tx1"/>
                          </a:solidFill>
                          <a:effectLst/>
                          <a:latin typeface="Calibri" panose="020F0502020204030204" pitchFamily="34" charset="0"/>
                        </a:rPr>
                        <a:t> and &lt;£100m turnover; average </a:t>
                      </a:r>
                      <a:r>
                        <a:rPr lang="en-GB" sz="1100" b="1" i="1" u="none" strike="noStrike" baseline="0" dirty="0" err="1" smtClean="0">
                          <a:solidFill>
                            <a:schemeClr val="tx1"/>
                          </a:solidFill>
                          <a:effectLst/>
                          <a:latin typeface="Calibri" panose="020F0502020204030204" pitchFamily="34" charset="0"/>
                        </a:rPr>
                        <a:t>empl</a:t>
                      </a:r>
                      <a:r>
                        <a:rPr lang="en-GB" sz="1100" b="1" i="1" u="none" strike="noStrike" baseline="0" dirty="0" smtClean="0">
                          <a:solidFill>
                            <a:schemeClr val="tx1"/>
                          </a:solidFill>
                          <a:effectLst/>
                          <a:latin typeface="Calibri" panose="020F0502020204030204" pitchFamily="34" charset="0"/>
                        </a:rPr>
                        <a:t> size at subs level  30, note 43% are under 10 </a:t>
                      </a:r>
                      <a:r>
                        <a:rPr lang="en-GB" sz="1100" b="1" i="1" u="none" strike="noStrike" baseline="0" dirty="0" err="1" smtClean="0">
                          <a:solidFill>
                            <a:schemeClr val="tx1"/>
                          </a:solidFill>
                          <a:effectLst/>
                          <a:latin typeface="Calibri" panose="020F0502020204030204" pitchFamily="34" charset="0"/>
                        </a:rPr>
                        <a:t>empl</a:t>
                      </a:r>
                      <a:r>
                        <a:rPr lang="en-GB" sz="1100" b="1" i="1" u="none" strike="noStrike" baseline="0" dirty="0" smtClean="0">
                          <a:solidFill>
                            <a:schemeClr val="tx1"/>
                          </a:solidFill>
                          <a:effectLst/>
                          <a:latin typeface="Calibri" panose="020F0502020204030204" pitchFamily="34" charset="0"/>
                        </a:rPr>
                        <a:t>.</a:t>
                      </a:r>
                      <a:endParaRPr lang="en-GB" sz="1100" b="1" i="1" u="none" strike="noStrike" dirty="0" smtClean="0">
                        <a:solidFill>
                          <a:schemeClr val="tx1"/>
                        </a:solidFill>
                        <a:effectLst/>
                        <a:latin typeface="Calibri" panose="020F0502020204030204" pitchFamily="34" charset="0"/>
                      </a:endParaRPr>
                    </a:p>
                  </a:txBody>
                  <a:tcPr marL="8153" marR="8153" marT="8153"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endParaRPr lang="en-GB" dirty="0"/>
                    </a:p>
                  </a:txBody>
                  <a:tcPr marL="8153" marR="8153" marT="8153" marB="0" anchor="b">
                    <a:lnL>
                      <a:noFill/>
                    </a:lnL>
                    <a:lnR>
                      <a:noFill/>
                    </a:lnR>
                    <a:lnT>
                      <a:noFill/>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r>
              <a:tr h="163052">
                <a:tc>
                  <a:txBody>
                    <a:bodyPr/>
                    <a:lstStyle/>
                    <a:p>
                      <a:pPr algn="l" fontAlgn="b"/>
                      <a:endParaRPr lang="en-GB" sz="900" b="0"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1100" b="1" i="0" u="none" strike="noStrike" dirty="0">
                        <a:solidFill>
                          <a:schemeClr val="tx1"/>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gridSpan="3">
                  <a:txBody>
                    <a:bodyPr/>
                    <a:lstStyle/>
                    <a:p>
                      <a:pPr algn="l" fontAlgn="b"/>
                      <a:endParaRPr lang="en-GB" sz="900" b="0"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900" b="0"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endParaRPr lang="en-GB"/>
                    </a:p>
                  </a:txBody>
                  <a:tcPr marL="8153" marR="8153" marT="8153" marB="0" anchor="b">
                    <a:lnL>
                      <a:noFill/>
                    </a:lnL>
                    <a:lnR>
                      <a:noFill/>
                    </a:lnR>
                    <a:lnT>
                      <a:noFill/>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8153" marR="8153" marT="8153" marB="0" anchor="b">
                    <a:lnL>
                      <a:noFill/>
                    </a:lnL>
                    <a:lnR>
                      <a:noFill/>
                    </a:lnR>
                    <a:lnT>
                      <a:noFill/>
                    </a:lnT>
                    <a:lnB>
                      <a:noFill/>
                    </a:lnB>
                  </a:tcPr>
                </a:tc>
              </a:tr>
            </a:tbl>
          </a:graphicData>
        </a:graphic>
      </p:graphicFrame>
    </p:spTree>
    <p:extLst>
      <p:ext uri="{BB962C8B-B14F-4D97-AF65-F5344CB8AC3E}">
        <p14:creationId xmlns:p14="http://schemas.microsoft.com/office/powerpoint/2010/main" val="3268058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t> </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00" y="1429200"/>
            <a:ext cx="8816241" cy="500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6"/>
          <p:cNvSpPr txBox="1">
            <a:spLocks/>
          </p:cNvSpPr>
          <p:nvPr/>
        </p:nvSpPr>
        <p:spPr bwMode="auto">
          <a:xfrm>
            <a:off x="1022347" y="239280"/>
            <a:ext cx="7856827"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400" dirty="0" smtClean="0">
                <a:solidFill>
                  <a:srgbClr val="0070C0"/>
                </a:solidFill>
              </a:rPr>
              <a:t>           THOSE WITH THE LARGEST BALANCES, HAVE GROWN </a:t>
            </a:r>
            <a:r>
              <a:rPr lang="en-GB" sz="1400" dirty="0" smtClean="0">
                <a:solidFill>
                  <a:srgbClr val="0070C0"/>
                </a:solidFill>
              </a:rPr>
              <a:t>THEM </a:t>
            </a:r>
            <a:r>
              <a:rPr lang="en-GB" sz="1400" dirty="0" smtClean="0">
                <a:solidFill>
                  <a:srgbClr val="0070C0"/>
                </a:solidFill>
              </a:rPr>
              <a:t>MOST</a:t>
            </a:r>
          </a:p>
          <a:p>
            <a:r>
              <a:rPr lang="en-GB" sz="1400" dirty="0" smtClean="0">
                <a:solidFill>
                  <a:srgbClr val="0070C0"/>
                </a:solidFill>
              </a:rPr>
              <a:t>Since 2008, the larger and/or the more complex the firm, the higher the increase,</a:t>
            </a:r>
          </a:p>
          <a:p>
            <a:r>
              <a:rPr lang="en-GB" sz="1400" dirty="0" smtClean="0">
                <a:solidFill>
                  <a:srgbClr val="0070C0"/>
                </a:solidFill>
              </a:rPr>
              <a:t>in what are already the largest and most concentrated cash holdings to begin with. </a:t>
            </a:r>
          </a:p>
          <a:p>
            <a:r>
              <a:rPr lang="en-GB" sz="1400" dirty="0" smtClean="0">
                <a:solidFill>
                  <a:srgbClr val="0070C0"/>
                </a:solidFill>
              </a:rPr>
              <a:t>-  Increasing not just in absolute terms, but also faster than turnover.</a:t>
            </a:r>
          </a:p>
          <a:p>
            <a:r>
              <a:rPr lang="en-GB" sz="1400" dirty="0" smtClean="0">
                <a:solidFill>
                  <a:srgbClr val="0070C0"/>
                </a:solidFill>
              </a:rPr>
              <a:t>-  Smaller independents and simple groups hold the only stable (and small) cash balances.</a:t>
            </a:r>
          </a:p>
          <a:p>
            <a:endParaRPr lang="en-GB" sz="1800" b="0" dirty="0">
              <a:solidFill>
                <a:srgbClr val="0070C0"/>
              </a:solidFill>
            </a:endParaRPr>
          </a:p>
          <a:p>
            <a:r>
              <a:rPr lang="en-GB" sz="1800" b="0" dirty="0">
                <a:solidFill>
                  <a:srgbClr val="0070C0"/>
                </a:solidFill>
              </a:rPr>
              <a:t>	</a:t>
            </a:r>
            <a:r>
              <a:rPr lang="en-GB" sz="1800" b="0" dirty="0" smtClean="0">
                <a:solidFill>
                  <a:srgbClr val="0070C0"/>
                </a:solidFill>
              </a:rPr>
              <a:t>				</a:t>
            </a:r>
            <a:r>
              <a:rPr lang="en-GB" sz="1100" dirty="0" smtClean="0">
                <a:solidFill>
                  <a:srgbClr val="00B050"/>
                </a:solidFill>
              </a:rPr>
              <a:t>Full </a:t>
            </a:r>
            <a:r>
              <a:rPr lang="en-GB" sz="1100" dirty="0">
                <a:solidFill>
                  <a:srgbClr val="00B050"/>
                </a:solidFill>
              </a:rPr>
              <a:t>period 2008-2013</a:t>
            </a:r>
          </a:p>
        </p:txBody>
      </p:sp>
    </p:spTree>
    <p:extLst>
      <p:ext uri="{BB962C8B-B14F-4D97-AF65-F5344CB8AC3E}">
        <p14:creationId xmlns:p14="http://schemas.microsoft.com/office/powerpoint/2010/main" val="1790027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 </a:t>
            </a:r>
            <a:endParaRPr lang="en-GB" sz="2000" noProof="0" dirty="0"/>
          </a:p>
        </p:txBody>
      </p:sp>
      <p:sp>
        <p:nvSpPr>
          <p:cNvPr id="4" name="Title 6"/>
          <p:cNvSpPr txBox="1">
            <a:spLocks/>
          </p:cNvSpPr>
          <p:nvPr/>
        </p:nvSpPr>
        <p:spPr bwMode="auto">
          <a:xfrm>
            <a:off x="1140113" y="239280"/>
            <a:ext cx="7815263" cy="984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a:lstStyle>
          <a:p>
            <a:r>
              <a:rPr lang="en-GB" sz="1600" dirty="0" smtClean="0">
                <a:solidFill>
                  <a:srgbClr val="0070C0"/>
                </a:solidFill>
              </a:rPr>
              <a:t>                        THE PATTERN HOLDS OVER TIME</a:t>
            </a:r>
          </a:p>
          <a:p>
            <a:r>
              <a:rPr lang="en-GB" sz="1600" dirty="0" smtClean="0">
                <a:solidFill>
                  <a:srgbClr val="0070C0"/>
                </a:solidFill>
              </a:rPr>
              <a:t>Examining the pattern across all the years, there are some ups and </a:t>
            </a:r>
          </a:p>
          <a:p>
            <a:r>
              <a:rPr lang="en-GB" sz="1600" dirty="0" smtClean="0">
                <a:solidFill>
                  <a:srgbClr val="0070C0"/>
                </a:solidFill>
              </a:rPr>
              <a:t>downs but the overall pattern holds: large/complex cash holdings on the increase, small/simple cash holdings reducing or steady.</a:t>
            </a:r>
            <a:endParaRPr lang="en-GB" sz="1600" dirty="0">
              <a:solidFill>
                <a:srgbClr val="0070C0"/>
              </a:solidFill>
            </a:endParaRPr>
          </a:p>
        </p:txBody>
      </p:sp>
      <p:sp>
        <p:nvSpPr>
          <p:cNvPr id="9" name="TextBox 8"/>
          <p:cNvSpPr txBox="1"/>
          <p:nvPr/>
        </p:nvSpPr>
        <p:spPr>
          <a:xfrm>
            <a:off x="5454316" y="4339389"/>
            <a:ext cx="248786" cy="369332"/>
          </a:xfrm>
          <a:prstGeom prst="rect">
            <a:avLst/>
          </a:prstGeom>
          <a:noFill/>
        </p:spPr>
        <p:txBody>
          <a:bodyPr wrap="none" rtlCol="0">
            <a:spAutoFit/>
          </a:bodyPr>
          <a:lstStyle/>
          <a:p>
            <a:r>
              <a:rPr lang="fr-FR" dirty="0" smtClean="0"/>
              <a:t> </a:t>
            </a:r>
            <a:endParaRPr lang="fr-FR" dirty="0"/>
          </a:p>
        </p:txBody>
      </p:sp>
      <p:pic>
        <p:nvPicPr>
          <p:cNvPr id="2050" name="Picture 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00" y="1382400"/>
            <a:ext cx="8686800" cy="2412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00" y="4006801"/>
            <a:ext cx="8686800" cy="240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281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2-UKI pHGroup light gray">
  <a:themeElements>
    <a:clrScheme name="EXPN colors-Feb 2012">
      <a:dk1>
        <a:srgbClr val="FFFFFF"/>
      </a:dk1>
      <a:lt1>
        <a:srgbClr val="2F2F2F"/>
      </a:lt1>
      <a:dk2>
        <a:srgbClr val="ED1951"/>
      </a:dk2>
      <a:lt2>
        <a:srgbClr val="015CAE"/>
      </a:lt2>
      <a:accent1>
        <a:srgbClr val="70567A"/>
      </a:accent1>
      <a:accent2>
        <a:srgbClr val="387C2C"/>
      </a:accent2>
      <a:accent3>
        <a:srgbClr val="0095DA"/>
      </a:accent3>
      <a:accent4>
        <a:srgbClr val="BE8851"/>
      </a:accent4>
      <a:accent5>
        <a:srgbClr val="D3AB07"/>
      </a:accent5>
      <a:accent6>
        <a:srgbClr val="477B84"/>
      </a:accent6>
      <a:hlink>
        <a:srgbClr val="7A854D"/>
      </a:hlink>
      <a:folHlink>
        <a:srgbClr val="B2B2B2"/>
      </a:folHlink>
    </a:clrScheme>
    <a:fontScheme name="Experi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xperian-6-12-2009">
      <a:dk1>
        <a:srgbClr val="FFFFFF"/>
      </a:dk1>
      <a:lt1>
        <a:srgbClr val="5F5F5F"/>
      </a:lt1>
      <a:dk2>
        <a:srgbClr val="ED1951"/>
      </a:dk2>
      <a:lt2>
        <a:srgbClr val="015CAE"/>
      </a:lt2>
      <a:accent1>
        <a:srgbClr val="70567A"/>
      </a:accent1>
      <a:accent2>
        <a:srgbClr val="7A854D"/>
      </a:accent2>
      <a:accent3>
        <a:srgbClr val="0095DA"/>
      </a:accent3>
      <a:accent4>
        <a:srgbClr val="BE8851"/>
      </a:accent4>
      <a:accent5>
        <a:srgbClr val="D3AB07"/>
      </a:accent5>
      <a:accent6>
        <a:srgbClr val="477B84"/>
      </a:accent6>
      <a:hlink>
        <a:srgbClr val="387C2C"/>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Experian-6-12-2009">
      <a:dk1>
        <a:srgbClr val="FFFFFF"/>
      </a:dk1>
      <a:lt1>
        <a:srgbClr val="5F5F5F"/>
      </a:lt1>
      <a:dk2>
        <a:srgbClr val="ED1951"/>
      </a:dk2>
      <a:lt2>
        <a:srgbClr val="015CAE"/>
      </a:lt2>
      <a:accent1>
        <a:srgbClr val="70567A"/>
      </a:accent1>
      <a:accent2>
        <a:srgbClr val="7A854D"/>
      </a:accent2>
      <a:accent3>
        <a:srgbClr val="0095DA"/>
      </a:accent3>
      <a:accent4>
        <a:srgbClr val="BE8851"/>
      </a:accent4>
      <a:accent5>
        <a:srgbClr val="D3AB07"/>
      </a:accent5>
      <a:accent6>
        <a:srgbClr val="477B84"/>
      </a:accent6>
      <a:hlink>
        <a:srgbClr val="387C2C"/>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188569</TotalTime>
  <Words>4662</Words>
  <Application>Microsoft Office PowerPoint</Application>
  <PresentationFormat>On-screen Show (4:3)</PresentationFormat>
  <Paragraphs>876</Paragraphs>
  <Slides>59</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59</vt:i4>
      </vt:variant>
    </vt:vector>
  </HeadingPairs>
  <TitlesOfParts>
    <vt:vector size="65" baseType="lpstr">
      <vt:lpstr>Arial</vt:lpstr>
      <vt:lpstr>Wingdings</vt:lpstr>
      <vt:lpstr>Times New Roman</vt:lpstr>
      <vt:lpstr>Calibri</vt:lpstr>
      <vt:lpstr>2012-UKI pHGroup light gray</vt:lpstr>
      <vt:lpstr>Custom Design</vt:lpstr>
      <vt:lpstr>PowerPoint Presentation</vt:lpstr>
      <vt:lpstr>Do we observe that cash is being “hoarded” in the corporate  sector?      </vt:lpstr>
      <vt:lpstr>The Data Resource</vt:lpstr>
      <vt:lpstr>Selected examples of the top cash holders (and of anomalies): - some are perennial (e.g. WPP, Vodafone) - some build up for a specific purposes (e.g. BP at the time of the US oil spill) - some appear topically (e.g. Easyjet, EDF) </vt:lpstr>
      <vt:lpstr>                                                  CHAPTER 1: CASH                              ESTIMATING THE TOTAL UK PNFC CASH HOLDING Having removed the outliers, we observe total holdings of £231bn; on average, this equates to £76k per firm, or one month of sales. Within this, the 1.5m reporting firms hold £210bn of cash, (£140k on average) compared to the 1.6m of much smaller, unregistered firms (for which cash is inferred) and who hold very little cash (estimate of £21bn).  2012 data </vt:lpstr>
      <vt:lpstr> </vt:lpstr>
      <vt:lpstr>                                        CASH RETENTION IS HIGHLY CONCENTRATED  As a result of the impact of firm size combined with structural complexity,               complex groups, with only 3% of the firms, concentrate half of the total cash (51%); very small independents are 73% of firms, but hold only 16% of the total cash, with 13% for small-to-large independents and 20% for simple and medium groups. No of firms at granular level for groups; outliers within “independents” of no reported size resembling cash boxes of larger groups were re-classified into groups</vt:lpstr>
      <vt:lpstr> </vt:lpstr>
      <vt:lpstr> </vt:lpstr>
      <vt:lpstr>                      INTRODUCING INDUSTRY SECTOR Highly populated sectors such as agriculture have low average balances per  firm. Sectors with the highest average balances, such as pharmaceuticals,  have few but very large firms and very high average cash balances.                                                                                       2012 data  </vt:lpstr>
      <vt:lpstr>  FULL INDUSTRY SECTOR LIST Some sectors concentrate more cash, either in absolute or in relative  terms or both – though some of this is driven by differential average company sizes across the sectors.                  2012: Overview of cash behaviour by BIS 69-way classification </vt:lpstr>
      <vt:lpstr>AVERAGE CASH PER FIRM (y axis) VS TOTAL CASH HELD, PLUS AVERAGE                                                    CASH NORMALISED BY TURNOVER:  No sector combines both a high average balance and total cash held; the bubbles are proportional to the % of turnover held in cash, which, for example, is much higher for management consultancy than pharmaceuticals.               2012 data</vt:lpstr>
      <vt:lpstr> </vt:lpstr>
      <vt:lpstr> </vt:lpstr>
      <vt:lpstr> </vt:lpstr>
      <vt:lpstr> </vt:lpstr>
      <vt:lpstr> </vt:lpstr>
      <vt:lpstr>The granular data enables us to search still closer for  “unusual” types of behaviour among the firms with the  largest debt and/or cash figures </vt:lpstr>
      <vt:lpstr>Now for an overall view of the market - methodological note</vt:lpstr>
      <vt:lpstr> </vt:lpstr>
      <vt:lpstr> </vt:lpstr>
      <vt:lpstr> </vt:lpstr>
      <vt:lpstr> </vt:lpstr>
      <vt:lpstr>Finally, we combine cash and debt in order to define a  “net cash” position (and take dividends paid into account)  Net cash = cash - liabilities </vt:lpstr>
      <vt:lpstr>                      DETAIL UNDERLYING THE “NET CASH” VIEW                                                Combined view: cash compared with debt, also quantifying dividends paid, and “investment” (= modified Capex, as defined on the next page)</vt:lpstr>
      <vt:lpstr> </vt:lpstr>
      <vt:lpstr>USING THE DEFINITION ON THE PREVIOUS PAGE, FIRMS’ INVESTMENT BEHAVIOUR IS NEGATIVE</vt:lpstr>
      <vt:lpstr>…THOUGH THERE ARE POCKETS OF POSITIVE  INVESTMENT BEHAVIOUR</vt:lpstr>
      <vt:lpstr>                      CAPEX SUMMARY BY COHORT:  Persistent and high disinvesting activity is observed among the groups cohort  (even if less virulent in 2013 than in 2008); in contrast, independents, especially larger ones, are exhibiting positive investment behaviour.</vt:lpstr>
      <vt:lpstr> </vt:lpstr>
      <vt:lpstr> </vt:lpstr>
      <vt:lpstr>              FOCUSING ON INVESTMENT PERFORMANCE BY FIRMS THAT INVEST:  Zooming in on the 273,000 firms with positive investment behaviour (1 in 5 of all firms), medium to large independents are much more likely (1 in 3) to be positive investors than groups (1 in 6), though this reflects in part the fact that within groups, investment may be done just by certain subsidiaries within the group. Note that groups concentrate 82% of the total value of investment, 61% for the complex groups alone.             Note: % incidence = proportion that positively investing firms account for all firms in each size cohort  </vt:lpstr>
      <vt:lpstr>Unfortunately these 270k positively-investing firms fail to outweigh the 703k  dis-investing firms, not just in number but also in total invested (+£70bn vs.  -£112bn), and in total cash (£53bn vs. £105bn).  The 39k firms with highest cash increase, yet simultaneously disinvesting, concentrate £53bn cash while “disinvesting” by -£23bn…  Cash evolution is an analysis of the stock of firms in 2012, and then examining their change 2013/2012</vt:lpstr>
      <vt:lpstr> </vt:lpstr>
      <vt:lpstr>              PROFITABILITY AND INVESTMENT OF LARGE INDEPENDENTS (250+): For the 624 firms with known data, profitability and investment are not correlated – a fairly  even spread of investment levels is observed for unprofitable firms, similarly for profitable ones (top table). The great bulk of the net £585m investment made by this cohort does however come, in value, from the most profitable (bottom table), in line with the Pareto (80/20) rule. </vt:lpstr>
      <vt:lpstr>CONCLUSIONS Over the 2008-2013 period, we observe 3 distinct   and even opposite behaviours within PNFCs </vt:lpstr>
      <vt:lpstr> </vt:lpstr>
      <vt:lpstr>Summary: behaviour in 2013, compared to 2008</vt:lpstr>
      <vt:lpstr>Summary-2: underlying data for the overall analytical universe      - data used for stock views</vt:lpstr>
      <vt:lpstr>Summary-2: underlying data for the overall analytical universe           - data used for time trends</vt:lpstr>
      <vt:lpstr>Potential next steps: focussing on the “apparently ineffective”  sub-cohort within the large, complex group segment</vt:lpstr>
      <vt:lpstr>Going to the fully granular level, for both field and desk research</vt:lpstr>
      <vt:lpstr>Appendices</vt:lpstr>
      <vt:lpstr> </vt:lpstr>
      <vt:lpstr> </vt:lpstr>
      <vt:lpstr> </vt:lpstr>
      <vt:lpstr> </vt:lpstr>
      <vt:lpstr> </vt:lpstr>
      <vt:lpstr> </vt:lpstr>
      <vt:lpstr> </vt:lpstr>
      <vt:lpstr> </vt:lpstr>
      <vt:lpstr> </vt:lpstr>
      <vt:lpstr>Breakdown by the BIS 19-way SIC cut: the core £233bn cash is fairly  evenly distributed; average cash/firm is highest by far for the two  sectors with the lowest populations: Mining, elec &amp; gas (though they also have the highest average turnover per firm).</vt:lpstr>
      <vt:lpstr>Detailed Industry Sector View (64-way BIS cut), by size band  First - number of firms</vt:lpstr>
      <vt:lpstr>Continued…</vt:lpstr>
      <vt:lpstr>Now total cash…  Four sectors out of 57 concentrate £56.3bn of the total £233bn cash:  Buildings, computer/IT, management consultancy, admin services.</vt:lpstr>
      <vt:lpstr>Continued…</vt:lpstr>
      <vt:lpstr>Now average cash/firm…  within the &gt;1000-empl, several sectors exceed £40m/firm; note anomalies within the small (similar to the N/A)</vt:lpstr>
      <vt:lpstr>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Experian pH</dc:title>
  <dc:creator>Toby Alderson-Smith</dc:creator>
  <cp:lastModifiedBy>Gershlick Jonathan (Analysis)</cp:lastModifiedBy>
  <cp:revision>1779</cp:revision>
  <cp:lastPrinted>2014-07-18T14:03:00Z</cp:lastPrinted>
  <dcterms:created xsi:type="dcterms:W3CDTF">2012-05-22T09:06:20Z</dcterms:created>
  <dcterms:modified xsi:type="dcterms:W3CDTF">2015-03-26T11:35:12Z</dcterms:modified>
</cp:coreProperties>
</file>