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</p:sldMasterIdLst>
  <p:notesMasterIdLst>
    <p:notesMasterId r:id="rId47"/>
  </p:notesMasterIdLst>
  <p:handoutMasterIdLst>
    <p:handoutMasterId r:id="rId48"/>
  </p:handoutMasterIdLst>
  <p:sldIdLst>
    <p:sldId id="287" r:id="rId6"/>
    <p:sldId id="317" r:id="rId7"/>
    <p:sldId id="372" r:id="rId8"/>
    <p:sldId id="347" r:id="rId9"/>
    <p:sldId id="418" r:id="rId10"/>
    <p:sldId id="363" r:id="rId11"/>
    <p:sldId id="364" r:id="rId12"/>
    <p:sldId id="365" r:id="rId13"/>
    <p:sldId id="366" r:id="rId14"/>
    <p:sldId id="367" r:id="rId15"/>
    <p:sldId id="413" r:id="rId16"/>
    <p:sldId id="393" r:id="rId17"/>
    <p:sldId id="405" r:id="rId18"/>
    <p:sldId id="403" r:id="rId19"/>
    <p:sldId id="404" r:id="rId20"/>
    <p:sldId id="419" r:id="rId21"/>
    <p:sldId id="412" r:id="rId22"/>
    <p:sldId id="397" r:id="rId23"/>
    <p:sldId id="382" r:id="rId24"/>
    <p:sldId id="383" r:id="rId25"/>
    <p:sldId id="395" r:id="rId26"/>
    <p:sldId id="396" r:id="rId27"/>
    <p:sldId id="384" r:id="rId28"/>
    <p:sldId id="385" r:id="rId29"/>
    <p:sldId id="420" r:id="rId30"/>
    <p:sldId id="421" r:id="rId31"/>
    <p:sldId id="422" r:id="rId32"/>
    <p:sldId id="387" r:id="rId33"/>
    <p:sldId id="389" r:id="rId34"/>
    <p:sldId id="408" r:id="rId35"/>
    <p:sldId id="390" r:id="rId36"/>
    <p:sldId id="391" r:id="rId37"/>
    <p:sldId id="415" r:id="rId38"/>
    <p:sldId id="417" r:id="rId39"/>
    <p:sldId id="409" r:id="rId40"/>
    <p:sldId id="394" r:id="rId41"/>
    <p:sldId id="373" r:id="rId42"/>
    <p:sldId id="378" r:id="rId43"/>
    <p:sldId id="379" r:id="rId44"/>
    <p:sldId id="401" r:id="rId45"/>
    <p:sldId id="410" r:id="rId46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287"/>
            <p14:sldId id="317"/>
            <p14:sldId id="372"/>
            <p14:sldId id="347"/>
            <p14:sldId id="418"/>
            <p14:sldId id="363"/>
            <p14:sldId id="364"/>
            <p14:sldId id="365"/>
            <p14:sldId id="366"/>
            <p14:sldId id="367"/>
            <p14:sldId id="413"/>
            <p14:sldId id="393"/>
            <p14:sldId id="405"/>
            <p14:sldId id="403"/>
            <p14:sldId id="404"/>
            <p14:sldId id="419"/>
            <p14:sldId id="412"/>
            <p14:sldId id="397"/>
            <p14:sldId id="382"/>
            <p14:sldId id="383"/>
            <p14:sldId id="395"/>
            <p14:sldId id="396"/>
            <p14:sldId id="384"/>
            <p14:sldId id="385"/>
            <p14:sldId id="420"/>
            <p14:sldId id="421"/>
            <p14:sldId id="422"/>
            <p14:sldId id="387"/>
            <p14:sldId id="389"/>
            <p14:sldId id="408"/>
            <p14:sldId id="390"/>
            <p14:sldId id="391"/>
            <p14:sldId id="415"/>
            <p14:sldId id="417"/>
            <p14:sldId id="409"/>
            <p14:sldId id="394"/>
            <p14:sldId id="373"/>
            <p14:sldId id="378"/>
            <p14:sldId id="379"/>
            <p14:sldId id="401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Black" initials="BB" lastIdx="2" clrIdx="0">
    <p:extLst>
      <p:ext uri="{19B8F6BF-5375-455C-9EA6-DF929625EA0E}">
        <p15:presenceInfo xmlns:p15="http://schemas.microsoft.com/office/powerpoint/2012/main" userId="S-1-5-21-777725935-1753470192-3977904422-5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F18E00"/>
    <a:srgbClr val="6C6F70"/>
    <a:srgbClr val="83B81A"/>
    <a:srgbClr val="A0558F"/>
    <a:srgbClr val="0079BC"/>
    <a:srgbClr val="68BD49"/>
    <a:srgbClr val="FFFFFF"/>
    <a:srgbClr val="86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0867" autoAdjust="0"/>
  </p:normalViewPr>
  <p:slideViewPr>
    <p:cSldViewPr>
      <p:cViewPr varScale="1">
        <p:scale>
          <a:sx n="93" d="100"/>
          <a:sy n="93" d="100"/>
        </p:scale>
        <p:origin x="109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Ofqual.internal\DFS\UserData\Beth.Black\Documents\BB%20projects\symposium%20qom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796400672108184E-2"/>
          <c:y val="0.17849781768542131"/>
          <c:w val="0.85662533681514874"/>
          <c:h val="0.66963011087731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Sheet1!$E$46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Sheet1!$D$47:$D$55</c:f>
              <c:numCache>
                <c:formatCode>General</c:formatCode>
                <c:ptCount val="9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-1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</c:numCache>
            </c:numRef>
          </c:cat>
          <c:val>
            <c:numRef>
              <c:f>Sheet1!$E$47:$E$55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5-4B77-A9C8-6D9CCB320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731656"/>
        <c:axId val="474729360"/>
      </c:barChart>
      <c:catAx>
        <c:axId val="47473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29360"/>
        <c:crosses val="autoZero"/>
        <c:auto val="1"/>
        <c:lblAlgn val="ctr"/>
        <c:lblOffset val="100"/>
        <c:noMultiLvlLbl val="0"/>
      </c:catAx>
      <c:valAx>
        <c:axId val="47472936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73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90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484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46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44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15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01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400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964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113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032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15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38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010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5158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498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1677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074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336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1685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96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298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60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4382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8013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062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589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360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974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2377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89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212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47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555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9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049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0"/>
            <a:ext cx="12173396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/>
              <a:t>Name</a:t>
            </a:r>
            <a:br>
              <a:rPr lang="en-GB" noProof="0" dirty="0"/>
            </a:br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5834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916832"/>
            <a:ext cx="5386917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68760"/>
            <a:ext cx="5389033" cy="5834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832"/>
            <a:ext cx="5389033" cy="4464496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1"/>
            <a:ext cx="6815667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83B81A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83B81A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11"/>
            <a:ext cx="10972800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title of the slide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2" r:id="rId8"/>
    <p:sldLayoutId id="2147483913" r:id="rId9"/>
    <p:sldLayoutId id="2147483910" r:id="rId10"/>
    <p:sldLayoutId id="214748391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Marking consistency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28048" y="4509120"/>
            <a:ext cx="5184576" cy="1800200"/>
          </a:xfrm>
        </p:spPr>
        <p:txBody>
          <a:bodyPr/>
          <a:lstStyle/>
          <a:p>
            <a:r>
              <a:rPr lang="en-GB" dirty="0"/>
              <a:t>Beth Black and </a:t>
            </a:r>
            <a:r>
              <a:rPr lang="en-GB" dirty="0" smtClean="0"/>
              <a:t>Stephen Rhead</a:t>
            </a:r>
          </a:p>
          <a:p>
            <a:endParaRPr lang="en-GB" sz="1800" dirty="0" smtClean="0"/>
          </a:p>
          <a:p>
            <a:r>
              <a:rPr lang="en-GB" sz="1800" dirty="0" smtClean="0"/>
              <a:t>Ofqual Marking Consistency Symposium</a:t>
            </a:r>
            <a:endParaRPr lang="en-GB" sz="1800" dirty="0"/>
          </a:p>
          <a:p>
            <a:r>
              <a:rPr lang="en-GB" sz="1800" dirty="0" smtClean="0"/>
              <a:t>14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November 2016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348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306" y="404818"/>
            <a:ext cx="11018310" cy="574675"/>
          </a:xfrm>
        </p:spPr>
        <p:txBody>
          <a:bodyPr/>
          <a:lstStyle/>
          <a:p>
            <a:r>
              <a:rPr lang="en-GB" dirty="0"/>
              <a:t>Definitional uncertainty – no single ‘right mark’ for the response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0762" y="1412776"/>
            <a:ext cx="10195876" cy="41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306" y="5837202"/>
            <a:ext cx="1101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There may be definitively ‘wrong marks’ without there being a definitively ‘right mark’</a:t>
            </a:r>
          </a:p>
        </p:txBody>
      </p:sp>
    </p:spTree>
    <p:extLst>
      <p:ext uri="{BB962C8B-B14F-4D97-AF65-F5344CB8AC3E}">
        <p14:creationId xmlns:p14="http://schemas.microsoft.com/office/powerpoint/2010/main" val="30721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consistent is marking?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268760"/>
            <a:ext cx="10730284" cy="5112568"/>
          </a:xfrm>
        </p:spPr>
        <p:txBody>
          <a:bodyPr/>
          <a:lstStyle/>
          <a:p>
            <a:r>
              <a:rPr lang="en-GB" dirty="0" smtClean="0"/>
              <a:t>Up until now, we have not had a good way of summarising marking consistency – we need some metrics.</a:t>
            </a:r>
          </a:p>
          <a:p>
            <a:r>
              <a:rPr lang="en-GB" dirty="0" smtClean="0"/>
              <a:t>Ofqual’s </a:t>
            </a:r>
            <a:r>
              <a:rPr lang="en-GB" dirty="0"/>
              <a:t>Quality of Marking report (</a:t>
            </a:r>
            <a:r>
              <a:rPr lang="en-GB" dirty="0" smtClean="0"/>
              <a:t>2014) - we </a:t>
            </a:r>
            <a:r>
              <a:rPr lang="en-GB" dirty="0"/>
              <a:t>said we </a:t>
            </a:r>
            <a:r>
              <a:rPr lang="en-GB" dirty="0" smtClean="0"/>
              <a:t>would develop </a:t>
            </a:r>
            <a:r>
              <a:rPr lang="en-GB" dirty="0"/>
              <a:t>a suite of </a:t>
            </a:r>
            <a:r>
              <a:rPr lang="en-GB" dirty="0" smtClean="0"/>
              <a:t>metrics</a:t>
            </a:r>
          </a:p>
          <a:p>
            <a:r>
              <a:rPr lang="en-GB" dirty="0" smtClean="0"/>
              <a:t>Will help us develop benchmarks </a:t>
            </a:r>
            <a:r>
              <a:rPr lang="en-GB" dirty="0"/>
              <a:t>against which we can better evaluate </a:t>
            </a:r>
            <a:r>
              <a:rPr lang="en-GB" dirty="0" smtClean="0"/>
              <a:t>marking consistency</a:t>
            </a:r>
          </a:p>
          <a:p>
            <a:r>
              <a:rPr lang="en-GB" dirty="0" smtClean="0"/>
              <a:t>Publishing technical report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50155"/>
            <a:ext cx="10972800" cy="1008112"/>
          </a:xfrm>
        </p:spPr>
        <p:txBody>
          <a:bodyPr/>
          <a:lstStyle/>
          <a:p>
            <a:r>
              <a:rPr lang="en-GB" dirty="0" smtClean="0"/>
              <a:t>To produce metrics, we </a:t>
            </a:r>
            <a:r>
              <a:rPr lang="en-GB" dirty="0"/>
              <a:t>need two or more independent marks per </a:t>
            </a:r>
            <a:r>
              <a:rPr lang="en-GB" dirty="0" smtClean="0"/>
              <a:t>item</a:t>
            </a:r>
          </a:p>
          <a:p>
            <a:r>
              <a:rPr lang="en-GB" dirty="0"/>
              <a:t>D</a:t>
            </a:r>
            <a:r>
              <a:rPr lang="en-GB" dirty="0" smtClean="0"/>
              <a:t>ata from marker monitoring e.g. seeding items</a:t>
            </a:r>
          </a:p>
          <a:p>
            <a:r>
              <a:rPr lang="en-GB" dirty="0" smtClean="0"/>
              <a:t>N.B. we’ve </a:t>
            </a:r>
            <a:r>
              <a:rPr lang="en-GB" i="1" dirty="0" smtClean="0"/>
              <a:t>appropriated</a:t>
            </a:r>
            <a:r>
              <a:rPr lang="en-GB" dirty="0" smtClean="0"/>
              <a:t> data produced for another purpose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8218" y="2388819"/>
            <a:ext cx="1230387" cy="1230387"/>
            <a:chOff x="188218" y="2388819"/>
            <a:chExt cx="1230387" cy="1230387"/>
          </a:xfrm>
        </p:grpSpPr>
        <p:pic>
          <p:nvPicPr>
            <p:cNvPr id="4" name="Picture 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pic>
        <p:nvPicPr>
          <p:cNvPr id="6" name="Picture 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31153"/>
            <a:ext cx="1095317" cy="109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3" y="3668901"/>
            <a:ext cx="722809" cy="10399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9963" y="2482203"/>
            <a:ext cx="1230387" cy="1230387"/>
            <a:chOff x="188218" y="2388819"/>
            <a:chExt cx="1230387" cy="1230387"/>
          </a:xfrm>
        </p:grpSpPr>
        <p:pic>
          <p:nvPicPr>
            <p:cNvPr id="11" name="Picture 10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4743" y="2452386"/>
            <a:ext cx="1230387" cy="1230387"/>
            <a:chOff x="188218" y="2388819"/>
            <a:chExt cx="1230387" cy="1230387"/>
          </a:xfrm>
        </p:grpSpPr>
        <p:pic>
          <p:nvPicPr>
            <p:cNvPr id="14" name="Picture 1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8572" y="2438514"/>
            <a:ext cx="1230387" cy="1230387"/>
            <a:chOff x="188218" y="2388819"/>
            <a:chExt cx="1230387" cy="1230387"/>
          </a:xfrm>
        </p:grpSpPr>
        <p:pic>
          <p:nvPicPr>
            <p:cNvPr id="17" name="Picture 16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98333" y="2429058"/>
            <a:ext cx="1230387" cy="1230387"/>
            <a:chOff x="188218" y="2388819"/>
            <a:chExt cx="1230387" cy="1230387"/>
          </a:xfrm>
        </p:grpSpPr>
        <p:pic>
          <p:nvPicPr>
            <p:cNvPr id="20" name="Picture 19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9542" y="2411614"/>
            <a:ext cx="1230387" cy="1230387"/>
            <a:chOff x="188218" y="2388819"/>
            <a:chExt cx="1230387" cy="1230387"/>
          </a:xfrm>
        </p:grpSpPr>
        <p:pic>
          <p:nvPicPr>
            <p:cNvPr id="23" name="Picture 22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7838" y="2396807"/>
            <a:ext cx="1230387" cy="1230387"/>
            <a:chOff x="188218" y="2388819"/>
            <a:chExt cx="1230387" cy="1230387"/>
          </a:xfrm>
        </p:grpSpPr>
        <p:pic>
          <p:nvPicPr>
            <p:cNvPr id="26" name="Picture 25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17598" y="2475730"/>
            <a:ext cx="1230387" cy="1230387"/>
            <a:chOff x="188218" y="2388819"/>
            <a:chExt cx="1230387" cy="1230387"/>
          </a:xfrm>
        </p:grpSpPr>
        <p:pic>
          <p:nvPicPr>
            <p:cNvPr id="29" name="Picture 28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7211" y="2466379"/>
            <a:ext cx="1230387" cy="1230387"/>
            <a:chOff x="188218" y="2388819"/>
            <a:chExt cx="1230387" cy="1230387"/>
          </a:xfrm>
        </p:grpSpPr>
        <p:pic>
          <p:nvPicPr>
            <p:cNvPr id="32" name="Picture 31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26256" y="2391939"/>
            <a:ext cx="1230387" cy="1230387"/>
            <a:chOff x="188218" y="2388819"/>
            <a:chExt cx="1230387" cy="1230387"/>
          </a:xfrm>
        </p:grpSpPr>
        <p:pic>
          <p:nvPicPr>
            <p:cNvPr id="35" name="Picture 34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127526" y="2377132"/>
            <a:ext cx="1230387" cy="1230387"/>
            <a:chOff x="188218" y="2388819"/>
            <a:chExt cx="1230387" cy="1230387"/>
          </a:xfrm>
        </p:grpSpPr>
        <p:pic>
          <p:nvPicPr>
            <p:cNvPr id="38" name="Picture 37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</p:grpSp>
      <p:pic>
        <p:nvPicPr>
          <p:cNvPr id="40" name="Picture 39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8" y="3749716"/>
            <a:ext cx="1095317" cy="1095317"/>
          </a:xfrm>
          <a:prstGeom prst="rect">
            <a:avLst/>
          </a:prstGeom>
        </p:spPr>
      </p:pic>
      <p:pic>
        <p:nvPicPr>
          <p:cNvPr id="41" name="Picture 40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1" y="3730342"/>
            <a:ext cx="1095317" cy="1095317"/>
          </a:xfrm>
          <a:prstGeom prst="rect">
            <a:avLst/>
          </a:prstGeom>
        </p:spPr>
      </p:pic>
      <p:pic>
        <p:nvPicPr>
          <p:cNvPr id="42" name="Picture 41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3" y="3732393"/>
            <a:ext cx="1095317" cy="1095317"/>
          </a:xfrm>
          <a:prstGeom prst="rect">
            <a:avLst/>
          </a:prstGeom>
        </p:spPr>
      </p:pic>
      <p:pic>
        <p:nvPicPr>
          <p:cNvPr id="43" name="Picture 42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2" y="3721718"/>
            <a:ext cx="1095317" cy="1095317"/>
          </a:xfrm>
          <a:prstGeom prst="rect">
            <a:avLst/>
          </a:prstGeom>
        </p:spPr>
      </p:pic>
      <p:pic>
        <p:nvPicPr>
          <p:cNvPr id="44" name="Picture 43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1" y="3727190"/>
            <a:ext cx="1095317" cy="1095317"/>
          </a:xfrm>
          <a:prstGeom prst="rect">
            <a:avLst/>
          </a:prstGeom>
        </p:spPr>
      </p:pic>
      <p:pic>
        <p:nvPicPr>
          <p:cNvPr id="45" name="Picture 44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2" y="3707373"/>
            <a:ext cx="1095317" cy="1095317"/>
          </a:xfrm>
          <a:prstGeom prst="rect">
            <a:avLst/>
          </a:prstGeom>
        </p:spPr>
      </p:pic>
      <p:pic>
        <p:nvPicPr>
          <p:cNvPr id="46" name="Picture 4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59" y="3706117"/>
            <a:ext cx="1095317" cy="1095317"/>
          </a:xfrm>
          <a:prstGeom prst="rect">
            <a:avLst/>
          </a:prstGeom>
        </p:spPr>
      </p:pic>
      <p:pic>
        <p:nvPicPr>
          <p:cNvPr id="47" name="Picture 4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12" y="3683926"/>
            <a:ext cx="1095317" cy="1095317"/>
          </a:xfrm>
          <a:prstGeom prst="rect">
            <a:avLst/>
          </a:prstGeom>
        </p:spPr>
      </p:pic>
      <p:pic>
        <p:nvPicPr>
          <p:cNvPr id="48" name="Picture 47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37" y="3675813"/>
            <a:ext cx="1095317" cy="1095317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185450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60% exact agreement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-59296" y="31442"/>
            <a:ext cx="12192000" cy="233250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-37428" y="2371473"/>
            <a:ext cx="4077110" cy="233250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0139925" y="2371656"/>
            <a:ext cx="2048383" cy="233250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-960784" y="2363950"/>
            <a:ext cx="14545616" cy="2664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" grpId="0" animBg="1"/>
      <p:bldP spid="57" grpId="0" animBg="1"/>
      <p:bldP spid="58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50155"/>
            <a:ext cx="10972800" cy="1008112"/>
          </a:xfrm>
        </p:spPr>
        <p:txBody>
          <a:bodyPr/>
          <a:lstStyle/>
          <a:p>
            <a:r>
              <a:rPr lang="en-GB" dirty="0" smtClean="0"/>
              <a:t>To produce metrics, we </a:t>
            </a:r>
            <a:r>
              <a:rPr lang="en-GB" dirty="0"/>
              <a:t>need two or more independent marks per </a:t>
            </a:r>
            <a:r>
              <a:rPr lang="en-GB" dirty="0" smtClean="0"/>
              <a:t>item</a:t>
            </a:r>
          </a:p>
          <a:p>
            <a:r>
              <a:rPr lang="en-GB" dirty="0"/>
              <a:t>D</a:t>
            </a:r>
            <a:r>
              <a:rPr lang="en-GB" dirty="0" smtClean="0"/>
              <a:t>ata from marker monitoring e.g. seeding items</a:t>
            </a:r>
          </a:p>
          <a:p>
            <a:r>
              <a:rPr lang="en-GB" dirty="0" smtClean="0"/>
              <a:t>i.e. we’ve appropriated data produced for another purpose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8218" y="2388819"/>
            <a:ext cx="1230387" cy="1230387"/>
            <a:chOff x="188218" y="2388819"/>
            <a:chExt cx="1230387" cy="1230387"/>
          </a:xfrm>
        </p:grpSpPr>
        <p:pic>
          <p:nvPicPr>
            <p:cNvPr id="4" name="Picture 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pic>
        <p:nvPicPr>
          <p:cNvPr id="6" name="Picture 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31153"/>
            <a:ext cx="1095317" cy="109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3" y="3668901"/>
            <a:ext cx="722809" cy="10399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9963" y="2482203"/>
            <a:ext cx="1230387" cy="1230387"/>
            <a:chOff x="188218" y="2388819"/>
            <a:chExt cx="1230387" cy="1230387"/>
          </a:xfrm>
        </p:grpSpPr>
        <p:pic>
          <p:nvPicPr>
            <p:cNvPr id="11" name="Picture 10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4743" y="2452386"/>
            <a:ext cx="1230387" cy="1230387"/>
            <a:chOff x="188218" y="2388819"/>
            <a:chExt cx="1230387" cy="1230387"/>
          </a:xfrm>
        </p:grpSpPr>
        <p:pic>
          <p:nvPicPr>
            <p:cNvPr id="14" name="Picture 1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8572" y="2438514"/>
            <a:ext cx="1230387" cy="1230387"/>
            <a:chOff x="188218" y="2388819"/>
            <a:chExt cx="1230387" cy="1230387"/>
          </a:xfrm>
        </p:grpSpPr>
        <p:pic>
          <p:nvPicPr>
            <p:cNvPr id="17" name="Picture 16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98333" y="2429058"/>
            <a:ext cx="1230387" cy="1230387"/>
            <a:chOff x="188218" y="2388819"/>
            <a:chExt cx="1230387" cy="1230387"/>
          </a:xfrm>
        </p:grpSpPr>
        <p:pic>
          <p:nvPicPr>
            <p:cNvPr id="20" name="Picture 19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9542" y="2411614"/>
            <a:ext cx="1230387" cy="1230387"/>
            <a:chOff x="188218" y="2388819"/>
            <a:chExt cx="1230387" cy="1230387"/>
          </a:xfrm>
        </p:grpSpPr>
        <p:pic>
          <p:nvPicPr>
            <p:cNvPr id="23" name="Picture 22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7838" y="2396807"/>
            <a:ext cx="1230387" cy="1230387"/>
            <a:chOff x="188218" y="2388819"/>
            <a:chExt cx="1230387" cy="1230387"/>
          </a:xfrm>
        </p:grpSpPr>
        <p:pic>
          <p:nvPicPr>
            <p:cNvPr id="26" name="Picture 25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17598" y="2475730"/>
            <a:ext cx="1230387" cy="1230387"/>
            <a:chOff x="188218" y="2388819"/>
            <a:chExt cx="1230387" cy="1230387"/>
          </a:xfrm>
        </p:grpSpPr>
        <p:pic>
          <p:nvPicPr>
            <p:cNvPr id="29" name="Picture 28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7211" y="2466379"/>
            <a:ext cx="1230387" cy="1230387"/>
            <a:chOff x="188218" y="2388819"/>
            <a:chExt cx="1230387" cy="1230387"/>
          </a:xfrm>
        </p:grpSpPr>
        <p:pic>
          <p:nvPicPr>
            <p:cNvPr id="32" name="Picture 31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26256" y="2391939"/>
            <a:ext cx="1230387" cy="1230387"/>
            <a:chOff x="188218" y="2388819"/>
            <a:chExt cx="1230387" cy="1230387"/>
          </a:xfrm>
        </p:grpSpPr>
        <p:pic>
          <p:nvPicPr>
            <p:cNvPr id="35" name="Picture 34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127526" y="2377132"/>
            <a:ext cx="1230387" cy="1230387"/>
            <a:chOff x="188218" y="2388819"/>
            <a:chExt cx="1230387" cy="1230387"/>
          </a:xfrm>
        </p:grpSpPr>
        <p:pic>
          <p:nvPicPr>
            <p:cNvPr id="38" name="Picture 37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</p:grpSp>
      <p:pic>
        <p:nvPicPr>
          <p:cNvPr id="40" name="Picture 39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8" y="3749716"/>
            <a:ext cx="1095317" cy="1095317"/>
          </a:xfrm>
          <a:prstGeom prst="rect">
            <a:avLst/>
          </a:prstGeom>
        </p:spPr>
      </p:pic>
      <p:pic>
        <p:nvPicPr>
          <p:cNvPr id="41" name="Picture 40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1" y="3730342"/>
            <a:ext cx="1095317" cy="1095317"/>
          </a:xfrm>
          <a:prstGeom prst="rect">
            <a:avLst/>
          </a:prstGeom>
        </p:spPr>
      </p:pic>
      <p:pic>
        <p:nvPicPr>
          <p:cNvPr id="42" name="Picture 41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3" y="3732393"/>
            <a:ext cx="1095317" cy="1095317"/>
          </a:xfrm>
          <a:prstGeom prst="rect">
            <a:avLst/>
          </a:prstGeom>
        </p:spPr>
      </p:pic>
      <p:pic>
        <p:nvPicPr>
          <p:cNvPr id="43" name="Picture 42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2" y="3721718"/>
            <a:ext cx="1095317" cy="1095317"/>
          </a:xfrm>
          <a:prstGeom prst="rect">
            <a:avLst/>
          </a:prstGeom>
        </p:spPr>
      </p:pic>
      <p:pic>
        <p:nvPicPr>
          <p:cNvPr id="44" name="Picture 43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1" y="3727190"/>
            <a:ext cx="1095317" cy="1095317"/>
          </a:xfrm>
          <a:prstGeom prst="rect">
            <a:avLst/>
          </a:prstGeom>
        </p:spPr>
      </p:pic>
      <p:pic>
        <p:nvPicPr>
          <p:cNvPr id="45" name="Picture 44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2" y="3707373"/>
            <a:ext cx="1095317" cy="1095317"/>
          </a:xfrm>
          <a:prstGeom prst="rect">
            <a:avLst/>
          </a:prstGeom>
        </p:spPr>
      </p:pic>
      <p:pic>
        <p:nvPicPr>
          <p:cNvPr id="46" name="Picture 4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59" y="3706117"/>
            <a:ext cx="1095317" cy="1095317"/>
          </a:xfrm>
          <a:prstGeom prst="rect">
            <a:avLst/>
          </a:prstGeom>
        </p:spPr>
      </p:pic>
      <p:pic>
        <p:nvPicPr>
          <p:cNvPr id="47" name="Picture 4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12" y="3683926"/>
            <a:ext cx="1095317" cy="1095317"/>
          </a:xfrm>
          <a:prstGeom prst="rect">
            <a:avLst/>
          </a:prstGeom>
        </p:spPr>
      </p:pic>
      <p:pic>
        <p:nvPicPr>
          <p:cNvPr id="48" name="Picture 47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37" y="3675813"/>
            <a:ext cx="1095317" cy="1095317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185450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60% exact agreement</a:t>
            </a:r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2765205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r>
              <a:rPr lang="en-GB" dirty="0" smtClean="0"/>
              <a:t>0% agreement within +/-1 mark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44624"/>
            <a:ext cx="12192000" cy="233250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-37428" y="2371473"/>
            <a:ext cx="3024514" cy="233250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50155"/>
            <a:ext cx="10972800" cy="1008112"/>
          </a:xfrm>
        </p:spPr>
        <p:txBody>
          <a:bodyPr/>
          <a:lstStyle/>
          <a:p>
            <a:r>
              <a:rPr lang="en-GB" dirty="0" smtClean="0"/>
              <a:t>To produce metrics, we </a:t>
            </a:r>
            <a:r>
              <a:rPr lang="en-GB" dirty="0"/>
              <a:t>need two or more independent marks per </a:t>
            </a:r>
            <a:r>
              <a:rPr lang="en-GB" dirty="0" smtClean="0"/>
              <a:t>item</a:t>
            </a:r>
          </a:p>
          <a:p>
            <a:r>
              <a:rPr lang="en-GB" dirty="0"/>
              <a:t>D</a:t>
            </a:r>
            <a:r>
              <a:rPr lang="en-GB" dirty="0" smtClean="0"/>
              <a:t>ata from marker monitoring e.g. seeding items</a:t>
            </a:r>
          </a:p>
          <a:p>
            <a:r>
              <a:rPr lang="en-GB" dirty="0" smtClean="0"/>
              <a:t>i.e. we’ve appropriated data produced for another purpose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8218" y="2388819"/>
            <a:ext cx="1230387" cy="1230387"/>
            <a:chOff x="188218" y="2388819"/>
            <a:chExt cx="1230387" cy="1230387"/>
          </a:xfrm>
        </p:grpSpPr>
        <p:pic>
          <p:nvPicPr>
            <p:cNvPr id="4" name="Picture 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pic>
        <p:nvPicPr>
          <p:cNvPr id="6" name="Picture 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31153"/>
            <a:ext cx="1095317" cy="109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3" y="3668901"/>
            <a:ext cx="722809" cy="10399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9963" y="2482203"/>
            <a:ext cx="1230387" cy="1230387"/>
            <a:chOff x="188218" y="2388819"/>
            <a:chExt cx="1230387" cy="1230387"/>
          </a:xfrm>
        </p:grpSpPr>
        <p:pic>
          <p:nvPicPr>
            <p:cNvPr id="11" name="Picture 10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4743" y="2452386"/>
            <a:ext cx="1230387" cy="1230387"/>
            <a:chOff x="188218" y="2388819"/>
            <a:chExt cx="1230387" cy="1230387"/>
          </a:xfrm>
        </p:grpSpPr>
        <p:pic>
          <p:nvPicPr>
            <p:cNvPr id="14" name="Picture 1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8572" y="2438514"/>
            <a:ext cx="1230387" cy="1230387"/>
            <a:chOff x="188218" y="2388819"/>
            <a:chExt cx="1230387" cy="1230387"/>
          </a:xfrm>
        </p:grpSpPr>
        <p:pic>
          <p:nvPicPr>
            <p:cNvPr id="17" name="Picture 16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98333" y="2429058"/>
            <a:ext cx="1230387" cy="1230387"/>
            <a:chOff x="188218" y="2388819"/>
            <a:chExt cx="1230387" cy="1230387"/>
          </a:xfrm>
        </p:grpSpPr>
        <p:pic>
          <p:nvPicPr>
            <p:cNvPr id="20" name="Picture 19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9542" y="2411614"/>
            <a:ext cx="1230387" cy="1230387"/>
            <a:chOff x="188218" y="2388819"/>
            <a:chExt cx="1230387" cy="1230387"/>
          </a:xfrm>
        </p:grpSpPr>
        <p:pic>
          <p:nvPicPr>
            <p:cNvPr id="23" name="Picture 22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7838" y="2396807"/>
            <a:ext cx="1230387" cy="1230387"/>
            <a:chOff x="188218" y="2388819"/>
            <a:chExt cx="1230387" cy="1230387"/>
          </a:xfrm>
        </p:grpSpPr>
        <p:pic>
          <p:nvPicPr>
            <p:cNvPr id="26" name="Picture 25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17598" y="2475730"/>
            <a:ext cx="1230387" cy="1230387"/>
            <a:chOff x="188218" y="2388819"/>
            <a:chExt cx="1230387" cy="1230387"/>
          </a:xfrm>
        </p:grpSpPr>
        <p:pic>
          <p:nvPicPr>
            <p:cNvPr id="29" name="Picture 28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7211" y="2466379"/>
            <a:ext cx="1230387" cy="1230387"/>
            <a:chOff x="188218" y="2388819"/>
            <a:chExt cx="1230387" cy="1230387"/>
          </a:xfrm>
        </p:grpSpPr>
        <p:pic>
          <p:nvPicPr>
            <p:cNvPr id="32" name="Picture 31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26256" y="2391939"/>
            <a:ext cx="1230387" cy="1230387"/>
            <a:chOff x="188218" y="2388819"/>
            <a:chExt cx="1230387" cy="1230387"/>
          </a:xfrm>
        </p:grpSpPr>
        <p:pic>
          <p:nvPicPr>
            <p:cNvPr id="35" name="Picture 34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127526" y="2377132"/>
            <a:ext cx="1230387" cy="1230387"/>
            <a:chOff x="188218" y="2388819"/>
            <a:chExt cx="1230387" cy="1230387"/>
          </a:xfrm>
        </p:grpSpPr>
        <p:pic>
          <p:nvPicPr>
            <p:cNvPr id="38" name="Picture 37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</p:grpSp>
      <p:pic>
        <p:nvPicPr>
          <p:cNvPr id="40" name="Picture 39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8" y="3749716"/>
            <a:ext cx="1095317" cy="1095317"/>
          </a:xfrm>
          <a:prstGeom prst="rect">
            <a:avLst/>
          </a:prstGeom>
        </p:spPr>
      </p:pic>
      <p:pic>
        <p:nvPicPr>
          <p:cNvPr id="41" name="Picture 40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1" y="3730342"/>
            <a:ext cx="1095317" cy="1095317"/>
          </a:xfrm>
          <a:prstGeom prst="rect">
            <a:avLst/>
          </a:prstGeom>
        </p:spPr>
      </p:pic>
      <p:pic>
        <p:nvPicPr>
          <p:cNvPr id="42" name="Picture 41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3" y="3732393"/>
            <a:ext cx="1095317" cy="1095317"/>
          </a:xfrm>
          <a:prstGeom prst="rect">
            <a:avLst/>
          </a:prstGeom>
        </p:spPr>
      </p:pic>
      <p:pic>
        <p:nvPicPr>
          <p:cNvPr id="43" name="Picture 42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2" y="3721718"/>
            <a:ext cx="1095317" cy="1095317"/>
          </a:xfrm>
          <a:prstGeom prst="rect">
            <a:avLst/>
          </a:prstGeom>
        </p:spPr>
      </p:pic>
      <p:pic>
        <p:nvPicPr>
          <p:cNvPr id="44" name="Picture 43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1" y="3727190"/>
            <a:ext cx="1095317" cy="1095317"/>
          </a:xfrm>
          <a:prstGeom prst="rect">
            <a:avLst/>
          </a:prstGeom>
        </p:spPr>
      </p:pic>
      <p:pic>
        <p:nvPicPr>
          <p:cNvPr id="45" name="Picture 44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2" y="3707373"/>
            <a:ext cx="1095317" cy="1095317"/>
          </a:xfrm>
          <a:prstGeom prst="rect">
            <a:avLst/>
          </a:prstGeom>
        </p:spPr>
      </p:pic>
      <p:pic>
        <p:nvPicPr>
          <p:cNvPr id="46" name="Picture 4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59" y="3706117"/>
            <a:ext cx="1095317" cy="1095317"/>
          </a:xfrm>
          <a:prstGeom prst="rect">
            <a:avLst/>
          </a:prstGeom>
        </p:spPr>
      </p:pic>
      <p:pic>
        <p:nvPicPr>
          <p:cNvPr id="47" name="Picture 4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12" y="3683926"/>
            <a:ext cx="1095317" cy="1095317"/>
          </a:xfrm>
          <a:prstGeom prst="rect">
            <a:avLst/>
          </a:prstGeom>
        </p:spPr>
      </p:pic>
      <p:pic>
        <p:nvPicPr>
          <p:cNvPr id="48" name="Picture 47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37" y="3675813"/>
            <a:ext cx="1095317" cy="1095317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185450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60% exact agreement</a:t>
            </a: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5280412" y="5017173"/>
            <a:ext cx="2198416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Mean mark difference = -0.3 marks</a:t>
            </a:r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2765205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r>
              <a:rPr lang="en-GB" dirty="0" smtClean="0"/>
              <a:t>0% agreement within +/-1 mark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2207568" y="3290317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-4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02166" y="3301251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-1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59649" y="3261542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65773" y="3242456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05151" y="3242456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31355" y="3232349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41299" y="3211595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560319" y="3197220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60103" y="3207017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+1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472856" y="3177608"/>
            <a:ext cx="55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+1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0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50155"/>
            <a:ext cx="10972800" cy="1008112"/>
          </a:xfrm>
        </p:spPr>
        <p:txBody>
          <a:bodyPr/>
          <a:lstStyle/>
          <a:p>
            <a:r>
              <a:rPr lang="en-GB" dirty="0" smtClean="0"/>
              <a:t>To produce metrics, we </a:t>
            </a:r>
            <a:r>
              <a:rPr lang="en-GB" dirty="0"/>
              <a:t>need two or more independent marks per </a:t>
            </a:r>
            <a:r>
              <a:rPr lang="en-GB" dirty="0" smtClean="0"/>
              <a:t>item</a:t>
            </a:r>
          </a:p>
          <a:p>
            <a:r>
              <a:rPr lang="en-GB" dirty="0"/>
              <a:t>D</a:t>
            </a:r>
            <a:r>
              <a:rPr lang="en-GB" dirty="0" smtClean="0"/>
              <a:t>ata from marker monitoring e.g. seeding items</a:t>
            </a:r>
          </a:p>
          <a:p>
            <a:r>
              <a:rPr lang="en-GB" dirty="0" smtClean="0"/>
              <a:t>i.e. we’ve appropriated data produced for another purpose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8218" y="2388819"/>
            <a:ext cx="1230387" cy="1230387"/>
            <a:chOff x="188218" y="2388819"/>
            <a:chExt cx="1230387" cy="1230387"/>
          </a:xfrm>
        </p:grpSpPr>
        <p:pic>
          <p:nvPicPr>
            <p:cNvPr id="4" name="Picture 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pic>
        <p:nvPicPr>
          <p:cNvPr id="6" name="Picture 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31153"/>
            <a:ext cx="1095317" cy="109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3" y="3668901"/>
            <a:ext cx="722809" cy="10399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9963" y="2482203"/>
            <a:ext cx="1230387" cy="1230387"/>
            <a:chOff x="188218" y="2388819"/>
            <a:chExt cx="1230387" cy="1230387"/>
          </a:xfrm>
        </p:grpSpPr>
        <p:pic>
          <p:nvPicPr>
            <p:cNvPr id="11" name="Picture 10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4743" y="2452386"/>
            <a:ext cx="1230387" cy="1230387"/>
            <a:chOff x="188218" y="2388819"/>
            <a:chExt cx="1230387" cy="1230387"/>
          </a:xfrm>
        </p:grpSpPr>
        <p:pic>
          <p:nvPicPr>
            <p:cNvPr id="14" name="Picture 1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8572" y="2438514"/>
            <a:ext cx="1230387" cy="1230387"/>
            <a:chOff x="188218" y="2388819"/>
            <a:chExt cx="1230387" cy="1230387"/>
          </a:xfrm>
        </p:grpSpPr>
        <p:pic>
          <p:nvPicPr>
            <p:cNvPr id="17" name="Picture 16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98333" y="2429058"/>
            <a:ext cx="1230387" cy="1230387"/>
            <a:chOff x="188218" y="2388819"/>
            <a:chExt cx="1230387" cy="1230387"/>
          </a:xfrm>
        </p:grpSpPr>
        <p:pic>
          <p:nvPicPr>
            <p:cNvPr id="20" name="Picture 19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9542" y="2411614"/>
            <a:ext cx="1230387" cy="1230387"/>
            <a:chOff x="188218" y="2388819"/>
            <a:chExt cx="1230387" cy="1230387"/>
          </a:xfrm>
        </p:grpSpPr>
        <p:pic>
          <p:nvPicPr>
            <p:cNvPr id="23" name="Picture 22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7838" y="2396807"/>
            <a:ext cx="1230387" cy="1230387"/>
            <a:chOff x="188218" y="2388819"/>
            <a:chExt cx="1230387" cy="1230387"/>
          </a:xfrm>
        </p:grpSpPr>
        <p:pic>
          <p:nvPicPr>
            <p:cNvPr id="26" name="Picture 25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17598" y="2475730"/>
            <a:ext cx="1230387" cy="1230387"/>
            <a:chOff x="188218" y="2388819"/>
            <a:chExt cx="1230387" cy="1230387"/>
          </a:xfrm>
        </p:grpSpPr>
        <p:pic>
          <p:nvPicPr>
            <p:cNvPr id="29" name="Picture 28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7211" y="2466379"/>
            <a:ext cx="1230387" cy="1230387"/>
            <a:chOff x="188218" y="2388819"/>
            <a:chExt cx="1230387" cy="1230387"/>
          </a:xfrm>
        </p:grpSpPr>
        <p:pic>
          <p:nvPicPr>
            <p:cNvPr id="32" name="Picture 31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26256" y="2391939"/>
            <a:ext cx="1230387" cy="1230387"/>
            <a:chOff x="188218" y="2388819"/>
            <a:chExt cx="1230387" cy="1230387"/>
          </a:xfrm>
        </p:grpSpPr>
        <p:pic>
          <p:nvPicPr>
            <p:cNvPr id="35" name="Picture 34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127526" y="2377132"/>
            <a:ext cx="1230387" cy="1230387"/>
            <a:chOff x="188218" y="2388819"/>
            <a:chExt cx="1230387" cy="1230387"/>
          </a:xfrm>
        </p:grpSpPr>
        <p:pic>
          <p:nvPicPr>
            <p:cNvPr id="38" name="Picture 37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</p:grpSp>
      <p:pic>
        <p:nvPicPr>
          <p:cNvPr id="40" name="Picture 39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8" y="3749716"/>
            <a:ext cx="1095317" cy="1095317"/>
          </a:xfrm>
          <a:prstGeom prst="rect">
            <a:avLst/>
          </a:prstGeom>
        </p:spPr>
      </p:pic>
      <p:pic>
        <p:nvPicPr>
          <p:cNvPr id="41" name="Picture 40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1" y="3730342"/>
            <a:ext cx="1095317" cy="1095317"/>
          </a:xfrm>
          <a:prstGeom prst="rect">
            <a:avLst/>
          </a:prstGeom>
        </p:spPr>
      </p:pic>
      <p:pic>
        <p:nvPicPr>
          <p:cNvPr id="42" name="Picture 41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3" y="3732393"/>
            <a:ext cx="1095317" cy="1095317"/>
          </a:xfrm>
          <a:prstGeom prst="rect">
            <a:avLst/>
          </a:prstGeom>
        </p:spPr>
      </p:pic>
      <p:pic>
        <p:nvPicPr>
          <p:cNvPr id="43" name="Picture 42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2" y="3721718"/>
            <a:ext cx="1095317" cy="1095317"/>
          </a:xfrm>
          <a:prstGeom prst="rect">
            <a:avLst/>
          </a:prstGeom>
        </p:spPr>
      </p:pic>
      <p:pic>
        <p:nvPicPr>
          <p:cNvPr id="44" name="Picture 43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1" y="3727190"/>
            <a:ext cx="1095317" cy="1095317"/>
          </a:xfrm>
          <a:prstGeom prst="rect">
            <a:avLst/>
          </a:prstGeom>
        </p:spPr>
      </p:pic>
      <p:pic>
        <p:nvPicPr>
          <p:cNvPr id="45" name="Picture 44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2" y="3707373"/>
            <a:ext cx="1095317" cy="1095317"/>
          </a:xfrm>
          <a:prstGeom prst="rect">
            <a:avLst/>
          </a:prstGeom>
        </p:spPr>
      </p:pic>
      <p:pic>
        <p:nvPicPr>
          <p:cNvPr id="46" name="Picture 4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59" y="3706117"/>
            <a:ext cx="1095317" cy="1095317"/>
          </a:xfrm>
          <a:prstGeom prst="rect">
            <a:avLst/>
          </a:prstGeom>
        </p:spPr>
      </p:pic>
      <p:pic>
        <p:nvPicPr>
          <p:cNvPr id="47" name="Picture 4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12" y="3683926"/>
            <a:ext cx="1095317" cy="1095317"/>
          </a:xfrm>
          <a:prstGeom prst="rect">
            <a:avLst/>
          </a:prstGeom>
        </p:spPr>
      </p:pic>
      <p:pic>
        <p:nvPicPr>
          <p:cNvPr id="48" name="Picture 47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37" y="3675813"/>
            <a:ext cx="1095317" cy="1095317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185450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60% exact agreement</a:t>
            </a: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5280412" y="5017173"/>
            <a:ext cx="2198416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Mean mark difference = -0.3 marks</a:t>
            </a:r>
            <a:endParaRPr lang="en-GB" dirty="0"/>
          </a:p>
        </p:txBody>
      </p:sp>
      <p:sp>
        <p:nvSpPr>
          <p:cNvPr id="53" name="Rounded Rectangle 52"/>
          <p:cNvSpPr/>
          <p:nvPr/>
        </p:nvSpPr>
        <p:spPr>
          <a:xfrm>
            <a:off x="7589608" y="4981674"/>
            <a:ext cx="2139970" cy="1234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Standard Deviation = 1.418</a:t>
            </a:r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2765205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r>
              <a:rPr lang="en-GB" dirty="0" smtClean="0"/>
              <a:t>0% agreement within +/-1 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950155"/>
            <a:ext cx="10972800" cy="1008112"/>
          </a:xfrm>
        </p:spPr>
        <p:txBody>
          <a:bodyPr/>
          <a:lstStyle/>
          <a:p>
            <a:r>
              <a:rPr lang="en-GB" dirty="0" smtClean="0"/>
              <a:t>To produce metrics, we </a:t>
            </a:r>
            <a:r>
              <a:rPr lang="en-GB" dirty="0"/>
              <a:t>need two or more independent marks per </a:t>
            </a:r>
            <a:r>
              <a:rPr lang="en-GB" dirty="0" smtClean="0"/>
              <a:t>item</a:t>
            </a:r>
          </a:p>
          <a:p>
            <a:r>
              <a:rPr lang="en-GB" dirty="0"/>
              <a:t>D</a:t>
            </a:r>
            <a:r>
              <a:rPr lang="en-GB" dirty="0" smtClean="0"/>
              <a:t>ata from marker monitoring e.g. seeding items</a:t>
            </a:r>
          </a:p>
          <a:p>
            <a:r>
              <a:rPr lang="en-GB" dirty="0" smtClean="0"/>
              <a:t>i.e. we’ve appropriated data produced for another purpose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8218" y="2388819"/>
            <a:ext cx="1230387" cy="1230387"/>
            <a:chOff x="188218" y="2388819"/>
            <a:chExt cx="1230387" cy="1230387"/>
          </a:xfrm>
        </p:grpSpPr>
        <p:pic>
          <p:nvPicPr>
            <p:cNvPr id="4" name="Picture 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pic>
        <p:nvPicPr>
          <p:cNvPr id="6" name="Picture 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31153"/>
            <a:ext cx="1095317" cy="1095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3" y="3668901"/>
            <a:ext cx="722809" cy="10399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9963" y="2482203"/>
            <a:ext cx="1230387" cy="1230387"/>
            <a:chOff x="188218" y="2388819"/>
            <a:chExt cx="1230387" cy="1230387"/>
          </a:xfrm>
        </p:grpSpPr>
        <p:pic>
          <p:nvPicPr>
            <p:cNvPr id="11" name="Picture 10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4743" y="2452386"/>
            <a:ext cx="1230387" cy="1230387"/>
            <a:chOff x="188218" y="2388819"/>
            <a:chExt cx="1230387" cy="1230387"/>
          </a:xfrm>
        </p:grpSpPr>
        <p:pic>
          <p:nvPicPr>
            <p:cNvPr id="14" name="Picture 13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8572" y="2438514"/>
            <a:ext cx="1230387" cy="1230387"/>
            <a:chOff x="188218" y="2388819"/>
            <a:chExt cx="1230387" cy="1230387"/>
          </a:xfrm>
        </p:grpSpPr>
        <p:pic>
          <p:nvPicPr>
            <p:cNvPr id="17" name="Picture 16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98333" y="2429058"/>
            <a:ext cx="1230387" cy="1230387"/>
            <a:chOff x="188218" y="2388819"/>
            <a:chExt cx="1230387" cy="1230387"/>
          </a:xfrm>
        </p:grpSpPr>
        <p:pic>
          <p:nvPicPr>
            <p:cNvPr id="20" name="Picture 19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9542" y="2411614"/>
            <a:ext cx="1230387" cy="1230387"/>
            <a:chOff x="188218" y="2388819"/>
            <a:chExt cx="1230387" cy="1230387"/>
          </a:xfrm>
        </p:grpSpPr>
        <p:pic>
          <p:nvPicPr>
            <p:cNvPr id="23" name="Picture 22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7838" y="2396807"/>
            <a:ext cx="1230387" cy="1230387"/>
            <a:chOff x="188218" y="2388819"/>
            <a:chExt cx="1230387" cy="1230387"/>
          </a:xfrm>
        </p:grpSpPr>
        <p:pic>
          <p:nvPicPr>
            <p:cNvPr id="26" name="Picture 25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17598" y="2475730"/>
            <a:ext cx="1230387" cy="1230387"/>
            <a:chOff x="188218" y="2388819"/>
            <a:chExt cx="1230387" cy="1230387"/>
          </a:xfrm>
        </p:grpSpPr>
        <p:pic>
          <p:nvPicPr>
            <p:cNvPr id="29" name="Picture 28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7211" y="2466379"/>
            <a:ext cx="1230387" cy="1230387"/>
            <a:chOff x="188218" y="2388819"/>
            <a:chExt cx="1230387" cy="1230387"/>
          </a:xfrm>
        </p:grpSpPr>
        <p:pic>
          <p:nvPicPr>
            <p:cNvPr id="32" name="Picture 31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26256" y="2391939"/>
            <a:ext cx="1230387" cy="1230387"/>
            <a:chOff x="188218" y="2388819"/>
            <a:chExt cx="1230387" cy="1230387"/>
          </a:xfrm>
        </p:grpSpPr>
        <p:pic>
          <p:nvPicPr>
            <p:cNvPr id="35" name="Picture 34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127526" y="2377132"/>
            <a:ext cx="1230387" cy="1230387"/>
            <a:chOff x="188218" y="2388819"/>
            <a:chExt cx="1230387" cy="1230387"/>
          </a:xfrm>
        </p:grpSpPr>
        <p:pic>
          <p:nvPicPr>
            <p:cNvPr id="38" name="Picture 37" descr="external image paper_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8" y="2388819"/>
              <a:ext cx="1230387" cy="123038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0829" y="2859996"/>
              <a:ext cx="360040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</p:grpSp>
      <p:pic>
        <p:nvPicPr>
          <p:cNvPr id="40" name="Picture 39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8" y="3749716"/>
            <a:ext cx="1095317" cy="1095317"/>
          </a:xfrm>
          <a:prstGeom prst="rect">
            <a:avLst/>
          </a:prstGeom>
        </p:spPr>
      </p:pic>
      <p:pic>
        <p:nvPicPr>
          <p:cNvPr id="41" name="Picture 40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11" y="3730342"/>
            <a:ext cx="1095317" cy="1095317"/>
          </a:xfrm>
          <a:prstGeom prst="rect">
            <a:avLst/>
          </a:prstGeom>
        </p:spPr>
      </p:pic>
      <p:pic>
        <p:nvPicPr>
          <p:cNvPr id="42" name="Picture 41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83" y="3732393"/>
            <a:ext cx="1095317" cy="1095317"/>
          </a:xfrm>
          <a:prstGeom prst="rect">
            <a:avLst/>
          </a:prstGeom>
        </p:spPr>
      </p:pic>
      <p:pic>
        <p:nvPicPr>
          <p:cNvPr id="43" name="Picture 42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72" y="3721718"/>
            <a:ext cx="1095317" cy="1095317"/>
          </a:xfrm>
          <a:prstGeom prst="rect">
            <a:avLst/>
          </a:prstGeom>
        </p:spPr>
      </p:pic>
      <p:pic>
        <p:nvPicPr>
          <p:cNvPr id="44" name="Picture 43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1" y="3727190"/>
            <a:ext cx="1095317" cy="1095317"/>
          </a:xfrm>
          <a:prstGeom prst="rect">
            <a:avLst/>
          </a:prstGeom>
        </p:spPr>
      </p:pic>
      <p:pic>
        <p:nvPicPr>
          <p:cNvPr id="45" name="Picture 44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22" y="3707373"/>
            <a:ext cx="1095317" cy="1095317"/>
          </a:xfrm>
          <a:prstGeom prst="rect">
            <a:avLst/>
          </a:prstGeom>
        </p:spPr>
      </p:pic>
      <p:pic>
        <p:nvPicPr>
          <p:cNvPr id="46" name="Picture 45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859" y="3706117"/>
            <a:ext cx="1095317" cy="1095317"/>
          </a:xfrm>
          <a:prstGeom prst="rect">
            <a:avLst/>
          </a:prstGeom>
        </p:spPr>
      </p:pic>
      <p:pic>
        <p:nvPicPr>
          <p:cNvPr id="47" name="Picture 4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12" y="3683926"/>
            <a:ext cx="1095317" cy="1095317"/>
          </a:xfrm>
          <a:prstGeom prst="rect">
            <a:avLst/>
          </a:prstGeom>
        </p:spPr>
      </p:pic>
      <p:pic>
        <p:nvPicPr>
          <p:cNvPr id="48" name="Picture 47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37" y="3675813"/>
            <a:ext cx="1095317" cy="1095317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185450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60% exact agreement</a:t>
            </a: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5280412" y="5017173"/>
            <a:ext cx="2198416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Mean mark difference = 0.4 marks</a:t>
            </a:r>
            <a:endParaRPr lang="en-GB" dirty="0"/>
          </a:p>
        </p:txBody>
      </p:sp>
      <p:sp>
        <p:nvSpPr>
          <p:cNvPr id="53" name="Rounded Rectangle 52"/>
          <p:cNvSpPr/>
          <p:nvPr/>
        </p:nvSpPr>
        <p:spPr>
          <a:xfrm>
            <a:off x="7589608" y="4981674"/>
            <a:ext cx="2139970" cy="1234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Standard Deviation = 1.418</a:t>
            </a:r>
            <a:endParaRPr lang="en-GB" dirty="0"/>
          </a:p>
        </p:txBody>
      </p:sp>
      <p:sp>
        <p:nvSpPr>
          <p:cNvPr id="54" name="Rounded Rectangle 53"/>
          <p:cNvSpPr/>
          <p:nvPr/>
        </p:nvSpPr>
        <p:spPr>
          <a:xfrm>
            <a:off x="9835338" y="4981674"/>
            <a:ext cx="2277098" cy="1234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2765205" y="5028532"/>
            <a:ext cx="2407164" cy="1220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r>
              <a:rPr lang="en-GB" dirty="0" smtClean="0"/>
              <a:t>0% agreement within +/-1 mark</a:t>
            </a:r>
            <a:endParaRPr lang="en-GB" dirty="0"/>
          </a:p>
        </p:txBody>
      </p:sp>
      <p:graphicFrame>
        <p:nvGraphicFramePr>
          <p:cNvPr id="57" name="Char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346791"/>
              </p:ext>
            </p:extLst>
          </p:nvPr>
        </p:nvGraphicFramePr>
        <p:xfrm>
          <a:off x="9664299" y="4669058"/>
          <a:ext cx="2693614" cy="185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6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dirty="0"/>
              <a:t>Possible reasons for the award of a ‘questionable’ mark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Procedural error</a:t>
            </a:r>
            <a:endParaRPr lang="en-GB" dirty="0"/>
          </a:p>
          <a:p>
            <a:pPr lvl="1"/>
            <a:r>
              <a:rPr lang="en-GB" dirty="0"/>
              <a:t>examiner recorded their mark incorrectly</a:t>
            </a:r>
            <a:r>
              <a:rPr lang="en-GB" sz="1800" dirty="0"/>
              <a:t> (e.g. recorded ‘6’ not ‘7’)</a:t>
            </a:r>
            <a:endParaRPr lang="en-GB" dirty="0"/>
          </a:p>
          <a:p>
            <a:pPr lvl="1"/>
            <a:r>
              <a:rPr lang="en-GB" dirty="0"/>
              <a:t>examiner failed to scrutinise all of the evidence</a:t>
            </a:r>
            <a:r>
              <a:rPr lang="en-GB" sz="1800" dirty="0"/>
              <a:t> (e.g. final paragraph over the page)</a:t>
            </a:r>
            <a:endParaRPr lang="en-GB" sz="2000" dirty="0"/>
          </a:p>
          <a:p>
            <a:r>
              <a:rPr lang="en-GB" dirty="0">
                <a:solidFill>
                  <a:srgbClr val="0000FF"/>
                </a:solidFill>
              </a:rPr>
              <a:t>Attentional error</a:t>
            </a:r>
            <a:endParaRPr lang="en-GB" dirty="0"/>
          </a:p>
          <a:p>
            <a:pPr lvl="1"/>
            <a:r>
              <a:rPr lang="en-GB" dirty="0"/>
              <a:t>examiner failed to spot significant evidence</a:t>
            </a:r>
            <a:r>
              <a:rPr lang="en-GB" sz="1800" dirty="0"/>
              <a:t> (e.g. incorrect spellings, like ‘boats’ not ‘boots’)</a:t>
            </a:r>
          </a:p>
          <a:p>
            <a:pPr lvl="1"/>
            <a:r>
              <a:rPr lang="en-GB" dirty="0"/>
              <a:t>examiner misread words or passages</a:t>
            </a:r>
            <a:r>
              <a:rPr lang="en-GB" sz="1800" dirty="0"/>
              <a:t> (e.g. ‘work in learn groups’ vs. ‘work in team groups’)</a:t>
            </a:r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Inferential uncertainty</a:t>
            </a:r>
            <a:endParaRPr lang="en-GB" dirty="0"/>
          </a:p>
          <a:p>
            <a:pPr lvl="1"/>
            <a:r>
              <a:rPr lang="en-GB" dirty="0"/>
              <a:t>examiner over-/under-interpreted ambiguous evidence</a:t>
            </a:r>
            <a:r>
              <a:rPr lang="en-GB" sz="1800" dirty="0"/>
              <a:t> (e.g. ‘we just [?] to the teachers’)</a:t>
            </a:r>
          </a:p>
          <a:p>
            <a:r>
              <a:rPr lang="en-GB" dirty="0">
                <a:solidFill>
                  <a:srgbClr val="0000FF"/>
                </a:solidFill>
              </a:rPr>
              <a:t>Definitional uncertainty</a:t>
            </a:r>
            <a:endParaRPr lang="en-GB" dirty="0"/>
          </a:p>
          <a:p>
            <a:pPr lvl="1"/>
            <a:r>
              <a:rPr lang="en-GB" dirty="0"/>
              <a:t>examiners’ views differ on the definition of the construct and its quality scale, i.e. quality means subtly different things to different examiners </a:t>
            </a:r>
            <a:r>
              <a:rPr lang="en-GB" sz="1800" dirty="0"/>
              <a:t>(e.g. travel writing quality)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35360" y="5949280"/>
            <a:ext cx="1185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Consistency metrics do not differentiate between errors and uncertainties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541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735163"/>
            <a:ext cx="10972800" cy="2808312"/>
          </a:xfrm>
        </p:spPr>
        <p:txBody>
          <a:bodyPr numCol="2"/>
          <a:lstStyle/>
          <a:p>
            <a:pPr lvl="1"/>
            <a:r>
              <a:rPr lang="en-GB" dirty="0" smtClean="0"/>
              <a:t>Business</a:t>
            </a:r>
          </a:p>
          <a:p>
            <a:pPr lvl="1"/>
            <a:r>
              <a:rPr lang="en-GB" dirty="0" smtClean="0"/>
              <a:t>Physics</a:t>
            </a:r>
          </a:p>
          <a:p>
            <a:pPr lvl="1"/>
            <a:r>
              <a:rPr lang="en-GB" dirty="0" smtClean="0"/>
              <a:t>Geography</a:t>
            </a:r>
          </a:p>
          <a:p>
            <a:pPr lvl="1"/>
            <a:r>
              <a:rPr lang="en-GB" dirty="0" smtClean="0"/>
              <a:t>Spanish</a:t>
            </a:r>
          </a:p>
          <a:p>
            <a:pPr lvl="1"/>
            <a:r>
              <a:rPr lang="en-GB" dirty="0" smtClean="0"/>
              <a:t>Psychology</a:t>
            </a:r>
          </a:p>
          <a:p>
            <a:pPr lvl="1"/>
            <a:r>
              <a:rPr lang="en-GB" dirty="0" smtClean="0"/>
              <a:t>English</a:t>
            </a:r>
          </a:p>
          <a:p>
            <a:pPr lvl="1"/>
            <a:r>
              <a:rPr lang="en-GB" dirty="0" smtClean="0"/>
              <a:t>English Literature</a:t>
            </a:r>
          </a:p>
          <a:p>
            <a:pPr lvl="1"/>
            <a:r>
              <a:rPr lang="en-GB" dirty="0" smtClean="0"/>
              <a:t>Religious Studies</a:t>
            </a:r>
          </a:p>
          <a:p>
            <a:pPr lvl="1"/>
            <a:r>
              <a:rPr lang="en-GB" dirty="0" smtClean="0"/>
              <a:t>History</a:t>
            </a:r>
          </a:p>
          <a:p>
            <a:pPr lvl="1"/>
            <a:r>
              <a:rPr lang="en-GB" dirty="0" smtClean="0"/>
              <a:t>Physical Education</a:t>
            </a:r>
          </a:p>
          <a:p>
            <a:pPr lvl="1"/>
            <a:r>
              <a:rPr lang="en-GB" dirty="0" smtClean="0"/>
              <a:t>French</a:t>
            </a:r>
          </a:p>
          <a:p>
            <a:pPr lvl="1"/>
            <a:r>
              <a:rPr lang="en-GB" dirty="0" smtClean="0"/>
              <a:t>Sociology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2300" y="947520"/>
            <a:ext cx="109728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5475" indent="-3016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3763" indent="-2476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257300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526400" indent="-255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5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kern="0" dirty="0" smtClean="0"/>
              <a:t>Summer 2013, 2014 and 2015 mark-remark data at item level for all items on all online marked units for the following subjects (GCSE, AS and A): 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87729"/>
              </p:ext>
            </p:extLst>
          </p:nvPr>
        </p:nvGraphicFramePr>
        <p:xfrm>
          <a:off x="1991544" y="4298534"/>
          <a:ext cx="6768753" cy="20838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818843049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4011555408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1777007217"/>
                    </a:ext>
                  </a:extLst>
                </a:gridCol>
              </a:tblGrid>
              <a:tr h="4741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Year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/>
                        <a:t>Seed Items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Components/Units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94308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3.1m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358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23419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4.1m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378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215269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2015</a:t>
                      </a:r>
                      <a:endParaRPr lang="en-GB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4.6m</a:t>
                      </a:r>
                      <a:endParaRPr lang="en-GB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376</a:t>
                      </a:r>
                      <a:endParaRPr lang="en-GB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53697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Total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11.8m</a:t>
                      </a:r>
                      <a:endParaRPr lang="en-GB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1,112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771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8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26" y="1225895"/>
            <a:ext cx="10972800" cy="5112568"/>
          </a:xfrm>
        </p:spPr>
        <p:txBody>
          <a:bodyPr/>
          <a:lstStyle/>
          <a:p>
            <a:r>
              <a:rPr lang="en-GB" dirty="0" smtClean="0"/>
              <a:t>Ideally marking reliability metrics should be presented at different levels of granularity, but that qualification level is particularly desirable.</a:t>
            </a:r>
          </a:p>
          <a:p>
            <a:pPr lvl="1"/>
            <a:r>
              <a:rPr lang="en-GB" dirty="0" smtClean="0"/>
              <a:t>Use bottom up approach:</a:t>
            </a:r>
          </a:p>
          <a:p>
            <a:pPr marL="32385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83632" y="5062170"/>
            <a:ext cx="6624736" cy="9591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 Metrics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35760" y="4077072"/>
            <a:ext cx="4320480" cy="9591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Component Metrics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295800" y="3117954"/>
            <a:ext cx="3600400" cy="959118"/>
          </a:xfrm>
          <a:prstGeom prst="rect">
            <a:avLst/>
          </a:prstGeom>
          <a:solidFill>
            <a:srgbClr val="86BE3D"/>
          </a:solidFill>
          <a:ln>
            <a:solidFill>
              <a:srgbClr val="68B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Qualification Metric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9768408" y="3117954"/>
            <a:ext cx="432048" cy="290333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200456" y="423346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</a:t>
            </a:r>
          </a:p>
          <a:p>
            <a:r>
              <a:rPr lang="en-GB" dirty="0" smtClean="0"/>
              <a:t>granularity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2135560" y="3117954"/>
            <a:ext cx="432048" cy="290333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88988" y="53570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63580" y="341284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47760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30720" y="5049288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92384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48128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52184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28248" y="5049288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04312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88776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11824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64840" y="503619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68008" y="506217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8776" y="406419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23992" y="4077072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04112" y="4064190"/>
            <a:ext cx="0" cy="972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" y="2780928"/>
            <a:ext cx="11514430" cy="37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7285" y="4365104"/>
            <a:ext cx="5384800" cy="2304256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Responses marked only once</a:t>
            </a:r>
            <a:r>
              <a:rPr lang="en-GB" sz="2000" dirty="0">
                <a:solidFill>
                  <a:srgbClr val="FF0000"/>
                </a:solidFill>
              </a:rPr>
              <a:t/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 smtClean="0"/>
              <a:t>(mostly)</a:t>
            </a:r>
          </a:p>
          <a:p>
            <a:r>
              <a:rPr lang="en-GB" dirty="0" smtClean="0"/>
              <a:t>≈51k examiners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(mainly teachers)</a:t>
            </a:r>
          </a:p>
          <a:p>
            <a:endParaRPr lang="en-GB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652462" y="1412776"/>
            <a:ext cx="5324475" cy="1733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227285" y="1604902"/>
            <a:ext cx="5384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48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163638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431925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kern="0" dirty="0"/>
              <a:t>Constructed-response questions</a:t>
            </a:r>
            <a:r>
              <a:rPr lang="en-GB" sz="2000" kern="0" dirty="0"/>
              <a:t/>
            </a:r>
            <a:br>
              <a:rPr lang="en-GB" sz="2000" kern="0" dirty="0"/>
            </a:br>
            <a:r>
              <a:rPr lang="en-GB" sz="2000" kern="0" dirty="0"/>
              <a:t>(mainly)</a:t>
            </a:r>
            <a:endParaRPr lang="en-GB" kern="0" dirty="0"/>
          </a:p>
          <a:p>
            <a:r>
              <a:rPr lang="en-GB" kern="0" dirty="0"/>
              <a:t>Responses hand-written in ‘scripts’</a:t>
            </a:r>
            <a:r>
              <a:rPr lang="en-GB" sz="2000" kern="0" dirty="0"/>
              <a:t/>
            </a:r>
            <a:br>
              <a:rPr lang="en-GB" sz="2000" kern="0" dirty="0"/>
            </a:br>
            <a:r>
              <a:rPr lang="en-GB" sz="2000" kern="0" dirty="0"/>
              <a:t>(almost all)</a:t>
            </a:r>
            <a:endParaRPr lang="en-GB" sz="2800" kern="0" dirty="0"/>
          </a:p>
          <a:p>
            <a:r>
              <a:rPr lang="en-GB" kern="0" dirty="0"/>
              <a:t>Responses scanned and </a:t>
            </a:r>
            <a:r>
              <a:rPr lang="en-GB" kern="0" dirty="0" smtClean="0"/>
              <a:t>distributed for online marking by item or by script  </a:t>
            </a:r>
            <a:r>
              <a:rPr lang="en-GB" sz="2000" kern="0" dirty="0"/>
              <a:t/>
            </a:r>
            <a:br>
              <a:rPr lang="en-GB" sz="2000" kern="0" dirty="0"/>
            </a:br>
            <a:r>
              <a:rPr lang="en-GB" sz="2000" kern="0" dirty="0" smtClean="0"/>
              <a:t>(mostly)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113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Item level analyses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Consistency metrics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586262" cy="574675"/>
          </a:xfrm>
        </p:spPr>
        <p:txBody>
          <a:bodyPr/>
          <a:lstStyle/>
          <a:p>
            <a:r>
              <a:rPr lang="en-GB" dirty="0" smtClean="0"/>
              <a:t>Item level: average difference between the definitive mark and examiners’ marks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107421"/>
            <a:ext cx="6768752" cy="5415002"/>
          </a:xfrm>
        </p:spPr>
      </p:pic>
    </p:spTree>
    <p:extLst>
      <p:ext uri="{BB962C8B-B14F-4D97-AF65-F5344CB8AC3E}">
        <p14:creationId xmlns:p14="http://schemas.microsoft.com/office/powerpoint/2010/main" val="8396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35360" y="188525"/>
            <a:ext cx="1144927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Item level: average difference between the definitive mark and examiners’ marks</a:t>
            </a:r>
            <a:endParaRPr lang="en-GB" kern="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00" y="1108800"/>
            <a:ext cx="6768000" cy="5414400"/>
          </a:xfrm>
        </p:spPr>
      </p:pic>
    </p:spTree>
    <p:extLst>
      <p:ext uri="{BB962C8B-B14F-4D97-AF65-F5344CB8AC3E}">
        <p14:creationId xmlns:p14="http://schemas.microsoft.com/office/powerpoint/2010/main" val="506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802286" cy="574675"/>
          </a:xfrm>
        </p:spPr>
        <p:txBody>
          <a:bodyPr/>
          <a:lstStyle/>
          <a:p>
            <a:r>
              <a:rPr lang="en-GB" dirty="0" smtClean="0"/>
              <a:t>Item level: average difference between the definitive mark and examiners’ marks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00" y="1108800"/>
            <a:ext cx="6768000" cy="5414400"/>
          </a:xfrm>
        </p:spPr>
      </p:pic>
    </p:spTree>
    <p:extLst>
      <p:ext uri="{BB962C8B-B14F-4D97-AF65-F5344CB8AC3E}">
        <p14:creationId xmlns:p14="http://schemas.microsoft.com/office/powerpoint/2010/main" val="29019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763200"/>
            <a:ext cx="7200000" cy="576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442246" cy="574675"/>
          </a:xfrm>
        </p:spPr>
        <p:txBody>
          <a:bodyPr/>
          <a:lstStyle/>
          <a:p>
            <a:r>
              <a:rPr lang="en-GB" dirty="0" smtClean="0"/>
              <a:t>Probability of Exact Agreement with Awarded </a:t>
            </a:r>
            <a:r>
              <a:rPr lang="en-GB" dirty="0"/>
              <a:t>Mark </a:t>
            </a:r>
            <a:r>
              <a:rPr lang="en-GB" dirty="0" smtClean="0"/>
              <a:t>- </a:t>
            </a:r>
            <a:r>
              <a:rPr lang="en-GB" dirty="0"/>
              <a:t>item level</a:t>
            </a:r>
          </a:p>
        </p:txBody>
      </p:sp>
    </p:spTree>
    <p:extLst>
      <p:ext uri="{BB962C8B-B14F-4D97-AF65-F5344CB8AC3E}">
        <p14:creationId xmlns:p14="http://schemas.microsoft.com/office/powerpoint/2010/main" val="5669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00"/>
            <a:ext cx="7200000" cy="576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Distributions – Physics – item differences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30655" y="1916832"/>
            <a:ext cx="216024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15480" y="1916832"/>
            <a:ext cx="2160240" cy="0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30655" y="144247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 Leniency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15480" y="144247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 Severity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200000" y="836712"/>
          <a:ext cx="4917184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9296">
                  <a:extLst>
                    <a:ext uri="{9D8B030D-6E8A-4147-A177-3AD203B41FA5}">
                      <a16:colId xmlns:a16="http://schemas.microsoft.com/office/drawing/2014/main" val="2001967088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2181447836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3022694302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1810982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Mark Difference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2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7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5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744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4,364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6,983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6,646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2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33,993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52,696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52,427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1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1,261,165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1,754,047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2,075,847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9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28,530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48,109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50,338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2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2,942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5,037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5,756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298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591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533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8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1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3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00"/>
            <a:ext cx="7200000" cy="576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Distributions </a:t>
            </a:r>
            <a:r>
              <a:rPr lang="en-GB" dirty="0"/>
              <a:t>– Physics – item differences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30655" y="1916832"/>
            <a:ext cx="216024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15480" y="1916832"/>
            <a:ext cx="2160240" cy="0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30655" y="144247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 Leniency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15480" y="144247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 Severity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200000" y="836712"/>
          <a:ext cx="4917184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9296">
                  <a:extLst>
                    <a:ext uri="{9D8B030D-6E8A-4147-A177-3AD203B41FA5}">
                      <a16:colId xmlns:a16="http://schemas.microsoft.com/office/drawing/2014/main" val="2001967088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2181447836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3022694302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1810982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Mark Difference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2013 %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2014 %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2015 %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2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7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5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2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1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94.7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93.9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94.7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9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2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8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1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0.00001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3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00"/>
            <a:ext cx="7200000" cy="576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Distributions - English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39816" y="1916832"/>
            <a:ext cx="216024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43472" y="1916832"/>
            <a:ext cx="2160240" cy="0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9816" y="144247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 Leniency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43472" y="144247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Increasing Severity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200000" y="836712"/>
          <a:ext cx="4917184" cy="540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9296">
                  <a:extLst>
                    <a:ext uri="{9D8B030D-6E8A-4147-A177-3AD203B41FA5}">
                      <a16:colId xmlns:a16="http://schemas.microsoft.com/office/drawing/2014/main" val="2001967088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2181447836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3022694302"/>
                    </a:ext>
                  </a:extLst>
                </a:gridCol>
                <a:gridCol w="1229296">
                  <a:extLst>
                    <a:ext uri="{9D8B030D-6E8A-4147-A177-3AD203B41FA5}">
                      <a16:colId xmlns:a16="http://schemas.microsoft.com/office/drawing/2014/main" val="1810982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Mark Difference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2013 %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2014 %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2015 %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6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2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7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5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5.7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2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17.3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19.3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1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52.0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53.8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50.0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9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17.6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16.1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15.4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92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5.7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4.7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1.4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8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1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3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level analyses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build item level analyses up into…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3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763200"/>
            <a:ext cx="7200000" cy="576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 Difference </a:t>
            </a:r>
            <a:r>
              <a:rPr lang="en-GB" dirty="0"/>
              <a:t>– all Physics components </a:t>
            </a:r>
          </a:p>
        </p:txBody>
      </p:sp>
    </p:spTree>
    <p:extLst>
      <p:ext uri="{BB962C8B-B14F-4D97-AF65-F5344CB8AC3E}">
        <p14:creationId xmlns:p14="http://schemas.microsoft.com/office/powerpoint/2010/main" val="2892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Assurance processes</a:t>
            </a:r>
            <a:endParaRPr lang="en-GB" dirty="0"/>
          </a:p>
        </p:txBody>
      </p:sp>
      <p:pic>
        <p:nvPicPr>
          <p:cNvPr id="13" name="Picture 12" descr="Google Adds ‘Funnels’ For AdWords Keywords, Part I | Bott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982739"/>
            <a:ext cx="5634966" cy="495970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90406" y="2047573"/>
            <a:ext cx="36004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examiner selection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6284" y="3176410"/>
            <a:ext cx="30963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tandardisation</a:t>
            </a: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online or face-to-face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5380" y="5117391"/>
            <a:ext cx="4437663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onitoring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seeding items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ample double marking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68008" y="4100847"/>
            <a:ext cx="3384376" cy="93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“qualification”</a:t>
            </a: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- sessional or daily</a:t>
            </a: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12687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variability between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also, variability within subjects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3784" y="332656"/>
            <a:ext cx="8462433" cy="574675"/>
          </a:xfrm>
        </p:spPr>
        <p:txBody>
          <a:bodyPr/>
          <a:lstStyle/>
          <a:p>
            <a:r>
              <a:rPr lang="en-GB" dirty="0" smtClean="0"/>
              <a:t>Units within subjects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Candidates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3200"/>
            <a:ext cx="7200000" cy="576000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7211"/>
              </p:ext>
            </p:extLst>
          </p:nvPr>
        </p:nvGraphicFramePr>
        <p:xfrm>
          <a:off x="7199999" y="1844824"/>
          <a:ext cx="4975796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3949">
                  <a:extLst>
                    <a:ext uri="{9D8B030D-6E8A-4147-A177-3AD203B41FA5}">
                      <a16:colId xmlns:a16="http://schemas.microsoft.com/office/drawing/2014/main" val="3687678225"/>
                    </a:ext>
                  </a:extLst>
                </a:gridCol>
                <a:gridCol w="1243949">
                  <a:extLst>
                    <a:ext uri="{9D8B030D-6E8A-4147-A177-3AD203B41FA5}">
                      <a16:colId xmlns:a16="http://schemas.microsoft.com/office/drawing/2014/main" val="560848705"/>
                    </a:ext>
                  </a:extLst>
                </a:gridCol>
                <a:gridCol w="1243949">
                  <a:extLst>
                    <a:ext uri="{9D8B030D-6E8A-4147-A177-3AD203B41FA5}">
                      <a16:colId xmlns:a16="http://schemas.microsoft.com/office/drawing/2014/main" val="3698123980"/>
                    </a:ext>
                  </a:extLst>
                </a:gridCol>
                <a:gridCol w="1243949">
                  <a:extLst>
                    <a:ext uri="{9D8B030D-6E8A-4147-A177-3AD203B41FA5}">
                      <a16:colId xmlns:a16="http://schemas.microsoft.com/office/drawing/2014/main" val="2758244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Mark Diff. (Raw)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Mark Diff. (% Max. Mark)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% of </a:t>
                      </a:r>
                      <a:r>
                        <a:rPr lang="en-GB" sz="1800" dirty="0" err="1" smtClean="0"/>
                        <a:t>Cands</a:t>
                      </a:r>
                      <a:r>
                        <a:rPr lang="en-GB" sz="1800" dirty="0" smtClean="0"/>
                        <a:t>. (Unit X)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% of </a:t>
                      </a:r>
                      <a:r>
                        <a:rPr lang="en-GB" sz="1800" dirty="0" err="1" smtClean="0"/>
                        <a:t>Cands</a:t>
                      </a:r>
                      <a:r>
                        <a:rPr lang="en-GB" sz="1800" dirty="0" smtClean="0"/>
                        <a:t>.</a:t>
                      </a:r>
                      <a:r>
                        <a:rPr lang="en-GB" sz="1800" baseline="0" dirty="0" smtClean="0"/>
                        <a:t> (Unit Y)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4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21.5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48.0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9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± 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58.7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94.6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2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± 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82.8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99.9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0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94.4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81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98.6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± 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99.7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100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207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2306" y="763200"/>
            <a:ext cx="6481806" cy="36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Unit X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22306" y="3389802"/>
            <a:ext cx="6481806" cy="361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Unit 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0" y="763200"/>
            <a:ext cx="7176120" cy="57408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Probability of “definitive” grade – component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1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of “definitive” grade – component level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763200"/>
            <a:ext cx="7174800" cy="5739840"/>
          </a:xfrm>
        </p:spPr>
      </p:pic>
    </p:spTree>
    <p:extLst>
      <p:ext uri="{BB962C8B-B14F-4D97-AF65-F5344CB8AC3E}">
        <p14:creationId xmlns:p14="http://schemas.microsoft.com/office/powerpoint/2010/main" val="8008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00"/>
            <a:ext cx="7202680" cy="57621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Probability of “definitive” </a:t>
            </a:r>
            <a:r>
              <a:rPr lang="en-GB" dirty="0"/>
              <a:t>grade - </a:t>
            </a:r>
            <a:r>
              <a:rPr lang="en-GB" dirty="0" smtClean="0"/>
              <a:t>component </a:t>
            </a:r>
            <a:r>
              <a:rPr lang="en-GB" dirty="0"/>
              <a:t>level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200000" y="1242824"/>
          <a:ext cx="4979004" cy="204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9668">
                  <a:extLst>
                    <a:ext uri="{9D8B030D-6E8A-4147-A177-3AD203B41FA5}">
                      <a16:colId xmlns:a16="http://schemas.microsoft.com/office/drawing/2014/main" val="1502445747"/>
                    </a:ext>
                  </a:extLst>
                </a:gridCol>
                <a:gridCol w="1659668">
                  <a:extLst>
                    <a:ext uri="{9D8B030D-6E8A-4147-A177-3AD203B41FA5}">
                      <a16:colId xmlns:a16="http://schemas.microsoft.com/office/drawing/2014/main" val="1486005498"/>
                    </a:ext>
                  </a:extLst>
                </a:gridCol>
                <a:gridCol w="1659668">
                  <a:extLst>
                    <a:ext uri="{9D8B030D-6E8A-4147-A177-3AD203B41FA5}">
                      <a16:colId xmlns:a16="http://schemas.microsoft.com/office/drawing/2014/main" val="3281350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Year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Mean Difference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Standard</a:t>
                      </a:r>
                      <a:r>
                        <a:rPr lang="en-GB" sz="2200" baseline="0" dirty="0" smtClean="0"/>
                        <a:t> Deviation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3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2015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-0.03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1.15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33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2014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0.05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1.27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4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2013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-0.31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1.20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8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0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1412776"/>
            <a:ext cx="3384375" cy="1512168"/>
          </a:xfrm>
        </p:spPr>
        <p:txBody>
          <a:bodyPr/>
          <a:lstStyle/>
          <a:p>
            <a:r>
              <a:rPr lang="en-GB" dirty="0" smtClean="0"/>
              <a:t>Units within subjects displayed in box plots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marking compare internationally?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04112" y="1916832"/>
          <a:ext cx="496524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2620">
                  <a:extLst>
                    <a:ext uri="{9D8B030D-6E8A-4147-A177-3AD203B41FA5}">
                      <a16:colId xmlns:a16="http://schemas.microsoft.com/office/drawing/2014/main" val="2123685041"/>
                    </a:ext>
                  </a:extLst>
                </a:gridCol>
                <a:gridCol w="2482620">
                  <a:extLst>
                    <a:ext uri="{9D8B030D-6E8A-4147-A177-3AD203B41FA5}">
                      <a16:colId xmlns:a16="http://schemas.microsoft.com/office/drawing/2014/main" val="1918233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Difference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Percentage (%)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5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-3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1.04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9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-2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5.46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2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-1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19.15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9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49.52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2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18.35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4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5.09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4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1.04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94944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92144" y="12687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39,091 items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7104112" cy="5683290"/>
          </a:xfrm>
        </p:spPr>
      </p:pic>
    </p:spTree>
    <p:extLst>
      <p:ext uri="{BB962C8B-B14F-4D97-AF65-F5344CB8AC3E}">
        <p14:creationId xmlns:p14="http://schemas.microsoft.com/office/powerpoint/2010/main" val="4816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mark items in different subjects – exact agreement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33" y="122360"/>
            <a:ext cx="1368152" cy="11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124744"/>
            <a:ext cx="8772928" cy="53285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415480" y="2276872"/>
            <a:ext cx="8712968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5480" y="3416474"/>
            <a:ext cx="8712968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7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mark items in different subjects – </a:t>
            </a:r>
            <a:r>
              <a:rPr lang="en-GB" dirty="0" smtClean="0"/>
              <a:t>within </a:t>
            </a:r>
            <a:r>
              <a:rPr lang="en-GB" dirty="0"/>
              <a:t>± </a:t>
            </a:r>
            <a:r>
              <a:rPr lang="en-GB" dirty="0" smtClean="0"/>
              <a:t>1 mark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33" y="122360"/>
            <a:ext cx="1368152" cy="11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58" y="885260"/>
            <a:ext cx="8669137" cy="55680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95420" y="1235039"/>
            <a:ext cx="8712968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7946" y="1675756"/>
            <a:ext cx="8712968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rnal image paper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368" y="1124744"/>
            <a:ext cx="1230387" cy="1230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368" y="2708919"/>
            <a:ext cx="1361953" cy="2179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Senior Examiners select response to be a seed</a:t>
            </a:r>
          </a:p>
        </p:txBody>
      </p:sp>
      <p:pic>
        <p:nvPicPr>
          <p:cNvPr id="6" name="Picture 5" descr="external image paper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0916" y="1084996"/>
            <a:ext cx="1230387" cy="1230387"/>
          </a:xfrm>
          <a:prstGeom prst="rect">
            <a:avLst/>
          </a:prstGeom>
        </p:spPr>
      </p:pic>
      <p:pic>
        <p:nvPicPr>
          <p:cNvPr id="7" name="Picture 6" descr="external image paper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4940" y="1075188"/>
            <a:ext cx="1230387" cy="1230387"/>
          </a:xfrm>
          <a:prstGeom prst="rect">
            <a:avLst/>
          </a:prstGeom>
        </p:spPr>
      </p:pic>
      <p:pic>
        <p:nvPicPr>
          <p:cNvPr id="8" name="Picture 7" descr="external image paper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8964" y="1092425"/>
            <a:ext cx="1230387" cy="1230387"/>
          </a:xfrm>
          <a:prstGeom prst="rect">
            <a:avLst/>
          </a:prstGeom>
        </p:spPr>
      </p:pic>
      <p:pic>
        <p:nvPicPr>
          <p:cNvPr id="9" name="Picture 8" descr="external image paper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286" y="1073837"/>
            <a:ext cx="1230387" cy="12303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91931" y="2642545"/>
            <a:ext cx="165618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Senior Examiners give definitive mark to seed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2790" y="1364082"/>
            <a:ext cx="36004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01979" y="1364082"/>
            <a:ext cx="36004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18047" y="1364082"/>
            <a:ext cx="360040" cy="2525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74026" y="1808574"/>
            <a:ext cx="36004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6037" y="2642545"/>
            <a:ext cx="17281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Assistant Examiner marks seed ‘blind’ (approx. 1 per 20 live items)</a:t>
            </a:r>
          </a:p>
        </p:txBody>
      </p:sp>
      <p:pic>
        <p:nvPicPr>
          <p:cNvPr id="17" name="Picture 1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72" y="4853963"/>
            <a:ext cx="1625397" cy="1625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92" y="4959272"/>
            <a:ext cx="1119078" cy="14504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65" y="4973890"/>
            <a:ext cx="927418" cy="14538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18047" y="1808574"/>
            <a:ext cx="36004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61857" y="2687287"/>
            <a:ext cx="17281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Assistant examiner marks same/within tolerance – marker continues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769280" y="2676412"/>
            <a:ext cx="17281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Assistant Examiner mark out of tolerance =  guidance / retraining / stopped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63836" y="1808574"/>
            <a:ext cx="360040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84128" y="1364082"/>
            <a:ext cx="36004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pic>
        <p:nvPicPr>
          <p:cNvPr id="27" name="Picture 26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7" y="4870519"/>
            <a:ext cx="1625397" cy="1625397"/>
          </a:xfrm>
          <a:prstGeom prst="rect">
            <a:avLst/>
          </a:prstGeom>
        </p:spPr>
      </p:pic>
      <p:pic>
        <p:nvPicPr>
          <p:cNvPr id="28" name="Picture 27" descr="Research - Jean-François Sti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74" y="4842953"/>
            <a:ext cx="1625397" cy="1625397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295800" y="0"/>
            <a:ext cx="72008" cy="7245424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66" y="4951582"/>
            <a:ext cx="1061843" cy="152777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301751" y="652948"/>
            <a:ext cx="1552515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pre-live marking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24664" y="604407"/>
            <a:ext cx="2098724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live marking..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555" y="37165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Or…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64583" y="119391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3B81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/>
              <a:t>An analysis of ‘seeding’/’validity’ items</a:t>
            </a:r>
          </a:p>
        </p:txBody>
      </p:sp>
    </p:spTree>
    <p:extLst>
      <p:ext uri="{BB962C8B-B14F-4D97-AF65-F5344CB8AC3E}">
        <p14:creationId xmlns:p14="http://schemas.microsoft.com/office/powerpoint/2010/main" val="3230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for the 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develop benchmarks </a:t>
            </a:r>
            <a:r>
              <a:rPr lang="en-GB" dirty="0"/>
              <a:t>against which we can better evaluate </a:t>
            </a:r>
            <a:r>
              <a:rPr lang="en-GB" dirty="0" smtClean="0"/>
              <a:t>consistency</a:t>
            </a:r>
          </a:p>
          <a:p>
            <a:r>
              <a:rPr lang="en-GB" dirty="0" smtClean="0"/>
              <a:t>Benchmarks will need contextualising according to nature of assessment</a:t>
            </a:r>
          </a:p>
          <a:p>
            <a:r>
              <a:rPr lang="en-GB" dirty="0" smtClean="0"/>
              <a:t>Ensure that our use of metrics does not undermine the prime use of marker monitoring – i.e. to make decisions about marking and markers during the live session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7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provided you with a flavour of the report – on </a:t>
            </a:r>
            <a:r>
              <a:rPr lang="en-GB" smtClean="0"/>
              <a:t>Ofqual website later today.</a:t>
            </a:r>
            <a:endParaRPr lang="en-GB" dirty="0" smtClean="0"/>
          </a:p>
          <a:p>
            <a:r>
              <a:rPr lang="en-GB" dirty="0" smtClean="0"/>
              <a:t>We have developed metrics at different levels</a:t>
            </a:r>
          </a:p>
          <a:p>
            <a:pPr lvl="1"/>
            <a:r>
              <a:rPr lang="en-GB" dirty="0" smtClean="0"/>
              <a:t>Item</a:t>
            </a:r>
          </a:p>
          <a:p>
            <a:pPr lvl="1"/>
            <a:r>
              <a:rPr lang="en-GB" dirty="0" smtClean="0"/>
              <a:t>Unit</a:t>
            </a:r>
          </a:p>
          <a:p>
            <a:pPr lvl="1"/>
            <a:r>
              <a:rPr lang="en-GB" dirty="0" smtClean="0"/>
              <a:t>Specification level</a:t>
            </a:r>
          </a:p>
          <a:p>
            <a:r>
              <a:rPr lang="en-GB" dirty="0" smtClean="0"/>
              <a:t>Marking looks reasonable compared to international studies</a:t>
            </a:r>
          </a:p>
          <a:p>
            <a:r>
              <a:rPr lang="en-GB" dirty="0" smtClean="0"/>
              <a:t>Metrics do not distinguish between marking error and legitimate differences</a:t>
            </a:r>
          </a:p>
          <a:p>
            <a:r>
              <a:rPr lang="en-GB" dirty="0"/>
              <a:t>Over time will </a:t>
            </a:r>
            <a:r>
              <a:rPr lang="en-GB" dirty="0" smtClean="0"/>
              <a:t>provide benchmarks </a:t>
            </a:r>
            <a:r>
              <a:rPr lang="en-GB" dirty="0"/>
              <a:t>against which we can better evaluate </a:t>
            </a:r>
            <a:r>
              <a:rPr lang="en-GB" dirty="0" smtClean="0"/>
              <a:t>marking consistency</a:t>
            </a:r>
          </a:p>
          <a:p>
            <a:r>
              <a:rPr lang="en-GB" dirty="0" smtClean="0"/>
              <a:t>Need to ensure use of metrics does not undermine live marker monitoring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3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might examiners give different marks?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6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sz="2400" dirty="0"/>
              <a:t>Why do examiners disagree over the quality of responses?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2252" y="1268760"/>
            <a:ext cx="6337796" cy="461438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176120" y="1268760"/>
            <a:ext cx="4418980" cy="324036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Procedural error</a:t>
            </a:r>
          </a:p>
          <a:p>
            <a:pPr lvl="1"/>
            <a:r>
              <a:rPr lang="en-GB" dirty="0"/>
              <a:t>sometimes examiners just make mistakes, e.g.</a:t>
            </a:r>
          </a:p>
          <a:p>
            <a:pPr lvl="2"/>
            <a:r>
              <a:rPr lang="en-GB" dirty="0"/>
              <a:t>failing to reveal evidence beyond the ‘clip’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00" y="5905080"/>
            <a:ext cx="63377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608138" algn="l"/>
              </a:tabLst>
            </a:pPr>
            <a:r>
              <a:rPr lang="en-GB" sz="2000" dirty="0"/>
              <a:t>Definitive  =  2      </a:t>
            </a:r>
            <a:r>
              <a:rPr lang="en-GB" sz="2000" dirty="0" smtClean="0"/>
              <a:t>Mode  </a:t>
            </a:r>
            <a:r>
              <a:rPr lang="en-GB" sz="2000" dirty="0"/>
              <a:t>=  </a:t>
            </a:r>
            <a:r>
              <a:rPr lang="en-GB" sz="2000" dirty="0" smtClean="0"/>
              <a:t>1</a:t>
            </a:r>
            <a:endParaRPr lang="en-GB" sz="2000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 bwMode="auto">
          <a:xfrm>
            <a:off x="7176120" y="4685010"/>
            <a:ext cx="441898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48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163638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431925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7030A0"/>
                </a:solidFill>
              </a:rPr>
              <a:t>There</a:t>
            </a:r>
            <a:r>
              <a:rPr lang="en-GB" b="1" i="1" kern="0" dirty="0">
                <a:solidFill>
                  <a:srgbClr val="7030A0"/>
                </a:solidFill>
              </a:rPr>
              <a:t> is </a:t>
            </a:r>
            <a:r>
              <a:rPr lang="en-GB" b="1" kern="0" dirty="0">
                <a:solidFill>
                  <a:srgbClr val="7030A0"/>
                </a:solidFill>
              </a:rPr>
              <a:t>a single ‘right mark’ for the response</a:t>
            </a:r>
          </a:p>
          <a:p>
            <a:r>
              <a:rPr lang="en-GB" b="1" kern="0" dirty="0">
                <a:solidFill>
                  <a:srgbClr val="7030A0"/>
                </a:solidFill>
              </a:rPr>
              <a:t>It can be found by following the procedure correctly</a:t>
            </a:r>
          </a:p>
        </p:txBody>
      </p:sp>
    </p:spTree>
    <p:extLst>
      <p:ext uri="{BB962C8B-B14F-4D97-AF65-F5344CB8AC3E}">
        <p14:creationId xmlns:p14="http://schemas.microsoft.com/office/powerpoint/2010/main" val="21056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sz="2400" dirty="0"/>
              <a:t>Why do examiners disagree over the quality of responses?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176120" y="1268760"/>
            <a:ext cx="4418980" cy="324036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Attentional error</a:t>
            </a:r>
          </a:p>
          <a:p>
            <a:pPr lvl="1"/>
            <a:r>
              <a:rPr lang="en-GB" dirty="0"/>
              <a:t>sometimes examiners have concentration lapses, e.g.</a:t>
            </a:r>
          </a:p>
          <a:p>
            <a:pPr lvl="2"/>
            <a:r>
              <a:rPr lang="en-GB" dirty="0"/>
              <a:t>misreading what a candidate has written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00" y="5301208"/>
            <a:ext cx="63377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608138" algn="l"/>
              </a:tabLst>
            </a:pPr>
            <a:r>
              <a:rPr lang="en-GB" sz="2000" dirty="0"/>
              <a:t>Definitive  =  1      </a:t>
            </a:r>
            <a:r>
              <a:rPr lang="en-GB" sz="2000" dirty="0" smtClean="0"/>
              <a:t>Mode  </a:t>
            </a:r>
            <a:r>
              <a:rPr lang="en-GB" sz="2000" dirty="0"/>
              <a:t>=  </a:t>
            </a:r>
            <a:r>
              <a:rPr lang="en-GB" sz="2000" dirty="0" smtClean="0"/>
              <a:t>0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3501008"/>
            <a:ext cx="6337796" cy="248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6" y="3889581"/>
            <a:ext cx="6332762" cy="47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22299" y="1465896"/>
            <a:ext cx="6337797" cy="1467997"/>
          </a:xfrm>
          <a:prstGeom prst="rect">
            <a:avLst/>
          </a:prstGeom>
        </p:spPr>
      </p:pic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7176120" y="4685010"/>
            <a:ext cx="441898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48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163638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431925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7030A0"/>
                </a:solidFill>
              </a:rPr>
              <a:t>There </a:t>
            </a:r>
            <a:r>
              <a:rPr lang="en-GB" b="1" i="1" kern="0" dirty="0">
                <a:solidFill>
                  <a:srgbClr val="7030A0"/>
                </a:solidFill>
              </a:rPr>
              <a:t>is</a:t>
            </a:r>
            <a:r>
              <a:rPr lang="en-GB" b="1" kern="0" dirty="0">
                <a:solidFill>
                  <a:srgbClr val="7030A0"/>
                </a:solidFill>
              </a:rPr>
              <a:t> a single ‘right mark’ for the response</a:t>
            </a:r>
          </a:p>
          <a:p>
            <a:r>
              <a:rPr lang="en-GB" b="1" kern="0" dirty="0">
                <a:solidFill>
                  <a:srgbClr val="7030A0"/>
                </a:solidFill>
              </a:rPr>
              <a:t>It can be found by paying sufficient attention</a:t>
            </a:r>
          </a:p>
        </p:txBody>
      </p:sp>
    </p:spTree>
    <p:extLst>
      <p:ext uri="{BB962C8B-B14F-4D97-AF65-F5344CB8AC3E}">
        <p14:creationId xmlns:p14="http://schemas.microsoft.com/office/powerpoint/2010/main" val="5647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sz="2400" dirty="0"/>
              <a:t>Why do examiners disagree over the quality of responses?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176120" y="1268760"/>
            <a:ext cx="4418980" cy="324036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Inferential uncertainty</a:t>
            </a:r>
          </a:p>
          <a:p>
            <a:pPr lvl="1"/>
            <a:r>
              <a:rPr lang="en-GB" dirty="0"/>
              <a:t>sometimes examiners have insufficient evidence to reach a definitive judgement, e.g.</a:t>
            </a:r>
          </a:p>
          <a:p>
            <a:pPr lvl="2"/>
            <a:r>
              <a:rPr lang="en-GB" dirty="0"/>
              <a:t>over- or under-interpreting a candidate’s response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300" y="5499444"/>
            <a:ext cx="63377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608138" algn="l"/>
              </a:tabLst>
            </a:pPr>
            <a:r>
              <a:rPr lang="en-GB" sz="2000" dirty="0"/>
              <a:t>Definitive  =  2      Mode  =  1</a:t>
            </a:r>
            <a:r>
              <a:rPr lang="en-GB" sz="2000" dirty="0" smtClean="0"/>
              <a:t>, 2</a:t>
            </a:r>
            <a:endParaRPr lang="en-GB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299" y="1282004"/>
            <a:ext cx="6316638" cy="1799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33" y="3284984"/>
            <a:ext cx="6326163" cy="319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33" y="3657541"/>
            <a:ext cx="6318175" cy="982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33" y="4685086"/>
            <a:ext cx="6318175" cy="287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11"/>
          <p:cNvSpPr txBox="1">
            <a:spLocks/>
          </p:cNvSpPr>
          <p:nvPr/>
        </p:nvSpPr>
        <p:spPr bwMode="auto">
          <a:xfrm>
            <a:off x="7176120" y="4685010"/>
            <a:ext cx="441898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48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163638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431925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7030A0"/>
                </a:solidFill>
              </a:rPr>
              <a:t>There </a:t>
            </a:r>
            <a:r>
              <a:rPr lang="en-GB" b="1" i="1" kern="0" dirty="0" smtClean="0">
                <a:solidFill>
                  <a:srgbClr val="7030A0"/>
                </a:solidFill>
              </a:rPr>
              <a:t>may be </a:t>
            </a:r>
            <a:r>
              <a:rPr lang="en-GB" b="1" kern="0" dirty="0">
                <a:solidFill>
                  <a:srgbClr val="7030A0"/>
                </a:solidFill>
              </a:rPr>
              <a:t>a single ‘right mark’ for the response</a:t>
            </a:r>
          </a:p>
          <a:p>
            <a:r>
              <a:rPr lang="en-GB" b="1" kern="0" dirty="0">
                <a:solidFill>
                  <a:srgbClr val="7030A0"/>
                </a:solidFill>
              </a:rPr>
              <a:t>It is not actually knowable from the available evidence</a:t>
            </a:r>
          </a:p>
        </p:txBody>
      </p:sp>
    </p:spTree>
    <p:extLst>
      <p:ext uri="{BB962C8B-B14F-4D97-AF65-F5344CB8AC3E}">
        <p14:creationId xmlns:p14="http://schemas.microsoft.com/office/powerpoint/2010/main" val="9241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972794" cy="574675"/>
          </a:xfrm>
        </p:spPr>
        <p:txBody>
          <a:bodyPr/>
          <a:lstStyle/>
          <a:p>
            <a:r>
              <a:rPr lang="en-GB" sz="2400" dirty="0"/>
              <a:t>Why do examiners disagree over the quality of responses?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176120" y="1268760"/>
            <a:ext cx="4418980" cy="324036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Definitional uncertainty</a:t>
            </a:r>
          </a:p>
          <a:p>
            <a:pPr lvl="1"/>
            <a:r>
              <a:rPr lang="en-GB" dirty="0"/>
              <a:t>sometimes the definition of the attainment construct and its scale is insufficiently precise to arbitrate between different views, e.g.</a:t>
            </a:r>
          </a:p>
          <a:p>
            <a:pPr lvl="2"/>
            <a:r>
              <a:rPr lang="en-GB" dirty="0"/>
              <a:t>different valuations of the same performance features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2300" y="1370486"/>
            <a:ext cx="6337796" cy="4876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300" y="6093296"/>
            <a:ext cx="633779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608138" algn="l"/>
              </a:tabLst>
            </a:pPr>
            <a:r>
              <a:rPr lang="en-GB" sz="2000" dirty="0"/>
              <a:t>Definitive  =  6      Mode  =  </a:t>
            </a:r>
            <a:r>
              <a:rPr lang="en-GB" sz="2000" dirty="0" smtClean="0"/>
              <a:t>8</a:t>
            </a:r>
            <a:endParaRPr lang="en-GB" sz="2000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7176120" y="4685010"/>
            <a:ext cx="441898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13200" indent="-31320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■"/>
              <a:defRPr sz="2400" b="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626400" indent="-302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6BE3D"/>
              </a:buClr>
              <a:buFont typeface="Arial" panose="020B0604020202020204" pitchFamily="34" charset="0"/>
              <a:buChar char="□"/>
              <a:defRPr sz="2200">
                <a:solidFill>
                  <a:srgbClr val="4D4D4D"/>
                </a:solidFill>
                <a:latin typeface="+mn-lt"/>
              </a:defRPr>
            </a:lvl2pPr>
            <a:lvl3pPr marL="892800" indent="-2484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83B81A"/>
              </a:buClr>
              <a:buFont typeface="Arial" panose="020B0604020202020204" pitchFamily="34" charset="0"/>
              <a:buChar char="▪"/>
              <a:defRPr sz="2000" b="0">
                <a:solidFill>
                  <a:srgbClr val="4D4D4D"/>
                </a:solidFill>
                <a:latin typeface="+mn-lt"/>
              </a:defRPr>
            </a:lvl3pPr>
            <a:lvl4pPr marL="1163638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▫"/>
              <a:defRPr sz="1800">
                <a:solidFill>
                  <a:srgbClr val="4D4D4D"/>
                </a:solidFill>
                <a:latin typeface="+mn-lt"/>
              </a:defRPr>
            </a:lvl4pPr>
            <a:lvl5pPr marL="1431925" indent="-25558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›"/>
              <a:defRPr sz="1800">
                <a:solidFill>
                  <a:srgbClr val="4D4D4D"/>
                </a:solidFill>
                <a:latin typeface="+mn-lt"/>
              </a:defRPr>
            </a:lvl5pPr>
            <a:lvl6pPr marL="9144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6pPr>
            <a:lvl7pPr marL="12573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7pPr>
            <a:lvl8pPr marL="16002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8pPr>
            <a:lvl9pPr marL="1943100" algn="l" rtl="0" eaLnBrk="1" fontAlgn="base" hangingPunct="1">
              <a:spcBef>
                <a:spcPct val="5000"/>
              </a:spcBef>
              <a:spcAft>
                <a:spcPct val="5000"/>
              </a:spcAft>
              <a:buChar char="»"/>
              <a:defRPr sz="135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7030A0"/>
                </a:solidFill>
              </a:rPr>
              <a:t>There is no single ‘right mark’ for the response</a:t>
            </a:r>
          </a:p>
        </p:txBody>
      </p:sp>
    </p:spTree>
    <p:extLst>
      <p:ext uri="{BB962C8B-B14F-4D97-AF65-F5344CB8AC3E}">
        <p14:creationId xmlns:p14="http://schemas.microsoft.com/office/powerpoint/2010/main" val="30161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qual vocational qualifications">
  <a:themeElements>
    <a:clrScheme name="Custom 5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95CB64"/>
      </a:accent6>
      <a:hlink>
        <a:srgbClr val="497428"/>
      </a:hlink>
      <a:folHlink>
        <a:srgbClr val="497428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General PPT 28 04 2016.pptx" id="{67EB738A-56FA-4672-970C-6CF376790570}" vid="{DF6402B3-C8C7-44E9-BA02-216D8A104D7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Props1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4FD12CC-BE13-4DB2-97FB-1B4804DD32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5150501-b37d-4b37-b0a0-512a8dbac82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General PPT 28 04 2016</Template>
  <TotalTime>3551</TotalTime>
  <Words>1628</Words>
  <Application>Microsoft Office PowerPoint</Application>
  <PresentationFormat>Widescreen</PresentationFormat>
  <Paragraphs>530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Wingdings</vt:lpstr>
      <vt:lpstr>Wingdings 2</vt:lpstr>
      <vt:lpstr>1_Ofqual vocational qualifications</vt:lpstr>
      <vt:lpstr>Marking consistency </vt:lpstr>
      <vt:lpstr>Background</vt:lpstr>
      <vt:lpstr>Quality Assurance processes</vt:lpstr>
      <vt:lpstr>PowerPoint Presentation</vt:lpstr>
      <vt:lpstr>Why might examiners give different marks?</vt:lpstr>
      <vt:lpstr>Why do examiners disagree over the quality of responses? </vt:lpstr>
      <vt:lpstr>Why do examiners disagree over the quality of responses? </vt:lpstr>
      <vt:lpstr>Why do examiners disagree over the quality of responses? </vt:lpstr>
      <vt:lpstr>Why do examiners disagree over the quality of responses? </vt:lpstr>
      <vt:lpstr>Definitional uncertainty – no single ‘right mark’ for the response </vt:lpstr>
      <vt:lpstr>How consistent is marking?</vt:lpstr>
      <vt:lpstr>metrics</vt:lpstr>
      <vt:lpstr>metrics</vt:lpstr>
      <vt:lpstr>metrics</vt:lpstr>
      <vt:lpstr>metrics</vt:lpstr>
      <vt:lpstr>metrics</vt:lpstr>
      <vt:lpstr>Possible reasons for the award of a ‘questionable’ mark</vt:lpstr>
      <vt:lpstr>Data </vt:lpstr>
      <vt:lpstr>Metric requirements</vt:lpstr>
      <vt:lpstr>Item level analyses</vt:lpstr>
      <vt:lpstr>Item level: average difference between the definitive mark and examiners’ marks</vt:lpstr>
      <vt:lpstr>PowerPoint Presentation</vt:lpstr>
      <vt:lpstr>Item level: average difference between the definitive mark and examiners’ marks</vt:lpstr>
      <vt:lpstr>Probability of Exact Agreement with Awarded Mark - item level</vt:lpstr>
      <vt:lpstr>Mark Distributions – Physics – item differences</vt:lpstr>
      <vt:lpstr>Mark Distributions – Physics – item differences</vt:lpstr>
      <vt:lpstr>Mark Distributions - English</vt:lpstr>
      <vt:lpstr>Component level analyses</vt:lpstr>
      <vt:lpstr>Mean Difference – all Physics components </vt:lpstr>
      <vt:lpstr>Units within subjects</vt:lpstr>
      <vt:lpstr>Impact on Candidates</vt:lpstr>
      <vt:lpstr>Probability of “definitive” grade – component level</vt:lpstr>
      <vt:lpstr>Probability of “definitive” grade – component level</vt:lpstr>
      <vt:lpstr>Probability of “definitive” grade - component level</vt:lpstr>
      <vt:lpstr>Units within subjects displayed in box plots </vt:lpstr>
      <vt:lpstr>How does marking compare internationally?</vt:lpstr>
      <vt:lpstr>Geography</vt:lpstr>
      <vt:lpstr>6 mark items in different subjects – exact agreement</vt:lpstr>
      <vt:lpstr>6 mark items in different subjects – within ± 1 mark</vt:lpstr>
      <vt:lpstr>What next for the metrics</vt:lpstr>
      <vt:lpstr>Summary</vt:lpstr>
    </vt:vector>
  </TitlesOfParts>
  <Company>Ofqual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Tolerating difference of opinion</dc:title>
  <dc:creator>Paul Newton</dc:creator>
  <cp:keywords/>
  <cp:lastModifiedBy>Beth Black</cp:lastModifiedBy>
  <cp:revision>216</cp:revision>
  <dcterms:created xsi:type="dcterms:W3CDTF">2016-09-13T11:10:33Z</dcterms:created>
  <dcterms:modified xsi:type="dcterms:W3CDTF">2016-11-16T13:49:57Z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