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sldIdLst>
    <p:sldId id="256" r:id="rId2"/>
    <p:sldId id="257" r:id="rId3"/>
    <p:sldId id="259" r:id="rId4"/>
    <p:sldId id="261" r:id="rId5"/>
    <p:sldId id="267" r:id="rId6"/>
    <p:sldId id="269" r:id="rId7"/>
    <p:sldId id="260" r:id="rId8"/>
    <p:sldId id="262" r:id="rId9"/>
    <p:sldId id="264" r:id="rId10"/>
    <p:sldId id="265" r:id="rId11"/>
    <p:sldId id="268" r:id="rId12"/>
    <p:sldId id="266" r:id="rId1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5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ropbox\RESEARCH\Conferences\2016\OfQual%20Comparability\subjec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Sheet1!$A$31</c:f>
              <c:strCache>
                <c:ptCount val="1"/>
                <c:pt idx="0">
                  <c:v>Biology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2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Sheet1!$B$29:$P$29</c:f>
              <c:strCache>
                <c:ptCount val="15"/>
                <c:pt idx="0">
                  <c:v>Y1987</c:v>
                </c:pt>
                <c:pt idx="1">
                  <c:v>Y2002</c:v>
                </c:pt>
                <c:pt idx="2">
                  <c:v>Y2003</c:v>
                </c:pt>
                <c:pt idx="3">
                  <c:v>Y2004</c:v>
                </c:pt>
                <c:pt idx="4">
                  <c:v>Y2005</c:v>
                </c:pt>
                <c:pt idx="5">
                  <c:v>Y2006</c:v>
                </c:pt>
                <c:pt idx="6">
                  <c:v>Y2007</c:v>
                </c:pt>
                <c:pt idx="7">
                  <c:v>Y2008</c:v>
                </c:pt>
                <c:pt idx="8">
                  <c:v>Y2009</c:v>
                </c:pt>
                <c:pt idx="9">
                  <c:v>Y2010</c:v>
                </c:pt>
                <c:pt idx="10">
                  <c:v>Y2011</c:v>
                </c:pt>
                <c:pt idx="11">
                  <c:v>Y2012</c:v>
                </c:pt>
                <c:pt idx="12">
                  <c:v>Y2013</c:v>
                </c:pt>
                <c:pt idx="13">
                  <c:v>Y2014</c:v>
                </c:pt>
                <c:pt idx="14">
                  <c:v>Y2015</c:v>
                </c:pt>
              </c:strCache>
            </c:strRef>
          </c:cat>
          <c:val>
            <c:numRef>
              <c:f>Sheet1!$B$31:$P$31</c:f>
              <c:numCache>
                <c:formatCode>0</c:formatCode>
                <c:ptCount val="15"/>
                <c:pt idx="0">
                  <c:v>21.444768383543895</c:v>
                </c:pt>
                <c:pt idx="1">
                  <c:v>18.881292728402734</c:v>
                </c:pt>
                <c:pt idx="2">
                  <c:v>26.124141505766492</c:v>
                </c:pt>
                <c:pt idx="3">
                  <c:v>24.903500598961799</c:v>
                </c:pt>
                <c:pt idx="4">
                  <c:v>21.204914783987316</c:v>
                </c:pt>
                <c:pt idx="5">
                  <c:v>24.205242610150584</c:v>
                </c:pt>
                <c:pt idx="6">
                  <c:v>24.20789761198689</c:v>
                </c:pt>
                <c:pt idx="7">
                  <c:v>26.151698464402045</c:v>
                </c:pt>
                <c:pt idx="8">
                  <c:v>28.788849727651396</c:v>
                </c:pt>
                <c:pt idx="9">
                  <c:v>21.029032619661471</c:v>
                </c:pt>
                <c:pt idx="10">
                  <c:v>21.384695471108799</c:v>
                </c:pt>
                <c:pt idx="11">
                  <c:v>21.898197242841995</c:v>
                </c:pt>
                <c:pt idx="12">
                  <c:v>22.448077772867876</c:v>
                </c:pt>
                <c:pt idx="13">
                  <c:v>21.120186697782962</c:v>
                </c:pt>
                <c:pt idx="14">
                  <c:v>22.57833909210056</c:v>
                </c:pt>
              </c:numCache>
            </c:numRef>
          </c:val>
          <c:smooth val="0"/>
        </c:ser>
        <c:ser>
          <c:idx val="8"/>
          <c:order val="1"/>
          <c:tx>
            <c:strRef>
              <c:f>Sheet1!$A$38</c:f>
              <c:strCache>
                <c:ptCount val="1"/>
                <c:pt idx="0">
                  <c:v>Latin</c:v>
                </c:pt>
              </c:strCache>
            </c:strRef>
          </c:tx>
          <c:spPr>
            <a:ln w="31750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Sheet1!$B$29:$P$29</c:f>
              <c:strCache>
                <c:ptCount val="15"/>
                <c:pt idx="0">
                  <c:v>Y1987</c:v>
                </c:pt>
                <c:pt idx="1">
                  <c:v>Y2002</c:v>
                </c:pt>
                <c:pt idx="2">
                  <c:v>Y2003</c:v>
                </c:pt>
                <c:pt idx="3">
                  <c:v>Y2004</c:v>
                </c:pt>
                <c:pt idx="4">
                  <c:v>Y2005</c:v>
                </c:pt>
                <c:pt idx="5">
                  <c:v>Y2006</c:v>
                </c:pt>
                <c:pt idx="6">
                  <c:v>Y2007</c:v>
                </c:pt>
                <c:pt idx="7">
                  <c:v>Y2008</c:v>
                </c:pt>
                <c:pt idx="8">
                  <c:v>Y2009</c:v>
                </c:pt>
                <c:pt idx="9">
                  <c:v>Y2010</c:v>
                </c:pt>
                <c:pt idx="10">
                  <c:v>Y2011</c:v>
                </c:pt>
                <c:pt idx="11">
                  <c:v>Y2012</c:v>
                </c:pt>
                <c:pt idx="12">
                  <c:v>Y2013</c:v>
                </c:pt>
                <c:pt idx="13">
                  <c:v>Y2014</c:v>
                </c:pt>
                <c:pt idx="14">
                  <c:v>Y2015</c:v>
                </c:pt>
              </c:strCache>
            </c:strRef>
          </c:cat>
          <c:val>
            <c:numRef>
              <c:f>Sheet1!$B$38:$P$38</c:f>
              <c:numCache>
                <c:formatCode>0</c:formatCode>
                <c:ptCount val="15"/>
                <c:pt idx="0">
                  <c:v>16.294136702299969</c:v>
                </c:pt>
                <c:pt idx="1">
                  <c:v>17.389683032939715</c:v>
                </c:pt>
                <c:pt idx="2">
                  <c:v>14.668912789944279</c:v>
                </c:pt>
                <c:pt idx="3">
                  <c:v>12.804472248103288</c:v>
                </c:pt>
                <c:pt idx="4">
                  <c:v>10.331615801294754</c:v>
                </c:pt>
                <c:pt idx="5">
                  <c:v>4.2108198549916338</c:v>
                </c:pt>
                <c:pt idx="6">
                  <c:v>2.5597003277665054</c:v>
                </c:pt>
                <c:pt idx="7">
                  <c:v>1.1943539630836049</c:v>
                </c:pt>
                <c:pt idx="8">
                  <c:v>0.86510733739186152</c:v>
                </c:pt>
                <c:pt idx="9">
                  <c:v>0.28023764152000896</c:v>
                </c:pt>
                <c:pt idx="10">
                  <c:v>0.33315981259760541</c:v>
                </c:pt>
                <c:pt idx="11">
                  <c:v>0.20148462354188762</c:v>
                </c:pt>
                <c:pt idx="12">
                  <c:v>0.24304021210782145</c:v>
                </c:pt>
                <c:pt idx="13">
                  <c:v>0.1516919486581097</c:v>
                </c:pt>
                <c:pt idx="14">
                  <c:v>9.5317526510187059E-2</c:v>
                </c:pt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97000880"/>
        <c:axId val="197001968"/>
      </c:lineChart>
      <c:catAx>
        <c:axId val="197000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97001968"/>
        <c:crosses val="autoZero"/>
        <c:auto val="1"/>
        <c:lblAlgn val="ctr"/>
        <c:lblOffset val="100"/>
        <c:noMultiLvlLbl val="0"/>
      </c:catAx>
      <c:valAx>
        <c:axId val="19700196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197000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627D6-23D7-499E-B92B-97EFF8CBBD21}" type="datetimeFigureOut">
              <a:rPr lang="el-GR" smtClean="0"/>
              <a:t>3/2/2016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35F7-DA9F-4890-A378-657DFD657774}" type="slidenum">
              <a:rPr lang="el-GR" smtClean="0"/>
              <a:t>‹#›</a:t>
            </a:fld>
            <a:endParaRPr lang="el-G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2050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627D6-23D7-499E-B92B-97EFF8CBBD21}" type="datetimeFigureOut">
              <a:rPr lang="el-GR" smtClean="0"/>
              <a:t>3/2/2016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35F7-DA9F-4890-A378-657DFD65777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12344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627D6-23D7-499E-B92B-97EFF8CBBD21}" type="datetimeFigureOut">
              <a:rPr lang="el-GR" smtClean="0"/>
              <a:t>3/2/2016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35F7-DA9F-4890-A378-657DFD65777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25546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627D6-23D7-499E-B92B-97EFF8CBBD21}" type="datetimeFigureOut">
              <a:rPr lang="el-GR" smtClean="0"/>
              <a:t>3/2/2016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35F7-DA9F-4890-A378-657DFD65777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87554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627D6-23D7-499E-B92B-97EFF8CBBD21}" type="datetimeFigureOut">
              <a:rPr lang="el-GR" smtClean="0"/>
              <a:t>3/2/2016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35F7-DA9F-4890-A378-657DFD657774}" type="slidenum">
              <a:rPr lang="el-GR" smtClean="0"/>
              <a:t>‹#›</a:t>
            </a:fld>
            <a:endParaRPr lang="el-G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5549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627D6-23D7-499E-B92B-97EFF8CBBD21}" type="datetimeFigureOut">
              <a:rPr lang="el-GR" smtClean="0"/>
              <a:t>3/2/2016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35F7-DA9F-4890-A378-657DFD65777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2545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627D6-23D7-499E-B92B-97EFF8CBBD21}" type="datetimeFigureOut">
              <a:rPr lang="el-GR" smtClean="0"/>
              <a:t>3/2/2016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35F7-DA9F-4890-A378-657DFD65777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30253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627D6-23D7-499E-B92B-97EFF8CBBD21}" type="datetimeFigureOut">
              <a:rPr lang="el-GR" smtClean="0"/>
              <a:t>3/2/2016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35F7-DA9F-4890-A378-657DFD65777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84172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627D6-23D7-499E-B92B-97EFF8CBBD21}" type="datetimeFigureOut">
              <a:rPr lang="el-GR" smtClean="0"/>
              <a:t>3/2/2016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35F7-DA9F-4890-A378-657DFD65777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401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2D627D6-23D7-499E-B92B-97EFF8CBBD21}" type="datetimeFigureOut">
              <a:rPr lang="el-GR" smtClean="0"/>
              <a:t>3/2/2016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8C35F7-DA9F-4890-A378-657DFD65777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51702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627D6-23D7-499E-B92B-97EFF8CBBD21}" type="datetimeFigureOut">
              <a:rPr lang="el-GR" smtClean="0"/>
              <a:t>3/2/2016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35F7-DA9F-4890-A378-657DFD65777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60577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2D627D6-23D7-499E-B92B-97EFF8CBBD21}" type="datetimeFigureOut">
              <a:rPr lang="el-GR" smtClean="0"/>
              <a:t>3/2/2016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68C35F7-DA9F-4890-A378-657DFD657774}" type="slidenum">
              <a:rPr lang="el-GR" smtClean="0"/>
              <a:t>‹#›</a:t>
            </a:fld>
            <a:endParaRPr lang="el-G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8924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Comparability of Subjects: </a:t>
            </a:r>
            <a:r>
              <a:rPr lang="en-US" sz="7200" dirty="0" smtClean="0">
                <a:solidFill>
                  <a:schemeClr val="accent1">
                    <a:lumMod val="50000"/>
                  </a:schemeClr>
                </a:solidFill>
              </a:rPr>
              <a:t>Lessons from Abroad</a:t>
            </a:r>
            <a:endParaRPr lang="el-GR" sz="7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cap="none" dirty="0" smtClean="0"/>
              <a:t>Iasonas </a:t>
            </a:r>
            <a:r>
              <a:rPr lang="en-US" cap="none" dirty="0" err="1" smtClean="0"/>
              <a:t>Lamprianou</a:t>
            </a:r>
            <a:endParaRPr lang="en-US" cap="none" dirty="0" smtClean="0"/>
          </a:p>
          <a:p>
            <a:r>
              <a:rPr lang="en-US" cap="none" dirty="0" smtClean="0"/>
              <a:t>Department of Social and Political Sciences</a:t>
            </a:r>
          </a:p>
          <a:p>
            <a:r>
              <a:rPr lang="en-US" cap="none" dirty="0" smtClean="0"/>
              <a:t>University of Cyprus</a:t>
            </a:r>
            <a:endParaRPr lang="el-GR" cap="none" dirty="0"/>
          </a:p>
        </p:txBody>
      </p:sp>
    </p:spTree>
    <p:extLst>
      <p:ext uri="{BB962C8B-B14F-4D97-AF65-F5344CB8AC3E}">
        <p14:creationId xmlns:p14="http://schemas.microsoft.com/office/powerpoint/2010/main" val="227074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just 15 minutes….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“Statistical adjustment” in Cyprus high stakes exams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Other evidence around the world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 smtClean="0"/>
              <a:t>Lessons for English policy</a:t>
            </a:r>
          </a:p>
          <a:p>
            <a:pPr marL="749808" lvl="1" indent="-457200"/>
            <a:r>
              <a:rPr lang="en-US" sz="3200" dirty="0" smtClean="0"/>
              <a:t>Important side-effects </a:t>
            </a:r>
          </a:p>
          <a:p>
            <a:pPr marL="749808" lvl="1" indent="-457200"/>
            <a:r>
              <a:rPr lang="en-US" sz="3200" dirty="0" smtClean="0"/>
              <a:t>Is it really necessary, i.e. what is the practical impact?</a:t>
            </a:r>
          </a:p>
          <a:p>
            <a:pPr marL="749808" lvl="1" indent="-457200"/>
            <a:r>
              <a:rPr lang="en-US" sz="3200" dirty="0"/>
              <a:t>A vicious circle of defending and improving</a:t>
            </a:r>
          </a:p>
          <a:p>
            <a:pPr marL="749808" lvl="1" indent="-457200"/>
            <a:r>
              <a:rPr lang="en-US" sz="3200" dirty="0" smtClean="0"/>
              <a:t>The legal dimension needs to be investigated</a:t>
            </a:r>
          </a:p>
        </p:txBody>
      </p:sp>
    </p:spTree>
    <p:extLst>
      <p:ext uri="{BB962C8B-B14F-4D97-AF65-F5344CB8AC3E}">
        <p14:creationId xmlns:p14="http://schemas.microsoft.com/office/powerpoint/2010/main" val="2284991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just 15 minutes….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“Statistical adjustment” in Cyprus high stakes exams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Other evidence around the world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 smtClean="0"/>
              <a:t>Lessons for English policy</a:t>
            </a:r>
            <a:endParaRPr lang="en-US" sz="2800" dirty="0">
              <a:solidFill>
                <a:schemeClr val="bg1">
                  <a:lumMod val="6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sz="3600" dirty="0"/>
          </a:p>
          <a:p>
            <a:pPr marL="0" lvl="1" indent="0" algn="ctr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r>
              <a:rPr lang="en-US" sz="3200" dirty="0">
                <a:solidFill>
                  <a:schemeClr val="tx1"/>
                </a:solidFill>
              </a:rPr>
              <a:t>If you </a:t>
            </a:r>
            <a:r>
              <a:rPr lang="en-US" sz="3200" dirty="0" smtClean="0">
                <a:solidFill>
                  <a:schemeClr val="tx1"/>
                </a:solidFill>
              </a:rPr>
              <a:t>think it should happen, </a:t>
            </a:r>
            <a:r>
              <a:rPr lang="el-GR" sz="3200" dirty="0" smtClean="0">
                <a:solidFill>
                  <a:schemeClr val="tx1"/>
                </a:solidFill>
              </a:rPr>
              <a:t/>
            </a:r>
            <a:br>
              <a:rPr lang="el-GR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rgbClr val="00B050"/>
                </a:solidFill>
              </a:rPr>
              <a:t>educate all </a:t>
            </a:r>
            <a:r>
              <a:rPr lang="en-US" sz="3200" dirty="0">
                <a:solidFill>
                  <a:srgbClr val="00B050"/>
                </a:solidFill>
              </a:rPr>
              <a:t>the </a:t>
            </a:r>
            <a:r>
              <a:rPr lang="en-US" sz="3200" dirty="0" smtClean="0">
                <a:solidFill>
                  <a:srgbClr val="00B050"/>
                </a:solidFill>
              </a:rPr>
              <a:t>stakeholders </a:t>
            </a:r>
            <a:r>
              <a:rPr lang="en-US" sz="3200" b="1" u="sng" dirty="0" smtClean="0">
                <a:solidFill>
                  <a:srgbClr val="00B050"/>
                </a:solidFill>
              </a:rPr>
              <a:t>first </a:t>
            </a:r>
            <a:r>
              <a:rPr lang="en-US" sz="3200" dirty="0" smtClean="0">
                <a:solidFill>
                  <a:srgbClr val="00B050"/>
                </a:solidFill>
              </a:rPr>
              <a:t>and stop looking for the </a:t>
            </a:r>
            <a:r>
              <a:rPr lang="en-US" sz="3200" b="1" u="sng" dirty="0" smtClean="0">
                <a:solidFill>
                  <a:srgbClr val="00B050"/>
                </a:solidFill>
              </a:rPr>
              <a:t>perfect </a:t>
            </a:r>
            <a:r>
              <a:rPr lang="en-US" sz="3200" dirty="0" smtClean="0">
                <a:solidFill>
                  <a:srgbClr val="00B050"/>
                </a:solidFill>
              </a:rPr>
              <a:t>solution. </a:t>
            </a:r>
          </a:p>
          <a:p>
            <a:pPr marL="0" lvl="1" indent="0" algn="ctr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It should be simple to explain and practical to implement.</a:t>
            </a:r>
            <a:endParaRPr lang="en-US" sz="3200" dirty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897867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 some references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Supreme Court, Cyprus, (March 2007), </a:t>
            </a:r>
            <a:r>
              <a:rPr lang="en-US" sz="2400" dirty="0" err="1"/>
              <a:t>Kitromilis</a:t>
            </a:r>
            <a:r>
              <a:rPr lang="en-US" sz="2400" dirty="0"/>
              <a:t> vs The Republic of Cyprus, No. 3913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Lamprianou</a:t>
            </a:r>
            <a:r>
              <a:rPr lang="en-US" sz="2400" dirty="0"/>
              <a:t>, I. (2009). Comparability of Examination Standards Between Subjects: an International Perspective. </a:t>
            </a:r>
            <a:r>
              <a:rPr lang="en-US" sz="2400" b="1" dirty="0"/>
              <a:t>Oxford Review of Education</a:t>
            </a:r>
            <a:r>
              <a:rPr lang="en-US" sz="2400" dirty="0"/>
              <a:t>, 35 (2), 205-226</a:t>
            </a:r>
            <a:r>
              <a:rPr lang="en-US" sz="24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/>
              <a:t>Lamprianou</a:t>
            </a:r>
            <a:r>
              <a:rPr lang="en-US" sz="2400" dirty="0"/>
              <a:t>, I. (2012). Effects of Forced Policy-Making in High Stakes Examinations: the Case of the Republic of Cyprus. </a:t>
            </a:r>
            <a:r>
              <a:rPr lang="en-US" sz="2400" b="1" dirty="0"/>
              <a:t>Assessment in Education: Principles, Policy &amp; Practice, </a:t>
            </a:r>
            <a:r>
              <a:rPr lang="en-US" sz="2400" dirty="0"/>
              <a:t>19 (1), 27-44</a:t>
            </a:r>
            <a:r>
              <a:rPr lang="en-US" sz="24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/>
              <a:t>Michaelides</a:t>
            </a:r>
            <a:r>
              <a:rPr lang="en-US" sz="2400" dirty="0"/>
              <a:t>, M. P. (2014) Validity considerations ensuing from examinees’ perceptions about high-stakes national examinations in </a:t>
            </a:r>
            <a:r>
              <a:rPr lang="en-US" sz="2400" dirty="0" smtClean="0"/>
              <a:t>Cyprus. </a:t>
            </a:r>
            <a:r>
              <a:rPr lang="en-US" sz="2400" b="1" dirty="0"/>
              <a:t>Assessment in Education: Principles,  Policy &amp; Practice</a:t>
            </a:r>
            <a:r>
              <a:rPr lang="en-US" sz="2400" dirty="0"/>
              <a:t>, 21:4, </a:t>
            </a:r>
            <a:r>
              <a:rPr lang="en-US" sz="2400" dirty="0" smtClean="0"/>
              <a:t>427-441.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291330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just 15 minutes….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l-GR" sz="3200" dirty="0" smtClean="0"/>
              <a:t>"</a:t>
            </a:r>
            <a:r>
              <a:rPr lang="en-US" sz="3200" dirty="0" smtClean="0"/>
              <a:t>Statistical adjustment” in Cyprus high stakes exams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Other evidence around the world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Lessons for English policy</a:t>
            </a:r>
          </a:p>
          <a:p>
            <a:pPr marL="749808" lvl="1" indent="-457200">
              <a:buFont typeface="+mj-lt"/>
              <a:buAutoNum type="arabicPeriod"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224601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adjustment for Comparability purposes in Cyprus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How did it all start?</a:t>
            </a:r>
          </a:p>
          <a:p>
            <a:pPr marL="749808" lvl="1" indent="-457200"/>
            <a:r>
              <a:rPr lang="en-US" sz="2800" i="1" dirty="0" smtClean="0"/>
              <a:t>More than </a:t>
            </a:r>
            <a:r>
              <a:rPr lang="en-US" sz="2800" b="1" i="1" dirty="0" smtClean="0">
                <a:solidFill>
                  <a:srgbClr val="FF0000"/>
                </a:solidFill>
              </a:rPr>
              <a:t>35</a:t>
            </a:r>
            <a:r>
              <a:rPr lang="en-US" sz="2800" i="1" dirty="0" smtClean="0"/>
              <a:t> years of history (around 1980)</a:t>
            </a:r>
          </a:p>
          <a:p>
            <a:pPr marL="749808" lvl="1" indent="-457200"/>
            <a:r>
              <a:rPr lang="en-US" sz="2800" i="1" dirty="0" smtClean="0"/>
              <a:t>More sciences students in the Pedagogical Academy</a:t>
            </a:r>
          </a:p>
          <a:p>
            <a:pPr marL="749808" lvl="1" indent="-457200"/>
            <a:r>
              <a:rPr lang="en-US" sz="2800" i="1" dirty="0" smtClean="0"/>
              <a:t>ETS report </a:t>
            </a:r>
            <a:r>
              <a:rPr lang="en-US" sz="2800" i="1" dirty="0" smtClean="0">
                <a:sym typeface="Wingdings" panose="05000000000000000000" pitchFamily="2" charset="2"/>
              </a:rPr>
              <a:t> </a:t>
            </a:r>
            <a:r>
              <a:rPr lang="en-US" sz="2800" i="1" dirty="0" smtClean="0"/>
              <a:t>statistical adjustment</a:t>
            </a:r>
          </a:p>
          <a:p>
            <a:pPr marL="292608" lvl="1" indent="0">
              <a:buNone/>
            </a:pPr>
            <a:r>
              <a:rPr lang="en-US" sz="2800" i="1" dirty="0" smtClean="0"/>
              <a:t/>
            </a:r>
            <a:br>
              <a:rPr lang="en-US" sz="2800" i="1" dirty="0" smtClean="0"/>
            </a:br>
            <a:endParaRPr lang="en-US" sz="2800" i="1" dirty="0" smtClean="0"/>
          </a:p>
        </p:txBody>
      </p:sp>
    </p:spTree>
    <p:extLst>
      <p:ext uri="{BB962C8B-B14F-4D97-AF65-F5344CB8AC3E}">
        <p14:creationId xmlns:p14="http://schemas.microsoft.com/office/powerpoint/2010/main" val="155118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adjustment for Comparability purposes in Cyprus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How did it all start?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An ecosystem of problems: Social, Political and Financial dimensions </a:t>
            </a:r>
            <a:r>
              <a:rPr lang="en-US" sz="2800" dirty="0" smtClean="0"/>
              <a:t>(see </a:t>
            </a:r>
            <a:r>
              <a:rPr lang="en-US" sz="2800" dirty="0" err="1" smtClean="0"/>
              <a:t>Lamprianou</a:t>
            </a:r>
            <a:r>
              <a:rPr lang="en-US" sz="2800" dirty="0" smtClean="0"/>
              <a:t>, 2009, 2012)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i="1" dirty="0" smtClean="0"/>
              <a:t>Heated discussions in the Parliament &amp; Horror stories in the Press</a:t>
            </a:r>
            <a:br>
              <a:rPr lang="en-US" sz="3200" i="1" dirty="0" smtClean="0"/>
            </a:br>
            <a:r>
              <a:rPr lang="en-US" sz="3200" i="1" dirty="0" smtClean="0"/>
              <a:t/>
            </a:r>
            <a:br>
              <a:rPr lang="en-US" sz="3200" i="1" dirty="0" smtClean="0"/>
            </a:br>
            <a:r>
              <a:rPr lang="en-US" sz="3200" i="1" dirty="0" smtClean="0"/>
              <a:t>Teacher Unions lobbied to maintain their “clients”</a:t>
            </a:r>
          </a:p>
        </p:txBody>
      </p:sp>
    </p:spTree>
    <p:extLst>
      <p:ext uri="{BB962C8B-B14F-4D97-AF65-F5344CB8AC3E}">
        <p14:creationId xmlns:p14="http://schemas.microsoft.com/office/powerpoint/2010/main" val="260390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43697"/>
          </a:xfrm>
        </p:spPr>
        <p:txBody>
          <a:bodyPr>
            <a:normAutofit/>
          </a:bodyPr>
          <a:lstStyle/>
          <a:p>
            <a:r>
              <a:rPr lang="el-GR" sz="4400" dirty="0" smtClean="0"/>
              <a:t>% </a:t>
            </a:r>
            <a:r>
              <a:rPr lang="en-US" sz="4400" dirty="0" smtClean="0"/>
              <a:t>of students examined (Latin and Biology)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endParaRPr lang="en-US" sz="2800" i="1" dirty="0" smtClean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013450"/>
              </p:ext>
            </p:extLst>
          </p:nvPr>
        </p:nvGraphicFramePr>
        <p:xfrm>
          <a:off x="1667272" y="1130300"/>
          <a:ext cx="9140428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1172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551069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% of students (per school) taking </a:t>
            </a:r>
            <a:r>
              <a:rPr lang="en-US" sz="3600" i="1" dirty="0" smtClean="0"/>
              <a:t>advanced mathematics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endParaRPr lang="en-US" sz="2800" i="1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" y="1011981"/>
            <a:ext cx="9427686" cy="5189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12"/>
          <p:cNvSpPr txBox="1">
            <a:spLocks noChangeArrowheads="1"/>
          </p:cNvSpPr>
          <p:nvPr/>
        </p:nvSpPr>
        <p:spPr bwMode="auto">
          <a:xfrm>
            <a:off x="1943100" y="3857414"/>
            <a:ext cx="17446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l-GR" sz="2800" b="1" dirty="0">
                <a:solidFill>
                  <a:srgbClr val="FFFF00"/>
                </a:solidFill>
              </a:rPr>
              <a:t>50%-60%</a:t>
            </a:r>
            <a:endParaRPr lang="el-GR" altLang="el-GR" sz="2800" b="1" dirty="0">
              <a:solidFill>
                <a:srgbClr val="FFFF00"/>
              </a:solidFill>
            </a:endParaRPr>
          </a:p>
        </p:txBody>
      </p:sp>
      <p:sp>
        <p:nvSpPr>
          <p:cNvPr id="8" name="TextBox 13"/>
          <p:cNvSpPr txBox="1">
            <a:spLocks noChangeArrowheads="1"/>
          </p:cNvSpPr>
          <p:nvPr/>
        </p:nvSpPr>
        <p:spPr bwMode="auto">
          <a:xfrm>
            <a:off x="4066460" y="4266989"/>
            <a:ext cx="17446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l-GR" sz="2800" b="1" dirty="0">
                <a:solidFill>
                  <a:srgbClr val="FFFF00"/>
                </a:solidFill>
              </a:rPr>
              <a:t>38%-61%</a:t>
            </a:r>
            <a:endParaRPr lang="el-GR" altLang="el-GR" sz="2800" b="1" dirty="0">
              <a:solidFill>
                <a:srgbClr val="FFFF00"/>
              </a:solidFill>
            </a:endParaRPr>
          </a:p>
        </p:txBody>
      </p:sp>
      <p:sp>
        <p:nvSpPr>
          <p:cNvPr id="9" name="TextBox 16"/>
          <p:cNvSpPr txBox="1">
            <a:spLocks noChangeArrowheads="1"/>
          </p:cNvSpPr>
          <p:nvPr/>
        </p:nvSpPr>
        <p:spPr bwMode="auto">
          <a:xfrm>
            <a:off x="5811123" y="1381375"/>
            <a:ext cx="17430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l-GR" sz="2800" b="1" dirty="0">
                <a:solidFill>
                  <a:srgbClr val="FFFF00"/>
                </a:solidFill>
              </a:rPr>
              <a:t>60%-70%</a:t>
            </a:r>
            <a:endParaRPr lang="el-GR" altLang="el-GR" sz="2800" b="1" dirty="0">
              <a:solidFill>
                <a:srgbClr val="FFFF00"/>
              </a:solidFill>
            </a:endParaRPr>
          </a:p>
        </p:txBody>
      </p:sp>
      <p:sp>
        <p:nvSpPr>
          <p:cNvPr id="10" name="TextBox 15"/>
          <p:cNvSpPr txBox="1">
            <a:spLocks noChangeArrowheads="1"/>
          </p:cNvSpPr>
          <p:nvPr/>
        </p:nvSpPr>
        <p:spPr bwMode="auto">
          <a:xfrm>
            <a:off x="8755063" y="2200800"/>
            <a:ext cx="99097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l-GR" sz="2800" b="1" dirty="0" smtClean="0">
                <a:solidFill>
                  <a:srgbClr val="FFFF00"/>
                </a:solidFill>
              </a:rPr>
              <a:t>~47</a:t>
            </a:r>
            <a:r>
              <a:rPr lang="en-US" altLang="el-GR" sz="2800" b="1" dirty="0">
                <a:solidFill>
                  <a:srgbClr val="FFFF00"/>
                </a:solidFill>
              </a:rPr>
              <a:t>%</a:t>
            </a:r>
            <a:endParaRPr lang="el-GR" altLang="el-GR" sz="2800" b="1" dirty="0">
              <a:solidFill>
                <a:srgbClr val="FFFF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15316" y="4087148"/>
            <a:ext cx="1009650" cy="211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57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Comparability of subjects in Cyprus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How did all start? 25 years of history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An ecosystem of problems </a:t>
            </a:r>
            <a:endParaRPr lang="en-US" sz="3200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A 5-year Legal Battle</a:t>
            </a:r>
            <a:endParaRPr lang="en-US" sz="2800" dirty="0" smtClean="0"/>
          </a:p>
          <a:p>
            <a:pPr marL="749808" lvl="1" indent="-457200"/>
            <a:r>
              <a:rPr lang="en-US" sz="2800" dirty="0" smtClean="0">
                <a:sym typeface="Wingdings" panose="05000000000000000000" pitchFamily="2" charset="2"/>
              </a:rPr>
              <a:t>The law to be declared unconstitutional (2002  2007)</a:t>
            </a:r>
          </a:p>
          <a:p>
            <a:pPr marL="749808" lvl="1" indent="-457200"/>
            <a:r>
              <a:rPr lang="en-US" sz="2800" dirty="0" smtClean="0">
                <a:sym typeface="Wingdings" panose="05000000000000000000" pitchFamily="2" charset="2"/>
              </a:rPr>
              <a:t>The Supreme Court rejected the claim</a:t>
            </a:r>
          </a:p>
          <a:p>
            <a:pPr marL="1115568" lvl="3" indent="-457200"/>
            <a:endParaRPr lang="en-US" sz="2400" dirty="0" smtClean="0">
              <a:sym typeface="Wingdings" panose="05000000000000000000" pitchFamily="2" charset="2"/>
            </a:endParaRPr>
          </a:p>
          <a:p>
            <a:pPr marL="749808" lvl="1" indent="-457200"/>
            <a:endParaRPr lang="en-US" sz="2800" dirty="0" smtClean="0"/>
          </a:p>
          <a:p>
            <a:pPr marL="749808" lvl="1" indent="-457200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69094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Comparability of subjects in Cyprus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How did all start? 25 years of history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Social </a:t>
            </a: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and Political </a:t>
            </a:r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dimensions of the problem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The </a:t>
            </a: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5-year Battle at the Supreme </a:t>
            </a:r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Court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Public trust and the social contract</a:t>
            </a:r>
          </a:p>
          <a:p>
            <a:pPr marL="749808" lvl="1" indent="-457200"/>
            <a:r>
              <a:rPr lang="en-US" sz="2800" dirty="0" smtClean="0"/>
              <a:t>Students do not understand scaling but consider it necessary (</a:t>
            </a:r>
            <a:r>
              <a:rPr lang="en-US" sz="2800" dirty="0" err="1" smtClean="0"/>
              <a:t>Michaelides</a:t>
            </a:r>
            <a:r>
              <a:rPr lang="en-US" sz="2800" dirty="0"/>
              <a:t>, 2014)</a:t>
            </a:r>
          </a:p>
          <a:p>
            <a:pPr marL="749808" lvl="1" indent="-457200"/>
            <a:r>
              <a:rPr lang="en-US" sz="2800" dirty="0" smtClean="0"/>
              <a:t>Web </a:t>
            </a:r>
            <a:r>
              <a:rPr lang="en-US" sz="2800" dirty="0"/>
              <a:t>sites with misleading information: multiple levels of </a:t>
            </a:r>
            <a:r>
              <a:rPr lang="en-US" sz="2800" dirty="0" smtClean="0"/>
              <a:t>interpretation</a:t>
            </a:r>
          </a:p>
          <a:p>
            <a:pPr marL="749808" lvl="1" indent="-457200"/>
            <a:r>
              <a:rPr lang="en-US" sz="2800" dirty="0" smtClean="0"/>
              <a:t>35 years later, many people try to find a way to abolish it</a:t>
            </a:r>
          </a:p>
        </p:txBody>
      </p:sp>
    </p:spTree>
    <p:extLst>
      <p:ext uri="{BB962C8B-B14F-4D97-AF65-F5344CB8AC3E}">
        <p14:creationId xmlns:p14="http://schemas.microsoft.com/office/powerpoint/2010/main" val="26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just 15 minutes….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“Statistical adjustment” in Cyprus high stakes exams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Other evidence around the world</a:t>
            </a:r>
          </a:p>
          <a:p>
            <a:pPr marL="749808" lvl="1" indent="-457200"/>
            <a:r>
              <a:rPr lang="en-US" sz="3000" dirty="0"/>
              <a:t>People try to work the system </a:t>
            </a:r>
            <a:r>
              <a:rPr lang="en-US" sz="2600" dirty="0"/>
              <a:t>(</a:t>
            </a:r>
            <a:r>
              <a:rPr lang="en-US" sz="2600" dirty="0" smtClean="0"/>
              <a:t>Australian </a:t>
            </a:r>
            <a:r>
              <a:rPr lang="en-US" sz="2600" dirty="0"/>
              <a:t>Univ. Admissions Centre)</a:t>
            </a:r>
          </a:p>
          <a:p>
            <a:pPr marL="749808" lvl="1" indent="-457200"/>
            <a:r>
              <a:rPr lang="en-US" sz="3000" dirty="0" smtClean="0"/>
              <a:t>Violations of constitution </a:t>
            </a:r>
            <a:r>
              <a:rPr lang="en-US" sz="2600" dirty="0" smtClean="0"/>
              <a:t>(Fiji </a:t>
            </a:r>
            <a:r>
              <a:rPr lang="en-US" sz="2600" dirty="0"/>
              <a:t>Islands)</a:t>
            </a:r>
          </a:p>
          <a:p>
            <a:pPr marL="749808" lvl="1" indent="-457200"/>
            <a:r>
              <a:rPr lang="en-US" sz="3000" dirty="0" smtClean="0"/>
              <a:t>Heated politics and resignations </a:t>
            </a:r>
            <a:r>
              <a:rPr lang="en-US" sz="2600" dirty="0"/>
              <a:t>(New Zealand)</a:t>
            </a:r>
          </a:p>
          <a:p>
            <a:pPr marL="749808" lvl="1" indent="-457200"/>
            <a:r>
              <a:rPr lang="en-US" sz="3000" dirty="0" smtClean="0"/>
              <a:t>Improvements </a:t>
            </a:r>
            <a:r>
              <a:rPr lang="en-US" sz="3000" dirty="0"/>
              <a:t>to existing methods are investigated </a:t>
            </a:r>
            <a:r>
              <a:rPr lang="en-US" sz="2600" dirty="0"/>
              <a:t>(e.g. Tertiary Institutions Service Centre, Western Australia)</a:t>
            </a:r>
            <a:endParaRPr lang="en-US" sz="3000" dirty="0"/>
          </a:p>
          <a:p>
            <a:pPr marL="749808" lvl="1" indent="-457200">
              <a:buFont typeface="+mj-lt"/>
              <a:buAutoNum type="arabicPeriod"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3439557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1101</TotalTime>
  <Words>527</Words>
  <Application>Microsoft Office PowerPoint</Application>
  <PresentationFormat>Widescreen</PresentationFormat>
  <Paragraphs>68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Calibri Light</vt:lpstr>
      <vt:lpstr>Wingdings</vt:lpstr>
      <vt:lpstr>Retrospect</vt:lpstr>
      <vt:lpstr>Comparability of Subjects: Lessons from Abroad</vt:lpstr>
      <vt:lpstr>In just 15 minutes….</vt:lpstr>
      <vt:lpstr>Statistical adjustment for Comparability purposes in Cyprus</vt:lpstr>
      <vt:lpstr>Statistical adjustment for Comparability purposes in Cyprus</vt:lpstr>
      <vt:lpstr>% of students examined (Latin and Biology)</vt:lpstr>
      <vt:lpstr>% of students (per school) taking advanced mathematics</vt:lpstr>
      <vt:lpstr>Comparability of subjects in Cyprus</vt:lpstr>
      <vt:lpstr>Comparability of subjects in Cyprus</vt:lpstr>
      <vt:lpstr>In just 15 minutes….</vt:lpstr>
      <vt:lpstr>In just 15 minutes….</vt:lpstr>
      <vt:lpstr>In just 15 minutes….</vt:lpstr>
      <vt:lpstr>… some 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Comparability of Subjects: Lessons from Abroad</dc:title>
  <dc:creator>Iasonas Iasonas</dc:creator>
  <cp:lastModifiedBy>Iasonas Iasonas</cp:lastModifiedBy>
  <cp:revision>68</cp:revision>
  <dcterms:created xsi:type="dcterms:W3CDTF">2016-01-27T17:21:43Z</dcterms:created>
  <dcterms:modified xsi:type="dcterms:W3CDTF">2016-02-03T08:19:10Z</dcterms:modified>
</cp:coreProperties>
</file>