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1"/>
  </p:notesMasterIdLst>
  <p:sldIdLst>
    <p:sldId id="275" r:id="rId3"/>
    <p:sldId id="278" r:id="rId4"/>
    <p:sldId id="289" r:id="rId5"/>
    <p:sldId id="268" r:id="rId6"/>
    <p:sldId id="279" r:id="rId7"/>
    <p:sldId id="269" r:id="rId8"/>
    <p:sldId id="280" r:id="rId9"/>
    <p:sldId id="282" r:id="rId10"/>
    <p:sldId id="283" r:id="rId11"/>
    <p:sldId id="285" r:id="rId12"/>
    <p:sldId id="284" r:id="rId13"/>
    <p:sldId id="286" r:id="rId14"/>
    <p:sldId id="287" r:id="rId15"/>
    <p:sldId id="288" r:id="rId16"/>
    <p:sldId id="291" r:id="rId17"/>
    <p:sldId id="262" r:id="rId18"/>
    <p:sldId id="263" r:id="rId19"/>
    <p:sldId id="281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ra" initials="IWG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73F65"/>
    <a:srgbClr val="676A7F"/>
    <a:srgbClr val="7A2851"/>
    <a:srgbClr val="0099CC"/>
    <a:srgbClr val="417B85"/>
    <a:srgbClr val="676381"/>
    <a:srgbClr val="5B5771"/>
    <a:srgbClr val="545272"/>
    <a:srgbClr val="386B7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46" d="100"/>
          <a:sy n="46" d="100"/>
        </p:scale>
        <p:origin x="-522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BAC69B-FD03-4D13-989E-6EAD3D73BAB3}" type="doc">
      <dgm:prSet loTypeId="urn:microsoft.com/office/officeart/2005/8/layout/venn1" loCatId="relationship" qsTypeId="urn:microsoft.com/office/officeart/2005/8/quickstyle/simple5" qsCatId="simple" csTypeId="urn:microsoft.com/office/officeart/2005/8/colors/colorful1#1" csCatId="colorful" phldr="1"/>
      <dgm:spPr/>
    </dgm:pt>
    <dgm:pt modelId="{68588690-E543-4316-B08C-61F427802C06}">
      <dgm:prSet phldrT="[Text]" custT="1"/>
      <dgm:spPr/>
      <dgm:t>
        <a:bodyPr anchor="ctr" anchorCtr="0"/>
        <a:lstStyle/>
        <a:p>
          <a:r>
            <a:rPr lang="en-IE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Gender- </a:t>
          </a:r>
        </a:p>
        <a:p>
          <a:r>
            <a:rPr lang="en-IE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based </a:t>
          </a:r>
        </a:p>
        <a:p>
          <a:r>
            <a:rPr lang="en-IE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violence </a:t>
          </a:r>
          <a:endParaRPr lang="nl-NL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A9ADE1-F932-4D19-ADB3-6B785B5578BB}" type="parTrans" cxnId="{0949137F-4CE1-4D30-A017-887001148CB8}">
      <dgm:prSet/>
      <dgm:spPr/>
      <dgm:t>
        <a:bodyPr/>
        <a:lstStyle/>
        <a:p>
          <a:endParaRPr lang="nl-NL"/>
        </a:p>
      </dgm:t>
    </dgm:pt>
    <dgm:pt modelId="{D2B5F964-7877-4B32-AB7F-CFE043FC5B9C}" type="sibTrans" cxnId="{0949137F-4CE1-4D30-A017-887001148CB8}">
      <dgm:prSet/>
      <dgm:spPr/>
      <dgm:t>
        <a:bodyPr/>
        <a:lstStyle/>
        <a:p>
          <a:endParaRPr lang="nl-NL"/>
        </a:p>
      </dgm:t>
    </dgm:pt>
    <dgm:pt modelId="{A13FCF56-8B32-4CB0-825B-3C5A19EF8D82}">
      <dgm:prSet phldrT="[Text]" custT="1"/>
      <dgm:spPr/>
      <dgm:t>
        <a:bodyPr anchor="ctr" anchorCtr="0"/>
        <a:lstStyle/>
        <a:p>
          <a:endParaRPr lang="nl-NL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87648D-1408-496B-88E2-E791510010B5}" type="parTrans" cxnId="{6DE63067-21D7-4870-9EC8-C4A6A6BA3FC3}">
      <dgm:prSet/>
      <dgm:spPr/>
      <dgm:t>
        <a:bodyPr/>
        <a:lstStyle/>
        <a:p>
          <a:endParaRPr lang="nl-NL"/>
        </a:p>
      </dgm:t>
    </dgm:pt>
    <dgm:pt modelId="{10CD9FE1-9147-41DE-9E49-46F70DA2CD2E}" type="sibTrans" cxnId="{6DE63067-21D7-4870-9EC8-C4A6A6BA3FC3}">
      <dgm:prSet/>
      <dgm:spPr/>
      <dgm:t>
        <a:bodyPr/>
        <a:lstStyle/>
        <a:p>
          <a:endParaRPr lang="nl-NL"/>
        </a:p>
      </dgm:t>
    </dgm:pt>
    <dgm:pt modelId="{3F4209CD-2425-4827-B2EB-7D03CBD1119E}">
      <dgm:prSet phldrT="[Text]" custT="1"/>
      <dgm:spPr/>
      <dgm:t>
        <a:bodyPr/>
        <a:lstStyle/>
        <a:p>
          <a:pPr algn="ctr"/>
          <a:r>
            <a:rPr lang="en-IE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Sexual violence</a:t>
          </a:r>
          <a:endParaRPr lang="nl-NL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53AB27-6759-4047-92A3-73EE622AD66A}" type="parTrans" cxnId="{49F42F2E-DCB9-4595-B55C-BE5010695B3D}">
      <dgm:prSet/>
      <dgm:spPr/>
      <dgm:t>
        <a:bodyPr/>
        <a:lstStyle/>
        <a:p>
          <a:endParaRPr lang="nl-NL"/>
        </a:p>
      </dgm:t>
    </dgm:pt>
    <dgm:pt modelId="{F1CFC660-A9BC-4693-B87E-BA417E142617}" type="sibTrans" cxnId="{49F42F2E-DCB9-4595-B55C-BE5010695B3D}">
      <dgm:prSet/>
      <dgm:spPr/>
      <dgm:t>
        <a:bodyPr/>
        <a:lstStyle/>
        <a:p>
          <a:endParaRPr lang="nl-NL"/>
        </a:p>
      </dgm:t>
    </dgm:pt>
    <dgm:pt modelId="{46DF2AC8-15FA-48BD-992E-79D9DA5621FB}" type="pres">
      <dgm:prSet presAssocID="{3EBAC69B-FD03-4D13-989E-6EAD3D73BAB3}" presName="compositeShape" presStyleCnt="0">
        <dgm:presLayoutVars>
          <dgm:chMax val="7"/>
          <dgm:dir/>
          <dgm:resizeHandles val="exact"/>
        </dgm:presLayoutVars>
      </dgm:prSet>
      <dgm:spPr/>
    </dgm:pt>
    <dgm:pt modelId="{49066AD9-C47C-4D51-A7F3-E6FBAEF01813}" type="pres">
      <dgm:prSet presAssocID="{68588690-E543-4316-B08C-61F427802C06}" presName="circ1" presStyleLbl="vennNode1" presStyleIdx="0" presStyleCnt="2" custScaleX="112103" custScaleY="99595" custLinFactNeighborX="46060" custLinFactNeighborY="0"/>
      <dgm:spPr/>
      <dgm:t>
        <a:bodyPr/>
        <a:lstStyle/>
        <a:p>
          <a:endParaRPr lang="nl-NL"/>
        </a:p>
      </dgm:t>
    </dgm:pt>
    <dgm:pt modelId="{244E09A4-EC37-4C5E-AEF5-BAF674AEA3E7}" type="pres">
      <dgm:prSet presAssocID="{68588690-E543-4316-B08C-61F427802C0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8C8E75C-B1BF-4CFE-AED5-A1A9CAB5471F}" type="pres">
      <dgm:prSet presAssocID="{3F4209CD-2425-4827-B2EB-7D03CBD1119E}" presName="circ2" presStyleLbl="vennNode1" presStyleIdx="1" presStyleCnt="2" custScaleX="55935" custScaleY="54460" custLinFactNeighborX="1069" custLinFactNeighborY="-5541"/>
      <dgm:spPr/>
      <dgm:t>
        <a:bodyPr/>
        <a:lstStyle/>
        <a:p>
          <a:endParaRPr lang="nl-NL"/>
        </a:p>
      </dgm:t>
    </dgm:pt>
    <dgm:pt modelId="{7531C8AD-C9BB-4658-B2CB-FC7AD4468C9D}" type="pres">
      <dgm:prSet presAssocID="{3F4209CD-2425-4827-B2EB-7D03CBD1119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B5C02A16-DE75-4E36-B72B-0C895E3B8C13}" type="presOf" srcId="{68588690-E543-4316-B08C-61F427802C06}" destId="{244E09A4-EC37-4C5E-AEF5-BAF674AEA3E7}" srcOrd="1" destOrd="0" presId="urn:microsoft.com/office/officeart/2005/8/layout/venn1"/>
    <dgm:cxn modelId="{0949137F-4CE1-4D30-A017-887001148CB8}" srcId="{3EBAC69B-FD03-4D13-989E-6EAD3D73BAB3}" destId="{68588690-E543-4316-B08C-61F427802C06}" srcOrd="0" destOrd="0" parTransId="{DEA9ADE1-F932-4D19-ADB3-6B785B5578BB}" sibTransId="{D2B5F964-7877-4B32-AB7F-CFE043FC5B9C}"/>
    <dgm:cxn modelId="{FEBC58E5-861B-4BD9-A27C-8DBBEEFE9DBB}" type="presOf" srcId="{3F4209CD-2425-4827-B2EB-7D03CBD1119E}" destId="{7531C8AD-C9BB-4658-B2CB-FC7AD4468C9D}" srcOrd="1" destOrd="0" presId="urn:microsoft.com/office/officeart/2005/8/layout/venn1"/>
    <dgm:cxn modelId="{286FDC8F-1DDF-4471-941F-DB18EEF9F918}" type="presOf" srcId="{3F4209CD-2425-4827-B2EB-7D03CBD1119E}" destId="{58C8E75C-B1BF-4CFE-AED5-A1A9CAB5471F}" srcOrd="0" destOrd="0" presId="urn:microsoft.com/office/officeart/2005/8/layout/venn1"/>
    <dgm:cxn modelId="{49F42F2E-DCB9-4595-B55C-BE5010695B3D}" srcId="{3EBAC69B-FD03-4D13-989E-6EAD3D73BAB3}" destId="{3F4209CD-2425-4827-B2EB-7D03CBD1119E}" srcOrd="1" destOrd="0" parTransId="{9353AB27-6759-4047-92A3-73EE622AD66A}" sibTransId="{F1CFC660-A9BC-4693-B87E-BA417E142617}"/>
    <dgm:cxn modelId="{32023AED-12C1-4360-A595-7930F065FC42}" type="presOf" srcId="{3EBAC69B-FD03-4D13-989E-6EAD3D73BAB3}" destId="{46DF2AC8-15FA-48BD-992E-79D9DA5621FB}" srcOrd="0" destOrd="0" presId="urn:microsoft.com/office/officeart/2005/8/layout/venn1"/>
    <dgm:cxn modelId="{5F8169B1-709C-4A3A-A0DB-DF061B33BCEA}" type="presOf" srcId="{A13FCF56-8B32-4CB0-825B-3C5A19EF8D82}" destId="{244E09A4-EC37-4C5E-AEF5-BAF674AEA3E7}" srcOrd="1" destOrd="1" presId="urn:microsoft.com/office/officeart/2005/8/layout/venn1"/>
    <dgm:cxn modelId="{D07024E0-6BC1-487D-BF91-5FC05452C0B6}" type="presOf" srcId="{68588690-E543-4316-B08C-61F427802C06}" destId="{49066AD9-C47C-4D51-A7F3-E6FBAEF01813}" srcOrd="0" destOrd="0" presId="urn:microsoft.com/office/officeart/2005/8/layout/venn1"/>
    <dgm:cxn modelId="{24A20BD8-8A4A-42C6-B90A-1B50A586CEFF}" type="presOf" srcId="{A13FCF56-8B32-4CB0-825B-3C5A19EF8D82}" destId="{49066AD9-C47C-4D51-A7F3-E6FBAEF01813}" srcOrd="0" destOrd="1" presId="urn:microsoft.com/office/officeart/2005/8/layout/venn1"/>
    <dgm:cxn modelId="{6DE63067-21D7-4870-9EC8-C4A6A6BA3FC3}" srcId="{68588690-E543-4316-B08C-61F427802C06}" destId="{A13FCF56-8B32-4CB0-825B-3C5A19EF8D82}" srcOrd="0" destOrd="0" parTransId="{0E87648D-1408-496B-88E2-E791510010B5}" sibTransId="{10CD9FE1-9147-41DE-9E49-46F70DA2CD2E}"/>
    <dgm:cxn modelId="{675A279F-3664-430B-AA9D-A0D52DE6AD61}" type="presParOf" srcId="{46DF2AC8-15FA-48BD-992E-79D9DA5621FB}" destId="{49066AD9-C47C-4D51-A7F3-E6FBAEF01813}" srcOrd="0" destOrd="0" presId="urn:microsoft.com/office/officeart/2005/8/layout/venn1"/>
    <dgm:cxn modelId="{5917685D-FF0E-46DF-9519-B1942DEE22F4}" type="presParOf" srcId="{46DF2AC8-15FA-48BD-992E-79D9DA5621FB}" destId="{244E09A4-EC37-4C5E-AEF5-BAF674AEA3E7}" srcOrd="1" destOrd="0" presId="urn:microsoft.com/office/officeart/2005/8/layout/venn1"/>
    <dgm:cxn modelId="{FE723FA1-9A60-4D94-BD1C-1673C4B4C1F7}" type="presParOf" srcId="{46DF2AC8-15FA-48BD-992E-79D9DA5621FB}" destId="{58C8E75C-B1BF-4CFE-AED5-A1A9CAB5471F}" srcOrd="2" destOrd="0" presId="urn:microsoft.com/office/officeart/2005/8/layout/venn1"/>
    <dgm:cxn modelId="{417837C6-B986-4DAE-B63C-147EE5FD5539}" type="presParOf" srcId="{46DF2AC8-15FA-48BD-992E-79D9DA5621FB}" destId="{7531C8AD-C9BB-4658-B2CB-FC7AD4468C9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BAC69B-FD03-4D13-989E-6EAD3D73BAB3}" type="doc">
      <dgm:prSet loTypeId="urn:microsoft.com/office/officeart/2005/8/layout/venn1" loCatId="relationship" qsTypeId="urn:microsoft.com/office/officeart/2005/8/quickstyle/simple5" qsCatId="simple" csTypeId="urn:microsoft.com/office/officeart/2005/8/colors/colorful1#2" csCatId="colorful" phldr="1"/>
      <dgm:spPr/>
    </dgm:pt>
    <dgm:pt modelId="{68588690-E543-4316-B08C-61F427802C06}">
      <dgm:prSet phldrT="[Text]" custT="1"/>
      <dgm:spPr/>
      <dgm:t>
        <a:bodyPr anchor="ctr" anchorCtr="0"/>
        <a:lstStyle/>
        <a:p>
          <a:r>
            <a:rPr lang="en-IE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Gender- </a:t>
          </a:r>
        </a:p>
        <a:p>
          <a:r>
            <a:rPr lang="en-IE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based </a:t>
          </a:r>
        </a:p>
        <a:p>
          <a:r>
            <a:rPr lang="en-IE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violence </a:t>
          </a:r>
          <a:endParaRPr lang="nl-NL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A9ADE1-F932-4D19-ADB3-6B785B5578BB}" type="parTrans" cxnId="{0949137F-4CE1-4D30-A017-887001148CB8}">
      <dgm:prSet/>
      <dgm:spPr/>
      <dgm:t>
        <a:bodyPr/>
        <a:lstStyle/>
        <a:p>
          <a:endParaRPr lang="nl-NL"/>
        </a:p>
      </dgm:t>
    </dgm:pt>
    <dgm:pt modelId="{D2B5F964-7877-4B32-AB7F-CFE043FC5B9C}" type="sibTrans" cxnId="{0949137F-4CE1-4D30-A017-887001148CB8}">
      <dgm:prSet/>
      <dgm:spPr/>
      <dgm:t>
        <a:bodyPr/>
        <a:lstStyle/>
        <a:p>
          <a:endParaRPr lang="nl-NL"/>
        </a:p>
      </dgm:t>
    </dgm:pt>
    <dgm:pt modelId="{A13FCF56-8B32-4CB0-825B-3C5A19EF8D82}">
      <dgm:prSet phldrT="[Text]" custT="1"/>
      <dgm:spPr/>
      <dgm:t>
        <a:bodyPr anchor="ctr" anchorCtr="0"/>
        <a:lstStyle/>
        <a:p>
          <a:endParaRPr lang="nl-NL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87648D-1408-496B-88E2-E791510010B5}" type="parTrans" cxnId="{6DE63067-21D7-4870-9EC8-C4A6A6BA3FC3}">
      <dgm:prSet/>
      <dgm:spPr/>
      <dgm:t>
        <a:bodyPr/>
        <a:lstStyle/>
        <a:p>
          <a:endParaRPr lang="nl-NL"/>
        </a:p>
      </dgm:t>
    </dgm:pt>
    <dgm:pt modelId="{10CD9FE1-9147-41DE-9E49-46F70DA2CD2E}" type="sibTrans" cxnId="{6DE63067-21D7-4870-9EC8-C4A6A6BA3FC3}">
      <dgm:prSet/>
      <dgm:spPr/>
      <dgm:t>
        <a:bodyPr/>
        <a:lstStyle/>
        <a:p>
          <a:endParaRPr lang="nl-NL"/>
        </a:p>
      </dgm:t>
    </dgm:pt>
    <dgm:pt modelId="{3F4209CD-2425-4827-B2EB-7D03CBD1119E}">
      <dgm:prSet phldrT="[Text]" custT="1"/>
      <dgm:spPr/>
      <dgm:t>
        <a:bodyPr/>
        <a:lstStyle/>
        <a:p>
          <a:pPr algn="ctr"/>
          <a:r>
            <a:rPr lang="en-IE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Sexual violence</a:t>
          </a:r>
          <a:endParaRPr lang="nl-NL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53AB27-6759-4047-92A3-73EE622AD66A}" type="parTrans" cxnId="{49F42F2E-DCB9-4595-B55C-BE5010695B3D}">
      <dgm:prSet/>
      <dgm:spPr/>
      <dgm:t>
        <a:bodyPr/>
        <a:lstStyle/>
        <a:p>
          <a:endParaRPr lang="nl-NL"/>
        </a:p>
      </dgm:t>
    </dgm:pt>
    <dgm:pt modelId="{F1CFC660-A9BC-4693-B87E-BA417E142617}" type="sibTrans" cxnId="{49F42F2E-DCB9-4595-B55C-BE5010695B3D}">
      <dgm:prSet/>
      <dgm:spPr/>
      <dgm:t>
        <a:bodyPr/>
        <a:lstStyle/>
        <a:p>
          <a:endParaRPr lang="nl-NL"/>
        </a:p>
      </dgm:t>
    </dgm:pt>
    <dgm:pt modelId="{46DF2AC8-15FA-48BD-992E-79D9DA5621FB}" type="pres">
      <dgm:prSet presAssocID="{3EBAC69B-FD03-4D13-989E-6EAD3D73BAB3}" presName="compositeShape" presStyleCnt="0">
        <dgm:presLayoutVars>
          <dgm:chMax val="7"/>
          <dgm:dir/>
          <dgm:resizeHandles val="exact"/>
        </dgm:presLayoutVars>
      </dgm:prSet>
      <dgm:spPr/>
    </dgm:pt>
    <dgm:pt modelId="{49066AD9-C47C-4D51-A7F3-E6FBAEF01813}" type="pres">
      <dgm:prSet presAssocID="{68588690-E543-4316-B08C-61F427802C06}" presName="circ1" presStyleLbl="vennNode1" presStyleIdx="0" presStyleCnt="2" custScaleX="112103" custScaleY="99595" custLinFactNeighborX="46060" custLinFactNeighborY="0"/>
      <dgm:spPr/>
      <dgm:t>
        <a:bodyPr/>
        <a:lstStyle/>
        <a:p>
          <a:endParaRPr lang="nl-NL"/>
        </a:p>
      </dgm:t>
    </dgm:pt>
    <dgm:pt modelId="{244E09A4-EC37-4C5E-AEF5-BAF674AEA3E7}" type="pres">
      <dgm:prSet presAssocID="{68588690-E543-4316-B08C-61F427802C0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8C8E75C-B1BF-4CFE-AED5-A1A9CAB5471F}" type="pres">
      <dgm:prSet presAssocID="{3F4209CD-2425-4827-B2EB-7D03CBD1119E}" presName="circ2" presStyleLbl="vennNode1" presStyleIdx="1" presStyleCnt="2" custScaleX="55935" custScaleY="54460" custLinFactNeighborX="1069" custLinFactNeighborY="-5541"/>
      <dgm:spPr/>
      <dgm:t>
        <a:bodyPr/>
        <a:lstStyle/>
        <a:p>
          <a:endParaRPr lang="nl-NL"/>
        </a:p>
      </dgm:t>
    </dgm:pt>
    <dgm:pt modelId="{7531C8AD-C9BB-4658-B2CB-FC7AD4468C9D}" type="pres">
      <dgm:prSet presAssocID="{3F4209CD-2425-4827-B2EB-7D03CBD1119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2D63C0F0-8112-40A6-A475-AA4D52BA937E}" type="presOf" srcId="{A13FCF56-8B32-4CB0-825B-3C5A19EF8D82}" destId="{49066AD9-C47C-4D51-A7F3-E6FBAEF01813}" srcOrd="0" destOrd="1" presId="urn:microsoft.com/office/officeart/2005/8/layout/venn1"/>
    <dgm:cxn modelId="{0949137F-4CE1-4D30-A017-887001148CB8}" srcId="{3EBAC69B-FD03-4D13-989E-6EAD3D73BAB3}" destId="{68588690-E543-4316-B08C-61F427802C06}" srcOrd="0" destOrd="0" parTransId="{DEA9ADE1-F932-4D19-ADB3-6B785B5578BB}" sibTransId="{D2B5F964-7877-4B32-AB7F-CFE043FC5B9C}"/>
    <dgm:cxn modelId="{2B37984F-F3C5-4AA9-92B9-8D64669666AD}" type="presOf" srcId="{3EBAC69B-FD03-4D13-989E-6EAD3D73BAB3}" destId="{46DF2AC8-15FA-48BD-992E-79D9DA5621FB}" srcOrd="0" destOrd="0" presId="urn:microsoft.com/office/officeart/2005/8/layout/venn1"/>
    <dgm:cxn modelId="{49F42F2E-DCB9-4595-B55C-BE5010695B3D}" srcId="{3EBAC69B-FD03-4D13-989E-6EAD3D73BAB3}" destId="{3F4209CD-2425-4827-B2EB-7D03CBD1119E}" srcOrd="1" destOrd="0" parTransId="{9353AB27-6759-4047-92A3-73EE622AD66A}" sibTransId="{F1CFC660-A9BC-4693-B87E-BA417E142617}"/>
    <dgm:cxn modelId="{C6738D3A-AACA-43CD-A476-AFF3F2551216}" type="presOf" srcId="{68588690-E543-4316-B08C-61F427802C06}" destId="{49066AD9-C47C-4D51-A7F3-E6FBAEF01813}" srcOrd="0" destOrd="0" presId="urn:microsoft.com/office/officeart/2005/8/layout/venn1"/>
    <dgm:cxn modelId="{7E8E4852-D33B-45AF-8F56-93BA0FF964D7}" type="presOf" srcId="{3F4209CD-2425-4827-B2EB-7D03CBD1119E}" destId="{58C8E75C-B1BF-4CFE-AED5-A1A9CAB5471F}" srcOrd="0" destOrd="0" presId="urn:microsoft.com/office/officeart/2005/8/layout/venn1"/>
    <dgm:cxn modelId="{DF2CD60F-C45A-48D5-A58F-A22268BAD270}" type="presOf" srcId="{A13FCF56-8B32-4CB0-825B-3C5A19EF8D82}" destId="{244E09A4-EC37-4C5E-AEF5-BAF674AEA3E7}" srcOrd="1" destOrd="1" presId="urn:microsoft.com/office/officeart/2005/8/layout/venn1"/>
    <dgm:cxn modelId="{1606620E-CD35-483B-90C8-9597BB572A29}" type="presOf" srcId="{3F4209CD-2425-4827-B2EB-7D03CBD1119E}" destId="{7531C8AD-C9BB-4658-B2CB-FC7AD4468C9D}" srcOrd="1" destOrd="0" presId="urn:microsoft.com/office/officeart/2005/8/layout/venn1"/>
    <dgm:cxn modelId="{641FB39B-1C7C-4068-946D-6B000F85156E}" type="presOf" srcId="{68588690-E543-4316-B08C-61F427802C06}" destId="{244E09A4-EC37-4C5E-AEF5-BAF674AEA3E7}" srcOrd="1" destOrd="0" presId="urn:microsoft.com/office/officeart/2005/8/layout/venn1"/>
    <dgm:cxn modelId="{6DE63067-21D7-4870-9EC8-C4A6A6BA3FC3}" srcId="{68588690-E543-4316-B08C-61F427802C06}" destId="{A13FCF56-8B32-4CB0-825B-3C5A19EF8D82}" srcOrd="0" destOrd="0" parTransId="{0E87648D-1408-496B-88E2-E791510010B5}" sibTransId="{10CD9FE1-9147-41DE-9E49-46F70DA2CD2E}"/>
    <dgm:cxn modelId="{D4412DF7-9791-4D50-A0B3-AF7E980325CB}" type="presParOf" srcId="{46DF2AC8-15FA-48BD-992E-79D9DA5621FB}" destId="{49066AD9-C47C-4D51-A7F3-E6FBAEF01813}" srcOrd="0" destOrd="0" presId="urn:microsoft.com/office/officeart/2005/8/layout/venn1"/>
    <dgm:cxn modelId="{A57B7FB7-D057-4A97-9538-CCAE9DD78A6C}" type="presParOf" srcId="{46DF2AC8-15FA-48BD-992E-79D9DA5621FB}" destId="{244E09A4-EC37-4C5E-AEF5-BAF674AEA3E7}" srcOrd="1" destOrd="0" presId="urn:microsoft.com/office/officeart/2005/8/layout/venn1"/>
    <dgm:cxn modelId="{9914D737-5FC3-4586-8F04-065463DD27A5}" type="presParOf" srcId="{46DF2AC8-15FA-48BD-992E-79D9DA5621FB}" destId="{58C8E75C-B1BF-4CFE-AED5-A1A9CAB5471F}" srcOrd="2" destOrd="0" presId="urn:microsoft.com/office/officeart/2005/8/layout/venn1"/>
    <dgm:cxn modelId="{1EDC67E6-276E-4C4C-A34F-FA2F4AC0B1CA}" type="presParOf" srcId="{46DF2AC8-15FA-48BD-992E-79D9DA5621FB}" destId="{7531C8AD-C9BB-4658-B2CB-FC7AD4468C9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AA69F6-8320-4035-9728-E821BAFCC093}" type="doc">
      <dgm:prSet loTypeId="urn:microsoft.com/office/officeart/2005/8/layout/vList6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nl-NL"/>
        </a:p>
      </dgm:t>
    </dgm:pt>
    <dgm:pt modelId="{869D5A46-9F7D-40DF-8391-4FAA0AB1BD98}">
      <dgm:prSet phldrT="[Text]"/>
      <dgm:spPr>
        <a:gradFill flip="none" rotWithShape="1">
          <a:gsLst>
            <a:gs pos="0">
              <a:schemeClr val="tx2">
                <a:lumMod val="53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IE" b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MINIMUM STANDARD</a:t>
          </a:r>
          <a:endParaRPr lang="nl-NL" b="1" dirty="0">
            <a:solidFill>
              <a:schemeClr val="accent6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D2EA52-2FE6-4FC3-A03D-59A5101C1F91}" type="parTrans" cxnId="{EC202E89-8158-4C15-BE9C-3C1F26550376}">
      <dgm:prSet/>
      <dgm:spPr/>
      <dgm:t>
        <a:bodyPr/>
        <a:lstStyle/>
        <a:p>
          <a:endParaRPr lang="nl-NL"/>
        </a:p>
      </dgm:t>
    </dgm:pt>
    <dgm:pt modelId="{CD2A63AD-FC90-4149-A65C-868EA7AB4E33}" type="sibTrans" cxnId="{EC202E89-8158-4C15-BE9C-3C1F26550376}">
      <dgm:prSet/>
      <dgm:spPr/>
      <dgm:t>
        <a:bodyPr/>
        <a:lstStyle/>
        <a:p>
          <a:endParaRPr lang="nl-NL"/>
        </a:p>
      </dgm:t>
    </dgm:pt>
    <dgm:pt modelId="{9729A26C-C4B4-487C-8324-668C453DA735}">
      <dgm:prSet phldrT="[Text]" custT="1"/>
      <dgm:sp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2400000" scaled="0"/>
          <a:tileRect/>
        </a:gradFill>
      </dgm:spPr>
      <dgm:t>
        <a:bodyPr tIns="216000"/>
        <a:lstStyle/>
        <a:p>
          <a:r>
            <a:rPr lang="en-IE" sz="4000" b="1" dirty="0" smtClean="0">
              <a:solidFill>
                <a:schemeClr val="tx2">
                  <a:lumMod val="10000"/>
                </a:schemeClr>
              </a:solidFill>
              <a:effectLst/>
            </a:rPr>
            <a:t>Do No      Harm</a:t>
          </a:r>
          <a:endParaRPr lang="nl-NL" sz="4400" b="1" dirty="0">
            <a:solidFill>
              <a:schemeClr val="tx2">
                <a:lumMod val="10000"/>
              </a:schemeClr>
            </a:solidFill>
            <a:effectLst/>
          </a:endParaRPr>
        </a:p>
      </dgm:t>
    </dgm:pt>
    <dgm:pt modelId="{F68C74A4-795C-4C7C-8721-02D0AF0A9AD5}" type="parTrans" cxnId="{3DC10AD6-FBE7-41C5-82EF-4CF63C5C342D}">
      <dgm:prSet/>
      <dgm:spPr/>
      <dgm:t>
        <a:bodyPr/>
        <a:lstStyle/>
        <a:p>
          <a:endParaRPr lang="nl-NL"/>
        </a:p>
      </dgm:t>
    </dgm:pt>
    <dgm:pt modelId="{47AB7DFE-99E6-43C2-B2F9-0EC2441B3504}" type="sibTrans" cxnId="{3DC10AD6-FBE7-41C5-82EF-4CF63C5C342D}">
      <dgm:prSet/>
      <dgm:spPr/>
      <dgm:t>
        <a:bodyPr/>
        <a:lstStyle/>
        <a:p>
          <a:endParaRPr lang="nl-NL"/>
        </a:p>
      </dgm:t>
    </dgm:pt>
    <dgm:pt modelId="{05DE6A92-DA4B-4598-AADE-9CE7C65D85DD}">
      <dgm:prSet phldrT="[Text]"/>
      <dgm:spPr>
        <a:gradFill flip="none" rotWithShape="1">
          <a:gsLst>
            <a:gs pos="0">
              <a:schemeClr val="tx2">
                <a:lumMod val="5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en-IE" b="1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GOLD STANDARD</a:t>
          </a:r>
          <a:endParaRPr lang="nl-NL" b="1" dirty="0">
            <a:solidFill>
              <a:schemeClr val="accent6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F0058F-9B45-4AF3-856E-CBFF7F675290}" type="parTrans" cxnId="{E460419E-E948-49BE-B0B4-FD8B2C458106}">
      <dgm:prSet/>
      <dgm:spPr/>
      <dgm:t>
        <a:bodyPr/>
        <a:lstStyle/>
        <a:p>
          <a:endParaRPr lang="nl-NL"/>
        </a:p>
      </dgm:t>
    </dgm:pt>
    <dgm:pt modelId="{2269563C-70BC-48D1-8214-1671A50C85ED}" type="sibTrans" cxnId="{E460419E-E948-49BE-B0B4-FD8B2C458106}">
      <dgm:prSet/>
      <dgm:spPr/>
      <dgm:t>
        <a:bodyPr/>
        <a:lstStyle/>
        <a:p>
          <a:endParaRPr lang="nl-NL"/>
        </a:p>
      </dgm:t>
    </dgm:pt>
    <dgm:pt modelId="{45D5586C-AD00-403B-8DAE-D36360C3D373}">
      <dgm:prSet phldrT="[Text]" custT="1"/>
      <dgm:sp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2700000" scaled="1"/>
          <a:tileRect/>
        </a:gradFill>
      </dgm:spPr>
      <dgm:t>
        <a:bodyPr tIns="54000"/>
        <a:lstStyle/>
        <a:p>
          <a:r>
            <a:rPr lang="en-IE" sz="3200" b="1" dirty="0" smtClean="0">
              <a:solidFill>
                <a:schemeClr val="tx2">
                  <a:lumMod val="10000"/>
                </a:schemeClr>
              </a:solidFill>
              <a:effectLst/>
            </a:rPr>
            <a:t>Empowerment through participation</a:t>
          </a:r>
          <a:endParaRPr lang="nl-NL" sz="3200" b="1" dirty="0">
            <a:solidFill>
              <a:schemeClr val="tx2">
                <a:lumMod val="10000"/>
              </a:schemeClr>
            </a:solidFill>
            <a:effectLst/>
          </a:endParaRPr>
        </a:p>
      </dgm:t>
    </dgm:pt>
    <dgm:pt modelId="{9B39B2B3-F32C-4A05-A9A4-5F2566CC73F1}" type="parTrans" cxnId="{B2B7E6FF-6943-486E-8892-4BDBEE0E1540}">
      <dgm:prSet/>
      <dgm:spPr/>
      <dgm:t>
        <a:bodyPr/>
        <a:lstStyle/>
        <a:p>
          <a:endParaRPr lang="nl-NL"/>
        </a:p>
      </dgm:t>
    </dgm:pt>
    <dgm:pt modelId="{2CEB0716-D0C7-45A4-8AD2-DE3499CF4B8B}" type="sibTrans" cxnId="{B2B7E6FF-6943-486E-8892-4BDBEE0E1540}">
      <dgm:prSet/>
      <dgm:spPr/>
      <dgm:t>
        <a:bodyPr/>
        <a:lstStyle/>
        <a:p>
          <a:endParaRPr lang="nl-NL"/>
        </a:p>
      </dgm:t>
    </dgm:pt>
    <dgm:pt modelId="{02FBD136-9A7D-47E0-81A7-F086FB78869D}" type="pres">
      <dgm:prSet presAssocID="{F6AA69F6-8320-4035-9728-E821BAFCC09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nl-NL"/>
        </a:p>
      </dgm:t>
    </dgm:pt>
    <dgm:pt modelId="{7DC5867E-EA13-4F19-ABB4-3F3108EC3446}" type="pres">
      <dgm:prSet presAssocID="{869D5A46-9F7D-40DF-8391-4FAA0AB1BD98}" presName="linNode" presStyleCnt="0"/>
      <dgm:spPr/>
    </dgm:pt>
    <dgm:pt modelId="{6522E987-F572-49CA-94B6-2DCC31669CCF}" type="pres">
      <dgm:prSet presAssocID="{869D5A46-9F7D-40DF-8391-4FAA0AB1BD9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7894295-648A-4DEC-98D0-F03DDA5B1C70}" type="pres">
      <dgm:prSet presAssocID="{869D5A46-9F7D-40DF-8391-4FAA0AB1BD98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CCE9B07-1A35-4843-936D-E77976920BB6}" type="pres">
      <dgm:prSet presAssocID="{CD2A63AD-FC90-4149-A65C-868EA7AB4E33}" presName="spacing" presStyleCnt="0"/>
      <dgm:spPr/>
    </dgm:pt>
    <dgm:pt modelId="{75259B03-AF16-4D70-9CFE-14B0C30DB215}" type="pres">
      <dgm:prSet presAssocID="{05DE6A92-DA4B-4598-AADE-9CE7C65D85DD}" presName="linNode" presStyleCnt="0"/>
      <dgm:spPr/>
    </dgm:pt>
    <dgm:pt modelId="{05749529-E953-415A-B082-68A008F3F87B}" type="pres">
      <dgm:prSet presAssocID="{05DE6A92-DA4B-4598-AADE-9CE7C65D85DD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2BA34B6-8936-43F9-9792-530F46169319}" type="pres">
      <dgm:prSet presAssocID="{05DE6A92-DA4B-4598-AADE-9CE7C65D85DD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5F735690-6225-4058-9239-914479E1E9AB}" type="presOf" srcId="{869D5A46-9F7D-40DF-8391-4FAA0AB1BD98}" destId="{6522E987-F572-49CA-94B6-2DCC31669CCF}" srcOrd="0" destOrd="0" presId="urn:microsoft.com/office/officeart/2005/8/layout/vList6"/>
    <dgm:cxn modelId="{8BEDB049-E3E8-4E39-B4D6-AA2475455061}" type="presOf" srcId="{F6AA69F6-8320-4035-9728-E821BAFCC093}" destId="{02FBD136-9A7D-47E0-81A7-F086FB78869D}" srcOrd="0" destOrd="0" presId="urn:microsoft.com/office/officeart/2005/8/layout/vList6"/>
    <dgm:cxn modelId="{EC202E89-8158-4C15-BE9C-3C1F26550376}" srcId="{F6AA69F6-8320-4035-9728-E821BAFCC093}" destId="{869D5A46-9F7D-40DF-8391-4FAA0AB1BD98}" srcOrd="0" destOrd="0" parTransId="{05D2EA52-2FE6-4FC3-A03D-59A5101C1F91}" sibTransId="{CD2A63AD-FC90-4149-A65C-868EA7AB4E33}"/>
    <dgm:cxn modelId="{E460419E-E948-49BE-B0B4-FD8B2C458106}" srcId="{F6AA69F6-8320-4035-9728-E821BAFCC093}" destId="{05DE6A92-DA4B-4598-AADE-9CE7C65D85DD}" srcOrd="1" destOrd="0" parTransId="{40F0058F-9B45-4AF3-856E-CBFF7F675290}" sibTransId="{2269563C-70BC-48D1-8214-1671A50C85ED}"/>
    <dgm:cxn modelId="{B2B7E6FF-6943-486E-8892-4BDBEE0E1540}" srcId="{05DE6A92-DA4B-4598-AADE-9CE7C65D85DD}" destId="{45D5586C-AD00-403B-8DAE-D36360C3D373}" srcOrd="0" destOrd="0" parTransId="{9B39B2B3-F32C-4A05-A9A4-5F2566CC73F1}" sibTransId="{2CEB0716-D0C7-45A4-8AD2-DE3499CF4B8B}"/>
    <dgm:cxn modelId="{3DC10AD6-FBE7-41C5-82EF-4CF63C5C342D}" srcId="{869D5A46-9F7D-40DF-8391-4FAA0AB1BD98}" destId="{9729A26C-C4B4-487C-8324-668C453DA735}" srcOrd="0" destOrd="0" parTransId="{F68C74A4-795C-4C7C-8721-02D0AF0A9AD5}" sibTransId="{47AB7DFE-99E6-43C2-B2F9-0EC2441B3504}"/>
    <dgm:cxn modelId="{0CC6F7FD-E1DB-4C0C-85F2-A3DD9782FECE}" type="presOf" srcId="{9729A26C-C4B4-487C-8324-668C453DA735}" destId="{A7894295-648A-4DEC-98D0-F03DDA5B1C70}" srcOrd="0" destOrd="0" presId="urn:microsoft.com/office/officeart/2005/8/layout/vList6"/>
    <dgm:cxn modelId="{1557DB24-09EB-423E-8708-4995C12EE0C7}" type="presOf" srcId="{45D5586C-AD00-403B-8DAE-D36360C3D373}" destId="{32BA34B6-8936-43F9-9792-530F46169319}" srcOrd="0" destOrd="0" presId="urn:microsoft.com/office/officeart/2005/8/layout/vList6"/>
    <dgm:cxn modelId="{68189098-E586-4A23-908F-6E7828D56B7E}" type="presOf" srcId="{05DE6A92-DA4B-4598-AADE-9CE7C65D85DD}" destId="{05749529-E953-415A-B082-68A008F3F87B}" srcOrd="0" destOrd="0" presId="urn:microsoft.com/office/officeart/2005/8/layout/vList6"/>
    <dgm:cxn modelId="{BF9CFF1D-E0FD-4A84-A355-FF39BBB26F90}" type="presParOf" srcId="{02FBD136-9A7D-47E0-81A7-F086FB78869D}" destId="{7DC5867E-EA13-4F19-ABB4-3F3108EC3446}" srcOrd="0" destOrd="0" presId="urn:microsoft.com/office/officeart/2005/8/layout/vList6"/>
    <dgm:cxn modelId="{089AB770-5900-4ADE-90C6-56071A5F5B1E}" type="presParOf" srcId="{7DC5867E-EA13-4F19-ABB4-3F3108EC3446}" destId="{6522E987-F572-49CA-94B6-2DCC31669CCF}" srcOrd="0" destOrd="0" presId="urn:microsoft.com/office/officeart/2005/8/layout/vList6"/>
    <dgm:cxn modelId="{61523DEF-0352-433B-A47C-676B9BAFC23E}" type="presParOf" srcId="{7DC5867E-EA13-4F19-ABB4-3F3108EC3446}" destId="{A7894295-648A-4DEC-98D0-F03DDA5B1C70}" srcOrd="1" destOrd="0" presId="urn:microsoft.com/office/officeart/2005/8/layout/vList6"/>
    <dgm:cxn modelId="{5C92E858-953C-499E-92BE-083EAE852AD1}" type="presParOf" srcId="{02FBD136-9A7D-47E0-81A7-F086FB78869D}" destId="{7CCE9B07-1A35-4843-936D-E77976920BB6}" srcOrd="1" destOrd="0" presId="urn:microsoft.com/office/officeart/2005/8/layout/vList6"/>
    <dgm:cxn modelId="{26E16943-7C24-46CB-9EBF-21C4A9503AD5}" type="presParOf" srcId="{02FBD136-9A7D-47E0-81A7-F086FB78869D}" destId="{75259B03-AF16-4D70-9CFE-14B0C30DB215}" srcOrd="2" destOrd="0" presId="urn:microsoft.com/office/officeart/2005/8/layout/vList6"/>
    <dgm:cxn modelId="{23B549B6-22CE-4836-ABDC-431146B40353}" type="presParOf" srcId="{75259B03-AF16-4D70-9CFE-14B0C30DB215}" destId="{05749529-E953-415A-B082-68A008F3F87B}" srcOrd="0" destOrd="0" presId="urn:microsoft.com/office/officeart/2005/8/layout/vList6"/>
    <dgm:cxn modelId="{3085A4D7-5379-4306-A245-49C9636DF31A}" type="presParOf" srcId="{75259B03-AF16-4D70-9CFE-14B0C30DB215}" destId="{32BA34B6-8936-43F9-9792-530F4616931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5B499D-0709-4C46-BB91-7B465CAE4EDF}" type="doc">
      <dgm:prSet loTypeId="urn:microsoft.com/office/officeart/2005/8/layout/default#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nl-NL"/>
        </a:p>
      </dgm:t>
    </dgm:pt>
    <dgm:pt modelId="{C77951A6-BCC7-44A2-976D-054B86507DFB}">
      <dgm:prSet phldrT="[Text]" custT="1"/>
      <dgm:spPr>
        <a:gradFill rotWithShape="0">
          <a:gsLst>
            <a:gs pos="0">
              <a:srgbClr val="386B74"/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0" tIns="36000" rIns="0" bIns="36000"/>
        <a:lstStyle/>
        <a:p>
          <a:r>
            <a:rPr lang="en-IE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Forcible conscription or use of child soldiers</a:t>
          </a:r>
          <a:endParaRPr lang="nl-NL" sz="2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800953-0A6E-4617-AFFC-68516EE76CEA}" type="parTrans" cxnId="{EF83FE25-6752-4478-A711-F30B4CF6C406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7CD8A8-25CF-440E-A7C2-A06388DC39A0}" type="sibTrans" cxnId="{EF83FE25-6752-4478-A711-F30B4CF6C406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06F22F-44C3-497D-A45E-4023F13397FB}">
      <dgm:prSet phldrT="[Text]" custT="1"/>
      <dgm:spPr/>
      <dgm:t>
        <a:bodyPr lIns="0" tIns="36000" rIns="0" bIns="36000"/>
        <a:lstStyle/>
        <a:p>
          <a:r>
            <a:rPr lang="en-IE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Situations of interrogation or torture</a:t>
          </a:r>
          <a:endParaRPr lang="nl-NL" sz="2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97C764-F140-4FFD-A3ED-67467BB0B721}" type="parTrans" cxnId="{502A8908-0C78-42E5-A66E-37DEE1438C6B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F82C8A-2453-4A79-BB20-F865F352DA56}" type="sibTrans" cxnId="{502A8908-0C78-42E5-A66E-37DEE1438C6B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4092F7-BF0E-43AE-9204-AB0F097B32CC}">
      <dgm:prSet phldrT="[Text]" custT="1"/>
      <dgm:spPr>
        <a:solidFill>
          <a:schemeClr val="accent4"/>
        </a:solidFill>
      </dgm:spPr>
      <dgm:t>
        <a:bodyPr lIns="0" tIns="36000" rIns="0" bIns="36000"/>
        <a:lstStyle/>
        <a:p>
          <a:r>
            <a:rPr lang="en-IE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Use of propaganda &amp; hate speech</a:t>
          </a:r>
          <a:endParaRPr lang="nl-NL" sz="2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2573D7-66B6-4A99-A0DF-7D54AE76BA6E}" type="parTrans" cxnId="{294A91BE-24B0-427C-884C-5FB6069215E5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6E959A9-EC4F-43C8-9B56-47724A727574}" type="sibTrans" cxnId="{294A91BE-24B0-427C-884C-5FB6069215E5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7051E0-9359-49AA-804F-5C8DD8B81100}">
      <dgm:prSet phldrT="[Text]" custT="1"/>
      <dgm:spPr/>
      <dgm:t>
        <a:bodyPr lIns="0" tIns="36000" rIns="0" bIns="36000"/>
        <a:lstStyle/>
        <a:p>
          <a:r>
            <a:rPr lang="en-IE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Detention/ prison situations</a:t>
          </a:r>
          <a:endParaRPr lang="nl-NL" sz="2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513F44-1DA4-46BB-BD25-AA7C6EA0788C}" type="parTrans" cxnId="{FD465B7C-2C1F-48C9-BA47-96896F175A05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EE9FC2-8CC5-4B6F-BBD1-023E9E5D79BC}" type="sibTrans" cxnId="{FD465B7C-2C1F-48C9-BA47-96896F175A05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1BCAD2-2EBC-4966-9200-A329308433BC}">
      <dgm:prSet phldrT="[Text]" custT="1"/>
      <dgm:spPr/>
      <dgm:t>
        <a:bodyPr lIns="36000" tIns="36000" rIns="36000" bIns="36000"/>
        <a:lstStyle/>
        <a:p>
          <a:r>
            <a:rPr lang="en-IE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Separation of men and women</a:t>
          </a:r>
          <a:endParaRPr lang="nl-NL" sz="2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9BDBC4-0DB4-4526-9106-DBED620BD2B9}" type="parTrans" cxnId="{973E9CF2-98E7-4966-AE70-47BB8E30ED6C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29D74B-F922-4959-97C1-7F8A4C00F5C3}" type="sibTrans" cxnId="{973E9CF2-98E7-4966-AE70-47BB8E30ED6C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7A149C-CCCC-4E46-9E29-39DC56FF04D0}">
      <dgm:prSet custT="1"/>
      <dgm:spPr/>
      <dgm:t>
        <a:bodyPr lIns="36000" tIns="36000" rIns="36000" bIns="36000"/>
        <a:lstStyle/>
        <a:p>
          <a:r>
            <a:rPr lang="en-IE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House raids by armed groups</a:t>
          </a:r>
          <a:endParaRPr lang="nl-NL" sz="2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536BE7-013F-4913-9EEF-577238EF4D21}" type="parTrans" cxnId="{4C624FE7-B337-4836-8187-ED934B5ABF21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00D066-DD12-423D-A035-659D598C3215}" type="sibTrans" cxnId="{4C624FE7-B337-4836-8187-ED934B5ABF21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8C98A7-5B8E-4389-ABD5-A3A7C6B8A906}">
      <dgm:prSet custT="1"/>
      <dgm:spPr>
        <a:gradFill rotWithShape="0">
          <a:gsLst>
            <a:gs pos="0">
              <a:schemeClr val="accent5">
                <a:hueOff val="5152028"/>
                <a:satOff val="-22611"/>
                <a:lumOff val="6723"/>
                <a:alphaOff val="0"/>
              </a:schemeClr>
            </a:gs>
            <a:gs pos="100000">
              <a:schemeClr val="accent5">
                <a:hueOff val="5152028"/>
                <a:satOff val="-22611"/>
                <a:lumOff val="6723"/>
                <a:alphaOff val="0"/>
                <a:shade val="48000"/>
                <a:satMod val="180000"/>
                <a:lumMod val="94000"/>
              </a:schemeClr>
            </a:gs>
            <a:gs pos="6000">
              <a:schemeClr val="accent5">
                <a:hueOff val="5152028"/>
                <a:satOff val="-22611"/>
                <a:lumOff val="6723"/>
                <a:alphaOff val="0"/>
                <a:shade val="48000"/>
                <a:satMod val="180000"/>
                <a:lumMod val="94000"/>
              </a:schemeClr>
            </a:gs>
          </a:gsLst>
        </a:gradFill>
      </dgm:spPr>
      <dgm:t>
        <a:bodyPr lIns="36000" tIns="36000" rIns="36000" bIns="36000"/>
        <a:lstStyle/>
        <a:p>
          <a:r>
            <a:rPr lang="en-IE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Ethnic/ political dimension to conflict </a:t>
          </a:r>
          <a:endParaRPr lang="nl-NL" sz="2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71C86F-67FD-470D-B51D-926F0655403B}" type="parTrans" cxnId="{520ED080-E1A1-4FF2-8AF5-88DFE398CA95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FF5BBD-0A3D-4476-8F7B-D78F99AEB6E3}" type="sibTrans" cxnId="{520ED080-E1A1-4FF2-8AF5-88DFE398CA95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A70C569-AA30-4F13-9D11-D34C0676616A}">
      <dgm:prSet custT="1"/>
      <dgm:spPr>
        <a:solidFill>
          <a:srgbClr val="545272"/>
        </a:solidFill>
      </dgm:spPr>
      <dgm:t>
        <a:bodyPr lIns="0" tIns="36000" rIns="0" bIns="36000"/>
        <a:lstStyle/>
        <a:p>
          <a:r>
            <a:rPr lang="en-IE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Checkpoints, population displacement</a:t>
          </a:r>
          <a:endParaRPr lang="nl-NL" sz="2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05D5A4-0ED6-408C-86B0-2ADA1AEC1526}" type="parTrans" cxnId="{FB1B62B5-C8CD-4D32-BBF8-CE4FCC9BCBD6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DA2FE97-281D-4381-A726-34568528AEB2}" type="sibTrans" cxnId="{FB1B62B5-C8CD-4D32-BBF8-CE4FCC9BCBD6}">
      <dgm:prSet/>
      <dgm:spPr/>
      <dgm:t>
        <a:bodyPr/>
        <a:lstStyle/>
        <a:p>
          <a:endParaRPr lang="nl-NL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1AABDA-7AA3-4177-B912-4E8F7804AD53}" type="pres">
      <dgm:prSet presAssocID="{FA5B499D-0709-4C46-BB91-7B465CAE4ED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817D1B7E-6E58-4D6C-8A9E-EB273E15AA17}" type="pres">
      <dgm:prSet presAssocID="{C77951A6-BCC7-44A2-976D-054B86507DFB}" presName="node" presStyleLbl="node1" presStyleIdx="0" presStyleCnt="8" custLinFactNeighborX="-5765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nl-NL"/>
        </a:p>
      </dgm:t>
    </dgm:pt>
    <dgm:pt modelId="{C9969E21-196C-4E0C-B515-70D329A22F7B}" type="pres">
      <dgm:prSet presAssocID="{467CD8A8-25CF-440E-A7C2-A06388DC39A0}" presName="sibTrans" presStyleCnt="0"/>
      <dgm:spPr/>
    </dgm:pt>
    <dgm:pt modelId="{F5D2FC83-05EF-4525-8BFB-D515D2C8E758}" type="pres">
      <dgm:prSet presAssocID="{7F06F22F-44C3-497D-A45E-4023F13397FB}" presName="node" presStyleLbl="node1" presStyleIdx="1" presStyleCnt="8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nl-NL"/>
        </a:p>
      </dgm:t>
    </dgm:pt>
    <dgm:pt modelId="{9360B0D2-036F-49C3-B8EE-6907A20C7843}" type="pres">
      <dgm:prSet presAssocID="{23F82C8A-2453-4A79-BB20-F865F352DA56}" presName="sibTrans" presStyleCnt="0"/>
      <dgm:spPr/>
    </dgm:pt>
    <dgm:pt modelId="{F41612FE-7952-4938-86CB-F0F24F901CB2}" type="pres">
      <dgm:prSet presAssocID="{104092F7-BF0E-43AE-9204-AB0F097B32CC}" presName="node" presStyleLbl="node1" presStyleIdx="2" presStyleCnt="8" custLinFactNeighborX="5765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nl-NL"/>
        </a:p>
      </dgm:t>
    </dgm:pt>
    <dgm:pt modelId="{35CC9471-8713-4EF0-BCBD-862F607285AA}" type="pres">
      <dgm:prSet presAssocID="{56E959A9-EC4F-43C8-9B56-47724A727574}" presName="sibTrans" presStyleCnt="0"/>
      <dgm:spPr/>
    </dgm:pt>
    <dgm:pt modelId="{A344524D-EC0D-467B-ADCE-532197ECB4AD}" type="pres">
      <dgm:prSet presAssocID="{137051E0-9359-49AA-804F-5C8DD8B81100}" presName="node" presStyleLbl="node1" presStyleIdx="3" presStyleCnt="8" custLinFactNeighborX="55469" custLinFactNeighborY="-3252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nl-NL"/>
        </a:p>
      </dgm:t>
    </dgm:pt>
    <dgm:pt modelId="{253C6514-84DC-46E2-8B4C-EC8718351EB6}" type="pres">
      <dgm:prSet presAssocID="{8CEE9FC2-8CC5-4B6F-BBD1-023E9E5D79BC}" presName="sibTrans" presStyleCnt="0"/>
      <dgm:spPr/>
    </dgm:pt>
    <dgm:pt modelId="{4572C2FF-B9B8-4638-A669-6A7BD71BA68B}" type="pres">
      <dgm:prSet presAssocID="{F81BCAD2-2EBC-4966-9200-A329308433BC}" presName="node" presStyleLbl="node1" presStyleIdx="4" presStyleCnt="8" custLinFactNeighborX="57335" custLinFactNeighborY="-5456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nl-NL"/>
        </a:p>
      </dgm:t>
    </dgm:pt>
    <dgm:pt modelId="{D0E795C8-36DE-473A-AF1B-2A04D89C6656}" type="pres">
      <dgm:prSet presAssocID="{3B29D74B-F922-4959-97C1-7F8A4C00F5C3}" presName="sibTrans" presStyleCnt="0"/>
      <dgm:spPr/>
    </dgm:pt>
    <dgm:pt modelId="{1BE8EFA7-DC38-4978-9CF2-0DF487D1887E}" type="pres">
      <dgm:prSet presAssocID="{497A149C-CCCC-4E46-9E29-39DC56FF04D0}" presName="node" presStyleLbl="node1" presStyleIdx="5" presStyleCnt="8" custLinFactX="-100000" custLinFactY="11653" custLinFactNeighborX="-124625" custLinFactNeighborY="100000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nl-NL"/>
        </a:p>
      </dgm:t>
    </dgm:pt>
    <dgm:pt modelId="{1AEDB742-6552-4140-BD37-3C7961EE3212}" type="pres">
      <dgm:prSet presAssocID="{2000D066-DD12-423D-A035-659D598C3215}" presName="sibTrans" presStyleCnt="0"/>
      <dgm:spPr/>
    </dgm:pt>
    <dgm:pt modelId="{30A156A7-403B-4BEE-A284-B42B306940C3}" type="pres">
      <dgm:prSet presAssocID="{AB8C98A7-5B8E-4389-ABD5-A3A7C6B8A906}" presName="node" presStyleLbl="node1" presStyleIdx="6" presStyleCnt="8" custLinFactNeighborX="57861" custLinFactNeighborY="-5702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nl-NL"/>
        </a:p>
      </dgm:t>
    </dgm:pt>
    <dgm:pt modelId="{3A6E37E0-D61D-4614-BB70-C5904F214917}" type="pres">
      <dgm:prSet presAssocID="{03FF5BBD-0A3D-4476-8F7B-D78F99AEB6E3}" presName="sibTrans" presStyleCnt="0"/>
      <dgm:spPr/>
    </dgm:pt>
    <dgm:pt modelId="{BBC11144-34FA-43DD-8AA8-D29EB3A5D7DE}" type="pres">
      <dgm:prSet presAssocID="{FA70C569-AA30-4F13-9D11-D34C0676616A}" presName="node" presStyleLbl="node1" presStyleIdx="7" presStyleCnt="8" custLinFactNeighborX="59625" custLinFactNeighborY="-5702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nl-NL"/>
        </a:p>
      </dgm:t>
    </dgm:pt>
  </dgm:ptLst>
  <dgm:cxnLst>
    <dgm:cxn modelId="{520ED080-E1A1-4FF2-8AF5-88DFE398CA95}" srcId="{FA5B499D-0709-4C46-BB91-7B465CAE4EDF}" destId="{AB8C98A7-5B8E-4389-ABD5-A3A7C6B8A906}" srcOrd="6" destOrd="0" parTransId="{2071C86F-67FD-470D-B51D-926F0655403B}" sibTransId="{03FF5BBD-0A3D-4476-8F7B-D78F99AEB6E3}"/>
    <dgm:cxn modelId="{11DB775C-1C39-4EF2-ACDE-294B5DBF3BDC}" type="presOf" srcId="{FA70C569-AA30-4F13-9D11-D34C0676616A}" destId="{BBC11144-34FA-43DD-8AA8-D29EB3A5D7DE}" srcOrd="0" destOrd="0" presId="urn:microsoft.com/office/officeart/2005/8/layout/default#1"/>
    <dgm:cxn modelId="{973E9CF2-98E7-4966-AE70-47BB8E30ED6C}" srcId="{FA5B499D-0709-4C46-BB91-7B465CAE4EDF}" destId="{F81BCAD2-2EBC-4966-9200-A329308433BC}" srcOrd="4" destOrd="0" parTransId="{8B9BDBC4-0DB4-4526-9106-DBED620BD2B9}" sibTransId="{3B29D74B-F922-4959-97C1-7F8A4C00F5C3}"/>
    <dgm:cxn modelId="{FB1B62B5-C8CD-4D32-BBF8-CE4FCC9BCBD6}" srcId="{FA5B499D-0709-4C46-BB91-7B465CAE4EDF}" destId="{FA70C569-AA30-4F13-9D11-D34C0676616A}" srcOrd="7" destOrd="0" parTransId="{8B05D5A4-0ED6-408C-86B0-2ADA1AEC1526}" sibTransId="{8DA2FE97-281D-4381-A726-34568528AEB2}"/>
    <dgm:cxn modelId="{17677EB2-BB8E-48D2-96CB-CDB3FD10DC81}" type="presOf" srcId="{F81BCAD2-2EBC-4966-9200-A329308433BC}" destId="{4572C2FF-B9B8-4638-A669-6A7BD71BA68B}" srcOrd="0" destOrd="0" presId="urn:microsoft.com/office/officeart/2005/8/layout/default#1"/>
    <dgm:cxn modelId="{502A8908-0C78-42E5-A66E-37DEE1438C6B}" srcId="{FA5B499D-0709-4C46-BB91-7B465CAE4EDF}" destId="{7F06F22F-44C3-497D-A45E-4023F13397FB}" srcOrd="1" destOrd="0" parTransId="{6797C764-F140-4FFD-A3ED-67467BB0B721}" sibTransId="{23F82C8A-2453-4A79-BB20-F865F352DA56}"/>
    <dgm:cxn modelId="{B491B043-C155-497A-97C9-4FFC36BF4D5A}" type="presOf" srcId="{AB8C98A7-5B8E-4389-ABD5-A3A7C6B8A906}" destId="{30A156A7-403B-4BEE-A284-B42B306940C3}" srcOrd="0" destOrd="0" presId="urn:microsoft.com/office/officeart/2005/8/layout/default#1"/>
    <dgm:cxn modelId="{294A91BE-24B0-427C-884C-5FB6069215E5}" srcId="{FA5B499D-0709-4C46-BB91-7B465CAE4EDF}" destId="{104092F7-BF0E-43AE-9204-AB0F097B32CC}" srcOrd="2" destOrd="0" parTransId="{362573D7-66B6-4A99-A0DF-7D54AE76BA6E}" sibTransId="{56E959A9-EC4F-43C8-9B56-47724A727574}"/>
    <dgm:cxn modelId="{52AA8350-58EE-4FE2-BE16-7D963689E2BD}" type="presOf" srcId="{FA5B499D-0709-4C46-BB91-7B465CAE4EDF}" destId="{A21AABDA-7AA3-4177-B912-4E8F7804AD53}" srcOrd="0" destOrd="0" presId="urn:microsoft.com/office/officeart/2005/8/layout/default#1"/>
    <dgm:cxn modelId="{E0DD97D9-8276-4285-8ADC-211B230815FC}" type="presOf" srcId="{497A149C-CCCC-4E46-9E29-39DC56FF04D0}" destId="{1BE8EFA7-DC38-4978-9CF2-0DF487D1887E}" srcOrd="0" destOrd="0" presId="urn:microsoft.com/office/officeart/2005/8/layout/default#1"/>
    <dgm:cxn modelId="{157F9253-FE6B-47AD-A668-A131270728C7}" type="presOf" srcId="{137051E0-9359-49AA-804F-5C8DD8B81100}" destId="{A344524D-EC0D-467B-ADCE-532197ECB4AD}" srcOrd="0" destOrd="0" presId="urn:microsoft.com/office/officeart/2005/8/layout/default#1"/>
    <dgm:cxn modelId="{4C624FE7-B337-4836-8187-ED934B5ABF21}" srcId="{FA5B499D-0709-4C46-BB91-7B465CAE4EDF}" destId="{497A149C-CCCC-4E46-9E29-39DC56FF04D0}" srcOrd="5" destOrd="0" parTransId="{0E536BE7-013F-4913-9EEF-577238EF4D21}" sibTransId="{2000D066-DD12-423D-A035-659D598C3215}"/>
    <dgm:cxn modelId="{EF83FE25-6752-4478-A711-F30B4CF6C406}" srcId="{FA5B499D-0709-4C46-BB91-7B465CAE4EDF}" destId="{C77951A6-BCC7-44A2-976D-054B86507DFB}" srcOrd="0" destOrd="0" parTransId="{CA800953-0A6E-4617-AFFC-68516EE76CEA}" sibTransId="{467CD8A8-25CF-440E-A7C2-A06388DC39A0}"/>
    <dgm:cxn modelId="{FD465B7C-2C1F-48C9-BA47-96896F175A05}" srcId="{FA5B499D-0709-4C46-BB91-7B465CAE4EDF}" destId="{137051E0-9359-49AA-804F-5C8DD8B81100}" srcOrd="3" destOrd="0" parTransId="{6A513F44-1DA4-46BB-BD25-AA7C6EA0788C}" sibTransId="{8CEE9FC2-8CC5-4B6F-BBD1-023E9E5D79BC}"/>
    <dgm:cxn modelId="{83D7F2AE-365C-4F58-ABB5-C5C0AFD4FB56}" type="presOf" srcId="{C77951A6-BCC7-44A2-976D-054B86507DFB}" destId="{817D1B7E-6E58-4D6C-8A9E-EB273E15AA17}" srcOrd="0" destOrd="0" presId="urn:microsoft.com/office/officeart/2005/8/layout/default#1"/>
    <dgm:cxn modelId="{098696F1-723C-4DEF-BD21-68B5B6B5BE06}" type="presOf" srcId="{104092F7-BF0E-43AE-9204-AB0F097B32CC}" destId="{F41612FE-7952-4938-86CB-F0F24F901CB2}" srcOrd="0" destOrd="0" presId="urn:microsoft.com/office/officeart/2005/8/layout/default#1"/>
    <dgm:cxn modelId="{CB31D1AA-7ECD-42A1-B3BA-1D7F786CA41B}" type="presOf" srcId="{7F06F22F-44C3-497D-A45E-4023F13397FB}" destId="{F5D2FC83-05EF-4525-8BFB-D515D2C8E758}" srcOrd="0" destOrd="0" presId="urn:microsoft.com/office/officeart/2005/8/layout/default#1"/>
    <dgm:cxn modelId="{78FF51D8-225F-4939-BB4E-A27123CF78AF}" type="presParOf" srcId="{A21AABDA-7AA3-4177-B912-4E8F7804AD53}" destId="{817D1B7E-6E58-4D6C-8A9E-EB273E15AA17}" srcOrd="0" destOrd="0" presId="urn:microsoft.com/office/officeart/2005/8/layout/default#1"/>
    <dgm:cxn modelId="{1348C8FD-F7DB-4EEB-A775-89CD949008CB}" type="presParOf" srcId="{A21AABDA-7AA3-4177-B912-4E8F7804AD53}" destId="{C9969E21-196C-4E0C-B515-70D329A22F7B}" srcOrd="1" destOrd="0" presId="urn:microsoft.com/office/officeart/2005/8/layout/default#1"/>
    <dgm:cxn modelId="{4293EE20-BB34-48ED-A28B-79BA6A530780}" type="presParOf" srcId="{A21AABDA-7AA3-4177-B912-4E8F7804AD53}" destId="{F5D2FC83-05EF-4525-8BFB-D515D2C8E758}" srcOrd="2" destOrd="0" presId="urn:microsoft.com/office/officeart/2005/8/layout/default#1"/>
    <dgm:cxn modelId="{4DF9C25D-1AA7-4CF7-92F3-785F543C130D}" type="presParOf" srcId="{A21AABDA-7AA3-4177-B912-4E8F7804AD53}" destId="{9360B0D2-036F-49C3-B8EE-6907A20C7843}" srcOrd="3" destOrd="0" presId="urn:microsoft.com/office/officeart/2005/8/layout/default#1"/>
    <dgm:cxn modelId="{196F685E-0A30-48D2-953F-D4CE08578301}" type="presParOf" srcId="{A21AABDA-7AA3-4177-B912-4E8F7804AD53}" destId="{F41612FE-7952-4938-86CB-F0F24F901CB2}" srcOrd="4" destOrd="0" presId="urn:microsoft.com/office/officeart/2005/8/layout/default#1"/>
    <dgm:cxn modelId="{0AE79254-7BEC-414C-B1C6-808896EAFCC4}" type="presParOf" srcId="{A21AABDA-7AA3-4177-B912-4E8F7804AD53}" destId="{35CC9471-8713-4EF0-BCBD-862F607285AA}" srcOrd="5" destOrd="0" presId="urn:microsoft.com/office/officeart/2005/8/layout/default#1"/>
    <dgm:cxn modelId="{3FBABF33-489F-4E0C-BC17-A8AC5891B495}" type="presParOf" srcId="{A21AABDA-7AA3-4177-B912-4E8F7804AD53}" destId="{A344524D-EC0D-467B-ADCE-532197ECB4AD}" srcOrd="6" destOrd="0" presId="urn:microsoft.com/office/officeart/2005/8/layout/default#1"/>
    <dgm:cxn modelId="{6BB30FC5-0DC9-47B8-B5D0-F2F15C389D7A}" type="presParOf" srcId="{A21AABDA-7AA3-4177-B912-4E8F7804AD53}" destId="{253C6514-84DC-46E2-8B4C-EC8718351EB6}" srcOrd="7" destOrd="0" presId="urn:microsoft.com/office/officeart/2005/8/layout/default#1"/>
    <dgm:cxn modelId="{64EBB202-4AA6-4053-8070-B9E8E407D59B}" type="presParOf" srcId="{A21AABDA-7AA3-4177-B912-4E8F7804AD53}" destId="{4572C2FF-B9B8-4638-A669-6A7BD71BA68B}" srcOrd="8" destOrd="0" presId="urn:microsoft.com/office/officeart/2005/8/layout/default#1"/>
    <dgm:cxn modelId="{B6E4EA1D-E33D-4964-94D3-3A6167B63FC8}" type="presParOf" srcId="{A21AABDA-7AA3-4177-B912-4E8F7804AD53}" destId="{D0E795C8-36DE-473A-AF1B-2A04D89C6656}" srcOrd="9" destOrd="0" presId="urn:microsoft.com/office/officeart/2005/8/layout/default#1"/>
    <dgm:cxn modelId="{9B0DB3CE-D9C0-40CA-A56D-D88D74CAC06A}" type="presParOf" srcId="{A21AABDA-7AA3-4177-B912-4E8F7804AD53}" destId="{1BE8EFA7-DC38-4978-9CF2-0DF487D1887E}" srcOrd="10" destOrd="0" presId="urn:microsoft.com/office/officeart/2005/8/layout/default#1"/>
    <dgm:cxn modelId="{4BE606F2-899D-4142-B646-D01A936C25B9}" type="presParOf" srcId="{A21AABDA-7AA3-4177-B912-4E8F7804AD53}" destId="{1AEDB742-6552-4140-BD37-3C7961EE3212}" srcOrd="11" destOrd="0" presId="urn:microsoft.com/office/officeart/2005/8/layout/default#1"/>
    <dgm:cxn modelId="{EAFA13F8-FA01-4F1A-969B-7439682E1526}" type="presParOf" srcId="{A21AABDA-7AA3-4177-B912-4E8F7804AD53}" destId="{30A156A7-403B-4BEE-A284-B42B306940C3}" srcOrd="12" destOrd="0" presId="urn:microsoft.com/office/officeart/2005/8/layout/default#1"/>
    <dgm:cxn modelId="{9B953C85-4A03-4506-B0D9-8CCA6B341AEC}" type="presParOf" srcId="{A21AABDA-7AA3-4177-B912-4E8F7804AD53}" destId="{3A6E37E0-D61D-4614-BB70-C5904F214917}" srcOrd="13" destOrd="0" presId="urn:microsoft.com/office/officeart/2005/8/layout/default#1"/>
    <dgm:cxn modelId="{B1A7F2C4-096C-460C-B8B3-BF3FA8EB7F1C}" type="presParOf" srcId="{A21AABDA-7AA3-4177-B912-4E8F7804AD53}" destId="{BBC11144-34FA-43DD-8AA8-D29EB3A5D7DE}" srcOrd="1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66C85FE-53B6-4CCD-A7BD-099B51061CDD}" type="doc">
      <dgm:prSet loTypeId="urn:microsoft.com/office/officeart/2005/8/layout/default#2" loCatId="list" qsTypeId="urn:microsoft.com/office/officeart/2005/8/quickstyle/simple5" qsCatId="simple" csTypeId="urn:microsoft.com/office/officeart/2005/8/colors/colorful1#3" csCatId="colorful" phldr="1"/>
      <dgm:spPr/>
      <dgm:t>
        <a:bodyPr/>
        <a:lstStyle/>
        <a:p>
          <a:endParaRPr lang="nl-NL"/>
        </a:p>
      </dgm:t>
    </dgm:pt>
    <dgm:pt modelId="{FFB8B144-8DC0-4FC4-ADF5-E4B33CC5D74A}">
      <dgm:prSet phldrT="[Text]"/>
      <dgm:spPr>
        <a:gradFill rotWithShape="0">
          <a:gsLst>
            <a:gs pos="0">
              <a:schemeClr val="accent3">
                <a:lumMod val="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</dgm:spPr>
      <dgm:t>
        <a:bodyPr/>
        <a:lstStyle/>
        <a:p>
          <a:r>
            <a:rPr lang="en-IE" dirty="0" smtClean="0"/>
            <a:t>Only women can be victims of sexual violence</a:t>
          </a:r>
          <a:endParaRPr lang="nl-NL" dirty="0"/>
        </a:p>
      </dgm:t>
    </dgm:pt>
    <dgm:pt modelId="{A80939E6-A99C-4B94-ADA9-AC191F85F483}" type="parTrans" cxnId="{9631FC35-93FB-4C3A-BFFB-C173CFFCC107}">
      <dgm:prSet/>
      <dgm:spPr/>
      <dgm:t>
        <a:bodyPr/>
        <a:lstStyle/>
        <a:p>
          <a:endParaRPr lang="nl-NL"/>
        </a:p>
      </dgm:t>
    </dgm:pt>
    <dgm:pt modelId="{B4757307-CBE3-4D3E-917F-EB18E4F79D8F}" type="sibTrans" cxnId="{9631FC35-93FB-4C3A-BFFB-C173CFFCC107}">
      <dgm:prSet/>
      <dgm:spPr/>
      <dgm:t>
        <a:bodyPr/>
        <a:lstStyle/>
        <a:p>
          <a:endParaRPr lang="nl-NL"/>
        </a:p>
      </dgm:t>
    </dgm:pt>
    <dgm:pt modelId="{698B4638-291E-42E0-9507-8F8EBC1F903B}">
      <dgm:prSet phldrT="[Text]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0">
              <a:schemeClr val="accent6">
                <a:lumMod val="75000"/>
              </a:schemeClr>
            </a:gs>
            <a:gs pos="100000">
              <a:srgbClr val="573F65"/>
            </a:gs>
          </a:gsLst>
          <a:lin ang="5400000" scaled="0"/>
        </a:gradFill>
      </dgm:spPr>
      <dgm:t>
        <a:bodyPr lIns="0" tIns="0" rIns="0" bIns="0"/>
        <a:lstStyle/>
        <a:p>
          <a:r>
            <a:rPr lang="en-IE" dirty="0" smtClean="0"/>
            <a:t>All victims feel ashamed/ frightened/ broken</a:t>
          </a:r>
          <a:endParaRPr lang="nl-NL" dirty="0"/>
        </a:p>
      </dgm:t>
    </dgm:pt>
    <dgm:pt modelId="{25AA00ED-4A29-4A84-846C-40379871AB26}" type="parTrans" cxnId="{68F51188-498A-4F56-860C-BC6B6420F553}">
      <dgm:prSet/>
      <dgm:spPr/>
      <dgm:t>
        <a:bodyPr/>
        <a:lstStyle/>
        <a:p>
          <a:endParaRPr lang="nl-NL"/>
        </a:p>
      </dgm:t>
    </dgm:pt>
    <dgm:pt modelId="{D0CA10D4-6EF2-481D-857A-C4D4006BA2AB}" type="sibTrans" cxnId="{68F51188-498A-4F56-860C-BC6B6420F553}">
      <dgm:prSet/>
      <dgm:spPr/>
      <dgm:t>
        <a:bodyPr/>
        <a:lstStyle/>
        <a:p>
          <a:endParaRPr lang="nl-NL"/>
        </a:p>
      </dgm:t>
    </dgm:pt>
    <dgm:pt modelId="{99893DBB-D019-4CF9-A3C5-A015FDCBEB84}">
      <dgm:prSet phldrT="[Text]"/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</dgm:spPr>
      <dgm:t>
        <a:bodyPr lIns="0" tIns="0" rIns="0" bIns="0" anchor="ctr" anchorCtr="1"/>
        <a:lstStyle/>
        <a:p>
          <a:r>
            <a:rPr lang="en-IE" dirty="0" smtClean="0"/>
            <a:t>The victim was to blame/ caused it in some way</a:t>
          </a:r>
          <a:endParaRPr lang="nl-NL" dirty="0"/>
        </a:p>
      </dgm:t>
    </dgm:pt>
    <dgm:pt modelId="{05DF663C-38B2-472E-8F09-7FE7DE4402D2}" type="parTrans" cxnId="{B6790A9B-D0B5-4296-9EBA-BEABA2A041AC}">
      <dgm:prSet/>
      <dgm:spPr/>
      <dgm:t>
        <a:bodyPr/>
        <a:lstStyle/>
        <a:p>
          <a:endParaRPr lang="nl-NL"/>
        </a:p>
      </dgm:t>
    </dgm:pt>
    <dgm:pt modelId="{970D3257-6466-41CE-84CB-6BD68694F9D2}" type="sibTrans" cxnId="{B6790A9B-D0B5-4296-9EBA-BEABA2A041AC}">
      <dgm:prSet/>
      <dgm:spPr/>
      <dgm:t>
        <a:bodyPr/>
        <a:lstStyle/>
        <a:p>
          <a:endParaRPr lang="nl-NL"/>
        </a:p>
      </dgm:t>
    </dgm:pt>
    <dgm:pt modelId="{4A10C453-45CB-48EE-89DC-C406D2C7FD7C}">
      <dgm:prSet phldrT="[Text]"/>
      <dgm:spPr>
        <a:gradFill rotWithShape="0">
          <a:gsLst>
            <a:gs pos="0">
              <a:schemeClr val="accent4"/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</dgm:spPr>
      <dgm:t>
        <a:bodyPr lIns="0" tIns="0" rIns="0" bIns="0"/>
        <a:lstStyle/>
        <a:p>
          <a:r>
            <a:rPr lang="en-IE" dirty="0" smtClean="0"/>
            <a:t>Most claims are false and should not be believed</a:t>
          </a:r>
          <a:endParaRPr lang="nl-NL" dirty="0"/>
        </a:p>
      </dgm:t>
    </dgm:pt>
    <dgm:pt modelId="{752799CA-CAFC-4A90-A58A-9C496623BC19}" type="parTrans" cxnId="{A03D1BFC-6995-4DAF-8B2D-3F8A2F0D3FFF}">
      <dgm:prSet/>
      <dgm:spPr/>
      <dgm:t>
        <a:bodyPr/>
        <a:lstStyle/>
        <a:p>
          <a:endParaRPr lang="nl-NL"/>
        </a:p>
      </dgm:t>
    </dgm:pt>
    <dgm:pt modelId="{550D8F19-B22E-454C-8D71-D3C39BA28C7C}" type="sibTrans" cxnId="{A03D1BFC-6995-4DAF-8B2D-3F8A2F0D3FFF}">
      <dgm:prSet/>
      <dgm:spPr/>
      <dgm:t>
        <a:bodyPr/>
        <a:lstStyle/>
        <a:p>
          <a:endParaRPr lang="nl-NL"/>
        </a:p>
      </dgm:t>
    </dgm:pt>
    <dgm:pt modelId="{CAAE7072-D448-4C81-BA2C-0AFEE73AAB1D}">
      <dgm:prSet phldrT="[Text]"/>
      <dgm:spPr>
        <a:gradFill rotWithShape="0">
          <a:gsLst>
            <a:gs pos="0">
              <a:schemeClr val="accent1">
                <a:lumMod val="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</dgm:spPr>
      <dgm:t>
        <a:bodyPr/>
        <a:lstStyle/>
        <a:p>
          <a:r>
            <a:rPr lang="en-IE" dirty="0" smtClean="0"/>
            <a:t>Genuine victims will cry/refuse to discuss it</a:t>
          </a:r>
          <a:endParaRPr lang="nl-NL" dirty="0"/>
        </a:p>
      </dgm:t>
    </dgm:pt>
    <dgm:pt modelId="{BF0D24F8-2A4D-4D70-B387-D6C8E50C81E6}" type="sibTrans" cxnId="{7F6A7DC2-3542-4FA7-AFFD-1FBFA4A56570}">
      <dgm:prSet/>
      <dgm:spPr/>
      <dgm:t>
        <a:bodyPr/>
        <a:lstStyle/>
        <a:p>
          <a:endParaRPr lang="nl-NL"/>
        </a:p>
      </dgm:t>
    </dgm:pt>
    <dgm:pt modelId="{380D7FDA-9D06-4627-9316-470833060992}" type="parTrans" cxnId="{7F6A7DC2-3542-4FA7-AFFD-1FBFA4A56570}">
      <dgm:prSet/>
      <dgm:spPr/>
      <dgm:t>
        <a:bodyPr/>
        <a:lstStyle/>
        <a:p>
          <a:endParaRPr lang="nl-NL"/>
        </a:p>
      </dgm:t>
    </dgm:pt>
    <dgm:pt modelId="{F08DA0C0-78FE-4600-879F-EA7C08BF0F73}">
      <dgm:prSet phldrT="[Text]"/>
      <dgm:spPr>
        <a:gradFill rotWithShape="0">
          <a:gsLst>
            <a:gs pos="0">
              <a:schemeClr val="tx2">
                <a:lumMod val="9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</dgm:spPr>
      <dgm:t>
        <a:bodyPr lIns="0" tIns="0" rIns="0" bIns="0"/>
        <a:lstStyle/>
        <a:p>
          <a:r>
            <a:rPr lang="en-IE" dirty="0" smtClean="0"/>
            <a:t>Anyone who has difficulty remembering is lying</a:t>
          </a:r>
          <a:endParaRPr lang="nl-NL" dirty="0"/>
        </a:p>
      </dgm:t>
    </dgm:pt>
    <dgm:pt modelId="{035FF27E-DFF6-4C0B-8225-B8E62301BC3F}" type="parTrans" cxnId="{B48EC247-0F23-47DE-9239-B2482974C0C6}">
      <dgm:prSet/>
      <dgm:spPr/>
      <dgm:t>
        <a:bodyPr/>
        <a:lstStyle/>
        <a:p>
          <a:endParaRPr lang="nl-NL"/>
        </a:p>
      </dgm:t>
    </dgm:pt>
    <dgm:pt modelId="{2FD8C533-C357-4345-B2FE-4ED91B26825E}" type="sibTrans" cxnId="{B48EC247-0F23-47DE-9239-B2482974C0C6}">
      <dgm:prSet/>
      <dgm:spPr/>
      <dgm:t>
        <a:bodyPr/>
        <a:lstStyle/>
        <a:p>
          <a:endParaRPr lang="nl-NL"/>
        </a:p>
      </dgm:t>
    </dgm:pt>
    <dgm:pt modelId="{25868CB4-9281-433C-9716-F060530CB7CA}" type="pres">
      <dgm:prSet presAssocID="{B66C85FE-53B6-4CCD-A7BD-099B51061C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EBB24390-72C8-44F8-B96A-5CFCB6EB28A6}" type="pres">
      <dgm:prSet presAssocID="{FFB8B144-8DC0-4FC4-ADF5-E4B33CC5D74A}" presName="node" presStyleLbl="node1" presStyleIdx="0" presStyleCnt="6" custScaleX="64897" custScaleY="85573" custLinFactX="56259" custLinFactY="4574" custLinFactNeighborX="100000" custLinFactNeighborY="100000">
        <dgm:presLayoutVars>
          <dgm:bulletEnabled val="1"/>
        </dgm:presLayoutVars>
      </dgm:prSet>
      <dgm:spPr>
        <a:prstGeom prst="wedgeEllipseCallout">
          <a:avLst/>
        </a:prstGeom>
      </dgm:spPr>
      <dgm:t>
        <a:bodyPr/>
        <a:lstStyle/>
        <a:p>
          <a:endParaRPr lang="nl-NL"/>
        </a:p>
      </dgm:t>
    </dgm:pt>
    <dgm:pt modelId="{A34879C8-483C-4801-8CFA-00AE42E1ACE7}" type="pres">
      <dgm:prSet presAssocID="{B4757307-CBE3-4D3E-917F-EB18E4F79D8F}" presName="sibTrans" presStyleCnt="0"/>
      <dgm:spPr/>
    </dgm:pt>
    <dgm:pt modelId="{3FE40CE7-D622-4024-AA39-783F6F19004E}" type="pres">
      <dgm:prSet presAssocID="{698B4638-291E-42E0-9507-8F8EBC1F903B}" presName="node" presStyleLbl="node1" presStyleIdx="1" presStyleCnt="6" custScaleX="65268" custScaleY="85402" custLinFactNeighborX="907" custLinFactNeighborY="-5004">
        <dgm:presLayoutVars>
          <dgm:bulletEnabled val="1"/>
        </dgm:presLayoutVars>
      </dgm:prSet>
      <dgm:spPr>
        <a:prstGeom prst="wedgeEllipseCallout">
          <a:avLst/>
        </a:prstGeom>
      </dgm:spPr>
      <dgm:t>
        <a:bodyPr/>
        <a:lstStyle/>
        <a:p>
          <a:endParaRPr lang="nl-NL"/>
        </a:p>
      </dgm:t>
    </dgm:pt>
    <dgm:pt modelId="{CE6CACCC-4390-4E2E-978D-0B1F9288F542}" type="pres">
      <dgm:prSet presAssocID="{D0CA10D4-6EF2-481D-857A-C4D4006BA2AB}" presName="sibTrans" presStyleCnt="0"/>
      <dgm:spPr/>
    </dgm:pt>
    <dgm:pt modelId="{E020F201-FDCE-400C-A5C2-23006D06DADF}" type="pres">
      <dgm:prSet presAssocID="{F08DA0C0-78FE-4600-879F-EA7C08BF0F73}" presName="node" presStyleLbl="node1" presStyleIdx="2" presStyleCnt="6" custScaleX="68810" custScaleY="84120" custLinFactNeighborX="2181" custLinFactNeighborY="-5645">
        <dgm:presLayoutVars>
          <dgm:bulletEnabled val="1"/>
        </dgm:presLayoutVars>
      </dgm:prSet>
      <dgm:spPr>
        <a:prstGeom prst="cloudCallout">
          <a:avLst/>
        </a:prstGeom>
      </dgm:spPr>
      <dgm:t>
        <a:bodyPr/>
        <a:lstStyle/>
        <a:p>
          <a:endParaRPr lang="nl-NL"/>
        </a:p>
      </dgm:t>
    </dgm:pt>
    <dgm:pt modelId="{D94F8595-DF29-47C6-9CD8-4D71D72BD086}" type="pres">
      <dgm:prSet presAssocID="{2FD8C533-C357-4345-B2FE-4ED91B26825E}" presName="sibTrans" presStyleCnt="0"/>
      <dgm:spPr/>
    </dgm:pt>
    <dgm:pt modelId="{CEC19CE3-A35C-41F1-9476-8BC981EBB1A5}" type="pres">
      <dgm:prSet presAssocID="{99893DBB-D019-4CF9-A3C5-A015FDCBEB84}" presName="node" presStyleLbl="node1" presStyleIdx="3" presStyleCnt="6" custScaleX="69248" custScaleY="84120" custLinFactY="-7158" custLinFactNeighborX="-5" custLinFactNeighborY="-100000">
        <dgm:presLayoutVars>
          <dgm:bulletEnabled val="1"/>
        </dgm:presLayoutVars>
      </dgm:prSet>
      <dgm:spPr>
        <a:prstGeom prst="cloudCallout">
          <a:avLst/>
        </a:prstGeom>
      </dgm:spPr>
      <dgm:t>
        <a:bodyPr/>
        <a:lstStyle/>
        <a:p>
          <a:endParaRPr lang="nl-NL"/>
        </a:p>
      </dgm:t>
    </dgm:pt>
    <dgm:pt modelId="{F9ADD188-E7B9-495D-9227-BA27FFAFDD9D}" type="pres">
      <dgm:prSet presAssocID="{970D3257-6466-41CE-84CB-6BD68694F9D2}" presName="sibTrans" presStyleCnt="0"/>
      <dgm:spPr/>
    </dgm:pt>
    <dgm:pt modelId="{B8EDF314-CC28-4EE3-BDD9-013CE3EA2B66}" type="pres">
      <dgm:prSet presAssocID="{4A10C453-45CB-48EE-89DC-C406D2C7FD7C}" presName="node" presStyleLbl="node1" presStyleIdx="4" presStyleCnt="6" custScaleX="68810" custScaleY="84120" custLinFactNeighborX="-969" custLinFactNeighborY="3513">
        <dgm:presLayoutVars>
          <dgm:bulletEnabled val="1"/>
        </dgm:presLayoutVars>
      </dgm:prSet>
      <dgm:spPr>
        <a:prstGeom prst="cloudCallout">
          <a:avLst/>
        </a:prstGeom>
      </dgm:spPr>
      <dgm:t>
        <a:bodyPr/>
        <a:lstStyle/>
        <a:p>
          <a:endParaRPr lang="nl-NL"/>
        </a:p>
      </dgm:t>
    </dgm:pt>
    <dgm:pt modelId="{FB8D66B6-61C0-47A0-AA8B-5626C38A93F7}" type="pres">
      <dgm:prSet presAssocID="{550D8F19-B22E-454C-8D71-D3C39BA28C7C}" presName="sibTrans" presStyleCnt="0"/>
      <dgm:spPr/>
    </dgm:pt>
    <dgm:pt modelId="{73D2BC16-F9BB-4355-981B-7B1A74BCFCA4}" type="pres">
      <dgm:prSet presAssocID="{CAAE7072-D448-4C81-BA2C-0AFEE73AAB1D}" presName="node" presStyleLbl="node1" presStyleIdx="5" presStyleCnt="6" custScaleX="65268" custScaleY="81973" custLinFactX="-58063" custLinFactNeighborX="-100000" custLinFactNeighborY="4861">
        <dgm:presLayoutVars>
          <dgm:bulletEnabled val="1"/>
        </dgm:presLayoutVars>
      </dgm:prSet>
      <dgm:spPr>
        <a:prstGeom prst="wedgeEllipseCallout">
          <a:avLst/>
        </a:prstGeom>
      </dgm:spPr>
      <dgm:t>
        <a:bodyPr/>
        <a:lstStyle/>
        <a:p>
          <a:endParaRPr lang="nl-NL"/>
        </a:p>
      </dgm:t>
    </dgm:pt>
  </dgm:ptLst>
  <dgm:cxnLst>
    <dgm:cxn modelId="{B6790A9B-D0B5-4296-9EBA-BEABA2A041AC}" srcId="{B66C85FE-53B6-4CCD-A7BD-099B51061CDD}" destId="{99893DBB-D019-4CF9-A3C5-A015FDCBEB84}" srcOrd="3" destOrd="0" parTransId="{05DF663C-38B2-472E-8F09-7FE7DE4402D2}" sibTransId="{970D3257-6466-41CE-84CB-6BD68694F9D2}"/>
    <dgm:cxn modelId="{68F51188-498A-4F56-860C-BC6B6420F553}" srcId="{B66C85FE-53B6-4CCD-A7BD-099B51061CDD}" destId="{698B4638-291E-42E0-9507-8F8EBC1F903B}" srcOrd="1" destOrd="0" parTransId="{25AA00ED-4A29-4A84-846C-40379871AB26}" sibTransId="{D0CA10D4-6EF2-481D-857A-C4D4006BA2AB}"/>
    <dgm:cxn modelId="{44951339-3D3B-4AD7-839F-80A4E0142043}" type="presOf" srcId="{F08DA0C0-78FE-4600-879F-EA7C08BF0F73}" destId="{E020F201-FDCE-400C-A5C2-23006D06DADF}" srcOrd="0" destOrd="0" presId="urn:microsoft.com/office/officeart/2005/8/layout/default#2"/>
    <dgm:cxn modelId="{A03D1BFC-6995-4DAF-8B2D-3F8A2F0D3FFF}" srcId="{B66C85FE-53B6-4CCD-A7BD-099B51061CDD}" destId="{4A10C453-45CB-48EE-89DC-C406D2C7FD7C}" srcOrd="4" destOrd="0" parTransId="{752799CA-CAFC-4A90-A58A-9C496623BC19}" sibTransId="{550D8F19-B22E-454C-8D71-D3C39BA28C7C}"/>
    <dgm:cxn modelId="{A4BAB82C-77EF-434E-9C2E-41EA7F9E7628}" type="presOf" srcId="{698B4638-291E-42E0-9507-8F8EBC1F903B}" destId="{3FE40CE7-D622-4024-AA39-783F6F19004E}" srcOrd="0" destOrd="0" presId="urn:microsoft.com/office/officeart/2005/8/layout/default#2"/>
    <dgm:cxn modelId="{B48EC247-0F23-47DE-9239-B2482974C0C6}" srcId="{B66C85FE-53B6-4CCD-A7BD-099B51061CDD}" destId="{F08DA0C0-78FE-4600-879F-EA7C08BF0F73}" srcOrd="2" destOrd="0" parTransId="{035FF27E-DFF6-4C0B-8225-B8E62301BC3F}" sibTransId="{2FD8C533-C357-4345-B2FE-4ED91B26825E}"/>
    <dgm:cxn modelId="{7F6A7DC2-3542-4FA7-AFFD-1FBFA4A56570}" srcId="{B66C85FE-53B6-4CCD-A7BD-099B51061CDD}" destId="{CAAE7072-D448-4C81-BA2C-0AFEE73AAB1D}" srcOrd="5" destOrd="0" parTransId="{380D7FDA-9D06-4627-9316-470833060992}" sibTransId="{BF0D24F8-2A4D-4D70-B387-D6C8E50C81E6}"/>
    <dgm:cxn modelId="{B8A41595-6156-4E5A-BC29-C159696EEB41}" type="presOf" srcId="{4A10C453-45CB-48EE-89DC-C406D2C7FD7C}" destId="{B8EDF314-CC28-4EE3-BDD9-013CE3EA2B66}" srcOrd="0" destOrd="0" presId="urn:microsoft.com/office/officeart/2005/8/layout/default#2"/>
    <dgm:cxn modelId="{9631FC35-93FB-4C3A-BFFB-C173CFFCC107}" srcId="{B66C85FE-53B6-4CCD-A7BD-099B51061CDD}" destId="{FFB8B144-8DC0-4FC4-ADF5-E4B33CC5D74A}" srcOrd="0" destOrd="0" parTransId="{A80939E6-A99C-4B94-ADA9-AC191F85F483}" sibTransId="{B4757307-CBE3-4D3E-917F-EB18E4F79D8F}"/>
    <dgm:cxn modelId="{6A71B09E-B9C5-4252-93AA-5008D01087B7}" type="presOf" srcId="{B66C85FE-53B6-4CCD-A7BD-099B51061CDD}" destId="{25868CB4-9281-433C-9716-F060530CB7CA}" srcOrd="0" destOrd="0" presId="urn:microsoft.com/office/officeart/2005/8/layout/default#2"/>
    <dgm:cxn modelId="{6D3CFC1D-4337-4735-B9E9-8FF453FB6A76}" type="presOf" srcId="{CAAE7072-D448-4C81-BA2C-0AFEE73AAB1D}" destId="{73D2BC16-F9BB-4355-981B-7B1A74BCFCA4}" srcOrd="0" destOrd="0" presId="urn:microsoft.com/office/officeart/2005/8/layout/default#2"/>
    <dgm:cxn modelId="{F7C4BCAC-003B-4DF8-96C5-175087CD397A}" type="presOf" srcId="{FFB8B144-8DC0-4FC4-ADF5-E4B33CC5D74A}" destId="{EBB24390-72C8-44F8-B96A-5CFCB6EB28A6}" srcOrd="0" destOrd="0" presId="urn:microsoft.com/office/officeart/2005/8/layout/default#2"/>
    <dgm:cxn modelId="{0FFDDB96-EAB0-4788-874D-E470CCD64FE2}" type="presOf" srcId="{99893DBB-D019-4CF9-A3C5-A015FDCBEB84}" destId="{CEC19CE3-A35C-41F1-9476-8BC981EBB1A5}" srcOrd="0" destOrd="0" presId="urn:microsoft.com/office/officeart/2005/8/layout/default#2"/>
    <dgm:cxn modelId="{2643BF0E-A732-43B6-BD51-918EE1814563}" type="presParOf" srcId="{25868CB4-9281-433C-9716-F060530CB7CA}" destId="{EBB24390-72C8-44F8-B96A-5CFCB6EB28A6}" srcOrd="0" destOrd="0" presId="urn:microsoft.com/office/officeart/2005/8/layout/default#2"/>
    <dgm:cxn modelId="{CD2AB464-6B12-4F0B-BB4A-7B3CCC7CA327}" type="presParOf" srcId="{25868CB4-9281-433C-9716-F060530CB7CA}" destId="{A34879C8-483C-4801-8CFA-00AE42E1ACE7}" srcOrd="1" destOrd="0" presId="urn:microsoft.com/office/officeart/2005/8/layout/default#2"/>
    <dgm:cxn modelId="{EE4DAF8C-F435-4571-82C8-68C9DB8147AB}" type="presParOf" srcId="{25868CB4-9281-433C-9716-F060530CB7CA}" destId="{3FE40CE7-D622-4024-AA39-783F6F19004E}" srcOrd="2" destOrd="0" presId="urn:microsoft.com/office/officeart/2005/8/layout/default#2"/>
    <dgm:cxn modelId="{2A3163A7-B77F-441A-A52F-2EBD0AF2EA7F}" type="presParOf" srcId="{25868CB4-9281-433C-9716-F060530CB7CA}" destId="{CE6CACCC-4390-4E2E-978D-0B1F9288F542}" srcOrd="3" destOrd="0" presId="urn:microsoft.com/office/officeart/2005/8/layout/default#2"/>
    <dgm:cxn modelId="{005C6995-343A-414B-B5D2-D4E22E1D5D5F}" type="presParOf" srcId="{25868CB4-9281-433C-9716-F060530CB7CA}" destId="{E020F201-FDCE-400C-A5C2-23006D06DADF}" srcOrd="4" destOrd="0" presId="urn:microsoft.com/office/officeart/2005/8/layout/default#2"/>
    <dgm:cxn modelId="{936F0479-ED4E-47B0-B4E9-F6D24A6A7762}" type="presParOf" srcId="{25868CB4-9281-433C-9716-F060530CB7CA}" destId="{D94F8595-DF29-47C6-9CD8-4D71D72BD086}" srcOrd="5" destOrd="0" presId="urn:microsoft.com/office/officeart/2005/8/layout/default#2"/>
    <dgm:cxn modelId="{EF099BA1-0D4F-4602-BED6-832A40AF08A0}" type="presParOf" srcId="{25868CB4-9281-433C-9716-F060530CB7CA}" destId="{CEC19CE3-A35C-41F1-9476-8BC981EBB1A5}" srcOrd="6" destOrd="0" presId="urn:microsoft.com/office/officeart/2005/8/layout/default#2"/>
    <dgm:cxn modelId="{7B07A666-0D35-4C67-A338-3BCFC776F2E3}" type="presParOf" srcId="{25868CB4-9281-433C-9716-F060530CB7CA}" destId="{F9ADD188-E7B9-495D-9227-BA27FFAFDD9D}" srcOrd="7" destOrd="0" presId="urn:microsoft.com/office/officeart/2005/8/layout/default#2"/>
    <dgm:cxn modelId="{857F169C-DCD9-4649-B748-AAF91D032805}" type="presParOf" srcId="{25868CB4-9281-433C-9716-F060530CB7CA}" destId="{B8EDF314-CC28-4EE3-BDD9-013CE3EA2B66}" srcOrd="8" destOrd="0" presId="urn:microsoft.com/office/officeart/2005/8/layout/default#2"/>
    <dgm:cxn modelId="{A9CCD2AA-EBAB-404F-9944-2D190E634B05}" type="presParOf" srcId="{25868CB4-9281-433C-9716-F060530CB7CA}" destId="{FB8D66B6-61C0-47A0-AA8B-5626C38A93F7}" srcOrd="9" destOrd="0" presId="urn:microsoft.com/office/officeart/2005/8/layout/default#2"/>
    <dgm:cxn modelId="{597C7449-3596-4D21-B89E-6985D0AC6027}" type="presParOf" srcId="{25868CB4-9281-433C-9716-F060530CB7CA}" destId="{73D2BC16-F9BB-4355-981B-7B1A74BCFCA4}" srcOrd="1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066AD9-C47C-4D51-A7F3-E6FBAEF01813}">
      <dsp:nvSpPr>
        <dsp:cNvPr id="0" name=""/>
        <dsp:cNvSpPr/>
      </dsp:nvSpPr>
      <dsp:spPr>
        <a:xfrm>
          <a:off x="1617522" y="442530"/>
          <a:ext cx="3120738" cy="2772538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Gender-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based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violence </a:t>
          </a:r>
          <a:endParaRPr lang="nl-NL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l-NL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53301" y="769472"/>
        <a:ext cx="1799344" cy="2118655"/>
      </dsp:txXfrm>
    </dsp:sp>
    <dsp:sp modelId="{58C8E75C-B1BF-4CFE-AED5-A1A9CAB5471F}">
      <dsp:nvSpPr>
        <dsp:cNvPr id="0" name=""/>
        <dsp:cNvSpPr/>
      </dsp:nvSpPr>
      <dsp:spPr>
        <a:xfrm>
          <a:off x="3153215" y="916516"/>
          <a:ext cx="1557126" cy="1516064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Sexual violence</a:t>
          </a:r>
          <a:endParaRPr lang="nl-NL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95102" y="1095293"/>
        <a:ext cx="897802" cy="11585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066AD9-C47C-4D51-A7F3-E6FBAEF01813}">
      <dsp:nvSpPr>
        <dsp:cNvPr id="0" name=""/>
        <dsp:cNvSpPr/>
      </dsp:nvSpPr>
      <dsp:spPr>
        <a:xfrm>
          <a:off x="1617522" y="442530"/>
          <a:ext cx="3120738" cy="2772538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Gender-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based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violence </a:t>
          </a:r>
          <a:endParaRPr lang="nl-NL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l-NL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53301" y="769472"/>
        <a:ext cx="1799344" cy="2118655"/>
      </dsp:txXfrm>
    </dsp:sp>
    <dsp:sp modelId="{58C8E75C-B1BF-4CFE-AED5-A1A9CAB5471F}">
      <dsp:nvSpPr>
        <dsp:cNvPr id="0" name=""/>
        <dsp:cNvSpPr/>
      </dsp:nvSpPr>
      <dsp:spPr>
        <a:xfrm>
          <a:off x="3153215" y="916516"/>
          <a:ext cx="1557126" cy="1516064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Sexual violence</a:t>
          </a:r>
          <a:endParaRPr lang="nl-NL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95102" y="1095293"/>
        <a:ext cx="897802" cy="115851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762A4-FED1-432C-B5A9-0C9D4B85DF4B}" type="datetimeFigureOut">
              <a:rPr lang="nl-NL" smtClean="0"/>
              <a:pPr/>
              <a:t>12-8-2016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8F65F-1411-47A0-94E0-EE81C647F06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414210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8F65F-1411-47A0-94E0-EE81C647F069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605734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54C4-7911-42C4-943B-F2DB697BFAEE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   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ED06-BCAE-48D4-B6D2-5378BD57D4D8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Training Materials on the International Protocol    © Institute for International Criminal Investigations 2015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1FCB-B1F3-4D63-89A1-F1770BD21655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Training Materials on the International Protocol    © Institute for International Criminal Investigations 2015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1C9AC-62DC-448E-AB02-603E029B5680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5410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4AA39-3BC9-42E8-933A-82D16152EE83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2171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5684-E9A4-4433-8CDF-A10AB828241E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54704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73F7-2113-48DA-B639-A696A7C413E6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5918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5CF1E-4C2D-4D02-9719-57DC24A36E8D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1744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47E7D-68E1-44D8-B521-B398CA550067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45870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D6CB-534F-4A01-ADA8-1D1F1C4DE109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7740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8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D254-E3F5-4697-8125-89BF7FCA0AF7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082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5A56-BC6B-42B7-8FE1-E21EF7499D4B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   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540F-0D20-4825-8A69-BB7F21F5B5B5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1928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A048-88E3-4EEA-8C1C-2325C68C22B1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3376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CEED-B416-4A0C-A258-3D159ECD689E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858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B51E-2A25-48A6-9A5E-300B52CF819F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    © Institute for International Criminal Investigations 2015</a:t>
            </a:r>
            <a:endParaRPr lang="nl-N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90CD-62AE-4C95-882E-D2639288BC28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    © Institute for International Criminal Investigations 2015</a:t>
            </a:r>
            <a:endParaRPr lang="nl-N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5B8A-B13D-40AD-A2AD-5B5AC9451997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   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3C3CB-AF46-4991-98A9-CDFF0E8CA28D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   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F839-8E2E-40B2-ABB1-DDC1B112CB08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   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9195-D6F3-40C7-977A-55E4744C9BDE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    © Institute for International Criminal Investigations 2015</a:t>
            </a:r>
            <a:endParaRPr lang="nl-NL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D2D15-8D58-4F6B-AE29-17FCA4BD472F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   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AC05C6E-0A7A-4472-AF7C-C7A90D4E8776}" type="datetime1">
              <a:rPr lang="nl-NL" smtClean="0"/>
              <a:pPr/>
              <a:t>12-8-2016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US" smtClean="0"/>
              <a:t>Training Materials on the International Protocol    © Institute for International Criminal Investigations 2015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F490EDD-5DD4-4922-907F-17E68184D7E7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12-8-2016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22413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684000"/>
            <a:ext cx="7543800" cy="3240000"/>
          </a:xfrm>
        </p:spPr>
        <p:txBody>
          <a:bodyPr/>
          <a:lstStyle/>
          <a:p>
            <a:r>
              <a:rPr lang="en-IE" b="1" dirty="0">
                <a:latin typeface="Cambria" panose="02040503050406030204" pitchFamily="18" charset="0"/>
              </a:rPr>
              <a:t>Module 1</a:t>
            </a:r>
            <a:r>
              <a:rPr lang="en-IE" b="1" dirty="0" smtClean="0">
                <a:latin typeface="Cambria" panose="02040503050406030204" pitchFamily="18" charset="0"/>
              </a:rPr>
              <a:t> </a:t>
            </a:r>
            <a:r>
              <a:rPr lang="en-IE" b="1" dirty="0">
                <a:latin typeface="Cambria" panose="02040503050406030204" pitchFamily="18" charset="0"/>
              </a:rPr>
              <a:t>–</a:t>
            </a:r>
            <a:br>
              <a:rPr lang="en-IE" b="1" dirty="0">
                <a:latin typeface="Cambria" panose="02040503050406030204" pitchFamily="18" charset="0"/>
              </a:rPr>
            </a:br>
            <a:r>
              <a:rPr lang="en-IE" b="1" dirty="0">
                <a:latin typeface="Cambria" panose="02040503050406030204" pitchFamily="18" charset="0"/>
              </a:rPr>
              <a:t>Understanding </a:t>
            </a:r>
            <a:r>
              <a:rPr lang="en-IE" b="1" dirty="0" smtClean="0">
                <a:latin typeface="Cambria" panose="02040503050406030204" pitchFamily="18" charset="0"/>
              </a:rPr>
              <a:t>Sexual Violence</a:t>
            </a:r>
            <a:endParaRPr lang="nl-NL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1979712" y="6448251"/>
            <a:ext cx="5040560" cy="365125"/>
          </a:xfrm>
        </p:spPr>
        <p:txBody>
          <a:bodyPr/>
          <a:lstStyle/>
          <a:p>
            <a:pPr algn="ctr"/>
            <a:r>
              <a:rPr lang="en-US" b="1" smtClean="0">
                <a:solidFill>
                  <a:prstClr val="white">
                    <a:alpha val="60000"/>
                  </a:prstClr>
                </a:solidFill>
                <a:latin typeface="Cambria" panose="02040503050406030204" pitchFamily="18" charset="0"/>
              </a:rPr>
              <a:t>Training Materials on the International Protocol    © Institute for International Criminal Investigations 2015</a:t>
            </a:r>
            <a:endParaRPr lang="nl-NL" b="1" dirty="0">
              <a:solidFill>
                <a:prstClr val="white">
                  <a:alpha val="60000"/>
                </a:prst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4716000"/>
            <a:ext cx="4680520" cy="93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 smtClean="0">
                <a:solidFill>
                  <a:srgbClr val="ACCBF9">
                    <a:lumMod val="75000"/>
                  </a:srgbClr>
                </a:solidFill>
              </a:rPr>
              <a:t>INTERNATIONAL PROTOCOL, </a:t>
            </a:r>
          </a:p>
          <a:p>
            <a:pPr algn="ctr"/>
            <a:r>
              <a:rPr lang="en-IE" b="1" dirty="0" smtClean="0">
                <a:solidFill>
                  <a:srgbClr val="ACCBF9">
                    <a:lumMod val="75000"/>
                  </a:srgbClr>
                </a:solidFill>
              </a:rPr>
              <a:t>PART 1 MODULE 1</a:t>
            </a:r>
          </a:p>
          <a:p>
            <a:pPr algn="ctr"/>
            <a:r>
              <a:rPr lang="en-IE" b="1" dirty="0" smtClean="0">
                <a:solidFill>
                  <a:srgbClr val="ACCBF9">
                    <a:lumMod val="75000"/>
                  </a:srgbClr>
                </a:solidFill>
              </a:rPr>
              <a:t>PAGES 15-16</a:t>
            </a:r>
            <a:endParaRPr lang="nl-NL" b="1" dirty="0">
              <a:solidFill>
                <a:srgbClr val="ACCBF9">
                  <a:lumMod val="75000"/>
                </a:srgbClr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colorTemperature colorTemp="5900"/>
                    </a14:imgEffect>
                    <a14:imgEffect>
                      <a14:saturation sat="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60" y="4653240"/>
            <a:ext cx="1656000" cy="93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0688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159732" y="6414789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  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251520" y="1988840"/>
            <a:ext cx="8640960" cy="4464496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400" dirty="0" smtClean="0"/>
              <a:t>Survivors of sexual violence have to deal with the physical, emotional and/or psychological harm inflicted by the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perpetrator</a:t>
            </a:r>
            <a:r>
              <a:rPr lang="en-IE" sz="2400" dirty="0"/>
              <a:t> </a:t>
            </a:r>
            <a:endParaRPr lang="en-IE" sz="2400" dirty="0" smtClean="0"/>
          </a:p>
          <a:p>
            <a:pPr algn="ctr"/>
            <a:endParaRPr lang="en-IE" sz="1800" dirty="0"/>
          </a:p>
          <a:p>
            <a:pPr algn="ctr"/>
            <a:r>
              <a:rPr lang="en-IE" sz="2400" dirty="0" smtClean="0"/>
              <a:t>They may then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continue to be harmed</a:t>
            </a:r>
            <a:r>
              <a:rPr lang="en-IE" sz="2400" dirty="0" smtClean="0"/>
              <a:t> by: </a:t>
            </a:r>
          </a:p>
          <a:p>
            <a:pPr marL="18288" indent="0" algn="ctr">
              <a:buNone/>
            </a:pPr>
            <a:endParaRPr lang="en-IE" sz="1400" dirty="0" smtClean="0"/>
          </a:p>
          <a:p>
            <a:pPr marL="18288" indent="0" algn="ctr">
              <a:buNone/>
            </a:pPr>
            <a:endParaRPr lang="en-IE" sz="2400" dirty="0"/>
          </a:p>
          <a:p>
            <a:pPr marL="18288" indent="0" algn="ctr">
              <a:buNone/>
            </a:pPr>
            <a:endParaRPr lang="en-IE" sz="2800" dirty="0" smtClean="0"/>
          </a:p>
          <a:p>
            <a:pPr marL="18288" indent="0" algn="ctr">
              <a:buNone/>
            </a:pPr>
            <a:endParaRPr lang="en-IE" sz="1800" dirty="0" smtClean="0"/>
          </a:p>
          <a:p>
            <a:pPr algn="ctr"/>
            <a:r>
              <a:rPr lang="en-IE" sz="2400" dirty="0" smtClean="0"/>
              <a:t>If you are investigating or documenting sexual violence, you have the opportunity to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empower survivors</a:t>
            </a:r>
            <a:r>
              <a:rPr lang="en-IE" sz="2400" dirty="0" smtClean="0"/>
              <a:t> by helping them to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pursue accountability</a:t>
            </a:r>
            <a:r>
              <a:rPr lang="en-IE" sz="2400" dirty="0" smtClean="0"/>
              <a:t> </a:t>
            </a:r>
            <a:endParaRPr lang="en-IE" sz="24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79512" y="3933056"/>
            <a:ext cx="8710499" cy="1224136"/>
            <a:chOff x="325996" y="3409734"/>
            <a:chExt cx="8419999" cy="1174884"/>
          </a:xfrm>
        </p:grpSpPr>
        <p:sp>
          <p:nvSpPr>
            <p:cNvPr id="7" name="Freeform 6"/>
            <p:cNvSpPr/>
            <p:nvPr/>
          </p:nvSpPr>
          <p:spPr>
            <a:xfrm>
              <a:off x="325996" y="3409735"/>
              <a:ext cx="1958139" cy="1174883"/>
            </a:xfrm>
            <a:custGeom>
              <a:avLst/>
              <a:gdLst>
                <a:gd name="connsiteX0" fmla="*/ 0 w 1958139"/>
                <a:gd name="connsiteY0" fmla="*/ 0 h 1174883"/>
                <a:gd name="connsiteX1" fmla="*/ 1958139 w 1958139"/>
                <a:gd name="connsiteY1" fmla="*/ 0 h 1174883"/>
                <a:gd name="connsiteX2" fmla="*/ 1958139 w 1958139"/>
                <a:gd name="connsiteY2" fmla="*/ 1174883 h 1174883"/>
                <a:gd name="connsiteX3" fmla="*/ 0 w 1958139"/>
                <a:gd name="connsiteY3" fmla="*/ 1174883 h 1174883"/>
                <a:gd name="connsiteX4" fmla="*/ 0 w 1958139"/>
                <a:gd name="connsiteY4" fmla="*/ 0 h 1174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8139" h="1174883">
                  <a:moveTo>
                    <a:pt x="0" y="0"/>
                  </a:moveTo>
                  <a:lnTo>
                    <a:pt x="1958139" y="0"/>
                  </a:lnTo>
                  <a:lnTo>
                    <a:pt x="1958139" y="1174883"/>
                  </a:lnTo>
                  <a:lnTo>
                    <a:pt x="0" y="117488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Families who abandon or blame them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2479949" y="3409734"/>
              <a:ext cx="1958139" cy="1174883"/>
            </a:xfrm>
            <a:custGeom>
              <a:avLst/>
              <a:gdLst>
                <a:gd name="connsiteX0" fmla="*/ 0 w 1958139"/>
                <a:gd name="connsiteY0" fmla="*/ 0 h 1174883"/>
                <a:gd name="connsiteX1" fmla="*/ 1958139 w 1958139"/>
                <a:gd name="connsiteY1" fmla="*/ 0 h 1174883"/>
                <a:gd name="connsiteX2" fmla="*/ 1958139 w 1958139"/>
                <a:gd name="connsiteY2" fmla="*/ 1174883 h 1174883"/>
                <a:gd name="connsiteX3" fmla="*/ 0 w 1958139"/>
                <a:gd name="connsiteY3" fmla="*/ 1174883 h 1174883"/>
                <a:gd name="connsiteX4" fmla="*/ 0 w 1958139"/>
                <a:gd name="connsiteY4" fmla="*/ 0 h 1174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8139" h="1174883">
                  <a:moveTo>
                    <a:pt x="0" y="0"/>
                  </a:moveTo>
                  <a:lnTo>
                    <a:pt x="1958139" y="0"/>
                  </a:lnTo>
                  <a:lnTo>
                    <a:pt x="1958139" y="1174883"/>
                  </a:lnTo>
                  <a:lnTo>
                    <a:pt x="0" y="117488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685719"/>
                <a:satOff val="-1897"/>
                <a:lumOff val="1177"/>
                <a:alphaOff val="0"/>
              </a:schemeClr>
            </a:fillRef>
            <a:effectRef idx="3">
              <a:schemeClr val="accent4">
                <a:hueOff val="-685719"/>
                <a:satOff val="-1897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Communities who reject or exclude them 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4633902" y="3409734"/>
              <a:ext cx="1958139" cy="1174883"/>
            </a:xfrm>
            <a:custGeom>
              <a:avLst/>
              <a:gdLst>
                <a:gd name="connsiteX0" fmla="*/ 0 w 1958139"/>
                <a:gd name="connsiteY0" fmla="*/ 0 h 1174883"/>
                <a:gd name="connsiteX1" fmla="*/ 1958139 w 1958139"/>
                <a:gd name="connsiteY1" fmla="*/ 0 h 1174883"/>
                <a:gd name="connsiteX2" fmla="*/ 1958139 w 1958139"/>
                <a:gd name="connsiteY2" fmla="*/ 1174883 h 1174883"/>
                <a:gd name="connsiteX3" fmla="*/ 0 w 1958139"/>
                <a:gd name="connsiteY3" fmla="*/ 1174883 h 1174883"/>
                <a:gd name="connsiteX4" fmla="*/ 0 w 1958139"/>
                <a:gd name="connsiteY4" fmla="*/ 0 h 1174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8139" h="1174883">
                  <a:moveTo>
                    <a:pt x="0" y="0"/>
                  </a:moveTo>
                  <a:lnTo>
                    <a:pt x="1958139" y="0"/>
                  </a:lnTo>
                  <a:lnTo>
                    <a:pt x="1958139" y="1174883"/>
                  </a:lnTo>
                  <a:lnTo>
                    <a:pt x="0" y="117488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371437"/>
                <a:satOff val="-3793"/>
                <a:lumOff val="2353"/>
                <a:alphaOff val="0"/>
              </a:schemeClr>
            </a:fillRef>
            <a:effectRef idx="3">
              <a:schemeClr val="accent4">
                <a:hueOff val="-1371437"/>
                <a:satOff val="-3793"/>
                <a:lumOff val="235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800" tIns="60960" rIns="4680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Authorities who are unresponsive or hostile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6787856" y="3409734"/>
              <a:ext cx="1958139" cy="1174883"/>
            </a:xfrm>
            <a:custGeom>
              <a:avLst/>
              <a:gdLst>
                <a:gd name="connsiteX0" fmla="*/ 0 w 1958139"/>
                <a:gd name="connsiteY0" fmla="*/ 0 h 1174883"/>
                <a:gd name="connsiteX1" fmla="*/ 1958139 w 1958139"/>
                <a:gd name="connsiteY1" fmla="*/ 0 h 1174883"/>
                <a:gd name="connsiteX2" fmla="*/ 1958139 w 1958139"/>
                <a:gd name="connsiteY2" fmla="*/ 1174883 h 1174883"/>
                <a:gd name="connsiteX3" fmla="*/ 0 w 1958139"/>
                <a:gd name="connsiteY3" fmla="*/ 1174883 h 1174883"/>
                <a:gd name="connsiteX4" fmla="*/ 0 w 1958139"/>
                <a:gd name="connsiteY4" fmla="*/ 0 h 1174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8139" h="1174883">
                  <a:moveTo>
                    <a:pt x="0" y="0"/>
                  </a:moveTo>
                  <a:lnTo>
                    <a:pt x="1958139" y="0"/>
                  </a:lnTo>
                  <a:lnTo>
                    <a:pt x="1958139" y="1174883"/>
                  </a:lnTo>
                  <a:lnTo>
                    <a:pt x="0" y="117488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Governments who deny them recognition or remedies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1519" y="282352"/>
            <a:ext cx="8638491" cy="1490464"/>
          </a:xfrm>
        </p:spPr>
        <p:txBody>
          <a:bodyPr/>
          <a:lstStyle/>
          <a:p>
            <a:pPr algn="ctr"/>
            <a:r>
              <a:rPr lang="en-IE" sz="4800" b="1" spc="-150" dirty="0" smtClean="0"/>
              <a:t>Responding to sexual violence</a:t>
            </a:r>
            <a:r>
              <a:rPr lang="en-IE" sz="5400" b="1" spc="-150" dirty="0" smtClean="0"/>
              <a:t/>
            </a:r>
            <a:br>
              <a:rPr lang="en-IE" sz="5400" b="1" spc="-150" dirty="0" smtClean="0"/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3 – Preliminary Considerations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5 – Identifying Survivors and Other Witnesses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6 – Testimony and Module 7 – Interviewing</a:t>
            </a:r>
            <a:endParaRPr lang="nl-NL" sz="5200" b="1" dirty="0"/>
          </a:p>
        </p:txBody>
      </p:sp>
    </p:spTree>
    <p:extLst>
      <p:ext uri="{BB962C8B-B14F-4D97-AF65-F5344CB8AC3E}">
        <p14:creationId xmlns="" xmlns:p14="http://schemas.microsoft.com/office/powerpoint/2010/main" val="7778094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159732" y="6414789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  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graphicFrame>
        <p:nvGraphicFramePr>
          <p:cNvPr id="19" name="Diagram 18"/>
          <p:cNvGraphicFramePr/>
          <p:nvPr>
            <p:extLst>
              <p:ext uri="{D42A27DB-BD31-4B8C-83A1-F6EECF244321}">
                <p14:modId xmlns="" xmlns:p14="http://schemas.microsoft.com/office/powerpoint/2010/main" val="1281804826"/>
              </p:ext>
            </p:extLst>
          </p:nvPr>
        </p:nvGraphicFramePr>
        <p:xfrm>
          <a:off x="683568" y="1916832"/>
          <a:ext cx="792088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1519" y="282352"/>
            <a:ext cx="8638491" cy="1490464"/>
          </a:xfrm>
        </p:spPr>
        <p:txBody>
          <a:bodyPr/>
          <a:lstStyle/>
          <a:p>
            <a:pPr algn="ctr"/>
            <a:r>
              <a:rPr lang="en-IE" sz="4800" b="1" spc="-150" dirty="0" smtClean="0"/>
              <a:t>Responding to sexual violence</a:t>
            </a:r>
            <a:r>
              <a:rPr lang="en-IE" sz="5400" b="1" spc="-150" dirty="0" smtClean="0"/>
              <a:t/>
            </a:r>
            <a:br>
              <a:rPr lang="en-IE" sz="5400" b="1" spc="-150" dirty="0" smtClean="0"/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3 – Preliminary Considerations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5 – Identifying Survivors and Other Witnesses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6 – Testimony and Module 7 – Interviewing</a:t>
            </a:r>
            <a:endParaRPr lang="nl-NL" sz="5200" b="1" dirty="0"/>
          </a:p>
        </p:txBody>
      </p:sp>
    </p:spTree>
    <p:extLst>
      <p:ext uri="{BB962C8B-B14F-4D97-AF65-F5344CB8AC3E}">
        <p14:creationId xmlns="" xmlns:p14="http://schemas.microsoft.com/office/powerpoint/2010/main" val="40775783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88000"/>
            <a:ext cx="8460000" cy="1268792"/>
          </a:xfrm>
        </p:spPr>
        <p:txBody>
          <a:bodyPr/>
          <a:lstStyle/>
          <a:p>
            <a:pPr algn="ctr"/>
            <a:r>
              <a:rPr lang="en-IE" sz="5400" b="1" spc="-150" dirty="0" smtClean="0"/>
              <a:t>Patterns of sexual violence</a:t>
            </a:r>
            <a:br>
              <a:rPr lang="en-IE" sz="5400" b="1" spc="-150" dirty="0" smtClean="0"/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2 – Sexual Violence as an International Crime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5 – Identifying Survivors and Other Witnesses</a:t>
            </a:r>
            <a:endParaRPr lang="nl-NL" sz="52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159732" y="6414789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  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grpSp>
        <p:nvGrpSpPr>
          <p:cNvPr id="4" name="Group 3"/>
          <p:cNvGrpSpPr/>
          <p:nvPr/>
        </p:nvGrpSpPr>
        <p:grpSpPr>
          <a:xfrm>
            <a:off x="251520" y="1844824"/>
            <a:ext cx="8640960" cy="4510995"/>
            <a:chOff x="611560" y="1569546"/>
            <a:chExt cx="8208912" cy="4510995"/>
          </a:xfrm>
        </p:grpSpPr>
        <p:sp>
          <p:nvSpPr>
            <p:cNvPr id="15" name="Freeform 14"/>
            <p:cNvSpPr/>
            <p:nvPr/>
          </p:nvSpPr>
          <p:spPr>
            <a:xfrm>
              <a:off x="611560" y="1569546"/>
              <a:ext cx="8208912" cy="858423"/>
            </a:xfrm>
            <a:custGeom>
              <a:avLst/>
              <a:gdLst>
                <a:gd name="connsiteX0" fmla="*/ 0 w 8208912"/>
                <a:gd name="connsiteY0" fmla="*/ 143073 h 858423"/>
                <a:gd name="connsiteX1" fmla="*/ 143073 w 8208912"/>
                <a:gd name="connsiteY1" fmla="*/ 0 h 858423"/>
                <a:gd name="connsiteX2" fmla="*/ 8065839 w 8208912"/>
                <a:gd name="connsiteY2" fmla="*/ 0 h 858423"/>
                <a:gd name="connsiteX3" fmla="*/ 8208912 w 8208912"/>
                <a:gd name="connsiteY3" fmla="*/ 143073 h 858423"/>
                <a:gd name="connsiteX4" fmla="*/ 8208912 w 8208912"/>
                <a:gd name="connsiteY4" fmla="*/ 715350 h 858423"/>
                <a:gd name="connsiteX5" fmla="*/ 8065839 w 8208912"/>
                <a:gd name="connsiteY5" fmla="*/ 858423 h 858423"/>
                <a:gd name="connsiteX6" fmla="*/ 143073 w 8208912"/>
                <a:gd name="connsiteY6" fmla="*/ 858423 h 858423"/>
                <a:gd name="connsiteX7" fmla="*/ 0 w 8208912"/>
                <a:gd name="connsiteY7" fmla="*/ 715350 h 858423"/>
                <a:gd name="connsiteX8" fmla="*/ 0 w 8208912"/>
                <a:gd name="connsiteY8" fmla="*/ 143073 h 858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08912" h="858423">
                  <a:moveTo>
                    <a:pt x="0" y="143073"/>
                  </a:moveTo>
                  <a:cubicBezTo>
                    <a:pt x="0" y="64056"/>
                    <a:pt x="64056" y="0"/>
                    <a:pt x="143073" y="0"/>
                  </a:cubicBezTo>
                  <a:lnTo>
                    <a:pt x="8065839" y="0"/>
                  </a:lnTo>
                  <a:cubicBezTo>
                    <a:pt x="8144856" y="0"/>
                    <a:pt x="8208912" y="64056"/>
                    <a:pt x="8208912" y="143073"/>
                  </a:cubicBezTo>
                  <a:lnTo>
                    <a:pt x="8208912" y="715350"/>
                  </a:lnTo>
                  <a:cubicBezTo>
                    <a:pt x="8208912" y="794367"/>
                    <a:pt x="8144856" y="858423"/>
                    <a:pt x="8065839" y="858423"/>
                  </a:cubicBezTo>
                  <a:lnTo>
                    <a:pt x="143073" y="858423"/>
                  </a:lnTo>
                  <a:cubicBezTo>
                    <a:pt x="64056" y="858423"/>
                    <a:pt x="0" y="794367"/>
                    <a:pt x="0" y="715350"/>
                  </a:cubicBezTo>
                  <a:lnTo>
                    <a:pt x="0" y="14307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05" tIns="41905" rIns="41905" bIns="41905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800" b="1" u="non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Terrorising</a:t>
              </a:r>
              <a:r>
                <a:rPr lang="en-IE" sz="2800" b="0" u="non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the civilian population</a:t>
              </a:r>
              <a:endParaRPr lang="nl-NL" sz="2800" b="0" u="none" kern="1200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11560" y="2482572"/>
              <a:ext cx="8208912" cy="858423"/>
            </a:xfrm>
            <a:custGeom>
              <a:avLst/>
              <a:gdLst>
                <a:gd name="connsiteX0" fmla="*/ 0 w 8208912"/>
                <a:gd name="connsiteY0" fmla="*/ 143073 h 858423"/>
                <a:gd name="connsiteX1" fmla="*/ 143073 w 8208912"/>
                <a:gd name="connsiteY1" fmla="*/ 0 h 858423"/>
                <a:gd name="connsiteX2" fmla="*/ 8065839 w 8208912"/>
                <a:gd name="connsiteY2" fmla="*/ 0 h 858423"/>
                <a:gd name="connsiteX3" fmla="*/ 8208912 w 8208912"/>
                <a:gd name="connsiteY3" fmla="*/ 143073 h 858423"/>
                <a:gd name="connsiteX4" fmla="*/ 8208912 w 8208912"/>
                <a:gd name="connsiteY4" fmla="*/ 715350 h 858423"/>
                <a:gd name="connsiteX5" fmla="*/ 8065839 w 8208912"/>
                <a:gd name="connsiteY5" fmla="*/ 858423 h 858423"/>
                <a:gd name="connsiteX6" fmla="*/ 143073 w 8208912"/>
                <a:gd name="connsiteY6" fmla="*/ 858423 h 858423"/>
                <a:gd name="connsiteX7" fmla="*/ 0 w 8208912"/>
                <a:gd name="connsiteY7" fmla="*/ 715350 h 858423"/>
                <a:gd name="connsiteX8" fmla="*/ 0 w 8208912"/>
                <a:gd name="connsiteY8" fmla="*/ 143073 h 858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08912" h="858423">
                  <a:moveTo>
                    <a:pt x="0" y="143073"/>
                  </a:moveTo>
                  <a:cubicBezTo>
                    <a:pt x="0" y="64056"/>
                    <a:pt x="64056" y="0"/>
                    <a:pt x="143073" y="0"/>
                  </a:cubicBezTo>
                  <a:lnTo>
                    <a:pt x="8065839" y="0"/>
                  </a:lnTo>
                  <a:cubicBezTo>
                    <a:pt x="8144856" y="0"/>
                    <a:pt x="8208912" y="64056"/>
                    <a:pt x="8208912" y="143073"/>
                  </a:cubicBezTo>
                  <a:lnTo>
                    <a:pt x="8208912" y="715350"/>
                  </a:lnTo>
                  <a:cubicBezTo>
                    <a:pt x="8208912" y="794367"/>
                    <a:pt x="8144856" y="858423"/>
                    <a:pt x="8065839" y="858423"/>
                  </a:cubicBezTo>
                  <a:lnTo>
                    <a:pt x="143073" y="858423"/>
                  </a:lnTo>
                  <a:cubicBezTo>
                    <a:pt x="64056" y="858423"/>
                    <a:pt x="0" y="794367"/>
                    <a:pt x="0" y="715350"/>
                  </a:cubicBezTo>
                  <a:lnTo>
                    <a:pt x="0" y="14307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05" tIns="41905" rIns="41905" bIns="41905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800" u="non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As a method of </a:t>
              </a:r>
              <a:r>
                <a:rPr lang="en-IE" sz="2800" b="1" u="non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interrogation or punishment</a:t>
              </a:r>
              <a:endParaRPr lang="nl-NL" sz="2800" b="1" u="none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>
              <a:off x="611560" y="3395832"/>
              <a:ext cx="8208912" cy="858423"/>
            </a:xfrm>
            <a:custGeom>
              <a:avLst/>
              <a:gdLst>
                <a:gd name="connsiteX0" fmla="*/ 0 w 8208912"/>
                <a:gd name="connsiteY0" fmla="*/ 143073 h 858423"/>
                <a:gd name="connsiteX1" fmla="*/ 143073 w 8208912"/>
                <a:gd name="connsiteY1" fmla="*/ 0 h 858423"/>
                <a:gd name="connsiteX2" fmla="*/ 8065839 w 8208912"/>
                <a:gd name="connsiteY2" fmla="*/ 0 h 858423"/>
                <a:gd name="connsiteX3" fmla="*/ 8208912 w 8208912"/>
                <a:gd name="connsiteY3" fmla="*/ 143073 h 858423"/>
                <a:gd name="connsiteX4" fmla="*/ 8208912 w 8208912"/>
                <a:gd name="connsiteY4" fmla="*/ 715350 h 858423"/>
                <a:gd name="connsiteX5" fmla="*/ 8065839 w 8208912"/>
                <a:gd name="connsiteY5" fmla="*/ 858423 h 858423"/>
                <a:gd name="connsiteX6" fmla="*/ 143073 w 8208912"/>
                <a:gd name="connsiteY6" fmla="*/ 858423 h 858423"/>
                <a:gd name="connsiteX7" fmla="*/ 0 w 8208912"/>
                <a:gd name="connsiteY7" fmla="*/ 715350 h 858423"/>
                <a:gd name="connsiteX8" fmla="*/ 0 w 8208912"/>
                <a:gd name="connsiteY8" fmla="*/ 143073 h 858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08912" h="858423">
                  <a:moveTo>
                    <a:pt x="0" y="143073"/>
                  </a:moveTo>
                  <a:cubicBezTo>
                    <a:pt x="0" y="64056"/>
                    <a:pt x="64056" y="0"/>
                    <a:pt x="143073" y="0"/>
                  </a:cubicBezTo>
                  <a:lnTo>
                    <a:pt x="8065839" y="0"/>
                  </a:lnTo>
                  <a:cubicBezTo>
                    <a:pt x="8144856" y="0"/>
                    <a:pt x="8208912" y="64056"/>
                    <a:pt x="8208912" y="143073"/>
                  </a:cubicBezTo>
                  <a:lnTo>
                    <a:pt x="8208912" y="715350"/>
                  </a:lnTo>
                  <a:cubicBezTo>
                    <a:pt x="8208912" y="794367"/>
                    <a:pt x="8144856" y="858423"/>
                    <a:pt x="8065839" y="858423"/>
                  </a:cubicBezTo>
                  <a:lnTo>
                    <a:pt x="143073" y="858423"/>
                  </a:lnTo>
                  <a:cubicBezTo>
                    <a:pt x="64056" y="858423"/>
                    <a:pt x="0" y="794367"/>
                    <a:pt x="0" y="715350"/>
                  </a:cubicBezTo>
                  <a:lnTo>
                    <a:pt x="0" y="14307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05" tIns="41905" rIns="41905" bIns="41905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800" b="1" u="non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Targeting</a:t>
              </a:r>
              <a:r>
                <a:rPr lang="en-IE" sz="2800" b="0" u="non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a specific (political/</a:t>
              </a:r>
              <a:r>
                <a:rPr lang="en-IE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racial/religious) </a:t>
              </a:r>
              <a:r>
                <a:rPr lang="en-IE" sz="2800" b="0" u="non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group</a:t>
              </a:r>
              <a:endParaRPr lang="nl-NL" sz="2800" b="0" u="none" kern="1200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11560" y="4308975"/>
              <a:ext cx="8208912" cy="858423"/>
            </a:xfrm>
            <a:custGeom>
              <a:avLst/>
              <a:gdLst>
                <a:gd name="connsiteX0" fmla="*/ 0 w 8208912"/>
                <a:gd name="connsiteY0" fmla="*/ 143073 h 858423"/>
                <a:gd name="connsiteX1" fmla="*/ 143073 w 8208912"/>
                <a:gd name="connsiteY1" fmla="*/ 0 h 858423"/>
                <a:gd name="connsiteX2" fmla="*/ 8065839 w 8208912"/>
                <a:gd name="connsiteY2" fmla="*/ 0 h 858423"/>
                <a:gd name="connsiteX3" fmla="*/ 8208912 w 8208912"/>
                <a:gd name="connsiteY3" fmla="*/ 143073 h 858423"/>
                <a:gd name="connsiteX4" fmla="*/ 8208912 w 8208912"/>
                <a:gd name="connsiteY4" fmla="*/ 715350 h 858423"/>
                <a:gd name="connsiteX5" fmla="*/ 8065839 w 8208912"/>
                <a:gd name="connsiteY5" fmla="*/ 858423 h 858423"/>
                <a:gd name="connsiteX6" fmla="*/ 143073 w 8208912"/>
                <a:gd name="connsiteY6" fmla="*/ 858423 h 858423"/>
                <a:gd name="connsiteX7" fmla="*/ 0 w 8208912"/>
                <a:gd name="connsiteY7" fmla="*/ 715350 h 858423"/>
                <a:gd name="connsiteX8" fmla="*/ 0 w 8208912"/>
                <a:gd name="connsiteY8" fmla="*/ 143073 h 858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08912" h="858423">
                  <a:moveTo>
                    <a:pt x="0" y="143073"/>
                  </a:moveTo>
                  <a:cubicBezTo>
                    <a:pt x="0" y="64056"/>
                    <a:pt x="64056" y="0"/>
                    <a:pt x="143073" y="0"/>
                  </a:cubicBezTo>
                  <a:lnTo>
                    <a:pt x="8065839" y="0"/>
                  </a:lnTo>
                  <a:cubicBezTo>
                    <a:pt x="8144856" y="0"/>
                    <a:pt x="8208912" y="64056"/>
                    <a:pt x="8208912" y="143073"/>
                  </a:cubicBezTo>
                  <a:lnTo>
                    <a:pt x="8208912" y="715350"/>
                  </a:lnTo>
                  <a:cubicBezTo>
                    <a:pt x="8208912" y="794367"/>
                    <a:pt x="8144856" y="858423"/>
                    <a:pt x="8065839" y="858423"/>
                  </a:cubicBezTo>
                  <a:lnTo>
                    <a:pt x="143073" y="858423"/>
                  </a:lnTo>
                  <a:cubicBezTo>
                    <a:pt x="64056" y="858423"/>
                    <a:pt x="0" y="794367"/>
                    <a:pt x="0" y="715350"/>
                  </a:cubicBezTo>
                  <a:lnTo>
                    <a:pt x="0" y="14307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05" tIns="41905" rIns="41905" bIns="41905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800" b="0" u="non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As a </a:t>
              </a:r>
              <a:r>
                <a:rPr lang="en-IE" sz="2800" b="1" u="non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military tactic</a:t>
              </a:r>
              <a:r>
                <a:rPr lang="en-IE" sz="2800" b="0" u="non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or means of attacking civilians</a:t>
              </a:r>
              <a:endParaRPr lang="nl-NL" sz="2800" b="0" u="none" kern="1200" dirty="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11560" y="5222118"/>
              <a:ext cx="8208912" cy="858423"/>
            </a:xfrm>
            <a:custGeom>
              <a:avLst/>
              <a:gdLst>
                <a:gd name="connsiteX0" fmla="*/ 0 w 8208912"/>
                <a:gd name="connsiteY0" fmla="*/ 143073 h 858423"/>
                <a:gd name="connsiteX1" fmla="*/ 143073 w 8208912"/>
                <a:gd name="connsiteY1" fmla="*/ 0 h 858423"/>
                <a:gd name="connsiteX2" fmla="*/ 8065839 w 8208912"/>
                <a:gd name="connsiteY2" fmla="*/ 0 h 858423"/>
                <a:gd name="connsiteX3" fmla="*/ 8208912 w 8208912"/>
                <a:gd name="connsiteY3" fmla="*/ 143073 h 858423"/>
                <a:gd name="connsiteX4" fmla="*/ 8208912 w 8208912"/>
                <a:gd name="connsiteY4" fmla="*/ 715350 h 858423"/>
                <a:gd name="connsiteX5" fmla="*/ 8065839 w 8208912"/>
                <a:gd name="connsiteY5" fmla="*/ 858423 h 858423"/>
                <a:gd name="connsiteX6" fmla="*/ 143073 w 8208912"/>
                <a:gd name="connsiteY6" fmla="*/ 858423 h 858423"/>
                <a:gd name="connsiteX7" fmla="*/ 0 w 8208912"/>
                <a:gd name="connsiteY7" fmla="*/ 715350 h 858423"/>
                <a:gd name="connsiteX8" fmla="*/ 0 w 8208912"/>
                <a:gd name="connsiteY8" fmla="*/ 143073 h 858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08912" h="858423">
                  <a:moveTo>
                    <a:pt x="0" y="143073"/>
                  </a:moveTo>
                  <a:cubicBezTo>
                    <a:pt x="0" y="64056"/>
                    <a:pt x="64056" y="0"/>
                    <a:pt x="143073" y="0"/>
                  </a:cubicBezTo>
                  <a:lnTo>
                    <a:pt x="8065839" y="0"/>
                  </a:lnTo>
                  <a:cubicBezTo>
                    <a:pt x="8144856" y="0"/>
                    <a:pt x="8208912" y="64056"/>
                    <a:pt x="8208912" y="143073"/>
                  </a:cubicBezTo>
                  <a:lnTo>
                    <a:pt x="8208912" y="715350"/>
                  </a:lnTo>
                  <a:cubicBezTo>
                    <a:pt x="8208912" y="794367"/>
                    <a:pt x="8144856" y="858423"/>
                    <a:pt x="8065839" y="858423"/>
                  </a:cubicBezTo>
                  <a:lnTo>
                    <a:pt x="143073" y="858423"/>
                  </a:lnTo>
                  <a:cubicBezTo>
                    <a:pt x="64056" y="858423"/>
                    <a:pt x="0" y="794367"/>
                    <a:pt x="0" y="715350"/>
                  </a:cubicBezTo>
                  <a:lnTo>
                    <a:pt x="0" y="143073"/>
                  </a:lnTo>
                  <a:close/>
                </a:path>
              </a:pathLst>
            </a:custGeom>
            <a:gradFill rotWithShape="0">
              <a:gsLst>
                <a:gs pos="0">
                  <a:srgbClr val="5B5771"/>
                </a:gs>
                <a:gs pos="100000">
                  <a:srgbClr val="573F65"/>
                </a:gs>
                <a:gs pos="100000">
                  <a:schemeClr val="accent6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05" tIns="41905" rIns="41905" bIns="41905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700" b="0" u="non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Taking advantage of a </a:t>
              </a:r>
              <a:r>
                <a:rPr lang="en-IE" sz="2700" b="1" u="non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coercive or lawless</a:t>
              </a:r>
              <a:r>
                <a:rPr lang="en-IE" sz="2700" b="0" u="non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environment</a:t>
              </a:r>
              <a:endParaRPr lang="nl-NL" sz="2700" b="0" u="none" kern="12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13675881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88000"/>
            <a:ext cx="8460000" cy="1412808"/>
          </a:xfrm>
        </p:spPr>
        <p:txBody>
          <a:bodyPr/>
          <a:lstStyle/>
          <a:p>
            <a:pPr algn="ctr"/>
            <a:r>
              <a:rPr lang="en-IE" sz="4800" b="1" dirty="0" smtClean="0"/>
              <a:t>Red flags for sexual violence</a:t>
            </a:r>
            <a:br>
              <a:rPr lang="en-IE" sz="4800" b="1" dirty="0" smtClean="0"/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Module 3 – Preliminary Considerations</a:t>
            </a:r>
            <a:br>
              <a:rPr lang="en-IE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Module 5 – Identifying Survivors and Other Witnesses</a:t>
            </a:r>
            <a:br>
              <a:rPr lang="en-IE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7 – Interviewing</a:t>
            </a:r>
            <a:endParaRPr lang="nl-NL" sz="52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159732" y="6414789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  </a:t>
            </a:r>
          </a:p>
          <a:p>
            <a:pPr algn="ctr"/>
            <a:r>
              <a:rPr lang="en-US" dirty="0" smtClean="0"/>
              <a:t> © Institute for International Criminal Investigations 2015</a:t>
            </a:r>
            <a:endParaRPr lang="nl-NL" dirty="0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="" xmlns:p14="http://schemas.microsoft.com/office/powerpoint/2010/main" val="1385292559"/>
              </p:ext>
            </p:extLst>
          </p:nvPr>
        </p:nvGraphicFramePr>
        <p:xfrm>
          <a:off x="611560" y="1772816"/>
          <a:ext cx="792088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3675881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82352"/>
            <a:ext cx="8424936" cy="1490464"/>
          </a:xfrm>
        </p:spPr>
        <p:txBody>
          <a:bodyPr/>
          <a:lstStyle/>
          <a:p>
            <a:pPr algn="ctr"/>
            <a:r>
              <a:rPr lang="en-IE" sz="5400" b="1" dirty="0" smtClean="0"/>
              <a:t>Myths and stereotypes</a:t>
            </a:r>
            <a:br>
              <a:rPr lang="en-IE" sz="5400" b="1" dirty="0" smtClean="0"/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3 – Preliminary Considerations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5 – Identifying Survivors and Other Witnesses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7 - Interviewing</a:t>
            </a:r>
            <a:endParaRPr lang="nl-NL" sz="52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159732" y="6414789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  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sp>
        <p:nvSpPr>
          <p:cNvPr id="19" name="Content Placeholder 6"/>
          <p:cNvSpPr txBox="1">
            <a:spLocks/>
          </p:cNvSpPr>
          <p:nvPr/>
        </p:nvSpPr>
        <p:spPr>
          <a:xfrm>
            <a:off x="251520" y="1844824"/>
            <a:ext cx="8640960" cy="446449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Font typeface="Wingdings" pitchFamily="2" charset="2"/>
              <a:buNone/>
            </a:pPr>
            <a:endParaRPr lang="en-IE" sz="1500" dirty="0" smtClean="0"/>
          </a:p>
          <a:p>
            <a:pPr algn="ctr"/>
            <a:r>
              <a:rPr lang="en-IE" sz="2200" dirty="0" smtClean="0"/>
              <a:t>Myths and stereotypes about sexual violence are very common and very damaging – be conscious of how they can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undermine or even prejudice</a:t>
            </a:r>
            <a:r>
              <a:rPr lang="en-IE" sz="2200" dirty="0" smtClean="0"/>
              <a:t> your inquiries</a:t>
            </a:r>
          </a:p>
          <a:p>
            <a:pPr algn="ctr"/>
            <a:endParaRPr lang="en-IE" sz="2200" dirty="0"/>
          </a:p>
          <a:p>
            <a:pPr algn="ctr"/>
            <a:r>
              <a:rPr lang="en-IE" sz="2200" dirty="0" smtClean="0"/>
              <a:t>Every member of your team should be conscious of their own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personal bias and preconceptions</a:t>
            </a:r>
            <a:r>
              <a:rPr lang="en-IE" sz="2200" dirty="0" smtClean="0"/>
              <a:t> and should make an effort to be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objective and open-minded</a:t>
            </a:r>
            <a:r>
              <a:rPr lang="en-IE" sz="2200" dirty="0" smtClean="0"/>
              <a:t> </a:t>
            </a:r>
          </a:p>
          <a:p>
            <a:pPr algn="ctr"/>
            <a:endParaRPr lang="en-IE" sz="2200" dirty="0" smtClean="0"/>
          </a:p>
          <a:p>
            <a:pPr algn="ctr"/>
            <a:r>
              <a:rPr lang="en-IE" sz="2200" dirty="0" smtClean="0"/>
              <a:t>Stereotypes can negatively impact on your ability to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recognise and identify</a:t>
            </a:r>
            <a:r>
              <a:rPr lang="en-IE" sz="2200" dirty="0" smtClean="0"/>
              <a:t> potential survivors/witnesses/perpetrators, to assess their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behaviour or credibility</a:t>
            </a:r>
            <a:r>
              <a:rPr lang="en-IE" sz="2200" dirty="0" smtClean="0"/>
              <a:t>, or even to judge the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strength and reliability</a:t>
            </a:r>
            <a:r>
              <a:rPr lang="en-IE" sz="2200" dirty="0" smtClean="0"/>
              <a:t> of your own evidence/information </a:t>
            </a:r>
          </a:p>
          <a:p>
            <a:pPr algn="ctr"/>
            <a:endParaRPr lang="en-IE" sz="2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75881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82352"/>
            <a:ext cx="8424936" cy="1418456"/>
          </a:xfrm>
        </p:spPr>
        <p:txBody>
          <a:bodyPr/>
          <a:lstStyle/>
          <a:p>
            <a:pPr algn="ctr"/>
            <a:r>
              <a:rPr lang="en-IE" sz="5400" b="1" dirty="0"/>
              <a:t>Myths and stereotypes</a:t>
            </a:r>
            <a:br>
              <a:rPr lang="en-IE" sz="5400" b="1" dirty="0"/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Module 3 – Preliminary Considerations</a:t>
            </a:r>
            <a:br>
              <a:rPr lang="en-IE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Module 5 – Identifying Survivors and Other Witnesses</a:t>
            </a:r>
            <a:br>
              <a:rPr lang="en-IE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Module 7 - Interviewing</a:t>
            </a:r>
            <a:endParaRPr lang="nl-NL" sz="52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159732" y="6414789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  </a:t>
            </a:r>
          </a:p>
          <a:p>
            <a:pPr algn="ctr"/>
            <a:r>
              <a:rPr lang="en-US" dirty="0" smtClean="0"/>
              <a:t> © Institute for International Criminal Investigations 2015</a:t>
            </a:r>
            <a:endParaRPr lang="nl-NL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257000461"/>
              </p:ext>
            </p:extLst>
          </p:nvPr>
        </p:nvGraphicFramePr>
        <p:xfrm>
          <a:off x="251520" y="1772816"/>
          <a:ext cx="856895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4062842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116632"/>
            <a:ext cx="7543800" cy="1656184"/>
          </a:xfrm>
        </p:spPr>
        <p:txBody>
          <a:bodyPr/>
          <a:lstStyle/>
          <a:p>
            <a:pPr algn="ctr"/>
            <a:r>
              <a:rPr lang="en-IE" sz="5200" b="1" dirty="0" smtClean="0"/>
              <a:t>Recognising sexual and gender-based violence</a:t>
            </a:r>
            <a:endParaRPr lang="nl-NL" sz="52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267744" y="6448251"/>
            <a:ext cx="4644008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  </a:t>
            </a:r>
          </a:p>
          <a:p>
            <a:pPr algn="ctr"/>
            <a:r>
              <a:rPr lang="en-US" dirty="0" smtClean="0"/>
              <a:t> © Institute for International Criminal Investigations 2015</a:t>
            </a:r>
            <a:endParaRPr lang="nl-N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916832"/>
            <a:ext cx="8568952" cy="4032448"/>
          </a:xfrm>
        </p:spPr>
        <p:txBody>
          <a:bodyPr tIns="144000">
            <a:noAutofit/>
          </a:bodyPr>
          <a:lstStyle/>
          <a:p>
            <a:pPr marL="18288" indent="0" algn="ctr">
              <a:buNone/>
            </a:pPr>
            <a:r>
              <a:rPr lang="en-IE" sz="3600" b="1" u="sng" cap="small" dirty="0" smtClean="0"/>
              <a:t>Exercise</a:t>
            </a:r>
            <a:endParaRPr lang="en-IE" sz="3600" dirty="0" smtClean="0"/>
          </a:p>
          <a:p>
            <a:pPr algn="ctr"/>
            <a:endParaRPr lang="en-IE" sz="1800" dirty="0" smtClean="0"/>
          </a:p>
          <a:p>
            <a:pPr algn="ctr"/>
            <a:r>
              <a:rPr lang="en-IE" sz="2600" dirty="0" smtClean="0"/>
              <a:t>Think about and discuss the following scenarios. Which of them would you describe as </a:t>
            </a:r>
            <a:r>
              <a:rPr lang="en-IE" sz="2600" b="1" dirty="0" smtClean="0">
                <a:solidFill>
                  <a:schemeClr val="tx2">
                    <a:lumMod val="75000"/>
                  </a:schemeClr>
                </a:solidFill>
              </a:rPr>
              <a:t>sexual violence</a:t>
            </a:r>
            <a:r>
              <a:rPr lang="en-IE" sz="2600" dirty="0" smtClean="0"/>
              <a:t>? If not, why not? Which would you describe as </a:t>
            </a:r>
            <a:r>
              <a:rPr lang="en-IE" sz="2600" b="1" dirty="0" smtClean="0">
                <a:solidFill>
                  <a:schemeClr val="tx2">
                    <a:lumMod val="75000"/>
                  </a:schemeClr>
                </a:solidFill>
              </a:rPr>
              <a:t>gender-based violence</a:t>
            </a:r>
            <a:r>
              <a:rPr lang="en-IE" sz="2600" dirty="0" smtClean="0"/>
              <a:t>?</a:t>
            </a:r>
          </a:p>
          <a:p>
            <a:pPr algn="ctr"/>
            <a:endParaRPr lang="en-IE" sz="2600" dirty="0" smtClean="0"/>
          </a:p>
          <a:p>
            <a:pPr algn="ctr"/>
            <a:r>
              <a:rPr lang="en-IE" sz="2600" dirty="0" smtClean="0"/>
              <a:t>As a follow-up exercise, discuss whether the scenarios would constitute a </a:t>
            </a:r>
            <a:r>
              <a:rPr lang="en-IE" sz="2600" b="1" dirty="0" smtClean="0">
                <a:solidFill>
                  <a:schemeClr val="tx2">
                    <a:lumMod val="75000"/>
                  </a:schemeClr>
                </a:solidFill>
              </a:rPr>
              <a:t>crime</a:t>
            </a:r>
            <a:r>
              <a:rPr lang="en-IE" sz="2600" dirty="0" smtClean="0"/>
              <a:t> under the law that you use</a:t>
            </a:r>
            <a:endParaRPr lang="nl-NL" sz="2600" dirty="0"/>
          </a:p>
        </p:txBody>
      </p:sp>
    </p:spTree>
    <p:extLst>
      <p:ext uri="{BB962C8B-B14F-4D97-AF65-F5344CB8AC3E}">
        <p14:creationId xmlns="" xmlns:p14="http://schemas.microsoft.com/office/powerpoint/2010/main" val="268741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08000"/>
            <a:ext cx="9144000" cy="1304776"/>
          </a:xfrm>
        </p:spPr>
        <p:txBody>
          <a:bodyPr/>
          <a:lstStyle/>
          <a:p>
            <a:pPr algn="ctr"/>
            <a:r>
              <a:rPr lang="en-IE" sz="4400" b="1" dirty="0" smtClean="0"/>
              <a:t>Recognising sexual and gender-based violence</a:t>
            </a:r>
            <a:endParaRPr lang="nl-NL" sz="4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267744" y="6448251"/>
            <a:ext cx="4644008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  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95115361"/>
              </p:ext>
            </p:extLst>
          </p:nvPr>
        </p:nvGraphicFramePr>
        <p:xfrm>
          <a:off x="467544" y="1484784"/>
          <a:ext cx="8208912" cy="489654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{775DCB02-9BB8-47FD-8907-85C794F793BA}</a:tableStyleId>
              </a:tblPr>
              <a:tblGrid>
                <a:gridCol w="2052228"/>
                <a:gridCol w="2052228"/>
                <a:gridCol w="2052228"/>
                <a:gridCol w="2052228"/>
              </a:tblGrid>
              <a:tr h="2532695">
                <a:tc>
                  <a:txBody>
                    <a:bodyPr/>
                    <a:lstStyle/>
                    <a:p>
                      <a:pPr algn="ctr"/>
                      <a:r>
                        <a:rPr lang="en-IE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 teenage girl is given chocolate and medicine by peacekeeping</a:t>
                      </a:r>
                      <a:r>
                        <a:rPr lang="en-IE" sz="1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troops</a:t>
                      </a:r>
                      <a:r>
                        <a:rPr lang="en-IE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in exchange for sexual favours</a:t>
                      </a:r>
                      <a:endParaRPr lang="nl-NL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Male prisoners of</a:t>
                      </a:r>
                      <a:r>
                        <a:rPr lang="en-IE" sz="1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war are photographed naked in humiliating positions</a:t>
                      </a:r>
                      <a:endParaRPr lang="nl-NL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 woman in an occupied zone</a:t>
                      </a:r>
                      <a:r>
                        <a:rPr lang="en-IE" sz="1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IE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agrees to sleep with</a:t>
                      </a:r>
                      <a:r>
                        <a:rPr lang="en-IE" sz="1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 senior commander to protect herself from lower-ranked troops</a:t>
                      </a:r>
                      <a:endParaRPr lang="nl-NL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 man under interrogation by police is tied to a chair while his penis and testicles are beaten with a knotted rope</a:t>
                      </a:r>
                      <a:endParaRPr lang="nl-NL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849">
                <a:tc>
                  <a:txBody>
                    <a:bodyPr/>
                    <a:lstStyle/>
                    <a:p>
                      <a:pPr algn="ctr"/>
                      <a:r>
                        <a:rPr lang="en-IE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The</a:t>
                      </a:r>
                      <a:r>
                        <a:rPr lang="en-IE" sz="18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local police chief shows signs of obvious arousal while beating and verbally abusing prisoners</a:t>
                      </a:r>
                      <a:endParaRPr lang="nl-NL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 male prisoner</a:t>
                      </a:r>
                      <a:r>
                        <a:rPr lang="en-IE" sz="18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on hunger strike is threatened with having a ‘rehydration tube’ inserted into his anus</a:t>
                      </a:r>
                      <a:endParaRPr lang="nl-NL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</a:t>
                      </a:r>
                      <a:r>
                        <a:rPr lang="en-IE" sz="18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the men of military age in a village are imprisoned in a detention camp. Many are beaten and later killed. </a:t>
                      </a:r>
                      <a:endParaRPr lang="nl-NL" sz="18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 teenage girl is forced to strip naked and perform gymnastics in public</a:t>
                      </a:r>
                      <a:endParaRPr lang="nl-NL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9751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08000"/>
            <a:ext cx="9107504" cy="1304776"/>
          </a:xfrm>
        </p:spPr>
        <p:txBody>
          <a:bodyPr/>
          <a:lstStyle/>
          <a:p>
            <a:pPr algn="ctr"/>
            <a:r>
              <a:rPr lang="en-IE" sz="4400" b="1" dirty="0"/>
              <a:t>Recognising sexual and gender-based violence</a:t>
            </a:r>
            <a:endParaRPr lang="nl-NL" sz="4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232248" y="6448251"/>
            <a:ext cx="4644008" cy="365125"/>
          </a:xfrm>
        </p:spPr>
        <p:txBody>
          <a:bodyPr/>
          <a:lstStyle/>
          <a:p>
            <a:pPr algn="ctr"/>
            <a:r>
              <a:rPr lang="en-US" smtClean="0"/>
              <a:t>Training Materials on the International Protocol    </a:t>
            </a:r>
          </a:p>
          <a:p>
            <a:pPr algn="ctr"/>
            <a:r>
              <a:rPr lang="en-US" smtClean="0"/>
              <a:t>© Institute for International Criminal Investigations 2015</a:t>
            </a:r>
            <a:endParaRPr lang="nl-NL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00154852"/>
              </p:ext>
            </p:extLst>
          </p:nvPr>
        </p:nvGraphicFramePr>
        <p:xfrm>
          <a:off x="467544" y="1412776"/>
          <a:ext cx="8208912" cy="4968552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2052228"/>
                <a:gridCol w="2052228"/>
                <a:gridCol w="2052228"/>
                <a:gridCol w="2052228"/>
              </a:tblGrid>
              <a:tr h="2484276">
                <a:tc>
                  <a:txBody>
                    <a:bodyPr/>
                    <a:lstStyle/>
                    <a:p>
                      <a:pPr algn="ctr"/>
                      <a:r>
                        <a:rPr lang="en-IE" sz="1800" dirty="0" smtClean="0"/>
                        <a:t>A</a:t>
                      </a:r>
                      <a:r>
                        <a:rPr lang="en-IE" sz="1800" baseline="0" dirty="0" smtClean="0"/>
                        <a:t> man being questioned by the security forces is ordered to have sex with a female prostitute to ‘prove he is not gay’</a:t>
                      </a:r>
                      <a:endParaRPr lang="nl-NL" sz="1800" dirty="0"/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800" dirty="0" smtClean="0"/>
                        <a:t>A woman prisoner is told that if she does not confess, her young son will be raped in front of her</a:t>
                      </a:r>
                      <a:endParaRPr lang="nl-NL" sz="1800" dirty="0"/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800" dirty="0" smtClean="0"/>
                        <a:t>A militia group kidnaps a group of young girls from their school and takes the</a:t>
                      </a:r>
                      <a:r>
                        <a:rPr lang="en-IE" sz="1800" baseline="0" dirty="0" smtClean="0"/>
                        <a:t>m to a market to be sold as slaves</a:t>
                      </a:r>
                      <a:endParaRPr lang="nl-NL" sz="1800" dirty="0"/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dirty="0" smtClean="0"/>
                        <a:t>A boy child soldier assigned to a female commander who </a:t>
                      </a:r>
                      <a:r>
                        <a:rPr lang="en-IE" sz="1800" baseline="0" dirty="0" smtClean="0"/>
                        <a:t>wants a baby is forced to have sex with her until she gets pregnant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4276">
                <a:tc>
                  <a:txBody>
                    <a:bodyPr/>
                    <a:lstStyle/>
                    <a:p>
                      <a:pPr algn="ctr"/>
                      <a:r>
                        <a:rPr lang="en-IE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 teenage girl has acid thrown in her face for ‘immoral behaviour’</a:t>
                      </a:r>
                      <a:endParaRPr lang="nl-NL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Two</a:t>
                      </a:r>
                      <a:r>
                        <a:rPr lang="en-IE" sz="18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male prisoners are forced by their captors to perform oral sex on each other</a:t>
                      </a:r>
                      <a:endParaRPr lang="nl-NL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Bodies of women are found in a village</a:t>
                      </a:r>
                      <a:r>
                        <a:rPr lang="en-IE" sz="18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with their clothing removed, some with their legs apart</a:t>
                      </a:r>
                      <a:endParaRPr lang="nl-NL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Members of one ethnic group carry out forcible public circumcisions of men from a different tribe</a:t>
                      </a:r>
                      <a:endParaRPr lang="nl-NL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7684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536504"/>
          </a:xfrm>
        </p:spPr>
        <p:txBody>
          <a:bodyPr>
            <a:normAutofit/>
          </a:bodyPr>
          <a:lstStyle/>
          <a:p>
            <a:pPr algn="ctr"/>
            <a:r>
              <a:rPr lang="en-IE" sz="2800" dirty="0" smtClean="0"/>
              <a:t>Sexual violence is any </a:t>
            </a:r>
            <a:r>
              <a:rPr lang="en-IE" sz="2800" b="1" dirty="0" smtClean="0">
                <a:solidFill>
                  <a:schemeClr val="tx2">
                    <a:lumMod val="75000"/>
                  </a:schemeClr>
                </a:solidFill>
              </a:rPr>
              <a:t>act of a sexual nature</a:t>
            </a:r>
            <a:r>
              <a:rPr lang="en-IE" sz="2800" dirty="0" smtClean="0"/>
              <a:t> committed </a:t>
            </a:r>
            <a:r>
              <a:rPr lang="en-IE" sz="2800" b="1" dirty="0" smtClean="0">
                <a:solidFill>
                  <a:schemeClr val="tx2">
                    <a:lumMod val="75000"/>
                  </a:schemeClr>
                </a:solidFill>
              </a:rPr>
              <a:t>without consent</a:t>
            </a:r>
            <a:r>
              <a:rPr lang="en-IE" sz="2800" dirty="0" smtClean="0"/>
              <a:t>, or any act that violently targets a person’s </a:t>
            </a:r>
            <a:r>
              <a:rPr lang="en-IE" sz="2800" b="1" dirty="0" smtClean="0">
                <a:solidFill>
                  <a:schemeClr val="tx2">
                    <a:lumMod val="75000"/>
                  </a:schemeClr>
                </a:solidFill>
              </a:rPr>
              <a:t>sexual function</a:t>
            </a:r>
          </a:p>
          <a:p>
            <a:pPr algn="ctr"/>
            <a:endParaRPr lang="en-IE" sz="2800" dirty="0" smtClean="0"/>
          </a:p>
          <a:p>
            <a:pPr algn="ctr"/>
            <a:r>
              <a:rPr lang="en-IE" sz="2800" dirty="0" smtClean="0"/>
              <a:t>Sexual violence is broader than just unwanted sexual penetration</a:t>
            </a:r>
            <a:r>
              <a:rPr lang="en-IE" sz="2800" dirty="0"/>
              <a:t> </a:t>
            </a:r>
            <a:r>
              <a:rPr lang="en-IE" sz="2800" dirty="0" smtClean="0"/>
              <a:t>– it can include any </a:t>
            </a:r>
            <a:r>
              <a:rPr lang="en-IE" sz="2800" b="1" dirty="0" smtClean="0">
                <a:solidFill>
                  <a:schemeClr val="tx2">
                    <a:lumMod val="75000"/>
                  </a:schemeClr>
                </a:solidFill>
              </a:rPr>
              <a:t>sexual contact</a:t>
            </a:r>
            <a:r>
              <a:rPr lang="en-IE" sz="2800" dirty="0" smtClean="0"/>
              <a:t>, </a:t>
            </a:r>
            <a:r>
              <a:rPr lang="en-IE" sz="2800" b="1" dirty="0" smtClean="0">
                <a:solidFill>
                  <a:schemeClr val="tx2">
                    <a:lumMod val="75000"/>
                  </a:schemeClr>
                </a:solidFill>
              </a:rPr>
              <a:t>forcible nudity</a:t>
            </a:r>
            <a:r>
              <a:rPr lang="en-IE" sz="2800" dirty="0" smtClean="0"/>
              <a:t>, or other acts committed with a </a:t>
            </a:r>
            <a:r>
              <a:rPr lang="en-IE" sz="2800" b="1" dirty="0" smtClean="0">
                <a:solidFill>
                  <a:schemeClr val="tx2">
                    <a:lumMod val="75000"/>
                  </a:schemeClr>
                </a:solidFill>
              </a:rPr>
              <a:t>sexual motive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11560" y="282352"/>
            <a:ext cx="7848872" cy="914400"/>
          </a:xfrm>
        </p:spPr>
        <p:txBody>
          <a:bodyPr/>
          <a:lstStyle/>
          <a:p>
            <a:pPr algn="ctr"/>
            <a:r>
              <a:rPr lang="en-IE" sz="5400" b="1" dirty="0" smtClean="0">
                <a:latin typeface="Cambria" panose="02040503050406030204" pitchFamily="18" charset="0"/>
              </a:rPr>
              <a:t>What is sexual violence?</a:t>
            </a:r>
            <a:endParaRPr lang="nl-NL" sz="54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  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29059026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4752528"/>
          </a:xfrm>
        </p:spPr>
        <p:txBody>
          <a:bodyPr>
            <a:normAutofit/>
          </a:bodyPr>
          <a:lstStyle/>
          <a:p>
            <a:pPr algn="ctr"/>
            <a:r>
              <a:rPr lang="en-IE" sz="2800" dirty="0" smtClean="0"/>
              <a:t>Sexual </a:t>
            </a:r>
            <a:r>
              <a:rPr lang="en-IE" sz="2800" dirty="0"/>
              <a:t>violence </a:t>
            </a:r>
            <a:r>
              <a:rPr lang="en-IE" sz="2800" dirty="0" smtClean="0"/>
              <a:t>can include </a:t>
            </a:r>
            <a:r>
              <a:rPr lang="en-IE" sz="2800" dirty="0"/>
              <a:t>physical violence which targets the victim’s </a:t>
            </a:r>
            <a:r>
              <a:rPr lang="en-IE" sz="2800" b="1" dirty="0">
                <a:solidFill>
                  <a:schemeClr val="tx2">
                    <a:lumMod val="75000"/>
                  </a:schemeClr>
                </a:solidFill>
              </a:rPr>
              <a:t>sexual organs</a:t>
            </a:r>
            <a:r>
              <a:rPr lang="en-IE" sz="2800" dirty="0"/>
              <a:t> or </a:t>
            </a:r>
            <a:r>
              <a:rPr lang="en-IE" sz="2800" b="1" dirty="0">
                <a:solidFill>
                  <a:schemeClr val="tx2">
                    <a:lumMod val="75000"/>
                  </a:schemeClr>
                </a:solidFill>
              </a:rPr>
              <a:t>sexual function</a:t>
            </a:r>
            <a:r>
              <a:rPr lang="en-IE" sz="2800" dirty="0"/>
              <a:t>, such as genital </a:t>
            </a:r>
            <a:r>
              <a:rPr lang="en-IE" sz="2800" dirty="0" smtClean="0"/>
              <a:t>mutilation, forced abortion, or enforced sterilisation</a:t>
            </a:r>
          </a:p>
          <a:p>
            <a:pPr algn="ctr"/>
            <a:endParaRPr lang="en-IE" sz="2800" dirty="0"/>
          </a:p>
          <a:p>
            <a:pPr algn="ctr"/>
            <a:r>
              <a:rPr lang="en-IE" sz="2800" dirty="0" smtClean="0"/>
              <a:t>Sexual violence does not need to involve physical force or violence – the background circumstances may be enough to restrict the victim’s ability to give </a:t>
            </a:r>
            <a:r>
              <a:rPr lang="en-IE" sz="2800" b="1" dirty="0" smtClean="0">
                <a:solidFill>
                  <a:schemeClr val="tx2">
                    <a:lumMod val="75000"/>
                  </a:schemeClr>
                </a:solidFill>
              </a:rPr>
              <a:t>genuine and voluntary consent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9552" y="282352"/>
            <a:ext cx="8136904" cy="914400"/>
          </a:xfrm>
        </p:spPr>
        <p:txBody>
          <a:bodyPr/>
          <a:lstStyle/>
          <a:p>
            <a:pPr algn="ctr"/>
            <a:r>
              <a:rPr lang="en-IE" sz="5400" b="1" dirty="0" smtClean="0">
                <a:latin typeface="Cambria" panose="02040503050406030204" pitchFamily="18" charset="0"/>
              </a:rPr>
              <a:t>What is sexual violence?</a:t>
            </a:r>
            <a:endParaRPr lang="nl-NL" sz="54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  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22657744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94461745"/>
              </p:ext>
            </p:extLst>
          </p:nvPr>
        </p:nvGraphicFramePr>
        <p:xfrm>
          <a:off x="4115383" y="1225906"/>
          <a:ext cx="501588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720080"/>
          </a:xfrm>
        </p:spPr>
        <p:txBody>
          <a:bodyPr/>
          <a:lstStyle/>
          <a:p>
            <a:pPr algn="ctr"/>
            <a:r>
              <a:rPr lang="en-IE" sz="4600" b="1" dirty="0" smtClean="0"/>
              <a:t>What is gender-based violence?</a:t>
            </a:r>
            <a:endParaRPr lang="nl-NL" sz="4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411760" y="6448251"/>
            <a:ext cx="4572000" cy="365125"/>
          </a:xfrm>
        </p:spPr>
        <p:txBody>
          <a:bodyPr wrap="square"/>
          <a:lstStyle/>
          <a:p>
            <a:pPr algn="ctr"/>
            <a:r>
              <a:rPr lang="en-US" dirty="0" smtClean="0"/>
              <a:t>Training Materials on the International Protocol   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323528" y="1342133"/>
            <a:ext cx="8208912" cy="5111203"/>
          </a:xfrm>
          <a:prstGeom prst="rect">
            <a:avLst/>
          </a:prstGeom>
        </p:spPr>
        <p:txBody>
          <a:bodyPr vert="horz" lIns="144000" tIns="45720" rIns="36000" bIns="45720" rtlCol="0" anchor="ctr">
            <a:no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IE" sz="2300" dirty="0" smtClean="0"/>
              <a:t>Gender-based violence is any form of </a:t>
            </a:r>
          </a:p>
          <a:p>
            <a:pPr marL="18288" indent="0">
              <a:spcBef>
                <a:spcPts val="0"/>
              </a:spcBef>
              <a:buNone/>
            </a:pPr>
            <a:r>
              <a:rPr lang="en-IE" sz="2300" dirty="0" smtClean="0"/>
              <a:t>    violence which </a:t>
            </a:r>
            <a:r>
              <a:rPr lang="en-IE" sz="2300" b="1" dirty="0" smtClean="0">
                <a:solidFill>
                  <a:schemeClr val="tx2">
                    <a:lumMod val="75000"/>
                  </a:schemeClr>
                </a:solidFill>
              </a:rPr>
              <a:t>targets men or women </a:t>
            </a:r>
          </a:p>
          <a:p>
            <a:pPr marL="18288" indent="0">
              <a:spcBef>
                <a:spcPts val="0"/>
              </a:spcBef>
              <a:buNone/>
            </a:pPr>
            <a:r>
              <a:rPr lang="en-IE" sz="2300" b="1" dirty="0" smtClean="0">
                <a:solidFill>
                  <a:schemeClr val="tx2">
                    <a:lumMod val="75000"/>
                  </a:schemeClr>
                </a:solidFill>
              </a:rPr>
              <a:t>   differently</a:t>
            </a:r>
            <a:r>
              <a:rPr lang="en-IE" sz="2300" dirty="0" smtClean="0"/>
              <a:t> because of their </a:t>
            </a:r>
            <a:r>
              <a:rPr lang="en-IE" sz="2300" b="1" dirty="0" smtClean="0">
                <a:solidFill>
                  <a:schemeClr val="tx2">
                    <a:lumMod val="75000"/>
                  </a:schemeClr>
                </a:solidFill>
              </a:rPr>
              <a:t>role in </a:t>
            </a:r>
          </a:p>
          <a:p>
            <a:pPr marL="18288" indent="0">
              <a:spcBef>
                <a:spcPts val="0"/>
              </a:spcBef>
              <a:buNone/>
            </a:pPr>
            <a:r>
              <a:rPr lang="en-IE" sz="2300" b="1" dirty="0" smtClean="0">
                <a:solidFill>
                  <a:schemeClr val="tx2">
                    <a:lumMod val="75000"/>
                  </a:schemeClr>
                </a:solidFill>
              </a:rPr>
              <a:t>   society</a:t>
            </a:r>
            <a:endParaRPr lang="en-IE" sz="2300" dirty="0" smtClean="0"/>
          </a:p>
          <a:p>
            <a:pPr marL="18288" indent="0">
              <a:spcBef>
                <a:spcPts val="0"/>
              </a:spcBef>
              <a:buNone/>
            </a:pPr>
            <a:r>
              <a:rPr lang="en-IE" sz="23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n-IE" sz="2300" dirty="0" smtClean="0"/>
              <a:t>Gender-based violence can include </a:t>
            </a:r>
          </a:p>
          <a:p>
            <a:pPr marL="18288" indent="0">
              <a:spcBef>
                <a:spcPts val="0"/>
              </a:spcBef>
              <a:buNone/>
            </a:pPr>
            <a:r>
              <a:rPr lang="en-IE" sz="2300" dirty="0" smtClean="0"/>
              <a:t>    using </a:t>
            </a:r>
            <a:r>
              <a:rPr lang="en-IE" sz="2300" b="1" dirty="0" smtClean="0">
                <a:solidFill>
                  <a:schemeClr val="tx2">
                    <a:lumMod val="75000"/>
                  </a:schemeClr>
                </a:solidFill>
              </a:rPr>
              <a:t>different forms of violence</a:t>
            </a:r>
            <a:r>
              <a:rPr lang="en-IE" sz="2300" b="1" u="sng" dirty="0" smtClean="0"/>
              <a:t> </a:t>
            </a:r>
          </a:p>
          <a:p>
            <a:pPr marL="18288" indent="0">
              <a:spcBef>
                <a:spcPts val="0"/>
              </a:spcBef>
              <a:buNone/>
            </a:pPr>
            <a:r>
              <a:rPr lang="en-IE" sz="2300" dirty="0" smtClean="0"/>
              <a:t>    against men and women, or using </a:t>
            </a:r>
          </a:p>
          <a:p>
            <a:pPr marL="18288" indent="0">
              <a:spcBef>
                <a:spcPts val="0"/>
              </a:spcBef>
              <a:buNone/>
            </a:pPr>
            <a:r>
              <a:rPr lang="en-IE" sz="2300" dirty="0" smtClean="0"/>
              <a:t>    violence to </a:t>
            </a:r>
            <a:r>
              <a:rPr lang="en-IE" sz="2300" b="1" dirty="0" smtClean="0">
                <a:solidFill>
                  <a:schemeClr val="tx2">
                    <a:lumMod val="75000"/>
                  </a:schemeClr>
                </a:solidFill>
              </a:rPr>
              <a:t>punish</a:t>
            </a:r>
            <a:r>
              <a:rPr lang="en-IE" sz="2300" dirty="0" smtClean="0"/>
              <a:t> men or women for </a:t>
            </a:r>
          </a:p>
          <a:p>
            <a:pPr marL="18288" indent="0">
              <a:spcBef>
                <a:spcPts val="0"/>
              </a:spcBef>
              <a:buNone/>
            </a:pPr>
            <a:r>
              <a:rPr lang="en-IE" sz="2300" dirty="0" smtClean="0"/>
              <a:t>    not conforming to their social roles </a:t>
            </a:r>
          </a:p>
          <a:p>
            <a:endParaRPr lang="en-IE" sz="2300" dirty="0"/>
          </a:p>
          <a:p>
            <a:pPr>
              <a:spcBef>
                <a:spcPts val="0"/>
              </a:spcBef>
            </a:pPr>
            <a:r>
              <a:rPr lang="en-IE" sz="2300" dirty="0" smtClean="0"/>
              <a:t>Almost all forms of sexual violence are also forms of gender</a:t>
            </a:r>
          </a:p>
          <a:p>
            <a:pPr marL="18288" indent="0">
              <a:spcBef>
                <a:spcPts val="0"/>
              </a:spcBef>
              <a:buNone/>
            </a:pPr>
            <a:r>
              <a:rPr lang="en-IE" sz="2300" dirty="0"/>
              <a:t> </a:t>
            </a:r>
            <a:r>
              <a:rPr lang="en-IE" sz="2300" dirty="0" smtClean="0"/>
              <a:t>   based violence, but </a:t>
            </a:r>
            <a:r>
              <a:rPr lang="en-IE" sz="2300" b="1" dirty="0" smtClean="0">
                <a:solidFill>
                  <a:schemeClr val="tx2">
                    <a:lumMod val="75000"/>
                  </a:schemeClr>
                </a:solidFill>
              </a:rPr>
              <a:t>not all gender-based violence is sexual</a:t>
            </a:r>
            <a:endParaRPr lang="en-IE" sz="2300" b="1" dirty="0">
              <a:solidFill>
                <a:schemeClr val="tx2">
                  <a:lumMod val="75000"/>
                </a:schemeClr>
              </a:solidFill>
            </a:endParaRPr>
          </a:p>
          <a:p>
            <a:pPr marL="18288" indent="0">
              <a:spcBef>
                <a:spcPts val="0"/>
              </a:spcBef>
              <a:buNone/>
            </a:pPr>
            <a:endParaRPr lang="en-IE" sz="2300" dirty="0" smtClean="0"/>
          </a:p>
        </p:txBody>
      </p:sp>
    </p:spTree>
    <p:extLst>
      <p:ext uri="{BB962C8B-B14F-4D97-AF65-F5344CB8AC3E}">
        <p14:creationId xmlns="" xmlns:p14="http://schemas.microsoft.com/office/powerpoint/2010/main" val="43198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06298552"/>
              </p:ext>
            </p:extLst>
          </p:nvPr>
        </p:nvGraphicFramePr>
        <p:xfrm>
          <a:off x="4114800" y="1227600"/>
          <a:ext cx="501588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720080"/>
          </a:xfrm>
        </p:spPr>
        <p:txBody>
          <a:bodyPr/>
          <a:lstStyle/>
          <a:p>
            <a:pPr algn="ctr"/>
            <a:r>
              <a:rPr lang="en-IE" sz="4600" b="1" dirty="0" smtClean="0"/>
              <a:t>What is gender-based violence?</a:t>
            </a:r>
            <a:endParaRPr lang="nl-NL" sz="4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411760" y="6448251"/>
            <a:ext cx="4572000" cy="365125"/>
          </a:xfrm>
        </p:spPr>
        <p:txBody>
          <a:bodyPr wrap="square"/>
          <a:lstStyle/>
          <a:p>
            <a:pPr algn="ctr"/>
            <a:r>
              <a:rPr lang="en-US" dirty="0" smtClean="0"/>
              <a:t>Training Materials on the International Protocol   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251520" y="1124744"/>
            <a:ext cx="8568952" cy="5111203"/>
          </a:xfrm>
          <a:prstGeom prst="rect">
            <a:avLst/>
          </a:prstGeom>
        </p:spPr>
        <p:txBody>
          <a:bodyPr vert="horz" lIns="144000" tIns="45720" rIns="36000" bIns="45720" rtlCol="0" anchor="ctr">
            <a:no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IE" sz="2300" u="sng" dirty="0" smtClean="0"/>
              <a:t>For example</a:t>
            </a:r>
            <a:r>
              <a:rPr lang="en-IE" sz="2300" dirty="0" smtClean="0"/>
              <a:t>: a village is attacked. </a:t>
            </a:r>
          </a:p>
          <a:p>
            <a:pPr marL="18288" indent="0">
              <a:spcBef>
                <a:spcPts val="0"/>
              </a:spcBef>
              <a:buNone/>
            </a:pPr>
            <a:r>
              <a:rPr lang="en-IE" sz="2300" dirty="0" smtClean="0"/>
              <a:t>   All the men of fighting age are taken </a:t>
            </a:r>
          </a:p>
          <a:p>
            <a:pPr marL="18288" indent="0">
              <a:spcBef>
                <a:spcPts val="0"/>
              </a:spcBef>
              <a:buNone/>
            </a:pPr>
            <a:r>
              <a:rPr lang="en-IE" sz="2300" dirty="0" smtClean="0"/>
              <a:t>   away and killed. All the women and </a:t>
            </a:r>
          </a:p>
          <a:p>
            <a:pPr marL="18288" indent="0">
              <a:spcBef>
                <a:spcPts val="0"/>
              </a:spcBef>
              <a:buNone/>
            </a:pPr>
            <a:r>
              <a:rPr lang="en-IE" sz="2300" dirty="0" smtClean="0"/>
              <a:t>   any men who remain behind are </a:t>
            </a:r>
          </a:p>
          <a:p>
            <a:pPr marL="18288" indent="0">
              <a:spcBef>
                <a:spcPts val="0"/>
              </a:spcBef>
              <a:buNone/>
            </a:pPr>
            <a:r>
              <a:rPr lang="en-IE" sz="2300" dirty="0" smtClean="0"/>
              <a:t>   sexually assaulted or raped. </a:t>
            </a:r>
          </a:p>
          <a:p>
            <a:pPr marL="18288" indent="0" algn="ctr">
              <a:spcBef>
                <a:spcPts val="0"/>
              </a:spcBef>
              <a:buNone/>
            </a:pPr>
            <a:endParaRPr lang="en-IE" sz="23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Ñ"/>
            </a:pPr>
            <a:r>
              <a:rPr lang="en-IE" sz="2300" dirty="0" smtClean="0"/>
              <a:t>The abduction and killing of the men </a:t>
            </a:r>
          </a:p>
          <a:p>
            <a:pPr marL="18288" indent="0">
              <a:spcBef>
                <a:spcPts val="0"/>
              </a:spcBef>
              <a:buNone/>
            </a:pPr>
            <a:r>
              <a:rPr lang="en-IE" sz="2300" dirty="0" smtClean="0"/>
              <a:t>    is an example of </a:t>
            </a:r>
            <a:r>
              <a:rPr lang="en-IE" sz="2300" b="1" dirty="0" smtClean="0">
                <a:solidFill>
                  <a:schemeClr val="tx2">
                    <a:lumMod val="75000"/>
                  </a:schemeClr>
                </a:solidFill>
              </a:rPr>
              <a:t>gender-based violence</a:t>
            </a:r>
            <a:endParaRPr lang="en-IE" sz="2300" dirty="0"/>
          </a:p>
          <a:p>
            <a:pPr marL="18288" indent="0">
              <a:spcBef>
                <a:spcPts val="0"/>
              </a:spcBef>
              <a:buNone/>
            </a:pPr>
            <a:r>
              <a:rPr lang="en-IE" sz="2300" dirty="0"/>
              <a:t>– </a:t>
            </a:r>
            <a:r>
              <a:rPr lang="en-IE" sz="2300" b="1" dirty="0" smtClean="0">
                <a:solidFill>
                  <a:schemeClr val="tx2">
                    <a:lumMod val="75000"/>
                  </a:schemeClr>
                </a:solidFill>
              </a:rPr>
              <a:t>as men</a:t>
            </a:r>
            <a:r>
              <a:rPr lang="en-IE" sz="2300" dirty="0" smtClean="0"/>
              <a:t>, they are seen as a potential </a:t>
            </a:r>
          </a:p>
          <a:p>
            <a:pPr marL="18288" indent="0">
              <a:spcBef>
                <a:spcPts val="0"/>
              </a:spcBef>
              <a:buNone/>
            </a:pPr>
            <a:r>
              <a:rPr lang="en-IE" sz="2300" dirty="0" smtClean="0"/>
              <a:t>    threat and targeted for violence</a:t>
            </a:r>
          </a:p>
          <a:p>
            <a:pPr algn="ctr">
              <a:spcBef>
                <a:spcPts val="0"/>
              </a:spcBef>
              <a:buFont typeface="Wingdings" panose="05000000000000000000" pitchFamily="2" charset="2"/>
              <a:buChar char="Ñ"/>
            </a:pPr>
            <a:endParaRPr lang="en-IE" sz="23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Ñ"/>
            </a:pPr>
            <a:r>
              <a:rPr lang="en-IE" sz="2300" dirty="0" smtClean="0"/>
              <a:t>The sexual assault and rape of the women and remaining men is an example of </a:t>
            </a:r>
            <a:r>
              <a:rPr lang="en-IE" sz="2300" b="1" dirty="0" smtClean="0">
                <a:solidFill>
                  <a:schemeClr val="tx2">
                    <a:lumMod val="75000"/>
                  </a:schemeClr>
                </a:solidFill>
              </a:rPr>
              <a:t>both sexual </a:t>
            </a:r>
            <a:r>
              <a:rPr lang="en-IE" sz="2300" b="1" i="1" dirty="0" smtClean="0">
                <a:solidFill>
                  <a:schemeClr val="tx2">
                    <a:lumMod val="75000"/>
                  </a:schemeClr>
                </a:solidFill>
              </a:rPr>
              <a:t>and</a:t>
            </a:r>
            <a:r>
              <a:rPr lang="en-IE" sz="2300" b="1" dirty="0" smtClean="0">
                <a:solidFill>
                  <a:schemeClr val="tx2">
                    <a:lumMod val="75000"/>
                  </a:schemeClr>
                </a:solidFill>
              </a:rPr>
              <a:t> gender-based violence</a:t>
            </a:r>
            <a:r>
              <a:rPr lang="en-IE" sz="2300" dirty="0" smtClean="0"/>
              <a:t> </a:t>
            </a:r>
          </a:p>
          <a:p>
            <a:pPr marL="18288" indent="0">
              <a:spcBef>
                <a:spcPts val="0"/>
              </a:spcBef>
              <a:buNone/>
            </a:pPr>
            <a:r>
              <a:rPr lang="en-IE" sz="2300" dirty="0" smtClean="0"/>
              <a:t>– </a:t>
            </a:r>
            <a:r>
              <a:rPr lang="en-IE" sz="2300" b="1" dirty="0" smtClean="0">
                <a:solidFill>
                  <a:schemeClr val="tx2">
                    <a:lumMod val="75000"/>
                  </a:schemeClr>
                </a:solidFill>
              </a:rPr>
              <a:t>as women and men</a:t>
            </a:r>
            <a:r>
              <a:rPr lang="en-IE" sz="2300" dirty="0" smtClean="0"/>
              <a:t>, they are targeted for sexualised violence</a:t>
            </a:r>
            <a:endParaRPr lang="en-IE" sz="2300" dirty="0"/>
          </a:p>
        </p:txBody>
      </p:sp>
    </p:spTree>
    <p:extLst>
      <p:ext uri="{BB962C8B-B14F-4D97-AF65-F5344CB8AC3E}">
        <p14:creationId xmlns="" xmlns:p14="http://schemas.microsoft.com/office/powerpoint/2010/main" val="366480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10344"/>
            <a:ext cx="8640960" cy="1634480"/>
          </a:xfrm>
        </p:spPr>
        <p:txBody>
          <a:bodyPr/>
          <a:lstStyle/>
          <a:p>
            <a:pPr algn="ctr"/>
            <a:r>
              <a:rPr lang="en-IE" sz="5400" b="1" dirty="0" smtClean="0"/>
              <a:t>Who can be affected?</a:t>
            </a:r>
            <a:r>
              <a:rPr lang="en-IE" sz="4000" b="1" dirty="0" smtClean="0"/>
              <a:t/>
            </a:r>
            <a:br>
              <a:rPr lang="en-IE" sz="4000" b="1" dirty="0" smtClean="0"/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Module 3 – Preliminary Considerations</a:t>
            </a:r>
            <a:br>
              <a:rPr lang="en-IE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Module 5 – Identifying Survivors and Other Witnesses</a:t>
            </a:r>
            <a:br>
              <a:rPr lang="en-IE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Module 6 – Testimony and Module 7 -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Interviewing</a:t>
            </a:r>
            <a:endParaRPr lang="nl-NL" sz="36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  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251520" y="2060848"/>
            <a:ext cx="8640960" cy="4392488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Font typeface="Wingdings" pitchFamily="2" charset="2"/>
              <a:buNone/>
            </a:pPr>
            <a:r>
              <a:rPr lang="en-IE" sz="4100" b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10800000" algn="r" rotWithShape="0">
                    <a:schemeClr val="tx2">
                      <a:lumMod val="10000"/>
                      <a:alpha val="40000"/>
                    </a:schemeClr>
                  </a:outerShdw>
                </a:effectLst>
              </a:rPr>
              <a:t>EVERYONE</a:t>
            </a:r>
          </a:p>
          <a:p>
            <a:pPr marL="18288" indent="0" algn="ctr">
              <a:buFont typeface="Wingdings" pitchFamily="2" charset="2"/>
              <a:buNone/>
            </a:pPr>
            <a:endParaRPr lang="en-IE" sz="1500" dirty="0" smtClean="0"/>
          </a:p>
          <a:p>
            <a:pPr algn="ctr"/>
            <a:r>
              <a:rPr lang="en-IE" sz="2400" b="1" u="sng" dirty="0" smtClean="0"/>
              <a:t>ANYONE can be a victim of sexual violence</a:t>
            </a:r>
            <a:r>
              <a:rPr lang="en-IE" sz="2400" dirty="0" smtClean="0"/>
              <a:t> – men and women, boys and girls, old people and young people. Men can be victims of sexual violence and women can be perpetrators   </a:t>
            </a:r>
          </a:p>
          <a:p>
            <a:pPr algn="ctr"/>
            <a:endParaRPr lang="en-IE" sz="2400" dirty="0" smtClean="0"/>
          </a:p>
          <a:p>
            <a:pPr algn="ctr"/>
            <a:r>
              <a:rPr lang="en-IE" sz="2400" dirty="0" smtClean="0"/>
              <a:t>Do not assume that only beautiful young women will be targets for sexual violence</a:t>
            </a:r>
            <a:r>
              <a:rPr lang="en-IE" sz="2400" dirty="0"/>
              <a:t> </a:t>
            </a:r>
            <a:r>
              <a:rPr lang="en-IE" sz="2400" dirty="0" smtClean="0"/>
              <a:t>– it is about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power, control and violence</a:t>
            </a:r>
            <a:r>
              <a:rPr lang="en-IE" sz="2400" dirty="0" smtClean="0"/>
              <a:t>, not sexual attraction</a:t>
            </a:r>
          </a:p>
          <a:p>
            <a:pPr algn="ctr"/>
            <a:endParaRPr lang="en-IE" sz="2400" dirty="0"/>
          </a:p>
          <a:p>
            <a:pPr algn="ctr"/>
            <a:r>
              <a:rPr lang="en-IE" sz="2400" dirty="0"/>
              <a:t>Sexual violence against men and boys is </a:t>
            </a:r>
            <a:r>
              <a:rPr lang="en-IE" sz="2400" b="1" dirty="0">
                <a:solidFill>
                  <a:schemeClr val="tx2">
                    <a:lumMod val="75000"/>
                  </a:schemeClr>
                </a:solidFill>
              </a:rPr>
              <a:t>extremely under-reported</a:t>
            </a:r>
            <a:r>
              <a:rPr lang="en-IE" sz="2400" dirty="0"/>
              <a:t> and should be specifically </a:t>
            </a:r>
            <a:r>
              <a:rPr lang="en-IE" sz="2400" dirty="0" smtClean="0"/>
              <a:t>recognised and pursued </a:t>
            </a:r>
            <a:r>
              <a:rPr lang="en-IE" sz="2400" dirty="0"/>
              <a:t>when </a:t>
            </a:r>
            <a:r>
              <a:rPr lang="en-IE" sz="2400" dirty="0" smtClean="0"/>
              <a:t>investigating or documenting sexual violence</a:t>
            </a:r>
          </a:p>
        </p:txBody>
      </p:sp>
    </p:spTree>
    <p:extLst>
      <p:ext uri="{BB962C8B-B14F-4D97-AF65-F5344CB8AC3E}">
        <p14:creationId xmlns="" xmlns:p14="http://schemas.microsoft.com/office/powerpoint/2010/main" val="75085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  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251520" y="1988840"/>
            <a:ext cx="8640960" cy="4464496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Font typeface="Wingdings" pitchFamily="2" charset="2"/>
              <a:buNone/>
            </a:pPr>
            <a:r>
              <a:rPr lang="en-IE" sz="3800" b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10800000" algn="r" rotWithShape="0">
                    <a:schemeClr val="tx2">
                      <a:lumMod val="10000"/>
                      <a:alpha val="40000"/>
                    </a:schemeClr>
                  </a:outerShdw>
                </a:effectLst>
              </a:rPr>
              <a:t>EVERYONE</a:t>
            </a:r>
          </a:p>
          <a:p>
            <a:pPr marL="18288" indent="0" algn="ctr">
              <a:buFont typeface="Wingdings" pitchFamily="2" charset="2"/>
              <a:buNone/>
            </a:pPr>
            <a:endParaRPr lang="en-IE" sz="1500" dirty="0" smtClean="0"/>
          </a:p>
          <a:p>
            <a:pPr algn="ctr"/>
            <a:r>
              <a:rPr lang="en-IE" sz="2200" dirty="0"/>
              <a:t>In many situations, women and children experience a </a:t>
            </a:r>
            <a:r>
              <a:rPr lang="en-IE" sz="2200" b="1" dirty="0">
                <a:solidFill>
                  <a:schemeClr val="tx2">
                    <a:lumMod val="75000"/>
                  </a:schemeClr>
                </a:solidFill>
              </a:rPr>
              <a:t>higher risk</a:t>
            </a:r>
            <a:r>
              <a:rPr lang="en-IE" sz="2200" dirty="0"/>
              <a:t> of sexual </a:t>
            </a:r>
            <a:r>
              <a:rPr lang="en-IE" sz="2200" dirty="0" smtClean="0"/>
              <a:t>violence – it may also be used to disproportionately </a:t>
            </a:r>
            <a:r>
              <a:rPr lang="en-IE" sz="2200" dirty="0"/>
              <a:t>target specific </a:t>
            </a:r>
            <a:r>
              <a:rPr lang="en-IE" sz="2200" b="1" dirty="0">
                <a:solidFill>
                  <a:schemeClr val="tx2">
                    <a:lumMod val="75000"/>
                  </a:schemeClr>
                </a:solidFill>
              </a:rPr>
              <a:t>political, ethnic or religious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groups</a:t>
            </a:r>
            <a:r>
              <a:rPr lang="en-IE" sz="2200" dirty="0" smtClean="0"/>
              <a:t> </a:t>
            </a:r>
          </a:p>
          <a:p>
            <a:pPr algn="ctr"/>
            <a:endParaRPr lang="en-IE" sz="2200" dirty="0"/>
          </a:p>
          <a:p>
            <a:pPr algn="ctr"/>
            <a:r>
              <a:rPr lang="en-IE" sz="2200" dirty="0" smtClean="0"/>
              <a:t>Remember, someone who is forced to carry out sexual violence against another person is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a victim themselves</a:t>
            </a:r>
            <a:r>
              <a:rPr lang="en-IE" sz="2200" dirty="0" smtClean="0"/>
              <a:t> </a:t>
            </a:r>
          </a:p>
          <a:p>
            <a:pPr algn="ctr"/>
            <a:endParaRPr lang="en-IE" sz="2200" dirty="0" smtClean="0"/>
          </a:p>
          <a:p>
            <a:pPr algn="ctr"/>
            <a:r>
              <a:rPr lang="en-IE" sz="2200" dirty="0" smtClean="0"/>
              <a:t>Not all victims of sexual violence will exhibit obvious physical injuries or stereotypical emotional responses – they should nevertheless be treated with </a:t>
            </a:r>
            <a:r>
              <a:rPr lang="en-IE" sz="2200" b="1" dirty="0" smtClean="0">
                <a:solidFill>
                  <a:schemeClr val="tx2">
                    <a:lumMod val="75000"/>
                  </a:schemeClr>
                </a:solidFill>
              </a:rPr>
              <a:t>dignity, care and respect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1520" y="210344"/>
            <a:ext cx="8640960" cy="17064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IE" sz="5400" b="1" dirty="0" smtClean="0"/>
              <a:t>Who can be affected?</a:t>
            </a:r>
            <a:r>
              <a:rPr lang="en-IE" sz="4000" b="1" dirty="0" smtClean="0"/>
              <a:t/>
            </a:r>
            <a:br>
              <a:rPr lang="en-IE" sz="4000" b="1" dirty="0" smtClean="0"/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3 – Preliminary Considerations</a:t>
            </a:r>
          </a:p>
          <a:p>
            <a:pPr algn="ctr"/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5 – Identifying Survivors and Other Witnesses</a:t>
            </a:r>
          </a:p>
          <a:p>
            <a:pPr algn="ctr"/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6 – Testimony and Module 7 - Interviewing</a:t>
            </a:r>
          </a:p>
        </p:txBody>
      </p:sp>
    </p:spTree>
    <p:extLst>
      <p:ext uri="{BB962C8B-B14F-4D97-AF65-F5344CB8AC3E}">
        <p14:creationId xmlns="" xmlns:p14="http://schemas.microsoft.com/office/powerpoint/2010/main" val="404164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Hexagon 31"/>
          <p:cNvSpPr/>
          <p:nvPr/>
        </p:nvSpPr>
        <p:spPr>
          <a:xfrm>
            <a:off x="2946694" y="2286651"/>
            <a:ext cx="1121250" cy="710301"/>
          </a:xfrm>
          <a:prstGeom prst="hexagon">
            <a:avLst>
              <a:gd name="adj" fmla="val 28900"/>
              <a:gd name="vf" fmla="val 115470"/>
            </a:avLst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88000"/>
            <a:ext cx="8460000" cy="1268792"/>
          </a:xfrm>
        </p:spPr>
        <p:txBody>
          <a:bodyPr/>
          <a:lstStyle/>
          <a:p>
            <a:pPr algn="ctr"/>
            <a:r>
              <a:rPr lang="en-IE" sz="5400" b="1" dirty="0" smtClean="0"/>
              <a:t>Impact of sexual violence</a:t>
            </a:r>
            <a:br>
              <a:rPr lang="en-IE" sz="5400" b="1" dirty="0" smtClean="0"/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3 – Preliminary Considerations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6 – Testimony and Module 7 - Interviewing</a:t>
            </a:r>
            <a:endParaRPr lang="nl-NL" sz="52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159732" y="6414789"/>
            <a:ext cx="4572000" cy="365125"/>
          </a:xfrm>
        </p:spPr>
        <p:txBody>
          <a:bodyPr/>
          <a:lstStyle/>
          <a:p>
            <a:pPr algn="ctr"/>
            <a:r>
              <a:rPr lang="en-US" dirty="0" smtClean="0"/>
              <a:t>Training Materials on the International Protocol    </a:t>
            </a:r>
          </a:p>
          <a:p>
            <a:pPr algn="ctr"/>
            <a:r>
              <a:rPr lang="en-US" dirty="0" smtClean="0"/>
              <a:t>© Institute for International Criminal Investigations 2015</a:t>
            </a:r>
            <a:endParaRPr lang="nl-NL" dirty="0"/>
          </a:p>
        </p:txBody>
      </p:sp>
      <p:grpSp>
        <p:nvGrpSpPr>
          <p:cNvPr id="5" name="Group 4"/>
          <p:cNvGrpSpPr/>
          <p:nvPr/>
        </p:nvGrpSpPr>
        <p:grpSpPr>
          <a:xfrm>
            <a:off x="1687287" y="1628800"/>
            <a:ext cx="5549009" cy="4752528"/>
            <a:chOff x="2272842" y="1052736"/>
            <a:chExt cx="4670323" cy="4896543"/>
          </a:xfrm>
        </p:grpSpPr>
        <p:sp>
          <p:nvSpPr>
            <p:cNvPr id="6" name="Freeform 5"/>
            <p:cNvSpPr/>
            <p:nvPr/>
          </p:nvSpPr>
          <p:spPr>
            <a:xfrm>
              <a:off x="3603884" y="2632361"/>
              <a:ext cx="2007772" cy="1736804"/>
            </a:xfrm>
            <a:custGeom>
              <a:avLst/>
              <a:gdLst>
                <a:gd name="connsiteX0" fmla="*/ 0 w 2007772"/>
                <a:gd name="connsiteY0" fmla="*/ 868402 h 1736804"/>
                <a:gd name="connsiteX1" fmla="*/ 496205 w 2007772"/>
                <a:gd name="connsiteY1" fmla="*/ 0 h 1736804"/>
                <a:gd name="connsiteX2" fmla="*/ 1511567 w 2007772"/>
                <a:gd name="connsiteY2" fmla="*/ 0 h 1736804"/>
                <a:gd name="connsiteX3" fmla="*/ 2007772 w 2007772"/>
                <a:gd name="connsiteY3" fmla="*/ 868402 h 1736804"/>
                <a:gd name="connsiteX4" fmla="*/ 1511567 w 2007772"/>
                <a:gd name="connsiteY4" fmla="*/ 1736804 h 1736804"/>
                <a:gd name="connsiteX5" fmla="*/ 496205 w 2007772"/>
                <a:gd name="connsiteY5" fmla="*/ 1736804 h 1736804"/>
                <a:gd name="connsiteX6" fmla="*/ 0 w 2007772"/>
                <a:gd name="connsiteY6" fmla="*/ 868402 h 1736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7772" h="1736804">
                  <a:moveTo>
                    <a:pt x="0" y="868402"/>
                  </a:moveTo>
                  <a:lnTo>
                    <a:pt x="496205" y="0"/>
                  </a:lnTo>
                  <a:lnTo>
                    <a:pt x="1511567" y="0"/>
                  </a:lnTo>
                  <a:lnTo>
                    <a:pt x="2007772" y="868402"/>
                  </a:lnTo>
                  <a:lnTo>
                    <a:pt x="1511567" y="1736804"/>
                  </a:lnTo>
                  <a:lnTo>
                    <a:pt x="496205" y="1736804"/>
                  </a:lnTo>
                  <a:lnTo>
                    <a:pt x="0" y="868402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3356" tIns="328453" rIns="373356" bIns="328453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3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VICTIM</a:t>
              </a:r>
              <a:endParaRPr lang="nl-NL" sz="13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Hexagon 6"/>
            <p:cNvSpPr/>
            <p:nvPr/>
          </p:nvSpPr>
          <p:spPr>
            <a:xfrm>
              <a:off x="4861135" y="1801417"/>
              <a:ext cx="757526" cy="652709"/>
            </a:xfrm>
            <a:prstGeom prst="hexagon">
              <a:avLst>
                <a:gd name="adj" fmla="val 28900"/>
                <a:gd name="vf" fmla="val 11547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3788829" y="1052736"/>
              <a:ext cx="1645355" cy="1423425"/>
            </a:xfrm>
            <a:custGeom>
              <a:avLst/>
              <a:gdLst>
                <a:gd name="connsiteX0" fmla="*/ 0 w 1645355"/>
                <a:gd name="connsiteY0" fmla="*/ 711713 h 1423425"/>
                <a:gd name="connsiteX1" fmla="*/ 406673 w 1645355"/>
                <a:gd name="connsiteY1" fmla="*/ 0 h 1423425"/>
                <a:gd name="connsiteX2" fmla="*/ 1238682 w 1645355"/>
                <a:gd name="connsiteY2" fmla="*/ 0 h 1423425"/>
                <a:gd name="connsiteX3" fmla="*/ 1645355 w 1645355"/>
                <a:gd name="connsiteY3" fmla="*/ 711713 h 1423425"/>
                <a:gd name="connsiteX4" fmla="*/ 1238682 w 1645355"/>
                <a:gd name="connsiteY4" fmla="*/ 1423425 h 1423425"/>
                <a:gd name="connsiteX5" fmla="*/ 406673 w 1645355"/>
                <a:gd name="connsiteY5" fmla="*/ 1423425 h 1423425"/>
                <a:gd name="connsiteX6" fmla="*/ 0 w 1645355"/>
                <a:gd name="connsiteY6" fmla="*/ 711713 h 142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5355" h="1423425">
                  <a:moveTo>
                    <a:pt x="0" y="711713"/>
                  </a:moveTo>
                  <a:lnTo>
                    <a:pt x="406673" y="0"/>
                  </a:lnTo>
                  <a:lnTo>
                    <a:pt x="1238682" y="0"/>
                  </a:lnTo>
                  <a:lnTo>
                    <a:pt x="1645355" y="711713"/>
                  </a:lnTo>
                  <a:lnTo>
                    <a:pt x="1238682" y="1423425"/>
                  </a:lnTo>
                  <a:lnTo>
                    <a:pt x="406673" y="1423425"/>
                  </a:lnTo>
                  <a:lnTo>
                    <a:pt x="0" y="71171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000" tIns="257482" rIns="144000" bIns="257482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Emotional</a:t>
              </a:r>
              <a:endParaRPr lang="nl-NL" sz="2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Hexagon 8"/>
            <p:cNvSpPr/>
            <p:nvPr/>
          </p:nvSpPr>
          <p:spPr>
            <a:xfrm>
              <a:off x="5745227" y="3021636"/>
              <a:ext cx="757526" cy="652709"/>
            </a:xfrm>
            <a:prstGeom prst="hexagon">
              <a:avLst>
                <a:gd name="adj" fmla="val 28900"/>
                <a:gd name="vf" fmla="val 11547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5297810" y="1928238"/>
              <a:ext cx="1645355" cy="1423425"/>
            </a:xfrm>
            <a:custGeom>
              <a:avLst/>
              <a:gdLst>
                <a:gd name="connsiteX0" fmla="*/ 0 w 1645355"/>
                <a:gd name="connsiteY0" fmla="*/ 711713 h 1423425"/>
                <a:gd name="connsiteX1" fmla="*/ 406673 w 1645355"/>
                <a:gd name="connsiteY1" fmla="*/ 0 h 1423425"/>
                <a:gd name="connsiteX2" fmla="*/ 1238682 w 1645355"/>
                <a:gd name="connsiteY2" fmla="*/ 0 h 1423425"/>
                <a:gd name="connsiteX3" fmla="*/ 1645355 w 1645355"/>
                <a:gd name="connsiteY3" fmla="*/ 711713 h 1423425"/>
                <a:gd name="connsiteX4" fmla="*/ 1238682 w 1645355"/>
                <a:gd name="connsiteY4" fmla="*/ 1423425 h 1423425"/>
                <a:gd name="connsiteX5" fmla="*/ 406673 w 1645355"/>
                <a:gd name="connsiteY5" fmla="*/ 1423425 h 1423425"/>
                <a:gd name="connsiteX6" fmla="*/ 0 w 1645355"/>
                <a:gd name="connsiteY6" fmla="*/ 711713 h 142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5355" h="1423425">
                  <a:moveTo>
                    <a:pt x="0" y="711713"/>
                  </a:moveTo>
                  <a:lnTo>
                    <a:pt x="406673" y="0"/>
                  </a:lnTo>
                  <a:lnTo>
                    <a:pt x="1238682" y="0"/>
                  </a:lnTo>
                  <a:lnTo>
                    <a:pt x="1645355" y="711713"/>
                  </a:lnTo>
                  <a:lnTo>
                    <a:pt x="1238682" y="1423425"/>
                  </a:lnTo>
                  <a:lnTo>
                    <a:pt x="406673" y="1423425"/>
                  </a:lnTo>
                  <a:lnTo>
                    <a:pt x="0" y="71171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5530" tIns="258752" rIns="295530" bIns="258752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Social</a:t>
              </a:r>
              <a:r>
                <a:rPr lang="en-IE" sz="1300" kern="1200" dirty="0" smtClean="0"/>
                <a:t> </a:t>
              </a:r>
              <a:endParaRPr lang="nl-NL" sz="1300" kern="1200" dirty="0"/>
            </a:p>
          </p:txBody>
        </p:sp>
        <p:sp>
          <p:nvSpPr>
            <p:cNvPr id="11" name="Hexagon 10"/>
            <p:cNvSpPr/>
            <p:nvPr/>
          </p:nvSpPr>
          <p:spPr>
            <a:xfrm>
              <a:off x="5131080" y="4399034"/>
              <a:ext cx="757526" cy="652709"/>
            </a:xfrm>
            <a:prstGeom prst="hexagon">
              <a:avLst>
                <a:gd name="adj" fmla="val 28900"/>
                <a:gd name="vf" fmla="val 11547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5297810" y="3649373"/>
              <a:ext cx="1645355" cy="1423425"/>
            </a:xfrm>
            <a:custGeom>
              <a:avLst/>
              <a:gdLst>
                <a:gd name="connsiteX0" fmla="*/ 0 w 1645355"/>
                <a:gd name="connsiteY0" fmla="*/ 711713 h 1423425"/>
                <a:gd name="connsiteX1" fmla="*/ 406673 w 1645355"/>
                <a:gd name="connsiteY1" fmla="*/ 0 h 1423425"/>
                <a:gd name="connsiteX2" fmla="*/ 1238682 w 1645355"/>
                <a:gd name="connsiteY2" fmla="*/ 0 h 1423425"/>
                <a:gd name="connsiteX3" fmla="*/ 1645355 w 1645355"/>
                <a:gd name="connsiteY3" fmla="*/ 711713 h 1423425"/>
                <a:gd name="connsiteX4" fmla="*/ 1238682 w 1645355"/>
                <a:gd name="connsiteY4" fmla="*/ 1423425 h 1423425"/>
                <a:gd name="connsiteX5" fmla="*/ 406673 w 1645355"/>
                <a:gd name="connsiteY5" fmla="*/ 1423425 h 1423425"/>
                <a:gd name="connsiteX6" fmla="*/ 0 w 1645355"/>
                <a:gd name="connsiteY6" fmla="*/ 711713 h 142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5355" h="1423425">
                  <a:moveTo>
                    <a:pt x="0" y="711713"/>
                  </a:moveTo>
                  <a:lnTo>
                    <a:pt x="406673" y="0"/>
                  </a:lnTo>
                  <a:lnTo>
                    <a:pt x="1238682" y="0"/>
                  </a:lnTo>
                  <a:lnTo>
                    <a:pt x="1645355" y="711713"/>
                  </a:lnTo>
                  <a:lnTo>
                    <a:pt x="1238682" y="1423425"/>
                  </a:lnTo>
                  <a:lnTo>
                    <a:pt x="406673" y="1423425"/>
                  </a:lnTo>
                  <a:lnTo>
                    <a:pt x="0" y="71171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256212" rIns="108000" bIns="25621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Individual</a:t>
              </a:r>
              <a:endParaRPr lang="nl-NL" sz="17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>
              <a:off x="3607620" y="4542013"/>
              <a:ext cx="757526" cy="652709"/>
            </a:xfrm>
            <a:prstGeom prst="hexagon">
              <a:avLst>
                <a:gd name="adj" fmla="val 28900"/>
                <a:gd name="vf" fmla="val 11547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3788829" y="4525854"/>
              <a:ext cx="1645355" cy="1423425"/>
            </a:xfrm>
            <a:custGeom>
              <a:avLst/>
              <a:gdLst>
                <a:gd name="connsiteX0" fmla="*/ 0 w 1645355"/>
                <a:gd name="connsiteY0" fmla="*/ 711713 h 1423425"/>
                <a:gd name="connsiteX1" fmla="*/ 406673 w 1645355"/>
                <a:gd name="connsiteY1" fmla="*/ 0 h 1423425"/>
                <a:gd name="connsiteX2" fmla="*/ 1238682 w 1645355"/>
                <a:gd name="connsiteY2" fmla="*/ 0 h 1423425"/>
                <a:gd name="connsiteX3" fmla="*/ 1645355 w 1645355"/>
                <a:gd name="connsiteY3" fmla="*/ 711713 h 1423425"/>
                <a:gd name="connsiteX4" fmla="*/ 1238682 w 1645355"/>
                <a:gd name="connsiteY4" fmla="*/ 1423425 h 1423425"/>
                <a:gd name="connsiteX5" fmla="*/ 406673 w 1645355"/>
                <a:gd name="connsiteY5" fmla="*/ 1423425 h 1423425"/>
                <a:gd name="connsiteX6" fmla="*/ 0 w 1645355"/>
                <a:gd name="connsiteY6" fmla="*/ 711713 h 142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5355" h="1423425">
                  <a:moveTo>
                    <a:pt x="0" y="711713"/>
                  </a:moveTo>
                  <a:lnTo>
                    <a:pt x="406673" y="0"/>
                  </a:lnTo>
                  <a:lnTo>
                    <a:pt x="1238682" y="0"/>
                  </a:lnTo>
                  <a:lnTo>
                    <a:pt x="1645355" y="711713"/>
                  </a:lnTo>
                  <a:lnTo>
                    <a:pt x="1238682" y="1423425"/>
                  </a:lnTo>
                  <a:lnTo>
                    <a:pt x="406673" y="1423425"/>
                  </a:lnTo>
                  <a:lnTo>
                    <a:pt x="0" y="71171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52402" rIns="0" bIns="252402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Psychological</a:t>
              </a:r>
              <a:endParaRPr lang="nl-NL" sz="22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Hexagon 15"/>
            <p:cNvSpPr/>
            <p:nvPr/>
          </p:nvSpPr>
          <p:spPr>
            <a:xfrm>
              <a:off x="2709050" y="3322284"/>
              <a:ext cx="757526" cy="652709"/>
            </a:xfrm>
            <a:prstGeom prst="hexagon">
              <a:avLst>
                <a:gd name="adj" fmla="val 28900"/>
                <a:gd name="vf" fmla="val 11547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reeform 16"/>
            <p:cNvSpPr/>
            <p:nvPr/>
          </p:nvSpPr>
          <p:spPr>
            <a:xfrm>
              <a:off x="2272842" y="3650352"/>
              <a:ext cx="1645355" cy="1423425"/>
            </a:xfrm>
            <a:custGeom>
              <a:avLst/>
              <a:gdLst>
                <a:gd name="connsiteX0" fmla="*/ 0 w 1645355"/>
                <a:gd name="connsiteY0" fmla="*/ 711713 h 1423425"/>
                <a:gd name="connsiteX1" fmla="*/ 406673 w 1645355"/>
                <a:gd name="connsiteY1" fmla="*/ 0 h 1423425"/>
                <a:gd name="connsiteX2" fmla="*/ 1238682 w 1645355"/>
                <a:gd name="connsiteY2" fmla="*/ 0 h 1423425"/>
                <a:gd name="connsiteX3" fmla="*/ 1645355 w 1645355"/>
                <a:gd name="connsiteY3" fmla="*/ 711713 h 1423425"/>
                <a:gd name="connsiteX4" fmla="*/ 1238682 w 1645355"/>
                <a:gd name="connsiteY4" fmla="*/ 1423425 h 1423425"/>
                <a:gd name="connsiteX5" fmla="*/ 406673 w 1645355"/>
                <a:gd name="connsiteY5" fmla="*/ 1423425 h 1423425"/>
                <a:gd name="connsiteX6" fmla="*/ 0 w 1645355"/>
                <a:gd name="connsiteY6" fmla="*/ 711713 h 142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5355" h="1423425">
                  <a:moveTo>
                    <a:pt x="0" y="711713"/>
                  </a:moveTo>
                  <a:lnTo>
                    <a:pt x="406673" y="0"/>
                  </a:lnTo>
                  <a:lnTo>
                    <a:pt x="1238682" y="0"/>
                  </a:lnTo>
                  <a:lnTo>
                    <a:pt x="1645355" y="711713"/>
                  </a:lnTo>
                  <a:lnTo>
                    <a:pt x="1238682" y="1423425"/>
                  </a:lnTo>
                  <a:lnTo>
                    <a:pt x="406673" y="1423425"/>
                  </a:lnTo>
                  <a:lnTo>
                    <a:pt x="0" y="711713"/>
                  </a:lnTo>
                  <a:close/>
                </a:path>
              </a:pathLst>
            </a:custGeom>
            <a:solidFill>
              <a:schemeClr val="accent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61292" rIns="0" bIns="26129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Relational</a:t>
              </a:r>
              <a:endParaRPr lang="nl-NL" sz="20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2278568" y="1926279"/>
              <a:ext cx="1645355" cy="1423425"/>
            </a:xfrm>
            <a:custGeom>
              <a:avLst/>
              <a:gdLst>
                <a:gd name="connsiteX0" fmla="*/ 0 w 1645355"/>
                <a:gd name="connsiteY0" fmla="*/ 711713 h 1423425"/>
                <a:gd name="connsiteX1" fmla="*/ 406673 w 1645355"/>
                <a:gd name="connsiteY1" fmla="*/ 0 h 1423425"/>
                <a:gd name="connsiteX2" fmla="*/ 1238682 w 1645355"/>
                <a:gd name="connsiteY2" fmla="*/ 0 h 1423425"/>
                <a:gd name="connsiteX3" fmla="*/ 1645355 w 1645355"/>
                <a:gd name="connsiteY3" fmla="*/ 711713 h 1423425"/>
                <a:gd name="connsiteX4" fmla="*/ 1238682 w 1645355"/>
                <a:gd name="connsiteY4" fmla="*/ 1423425 h 1423425"/>
                <a:gd name="connsiteX5" fmla="*/ 406673 w 1645355"/>
                <a:gd name="connsiteY5" fmla="*/ 1423425 h 1423425"/>
                <a:gd name="connsiteX6" fmla="*/ 0 w 1645355"/>
                <a:gd name="connsiteY6" fmla="*/ 711713 h 142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5355" h="1423425">
                  <a:moveTo>
                    <a:pt x="0" y="711713"/>
                  </a:moveTo>
                  <a:lnTo>
                    <a:pt x="406673" y="0"/>
                  </a:lnTo>
                  <a:lnTo>
                    <a:pt x="1238682" y="0"/>
                  </a:lnTo>
                  <a:lnTo>
                    <a:pt x="1645355" y="711713"/>
                  </a:lnTo>
                  <a:lnTo>
                    <a:pt x="1238682" y="1423425"/>
                  </a:lnTo>
                  <a:lnTo>
                    <a:pt x="406673" y="1423425"/>
                  </a:lnTo>
                  <a:lnTo>
                    <a:pt x="0" y="71171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5530" tIns="258752" rIns="295530" bIns="258752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Physical </a:t>
              </a:r>
              <a:endParaRPr lang="nl-NL" sz="2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4602371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exagon 14"/>
          <p:cNvSpPr/>
          <p:nvPr/>
        </p:nvSpPr>
        <p:spPr>
          <a:xfrm>
            <a:off x="3166402" y="2276872"/>
            <a:ext cx="757526" cy="652709"/>
          </a:xfrm>
          <a:prstGeom prst="hexagon">
            <a:avLst>
              <a:gd name="adj" fmla="val 28900"/>
              <a:gd name="vf" fmla="val 115470"/>
            </a:avLst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88000"/>
            <a:ext cx="8460000" cy="1268792"/>
          </a:xfrm>
        </p:spPr>
        <p:txBody>
          <a:bodyPr/>
          <a:lstStyle/>
          <a:p>
            <a:pPr algn="ctr"/>
            <a:r>
              <a:rPr lang="en-IE" sz="5400" b="1" dirty="0" smtClean="0"/>
              <a:t>Impact of sexual violence</a:t>
            </a:r>
            <a:br>
              <a:rPr lang="en-IE" sz="5400" b="1" dirty="0" smtClean="0"/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3 – Preliminary Considerations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Module 6 – Testimony and Module 7 - Interviewing</a:t>
            </a:r>
            <a:endParaRPr lang="nl-NL" sz="40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159732" y="6414789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064" y="169151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solidFill>
                  <a:prstClr val="white"/>
                </a:solidFill>
              </a:rPr>
              <a:t>shame, fear, distress, pain, terror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48264" y="2455728"/>
            <a:ext cx="18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dirty="0" smtClean="0">
                <a:solidFill>
                  <a:prstClr val="white"/>
                </a:solidFill>
              </a:rPr>
              <a:t>stigma, blame, exclusion, rejection, breakdown of communities</a:t>
            </a:r>
            <a:endParaRPr lang="nl-NL" sz="2000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120" y="4221088"/>
            <a:ext cx="31251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dirty="0" smtClean="0">
                <a:solidFill>
                  <a:prstClr val="white"/>
                </a:solidFill>
              </a:rPr>
              <a:t>          access to justice/ medical </a:t>
            </a:r>
          </a:p>
          <a:p>
            <a:pPr algn="r"/>
            <a:r>
              <a:rPr lang="en-IE" dirty="0">
                <a:solidFill>
                  <a:prstClr val="white"/>
                </a:solidFill>
              </a:rPr>
              <a:t>t</a:t>
            </a:r>
            <a:r>
              <a:rPr lang="en-IE" dirty="0" smtClean="0">
                <a:solidFill>
                  <a:prstClr val="white"/>
                </a:solidFill>
              </a:rPr>
              <a:t>reatment, </a:t>
            </a:r>
          </a:p>
          <a:p>
            <a:pPr algn="r"/>
            <a:r>
              <a:rPr lang="en-IE" dirty="0" smtClean="0">
                <a:solidFill>
                  <a:prstClr val="white"/>
                </a:solidFill>
              </a:rPr>
              <a:t>impact on </a:t>
            </a:r>
          </a:p>
          <a:p>
            <a:pPr algn="r"/>
            <a:r>
              <a:rPr lang="en-IE" dirty="0" smtClean="0">
                <a:solidFill>
                  <a:prstClr val="white"/>
                </a:solidFill>
              </a:rPr>
              <a:t>sexual function, </a:t>
            </a:r>
          </a:p>
          <a:p>
            <a:pPr algn="r"/>
            <a:r>
              <a:rPr lang="en-IE" dirty="0" smtClean="0">
                <a:solidFill>
                  <a:prstClr val="white"/>
                </a:solidFill>
              </a:rPr>
              <a:t>loss of social status/ job/ authority in community 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436" y="1868631"/>
            <a:ext cx="31644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solidFill>
                  <a:prstClr val="white"/>
                </a:solidFill>
              </a:rPr>
              <a:t>injuries, sexually transmitted diseases, disability, sterility, unwanted </a:t>
            </a:r>
          </a:p>
          <a:p>
            <a:r>
              <a:rPr lang="en-IE" dirty="0" smtClean="0">
                <a:solidFill>
                  <a:prstClr val="white"/>
                </a:solidFill>
              </a:rPr>
              <a:t>pregnancy, </a:t>
            </a:r>
          </a:p>
          <a:p>
            <a:r>
              <a:rPr lang="en-IE" dirty="0" smtClean="0">
                <a:solidFill>
                  <a:prstClr val="white"/>
                </a:solidFill>
              </a:rPr>
              <a:t>HIV/AIDS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496" y="3557915"/>
            <a:ext cx="20260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solidFill>
                  <a:prstClr val="white"/>
                </a:solidFill>
              </a:rPr>
              <a:t>impact on relationship with partner/ children, family members forced to carry out/witness</a:t>
            </a:r>
          </a:p>
          <a:p>
            <a:r>
              <a:rPr lang="en-IE" dirty="0" smtClean="0">
                <a:solidFill>
                  <a:prstClr val="white"/>
                </a:solidFill>
              </a:rPr>
              <a:t>sexual violence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5807005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dirty="0" smtClean="0">
                <a:solidFill>
                  <a:prstClr val="white"/>
                </a:solidFill>
              </a:rPr>
              <a:t>trauma, flashbacks, </a:t>
            </a:r>
          </a:p>
          <a:p>
            <a:pPr algn="r"/>
            <a:r>
              <a:rPr lang="en-IE" dirty="0" smtClean="0">
                <a:solidFill>
                  <a:prstClr val="white"/>
                </a:solidFill>
              </a:rPr>
              <a:t>nightmares, depression </a:t>
            </a:r>
            <a:endParaRPr lang="nl-NL" dirty="0">
              <a:solidFill>
                <a:prstClr val="white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687287" y="1628800"/>
            <a:ext cx="5549009" cy="4752528"/>
            <a:chOff x="2272842" y="1052736"/>
            <a:chExt cx="4670323" cy="4896543"/>
          </a:xfrm>
        </p:grpSpPr>
        <p:sp>
          <p:nvSpPr>
            <p:cNvPr id="16" name="Freeform 15"/>
            <p:cNvSpPr/>
            <p:nvPr/>
          </p:nvSpPr>
          <p:spPr>
            <a:xfrm>
              <a:off x="3603884" y="2632361"/>
              <a:ext cx="2007772" cy="1736804"/>
            </a:xfrm>
            <a:custGeom>
              <a:avLst/>
              <a:gdLst>
                <a:gd name="connsiteX0" fmla="*/ 0 w 2007772"/>
                <a:gd name="connsiteY0" fmla="*/ 868402 h 1736804"/>
                <a:gd name="connsiteX1" fmla="*/ 496205 w 2007772"/>
                <a:gd name="connsiteY1" fmla="*/ 0 h 1736804"/>
                <a:gd name="connsiteX2" fmla="*/ 1511567 w 2007772"/>
                <a:gd name="connsiteY2" fmla="*/ 0 h 1736804"/>
                <a:gd name="connsiteX3" fmla="*/ 2007772 w 2007772"/>
                <a:gd name="connsiteY3" fmla="*/ 868402 h 1736804"/>
                <a:gd name="connsiteX4" fmla="*/ 1511567 w 2007772"/>
                <a:gd name="connsiteY4" fmla="*/ 1736804 h 1736804"/>
                <a:gd name="connsiteX5" fmla="*/ 496205 w 2007772"/>
                <a:gd name="connsiteY5" fmla="*/ 1736804 h 1736804"/>
                <a:gd name="connsiteX6" fmla="*/ 0 w 2007772"/>
                <a:gd name="connsiteY6" fmla="*/ 868402 h 1736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7772" h="1736804">
                  <a:moveTo>
                    <a:pt x="0" y="868402"/>
                  </a:moveTo>
                  <a:lnTo>
                    <a:pt x="496205" y="0"/>
                  </a:lnTo>
                  <a:lnTo>
                    <a:pt x="1511567" y="0"/>
                  </a:lnTo>
                  <a:lnTo>
                    <a:pt x="2007772" y="868402"/>
                  </a:lnTo>
                  <a:lnTo>
                    <a:pt x="1511567" y="1736804"/>
                  </a:lnTo>
                  <a:lnTo>
                    <a:pt x="496205" y="1736804"/>
                  </a:lnTo>
                  <a:lnTo>
                    <a:pt x="0" y="868402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3356" tIns="328453" rIns="373356" bIns="328453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3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VICTIM</a:t>
              </a:r>
              <a:endParaRPr lang="nl-NL" sz="13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Hexagon 16"/>
            <p:cNvSpPr/>
            <p:nvPr/>
          </p:nvSpPr>
          <p:spPr>
            <a:xfrm>
              <a:off x="4861135" y="1801417"/>
              <a:ext cx="757526" cy="652709"/>
            </a:xfrm>
            <a:prstGeom prst="hexagon">
              <a:avLst>
                <a:gd name="adj" fmla="val 28900"/>
                <a:gd name="vf" fmla="val 11547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3788829" y="1052736"/>
              <a:ext cx="1645355" cy="1423425"/>
            </a:xfrm>
            <a:custGeom>
              <a:avLst/>
              <a:gdLst>
                <a:gd name="connsiteX0" fmla="*/ 0 w 1645355"/>
                <a:gd name="connsiteY0" fmla="*/ 711713 h 1423425"/>
                <a:gd name="connsiteX1" fmla="*/ 406673 w 1645355"/>
                <a:gd name="connsiteY1" fmla="*/ 0 h 1423425"/>
                <a:gd name="connsiteX2" fmla="*/ 1238682 w 1645355"/>
                <a:gd name="connsiteY2" fmla="*/ 0 h 1423425"/>
                <a:gd name="connsiteX3" fmla="*/ 1645355 w 1645355"/>
                <a:gd name="connsiteY3" fmla="*/ 711713 h 1423425"/>
                <a:gd name="connsiteX4" fmla="*/ 1238682 w 1645355"/>
                <a:gd name="connsiteY4" fmla="*/ 1423425 h 1423425"/>
                <a:gd name="connsiteX5" fmla="*/ 406673 w 1645355"/>
                <a:gd name="connsiteY5" fmla="*/ 1423425 h 1423425"/>
                <a:gd name="connsiteX6" fmla="*/ 0 w 1645355"/>
                <a:gd name="connsiteY6" fmla="*/ 711713 h 142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5355" h="1423425">
                  <a:moveTo>
                    <a:pt x="0" y="711713"/>
                  </a:moveTo>
                  <a:lnTo>
                    <a:pt x="406673" y="0"/>
                  </a:lnTo>
                  <a:lnTo>
                    <a:pt x="1238682" y="0"/>
                  </a:lnTo>
                  <a:lnTo>
                    <a:pt x="1645355" y="711713"/>
                  </a:lnTo>
                  <a:lnTo>
                    <a:pt x="1238682" y="1423425"/>
                  </a:lnTo>
                  <a:lnTo>
                    <a:pt x="406673" y="1423425"/>
                  </a:lnTo>
                  <a:lnTo>
                    <a:pt x="0" y="71171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4000" tIns="257482" rIns="144000" bIns="257482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Emotional</a:t>
              </a:r>
              <a:endParaRPr lang="nl-NL" sz="2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Hexagon 18"/>
            <p:cNvSpPr/>
            <p:nvPr/>
          </p:nvSpPr>
          <p:spPr>
            <a:xfrm>
              <a:off x="5745227" y="3021636"/>
              <a:ext cx="757526" cy="652709"/>
            </a:xfrm>
            <a:prstGeom prst="hexagon">
              <a:avLst>
                <a:gd name="adj" fmla="val 28900"/>
                <a:gd name="vf" fmla="val 11547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5297810" y="1928238"/>
              <a:ext cx="1645355" cy="1423425"/>
            </a:xfrm>
            <a:custGeom>
              <a:avLst/>
              <a:gdLst>
                <a:gd name="connsiteX0" fmla="*/ 0 w 1645355"/>
                <a:gd name="connsiteY0" fmla="*/ 711713 h 1423425"/>
                <a:gd name="connsiteX1" fmla="*/ 406673 w 1645355"/>
                <a:gd name="connsiteY1" fmla="*/ 0 h 1423425"/>
                <a:gd name="connsiteX2" fmla="*/ 1238682 w 1645355"/>
                <a:gd name="connsiteY2" fmla="*/ 0 h 1423425"/>
                <a:gd name="connsiteX3" fmla="*/ 1645355 w 1645355"/>
                <a:gd name="connsiteY3" fmla="*/ 711713 h 1423425"/>
                <a:gd name="connsiteX4" fmla="*/ 1238682 w 1645355"/>
                <a:gd name="connsiteY4" fmla="*/ 1423425 h 1423425"/>
                <a:gd name="connsiteX5" fmla="*/ 406673 w 1645355"/>
                <a:gd name="connsiteY5" fmla="*/ 1423425 h 1423425"/>
                <a:gd name="connsiteX6" fmla="*/ 0 w 1645355"/>
                <a:gd name="connsiteY6" fmla="*/ 711713 h 142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5355" h="1423425">
                  <a:moveTo>
                    <a:pt x="0" y="711713"/>
                  </a:moveTo>
                  <a:lnTo>
                    <a:pt x="406673" y="0"/>
                  </a:lnTo>
                  <a:lnTo>
                    <a:pt x="1238682" y="0"/>
                  </a:lnTo>
                  <a:lnTo>
                    <a:pt x="1645355" y="711713"/>
                  </a:lnTo>
                  <a:lnTo>
                    <a:pt x="1238682" y="1423425"/>
                  </a:lnTo>
                  <a:lnTo>
                    <a:pt x="406673" y="1423425"/>
                  </a:lnTo>
                  <a:lnTo>
                    <a:pt x="0" y="71171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5530" tIns="258752" rIns="295530" bIns="258752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Social</a:t>
              </a:r>
              <a:r>
                <a:rPr lang="en-IE" sz="1300" kern="1200" dirty="0" smtClean="0"/>
                <a:t> </a:t>
              </a:r>
              <a:endParaRPr lang="nl-NL" sz="1300" kern="1200" dirty="0"/>
            </a:p>
          </p:txBody>
        </p:sp>
        <p:sp>
          <p:nvSpPr>
            <p:cNvPr id="21" name="Hexagon 20"/>
            <p:cNvSpPr/>
            <p:nvPr/>
          </p:nvSpPr>
          <p:spPr>
            <a:xfrm>
              <a:off x="5131080" y="4399034"/>
              <a:ext cx="757526" cy="652709"/>
            </a:xfrm>
            <a:prstGeom prst="hexagon">
              <a:avLst>
                <a:gd name="adj" fmla="val 28900"/>
                <a:gd name="vf" fmla="val 11547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5297810" y="3649373"/>
              <a:ext cx="1645355" cy="1423425"/>
            </a:xfrm>
            <a:custGeom>
              <a:avLst/>
              <a:gdLst>
                <a:gd name="connsiteX0" fmla="*/ 0 w 1645355"/>
                <a:gd name="connsiteY0" fmla="*/ 711713 h 1423425"/>
                <a:gd name="connsiteX1" fmla="*/ 406673 w 1645355"/>
                <a:gd name="connsiteY1" fmla="*/ 0 h 1423425"/>
                <a:gd name="connsiteX2" fmla="*/ 1238682 w 1645355"/>
                <a:gd name="connsiteY2" fmla="*/ 0 h 1423425"/>
                <a:gd name="connsiteX3" fmla="*/ 1645355 w 1645355"/>
                <a:gd name="connsiteY3" fmla="*/ 711713 h 1423425"/>
                <a:gd name="connsiteX4" fmla="*/ 1238682 w 1645355"/>
                <a:gd name="connsiteY4" fmla="*/ 1423425 h 1423425"/>
                <a:gd name="connsiteX5" fmla="*/ 406673 w 1645355"/>
                <a:gd name="connsiteY5" fmla="*/ 1423425 h 1423425"/>
                <a:gd name="connsiteX6" fmla="*/ 0 w 1645355"/>
                <a:gd name="connsiteY6" fmla="*/ 711713 h 142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5355" h="1423425">
                  <a:moveTo>
                    <a:pt x="0" y="711713"/>
                  </a:moveTo>
                  <a:lnTo>
                    <a:pt x="406673" y="0"/>
                  </a:lnTo>
                  <a:lnTo>
                    <a:pt x="1238682" y="0"/>
                  </a:lnTo>
                  <a:lnTo>
                    <a:pt x="1645355" y="711713"/>
                  </a:lnTo>
                  <a:lnTo>
                    <a:pt x="1238682" y="1423425"/>
                  </a:lnTo>
                  <a:lnTo>
                    <a:pt x="406673" y="1423425"/>
                  </a:lnTo>
                  <a:lnTo>
                    <a:pt x="0" y="71171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256212" rIns="108000" bIns="25621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Individual</a:t>
              </a:r>
              <a:endParaRPr lang="nl-NL" sz="17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Hexagon 22"/>
            <p:cNvSpPr/>
            <p:nvPr/>
          </p:nvSpPr>
          <p:spPr>
            <a:xfrm>
              <a:off x="3607620" y="4542013"/>
              <a:ext cx="757526" cy="652709"/>
            </a:xfrm>
            <a:prstGeom prst="hexagon">
              <a:avLst>
                <a:gd name="adj" fmla="val 28900"/>
                <a:gd name="vf" fmla="val 11547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3788829" y="4525854"/>
              <a:ext cx="1645355" cy="1423425"/>
            </a:xfrm>
            <a:custGeom>
              <a:avLst/>
              <a:gdLst>
                <a:gd name="connsiteX0" fmla="*/ 0 w 1645355"/>
                <a:gd name="connsiteY0" fmla="*/ 711713 h 1423425"/>
                <a:gd name="connsiteX1" fmla="*/ 406673 w 1645355"/>
                <a:gd name="connsiteY1" fmla="*/ 0 h 1423425"/>
                <a:gd name="connsiteX2" fmla="*/ 1238682 w 1645355"/>
                <a:gd name="connsiteY2" fmla="*/ 0 h 1423425"/>
                <a:gd name="connsiteX3" fmla="*/ 1645355 w 1645355"/>
                <a:gd name="connsiteY3" fmla="*/ 711713 h 1423425"/>
                <a:gd name="connsiteX4" fmla="*/ 1238682 w 1645355"/>
                <a:gd name="connsiteY4" fmla="*/ 1423425 h 1423425"/>
                <a:gd name="connsiteX5" fmla="*/ 406673 w 1645355"/>
                <a:gd name="connsiteY5" fmla="*/ 1423425 h 1423425"/>
                <a:gd name="connsiteX6" fmla="*/ 0 w 1645355"/>
                <a:gd name="connsiteY6" fmla="*/ 711713 h 142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5355" h="1423425">
                  <a:moveTo>
                    <a:pt x="0" y="711713"/>
                  </a:moveTo>
                  <a:lnTo>
                    <a:pt x="406673" y="0"/>
                  </a:lnTo>
                  <a:lnTo>
                    <a:pt x="1238682" y="0"/>
                  </a:lnTo>
                  <a:lnTo>
                    <a:pt x="1645355" y="711713"/>
                  </a:lnTo>
                  <a:lnTo>
                    <a:pt x="1238682" y="1423425"/>
                  </a:lnTo>
                  <a:lnTo>
                    <a:pt x="406673" y="1423425"/>
                  </a:lnTo>
                  <a:lnTo>
                    <a:pt x="0" y="71171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52402" rIns="0" bIns="252402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Psychological</a:t>
              </a:r>
              <a:endParaRPr lang="nl-NL" sz="22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Hexagon 24"/>
            <p:cNvSpPr/>
            <p:nvPr/>
          </p:nvSpPr>
          <p:spPr>
            <a:xfrm>
              <a:off x="2709050" y="3322284"/>
              <a:ext cx="757526" cy="652709"/>
            </a:xfrm>
            <a:prstGeom prst="hexagon">
              <a:avLst>
                <a:gd name="adj" fmla="val 28900"/>
                <a:gd name="vf" fmla="val 115470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Freeform 25"/>
            <p:cNvSpPr/>
            <p:nvPr/>
          </p:nvSpPr>
          <p:spPr>
            <a:xfrm>
              <a:off x="2272842" y="3650352"/>
              <a:ext cx="1645355" cy="1423425"/>
            </a:xfrm>
            <a:custGeom>
              <a:avLst/>
              <a:gdLst>
                <a:gd name="connsiteX0" fmla="*/ 0 w 1645355"/>
                <a:gd name="connsiteY0" fmla="*/ 711713 h 1423425"/>
                <a:gd name="connsiteX1" fmla="*/ 406673 w 1645355"/>
                <a:gd name="connsiteY1" fmla="*/ 0 h 1423425"/>
                <a:gd name="connsiteX2" fmla="*/ 1238682 w 1645355"/>
                <a:gd name="connsiteY2" fmla="*/ 0 h 1423425"/>
                <a:gd name="connsiteX3" fmla="*/ 1645355 w 1645355"/>
                <a:gd name="connsiteY3" fmla="*/ 711713 h 1423425"/>
                <a:gd name="connsiteX4" fmla="*/ 1238682 w 1645355"/>
                <a:gd name="connsiteY4" fmla="*/ 1423425 h 1423425"/>
                <a:gd name="connsiteX5" fmla="*/ 406673 w 1645355"/>
                <a:gd name="connsiteY5" fmla="*/ 1423425 h 1423425"/>
                <a:gd name="connsiteX6" fmla="*/ 0 w 1645355"/>
                <a:gd name="connsiteY6" fmla="*/ 711713 h 142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5355" h="1423425">
                  <a:moveTo>
                    <a:pt x="0" y="711713"/>
                  </a:moveTo>
                  <a:lnTo>
                    <a:pt x="406673" y="0"/>
                  </a:lnTo>
                  <a:lnTo>
                    <a:pt x="1238682" y="0"/>
                  </a:lnTo>
                  <a:lnTo>
                    <a:pt x="1645355" y="711713"/>
                  </a:lnTo>
                  <a:lnTo>
                    <a:pt x="1238682" y="1423425"/>
                  </a:lnTo>
                  <a:lnTo>
                    <a:pt x="406673" y="1423425"/>
                  </a:lnTo>
                  <a:lnTo>
                    <a:pt x="0" y="711713"/>
                  </a:lnTo>
                  <a:close/>
                </a:path>
              </a:pathLst>
            </a:custGeom>
            <a:solidFill>
              <a:schemeClr val="accent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61292" rIns="0" bIns="26129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Relational</a:t>
              </a:r>
              <a:endParaRPr lang="nl-NL" sz="20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2278568" y="1926279"/>
              <a:ext cx="1645355" cy="1423425"/>
            </a:xfrm>
            <a:custGeom>
              <a:avLst/>
              <a:gdLst>
                <a:gd name="connsiteX0" fmla="*/ 0 w 1645355"/>
                <a:gd name="connsiteY0" fmla="*/ 711713 h 1423425"/>
                <a:gd name="connsiteX1" fmla="*/ 406673 w 1645355"/>
                <a:gd name="connsiteY1" fmla="*/ 0 h 1423425"/>
                <a:gd name="connsiteX2" fmla="*/ 1238682 w 1645355"/>
                <a:gd name="connsiteY2" fmla="*/ 0 h 1423425"/>
                <a:gd name="connsiteX3" fmla="*/ 1645355 w 1645355"/>
                <a:gd name="connsiteY3" fmla="*/ 711713 h 1423425"/>
                <a:gd name="connsiteX4" fmla="*/ 1238682 w 1645355"/>
                <a:gd name="connsiteY4" fmla="*/ 1423425 h 1423425"/>
                <a:gd name="connsiteX5" fmla="*/ 406673 w 1645355"/>
                <a:gd name="connsiteY5" fmla="*/ 1423425 h 1423425"/>
                <a:gd name="connsiteX6" fmla="*/ 0 w 1645355"/>
                <a:gd name="connsiteY6" fmla="*/ 711713 h 142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5355" h="1423425">
                  <a:moveTo>
                    <a:pt x="0" y="711713"/>
                  </a:moveTo>
                  <a:lnTo>
                    <a:pt x="406673" y="0"/>
                  </a:lnTo>
                  <a:lnTo>
                    <a:pt x="1238682" y="0"/>
                  </a:lnTo>
                  <a:lnTo>
                    <a:pt x="1645355" y="711713"/>
                  </a:lnTo>
                  <a:lnTo>
                    <a:pt x="1238682" y="1423425"/>
                  </a:lnTo>
                  <a:lnTo>
                    <a:pt x="406673" y="1423425"/>
                  </a:lnTo>
                  <a:lnTo>
                    <a:pt x="0" y="71171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5530" tIns="258752" rIns="295530" bIns="258752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Physical </a:t>
              </a:r>
              <a:endParaRPr lang="nl-NL" sz="2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507882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16369</TotalTime>
  <Words>1518</Words>
  <Application>Microsoft Office PowerPoint</Application>
  <PresentationFormat>On-screen Show (4:3)</PresentationFormat>
  <Paragraphs>203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Elemental</vt:lpstr>
      <vt:lpstr>1_Elemental</vt:lpstr>
      <vt:lpstr>Module 1 – Understanding Sexual Violence</vt:lpstr>
      <vt:lpstr>What is sexual violence?</vt:lpstr>
      <vt:lpstr>What is sexual violence?</vt:lpstr>
      <vt:lpstr>What is gender-based violence?</vt:lpstr>
      <vt:lpstr>What is gender-based violence?</vt:lpstr>
      <vt:lpstr>Who can be affected? Module 3 – Preliminary Considerations Module 5 – Identifying Survivors and Other Witnesses Module 6 – Testimony and Module 7 - Interviewing</vt:lpstr>
      <vt:lpstr>Slide 7</vt:lpstr>
      <vt:lpstr>Impact of sexual violence Module 3 – Preliminary Considerations Module 6 – Testimony and Module 7 - Interviewing</vt:lpstr>
      <vt:lpstr>Impact of sexual violence Module 3 – Preliminary Considerations Module 6 – Testimony and Module 7 - Interviewing</vt:lpstr>
      <vt:lpstr>Responding to sexual violence Module 3 – Preliminary Considerations Module 5 – Identifying Survivors and Other Witnesses Module 6 – Testimony and Module 7 – Interviewing</vt:lpstr>
      <vt:lpstr>Responding to sexual violence Module 3 – Preliminary Considerations Module 5 – Identifying Survivors and Other Witnesses Module 6 – Testimony and Module 7 – Interviewing</vt:lpstr>
      <vt:lpstr>Patterns of sexual violence Module 2 – Sexual Violence as an International Crime Module 5 – Identifying Survivors and Other Witnesses</vt:lpstr>
      <vt:lpstr>Red flags for sexual violence Module 3 – Preliminary Considerations Module 5 – Identifying Survivors and Other Witnesses Module 7 – Interviewing</vt:lpstr>
      <vt:lpstr>Myths and stereotypes Module 3 – Preliminary Considerations Module 5 – Identifying Survivors and Other Witnesses Module 7 - Interviewing</vt:lpstr>
      <vt:lpstr>Myths and stereotypes Module 3 – Preliminary Considerations Module 5 – Identifying Survivors and Other Witnesses Module 7 - Interviewing</vt:lpstr>
      <vt:lpstr>Recognising sexual and gender-based violence</vt:lpstr>
      <vt:lpstr>Recognising sexual and gender-based violence</vt:lpstr>
      <vt:lpstr>Recognising sexual and gender-based violence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 – Understanding Sexual Violence</dc:title>
  <dc:creator>IICI;Niamh Hayes</dc:creator>
  <cp:lastModifiedBy>Gavan Curley</cp:lastModifiedBy>
  <cp:revision>2</cp:revision>
  <dcterms:created xsi:type="dcterms:W3CDTF">2015-01-17T15:42:37Z</dcterms:created>
  <dcterms:modified xsi:type="dcterms:W3CDTF">2016-08-12T22:49:21Z</dcterms:modified>
</cp:coreProperties>
</file>