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296" r:id="rId2"/>
    <p:sldId id="292" r:id="rId3"/>
    <p:sldId id="260" r:id="rId4"/>
    <p:sldId id="333" r:id="rId5"/>
    <p:sldId id="312" r:id="rId6"/>
    <p:sldId id="324" r:id="rId7"/>
    <p:sldId id="332" r:id="rId8"/>
  </p:sldIdLst>
  <p:sldSz cx="9144000" cy="6858000" type="screen4x3"/>
  <p:notesSz cx="6662738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uthor" initials="A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247D"/>
    <a:srgbClr val="CC0099"/>
    <a:srgbClr val="FF6600"/>
    <a:srgbClr val="CC0066"/>
    <a:srgbClr val="990099"/>
    <a:srgbClr val="D60093"/>
    <a:srgbClr val="CC00CC"/>
    <a:srgbClr val="CF142B"/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10882" autoAdjust="0"/>
    <p:restoredTop sz="78686" autoAdjust="0"/>
  </p:normalViewPr>
  <p:slideViewPr>
    <p:cSldViewPr>
      <p:cViewPr varScale="1">
        <p:scale>
          <a:sx n="91" d="100"/>
          <a:sy n="91" d="100"/>
        </p:scale>
        <p:origin x="-2214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  <c:txPr>
        <a:bodyPr/>
        <a:lstStyle/>
        <a:p>
          <a:pPr>
            <a:defRPr sz="1800"/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Staff Location</c:v>
                </c:pt>
              </c:strCache>
            </c:strRef>
          </c:tx>
          <c:cat>
            <c:strRef>
              <c:f>Sheet1!$A$2:$A$4</c:f>
              <c:strCache>
                <c:ptCount val="3"/>
                <c:pt idx="0">
                  <c:v>Country Office 28%</c:v>
                </c:pt>
                <c:pt idx="1">
                  <c:v>WH 38%</c:v>
                </c:pt>
                <c:pt idx="2">
                  <c:v>AH 34%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9</c:v>
                </c:pt>
                <c:pt idx="1">
                  <c:v>12</c:v>
                </c:pt>
                <c:pt idx="2">
                  <c:v>11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layout>
        <c:manualLayout>
          <c:xMode val="edge"/>
          <c:yMode val="edge"/>
          <c:x val="0.58067274932414925"/>
          <c:y val="0.22998833462948562"/>
          <c:w val="0.41586901223938083"/>
          <c:h val="0.71319297855793806"/>
        </c:manualLayout>
      </c:layout>
      <c:overlay val="0"/>
      <c:txPr>
        <a:bodyPr/>
        <a:lstStyle/>
        <a:p>
          <a:pPr>
            <a:defRPr sz="1600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800"/>
            </a:pPr>
            <a:r>
              <a:rPr lang="en-US" sz="1800" dirty="0" smtClean="0"/>
              <a:t>Department</a:t>
            </a:r>
            <a:endParaRPr lang="en-US" sz="1800" dirty="0"/>
          </a:p>
        </c:rich>
      </c:tx>
      <c:layout/>
      <c:overlay val="0"/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By Department:</c:v>
                </c:pt>
              </c:strCache>
            </c:strRef>
          </c:tx>
          <c:cat>
            <c:strRef>
              <c:f>Sheet1!$A$2:$A$7</c:f>
              <c:strCache>
                <c:ptCount val="6"/>
                <c:pt idx="0">
                  <c:v>Country Programmes 41%</c:v>
                </c:pt>
                <c:pt idx="1">
                  <c:v>CPG 38%</c:v>
                </c:pt>
                <c:pt idx="2">
                  <c:v>Policy &amp; Global Programmes 22%</c:v>
                </c:pt>
                <c:pt idx="3">
                  <c:v>Economic Dev 3%</c:v>
                </c:pt>
                <c:pt idx="4">
                  <c:v>MEHC &amp; 0%</c:v>
                </c:pt>
                <c:pt idx="5">
                  <c:v>TMG 0% </c:v>
                </c:pt>
              </c:strCache>
            </c:strRef>
          </c:cat>
          <c:val>
            <c:numRef>
              <c:f>Sheet1!$B$2:$B$7</c:f>
              <c:numCache>
                <c:formatCode>General</c:formatCode>
                <c:ptCount val="6"/>
                <c:pt idx="0">
                  <c:v>13</c:v>
                </c:pt>
                <c:pt idx="1">
                  <c:v>12</c:v>
                </c:pt>
                <c:pt idx="2">
                  <c:v>7</c:v>
                </c:pt>
                <c:pt idx="3">
                  <c:v>1</c:v>
                </c:pt>
                <c:pt idx="4">
                  <c:v>0</c:v>
                </c:pt>
                <c:pt idx="5">
                  <c:v>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legendEntry>
        <c:idx val="4"/>
        <c:delete val="1"/>
      </c:legendEntry>
      <c:legendEntry>
        <c:idx val="5"/>
        <c:delete val="1"/>
      </c:legendEntry>
      <c:layout>
        <c:manualLayout>
          <c:xMode val="edge"/>
          <c:yMode val="edge"/>
          <c:x val="0.52945515445941238"/>
          <c:y val="0.16442694638867286"/>
          <c:w val="0.4705449394511721"/>
          <c:h val="0.77906660062462196"/>
        </c:manualLayout>
      </c:layout>
      <c:overlay val="0"/>
      <c:txPr>
        <a:bodyPr/>
        <a:lstStyle/>
        <a:p>
          <a:pPr>
            <a:defRPr sz="1600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800"/>
            </a:pPr>
            <a:r>
              <a:rPr lang="en-GB" sz="1800" dirty="0" smtClean="0"/>
              <a:t>Grade</a:t>
            </a:r>
            <a:endParaRPr lang="en-GB" sz="1800" dirty="0"/>
          </a:p>
        </c:rich>
      </c:tx>
      <c:layout/>
      <c:overlay val="0"/>
    </c:title>
    <c:autoTitleDeleted val="0"/>
    <c:plotArea>
      <c:layout>
        <c:manualLayout>
          <c:layoutTarget val="inner"/>
          <c:xMode val="edge"/>
          <c:yMode val="edge"/>
          <c:x val="0.10858333333333335"/>
          <c:y val="0.15740740740740741"/>
          <c:w val="0.88308333333333333"/>
          <c:h val="0.71538604549431317"/>
        </c:manualLayout>
      </c:layout>
      <c:barChart>
        <c:barDir val="col"/>
        <c:grouping val="clustered"/>
        <c:varyColors val="0"/>
        <c:ser>
          <c:idx val="0"/>
          <c:order val="0"/>
          <c:invertIfNegative val="0"/>
          <c:dLbls>
            <c:txPr>
              <a:bodyPr/>
              <a:lstStyle/>
              <a:p>
                <a:pPr>
                  <a:defRPr sz="14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Analysis!$A$13:$A$17</c:f>
              <c:strCache>
                <c:ptCount val="5"/>
                <c:pt idx="0">
                  <c:v>A1</c:v>
                </c:pt>
                <c:pt idx="1">
                  <c:v>A2</c:v>
                </c:pt>
                <c:pt idx="2">
                  <c:v>A2(L)</c:v>
                </c:pt>
                <c:pt idx="3">
                  <c:v>B1</c:v>
                </c:pt>
                <c:pt idx="4">
                  <c:v>B2</c:v>
                </c:pt>
              </c:strCache>
            </c:strRef>
          </c:cat>
          <c:val>
            <c:numRef>
              <c:f>Analysis!$B$13:$B$17</c:f>
              <c:numCache>
                <c:formatCode>General</c:formatCode>
                <c:ptCount val="5"/>
                <c:pt idx="0">
                  <c:v>8</c:v>
                </c:pt>
                <c:pt idx="1">
                  <c:v>11</c:v>
                </c:pt>
                <c:pt idx="2">
                  <c:v>4</c:v>
                </c:pt>
                <c:pt idx="3">
                  <c:v>7</c:v>
                </c:pt>
                <c:pt idx="4">
                  <c:v>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92876160"/>
        <c:axId val="92886144"/>
      </c:barChart>
      <c:catAx>
        <c:axId val="92876160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92886144"/>
        <c:crosses val="autoZero"/>
        <c:auto val="1"/>
        <c:lblAlgn val="ctr"/>
        <c:lblOffset val="100"/>
        <c:noMultiLvlLbl val="0"/>
      </c:catAx>
      <c:valAx>
        <c:axId val="92886144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92876160"/>
        <c:crosses val="autoZero"/>
        <c:crossBetween val="between"/>
      </c:valAx>
      <c:spPr>
        <a:ln>
          <a:noFill/>
        </a:ln>
      </c:spPr>
    </c:plotArea>
    <c:plotVisOnly val="1"/>
    <c:dispBlanksAs val="gap"/>
    <c:showDLblsOverMax val="0"/>
  </c:chart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800"/>
            </a:pPr>
            <a:r>
              <a:rPr lang="en-GB" sz="1800" dirty="0" smtClean="0"/>
              <a:t>Role</a:t>
            </a:r>
            <a:endParaRPr lang="en-GB" sz="1800" dirty="0"/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invertIfNegative val="0"/>
          <c:dLbls>
            <c:txPr>
              <a:bodyPr/>
              <a:lstStyle/>
              <a:p>
                <a:pPr>
                  <a:defRPr sz="14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Analysis!$A$19:$A$24</c:f>
              <c:strCache>
                <c:ptCount val="6"/>
                <c:pt idx="0">
                  <c:v>Programme Manager</c:v>
                </c:pt>
                <c:pt idx="1">
                  <c:v>Advisor</c:v>
                </c:pt>
                <c:pt idx="2">
                  <c:v>Analyst</c:v>
                </c:pt>
                <c:pt idx="3">
                  <c:v>Corporate Support</c:v>
                </c:pt>
                <c:pt idx="4">
                  <c:v>Deputy Head</c:v>
                </c:pt>
                <c:pt idx="5">
                  <c:v>Other</c:v>
                </c:pt>
              </c:strCache>
            </c:strRef>
          </c:cat>
          <c:val>
            <c:numRef>
              <c:f>Analysis!$B$19:$B$24</c:f>
              <c:numCache>
                <c:formatCode>General</c:formatCode>
                <c:ptCount val="6"/>
                <c:pt idx="0">
                  <c:v>7</c:v>
                </c:pt>
                <c:pt idx="1">
                  <c:v>6</c:v>
                </c:pt>
                <c:pt idx="2">
                  <c:v>5</c:v>
                </c:pt>
                <c:pt idx="3">
                  <c:v>5</c:v>
                </c:pt>
                <c:pt idx="4">
                  <c:v>5</c:v>
                </c:pt>
                <c:pt idx="5">
                  <c:v>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94889088"/>
        <c:axId val="94890624"/>
      </c:barChart>
      <c:catAx>
        <c:axId val="94889088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100"/>
            </a:pPr>
            <a:endParaRPr lang="en-US"/>
          </a:p>
        </c:txPr>
        <c:crossAx val="94890624"/>
        <c:crosses val="autoZero"/>
        <c:auto val="1"/>
        <c:lblAlgn val="ctr"/>
        <c:lblOffset val="100"/>
        <c:noMultiLvlLbl val="0"/>
      </c:catAx>
      <c:valAx>
        <c:axId val="94890624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94889088"/>
        <c:crosses val="autoZero"/>
        <c:crossBetween val="between"/>
      </c:valAx>
      <c:spPr>
        <a:ln>
          <a:noFill/>
        </a:ln>
      </c:spPr>
    </c:plotArea>
    <c:plotVisOnly val="1"/>
    <c:dispBlanksAs val="gap"/>
    <c:showDLblsOverMax val="0"/>
  </c:chart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887913" cy="4956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773270" y="1"/>
            <a:ext cx="2887913" cy="4956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F5E86F0-7423-490E-9359-162E8569A264}" type="datetimeFigureOut">
              <a:rPr lang="en-GB" smtClean="0"/>
              <a:t>23/12/2015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7828"/>
            <a:ext cx="2887913" cy="4972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773270" y="9427828"/>
            <a:ext cx="2887913" cy="4972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0720E4-2EAD-4413-92ED-27064C0463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48559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887186" cy="49633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774011" y="1"/>
            <a:ext cx="2887186" cy="49633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06E46B-F40D-4615-86FD-F569558C1904}" type="datetimeFigureOut">
              <a:rPr lang="en-GB" smtClean="0"/>
              <a:t>23/12/2015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850900" y="744538"/>
            <a:ext cx="4960938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66274" y="4715153"/>
            <a:ext cx="5330190" cy="446698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9428584"/>
            <a:ext cx="2887186" cy="49633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774011" y="9428584"/>
            <a:ext cx="2887186" cy="49633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1F63649-4A2D-414C-82AC-B4EDC873EFE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799098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677C40D4-344E-4529-ABD5-C13ADD7FDB03}" type="slidenum">
              <a:rPr lang="en-GB" altLang="en-US" smtClean="0"/>
              <a:pPr eaLnBrk="1" hangingPunct="1">
                <a:spcBef>
                  <a:spcPct val="0"/>
                </a:spcBef>
              </a:pPr>
              <a:t>1</a:t>
            </a:fld>
            <a:endParaRPr lang="en-GB" altLang="en-US" smtClean="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850900" y="744538"/>
            <a:ext cx="4960938" cy="3722687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393ECA-9079-449C-B7E7-772E011DF881}" type="slidenum">
              <a:rPr lang="en-GB" smtClean="0">
                <a:solidFill>
                  <a:prstClr val="black"/>
                </a:solidFill>
              </a:rPr>
              <a:pPr/>
              <a:t>2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7003263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677C40D4-344E-4529-ABD5-C13ADD7FDB03}" type="slidenum">
              <a:rPr lang="en-GB" altLang="en-US" smtClean="0"/>
              <a:pPr eaLnBrk="1" hangingPunct="1">
                <a:spcBef>
                  <a:spcPct val="0"/>
                </a:spcBef>
              </a:pPr>
              <a:t>6</a:t>
            </a:fld>
            <a:endParaRPr lang="en-GB" altLang="en-US" smtClean="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dirty="0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677C40D4-344E-4529-ABD5-C13ADD7FDB03}" type="slidenum">
              <a:rPr lang="en-GB" altLang="en-US" smtClean="0"/>
              <a:pPr eaLnBrk="1" hangingPunct="1">
                <a:spcBef>
                  <a:spcPct val="0"/>
                </a:spcBef>
              </a:pPr>
              <a:t>7</a:t>
            </a:fld>
            <a:endParaRPr lang="en-GB" altLang="en-US" smtClean="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dirty="0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3FA222-7B27-4F47-9E40-1D2F8B97D8C9}" type="datetimeFigureOut">
              <a:rPr lang="en-GB" smtClean="0"/>
              <a:t>23/12/2015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4D3DC4-D21D-4F59-9950-897FDF4BD65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345315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3FA222-7B27-4F47-9E40-1D2F8B97D8C9}" type="datetimeFigureOut">
              <a:rPr lang="en-GB" smtClean="0"/>
              <a:t>23/12/2015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4D3DC4-D21D-4F59-9950-897FDF4BD65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011349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3FA222-7B27-4F47-9E40-1D2F8B97D8C9}" type="datetimeFigureOut">
              <a:rPr lang="en-GB" smtClean="0"/>
              <a:t>23/12/2015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4D3DC4-D21D-4F59-9950-897FDF4BD65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034555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3FA222-7B27-4F47-9E40-1D2F8B97D8C9}" type="datetimeFigureOut">
              <a:rPr lang="en-GB" smtClean="0"/>
              <a:t>23/12/2015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4D3DC4-D21D-4F59-9950-897FDF4BD65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934400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3FA222-7B27-4F47-9E40-1D2F8B97D8C9}" type="datetimeFigureOut">
              <a:rPr lang="en-GB" smtClean="0"/>
              <a:t>23/12/2015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4D3DC4-D21D-4F59-9950-897FDF4BD65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235029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3FA222-7B27-4F47-9E40-1D2F8B97D8C9}" type="datetimeFigureOut">
              <a:rPr lang="en-GB" smtClean="0"/>
              <a:t>23/12/2015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4D3DC4-D21D-4F59-9950-897FDF4BD65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634104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1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3FA222-7B27-4F47-9E40-1D2F8B97D8C9}" type="datetimeFigureOut">
              <a:rPr lang="en-GB" smtClean="0"/>
              <a:t>23/12/2015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4D3DC4-D21D-4F59-9950-897FDF4BD65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675532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3FA222-7B27-4F47-9E40-1D2F8B97D8C9}" type="datetimeFigureOut">
              <a:rPr lang="en-GB" smtClean="0"/>
              <a:t>23/12/2015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4D3DC4-D21D-4F59-9950-897FDF4BD65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28359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3FA222-7B27-4F47-9E40-1D2F8B97D8C9}" type="datetimeFigureOut">
              <a:rPr lang="en-GB" smtClean="0"/>
              <a:t>23/12/2015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4D3DC4-D21D-4F59-9950-897FDF4BD65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215499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3FA222-7B27-4F47-9E40-1D2F8B97D8C9}" type="datetimeFigureOut">
              <a:rPr lang="en-GB" smtClean="0"/>
              <a:t>23/12/2015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4D3DC4-D21D-4F59-9950-897FDF4BD65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071955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3FA222-7B27-4F47-9E40-1D2F8B97D8C9}" type="datetimeFigureOut">
              <a:rPr lang="en-GB" smtClean="0"/>
              <a:t>23/12/2015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4D3DC4-D21D-4F59-9950-897FDF4BD65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391395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3FA222-7B27-4F47-9E40-1D2F8B97D8C9}" type="datetimeFigureOut">
              <a:rPr lang="en-GB" smtClean="0"/>
              <a:t>23/12/2015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4D3DC4-D21D-4F59-9950-897FDF4BD65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21167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Relationship Id="rId5" Type="http://schemas.openxmlformats.org/officeDocument/2006/relationships/chart" Target="../charts/chart4.xml"/><Relationship Id="rId4" Type="http://schemas.openxmlformats.org/officeDocument/2006/relationships/chart" Target="../charts/char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381116" y="2924944"/>
            <a:ext cx="806150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2800" b="1" dirty="0" smtClean="0">
                <a:solidFill>
                  <a:srgbClr val="00247D"/>
                </a:solidFill>
              </a:rPr>
              <a:t>MI @DFID: “The brilliant basics”</a:t>
            </a:r>
          </a:p>
        </p:txBody>
      </p:sp>
      <p:pic>
        <p:nvPicPr>
          <p:cNvPr id="15" name="Picture 9" descr="DFID_280_SML_AW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7099" y="247458"/>
            <a:ext cx="1531556" cy="10513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42836" y="30726"/>
            <a:ext cx="1399576" cy="1484784"/>
          </a:xfrm>
          <a:prstGeom prst="rect">
            <a:avLst/>
          </a:prstGeom>
        </p:spPr>
      </p:pic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381115" y="4549770"/>
            <a:ext cx="8208912" cy="11079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altLang="en-US" sz="1600" b="1" dirty="0" smtClean="0">
                <a:ea typeface="Times New Roman" pitchFamily="18" charset="0"/>
                <a:cs typeface="Arial" panose="020B0604020202020204" pitchFamily="34" charset="0"/>
              </a:rPr>
              <a:t>Toby Wicks</a:t>
            </a: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GB" altLang="en-US" sz="800" b="1" dirty="0" smtClean="0">
              <a:ea typeface="Times New Roman" pitchFamily="18" charset="0"/>
              <a:cs typeface="Arial" panose="020B0604020202020204" pitchFamily="34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1600" b="1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Arial" panose="020B0604020202020204" pitchFamily="34" charset="0"/>
              </a:rPr>
              <a:t>Head </a:t>
            </a:r>
            <a:r>
              <a:rPr lang="en-GB" altLang="en-US" sz="1600" b="1" dirty="0" smtClean="0">
                <a:ea typeface="Times New Roman" pitchFamily="18" charset="0"/>
                <a:cs typeface="Arial" panose="020B0604020202020204" pitchFamily="34" charset="0"/>
              </a:rPr>
              <a:t>o</a:t>
            </a:r>
            <a:r>
              <a:rPr kumimoji="0" lang="en-GB" altLang="en-US" sz="1600" b="1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Arial" panose="020B0604020202020204" pitchFamily="34" charset="0"/>
              </a:rPr>
              <a:t>f Management Information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altLang="en-US" sz="800" b="1" dirty="0">
                <a:ea typeface="Times New Roman" pitchFamily="18" charset="0"/>
                <a:cs typeface="Arial" panose="020B0604020202020204" pitchFamily="34" charset="0"/>
              </a:rPr>
              <a:t>			     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altLang="en-US" sz="1600" dirty="0" smtClean="0">
                <a:ea typeface="Times New Roman" pitchFamily="18" charset="0"/>
                <a:cs typeface="Arial" panose="020B0604020202020204" pitchFamily="34" charset="0"/>
              </a:rPr>
              <a:t>t-wicks@dfid.gov.uk</a:t>
            </a:r>
            <a:endParaRPr lang="en-GB" altLang="en-US" sz="1600" dirty="0">
              <a:ea typeface="Times New Roman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99345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8" name="Straight Connector 47"/>
          <p:cNvCxnSpPr/>
          <p:nvPr/>
        </p:nvCxnSpPr>
        <p:spPr>
          <a:xfrm>
            <a:off x="0" y="893763"/>
            <a:ext cx="91440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Rectangle 52"/>
          <p:cNvSpPr/>
          <p:nvPr/>
        </p:nvSpPr>
        <p:spPr>
          <a:xfrm>
            <a:off x="179512" y="188640"/>
            <a:ext cx="648072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b="1" dirty="0" smtClean="0"/>
              <a:t>Where do we want to be?</a:t>
            </a:r>
            <a:endParaRPr lang="en-GB" b="1" dirty="0"/>
          </a:p>
        </p:txBody>
      </p:sp>
      <p:grpSp>
        <p:nvGrpSpPr>
          <p:cNvPr id="29" name="Group 28"/>
          <p:cNvGrpSpPr>
            <a:grpSpLocks noChangeAspect="1"/>
          </p:cNvGrpSpPr>
          <p:nvPr/>
        </p:nvGrpSpPr>
        <p:grpSpPr>
          <a:xfrm>
            <a:off x="1171410" y="1196752"/>
            <a:ext cx="7000990" cy="4736307"/>
            <a:chOff x="2033588" y="1946498"/>
            <a:chExt cx="5490978" cy="3714750"/>
          </a:xfrm>
        </p:grpSpPr>
        <p:pic>
          <p:nvPicPr>
            <p:cNvPr id="30" name="Picture 2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033588" y="1946498"/>
              <a:ext cx="5076825" cy="37147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1" name="Rectangle 30"/>
            <p:cNvSpPr/>
            <p:nvPr/>
          </p:nvSpPr>
          <p:spPr>
            <a:xfrm>
              <a:off x="2555777" y="2177374"/>
              <a:ext cx="1722834" cy="272630"/>
            </a:xfrm>
            <a:prstGeom prst="rect">
              <a:avLst/>
            </a:prstGeom>
            <a:solidFill>
              <a:schemeClr val="bg1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en-GB" sz="2000" dirty="0">
                  <a:solidFill>
                    <a:srgbClr val="CC0099"/>
                  </a:solidFill>
                </a:rPr>
                <a:t>Analysis </a:t>
              </a:r>
              <a:r>
                <a:rPr lang="en-GB" sz="2000" dirty="0" smtClean="0">
                  <a:solidFill>
                    <a:srgbClr val="CC0099"/>
                  </a:solidFill>
                </a:rPr>
                <a:t> &amp; </a:t>
              </a:r>
              <a:r>
                <a:rPr lang="en-GB" sz="2000" dirty="0">
                  <a:solidFill>
                    <a:srgbClr val="CC0099"/>
                  </a:solidFill>
                </a:rPr>
                <a:t>insight</a:t>
              </a:r>
            </a:p>
          </p:txBody>
        </p:sp>
        <p:sp>
          <p:nvSpPr>
            <p:cNvPr id="32" name="Rectangle 31"/>
            <p:cNvSpPr/>
            <p:nvPr/>
          </p:nvSpPr>
          <p:spPr>
            <a:xfrm>
              <a:off x="2556372" y="2825996"/>
              <a:ext cx="1722834" cy="272630"/>
            </a:xfrm>
            <a:prstGeom prst="rect">
              <a:avLst/>
            </a:prstGeom>
            <a:solidFill>
              <a:schemeClr val="bg1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en-GB" sz="2000" dirty="0">
                  <a:solidFill>
                    <a:srgbClr val="92D050"/>
                  </a:solidFill>
                </a:rPr>
                <a:t>Transforming data</a:t>
              </a:r>
            </a:p>
          </p:txBody>
        </p:sp>
        <p:sp>
          <p:nvSpPr>
            <p:cNvPr id="33" name="Rectangle 32"/>
            <p:cNvSpPr/>
            <p:nvPr/>
          </p:nvSpPr>
          <p:spPr>
            <a:xfrm>
              <a:off x="2555777" y="3546076"/>
              <a:ext cx="1722834" cy="272630"/>
            </a:xfrm>
            <a:prstGeom prst="rect">
              <a:avLst/>
            </a:prstGeom>
            <a:solidFill>
              <a:schemeClr val="bg1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en-GB" sz="2000" dirty="0">
                  <a:solidFill>
                    <a:srgbClr val="00B0F0"/>
                  </a:solidFill>
                </a:rPr>
                <a:t>Manage quality</a:t>
              </a:r>
            </a:p>
          </p:txBody>
        </p:sp>
        <p:sp>
          <p:nvSpPr>
            <p:cNvPr id="34" name="Rectangle 33"/>
            <p:cNvSpPr/>
            <p:nvPr/>
          </p:nvSpPr>
          <p:spPr>
            <a:xfrm>
              <a:off x="2555777" y="4410172"/>
              <a:ext cx="1722834" cy="272630"/>
            </a:xfrm>
            <a:prstGeom prst="rect">
              <a:avLst/>
            </a:prstGeom>
            <a:solidFill>
              <a:schemeClr val="bg1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en-GB" sz="2000" dirty="0">
                  <a:solidFill>
                    <a:srgbClr val="00247D"/>
                  </a:solidFill>
                </a:rPr>
                <a:t>Collection</a:t>
              </a:r>
            </a:p>
          </p:txBody>
        </p:sp>
        <p:sp>
          <p:nvSpPr>
            <p:cNvPr id="35" name="Rectangle 34"/>
            <p:cNvSpPr/>
            <p:nvPr/>
          </p:nvSpPr>
          <p:spPr>
            <a:xfrm rot="16200000">
              <a:off x="1361071" y="3607705"/>
              <a:ext cx="1722834" cy="272630"/>
            </a:xfrm>
            <a:prstGeom prst="rect">
              <a:avLst/>
            </a:prstGeom>
            <a:solidFill>
              <a:schemeClr val="bg1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en-GB" sz="2000" dirty="0">
                  <a:solidFill>
                    <a:schemeClr val="tx1"/>
                  </a:solidFill>
                </a:rPr>
                <a:t>Time / Effort</a:t>
              </a:r>
            </a:p>
          </p:txBody>
        </p:sp>
        <p:sp>
          <p:nvSpPr>
            <p:cNvPr id="36" name="Rectangle 35"/>
            <p:cNvSpPr/>
            <p:nvPr/>
          </p:nvSpPr>
          <p:spPr>
            <a:xfrm>
              <a:off x="2824279" y="5258866"/>
              <a:ext cx="4700287" cy="272630"/>
            </a:xfrm>
            <a:prstGeom prst="rect">
              <a:avLst/>
            </a:prstGeom>
            <a:solidFill>
              <a:schemeClr val="bg1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GB" sz="2000" dirty="0">
                  <a:solidFill>
                    <a:schemeClr val="tx1"/>
                  </a:solidFill>
                </a:rPr>
                <a:t>    </a:t>
              </a:r>
              <a:r>
                <a:rPr lang="en-GB" sz="2000" dirty="0" smtClean="0">
                  <a:solidFill>
                    <a:schemeClr val="tx1"/>
                  </a:solidFill>
                </a:rPr>
                <a:t>	            Nov 2014</a:t>
              </a:r>
              <a:r>
                <a:rPr lang="en-GB" sz="2000" dirty="0">
                  <a:solidFill>
                    <a:schemeClr val="tx1"/>
                  </a:solidFill>
                </a:rPr>
                <a:t>	      </a:t>
              </a:r>
              <a:r>
                <a:rPr lang="en-GB" sz="2000" dirty="0" smtClean="0">
                  <a:solidFill>
                    <a:schemeClr val="tx1"/>
                  </a:solidFill>
                </a:rPr>
                <a:t>          </a:t>
              </a:r>
              <a:r>
                <a:rPr lang="en-GB" sz="800" dirty="0" smtClean="0">
                  <a:solidFill>
                    <a:schemeClr val="tx1"/>
                  </a:solidFill>
                </a:rPr>
                <a:t> </a:t>
              </a:r>
              <a:r>
                <a:rPr lang="en-GB" sz="2000" dirty="0" smtClean="0">
                  <a:solidFill>
                    <a:schemeClr val="tx1"/>
                  </a:solidFill>
                </a:rPr>
                <a:t>Target</a:t>
              </a:r>
              <a:endParaRPr lang="en-GB" sz="2000" dirty="0">
                <a:solidFill>
                  <a:schemeClr val="tx1"/>
                </a:solidFill>
              </a:endParaRPr>
            </a:p>
          </p:txBody>
        </p:sp>
        <p:sp>
          <p:nvSpPr>
            <p:cNvPr id="37" name="Rectangle 36"/>
            <p:cNvSpPr/>
            <p:nvPr/>
          </p:nvSpPr>
          <p:spPr>
            <a:xfrm>
              <a:off x="6372200" y="2962311"/>
              <a:ext cx="72008" cy="2122873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2000"/>
            </a:p>
          </p:txBody>
        </p:sp>
        <p:sp>
          <p:nvSpPr>
            <p:cNvPr id="38" name="Rectangle 37"/>
            <p:cNvSpPr/>
            <p:nvPr/>
          </p:nvSpPr>
          <p:spPr>
            <a:xfrm>
              <a:off x="4747258" y="2060848"/>
              <a:ext cx="1116123" cy="901463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2000"/>
            </a:p>
          </p:txBody>
        </p:sp>
        <p:sp>
          <p:nvSpPr>
            <p:cNvPr id="39" name="Rectangle 38"/>
            <p:cNvSpPr/>
            <p:nvPr/>
          </p:nvSpPr>
          <p:spPr>
            <a:xfrm>
              <a:off x="4922514" y="2917243"/>
              <a:ext cx="867717" cy="901463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2000"/>
            </a:p>
          </p:txBody>
        </p:sp>
        <p:cxnSp>
          <p:nvCxnSpPr>
            <p:cNvPr id="40" name="Straight Arrow Connector 39"/>
            <p:cNvCxnSpPr/>
            <p:nvPr/>
          </p:nvCxnSpPr>
          <p:spPr>
            <a:xfrm>
              <a:off x="4742495" y="2144033"/>
              <a:ext cx="1052499" cy="848156"/>
            </a:xfrm>
            <a:prstGeom prst="straightConnector1">
              <a:avLst/>
            </a:prstGeom>
            <a:ln>
              <a:solidFill>
                <a:srgbClr val="CC0099"/>
              </a:solidFill>
              <a:tailEnd type="none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Arrow Connector 40"/>
            <p:cNvCxnSpPr/>
            <p:nvPr/>
          </p:nvCxnSpPr>
          <p:spPr>
            <a:xfrm>
              <a:off x="4742495" y="2497928"/>
              <a:ext cx="1052499" cy="1320778"/>
            </a:xfrm>
            <a:prstGeom prst="straightConnector1">
              <a:avLst/>
            </a:prstGeom>
            <a:ln>
              <a:solidFill>
                <a:srgbClr val="CC0099"/>
              </a:solidFill>
              <a:tailEnd type="none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2" name="Rectangle 41"/>
            <p:cNvSpPr/>
            <p:nvPr/>
          </p:nvSpPr>
          <p:spPr>
            <a:xfrm>
              <a:off x="2411760" y="1988840"/>
              <a:ext cx="72008" cy="3138773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2000"/>
            </a:p>
          </p:txBody>
        </p:sp>
        <p:cxnSp>
          <p:nvCxnSpPr>
            <p:cNvPr id="43" name="Straight Arrow Connector 42"/>
            <p:cNvCxnSpPr>
              <a:stCxn id="42" idx="2"/>
            </p:cNvCxnSpPr>
            <p:nvPr/>
          </p:nvCxnSpPr>
          <p:spPr>
            <a:xfrm flipV="1">
              <a:off x="2447764" y="1988840"/>
              <a:ext cx="0" cy="3138773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4" name="Rectangle 43"/>
            <p:cNvSpPr/>
            <p:nvPr/>
          </p:nvSpPr>
          <p:spPr>
            <a:xfrm flipH="1">
              <a:off x="2411760" y="5127612"/>
              <a:ext cx="4680520" cy="109971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2000"/>
            </a:p>
          </p:txBody>
        </p:sp>
        <p:cxnSp>
          <p:nvCxnSpPr>
            <p:cNvPr id="45" name="Straight Arrow Connector 44"/>
            <p:cNvCxnSpPr/>
            <p:nvPr/>
          </p:nvCxnSpPr>
          <p:spPr>
            <a:xfrm>
              <a:off x="2447764" y="5126444"/>
              <a:ext cx="4284476" cy="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1" name="Rectangle 20"/>
          <p:cNvSpPr/>
          <p:nvPr/>
        </p:nvSpPr>
        <p:spPr>
          <a:xfrm>
            <a:off x="3851920" y="6237312"/>
            <a:ext cx="510942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GB" b="1" dirty="0" smtClean="0"/>
              <a:t>(</a:t>
            </a:r>
            <a:r>
              <a:rPr lang="en-GB" b="1" i="1" dirty="0" smtClean="0"/>
              <a:t>BIS and Deloitte</a:t>
            </a:r>
            <a:r>
              <a:rPr lang="en-GB" b="1" dirty="0" smtClean="0"/>
              <a:t>)</a:t>
            </a:r>
            <a:endParaRPr lang="en-GB" b="1" dirty="0"/>
          </a:p>
        </p:txBody>
      </p:sp>
    </p:spTree>
    <p:extLst>
      <p:ext uri="{BB962C8B-B14F-4D97-AF65-F5344CB8AC3E}">
        <p14:creationId xmlns:p14="http://schemas.microsoft.com/office/powerpoint/2010/main" val="33192415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251522" y="1052736"/>
            <a:ext cx="8544951" cy="5481899"/>
            <a:chOff x="251522" y="1052736"/>
            <a:chExt cx="8544951" cy="5481899"/>
          </a:xfrm>
        </p:grpSpPr>
        <p:sp>
          <p:nvSpPr>
            <p:cNvPr id="2" name="Pentagon 1"/>
            <p:cNvSpPr/>
            <p:nvPr/>
          </p:nvSpPr>
          <p:spPr>
            <a:xfrm rot="16200000">
              <a:off x="2008364" y="-253475"/>
              <a:ext cx="5031268" cy="8544951"/>
            </a:xfrm>
            <a:prstGeom prst="homePlate">
              <a:avLst>
                <a:gd name="adj" fmla="val 7758"/>
              </a:avLst>
            </a:prstGeom>
            <a:noFill/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" rtlCol="0" anchor="ctr"/>
            <a:lstStyle/>
            <a:p>
              <a:pPr algn="ctr"/>
              <a:endParaRPr lang="en-GB" dirty="0">
                <a:solidFill>
                  <a:prstClr val="white"/>
                </a:solidFill>
              </a:endParaRPr>
            </a:p>
          </p:txBody>
        </p:sp>
        <p:sp>
          <p:nvSpPr>
            <p:cNvPr id="3" name="TextBox 2"/>
            <p:cNvSpPr txBox="1"/>
            <p:nvPr/>
          </p:nvSpPr>
          <p:spPr>
            <a:xfrm>
              <a:off x="1134302" y="1052736"/>
              <a:ext cx="683186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b="1" dirty="0"/>
                <a:t>Bringing MI to life @</a:t>
              </a:r>
              <a:r>
                <a:rPr lang="en-GB" b="1" dirty="0" err="1"/>
                <a:t>DFID</a:t>
              </a:r>
              <a:endParaRPr lang="en-GB" b="1" dirty="0"/>
            </a:p>
          </p:txBody>
        </p:sp>
        <p:sp>
          <p:nvSpPr>
            <p:cNvPr id="4" name="Rectangle 3"/>
            <p:cNvSpPr/>
            <p:nvPr/>
          </p:nvSpPr>
          <p:spPr>
            <a:xfrm>
              <a:off x="4600068" y="2043660"/>
              <a:ext cx="1978123" cy="434696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 anchorCtr="0"/>
            <a:lstStyle/>
            <a:p>
              <a:pPr algn="r"/>
              <a:r>
                <a:rPr lang="en-GB" sz="1600" b="1" dirty="0" smtClean="0">
                  <a:solidFill>
                    <a:srgbClr val="00B050"/>
                  </a:solidFill>
                </a:rPr>
                <a:t>Culture of</a:t>
              </a:r>
            </a:p>
            <a:p>
              <a:pPr algn="r"/>
              <a:r>
                <a:rPr lang="en-GB" sz="1600" b="1" dirty="0" smtClean="0">
                  <a:solidFill>
                    <a:srgbClr val="00B050"/>
                  </a:solidFill>
                </a:rPr>
                <a:t>ownership and </a:t>
              </a:r>
            </a:p>
            <a:p>
              <a:pPr algn="r"/>
              <a:r>
                <a:rPr lang="en-GB" sz="1600" b="1" dirty="0" smtClean="0">
                  <a:solidFill>
                    <a:srgbClr val="00B050"/>
                  </a:solidFill>
                </a:rPr>
                <a:t>accountability</a:t>
              </a:r>
            </a:p>
            <a:p>
              <a:pPr algn="r"/>
              <a:endParaRPr lang="en-GB" sz="800" b="1" dirty="0" smtClean="0">
                <a:solidFill>
                  <a:srgbClr val="00B050"/>
                </a:solidFill>
              </a:endParaRPr>
            </a:p>
            <a:p>
              <a:pPr marL="180975" indent="-180975">
                <a:buFont typeface="+mj-lt"/>
                <a:buAutoNum type="arabicPeriod"/>
              </a:pPr>
              <a:r>
                <a:rPr lang="en-GB" sz="1500" dirty="0" smtClean="0">
                  <a:solidFill>
                    <a:schemeClr val="tx1"/>
                  </a:solidFill>
                </a:rPr>
                <a:t>People </a:t>
              </a:r>
              <a:r>
                <a:rPr lang="en-GB" sz="1500" dirty="0">
                  <a:solidFill>
                    <a:schemeClr val="tx1"/>
                  </a:solidFill>
                </a:rPr>
                <a:t>trust and use data more effectively from source to </a:t>
              </a:r>
              <a:r>
                <a:rPr lang="en-GB" sz="1500" dirty="0" smtClean="0">
                  <a:solidFill>
                    <a:schemeClr val="tx1"/>
                  </a:solidFill>
                </a:rPr>
                <a:t>decision</a:t>
              </a:r>
            </a:p>
            <a:p>
              <a:pPr marL="180975" indent="-180975">
                <a:buFont typeface="+mj-lt"/>
                <a:buAutoNum type="arabicPeriod"/>
              </a:pPr>
              <a:r>
                <a:rPr lang="en-GB" sz="1500" dirty="0" err="1" smtClean="0">
                  <a:solidFill>
                    <a:schemeClr val="tx1"/>
                  </a:solidFill>
                </a:rPr>
                <a:t>SROs</a:t>
              </a:r>
              <a:r>
                <a:rPr lang="en-GB" sz="1500" dirty="0" smtClean="0">
                  <a:solidFill>
                    <a:schemeClr val="tx1"/>
                  </a:solidFill>
                </a:rPr>
                <a:t> driving MI quality &amp; use</a:t>
              </a:r>
            </a:p>
            <a:p>
              <a:pPr marL="180975" indent="-180975">
                <a:buFont typeface="+mj-lt"/>
                <a:buAutoNum type="arabicPeriod"/>
              </a:pPr>
              <a:r>
                <a:rPr lang="en-GB" sz="1500" dirty="0" smtClean="0">
                  <a:solidFill>
                    <a:schemeClr val="tx1"/>
                  </a:solidFill>
                </a:rPr>
                <a:t>Virtuous </a:t>
              </a:r>
              <a:r>
                <a:rPr lang="en-GB" sz="1500" dirty="0">
                  <a:solidFill>
                    <a:schemeClr val="tx1"/>
                  </a:solidFill>
                </a:rPr>
                <a:t>circle of data quality improvement</a:t>
              </a:r>
            </a:p>
            <a:p>
              <a:pPr marL="180975" indent="-180975">
                <a:buFont typeface="+mj-lt"/>
                <a:buAutoNum type="arabicPeriod"/>
              </a:pPr>
              <a:r>
                <a:rPr lang="en-GB" sz="1500" dirty="0" smtClean="0">
                  <a:solidFill>
                    <a:schemeClr val="tx1"/>
                  </a:solidFill>
                </a:rPr>
                <a:t>Shared platform of focussed and coordinated MI improvements</a:t>
              </a:r>
              <a:endParaRPr lang="en-GB" sz="1500" dirty="0">
                <a:solidFill>
                  <a:schemeClr val="tx1"/>
                </a:solidFill>
              </a:endParaRPr>
            </a:p>
            <a:p>
              <a:pPr marL="180975" indent="-180975">
                <a:buFont typeface="+mj-lt"/>
                <a:buAutoNum type="arabicPeriod"/>
              </a:pPr>
              <a:endParaRPr lang="en-GB" sz="1100" dirty="0">
                <a:solidFill>
                  <a:srgbClr val="00247D"/>
                </a:solidFill>
              </a:endParaRPr>
            </a:p>
          </p:txBody>
        </p:sp>
        <p:sp>
          <p:nvSpPr>
            <p:cNvPr id="5" name="Rectangle 4"/>
            <p:cNvSpPr/>
            <p:nvPr/>
          </p:nvSpPr>
          <p:spPr>
            <a:xfrm>
              <a:off x="2507137" y="2043660"/>
              <a:ext cx="1978123" cy="434696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 anchorCtr="0"/>
            <a:lstStyle/>
            <a:p>
              <a:pPr algn="r"/>
              <a:r>
                <a:rPr lang="en-GB" sz="1600" b="1" dirty="0" smtClean="0">
                  <a:solidFill>
                    <a:srgbClr val="00B050"/>
                  </a:solidFill>
                </a:rPr>
                <a:t>Fit-for-purpose information</a:t>
              </a:r>
            </a:p>
            <a:p>
              <a:endParaRPr lang="en-GB" sz="1600" b="1" dirty="0" smtClean="0">
                <a:solidFill>
                  <a:srgbClr val="00247D"/>
                </a:solidFill>
              </a:endParaRPr>
            </a:p>
            <a:p>
              <a:endParaRPr lang="en-GB" sz="800" b="1" dirty="0">
                <a:solidFill>
                  <a:srgbClr val="00247D"/>
                </a:solidFill>
              </a:endParaRPr>
            </a:p>
            <a:p>
              <a:pPr marL="228600" indent="-228600">
                <a:buFont typeface="+mj-lt"/>
                <a:buAutoNum type="arabicPeriod"/>
              </a:pPr>
              <a:r>
                <a:rPr lang="en-GB" sz="1500" dirty="0">
                  <a:solidFill>
                    <a:schemeClr val="tx1"/>
                  </a:solidFill>
                </a:rPr>
                <a:t>C</a:t>
              </a:r>
              <a:r>
                <a:rPr lang="en-GB" sz="1500" dirty="0" smtClean="0">
                  <a:solidFill>
                    <a:schemeClr val="tx1"/>
                  </a:solidFill>
                </a:rPr>
                <a:t>entral </a:t>
              </a:r>
              <a:r>
                <a:rPr lang="en-GB" sz="1500" dirty="0">
                  <a:solidFill>
                    <a:schemeClr val="tx1"/>
                  </a:solidFill>
                </a:rPr>
                <a:t>source of </a:t>
              </a:r>
              <a:r>
                <a:rPr lang="en-GB" sz="1500" dirty="0" smtClean="0">
                  <a:solidFill>
                    <a:schemeClr val="tx1"/>
                  </a:solidFill>
                </a:rPr>
                <a:t>“good enough” data</a:t>
              </a:r>
              <a:endParaRPr lang="en-GB" sz="1500" dirty="0">
                <a:solidFill>
                  <a:schemeClr val="tx1"/>
                </a:solidFill>
              </a:endParaRPr>
            </a:p>
            <a:p>
              <a:pPr marL="228600" indent="-228600">
                <a:buFont typeface="+mj-lt"/>
                <a:buAutoNum type="arabicPeriod"/>
              </a:pPr>
              <a:r>
                <a:rPr lang="en-GB" sz="1500" dirty="0" smtClean="0">
                  <a:solidFill>
                    <a:schemeClr val="tx1"/>
                  </a:solidFill>
                </a:rPr>
                <a:t>Data </a:t>
              </a:r>
              <a:r>
                <a:rPr lang="en-GB" sz="1500" dirty="0">
                  <a:solidFill>
                    <a:schemeClr val="tx1"/>
                  </a:solidFill>
                </a:rPr>
                <a:t>are trusted and appropriate for </a:t>
              </a:r>
              <a:r>
                <a:rPr lang="en-GB" sz="1500" dirty="0" smtClean="0">
                  <a:solidFill>
                    <a:schemeClr val="tx1"/>
                  </a:solidFill>
                </a:rPr>
                <a:t>use</a:t>
              </a:r>
              <a:endParaRPr lang="en-GB" sz="1500" dirty="0">
                <a:solidFill>
                  <a:schemeClr val="tx1"/>
                </a:solidFill>
              </a:endParaRPr>
            </a:p>
            <a:p>
              <a:pPr marL="228600" indent="-228600">
                <a:buFont typeface="+mj-lt"/>
                <a:buAutoNum type="arabicPeriod"/>
              </a:pPr>
              <a:r>
                <a:rPr lang="en-GB" sz="1500" dirty="0" smtClean="0">
                  <a:solidFill>
                    <a:schemeClr val="tx1"/>
                  </a:solidFill>
                </a:rPr>
                <a:t>Simple business </a:t>
              </a:r>
              <a:r>
                <a:rPr lang="en-GB" sz="1500" dirty="0">
                  <a:solidFill>
                    <a:schemeClr val="tx1"/>
                  </a:solidFill>
                </a:rPr>
                <a:t>rules in </a:t>
              </a:r>
              <a:r>
                <a:rPr lang="en-GB" sz="1500" dirty="0" smtClean="0">
                  <a:solidFill>
                    <a:schemeClr val="tx1"/>
                  </a:solidFill>
                </a:rPr>
                <a:t>systems etc.</a:t>
              </a:r>
            </a:p>
            <a:p>
              <a:pPr marL="228600" indent="-228600">
                <a:buFont typeface="+mj-lt"/>
                <a:buAutoNum type="arabicPeriod"/>
              </a:pPr>
              <a:r>
                <a:rPr lang="en-GB" sz="1500" dirty="0" smtClean="0">
                  <a:solidFill>
                    <a:schemeClr val="tx1"/>
                  </a:solidFill>
                </a:rPr>
                <a:t>Standards  driven at the point of data entry</a:t>
              </a:r>
              <a:endParaRPr lang="en-GB" sz="1500" dirty="0">
                <a:solidFill>
                  <a:schemeClr val="tx1"/>
                </a:solidFill>
              </a:endParaRPr>
            </a:p>
            <a:p>
              <a:pPr algn="ctr"/>
              <a:endParaRPr lang="en-GB" sz="1400" dirty="0">
                <a:solidFill>
                  <a:srgbClr val="00247D"/>
                </a:solidFill>
              </a:endParaRPr>
            </a:p>
          </p:txBody>
        </p:sp>
        <p:sp>
          <p:nvSpPr>
            <p:cNvPr id="6" name="Rectangle 5"/>
            <p:cNvSpPr/>
            <p:nvPr/>
          </p:nvSpPr>
          <p:spPr>
            <a:xfrm>
              <a:off x="414206" y="2043660"/>
              <a:ext cx="1978123" cy="434696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 anchorCtr="0"/>
            <a:lstStyle/>
            <a:p>
              <a:pPr algn="r"/>
              <a:r>
                <a:rPr lang="en-GB" sz="1600" b="1" dirty="0" smtClean="0">
                  <a:solidFill>
                    <a:srgbClr val="00B050"/>
                  </a:solidFill>
                </a:rPr>
                <a:t>Infrastructure</a:t>
              </a:r>
            </a:p>
            <a:p>
              <a:pPr algn="r"/>
              <a:r>
                <a:rPr lang="en-GB" sz="1600" b="1" dirty="0" smtClean="0">
                  <a:solidFill>
                    <a:srgbClr val="00B050"/>
                  </a:solidFill>
                </a:rPr>
                <a:t>and process </a:t>
              </a:r>
            </a:p>
            <a:p>
              <a:pPr algn="r"/>
              <a:r>
                <a:rPr lang="en-GB" sz="1600" b="1" dirty="0" smtClean="0">
                  <a:solidFill>
                    <a:srgbClr val="00B050"/>
                  </a:solidFill>
                </a:rPr>
                <a:t>for easy access</a:t>
              </a:r>
            </a:p>
            <a:p>
              <a:pPr algn="ctr"/>
              <a:endParaRPr lang="en-GB" sz="800" dirty="0" smtClean="0">
                <a:solidFill>
                  <a:srgbClr val="00247D"/>
                </a:solidFill>
              </a:endParaRPr>
            </a:p>
            <a:p>
              <a:pPr marL="228600" indent="-228600">
                <a:buFont typeface="+mj-lt"/>
                <a:buAutoNum type="arabicPeriod"/>
              </a:pPr>
              <a:r>
                <a:rPr lang="en-GB" sz="1500" dirty="0" smtClean="0">
                  <a:solidFill>
                    <a:schemeClr val="tx1"/>
                  </a:solidFill>
                </a:rPr>
                <a:t>Effective </a:t>
              </a:r>
              <a:r>
                <a:rPr lang="en-GB" sz="1500" dirty="0">
                  <a:solidFill>
                    <a:schemeClr val="tx1"/>
                  </a:solidFill>
                </a:rPr>
                <a:t>and user friendly </a:t>
              </a:r>
              <a:r>
                <a:rPr lang="en-GB" sz="1500" dirty="0" smtClean="0">
                  <a:solidFill>
                    <a:schemeClr val="tx1"/>
                  </a:solidFill>
                </a:rPr>
                <a:t>tools</a:t>
              </a:r>
              <a:endParaRPr lang="en-GB" sz="1500" dirty="0">
                <a:solidFill>
                  <a:schemeClr val="tx1"/>
                </a:solidFill>
              </a:endParaRPr>
            </a:p>
            <a:p>
              <a:pPr marL="228600" indent="-228600">
                <a:buFont typeface="+mj-lt"/>
                <a:buAutoNum type="arabicPeriod"/>
              </a:pPr>
              <a:r>
                <a:rPr lang="en-GB" sz="1500" dirty="0" smtClean="0">
                  <a:solidFill>
                    <a:schemeClr val="tx1"/>
                  </a:solidFill>
                </a:rPr>
                <a:t>Streamlined processes from data entry to decision</a:t>
              </a:r>
            </a:p>
            <a:p>
              <a:pPr marL="228600" indent="-228600">
                <a:buFont typeface="+mj-lt"/>
                <a:buAutoNum type="arabicPeriod"/>
              </a:pPr>
              <a:r>
                <a:rPr lang="en-GB" sz="1500" dirty="0" smtClean="0">
                  <a:solidFill>
                    <a:schemeClr val="tx1"/>
                  </a:solidFill>
                </a:rPr>
                <a:t>Continuous improvement to </a:t>
              </a:r>
              <a:r>
                <a:rPr lang="en-GB" sz="1500" dirty="0">
                  <a:solidFill>
                    <a:schemeClr val="tx1"/>
                  </a:solidFill>
                </a:rPr>
                <a:t>corporate </a:t>
              </a:r>
              <a:r>
                <a:rPr lang="en-GB" sz="1500" dirty="0" smtClean="0">
                  <a:solidFill>
                    <a:schemeClr val="tx1"/>
                  </a:solidFill>
                </a:rPr>
                <a:t>reporting</a:t>
              </a:r>
            </a:p>
            <a:p>
              <a:pPr marL="228600" indent="-228600">
                <a:buFont typeface="+mj-lt"/>
                <a:buAutoNum type="arabicPeriod"/>
              </a:pPr>
              <a:r>
                <a:rPr lang="en-GB" sz="1500" dirty="0" smtClean="0">
                  <a:solidFill>
                    <a:schemeClr val="tx1"/>
                  </a:solidFill>
                </a:rPr>
                <a:t>Iterative development of </a:t>
              </a:r>
              <a:r>
                <a:rPr lang="en-GB" sz="1500" dirty="0">
                  <a:solidFill>
                    <a:schemeClr val="tx1"/>
                  </a:solidFill>
                </a:rPr>
                <a:t>technical </a:t>
              </a:r>
              <a:r>
                <a:rPr lang="en-GB" sz="1500" dirty="0" smtClean="0">
                  <a:solidFill>
                    <a:schemeClr val="tx1"/>
                  </a:solidFill>
                </a:rPr>
                <a:t>infrastructure</a:t>
              </a:r>
              <a:endParaRPr lang="en-GB" sz="1500" dirty="0">
                <a:solidFill>
                  <a:schemeClr val="tx1"/>
                </a:solidFill>
              </a:endParaRPr>
            </a:p>
            <a:p>
              <a:pPr marL="228600" indent="-228600">
                <a:buFont typeface="+mj-lt"/>
                <a:buAutoNum type="arabicPeriod"/>
              </a:pPr>
              <a:endParaRPr lang="en-GB" sz="1100" dirty="0">
                <a:solidFill>
                  <a:srgbClr val="00247D"/>
                </a:solidFill>
              </a:endParaRPr>
            </a:p>
            <a:p>
              <a:pPr algn="ctr"/>
              <a:endParaRPr lang="en-GB" sz="1100" dirty="0">
                <a:solidFill>
                  <a:srgbClr val="00247D"/>
                </a:solidFill>
              </a:endParaRPr>
            </a:p>
          </p:txBody>
        </p:sp>
        <p:sp>
          <p:nvSpPr>
            <p:cNvPr id="7" name="Rectangle 6"/>
            <p:cNvSpPr/>
            <p:nvPr/>
          </p:nvSpPr>
          <p:spPr>
            <a:xfrm>
              <a:off x="6693000" y="2043659"/>
              <a:ext cx="1978123" cy="4346961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 anchorCtr="0"/>
            <a:lstStyle/>
            <a:p>
              <a:pPr algn="r"/>
              <a:r>
                <a:rPr lang="en-GB" sz="1600" b="1" dirty="0" smtClean="0">
                  <a:solidFill>
                    <a:srgbClr val="00B050"/>
                  </a:solidFill>
                </a:rPr>
                <a:t>Skills &amp; </a:t>
              </a:r>
            </a:p>
            <a:p>
              <a:pPr algn="r"/>
              <a:r>
                <a:rPr lang="en-GB" sz="1600" b="1" dirty="0" smtClean="0">
                  <a:solidFill>
                    <a:srgbClr val="00B050"/>
                  </a:solidFill>
                </a:rPr>
                <a:t>capability</a:t>
              </a:r>
            </a:p>
            <a:p>
              <a:endParaRPr lang="en-GB" sz="1400" dirty="0" smtClean="0">
                <a:solidFill>
                  <a:srgbClr val="00247D"/>
                </a:solidFill>
              </a:endParaRPr>
            </a:p>
            <a:p>
              <a:endParaRPr lang="en-GB" sz="800" dirty="0" smtClean="0">
                <a:solidFill>
                  <a:srgbClr val="00247D"/>
                </a:solidFill>
              </a:endParaRPr>
            </a:p>
            <a:p>
              <a:pPr marL="180975" indent="-180975">
                <a:buFont typeface="+mj-lt"/>
                <a:buAutoNum type="arabicPeriod"/>
              </a:pPr>
              <a:r>
                <a:rPr lang="en-GB" sz="1500" dirty="0" smtClean="0">
                  <a:solidFill>
                    <a:schemeClr val="tx1"/>
                  </a:solidFill>
                </a:rPr>
                <a:t>Capability within </a:t>
              </a:r>
              <a:r>
                <a:rPr lang="en-GB" sz="1500" dirty="0" err="1">
                  <a:solidFill>
                    <a:schemeClr val="tx1"/>
                  </a:solidFill>
                </a:rPr>
                <a:t>DFID</a:t>
              </a:r>
              <a:r>
                <a:rPr lang="en-GB" sz="1500" dirty="0">
                  <a:solidFill>
                    <a:schemeClr val="tx1"/>
                  </a:solidFill>
                </a:rPr>
                <a:t> </a:t>
              </a:r>
              <a:r>
                <a:rPr lang="en-GB" sz="1500" dirty="0" smtClean="0">
                  <a:solidFill>
                    <a:schemeClr val="tx1"/>
                  </a:solidFill>
                </a:rPr>
                <a:t>increased to </a:t>
              </a:r>
              <a:r>
                <a:rPr lang="en-GB" sz="1500" dirty="0">
                  <a:solidFill>
                    <a:schemeClr val="tx1"/>
                  </a:solidFill>
                </a:rPr>
                <a:t>deliver </a:t>
              </a:r>
              <a:r>
                <a:rPr lang="en-GB" sz="1500" dirty="0" smtClean="0">
                  <a:solidFill>
                    <a:schemeClr val="tx1"/>
                  </a:solidFill>
                </a:rPr>
                <a:t>effective MI</a:t>
              </a:r>
              <a:endParaRPr lang="en-GB" sz="1500" dirty="0">
                <a:solidFill>
                  <a:schemeClr val="tx1"/>
                </a:solidFill>
              </a:endParaRPr>
            </a:p>
            <a:p>
              <a:pPr marL="180975" indent="-180975">
                <a:buFont typeface="+mj-lt"/>
                <a:buAutoNum type="arabicPeriod"/>
              </a:pPr>
              <a:r>
                <a:rPr lang="en-GB" sz="1500" dirty="0" smtClean="0">
                  <a:solidFill>
                    <a:schemeClr val="tx1"/>
                  </a:solidFill>
                </a:rPr>
                <a:t>Effective solutions support understanding of </a:t>
              </a:r>
              <a:r>
                <a:rPr lang="en-GB" sz="1500" dirty="0">
                  <a:solidFill>
                    <a:schemeClr val="tx1"/>
                  </a:solidFill>
                </a:rPr>
                <a:t>programme </a:t>
              </a:r>
              <a:r>
                <a:rPr lang="en-GB" sz="1500" dirty="0" smtClean="0">
                  <a:solidFill>
                    <a:schemeClr val="tx1"/>
                  </a:solidFill>
                </a:rPr>
                <a:t>delivery</a:t>
              </a:r>
            </a:p>
            <a:p>
              <a:pPr marL="180975" indent="-180975">
                <a:buFont typeface="+mj-lt"/>
                <a:buAutoNum type="arabicPeriod"/>
              </a:pPr>
              <a:r>
                <a:rPr lang="en-GB" sz="1500" dirty="0" smtClean="0">
                  <a:solidFill>
                    <a:schemeClr val="tx1"/>
                  </a:solidFill>
                </a:rPr>
                <a:t>Existing resources maximised</a:t>
              </a:r>
            </a:p>
            <a:p>
              <a:pPr marL="180975" indent="-180975">
                <a:buFont typeface="+mj-lt"/>
                <a:buAutoNum type="arabicPeriod"/>
              </a:pPr>
              <a:r>
                <a:rPr lang="en-GB" sz="1500" dirty="0" smtClean="0">
                  <a:solidFill>
                    <a:schemeClr val="tx1"/>
                  </a:solidFill>
                </a:rPr>
                <a:t>Communication and knowledge transfer through existing networks</a:t>
              </a:r>
            </a:p>
            <a:p>
              <a:pPr marL="180975" indent="-180975">
                <a:buFont typeface="+mj-lt"/>
                <a:buAutoNum type="arabicPeriod"/>
              </a:pPr>
              <a:endParaRPr lang="en-GB" sz="1100" dirty="0">
                <a:solidFill>
                  <a:srgbClr val="00247D"/>
                </a:solidFill>
              </a:endParaRPr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1134666" y="1604417"/>
              <a:ext cx="683186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b="1" dirty="0" smtClean="0">
                  <a:solidFill>
                    <a:srgbClr val="00B050"/>
                  </a:solidFill>
                </a:rPr>
                <a:t>“Brilliant basics”</a:t>
              </a:r>
              <a:endParaRPr lang="en-GB" b="1" dirty="0">
                <a:solidFill>
                  <a:srgbClr val="00B050"/>
                </a:solidFill>
              </a:endParaRPr>
            </a:p>
          </p:txBody>
        </p:sp>
        <p:sp>
          <p:nvSpPr>
            <p:cNvPr id="10" name="Rectangle 9"/>
            <p:cNvSpPr/>
            <p:nvPr/>
          </p:nvSpPr>
          <p:spPr>
            <a:xfrm>
              <a:off x="539552" y="2142148"/>
              <a:ext cx="360040" cy="432048"/>
            </a:xfrm>
            <a:prstGeom prst="rect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2000" b="1" dirty="0" smtClean="0"/>
                <a:t>1</a:t>
              </a:r>
              <a:endParaRPr lang="en-GB" sz="2000" b="1" dirty="0"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2627784" y="2142148"/>
              <a:ext cx="360040" cy="432048"/>
            </a:xfrm>
            <a:prstGeom prst="rect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2000" b="1" dirty="0" smtClean="0"/>
                <a:t>2</a:t>
              </a:r>
              <a:endParaRPr lang="en-GB" sz="2000" b="1" dirty="0"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4716016" y="2142148"/>
              <a:ext cx="360040" cy="432048"/>
            </a:xfrm>
            <a:prstGeom prst="rect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2000" b="1" dirty="0" smtClean="0"/>
                <a:t>3</a:t>
              </a:r>
              <a:endParaRPr lang="en-GB" sz="2000" b="1" dirty="0"/>
            </a:p>
          </p:txBody>
        </p:sp>
        <p:sp>
          <p:nvSpPr>
            <p:cNvPr id="13" name="Rectangle 12"/>
            <p:cNvSpPr/>
            <p:nvPr/>
          </p:nvSpPr>
          <p:spPr>
            <a:xfrm>
              <a:off x="6804248" y="2142148"/>
              <a:ext cx="360040" cy="432048"/>
            </a:xfrm>
            <a:prstGeom prst="rect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2000" b="1" dirty="0" smtClean="0"/>
                <a:t>4</a:t>
              </a:r>
              <a:endParaRPr lang="en-GB" sz="2000" b="1" dirty="0"/>
            </a:p>
          </p:txBody>
        </p:sp>
      </p:grpSp>
      <p:cxnSp>
        <p:nvCxnSpPr>
          <p:cNvPr id="14" name="Straight Connector 13"/>
          <p:cNvCxnSpPr/>
          <p:nvPr/>
        </p:nvCxnSpPr>
        <p:spPr>
          <a:xfrm>
            <a:off x="0" y="893763"/>
            <a:ext cx="91440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tangle 15"/>
          <p:cNvSpPr/>
          <p:nvPr/>
        </p:nvSpPr>
        <p:spPr>
          <a:xfrm>
            <a:off x="179512" y="188640"/>
            <a:ext cx="878497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b="1" dirty="0" smtClean="0">
                <a:latin typeface="Arial"/>
              </a:rPr>
              <a:t>How will we get there?</a:t>
            </a:r>
            <a:endParaRPr lang="en-GB" b="1" dirty="0"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9574756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395536" y="356463"/>
            <a:ext cx="302433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We’re starting to use data on who is accessing what MI to make sure our content is hitting the mark…</a:t>
            </a:r>
            <a:endParaRPr lang="en-GB" dirty="0"/>
          </a:p>
        </p:txBody>
      </p:sp>
      <p:grpSp>
        <p:nvGrpSpPr>
          <p:cNvPr id="2" name="Group 1"/>
          <p:cNvGrpSpPr/>
          <p:nvPr/>
        </p:nvGrpSpPr>
        <p:grpSpPr>
          <a:xfrm>
            <a:off x="3779912" y="17453"/>
            <a:ext cx="5364089" cy="6840547"/>
            <a:chOff x="3441116" y="17453"/>
            <a:chExt cx="5702885" cy="7743208"/>
          </a:xfrm>
        </p:grpSpPr>
        <p:pic>
          <p:nvPicPr>
            <p:cNvPr id="1026" name="Picture 2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441116" y="17453"/>
              <a:ext cx="5702884" cy="48517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27" name="Picture 3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441117" y="4869160"/>
              <a:ext cx="5702884" cy="289150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36727409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Chart 2"/>
          <p:cNvGraphicFramePr/>
          <p:nvPr>
            <p:extLst>
              <p:ext uri="{D42A27DB-BD31-4B8C-83A1-F6EECF244321}">
                <p14:modId xmlns:p14="http://schemas.microsoft.com/office/powerpoint/2010/main" val="4137926971"/>
              </p:ext>
            </p:extLst>
          </p:nvPr>
        </p:nvGraphicFramePr>
        <p:xfrm>
          <a:off x="5148064" y="1124744"/>
          <a:ext cx="3770601" cy="258574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4" name="Chart 3"/>
          <p:cNvGraphicFramePr/>
          <p:nvPr>
            <p:extLst>
              <p:ext uri="{D42A27DB-BD31-4B8C-83A1-F6EECF244321}">
                <p14:modId xmlns:p14="http://schemas.microsoft.com/office/powerpoint/2010/main" val="399907798"/>
              </p:ext>
            </p:extLst>
          </p:nvPr>
        </p:nvGraphicFramePr>
        <p:xfrm>
          <a:off x="-396552" y="1124744"/>
          <a:ext cx="5292080" cy="25922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5" name="Char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93822654"/>
              </p:ext>
            </p:extLst>
          </p:nvPr>
        </p:nvGraphicFramePr>
        <p:xfrm>
          <a:off x="-180528" y="3933056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6" name="Chart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3445232"/>
              </p:ext>
            </p:extLst>
          </p:nvPr>
        </p:nvGraphicFramePr>
        <p:xfrm>
          <a:off x="4572000" y="3861048"/>
          <a:ext cx="4572000" cy="297615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cxnSp>
        <p:nvCxnSpPr>
          <p:cNvPr id="7" name="Straight Connector 6"/>
          <p:cNvCxnSpPr/>
          <p:nvPr/>
        </p:nvCxnSpPr>
        <p:spPr>
          <a:xfrm>
            <a:off x="0" y="893763"/>
            <a:ext cx="91440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179512" y="188640"/>
            <a:ext cx="6480720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b="1" dirty="0" smtClean="0">
                <a:latin typeface="Arial"/>
              </a:rPr>
              <a:t>MI user group composition</a:t>
            </a:r>
            <a:endParaRPr lang="en-GB" b="1" dirty="0">
              <a:latin typeface="Arial"/>
            </a:endParaRPr>
          </a:p>
          <a:p>
            <a:r>
              <a:rPr lang="en-GB" sz="1200" dirty="0" smtClean="0">
                <a:latin typeface="Arial"/>
              </a:rPr>
              <a:t>32 staff to cover the diversity of the business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631798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Straight Connector 2"/>
          <p:cNvCxnSpPr/>
          <p:nvPr/>
        </p:nvCxnSpPr>
        <p:spPr>
          <a:xfrm>
            <a:off x="0" y="893763"/>
            <a:ext cx="91440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Rectangle 14"/>
          <p:cNvSpPr/>
          <p:nvPr/>
        </p:nvSpPr>
        <p:spPr>
          <a:xfrm>
            <a:off x="179512" y="188640"/>
            <a:ext cx="648072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b="1" dirty="0" smtClean="0"/>
              <a:t>Top three takeaways</a:t>
            </a:r>
            <a:endParaRPr lang="en-GB" b="1" dirty="0"/>
          </a:p>
        </p:txBody>
      </p:sp>
      <p:grpSp>
        <p:nvGrpSpPr>
          <p:cNvPr id="4" name="Group 3"/>
          <p:cNvGrpSpPr/>
          <p:nvPr/>
        </p:nvGrpSpPr>
        <p:grpSpPr>
          <a:xfrm>
            <a:off x="611560" y="2348880"/>
            <a:ext cx="7488832" cy="720080"/>
            <a:chOff x="611560" y="2348880"/>
            <a:chExt cx="7488832" cy="720080"/>
          </a:xfrm>
        </p:grpSpPr>
        <p:sp>
          <p:nvSpPr>
            <p:cNvPr id="16" name="Rectangle 15"/>
            <p:cNvSpPr/>
            <p:nvPr/>
          </p:nvSpPr>
          <p:spPr>
            <a:xfrm>
              <a:off x="611560" y="2348880"/>
              <a:ext cx="648072" cy="720080"/>
            </a:xfrm>
            <a:prstGeom prst="rect">
              <a:avLst/>
            </a:prstGeom>
            <a:solidFill>
              <a:srgbClr val="00247D"/>
            </a:solidFill>
            <a:ln>
              <a:solidFill>
                <a:srgbClr val="00247D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3200" b="1" dirty="0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  <a:endParaRPr lang="en-GB" sz="3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0" name="Rectangle 19"/>
            <p:cNvSpPr/>
            <p:nvPr/>
          </p:nvSpPr>
          <p:spPr>
            <a:xfrm>
              <a:off x="1403648" y="2348880"/>
              <a:ext cx="6696744" cy="72008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GB" dirty="0" smtClean="0">
                  <a:solidFill>
                    <a:schemeClr val="tx1"/>
                  </a:solidFill>
                  <a:cs typeface="Arial" panose="020B0604020202020204" pitchFamily="34" charset="0"/>
                </a:rPr>
                <a:t>Focus on the decision and what’s “good enough”</a:t>
              </a:r>
              <a:endParaRPr lang="en-GB" dirty="0">
                <a:solidFill>
                  <a:schemeClr val="tx1"/>
                </a:solidFill>
                <a:cs typeface="Arial" panose="020B0604020202020204" pitchFamily="34" charset="0"/>
              </a:endParaRPr>
            </a:p>
          </p:txBody>
        </p:sp>
      </p:grpSp>
      <p:grpSp>
        <p:nvGrpSpPr>
          <p:cNvPr id="2" name="Group 1"/>
          <p:cNvGrpSpPr/>
          <p:nvPr/>
        </p:nvGrpSpPr>
        <p:grpSpPr>
          <a:xfrm>
            <a:off x="611560" y="1412776"/>
            <a:ext cx="7488832" cy="720080"/>
            <a:chOff x="611560" y="1412776"/>
            <a:chExt cx="7488832" cy="720080"/>
          </a:xfrm>
        </p:grpSpPr>
        <p:sp>
          <p:nvSpPr>
            <p:cNvPr id="17" name="Rectangle 16"/>
            <p:cNvSpPr/>
            <p:nvPr/>
          </p:nvSpPr>
          <p:spPr>
            <a:xfrm>
              <a:off x="611560" y="1412776"/>
              <a:ext cx="648072" cy="720080"/>
            </a:xfrm>
            <a:prstGeom prst="rect">
              <a:avLst/>
            </a:prstGeom>
            <a:solidFill>
              <a:srgbClr val="00247D"/>
            </a:solidFill>
            <a:ln>
              <a:solidFill>
                <a:srgbClr val="00247D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3200" b="1" dirty="0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</a:t>
              </a:r>
              <a:endParaRPr lang="en-GB" sz="3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1" name="Rectangle 20"/>
            <p:cNvSpPr/>
            <p:nvPr/>
          </p:nvSpPr>
          <p:spPr>
            <a:xfrm>
              <a:off x="1403648" y="1412776"/>
              <a:ext cx="6696744" cy="72008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GB" dirty="0" smtClean="0">
                  <a:solidFill>
                    <a:schemeClr val="tx1"/>
                  </a:solidFill>
                  <a:cs typeface="Arial" panose="020B0604020202020204" pitchFamily="34" charset="0"/>
                </a:rPr>
                <a:t>Keep it simple</a:t>
              </a:r>
              <a:endParaRPr lang="en-GB" dirty="0">
                <a:solidFill>
                  <a:schemeClr val="tx1"/>
                </a:solidFill>
                <a:cs typeface="Arial" panose="020B0604020202020204" pitchFamily="34" charset="0"/>
              </a:endParaRPr>
            </a:p>
          </p:txBody>
        </p:sp>
      </p:grpSp>
      <p:grpSp>
        <p:nvGrpSpPr>
          <p:cNvPr id="24" name="Group 23"/>
          <p:cNvGrpSpPr/>
          <p:nvPr/>
        </p:nvGrpSpPr>
        <p:grpSpPr>
          <a:xfrm>
            <a:off x="611560" y="3284984"/>
            <a:ext cx="7488832" cy="720080"/>
            <a:chOff x="611560" y="2348880"/>
            <a:chExt cx="7488832" cy="720080"/>
          </a:xfrm>
        </p:grpSpPr>
        <p:sp>
          <p:nvSpPr>
            <p:cNvPr id="25" name="Rectangle 24"/>
            <p:cNvSpPr/>
            <p:nvPr/>
          </p:nvSpPr>
          <p:spPr>
            <a:xfrm>
              <a:off x="611560" y="2348880"/>
              <a:ext cx="648072" cy="720080"/>
            </a:xfrm>
            <a:prstGeom prst="rect">
              <a:avLst/>
            </a:prstGeom>
            <a:solidFill>
              <a:srgbClr val="00247D"/>
            </a:solidFill>
            <a:ln>
              <a:solidFill>
                <a:srgbClr val="00247D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3200" b="1" dirty="0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3</a:t>
              </a:r>
              <a:endParaRPr lang="en-GB" sz="3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6" name="Rectangle 25"/>
            <p:cNvSpPr/>
            <p:nvPr/>
          </p:nvSpPr>
          <p:spPr>
            <a:xfrm>
              <a:off x="1403648" y="2348880"/>
              <a:ext cx="6696744" cy="72008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GB" dirty="0" smtClean="0">
                  <a:solidFill>
                    <a:schemeClr val="tx1"/>
                  </a:solidFill>
                  <a:cs typeface="Arial" panose="020B0604020202020204" pitchFamily="34" charset="0"/>
                </a:rPr>
                <a:t>Keep close to the “coal face”</a:t>
              </a:r>
              <a:endParaRPr lang="en-GB" dirty="0">
                <a:solidFill>
                  <a:schemeClr val="tx1"/>
                </a:solidFill>
                <a:cs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6050795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Straight Connector 2"/>
          <p:cNvCxnSpPr/>
          <p:nvPr/>
        </p:nvCxnSpPr>
        <p:spPr>
          <a:xfrm>
            <a:off x="0" y="893763"/>
            <a:ext cx="91440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Rectangle 14"/>
          <p:cNvSpPr/>
          <p:nvPr/>
        </p:nvSpPr>
        <p:spPr>
          <a:xfrm>
            <a:off x="179512" y="188640"/>
            <a:ext cx="648072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b="1" dirty="0" smtClean="0"/>
              <a:t>Topics for discussion… now or offline…</a:t>
            </a:r>
            <a:endParaRPr lang="en-GB" b="1" dirty="0"/>
          </a:p>
        </p:txBody>
      </p:sp>
      <p:grpSp>
        <p:nvGrpSpPr>
          <p:cNvPr id="4" name="Group 3"/>
          <p:cNvGrpSpPr/>
          <p:nvPr/>
        </p:nvGrpSpPr>
        <p:grpSpPr>
          <a:xfrm>
            <a:off x="611560" y="2348880"/>
            <a:ext cx="7488832" cy="720080"/>
            <a:chOff x="611560" y="2348880"/>
            <a:chExt cx="7488832" cy="720080"/>
          </a:xfrm>
        </p:grpSpPr>
        <p:sp>
          <p:nvSpPr>
            <p:cNvPr id="16" name="Rectangle 15"/>
            <p:cNvSpPr/>
            <p:nvPr/>
          </p:nvSpPr>
          <p:spPr>
            <a:xfrm>
              <a:off x="611560" y="2348880"/>
              <a:ext cx="648072" cy="720080"/>
            </a:xfrm>
            <a:prstGeom prst="rect">
              <a:avLst/>
            </a:prstGeom>
            <a:solidFill>
              <a:srgbClr val="00247D"/>
            </a:solidFill>
            <a:ln>
              <a:solidFill>
                <a:srgbClr val="00247D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3200" b="1" dirty="0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  <a:endParaRPr lang="en-GB" sz="3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0" name="Rectangle 19"/>
            <p:cNvSpPr/>
            <p:nvPr/>
          </p:nvSpPr>
          <p:spPr>
            <a:xfrm>
              <a:off x="1403648" y="2348880"/>
              <a:ext cx="6696744" cy="72008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GB" dirty="0" smtClean="0">
                  <a:solidFill>
                    <a:schemeClr val="tx1"/>
                  </a:solidFill>
                  <a:cs typeface="Arial" panose="020B0604020202020204" pitchFamily="34" charset="0"/>
                </a:rPr>
                <a:t>Capability: Creative solutions to up-skill existing employees?</a:t>
              </a:r>
              <a:endParaRPr lang="en-GB" dirty="0">
                <a:solidFill>
                  <a:schemeClr val="tx1"/>
                </a:solidFill>
                <a:cs typeface="Arial" panose="020B0604020202020204" pitchFamily="34" charset="0"/>
              </a:endParaRPr>
            </a:p>
          </p:txBody>
        </p:sp>
      </p:grpSp>
      <p:grpSp>
        <p:nvGrpSpPr>
          <p:cNvPr id="2" name="Group 1"/>
          <p:cNvGrpSpPr/>
          <p:nvPr/>
        </p:nvGrpSpPr>
        <p:grpSpPr>
          <a:xfrm>
            <a:off x="611560" y="1412776"/>
            <a:ext cx="7488832" cy="720080"/>
            <a:chOff x="611560" y="1412776"/>
            <a:chExt cx="7488832" cy="720080"/>
          </a:xfrm>
        </p:grpSpPr>
        <p:sp>
          <p:nvSpPr>
            <p:cNvPr id="17" name="Rectangle 16"/>
            <p:cNvSpPr/>
            <p:nvPr/>
          </p:nvSpPr>
          <p:spPr>
            <a:xfrm>
              <a:off x="611560" y="1412776"/>
              <a:ext cx="648072" cy="720080"/>
            </a:xfrm>
            <a:prstGeom prst="rect">
              <a:avLst/>
            </a:prstGeom>
            <a:solidFill>
              <a:srgbClr val="00247D"/>
            </a:solidFill>
            <a:ln>
              <a:solidFill>
                <a:srgbClr val="00247D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3200" b="1" dirty="0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</a:t>
              </a:r>
              <a:endParaRPr lang="en-GB" sz="3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1" name="Rectangle 20"/>
            <p:cNvSpPr/>
            <p:nvPr/>
          </p:nvSpPr>
          <p:spPr>
            <a:xfrm>
              <a:off x="1403648" y="1412776"/>
              <a:ext cx="6696744" cy="72008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GB" dirty="0">
                  <a:solidFill>
                    <a:schemeClr val="tx1"/>
                  </a:solidFill>
                  <a:cs typeface="Arial" panose="020B0604020202020204" pitchFamily="34" charset="0"/>
                </a:rPr>
                <a:t>MI to your </a:t>
              </a:r>
              <a:r>
                <a:rPr lang="en-GB" dirty="0" smtClean="0">
                  <a:solidFill>
                    <a:schemeClr val="tx1"/>
                  </a:solidFill>
                  <a:cs typeface="Arial" panose="020B0604020202020204" pitchFamily="34" charset="0"/>
                </a:rPr>
                <a:t>Inbox: How much can you handle? </a:t>
              </a:r>
              <a:endParaRPr lang="en-GB" dirty="0">
                <a:solidFill>
                  <a:schemeClr val="tx1"/>
                </a:solidFill>
                <a:cs typeface="Arial" panose="020B0604020202020204" pitchFamily="34" charset="0"/>
              </a:endParaRPr>
            </a:p>
          </p:txBody>
        </p:sp>
      </p:grpSp>
      <p:sp>
        <p:nvSpPr>
          <p:cNvPr id="10" name="Rectangle 4"/>
          <p:cNvSpPr>
            <a:spLocks noChangeArrowheads="1"/>
          </p:cNvSpPr>
          <p:nvPr/>
        </p:nvSpPr>
        <p:spPr bwMode="auto">
          <a:xfrm>
            <a:off x="467544" y="5555847"/>
            <a:ext cx="8208912" cy="7694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altLang="en-US" b="1" dirty="0" smtClean="0">
                <a:ea typeface="Times New Roman" pitchFamily="18" charset="0"/>
                <a:cs typeface="Arial" panose="020B0604020202020204" pitchFamily="34" charset="0"/>
              </a:rPr>
              <a:t>Toby Wicks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altLang="en-US" sz="800" b="1" dirty="0">
                <a:ea typeface="Times New Roman" pitchFamily="18" charset="0"/>
                <a:cs typeface="Arial" panose="020B0604020202020204" pitchFamily="34" charset="0"/>
              </a:rPr>
              <a:t>		     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altLang="en-US" dirty="0" smtClean="0">
                <a:ea typeface="Times New Roman" pitchFamily="18" charset="0"/>
                <a:cs typeface="Arial" panose="020B0604020202020204" pitchFamily="34" charset="0"/>
              </a:rPr>
              <a:t>t-wicks@dfid.gov.uk</a:t>
            </a:r>
            <a:endParaRPr lang="en-GB" altLang="en-US" dirty="0">
              <a:ea typeface="Times New Roman" pitchFamily="18" charset="0"/>
              <a:cs typeface="Arial" panose="020B0604020202020204" pitchFamily="34" charset="0"/>
            </a:endParaRPr>
          </a:p>
        </p:txBody>
      </p:sp>
      <p:grpSp>
        <p:nvGrpSpPr>
          <p:cNvPr id="11" name="Group 10"/>
          <p:cNvGrpSpPr/>
          <p:nvPr/>
        </p:nvGrpSpPr>
        <p:grpSpPr>
          <a:xfrm>
            <a:off x="611560" y="3284984"/>
            <a:ext cx="7488832" cy="720080"/>
            <a:chOff x="611560" y="2348880"/>
            <a:chExt cx="7488832" cy="720080"/>
          </a:xfrm>
        </p:grpSpPr>
        <p:sp>
          <p:nvSpPr>
            <p:cNvPr id="12" name="Rectangle 11"/>
            <p:cNvSpPr/>
            <p:nvPr/>
          </p:nvSpPr>
          <p:spPr>
            <a:xfrm>
              <a:off x="611560" y="2348880"/>
              <a:ext cx="648072" cy="720080"/>
            </a:xfrm>
            <a:prstGeom prst="rect">
              <a:avLst/>
            </a:prstGeom>
            <a:solidFill>
              <a:srgbClr val="00247D"/>
            </a:solidFill>
            <a:ln>
              <a:solidFill>
                <a:srgbClr val="00247D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3200" b="1" dirty="0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3</a:t>
              </a:r>
              <a:endParaRPr lang="en-GB" sz="3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3" name="Rectangle 12"/>
            <p:cNvSpPr/>
            <p:nvPr/>
          </p:nvSpPr>
          <p:spPr>
            <a:xfrm>
              <a:off x="1403648" y="2348880"/>
              <a:ext cx="6696744" cy="72008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GB" dirty="0" smtClean="0">
                  <a:solidFill>
                    <a:schemeClr val="tx1"/>
                  </a:solidFill>
                  <a:cs typeface="Arial" panose="020B0604020202020204" pitchFamily="34" charset="0"/>
                </a:rPr>
                <a:t>More and better use of others’ data</a:t>
              </a:r>
              <a:endParaRPr lang="en-GB" dirty="0">
                <a:solidFill>
                  <a:schemeClr val="tx1"/>
                </a:solidFill>
                <a:cs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6271209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294</Words>
  <Application>Microsoft Office PowerPoint</Application>
  <PresentationFormat>On-screen Show (4:3)</PresentationFormat>
  <Paragraphs>80</Paragraphs>
  <Slides>7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2015-12-23T12:17:50Z</dcterms:created>
  <dcterms:modified xsi:type="dcterms:W3CDTF">2015-12-23T12:18:37Z</dcterms:modified>
</cp:coreProperties>
</file>