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75" r:id="rId3"/>
    <p:sldId id="278" r:id="rId4"/>
    <p:sldId id="302" r:id="rId5"/>
    <p:sldId id="301" r:id="rId6"/>
    <p:sldId id="303" r:id="rId7"/>
    <p:sldId id="300" r:id="rId8"/>
    <p:sldId id="313" r:id="rId9"/>
    <p:sldId id="314" r:id="rId10"/>
    <p:sldId id="315" r:id="rId11"/>
    <p:sldId id="316" r:id="rId12"/>
    <p:sldId id="317" r:id="rId13"/>
    <p:sldId id="304" r:id="rId14"/>
    <p:sldId id="305" r:id="rId15"/>
    <p:sldId id="309" r:id="rId16"/>
    <p:sldId id="318" r:id="rId17"/>
    <p:sldId id="320" r:id="rId18"/>
    <p:sldId id="321" r:id="rId19"/>
    <p:sldId id="322" r:id="rId20"/>
    <p:sldId id="324" r:id="rId21"/>
    <p:sldId id="325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6A9A"/>
    <a:srgbClr val="7A76A2"/>
    <a:srgbClr val="573F65"/>
    <a:srgbClr val="292E5D"/>
    <a:srgbClr val="4C4092"/>
    <a:srgbClr val="574AA6"/>
    <a:srgbClr val="806476"/>
    <a:srgbClr val="5F4652"/>
    <a:srgbClr val="3A4182"/>
    <a:srgbClr val="5199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3610" autoAdjust="0"/>
  </p:normalViewPr>
  <p:slideViewPr>
    <p:cSldViewPr>
      <p:cViewPr varScale="1">
        <p:scale>
          <a:sx n="75" d="100"/>
          <a:sy n="75" d="100"/>
        </p:scale>
        <p:origin x="-123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E13C86-A401-44A0-B72E-8CF0BC9151C9}" type="doc">
      <dgm:prSet loTypeId="urn:microsoft.com/office/officeart/2005/8/layout/lProcess2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04DDDCC3-6A3D-4F24-8A5B-81F4227D0E1A}">
      <dgm:prSet phldrT="[Text]" custT="1"/>
      <dgm:spPr/>
      <dgm:t>
        <a:bodyPr/>
        <a:lstStyle/>
        <a:p>
          <a:r>
            <a:rPr lang="en-IE" sz="3200" b="1" cap="none" baseline="0" dirty="0" smtClean="0"/>
            <a:t>Specific elements</a:t>
          </a:r>
          <a:endParaRPr lang="nl-NL" sz="3200" b="1" cap="none" baseline="0" dirty="0"/>
        </a:p>
      </dgm:t>
    </dgm:pt>
    <dgm:pt modelId="{2E6F070C-0360-4E96-90AD-EEF0FBD31778}" type="parTrans" cxnId="{FBB6D9F5-8601-4452-992D-919238F15552}">
      <dgm:prSet/>
      <dgm:spPr/>
      <dgm:t>
        <a:bodyPr/>
        <a:lstStyle/>
        <a:p>
          <a:endParaRPr lang="nl-NL"/>
        </a:p>
      </dgm:t>
    </dgm:pt>
    <dgm:pt modelId="{DA761DB7-B04B-4B29-BCD4-002035ABD636}" type="sibTrans" cxnId="{FBB6D9F5-8601-4452-992D-919238F15552}">
      <dgm:prSet/>
      <dgm:spPr/>
      <dgm:t>
        <a:bodyPr/>
        <a:lstStyle/>
        <a:p>
          <a:endParaRPr lang="nl-NL"/>
        </a:p>
      </dgm:t>
    </dgm:pt>
    <dgm:pt modelId="{39359879-4B3C-433C-A914-A4F61E21AF4E}">
      <dgm:prSet phldrT="[Text]"/>
      <dgm:spPr/>
      <dgm:t>
        <a:bodyPr/>
        <a:lstStyle/>
        <a:p>
          <a:r>
            <a:rPr lang="en-IE" dirty="0" smtClean="0"/>
            <a:t>Details of assault</a:t>
          </a:r>
          <a:endParaRPr lang="nl-NL" dirty="0"/>
        </a:p>
      </dgm:t>
    </dgm:pt>
    <dgm:pt modelId="{27180315-ED17-4700-B139-00A35AB63CDE}" type="parTrans" cxnId="{1F40CB0C-30D9-4BBF-BE56-E3A9E106A1BC}">
      <dgm:prSet/>
      <dgm:spPr/>
      <dgm:t>
        <a:bodyPr/>
        <a:lstStyle/>
        <a:p>
          <a:endParaRPr lang="nl-NL"/>
        </a:p>
      </dgm:t>
    </dgm:pt>
    <dgm:pt modelId="{6D71070C-1E2D-49B3-ABAE-BFC1FCEC2D6D}" type="sibTrans" cxnId="{1F40CB0C-30D9-4BBF-BE56-E3A9E106A1BC}">
      <dgm:prSet/>
      <dgm:spPr/>
      <dgm:t>
        <a:bodyPr/>
        <a:lstStyle/>
        <a:p>
          <a:endParaRPr lang="nl-NL"/>
        </a:p>
      </dgm:t>
    </dgm:pt>
    <dgm:pt modelId="{C4CC1BD5-7D9D-4D80-98DC-416980080A86}">
      <dgm:prSet phldrT="[Text]"/>
      <dgm:spPr/>
      <dgm:t>
        <a:bodyPr/>
        <a:lstStyle/>
        <a:p>
          <a:r>
            <a:rPr lang="en-IE" dirty="0" smtClean="0"/>
            <a:t>Description of perpetrator(s)</a:t>
          </a:r>
          <a:endParaRPr lang="nl-NL" dirty="0"/>
        </a:p>
      </dgm:t>
    </dgm:pt>
    <dgm:pt modelId="{4F2C29E3-9FBD-4974-9F5C-C8AE12D89A29}" type="parTrans" cxnId="{C91149F4-44B0-4DD5-90F7-BEF08D155B76}">
      <dgm:prSet/>
      <dgm:spPr/>
      <dgm:t>
        <a:bodyPr/>
        <a:lstStyle/>
        <a:p>
          <a:endParaRPr lang="nl-NL"/>
        </a:p>
      </dgm:t>
    </dgm:pt>
    <dgm:pt modelId="{6B4E51EC-09DD-43D7-AC39-54BC15BC633E}" type="sibTrans" cxnId="{C91149F4-44B0-4DD5-90F7-BEF08D155B76}">
      <dgm:prSet/>
      <dgm:spPr/>
      <dgm:t>
        <a:bodyPr/>
        <a:lstStyle/>
        <a:p>
          <a:endParaRPr lang="nl-NL"/>
        </a:p>
      </dgm:t>
    </dgm:pt>
    <dgm:pt modelId="{26DF1BC6-E918-43C7-8F6B-EFE8A7F533EA}">
      <dgm:prSet phldrT="[Text]" custT="1"/>
      <dgm:spPr/>
      <dgm:t>
        <a:bodyPr/>
        <a:lstStyle/>
        <a:p>
          <a:r>
            <a:rPr lang="en-IE" sz="3200" b="1" dirty="0" smtClean="0"/>
            <a:t>Contextual elements</a:t>
          </a:r>
          <a:endParaRPr lang="nl-NL" sz="3200" b="1" dirty="0"/>
        </a:p>
      </dgm:t>
    </dgm:pt>
    <dgm:pt modelId="{9274CF9B-AD43-4589-A090-9348F67E664E}" type="parTrans" cxnId="{85E0A5EC-ECB0-4983-919C-FB3BB1233E8B}">
      <dgm:prSet/>
      <dgm:spPr/>
      <dgm:t>
        <a:bodyPr/>
        <a:lstStyle/>
        <a:p>
          <a:endParaRPr lang="nl-NL"/>
        </a:p>
      </dgm:t>
    </dgm:pt>
    <dgm:pt modelId="{3D1F531B-4BC9-4655-AA7C-4976FF466170}" type="sibTrans" cxnId="{85E0A5EC-ECB0-4983-919C-FB3BB1233E8B}">
      <dgm:prSet/>
      <dgm:spPr/>
      <dgm:t>
        <a:bodyPr/>
        <a:lstStyle/>
        <a:p>
          <a:endParaRPr lang="nl-NL"/>
        </a:p>
      </dgm:t>
    </dgm:pt>
    <dgm:pt modelId="{74B0DBC3-EEC2-4548-88E2-F458BFDAA971}">
      <dgm:prSet phldrT="[Text]"/>
      <dgm:spPr/>
      <dgm:t>
        <a:bodyPr/>
        <a:lstStyle/>
        <a:p>
          <a:r>
            <a:rPr lang="en-IE" dirty="0" smtClean="0"/>
            <a:t>Political/security situation</a:t>
          </a:r>
          <a:endParaRPr lang="nl-NL" dirty="0"/>
        </a:p>
      </dgm:t>
    </dgm:pt>
    <dgm:pt modelId="{A8015535-BEC6-4A44-A770-FAAA86F7DF81}" type="parTrans" cxnId="{4961A6B5-45F0-4383-A22E-1619D290A2C8}">
      <dgm:prSet/>
      <dgm:spPr/>
      <dgm:t>
        <a:bodyPr/>
        <a:lstStyle/>
        <a:p>
          <a:endParaRPr lang="nl-NL"/>
        </a:p>
      </dgm:t>
    </dgm:pt>
    <dgm:pt modelId="{6B6868C0-2F59-45A0-B91D-1D0F54215817}" type="sibTrans" cxnId="{4961A6B5-45F0-4383-A22E-1619D290A2C8}">
      <dgm:prSet/>
      <dgm:spPr/>
      <dgm:t>
        <a:bodyPr/>
        <a:lstStyle/>
        <a:p>
          <a:endParaRPr lang="nl-NL"/>
        </a:p>
      </dgm:t>
    </dgm:pt>
    <dgm:pt modelId="{80DF99F2-5E11-4867-95BB-373E6C856027}">
      <dgm:prSet phldrT="[Text]"/>
      <dgm:spPr/>
      <dgm:t>
        <a:bodyPr/>
        <a:lstStyle/>
        <a:p>
          <a:r>
            <a:rPr lang="en-IE" dirty="0" smtClean="0"/>
            <a:t>Motive of perpetrator(s)</a:t>
          </a:r>
          <a:endParaRPr lang="nl-NL" dirty="0"/>
        </a:p>
      </dgm:t>
    </dgm:pt>
    <dgm:pt modelId="{F5A9C86B-A633-4454-BF59-DACDE3B550DD}" type="parTrans" cxnId="{6BB4B3D6-CD90-4E7D-BB49-343FCAC201C8}">
      <dgm:prSet/>
      <dgm:spPr/>
      <dgm:t>
        <a:bodyPr/>
        <a:lstStyle/>
        <a:p>
          <a:endParaRPr lang="nl-NL"/>
        </a:p>
      </dgm:t>
    </dgm:pt>
    <dgm:pt modelId="{00529F8F-25D5-4584-9C46-1A80E54C4264}" type="sibTrans" cxnId="{6BB4B3D6-CD90-4E7D-BB49-343FCAC201C8}">
      <dgm:prSet/>
      <dgm:spPr/>
      <dgm:t>
        <a:bodyPr/>
        <a:lstStyle/>
        <a:p>
          <a:endParaRPr lang="nl-NL"/>
        </a:p>
      </dgm:t>
    </dgm:pt>
    <dgm:pt modelId="{69C75D8C-CE3D-4502-BE94-F5CBC3545DAF}">
      <dgm:prSet phldrT="[Text]" custT="1"/>
      <dgm:spPr/>
      <dgm:t>
        <a:bodyPr/>
        <a:lstStyle/>
        <a:p>
          <a:r>
            <a:rPr lang="en-IE" sz="3200" b="1" dirty="0" smtClean="0"/>
            <a:t>Linkage elements</a:t>
          </a:r>
          <a:endParaRPr lang="nl-NL" sz="3200" b="1" dirty="0"/>
        </a:p>
      </dgm:t>
    </dgm:pt>
    <dgm:pt modelId="{6356C39B-ED92-46E8-A8A2-3F6DC1AEC462}" type="parTrans" cxnId="{9BE0FF32-EB46-46CA-8B41-8999750E6579}">
      <dgm:prSet/>
      <dgm:spPr/>
      <dgm:t>
        <a:bodyPr/>
        <a:lstStyle/>
        <a:p>
          <a:endParaRPr lang="nl-NL"/>
        </a:p>
      </dgm:t>
    </dgm:pt>
    <dgm:pt modelId="{709EDB36-1247-4648-8143-575F8D16CB27}" type="sibTrans" cxnId="{9BE0FF32-EB46-46CA-8B41-8999750E6579}">
      <dgm:prSet/>
      <dgm:spPr/>
      <dgm:t>
        <a:bodyPr/>
        <a:lstStyle/>
        <a:p>
          <a:endParaRPr lang="nl-NL"/>
        </a:p>
      </dgm:t>
    </dgm:pt>
    <dgm:pt modelId="{B5EF0687-2720-4984-865A-A2E9F9B37DEB}">
      <dgm:prSet phldrT="[Text]"/>
      <dgm:spPr/>
      <dgm:t>
        <a:bodyPr/>
        <a:lstStyle/>
        <a:p>
          <a:r>
            <a:rPr lang="en-IE" dirty="0" smtClean="0"/>
            <a:t>Details of intent/ knowledge</a:t>
          </a:r>
          <a:endParaRPr lang="nl-NL" dirty="0"/>
        </a:p>
      </dgm:t>
    </dgm:pt>
    <dgm:pt modelId="{5ADA52C9-A577-421F-99F1-939CA5CC1F7F}" type="parTrans" cxnId="{2BA3DC19-B91A-4432-A79D-BB6C27DA4BDF}">
      <dgm:prSet/>
      <dgm:spPr/>
      <dgm:t>
        <a:bodyPr/>
        <a:lstStyle/>
        <a:p>
          <a:endParaRPr lang="nl-NL"/>
        </a:p>
      </dgm:t>
    </dgm:pt>
    <dgm:pt modelId="{401BABAC-3B71-461A-A842-7A72B3E6AA05}" type="sibTrans" cxnId="{2BA3DC19-B91A-4432-A79D-BB6C27DA4BDF}">
      <dgm:prSet/>
      <dgm:spPr/>
      <dgm:t>
        <a:bodyPr/>
        <a:lstStyle/>
        <a:p>
          <a:endParaRPr lang="nl-NL"/>
        </a:p>
      </dgm:t>
    </dgm:pt>
    <dgm:pt modelId="{A13B09A7-D745-4895-AB69-2F0FADBBB79D}">
      <dgm:prSet phldrT="[Text]"/>
      <dgm:spPr/>
      <dgm:t>
        <a:bodyPr/>
        <a:lstStyle/>
        <a:p>
          <a:r>
            <a:rPr lang="en-IE" dirty="0" smtClean="0"/>
            <a:t>Responsibility for perpetrator(s)</a:t>
          </a:r>
          <a:endParaRPr lang="nl-NL" dirty="0"/>
        </a:p>
      </dgm:t>
    </dgm:pt>
    <dgm:pt modelId="{11DD3957-ECCB-4D47-8CD0-3D0758377F75}" type="parTrans" cxnId="{C6B52026-9D24-40F6-B4C2-510CB91AE006}">
      <dgm:prSet/>
      <dgm:spPr/>
      <dgm:t>
        <a:bodyPr/>
        <a:lstStyle/>
        <a:p>
          <a:endParaRPr lang="nl-NL"/>
        </a:p>
      </dgm:t>
    </dgm:pt>
    <dgm:pt modelId="{8DE391AC-6DFA-40D5-8ABA-E871020C1ED0}" type="sibTrans" cxnId="{C6B52026-9D24-40F6-B4C2-510CB91AE006}">
      <dgm:prSet/>
      <dgm:spPr/>
      <dgm:t>
        <a:bodyPr/>
        <a:lstStyle/>
        <a:p>
          <a:endParaRPr lang="nl-NL"/>
        </a:p>
      </dgm:t>
    </dgm:pt>
    <dgm:pt modelId="{AC0AC615-1C7E-4623-A581-EA609016E67D}">
      <dgm:prSet/>
      <dgm:spPr/>
      <dgm:t>
        <a:bodyPr/>
        <a:lstStyle/>
        <a:p>
          <a:r>
            <a:rPr lang="en-IE" dirty="0" smtClean="0"/>
            <a:t>Location/ circumstances</a:t>
          </a:r>
          <a:endParaRPr lang="nl-NL" dirty="0"/>
        </a:p>
      </dgm:t>
    </dgm:pt>
    <dgm:pt modelId="{8A285C80-C1CE-435E-A177-02291C84A93B}" type="parTrans" cxnId="{3ACE26B0-39FD-4040-A3C8-7DBEDC882677}">
      <dgm:prSet/>
      <dgm:spPr/>
      <dgm:t>
        <a:bodyPr/>
        <a:lstStyle/>
        <a:p>
          <a:endParaRPr lang="nl-NL"/>
        </a:p>
      </dgm:t>
    </dgm:pt>
    <dgm:pt modelId="{4439D0D4-E59C-441B-A34C-43AF174F98BB}" type="sibTrans" cxnId="{3ACE26B0-39FD-4040-A3C8-7DBEDC882677}">
      <dgm:prSet/>
      <dgm:spPr/>
      <dgm:t>
        <a:bodyPr/>
        <a:lstStyle/>
        <a:p>
          <a:endParaRPr lang="nl-NL"/>
        </a:p>
      </dgm:t>
    </dgm:pt>
    <dgm:pt modelId="{B02DAE06-91B6-4DF5-9B50-E96278019ECE}">
      <dgm:prSet/>
      <dgm:spPr/>
      <dgm:t>
        <a:bodyPr/>
        <a:lstStyle/>
        <a:p>
          <a:r>
            <a:rPr lang="en-IE" dirty="0" smtClean="0"/>
            <a:t>Details of conflict/attack</a:t>
          </a:r>
          <a:endParaRPr lang="nl-NL" dirty="0"/>
        </a:p>
      </dgm:t>
    </dgm:pt>
    <dgm:pt modelId="{0DF0743F-4245-48F9-8B36-71C776B032C3}" type="parTrans" cxnId="{7BF558E2-550E-428D-9933-B102AFCEB398}">
      <dgm:prSet/>
      <dgm:spPr/>
      <dgm:t>
        <a:bodyPr/>
        <a:lstStyle/>
        <a:p>
          <a:endParaRPr lang="nl-NL"/>
        </a:p>
      </dgm:t>
    </dgm:pt>
    <dgm:pt modelId="{55336E65-3237-4928-9303-C1349CCC7F6B}" type="sibTrans" cxnId="{7BF558E2-550E-428D-9933-B102AFCEB398}">
      <dgm:prSet/>
      <dgm:spPr/>
      <dgm:t>
        <a:bodyPr/>
        <a:lstStyle/>
        <a:p>
          <a:endParaRPr lang="nl-NL"/>
        </a:p>
      </dgm:t>
    </dgm:pt>
    <dgm:pt modelId="{841D3A73-2982-4281-8F5F-21FBFA104C7F}">
      <dgm:prSet/>
      <dgm:spPr/>
      <dgm:t>
        <a:bodyPr/>
        <a:lstStyle/>
        <a:p>
          <a:r>
            <a:rPr lang="en-IE" dirty="0" smtClean="0"/>
            <a:t>Command/power structures</a:t>
          </a:r>
          <a:endParaRPr lang="nl-NL" dirty="0"/>
        </a:p>
      </dgm:t>
    </dgm:pt>
    <dgm:pt modelId="{383B997E-5F36-4448-93C6-41F55CDB85E2}" type="parTrans" cxnId="{904F44CF-DF22-4CB2-A1F2-F3E2CAC4CF33}">
      <dgm:prSet/>
      <dgm:spPr/>
      <dgm:t>
        <a:bodyPr/>
        <a:lstStyle/>
        <a:p>
          <a:endParaRPr lang="nl-NL"/>
        </a:p>
      </dgm:t>
    </dgm:pt>
    <dgm:pt modelId="{5C370D3D-9BB2-4480-996F-3761A36AF030}" type="sibTrans" cxnId="{904F44CF-DF22-4CB2-A1F2-F3E2CAC4CF33}">
      <dgm:prSet/>
      <dgm:spPr/>
      <dgm:t>
        <a:bodyPr/>
        <a:lstStyle/>
        <a:p>
          <a:endParaRPr lang="nl-NL"/>
        </a:p>
      </dgm:t>
    </dgm:pt>
    <dgm:pt modelId="{47BA529A-AF51-47EF-8D6C-1C39DB9D3A9F}" type="pres">
      <dgm:prSet presAssocID="{93E13C86-A401-44A0-B72E-8CF0BC9151C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286CCB6-607E-49A4-930B-7F6186C423A9}" type="pres">
      <dgm:prSet presAssocID="{04DDDCC3-6A3D-4F24-8A5B-81F4227D0E1A}" presName="compNode" presStyleCnt="0"/>
      <dgm:spPr/>
    </dgm:pt>
    <dgm:pt modelId="{96F66DF3-27B5-461E-AB5A-BC931433DEC5}" type="pres">
      <dgm:prSet presAssocID="{04DDDCC3-6A3D-4F24-8A5B-81F4227D0E1A}" presName="aNode" presStyleLbl="bgShp" presStyleIdx="0" presStyleCnt="3" custScaleX="100077" custScaleY="95151" custLinFactNeighborY="2425"/>
      <dgm:spPr/>
      <dgm:t>
        <a:bodyPr/>
        <a:lstStyle/>
        <a:p>
          <a:endParaRPr lang="nl-NL"/>
        </a:p>
      </dgm:t>
    </dgm:pt>
    <dgm:pt modelId="{8B940924-C63B-41A4-B5A6-D3A350F2E5A8}" type="pres">
      <dgm:prSet presAssocID="{04DDDCC3-6A3D-4F24-8A5B-81F4227D0E1A}" presName="textNode" presStyleLbl="bgShp" presStyleIdx="0" presStyleCnt="3"/>
      <dgm:spPr/>
      <dgm:t>
        <a:bodyPr/>
        <a:lstStyle/>
        <a:p>
          <a:endParaRPr lang="nl-NL"/>
        </a:p>
      </dgm:t>
    </dgm:pt>
    <dgm:pt modelId="{94E8CD99-61F5-478A-BFF5-BD9956D9B03A}" type="pres">
      <dgm:prSet presAssocID="{04DDDCC3-6A3D-4F24-8A5B-81F4227D0E1A}" presName="compChildNode" presStyleCnt="0"/>
      <dgm:spPr/>
    </dgm:pt>
    <dgm:pt modelId="{1BF880A6-7DAB-4A22-8D8F-E45844E4AA1A}" type="pres">
      <dgm:prSet presAssocID="{04DDDCC3-6A3D-4F24-8A5B-81F4227D0E1A}" presName="theInnerList" presStyleCnt="0"/>
      <dgm:spPr/>
    </dgm:pt>
    <dgm:pt modelId="{56B1CA9D-A1C6-4E55-9831-AD167BCA6C8D}" type="pres">
      <dgm:prSet presAssocID="{39359879-4B3C-433C-A914-A4F61E21AF4E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BA38614-BE45-4A4D-ADA3-2A594793A194}" type="pres">
      <dgm:prSet presAssocID="{39359879-4B3C-433C-A914-A4F61E21AF4E}" presName="aSpace2" presStyleCnt="0"/>
      <dgm:spPr/>
    </dgm:pt>
    <dgm:pt modelId="{FBCE015C-21E8-4218-8DE0-528B064C8706}" type="pres">
      <dgm:prSet presAssocID="{AC0AC615-1C7E-4623-A581-EA609016E67D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17A31B6-E823-46B1-9FF7-31CBEEC439FE}" type="pres">
      <dgm:prSet presAssocID="{AC0AC615-1C7E-4623-A581-EA609016E67D}" presName="aSpace2" presStyleCnt="0"/>
      <dgm:spPr/>
    </dgm:pt>
    <dgm:pt modelId="{79594095-2E9E-4133-8680-B9A4B2583C19}" type="pres">
      <dgm:prSet presAssocID="{C4CC1BD5-7D9D-4D80-98DC-416980080A86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0504C03-EE41-410B-87F1-3A4FC9995564}" type="pres">
      <dgm:prSet presAssocID="{04DDDCC3-6A3D-4F24-8A5B-81F4227D0E1A}" presName="aSpace" presStyleCnt="0"/>
      <dgm:spPr/>
    </dgm:pt>
    <dgm:pt modelId="{86AEB3A5-4B24-4F2F-AB23-F882ACF0CD55}" type="pres">
      <dgm:prSet presAssocID="{26DF1BC6-E918-43C7-8F6B-EFE8A7F533EA}" presName="compNode" presStyleCnt="0"/>
      <dgm:spPr/>
    </dgm:pt>
    <dgm:pt modelId="{1823BCEA-28F4-4B98-8C36-CF84D6662EFF}" type="pres">
      <dgm:prSet presAssocID="{26DF1BC6-E918-43C7-8F6B-EFE8A7F533EA}" presName="aNode" presStyleLbl="bgShp" presStyleIdx="1" presStyleCnt="3" custScaleY="95151" custLinFactNeighborY="2425"/>
      <dgm:spPr/>
      <dgm:t>
        <a:bodyPr/>
        <a:lstStyle/>
        <a:p>
          <a:endParaRPr lang="nl-NL"/>
        </a:p>
      </dgm:t>
    </dgm:pt>
    <dgm:pt modelId="{09D669DF-962C-48A6-AA13-7D90C4AEFF54}" type="pres">
      <dgm:prSet presAssocID="{26DF1BC6-E918-43C7-8F6B-EFE8A7F533EA}" presName="textNode" presStyleLbl="bgShp" presStyleIdx="1" presStyleCnt="3"/>
      <dgm:spPr/>
      <dgm:t>
        <a:bodyPr/>
        <a:lstStyle/>
        <a:p>
          <a:endParaRPr lang="nl-NL"/>
        </a:p>
      </dgm:t>
    </dgm:pt>
    <dgm:pt modelId="{F16600BF-3ED0-4112-BDA0-58ED5490EE15}" type="pres">
      <dgm:prSet presAssocID="{26DF1BC6-E918-43C7-8F6B-EFE8A7F533EA}" presName="compChildNode" presStyleCnt="0"/>
      <dgm:spPr/>
    </dgm:pt>
    <dgm:pt modelId="{D4547873-E94E-4D49-A1F0-37D46F3389AD}" type="pres">
      <dgm:prSet presAssocID="{26DF1BC6-E918-43C7-8F6B-EFE8A7F533EA}" presName="theInnerList" presStyleCnt="0"/>
      <dgm:spPr/>
    </dgm:pt>
    <dgm:pt modelId="{2E9EB1D7-1459-4647-B484-F9DE8126A761}" type="pres">
      <dgm:prSet presAssocID="{B02DAE06-91B6-4DF5-9B50-E96278019ECE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D2C5A77-9176-40A4-9B25-F40452FD199B}" type="pres">
      <dgm:prSet presAssocID="{B02DAE06-91B6-4DF5-9B50-E96278019ECE}" presName="aSpace2" presStyleCnt="0"/>
      <dgm:spPr/>
    </dgm:pt>
    <dgm:pt modelId="{49C0DE09-D8DC-42EA-89BF-B4B5B055E243}" type="pres">
      <dgm:prSet presAssocID="{74B0DBC3-EEC2-4548-88E2-F458BFDAA971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D1531D7-70ED-4E28-A01C-B3F3660E5168}" type="pres">
      <dgm:prSet presAssocID="{74B0DBC3-EEC2-4548-88E2-F458BFDAA971}" presName="aSpace2" presStyleCnt="0"/>
      <dgm:spPr/>
    </dgm:pt>
    <dgm:pt modelId="{C6C2EB52-1699-4426-B993-7A31687ECC1B}" type="pres">
      <dgm:prSet presAssocID="{80DF99F2-5E11-4867-95BB-373E6C856027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4247264-E38E-401C-B70D-00CD22DAA5FB}" type="pres">
      <dgm:prSet presAssocID="{26DF1BC6-E918-43C7-8F6B-EFE8A7F533EA}" presName="aSpace" presStyleCnt="0"/>
      <dgm:spPr/>
    </dgm:pt>
    <dgm:pt modelId="{0C909D52-8646-47B2-BD2D-523A324AA7FC}" type="pres">
      <dgm:prSet presAssocID="{69C75D8C-CE3D-4502-BE94-F5CBC3545DAF}" presName="compNode" presStyleCnt="0"/>
      <dgm:spPr/>
    </dgm:pt>
    <dgm:pt modelId="{DAF66C27-4D99-4900-BFC1-8DD85C86BD61}" type="pres">
      <dgm:prSet presAssocID="{69C75D8C-CE3D-4502-BE94-F5CBC3545DAF}" presName="aNode" presStyleLbl="bgShp" presStyleIdx="2" presStyleCnt="3" custScaleY="95151" custLinFactNeighborY="2425"/>
      <dgm:spPr/>
      <dgm:t>
        <a:bodyPr/>
        <a:lstStyle/>
        <a:p>
          <a:endParaRPr lang="nl-NL"/>
        </a:p>
      </dgm:t>
    </dgm:pt>
    <dgm:pt modelId="{C2259010-A190-43CE-BA86-ADBCEA94C55C}" type="pres">
      <dgm:prSet presAssocID="{69C75D8C-CE3D-4502-BE94-F5CBC3545DAF}" presName="textNode" presStyleLbl="bgShp" presStyleIdx="2" presStyleCnt="3"/>
      <dgm:spPr/>
      <dgm:t>
        <a:bodyPr/>
        <a:lstStyle/>
        <a:p>
          <a:endParaRPr lang="nl-NL"/>
        </a:p>
      </dgm:t>
    </dgm:pt>
    <dgm:pt modelId="{03F5F2CE-F062-4BFE-8163-F46CBFFAC286}" type="pres">
      <dgm:prSet presAssocID="{69C75D8C-CE3D-4502-BE94-F5CBC3545DAF}" presName="compChildNode" presStyleCnt="0"/>
      <dgm:spPr/>
    </dgm:pt>
    <dgm:pt modelId="{217AF019-8F7D-48D5-95DD-8F31845AA33E}" type="pres">
      <dgm:prSet presAssocID="{69C75D8C-CE3D-4502-BE94-F5CBC3545DAF}" presName="theInnerList" presStyleCnt="0"/>
      <dgm:spPr/>
    </dgm:pt>
    <dgm:pt modelId="{F60F34AF-3F89-4B24-B3C4-B43D868DDE89}" type="pres">
      <dgm:prSet presAssocID="{B5EF0687-2720-4984-865A-A2E9F9B37DEB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C6821EC-5859-4ED2-B182-EB8854A052A0}" type="pres">
      <dgm:prSet presAssocID="{B5EF0687-2720-4984-865A-A2E9F9B37DEB}" presName="aSpace2" presStyleCnt="0"/>
      <dgm:spPr/>
    </dgm:pt>
    <dgm:pt modelId="{DC085220-A260-4552-A52A-13DA65FBFC0A}" type="pres">
      <dgm:prSet presAssocID="{841D3A73-2982-4281-8F5F-21FBFA104C7F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7EF80F4-3D03-4EA1-B032-6F954A3415C0}" type="pres">
      <dgm:prSet presAssocID="{841D3A73-2982-4281-8F5F-21FBFA104C7F}" presName="aSpace2" presStyleCnt="0"/>
      <dgm:spPr/>
    </dgm:pt>
    <dgm:pt modelId="{D182EF8B-43F2-4347-85A5-36CD32E839D3}" type="pres">
      <dgm:prSet presAssocID="{A13B09A7-D745-4895-AB69-2F0FADBBB79D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C12320C-BB61-4297-AC74-4D11B298F3CF}" type="presOf" srcId="{A13B09A7-D745-4895-AB69-2F0FADBBB79D}" destId="{D182EF8B-43F2-4347-85A5-36CD32E839D3}" srcOrd="0" destOrd="0" presId="urn:microsoft.com/office/officeart/2005/8/layout/lProcess2"/>
    <dgm:cxn modelId="{22A34999-48B2-44A6-935F-6F1E8E42C4C7}" type="presOf" srcId="{69C75D8C-CE3D-4502-BE94-F5CBC3545DAF}" destId="{DAF66C27-4D99-4900-BFC1-8DD85C86BD61}" srcOrd="0" destOrd="0" presId="urn:microsoft.com/office/officeart/2005/8/layout/lProcess2"/>
    <dgm:cxn modelId="{AE2D5D31-B54D-4C70-9A69-2AE63C1816F5}" type="presOf" srcId="{841D3A73-2982-4281-8F5F-21FBFA104C7F}" destId="{DC085220-A260-4552-A52A-13DA65FBFC0A}" srcOrd="0" destOrd="0" presId="urn:microsoft.com/office/officeart/2005/8/layout/lProcess2"/>
    <dgm:cxn modelId="{904F44CF-DF22-4CB2-A1F2-F3E2CAC4CF33}" srcId="{69C75D8C-CE3D-4502-BE94-F5CBC3545DAF}" destId="{841D3A73-2982-4281-8F5F-21FBFA104C7F}" srcOrd="1" destOrd="0" parTransId="{383B997E-5F36-4448-93C6-41F55CDB85E2}" sibTransId="{5C370D3D-9BB2-4480-996F-3761A36AF030}"/>
    <dgm:cxn modelId="{22CF0997-1634-4CBA-8C14-8D9BB133D857}" type="presOf" srcId="{80DF99F2-5E11-4867-95BB-373E6C856027}" destId="{C6C2EB52-1699-4426-B993-7A31687ECC1B}" srcOrd="0" destOrd="0" presId="urn:microsoft.com/office/officeart/2005/8/layout/lProcess2"/>
    <dgm:cxn modelId="{4F31188C-02F0-4A06-B3F6-A187805932F0}" type="presOf" srcId="{39359879-4B3C-433C-A914-A4F61E21AF4E}" destId="{56B1CA9D-A1C6-4E55-9831-AD167BCA6C8D}" srcOrd="0" destOrd="0" presId="urn:microsoft.com/office/officeart/2005/8/layout/lProcess2"/>
    <dgm:cxn modelId="{1F40CB0C-30D9-4BBF-BE56-E3A9E106A1BC}" srcId="{04DDDCC3-6A3D-4F24-8A5B-81F4227D0E1A}" destId="{39359879-4B3C-433C-A914-A4F61E21AF4E}" srcOrd="0" destOrd="0" parTransId="{27180315-ED17-4700-B139-00A35AB63CDE}" sibTransId="{6D71070C-1E2D-49B3-ABAE-BFC1FCEC2D6D}"/>
    <dgm:cxn modelId="{003FE846-3FE2-4128-93D1-49069E307E01}" type="presOf" srcId="{B02DAE06-91B6-4DF5-9B50-E96278019ECE}" destId="{2E9EB1D7-1459-4647-B484-F9DE8126A761}" srcOrd="0" destOrd="0" presId="urn:microsoft.com/office/officeart/2005/8/layout/lProcess2"/>
    <dgm:cxn modelId="{119D5E79-671E-4673-BE0D-B66A97F83E7C}" type="presOf" srcId="{69C75D8C-CE3D-4502-BE94-F5CBC3545DAF}" destId="{C2259010-A190-43CE-BA86-ADBCEA94C55C}" srcOrd="1" destOrd="0" presId="urn:microsoft.com/office/officeart/2005/8/layout/lProcess2"/>
    <dgm:cxn modelId="{9B24969C-F1E2-467A-B0A5-9957A5D57CA8}" type="presOf" srcId="{04DDDCC3-6A3D-4F24-8A5B-81F4227D0E1A}" destId="{96F66DF3-27B5-461E-AB5A-BC931433DEC5}" srcOrd="0" destOrd="0" presId="urn:microsoft.com/office/officeart/2005/8/layout/lProcess2"/>
    <dgm:cxn modelId="{9BE0FF32-EB46-46CA-8B41-8999750E6579}" srcId="{93E13C86-A401-44A0-B72E-8CF0BC9151C9}" destId="{69C75D8C-CE3D-4502-BE94-F5CBC3545DAF}" srcOrd="2" destOrd="0" parTransId="{6356C39B-ED92-46E8-A8A2-3F6DC1AEC462}" sibTransId="{709EDB36-1247-4648-8143-575F8D16CB27}"/>
    <dgm:cxn modelId="{01AF1D68-7271-4B45-8848-EAC392F0F207}" type="presOf" srcId="{04DDDCC3-6A3D-4F24-8A5B-81F4227D0E1A}" destId="{8B940924-C63B-41A4-B5A6-D3A350F2E5A8}" srcOrd="1" destOrd="0" presId="urn:microsoft.com/office/officeart/2005/8/layout/lProcess2"/>
    <dgm:cxn modelId="{7BF558E2-550E-428D-9933-B102AFCEB398}" srcId="{26DF1BC6-E918-43C7-8F6B-EFE8A7F533EA}" destId="{B02DAE06-91B6-4DF5-9B50-E96278019ECE}" srcOrd="0" destOrd="0" parTransId="{0DF0743F-4245-48F9-8B36-71C776B032C3}" sibTransId="{55336E65-3237-4928-9303-C1349CCC7F6B}"/>
    <dgm:cxn modelId="{291502C1-0AFB-4F59-A86D-D80D7A2583BF}" type="presOf" srcId="{26DF1BC6-E918-43C7-8F6B-EFE8A7F533EA}" destId="{09D669DF-962C-48A6-AA13-7D90C4AEFF54}" srcOrd="1" destOrd="0" presId="urn:microsoft.com/office/officeart/2005/8/layout/lProcess2"/>
    <dgm:cxn modelId="{C6B52026-9D24-40F6-B4C2-510CB91AE006}" srcId="{69C75D8C-CE3D-4502-BE94-F5CBC3545DAF}" destId="{A13B09A7-D745-4895-AB69-2F0FADBBB79D}" srcOrd="2" destOrd="0" parTransId="{11DD3957-ECCB-4D47-8CD0-3D0758377F75}" sibTransId="{8DE391AC-6DFA-40D5-8ABA-E871020C1ED0}"/>
    <dgm:cxn modelId="{85E0A5EC-ECB0-4983-919C-FB3BB1233E8B}" srcId="{93E13C86-A401-44A0-B72E-8CF0BC9151C9}" destId="{26DF1BC6-E918-43C7-8F6B-EFE8A7F533EA}" srcOrd="1" destOrd="0" parTransId="{9274CF9B-AD43-4589-A090-9348F67E664E}" sibTransId="{3D1F531B-4BC9-4655-AA7C-4976FF466170}"/>
    <dgm:cxn modelId="{6BB4B3D6-CD90-4E7D-BB49-343FCAC201C8}" srcId="{26DF1BC6-E918-43C7-8F6B-EFE8A7F533EA}" destId="{80DF99F2-5E11-4867-95BB-373E6C856027}" srcOrd="2" destOrd="0" parTransId="{F5A9C86B-A633-4454-BF59-DACDE3B550DD}" sibTransId="{00529F8F-25D5-4584-9C46-1A80E54C4264}"/>
    <dgm:cxn modelId="{4C2CBEB5-C5BB-4ED3-AEF8-7FD84A2AA6E9}" type="presOf" srcId="{C4CC1BD5-7D9D-4D80-98DC-416980080A86}" destId="{79594095-2E9E-4133-8680-B9A4B2583C19}" srcOrd="0" destOrd="0" presId="urn:microsoft.com/office/officeart/2005/8/layout/lProcess2"/>
    <dgm:cxn modelId="{C91149F4-44B0-4DD5-90F7-BEF08D155B76}" srcId="{04DDDCC3-6A3D-4F24-8A5B-81F4227D0E1A}" destId="{C4CC1BD5-7D9D-4D80-98DC-416980080A86}" srcOrd="2" destOrd="0" parTransId="{4F2C29E3-9FBD-4974-9F5C-C8AE12D89A29}" sibTransId="{6B4E51EC-09DD-43D7-AC39-54BC15BC633E}"/>
    <dgm:cxn modelId="{3ACE26B0-39FD-4040-A3C8-7DBEDC882677}" srcId="{04DDDCC3-6A3D-4F24-8A5B-81F4227D0E1A}" destId="{AC0AC615-1C7E-4623-A581-EA609016E67D}" srcOrd="1" destOrd="0" parTransId="{8A285C80-C1CE-435E-A177-02291C84A93B}" sibTransId="{4439D0D4-E59C-441B-A34C-43AF174F98BB}"/>
    <dgm:cxn modelId="{2BA3DC19-B91A-4432-A79D-BB6C27DA4BDF}" srcId="{69C75D8C-CE3D-4502-BE94-F5CBC3545DAF}" destId="{B5EF0687-2720-4984-865A-A2E9F9B37DEB}" srcOrd="0" destOrd="0" parTransId="{5ADA52C9-A577-421F-99F1-939CA5CC1F7F}" sibTransId="{401BABAC-3B71-461A-A842-7A72B3E6AA05}"/>
    <dgm:cxn modelId="{FBB6D9F5-8601-4452-992D-919238F15552}" srcId="{93E13C86-A401-44A0-B72E-8CF0BC9151C9}" destId="{04DDDCC3-6A3D-4F24-8A5B-81F4227D0E1A}" srcOrd="0" destOrd="0" parTransId="{2E6F070C-0360-4E96-90AD-EEF0FBD31778}" sibTransId="{DA761DB7-B04B-4B29-BCD4-002035ABD636}"/>
    <dgm:cxn modelId="{E4BA4D88-48EF-46F8-A84A-46C76EE78257}" type="presOf" srcId="{93E13C86-A401-44A0-B72E-8CF0BC9151C9}" destId="{47BA529A-AF51-47EF-8D6C-1C39DB9D3A9F}" srcOrd="0" destOrd="0" presId="urn:microsoft.com/office/officeart/2005/8/layout/lProcess2"/>
    <dgm:cxn modelId="{1A92EDC3-6097-4EEF-81CD-53DE89AF2B04}" type="presOf" srcId="{B5EF0687-2720-4984-865A-A2E9F9B37DEB}" destId="{F60F34AF-3F89-4B24-B3C4-B43D868DDE89}" srcOrd="0" destOrd="0" presId="urn:microsoft.com/office/officeart/2005/8/layout/lProcess2"/>
    <dgm:cxn modelId="{1225BBE7-C8B2-4AC0-BACF-6CEB63C6706F}" type="presOf" srcId="{74B0DBC3-EEC2-4548-88E2-F458BFDAA971}" destId="{49C0DE09-D8DC-42EA-89BF-B4B5B055E243}" srcOrd="0" destOrd="0" presId="urn:microsoft.com/office/officeart/2005/8/layout/lProcess2"/>
    <dgm:cxn modelId="{4961A6B5-45F0-4383-A22E-1619D290A2C8}" srcId="{26DF1BC6-E918-43C7-8F6B-EFE8A7F533EA}" destId="{74B0DBC3-EEC2-4548-88E2-F458BFDAA971}" srcOrd="1" destOrd="0" parTransId="{A8015535-BEC6-4A44-A770-FAAA86F7DF81}" sibTransId="{6B6868C0-2F59-45A0-B91D-1D0F54215817}"/>
    <dgm:cxn modelId="{BD2B2864-95E8-43E9-9F0A-C99052E23120}" type="presOf" srcId="{26DF1BC6-E918-43C7-8F6B-EFE8A7F533EA}" destId="{1823BCEA-28F4-4B98-8C36-CF84D6662EFF}" srcOrd="0" destOrd="0" presId="urn:microsoft.com/office/officeart/2005/8/layout/lProcess2"/>
    <dgm:cxn modelId="{3FF4125B-BEBF-4C88-98A9-CF846072E537}" type="presOf" srcId="{AC0AC615-1C7E-4623-A581-EA609016E67D}" destId="{FBCE015C-21E8-4218-8DE0-528B064C8706}" srcOrd="0" destOrd="0" presId="urn:microsoft.com/office/officeart/2005/8/layout/lProcess2"/>
    <dgm:cxn modelId="{E4B66946-5203-4EC4-92CE-60DB64FDBF48}" type="presParOf" srcId="{47BA529A-AF51-47EF-8D6C-1C39DB9D3A9F}" destId="{3286CCB6-607E-49A4-930B-7F6186C423A9}" srcOrd="0" destOrd="0" presId="urn:microsoft.com/office/officeart/2005/8/layout/lProcess2"/>
    <dgm:cxn modelId="{23B0431B-FDE2-4411-81DD-AB6DBF918014}" type="presParOf" srcId="{3286CCB6-607E-49A4-930B-7F6186C423A9}" destId="{96F66DF3-27B5-461E-AB5A-BC931433DEC5}" srcOrd="0" destOrd="0" presId="urn:microsoft.com/office/officeart/2005/8/layout/lProcess2"/>
    <dgm:cxn modelId="{FD3C1D2E-3C2A-433B-9E0F-72AB40FCF8E0}" type="presParOf" srcId="{3286CCB6-607E-49A4-930B-7F6186C423A9}" destId="{8B940924-C63B-41A4-B5A6-D3A350F2E5A8}" srcOrd="1" destOrd="0" presId="urn:microsoft.com/office/officeart/2005/8/layout/lProcess2"/>
    <dgm:cxn modelId="{75E66F54-58B6-4F15-A770-3640C8951B15}" type="presParOf" srcId="{3286CCB6-607E-49A4-930B-7F6186C423A9}" destId="{94E8CD99-61F5-478A-BFF5-BD9956D9B03A}" srcOrd="2" destOrd="0" presId="urn:microsoft.com/office/officeart/2005/8/layout/lProcess2"/>
    <dgm:cxn modelId="{27C63E3C-E3B2-47AD-A8E7-F098B311622B}" type="presParOf" srcId="{94E8CD99-61F5-478A-BFF5-BD9956D9B03A}" destId="{1BF880A6-7DAB-4A22-8D8F-E45844E4AA1A}" srcOrd="0" destOrd="0" presId="urn:microsoft.com/office/officeart/2005/8/layout/lProcess2"/>
    <dgm:cxn modelId="{222E7ADE-9D88-4FFD-9665-26CCB87C3FC1}" type="presParOf" srcId="{1BF880A6-7DAB-4A22-8D8F-E45844E4AA1A}" destId="{56B1CA9D-A1C6-4E55-9831-AD167BCA6C8D}" srcOrd="0" destOrd="0" presId="urn:microsoft.com/office/officeart/2005/8/layout/lProcess2"/>
    <dgm:cxn modelId="{FA0CA77D-4FF2-4A40-85DA-37EEF07EE7CE}" type="presParOf" srcId="{1BF880A6-7DAB-4A22-8D8F-E45844E4AA1A}" destId="{5BA38614-BE45-4A4D-ADA3-2A594793A194}" srcOrd="1" destOrd="0" presId="urn:microsoft.com/office/officeart/2005/8/layout/lProcess2"/>
    <dgm:cxn modelId="{F0BAC767-F94D-473A-A9E0-2FBBED0C1669}" type="presParOf" srcId="{1BF880A6-7DAB-4A22-8D8F-E45844E4AA1A}" destId="{FBCE015C-21E8-4218-8DE0-528B064C8706}" srcOrd="2" destOrd="0" presId="urn:microsoft.com/office/officeart/2005/8/layout/lProcess2"/>
    <dgm:cxn modelId="{BAB6C15D-A9C9-43F9-A708-D3EC35483651}" type="presParOf" srcId="{1BF880A6-7DAB-4A22-8D8F-E45844E4AA1A}" destId="{F17A31B6-E823-46B1-9FF7-31CBEEC439FE}" srcOrd="3" destOrd="0" presId="urn:microsoft.com/office/officeart/2005/8/layout/lProcess2"/>
    <dgm:cxn modelId="{7E11B3C2-77B7-4F3C-A9A7-8D36257AFDF4}" type="presParOf" srcId="{1BF880A6-7DAB-4A22-8D8F-E45844E4AA1A}" destId="{79594095-2E9E-4133-8680-B9A4B2583C19}" srcOrd="4" destOrd="0" presId="urn:microsoft.com/office/officeart/2005/8/layout/lProcess2"/>
    <dgm:cxn modelId="{636F5435-D941-4AB3-BD8C-3A2050F0B2AE}" type="presParOf" srcId="{47BA529A-AF51-47EF-8D6C-1C39DB9D3A9F}" destId="{10504C03-EE41-410B-87F1-3A4FC9995564}" srcOrd="1" destOrd="0" presId="urn:microsoft.com/office/officeart/2005/8/layout/lProcess2"/>
    <dgm:cxn modelId="{D7C80384-8EDE-4BA7-A654-4AD241D5CB0C}" type="presParOf" srcId="{47BA529A-AF51-47EF-8D6C-1C39DB9D3A9F}" destId="{86AEB3A5-4B24-4F2F-AB23-F882ACF0CD55}" srcOrd="2" destOrd="0" presId="urn:microsoft.com/office/officeart/2005/8/layout/lProcess2"/>
    <dgm:cxn modelId="{DAEF12FF-FC8C-41C5-8299-1B86579F6F25}" type="presParOf" srcId="{86AEB3A5-4B24-4F2F-AB23-F882ACF0CD55}" destId="{1823BCEA-28F4-4B98-8C36-CF84D6662EFF}" srcOrd="0" destOrd="0" presId="urn:microsoft.com/office/officeart/2005/8/layout/lProcess2"/>
    <dgm:cxn modelId="{A5053B32-7822-4AB3-82FC-CED55CD96802}" type="presParOf" srcId="{86AEB3A5-4B24-4F2F-AB23-F882ACF0CD55}" destId="{09D669DF-962C-48A6-AA13-7D90C4AEFF54}" srcOrd="1" destOrd="0" presId="urn:microsoft.com/office/officeart/2005/8/layout/lProcess2"/>
    <dgm:cxn modelId="{9914BBCA-45CE-4714-B7E2-DBACA45ACE35}" type="presParOf" srcId="{86AEB3A5-4B24-4F2F-AB23-F882ACF0CD55}" destId="{F16600BF-3ED0-4112-BDA0-58ED5490EE15}" srcOrd="2" destOrd="0" presId="urn:microsoft.com/office/officeart/2005/8/layout/lProcess2"/>
    <dgm:cxn modelId="{9A62762E-7DB4-4AB0-AAF5-C1656BC08349}" type="presParOf" srcId="{F16600BF-3ED0-4112-BDA0-58ED5490EE15}" destId="{D4547873-E94E-4D49-A1F0-37D46F3389AD}" srcOrd="0" destOrd="0" presId="urn:microsoft.com/office/officeart/2005/8/layout/lProcess2"/>
    <dgm:cxn modelId="{C90E7A6D-01AF-41B6-B06A-0C18486A7B3D}" type="presParOf" srcId="{D4547873-E94E-4D49-A1F0-37D46F3389AD}" destId="{2E9EB1D7-1459-4647-B484-F9DE8126A761}" srcOrd="0" destOrd="0" presId="urn:microsoft.com/office/officeart/2005/8/layout/lProcess2"/>
    <dgm:cxn modelId="{0DC447DC-2C1C-4669-8ABB-1D30A50D888E}" type="presParOf" srcId="{D4547873-E94E-4D49-A1F0-37D46F3389AD}" destId="{2D2C5A77-9176-40A4-9B25-F40452FD199B}" srcOrd="1" destOrd="0" presId="urn:microsoft.com/office/officeart/2005/8/layout/lProcess2"/>
    <dgm:cxn modelId="{4EE13B0C-87D0-43DA-AF10-E160EAAE34D3}" type="presParOf" srcId="{D4547873-E94E-4D49-A1F0-37D46F3389AD}" destId="{49C0DE09-D8DC-42EA-89BF-B4B5B055E243}" srcOrd="2" destOrd="0" presId="urn:microsoft.com/office/officeart/2005/8/layout/lProcess2"/>
    <dgm:cxn modelId="{713AC261-9005-43A0-BEA4-D9834EDA760D}" type="presParOf" srcId="{D4547873-E94E-4D49-A1F0-37D46F3389AD}" destId="{AD1531D7-70ED-4E28-A01C-B3F3660E5168}" srcOrd="3" destOrd="0" presId="urn:microsoft.com/office/officeart/2005/8/layout/lProcess2"/>
    <dgm:cxn modelId="{843176F0-A30F-4AB1-80A7-AE93D82FD3A3}" type="presParOf" srcId="{D4547873-E94E-4D49-A1F0-37D46F3389AD}" destId="{C6C2EB52-1699-4426-B993-7A31687ECC1B}" srcOrd="4" destOrd="0" presId="urn:microsoft.com/office/officeart/2005/8/layout/lProcess2"/>
    <dgm:cxn modelId="{DDE71134-5C11-4DA8-9575-E7A8B2699B17}" type="presParOf" srcId="{47BA529A-AF51-47EF-8D6C-1C39DB9D3A9F}" destId="{24247264-E38E-401C-B70D-00CD22DAA5FB}" srcOrd="3" destOrd="0" presId="urn:microsoft.com/office/officeart/2005/8/layout/lProcess2"/>
    <dgm:cxn modelId="{41C8AE89-E7A3-40AA-9299-98D78A327516}" type="presParOf" srcId="{47BA529A-AF51-47EF-8D6C-1C39DB9D3A9F}" destId="{0C909D52-8646-47B2-BD2D-523A324AA7FC}" srcOrd="4" destOrd="0" presId="urn:microsoft.com/office/officeart/2005/8/layout/lProcess2"/>
    <dgm:cxn modelId="{8C1C063F-59B0-4E74-9E32-0E7BEFA3D44D}" type="presParOf" srcId="{0C909D52-8646-47B2-BD2D-523A324AA7FC}" destId="{DAF66C27-4D99-4900-BFC1-8DD85C86BD61}" srcOrd="0" destOrd="0" presId="urn:microsoft.com/office/officeart/2005/8/layout/lProcess2"/>
    <dgm:cxn modelId="{9C1E8E5F-5330-4D84-A868-AF5B39ADBBCF}" type="presParOf" srcId="{0C909D52-8646-47B2-BD2D-523A324AA7FC}" destId="{C2259010-A190-43CE-BA86-ADBCEA94C55C}" srcOrd="1" destOrd="0" presId="urn:microsoft.com/office/officeart/2005/8/layout/lProcess2"/>
    <dgm:cxn modelId="{40F0F659-E20D-4EE9-BF4B-544290A72853}" type="presParOf" srcId="{0C909D52-8646-47B2-BD2D-523A324AA7FC}" destId="{03F5F2CE-F062-4BFE-8163-F46CBFFAC286}" srcOrd="2" destOrd="0" presId="urn:microsoft.com/office/officeart/2005/8/layout/lProcess2"/>
    <dgm:cxn modelId="{E121DC88-81E3-4A27-BF5F-CA95EE533113}" type="presParOf" srcId="{03F5F2CE-F062-4BFE-8163-F46CBFFAC286}" destId="{217AF019-8F7D-48D5-95DD-8F31845AA33E}" srcOrd="0" destOrd="0" presId="urn:microsoft.com/office/officeart/2005/8/layout/lProcess2"/>
    <dgm:cxn modelId="{575C3D43-C7BA-48E9-9217-65F4A01BE247}" type="presParOf" srcId="{217AF019-8F7D-48D5-95DD-8F31845AA33E}" destId="{F60F34AF-3F89-4B24-B3C4-B43D868DDE89}" srcOrd="0" destOrd="0" presId="urn:microsoft.com/office/officeart/2005/8/layout/lProcess2"/>
    <dgm:cxn modelId="{406A6D2C-728C-4A13-9C8A-3052EF32F81F}" type="presParOf" srcId="{217AF019-8F7D-48D5-95DD-8F31845AA33E}" destId="{DC6821EC-5859-4ED2-B182-EB8854A052A0}" srcOrd="1" destOrd="0" presId="urn:microsoft.com/office/officeart/2005/8/layout/lProcess2"/>
    <dgm:cxn modelId="{B7642335-350C-490D-B22F-47C5CB17892F}" type="presParOf" srcId="{217AF019-8F7D-48D5-95DD-8F31845AA33E}" destId="{DC085220-A260-4552-A52A-13DA65FBFC0A}" srcOrd="2" destOrd="0" presId="urn:microsoft.com/office/officeart/2005/8/layout/lProcess2"/>
    <dgm:cxn modelId="{A5CC4403-7B8D-43F7-AD9A-325C12F23692}" type="presParOf" srcId="{217AF019-8F7D-48D5-95DD-8F31845AA33E}" destId="{27EF80F4-3D03-4EA1-B032-6F954A3415C0}" srcOrd="3" destOrd="0" presId="urn:microsoft.com/office/officeart/2005/8/layout/lProcess2"/>
    <dgm:cxn modelId="{8B709A25-72D0-490C-ABE7-D2D89BB426F0}" type="presParOf" srcId="{217AF019-8F7D-48D5-95DD-8F31845AA33E}" destId="{D182EF8B-43F2-4347-85A5-36CD32E839D3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F66DF3-27B5-461E-AB5A-BC931433DEC5}">
      <dsp:nvSpPr>
        <dsp:cNvPr id="0" name=""/>
        <dsp:cNvSpPr/>
      </dsp:nvSpPr>
      <dsp:spPr>
        <a:xfrm>
          <a:off x="6645" y="216483"/>
          <a:ext cx="2740381" cy="424801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b="1" kern="1200" cap="none" baseline="0" dirty="0" smtClean="0"/>
            <a:t>Specific elements</a:t>
          </a:r>
          <a:endParaRPr lang="nl-NL" sz="3200" b="1" kern="1200" cap="none" baseline="0" dirty="0"/>
        </a:p>
      </dsp:txBody>
      <dsp:txXfrm>
        <a:off x="6645" y="216483"/>
        <a:ext cx="2740381" cy="1274403"/>
      </dsp:txXfrm>
    </dsp:sp>
    <dsp:sp modelId="{56B1CA9D-A1C6-4E55-9831-AD167BCA6C8D}">
      <dsp:nvSpPr>
        <dsp:cNvPr id="0" name=""/>
        <dsp:cNvSpPr/>
      </dsp:nvSpPr>
      <dsp:spPr>
        <a:xfrm>
          <a:off x="281527" y="1339730"/>
          <a:ext cx="2190618" cy="877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Details of assault</a:t>
          </a:r>
          <a:endParaRPr lang="nl-NL" sz="2000" kern="1200" dirty="0"/>
        </a:p>
      </dsp:txBody>
      <dsp:txXfrm>
        <a:off x="307216" y="1365419"/>
        <a:ext cx="2139240" cy="825716"/>
      </dsp:txXfrm>
    </dsp:sp>
    <dsp:sp modelId="{FBCE015C-21E8-4218-8DE0-528B064C8706}">
      <dsp:nvSpPr>
        <dsp:cNvPr id="0" name=""/>
        <dsp:cNvSpPr/>
      </dsp:nvSpPr>
      <dsp:spPr>
        <a:xfrm>
          <a:off x="281527" y="2351762"/>
          <a:ext cx="2190618" cy="877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57145"/>
                <a:satOff val="-711"/>
                <a:lumOff val="441"/>
                <a:alphaOff val="0"/>
              </a:schemeClr>
            </a:gs>
            <a:gs pos="100000">
              <a:schemeClr val="accent4">
                <a:hueOff val="-257145"/>
                <a:satOff val="-711"/>
                <a:lumOff val="441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257145"/>
                <a:satOff val="-711"/>
                <a:lumOff val="441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Location/ circumstances</a:t>
          </a:r>
          <a:endParaRPr lang="nl-NL" sz="2000" kern="1200" dirty="0"/>
        </a:p>
      </dsp:txBody>
      <dsp:txXfrm>
        <a:off x="307216" y="2377451"/>
        <a:ext cx="2139240" cy="825716"/>
      </dsp:txXfrm>
    </dsp:sp>
    <dsp:sp modelId="{79594095-2E9E-4133-8680-B9A4B2583C19}">
      <dsp:nvSpPr>
        <dsp:cNvPr id="0" name=""/>
        <dsp:cNvSpPr/>
      </dsp:nvSpPr>
      <dsp:spPr>
        <a:xfrm>
          <a:off x="281527" y="3363795"/>
          <a:ext cx="2190618" cy="877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514289"/>
                <a:satOff val="-1422"/>
                <a:lumOff val="883"/>
                <a:alphaOff val="0"/>
              </a:schemeClr>
            </a:gs>
            <a:gs pos="100000">
              <a:schemeClr val="accent4">
                <a:hueOff val="-514289"/>
                <a:satOff val="-1422"/>
                <a:lumOff val="883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514289"/>
                <a:satOff val="-1422"/>
                <a:lumOff val="883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Description of perpetrator(s)</a:t>
          </a:r>
          <a:endParaRPr lang="nl-NL" sz="2000" kern="1200" dirty="0"/>
        </a:p>
      </dsp:txBody>
      <dsp:txXfrm>
        <a:off x="307216" y="3389484"/>
        <a:ext cx="2139240" cy="825716"/>
      </dsp:txXfrm>
    </dsp:sp>
    <dsp:sp modelId="{1823BCEA-28F4-4B98-8C36-CF84D6662EFF}">
      <dsp:nvSpPr>
        <dsp:cNvPr id="0" name=""/>
        <dsp:cNvSpPr/>
      </dsp:nvSpPr>
      <dsp:spPr>
        <a:xfrm>
          <a:off x="2952397" y="216483"/>
          <a:ext cx="2738272" cy="424801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b="1" kern="1200" dirty="0" smtClean="0"/>
            <a:t>Contextual elements</a:t>
          </a:r>
          <a:endParaRPr lang="nl-NL" sz="3200" b="1" kern="1200" dirty="0"/>
        </a:p>
      </dsp:txBody>
      <dsp:txXfrm>
        <a:off x="2952397" y="216483"/>
        <a:ext cx="2738272" cy="1274403"/>
      </dsp:txXfrm>
    </dsp:sp>
    <dsp:sp modelId="{2E9EB1D7-1459-4647-B484-F9DE8126A761}">
      <dsp:nvSpPr>
        <dsp:cNvPr id="0" name=""/>
        <dsp:cNvSpPr/>
      </dsp:nvSpPr>
      <dsp:spPr>
        <a:xfrm>
          <a:off x="3226225" y="1339730"/>
          <a:ext cx="2190618" cy="877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771434"/>
                <a:satOff val="-2134"/>
                <a:lumOff val="1324"/>
                <a:alphaOff val="0"/>
              </a:schemeClr>
            </a:gs>
            <a:gs pos="100000">
              <a:schemeClr val="accent4">
                <a:hueOff val="-771434"/>
                <a:satOff val="-2134"/>
                <a:lumOff val="1324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771434"/>
                <a:satOff val="-2134"/>
                <a:lumOff val="1324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Details of conflict/attack</a:t>
          </a:r>
          <a:endParaRPr lang="nl-NL" sz="2000" kern="1200" dirty="0"/>
        </a:p>
      </dsp:txBody>
      <dsp:txXfrm>
        <a:off x="3251914" y="1365419"/>
        <a:ext cx="2139240" cy="825716"/>
      </dsp:txXfrm>
    </dsp:sp>
    <dsp:sp modelId="{49C0DE09-D8DC-42EA-89BF-B4B5B055E243}">
      <dsp:nvSpPr>
        <dsp:cNvPr id="0" name=""/>
        <dsp:cNvSpPr/>
      </dsp:nvSpPr>
      <dsp:spPr>
        <a:xfrm>
          <a:off x="3226225" y="2351762"/>
          <a:ext cx="2190618" cy="877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028579"/>
                <a:satOff val="-2845"/>
                <a:lumOff val="1765"/>
                <a:alphaOff val="0"/>
              </a:schemeClr>
            </a:gs>
            <a:gs pos="100000">
              <a:schemeClr val="accent4">
                <a:hueOff val="-1028579"/>
                <a:satOff val="-2845"/>
                <a:lumOff val="1765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1028579"/>
                <a:satOff val="-2845"/>
                <a:lumOff val="1765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Political/security situation</a:t>
          </a:r>
          <a:endParaRPr lang="nl-NL" sz="2000" kern="1200" dirty="0"/>
        </a:p>
      </dsp:txBody>
      <dsp:txXfrm>
        <a:off x="3251914" y="2377451"/>
        <a:ext cx="2139240" cy="825716"/>
      </dsp:txXfrm>
    </dsp:sp>
    <dsp:sp modelId="{C6C2EB52-1699-4426-B993-7A31687ECC1B}">
      <dsp:nvSpPr>
        <dsp:cNvPr id="0" name=""/>
        <dsp:cNvSpPr/>
      </dsp:nvSpPr>
      <dsp:spPr>
        <a:xfrm>
          <a:off x="3226225" y="3363795"/>
          <a:ext cx="2190618" cy="877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285724"/>
                <a:satOff val="-3556"/>
                <a:lumOff val="2206"/>
                <a:alphaOff val="0"/>
              </a:schemeClr>
            </a:gs>
            <a:gs pos="100000">
              <a:schemeClr val="accent4">
                <a:hueOff val="-1285724"/>
                <a:satOff val="-3556"/>
                <a:lumOff val="2206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1285724"/>
                <a:satOff val="-3556"/>
                <a:lumOff val="2206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Motive of perpetrator(s)</a:t>
          </a:r>
          <a:endParaRPr lang="nl-NL" sz="2000" kern="1200" dirty="0"/>
        </a:p>
      </dsp:txBody>
      <dsp:txXfrm>
        <a:off x="3251914" y="3389484"/>
        <a:ext cx="2139240" cy="825716"/>
      </dsp:txXfrm>
    </dsp:sp>
    <dsp:sp modelId="{DAF66C27-4D99-4900-BFC1-8DD85C86BD61}">
      <dsp:nvSpPr>
        <dsp:cNvPr id="0" name=""/>
        <dsp:cNvSpPr/>
      </dsp:nvSpPr>
      <dsp:spPr>
        <a:xfrm>
          <a:off x="5896041" y="216483"/>
          <a:ext cx="2738272" cy="424801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b="1" kern="1200" dirty="0" smtClean="0"/>
            <a:t>Linkage elements</a:t>
          </a:r>
          <a:endParaRPr lang="nl-NL" sz="3200" b="1" kern="1200" dirty="0"/>
        </a:p>
      </dsp:txBody>
      <dsp:txXfrm>
        <a:off x="5896041" y="216483"/>
        <a:ext cx="2738272" cy="1274403"/>
      </dsp:txXfrm>
    </dsp:sp>
    <dsp:sp modelId="{F60F34AF-3F89-4B24-B3C4-B43D868DDE89}">
      <dsp:nvSpPr>
        <dsp:cNvPr id="0" name=""/>
        <dsp:cNvSpPr/>
      </dsp:nvSpPr>
      <dsp:spPr>
        <a:xfrm>
          <a:off x="6169868" y="1339730"/>
          <a:ext cx="2190618" cy="877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542868"/>
                <a:satOff val="-4267"/>
                <a:lumOff val="2648"/>
                <a:alphaOff val="0"/>
              </a:schemeClr>
            </a:gs>
            <a:gs pos="100000">
              <a:schemeClr val="accent4">
                <a:hueOff val="-1542868"/>
                <a:satOff val="-4267"/>
                <a:lumOff val="2648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1542868"/>
                <a:satOff val="-4267"/>
                <a:lumOff val="2648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Details of intent/ knowledge</a:t>
          </a:r>
          <a:endParaRPr lang="nl-NL" sz="2000" kern="1200" dirty="0"/>
        </a:p>
      </dsp:txBody>
      <dsp:txXfrm>
        <a:off x="6195557" y="1365419"/>
        <a:ext cx="2139240" cy="825716"/>
      </dsp:txXfrm>
    </dsp:sp>
    <dsp:sp modelId="{DC085220-A260-4552-A52A-13DA65FBFC0A}">
      <dsp:nvSpPr>
        <dsp:cNvPr id="0" name=""/>
        <dsp:cNvSpPr/>
      </dsp:nvSpPr>
      <dsp:spPr>
        <a:xfrm>
          <a:off x="6169868" y="2351762"/>
          <a:ext cx="2190618" cy="877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800013"/>
                <a:satOff val="-4979"/>
                <a:lumOff val="3089"/>
                <a:alphaOff val="0"/>
              </a:schemeClr>
            </a:gs>
            <a:gs pos="100000">
              <a:schemeClr val="accent4">
                <a:hueOff val="-1800013"/>
                <a:satOff val="-4979"/>
                <a:lumOff val="3089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1800013"/>
                <a:satOff val="-4979"/>
                <a:lumOff val="3089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Command/power structures</a:t>
          </a:r>
          <a:endParaRPr lang="nl-NL" sz="2000" kern="1200" dirty="0"/>
        </a:p>
      </dsp:txBody>
      <dsp:txXfrm>
        <a:off x="6195557" y="2377451"/>
        <a:ext cx="2139240" cy="825716"/>
      </dsp:txXfrm>
    </dsp:sp>
    <dsp:sp modelId="{D182EF8B-43F2-4347-85A5-36CD32E839D3}">
      <dsp:nvSpPr>
        <dsp:cNvPr id="0" name=""/>
        <dsp:cNvSpPr/>
      </dsp:nvSpPr>
      <dsp:spPr>
        <a:xfrm>
          <a:off x="6169868" y="3363795"/>
          <a:ext cx="2190618" cy="877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2057158"/>
                <a:satOff val="-5690"/>
                <a:lumOff val="3530"/>
                <a:alphaOff val="0"/>
              </a:schemeClr>
            </a:gs>
            <a:gs pos="100000">
              <a:schemeClr val="accent4">
                <a:hueOff val="-2057158"/>
                <a:satOff val="-5690"/>
                <a:lumOff val="353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4">
                <a:hueOff val="-2057158"/>
                <a:satOff val="-5690"/>
                <a:lumOff val="353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114300" dist="114300" dir="5400000" rotWithShape="0">
            <a:srgbClr val="000000">
              <a:alpha val="7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Responsibility for perpetrator(s)</a:t>
          </a:r>
          <a:endParaRPr lang="nl-NL" sz="2000" kern="1200" dirty="0"/>
        </a:p>
      </dsp:txBody>
      <dsp:txXfrm>
        <a:off x="6195557" y="3389484"/>
        <a:ext cx="2139240" cy="825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762A4-FED1-432C-B5A9-0C9D4B85DF4B}" type="datetimeFigureOut">
              <a:rPr lang="nl-NL" smtClean="0"/>
              <a:pPr/>
              <a:t>15-8-2016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8F65F-1411-47A0-94E0-EE81C647F06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210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F65F-1411-47A0-94E0-EE81C647F069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290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F65F-1411-47A0-94E0-EE81C647F069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814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8F65F-1411-47A0-94E0-EE81C647F069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81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BF9C-2FDC-4C8B-A181-33814674928B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4A06-1D3D-4684-961E-07E138B3CDF2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1E688-4D59-43D8-8F82-7EBD9EBAD5FA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D5C2-3321-4A32-A227-E5E6B46173F5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410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4189F-2C82-4865-B458-EA1095C402B4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71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ABB3-7352-45DF-B772-A4A302CD181C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04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467C-1175-4541-A4EE-387C14EA16DE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18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A460-471D-4A57-8B5E-20F905DFE02E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44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72B1-C19C-4278-8DF9-72530E39AC2A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87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01BF-A608-4BB4-9449-F236C2F902C1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740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8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EC95-E465-4394-9F77-F56F5AB4333E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2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310F2-9B97-4E0C-8F2C-2025E46F4436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0BD5D-C6B8-4E34-B5C3-2F11857A31AB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928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1F94A-FB18-4C68-A10B-2E1219EB4A97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37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E1759-6995-4737-BA8D-4B0816496554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8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90BEB-1C69-4843-8A59-0D54756D7584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E3F3-7A1D-497E-A4B3-7E8776C4ACB7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8413-ED83-4739-9196-00A39079469E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8AA8-5397-466B-9934-1BFDD5684F11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9735-F1EF-4DB4-B3F7-A7C94376516A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1C77-BF01-4669-96AD-FAD056D2BB80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9114-7B8E-4F19-AAD9-9A0DD140BAA2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E5466C9-5CCD-475C-8081-DEE0AF72FDBA}" type="datetime1">
              <a:rPr lang="nl-NL" smtClean="0"/>
              <a:pPr/>
              <a:t>15-8-2016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/>
              <a:t>Training Materials on the International Protocol.  © Institute for International Criminal Investigations 2015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69DAF0-BE82-4FAD-B8B3-DB975B29100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1AE0442-EF46-4BF2-8660-5C268CDB151B}" type="datetime1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15-8-2016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Protocol.  © Institute for International Criminal Investigations 2015</a:t>
            </a:r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69DAF0-BE82-4FAD-B8B3-DB975B291007}" type="slidenum">
              <a:rPr lang="nl-NL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nl-NL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241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267744" y="6448251"/>
            <a:ext cx="4536504" cy="3651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prstClr val="white">
                    <a:alpha val="60000"/>
                  </a:prstClr>
                </a:solidFill>
                <a:latin typeface="Cambria" panose="02040503050406030204" pitchFamily="18" charset="0"/>
              </a:rPr>
              <a:t>Training Materials on the International Protocol</a:t>
            </a:r>
            <a:endParaRPr lang="en-US" b="1" dirty="0">
              <a:solidFill>
                <a:prstClr val="white">
                  <a:alpha val="60000"/>
                </a:prstClr>
              </a:solidFill>
              <a:latin typeface="Cambria" panose="02040503050406030204" pitchFamily="18" charset="0"/>
            </a:endParaRPr>
          </a:p>
          <a:p>
            <a:pPr algn="ctr"/>
            <a:r>
              <a:rPr lang="en-US" b="1" dirty="0" smtClean="0">
                <a:solidFill>
                  <a:prstClr val="white">
                    <a:alpha val="60000"/>
                  </a:prstClr>
                </a:solidFill>
                <a:latin typeface="Cambria" panose="02040503050406030204" pitchFamily="18" charset="0"/>
              </a:rPr>
              <a:t>© Institute for International Criminal Investigations 2015</a:t>
            </a:r>
            <a:endParaRPr lang="nl-NL" b="1" dirty="0">
              <a:solidFill>
                <a:prstClr val="white">
                  <a:alpha val="60000"/>
                </a:prstClr>
              </a:solidFill>
              <a:latin typeface="Cambria" panose="020405030504060302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40000" y="684000"/>
            <a:ext cx="7543800" cy="2817008"/>
          </a:xfrm>
        </p:spPr>
        <p:txBody>
          <a:bodyPr/>
          <a:lstStyle/>
          <a:p>
            <a:r>
              <a:rPr lang="en-IE" b="1" dirty="0">
                <a:latin typeface="Cambria" panose="02040503050406030204" pitchFamily="18" charset="0"/>
              </a:rPr>
              <a:t>Module </a:t>
            </a:r>
            <a:r>
              <a:rPr lang="en-IE" b="1" dirty="0" smtClean="0">
                <a:latin typeface="Cambria" panose="02040503050406030204" pitchFamily="18" charset="0"/>
              </a:rPr>
              <a:t>6 </a:t>
            </a:r>
            <a:r>
              <a:rPr lang="en-IE" b="1" dirty="0">
                <a:latin typeface="Cambria" panose="02040503050406030204" pitchFamily="18" charset="0"/>
              </a:rPr>
              <a:t>–</a:t>
            </a:r>
            <a:br>
              <a:rPr lang="en-IE" b="1" dirty="0">
                <a:latin typeface="Cambria" panose="02040503050406030204" pitchFamily="18" charset="0"/>
              </a:rPr>
            </a:br>
            <a:r>
              <a:rPr lang="en-IE" b="1" dirty="0" smtClean="0">
                <a:latin typeface="Cambria" panose="02040503050406030204" pitchFamily="18" charset="0"/>
              </a:rPr>
              <a:t>Testimony</a:t>
            </a:r>
            <a:endParaRPr lang="nl-NL" b="1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4716000"/>
            <a:ext cx="4680520" cy="93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INTERNATIONAL PROTOCOL, </a:t>
            </a:r>
          </a:p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PART 2 MODULE 6</a:t>
            </a:r>
          </a:p>
          <a:p>
            <a:pPr algn="ctr"/>
            <a:r>
              <a:rPr lang="en-IE" b="1" dirty="0" smtClean="0">
                <a:solidFill>
                  <a:srgbClr val="ACCBF9">
                    <a:lumMod val="75000"/>
                  </a:srgbClr>
                </a:solidFill>
              </a:rPr>
              <a:t>PAGES 44-50</a:t>
            </a:r>
            <a:endParaRPr lang="nl-NL" b="1" dirty="0">
              <a:solidFill>
                <a:srgbClr val="ACCBF9">
                  <a:lumMod val="75000"/>
                </a:srgbClr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60" y="4653240"/>
            <a:ext cx="1656000" cy="93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688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7504" y="1700808"/>
            <a:ext cx="8928992" cy="4752528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800" b="1" u="sng" cap="small" spc="-150" dirty="0" smtClean="0"/>
              <a:t>Obtaining explicit consent for specific activities</a:t>
            </a:r>
          </a:p>
          <a:p>
            <a:pPr marL="18288" indent="0" algn="ctr">
              <a:buNone/>
            </a:pPr>
            <a:endParaRPr lang="en-IE" sz="1200" dirty="0"/>
          </a:p>
          <a:p>
            <a:pPr algn="ctr"/>
            <a:r>
              <a:rPr lang="en-IE" dirty="0" smtClean="0"/>
              <a:t>Even if the survivor/witness has given their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general consent </a:t>
            </a:r>
            <a:r>
              <a:rPr lang="en-IE" dirty="0" smtClean="0"/>
              <a:t>to interact or cooperate with you, there are some investigation/documentation requirements which will need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additional explicit consent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If you want to use a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video/audio recording </a:t>
            </a:r>
            <a:r>
              <a:rPr lang="en-IE" dirty="0" smtClean="0"/>
              <a:t>device during the interview, you must make sure the survivor/witness is aware of the recording, understands its purpose and consents to being recorded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If you are going to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share or transmit any personal information</a:t>
            </a:r>
            <a:r>
              <a:rPr lang="en-IE" dirty="0" smtClean="0"/>
              <a:t> with or to third parties – such as courts, police, international organisations – the survivor/witness must expressly agree to this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648000"/>
            <a:ext cx="8136904" cy="908792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Informed consent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 46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7 – Interviewing 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</a:t>
            </a:r>
            <a:endParaRPr lang="en-US" dirty="0">
              <a:solidFill>
                <a:prstClr val="white">
                  <a:alpha val="60000"/>
                </a:prstClr>
              </a:solidFill>
            </a:endParaRP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94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1800200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800" b="1" u="sng" cap="small" dirty="0" smtClean="0"/>
              <a:t>Interacting with child survivors/witnesses</a:t>
            </a:r>
          </a:p>
          <a:p>
            <a:pPr marL="18288" indent="0" algn="ctr">
              <a:buNone/>
            </a:pPr>
            <a:endParaRPr lang="en-IE" sz="1200" dirty="0"/>
          </a:p>
          <a:p>
            <a:pPr algn="ctr"/>
            <a:r>
              <a:rPr lang="en-IE" dirty="0" smtClean="0"/>
              <a:t>You should take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particular care</a:t>
            </a:r>
            <a:r>
              <a:rPr lang="en-IE" dirty="0" smtClean="0"/>
              <a:t> when dealing with children to ensure that you obtain informed consent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appropriately</a:t>
            </a:r>
            <a:r>
              <a:rPr lang="en-IE" dirty="0" smtClean="0"/>
              <a:t>: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648000"/>
            <a:ext cx="8136904" cy="908792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Informed consent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46-47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3– Preliminary Considerations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11560" y="3356992"/>
            <a:ext cx="7949677" cy="3024336"/>
            <a:chOff x="232826" y="2906908"/>
            <a:chExt cx="6487098" cy="3258396"/>
          </a:xfrm>
        </p:grpSpPr>
        <p:sp>
          <p:nvSpPr>
            <p:cNvPr id="15" name="Freeform 14"/>
            <p:cNvSpPr/>
            <p:nvPr/>
          </p:nvSpPr>
          <p:spPr>
            <a:xfrm>
              <a:off x="232826" y="290690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2">
                    <a:lumMod val="50000"/>
                  </a:schemeClr>
                </a:gs>
                <a:gs pos="100000">
                  <a:schemeClr val="accent4">
                    <a:hueOff val="-587759"/>
                    <a:satOff val="-1626"/>
                    <a:lumOff val="1009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87759"/>
                <a:satOff val="-1626"/>
                <a:lumOff val="1009"/>
                <a:alphaOff val="0"/>
              </a:schemeClr>
            </a:fillRef>
            <a:effectRef idx="3">
              <a:schemeClr val="accent4">
                <a:hueOff val="-587759"/>
                <a:satOff val="-1626"/>
                <a:lumOff val="10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94369" rIns="108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Age, needs and abilities of specific child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1185563" y="4422693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tx2">
                    <a:lumMod val="25000"/>
                  </a:schemeClr>
                </a:gs>
                <a:gs pos="100000">
                  <a:schemeClr val="accent4">
                    <a:hueOff val="-881638"/>
                    <a:satOff val="-2439"/>
                    <a:lumOff val="151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881638"/>
                <a:satOff val="-2439"/>
                <a:lumOff val="1513"/>
                <a:alphaOff val="0"/>
              </a:schemeClr>
            </a:fillRef>
            <a:effectRef idx="3">
              <a:schemeClr val="accent4">
                <a:hueOff val="-881638"/>
                <a:satOff val="-2439"/>
                <a:lumOff val="151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37219" rIns="108000" bIns="237219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Managing family awareness of child’s experiences</a:t>
              </a:r>
              <a:endParaRPr lang="nl-NL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4052225" y="2942390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175518"/>
                <a:satOff val="-3251"/>
                <a:lumOff val="2017"/>
                <a:alphaOff val="0"/>
              </a:schemeClr>
            </a:fillRef>
            <a:effectRef idx="3">
              <a:schemeClr val="accent4">
                <a:hueOff val="-1175518"/>
                <a:satOff val="-3251"/>
                <a:lumOff val="20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94369" rIns="108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Need to consult parents or guardian for consent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2138282" y="2913308"/>
              <a:ext cx="1727540" cy="1742612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tx2">
                    <a:lumMod val="50000"/>
                  </a:schemeClr>
                </a:gs>
                <a:gs pos="100000">
                  <a:schemeClr val="accent4">
                    <a:hueOff val="-587759"/>
                    <a:satOff val="-1626"/>
                    <a:lumOff val="1009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469397"/>
                <a:satOff val="-4064"/>
                <a:lumOff val="2521"/>
                <a:alphaOff val="0"/>
              </a:schemeClr>
            </a:fillRef>
            <a:effectRef idx="3">
              <a:schemeClr val="accent4">
                <a:hueOff val="-1469397"/>
                <a:satOff val="-4064"/>
                <a:lumOff val="2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37219" rIns="108000" bIns="23722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Understanding of inquiry, process and expectations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091022" y="4421517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rgbClr val="806476"/>
                </a:gs>
                <a:gs pos="100000">
                  <a:srgbClr val="573F65"/>
                </a:gs>
                <a:gs pos="100000">
                  <a:schemeClr val="accent4">
                    <a:hueOff val="-587759"/>
                    <a:satOff val="-1626"/>
                    <a:lumOff val="1009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763277"/>
                <a:satOff val="-4877"/>
                <a:lumOff val="3026"/>
                <a:alphaOff val="0"/>
              </a:schemeClr>
            </a:fillRef>
            <a:effectRef idx="3">
              <a:schemeClr val="accent4">
                <a:hueOff val="-1763277"/>
                <a:satOff val="-4877"/>
                <a:lumOff val="30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94369" rIns="108000" bIns="294369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Explanation of risks &amp; options without</a:t>
              </a: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scaring child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4992385" y="4421518"/>
              <a:ext cx="1727539" cy="1742611"/>
            </a:xfrm>
            <a:custGeom>
              <a:avLst/>
              <a:gdLst>
                <a:gd name="connsiteX0" fmla="*/ 0 w 1522261"/>
                <a:gd name="connsiteY0" fmla="*/ 662184 h 1324367"/>
                <a:gd name="connsiteX1" fmla="*/ 331092 w 1522261"/>
                <a:gd name="connsiteY1" fmla="*/ 0 h 1324367"/>
                <a:gd name="connsiteX2" fmla="*/ 1191169 w 1522261"/>
                <a:gd name="connsiteY2" fmla="*/ 0 h 1324367"/>
                <a:gd name="connsiteX3" fmla="*/ 1522261 w 1522261"/>
                <a:gd name="connsiteY3" fmla="*/ 662184 h 1324367"/>
                <a:gd name="connsiteX4" fmla="*/ 1191169 w 1522261"/>
                <a:gd name="connsiteY4" fmla="*/ 1324367 h 1324367"/>
                <a:gd name="connsiteX5" fmla="*/ 331092 w 1522261"/>
                <a:gd name="connsiteY5" fmla="*/ 1324367 h 1324367"/>
                <a:gd name="connsiteX6" fmla="*/ 0 w 1522261"/>
                <a:gd name="connsiteY6" fmla="*/ 662184 h 132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2261" h="1324367">
                  <a:moveTo>
                    <a:pt x="761130" y="0"/>
                  </a:moveTo>
                  <a:lnTo>
                    <a:pt x="1522261" y="288050"/>
                  </a:lnTo>
                  <a:lnTo>
                    <a:pt x="1522261" y="1036317"/>
                  </a:lnTo>
                  <a:lnTo>
                    <a:pt x="761130" y="1324367"/>
                  </a:lnTo>
                  <a:lnTo>
                    <a:pt x="0" y="1036317"/>
                  </a:lnTo>
                  <a:lnTo>
                    <a:pt x="0" y="288050"/>
                  </a:lnTo>
                  <a:lnTo>
                    <a:pt x="761130" y="0"/>
                  </a:lnTo>
                  <a:close/>
                </a:path>
              </a:pathLst>
            </a:custGeom>
            <a:gradFill>
              <a:gsLst>
                <a:gs pos="0">
                  <a:srgbClr val="6F6A9A"/>
                </a:gs>
                <a:gs pos="100000">
                  <a:srgbClr val="3A4182"/>
                </a:gs>
                <a:gs pos="100000">
                  <a:schemeClr val="accent4">
                    <a:hueOff val="-1851440"/>
                    <a:satOff val="-5121"/>
                    <a:lumOff val="3177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237219" rIns="108000" bIns="23721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Trained competent staff – respect for child’s rights</a:t>
              </a:r>
              <a:endParaRPr lang="nl-NL" sz="36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797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536504"/>
          </a:xfrm>
        </p:spPr>
        <p:txBody>
          <a:bodyPr>
            <a:normAutofit lnSpcReduction="10000"/>
          </a:bodyPr>
          <a:lstStyle/>
          <a:p>
            <a:pPr algn="ctr"/>
            <a:r>
              <a:rPr lang="en-IE" dirty="0" smtClean="0"/>
              <a:t>Survivors </a:t>
            </a:r>
            <a:r>
              <a:rPr lang="en-IE" dirty="0"/>
              <a:t>and other witnesses </a:t>
            </a:r>
            <a:r>
              <a:rPr lang="en-IE" dirty="0" smtClean="0"/>
              <a:t>of sexual violence can often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concerned or anxious</a:t>
            </a:r>
            <a:r>
              <a:rPr lang="en-IE" dirty="0" smtClean="0"/>
              <a:t> about confidentiality issues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Whether you are investigating or documenting sexual violence, you have an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ethical obligation</a:t>
            </a:r>
            <a:r>
              <a:rPr lang="en-IE" dirty="0" smtClean="0"/>
              <a:t> to protect the confidentiality of the information you collect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This means that you are responsible for taking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all reasonable precautions</a:t>
            </a:r>
            <a:r>
              <a:rPr lang="en-IE" dirty="0" smtClean="0"/>
              <a:t> to ensure that the information cannot be used to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identify</a:t>
            </a:r>
            <a:r>
              <a:rPr lang="en-IE" dirty="0" smtClean="0"/>
              <a:t> an individual without their consent 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You should </a:t>
            </a:r>
            <a:r>
              <a:rPr lang="en-IE" u="sng" dirty="0" smtClean="0"/>
              <a:t>never</a:t>
            </a:r>
            <a:r>
              <a:rPr lang="en-IE" dirty="0" smtClean="0"/>
              <a:t> make any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promise of confidentiality</a:t>
            </a:r>
            <a:r>
              <a:rPr lang="en-IE" dirty="0" smtClean="0"/>
              <a:t> to a survivor or witness that you cannot guarantee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648000"/>
            <a:ext cx="8136904" cy="1152128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Confidentiality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47-48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9 – Storing Information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309321"/>
            <a:ext cx="4572000" cy="43204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72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1560" y="1772816"/>
            <a:ext cx="7920880" cy="4680520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Every </a:t>
            </a:r>
            <a:r>
              <a:rPr lang="en-IE" dirty="0"/>
              <a:t>member of your team must understand the importance of </a:t>
            </a:r>
            <a:r>
              <a:rPr lang="en-IE" b="1" dirty="0">
                <a:solidFill>
                  <a:schemeClr val="tx2">
                    <a:lumMod val="75000"/>
                  </a:schemeClr>
                </a:solidFill>
              </a:rPr>
              <a:t>not sharing information</a:t>
            </a:r>
            <a:r>
              <a:rPr lang="en-IE" dirty="0"/>
              <a:t> with friends or family, third parties or members of the </a:t>
            </a:r>
            <a:r>
              <a:rPr lang="en-IE" dirty="0" smtClean="0"/>
              <a:t>public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When planning how to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store and manage</a:t>
            </a:r>
            <a:r>
              <a:rPr lang="en-IE" dirty="0" smtClean="0"/>
              <a:t> your information, you must try to guarantee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privacy and security</a:t>
            </a:r>
            <a:r>
              <a:rPr lang="en-IE" dirty="0" smtClean="0"/>
              <a:t> of your data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Be particularly cautious when dealing with information which could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potentially identify</a:t>
            </a:r>
            <a:r>
              <a:rPr lang="en-IE" dirty="0" smtClean="0"/>
              <a:t> a survivor/witness,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personal data</a:t>
            </a:r>
            <a:r>
              <a:rPr lang="en-IE" dirty="0" smtClean="0"/>
              <a:t>, and information on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third party referrals</a:t>
            </a:r>
            <a:r>
              <a:rPr lang="en-IE" dirty="0" smtClean="0"/>
              <a:t> or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security/ protective measures</a:t>
            </a:r>
            <a:r>
              <a:rPr lang="en-IE" dirty="0" smtClean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648000"/>
            <a:ext cx="8136904" cy="1152128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Confidentiality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47-48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9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 – Storing Information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4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916832"/>
            <a:ext cx="8496944" cy="4536504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Part of the planning phase for any investigation/documentation process is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identifying local support services</a:t>
            </a:r>
            <a:r>
              <a:rPr lang="en-IE" dirty="0" smtClean="0"/>
              <a:t> for survivors/witnesses and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developing referral procedures</a:t>
            </a:r>
          </a:p>
          <a:p>
            <a:pPr marL="18288" indent="0" algn="ctr">
              <a:buNone/>
            </a:pPr>
            <a:endParaRPr lang="en-IE" dirty="0"/>
          </a:p>
          <a:p>
            <a:pPr algn="ctr"/>
            <a:r>
              <a:rPr lang="en-IE" dirty="0" smtClean="0"/>
              <a:t>The survivor/witness may never have received critical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medical, psycho-social, legal or security support</a:t>
            </a:r>
            <a:r>
              <a:rPr lang="en-IE" dirty="0" smtClean="0"/>
              <a:t> after the original incident or may need additional help to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recall or discuss</a:t>
            </a:r>
            <a:r>
              <a:rPr lang="en-IE" dirty="0" smtClean="0"/>
              <a:t> what happened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IE" dirty="0" smtClean="0"/>
              <a:t>You must carefully consider what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formal services </a:t>
            </a:r>
            <a:r>
              <a:rPr lang="en-IE" dirty="0" smtClean="0"/>
              <a:t>are available, what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informal alternatives</a:t>
            </a:r>
            <a:r>
              <a:rPr lang="en-IE" dirty="0" smtClean="0"/>
              <a:t> (family, community) could be helpful, and whether those services are suitable for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male or child survivors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53948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Referrals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48-50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 – Multi-Sectoral Responses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5 – Referral Systems for Survivors/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8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4488" y="1844824"/>
            <a:ext cx="8820000" cy="1512168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800" b="1" u="sng" cap="small" dirty="0" smtClean="0"/>
              <a:t>Identifying established referral systems</a:t>
            </a:r>
            <a:endParaRPr lang="en-IE" sz="1050" dirty="0" smtClean="0"/>
          </a:p>
          <a:p>
            <a:pPr algn="ctr"/>
            <a:r>
              <a:rPr lang="en-IE" dirty="0" smtClean="0"/>
              <a:t>Research whether any of the following referral systems are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available</a:t>
            </a:r>
            <a:r>
              <a:rPr lang="en-IE" dirty="0" smtClean="0"/>
              <a:t> or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accessible</a:t>
            </a:r>
            <a:r>
              <a:rPr lang="en-IE" dirty="0" smtClean="0"/>
              <a:t> in the area: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53948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Referrals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 48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 – Multi-Sectoral Responses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5 – Referral Systems for Survivors/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95536" y="3429000"/>
            <a:ext cx="8496944" cy="2952328"/>
            <a:chOff x="395536" y="3785302"/>
            <a:chExt cx="8352928" cy="2383740"/>
          </a:xfrm>
        </p:grpSpPr>
        <p:sp>
          <p:nvSpPr>
            <p:cNvPr id="3" name="Freeform 2"/>
            <p:cNvSpPr/>
            <p:nvPr/>
          </p:nvSpPr>
          <p:spPr>
            <a:xfrm>
              <a:off x="395536" y="3785302"/>
              <a:ext cx="8352928" cy="437580"/>
            </a:xfrm>
            <a:custGeom>
              <a:avLst/>
              <a:gdLst>
                <a:gd name="connsiteX0" fmla="*/ 0 w 8352928"/>
                <a:gd name="connsiteY0" fmla="*/ 72931 h 437580"/>
                <a:gd name="connsiteX1" fmla="*/ 72931 w 8352928"/>
                <a:gd name="connsiteY1" fmla="*/ 0 h 437580"/>
                <a:gd name="connsiteX2" fmla="*/ 8279997 w 8352928"/>
                <a:gd name="connsiteY2" fmla="*/ 0 h 437580"/>
                <a:gd name="connsiteX3" fmla="*/ 8352928 w 8352928"/>
                <a:gd name="connsiteY3" fmla="*/ 72931 h 437580"/>
                <a:gd name="connsiteX4" fmla="*/ 8352928 w 8352928"/>
                <a:gd name="connsiteY4" fmla="*/ 364649 h 437580"/>
                <a:gd name="connsiteX5" fmla="*/ 8279997 w 8352928"/>
                <a:gd name="connsiteY5" fmla="*/ 437580 h 437580"/>
                <a:gd name="connsiteX6" fmla="*/ 72931 w 8352928"/>
                <a:gd name="connsiteY6" fmla="*/ 437580 h 437580"/>
                <a:gd name="connsiteX7" fmla="*/ 0 w 8352928"/>
                <a:gd name="connsiteY7" fmla="*/ 364649 h 437580"/>
                <a:gd name="connsiteX8" fmla="*/ 0 w 8352928"/>
                <a:gd name="connsiteY8" fmla="*/ 72931 h 43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52928" h="437580">
                  <a:moveTo>
                    <a:pt x="0" y="72931"/>
                  </a:moveTo>
                  <a:cubicBezTo>
                    <a:pt x="0" y="32652"/>
                    <a:pt x="32652" y="0"/>
                    <a:pt x="72931" y="0"/>
                  </a:cubicBezTo>
                  <a:lnTo>
                    <a:pt x="8279997" y="0"/>
                  </a:lnTo>
                  <a:cubicBezTo>
                    <a:pt x="8320276" y="0"/>
                    <a:pt x="8352928" y="32652"/>
                    <a:pt x="8352928" y="72931"/>
                  </a:cubicBezTo>
                  <a:lnTo>
                    <a:pt x="8352928" y="364649"/>
                  </a:lnTo>
                  <a:cubicBezTo>
                    <a:pt x="8352928" y="404928"/>
                    <a:pt x="8320276" y="437580"/>
                    <a:pt x="8279997" y="437580"/>
                  </a:cubicBezTo>
                  <a:lnTo>
                    <a:pt x="72931" y="437580"/>
                  </a:lnTo>
                  <a:cubicBezTo>
                    <a:pt x="32652" y="437580"/>
                    <a:pt x="0" y="404928"/>
                    <a:pt x="0" y="364649"/>
                  </a:cubicBezTo>
                  <a:lnTo>
                    <a:pt x="0" y="7293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131" tIns="86131" rIns="86131" bIns="86131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b="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Multi-</a:t>
              </a:r>
              <a:r>
                <a:rPr lang="en-IE" b="0" u="none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sectoral</a:t>
              </a:r>
              <a:r>
                <a:rPr lang="en-IE" b="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response services/sexual assault referral centres – “</a:t>
              </a:r>
              <a:r>
                <a:rPr lang="en-IE" b="1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one-stop shops</a:t>
              </a:r>
              <a:r>
                <a:rPr lang="en-IE" b="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”</a:t>
              </a:r>
              <a:endParaRPr lang="nl-NL" b="0" u="none" kern="1200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395536" y="4271842"/>
              <a:ext cx="8352928" cy="437580"/>
            </a:xfrm>
            <a:custGeom>
              <a:avLst/>
              <a:gdLst>
                <a:gd name="connsiteX0" fmla="*/ 0 w 8352928"/>
                <a:gd name="connsiteY0" fmla="*/ 72931 h 437580"/>
                <a:gd name="connsiteX1" fmla="*/ 72931 w 8352928"/>
                <a:gd name="connsiteY1" fmla="*/ 0 h 437580"/>
                <a:gd name="connsiteX2" fmla="*/ 8279997 w 8352928"/>
                <a:gd name="connsiteY2" fmla="*/ 0 h 437580"/>
                <a:gd name="connsiteX3" fmla="*/ 8352928 w 8352928"/>
                <a:gd name="connsiteY3" fmla="*/ 72931 h 437580"/>
                <a:gd name="connsiteX4" fmla="*/ 8352928 w 8352928"/>
                <a:gd name="connsiteY4" fmla="*/ 364649 h 437580"/>
                <a:gd name="connsiteX5" fmla="*/ 8279997 w 8352928"/>
                <a:gd name="connsiteY5" fmla="*/ 437580 h 437580"/>
                <a:gd name="connsiteX6" fmla="*/ 72931 w 8352928"/>
                <a:gd name="connsiteY6" fmla="*/ 437580 h 437580"/>
                <a:gd name="connsiteX7" fmla="*/ 0 w 8352928"/>
                <a:gd name="connsiteY7" fmla="*/ 364649 h 437580"/>
                <a:gd name="connsiteX8" fmla="*/ 0 w 8352928"/>
                <a:gd name="connsiteY8" fmla="*/ 72931 h 43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52928" h="437580">
                  <a:moveTo>
                    <a:pt x="0" y="72931"/>
                  </a:moveTo>
                  <a:cubicBezTo>
                    <a:pt x="0" y="32652"/>
                    <a:pt x="32652" y="0"/>
                    <a:pt x="72931" y="0"/>
                  </a:cubicBezTo>
                  <a:lnTo>
                    <a:pt x="8279997" y="0"/>
                  </a:lnTo>
                  <a:cubicBezTo>
                    <a:pt x="8320276" y="0"/>
                    <a:pt x="8352928" y="32652"/>
                    <a:pt x="8352928" y="72931"/>
                  </a:cubicBezTo>
                  <a:lnTo>
                    <a:pt x="8352928" y="364649"/>
                  </a:lnTo>
                  <a:cubicBezTo>
                    <a:pt x="8352928" y="404928"/>
                    <a:pt x="8320276" y="437580"/>
                    <a:pt x="8279997" y="437580"/>
                  </a:cubicBezTo>
                  <a:lnTo>
                    <a:pt x="72931" y="437580"/>
                  </a:lnTo>
                  <a:cubicBezTo>
                    <a:pt x="32652" y="437580"/>
                    <a:pt x="0" y="404928"/>
                    <a:pt x="0" y="364649"/>
                  </a:cubicBezTo>
                  <a:lnTo>
                    <a:pt x="0" y="7293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514289"/>
                <a:satOff val="-1422"/>
                <a:lumOff val="883"/>
                <a:alphaOff val="0"/>
              </a:schemeClr>
            </a:fillRef>
            <a:effectRef idx="3">
              <a:schemeClr val="accent4">
                <a:hueOff val="-514289"/>
                <a:satOff val="-1422"/>
                <a:lumOff val="88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131" tIns="86131" rIns="86131" bIns="86131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b="0" u="none" kern="1200" spc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Referrals for </a:t>
              </a:r>
              <a:r>
                <a:rPr lang="en-IE" b="1" u="none" kern="1200" spc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vulnerable children</a:t>
              </a:r>
              <a:r>
                <a:rPr lang="en-IE" b="0" u="none" kern="1200" spc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– local involvement, specialised trauma support</a:t>
              </a:r>
              <a:endParaRPr lang="nl-NL" b="0" u="none" kern="1200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395536" y="4758382"/>
              <a:ext cx="8352928" cy="437580"/>
            </a:xfrm>
            <a:custGeom>
              <a:avLst/>
              <a:gdLst>
                <a:gd name="connsiteX0" fmla="*/ 0 w 8352928"/>
                <a:gd name="connsiteY0" fmla="*/ 72931 h 437580"/>
                <a:gd name="connsiteX1" fmla="*/ 72931 w 8352928"/>
                <a:gd name="connsiteY1" fmla="*/ 0 h 437580"/>
                <a:gd name="connsiteX2" fmla="*/ 8279997 w 8352928"/>
                <a:gd name="connsiteY2" fmla="*/ 0 h 437580"/>
                <a:gd name="connsiteX3" fmla="*/ 8352928 w 8352928"/>
                <a:gd name="connsiteY3" fmla="*/ 72931 h 437580"/>
                <a:gd name="connsiteX4" fmla="*/ 8352928 w 8352928"/>
                <a:gd name="connsiteY4" fmla="*/ 364649 h 437580"/>
                <a:gd name="connsiteX5" fmla="*/ 8279997 w 8352928"/>
                <a:gd name="connsiteY5" fmla="*/ 437580 h 437580"/>
                <a:gd name="connsiteX6" fmla="*/ 72931 w 8352928"/>
                <a:gd name="connsiteY6" fmla="*/ 437580 h 437580"/>
                <a:gd name="connsiteX7" fmla="*/ 0 w 8352928"/>
                <a:gd name="connsiteY7" fmla="*/ 364649 h 437580"/>
                <a:gd name="connsiteX8" fmla="*/ 0 w 8352928"/>
                <a:gd name="connsiteY8" fmla="*/ 72931 h 43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52928" h="437580">
                  <a:moveTo>
                    <a:pt x="0" y="72931"/>
                  </a:moveTo>
                  <a:cubicBezTo>
                    <a:pt x="0" y="32652"/>
                    <a:pt x="32652" y="0"/>
                    <a:pt x="72931" y="0"/>
                  </a:cubicBezTo>
                  <a:lnTo>
                    <a:pt x="8279997" y="0"/>
                  </a:lnTo>
                  <a:cubicBezTo>
                    <a:pt x="8320276" y="0"/>
                    <a:pt x="8352928" y="32652"/>
                    <a:pt x="8352928" y="72931"/>
                  </a:cubicBezTo>
                  <a:lnTo>
                    <a:pt x="8352928" y="364649"/>
                  </a:lnTo>
                  <a:cubicBezTo>
                    <a:pt x="8352928" y="404928"/>
                    <a:pt x="8320276" y="437580"/>
                    <a:pt x="8279997" y="437580"/>
                  </a:cubicBezTo>
                  <a:lnTo>
                    <a:pt x="72931" y="437580"/>
                  </a:lnTo>
                  <a:cubicBezTo>
                    <a:pt x="32652" y="437580"/>
                    <a:pt x="0" y="404928"/>
                    <a:pt x="0" y="364649"/>
                  </a:cubicBezTo>
                  <a:lnTo>
                    <a:pt x="0" y="7293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028578"/>
                <a:satOff val="-2845"/>
                <a:lumOff val="1765"/>
                <a:alphaOff val="0"/>
              </a:schemeClr>
            </a:fillRef>
            <a:effectRef idx="3">
              <a:schemeClr val="accent4">
                <a:hueOff val="-1028578"/>
                <a:satOff val="-2845"/>
                <a:lumOff val="17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131" tIns="86131" rIns="86131" bIns="86131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b="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(Inter)national </a:t>
              </a:r>
              <a:r>
                <a:rPr lang="en-IE" b="1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relief agencies</a:t>
              </a:r>
              <a:r>
                <a:rPr lang="en-IE" b="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– national/regional/local referral mechanisms</a:t>
              </a:r>
              <a:endParaRPr lang="nl-NL" b="0" u="none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395536" y="5244922"/>
              <a:ext cx="8352928" cy="437580"/>
            </a:xfrm>
            <a:custGeom>
              <a:avLst/>
              <a:gdLst>
                <a:gd name="connsiteX0" fmla="*/ 0 w 8352928"/>
                <a:gd name="connsiteY0" fmla="*/ 72931 h 437580"/>
                <a:gd name="connsiteX1" fmla="*/ 72931 w 8352928"/>
                <a:gd name="connsiteY1" fmla="*/ 0 h 437580"/>
                <a:gd name="connsiteX2" fmla="*/ 8279997 w 8352928"/>
                <a:gd name="connsiteY2" fmla="*/ 0 h 437580"/>
                <a:gd name="connsiteX3" fmla="*/ 8352928 w 8352928"/>
                <a:gd name="connsiteY3" fmla="*/ 72931 h 437580"/>
                <a:gd name="connsiteX4" fmla="*/ 8352928 w 8352928"/>
                <a:gd name="connsiteY4" fmla="*/ 364649 h 437580"/>
                <a:gd name="connsiteX5" fmla="*/ 8279997 w 8352928"/>
                <a:gd name="connsiteY5" fmla="*/ 437580 h 437580"/>
                <a:gd name="connsiteX6" fmla="*/ 72931 w 8352928"/>
                <a:gd name="connsiteY6" fmla="*/ 437580 h 437580"/>
                <a:gd name="connsiteX7" fmla="*/ 0 w 8352928"/>
                <a:gd name="connsiteY7" fmla="*/ 364649 h 437580"/>
                <a:gd name="connsiteX8" fmla="*/ 0 w 8352928"/>
                <a:gd name="connsiteY8" fmla="*/ 72931 h 43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52928" h="437580">
                  <a:moveTo>
                    <a:pt x="0" y="72931"/>
                  </a:moveTo>
                  <a:cubicBezTo>
                    <a:pt x="0" y="32652"/>
                    <a:pt x="32652" y="0"/>
                    <a:pt x="72931" y="0"/>
                  </a:cubicBezTo>
                  <a:lnTo>
                    <a:pt x="8279997" y="0"/>
                  </a:lnTo>
                  <a:cubicBezTo>
                    <a:pt x="8320276" y="0"/>
                    <a:pt x="8352928" y="32652"/>
                    <a:pt x="8352928" y="72931"/>
                  </a:cubicBezTo>
                  <a:lnTo>
                    <a:pt x="8352928" y="364649"/>
                  </a:lnTo>
                  <a:cubicBezTo>
                    <a:pt x="8352928" y="404928"/>
                    <a:pt x="8320276" y="437580"/>
                    <a:pt x="8279997" y="437580"/>
                  </a:cubicBezTo>
                  <a:lnTo>
                    <a:pt x="72931" y="437580"/>
                  </a:lnTo>
                  <a:cubicBezTo>
                    <a:pt x="32652" y="437580"/>
                    <a:pt x="0" y="404928"/>
                    <a:pt x="0" y="364649"/>
                  </a:cubicBezTo>
                  <a:lnTo>
                    <a:pt x="0" y="7293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542867"/>
                <a:satOff val="-4267"/>
                <a:lumOff val="2648"/>
                <a:alphaOff val="0"/>
              </a:schemeClr>
            </a:fillRef>
            <a:effectRef idx="3">
              <a:schemeClr val="accent4">
                <a:hueOff val="-1542867"/>
                <a:satOff val="-4267"/>
                <a:lumOff val="264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131" tIns="86131" rIns="86131" bIns="86131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b="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National </a:t>
              </a:r>
              <a:r>
                <a:rPr lang="en-IE" b="1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standard operating procedures</a:t>
              </a:r>
              <a:r>
                <a:rPr lang="en-IE" b="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for responding to sexual violence</a:t>
              </a:r>
              <a:endParaRPr lang="nl-NL" b="0" u="none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95536" y="5731462"/>
              <a:ext cx="8352928" cy="437580"/>
            </a:xfrm>
            <a:custGeom>
              <a:avLst/>
              <a:gdLst>
                <a:gd name="connsiteX0" fmla="*/ 0 w 8352928"/>
                <a:gd name="connsiteY0" fmla="*/ 72931 h 437580"/>
                <a:gd name="connsiteX1" fmla="*/ 72931 w 8352928"/>
                <a:gd name="connsiteY1" fmla="*/ 0 h 437580"/>
                <a:gd name="connsiteX2" fmla="*/ 8279997 w 8352928"/>
                <a:gd name="connsiteY2" fmla="*/ 0 h 437580"/>
                <a:gd name="connsiteX3" fmla="*/ 8352928 w 8352928"/>
                <a:gd name="connsiteY3" fmla="*/ 72931 h 437580"/>
                <a:gd name="connsiteX4" fmla="*/ 8352928 w 8352928"/>
                <a:gd name="connsiteY4" fmla="*/ 364649 h 437580"/>
                <a:gd name="connsiteX5" fmla="*/ 8279997 w 8352928"/>
                <a:gd name="connsiteY5" fmla="*/ 437580 h 437580"/>
                <a:gd name="connsiteX6" fmla="*/ 72931 w 8352928"/>
                <a:gd name="connsiteY6" fmla="*/ 437580 h 437580"/>
                <a:gd name="connsiteX7" fmla="*/ 0 w 8352928"/>
                <a:gd name="connsiteY7" fmla="*/ 364649 h 437580"/>
                <a:gd name="connsiteX8" fmla="*/ 0 w 8352928"/>
                <a:gd name="connsiteY8" fmla="*/ 72931 h 437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52928" h="437580">
                  <a:moveTo>
                    <a:pt x="0" y="72931"/>
                  </a:moveTo>
                  <a:cubicBezTo>
                    <a:pt x="0" y="32652"/>
                    <a:pt x="32652" y="0"/>
                    <a:pt x="72931" y="0"/>
                  </a:cubicBezTo>
                  <a:lnTo>
                    <a:pt x="8279997" y="0"/>
                  </a:lnTo>
                  <a:cubicBezTo>
                    <a:pt x="8320276" y="0"/>
                    <a:pt x="8352928" y="32652"/>
                    <a:pt x="8352928" y="72931"/>
                  </a:cubicBezTo>
                  <a:lnTo>
                    <a:pt x="8352928" y="364649"/>
                  </a:lnTo>
                  <a:cubicBezTo>
                    <a:pt x="8352928" y="404928"/>
                    <a:pt x="8320276" y="437580"/>
                    <a:pt x="8279997" y="437580"/>
                  </a:cubicBezTo>
                  <a:lnTo>
                    <a:pt x="72931" y="437580"/>
                  </a:lnTo>
                  <a:cubicBezTo>
                    <a:pt x="32652" y="437580"/>
                    <a:pt x="0" y="404928"/>
                    <a:pt x="0" y="364649"/>
                  </a:cubicBezTo>
                  <a:lnTo>
                    <a:pt x="0" y="72931"/>
                  </a:lnTo>
                  <a:close/>
                </a:path>
              </a:pathLst>
            </a:custGeom>
            <a:gradFill>
              <a:gsLst>
                <a:gs pos="0">
                  <a:srgbClr val="5199A5"/>
                </a:gs>
                <a:gs pos="100000">
                  <a:schemeClr val="accent4">
                    <a:hueOff val="-2057156"/>
                    <a:satOff val="-5690"/>
                    <a:lumOff val="3530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4">
                    <a:hueOff val="-2057156"/>
                    <a:satOff val="-5690"/>
                    <a:lumOff val="353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131" tIns="86131" rIns="86131" bIns="86131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b="1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Call centres</a:t>
              </a:r>
              <a:r>
                <a:rPr lang="en-IE" b="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or hotlines, crisis support services</a:t>
              </a:r>
              <a:endParaRPr lang="nl-NL" b="0" u="none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822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608512"/>
          </a:xfrm>
        </p:spPr>
        <p:txBody>
          <a:bodyPr>
            <a:normAutofit lnSpcReduction="10000"/>
          </a:bodyPr>
          <a:lstStyle/>
          <a:p>
            <a:pPr marL="18288" indent="0" algn="ctr">
              <a:buNone/>
            </a:pPr>
            <a:r>
              <a:rPr lang="en-IE" sz="2800" b="1" u="sng" cap="small" dirty="0" smtClean="0"/>
              <a:t>Developing links to referral service providers</a:t>
            </a:r>
          </a:p>
          <a:p>
            <a:pPr marL="18288" indent="0" algn="ctr">
              <a:buNone/>
            </a:pPr>
            <a:endParaRPr lang="en-IE" sz="1400" dirty="0"/>
          </a:p>
          <a:p>
            <a:pPr algn="ctr"/>
            <a:r>
              <a:rPr lang="en-IE" dirty="0" smtClean="0"/>
              <a:t>Before making any referrals, you should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research and assess</a:t>
            </a:r>
            <a:r>
              <a:rPr lang="en-IE" dirty="0" smtClean="0"/>
              <a:t> any available referral services/service providers to make sure they are appropriate 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Be aware of their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logistical, financial and ethical limitations</a:t>
            </a:r>
            <a:r>
              <a:rPr lang="en-IE" dirty="0" smtClean="0"/>
              <a:t> and plan accordingly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Consider putting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agreements</a:t>
            </a:r>
            <a:r>
              <a:rPr lang="en-IE" dirty="0" smtClean="0"/>
              <a:t> in place with service providers to ensure an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efficient and consistent</a:t>
            </a:r>
            <a:r>
              <a:rPr lang="en-IE" dirty="0" smtClean="0"/>
              <a:t> referral system:</a:t>
            </a:r>
          </a:p>
          <a:p>
            <a:pPr algn="ctr">
              <a:buFontTx/>
              <a:buChar char="-"/>
            </a:pPr>
            <a:r>
              <a:rPr lang="en-IE" dirty="0"/>
              <a:t>S</a:t>
            </a:r>
            <a:r>
              <a:rPr lang="en-IE" dirty="0" smtClean="0"/>
              <a:t>tandard </a:t>
            </a:r>
            <a:r>
              <a:rPr lang="en-IE" dirty="0"/>
              <a:t>O</a:t>
            </a:r>
            <a:r>
              <a:rPr lang="en-IE" dirty="0" smtClean="0"/>
              <a:t>perating Procedures (SOP)</a:t>
            </a:r>
          </a:p>
          <a:p>
            <a:pPr algn="ctr">
              <a:buFontTx/>
              <a:buChar char="-"/>
            </a:pPr>
            <a:r>
              <a:rPr lang="en-IE" dirty="0" smtClean="0"/>
              <a:t>Memorandum of Understanding (MOU)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53948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Referrals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 48-49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 – Preliminary Considerations 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5 – Referral Systems for Survivors/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5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1872208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800" b="1" u="sng" cap="small" dirty="0" smtClean="0"/>
              <a:t>Assessing safety and practicality of referrals</a:t>
            </a:r>
          </a:p>
          <a:p>
            <a:pPr marL="18288" indent="0" algn="ctr">
              <a:buNone/>
            </a:pPr>
            <a:endParaRPr lang="en-IE" sz="1050" dirty="0"/>
          </a:p>
          <a:p>
            <a:pPr algn="ctr"/>
            <a:r>
              <a:rPr lang="en-IE" dirty="0" smtClean="0"/>
              <a:t>You must determine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limitations</a:t>
            </a:r>
            <a:r>
              <a:rPr lang="en-IE" dirty="0" smtClean="0"/>
              <a:t> on your ability to make referrals and factor that in to your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threat and risk assessments</a:t>
            </a:r>
            <a:r>
              <a:rPr lang="en-IE" dirty="0" smtClean="0"/>
              <a:t> – is it still appropriate to approach a particular survivor or witness?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53948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Referrals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48-49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 3 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5 – Referral Systems for Survivors/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95537" y="3780000"/>
            <a:ext cx="8336688" cy="2663066"/>
            <a:chOff x="555791" y="3790270"/>
            <a:chExt cx="8176433" cy="2517818"/>
          </a:xfrm>
        </p:grpSpPr>
        <p:sp>
          <p:nvSpPr>
            <p:cNvPr id="13" name="Freeform 12"/>
            <p:cNvSpPr/>
            <p:nvPr/>
          </p:nvSpPr>
          <p:spPr>
            <a:xfrm>
              <a:off x="3294179" y="3871491"/>
              <a:ext cx="5438045" cy="649760"/>
            </a:xfrm>
            <a:custGeom>
              <a:avLst/>
              <a:gdLst>
                <a:gd name="connsiteX0" fmla="*/ 108295 w 649759"/>
                <a:gd name="connsiteY0" fmla="*/ 0 h 5438044"/>
                <a:gd name="connsiteX1" fmla="*/ 541464 w 649759"/>
                <a:gd name="connsiteY1" fmla="*/ 0 h 5438044"/>
                <a:gd name="connsiteX2" fmla="*/ 649759 w 649759"/>
                <a:gd name="connsiteY2" fmla="*/ 108295 h 5438044"/>
                <a:gd name="connsiteX3" fmla="*/ 649759 w 649759"/>
                <a:gd name="connsiteY3" fmla="*/ 5438044 h 5438044"/>
                <a:gd name="connsiteX4" fmla="*/ 649759 w 649759"/>
                <a:gd name="connsiteY4" fmla="*/ 5438044 h 5438044"/>
                <a:gd name="connsiteX5" fmla="*/ 0 w 649759"/>
                <a:gd name="connsiteY5" fmla="*/ 5438044 h 5438044"/>
                <a:gd name="connsiteX6" fmla="*/ 0 w 649759"/>
                <a:gd name="connsiteY6" fmla="*/ 5438044 h 5438044"/>
                <a:gd name="connsiteX7" fmla="*/ 0 w 649759"/>
                <a:gd name="connsiteY7" fmla="*/ 108295 h 5438044"/>
                <a:gd name="connsiteX8" fmla="*/ 108295 w 649759"/>
                <a:gd name="connsiteY8" fmla="*/ 0 h 543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9759" h="5438044">
                  <a:moveTo>
                    <a:pt x="649759" y="906359"/>
                  </a:moveTo>
                  <a:lnTo>
                    <a:pt x="649759" y="4531685"/>
                  </a:lnTo>
                  <a:cubicBezTo>
                    <a:pt x="649759" y="5032254"/>
                    <a:pt x="643966" y="5438040"/>
                    <a:pt x="636819" y="5438040"/>
                  </a:cubicBezTo>
                  <a:lnTo>
                    <a:pt x="0" y="5438040"/>
                  </a:lnTo>
                  <a:lnTo>
                    <a:pt x="0" y="543804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36819" y="4"/>
                  </a:lnTo>
                  <a:cubicBezTo>
                    <a:pt x="643966" y="4"/>
                    <a:pt x="649759" y="405790"/>
                    <a:pt x="649759" y="906359"/>
                  </a:cubicBez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1" tIns="155544" rIns="67719" bIns="155545" numCol="1" spcCol="1270" anchor="ctr" anchorCtr="0">
              <a:noAutofit/>
            </a:bodyPr>
            <a:lstStyle/>
            <a:p>
              <a:pPr marL="171450" lvl="1" indent="-171450" algn="just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IE" sz="1800" b="0" kern="1200" dirty="0" smtClean="0">
                  <a:effectLst/>
                </a:rPr>
                <a:t>Risk to survivor/witness; government involvement; confidentiality issues; community pressure</a:t>
              </a:r>
              <a:endParaRPr lang="nl-NL" sz="1800" b="0" kern="1200" dirty="0">
                <a:effectLst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555791" y="3790270"/>
              <a:ext cx="2738388" cy="812199"/>
            </a:xfrm>
            <a:custGeom>
              <a:avLst/>
              <a:gdLst>
                <a:gd name="connsiteX0" fmla="*/ 0 w 2738388"/>
                <a:gd name="connsiteY0" fmla="*/ 135369 h 812199"/>
                <a:gd name="connsiteX1" fmla="*/ 135369 w 2738388"/>
                <a:gd name="connsiteY1" fmla="*/ 0 h 812199"/>
                <a:gd name="connsiteX2" fmla="*/ 2603019 w 2738388"/>
                <a:gd name="connsiteY2" fmla="*/ 0 h 812199"/>
                <a:gd name="connsiteX3" fmla="*/ 2738388 w 2738388"/>
                <a:gd name="connsiteY3" fmla="*/ 135369 h 812199"/>
                <a:gd name="connsiteX4" fmla="*/ 2738388 w 2738388"/>
                <a:gd name="connsiteY4" fmla="*/ 676830 h 812199"/>
                <a:gd name="connsiteX5" fmla="*/ 2603019 w 2738388"/>
                <a:gd name="connsiteY5" fmla="*/ 812199 h 812199"/>
                <a:gd name="connsiteX6" fmla="*/ 135369 w 2738388"/>
                <a:gd name="connsiteY6" fmla="*/ 812199 h 812199"/>
                <a:gd name="connsiteX7" fmla="*/ 0 w 2738388"/>
                <a:gd name="connsiteY7" fmla="*/ 676830 h 812199"/>
                <a:gd name="connsiteX8" fmla="*/ 0 w 2738388"/>
                <a:gd name="connsiteY8" fmla="*/ 135369 h 812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38388" h="812199">
                  <a:moveTo>
                    <a:pt x="0" y="135369"/>
                  </a:moveTo>
                  <a:cubicBezTo>
                    <a:pt x="0" y="60607"/>
                    <a:pt x="60607" y="0"/>
                    <a:pt x="135369" y="0"/>
                  </a:cubicBezTo>
                  <a:lnTo>
                    <a:pt x="2603019" y="0"/>
                  </a:lnTo>
                  <a:cubicBezTo>
                    <a:pt x="2677781" y="0"/>
                    <a:pt x="2738388" y="60607"/>
                    <a:pt x="2738388" y="135369"/>
                  </a:cubicBezTo>
                  <a:lnTo>
                    <a:pt x="2738388" y="676830"/>
                  </a:lnTo>
                  <a:cubicBezTo>
                    <a:pt x="2738388" y="751592"/>
                    <a:pt x="2677781" y="812199"/>
                    <a:pt x="2603019" y="812199"/>
                  </a:cubicBezTo>
                  <a:lnTo>
                    <a:pt x="135369" y="812199"/>
                  </a:lnTo>
                  <a:cubicBezTo>
                    <a:pt x="60607" y="812199"/>
                    <a:pt x="0" y="751592"/>
                    <a:pt x="0" y="676830"/>
                  </a:cubicBezTo>
                  <a:lnTo>
                    <a:pt x="0" y="13536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088" tIns="85368" rIns="131088" bIns="8536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Safety</a:t>
              </a:r>
              <a:r>
                <a:rPr lang="en-IE" sz="24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limitations</a:t>
              </a:r>
              <a:endParaRPr lang="nl-NL" sz="2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3242025" y="4724300"/>
              <a:ext cx="5438045" cy="649760"/>
            </a:xfrm>
            <a:custGeom>
              <a:avLst/>
              <a:gdLst>
                <a:gd name="connsiteX0" fmla="*/ 108295 w 649759"/>
                <a:gd name="connsiteY0" fmla="*/ 0 h 5438044"/>
                <a:gd name="connsiteX1" fmla="*/ 541464 w 649759"/>
                <a:gd name="connsiteY1" fmla="*/ 0 h 5438044"/>
                <a:gd name="connsiteX2" fmla="*/ 649759 w 649759"/>
                <a:gd name="connsiteY2" fmla="*/ 108295 h 5438044"/>
                <a:gd name="connsiteX3" fmla="*/ 649759 w 649759"/>
                <a:gd name="connsiteY3" fmla="*/ 5438044 h 5438044"/>
                <a:gd name="connsiteX4" fmla="*/ 649759 w 649759"/>
                <a:gd name="connsiteY4" fmla="*/ 5438044 h 5438044"/>
                <a:gd name="connsiteX5" fmla="*/ 0 w 649759"/>
                <a:gd name="connsiteY5" fmla="*/ 5438044 h 5438044"/>
                <a:gd name="connsiteX6" fmla="*/ 0 w 649759"/>
                <a:gd name="connsiteY6" fmla="*/ 5438044 h 5438044"/>
                <a:gd name="connsiteX7" fmla="*/ 0 w 649759"/>
                <a:gd name="connsiteY7" fmla="*/ 108295 h 5438044"/>
                <a:gd name="connsiteX8" fmla="*/ 108295 w 649759"/>
                <a:gd name="connsiteY8" fmla="*/ 0 h 543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9759" h="5438044">
                  <a:moveTo>
                    <a:pt x="649759" y="906359"/>
                  </a:moveTo>
                  <a:lnTo>
                    <a:pt x="649759" y="4531685"/>
                  </a:lnTo>
                  <a:cubicBezTo>
                    <a:pt x="649759" y="5032254"/>
                    <a:pt x="643966" y="5438040"/>
                    <a:pt x="636819" y="5438040"/>
                  </a:cubicBezTo>
                  <a:lnTo>
                    <a:pt x="0" y="5438040"/>
                  </a:lnTo>
                  <a:lnTo>
                    <a:pt x="0" y="543804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36819" y="4"/>
                  </a:lnTo>
                  <a:cubicBezTo>
                    <a:pt x="643966" y="4"/>
                    <a:pt x="649759" y="405790"/>
                    <a:pt x="649759" y="906359"/>
                  </a:cubicBez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2914032"/>
                <a:satOff val="-9122"/>
                <a:lumOff val="604"/>
                <a:alphaOff val="0"/>
              </a:schemeClr>
            </a:lnRef>
            <a:fillRef idx="1">
              <a:schemeClr val="accent5">
                <a:tint val="40000"/>
                <a:alpha val="90000"/>
                <a:hueOff val="2914032"/>
                <a:satOff val="-9122"/>
                <a:lumOff val="604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2914032"/>
                <a:satOff val="-9122"/>
                <a:lumOff val="60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1" tIns="155544" rIns="67719" bIns="155545" numCol="1" spcCol="1270" anchor="ctr" anchorCtr="0">
              <a:noAutofit/>
            </a:bodyPr>
            <a:lstStyle/>
            <a:p>
              <a:pPr marL="171450" lvl="1" indent="-171450" algn="just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IE" sz="1800" kern="1200" dirty="0" smtClean="0">
                  <a:effectLst/>
                </a:rPr>
                <a:t>Logistical/financial obstacles (distance, time, cost); work/family obligations; lack of services for men</a:t>
              </a:r>
              <a:endParaRPr lang="nl-NL" sz="1800" b="0" kern="1200" dirty="0">
                <a:effectLst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55791" y="4644980"/>
              <a:ext cx="2738388" cy="812199"/>
            </a:xfrm>
            <a:custGeom>
              <a:avLst/>
              <a:gdLst>
                <a:gd name="connsiteX0" fmla="*/ 0 w 2738388"/>
                <a:gd name="connsiteY0" fmla="*/ 135369 h 812199"/>
                <a:gd name="connsiteX1" fmla="*/ 135369 w 2738388"/>
                <a:gd name="connsiteY1" fmla="*/ 0 h 812199"/>
                <a:gd name="connsiteX2" fmla="*/ 2603019 w 2738388"/>
                <a:gd name="connsiteY2" fmla="*/ 0 h 812199"/>
                <a:gd name="connsiteX3" fmla="*/ 2738388 w 2738388"/>
                <a:gd name="connsiteY3" fmla="*/ 135369 h 812199"/>
                <a:gd name="connsiteX4" fmla="*/ 2738388 w 2738388"/>
                <a:gd name="connsiteY4" fmla="*/ 676830 h 812199"/>
                <a:gd name="connsiteX5" fmla="*/ 2603019 w 2738388"/>
                <a:gd name="connsiteY5" fmla="*/ 812199 h 812199"/>
                <a:gd name="connsiteX6" fmla="*/ 135369 w 2738388"/>
                <a:gd name="connsiteY6" fmla="*/ 812199 h 812199"/>
                <a:gd name="connsiteX7" fmla="*/ 0 w 2738388"/>
                <a:gd name="connsiteY7" fmla="*/ 676830 h 812199"/>
                <a:gd name="connsiteX8" fmla="*/ 0 w 2738388"/>
                <a:gd name="connsiteY8" fmla="*/ 135369 h 812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38388" h="812199">
                  <a:moveTo>
                    <a:pt x="0" y="135369"/>
                  </a:moveTo>
                  <a:cubicBezTo>
                    <a:pt x="0" y="60607"/>
                    <a:pt x="60607" y="0"/>
                    <a:pt x="135369" y="0"/>
                  </a:cubicBezTo>
                  <a:lnTo>
                    <a:pt x="2603019" y="0"/>
                  </a:lnTo>
                  <a:cubicBezTo>
                    <a:pt x="2677781" y="0"/>
                    <a:pt x="2738388" y="60607"/>
                    <a:pt x="2738388" y="135369"/>
                  </a:cubicBezTo>
                  <a:lnTo>
                    <a:pt x="2738388" y="676830"/>
                  </a:lnTo>
                  <a:cubicBezTo>
                    <a:pt x="2738388" y="751592"/>
                    <a:pt x="2677781" y="812199"/>
                    <a:pt x="2603019" y="812199"/>
                  </a:cubicBezTo>
                  <a:lnTo>
                    <a:pt x="135369" y="812199"/>
                  </a:lnTo>
                  <a:cubicBezTo>
                    <a:pt x="60607" y="812199"/>
                    <a:pt x="0" y="751592"/>
                    <a:pt x="0" y="676830"/>
                  </a:cubicBezTo>
                  <a:lnTo>
                    <a:pt x="0" y="135369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5">
                    <a:hueOff val="3005349"/>
                    <a:satOff val="-13190"/>
                    <a:lumOff val="3921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005349"/>
                <a:satOff val="-13190"/>
                <a:lumOff val="3921"/>
                <a:alphaOff val="0"/>
              </a:schemeClr>
            </a:fillRef>
            <a:effectRef idx="3">
              <a:schemeClr val="accent5">
                <a:hueOff val="3005349"/>
                <a:satOff val="-13190"/>
                <a:lumOff val="39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088" tIns="85368" rIns="131088" bIns="8536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Practical</a:t>
              </a:r>
              <a:r>
                <a:rPr lang="en-IE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limitations</a:t>
              </a:r>
              <a:endParaRPr lang="nl-NL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3294179" y="5577110"/>
              <a:ext cx="5438045" cy="649760"/>
            </a:xfrm>
            <a:custGeom>
              <a:avLst/>
              <a:gdLst>
                <a:gd name="connsiteX0" fmla="*/ 108295 w 649759"/>
                <a:gd name="connsiteY0" fmla="*/ 0 h 5438044"/>
                <a:gd name="connsiteX1" fmla="*/ 541464 w 649759"/>
                <a:gd name="connsiteY1" fmla="*/ 0 h 5438044"/>
                <a:gd name="connsiteX2" fmla="*/ 649759 w 649759"/>
                <a:gd name="connsiteY2" fmla="*/ 108295 h 5438044"/>
                <a:gd name="connsiteX3" fmla="*/ 649759 w 649759"/>
                <a:gd name="connsiteY3" fmla="*/ 5438044 h 5438044"/>
                <a:gd name="connsiteX4" fmla="*/ 649759 w 649759"/>
                <a:gd name="connsiteY4" fmla="*/ 5438044 h 5438044"/>
                <a:gd name="connsiteX5" fmla="*/ 0 w 649759"/>
                <a:gd name="connsiteY5" fmla="*/ 5438044 h 5438044"/>
                <a:gd name="connsiteX6" fmla="*/ 0 w 649759"/>
                <a:gd name="connsiteY6" fmla="*/ 5438044 h 5438044"/>
                <a:gd name="connsiteX7" fmla="*/ 0 w 649759"/>
                <a:gd name="connsiteY7" fmla="*/ 108295 h 5438044"/>
                <a:gd name="connsiteX8" fmla="*/ 108295 w 649759"/>
                <a:gd name="connsiteY8" fmla="*/ 0 h 543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9759" h="5438044">
                  <a:moveTo>
                    <a:pt x="649759" y="906359"/>
                  </a:moveTo>
                  <a:lnTo>
                    <a:pt x="649759" y="4531685"/>
                  </a:lnTo>
                  <a:cubicBezTo>
                    <a:pt x="649759" y="5032254"/>
                    <a:pt x="643966" y="5438040"/>
                    <a:pt x="636819" y="5438040"/>
                  </a:cubicBezTo>
                  <a:lnTo>
                    <a:pt x="0" y="5438040"/>
                  </a:lnTo>
                  <a:lnTo>
                    <a:pt x="0" y="5438040"/>
                  </a:lnTo>
                  <a:lnTo>
                    <a:pt x="0" y="4"/>
                  </a:lnTo>
                  <a:lnTo>
                    <a:pt x="0" y="4"/>
                  </a:lnTo>
                  <a:lnTo>
                    <a:pt x="636819" y="4"/>
                  </a:lnTo>
                  <a:cubicBezTo>
                    <a:pt x="643966" y="4"/>
                    <a:pt x="649759" y="405790"/>
                    <a:pt x="649759" y="906359"/>
                  </a:cubicBez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5828064"/>
                <a:satOff val="-18244"/>
                <a:lumOff val="1209"/>
                <a:alphaOff val="0"/>
              </a:schemeClr>
            </a:lnRef>
            <a:fillRef idx="1">
              <a:schemeClr val="accent5">
                <a:tint val="40000"/>
                <a:alpha val="90000"/>
                <a:hueOff val="5828064"/>
                <a:satOff val="-18244"/>
                <a:lumOff val="1209"/>
                <a:alphaOff val="0"/>
              </a:schemeClr>
            </a:fillRef>
            <a:effectRef idx="2">
              <a:schemeClr val="accent5">
                <a:tint val="40000"/>
                <a:alpha val="90000"/>
                <a:hueOff val="5828064"/>
                <a:satOff val="-18244"/>
                <a:lumOff val="120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8001" tIns="155544" rIns="67719" bIns="155545" numCol="1" spcCol="1270" anchor="ctr" anchorCtr="0">
              <a:noAutofit/>
            </a:bodyPr>
            <a:lstStyle/>
            <a:p>
              <a:pPr marL="171450" lvl="1" indent="-171450" algn="just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IE" sz="1800" kern="1200" dirty="0" smtClean="0">
                  <a:effectLst/>
                </a:rPr>
                <a:t>Discriminatory attitudes; local cultural beliefs; damaging stereotypes, bias or prejudices</a:t>
              </a:r>
              <a:endParaRPr lang="nl-NL" sz="2000" kern="1200" dirty="0">
                <a:effectLst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55791" y="5495889"/>
              <a:ext cx="2738388" cy="812199"/>
            </a:xfrm>
            <a:custGeom>
              <a:avLst/>
              <a:gdLst>
                <a:gd name="connsiteX0" fmla="*/ 0 w 2738388"/>
                <a:gd name="connsiteY0" fmla="*/ 135369 h 812199"/>
                <a:gd name="connsiteX1" fmla="*/ 135369 w 2738388"/>
                <a:gd name="connsiteY1" fmla="*/ 0 h 812199"/>
                <a:gd name="connsiteX2" fmla="*/ 2603019 w 2738388"/>
                <a:gd name="connsiteY2" fmla="*/ 0 h 812199"/>
                <a:gd name="connsiteX3" fmla="*/ 2738388 w 2738388"/>
                <a:gd name="connsiteY3" fmla="*/ 135369 h 812199"/>
                <a:gd name="connsiteX4" fmla="*/ 2738388 w 2738388"/>
                <a:gd name="connsiteY4" fmla="*/ 676830 h 812199"/>
                <a:gd name="connsiteX5" fmla="*/ 2603019 w 2738388"/>
                <a:gd name="connsiteY5" fmla="*/ 812199 h 812199"/>
                <a:gd name="connsiteX6" fmla="*/ 135369 w 2738388"/>
                <a:gd name="connsiteY6" fmla="*/ 812199 h 812199"/>
                <a:gd name="connsiteX7" fmla="*/ 0 w 2738388"/>
                <a:gd name="connsiteY7" fmla="*/ 676830 h 812199"/>
                <a:gd name="connsiteX8" fmla="*/ 0 w 2738388"/>
                <a:gd name="connsiteY8" fmla="*/ 135369 h 812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38388" h="812199">
                  <a:moveTo>
                    <a:pt x="0" y="135369"/>
                  </a:moveTo>
                  <a:cubicBezTo>
                    <a:pt x="0" y="60607"/>
                    <a:pt x="60607" y="0"/>
                    <a:pt x="135369" y="0"/>
                  </a:cubicBezTo>
                  <a:lnTo>
                    <a:pt x="2603019" y="0"/>
                  </a:lnTo>
                  <a:cubicBezTo>
                    <a:pt x="2677781" y="0"/>
                    <a:pt x="2738388" y="60607"/>
                    <a:pt x="2738388" y="135369"/>
                  </a:cubicBezTo>
                  <a:lnTo>
                    <a:pt x="2738388" y="676830"/>
                  </a:lnTo>
                  <a:cubicBezTo>
                    <a:pt x="2738388" y="751592"/>
                    <a:pt x="2677781" y="812199"/>
                    <a:pt x="2603019" y="812199"/>
                  </a:cubicBezTo>
                  <a:lnTo>
                    <a:pt x="135369" y="812199"/>
                  </a:lnTo>
                  <a:cubicBezTo>
                    <a:pt x="60607" y="812199"/>
                    <a:pt x="0" y="751592"/>
                    <a:pt x="0" y="676830"/>
                  </a:cubicBezTo>
                  <a:lnTo>
                    <a:pt x="0" y="135369"/>
                  </a:lnTo>
                  <a:close/>
                </a:path>
              </a:pathLst>
            </a:custGeom>
            <a:gradFill rotWithShape="0">
              <a:gsLst>
                <a:gs pos="0">
                  <a:srgbClr val="815D7F"/>
                </a:gs>
                <a:gs pos="100000">
                  <a:srgbClr val="292E5D"/>
                </a:gs>
                <a:gs pos="100000">
                  <a:schemeClr val="accent5">
                    <a:hueOff val="6010699"/>
                    <a:satOff val="-26380"/>
                    <a:lumOff val="784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8708" tIns="89178" rIns="138708" bIns="89178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>
                  <a:effectLst/>
                </a:rPr>
                <a:t>Social limitations</a:t>
              </a:r>
              <a:endParaRPr lang="nl-NL" sz="2200" b="1" kern="1200" dirty="0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337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7504" y="1844824"/>
            <a:ext cx="8928992" cy="1584176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800" b="1" u="sng" cap="small" dirty="0" smtClean="0"/>
              <a:t>Establishing standard procedures for referrals</a:t>
            </a:r>
          </a:p>
          <a:p>
            <a:pPr marL="18288" indent="0" algn="ctr">
              <a:buNone/>
            </a:pPr>
            <a:endParaRPr lang="en-IE" sz="1050" dirty="0"/>
          </a:p>
          <a:p>
            <a:pPr algn="ctr"/>
            <a:r>
              <a:rPr lang="en-IE" dirty="0" smtClean="0"/>
              <a:t>Develop a standard operating procedure for referrals that takes the following factors into account: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53948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Referrals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48-49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 5 – Identifying Survivors and Other Witnesses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5 – Referral Systems for Survivors/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88000" y="3436783"/>
            <a:ext cx="8568952" cy="2969473"/>
            <a:chOff x="180107" y="2478461"/>
            <a:chExt cx="8820847" cy="2561785"/>
          </a:xfrm>
        </p:grpSpPr>
        <p:sp>
          <p:nvSpPr>
            <p:cNvPr id="19" name="Freeform 18"/>
            <p:cNvSpPr/>
            <p:nvPr/>
          </p:nvSpPr>
          <p:spPr>
            <a:xfrm>
              <a:off x="180107" y="2478461"/>
              <a:ext cx="2415143" cy="1335470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51908" rIns="180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Who to refer – survivors, witnesses, family members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368328" y="2545438"/>
              <a:ext cx="2415143" cy="1335470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  <a:gs pos="100000">
                  <a:schemeClr val="accent5">
                    <a:hueOff val="858671"/>
                    <a:satOff val="-3769"/>
                    <a:lumOff val="112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858671"/>
                <a:satOff val="-3769"/>
                <a:lumOff val="1120"/>
                <a:alphaOff val="0"/>
              </a:schemeClr>
            </a:fillRef>
            <a:effectRef idx="3">
              <a:schemeClr val="accent5">
                <a:hueOff val="858671"/>
                <a:satOff val="-3769"/>
                <a:lumOff val="11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6000" tIns="251908" rIns="216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How, why and when to make a referral – stages of process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6585811" y="2478461"/>
              <a:ext cx="2415143" cy="1335470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  <a:gradFill>
              <a:gsLst>
                <a:gs pos="0">
                  <a:srgbClr val="7A76A2"/>
                </a:gs>
                <a:gs pos="100000">
                  <a:schemeClr val="accent5">
                    <a:hueOff val="1717343"/>
                    <a:satOff val="-7537"/>
                    <a:lumOff val="2241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5">
                    <a:hueOff val="1717343"/>
                    <a:satOff val="-7537"/>
                    <a:lumOff val="2241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717343"/>
                <a:satOff val="-7537"/>
                <a:lumOff val="2241"/>
                <a:alphaOff val="0"/>
              </a:schemeClr>
            </a:fillRef>
            <a:effectRef idx="3">
              <a:schemeClr val="accent5">
                <a:hueOff val="1717343"/>
                <a:satOff val="-7537"/>
                <a:lumOff val="224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000" tIns="288000" rIns="216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Practical and logistical support – transport, types of services</a:t>
              </a:r>
              <a:endParaRPr lang="nl-NL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1729734" y="3704775"/>
              <a:ext cx="2415143" cy="1335470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  <a:gradFill>
              <a:gsLst>
                <a:gs pos="0">
                  <a:srgbClr val="6F6A9A">
                    <a:lumMod val="93000"/>
                    <a:alpha val="91000"/>
                  </a:srgbClr>
                </a:gs>
                <a:gs pos="100000">
                  <a:schemeClr val="accent5">
                    <a:hueOff val="3434685"/>
                    <a:satOff val="-15074"/>
                    <a:alphaOff val="0"/>
                    <a:shade val="48000"/>
                    <a:satMod val="180000"/>
                    <a:lumMod val="80000"/>
                  </a:schemeClr>
                </a:gs>
                <a:gs pos="100000">
                  <a:schemeClr val="accent5">
                    <a:hueOff val="3434685"/>
                    <a:satOff val="-15074"/>
                    <a:lumOff val="4482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434685"/>
                <a:satOff val="-15074"/>
                <a:lumOff val="4482"/>
                <a:alphaOff val="0"/>
              </a:schemeClr>
            </a:fillRef>
            <a:effectRef idx="3">
              <a:schemeClr val="accent5">
                <a:hueOff val="3434685"/>
                <a:satOff val="-15074"/>
                <a:lumOff val="44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51908" rIns="180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Explaining available options and limitations to survivor/witness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5157554" y="3704776"/>
              <a:ext cx="2415143" cy="1335470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  <a:gradFill>
              <a:gsLst>
                <a:gs pos="0">
                  <a:srgbClr val="806476"/>
                </a:gs>
                <a:gs pos="100000">
                  <a:srgbClr val="573F65"/>
                </a:gs>
                <a:gs pos="100000">
                  <a:schemeClr val="accent5">
                    <a:hueOff val="6010699"/>
                    <a:satOff val="-26380"/>
                    <a:lumOff val="784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51908" rIns="180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Making referrals regardless of information provided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337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1512168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800" b="1" u="sng" cap="small" dirty="0" smtClean="0"/>
              <a:t>Special considerations for referring children</a:t>
            </a:r>
          </a:p>
          <a:p>
            <a:pPr marL="18288" indent="0" algn="ctr">
              <a:buNone/>
            </a:pPr>
            <a:endParaRPr lang="en-IE" sz="1050" dirty="0"/>
          </a:p>
          <a:p>
            <a:pPr algn="ctr"/>
            <a:r>
              <a:rPr lang="en-IE" dirty="0" smtClean="0"/>
              <a:t>When you are referring children who are survivors or witnesses of sexual violence, you must consider their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long-term needs</a:t>
            </a:r>
            <a:r>
              <a:rPr lang="en-IE" dirty="0" smtClean="0"/>
              <a:t>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53948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Referrals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 48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 – Multi-Sectoral Responses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5 – Referral Systems for Survivors/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82336" y="3429000"/>
            <a:ext cx="8682153" cy="2808312"/>
            <a:chOff x="640835" y="2420888"/>
            <a:chExt cx="8248045" cy="3666735"/>
          </a:xfrm>
        </p:grpSpPr>
        <p:sp>
          <p:nvSpPr>
            <p:cNvPr id="13" name="Freeform 12"/>
            <p:cNvSpPr/>
            <p:nvPr/>
          </p:nvSpPr>
          <p:spPr>
            <a:xfrm>
              <a:off x="651341" y="3356992"/>
              <a:ext cx="8208912" cy="858423"/>
            </a:xfrm>
            <a:custGeom>
              <a:avLst/>
              <a:gdLst>
                <a:gd name="connsiteX0" fmla="*/ 0 w 8208912"/>
                <a:gd name="connsiteY0" fmla="*/ 143073 h 858423"/>
                <a:gd name="connsiteX1" fmla="*/ 143073 w 8208912"/>
                <a:gd name="connsiteY1" fmla="*/ 0 h 858423"/>
                <a:gd name="connsiteX2" fmla="*/ 8065839 w 8208912"/>
                <a:gd name="connsiteY2" fmla="*/ 0 h 858423"/>
                <a:gd name="connsiteX3" fmla="*/ 8208912 w 8208912"/>
                <a:gd name="connsiteY3" fmla="*/ 143073 h 858423"/>
                <a:gd name="connsiteX4" fmla="*/ 8208912 w 8208912"/>
                <a:gd name="connsiteY4" fmla="*/ 715350 h 858423"/>
                <a:gd name="connsiteX5" fmla="*/ 8065839 w 8208912"/>
                <a:gd name="connsiteY5" fmla="*/ 858423 h 858423"/>
                <a:gd name="connsiteX6" fmla="*/ 143073 w 8208912"/>
                <a:gd name="connsiteY6" fmla="*/ 858423 h 858423"/>
                <a:gd name="connsiteX7" fmla="*/ 0 w 8208912"/>
                <a:gd name="connsiteY7" fmla="*/ 715350 h 858423"/>
                <a:gd name="connsiteX8" fmla="*/ 0 w 8208912"/>
                <a:gd name="connsiteY8" fmla="*/ 143073 h 85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08912" h="858423">
                  <a:moveTo>
                    <a:pt x="0" y="143073"/>
                  </a:moveTo>
                  <a:cubicBezTo>
                    <a:pt x="0" y="64056"/>
                    <a:pt x="64056" y="0"/>
                    <a:pt x="143073" y="0"/>
                  </a:cubicBezTo>
                  <a:lnTo>
                    <a:pt x="8065839" y="0"/>
                  </a:lnTo>
                  <a:cubicBezTo>
                    <a:pt x="8144856" y="0"/>
                    <a:pt x="8208912" y="64056"/>
                    <a:pt x="8208912" y="143073"/>
                  </a:cubicBezTo>
                  <a:lnTo>
                    <a:pt x="8208912" y="715350"/>
                  </a:lnTo>
                  <a:cubicBezTo>
                    <a:pt x="8208912" y="794367"/>
                    <a:pt x="8144856" y="858423"/>
                    <a:pt x="8065839" y="858423"/>
                  </a:cubicBezTo>
                  <a:lnTo>
                    <a:pt x="143073" y="858423"/>
                  </a:lnTo>
                  <a:cubicBezTo>
                    <a:pt x="64056" y="858423"/>
                    <a:pt x="0" y="794367"/>
                    <a:pt x="0" y="715350"/>
                  </a:cubicBezTo>
                  <a:lnTo>
                    <a:pt x="0" y="14307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05" tIns="41905" rIns="41905" bIns="4190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u="sng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Psychological needs</a:t>
              </a:r>
              <a:r>
                <a:rPr lang="en-IE" sz="200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– post-traumatic stress, trust, emotional problems</a:t>
              </a:r>
              <a:endParaRPr lang="nl-NL" sz="2000" u="none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40835" y="2420888"/>
              <a:ext cx="8208912" cy="858423"/>
            </a:xfrm>
            <a:custGeom>
              <a:avLst/>
              <a:gdLst>
                <a:gd name="connsiteX0" fmla="*/ 0 w 8208912"/>
                <a:gd name="connsiteY0" fmla="*/ 143073 h 858423"/>
                <a:gd name="connsiteX1" fmla="*/ 143073 w 8208912"/>
                <a:gd name="connsiteY1" fmla="*/ 0 h 858423"/>
                <a:gd name="connsiteX2" fmla="*/ 8065839 w 8208912"/>
                <a:gd name="connsiteY2" fmla="*/ 0 h 858423"/>
                <a:gd name="connsiteX3" fmla="*/ 8208912 w 8208912"/>
                <a:gd name="connsiteY3" fmla="*/ 143073 h 858423"/>
                <a:gd name="connsiteX4" fmla="*/ 8208912 w 8208912"/>
                <a:gd name="connsiteY4" fmla="*/ 715350 h 858423"/>
                <a:gd name="connsiteX5" fmla="*/ 8065839 w 8208912"/>
                <a:gd name="connsiteY5" fmla="*/ 858423 h 858423"/>
                <a:gd name="connsiteX6" fmla="*/ 143073 w 8208912"/>
                <a:gd name="connsiteY6" fmla="*/ 858423 h 858423"/>
                <a:gd name="connsiteX7" fmla="*/ 0 w 8208912"/>
                <a:gd name="connsiteY7" fmla="*/ 715350 h 858423"/>
                <a:gd name="connsiteX8" fmla="*/ 0 w 8208912"/>
                <a:gd name="connsiteY8" fmla="*/ 143073 h 85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08912" h="858423">
                  <a:moveTo>
                    <a:pt x="0" y="143073"/>
                  </a:moveTo>
                  <a:cubicBezTo>
                    <a:pt x="0" y="64056"/>
                    <a:pt x="64056" y="0"/>
                    <a:pt x="143073" y="0"/>
                  </a:cubicBezTo>
                  <a:lnTo>
                    <a:pt x="8065839" y="0"/>
                  </a:lnTo>
                  <a:cubicBezTo>
                    <a:pt x="8144856" y="0"/>
                    <a:pt x="8208912" y="64056"/>
                    <a:pt x="8208912" y="143073"/>
                  </a:cubicBezTo>
                  <a:lnTo>
                    <a:pt x="8208912" y="715350"/>
                  </a:lnTo>
                  <a:cubicBezTo>
                    <a:pt x="8208912" y="794367"/>
                    <a:pt x="8144856" y="858423"/>
                    <a:pt x="8065839" y="858423"/>
                  </a:cubicBezTo>
                  <a:lnTo>
                    <a:pt x="143073" y="858423"/>
                  </a:lnTo>
                  <a:cubicBezTo>
                    <a:pt x="64056" y="858423"/>
                    <a:pt x="0" y="794367"/>
                    <a:pt x="0" y="715350"/>
                  </a:cubicBezTo>
                  <a:lnTo>
                    <a:pt x="0" y="14307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05" tIns="41905" rIns="41905" bIns="4190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u="sng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Physical needs</a:t>
              </a:r>
              <a:r>
                <a:rPr lang="en-IE" sz="200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– ongoing medical treatment, long-term health issues</a:t>
              </a:r>
              <a:endParaRPr lang="nl-NL" sz="2000" u="none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79968" y="4293096"/>
              <a:ext cx="8208912" cy="858423"/>
            </a:xfrm>
            <a:custGeom>
              <a:avLst/>
              <a:gdLst>
                <a:gd name="connsiteX0" fmla="*/ 0 w 8208912"/>
                <a:gd name="connsiteY0" fmla="*/ 143073 h 858423"/>
                <a:gd name="connsiteX1" fmla="*/ 143073 w 8208912"/>
                <a:gd name="connsiteY1" fmla="*/ 0 h 858423"/>
                <a:gd name="connsiteX2" fmla="*/ 8065839 w 8208912"/>
                <a:gd name="connsiteY2" fmla="*/ 0 h 858423"/>
                <a:gd name="connsiteX3" fmla="*/ 8208912 w 8208912"/>
                <a:gd name="connsiteY3" fmla="*/ 143073 h 858423"/>
                <a:gd name="connsiteX4" fmla="*/ 8208912 w 8208912"/>
                <a:gd name="connsiteY4" fmla="*/ 715350 h 858423"/>
                <a:gd name="connsiteX5" fmla="*/ 8065839 w 8208912"/>
                <a:gd name="connsiteY5" fmla="*/ 858423 h 858423"/>
                <a:gd name="connsiteX6" fmla="*/ 143073 w 8208912"/>
                <a:gd name="connsiteY6" fmla="*/ 858423 h 858423"/>
                <a:gd name="connsiteX7" fmla="*/ 0 w 8208912"/>
                <a:gd name="connsiteY7" fmla="*/ 715350 h 858423"/>
                <a:gd name="connsiteX8" fmla="*/ 0 w 8208912"/>
                <a:gd name="connsiteY8" fmla="*/ 143073 h 85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08912" h="858423">
                  <a:moveTo>
                    <a:pt x="0" y="143073"/>
                  </a:moveTo>
                  <a:cubicBezTo>
                    <a:pt x="0" y="64056"/>
                    <a:pt x="64056" y="0"/>
                    <a:pt x="143073" y="0"/>
                  </a:cubicBezTo>
                  <a:lnTo>
                    <a:pt x="8065839" y="0"/>
                  </a:lnTo>
                  <a:cubicBezTo>
                    <a:pt x="8144856" y="0"/>
                    <a:pt x="8208912" y="64056"/>
                    <a:pt x="8208912" y="143073"/>
                  </a:cubicBezTo>
                  <a:lnTo>
                    <a:pt x="8208912" y="715350"/>
                  </a:lnTo>
                  <a:cubicBezTo>
                    <a:pt x="8208912" y="794367"/>
                    <a:pt x="8144856" y="858423"/>
                    <a:pt x="8065839" y="858423"/>
                  </a:cubicBezTo>
                  <a:lnTo>
                    <a:pt x="143073" y="858423"/>
                  </a:lnTo>
                  <a:cubicBezTo>
                    <a:pt x="64056" y="858423"/>
                    <a:pt x="0" y="794367"/>
                    <a:pt x="0" y="715350"/>
                  </a:cubicBezTo>
                  <a:lnTo>
                    <a:pt x="0" y="14307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05" tIns="41905" rIns="41905" bIns="4190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u="sng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Social needs</a:t>
              </a:r>
              <a:r>
                <a:rPr lang="en-IE" sz="200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– reintegrating to school/community, forming relationships</a:t>
              </a:r>
              <a:endParaRPr lang="nl-NL" sz="2000" u="none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79967" y="5229200"/>
              <a:ext cx="8208912" cy="858423"/>
            </a:xfrm>
            <a:custGeom>
              <a:avLst/>
              <a:gdLst>
                <a:gd name="connsiteX0" fmla="*/ 0 w 8208912"/>
                <a:gd name="connsiteY0" fmla="*/ 143073 h 858423"/>
                <a:gd name="connsiteX1" fmla="*/ 143073 w 8208912"/>
                <a:gd name="connsiteY1" fmla="*/ 0 h 858423"/>
                <a:gd name="connsiteX2" fmla="*/ 8065839 w 8208912"/>
                <a:gd name="connsiteY2" fmla="*/ 0 h 858423"/>
                <a:gd name="connsiteX3" fmla="*/ 8208912 w 8208912"/>
                <a:gd name="connsiteY3" fmla="*/ 143073 h 858423"/>
                <a:gd name="connsiteX4" fmla="*/ 8208912 w 8208912"/>
                <a:gd name="connsiteY4" fmla="*/ 715350 h 858423"/>
                <a:gd name="connsiteX5" fmla="*/ 8065839 w 8208912"/>
                <a:gd name="connsiteY5" fmla="*/ 858423 h 858423"/>
                <a:gd name="connsiteX6" fmla="*/ 143073 w 8208912"/>
                <a:gd name="connsiteY6" fmla="*/ 858423 h 858423"/>
                <a:gd name="connsiteX7" fmla="*/ 0 w 8208912"/>
                <a:gd name="connsiteY7" fmla="*/ 715350 h 858423"/>
                <a:gd name="connsiteX8" fmla="*/ 0 w 8208912"/>
                <a:gd name="connsiteY8" fmla="*/ 143073 h 858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08912" h="858423">
                  <a:moveTo>
                    <a:pt x="0" y="143073"/>
                  </a:moveTo>
                  <a:cubicBezTo>
                    <a:pt x="0" y="64056"/>
                    <a:pt x="64056" y="0"/>
                    <a:pt x="143073" y="0"/>
                  </a:cubicBezTo>
                  <a:lnTo>
                    <a:pt x="8065839" y="0"/>
                  </a:lnTo>
                  <a:cubicBezTo>
                    <a:pt x="8144856" y="0"/>
                    <a:pt x="8208912" y="64056"/>
                    <a:pt x="8208912" y="143073"/>
                  </a:cubicBezTo>
                  <a:lnTo>
                    <a:pt x="8208912" y="715350"/>
                  </a:lnTo>
                  <a:cubicBezTo>
                    <a:pt x="8208912" y="794367"/>
                    <a:pt x="8144856" y="858423"/>
                    <a:pt x="8065839" y="858423"/>
                  </a:cubicBezTo>
                  <a:lnTo>
                    <a:pt x="143073" y="858423"/>
                  </a:lnTo>
                  <a:cubicBezTo>
                    <a:pt x="64056" y="858423"/>
                    <a:pt x="0" y="794367"/>
                    <a:pt x="0" y="715350"/>
                  </a:cubicBezTo>
                  <a:lnTo>
                    <a:pt x="0" y="143073"/>
                  </a:lnTo>
                  <a:close/>
                </a:path>
              </a:pathLst>
            </a:custGeom>
            <a:gradFill rotWithShape="0">
              <a:gsLst>
                <a:gs pos="0">
                  <a:srgbClr val="6F6A9A"/>
                </a:gs>
                <a:gs pos="100000">
                  <a:srgbClr val="292E5D"/>
                </a:gs>
                <a:gs pos="100000">
                  <a:schemeClr val="accent6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1905" tIns="41905" rIns="41905" bIns="4190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1" u="sng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Care/housing needs</a:t>
              </a:r>
              <a:r>
                <a:rPr lang="en-IE" sz="2000" u="none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– loss of home, parent/guardian figures, security</a:t>
              </a:r>
              <a:endParaRPr lang="nl-NL" sz="2000" u="none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5874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464496"/>
          </a:xfrm>
        </p:spPr>
        <p:txBody>
          <a:bodyPr>
            <a:normAutofit fontScale="92500" lnSpcReduction="10000"/>
          </a:bodyPr>
          <a:lstStyle/>
          <a:p>
            <a:pPr marL="18288" indent="0">
              <a:buNone/>
            </a:pPr>
            <a:endParaRPr lang="en-IE" dirty="0" smtClean="0"/>
          </a:p>
          <a:p>
            <a:pPr algn="ctr"/>
            <a:r>
              <a:rPr lang="en-IE" sz="2400" dirty="0" smtClean="0"/>
              <a:t>Testimony/statements from survivors or other witnesses are often a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vital source of information</a:t>
            </a:r>
            <a:r>
              <a:rPr lang="en-IE" sz="2400" dirty="0" smtClean="0"/>
              <a:t> about sexual violence</a:t>
            </a:r>
          </a:p>
          <a:p>
            <a:pPr marL="18288" indent="0" algn="ctr">
              <a:buNone/>
            </a:pPr>
            <a:endParaRPr lang="en-IE" sz="2400" dirty="0"/>
          </a:p>
          <a:p>
            <a:pPr algn="ctr"/>
            <a:r>
              <a:rPr lang="en-IE" sz="2400" dirty="0" smtClean="0"/>
              <a:t>Those investigating sexual violence may need to collect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testimony</a:t>
            </a:r>
            <a:r>
              <a:rPr lang="en-IE" sz="2400" dirty="0" smtClean="0"/>
              <a:t>, usually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formal sworn accounts</a:t>
            </a:r>
            <a:r>
              <a:rPr lang="en-IE" sz="2400" dirty="0" smtClean="0"/>
              <a:t> made under oath or in a courtroom, which should comply with certain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legal formalities</a:t>
            </a:r>
          </a:p>
          <a:p>
            <a:pPr algn="ctr"/>
            <a:endParaRPr lang="en-IE" sz="2400" dirty="0"/>
          </a:p>
          <a:p>
            <a:pPr algn="ctr"/>
            <a:r>
              <a:rPr lang="en-IE" sz="2400" dirty="0" smtClean="0"/>
              <a:t>Those documenting sexual violence may choose to collect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statements</a:t>
            </a:r>
            <a:r>
              <a:rPr lang="en-IE" sz="2400" dirty="0" smtClean="0"/>
              <a:t>, usually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detailed first-hand reports</a:t>
            </a:r>
            <a:r>
              <a:rPr lang="en-IE" sz="2400" dirty="0" smtClean="0"/>
              <a:t> signed or attested by the witness, which should comply with </a:t>
            </a:r>
            <a:r>
              <a:rPr lang="en-IE" sz="2400" b="1" dirty="0" smtClean="0">
                <a:solidFill>
                  <a:schemeClr val="tx2">
                    <a:lumMod val="75000"/>
                  </a:schemeClr>
                </a:solidFill>
              </a:rPr>
              <a:t>ethical/ professional standards</a:t>
            </a:r>
          </a:p>
          <a:p>
            <a:pPr marL="18288" indent="0" algn="ctr">
              <a:buNone/>
            </a:pP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648000"/>
            <a:ext cx="8136904" cy="9144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Testimony/Statements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44-45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rgbClr val="ACCBF9">
                    <a:lumMod val="75000"/>
                  </a:srgbClr>
                </a:solidFill>
              </a:rPr>
              <a:t>Module 5 – </a:t>
            </a:r>
            <a:r>
              <a:rPr lang="en-IE" sz="2000" b="1" dirty="0">
                <a:solidFill>
                  <a:srgbClr val="ACCBF9">
                    <a:lumMod val="75000"/>
                  </a:srgbClr>
                </a:solidFill>
              </a:rPr>
              <a:t>Identifying Survivors and Other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09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608512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800" b="1" u="sng" cap="small" dirty="0" smtClean="0"/>
              <a:t>Special considerations for referring children</a:t>
            </a:r>
          </a:p>
          <a:p>
            <a:pPr marL="18288" indent="0" algn="ctr">
              <a:buNone/>
            </a:pPr>
            <a:endParaRPr lang="en-IE" sz="1050" dirty="0"/>
          </a:p>
          <a:p>
            <a:pPr algn="ctr"/>
            <a:r>
              <a:rPr lang="en-IE" dirty="0" smtClean="0"/>
              <a:t>Referral services for children should ideally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age/gender specific</a:t>
            </a:r>
            <a:r>
              <a:rPr lang="en-IE" dirty="0" smtClean="0"/>
              <a:t>, provide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suitable spaces</a:t>
            </a:r>
            <a:r>
              <a:rPr lang="en-IE" dirty="0" smtClean="0"/>
              <a:t> for children/teenagers, and work with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community-based systems</a:t>
            </a:r>
            <a:r>
              <a:rPr lang="en-IE" dirty="0" smtClean="0"/>
              <a:t> like child protection committees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Be conscious of the impact on the child’s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social support network</a:t>
            </a:r>
            <a:r>
              <a:rPr lang="en-IE" dirty="0" smtClean="0"/>
              <a:t> – isolation from family, stigma/bullying from peers – and try to also provide support or referrals for their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parents or family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IE" dirty="0" smtClean="0"/>
          </a:p>
          <a:p>
            <a:pPr algn="ctr"/>
            <a:r>
              <a:rPr lang="en-IE" dirty="0" smtClean="0"/>
              <a:t>Make sure that all your referral practices prioritise 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best interests of the child</a:t>
            </a:r>
            <a:r>
              <a:rPr lang="en-IE" dirty="0" smtClean="0"/>
              <a:t>, particularly if sharing confidential information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smtClean="0">
                <a:solidFill>
                  <a:prstClr val="white">
                    <a:alpha val="60000"/>
                  </a:prstClr>
                </a:solidFill>
              </a:rPr>
              <a:t>© </a:t>
            </a:r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53948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Referrals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 48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</a:t>
            </a: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 – Multi-Sectoral Responses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5 – Referral Systems for Survivors/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59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1872208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700" b="1" u="sng" dirty="0" smtClean="0"/>
              <a:t>POTENTIAL SOURCES </a:t>
            </a:r>
          </a:p>
          <a:p>
            <a:pPr marL="18288" indent="0" algn="ctr">
              <a:buNone/>
            </a:pPr>
            <a:endParaRPr lang="en-IE" sz="1050" dirty="0" smtClean="0"/>
          </a:p>
          <a:p>
            <a:pPr marL="18288" indent="0" algn="ctr">
              <a:buNone/>
            </a:pPr>
            <a:r>
              <a:rPr lang="en-IE" dirty="0" smtClean="0"/>
              <a:t>Survivors are not the only individuals who may have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relevant evidence/ information</a:t>
            </a:r>
            <a:r>
              <a:rPr lang="en-IE" dirty="0" smtClean="0"/>
              <a:t> about sexual violence. You may also want to interview: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648000"/>
            <a:ext cx="8136904" cy="914400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Testimony/Statements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44-45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7504" y="3429000"/>
            <a:ext cx="8889958" cy="2884086"/>
            <a:chOff x="107504" y="3429000"/>
            <a:chExt cx="8889958" cy="2884086"/>
          </a:xfrm>
          <a:gradFill>
            <a:gsLst>
              <a:gs pos="0">
                <a:srgbClr val="6F6A9A"/>
              </a:gs>
              <a:gs pos="100000">
                <a:srgbClr val="573F65"/>
              </a:gs>
              <a:gs pos="100000">
                <a:srgbClr val="3A4182"/>
              </a:gs>
            </a:gsLst>
            <a:lin ang="4140000" scaled="1"/>
          </a:gradFill>
        </p:grpSpPr>
        <p:sp>
          <p:nvSpPr>
            <p:cNvPr id="8" name="Freeform 7"/>
            <p:cNvSpPr/>
            <p:nvPr/>
          </p:nvSpPr>
          <p:spPr>
            <a:xfrm>
              <a:off x="107504" y="3429000"/>
              <a:ext cx="2067431" cy="1331116"/>
            </a:xfrm>
            <a:custGeom>
              <a:avLst/>
              <a:gdLst>
                <a:gd name="connsiteX0" fmla="*/ 0 w 1999861"/>
                <a:gd name="connsiteY0" fmla="*/ 599959 h 1199917"/>
                <a:gd name="connsiteX1" fmla="*/ 299979 w 1999861"/>
                <a:gd name="connsiteY1" fmla="*/ 0 h 1199917"/>
                <a:gd name="connsiteX2" fmla="*/ 1699882 w 1999861"/>
                <a:gd name="connsiteY2" fmla="*/ 0 h 1199917"/>
                <a:gd name="connsiteX3" fmla="*/ 1999861 w 1999861"/>
                <a:gd name="connsiteY3" fmla="*/ 599959 h 1199917"/>
                <a:gd name="connsiteX4" fmla="*/ 1699882 w 1999861"/>
                <a:gd name="connsiteY4" fmla="*/ 1199917 h 1199917"/>
                <a:gd name="connsiteX5" fmla="*/ 299979 w 1999861"/>
                <a:gd name="connsiteY5" fmla="*/ 1199917 h 1199917"/>
                <a:gd name="connsiteX6" fmla="*/ 0 w 1999861"/>
                <a:gd name="connsiteY6" fmla="*/ 599959 h 1199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9861" h="1199917">
                  <a:moveTo>
                    <a:pt x="0" y="599959"/>
                  </a:moveTo>
                  <a:lnTo>
                    <a:pt x="299979" y="0"/>
                  </a:lnTo>
                  <a:lnTo>
                    <a:pt x="1699882" y="0"/>
                  </a:lnTo>
                  <a:lnTo>
                    <a:pt x="1999861" y="599959"/>
                  </a:lnTo>
                  <a:lnTo>
                    <a:pt x="1699882" y="1199917"/>
                  </a:lnTo>
                  <a:lnTo>
                    <a:pt x="299979" y="1199917"/>
                  </a:lnTo>
                  <a:lnTo>
                    <a:pt x="0" y="599959"/>
                  </a:lnTo>
                  <a:close/>
                </a:path>
              </a:pathLst>
            </a:cu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6648" tIns="236189" rIns="266648" bIns="23618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Community members &amp; leaders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2381679" y="3429000"/>
              <a:ext cx="2067431" cy="1331116"/>
            </a:xfrm>
            <a:custGeom>
              <a:avLst/>
              <a:gdLst>
                <a:gd name="connsiteX0" fmla="*/ 0 w 1999861"/>
                <a:gd name="connsiteY0" fmla="*/ 599959 h 1199917"/>
                <a:gd name="connsiteX1" fmla="*/ 299979 w 1999861"/>
                <a:gd name="connsiteY1" fmla="*/ 0 h 1199917"/>
                <a:gd name="connsiteX2" fmla="*/ 1699882 w 1999861"/>
                <a:gd name="connsiteY2" fmla="*/ 0 h 1199917"/>
                <a:gd name="connsiteX3" fmla="*/ 1999861 w 1999861"/>
                <a:gd name="connsiteY3" fmla="*/ 599959 h 1199917"/>
                <a:gd name="connsiteX4" fmla="*/ 1699882 w 1999861"/>
                <a:gd name="connsiteY4" fmla="*/ 1199917 h 1199917"/>
                <a:gd name="connsiteX5" fmla="*/ 299979 w 1999861"/>
                <a:gd name="connsiteY5" fmla="*/ 1199917 h 1199917"/>
                <a:gd name="connsiteX6" fmla="*/ 0 w 1999861"/>
                <a:gd name="connsiteY6" fmla="*/ 599959 h 1199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9861" h="1199917">
                  <a:moveTo>
                    <a:pt x="0" y="599959"/>
                  </a:moveTo>
                  <a:lnTo>
                    <a:pt x="299979" y="0"/>
                  </a:lnTo>
                  <a:lnTo>
                    <a:pt x="1699882" y="0"/>
                  </a:lnTo>
                  <a:lnTo>
                    <a:pt x="1999861" y="599959"/>
                  </a:lnTo>
                  <a:lnTo>
                    <a:pt x="1699882" y="1199917"/>
                  </a:lnTo>
                  <a:lnTo>
                    <a:pt x="299979" y="1199917"/>
                  </a:lnTo>
                  <a:lnTo>
                    <a:pt x="0" y="599959"/>
                  </a:lnTo>
                  <a:close/>
                </a:path>
              </a:pathLst>
            </a:cu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88036"/>
                <a:satOff val="-1947"/>
                <a:lumOff val="4904"/>
                <a:alphaOff val="0"/>
              </a:schemeClr>
            </a:fillRef>
            <a:effectRef idx="3">
              <a:schemeClr val="accent2">
                <a:shade val="80000"/>
                <a:hueOff val="88036"/>
                <a:satOff val="-1947"/>
                <a:lumOff val="49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6648" tIns="236189" rIns="266648" bIns="23618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Medical &amp; service providers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4655856" y="3429000"/>
              <a:ext cx="2067431" cy="1331116"/>
            </a:xfrm>
            <a:custGeom>
              <a:avLst/>
              <a:gdLst>
                <a:gd name="connsiteX0" fmla="*/ 0 w 1999861"/>
                <a:gd name="connsiteY0" fmla="*/ 599959 h 1199917"/>
                <a:gd name="connsiteX1" fmla="*/ 299979 w 1999861"/>
                <a:gd name="connsiteY1" fmla="*/ 0 h 1199917"/>
                <a:gd name="connsiteX2" fmla="*/ 1699882 w 1999861"/>
                <a:gd name="connsiteY2" fmla="*/ 0 h 1199917"/>
                <a:gd name="connsiteX3" fmla="*/ 1999861 w 1999861"/>
                <a:gd name="connsiteY3" fmla="*/ 599959 h 1199917"/>
                <a:gd name="connsiteX4" fmla="*/ 1699882 w 1999861"/>
                <a:gd name="connsiteY4" fmla="*/ 1199917 h 1199917"/>
                <a:gd name="connsiteX5" fmla="*/ 299979 w 1999861"/>
                <a:gd name="connsiteY5" fmla="*/ 1199917 h 1199917"/>
                <a:gd name="connsiteX6" fmla="*/ 0 w 1999861"/>
                <a:gd name="connsiteY6" fmla="*/ 599959 h 1199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9861" h="1199917">
                  <a:moveTo>
                    <a:pt x="0" y="599959"/>
                  </a:moveTo>
                  <a:lnTo>
                    <a:pt x="299979" y="0"/>
                  </a:lnTo>
                  <a:lnTo>
                    <a:pt x="1699882" y="0"/>
                  </a:lnTo>
                  <a:lnTo>
                    <a:pt x="1999861" y="599959"/>
                  </a:lnTo>
                  <a:lnTo>
                    <a:pt x="1699882" y="1199917"/>
                  </a:lnTo>
                  <a:lnTo>
                    <a:pt x="299979" y="1199917"/>
                  </a:lnTo>
                  <a:lnTo>
                    <a:pt x="0" y="599959"/>
                  </a:lnTo>
                  <a:close/>
                </a:path>
              </a:pathLst>
            </a:cu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176073"/>
                <a:satOff val="-3895"/>
                <a:lumOff val="9808"/>
                <a:alphaOff val="0"/>
              </a:schemeClr>
            </a:fillRef>
            <a:effectRef idx="3">
              <a:schemeClr val="accent2">
                <a:shade val="80000"/>
                <a:hueOff val="176073"/>
                <a:satOff val="-3895"/>
                <a:lumOff val="98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6648" tIns="236189" rIns="266648" bIns="23618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NGO &amp;  humanitarian workers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930031" y="3429000"/>
              <a:ext cx="2067431" cy="1331116"/>
            </a:xfrm>
            <a:custGeom>
              <a:avLst/>
              <a:gdLst>
                <a:gd name="connsiteX0" fmla="*/ 0 w 1999861"/>
                <a:gd name="connsiteY0" fmla="*/ 599959 h 1199917"/>
                <a:gd name="connsiteX1" fmla="*/ 299979 w 1999861"/>
                <a:gd name="connsiteY1" fmla="*/ 0 h 1199917"/>
                <a:gd name="connsiteX2" fmla="*/ 1699882 w 1999861"/>
                <a:gd name="connsiteY2" fmla="*/ 0 h 1199917"/>
                <a:gd name="connsiteX3" fmla="*/ 1999861 w 1999861"/>
                <a:gd name="connsiteY3" fmla="*/ 599959 h 1199917"/>
                <a:gd name="connsiteX4" fmla="*/ 1699882 w 1999861"/>
                <a:gd name="connsiteY4" fmla="*/ 1199917 h 1199917"/>
                <a:gd name="connsiteX5" fmla="*/ 299979 w 1999861"/>
                <a:gd name="connsiteY5" fmla="*/ 1199917 h 1199917"/>
                <a:gd name="connsiteX6" fmla="*/ 0 w 1999861"/>
                <a:gd name="connsiteY6" fmla="*/ 599959 h 1199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9861" h="1199917">
                  <a:moveTo>
                    <a:pt x="0" y="599959"/>
                  </a:moveTo>
                  <a:lnTo>
                    <a:pt x="299979" y="0"/>
                  </a:lnTo>
                  <a:lnTo>
                    <a:pt x="1699882" y="0"/>
                  </a:lnTo>
                  <a:lnTo>
                    <a:pt x="1999861" y="599959"/>
                  </a:lnTo>
                  <a:lnTo>
                    <a:pt x="1699882" y="1199917"/>
                  </a:lnTo>
                  <a:lnTo>
                    <a:pt x="299979" y="1199917"/>
                  </a:lnTo>
                  <a:lnTo>
                    <a:pt x="0" y="599959"/>
                  </a:lnTo>
                  <a:close/>
                </a:path>
              </a:pathLst>
            </a:cu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264109"/>
                <a:satOff val="-5842"/>
                <a:lumOff val="14712"/>
                <a:alphaOff val="0"/>
              </a:schemeClr>
            </a:fillRef>
            <a:effectRef idx="3">
              <a:schemeClr val="accent2">
                <a:shade val="80000"/>
                <a:hueOff val="264109"/>
                <a:satOff val="-5842"/>
                <a:lumOff val="1471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6648" tIns="236189" rIns="266648" bIns="23618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Local victim support organisations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1244592" y="4981970"/>
              <a:ext cx="2067431" cy="1331116"/>
            </a:xfrm>
            <a:custGeom>
              <a:avLst/>
              <a:gdLst>
                <a:gd name="connsiteX0" fmla="*/ 0 w 1999861"/>
                <a:gd name="connsiteY0" fmla="*/ 599959 h 1199917"/>
                <a:gd name="connsiteX1" fmla="*/ 299979 w 1999861"/>
                <a:gd name="connsiteY1" fmla="*/ 0 h 1199917"/>
                <a:gd name="connsiteX2" fmla="*/ 1699882 w 1999861"/>
                <a:gd name="connsiteY2" fmla="*/ 0 h 1199917"/>
                <a:gd name="connsiteX3" fmla="*/ 1999861 w 1999861"/>
                <a:gd name="connsiteY3" fmla="*/ 599959 h 1199917"/>
                <a:gd name="connsiteX4" fmla="*/ 1699882 w 1999861"/>
                <a:gd name="connsiteY4" fmla="*/ 1199917 h 1199917"/>
                <a:gd name="connsiteX5" fmla="*/ 299979 w 1999861"/>
                <a:gd name="connsiteY5" fmla="*/ 1199917 h 1199917"/>
                <a:gd name="connsiteX6" fmla="*/ 0 w 1999861"/>
                <a:gd name="connsiteY6" fmla="*/ 599959 h 1199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9861" h="1199917">
                  <a:moveTo>
                    <a:pt x="0" y="599959"/>
                  </a:moveTo>
                  <a:lnTo>
                    <a:pt x="299979" y="0"/>
                  </a:lnTo>
                  <a:lnTo>
                    <a:pt x="1699882" y="0"/>
                  </a:lnTo>
                  <a:lnTo>
                    <a:pt x="1999861" y="599959"/>
                  </a:lnTo>
                  <a:lnTo>
                    <a:pt x="1699882" y="1199917"/>
                  </a:lnTo>
                  <a:lnTo>
                    <a:pt x="299979" y="1199917"/>
                  </a:lnTo>
                  <a:lnTo>
                    <a:pt x="0" y="599959"/>
                  </a:lnTo>
                  <a:close/>
                </a:path>
              </a:pathLst>
            </a:cu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352145"/>
                <a:satOff val="-7789"/>
                <a:lumOff val="19617"/>
                <a:alphaOff val="0"/>
              </a:schemeClr>
            </a:fillRef>
            <a:effectRef idx="3">
              <a:schemeClr val="accent2">
                <a:shade val="80000"/>
                <a:hueOff val="352145"/>
                <a:satOff val="-7789"/>
                <a:lumOff val="196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6648" tIns="236189" rIns="266648" bIns="23618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Insiders/ former perpetrators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3518768" y="4981970"/>
              <a:ext cx="2067431" cy="1331116"/>
            </a:xfrm>
            <a:custGeom>
              <a:avLst/>
              <a:gdLst>
                <a:gd name="connsiteX0" fmla="*/ 0 w 1999861"/>
                <a:gd name="connsiteY0" fmla="*/ 599959 h 1199917"/>
                <a:gd name="connsiteX1" fmla="*/ 299979 w 1999861"/>
                <a:gd name="connsiteY1" fmla="*/ 0 h 1199917"/>
                <a:gd name="connsiteX2" fmla="*/ 1699882 w 1999861"/>
                <a:gd name="connsiteY2" fmla="*/ 0 h 1199917"/>
                <a:gd name="connsiteX3" fmla="*/ 1999861 w 1999861"/>
                <a:gd name="connsiteY3" fmla="*/ 599959 h 1199917"/>
                <a:gd name="connsiteX4" fmla="*/ 1699882 w 1999861"/>
                <a:gd name="connsiteY4" fmla="*/ 1199917 h 1199917"/>
                <a:gd name="connsiteX5" fmla="*/ 299979 w 1999861"/>
                <a:gd name="connsiteY5" fmla="*/ 1199917 h 1199917"/>
                <a:gd name="connsiteX6" fmla="*/ 0 w 1999861"/>
                <a:gd name="connsiteY6" fmla="*/ 599959 h 1199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9861" h="1199917">
                  <a:moveTo>
                    <a:pt x="0" y="599959"/>
                  </a:moveTo>
                  <a:lnTo>
                    <a:pt x="299979" y="0"/>
                  </a:lnTo>
                  <a:lnTo>
                    <a:pt x="1699882" y="0"/>
                  </a:lnTo>
                  <a:lnTo>
                    <a:pt x="1999861" y="599959"/>
                  </a:lnTo>
                  <a:lnTo>
                    <a:pt x="1699882" y="1199917"/>
                  </a:lnTo>
                  <a:lnTo>
                    <a:pt x="299979" y="1199917"/>
                  </a:lnTo>
                  <a:lnTo>
                    <a:pt x="0" y="599959"/>
                  </a:lnTo>
                  <a:close/>
                </a:path>
              </a:pathLst>
            </a:cu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440182"/>
                <a:satOff val="-9737"/>
                <a:lumOff val="24521"/>
                <a:alphaOff val="0"/>
              </a:schemeClr>
            </a:fillRef>
            <a:effectRef idx="3">
              <a:schemeClr val="accent2">
                <a:shade val="80000"/>
                <a:hueOff val="440182"/>
                <a:satOff val="-9737"/>
                <a:lumOff val="2452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6648" tIns="236189" rIns="266648" bIns="23618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Local/ regional security authorities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5792943" y="4981970"/>
              <a:ext cx="2067431" cy="1331116"/>
            </a:xfrm>
            <a:custGeom>
              <a:avLst/>
              <a:gdLst>
                <a:gd name="connsiteX0" fmla="*/ 0 w 1999861"/>
                <a:gd name="connsiteY0" fmla="*/ 599959 h 1199917"/>
                <a:gd name="connsiteX1" fmla="*/ 299979 w 1999861"/>
                <a:gd name="connsiteY1" fmla="*/ 0 h 1199917"/>
                <a:gd name="connsiteX2" fmla="*/ 1699882 w 1999861"/>
                <a:gd name="connsiteY2" fmla="*/ 0 h 1199917"/>
                <a:gd name="connsiteX3" fmla="*/ 1999861 w 1999861"/>
                <a:gd name="connsiteY3" fmla="*/ 599959 h 1199917"/>
                <a:gd name="connsiteX4" fmla="*/ 1699882 w 1999861"/>
                <a:gd name="connsiteY4" fmla="*/ 1199917 h 1199917"/>
                <a:gd name="connsiteX5" fmla="*/ 299979 w 1999861"/>
                <a:gd name="connsiteY5" fmla="*/ 1199917 h 1199917"/>
                <a:gd name="connsiteX6" fmla="*/ 0 w 1999861"/>
                <a:gd name="connsiteY6" fmla="*/ 599959 h 1199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9861" h="1199917">
                  <a:moveTo>
                    <a:pt x="0" y="599959"/>
                  </a:moveTo>
                  <a:lnTo>
                    <a:pt x="299979" y="0"/>
                  </a:lnTo>
                  <a:lnTo>
                    <a:pt x="1699882" y="0"/>
                  </a:lnTo>
                  <a:lnTo>
                    <a:pt x="1999861" y="599959"/>
                  </a:lnTo>
                  <a:lnTo>
                    <a:pt x="1699882" y="1199917"/>
                  </a:lnTo>
                  <a:lnTo>
                    <a:pt x="299979" y="1199917"/>
                  </a:lnTo>
                  <a:lnTo>
                    <a:pt x="0" y="599959"/>
                  </a:lnTo>
                  <a:close/>
                </a:path>
              </a:pathLst>
            </a:cu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528218"/>
                <a:satOff val="-11684"/>
                <a:lumOff val="29425"/>
                <a:alphaOff val="0"/>
              </a:schemeClr>
            </a:fillRef>
            <a:effectRef idx="3">
              <a:schemeClr val="accent2">
                <a:shade val="80000"/>
                <a:hueOff val="528218"/>
                <a:satOff val="-11684"/>
                <a:lumOff val="2942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6648" tIns="236189" rIns="266648" bIns="236189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Friends &amp;  family members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575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4599" y="1556792"/>
            <a:ext cx="8784976" cy="3888432"/>
          </a:xfrm>
        </p:spPr>
        <p:txBody>
          <a:bodyPr>
            <a:normAutofit/>
          </a:bodyPr>
          <a:lstStyle/>
          <a:p>
            <a:pPr algn="ctr"/>
            <a:r>
              <a:rPr lang="en-IE" dirty="0" smtClean="0">
                <a:effectLst/>
              </a:rPr>
              <a:t>The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mandate and objectives</a:t>
            </a:r>
            <a:r>
              <a:rPr lang="en-IE" dirty="0" smtClean="0">
                <a:effectLst/>
              </a:rPr>
              <a:t> of your investigation/documentation will determine whether it is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appropriate</a:t>
            </a:r>
            <a:r>
              <a:rPr lang="en-IE" dirty="0" smtClean="0">
                <a:effectLst/>
              </a:rPr>
              <a:t> for you to collect testimony/ statements, from whom and on what topics</a:t>
            </a:r>
          </a:p>
          <a:p>
            <a:pPr marL="18288" indent="0" algn="ctr">
              <a:buNone/>
            </a:pPr>
            <a:endParaRPr lang="en-IE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IE" dirty="0" smtClean="0"/>
              <a:t>For a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criminal investigation</a:t>
            </a:r>
            <a:r>
              <a:rPr lang="en-IE" dirty="0" smtClean="0"/>
              <a:t>, you may need to speak to the victim or witness of a specific act of sexual violence – for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advocacy purposes</a:t>
            </a:r>
            <a:r>
              <a:rPr lang="en-IE" dirty="0" smtClean="0"/>
              <a:t>, it may be enough to speak to an expert or overview witness</a:t>
            </a:r>
            <a:endParaRPr lang="en-IE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IE" sz="1800" dirty="0"/>
          </a:p>
          <a:p>
            <a:pPr algn="ctr"/>
            <a:r>
              <a:rPr lang="en-IE" dirty="0" smtClean="0"/>
              <a:t>Whoever you are speaking to about sexual violence, remember to ask questions about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all three</a:t>
            </a:r>
            <a:r>
              <a:rPr lang="en-IE" dirty="0" smtClean="0"/>
              <a:t> relevant categories of information: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04256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Title 5"/>
          <p:cNvSpPr txBox="1">
            <a:spLocks/>
          </p:cNvSpPr>
          <p:nvPr/>
        </p:nvSpPr>
        <p:spPr>
          <a:xfrm>
            <a:off x="467544" y="648000"/>
            <a:ext cx="8136904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" algn="ctr"/>
            <a:r>
              <a:rPr lang="en-IE" sz="5400" b="1" dirty="0" smtClean="0">
                <a:latin typeface="Cambria" panose="02040503050406030204" pitchFamily="18" charset="0"/>
              </a:rPr>
              <a:t>Testimony/Statements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International Protocol, pages 44-45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491881" y="5301208"/>
            <a:ext cx="2402109" cy="1093118"/>
            <a:chOff x="3209091" y="1339730"/>
            <a:chExt cx="2193993" cy="877094"/>
          </a:xfrm>
        </p:grpSpPr>
        <p:sp>
          <p:nvSpPr>
            <p:cNvPr id="19" name="Rounded Rectangle 18"/>
            <p:cNvSpPr/>
            <p:nvPr/>
          </p:nvSpPr>
          <p:spPr>
            <a:xfrm>
              <a:off x="3209091" y="1339730"/>
              <a:ext cx="2193993" cy="877094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771434"/>
                <a:satOff val="-2134"/>
                <a:lumOff val="1324"/>
                <a:alphaOff val="0"/>
              </a:schemeClr>
            </a:fillRef>
            <a:effectRef idx="3">
              <a:schemeClr val="accent4">
                <a:hueOff val="-771434"/>
                <a:satOff val="-2134"/>
                <a:lumOff val="13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209091" y="1365419"/>
              <a:ext cx="2142615" cy="825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Context/underlying circumstances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67544" y="5301208"/>
            <a:ext cx="2410017" cy="1093118"/>
            <a:chOff x="275304" y="1339730"/>
            <a:chExt cx="2193993" cy="877094"/>
          </a:xfrm>
        </p:grpSpPr>
        <p:sp>
          <p:nvSpPr>
            <p:cNvPr id="22" name="Rounded Rectangle 21"/>
            <p:cNvSpPr/>
            <p:nvPr/>
          </p:nvSpPr>
          <p:spPr>
            <a:xfrm>
              <a:off x="275304" y="1339730"/>
              <a:ext cx="2193993" cy="877094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300993" y="1365419"/>
              <a:ext cx="2142615" cy="825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Specific elements of criminal act itself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434738" y="5301208"/>
            <a:ext cx="2457742" cy="1093118"/>
            <a:chOff x="6171662" y="1339730"/>
            <a:chExt cx="2193993" cy="877094"/>
          </a:xfrm>
        </p:grpSpPr>
        <p:sp>
          <p:nvSpPr>
            <p:cNvPr id="25" name="Rounded Rectangle 24"/>
            <p:cNvSpPr/>
            <p:nvPr/>
          </p:nvSpPr>
          <p:spPr>
            <a:xfrm>
              <a:off x="6171662" y="1339730"/>
              <a:ext cx="2193993" cy="877094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542867"/>
                <a:satOff val="-4267"/>
                <a:lumOff val="2648"/>
                <a:alphaOff val="0"/>
              </a:schemeClr>
            </a:fillRef>
            <a:effectRef idx="3">
              <a:schemeClr val="accent4">
                <a:hueOff val="-1542867"/>
                <a:satOff val="-4267"/>
                <a:lumOff val="264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6197351" y="1365419"/>
              <a:ext cx="2142615" cy="8257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0" tIns="38100" rIns="50800" bIns="381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Accountability/ linkage information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365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648000"/>
            <a:ext cx="8136904" cy="1196824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Testimony/Statements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44-45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2 – Sexual Violence as an International Crime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7 - Interviewing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3978584"/>
              </p:ext>
            </p:extLst>
          </p:nvPr>
        </p:nvGraphicFramePr>
        <p:xfrm>
          <a:off x="251520" y="1844824"/>
          <a:ext cx="864096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084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2204864"/>
            <a:ext cx="8352928" cy="4243387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Informed consent is a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critical requirement</a:t>
            </a:r>
            <a:r>
              <a:rPr lang="en-IE" dirty="0" smtClean="0"/>
              <a:t> – survivors and witnesses must give their informed consent to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interviewed or examined</a:t>
            </a:r>
            <a:r>
              <a:rPr lang="en-IE" dirty="0" smtClean="0"/>
              <a:t>, to have their personal information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recorded or shared</a:t>
            </a:r>
            <a:r>
              <a:rPr lang="en-IE" dirty="0" smtClean="0"/>
              <a:t>, or to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referred</a:t>
            </a:r>
            <a:r>
              <a:rPr lang="en-IE" dirty="0" smtClean="0"/>
              <a:t> to any support services</a:t>
            </a:r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IE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IE" dirty="0" smtClean="0"/>
              <a:t>This is a fundamental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ethical obligation</a:t>
            </a:r>
            <a:r>
              <a:rPr lang="en-I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E" dirty="0" smtClean="0"/>
              <a:t>– it allows survivors and witnesses to maintain a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sense of control</a:t>
            </a:r>
            <a:r>
              <a:rPr lang="en-IE" dirty="0" smtClean="0"/>
              <a:t>, prioritises their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consent</a:t>
            </a:r>
            <a:r>
              <a:rPr lang="en-IE" dirty="0" smtClean="0"/>
              <a:t>, and respects their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rights and wishes</a:t>
            </a:r>
          </a:p>
          <a:p>
            <a:pPr algn="ctr"/>
            <a:endParaRPr lang="en-IE" dirty="0" smtClean="0"/>
          </a:p>
          <a:p>
            <a:pPr algn="ctr"/>
            <a:r>
              <a:rPr lang="en-IE" dirty="0" smtClean="0"/>
              <a:t>Informed consent may also be a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legal requirement </a:t>
            </a:r>
            <a:r>
              <a:rPr lang="en-IE" dirty="0" smtClean="0"/>
              <a:t> in some jurisdictions – to prove that the witness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fully understood</a:t>
            </a:r>
            <a:r>
              <a:rPr lang="en-IE" dirty="0" smtClean="0"/>
              <a:t> the process and was not acting under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duress/coercion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648000"/>
            <a:ext cx="8136904" cy="1484856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Informed consent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45-47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3– Preliminary Considerations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5 – Identifying Survivors and Other Witnesses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7 - Interviewing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68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1944216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800" b="1" u="sng" cap="small" dirty="0" smtClean="0"/>
              <a:t>What does informed consent mean?</a:t>
            </a:r>
          </a:p>
          <a:p>
            <a:pPr marL="18288" indent="0" algn="ctr">
              <a:buNone/>
            </a:pPr>
            <a:endParaRPr lang="en-IE" sz="1200" dirty="0"/>
          </a:p>
          <a:p>
            <a:pPr algn="ctr"/>
            <a:r>
              <a:rPr lang="en-IE" dirty="0" smtClean="0"/>
              <a:t>It means that a survivor, witness or anyone else who is providing information about sexual violence must be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informed about</a:t>
            </a:r>
            <a:r>
              <a:rPr lang="en-IE" dirty="0" smtClean="0"/>
              <a:t>,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understand</a:t>
            </a:r>
            <a:r>
              <a:rPr lang="en-IE" dirty="0" smtClean="0"/>
              <a:t> and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agree</a:t>
            </a:r>
            <a:r>
              <a:rPr lang="en-IE" dirty="0" smtClean="0"/>
              <a:t> to the following: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648000"/>
            <a:ext cx="8136904" cy="908792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Informed consent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45-47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3– Preliminary Considerations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71600" y="3645024"/>
            <a:ext cx="7344816" cy="2722069"/>
            <a:chOff x="1331651" y="3501008"/>
            <a:chExt cx="6624730" cy="2508112"/>
          </a:xfrm>
        </p:grpSpPr>
        <p:sp>
          <p:nvSpPr>
            <p:cNvPr id="8" name="Freeform 7"/>
            <p:cNvSpPr/>
            <p:nvPr/>
          </p:nvSpPr>
          <p:spPr>
            <a:xfrm>
              <a:off x="1331651" y="3501008"/>
              <a:ext cx="6624730" cy="563896"/>
            </a:xfrm>
            <a:custGeom>
              <a:avLst/>
              <a:gdLst>
                <a:gd name="connsiteX0" fmla="*/ 0 w 6624730"/>
                <a:gd name="connsiteY0" fmla="*/ 0 h 589606"/>
                <a:gd name="connsiteX1" fmla="*/ 6624730 w 6624730"/>
                <a:gd name="connsiteY1" fmla="*/ 0 h 589606"/>
                <a:gd name="connsiteX2" fmla="*/ 6624730 w 6624730"/>
                <a:gd name="connsiteY2" fmla="*/ 589606 h 589606"/>
                <a:gd name="connsiteX3" fmla="*/ 0 w 6624730"/>
                <a:gd name="connsiteY3" fmla="*/ 589606 h 589606"/>
                <a:gd name="connsiteX4" fmla="*/ 0 w 6624730"/>
                <a:gd name="connsiteY4" fmla="*/ 0 h 589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24730" h="589606">
                  <a:moveTo>
                    <a:pt x="0" y="0"/>
                  </a:moveTo>
                  <a:lnTo>
                    <a:pt x="6624730" y="0"/>
                  </a:lnTo>
                  <a:lnTo>
                    <a:pt x="6624730" y="589606"/>
                  </a:lnTo>
                  <a:lnTo>
                    <a:pt x="0" y="58960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  <a:gs pos="100000">
                  <a:schemeClr val="accent4">
                    <a:hueOff val="-1851440"/>
                    <a:satOff val="-5121"/>
                    <a:lumOff val="3177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Purpose and content</a:t>
              </a:r>
              <a:r>
                <a:rPr lang="en-IE" sz="2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of investigation/documentation</a:t>
              </a:r>
              <a:endParaRPr lang="nl-NL" sz="22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1465524" y="4136430"/>
              <a:ext cx="6385191" cy="563896"/>
            </a:xfrm>
            <a:custGeom>
              <a:avLst/>
              <a:gdLst>
                <a:gd name="connsiteX0" fmla="*/ 0 w 6385191"/>
                <a:gd name="connsiteY0" fmla="*/ 0 h 588721"/>
                <a:gd name="connsiteX1" fmla="*/ 6385191 w 6385191"/>
                <a:gd name="connsiteY1" fmla="*/ 0 h 588721"/>
                <a:gd name="connsiteX2" fmla="*/ 6385191 w 6385191"/>
                <a:gd name="connsiteY2" fmla="*/ 588721 h 588721"/>
                <a:gd name="connsiteX3" fmla="*/ 0 w 6385191"/>
                <a:gd name="connsiteY3" fmla="*/ 588721 h 588721"/>
                <a:gd name="connsiteX4" fmla="*/ 0 w 6385191"/>
                <a:gd name="connsiteY4" fmla="*/ 0 h 58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5191" h="588721">
                  <a:moveTo>
                    <a:pt x="0" y="0"/>
                  </a:moveTo>
                  <a:lnTo>
                    <a:pt x="6385191" y="0"/>
                  </a:lnTo>
                  <a:lnTo>
                    <a:pt x="6385191" y="588721"/>
                  </a:lnTo>
                  <a:lnTo>
                    <a:pt x="0" y="58872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4">
                    <a:hueOff val="-685719"/>
                    <a:satOff val="-1897"/>
                    <a:lumOff val="1177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4">
                    <a:hueOff val="-685719"/>
                    <a:satOff val="-1897"/>
                    <a:lumOff val="1177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685719"/>
                <a:satOff val="-1897"/>
                <a:lumOff val="1177"/>
                <a:alphaOff val="0"/>
              </a:schemeClr>
            </a:fillRef>
            <a:effectRef idx="3">
              <a:schemeClr val="accent4">
                <a:hueOff val="-685719"/>
                <a:satOff val="-1897"/>
                <a:lumOff val="1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Meaning of </a:t>
              </a: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confidentiality</a:t>
              </a:r>
              <a:r>
                <a:rPr lang="en-IE" sz="2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and how it applies</a:t>
              </a:r>
              <a:endParaRPr lang="nl-NL" sz="22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1682249" y="5445224"/>
              <a:ext cx="5846136" cy="563896"/>
            </a:xfrm>
            <a:custGeom>
              <a:avLst/>
              <a:gdLst>
                <a:gd name="connsiteX0" fmla="*/ 0 w 5846136"/>
                <a:gd name="connsiteY0" fmla="*/ 0 h 588132"/>
                <a:gd name="connsiteX1" fmla="*/ 5846136 w 5846136"/>
                <a:gd name="connsiteY1" fmla="*/ 0 h 588132"/>
                <a:gd name="connsiteX2" fmla="*/ 5846136 w 5846136"/>
                <a:gd name="connsiteY2" fmla="*/ 588132 h 588132"/>
                <a:gd name="connsiteX3" fmla="*/ 0 w 5846136"/>
                <a:gd name="connsiteY3" fmla="*/ 588132 h 588132"/>
                <a:gd name="connsiteX4" fmla="*/ 0 w 5846136"/>
                <a:gd name="connsiteY4" fmla="*/ 0 h 58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46136" h="588132">
                  <a:moveTo>
                    <a:pt x="0" y="0"/>
                  </a:moveTo>
                  <a:lnTo>
                    <a:pt x="5846136" y="0"/>
                  </a:lnTo>
                  <a:lnTo>
                    <a:pt x="5846136" y="588132"/>
                  </a:lnTo>
                  <a:lnTo>
                    <a:pt x="0" y="588132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  <a:gs pos="100000">
                  <a:schemeClr val="accent4">
                    <a:hueOff val="-1851440"/>
                    <a:satOff val="-5121"/>
                    <a:lumOff val="3177"/>
                    <a:alphaOff val="0"/>
                    <a:shade val="48000"/>
                    <a:satMod val="180000"/>
                    <a:lumMod val="94000"/>
                  </a:schemeClr>
                </a:gs>
              </a:gsLst>
              <a:lin ang="4140000" scaled="1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1371437"/>
                <a:satOff val="-3793"/>
                <a:lumOff val="2353"/>
                <a:alphaOff val="0"/>
              </a:schemeClr>
            </a:fillRef>
            <a:effectRef idx="3">
              <a:schemeClr val="accent4">
                <a:hueOff val="-1371437"/>
                <a:satOff val="-3793"/>
                <a:lumOff val="235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Risks and benefits</a:t>
              </a:r>
              <a:r>
                <a:rPr lang="en-IE" sz="2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of participation</a:t>
              </a:r>
              <a:endParaRPr lang="nl-NL" sz="22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1610011" y="4797159"/>
              <a:ext cx="6090712" cy="563896"/>
            </a:xfrm>
            <a:custGeom>
              <a:avLst/>
              <a:gdLst>
                <a:gd name="connsiteX0" fmla="*/ 0 w 6090712"/>
                <a:gd name="connsiteY0" fmla="*/ 0 h 588721"/>
                <a:gd name="connsiteX1" fmla="*/ 6090712 w 6090712"/>
                <a:gd name="connsiteY1" fmla="*/ 0 h 588721"/>
                <a:gd name="connsiteX2" fmla="*/ 6090712 w 6090712"/>
                <a:gd name="connsiteY2" fmla="*/ 588721 h 588721"/>
                <a:gd name="connsiteX3" fmla="*/ 0 w 6090712"/>
                <a:gd name="connsiteY3" fmla="*/ 588721 h 588721"/>
                <a:gd name="connsiteX4" fmla="*/ 0 w 6090712"/>
                <a:gd name="connsiteY4" fmla="*/ 0 h 588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90712" h="588721">
                  <a:moveTo>
                    <a:pt x="0" y="0"/>
                  </a:moveTo>
                  <a:lnTo>
                    <a:pt x="6090712" y="0"/>
                  </a:lnTo>
                  <a:lnTo>
                    <a:pt x="6090712" y="588721"/>
                  </a:lnTo>
                  <a:lnTo>
                    <a:pt x="0" y="588721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1">
                    <a:lumMod val="5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-2057156"/>
                <a:satOff val="-5690"/>
                <a:lumOff val="3530"/>
                <a:alphaOff val="0"/>
              </a:schemeClr>
            </a:fillRef>
            <a:effectRef idx="3">
              <a:schemeClr val="accent4">
                <a:hueOff val="-2057156"/>
                <a:satOff val="-5690"/>
                <a:lumOff val="353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Procedure</a:t>
              </a:r>
              <a:r>
                <a:rPr lang="en-IE" sz="2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use</a:t>
              </a:r>
              <a:r>
                <a:rPr lang="en-IE" sz="2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and </a:t>
              </a:r>
              <a:r>
                <a:rPr lang="en-IE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disclosure</a:t>
              </a:r>
              <a:r>
                <a:rPr lang="en-IE" sz="2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of information</a:t>
              </a:r>
              <a:endParaRPr lang="nl-NL" sz="22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972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000" y="1628800"/>
            <a:ext cx="8352928" cy="1800200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800" b="1" u="sng" cap="small" dirty="0" smtClean="0"/>
              <a:t>What needs to be explained/understood?</a:t>
            </a:r>
          </a:p>
          <a:p>
            <a:pPr marL="18288" indent="0" algn="ctr">
              <a:buNone/>
            </a:pPr>
            <a:endParaRPr lang="en-IE" sz="1200" dirty="0"/>
          </a:p>
          <a:p>
            <a:pPr algn="ctr"/>
            <a:r>
              <a:rPr lang="en-IE" dirty="0" smtClean="0"/>
              <a:t>You must take as much time as needed to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fully</a:t>
            </a:r>
            <a:r>
              <a:rPr lang="en-IE" dirty="0" smtClean="0"/>
              <a:t>,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clearly</a:t>
            </a:r>
            <a:r>
              <a:rPr lang="en-IE" dirty="0" smtClean="0"/>
              <a:t> and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simply</a:t>
            </a:r>
            <a:r>
              <a:rPr lang="en-IE" dirty="0" smtClean="0"/>
              <a:t> explain any issue which is relevant to the survivor or witness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choosing to cooperate</a:t>
            </a:r>
            <a:r>
              <a:rPr lang="en-IE" dirty="0" smtClean="0"/>
              <a:t> with you: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648000"/>
            <a:ext cx="8136904" cy="908792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Informed consent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pages 45-46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7 – Interviewing 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88000" y="3436783"/>
            <a:ext cx="8568952" cy="2969473"/>
            <a:chOff x="180107" y="2478461"/>
            <a:chExt cx="8820847" cy="2561785"/>
          </a:xfrm>
        </p:grpSpPr>
        <p:sp>
          <p:nvSpPr>
            <p:cNvPr id="13" name="Freeform 12"/>
            <p:cNvSpPr/>
            <p:nvPr/>
          </p:nvSpPr>
          <p:spPr>
            <a:xfrm>
              <a:off x="180107" y="2478461"/>
              <a:ext cx="2415143" cy="1335470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75000"/>
                  </a:schemeClr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51908" rIns="180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Identity and functions of team members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368328" y="2545438"/>
              <a:ext cx="2415143" cy="1335470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  <a:gs pos="100000">
                  <a:schemeClr val="accent5">
                    <a:hueOff val="858671"/>
                    <a:satOff val="-3769"/>
                    <a:lumOff val="112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858671"/>
                <a:satOff val="-3769"/>
                <a:lumOff val="1120"/>
                <a:alphaOff val="0"/>
              </a:schemeClr>
            </a:fillRef>
            <a:effectRef idx="3">
              <a:schemeClr val="accent5">
                <a:hueOff val="858671"/>
                <a:satOff val="-3769"/>
                <a:lumOff val="112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6000" tIns="251908" rIns="216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Purpose and mandate of investigation/ documentation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585811" y="2478461"/>
              <a:ext cx="2415143" cy="1335470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accent5">
                    <a:hueOff val="1717343"/>
                    <a:satOff val="-7537"/>
                    <a:lumOff val="2241"/>
                    <a:alphaOff val="0"/>
                    <a:shade val="48000"/>
                    <a:satMod val="180000"/>
                    <a:lumMod val="94000"/>
                  </a:schemeClr>
                </a:gs>
                <a:gs pos="100000">
                  <a:schemeClr val="accent5">
                    <a:hueOff val="1717343"/>
                    <a:satOff val="-7537"/>
                    <a:lumOff val="2241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717343"/>
                <a:satOff val="-7537"/>
                <a:lumOff val="2241"/>
                <a:alphaOff val="0"/>
              </a:schemeClr>
            </a:fillRef>
            <a:effectRef idx="3">
              <a:schemeClr val="accent5">
                <a:hueOff val="1717343"/>
                <a:satOff val="-7537"/>
                <a:lumOff val="224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8000" tIns="288000" rIns="216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Possible use of information – testimony and disclosure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1729734" y="3704775"/>
              <a:ext cx="2415143" cy="1335470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  <a:gradFill>
              <a:gsLst>
                <a:gs pos="0">
                  <a:srgbClr val="6F6A9A">
                    <a:lumMod val="93000"/>
                    <a:alpha val="91000"/>
                  </a:srgbClr>
                </a:gs>
                <a:gs pos="100000">
                  <a:schemeClr val="accent5">
                    <a:hueOff val="3434685"/>
                    <a:satOff val="-15074"/>
                    <a:alphaOff val="0"/>
                    <a:shade val="48000"/>
                    <a:satMod val="180000"/>
                    <a:lumMod val="80000"/>
                  </a:schemeClr>
                </a:gs>
                <a:gs pos="100000">
                  <a:schemeClr val="accent5">
                    <a:hueOff val="3434685"/>
                    <a:satOff val="-15074"/>
                    <a:lumOff val="4482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3434685"/>
                <a:satOff val="-15074"/>
                <a:lumOff val="4482"/>
                <a:alphaOff val="0"/>
              </a:schemeClr>
            </a:fillRef>
            <a:effectRef idx="3">
              <a:schemeClr val="accent5">
                <a:hueOff val="3434685"/>
                <a:satOff val="-15074"/>
                <a:lumOff val="448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51908" rIns="180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Types and content of possible questions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157554" y="3704776"/>
              <a:ext cx="2415143" cy="1335470"/>
            </a:xfrm>
            <a:custGeom>
              <a:avLst/>
              <a:gdLst>
                <a:gd name="connsiteX0" fmla="*/ 0 w 2378082"/>
                <a:gd name="connsiteY0" fmla="*/ 625921 h 1251842"/>
                <a:gd name="connsiteX1" fmla="*/ 1189041 w 2378082"/>
                <a:gd name="connsiteY1" fmla="*/ 0 h 1251842"/>
                <a:gd name="connsiteX2" fmla="*/ 2378082 w 2378082"/>
                <a:gd name="connsiteY2" fmla="*/ 625921 h 1251842"/>
                <a:gd name="connsiteX3" fmla="*/ 1189041 w 2378082"/>
                <a:gd name="connsiteY3" fmla="*/ 1251842 h 1251842"/>
                <a:gd name="connsiteX4" fmla="*/ 0 w 2378082"/>
                <a:gd name="connsiteY4" fmla="*/ 625921 h 1251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8082" h="1251842">
                  <a:moveTo>
                    <a:pt x="0" y="625921"/>
                  </a:moveTo>
                  <a:cubicBezTo>
                    <a:pt x="0" y="280234"/>
                    <a:pt x="532352" y="0"/>
                    <a:pt x="1189041" y="0"/>
                  </a:cubicBezTo>
                  <a:cubicBezTo>
                    <a:pt x="1845730" y="0"/>
                    <a:pt x="2378082" y="280234"/>
                    <a:pt x="2378082" y="625921"/>
                  </a:cubicBezTo>
                  <a:cubicBezTo>
                    <a:pt x="2378082" y="971608"/>
                    <a:pt x="1845730" y="1251842"/>
                    <a:pt x="1189041" y="1251842"/>
                  </a:cubicBezTo>
                  <a:cubicBezTo>
                    <a:pt x="532352" y="1251842"/>
                    <a:pt x="0" y="971608"/>
                    <a:pt x="0" y="625921"/>
                  </a:cubicBezTo>
                  <a:close/>
                </a:path>
              </a:pathLst>
            </a:custGeom>
            <a:gradFill>
              <a:gsLst>
                <a:gs pos="0">
                  <a:srgbClr val="806476"/>
                </a:gs>
                <a:gs pos="100000">
                  <a:srgbClr val="573F65"/>
                </a:gs>
                <a:gs pos="100000">
                  <a:schemeClr val="accent5">
                    <a:hueOff val="6010699"/>
                    <a:satOff val="-26380"/>
                    <a:lumOff val="7843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6010699"/>
                <a:satOff val="-26380"/>
                <a:lumOff val="7843"/>
                <a:alphaOff val="0"/>
              </a:schemeClr>
            </a:fillRef>
            <a:effectRef idx="3">
              <a:schemeClr val="accent5">
                <a:hueOff val="6010699"/>
                <a:satOff val="-26380"/>
                <a:lumOff val="784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0000" tIns="251908" rIns="180000" bIns="251908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Clear/simple explanations – check if understood</a:t>
              </a:r>
              <a:endParaRPr lang="nl-NL" sz="2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702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000" y="1916832"/>
            <a:ext cx="8352928" cy="1800200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en-IE" sz="2800" b="1" u="sng" cap="small" dirty="0" smtClean="0"/>
              <a:t>Enabling full and voluntary consent</a:t>
            </a:r>
          </a:p>
          <a:p>
            <a:pPr marL="18288" indent="0" algn="ctr">
              <a:buNone/>
            </a:pPr>
            <a:endParaRPr lang="en-IE" sz="1200" dirty="0"/>
          </a:p>
          <a:p>
            <a:pPr algn="ctr"/>
            <a:r>
              <a:rPr lang="en-IE" dirty="0" smtClean="0"/>
              <a:t>You should make an effort to create an atmosphere that allows and enables the survivor/witness to feel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comfortable enough</a:t>
            </a:r>
            <a:r>
              <a:rPr lang="en-IE" dirty="0" smtClean="0"/>
              <a:t> to exercise a </a:t>
            </a:r>
            <a:r>
              <a:rPr lang="en-IE" b="1" dirty="0" smtClean="0">
                <a:solidFill>
                  <a:schemeClr val="tx2">
                    <a:lumMod val="75000"/>
                  </a:schemeClr>
                </a:solidFill>
              </a:rPr>
              <a:t>free choice</a:t>
            </a:r>
            <a:r>
              <a:rPr lang="en-IE" dirty="0" smtClean="0"/>
              <a:t>: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584176"/>
          </a:xfrm>
        </p:spPr>
        <p:txBody>
          <a:bodyPr/>
          <a:lstStyle/>
          <a:p>
            <a:pPr marL="18288" indent="0" algn="ctr"/>
            <a:r>
              <a:rPr lang="en-IE" sz="5400" b="1" dirty="0" smtClean="0">
                <a:latin typeface="Cambria" panose="02040503050406030204" pitchFamily="18" charset="0"/>
              </a:rPr>
              <a:t>Informed consent</a:t>
            </a:r>
            <a:r>
              <a:rPr lang="en-IE" sz="3800" b="1" dirty="0" smtClean="0">
                <a:latin typeface="Cambria" panose="02040503050406030204" pitchFamily="18" charset="0"/>
              </a:rPr>
              <a:t/>
            </a:r>
            <a:br>
              <a:rPr lang="en-IE" sz="3800" b="1" dirty="0" smtClean="0">
                <a:latin typeface="Cambria" panose="02040503050406030204" pitchFamily="18" charset="0"/>
              </a:rPr>
            </a:br>
            <a:r>
              <a:rPr lang="en-IE" sz="2000" b="1" dirty="0">
                <a:solidFill>
                  <a:schemeClr val="tx2">
                    <a:lumMod val="75000"/>
                  </a:schemeClr>
                </a:solidFill>
              </a:rPr>
              <a:t>International Protocol, </a:t>
            </a: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page 46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Module 7 – Interviewing </a:t>
            </a:r>
            <a:b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IE" sz="2000" b="1" dirty="0" smtClean="0">
                <a:solidFill>
                  <a:schemeClr val="tx2">
                    <a:lumMod val="75000"/>
                  </a:schemeClr>
                </a:solidFill>
              </a:rPr>
              <a:t>Annex 3 – Interviewing: Fundamental Principles and Practical Tips </a:t>
            </a:r>
            <a:endParaRPr lang="nl-NL" sz="38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339752" y="6448251"/>
            <a:ext cx="45720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Training Materials on the International Protocol  </a:t>
            </a:r>
          </a:p>
          <a:p>
            <a:pPr algn="ctr"/>
            <a:r>
              <a:rPr lang="en-US" dirty="0" smtClean="0">
                <a:solidFill>
                  <a:prstClr val="white">
                    <a:alpha val="60000"/>
                  </a:prstClr>
                </a:solidFill>
              </a:rPr>
              <a:t>© Institute for International Criminal Investigations 2015</a:t>
            </a:r>
            <a:endParaRPr lang="nl-NL" dirty="0">
              <a:solidFill>
                <a:prstClr val="white">
                  <a:alpha val="60000"/>
                </a:prst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16000" y="3717032"/>
            <a:ext cx="8721827" cy="2664296"/>
            <a:chOff x="179513" y="3588798"/>
            <a:chExt cx="8721827" cy="2632670"/>
          </a:xfrm>
        </p:grpSpPr>
        <p:sp>
          <p:nvSpPr>
            <p:cNvPr id="3" name="Freeform 2"/>
            <p:cNvSpPr/>
            <p:nvPr/>
          </p:nvSpPr>
          <p:spPr>
            <a:xfrm>
              <a:off x="179513" y="3588798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lumMod val="50000"/>
                  </a:schemeClr>
                </a:gs>
                <a:gs pos="100000">
                  <a:srgbClr val="1A3C5A"/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Building genuine trust and comfort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2409657" y="3588859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3"/>
                </a:gs>
                <a:gs pos="100000">
                  <a:srgbClr val="3C4C66"/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Explaining importance &amp;  timing of choice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4637250" y="3588859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Awareness of respect &amp; power dynamics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6876256" y="3588859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6F6A9A"/>
                </a:gs>
                <a:gs pos="100000">
                  <a:srgbClr val="292E5D"/>
                </a:gs>
                <a:gs pos="100000">
                  <a:schemeClr val="accent5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Allowing time to assess risk &amp; make choice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1295861" y="5006418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806476"/>
                </a:gs>
                <a:gs pos="100000">
                  <a:srgbClr val="573F65"/>
                </a:gs>
                <a:gs pos="100000">
                  <a:schemeClr val="accent6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Continuing &amp;  repeated confirmation of choice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523453" y="5006418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4"/>
                </a:gs>
                <a:gs pos="100000">
                  <a:schemeClr val="accent2">
                    <a:lumMod val="5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Providing information in appropriate language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5751046" y="5006418"/>
              <a:ext cx="2025084" cy="1215050"/>
            </a:xfrm>
            <a:custGeom>
              <a:avLst/>
              <a:gdLst>
                <a:gd name="connsiteX0" fmla="*/ 0 w 2025084"/>
                <a:gd name="connsiteY0" fmla="*/ 0 h 1215050"/>
                <a:gd name="connsiteX1" fmla="*/ 2025084 w 2025084"/>
                <a:gd name="connsiteY1" fmla="*/ 0 h 1215050"/>
                <a:gd name="connsiteX2" fmla="*/ 2025084 w 2025084"/>
                <a:gd name="connsiteY2" fmla="*/ 1215050 h 1215050"/>
                <a:gd name="connsiteX3" fmla="*/ 0 w 2025084"/>
                <a:gd name="connsiteY3" fmla="*/ 1215050 h 1215050"/>
                <a:gd name="connsiteX4" fmla="*/ 0 w 2025084"/>
                <a:gd name="connsiteY4" fmla="*/ 0 h 1215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5084" h="1215050">
                  <a:moveTo>
                    <a:pt x="0" y="0"/>
                  </a:moveTo>
                  <a:lnTo>
                    <a:pt x="2025084" y="0"/>
                  </a:lnTo>
                  <a:lnTo>
                    <a:pt x="2025084" y="1215050"/>
                  </a:lnTo>
                  <a:lnTo>
                    <a:pt x="0" y="121505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50000"/>
                  </a:schemeClr>
                </a:gs>
                <a:gs pos="100000">
                  <a:schemeClr val="accent4">
                    <a:hueOff val="0"/>
                    <a:satOff val="0"/>
                    <a:lumOff val="0"/>
                    <a:alphaOff val="0"/>
                    <a:shade val="48000"/>
                    <a:satMod val="180000"/>
                    <a:lumMod val="94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0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Working with competent interpreters</a:t>
              </a:r>
              <a:endParaRPr lang="nl-NL" sz="2000" b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408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28265</TotalTime>
  <Words>1702</Words>
  <Application>Microsoft Office PowerPoint</Application>
  <PresentationFormat>On-screen Show (4:3)</PresentationFormat>
  <Paragraphs>212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Elemental</vt:lpstr>
      <vt:lpstr>1_Elemental</vt:lpstr>
      <vt:lpstr>Module 6 – Testimony</vt:lpstr>
      <vt:lpstr>Testimony/Statements International Protocol, pages 44-45 Module 5 – Identifying Survivors and Other Witnesses</vt:lpstr>
      <vt:lpstr>Testimony/Statements International Protocol, pages 44-45 Module 5 – Identifying Survivors and Other Witnesses</vt:lpstr>
      <vt:lpstr>PowerPoint Presentation</vt:lpstr>
      <vt:lpstr>Testimony/Statements International Protocol, pages 44-45 Module 2 – Sexual Violence as an International Crime Module 7 - Interviewing</vt:lpstr>
      <vt:lpstr>Informed consent International Protocol, pages 45-47 Module 3– Preliminary Considerations Module 5 – Identifying Survivors and Other Witnesses Module 7 - Interviewing</vt:lpstr>
      <vt:lpstr>Informed consent International Protocol, pages 45-47 Module 3– Preliminary Considerations</vt:lpstr>
      <vt:lpstr>Informed consent International Protocol, pages 45-46 Module 7 – Interviewing </vt:lpstr>
      <vt:lpstr>Informed consent International Protocol, page 46 Module 7 – Interviewing  Annex 3 – Interviewing: Fundamental Principles and Practical Tips </vt:lpstr>
      <vt:lpstr>Informed consent International Protocol, page 46 Module 7 – Interviewing </vt:lpstr>
      <vt:lpstr>Informed consent International Protocol, pages 46-47 Module 3– Preliminary Considerations</vt:lpstr>
      <vt:lpstr>Confidentiality International Protocol, pages 47-48 Module 3 – Preliminary Considerations Module 9 – Storing Information</vt:lpstr>
      <vt:lpstr>Confidentiality International Protocol, pages 47-48 Module 3 – Preliminary Considerations Module 9 – Storing Information</vt:lpstr>
      <vt:lpstr>Referrals International Protocol, pages 48-50 Annex 2 – Multi-Sectoral Responses Annex 5 – Referral Systems for Survivors/ Witnesses</vt:lpstr>
      <vt:lpstr>Referrals International Protocol, page 48 Annex 2 – Multi-Sectoral Responses Annex 5 – Referral Systems for Survivors/ Witnesses</vt:lpstr>
      <vt:lpstr>Referrals International Protocol, page 48-49 Module 3 – Preliminary Considerations  Annex 5 – Referral Systems for Survivors/ Witnesses</vt:lpstr>
      <vt:lpstr>Referrals International Protocol, pages 48-49 Module  3 – Preliminary Considerations Annex 5 – Referral Systems for Survivors/ Witnesses</vt:lpstr>
      <vt:lpstr>Referrals International Protocol, pages 48-49 Module  5 – Identifying Survivors and Other Witnesses Annex 5 – Referral Systems for Survivors/ Witnesses</vt:lpstr>
      <vt:lpstr>Referrals International Protocol, page 48 Annex 2 – Multi-Sectoral Responses Annex 5 – Referral Systems for Survivors/ Witnesses</vt:lpstr>
      <vt:lpstr>Referrals International Protocol, page 48 Annex 2 – Multi-Sectoral Responses Annex 5 – Referral Systems for Survivors/ Witnesses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6 – Testimony</dc:title>
  <dc:creator>IICI;Niamh Hayes</dc:creator>
  <cp:lastModifiedBy>Gavan Curley</cp:lastModifiedBy>
  <cp:revision>1</cp:revision>
  <dcterms:created xsi:type="dcterms:W3CDTF">2015-01-17T15:42:37Z</dcterms:created>
  <dcterms:modified xsi:type="dcterms:W3CDTF">2016-08-15T11:00:06Z</dcterms:modified>
</cp:coreProperties>
</file>