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  <p:sldMasterId id="2147483916" r:id="rId6"/>
  </p:sldMasterIdLst>
  <p:notesMasterIdLst>
    <p:notesMasterId r:id="rId17"/>
  </p:notesMasterIdLst>
  <p:sldIdLst>
    <p:sldId id="273" r:id="rId7"/>
    <p:sldId id="285" r:id="rId8"/>
    <p:sldId id="286" r:id="rId9"/>
    <p:sldId id="287" r:id="rId10"/>
    <p:sldId id="288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AE799F-4425-EA48-BA18-0D1E20ABE397}">
          <p14:sldIdLst>
            <p14:sldId id="273"/>
            <p14:sldId id="285"/>
            <p14:sldId id="286"/>
            <p14:sldId id="287"/>
            <p14:sldId id="288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BC"/>
    <a:srgbClr val="83B81A"/>
    <a:srgbClr val="F18E00"/>
    <a:srgbClr val="A0558F"/>
    <a:srgbClr val="68BD49"/>
    <a:srgbClr val="4D4D4D"/>
    <a:srgbClr val="6C6F70"/>
    <a:srgbClr val="FFFFFF"/>
    <a:srgbClr val="86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9" autoAdjust="0"/>
    <p:restoredTop sz="94958"/>
  </p:normalViewPr>
  <p:slideViewPr>
    <p:cSldViewPr>
      <p:cViewPr varScale="1">
        <p:scale>
          <a:sx n="93" d="100"/>
          <a:sy n="93" d="100"/>
        </p:scale>
        <p:origin x="232" y="2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0C38D-D10D-46C5-8B79-2299751880AA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7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- G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2"/>
            <a:ext cx="12196664" cy="68667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General qualifications – Click to add title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62547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296000" y="1509000"/>
            <a:ext cx="10080000" cy="48000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81318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6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9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- G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479" y="3121608"/>
            <a:ext cx="8534400" cy="62547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51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668341-A7AA-0148-8634-B24B9CE7EF8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DB024-4A79-C849-A39C-E43C22837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296000" y="1509000"/>
            <a:ext cx="10080000" cy="48000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30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3 - G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28"/>
            <a:ext cx="12201471" cy="6869428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0079BC"/>
              </a:buClr>
              <a:buFont typeface="Wingdings" charset="2"/>
              <a:buChar char="§"/>
              <a:defRPr sz="2000" b="0"/>
            </a:lvl1pPr>
            <a:lvl2pPr marL="685800" indent="-342900">
              <a:buClr>
                <a:srgbClr val="0079BC"/>
              </a:buClr>
              <a:buFont typeface="Arial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438282"/>
            <a:ext cx="5384800" cy="44989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438282"/>
            <a:ext cx="5384800" cy="44989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438282"/>
            <a:ext cx="109728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2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9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1500" b="1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5000"/>
        </a:spcBef>
        <a:spcAft>
          <a:spcPct val="5000"/>
        </a:spcAft>
        <a:buClr>
          <a:srgbClr val="86BE3D"/>
        </a:buClr>
        <a:buFont typeface="Wingdings" panose="05000000000000000000" pitchFamily="2" charset="2"/>
        <a:defRPr sz="1500">
          <a:solidFill>
            <a:srgbClr val="4D4D4D"/>
          </a:solidFill>
          <a:latin typeface="+mn-lt"/>
        </a:defRPr>
      </a:lvl2pPr>
      <a:lvl3pPr marL="285750" indent="-285750" algn="l" rtl="0" eaLnBrk="0" fontAlgn="base" hangingPunct="0">
        <a:spcBef>
          <a:spcPct val="30000"/>
        </a:spcBef>
        <a:spcAft>
          <a:spcPct val="5000"/>
        </a:spcAft>
        <a:buClr>
          <a:srgbClr val="0079BC"/>
        </a:buClr>
        <a:buFont typeface="Wingdings 2" panose="05020102010507070707" pitchFamily="18" charset="2"/>
        <a:buChar char=""/>
        <a:defRPr sz="1500" b="1">
          <a:solidFill>
            <a:srgbClr val="4D4D4D"/>
          </a:solidFill>
          <a:latin typeface="+mn-lt"/>
        </a:defRPr>
      </a:lvl3pPr>
      <a:lvl4pPr marL="571500" indent="-285750" algn="l" rtl="0" eaLnBrk="0" fontAlgn="base" hangingPunct="0">
        <a:spcBef>
          <a:spcPct val="5000"/>
        </a:spcBef>
        <a:spcAft>
          <a:spcPct val="5000"/>
        </a:spcAft>
        <a:buChar char="–"/>
        <a:defRPr sz="1500">
          <a:solidFill>
            <a:srgbClr val="4D4D4D"/>
          </a:solidFill>
          <a:latin typeface="+mn-lt"/>
        </a:defRPr>
      </a:lvl4pPr>
      <a:lvl5pPr marL="571500" indent="800100" algn="l" rtl="0" eaLnBrk="0" fontAlgn="base" hangingPunct="0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5pPr>
      <a:lvl6pPr marL="9144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15480" y="476672"/>
            <a:ext cx="10155524" cy="67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2" name="object 2"/>
          <p:cNvSpPr/>
          <p:nvPr userDrawn="1"/>
        </p:nvSpPr>
        <p:spPr>
          <a:xfrm>
            <a:off x="0" y="-47360"/>
            <a:ext cx="1259174" cy="6931473"/>
          </a:xfrm>
          <a:custGeom>
            <a:avLst/>
            <a:gdLst/>
            <a:ahLst/>
            <a:cxnLst/>
            <a:rect l="l" t="t" r="r" b="b"/>
            <a:pathLst>
              <a:path w="4363084" h="5148580">
                <a:moveTo>
                  <a:pt x="0" y="5147995"/>
                </a:moveTo>
                <a:lnTo>
                  <a:pt x="4362646" y="5147995"/>
                </a:lnTo>
                <a:lnTo>
                  <a:pt x="436264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318390"/>
          </a:solidFill>
        </p:spPr>
        <p:txBody>
          <a:bodyPr wrap="square" lIns="0" tIns="0" rIns="0" bIns="0" rtlCol="0">
            <a:spAutoFit/>
          </a:bodyPr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3" name="object 4"/>
          <p:cNvSpPr/>
          <p:nvPr userDrawn="1"/>
        </p:nvSpPr>
        <p:spPr>
          <a:xfrm>
            <a:off x="-1" y="-47356"/>
            <a:ext cx="254758" cy="6931469"/>
          </a:xfrm>
          <a:custGeom>
            <a:avLst/>
            <a:gdLst/>
            <a:ahLst/>
            <a:cxnLst/>
            <a:rect l="l" t="t" r="r" b="b"/>
            <a:pathLst>
              <a:path w="189230" h="5148580">
                <a:moveTo>
                  <a:pt x="0" y="5147995"/>
                </a:moveTo>
                <a:lnTo>
                  <a:pt x="188995" y="5147995"/>
                </a:lnTo>
                <a:lnTo>
                  <a:pt x="188995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318390"/>
          </a:solidFill>
        </p:spPr>
        <p:txBody>
          <a:bodyPr wrap="square" lIns="0" tIns="0" rIns="0" bIns="0" rtlCol="0">
            <a:spAutoFit/>
          </a:bodyPr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pic>
        <p:nvPicPr>
          <p:cNvPr id="14" name="Picture 13" descr="mtc-logo-big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3" r="1473"/>
          <a:stretch/>
        </p:blipFill>
        <p:spPr>
          <a:xfrm>
            <a:off x="287101" y="6083522"/>
            <a:ext cx="739811" cy="512936"/>
          </a:xfrm>
          <a:prstGeom prst="rect">
            <a:avLst/>
          </a:prstGeom>
        </p:spPr>
      </p:pic>
      <p:sp>
        <p:nvSpPr>
          <p:cNvPr id="15" name="object 6"/>
          <p:cNvSpPr/>
          <p:nvPr userDrawn="1"/>
        </p:nvSpPr>
        <p:spPr>
          <a:xfrm>
            <a:off x="-1" y="-47358"/>
            <a:ext cx="677930" cy="6931471"/>
          </a:xfrm>
          <a:custGeom>
            <a:avLst/>
            <a:gdLst/>
            <a:ahLst/>
            <a:cxnLst/>
            <a:rect l="l" t="t" r="r" b="b"/>
            <a:pathLst>
              <a:path w="503555" h="5148580">
                <a:moveTo>
                  <a:pt x="189039" y="7"/>
                </a:moveTo>
                <a:lnTo>
                  <a:pt x="0" y="7"/>
                </a:lnTo>
                <a:lnTo>
                  <a:pt x="0" y="5148003"/>
                </a:lnTo>
                <a:lnTo>
                  <a:pt x="189991" y="5148003"/>
                </a:lnTo>
                <a:lnTo>
                  <a:pt x="189255" y="1154823"/>
                </a:lnTo>
                <a:lnTo>
                  <a:pt x="503034" y="767778"/>
                </a:lnTo>
                <a:lnTo>
                  <a:pt x="189115" y="380555"/>
                </a:lnTo>
                <a:lnTo>
                  <a:pt x="189039" y="7"/>
                </a:lnTo>
              </a:path>
            </a:pathLst>
          </a:custGeom>
          <a:solidFill>
            <a:srgbClr val="318390"/>
          </a:solidFill>
        </p:spPr>
        <p:txBody>
          <a:bodyPr wrap="square" lIns="0" tIns="0" rIns="0" bIns="0" rtlCol="0">
            <a:spAutoFit/>
          </a:bodyPr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 userDrawn="1"/>
        </p:nvSpPr>
        <p:spPr>
          <a:xfrm>
            <a:off x="265274" y="6393820"/>
            <a:ext cx="798581" cy="49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685800">
              <a:defRPr/>
            </a:pPr>
            <a:fld id="{3AC75D9B-5A03-484B-BA77-7AC47FC3B57E}" type="slidenum">
              <a:rPr lang="en-GB" sz="800">
                <a:solidFill>
                  <a:prstClr val="white"/>
                </a:solidFill>
                <a:cs typeface="Arial" panose="020B0604020202020204" pitchFamily="34" charset="0"/>
              </a:rPr>
              <a:pPr algn="ctr" defTabSz="685800">
                <a:defRPr/>
              </a:pPr>
              <a:t>‹#›</a:t>
            </a:fld>
            <a:endParaRPr lang="en-GB" sz="8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27"/>
          <p:cNvSpPr/>
          <p:nvPr userDrawn="1"/>
        </p:nvSpPr>
        <p:spPr>
          <a:xfrm>
            <a:off x="-1" y="-47358"/>
            <a:ext cx="677930" cy="6931471"/>
          </a:xfrm>
          <a:custGeom>
            <a:avLst/>
            <a:gdLst/>
            <a:ahLst/>
            <a:cxnLst/>
            <a:rect l="l" t="t" r="r" b="b"/>
            <a:pathLst>
              <a:path w="503555" h="5148580">
                <a:moveTo>
                  <a:pt x="189039" y="7"/>
                </a:moveTo>
                <a:lnTo>
                  <a:pt x="0" y="7"/>
                </a:lnTo>
                <a:lnTo>
                  <a:pt x="0" y="5148003"/>
                </a:lnTo>
                <a:lnTo>
                  <a:pt x="189991" y="5148003"/>
                </a:lnTo>
                <a:lnTo>
                  <a:pt x="189255" y="1154823"/>
                </a:lnTo>
                <a:lnTo>
                  <a:pt x="503034" y="767778"/>
                </a:lnTo>
                <a:lnTo>
                  <a:pt x="189115" y="380555"/>
                </a:lnTo>
                <a:lnTo>
                  <a:pt x="189039" y="7"/>
                </a:lnTo>
              </a:path>
            </a:pathLst>
          </a:custGeom>
          <a:solidFill>
            <a:srgbClr val="1D464A"/>
          </a:solidFill>
        </p:spPr>
        <p:txBody>
          <a:bodyPr wrap="square" lIns="0" tIns="0" rIns="0" bIns="0" rtlCol="0">
            <a:spAutoFit/>
          </a:bodyPr>
          <a:lstStyle/>
          <a:p>
            <a:pPr defTabSz="685800"/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3645024"/>
            <a:ext cx="11090324" cy="503237"/>
          </a:xfrm>
        </p:spPr>
        <p:txBody>
          <a:bodyPr/>
          <a:lstStyle/>
          <a:p>
            <a:r>
              <a:rPr lang="en-GB" dirty="0" smtClean="0"/>
              <a:t>Innovation in Qualifications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09120"/>
            <a:ext cx="10370244" cy="625475"/>
          </a:xfrm>
        </p:spPr>
        <p:txBody>
          <a:bodyPr/>
          <a:lstStyle/>
          <a:p>
            <a:r>
              <a:rPr lang="en-GB" dirty="0" smtClean="0"/>
              <a:t>Professor Ken Young, MTC</a:t>
            </a:r>
          </a:p>
          <a:p>
            <a:r>
              <a:rPr lang="en-GB" dirty="0" smtClean="0"/>
              <a:t>Clare Rowntree, </a:t>
            </a:r>
            <a:r>
              <a:rPr lang="en-GB" dirty="0"/>
              <a:t>Senior Economist, Strategic Policy &amp; Risk</a:t>
            </a:r>
          </a:p>
        </p:txBody>
      </p:sp>
    </p:spTree>
    <p:extLst>
      <p:ext uri="{BB962C8B-B14F-4D97-AF65-F5344CB8AC3E}">
        <p14:creationId xmlns:p14="http://schemas.microsoft.com/office/powerpoint/2010/main" val="29427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0079BC"/>
              </a:buClr>
              <a:buFont typeface="Wingdings" charset="2"/>
              <a:buChar char="§"/>
            </a:pPr>
            <a:r>
              <a:rPr lang="en-GB" sz="2400" dirty="0" smtClean="0"/>
              <a:t>Where do you see innovation happening now?</a:t>
            </a:r>
          </a:p>
          <a:p>
            <a:pPr marL="342900" indent="-342900">
              <a:buClr>
                <a:srgbClr val="0079BC"/>
              </a:buClr>
              <a:buFont typeface="Wingdings" charset="2"/>
              <a:buChar char="§"/>
            </a:pPr>
            <a:r>
              <a:rPr lang="en-GB" sz="2400" dirty="0" smtClean="0"/>
              <a:t>How is this responding to what users want? </a:t>
            </a:r>
          </a:p>
          <a:p>
            <a:pPr marL="342900" indent="-342900">
              <a:buClr>
                <a:srgbClr val="0079BC"/>
              </a:buClr>
              <a:buFont typeface="Wingdings" charset="2"/>
              <a:buChar char="§"/>
            </a:pPr>
            <a:r>
              <a:rPr lang="en-GB" sz="2400" dirty="0" smtClean="0"/>
              <a:t>How can technology help achieve this?</a:t>
            </a:r>
          </a:p>
          <a:p>
            <a:pPr marL="342900" indent="-342900">
              <a:buClr>
                <a:srgbClr val="0079BC"/>
              </a:buClr>
              <a:buFont typeface="Wingdings" charset="2"/>
              <a:buChar char="§"/>
            </a:pPr>
            <a:r>
              <a:rPr lang="en-GB" sz="2400" dirty="0" smtClean="0"/>
              <a:t>Are there ways we could regulate better to enable you to innovate more easily?</a:t>
            </a:r>
          </a:p>
          <a:p>
            <a:pPr marL="700087" lvl="5" indent="-342900">
              <a:buClr>
                <a:srgbClr val="0079BC"/>
              </a:buClr>
              <a:buFont typeface="Arial" charset="0"/>
              <a:buChar char="•"/>
            </a:pPr>
            <a:r>
              <a:rPr lang="en-GB" sz="2000" dirty="0" smtClean="0"/>
              <a:t>Are there specific examples of where we have unnecessary rules that are hindering innovation?</a:t>
            </a:r>
          </a:p>
          <a:p>
            <a:pPr marL="700087" lvl="5" indent="-342900">
              <a:buClr>
                <a:srgbClr val="0079BC"/>
              </a:buClr>
              <a:buFont typeface="Arial" charset="0"/>
              <a:buChar char="•"/>
            </a:pPr>
            <a:r>
              <a:rPr lang="en-GB" sz="2000" dirty="0" smtClean="0"/>
              <a:t>Could we improve the ways we use technology in our regulation?</a:t>
            </a:r>
          </a:p>
          <a:p>
            <a:pPr marL="342900" indent="-342900">
              <a:buClr>
                <a:srgbClr val="0079BC"/>
              </a:buClr>
              <a:buFont typeface="Wingdings" charset="2"/>
              <a:buChar char="§"/>
            </a:pPr>
            <a:r>
              <a:rPr lang="en-GB" sz="2400" dirty="0" smtClean="0"/>
              <a:t>Where do you see innovation happening in the future?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8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560" cy="6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68560" cy="69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68560" cy="69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81169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7568" y="3266981"/>
            <a:ext cx="1440160" cy="66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Equipment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68" y="1772816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Engineers and Technicians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791744" y="1952836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1904" y="1844824"/>
            <a:ext cx="18722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Capable Engineers and Technicians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7888" y="3392996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Capability</a:t>
            </a:r>
          </a:p>
        </p:txBody>
      </p:sp>
      <p:sp>
        <p:nvSpPr>
          <p:cNvPr id="9" name="Right Arrow 8"/>
          <p:cNvSpPr/>
          <p:nvPr/>
        </p:nvSpPr>
        <p:spPr>
          <a:xfrm rot="19450322">
            <a:off x="3702365" y="2702562"/>
            <a:ext cx="95781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023992" y="2780929"/>
            <a:ext cx="360040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91744" y="3320989"/>
            <a:ext cx="115212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5814228" y="4624177"/>
            <a:ext cx="656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7888" y="5373216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Customer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320136" y="567934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14019" y="5265394"/>
            <a:ext cx="1728192" cy="104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Target Application</a:t>
            </a:r>
          </a:p>
        </p:txBody>
      </p:sp>
      <p:sp>
        <p:nvSpPr>
          <p:cNvPr id="17" name="Right Arrow 16"/>
          <p:cNvSpPr/>
          <p:nvPr/>
        </p:nvSpPr>
        <p:spPr>
          <a:xfrm rot="16200000">
            <a:off x="8579932" y="4581221"/>
            <a:ext cx="6841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6200" y="3392996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Mature</a:t>
            </a:r>
          </a:p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Capability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392144" y="364502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8760296" y="2726923"/>
            <a:ext cx="504056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7789528" y="633373"/>
            <a:ext cx="2553011" cy="21602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351" dirty="0">
                <a:solidFill>
                  <a:prstClr val="white"/>
                </a:solidFill>
              </a:rPr>
              <a:t>Impact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906300" y="1262866"/>
            <a:ext cx="2472008" cy="1883996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2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capable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Technical ability</a:t>
            </a:r>
          </a:p>
          <a:p>
            <a:r>
              <a:rPr lang="en-GB" dirty="0" smtClean="0"/>
              <a:t>Practical ability</a:t>
            </a:r>
          </a:p>
          <a:p>
            <a:r>
              <a:rPr lang="en-GB" dirty="0" smtClean="0"/>
              <a:t>Confident</a:t>
            </a:r>
          </a:p>
          <a:p>
            <a:r>
              <a:rPr lang="en-GB" dirty="0" smtClean="0"/>
              <a:t>Trustworthy</a:t>
            </a:r>
          </a:p>
          <a:p>
            <a:endParaRPr lang="en-GB" dirty="0"/>
          </a:p>
          <a:p>
            <a:r>
              <a:rPr lang="en-GB" dirty="0" smtClean="0"/>
              <a:t>Soft skills</a:t>
            </a:r>
          </a:p>
          <a:p>
            <a:pPr lvl="1"/>
            <a:r>
              <a:rPr lang="en-GB" dirty="0" smtClean="0"/>
              <a:t>Communication</a:t>
            </a:r>
          </a:p>
          <a:p>
            <a:pPr lvl="1"/>
            <a:r>
              <a:rPr lang="en-GB" dirty="0" smtClean="0"/>
              <a:t>Project management</a:t>
            </a:r>
          </a:p>
          <a:p>
            <a:pPr lvl="1"/>
            <a:r>
              <a:rPr lang="en-GB" dirty="0" smtClean="0"/>
              <a:t>Financial management</a:t>
            </a:r>
          </a:p>
          <a:p>
            <a:pPr lvl="1"/>
            <a:r>
              <a:rPr lang="en-GB" dirty="0" smtClean="0"/>
              <a:t>Health and safety</a:t>
            </a:r>
          </a:p>
          <a:p>
            <a:pPr lvl="1"/>
            <a:r>
              <a:rPr lang="en-GB" dirty="0" smtClean="0"/>
              <a:t>Company culture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2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New capabilities</a:t>
            </a:r>
          </a:p>
          <a:p>
            <a:pPr lvl="1"/>
            <a:r>
              <a:rPr lang="en-GB" dirty="0" smtClean="0"/>
              <a:t>No trainers</a:t>
            </a:r>
          </a:p>
          <a:p>
            <a:pPr lvl="1"/>
            <a:r>
              <a:rPr lang="en-GB" dirty="0" smtClean="0"/>
              <a:t>No courses defined</a:t>
            </a:r>
          </a:p>
          <a:p>
            <a:pPr lvl="1"/>
            <a:r>
              <a:rPr lang="en-GB" dirty="0" smtClean="0"/>
              <a:t>No mechanism for assessing</a:t>
            </a:r>
          </a:p>
          <a:p>
            <a:r>
              <a:rPr lang="en-GB" dirty="0" smtClean="0"/>
              <a:t>Multi-skilled</a:t>
            </a:r>
          </a:p>
          <a:p>
            <a:r>
              <a:rPr lang="en-GB" dirty="0" smtClean="0"/>
              <a:t>Fast changing technology</a:t>
            </a:r>
          </a:p>
          <a:p>
            <a:pPr lvl="1"/>
            <a:r>
              <a:rPr lang="en-GB" dirty="0" smtClean="0"/>
              <a:t>Annual refresh needed</a:t>
            </a:r>
          </a:p>
          <a:p>
            <a:pPr lvl="1"/>
            <a:r>
              <a:rPr lang="en-GB" dirty="0" smtClean="0"/>
              <a:t>Needs to be targeted at market</a:t>
            </a:r>
          </a:p>
          <a:p>
            <a:r>
              <a:rPr lang="en-GB" dirty="0" smtClean="0"/>
              <a:t>Not just theoretical</a:t>
            </a:r>
          </a:p>
          <a:p>
            <a:pPr lvl="1"/>
            <a:r>
              <a:rPr lang="en-GB" dirty="0" smtClean="0"/>
              <a:t>Students need to be dangerous</a:t>
            </a:r>
          </a:p>
          <a:p>
            <a:r>
              <a:rPr lang="en-GB" dirty="0" smtClean="0"/>
              <a:t>Expensive to do properly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3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achieve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Project based learning</a:t>
            </a:r>
          </a:p>
          <a:p>
            <a:r>
              <a:rPr lang="en-GB" dirty="0" smtClean="0"/>
              <a:t>Expensive equipment</a:t>
            </a:r>
          </a:p>
          <a:p>
            <a:r>
              <a:rPr lang="en-GB" dirty="0" smtClean="0"/>
              <a:t>Long contact hours</a:t>
            </a:r>
          </a:p>
          <a:p>
            <a:r>
              <a:rPr lang="en-GB" dirty="0" smtClean="0"/>
              <a:t>Industrial steering groups</a:t>
            </a:r>
          </a:p>
          <a:p>
            <a:r>
              <a:rPr lang="en-GB" dirty="0" smtClean="0"/>
              <a:t>Assessment by true industry experts</a:t>
            </a:r>
          </a:p>
          <a:p>
            <a:r>
              <a:rPr lang="en-GB" dirty="0" smtClean="0"/>
              <a:t>Not everybody makes it to </a:t>
            </a:r>
            <a:r>
              <a:rPr lang="en-GB" smtClean="0"/>
              <a:t>the end</a:t>
            </a:r>
            <a:endParaRPr lang="en-GB" dirty="0" smtClean="0"/>
          </a:p>
          <a:p>
            <a:r>
              <a:rPr lang="en-GB" dirty="0" smtClean="0"/>
              <a:t>Professional registration</a:t>
            </a:r>
          </a:p>
          <a:p>
            <a:pPr lvl="1"/>
            <a:r>
              <a:rPr lang="en-GB" dirty="0" smtClean="0"/>
              <a:t>Work based learning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qual vocational qualifications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5150501-b37d-4b37-b0a0-512a8dbac82e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7A373A4C50E468CA9E4026D35F6E2" ma:contentTypeVersion="5" ma:contentTypeDescription="Create a new document." ma:contentTypeScope="" ma:versionID="6f65294b266c6366b0609f061382a0b4">
  <xsd:schema xmlns:xsd="http://www.w3.org/2001/XMLSchema" xmlns:p="http://schemas.microsoft.com/office/2006/metadata/properties" xmlns:ns2="45150501-b37d-4b37-b0a0-512a8dbac82e" targetNamespace="http://schemas.microsoft.com/office/2006/metadata/properties" ma:root="true" ma:fieldsID="a6f16d7ac95bab966617cb1271d45bb4" ns2:_="">
    <xsd:import namespace="45150501-b37d-4b37-b0a0-512a8dbac82e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150501-b37d-4b37-b0a0-512a8dbac82e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D12CC-BE13-4DB2-97FB-1B4804DD32B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5150501-b37d-4b37-b0a0-512a8dbac82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5C1C410-1A9F-4F38-A395-A6A488C8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50501-b37d-4b37-b0a0-512a8dbac8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Ofqual powerpoint template</Template>
  <TotalTime>707</TotalTime>
  <Words>208</Words>
  <Application>Microsoft Macintosh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Wingdings</vt:lpstr>
      <vt:lpstr>Wingdings 2</vt:lpstr>
      <vt:lpstr>Arial</vt:lpstr>
      <vt:lpstr>1_Ofqual vocational qualifications</vt:lpstr>
      <vt:lpstr>Custom Design</vt:lpstr>
      <vt:lpstr>Innovation in Qualifications</vt:lpstr>
      <vt:lpstr>PowerPoint Presentation</vt:lpstr>
      <vt:lpstr>PowerPoint Presentation</vt:lpstr>
      <vt:lpstr>PowerPoint Presentation</vt:lpstr>
      <vt:lpstr>PowerPoint Presentation</vt:lpstr>
      <vt:lpstr>Process</vt:lpstr>
      <vt:lpstr>What does capable mean?</vt:lpstr>
      <vt:lpstr>Issues</vt:lpstr>
      <vt:lpstr>How do we achieve it</vt:lpstr>
      <vt:lpstr>Questions for discussion</vt:lpstr>
    </vt:vector>
  </TitlesOfParts>
  <Company>Ofqual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bold 24pt: Option B cover - delete A or B Do not change images</dc:title>
  <dc:creator>Vanessa Smith</dc:creator>
  <cp:lastModifiedBy>Philip McAllister</cp:lastModifiedBy>
  <cp:revision>53</cp:revision>
  <dcterms:created xsi:type="dcterms:W3CDTF">2015-09-11T10:33:37Z</dcterms:created>
  <dcterms:modified xsi:type="dcterms:W3CDTF">2015-12-07T12:42:07Z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0x010100ECD7A373A4C50E468CA9E4026D35F6E2</vt:lpwstr>
  </property>
</Properties>
</file>