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21"/>
  </p:notesMasterIdLst>
  <p:handoutMasterIdLst>
    <p:handoutMasterId r:id="rId22"/>
  </p:handoutMasterIdLst>
  <p:sldIdLst>
    <p:sldId id="385" r:id="rId2"/>
    <p:sldId id="386" r:id="rId3"/>
    <p:sldId id="391" r:id="rId4"/>
    <p:sldId id="401" r:id="rId5"/>
    <p:sldId id="387" r:id="rId6"/>
    <p:sldId id="388" r:id="rId7"/>
    <p:sldId id="390" r:id="rId8"/>
    <p:sldId id="389" r:id="rId9"/>
    <p:sldId id="381" r:id="rId10"/>
    <p:sldId id="398" r:id="rId11"/>
    <p:sldId id="403" r:id="rId12"/>
    <p:sldId id="404" r:id="rId13"/>
    <p:sldId id="405" r:id="rId14"/>
    <p:sldId id="406" r:id="rId15"/>
    <p:sldId id="402" r:id="rId16"/>
    <p:sldId id="407" r:id="rId17"/>
    <p:sldId id="399" r:id="rId18"/>
    <p:sldId id="408" r:id="rId19"/>
    <p:sldId id="409"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FBA37F-6FD0-46FB-800B-CF9686ACBBAE}">
          <p14:sldIdLst>
            <p14:sldId id="385"/>
            <p14:sldId id="386"/>
            <p14:sldId id="391"/>
            <p14:sldId id="401"/>
            <p14:sldId id="387"/>
            <p14:sldId id="388"/>
            <p14:sldId id="390"/>
            <p14:sldId id="389"/>
            <p14:sldId id="381"/>
            <p14:sldId id="398"/>
            <p14:sldId id="403"/>
            <p14:sldId id="404"/>
            <p14:sldId id="405"/>
            <p14:sldId id="406"/>
            <p14:sldId id="402"/>
            <p14:sldId id="407"/>
            <p14:sldId id="399"/>
            <p14:sldId id="408"/>
            <p14:sldId id="409"/>
          </p14:sldIdLst>
        </p14:section>
      </p14:sectionLst>
    </p:ext>
    <p:ext uri="{EFAFB233-063F-42B5-8137-9DF3F51BA10A}">
      <p15:sldGuideLst xmlns="" xmlns:p15="http://schemas.microsoft.com/office/powerpoint/2012/main">
        <p15:guide id="1" orient="horz" pos="3430" userDrawn="1">
          <p15:clr>
            <a:srgbClr val="A4A3A4"/>
          </p15:clr>
        </p15:guide>
        <p15:guide id="2" orient="horz" pos="1298">
          <p15:clr>
            <a:srgbClr val="A4A3A4"/>
          </p15:clr>
        </p15:guide>
        <p15:guide id="3" orient="horz" pos="300" userDrawn="1">
          <p15:clr>
            <a:srgbClr val="A4A3A4"/>
          </p15:clr>
        </p15:guide>
        <p15:guide id="4" pos="2880">
          <p15:clr>
            <a:srgbClr val="A4A3A4"/>
          </p15:clr>
        </p15:guide>
        <p15:guide id="5" pos="352">
          <p15:clr>
            <a:srgbClr val="A4A3A4"/>
          </p15:clr>
        </p15:guide>
        <p15:guide id="6" pos="5424">
          <p15:clr>
            <a:srgbClr val="A4A3A4"/>
          </p15:clr>
        </p15:guide>
        <p15:guide id="7" orient="horz" pos="210">
          <p15:clr>
            <a:srgbClr val="A4A3A4"/>
          </p15:clr>
        </p15:guide>
        <p15:guide id="8" orient="horz" pos="2067">
          <p15:clr>
            <a:srgbClr val="A4A3A4"/>
          </p15:clr>
        </p15:guide>
        <p15:guide id="9" orient="horz" pos="3702" userDrawn="1">
          <p15:clr>
            <a:srgbClr val="A4A3A4"/>
          </p15:clr>
        </p15:guide>
        <p15:guide id="10" orient="horz" pos="890"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2E"/>
    <a:srgbClr val="3399CC"/>
    <a:srgbClr val="00AE9E"/>
    <a:srgbClr val="A7FFF7"/>
    <a:srgbClr val="00EED7"/>
    <a:srgbClr val="FFAFC8"/>
    <a:srgbClr val="D20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0" autoAdjust="0"/>
    <p:restoredTop sz="94525" autoAdjust="0"/>
  </p:normalViewPr>
  <p:slideViewPr>
    <p:cSldViewPr>
      <p:cViewPr>
        <p:scale>
          <a:sx n="100" d="100"/>
          <a:sy n="100" d="100"/>
        </p:scale>
        <p:origin x="-198" y="-162"/>
      </p:cViewPr>
      <p:guideLst>
        <p:guide orient="horz" pos="3430"/>
        <p:guide orient="horz" pos="1298"/>
        <p:guide orient="horz" pos="300"/>
        <p:guide orient="horz" pos="210"/>
        <p:guide orient="horz" pos="2067"/>
        <p:guide orient="horz" pos="3702"/>
        <p:guide orient="horz" pos="890"/>
        <p:guide pos="2880"/>
        <p:guide pos="352"/>
        <p:guide pos="54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0"/>
    </p:cViewPr>
  </p:sorterViewPr>
  <p:notesViewPr>
    <p:cSldViewPr>
      <p:cViewPr>
        <p:scale>
          <a:sx n="90" d="100"/>
          <a:sy n="90" d="100"/>
        </p:scale>
        <p:origin x="-2358"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D9B63-42B8-4D4C-97D7-149251DA617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5FF0AC0B-E2C2-42D0-BC4D-46B0971F62D5}">
      <dgm:prSet custT="1"/>
      <dgm:spPr>
        <a:solidFill>
          <a:srgbClr val="009966"/>
        </a:solidFill>
      </dgm:spPr>
      <dgm:t>
        <a:bodyPr/>
        <a:lstStyle/>
        <a:p>
          <a:pPr rtl="0">
            <a:lnSpc>
              <a:spcPct val="120000"/>
            </a:lnSpc>
            <a:spcBef>
              <a:spcPts val="0"/>
            </a:spcBef>
            <a:spcAft>
              <a:spcPts val="0"/>
            </a:spcAft>
          </a:pPr>
          <a:r>
            <a:rPr lang="en-GB" sz="1400" b="0" i="0" baseline="0" dirty="0" smtClean="0"/>
            <a:t>A cross-sector approach to improving health, wellbeing and health equity by focusing on joined-up decision-making across multiple services, programmes and policy areas.</a:t>
          </a:r>
          <a:endParaRPr lang="en-GB" sz="1400" dirty="0"/>
        </a:p>
      </dgm:t>
    </dgm:pt>
    <dgm:pt modelId="{488145D8-F081-47CD-980A-DC8EF6793A4A}" type="parTrans" cxnId="{4CAA610B-CE71-47A4-B204-AE25B92B0EFB}">
      <dgm:prSet/>
      <dgm:spPr/>
      <dgm:t>
        <a:bodyPr/>
        <a:lstStyle/>
        <a:p>
          <a:endParaRPr lang="en-GB"/>
        </a:p>
      </dgm:t>
    </dgm:pt>
    <dgm:pt modelId="{952BB4D6-62BD-478F-805C-09F469BB8203}" type="sibTrans" cxnId="{4CAA610B-CE71-47A4-B204-AE25B92B0EFB}">
      <dgm:prSet/>
      <dgm:spPr>
        <a:solidFill>
          <a:schemeClr val="accent1">
            <a:alpha val="90000"/>
          </a:schemeClr>
        </a:solidFill>
      </dgm:spPr>
      <dgm:t>
        <a:bodyPr/>
        <a:lstStyle/>
        <a:p>
          <a:pPr>
            <a:lnSpc>
              <a:spcPct val="80000"/>
            </a:lnSpc>
          </a:pPr>
          <a:endParaRPr lang="en-GB"/>
        </a:p>
      </dgm:t>
    </dgm:pt>
    <dgm:pt modelId="{58642A2A-321F-4660-9260-6825067E595A}">
      <dgm:prSet custT="1"/>
      <dgm:spPr>
        <a:solidFill>
          <a:srgbClr val="009966"/>
        </a:solidFill>
      </dgm:spPr>
      <dgm:t>
        <a:bodyPr/>
        <a:lstStyle/>
        <a:p>
          <a:pPr rtl="0">
            <a:lnSpc>
              <a:spcPct val="120000"/>
            </a:lnSpc>
            <a:spcAft>
              <a:spcPts val="0"/>
            </a:spcAft>
          </a:pPr>
          <a:r>
            <a:rPr lang="en-GB" sz="1400" b="0" i="0" baseline="0" dirty="0" smtClean="0"/>
            <a:t>Highlights health, wellbeing, equity, and sustainability consequences of different policy and decision-making options. </a:t>
          </a:r>
          <a:endParaRPr lang="en-GB" sz="1400" dirty="0"/>
        </a:p>
      </dgm:t>
    </dgm:pt>
    <dgm:pt modelId="{103392E6-183E-4970-81C6-C3F34B318F3F}" type="parTrans" cxnId="{B96A2CA8-C3AE-4808-B7B2-DFDE17DAA403}">
      <dgm:prSet/>
      <dgm:spPr/>
      <dgm:t>
        <a:bodyPr/>
        <a:lstStyle/>
        <a:p>
          <a:endParaRPr lang="en-GB"/>
        </a:p>
      </dgm:t>
    </dgm:pt>
    <dgm:pt modelId="{705B81F4-0E72-4D5E-9803-46A96D222E12}" type="sibTrans" cxnId="{B96A2CA8-C3AE-4808-B7B2-DFDE17DAA403}">
      <dgm:prSet/>
      <dgm:spPr>
        <a:solidFill>
          <a:srgbClr val="11175E">
            <a:alpha val="90000"/>
          </a:srgbClr>
        </a:solidFill>
      </dgm:spPr>
      <dgm:t>
        <a:bodyPr/>
        <a:lstStyle/>
        <a:p>
          <a:pPr>
            <a:lnSpc>
              <a:spcPct val="80000"/>
            </a:lnSpc>
          </a:pPr>
          <a:endParaRPr lang="en-GB"/>
        </a:p>
      </dgm:t>
    </dgm:pt>
    <dgm:pt modelId="{D06D5524-E65F-47C9-A73E-10C060AE278D}">
      <dgm:prSet custT="1"/>
      <dgm:spPr>
        <a:solidFill>
          <a:srgbClr val="009966"/>
        </a:solidFill>
      </dgm:spPr>
      <dgm:t>
        <a:bodyPr/>
        <a:lstStyle/>
        <a:p>
          <a:pPr rtl="0">
            <a:lnSpc>
              <a:spcPct val="120000"/>
            </a:lnSpc>
            <a:spcAft>
              <a:spcPts val="0"/>
            </a:spcAft>
          </a:pPr>
          <a:r>
            <a:rPr lang="en-GB" sz="1400" b="0" i="0" baseline="0" dirty="0" smtClean="0"/>
            <a:t>Identifies how decisions in other services, departments and sectors affect health – and how better health can support achievement of other sectors’ goals. </a:t>
          </a:r>
          <a:endParaRPr lang="en-GB" sz="1400" dirty="0"/>
        </a:p>
      </dgm:t>
    </dgm:pt>
    <dgm:pt modelId="{1CBC42E0-485A-4784-81A4-188018C3BF51}" type="parTrans" cxnId="{030C889D-2DC7-45D7-8B9E-0F68F9EAA593}">
      <dgm:prSet/>
      <dgm:spPr/>
      <dgm:t>
        <a:bodyPr/>
        <a:lstStyle/>
        <a:p>
          <a:endParaRPr lang="en-GB"/>
        </a:p>
      </dgm:t>
    </dgm:pt>
    <dgm:pt modelId="{F87D48F8-9C83-410E-832A-188EDDF4D964}" type="sibTrans" cxnId="{030C889D-2DC7-45D7-8B9E-0F68F9EAA593}">
      <dgm:prSet/>
      <dgm:spPr>
        <a:solidFill>
          <a:srgbClr val="11175E">
            <a:alpha val="90000"/>
          </a:srgbClr>
        </a:solidFill>
      </dgm:spPr>
      <dgm:t>
        <a:bodyPr/>
        <a:lstStyle/>
        <a:p>
          <a:pPr>
            <a:lnSpc>
              <a:spcPct val="80000"/>
            </a:lnSpc>
          </a:pPr>
          <a:endParaRPr lang="en-GB"/>
        </a:p>
      </dgm:t>
    </dgm:pt>
    <dgm:pt modelId="{83C9A543-C2D5-42A0-A945-0AD33F888707}">
      <dgm:prSet custT="1"/>
      <dgm:spPr>
        <a:solidFill>
          <a:srgbClr val="009966"/>
        </a:solidFill>
      </dgm:spPr>
      <dgm:t>
        <a:bodyPr/>
        <a:lstStyle/>
        <a:p>
          <a:pPr rtl="0">
            <a:lnSpc>
              <a:spcPct val="120000"/>
            </a:lnSpc>
            <a:spcAft>
              <a:spcPts val="0"/>
            </a:spcAft>
          </a:pPr>
          <a:r>
            <a:rPr lang="en-GB" sz="1400" b="0" i="0" baseline="0" dirty="0" smtClean="0"/>
            <a:t>Engages multiple stakeholders to work together to improve health </a:t>
          </a:r>
          <a:r>
            <a:rPr lang="en-GB" sz="1400" b="0" i="1" baseline="0" dirty="0" smtClean="0"/>
            <a:t>and</a:t>
          </a:r>
          <a:r>
            <a:rPr lang="en-GB" sz="1400" b="0" i="0" baseline="0" dirty="0" smtClean="0"/>
            <a:t> advance other goals, which in turn reduce demand for scarce resources.</a:t>
          </a:r>
          <a:endParaRPr lang="en-GB" sz="1400" dirty="0"/>
        </a:p>
      </dgm:t>
    </dgm:pt>
    <dgm:pt modelId="{E334A19F-E171-4ED4-B6F0-B5264345A8EB}" type="parTrans" cxnId="{94A50F25-3E54-4F16-AB07-DB58EAC2A24D}">
      <dgm:prSet/>
      <dgm:spPr/>
      <dgm:t>
        <a:bodyPr/>
        <a:lstStyle/>
        <a:p>
          <a:endParaRPr lang="en-GB"/>
        </a:p>
      </dgm:t>
    </dgm:pt>
    <dgm:pt modelId="{8B7211A9-63E2-4BBC-B114-4F0FA51BECEE}" type="sibTrans" cxnId="{94A50F25-3E54-4F16-AB07-DB58EAC2A24D}">
      <dgm:prSet/>
      <dgm:spPr>
        <a:solidFill>
          <a:schemeClr val="accent1">
            <a:lumMod val="60000"/>
            <a:lumOff val="40000"/>
            <a:alpha val="90000"/>
          </a:schemeClr>
        </a:solidFill>
      </dgm:spPr>
      <dgm:t>
        <a:bodyPr/>
        <a:lstStyle/>
        <a:p>
          <a:endParaRPr lang="en-GB"/>
        </a:p>
      </dgm:t>
    </dgm:pt>
    <dgm:pt modelId="{EF0BD261-4E14-4093-81B9-B4767AA9E6E4}">
      <dgm:prSet custT="1"/>
      <dgm:spPr>
        <a:solidFill>
          <a:srgbClr val="009966"/>
        </a:solidFill>
      </dgm:spPr>
      <dgm:t>
        <a:bodyPr/>
        <a:lstStyle/>
        <a:p>
          <a:pPr rtl="0">
            <a:lnSpc>
              <a:spcPct val="120000"/>
            </a:lnSpc>
            <a:spcAft>
              <a:spcPts val="0"/>
            </a:spcAft>
          </a:pPr>
          <a:r>
            <a:rPr lang="en-GB" sz="1400" dirty="0" smtClean="0"/>
            <a:t>Emphasises co-benefits, encourages a multi-lens perspective and points to the need for inclusive boundary-spanning language and joined-up narratives.</a:t>
          </a:r>
          <a:endParaRPr lang="en-GB" sz="1400" dirty="0"/>
        </a:p>
      </dgm:t>
    </dgm:pt>
    <dgm:pt modelId="{F8AEB007-FE7D-4E45-AFBC-DAB5FDC43685}" type="parTrans" cxnId="{DBCA7418-6808-4AAE-8812-E8166C6A292F}">
      <dgm:prSet/>
      <dgm:spPr/>
      <dgm:t>
        <a:bodyPr/>
        <a:lstStyle/>
        <a:p>
          <a:endParaRPr lang="en-GB"/>
        </a:p>
      </dgm:t>
    </dgm:pt>
    <dgm:pt modelId="{82C57E1F-2790-4706-B368-B4FC3EFCE83A}" type="sibTrans" cxnId="{DBCA7418-6808-4AAE-8812-E8166C6A292F}">
      <dgm:prSet/>
      <dgm:spPr/>
      <dgm:t>
        <a:bodyPr/>
        <a:lstStyle/>
        <a:p>
          <a:endParaRPr lang="en-GB"/>
        </a:p>
      </dgm:t>
    </dgm:pt>
    <dgm:pt modelId="{2FF4ACA3-A3EC-415B-A95E-5F2BC5B0DF26}" type="pres">
      <dgm:prSet presAssocID="{3E2D9B63-42B8-4D4C-97D7-149251DA6178}" presName="outerComposite" presStyleCnt="0">
        <dgm:presLayoutVars>
          <dgm:chMax val="5"/>
          <dgm:dir/>
          <dgm:resizeHandles val="exact"/>
        </dgm:presLayoutVars>
      </dgm:prSet>
      <dgm:spPr/>
      <dgm:t>
        <a:bodyPr/>
        <a:lstStyle/>
        <a:p>
          <a:endParaRPr lang="en-GB"/>
        </a:p>
      </dgm:t>
    </dgm:pt>
    <dgm:pt modelId="{EA367220-0423-4410-B16B-1A965293E8C8}" type="pres">
      <dgm:prSet presAssocID="{3E2D9B63-42B8-4D4C-97D7-149251DA6178}" presName="dummyMaxCanvas" presStyleCnt="0">
        <dgm:presLayoutVars/>
      </dgm:prSet>
      <dgm:spPr/>
    </dgm:pt>
    <dgm:pt modelId="{1319A9D2-557B-4B5C-9881-4B8686E4CA4B}" type="pres">
      <dgm:prSet presAssocID="{3E2D9B63-42B8-4D4C-97D7-149251DA6178}" presName="FiveNodes_1" presStyleLbl="node1" presStyleIdx="0" presStyleCnt="5">
        <dgm:presLayoutVars>
          <dgm:bulletEnabled val="1"/>
        </dgm:presLayoutVars>
      </dgm:prSet>
      <dgm:spPr/>
      <dgm:t>
        <a:bodyPr/>
        <a:lstStyle/>
        <a:p>
          <a:endParaRPr lang="en-GB"/>
        </a:p>
      </dgm:t>
    </dgm:pt>
    <dgm:pt modelId="{166F6149-689A-4E71-834E-3405E09EF8B5}" type="pres">
      <dgm:prSet presAssocID="{3E2D9B63-42B8-4D4C-97D7-149251DA6178}" presName="FiveNodes_2" presStyleLbl="node1" presStyleIdx="1" presStyleCnt="5">
        <dgm:presLayoutVars>
          <dgm:bulletEnabled val="1"/>
        </dgm:presLayoutVars>
      </dgm:prSet>
      <dgm:spPr/>
      <dgm:t>
        <a:bodyPr/>
        <a:lstStyle/>
        <a:p>
          <a:endParaRPr lang="en-GB"/>
        </a:p>
      </dgm:t>
    </dgm:pt>
    <dgm:pt modelId="{6D576F12-C57A-4227-8EFC-E4CF2BA65D5C}" type="pres">
      <dgm:prSet presAssocID="{3E2D9B63-42B8-4D4C-97D7-149251DA6178}" presName="FiveNodes_3" presStyleLbl="node1" presStyleIdx="2" presStyleCnt="5">
        <dgm:presLayoutVars>
          <dgm:bulletEnabled val="1"/>
        </dgm:presLayoutVars>
      </dgm:prSet>
      <dgm:spPr/>
      <dgm:t>
        <a:bodyPr/>
        <a:lstStyle/>
        <a:p>
          <a:endParaRPr lang="en-GB"/>
        </a:p>
      </dgm:t>
    </dgm:pt>
    <dgm:pt modelId="{B8E5DCC0-56AC-45C2-8685-BD2D3D4B8151}" type="pres">
      <dgm:prSet presAssocID="{3E2D9B63-42B8-4D4C-97D7-149251DA6178}" presName="FiveNodes_4" presStyleLbl="node1" presStyleIdx="3" presStyleCnt="5">
        <dgm:presLayoutVars>
          <dgm:bulletEnabled val="1"/>
        </dgm:presLayoutVars>
      </dgm:prSet>
      <dgm:spPr/>
      <dgm:t>
        <a:bodyPr/>
        <a:lstStyle/>
        <a:p>
          <a:endParaRPr lang="en-GB"/>
        </a:p>
      </dgm:t>
    </dgm:pt>
    <dgm:pt modelId="{5578091A-9098-44F0-BDCD-6AC3FA1781A6}" type="pres">
      <dgm:prSet presAssocID="{3E2D9B63-42B8-4D4C-97D7-149251DA6178}" presName="FiveNodes_5" presStyleLbl="node1" presStyleIdx="4" presStyleCnt="5">
        <dgm:presLayoutVars>
          <dgm:bulletEnabled val="1"/>
        </dgm:presLayoutVars>
      </dgm:prSet>
      <dgm:spPr/>
      <dgm:t>
        <a:bodyPr/>
        <a:lstStyle/>
        <a:p>
          <a:endParaRPr lang="en-GB"/>
        </a:p>
      </dgm:t>
    </dgm:pt>
    <dgm:pt modelId="{E02D8906-3036-4A02-A25B-5203C9B39325}" type="pres">
      <dgm:prSet presAssocID="{3E2D9B63-42B8-4D4C-97D7-149251DA6178}" presName="FiveConn_1-2" presStyleLbl="fgAccFollowNode1" presStyleIdx="0" presStyleCnt="4">
        <dgm:presLayoutVars>
          <dgm:bulletEnabled val="1"/>
        </dgm:presLayoutVars>
      </dgm:prSet>
      <dgm:spPr/>
      <dgm:t>
        <a:bodyPr/>
        <a:lstStyle/>
        <a:p>
          <a:endParaRPr lang="en-GB"/>
        </a:p>
      </dgm:t>
    </dgm:pt>
    <dgm:pt modelId="{82BF4159-869D-4806-98EE-4050407C4206}" type="pres">
      <dgm:prSet presAssocID="{3E2D9B63-42B8-4D4C-97D7-149251DA6178}" presName="FiveConn_2-3" presStyleLbl="fgAccFollowNode1" presStyleIdx="1" presStyleCnt="4">
        <dgm:presLayoutVars>
          <dgm:bulletEnabled val="1"/>
        </dgm:presLayoutVars>
      </dgm:prSet>
      <dgm:spPr/>
      <dgm:t>
        <a:bodyPr/>
        <a:lstStyle/>
        <a:p>
          <a:endParaRPr lang="en-GB"/>
        </a:p>
      </dgm:t>
    </dgm:pt>
    <dgm:pt modelId="{19D6BC04-A0BF-4FE9-9716-265556D584A3}" type="pres">
      <dgm:prSet presAssocID="{3E2D9B63-42B8-4D4C-97D7-149251DA6178}" presName="FiveConn_3-4" presStyleLbl="fgAccFollowNode1" presStyleIdx="2" presStyleCnt="4">
        <dgm:presLayoutVars>
          <dgm:bulletEnabled val="1"/>
        </dgm:presLayoutVars>
      </dgm:prSet>
      <dgm:spPr/>
      <dgm:t>
        <a:bodyPr/>
        <a:lstStyle/>
        <a:p>
          <a:endParaRPr lang="en-GB"/>
        </a:p>
      </dgm:t>
    </dgm:pt>
    <dgm:pt modelId="{4B69FD1B-E552-493E-BF86-1BA29747E4F2}" type="pres">
      <dgm:prSet presAssocID="{3E2D9B63-42B8-4D4C-97D7-149251DA6178}" presName="FiveConn_4-5" presStyleLbl="fgAccFollowNode1" presStyleIdx="3" presStyleCnt="4">
        <dgm:presLayoutVars>
          <dgm:bulletEnabled val="1"/>
        </dgm:presLayoutVars>
      </dgm:prSet>
      <dgm:spPr/>
      <dgm:t>
        <a:bodyPr/>
        <a:lstStyle/>
        <a:p>
          <a:endParaRPr lang="en-GB"/>
        </a:p>
      </dgm:t>
    </dgm:pt>
    <dgm:pt modelId="{C862D7C1-743F-4116-B9B0-BB88851AC9A1}" type="pres">
      <dgm:prSet presAssocID="{3E2D9B63-42B8-4D4C-97D7-149251DA6178}" presName="FiveNodes_1_text" presStyleLbl="node1" presStyleIdx="4" presStyleCnt="5">
        <dgm:presLayoutVars>
          <dgm:bulletEnabled val="1"/>
        </dgm:presLayoutVars>
      </dgm:prSet>
      <dgm:spPr/>
      <dgm:t>
        <a:bodyPr/>
        <a:lstStyle/>
        <a:p>
          <a:endParaRPr lang="en-GB"/>
        </a:p>
      </dgm:t>
    </dgm:pt>
    <dgm:pt modelId="{50FBFA65-A692-47CA-BCFD-962888914781}" type="pres">
      <dgm:prSet presAssocID="{3E2D9B63-42B8-4D4C-97D7-149251DA6178}" presName="FiveNodes_2_text" presStyleLbl="node1" presStyleIdx="4" presStyleCnt="5">
        <dgm:presLayoutVars>
          <dgm:bulletEnabled val="1"/>
        </dgm:presLayoutVars>
      </dgm:prSet>
      <dgm:spPr/>
      <dgm:t>
        <a:bodyPr/>
        <a:lstStyle/>
        <a:p>
          <a:endParaRPr lang="en-GB"/>
        </a:p>
      </dgm:t>
    </dgm:pt>
    <dgm:pt modelId="{AEAC3D05-8067-4C14-9DFD-6D0AD62B695E}" type="pres">
      <dgm:prSet presAssocID="{3E2D9B63-42B8-4D4C-97D7-149251DA6178}" presName="FiveNodes_3_text" presStyleLbl="node1" presStyleIdx="4" presStyleCnt="5">
        <dgm:presLayoutVars>
          <dgm:bulletEnabled val="1"/>
        </dgm:presLayoutVars>
      </dgm:prSet>
      <dgm:spPr/>
      <dgm:t>
        <a:bodyPr/>
        <a:lstStyle/>
        <a:p>
          <a:endParaRPr lang="en-GB"/>
        </a:p>
      </dgm:t>
    </dgm:pt>
    <dgm:pt modelId="{2D406A08-C87C-4AD4-B9C1-DF271E33047F}" type="pres">
      <dgm:prSet presAssocID="{3E2D9B63-42B8-4D4C-97D7-149251DA6178}" presName="FiveNodes_4_text" presStyleLbl="node1" presStyleIdx="4" presStyleCnt="5">
        <dgm:presLayoutVars>
          <dgm:bulletEnabled val="1"/>
        </dgm:presLayoutVars>
      </dgm:prSet>
      <dgm:spPr/>
      <dgm:t>
        <a:bodyPr/>
        <a:lstStyle/>
        <a:p>
          <a:endParaRPr lang="en-GB"/>
        </a:p>
      </dgm:t>
    </dgm:pt>
    <dgm:pt modelId="{437E17A2-FD80-4DB7-941E-C20454ED655C}" type="pres">
      <dgm:prSet presAssocID="{3E2D9B63-42B8-4D4C-97D7-149251DA6178}" presName="FiveNodes_5_text" presStyleLbl="node1" presStyleIdx="4" presStyleCnt="5">
        <dgm:presLayoutVars>
          <dgm:bulletEnabled val="1"/>
        </dgm:presLayoutVars>
      </dgm:prSet>
      <dgm:spPr/>
      <dgm:t>
        <a:bodyPr/>
        <a:lstStyle/>
        <a:p>
          <a:endParaRPr lang="en-GB"/>
        </a:p>
      </dgm:t>
    </dgm:pt>
  </dgm:ptLst>
  <dgm:cxnLst>
    <dgm:cxn modelId="{02C8EE10-F401-4C2F-9633-39A5B22AC4D6}" type="presOf" srcId="{705B81F4-0E72-4D5E-9803-46A96D222E12}" destId="{82BF4159-869D-4806-98EE-4050407C4206}" srcOrd="0" destOrd="0" presId="urn:microsoft.com/office/officeart/2005/8/layout/vProcess5"/>
    <dgm:cxn modelId="{B96A2CA8-C3AE-4808-B7B2-DFDE17DAA403}" srcId="{3E2D9B63-42B8-4D4C-97D7-149251DA6178}" destId="{58642A2A-321F-4660-9260-6825067E595A}" srcOrd="1" destOrd="0" parTransId="{103392E6-183E-4970-81C6-C3F34B318F3F}" sibTransId="{705B81F4-0E72-4D5E-9803-46A96D222E12}"/>
    <dgm:cxn modelId="{DBCA7418-6808-4AAE-8812-E8166C6A292F}" srcId="{3E2D9B63-42B8-4D4C-97D7-149251DA6178}" destId="{EF0BD261-4E14-4093-81B9-B4767AA9E6E4}" srcOrd="4" destOrd="0" parTransId="{F8AEB007-FE7D-4E45-AFBC-DAB5FDC43685}" sibTransId="{82C57E1F-2790-4706-B368-B4FC3EFCE83A}"/>
    <dgm:cxn modelId="{4CAA610B-CE71-47A4-B204-AE25B92B0EFB}" srcId="{3E2D9B63-42B8-4D4C-97D7-149251DA6178}" destId="{5FF0AC0B-E2C2-42D0-BC4D-46B0971F62D5}" srcOrd="0" destOrd="0" parTransId="{488145D8-F081-47CD-980A-DC8EF6793A4A}" sibTransId="{952BB4D6-62BD-478F-805C-09F469BB8203}"/>
    <dgm:cxn modelId="{CEC5330E-D876-44DB-B24B-455752E7BA03}" type="presOf" srcId="{5FF0AC0B-E2C2-42D0-BC4D-46B0971F62D5}" destId="{C862D7C1-743F-4116-B9B0-BB88851AC9A1}" srcOrd="1" destOrd="0" presId="urn:microsoft.com/office/officeart/2005/8/layout/vProcess5"/>
    <dgm:cxn modelId="{2AC19C19-7E3F-43EE-AFCD-CCFC971903D2}" type="presOf" srcId="{D06D5524-E65F-47C9-A73E-10C060AE278D}" destId="{6D576F12-C57A-4227-8EFC-E4CF2BA65D5C}" srcOrd="0" destOrd="0" presId="urn:microsoft.com/office/officeart/2005/8/layout/vProcess5"/>
    <dgm:cxn modelId="{4FFD33CE-F1E1-4C06-9D1C-150248EC64B3}" type="presOf" srcId="{8B7211A9-63E2-4BBC-B114-4F0FA51BECEE}" destId="{4B69FD1B-E552-493E-BF86-1BA29747E4F2}" srcOrd="0" destOrd="0" presId="urn:microsoft.com/office/officeart/2005/8/layout/vProcess5"/>
    <dgm:cxn modelId="{DF2EA335-E72B-4156-95FB-055DC362F24E}" type="presOf" srcId="{58642A2A-321F-4660-9260-6825067E595A}" destId="{166F6149-689A-4E71-834E-3405E09EF8B5}" srcOrd="0" destOrd="0" presId="urn:microsoft.com/office/officeart/2005/8/layout/vProcess5"/>
    <dgm:cxn modelId="{1B40C0EF-7681-4EB0-924B-3A2FA85CFD15}" type="presOf" srcId="{5FF0AC0B-E2C2-42D0-BC4D-46B0971F62D5}" destId="{1319A9D2-557B-4B5C-9881-4B8686E4CA4B}" srcOrd="0" destOrd="0" presId="urn:microsoft.com/office/officeart/2005/8/layout/vProcess5"/>
    <dgm:cxn modelId="{8E2C0646-5E71-4D60-96B7-39095E2D6EED}" type="presOf" srcId="{3E2D9B63-42B8-4D4C-97D7-149251DA6178}" destId="{2FF4ACA3-A3EC-415B-A95E-5F2BC5B0DF26}" srcOrd="0" destOrd="0" presId="urn:microsoft.com/office/officeart/2005/8/layout/vProcess5"/>
    <dgm:cxn modelId="{6E1039C0-F655-4AFC-8431-6E9400443787}" type="presOf" srcId="{83C9A543-C2D5-42A0-A945-0AD33F888707}" destId="{2D406A08-C87C-4AD4-B9C1-DF271E33047F}" srcOrd="1" destOrd="0" presId="urn:microsoft.com/office/officeart/2005/8/layout/vProcess5"/>
    <dgm:cxn modelId="{D3154B7B-08B8-43EB-BD79-C60C8C6AFCAF}" type="presOf" srcId="{58642A2A-321F-4660-9260-6825067E595A}" destId="{50FBFA65-A692-47CA-BCFD-962888914781}" srcOrd="1" destOrd="0" presId="urn:microsoft.com/office/officeart/2005/8/layout/vProcess5"/>
    <dgm:cxn modelId="{0E2EB058-481A-4044-BD6E-99F7B3A084DC}" type="presOf" srcId="{952BB4D6-62BD-478F-805C-09F469BB8203}" destId="{E02D8906-3036-4A02-A25B-5203C9B39325}" srcOrd="0" destOrd="0" presId="urn:microsoft.com/office/officeart/2005/8/layout/vProcess5"/>
    <dgm:cxn modelId="{F9794DBF-7E3A-4838-A097-4F7EDE61BD06}" type="presOf" srcId="{D06D5524-E65F-47C9-A73E-10C060AE278D}" destId="{AEAC3D05-8067-4C14-9DFD-6D0AD62B695E}" srcOrd="1" destOrd="0" presId="urn:microsoft.com/office/officeart/2005/8/layout/vProcess5"/>
    <dgm:cxn modelId="{5AEA5E63-3841-49C2-A558-2D890D799F89}" type="presOf" srcId="{EF0BD261-4E14-4093-81B9-B4767AA9E6E4}" destId="{5578091A-9098-44F0-BDCD-6AC3FA1781A6}" srcOrd="0" destOrd="0" presId="urn:microsoft.com/office/officeart/2005/8/layout/vProcess5"/>
    <dgm:cxn modelId="{94A50F25-3E54-4F16-AB07-DB58EAC2A24D}" srcId="{3E2D9B63-42B8-4D4C-97D7-149251DA6178}" destId="{83C9A543-C2D5-42A0-A945-0AD33F888707}" srcOrd="3" destOrd="0" parTransId="{E334A19F-E171-4ED4-B6F0-B5264345A8EB}" sibTransId="{8B7211A9-63E2-4BBC-B114-4F0FA51BECEE}"/>
    <dgm:cxn modelId="{842CEA5C-4F88-4E8C-8EFD-FE82793B910D}" type="presOf" srcId="{F87D48F8-9C83-410E-832A-188EDDF4D964}" destId="{19D6BC04-A0BF-4FE9-9716-265556D584A3}" srcOrd="0" destOrd="0" presId="urn:microsoft.com/office/officeart/2005/8/layout/vProcess5"/>
    <dgm:cxn modelId="{E8B5421F-2EBE-474A-856E-062123B2520A}" type="presOf" srcId="{EF0BD261-4E14-4093-81B9-B4767AA9E6E4}" destId="{437E17A2-FD80-4DB7-941E-C20454ED655C}" srcOrd="1" destOrd="0" presId="urn:microsoft.com/office/officeart/2005/8/layout/vProcess5"/>
    <dgm:cxn modelId="{030C889D-2DC7-45D7-8B9E-0F68F9EAA593}" srcId="{3E2D9B63-42B8-4D4C-97D7-149251DA6178}" destId="{D06D5524-E65F-47C9-A73E-10C060AE278D}" srcOrd="2" destOrd="0" parTransId="{1CBC42E0-485A-4784-81A4-188018C3BF51}" sibTransId="{F87D48F8-9C83-410E-832A-188EDDF4D964}"/>
    <dgm:cxn modelId="{FA8C3BFA-A13C-46F0-9239-DCAC094E6F31}" type="presOf" srcId="{83C9A543-C2D5-42A0-A945-0AD33F888707}" destId="{B8E5DCC0-56AC-45C2-8685-BD2D3D4B8151}" srcOrd="0" destOrd="0" presId="urn:microsoft.com/office/officeart/2005/8/layout/vProcess5"/>
    <dgm:cxn modelId="{35BBD74C-8A48-469D-9A77-35496D4CED1F}" type="presParOf" srcId="{2FF4ACA3-A3EC-415B-A95E-5F2BC5B0DF26}" destId="{EA367220-0423-4410-B16B-1A965293E8C8}" srcOrd="0" destOrd="0" presId="urn:microsoft.com/office/officeart/2005/8/layout/vProcess5"/>
    <dgm:cxn modelId="{30A9B962-9A74-4D21-9580-24BB391AD372}" type="presParOf" srcId="{2FF4ACA3-A3EC-415B-A95E-5F2BC5B0DF26}" destId="{1319A9D2-557B-4B5C-9881-4B8686E4CA4B}" srcOrd="1" destOrd="0" presId="urn:microsoft.com/office/officeart/2005/8/layout/vProcess5"/>
    <dgm:cxn modelId="{1161636B-2210-4F65-9B8B-D6A0F458D26E}" type="presParOf" srcId="{2FF4ACA3-A3EC-415B-A95E-5F2BC5B0DF26}" destId="{166F6149-689A-4E71-834E-3405E09EF8B5}" srcOrd="2" destOrd="0" presId="urn:microsoft.com/office/officeart/2005/8/layout/vProcess5"/>
    <dgm:cxn modelId="{C81DE8AA-786D-4ACA-81F6-13927AA196BE}" type="presParOf" srcId="{2FF4ACA3-A3EC-415B-A95E-5F2BC5B0DF26}" destId="{6D576F12-C57A-4227-8EFC-E4CF2BA65D5C}" srcOrd="3" destOrd="0" presId="urn:microsoft.com/office/officeart/2005/8/layout/vProcess5"/>
    <dgm:cxn modelId="{964320CE-A741-400C-B59D-BA5DA2D7D89D}" type="presParOf" srcId="{2FF4ACA3-A3EC-415B-A95E-5F2BC5B0DF26}" destId="{B8E5DCC0-56AC-45C2-8685-BD2D3D4B8151}" srcOrd="4" destOrd="0" presId="urn:microsoft.com/office/officeart/2005/8/layout/vProcess5"/>
    <dgm:cxn modelId="{BDB7B67B-DB6E-4B25-8961-75B2B73073FB}" type="presParOf" srcId="{2FF4ACA3-A3EC-415B-A95E-5F2BC5B0DF26}" destId="{5578091A-9098-44F0-BDCD-6AC3FA1781A6}" srcOrd="5" destOrd="0" presId="urn:microsoft.com/office/officeart/2005/8/layout/vProcess5"/>
    <dgm:cxn modelId="{3549E219-EE15-4115-8DF7-3A9E9355B0DA}" type="presParOf" srcId="{2FF4ACA3-A3EC-415B-A95E-5F2BC5B0DF26}" destId="{E02D8906-3036-4A02-A25B-5203C9B39325}" srcOrd="6" destOrd="0" presId="urn:microsoft.com/office/officeart/2005/8/layout/vProcess5"/>
    <dgm:cxn modelId="{45B736F9-3812-48D2-A065-575430AA6184}" type="presParOf" srcId="{2FF4ACA3-A3EC-415B-A95E-5F2BC5B0DF26}" destId="{82BF4159-869D-4806-98EE-4050407C4206}" srcOrd="7" destOrd="0" presId="urn:microsoft.com/office/officeart/2005/8/layout/vProcess5"/>
    <dgm:cxn modelId="{2279C34D-456C-4668-B74F-E7B5D7619606}" type="presParOf" srcId="{2FF4ACA3-A3EC-415B-A95E-5F2BC5B0DF26}" destId="{19D6BC04-A0BF-4FE9-9716-265556D584A3}" srcOrd="8" destOrd="0" presId="urn:microsoft.com/office/officeart/2005/8/layout/vProcess5"/>
    <dgm:cxn modelId="{1AEDDF4D-4FAA-4D86-8CA1-2488B42592CA}" type="presParOf" srcId="{2FF4ACA3-A3EC-415B-A95E-5F2BC5B0DF26}" destId="{4B69FD1B-E552-493E-BF86-1BA29747E4F2}" srcOrd="9" destOrd="0" presId="urn:microsoft.com/office/officeart/2005/8/layout/vProcess5"/>
    <dgm:cxn modelId="{9A7F53B4-CC8F-4880-B8F2-6286989853B6}" type="presParOf" srcId="{2FF4ACA3-A3EC-415B-A95E-5F2BC5B0DF26}" destId="{C862D7C1-743F-4116-B9B0-BB88851AC9A1}" srcOrd="10" destOrd="0" presId="urn:microsoft.com/office/officeart/2005/8/layout/vProcess5"/>
    <dgm:cxn modelId="{E304B3C8-2181-4CBF-8F1D-16CE55A961D8}" type="presParOf" srcId="{2FF4ACA3-A3EC-415B-A95E-5F2BC5B0DF26}" destId="{50FBFA65-A692-47CA-BCFD-962888914781}" srcOrd="11" destOrd="0" presId="urn:microsoft.com/office/officeart/2005/8/layout/vProcess5"/>
    <dgm:cxn modelId="{B6ED6472-424C-42E7-9AAF-216FC36CF964}" type="presParOf" srcId="{2FF4ACA3-A3EC-415B-A95E-5F2BC5B0DF26}" destId="{AEAC3D05-8067-4C14-9DFD-6D0AD62B695E}" srcOrd="12" destOrd="0" presId="urn:microsoft.com/office/officeart/2005/8/layout/vProcess5"/>
    <dgm:cxn modelId="{3AF64641-5E05-47EE-B4B4-775CA8491BB8}" type="presParOf" srcId="{2FF4ACA3-A3EC-415B-A95E-5F2BC5B0DF26}" destId="{2D406A08-C87C-4AD4-B9C1-DF271E33047F}" srcOrd="13" destOrd="0" presId="urn:microsoft.com/office/officeart/2005/8/layout/vProcess5"/>
    <dgm:cxn modelId="{9CB265F1-40AC-4F13-ABDB-C8F44D336468}" type="presParOf" srcId="{2FF4ACA3-A3EC-415B-A95E-5F2BC5B0DF26}" destId="{437E17A2-FD80-4DB7-941E-C20454ED655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9A9D2-557B-4B5C-9881-4B8686E4CA4B}">
      <dsp:nvSpPr>
        <dsp:cNvPr id="0" name=""/>
        <dsp:cNvSpPr/>
      </dsp:nvSpPr>
      <dsp:spPr>
        <a:xfrm>
          <a:off x="0" y="0"/>
          <a:ext cx="5855328" cy="795882"/>
        </a:xfrm>
        <a:prstGeom prst="roundRect">
          <a:avLst>
            <a:gd name="adj" fmla="val 10000"/>
          </a:avLst>
        </a:prstGeom>
        <a:solidFill>
          <a:srgbClr val="00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120000"/>
            </a:lnSpc>
            <a:spcBef>
              <a:spcPct val="0"/>
            </a:spcBef>
            <a:spcAft>
              <a:spcPts val="0"/>
            </a:spcAft>
          </a:pPr>
          <a:r>
            <a:rPr lang="en-GB" sz="1400" b="0" i="0" kern="1200" baseline="0" dirty="0" smtClean="0"/>
            <a:t>A cross-sector approach to improving health, wellbeing and health equity by focusing on joined-up decision-making across multiple services, programmes and policy areas.</a:t>
          </a:r>
          <a:endParaRPr lang="en-GB" sz="1400" kern="1200" dirty="0"/>
        </a:p>
      </dsp:txBody>
      <dsp:txXfrm>
        <a:off x="23311" y="23311"/>
        <a:ext cx="4903389" cy="749260"/>
      </dsp:txXfrm>
    </dsp:sp>
    <dsp:sp modelId="{166F6149-689A-4E71-834E-3405E09EF8B5}">
      <dsp:nvSpPr>
        <dsp:cNvPr id="0" name=""/>
        <dsp:cNvSpPr/>
      </dsp:nvSpPr>
      <dsp:spPr>
        <a:xfrm>
          <a:off x="437248" y="906422"/>
          <a:ext cx="5855328" cy="795882"/>
        </a:xfrm>
        <a:prstGeom prst="roundRect">
          <a:avLst>
            <a:gd name="adj" fmla="val 10000"/>
          </a:avLst>
        </a:prstGeom>
        <a:solidFill>
          <a:srgbClr val="00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120000"/>
            </a:lnSpc>
            <a:spcBef>
              <a:spcPct val="0"/>
            </a:spcBef>
            <a:spcAft>
              <a:spcPts val="0"/>
            </a:spcAft>
          </a:pPr>
          <a:r>
            <a:rPr lang="en-GB" sz="1400" b="0" i="0" kern="1200" baseline="0" dirty="0" smtClean="0"/>
            <a:t>Highlights health, wellbeing, equity, and sustainability consequences of different policy and decision-making options. </a:t>
          </a:r>
          <a:endParaRPr lang="en-GB" sz="1400" kern="1200" dirty="0"/>
        </a:p>
      </dsp:txBody>
      <dsp:txXfrm>
        <a:off x="460559" y="929733"/>
        <a:ext cx="4854134" cy="749260"/>
      </dsp:txXfrm>
    </dsp:sp>
    <dsp:sp modelId="{6D576F12-C57A-4227-8EFC-E4CF2BA65D5C}">
      <dsp:nvSpPr>
        <dsp:cNvPr id="0" name=""/>
        <dsp:cNvSpPr/>
      </dsp:nvSpPr>
      <dsp:spPr>
        <a:xfrm>
          <a:off x="874497" y="1812844"/>
          <a:ext cx="5855328" cy="795882"/>
        </a:xfrm>
        <a:prstGeom prst="roundRect">
          <a:avLst>
            <a:gd name="adj" fmla="val 10000"/>
          </a:avLst>
        </a:prstGeom>
        <a:solidFill>
          <a:srgbClr val="00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120000"/>
            </a:lnSpc>
            <a:spcBef>
              <a:spcPct val="0"/>
            </a:spcBef>
            <a:spcAft>
              <a:spcPts val="0"/>
            </a:spcAft>
          </a:pPr>
          <a:r>
            <a:rPr lang="en-GB" sz="1400" b="0" i="0" kern="1200" baseline="0" dirty="0" smtClean="0"/>
            <a:t>Identifies how decisions in other services, departments and sectors affect health – and how better health can support achievement of other sectors’ goals. </a:t>
          </a:r>
          <a:endParaRPr lang="en-GB" sz="1400" kern="1200" dirty="0"/>
        </a:p>
      </dsp:txBody>
      <dsp:txXfrm>
        <a:off x="897808" y="1836155"/>
        <a:ext cx="4854134" cy="749260"/>
      </dsp:txXfrm>
    </dsp:sp>
    <dsp:sp modelId="{B8E5DCC0-56AC-45C2-8685-BD2D3D4B8151}">
      <dsp:nvSpPr>
        <dsp:cNvPr id="0" name=""/>
        <dsp:cNvSpPr/>
      </dsp:nvSpPr>
      <dsp:spPr>
        <a:xfrm>
          <a:off x="1311745" y="2719266"/>
          <a:ext cx="5855328" cy="795882"/>
        </a:xfrm>
        <a:prstGeom prst="roundRect">
          <a:avLst>
            <a:gd name="adj" fmla="val 10000"/>
          </a:avLst>
        </a:prstGeom>
        <a:solidFill>
          <a:srgbClr val="00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120000"/>
            </a:lnSpc>
            <a:spcBef>
              <a:spcPct val="0"/>
            </a:spcBef>
            <a:spcAft>
              <a:spcPts val="0"/>
            </a:spcAft>
          </a:pPr>
          <a:r>
            <a:rPr lang="en-GB" sz="1400" b="0" i="0" kern="1200" baseline="0" dirty="0" smtClean="0"/>
            <a:t>Engages multiple stakeholders to work together to improve health </a:t>
          </a:r>
          <a:r>
            <a:rPr lang="en-GB" sz="1400" b="0" i="1" kern="1200" baseline="0" dirty="0" smtClean="0"/>
            <a:t>and</a:t>
          </a:r>
          <a:r>
            <a:rPr lang="en-GB" sz="1400" b="0" i="0" kern="1200" baseline="0" dirty="0" smtClean="0"/>
            <a:t> advance other goals, which in turn reduce demand for scarce resources.</a:t>
          </a:r>
          <a:endParaRPr lang="en-GB" sz="1400" kern="1200" dirty="0"/>
        </a:p>
      </dsp:txBody>
      <dsp:txXfrm>
        <a:off x="1335056" y="2742577"/>
        <a:ext cx="4854134" cy="749260"/>
      </dsp:txXfrm>
    </dsp:sp>
    <dsp:sp modelId="{5578091A-9098-44F0-BDCD-6AC3FA1781A6}">
      <dsp:nvSpPr>
        <dsp:cNvPr id="0" name=""/>
        <dsp:cNvSpPr/>
      </dsp:nvSpPr>
      <dsp:spPr>
        <a:xfrm>
          <a:off x="1748994" y="3625689"/>
          <a:ext cx="5855328" cy="795882"/>
        </a:xfrm>
        <a:prstGeom prst="roundRect">
          <a:avLst>
            <a:gd name="adj" fmla="val 10000"/>
          </a:avLst>
        </a:prstGeom>
        <a:solidFill>
          <a:srgbClr val="00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120000"/>
            </a:lnSpc>
            <a:spcBef>
              <a:spcPct val="0"/>
            </a:spcBef>
            <a:spcAft>
              <a:spcPts val="0"/>
            </a:spcAft>
          </a:pPr>
          <a:r>
            <a:rPr lang="en-GB" sz="1400" kern="1200" dirty="0" smtClean="0"/>
            <a:t>Emphasises co-benefits, encourages a multi-lens perspective and points to the need for inclusive boundary-spanning language and joined-up narratives.</a:t>
          </a:r>
          <a:endParaRPr lang="en-GB" sz="1400" kern="1200" dirty="0"/>
        </a:p>
      </dsp:txBody>
      <dsp:txXfrm>
        <a:off x="1772305" y="3649000"/>
        <a:ext cx="4854134" cy="749260"/>
      </dsp:txXfrm>
    </dsp:sp>
    <dsp:sp modelId="{E02D8906-3036-4A02-A25B-5203C9B39325}">
      <dsp:nvSpPr>
        <dsp:cNvPr id="0" name=""/>
        <dsp:cNvSpPr/>
      </dsp:nvSpPr>
      <dsp:spPr>
        <a:xfrm>
          <a:off x="5338004" y="581436"/>
          <a:ext cx="517323" cy="517323"/>
        </a:xfrm>
        <a:prstGeom prst="downArrow">
          <a:avLst>
            <a:gd name="adj1" fmla="val 55000"/>
            <a:gd name="adj2" fmla="val 45000"/>
          </a:avLst>
        </a:prstGeom>
        <a:solidFill>
          <a:schemeClr val="accent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80000"/>
            </a:lnSpc>
            <a:spcBef>
              <a:spcPct val="0"/>
            </a:spcBef>
            <a:spcAft>
              <a:spcPct val="35000"/>
            </a:spcAft>
          </a:pPr>
          <a:endParaRPr lang="en-GB" sz="2700" kern="1200"/>
        </a:p>
      </dsp:txBody>
      <dsp:txXfrm>
        <a:off x="5454402" y="581436"/>
        <a:ext cx="284527" cy="389286"/>
      </dsp:txXfrm>
    </dsp:sp>
    <dsp:sp modelId="{82BF4159-869D-4806-98EE-4050407C4206}">
      <dsp:nvSpPr>
        <dsp:cNvPr id="0" name=""/>
        <dsp:cNvSpPr/>
      </dsp:nvSpPr>
      <dsp:spPr>
        <a:xfrm>
          <a:off x="5775253" y="1487858"/>
          <a:ext cx="517323" cy="517323"/>
        </a:xfrm>
        <a:prstGeom prst="downArrow">
          <a:avLst>
            <a:gd name="adj1" fmla="val 55000"/>
            <a:gd name="adj2" fmla="val 45000"/>
          </a:avLst>
        </a:prstGeom>
        <a:solidFill>
          <a:srgbClr val="11175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80000"/>
            </a:lnSpc>
            <a:spcBef>
              <a:spcPct val="0"/>
            </a:spcBef>
            <a:spcAft>
              <a:spcPct val="35000"/>
            </a:spcAft>
          </a:pPr>
          <a:endParaRPr lang="en-GB" sz="2700" kern="1200"/>
        </a:p>
      </dsp:txBody>
      <dsp:txXfrm>
        <a:off x="5891651" y="1487858"/>
        <a:ext cx="284527" cy="389286"/>
      </dsp:txXfrm>
    </dsp:sp>
    <dsp:sp modelId="{19D6BC04-A0BF-4FE9-9716-265556D584A3}">
      <dsp:nvSpPr>
        <dsp:cNvPr id="0" name=""/>
        <dsp:cNvSpPr/>
      </dsp:nvSpPr>
      <dsp:spPr>
        <a:xfrm>
          <a:off x="6212501" y="2381016"/>
          <a:ext cx="517323" cy="517323"/>
        </a:xfrm>
        <a:prstGeom prst="downArrow">
          <a:avLst>
            <a:gd name="adj1" fmla="val 55000"/>
            <a:gd name="adj2" fmla="val 45000"/>
          </a:avLst>
        </a:prstGeom>
        <a:solidFill>
          <a:srgbClr val="11175E">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80000"/>
            </a:lnSpc>
            <a:spcBef>
              <a:spcPct val="0"/>
            </a:spcBef>
            <a:spcAft>
              <a:spcPct val="35000"/>
            </a:spcAft>
          </a:pPr>
          <a:endParaRPr lang="en-GB" sz="2700" kern="1200"/>
        </a:p>
      </dsp:txBody>
      <dsp:txXfrm>
        <a:off x="6328899" y="2381016"/>
        <a:ext cx="284527" cy="389286"/>
      </dsp:txXfrm>
    </dsp:sp>
    <dsp:sp modelId="{4B69FD1B-E552-493E-BF86-1BA29747E4F2}">
      <dsp:nvSpPr>
        <dsp:cNvPr id="0" name=""/>
        <dsp:cNvSpPr/>
      </dsp:nvSpPr>
      <dsp:spPr>
        <a:xfrm>
          <a:off x="6649750" y="3296281"/>
          <a:ext cx="517323" cy="517323"/>
        </a:xfrm>
        <a:prstGeom prst="downArrow">
          <a:avLst>
            <a:gd name="adj1" fmla="val 55000"/>
            <a:gd name="adj2" fmla="val 45000"/>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GB" sz="2400" kern="1200"/>
        </a:p>
      </dsp:txBody>
      <dsp:txXfrm>
        <a:off x="6766148" y="3296281"/>
        <a:ext cx="284527" cy="38928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92526FCA-D519-4CD6-AC31-900F468B5179}" type="datetimeFigureOut">
              <a:rPr lang="en-GB" smtClean="0"/>
              <a:t>17/10/2016</a:t>
            </a:fld>
            <a:endParaRPr lang="en-GB"/>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31679AFA-525B-4379-81D1-DB48A1E3E499}" type="slidenum">
              <a:rPr lang="en-GB" smtClean="0"/>
              <a:t>‹#›</a:t>
            </a:fld>
            <a:endParaRPr lang="en-GB"/>
          </a:p>
        </p:txBody>
      </p:sp>
    </p:spTree>
    <p:extLst>
      <p:ext uri="{BB962C8B-B14F-4D97-AF65-F5344CB8AC3E}">
        <p14:creationId xmlns:p14="http://schemas.microsoft.com/office/powerpoint/2010/main" val="7949593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665965F-46C9-4FA8-9786-426A2753F503}" type="datetimeFigureOut">
              <a:rPr lang="en-US" smtClean="0"/>
              <a:pPr/>
              <a:t>10/17/2016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BF1A7007-A200-4625-857B-C1B607EDAC37}" type="slidenum">
              <a:rPr lang="en-US" smtClean="0"/>
              <a:pPr/>
              <a:t>‹#›</a:t>
            </a:fld>
            <a:endParaRPr lang="en-US"/>
          </a:p>
        </p:txBody>
      </p:sp>
    </p:spTree>
    <p:extLst>
      <p:ext uri="{BB962C8B-B14F-4D97-AF65-F5344CB8AC3E}">
        <p14:creationId xmlns:p14="http://schemas.microsoft.com/office/powerpoint/2010/main" val="904085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scic.gov.uk/catalogue/PUB19109/nati-chil-meas-prog-eng-2014-2015-rep.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bis.gov.uk/assets/bispartners/foresight/docs/obesity/17.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houtcomes.info/public-health-outcomes-framework#page/3/gid/1000041/pat/6/par/E12000004/ati/102/are/E06000015/iid/90631/age/34/sex/4"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gov.uk/government/uploads/system/uploads/attachment_data/file/298297/cmo-report-2012.pdf" TargetMode="External"/><Relationship Id="rId5" Type="http://schemas.openxmlformats.org/officeDocument/2006/relationships/hyperlink" Target="http://www.education.gov.uk/commissioning-toolkit/Programme/Index" TargetMode="External"/><Relationship Id="rId4" Type="http://schemas.openxmlformats.org/officeDocument/2006/relationships/hyperlink" Target="http://www.phoutcomes.info/public-health-outcomes-framework#page/3/gid/1000041/pat/6/par/E12000004/ati/102/are/E06000015/iid/90632/age/34/sex/4"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publications.naturalengland.org.uk/publication/35009?category=127020"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sportengland.org/media/871842/outdoors-%20participation-report-v2-lr-spreads.pdf" TargetMode="External"/><Relationship Id="rId5" Type="http://schemas.openxmlformats.org/officeDocument/2006/relationships/hyperlink" Target="https://www.gov.uk/government/uploads/system/uploads/attachment_data/file/5987/2185491.pdf" TargetMode="External"/><Relationship Id="rId4" Type="http://schemas.openxmlformats.org/officeDocument/2006/relationships/hyperlink" Target="https://www.walkingforhealth.org.uk/sites/default/files/Walking%20works_summary_AW_Web.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ph.org.uk/all-party_parliamentary_group_on_health_in_all_polici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ngland.nhs.uk/wp-content/uploads/2016/02/Mental-Health-Taskforce-FYFV-final.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F1A7007-A200-4625-857B-C1B607EDAC37}" type="slidenum">
              <a:rPr lang="en-US" smtClean="0"/>
              <a:pPr/>
              <a:t>1</a:t>
            </a:fld>
            <a:endParaRPr lang="en-US"/>
          </a:p>
        </p:txBody>
      </p:sp>
    </p:spTree>
    <p:extLst>
      <p:ext uri="{BB962C8B-B14F-4D97-AF65-F5344CB8AC3E}">
        <p14:creationId xmlns:p14="http://schemas.microsoft.com/office/powerpoint/2010/main" val="2045929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lvl="0" indent="0">
              <a:lnSpc>
                <a:spcPct val="120000"/>
              </a:lnSpc>
              <a:spcBef>
                <a:spcPts val="600"/>
              </a:spcBef>
              <a:spcAft>
                <a:spcPts val="600"/>
              </a:spcAft>
              <a:buFont typeface="+mj-lt"/>
              <a:buNone/>
            </a:pPr>
            <a:r>
              <a:rPr lang="en-GB" sz="1200" b="1" kern="1200" dirty="0" smtClean="0">
                <a:solidFill>
                  <a:schemeClr val="tx1"/>
                </a:solidFill>
                <a:effectLst/>
                <a:latin typeface="+mn-lt"/>
                <a:ea typeface="+mn-ea"/>
                <a:cs typeface="+mn-cs"/>
              </a:rPr>
              <a:t>References</a:t>
            </a:r>
          </a:p>
          <a:p>
            <a:pPr marL="228600" lvl="0" indent="-228600">
              <a:lnSpc>
                <a:spcPct val="120000"/>
              </a:lnSpc>
              <a:spcBef>
                <a:spcPts val="600"/>
              </a:spcBef>
              <a:spcAft>
                <a:spcPts val="600"/>
              </a:spcAft>
              <a:buFont typeface="+mj-lt"/>
              <a:buAutoNum type="arabicPeriod"/>
            </a:pPr>
            <a:r>
              <a:rPr lang="en-GB" sz="1200" kern="1200" dirty="0" smtClean="0">
                <a:solidFill>
                  <a:schemeClr val="tx1"/>
                </a:solidFill>
                <a:effectLst/>
                <a:latin typeface="+mn-lt"/>
                <a:ea typeface="+mn-ea"/>
                <a:cs typeface="+mn-cs"/>
              </a:rPr>
              <a:t>Health and Social Care Information Centre. National Child Measurement Programme: England, 2014/15 School Year. 2015. </a:t>
            </a:r>
            <a:r>
              <a:rPr lang="en-GB" sz="1200" u="sng" kern="1200" dirty="0" smtClean="0">
                <a:solidFill>
                  <a:schemeClr val="tx1"/>
                </a:solidFill>
                <a:effectLst/>
                <a:latin typeface="+mn-lt"/>
                <a:ea typeface="+mn-ea"/>
                <a:cs typeface="+mn-cs"/>
                <a:hlinkClick r:id="rId3"/>
              </a:rPr>
              <a:t>http://www.hscic.gov.uk/catalogue/PUB19109/nati-chil-meas-prog-eng-2014-2015-rep.pdf</a:t>
            </a:r>
            <a:endParaRPr lang="en-GB" sz="1200" kern="1200" dirty="0" smtClean="0">
              <a:solidFill>
                <a:schemeClr val="tx1"/>
              </a:solidFill>
              <a:effectLst/>
              <a:latin typeface="+mn-lt"/>
              <a:ea typeface="+mn-ea"/>
              <a:cs typeface="+mn-cs"/>
            </a:endParaRPr>
          </a:p>
          <a:p>
            <a:pPr marL="228600" lvl="0" indent="-228600">
              <a:lnSpc>
                <a:spcPct val="120000"/>
              </a:lnSpc>
              <a:spcBef>
                <a:spcPts val="600"/>
              </a:spcBef>
              <a:spcAft>
                <a:spcPts val="600"/>
              </a:spcAft>
              <a:buFont typeface="+mj-lt"/>
              <a:buAutoNum type="arabicPeriod"/>
            </a:pPr>
            <a:r>
              <a:rPr lang="en-GB" sz="1200" kern="1200" dirty="0" smtClean="0">
                <a:solidFill>
                  <a:schemeClr val="tx1"/>
                </a:solidFill>
                <a:effectLst/>
                <a:latin typeface="+mn-lt"/>
                <a:ea typeface="+mn-ea"/>
                <a:cs typeface="+mn-cs"/>
              </a:rPr>
              <a:t>Griffiths LJ, </a:t>
            </a:r>
            <a:r>
              <a:rPr lang="en-GB" sz="1200" kern="1200" dirty="0" err="1" smtClean="0">
                <a:solidFill>
                  <a:schemeClr val="tx1"/>
                </a:solidFill>
                <a:effectLst/>
                <a:latin typeface="+mn-lt"/>
                <a:ea typeface="+mn-ea"/>
                <a:cs typeface="+mn-cs"/>
              </a:rPr>
              <a:t>Dezateux</a:t>
            </a:r>
            <a:r>
              <a:rPr lang="en-GB" sz="1200" kern="1200" dirty="0" smtClean="0">
                <a:solidFill>
                  <a:schemeClr val="tx1"/>
                </a:solidFill>
                <a:effectLst/>
                <a:latin typeface="+mn-lt"/>
                <a:ea typeface="+mn-ea"/>
                <a:cs typeface="+mn-cs"/>
              </a:rPr>
              <a:t> C, Hill A. Is obesity associated with emotional and behavioural problems in children? Findings from the Millennium Cohort Study. </a:t>
            </a:r>
            <a:r>
              <a:rPr lang="en-GB" sz="1200" i="1" kern="1200" dirty="0" smtClean="0">
                <a:solidFill>
                  <a:schemeClr val="tx1"/>
                </a:solidFill>
                <a:effectLst/>
                <a:latin typeface="+mn-lt"/>
                <a:ea typeface="+mn-ea"/>
                <a:cs typeface="+mn-cs"/>
              </a:rPr>
              <a:t>International Journal of </a:t>
            </a:r>
            <a:r>
              <a:rPr lang="en-GB" sz="1200" i="1" kern="1200" dirty="0" err="1" smtClean="0">
                <a:solidFill>
                  <a:schemeClr val="tx1"/>
                </a:solidFill>
                <a:effectLst/>
                <a:latin typeface="+mn-lt"/>
                <a:ea typeface="+mn-ea"/>
                <a:cs typeface="+mn-cs"/>
              </a:rPr>
              <a:t>Pediatric</a:t>
            </a:r>
            <a:r>
              <a:rPr lang="en-GB" sz="1200" i="1" kern="1200" dirty="0" smtClean="0">
                <a:solidFill>
                  <a:schemeClr val="tx1"/>
                </a:solidFill>
                <a:effectLst/>
                <a:latin typeface="+mn-lt"/>
                <a:ea typeface="+mn-ea"/>
                <a:cs typeface="+mn-cs"/>
              </a:rPr>
              <a:t> Obesity </a:t>
            </a:r>
            <a:r>
              <a:rPr lang="en-GB" sz="1200" kern="1200" dirty="0" smtClean="0">
                <a:solidFill>
                  <a:schemeClr val="tx1"/>
                </a:solidFill>
                <a:effectLst/>
                <a:latin typeface="+mn-lt"/>
                <a:ea typeface="+mn-ea"/>
                <a:cs typeface="+mn-cs"/>
              </a:rPr>
              <a:t>2011; 6(2-2):e423-32.</a:t>
            </a:r>
          </a:p>
          <a:p>
            <a:pPr marL="228600" lvl="0" indent="-228600">
              <a:lnSpc>
                <a:spcPct val="120000"/>
              </a:lnSpc>
              <a:spcBef>
                <a:spcPts val="600"/>
              </a:spcBef>
              <a:spcAft>
                <a:spcPts val="600"/>
              </a:spcAft>
              <a:buFont typeface="+mj-lt"/>
              <a:buAutoNum type="arabicPeriod"/>
            </a:pPr>
            <a:r>
              <a:rPr lang="en-GB" sz="1200" kern="1200" dirty="0" smtClean="0">
                <a:solidFill>
                  <a:schemeClr val="tx1"/>
                </a:solidFill>
                <a:effectLst/>
                <a:latin typeface="+mn-lt"/>
                <a:ea typeface="+mn-ea"/>
                <a:cs typeface="+mn-cs"/>
              </a:rPr>
              <a:t>Gatineau M, Dent M. Obesity and Mental Health. Oxford: National Obesity Observatory, 2011</a:t>
            </a:r>
          </a:p>
          <a:p>
            <a:pPr marL="228600" lvl="0" indent="-228600">
              <a:lnSpc>
                <a:spcPct val="120000"/>
              </a:lnSpc>
              <a:spcBef>
                <a:spcPts val="600"/>
              </a:spcBef>
              <a:spcAft>
                <a:spcPts val="600"/>
              </a:spcAft>
              <a:buFont typeface="+mj-lt"/>
              <a:buAutoNum type="arabicPeriod"/>
            </a:pPr>
            <a:r>
              <a:rPr lang="en-GB" sz="1200" kern="1200" dirty="0" smtClean="0">
                <a:solidFill>
                  <a:schemeClr val="tx1"/>
                </a:solidFill>
                <a:effectLst/>
                <a:latin typeface="+mn-lt"/>
                <a:ea typeface="+mn-ea"/>
                <a:cs typeface="+mn-cs"/>
              </a:rPr>
              <a:t>World Health Organization. Obesity and overweight. Factsheet No 311. Updated August 2014.</a:t>
            </a:r>
          </a:p>
          <a:p>
            <a:pPr marL="228600" lvl="0" indent="-228600">
              <a:lnSpc>
                <a:spcPct val="120000"/>
              </a:lnSpc>
              <a:spcBef>
                <a:spcPts val="600"/>
              </a:spcBef>
              <a:spcAft>
                <a:spcPts val="600"/>
              </a:spcAft>
              <a:buFont typeface="+mj-lt"/>
              <a:buAutoNum type="arabicPeriod"/>
            </a:pPr>
            <a:r>
              <a:rPr lang="en-GB" sz="1200" kern="1200" dirty="0" smtClean="0">
                <a:solidFill>
                  <a:schemeClr val="tx1"/>
                </a:solidFill>
                <a:effectLst/>
                <a:latin typeface="+mn-lt"/>
                <a:ea typeface="+mn-ea"/>
                <a:cs typeface="+mn-cs"/>
              </a:rPr>
              <a:t>Healthy Weight, Healthy Lives: A toolkit for developing local strategies’, Dr Kerry Swanton for the National Heart Forum/Cross Government Obesity Unit/Faculty of Public Health, 2008.</a:t>
            </a:r>
          </a:p>
          <a:p>
            <a:pPr marL="228600" lvl="0" indent="-228600">
              <a:lnSpc>
                <a:spcPct val="120000"/>
              </a:lnSpc>
              <a:spcBef>
                <a:spcPts val="600"/>
              </a:spcBef>
              <a:spcAft>
                <a:spcPts val="600"/>
              </a:spcAft>
              <a:buFont typeface="+mj-lt"/>
              <a:buAutoNum type="arabicPeriod"/>
            </a:pPr>
            <a:r>
              <a:rPr lang="en-GB" sz="1200" kern="1200" dirty="0" smtClean="0">
                <a:solidFill>
                  <a:schemeClr val="tx1"/>
                </a:solidFill>
                <a:effectLst/>
                <a:latin typeface="+mn-lt"/>
                <a:ea typeface="+mn-ea"/>
                <a:cs typeface="+mn-cs"/>
              </a:rPr>
              <a:t>Scarborough P, </a:t>
            </a:r>
            <a:r>
              <a:rPr lang="en-GB" sz="1200" kern="1200" dirty="0" err="1" smtClean="0">
                <a:solidFill>
                  <a:schemeClr val="tx1"/>
                </a:solidFill>
                <a:effectLst/>
                <a:latin typeface="+mn-lt"/>
                <a:ea typeface="+mn-ea"/>
                <a:cs typeface="+mn-cs"/>
              </a:rPr>
              <a:t>Bhatnagar</a:t>
            </a:r>
            <a:r>
              <a:rPr lang="en-GB" sz="1200" kern="1200" dirty="0" smtClean="0">
                <a:solidFill>
                  <a:schemeClr val="tx1"/>
                </a:solidFill>
                <a:effectLst/>
                <a:latin typeface="+mn-lt"/>
                <a:ea typeface="+mn-ea"/>
                <a:cs typeface="+mn-cs"/>
              </a:rPr>
              <a:t> P, </a:t>
            </a:r>
            <a:r>
              <a:rPr lang="en-GB" sz="1200" kern="1200" dirty="0" err="1" smtClean="0">
                <a:solidFill>
                  <a:schemeClr val="tx1"/>
                </a:solidFill>
                <a:effectLst/>
                <a:latin typeface="+mn-lt"/>
                <a:ea typeface="+mn-ea"/>
                <a:cs typeface="+mn-cs"/>
              </a:rPr>
              <a:t>Wickramasinghe</a:t>
            </a:r>
            <a:r>
              <a:rPr lang="en-GB" sz="1200" kern="1200" dirty="0" smtClean="0">
                <a:solidFill>
                  <a:schemeClr val="tx1"/>
                </a:solidFill>
                <a:effectLst/>
                <a:latin typeface="+mn-lt"/>
                <a:ea typeface="+mn-ea"/>
                <a:cs typeface="+mn-cs"/>
              </a:rPr>
              <a:t> KK, </a:t>
            </a:r>
            <a:r>
              <a:rPr lang="en-GB" sz="1200" kern="1200" dirty="0" err="1" smtClean="0">
                <a:solidFill>
                  <a:schemeClr val="tx1"/>
                </a:solidFill>
                <a:effectLst/>
                <a:latin typeface="+mn-lt"/>
                <a:ea typeface="+mn-ea"/>
                <a:cs typeface="+mn-cs"/>
              </a:rPr>
              <a:t>Allender</a:t>
            </a:r>
            <a:r>
              <a:rPr lang="en-GB" sz="1200" kern="1200" dirty="0" smtClean="0">
                <a:solidFill>
                  <a:schemeClr val="tx1"/>
                </a:solidFill>
                <a:effectLst/>
                <a:latin typeface="+mn-lt"/>
                <a:ea typeface="+mn-ea"/>
                <a:cs typeface="+mn-cs"/>
              </a:rPr>
              <a:t> S, Foster C, </a:t>
            </a:r>
            <a:r>
              <a:rPr lang="en-GB" sz="1200" kern="1200" dirty="0" err="1" smtClean="0">
                <a:solidFill>
                  <a:schemeClr val="tx1"/>
                </a:solidFill>
                <a:effectLst/>
                <a:latin typeface="+mn-lt"/>
                <a:ea typeface="+mn-ea"/>
                <a:cs typeface="+mn-cs"/>
              </a:rPr>
              <a:t>Rayner</a:t>
            </a:r>
            <a:r>
              <a:rPr lang="en-GB" sz="1200" kern="1200" dirty="0" smtClean="0">
                <a:solidFill>
                  <a:schemeClr val="tx1"/>
                </a:solidFill>
                <a:effectLst/>
                <a:latin typeface="+mn-lt"/>
                <a:ea typeface="+mn-ea"/>
                <a:cs typeface="+mn-cs"/>
              </a:rPr>
              <a:t> M. (2011) The economic burden of ill health due to diet, physical inactivity, smoking, alcohol and obesity in the UK: an update to 2006–07 NHS costs</a:t>
            </a:r>
          </a:p>
          <a:p>
            <a:pPr marL="228600" lvl="0" indent="-228600">
              <a:lnSpc>
                <a:spcPct val="120000"/>
              </a:lnSpc>
              <a:spcBef>
                <a:spcPts val="600"/>
              </a:spcBef>
              <a:spcAft>
                <a:spcPts val="600"/>
              </a:spcAft>
              <a:buFont typeface="+mj-lt"/>
              <a:buAutoNum type="arabicPeriod"/>
            </a:pPr>
            <a:r>
              <a:rPr lang="en-GB" sz="1200" kern="1200" dirty="0" err="1" smtClean="0">
                <a:solidFill>
                  <a:schemeClr val="tx1"/>
                </a:solidFill>
                <a:effectLst/>
                <a:latin typeface="+mn-lt"/>
                <a:ea typeface="+mn-ea"/>
                <a:cs typeface="+mn-cs"/>
              </a:rPr>
              <a:t>Butland</a:t>
            </a:r>
            <a:r>
              <a:rPr lang="en-GB" sz="1200" kern="1200" dirty="0" smtClean="0">
                <a:solidFill>
                  <a:schemeClr val="tx1"/>
                </a:solidFill>
                <a:effectLst/>
                <a:latin typeface="+mn-lt"/>
                <a:ea typeface="+mn-ea"/>
                <a:cs typeface="+mn-cs"/>
              </a:rPr>
              <a:t> B, </a:t>
            </a:r>
            <a:r>
              <a:rPr lang="en-GB" sz="1200" kern="1200" dirty="0" err="1" smtClean="0">
                <a:solidFill>
                  <a:schemeClr val="tx1"/>
                </a:solidFill>
                <a:effectLst/>
                <a:latin typeface="+mn-lt"/>
                <a:ea typeface="+mn-ea"/>
                <a:cs typeface="+mn-cs"/>
              </a:rPr>
              <a:t>Jebb</a:t>
            </a:r>
            <a:r>
              <a:rPr lang="en-GB" sz="1200" kern="1200" dirty="0" smtClean="0">
                <a:solidFill>
                  <a:schemeClr val="tx1"/>
                </a:solidFill>
                <a:effectLst/>
                <a:latin typeface="+mn-lt"/>
                <a:ea typeface="+mn-ea"/>
                <a:cs typeface="+mn-cs"/>
              </a:rPr>
              <a:t> S, </a:t>
            </a:r>
            <a:r>
              <a:rPr lang="en-GB" sz="1200" kern="1200" dirty="0" err="1" smtClean="0">
                <a:solidFill>
                  <a:schemeClr val="tx1"/>
                </a:solidFill>
                <a:effectLst/>
                <a:latin typeface="+mn-lt"/>
                <a:ea typeface="+mn-ea"/>
                <a:cs typeface="+mn-cs"/>
              </a:rPr>
              <a:t>Kopelman</a:t>
            </a:r>
            <a:r>
              <a:rPr lang="en-GB" sz="1200" kern="1200" dirty="0" smtClean="0">
                <a:solidFill>
                  <a:schemeClr val="tx1"/>
                </a:solidFill>
                <a:effectLst/>
                <a:latin typeface="+mn-lt"/>
                <a:ea typeface="+mn-ea"/>
                <a:cs typeface="+mn-cs"/>
              </a:rPr>
              <a:t> P, et al. Tackling obesities: future choices – project report (2nd Ed). London: Foresight Programme of the Government Office for Science, 2007. </a:t>
            </a:r>
            <a:r>
              <a:rPr lang="en-GB" sz="1200" u="sng" kern="1200" dirty="0" smtClean="0">
                <a:solidFill>
                  <a:schemeClr val="tx1"/>
                </a:solidFill>
                <a:effectLst/>
                <a:latin typeface="+mn-lt"/>
                <a:ea typeface="+mn-ea"/>
                <a:cs typeface="+mn-cs"/>
                <a:hlinkClick r:id="rId4"/>
              </a:rPr>
              <a:t>www.bis.gov.uk/assets/bispartners/foresight/docs/obesity/17.pdf</a:t>
            </a:r>
            <a:r>
              <a:rPr lang="en-GB" sz="1200" kern="1200" dirty="0" smtClean="0">
                <a:solidFill>
                  <a:schemeClr val="tx1"/>
                </a:solidFill>
                <a:effectLst/>
                <a:latin typeface="+mn-lt"/>
                <a:ea typeface="+mn-ea"/>
                <a:cs typeface="+mn-cs"/>
              </a:rPr>
              <a:t> (Accessed 4 November 2010)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13</a:t>
            </a:fld>
            <a:endParaRPr lang="en-US"/>
          </a:p>
        </p:txBody>
      </p:sp>
    </p:spTree>
    <p:extLst>
      <p:ext uri="{BB962C8B-B14F-4D97-AF65-F5344CB8AC3E}">
        <p14:creationId xmlns:p14="http://schemas.microsoft.com/office/powerpoint/2010/main" val="263499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References</a:t>
            </a:r>
            <a:endParaRPr lang="en-GB"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smtClean="0">
                <a:solidFill>
                  <a:schemeClr val="tx1"/>
                </a:solidFill>
                <a:effectLst/>
                <a:latin typeface="+mn-lt"/>
                <a:ea typeface="+mn-ea"/>
                <a:cs typeface="+mn-cs"/>
              </a:rPr>
              <a:t>English Housing Survey (</a:t>
            </a:r>
            <a:r>
              <a:rPr lang="en-GB" sz="1200" i="1" kern="1200" dirty="0" smtClean="0">
                <a:solidFill>
                  <a:schemeClr val="tx1"/>
                </a:solidFill>
                <a:effectLst/>
                <a:latin typeface="+mn-lt"/>
                <a:ea typeface="+mn-ea"/>
                <a:cs typeface="+mn-cs"/>
              </a:rPr>
              <a:t>DCLG</a:t>
            </a:r>
            <a:r>
              <a:rPr lang="en-GB" sz="1200" kern="1200" dirty="0" smtClean="0">
                <a:solidFill>
                  <a:schemeClr val="tx1"/>
                </a:solidFill>
                <a:effectLst/>
                <a:latin typeface="+mn-lt"/>
                <a:ea typeface="+mn-ea"/>
                <a:cs typeface="+mn-cs"/>
              </a:rPr>
              <a:t>, 2012-13)</a:t>
            </a:r>
          </a:p>
          <a:p>
            <a:pPr marL="228600" indent="-228600">
              <a:buFont typeface="+mj-lt"/>
              <a:buAutoNum type="arabicPeriod"/>
            </a:pPr>
            <a:r>
              <a:rPr lang="en-GB" sz="1200" kern="1200" dirty="0" smtClean="0">
                <a:solidFill>
                  <a:schemeClr val="tx1"/>
                </a:solidFill>
                <a:effectLst/>
                <a:latin typeface="+mn-lt"/>
                <a:ea typeface="+mn-ea"/>
                <a:cs typeface="+mn-cs"/>
              </a:rPr>
              <a:t>The English Housing Survey, Profile of English Housing (</a:t>
            </a:r>
            <a:r>
              <a:rPr lang="en-GB" sz="1200" i="1" kern="1200" dirty="0" smtClean="0">
                <a:solidFill>
                  <a:schemeClr val="tx1"/>
                </a:solidFill>
                <a:effectLst/>
                <a:latin typeface="+mn-lt"/>
                <a:ea typeface="+mn-ea"/>
                <a:cs typeface="+mn-cs"/>
              </a:rPr>
              <a:t>DCLG</a:t>
            </a:r>
            <a:r>
              <a:rPr lang="en-GB" sz="1200" kern="1200" dirty="0" smtClean="0">
                <a:solidFill>
                  <a:schemeClr val="tx1"/>
                </a:solidFill>
                <a:effectLst/>
                <a:latin typeface="+mn-lt"/>
                <a:ea typeface="+mn-ea"/>
                <a:cs typeface="+mn-cs"/>
              </a:rPr>
              <a:t>, 2012)</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14</a:t>
            </a:fld>
            <a:endParaRPr lang="en-US"/>
          </a:p>
        </p:txBody>
      </p:sp>
    </p:spTree>
    <p:extLst>
      <p:ext uri="{BB962C8B-B14F-4D97-AF65-F5344CB8AC3E}">
        <p14:creationId xmlns:p14="http://schemas.microsoft.com/office/powerpoint/2010/main" val="357876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References</a:t>
            </a:r>
            <a:endParaRPr lang="en-GB" sz="12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Public Health Outcomes Framework. School Readiness: the percentage of children achieving a good level of development at the end of reception 2014/15.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Available from: </a:t>
            </a:r>
            <a:r>
              <a:rPr lang="en-GB" sz="1200" u="sng" kern="1200" dirty="0" smtClean="0">
                <a:solidFill>
                  <a:schemeClr val="tx1"/>
                </a:solidFill>
                <a:effectLst/>
                <a:latin typeface="+mn-lt"/>
                <a:ea typeface="+mn-ea"/>
                <a:cs typeface="+mn-cs"/>
                <a:hlinkClick r:id="rId3"/>
              </a:rPr>
              <a:t>http://www.phoutcomes.info/public-health-outcomes-framework#page/3/gid/1000041/pat/6/par/E12000004/ati/102/are/E06000015/iid/90631/age/34/sex/4</a:t>
            </a:r>
            <a:endParaRPr lang="en-GB" sz="12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Public Health Outcomes Framework. School Readiness: the percentage of children with free school meal status achieving a good level of development at the end of reception 2014/15.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Available from: </a:t>
            </a:r>
            <a:r>
              <a:rPr lang="en-GB" sz="1200" u="sng" kern="1200" dirty="0" smtClean="0">
                <a:solidFill>
                  <a:schemeClr val="tx1"/>
                </a:solidFill>
                <a:effectLst/>
                <a:latin typeface="+mn-lt"/>
                <a:ea typeface="+mn-ea"/>
                <a:cs typeface="+mn-cs"/>
                <a:hlinkClick r:id="rId4"/>
              </a:rPr>
              <a:t>http://www.phoutcomes.info/public-health-outcomes-framework#page/3/gid/1000041/pat/6/par/E12000004/ati/102/are/E06000015/iid/90632/age/34/sex/4</a:t>
            </a:r>
            <a:endParaRPr lang="en-GB" sz="1200" kern="1200" dirty="0" smtClean="0">
              <a:solidFill>
                <a:schemeClr val="tx1"/>
              </a:solidFill>
              <a:effectLst/>
              <a:latin typeface="+mn-lt"/>
              <a:ea typeface="+mn-ea"/>
              <a:cs typeface="+mn-cs"/>
            </a:endParaRPr>
          </a:p>
          <a:p>
            <a:pPr marL="228600" lvl="0" indent="-228600">
              <a:buFont typeface="+mj-lt"/>
              <a:buAutoNum type="arabicPeriod"/>
            </a:pPr>
            <a:r>
              <a:rPr lang="en-GB" sz="1200" kern="1200" dirty="0" smtClean="0">
                <a:solidFill>
                  <a:schemeClr val="tx1"/>
                </a:solidFill>
                <a:effectLst/>
                <a:latin typeface="+mn-lt"/>
                <a:ea typeface="+mn-ea"/>
                <a:cs typeface="+mn-cs"/>
              </a:rPr>
              <a:t>Baby Bonds: Parenting, attachment and a secure base for children, The Sutton Trust, 2014 </a:t>
            </a:r>
          </a:p>
          <a:p>
            <a:pPr marL="228600" lvl="0" indent="-228600">
              <a:buFont typeface="+mj-lt"/>
              <a:buAutoNum type="arabicPeriod"/>
            </a:pPr>
            <a:r>
              <a:rPr lang="en-GB" sz="1200" kern="1200" dirty="0" smtClean="0">
                <a:solidFill>
                  <a:schemeClr val="tx1"/>
                </a:solidFill>
                <a:effectLst/>
                <a:latin typeface="+mn-lt"/>
                <a:ea typeface="+mn-ea"/>
                <a:cs typeface="+mn-cs"/>
              </a:rPr>
              <a:t>Department for Education. Find a parenting programme: Department for Education; 2014 [07/04/2014].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Available from: </a:t>
            </a:r>
            <a:r>
              <a:rPr lang="en-GB" sz="1200" u="sng" kern="1200" dirty="0" smtClean="0">
                <a:solidFill>
                  <a:schemeClr val="tx1"/>
                </a:solidFill>
                <a:effectLst/>
                <a:latin typeface="+mn-lt"/>
                <a:ea typeface="+mn-ea"/>
                <a:cs typeface="+mn-cs"/>
                <a:hlinkClick r:id="rId5"/>
              </a:rPr>
              <a:t>http://www.education.gov.uk/commissioning-toolkit/Programme/Index</a:t>
            </a:r>
            <a:endParaRPr lang="en-GB" sz="1200" u="sng" kern="1200" dirty="0" smtClean="0">
              <a:solidFill>
                <a:schemeClr val="tx1"/>
              </a:solidFill>
              <a:effectLst/>
              <a:latin typeface="+mn-lt"/>
              <a:ea typeface="+mn-ea"/>
              <a:cs typeface="+mn-cs"/>
            </a:endParaRPr>
          </a:p>
          <a:p>
            <a:pPr marL="228600" lvl="0" indent="-228600">
              <a:buFont typeface="+mj-lt"/>
              <a:buAutoNum type="arabicPeriod"/>
            </a:pPr>
            <a:r>
              <a:rPr lang="en-GB" sz="1200" u="none" kern="1200" dirty="0" smtClean="0">
                <a:solidFill>
                  <a:schemeClr val="tx1"/>
                </a:solidFill>
                <a:effectLst/>
                <a:latin typeface="+mn-lt"/>
                <a:ea typeface="+mn-ea"/>
                <a:cs typeface="+mn-cs"/>
              </a:rPr>
              <a:t>Davies, S.C. </a:t>
            </a:r>
            <a:r>
              <a:rPr lang="en-GB" sz="1200" i="1" u="none" kern="1200" dirty="0" smtClean="0">
                <a:solidFill>
                  <a:schemeClr val="tx1"/>
                </a:solidFill>
                <a:effectLst/>
                <a:latin typeface="+mn-lt"/>
                <a:ea typeface="+mn-ea"/>
                <a:cs typeface="+mn-cs"/>
              </a:rPr>
              <a:t>Annual Report of the Chief Medical Officer, Surveillance Volume, 2012:</a:t>
            </a:r>
            <a:r>
              <a:rPr lang="en-GB" sz="1200" i="1" u="none" kern="1200" baseline="0" dirty="0" smtClean="0">
                <a:solidFill>
                  <a:schemeClr val="tx1"/>
                </a:solidFill>
                <a:effectLst/>
                <a:latin typeface="+mn-lt"/>
                <a:ea typeface="+mn-ea"/>
                <a:cs typeface="+mn-cs"/>
              </a:rPr>
              <a:t> </a:t>
            </a:r>
            <a:r>
              <a:rPr lang="en-GB" sz="1200" i="1" u="none" kern="1200" dirty="0" smtClean="0">
                <a:solidFill>
                  <a:schemeClr val="tx1"/>
                </a:solidFill>
                <a:effectLst/>
                <a:latin typeface="+mn-lt"/>
                <a:ea typeface="+mn-ea"/>
                <a:cs typeface="+mn-cs"/>
              </a:rPr>
              <a:t>On the State of the Public’s Health </a:t>
            </a:r>
            <a:r>
              <a:rPr lang="en-GB" sz="1200" u="none" kern="1200" dirty="0" smtClean="0">
                <a:solidFill>
                  <a:schemeClr val="tx1"/>
                </a:solidFill>
                <a:effectLst/>
                <a:latin typeface="+mn-lt"/>
                <a:ea typeface="+mn-ea"/>
                <a:cs typeface="+mn-cs"/>
              </a:rPr>
              <a:t>London: Department of Health (2014) </a:t>
            </a:r>
            <a:br>
              <a:rPr lang="en-GB" sz="1200" u="none" kern="1200" dirty="0" smtClean="0">
                <a:solidFill>
                  <a:schemeClr val="tx1"/>
                </a:solidFill>
                <a:effectLst/>
                <a:latin typeface="+mn-lt"/>
                <a:ea typeface="+mn-ea"/>
                <a:cs typeface="+mn-cs"/>
              </a:rPr>
            </a:br>
            <a:r>
              <a:rPr lang="en-GB" sz="1200" u="none" kern="1200" dirty="0" smtClean="0">
                <a:solidFill>
                  <a:schemeClr val="tx1"/>
                </a:solidFill>
                <a:effectLst/>
                <a:latin typeface="+mn-lt"/>
                <a:ea typeface="+mn-ea"/>
                <a:cs typeface="+mn-cs"/>
              </a:rPr>
              <a:t>Available from: </a:t>
            </a:r>
            <a:r>
              <a:rPr lang="en-GB" sz="1200" u="sng" kern="1200" dirty="0" smtClean="0">
                <a:solidFill>
                  <a:schemeClr val="tx1"/>
                </a:solidFill>
                <a:effectLst/>
                <a:latin typeface="+mn-lt"/>
                <a:ea typeface="+mn-ea"/>
                <a:cs typeface="+mn-cs"/>
                <a:hlinkClick r:id="rId6"/>
              </a:rPr>
              <a:t>https://www.gov.uk/government/uploads/system/uploads/attachment_data/file/298297/cmo-report-2012.pdf</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15</a:t>
            </a:fld>
            <a:endParaRPr lang="en-US"/>
          </a:p>
        </p:txBody>
      </p:sp>
    </p:spTree>
    <p:extLst>
      <p:ext uri="{BB962C8B-B14F-4D97-AF65-F5344CB8AC3E}">
        <p14:creationId xmlns:p14="http://schemas.microsoft.com/office/powerpoint/2010/main" val="324654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200" b="1" kern="1200" dirty="0" smtClean="0">
                <a:solidFill>
                  <a:schemeClr val="tx1"/>
                </a:solidFill>
                <a:effectLst/>
                <a:latin typeface="+mn-lt"/>
                <a:ea typeface="+mn-ea"/>
                <a:cs typeface="+mn-cs"/>
              </a:rPr>
              <a:t>References</a:t>
            </a:r>
            <a:endParaRPr lang="en-GB" sz="1200" kern="1200" dirty="0" smtClean="0">
              <a:solidFill>
                <a:schemeClr val="tx1"/>
              </a:solidFill>
              <a:effectLst/>
              <a:latin typeface="+mn-lt"/>
              <a:ea typeface="+mn-ea"/>
              <a:cs typeface="+mn-cs"/>
            </a:endParaRPr>
          </a:p>
          <a:p>
            <a:pPr marL="228600" indent="-228600">
              <a:lnSpc>
                <a:spcPct val="120000"/>
              </a:lnSpc>
              <a:buFont typeface="+mj-lt"/>
              <a:buAutoNum type="arabicPeriod"/>
            </a:pPr>
            <a:r>
              <a:rPr lang="en-GB" sz="1200" kern="1200" dirty="0" smtClean="0">
                <a:solidFill>
                  <a:schemeClr val="tx1"/>
                </a:solidFill>
                <a:effectLst/>
                <a:latin typeface="+mn-lt"/>
                <a:ea typeface="+mn-ea"/>
                <a:cs typeface="+mn-cs"/>
              </a:rPr>
              <a:t>Natural England Technical Information Note TIN 055. An estimate of the economic and health value and cost effectiveness of the expanded WHI scheme 2009 </a:t>
            </a:r>
            <a:r>
              <a:rPr lang="en-GB" sz="1200" u="sng" kern="1200" dirty="0" smtClean="0">
                <a:solidFill>
                  <a:schemeClr val="tx1"/>
                </a:solidFill>
                <a:effectLst/>
                <a:latin typeface="+mn-lt"/>
                <a:ea typeface="+mn-ea"/>
                <a:cs typeface="+mn-cs"/>
                <a:hlinkClick r:id="rId3"/>
              </a:rPr>
              <a:t>http://publications.naturalengland.org.uk/publication/35009?category=127020</a:t>
            </a:r>
            <a:r>
              <a:rPr lang="en-GB" sz="1200" u="sng"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p>
          <a:p>
            <a:pPr marL="228600" indent="-228600">
              <a:lnSpc>
                <a:spcPct val="120000"/>
              </a:lnSpc>
              <a:buFont typeface="+mj-lt"/>
              <a:buAutoNum type="arabicPeriod"/>
            </a:pPr>
            <a:r>
              <a:rPr lang="en-GB" sz="1200" kern="1200" dirty="0" smtClean="0">
                <a:solidFill>
                  <a:schemeClr val="tx1"/>
                </a:solidFill>
                <a:effectLst/>
                <a:latin typeface="+mn-lt"/>
                <a:ea typeface="+mn-ea"/>
                <a:cs typeface="+mn-cs"/>
              </a:rPr>
              <a:t>Walking for Health How walking can help everyone lead longer, healthier and happier lives</a:t>
            </a:r>
            <a:r>
              <a:rPr lang="en-GB" sz="1200" kern="1200" baseline="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4"/>
              </a:rPr>
              <a:t>https://www.walkingforhealth.org.uk/sites/default/files/Walking%20works_summary_AW_Web.pdf</a:t>
            </a:r>
            <a:r>
              <a:rPr lang="en-GB" sz="1200" kern="1200" dirty="0" smtClean="0">
                <a:solidFill>
                  <a:schemeClr val="tx1"/>
                </a:solidFill>
                <a:effectLst/>
                <a:latin typeface="+mn-lt"/>
                <a:ea typeface="+mn-ea"/>
                <a:cs typeface="+mn-cs"/>
              </a:rPr>
              <a:t> </a:t>
            </a:r>
          </a:p>
          <a:p>
            <a:pPr marL="228600" indent="-228600">
              <a:lnSpc>
                <a:spcPct val="120000"/>
              </a:lnSpc>
              <a:buFont typeface="+mj-lt"/>
              <a:buAutoNum type="arabicPeriod"/>
            </a:pPr>
            <a:r>
              <a:rPr lang="en-GB" sz="1200" kern="1200" dirty="0" smtClean="0">
                <a:solidFill>
                  <a:schemeClr val="tx1"/>
                </a:solidFill>
                <a:effectLst/>
                <a:latin typeface="+mn-lt"/>
                <a:ea typeface="+mn-ea"/>
                <a:cs typeface="+mn-cs"/>
              </a:rPr>
              <a:t>Re-imagining urban spaces to help revitalise our high streets (</a:t>
            </a:r>
            <a:r>
              <a:rPr lang="en-GB" sz="1200" i="1" kern="1200" dirty="0" smtClean="0">
                <a:solidFill>
                  <a:schemeClr val="tx1"/>
                </a:solidFill>
                <a:effectLst/>
                <a:latin typeface="+mn-lt"/>
                <a:ea typeface="+mn-ea"/>
                <a:cs typeface="+mn-cs"/>
              </a:rPr>
              <a:t>DCLG</a:t>
            </a:r>
            <a:r>
              <a:rPr lang="en-GB" sz="1200" kern="1200" dirty="0" smtClean="0">
                <a:solidFill>
                  <a:schemeClr val="tx1"/>
                </a:solidFill>
                <a:effectLst/>
                <a:latin typeface="+mn-lt"/>
                <a:ea typeface="+mn-ea"/>
                <a:cs typeface="+mn-cs"/>
              </a:rPr>
              <a:t>, 2012) </a:t>
            </a:r>
            <a:r>
              <a:rPr lang="en-GB" sz="1200" u="sng" kern="1200" dirty="0" smtClean="0">
                <a:solidFill>
                  <a:schemeClr val="tx1"/>
                </a:solidFill>
                <a:effectLst/>
                <a:latin typeface="+mn-lt"/>
                <a:ea typeface="+mn-ea"/>
                <a:cs typeface="+mn-cs"/>
                <a:hlinkClick r:id="rId5"/>
              </a:rPr>
              <a:t>https://www.gov.uk/government/uploads/system/uploads/attachment_data/file/5987/2185491.pdf</a:t>
            </a:r>
            <a:endParaRPr lang="en-GB" sz="1200" kern="1200" dirty="0" smtClean="0">
              <a:solidFill>
                <a:schemeClr val="tx1"/>
              </a:solidFill>
              <a:effectLst/>
              <a:latin typeface="+mn-lt"/>
              <a:ea typeface="+mn-ea"/>
              <a:cs typeface="+mn-cs"/>
            </a:endParaRPr>
          </a:p>
          <a:p>
            <a:pPr marL="228600" indent="-228600">
              <a:lnSpc>
                <a:spcPct val="120000"/>
              </a:lnSpc>
              <a:buFont typeface="+mj-lt"/>
              <a:buAutoNum type="arabicPeriod"/>
            </a:pPr>
            <a:r>
              <a:rPr lang="en-GB" sz="1200" kern="1200" dirty="0" smtClean="0">
                <a:solidFill>
                  <a:schemeClr val="tx1"/>
                </a:solidFill>
                <a:effectLst/>
                <a:latin typeface="+mn-lt"/>
                <a:ea typeface="+mn-ea"/>
                <a:cs typeface="+mn-cs"/>
              </a:rPr>
              <a:t>Getting Active Outdoors: a study of Demography, Motivation, Participation and Provision in Outdoor Sport and Recreation in England (Sport England, 2015) </a:t>
            </a:r>
            <a:r>
              <a:rPr lang="en-GB" sz="1200" u="sng" kern="1200" dirty="0" smtClean="0">
                <a:solidFill>
                  <a:schemeClr val="tx1"/>
                </a:solidFill>
                <a:effectLst/>
                <a:latin typeface="+mn-lt"/>
                <a:ea typeface="+mn-ea"/>
                <a:cs typeface="+mn-cs"/>
                <a:hlinkClick r:id="rId6"/>
              </a:rPr>
              <a:t>http://www.sportengland.org/media/871842/outdoors- participation-report-v2-lr-spreads.pdf</a:t>
            </a:r>
            <a:r>
              <a:rPr lang="en-GB" sz="1200" kern="1200" dirty="0" smtClean="0">
                <a:solidFill>
                  <a:schemeClr val="tx1"/>
                </a:solidFill>
                <a:effectLst/>
                <a:latin typeface="+mn-lt"/>
                <a:ea typeface="+mn-ea"/>
                <a:cs typeface="+mn-cs"/>
              </a:rPr>
              <a:t> (Accessed 29.07.2015)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16</a:t>
            </a:fld>
            <a:endParaRPr lang="en-US"/>
          </a:p>
        </p:txBody>
      </p:sp>
    </p:spTree>
    <p:extLst>
      <p:ext uri="{BB962C8B-B14F-4D97-AF65-F5344CB8AC3E}">
        <p14:creationId xmlns:p14="http://schemas.microsoft.com/office/powerpoint/2010/main" val="1871456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17</a:t>
            </a:fld>
            <a:endParaRPr lang="en-US"/>
          </a:p>
        </p:txBody>
      </p:sp>
    </p:spTree>
    <p:extLst>
      <p:ext uri="{BB962C8B-B14F-4D97-AF65-F5344CB8AC3E}">
        <p14:creationId xmlns:p14="http://schemas.microsoft.com/office/powerpoint/2010/main" val="176183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3</a:t>
            </a:fld>
            <a:endParaRPr lang="en-US"/>
          </a:p>
        </p:txBody>
      </p:sp>
    </p:spTree>
    <p:extLst>
      <p:ext uri="{BB962C8B-B14F-4D97-AF65-F5344CB8AC3E}">
        <p14:creationId xmlns:p14="http://schemas.microsoft.com/office/powerpoint/2010/main" val="73664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5</a:t>
            </a:fld>
            <a:endParaRPr lang="en-US"/>
          </a:p>
        </p:txBody>
      </p:sp>
    </p:spTree>
    <p:extLst>
      <p:ext uri="{BB962C8B-B14F-4D97-AF65-F5344CB8AC3E}">
        <p14:creationId xmlns:p14="http://schemas.microsoft.com/office/powerpoint/2010/main" val="182796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lvl="1" indent="0">
              <a:lnSpc>
                <a:spcPct val="120000"/>
              </a:lnSpc>
              <a:spcBef>
                <a:spcPts val="600"/>
              </a:spcBef>
              <a:spcAft>
                <a:spcPts val="600"/>
              </a:spcAft>
              <a:buClr>
                <a:srgbClr val="00AE9E"/>
              </a:buClr>
              <a:buFont typeface="Wingdings" pitchFamily="2" charset="2"/>
              <a:buNone/>
            </a:pPr>
            <a:r>
              <a:rPr lang="en-GB" sz="1200" dirty="0" smtClean="0"/>
              <a:t>Health in All Policies (</a:t>
            </a:r>
            <a:r>
              <a:rPr lang="en-GB" sz="1200" dirty="0" err="1" smtClean="0"/>
              <a:t>HiAP</a:t>
            </a:r>
            <a:r>
              <a:rPr lang="en-GB" sz="1200" dirty="0" smtClean="0"/>
              <a:t>) has been strongly advocated by WHO, the European</a:t>
            </a:r>
            <a:r>
              <a:rPr lang="en-GB" sz="1200" baseline="0" dirty="0" smtClean="0"/>
              <a:t> Union and public health associations</a:t>
            </a:r>
            <a:r>
              <a:rPr lang="en-GB" sz="1200" dirty="0" smtClean="0"/>
              <a:t> worldwide. Alongside this, there</a:t>
            </a:r>
            <a:r>
              <a:rPr lang="en-GB" sz="1200" baseline="0" dirty="0" smtClean="0"/>
              <a:t> has been growing interest and engagement from key UK organisations such as FPH, ADPH, LGA and PHE – and an All party Parliamentary Group has been established.</a:t>
            </a:r>
          </a:p>
          <a:p>
            <a:pPr marL="0" lvl="1" indent="0">
              <a:lnSpc>
                <a:spcPct val="120000"/>
              </a:lnSpc>
              <a:spcBef>
                <a:spcPts val="600"/>
              </a:spcBef>
              <a:spcAft>
                <a:spcPts val="600"/>
              </a:spcAft>
              <a:buClr>
                <a:srgbClr val="00AE9E"/>
              </a:buClr>
              <a:buFont typeface="Wingdings" pitchFamily="2" charset="2"/>
              <a:buNone/>
            </a:pPr>
            <a:endParaRPr lang="en-GB" sz="1200" dirty="0" smtClean="0"/>
          </a:p>
          <a:p>
            <a:pPr marL="0" marR="0" lvl="1" indent="0" algn="l" defTabSz="914400" rtl="0" eaLnBrk="1" fontAlgn="auto" latinLnBrk="0" hangingPunct="1">
              <a:lnSpc>
                <a:spcPct val="120000"/>
              </a:lnSpc>
              <a:spcBef>
                <a:spcPts val="600"/>
              </a:spcBef>
              <a:spcAft>
                <a:spcPts val="600"/>
              </a:spcAft>
              <a:buClr>
                <a:srgbClr val="00AE9E"/>
              </a:buClr>
              <a:buSzTx/>
              <a:buFont typeface="Wingdings" pitchFamily="2" charset="2"/>
              <a:buNone/>
              <a:tabLst/>
              <a:defRPr/>
            </a:pPr>
            <a:r>
              <a:rPr lang="en-GB" sz="1200" dirty="0" err="1" smtClean="0"/>
              <a:t>HiAP</a:t>
            </a:r>
            <a:r>
              <a:rPr lang="en-GB" sz="1200" dirty="0" smtClean="0"/>
              <a:t> has been defined as: </a:t>
            </a:r>
          </a:p>
          <a:p>
            <a:pPr marL="0" marR="0" lvl="1" indent="0" algn="l" defTabSz="914400" rtl="0" eaLnBrk="1" fontAlgn="auto" latinLnBrk="0" hangingPunct="1">
              <a:lnSpc>
                <a:spcPct val="120000"/>
              </a:lnSpc>
              <a:spcBef>
                <a:spcPts val="600"/>
              </a:spcBef>
              <a:spcAft>
                <a:spcPts val="600"/>
              </a:spcAft>
              <a:buClr>
                <a:srgbClr val="00AE9E"/>
              </a:buClr>
              <a:buSzTx/>
              <a:buFont typeface="Wingdings" pitchFamily="2" charset="2"/>
              <a:buNone/>
              <a:tabLst/>
              <a:defRPr/>
            </a:pPr>
            <a:r>
              <a:rPr lang="en-GB" sz="1200" dirty="0" smtClean="0"/>
              <a:t>“An approach to public policies across sectors that systematically takes into account the health implications of decisions, seeks synergies, and avoids harmful health impacts in order to improve population health and health equity.” </a:t>
            </a:r>
          </a:p>
          <a:p>
            <a:pPr marL="0" marR="0" lvl="1" indent="0" algn="l" defTabSz="914400" rtl="0" eaLnBrk="1" fontAlgn="auto" latinLnBrk="0" hangingPunct="1">
              <a:lnSpc>
                <a:spcPct val="120000"/>
              </a:lnSpc>
              <a:spcBef>
                <a:spcPts val="600"/>
              </a:spcBef>
              <a:spcAft>
                <a:spcPts val="600"/>
              </a:spcAft>
              <a:buClr>
                <a:srgbClr val="00AE9E"/>
              </a:buClr>
              <a:buSzTx/>
              <a:buFont typeface="Wingdings" pitchFamily="2" charset="2"/>
              <a:buNone/>
              <a:tabLst/>
              <a:defRPr/>
            </a:pPr>
            <a:endParaRPr lang="en-GB" sz="1200" dirty="0" smtClean="0"/>
          </a:p>
          <a:p>
            <a:pPr marL="0" marR="0" indent="0" algn="l" defTabSz="914400" rtl="0" eaLnBrk="1" fontAlgn="auto" latinLnBrk="0" hangingPunct="1">
              <a:lnSpc>
                <a:spcPct val="120000"/>
              </a:lnSpc>
              <a:spcBef>
                <a:spcPts val="600"/>
              </a:spcBef>
              <a:spcAft>
                <a:spcPts val="600"/>
              </a:spcAft>
              <a:buClrTx/>
              <a:buSzTx/>
              <a:buFontTx/>
              <a:buNone/>
              <a:tabLst/>
              <a:defRPr/>
            </a:pPr>
            <a:r>
              <a:rPr lang="en-GB" sz="1200" kern="1200" dirty="0" smtClean="0">
                <a:solidFill>
                  <a:schemeClr val="tx1"/>
                </a:solidFill>
                <a:effectLst/>
                <a:latin typeface="+mn-lt"/>
                <a:ea typeface="+mn-ea"/>
                <a:cs typeface="+mn-cs"/>
              </a:rPr>
              <a:t>APPG on </a:t>
            </a:r>
            <a:r>
              <a:rPr lang="en-GB" sz="1200" kern="1200" dirty="0" err="1" smtClean="0">
                <a:solidFill>
                  <a:schemeClr val="tx1"/>
                </a:solidFill>
                <a:effectLst/>
                <a:latin typeface="+mn-lt"/>
                <a:ea typeface="+mn-ea"/>
                <a:cs typeface="+mn-cs"/>
              </a:rPr>
              <a:t>HiAP</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www.fph.org.uk/all-party_parliamentary_group_on_health_in_all_policies </a:t>
            </a:r>
            <a:endParaRPr lang="en-GB" sz="1200" kern="1200" dirty="0" smtClean="0">
              <a:solidFill>
                <a:schemeClr val="tx1"/>
              </a:solidFill>
              <a:effectLst/>
              <a:latin typeface="+mn-lt"/>
              <a:ea typeface="+mn-ea"/>
              <a:cs typeface="+mn-cs"/>
            </a:endParaRPr>
          </a:p>
          <a:p>
            <a:pPr>
              <a:lnSpc>
                <a:spcPct val="120000"/>
              </a:lnSpc>
              <a:spcBef>
                <a:spcPts val="600"/>
              </a:spcBef>
              <a:spcAft>
                <a:spcPts val="600"/>
              </a:spcAft>
            </a:pPr>
            <a:endParaRPr lang="en-GB" sz="1200"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6</a:t>
            </a:fld>
            <a:endParaRPr lang="en-US"/>
          </a:p>
        </p:txBody>
      </p:sp>
    </p:spTree>
    <p:extLst>
      <p:ext uri="{BB962C8B-B14F-4D97-AF65-F5344CB8AC3E}">
        <p14:creationId xmlns:p14="http://schemas.microsoft.com/office/powerpoint/2010/main" val="1850767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7</a:t>
            </a:fld>
            <a:endParaRPr lang="en-US"/>
          </a:p>
        </p:txBody>
      </p:sp>
    </p:spTree>
    <p:extLst>
      <p:ext uri="{BB962C8B-B14F-4D97-AF65-F5344CB8AC3E}">
        <p14:creationId xmlns:p14="http://schemas.microsoft.com/office/powerpoint/2010/main" val="651784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BF1A7007-A200-4625-857B-C1B607EDAC37}" type="slidenum">
              <a:rPr lang="en-US" smtClean="0"/>
              <a:pPr/>
              <a:t>8</a:t>
            </a:fld>
            <a:endParaRPr lang="en-US"/>
          </a:p>
        </p:txBody>
      </p:sp>
    </p:spTree>
    <p:extLst>
      <p:ext uri="{BB962C8B-B14F-4D97-AF65-F5344CB8AC3E}">
        <p14:creationId xmlns:p14="http://schemas.microsoft.com/office/powerpoint/2010/main" val="2055851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lnSpc>
                <a:spcPct val="80000"/>
              </a:lnSpc>
            </a:pPr>
            <a:r>
              <a:rPr lang="en-GB" dirty="0" smtClean="0"/>
              <a:t>Breaking this down, HiAP</a:t>
            </a:r>
            <a:r>
              <a:rPr lang="en-GB" baseline="0" dirty="0" smtClean="0"/>
              <a:t> is a </a:t>
            </a:r>
            <a:r>
              <a:rPr lang="en-GB" sz="1200" b="0" i="0" baseline="0" dirty="0" smtClean="0"/>
              <a:t>cross-sector approach that:</a:t>
            </a:r>
          </a:p>
          <a:p>
            <a:pPr marL="171450" lvl="0" indent="-171450" rtl="0">
              <a:lnSpc>
                <a:spcPct val="80000"/>
              </a:lnSpc>
              <a:buFont typeface="Arial" panose="020B0604020202020204" pitchFamily="34" charset="0"/>
              <a:buChar char="•"/>
            </a:pPr>
            <a:r>
              <a:rPr lang="en-GB" sz="1200" b="0" i="0" baseline="0" dirty="0" smtClean="0"/>
              <a:t>focuses on joined-up decision-making across multiple services, programmes and policy areas</a:t>
            </a:r>
            <a:endParaRPr lang="en-GB" sz="1200" dirty="0" smtClean="0"/>
          </a:p>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ensures that key stakeholders are informed about the health, equity, and sustainability consequences of different options during policy development and decision-making processes</a:t>
            </a:r>
          </a:p>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identifies how decisions in other sectors affect health, and how better health can support the achievement of goals by other services, departments and sectors </a:t>
            </a:r>
          </a:p>
          <a:p>
            <a:pPr marL="171450" lvl="0" indent="-171450" rtl="0">
              <a:lnSpc>
                <a:spcPct val="80000"/>
              </a:lnSpc>
              <a:buFont typeface="Arial" panose="020B0604020202020204" pitchFamily="34" charset="0"/>
              <a:buChar char="•"/>
            </a:pPr>
            <a:r>
              <a:rPr lang="en-GB" sz="1200" kern="1200" dirty="0" smtClean="0">
                <a:solidFill>
                  <a:schemeClr val="tx1"/>
                </a:solidFill>
                <a:effectLst/>
                <a:latin typeface="+mn-lt"/>
                <a:ea typeface="+mn-ea"/>
                <a:cs typeface="+mn-cs"/>
              </a:rPr>
              <a:t>encourages multiple stakeholders to work together to improve health </a:t>
            </a:r>
            <a:r>
              <a:rPr lang="en-GB" sz="1200" i="1" kern="1200" dirty="0" smtClean="0">
                <a:solidFill>
                  <a:schemeClr val="tx1"/>
                </a:solidFill>
                <a:effectLst/>
                <a:latin typeface="+mn-lt"/>
                <a:ea typeface="+mn-ea"/>
                <a:cs typeface="+mn-cs"/>
              </a:rPr>
              <a:t>and</a:t>
            </a:r>
            <a:r>
              <a:rPr lang="en-GB" sz="1200" kern="1200" dirty="0" smtClean="0">
                <a:solidFill>
                  <a:schemeClr val="tx1"/>
                </a:solidFill>
                <a:effectLst/>
                <a:latin typeface="+mn-lt"/>
                <a:ea typeface="+mn-ea"/>
                <a:cs typeface="+mn-cs"/>
              </a:rPr>
              <a:t> advance other goals such as educational attainment,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economic development and accessible transport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which in turn reduce demand for scarce health and social care resources</a:t>
            </a:r>
          </a:p>
          <a:p>
            <a:pPr marL="171450" marR="0" lvl="0" indent="-17145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Emphasises co-benefits, encourages a multi-lens perspective</a:t>
            </a:r>
            <a:r>
              <a:rPr lang="en-GB" sz="1200" kern="1200" baseline="0" dirty="0" smtClean="0">
                <a:solidFill>
                  <a:schemeClr val="tx1"/>
                </a:solidFill>
                <a:effectLst/>
                <a:latin typeface="+mn-lt"/>
                <a:ea typeface="+mn-ea"/>
                <a:cs typeface="+mn-cs"/>
              </a:rPr>
              <a:t> and </a:t>
            </a:r>
            <a:r>
              <a:rPr lang="en-GB" sz="1200" dirty="0" smtClean="0"/>
              <a:t>points to the need for inclusive boundary-spanning language and joined-up narratives</a:t>
            </a:r>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9</a:t>
            </a:fld>
            <a:endParaRPr lang="en-US"/>
          </a:p>
        </p:txBody>
      </p:sp>
    </p:spTree>
    <p:extLst>
      <p:ext uri="{BB962C8B-B14F-4D97-AF65-F5344CB8AC3E}">
        <p14:creationId xmlns:p14="http://schemas.microsoft.com/office/powerpoint/2010/main" val="286602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References</a:t>
            </a:r>
            <a:endParaRPr lang="en-GB"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smtClean="0">
                <a:solidFill>
                  <a:schemeClr val="tx1"/>
                </a:solidFill>
                <a:effectLst/>
                <a:latin typeface="+mn-lt"/>
                <a:ea typeface="+mn-ea"/>
                <a:cs typeface="+mn-cs"/>
              </a:rPr>
              <a:t>ONS. 2015. Contracts with no guaranteed hours. </a:t>
            </a:r>
          </a:p>
          <a:p>
            <a:pPr marL="228600" indent="-228600">
              <a:buFont typeface="+mj-lt"/>
              <a:buAutoNum type="arabicPeriod"/>
            </a:pPr>
            <a:r>
              <a:rPr lang="en-GB" sz="1200" kern="1200" dirty="0" err="1" smtClean="0">
                <a:solidFill>
                  <a:schemeClr val="tx1"/>
                </a:solidFill>
                <a:effectLst/>
                <a:latin typeface="+mn-lt"/>
                <a:ea typeface="+mn-ea"/>
                <a:cs typeface="+mn-cs"/>
              </a:rPr>
              <a:t>Benach</a:t>
            </a:r>
            <a:r>
              <a:rPr lang="en-GB" sz="1200" kern="1200" dirty="0" smtClean="0">
                <a:solidFill>
                  <a:schemeClr val="tx1"/>
                </a:solidFill>
                <a:effectLst/>
                <a:latin typeface="+mn-lt"/>
                <a:ea typeface="+mn-ea"/>
                <a:cs typeface="+mn-cs"/>
              </a:rPr>
              <a:t> J, </a:t>
            </a:r>
            <a:r>
              <a:rPr lang="en-GB" sz="1200" kern="1200" dirty="0" err="1" smtClean="0">
                <a:solidFill>
                  <a:schemeClr val="tx1"/>
                </a:solidFill>
                <a:effectLst/>
                <a:latin typeface="+mn-lt"/>
                <a:ea typeface="+mn-ea"/>
                <a:cs typeface="+mn-cs"/>
              </a:rPr>
              <a:t>Muntaner</a:t>
            </a:r>
            <a:r>
              <a:rPr lang="en-GB" sz="1200" kern="1200" dirty="0" smtClean="0">
                <a:solidFill>
                  <a:schemeClr val="tx1"/>
                </a:solidFill>
                <a:effectLst/>
                <a:latin typeface="+mn-lt"/>
                <a:ea typeface="+mn-ea"/>
                <a:cs typeface="+mn-cs"/>
              </a:rPr>
              <a:t> C. Precarious employment and health: developing a research agenda. </a:t>
            </a:r>
            <a:r>
              <a:rPr lang="en-GB" sz="1200" i="1" kern="1200" dirty="0" smtClean="0">
                <a:solidFill>
                  <a:schemeClr val="tx1"/>
                </a:solidFill>
                <a:effectLst/>
                <a:latin typeface="+mn-lt"/>
                <a:ea typeface="+mn-ea"/>
                <a:cs typeface="+mn-cs"/>
              </a:rPr>
              <a:t>Journal of Epidemiology and Community Health </a:t>
            </a:r>
            <a:r>
              <a:rPr lang="en-GB" sz="1200" kern="1200" dirty="0" smtClean="0">
                <a:solidFill>
                  <a:schemeClr val="tx1"/>
                </a:solidFill>
                <a:effectLst/>
                <a:latin typeface="+mn-lt"/>
                <a:ea typeface="+mn-ea"/>
                <a:cs typeface="+mn-cs"/>
              </a:rPr>
              <a:t>2007;61(4):276-77.</a:t>
            </a:r>
          </a:p>
          <a:p>
            <a:pPr marL="228600" indent="-228600">
              <a:buFont typeface="+mj-lt"/>
              <a:buAutoNum type="arabicPeriod"/>
            </a:pPr>
            <a:r>
              <a:rPr lang="en-GB" sz="1200" kern="1200" dirty="0" smtClean="0">
                <a:solidFill>
                  <a:schemeClr val="tx1"/>
                </a:solidFill>
                <a:effectLst/>
                <a:latin typeface="+mn-lt"/>
                <a:ea typeface="+mn-ea"/>
                <a:cs typeface="+mn-cs"/>
              </a:rPr>
              <a:t>Kim, I. H., </a:t>
            </a:r>
            <a:r>
              <a:rPr lang="en-GB" sz="1200" kern="1200" dirty="0" err="1" smtClean="0">
                <a:solidFill>
                  <a:schemeClr val="tx1"/>
                </a:solidFill>
                <a:effectLst/>
                <a:latin typeface="+mn-lt"/>
                <a:ea typeface="+mn-ea"/>
                <a:cs typeface="+mn-cs"/>
              </a:rPr>
              <a:t>Muntaner</a:t>
            </a:r>
            <a:r>
              <a:rPr lang="en-GB" sz="1200" kern="1200" dirty="0" smtClean="0">
                <a:solidFill>
                  <a:schemeClr val="tx1"/>
                </a:solidFill>
                <a:effectLst/>
                <a:latin typeface="+mn-lt"/>
                <a:ea typeface="+mn-ea"/>
                <a:cs typeface="+mn-cs"/>
              </a:rPr>
              <a:t>, C., </a:t>
            </a:r>
            <a:r>
              <a:rPr lang="en-GB" sz="1200" kern="1200" dirty="0" err="1" smtClean="0">
                <a:solidFill>
                  <a:schemeClr val="tx1"/>
                </a:solidFill>
                <a:effectLst/>
                <a:latin typeface="+mn-lt"/>
                <a:ea typeface="+mn-ea"/>
                <a:cs typeface="+mn-cs"/>
              </a:rPr>
              <a:t>Vahid</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Shahidi</a:t>
            </a:r>
            <a:r>
              <a:rPr lang="en-GB" sz="1200" kern="1200" dirty="0" smtClean="0">
                <a:solidFill>
                  <a:schemeClr val="tx1"/>
                </a:solidFill>
                <a:effectLst/>
                <a:latin typeface="+mn-lt"/>
                <a:ea typeface="+mn-ea"/>
                <a:cs typeface="+mn-cs"/>
              </a:rPr>
              <a:t>, F., </a:t>
            </a:r>
            <a:r>
              <a:rPr lang="en-GB" sz="1200" kern="1200" dirty="0" err="1" smtClean="0">
                <a:solidFill>
                  <a:schemeClr val="tx1"/>
                </a:solidFill>
                <a:effectLst/>
                <a:latin typeface="+mn-lt"/>
                <a:ea typeface="+mn-ea"/>
                <a:cs typeface="+mn-cs"/>
              </a:rPr>
              <a:t>Vives</a:t>
            </a:r>
            <a:r>
              <a:rPr lang="en-GB" sz="1200" kern="1200" dirty="0" smtClean="0">
                <a:solidFill>
                  <a:schemeClr val="tx1"/>
                </a:solidFill>
                <a:effectLst/>
                <a:latin typeface="+mn-lt"/>
                <a:ea typeface="+mn-ea"/>
                <a:cs typeface="+mn-cs"/>
              </a:rPr>
              <a:t>, A., </a:t>
            </a:r>
            <a:r>
              <a:rPr lang="en-GB" sz="1200" kern="1200" dirty="0" err="1" smtClean="0">
                <a:solidFill>
                  <a:schemeClr val="tx1"/>
                </a:solidFill>
                <a:effectLst/>
                <a:latin typeface="+mn-lt"/>
                <a:ea typeface="+mn-ea"/>
                <a:cs typeface="+mn-cs"/>
              </a:rPr>
              <a:t>VanRoelen</a:t>
            </a:r>
            <a:r>
              <a:rPr lang="en-GB" sz="1200" kern="1200" dirty="0" smtClean="0">
                <a:solidFill>
                  <a:schemeClr val="tx1"/>
                </a:solidFill>
                <a:effectLst/>
                <a:latin typeface="+mn-lt"/>
                <a:ea typeface="+mn-ea"/>
                <a:cs typeface="+mn-cs"/>
              </a:rPr>
              <a:t>, C. &amp; </a:t>
            </a:r>
            <a:r>
              <a:rPr lang="en-GB" sz="1200" kern="1200" dirty="0" err="1" smtClean="0">
                <a:solidFill>
                  <a:schemeClr val="tx1"/>
                </a:solidFill>
                <a:effectLst/>
                <a:latin typeface="+mn-lt"/>
                <a:ea typeface="+mn-ea"/>
                <a:cs typeface="+mn-cs"/>
              </a:rPr>
              <a:t>Benach</a:t>
            </a:r>
            <a:r>
              <a:rPr lang="en-GB" sz="1200" kern="1200" dirty="0" smtClean="0">
                <a:solidFill>
                  <a:schemeClr val="tx1"/>
                </a:solidFill>
                <a:effectLst/>
                <a:latin typeface="+mn-lt"/>
                <a:ea typeface="+mn-ea"/>
                <a:cs typeface="+mn-cs"/>
              </a:rPr>
              <a:t>, J. 2012. Welfare states, flexible employment, and health: a critical review. </a:t>
            </a:r>
            <a:r>
              <a:rPr lang="en-GB" sz="1200" i="1" kern="1200" dirty="0" smtClean="0">
                <a:solidFill>
                  <a:schemeClr val="tx1"/>
                </a:solidFill>
                <a:effectLst/>
                <a:latin typeface="+mn-lt"/>
                <a:ea typeface="+mn-ea"/>
                <a:cs typeface="+mn-cs"/>
              </a:rPr>
              <a:t>Health Policy</a:t>
            </a:r>
            <a:r>
              <a:rPr lang="en-GB" sz="1200" kern="1200" dirty="0" smtClean="0">
                <a:solidFill>
                  <a:schemeClr val="tx1"/>
                </a:solidFill>
                <a:effectLst/>
                <a:latin typeface="+mn-lt"/>
                <a:ea typeface="+mn-ea"/>
                <a:cs typeface="+mn-cs"/>
              </a:rPr>
              <a:t>, 104, 99-127.</a:t>
            </a:r>
          </a:p>
          <a:p>
            <a:endParaRPr lang="en-US"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11</a:t>
            </a:fld>
            <a:endParaRPr lang="en-US"/>
          </a:p>
        </p:txBody>
      </p:sp>
    </p:spTree>
    <p:extLst>
      <p:ext uri="{BB962C8B-B14F-4D97-AF65-F5344CB8AC3E}">
        <p14:creationId xmlns:p14="http://schemas.microsoft.com/office/powerpoint/2010/main" val="48848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References</a:t>
            </a:r>
            <a:endParaRPr lang="en-GB" sz="1200" kern="1200" dirty="0" smtClean="0">
              <a:solidFill>
                <a:schemeClr val="tx1"/>
              </a:solidFill>
              <a:effectLst/>
              <a:latin typeface="+mn-lt"/>
              <a:ea typeface="+mn-ea"/>
              <a:cs typeface="+mn-cs"/>
            </a:endParaRPr>
          </a:p>
          <a:p>
            <a:pPr marL="228600" indent="-228600">
              <a:buFont typeface="+mj-lt"/>
              <a:buAutoNum type="arabicPeriod"/>
            </a:pPr>
            <a:r>
              <a:rPr lang="en-GB" sz="1200" kern="1200" dirty="0" smtClean="0">
                <a:solidFill>
                  <a:schemeClr val="tx1"/>
                </a:solidFill>
                <a:effectLst/>
                <a:latin typeface="+mn-lt"/>
                <a:ea typeface="+mn-ea"/>
                <a:cs typeface="+mn-cs"/>
              </a:rPr>
              <a:t>The Five Year Forward View for Mental Health: </a:t>
            </a:r>
            <a:r>
              <a:rPr lang="en-GB" sz="1200" u="sng" kern="1200" dirty="0" smtClean="0">
                <a:solidFill>
                  <a:schemeClr val="tx1"/>
                </a:solidFill>
                <a:effectLst/>
                <a:latin typeface="+mn-lt"/>
                <a:ea typeface="+mn-ea"/>
                <a:cs typeface="+mn-cs"/>
                <a:hlinkClick r:id="rId3"/>
              </a:rPr>
              <a:t>https://www.england.nhs.uk/wp-content/uploads/2016/02/Mental-Health-Taskforce-FYFV-final.pdf</a:t>
            </a:r>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12</a:t>
            </a:fld>
            <a:endParaRPr lang="en-US"/>
          </a:p>
        </p:txBody>
      </p:sp>
    </p:spTree>
    <p:extLst>
      <p:ext uri="{BB962C8B-B14F-4D97-AF65-F5344CB8AC3E}">
        <p14:creationId xmlns:p14="http://schemas.microsoft.com/office/powerpoint/2010/main" val="1359779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Picture1.p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127076"/>
            <a:ext cx="9180000" cy="4198710"/>
          </a:xfrm>
          <a:prstGeom prst="rect">
            <a:avLst/>
          </a:prstGeom>
          <a:effectLst/>
        </p:spPr>
      </p:pic>
      <p:sp>
        <p:nvSpPr>
          <p:cNvPr id="5" name="Rectangle 4"/>
          <p:cNvSpPr/>
          <p:nvPr userDrawn="1"/>
        </p:nvSpPr>
        <p:spPr>
          <a:xfrm>
            <a:off x="-36512" y="2132856"/>
            <a:ext cx="9238041" cy="48965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55176" y="2208553"/>
            <a:ext cx="7633648" cy="2084543"/>
          </a:xfrm>
          <a:ln>
            <a:noFill/>
          </a:ln>
        </p:spPr>
        <p:txBody>
          <a:bodyPr lIns="0" tIns="0" rIns="0" bIns="0"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5176" y="5085184"/>
            <a:ext cx="7633648" cy="914400"/>
          </a:xfrm>
        </p:spPr>
        <p:txBody>
          <a:bodyPr lIns="0" tIns="0" rIns="0" bIns="0" anchor="b"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
        <p:nvSpPr>
          <p:cNvPr id="10" name="Rectangle 9"/>
          <p:cNvSpPr>
            <a:spLocks noChangeArrowheads="1"/>
          </p:cNvSpPr>
          <p:nvPr userDrawn="1"/>
        </p:nvSpPr>
        <p:spPr bwMode="auto">
          <a:xfrm>
            <a:off x="0" y="1988840"/>
            <a:ext cx="9180000" cy="144463"/>
          </a:xfrm>
          <a:prstGeom prst="rect">
            <a:avLst/>
          </a:prstGeom>
          <a:solidFill>
            <a:schemeClr val="tx2"/>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sp>
        <p:nvSpPr>
          <p:cNvPr id="12" name="Title 1"/>
          <p:cNvSpPr txBox="1">
            <a:spLocks/>
          </p:cNvSpPr>
          <p:nvPr userDrawn="1"/>
        </p:nvSpPr>
        <p:spPr>
          <a:xfrm>
            <a:off x="558000" y="2492896"/>
            <a:ext cx="7633648" cy="1724503"/>
          </a:xfrm>
          <a:prstGeom prst="rect">
            <a:avLst/>
          </a:prstGeom>
          <a:ln>
            <a:noFill/>
          </a:ln>
        </p:spPr>
        <p:txBody>
          <a:bodyPr vert="horz" lIns="0" tIns="0" rIns="0" bIns="0" rtlCol="0" anchor="t">
            <a:noAutofit/>
          </a:bodyPr>
          <a:lstStyle>
            <a:lvl1pPr algn="l" defTabSz="914400" rtl="0" eaLnBrk="1" latinLnBrk="0" hangingPunct="1">
              <a:spcBef>
                <a:spcPct val="0"/>
              </a:spcBef>
              <a:buNone/>
              <a:defRPr sz="4500" kern="1200" spc="-150" baseline="0">
                <a:solidFill>
                  <a:schemeClr val="bg1"/>
                </a:solidFill>
                <a:latin typeface="+mj-lt"/>
                <a:ea typeface="+mj-ea"/>
                <a:cs typeface="+mj-cs"/>
              </a:defRPr>
            </a:lvl1pPr>
          </a:lstStyle>
          <a:p>
            <a:endParaRPr lang="en-US" dirty="0"/>
          </a:p>
        </p:txBody>
      </p:sp>
      <p:sp>
        <p:nvSpPr>
          <p:cNvPr id="13" name="Subtitle 2"/>
          <p:cNvSpPr txBox="1">
            <a:spLocks/>
          </p:cNvSpPr>
          <p:nvPr userDrawn="1"/>
        </p:nvSpPr>
        <p:spPr>
          <a:xfrm>
            <a:off x="558000" y="6021288"/>
            <a:ext cx="7633648" cy="338336"/>
          </a:xfrm>
          <a:prstGeom prst="rect">
            <a:avLst/>
          </a:prstGeom>
        </p:spPr>
        <p:txBody>
          <a:bodyPr vert="horz" lIns="0" tIns="0" rIns="0" bIns="0" rtlCol="0" anchor="b">
            <a:normAutofit/>
          </a:bodyPr>
          <a:lstStyle>
            <a:lvl1pPr marL="0" indent="0" algn="l" defTabSz="914400" rtl="0" eaLnBrk="1" latinLnBrk="0" hangingPunct="1">
              <a:spcBef>
                <a:spcPts val="0"/>
              </a:spcBef>
              <a:buFont typeface="Arial" pitchFamily="34" charset="0"/>
              <a:buNone/>
              <a:defRPr sz="2000" b="0" i="0" kern="1200" baseline="0">
                <a:solidFill>
                  <a:schemeClr val="bg1"/>
                </a:solidFill>
                <a:latin typeface="Arial" pitchFamily="34" charset="0"/>
                <a:ea typeface="+mn-ea"/>
                <a:cs typeface="+mn-cs"/>
              </a:defRPr>
            </a:lvl1pPr>
            <a:lvl2pPr marL="457200" indent="0" algn="ctr" defTabSz="914400" rtl="0" eaLnBrk="1" latinLnBrk="0" hangingPunct="1">
              <a:spcBef>
                <a:spcPts val="600"/>
              </a:spcBef>
              <a:buFontTx/>
              <a:buNone/>
              <a:defRPr sz="1800" kern="1200" baseline="0">
                <a:solidFill>
                  <a:schemeClr val="tx1">
                    <a:tint val="75000"/>
                  </a:schemeClr>
                </a:solidFill>
                <a:latin typeface="Arial" pitchFamily="34" charset="0"/>
                <a:ea typeface="+mn-ea"/>
                <a:cs typeface="+mn-cs"/>
              </a:defRPr>
            </a:lvl2pPr>
            <a:lvl3pPr marL="914400" indent="0" algn="ctr" defTabSz="914400" rtl="0" eaLnBrk="1" latinLnBrk="0" hangingPunct="1">
              <a:spcBef>
                <a:spcPts val="600"/>
              </a:spcBef>
              <a:buFont typeface="Arial" pitchFamily="34" charset="0"/>
              <a:buNone/>
              <a:defRPr sz="1800" kern="1200" baseline="0">
                <a:solidFill>
                  <a:schemeClr val="tx1">
                    <a:tint val="75000"/>
                  </a:schemeClr>
                </a:solidFill>
                <a:latin typeface="Arial" pitchFamily="34" charset="0"/>
                <a:ea typeface="+mn-ea"/>
                <a:cs typeface="+mn-cs"/>
              </a:defRPr>
            </a:lvl3pPr>
            <a:lvl4pPr marL="1371600" indent="0" algn="ctr" defTabSz="914400" rtl="0" eaLnBrk="1" latinLnBrk="0" hangingPunct="1">
              <a:spcBef>
                <a:spcPts val="600"/>
              </a:spcBef>
              <a:buFont typeface="Arial" pitchFamily="34" charset="0"/>
              <a:buNone/>
              <a:defRPr sz="1600" kern="1200" baseline="0">
                <a:solidFill>
                  <a:schemeClr val="tx1">
                    <a:tint val="75000"/>
                  </a:schemeClr>
                </a:solidFill>
                <a:latin typeface="Arial" pitchFamily="34" charset="0"/>
                <a:ea typeface="+mn-ea"/>
                <a:cs typeface="+mn-cs"/>
              </a:defRPr>
            </a:lvl4pPr>
            <a:lvl5pPr marL="1828800" indent="0" algn="ctr" defTabSz="914400" rtl="0" eaLnBrk="1" latinLnBrk="0" hangingPunct="1">
              <a:spcBef>
                <a:spcPct val="20000"/>
              </a:spcBef>
              <a:buFont typeface="+mj-lt"/>
              <a:buNone/>
              <a:defRPr sz="1600" kern="1200" baseline="0">
                <a:solidFill>
                  <a:schemeClr val="tx1">
                    <a:tint val="75000"/>
                  </a:schemeClr>
                </a:solidFill>
                <a:latin typeface="Arial"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lin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484784"/>
            <a:ext cx="8028000" cy="4667671"/>
          </a:xfrm>
        </p:spPr>
        <p:txBody>
          <a:bodyPr lIns="0" tIns="0" rIns="0" bIns="0"/>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sp>
        <p:nvSpPr>
          <p:cNvPr id="10" name="Title 1"/>
          <p:cNvSpPr>
            <a:spLocks noGrp="1"/>
          </p:cNvSpPr>
          <p:nvPr>
            <p:ph type="title"/>
          </p:nvPr>
        </p:nvSpPr>
        <p:spPr>
          <a:xfrm>
            <a:off x="558000" y="403200"/>
            <a:ext cx="8028000" cy="1009576"/>
          </a:xfrm>
        </p:spPr>
        <p:txBody>
          <a:bodyPr anchor="t">
            <a:normAutofit/>
          </a:bodyPr>
          <a:lstStyle>
            <a:lvl1pPr>
              <a:defRPr sz="3600" spc="0"/>
            </a:lvl1pPr>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403200"/>
            <a:ext cx="8028000" cy="1188000"/>
          </a:xfrm>
        </p:spPr>
        <p:txBody>
          <a:bodyPr lIns="0" tIns="0" rIns="0" bIns="0" anchor="t" anchorCtr="0"/>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539552" y="1772816"/>
            <a:ext cx="3924000" cy="4464496"/>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1772816"/>
            <a:ext cx="3924000" cy="4464496"/>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sp>
        <p:nvSpPr>
          <p:cNvPr id="10" name="Footer Placeholder 5"/>
          <p:cNvSpPr txBox="1">
            <a:spLocks/>
          </p:cNvSpPr>
          <p:nvPr userDrawn="1"/>
        </p:nvSpPr>
        <p:spPr>
          <a:xfrm>
            <a:off x="899592" y="6309320"/>
            <a:ext cx="7704000" cy="548680"/>
          </a:xfrm>
          <a:prstGeom prst="rect">
            <a:avLst/>
          </a:prstGeom>
        </p:spPr>
        <p:txBody>
          <a:bodyPr vert="horz" lIns="0" tIns="0" rIns="0" bIns="0" rtlCol="0" anchor="ctr"/>
          <a:lstStyle>
            <a:defPPr>
              <a:defRPr lang="en-US"/>
            </a:defPPr>
            <a:lvl1pPr marL="0" algn="l" defTabSz="914400" rtl="0" eaLnBrk="1" latinLnBrk="0" hangingPunct="1">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403200"/>
            <a:ext cx="8046448" cy="1153592"/>
          </a:xfrm>
        </p:spPr>
        <p:txBody>
          <a:bodyPr anchor="t" anchorCtr="0">
            <a:normAutofit/>
          </a:bodyPr>
          <a:lstStyle>
            <a:lvl1pPr algn="l">
              <a:defRPr sz="3600" b="0" i="0" spc="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700807"/>
            <a:ext cx="4799138" cy="4455193"/>
          </a:xfrm>
        </p:spPr>
        <p:txBody>
          <a:bodyPr/>
          <a:lstStyle>
            <a:lvl1pPr>
              <a:defRPr sz="1800" baseline="0"/>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8000" y="1700808"/>
            <a:ext cx="3077896" cy="4464496"/>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772816"/>
            <a:ext cx="9144000" cy="508518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1628800"/>
            <a:ext cx="9144000" cy="1440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sp>
        <p:nvSpPr>
          <p:cNvPr id="8" name="Title 1"/>
          <p:cNvSpPr>
            <a:spLocks noGrp="1"/>
          </p:cNvSpPr>
          <p:nvPr>
            <p:ph type="title"/>
          </p:nvPr>
        </p:nvSpPr>
        <p:spPr>
          <a:xfrm>
            <a:off x="558000" y="403200"/>
            <a:ext cx="8046448" cy="1008112"/>
          </a:xfrm>
        </p:spPr>
        <p:txBody>
          <a:bodyPr anchor="t" anchorCtr="0">
            <a:normAutofit/>
          </a:bodyPr>
          <a:lstStyle>
            <a:lvl1pPr algn="l">
              <a:defRPr sz="3600" b="0" i="0" spc="0" baseline="0">
                <a:latin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endParaRPr lang="en-US" dirty="0"/>
          </a:p>
        </p:txBody>
      </p:sp>
      <p:sp>
        <p:nvSpPr>
          <p:cNvPr id="8" name="Picture Placeholder 7"/>
          <p:cNvSpPr>
            <a:spLocks noGrp="1"/>
          </p:cNvSpPr>
          <p:nvPr>
            <p:ph type="pic" sz="quarter" idx="13"/>
          </p:nvPr>
        </p:nvSpPr>
        <p:spPr>
          <a:xfrm>
            <a:off x="0" y="0"/>
            <a:ext cx="9144000" cy="6308725"/>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HE_base_image.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10800"/>
            <a:ext cx="9180000" cy="612000"/>
          </a:xfrm>
          <a:prstGeom prst="rect">
            <a:avLst/>
          </a:prstGeom>
        </p:spPr>
      </p:pic>
      <p:sp>
        <p:nvSpPr>
          <p:cNvPr id="2" name="Title Placeholder 1"/>
          <p:cNvSpPr>
            <a:spLocks noGrp="1"/>
          </p:cNvSpPr>
          <p:nvPr>
            <p:ph type="title"/>
          </p:nvPr>
        </p:nvSpPr>
        <p:spPr>
          <a:xfrm>
            <a:off x="558000" y="439200"/>
            <a:ext cx="80280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8000" y="1600200"/>
            <a:ext cx="80280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8" r:id="rId3"/>
    <p:sldLayoutId id="2147483756" r:id="rId4"/>
    <p:sldLayoutId id="2147483752" r:id="rId5"/>
    <p:sldLayoutId id="2147483747" r:id="rId6"/>
    <p:sldLayoutId id="2147483751" r:id="rId7"/>
  </p:sldLayoutIdLst>
  <p:hf hdr="0" dt="0"/>
  <p:txStyles>
    <p:titleStyle>
      <a:lvl1pPr algn="l" defTabSz="914400" rtl="0" eaLnBrk="1" latinLnBrk="0" hangingPunct="1">
        <a:spcBef>
          <a:spcPct val="0"/>
        </a:spcBef>
        <a:buNone/>
        <a:defRPr sz="4000" kern="1200" spc="-150"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Lina.Toleikyte@phe.gov.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PHE_uk" TargetMode="External"/><Relationship Id="rId7" Type="http://schemas.openxmlformats.org/officeDocument/2006/relationships/image" Target="../media/image18.jpeg"/><Relationship Id="rId2" Type="http://schemas.openxmlformats.org/officeDocument/2006/relationships/hyperlink" Target="http://www.gov.uk/phe" TargetMode="External"/><Relationship Id="rId1" Type="http://schemas.openxmlformats.org/officeDocument/2006/relationships/slideLayout" Target="../slideLayouts/slideLayout2.xml"/><Relationship Id="rId6" Type="http://schemas.openxmlformats.org/officeDocument/2006/relationships/hyperlink" Target="mailto:psi@nationalarchives.gsi.gov.uk" TargetMode="External"/><Relationship Id="rId5" Type="http://schemas.openxmlformats.org/officeDocument/2006/relationships/hyperlink" Target="https://www.nationalarchives.gov.uk/doc/open-government-licence/version/3/" TargetMode="External"/><Relationship Id="rId4" Type="http://schemas.openxmlformats.org/officeDocument/2006/relationships/hyperlink" Target="http://www.facebook.com/PublicHealthEnglan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176" y="2420888"/>
            <a:ext cx="7633648" cy="648072"/>
          </a:xfrm>
        </p:spPr>
        <p:txBody>
          <a:bodyPr/>
          <a:lstStyle/>
          <a:p>
            <a:r>
              <a:rPr lang="en-GB" spc="0" dirty="0" smtClean="0">
                <a:solidFill>
                  <a:srgbClr val="98002E"/>
                </a:solidFill>
              </a:rPr>
              <a:t>Local wellbeing, local growth</a:t>
            </a:r>
            <a:endParaRPr lang="en-GB" spc="0" dirty="0">
              <a:solidFill>
                <a:srgbClr val="98002E"/>
              </a:solidFill>
            </a:endParaRPr>
          </a:p>
        </p:txBody>
      </p:sp>
      <p:sp>
        <p:nvSpPr>
          <p:cNvPr id="3" name="Subtitle 2"/>
          <p:cNvSpPr>
            <a:spLocks noGrp="1"/>
          </p:cNvSpPr>
          <p:nvPr>
            <p:ph type="subTitle" idx="1"/>
          </p:nvPr>
        </p:nvSpPr>
        <p:spPr>
          <a:xfrm>
            <a:off x="107504" y="5661248"/>
            <a:ext cx="8942184" cy="432048"/>
          </a:xfrm>
        </p:spPr>
        <p:txBody>
          <a:bodyPr>
            <a:normAutofit/>
          </a:bodyPr>
          <a:lstStyle/>
          <a:p>
            <a:pPr algn="ctr">
              <a:lnSpc>
                <a:spcPct val="140000"/>
              </a:lnSpc>
            </a:pPr>
            <a:r>
              <a:rPr lang="en-GB" sz="1600" dirty="0">
                <a:solidFill>
                  <a:schemeClr val="tx1"/>
                </a:solidFill>
              </a:rPr>
              <a:t>A resource to support local authorities in adopting a Health in All Policies (</a:t>
            </a:r>
            <a:r>
              <a:rPr lang="en-GB" sz="1600" dirty="0" err="1">
                <a:solidFill>
                  <a:schemeClr val="tx1"/>
                </a:solidFill>
              </a:rPr>
              <a:t>HiAP</a:t>
            </a:r>
            <a:r>
              <a:rPr lang="en-GB" sz="1600" dirty="0">
                <a:solidFill>
                  <a:schemeClr val="tx1"/>
                </a:solidFill>
              </a:rPr>
              <a:t>) </a:t>
            </a:r>
            <a:r>
              <a:rPr lang="en-GB" sz="1600" dirty="0" smtClean="0">
                <a:solidFill>
                  <a:schemeClr val="tx1"/>
                </a:solidFill>
              </a:rPr>
              <a:t>approach</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376"/>
          <a:stretch/>
        </p:blipFill>
        <p:spPr bwMode="auto">
          <a:xfrm>
            <a:off x="3277536" y="3439779"/>
            <a:ext cx="1283891" cy="17857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443402"/>
            <a:ext cx="1190532" cy="178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0270" y="3439780"/>
            <a:ext cx="1262854" cy="17857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iAP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0795" y="3432815"/>
            <a:ext cx="1266201" cy="1785798"/>
          </a:xfrm>
          <a:prstGeom prst="rect">
            <a:avLst/>
          </a:prstGeom>
        </p:spPr>
      </p:pic>
      <p:pic>
        <p:nvPicPr>
          <p:cNvPr id="6" name="Picture 5" descr="HiAP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9005" y="3432815"/>
            <a:ext cx="1240978" cy="1785798"/>
          </a:xfrm>
          <a:prstGeom prst="rect">
            <a:avLst/>
          </a:prstGeom>
        </p:spPr>
      </p:pic>
      <p:pic>
        <p:nvPicPr>
          <p:cNvPr id="12" name="Picture 11" descr="HiAP4.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8002" y="3436297"/>
            <a:ext cx="1170353" cy="1785798"/>
          </a:xfrm>
          <a:prstGeom prst="rect">
            <a:avLst/>
          </a:prstGeom>
        </p:spPr>
      </p:pic>
    </p:spTree>
    <p:extLst>
      <p:ext uri="{BB962C8B-B14F-4D97-AF65-F5344CB8AC3E}">
        <p14:creationId xmlns:p14="http://schemas.microsoft.com/office/powerpoint/2010/main" val="87322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58000" y="1988840"/>
            <a:ext cx="8028000" cy="4188760"/>
          </a:xfrm>
        </p:spPr>
        <p:txBody>
          <a:bodyPr>
            <a:normAutofit fontScale="85000" lnSpcReduction="20000"/>
          </a:bodyPr>
          <a:lstStyle/>
          <a:p>
            <a:pPr>
              <a:lnSpc>
                <a:spcPct val="130000"/>
              </a:lnSpc>
              <a:spcBef>
                <a:spcPts val="600"/>
              </a:spcBef>
              <a:spcAft>
                <a:spcPts val="600"/>
              </a:spcAft>
            </a:pPr>
            <a:r>
              <a:rPr lang="en-GB" sz="2200" dirty="0" err="1">
                <a:solidFill>
                  <a:srgbClr val="000000"/>
                </a:solidFill>
              </a:rPr>
              <a:t>Infographics</a:t>
            </a:r>
            <a:r>
              <a:rPr lang="en-GB" sz="2200" dirty="0">
                <a:solidFill>
                  <a:srgbClr val="000000"/>
                </a:solidFill>
              </a:rPr>
              <a:t> on six topics are presented to illustrate how Health in All Policies approach can be implemented in practice, articulating the scale of the issue, why it matters and what local government can do </a:t>
            </a:r>
            <a:r>
              <a:rPr lang="en-GB" sz="2200" dirty="0" smtClean="0">
                <a:solidFill>
                  <a:srgbClr val="000000"/>
                </a:solidFill>
              </a:rPr>
              <a:t/>
            </a:r>
            <a:br>
              <a:rPr lang="en-GB" sz="2200" dirty="0" smtClean="0">
                <a:solidFill>
                  <a:srgbClr val="000000"/>
                </a:solidFill>
              </a:rPr>
            </a:br>
            <a:r>
              <a:rPr lang="en-GB" sz="2200" dirty="0" smtClean="0">
                <a:solidFill>
                  <a:srgbClr val="000000"/>
                </a:solidFill>
              </a:rPr>
              <a:t>to </a:t>
            </a:r>
            <a:r>
              <a:rPr lang="en-GB" sz="2200" dirty="0">
                <a:solidFill>
                  <a:srgbClr val="000000"/>
                </a:solidFill>
              </a:rPr>
              <a:t>contribute to local wellbeing and growth.</a:t>
            </a:r>
          </a:p>
          <a:p>
            <a:pPr marL="571500" indent="-571500">
              <a:buFont typeface="Arial" charset="0"/>
              <a:buChar char="•"/>
            </a:pPr>
            <a:r>
              <a:rPr lang="en-GB" sz="2800" dirty="0">
                <a:solidFill>
                  <a:schemeClr val="bg2"/>
                </a:solidFill>
              </a:rPr>
              <a:t>i</a:t>
            </a:r>
            <a:r>
              <a:rPr lang="en-GB" sz="2800" dirty="0" smtClean="0">
                <a:solidFill>
                  <a:schemeClr val="bg2"/>
                </a:solidFill>
              </a:rPr>
              <a:t>nsecure employment</a:t>
            </a:r>
          </a:p>
          <a:p>
            <a:pPr marL="571500" indent="-571500">
              <a:buFont typeface="Arial" charset="0"/>
              <a:buChar char="•"/>
            </a:pPr>
            <a:r>
              <a:rPr lang="en-GB" sz="2800" dirty="0">
                <a:solidFill>
                  <a:schemeClr val="bg2"/>
                </a:solidFill>
              </a:rPr>
              <a:t>m</a:t>
            </a:r>
            <a:r>
              <a:rPr lang="en-GB" sz="2800" dirty="0" smtClean="0">
                <a:solidFill>
                  <a:schemeClr val="bg2"/>
                </a:solidFill>
              </a:rPr>
              <a:t>ental health</a:t>
            </a:r>
          </a:p>
          <a:p>
            <a:pPr marL="571500" indent="-571500">
              <a:buFont typeface="Arial" charset="0"/>
              <a:buChar char="•"/>
            </a:pPr>
            <a:r>
              <a:rPr lang="en-GB" sz="2800" dirty="0">
                <a:solidFill>
                  <a:schemeClr val="bg2"/>
                </a:solidFill>
              </a:rPr>
              <a:t>o</a:t>
            </a:r>
            <a:r>
              <a:rPr lang="en-GB" sz="2800" dirty="0" smtClean="0">
                <a:solidFill>
                  <a:schemeClr val="bg2"/>
                </a:solidFill>
              </a:rPr>
              <a:t>besity</a:t>
            </a:r>
          </a:p>
          <a:p>
            <a:pPr marL="571500" indent="-571500">
              <a:buFont typeface="Arial" charset="0"/>
              <a:buChar char="•"/>
            </a:pPr>
            <a:r>
              <a:rPr lang="en-GB" sz="2800" dirty="0">
                <a:solidFill>
                  <a:schemeClr val="bg2"/>
                </a:solidFill>
              </a:rPr>
              <a:t>a</a:t>
            </a:r>
            <a:r>
              <a:rPr lang="en-GB" sz="2800" dirty="0" smtClean="0">
                <a:solidFill>
                  <a:schemeClr val="bg2"/>
                </a:solidFill>
              </a:rPr>
              <a:t>ppropriate </a:t>
            </a:r>
            <a:r>
              <a:rPr lang="en-GB" sz="2800" dirty="0">
                <a:solidFill>
                  <a:schemeClr val="bg2"/>
                </a:solidFill>
              </a:rPr>
              <a:t>h</a:t>
            </a:r>
            <a:r>
              <a:rPr lang="en-GB" sz="2800" dirty="0" smtClean="0">
                <a:solidFill>
                  <a:schemeClr val="bg2"/>
                </a:solidFill>
              </a:rPr>
              <a:t>ousing</a:t>
            </a:r>
          </a:p>
          <a:p>
            <a:pPr marL="571500" indent="-571500">
              <a:buFont typeface="Arial" charset="0"/>
              <a:buChar char="•"/>
            </a:pPr>
            <a:r>
              <a:rPr lang="en-GB" sz="2800" dirty="0">
                <a:solidFill>
                  <a:schemeClr val="bg2"/>
                </a:solidFill>
              </a:rPr>
              <a:t>g</a:t>
            </a:r>
            <a:r>
              <a:rPr lang="en-GB" sz="2800" dirty="0" smtClean="0">
                <a:solidFill>
                  <a:schemeClr val="bg2"/>
                </a:solidFill>
              </a:rPr>
              <a:t>iving every child the best start in life</a:t>
            </a:r>
          </a:p>
          <a:p>
            <a:pPr marL="571500" indent="-571500">
              <a:buFont typeface="Arial" charset="0"/>
              <a:buChar char="•"/>
            </a:pPr>
            <a:r>
              <a:rPr lang="en-GB" sz="2800" dirty="0">
                <a:solidFill>
                  <a:schemeClr val="bg2"/>
                </a:solidFill>
              </a:rPr>
              <a:t>p</a:t>
            </a:r>
            <a:r>
              <a:rPr lang="en-GB" sz="2800" dirty="0" smtClean="0">
                <a:solidFill>
                  <a:schemeClr val="bg2"/>
                </a:solidFill>
              </a:rPr>
              <a:t>ublic spaces and green </a:t>
            </a:r>
            <a:r>
              <a:rPr lang="en-GB" sz="2800" dirty="0">
                <a:solidFill>
                  <a:schemeClr val="bg2"/>
                </a:solidFill>
              </a:rPr>
              <a:t>a</a:t>
            </a:r>
            <a:r>
              <a:rPr lang="en-GB" sz="2800" dirty="0" smtClean="0">
                <a:solidFill>
                  <a:schemeClr val="bg2"/>
                </a:solidFill>
              </a:rPr>
              <a:t>reas</a:t>
            </a:r>
            <a:endParaRPr lang="en-GB" sz="2800" dirty="0">
              <a:solidFill>
                <a:schemeClr val="bg2"/>
              </a:solidFill>
            </a:endParaRPr>
          </a:p>
        </p:txBody>
      </p:sp>
      <p:sp>
        <p:nvSpPr>
          <p:cNvPr id="4" name="Footer Placeholder 3"/>
          <p:cNvSpPr>
            <a:spLocks noGrp="1"/>
          </p:cNvSpPr>
          <p:nvPr>
            <p:ph type="ftr" sz="quarter" idx="3"/>
          </p:nvPr>
        </p:nvSpPr>
        <p:spPr/>
        <p:txBody>
          <a:bodyPr/>
          <a:lstStyle/>
          <a:p>
            <a:r>
              <a:rPr lang="en-US" dirty="0"/>
              <a:t>Local wellbeing, local growth. Slide set.</a:t>
            </a:r>
          </a:p>
        </p:txBody>
      </p:sp>
      <p:sp>
        <p:nvSpPr>
          <p:cNvPr id="5" name="Title 4"/>
          <p:cNvSpPr>
            <a:spLocks noGrp="1"/>
          </p:cNvSpPr>
          <p:nvPr>
            <p:ph type="title"/>
          </p:nvPr>
        </p:nvSpPr>
        <p:spPr/>
        <p:txBody>
          <a:bodyPr/>
          <a:lstStyle/>
          <a:p>
            <a:r>
              <a:rPr lang="en-US" dirty="0" smtClean="0">
                <a:solidFill>
                  <a:srgbClr val="98002E"/>
                </a:solidFill>
              </a:rPr>
              <a:t>Health in All Policies in action</a:t>
            </a:r>
            <a:endParaRPr lang="en-US" dirty="0">
              <a:solidFill>
                <a:srgbClr val="98002E"/>
              </a:solidFill>
            </a:endParaRPr>
          </a:p>
        </p:txBody>
      </p:sp>
      <p:sp>
        <p:nvSpPr>
          <p:cNvPr id="3" name="Slide Number Placeholder 2"/>
          <p:cNvSpPr>
            <a:spLocks noGrp="1"/>
          </p:cNvSpPr>
          <p:nvPr>
            <p:ph type="sldNum" sz="quarter" idx="4294967295"/>
          </p:nvPr>
        </p:nvSpPr>
        <p:spPr>
          <a:xfrm>
            <a:off x="0" y="6308725"/>
            <a:ext cx="9144000" cy="549275"/>
          </a:xfrm>
          <a:prstGeom prst="rect">
            <a:avLst/>
          </a:prstGeom>
        </p:spPr>
        <p:txBody>
          <a:bodyPr anchor="ctr"/>
          <a:lstStyle/>
          <a:p>
            <a:fld id="{E051598E-9D06-4046-8EF2-7702044C4E81}" type="slidenum">
              <a:rPr lang="en-US" smtClean="0">
                <a:solidFill>
                  <a:srgbClr val="FFFFFF"/>
                </a:solidFill>
              </a:rPr>
              <a:pPr/>
              <a:t>10</a:t>
            </a:fld>
            <a:endParaRPr lang="en-US" dirty="0">
              <a:solidFill>
                <a:srgbClr val="FFFFFF"/>
              </a:solidFill>
            </a:endParaRPr>
          </a:p>
        </p:txBody>
      </p:sp>
    </p:spTree>
    <p:extLst>
      <p:ext uri="{BB962C8B-B14F-4D97-AF65-F5344CB8AC3E}">
        <p14:creationId xmlns:p14="http://schemas.microsoft.com/office/powerpoint/2010/main" val="2117435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dirty="0"/>
              <a:t>Local wellbeing, local growth. Slide set.</a:t>
            </a:r>
          </a:p>
        </p:txBody>
      </p:sp>
      <p:pic>
        <p:nvPicPr>
          <p:cNvPr id="6" name="Picture Placeholder 5" descr="2905134-HIAP-PPT-Infographic-Employment_ppt.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005" b="4005"/>
          <a:stretch>
            <a:fillRect/>
          </a:stretch>
        </p:blipFill>
        <p:spPr/>
      </p:pic>
      <p:sp>
        <p:nvSpPr>
          <p:cNvPr id="7" name="Slide Number Placeholder 2"/>
          <p:cNvSpPr txBox="1">
            <a:spLocks/>
          </p:cNvSpPr>
          <p:nvPr/>
        </p:nvSpPr>
        <p:spPr>
          <a:xfrm>
            <a:off x="0" y="6308725"/>
            <a:ext cx="9144000" cy="54927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51598E-9D06-4046-8EF2-7702044C4E81}" type="slidenum">
              <a:rPr lang="en-US" smtClean="0">
                <a:solidFill>
                  <a:srgbClr val="FFFFFF"/>
                </a:solidFill>
              </a:rPr>
              <a:pPr/>
              <a:t>11</a:t>
            </a:fld>
            <a:endParaRPr lang="en-US" dirty="0">
              <a:solidFill>
                <a:srgbClr val="FFFFFF"/>
              </a:solidFill>
            </a:endParaRPr>
          </a:p>
        </p:txBody>
      </p:sp>
    </p:spTree>
    <p:extLst>
      <p:ext uri="{BB962C8B-B14F-4D97-AF65-F5344CB8AC3E}">
        <p14:creationId xmlns:p14="http://schemas.microsoft.com/office/powerpoint/2010/main" val="209263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dirty="0"/>
              <a:t>Local wellbeing, local growth. Slide set.</a:t>
            </a:r>
          </a:p>
        </p:txBody>
      </p:sp>
      <p:pic>
        <p:nvPicPr>
          <p:cNvPr id="4" name="Picture Placeholder 3" descr="2905134-HIAP-PPT-Infographic-Mental-Health-ppt.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005" b="4005"/>
          <a:stretch>
            <a:fillRect/>
          </a:stretch>
        </p:blipFill>
        <p:spPr/>
      </p:pic>
      <p:sp>
        <p:nvSpPr>
          <p:cNvPr id="5" name="Slide Number Placeholder 2"/>
          <p:cNvSpPr txBox="1">
            <a:spLocks/>
          </p:cNvSpPr>
          <p:nvPr/>
        </p:nvSpPr>
        <p:spPr>
          <a:xfrm>
            <a:off x="0" y="6308725"/>
            <a:ext cx="9144000" cy="54927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51598E-9D06-4046-8EF2-7702044C4E81}" type="slidenum">
              <a:rPr lang="en-US" smtClean="0">
                <a:solidFill>
                  <a:srgbClr val="FFFFFF"/>
                </a:solidFill>
              </a:rPr>
              <a:pPr/>
              <a:t>12</a:t>
            </a:fld>
            <a:endParaRPr lang="en-US" dirty="0">
              <a:solidFill>
                <a:srgbClr val="FFFFFF"/>
              </a:solidFill>
            </a:endParaRPr>
          </a:p>
        </p:txBody>
      </p:sp>
    </p:spTree>
    <p:extLst>
      <p:ext uri="{BB962C8B-B14F-4D97-AF65-F5344CB8AC3E}">
        <p14:creationId xmlns:p14="http://schemas.microsoft.com/office/powerpoint/2010/main" val="208797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dirty="0"/>
              <a:t>Local wellbeing, local growth. Slide set.</a:t>
            </a:r>
          </a:p>
        </p:txBody>
      </p:sp>
      <p:pic>
        <p:nvPicPr>
          <p:cNvPr id="5" name="Picture Placeholder 4" descr="2905134-HIAP-PPT-Infographic-Obesity-ppt.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005" b="4005"/>
          <a:stretch>
            <a:fillRect/>
          </a:stretch>
        </p:blipFill>
        <p:spPr>
          <a:xfrm>
            <a:off x="0" y="1"/>
            <a:ext cx="9144000" cy="6165304"/>
          </a:xfrm>
        </p:spPr>
      </p:pic>
      <p:sp>
        <p:nvSpPr>
          <p:cNvPr id="4" name="Slide Number Placeholder 2"/>
          <p:cNvSpPr txBox="1">
            <a:spLocks/>
          </p:cNvSpPr>
          <p:nvPr/>
        </p:nvSpPr>
        <p:spPr>
          <a:xfrm>
            <a:off x="0" y="6308725"/>
            <a:ext cx="9144000" cy="54927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51598E-9D06-4046-8EF2-7702044C4E81}" type="slidenum">
              <a:rPr lang="en-US" smtClean="0">
                <a:solidFill>
                  <a:srgbClr val="FFFFFF"/>
                </a:solidFill>
              </a:rPr>
              <a:pPr/>
              <a:t>13</a:t>
            </a:fld>
            <a:endParaRPr lang="en-US" dirty="0">
              <a:solidFill>
                <a:srgbClr val="FFFFFF"/>
              </a:solidFill>
            </a:endParaRPr>
          </a:p>
        </p:txBody>
      </p:sp>
    </p:spTree>
    <p:extLst>
      <p:ext uri="{BB962C8B-B14F-4D97-AF65-F5344CB8AC3E}">
        <p14:creationId xmlns:p14="http://schemas.microsoft.com/office/powerpoint/2010/main" val="1307709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dirty="0"/>
              <a:t>Local wellbeing, local growth. Slide set.</a:t>
            </a:r>
          </a:p>
        </p:txBody>
      </p:sp>
      <p:pic>
        <p:nvPicPr>
          <p:cNvPr id="4" name="Picture Placeholder 3" descr="2905134-HIAP-PPT-Infographic-Housing-ppt.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005" b="4005"/>
          <a:stretch>
            <a:fillRect/>
          </a:stretch>
        </p:blipFill>
        <p:spPr/>
      </p:pic>
      <p:sp>
        <p:nvSpPr>
          <p:cNvPr id="5" name="Slide Number Placeholder 2"/>
          <p:cNvSpPr txBox="1">
            <a:spLocks/>
          </p:cNvSpPr>
          <p:nvPr/>
        </p:nvSpPr>
        <p:spPr>
          <a:xfrm>
            <a:off x="0" y="6308725"/>
            <a:ext cx="9144000" cy="54927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51598E-9D06-4046-8EF2-7702044C4E81}" type="slidenum">
              <a:rPr lang="en-US" smtClean="0">
                <a:solidFill>
                  <a:srgbClr val="FFFFFF"/>
                </a:solidFill>
              </a:rPr>
              <a:pPr/>
              <a:t>14</a:t>
            </a:fld>
            <a:endParaRPr lang="en-US" dirty="0">
              <a:solidFill>
                <a:srgbClr val="FFFFFF"/>
              </a:solidFill>
            </a:endParaRPr>
          </a:p>
        </p:txBody>
      </p:sp>
    </p:spTree>
    <p:extLst>
      <p:ext uri="{BB962C8B-B14F-4D97-AF65-F5344CB8AC3E}">
        <p14:creationId xmlns:p14="http://schemas.microsoft.com/office/powerpoint/2010/main" val="365308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dirty="0"/>
              <a:t>Local wellbeing, local growth. Slide set.</a:t>
            </a:r>
          </a:p>
        </p:txBody>
      </p:sp>
      <p:sp>
        <p:nvSpPr>
          <p:cNvPr id="6" name="Slide Number Placeholder 2"/>
          <p:cNvSpPr txBox="1">
            <a:spLocks/>
          </p:cNvSpPr>
          <p:nvPr/>
        </p:nvSpPr>
        <p:spPr>
          <a:xfrm>
            <a:off x="0" y="6308725"/>
            <a:ext cx="9144000" cy="54927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51598E-9D06-4046-8EF2-7702044C4E81}" type="slidenum">
              <a:rPr lang="en-US" smtClean="0">
                <a:solidFill>
                  <a:srgbClr val="FFFFFF"/>
                </a:solidFill>
              </a:rPr>
              <a:pPr/>
              <a:t>15</a:t>
            </a:fld>
            <a:endParaRPr lang="en-US" dirty="0">
              <a:solidFill>
                <a:srgbClr val="FFFFFF"/>
              </a:solidFill>
            </a:endParaRPr>
          </a:p>
        </p:txBody>
      </p:sp>
      <p:pic>
        <p:nvPicPr>
          <p:cNvPr id="5" name="Picture Placeholder 4" descr="2905134-HIAP-PPT-Infographic-Best-Start-ppt.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4010" b="4010"/>
          <a:stretch>
            <a:fillRect/>
          </a:stretch>
        </p:blipFill>
        <p:spPr/>
      </p:pic>
    </p:spTree>
    <p:extLst>
      <p:ext uri="{BB962C8B-B14F-4D97-AF65-F5344CB8AC3E}">
        <p14:creationId xmlns:p14="http://schemas.microsoft.com/office/powerpoint/2010/main" val="83830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dirty="0"/>
              <a:t>Local wellbeing, local growth. Slide set.</a:t>
            </a:r>
          </a:p>
        </p:txBody>
      </p:sp>
      <p:pic>
        <p:nvPicPr>
          <p:cNvPr id="4" name="Picture Placeholder 3" descr="2905134-HIAP-PPT-Infographic-Public-Spaces-ppt.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005" b="4005"/>
          <a:stretch>
            <a:fillRect/>
          </a:stretch>
        </p:blipFill>
        <p:spPr>
          <a:xfrm>
            <a:off x="0" y="1"/>
            <a:ext cx="9144000" cy="6165304"/>
          </a:xfrm>
        </p:spPr>
      </p:pic>
      <p:sp>
        <p:nvSpPr>
          <p:cNvPr id="5" name="Slide Number Placeholder 2"/>
          <p:cNvSpPr txBox="1">
            <a:spLocks/>
          </p:cNvSpPr>
          <p:nvPr/>
        </p:nvSpPr>
        <p:spPr>
          <a:xfrm>
            <a:off x="0" y="6308725"/>
            <a:ext cx="9144000" cy="54927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51598E-9D06-4046-8EF2-7702044C4E81}" type="slidenum">
              <a:rPr lang="en-US" smtClean="0">
                <a:solidFill>
                  <a:srgbClr val="FFFFFF"/>
                </a:solidFill>
              </a:rPr>
              <a:pPr/>
              <a:t>16</a:t>
            </a:fld>
            <a:endParaRPr lang="en-US" dirty="0">
              <a:solidFill>
                <a:srgbClr val="FFFFFF"/>
              </a:solidFill>
            </a:endParaRPr>
          </a:p>
        </p:txBody>
      </p:sp>
    </p:spTree>
    <p:extLst>
      <p:ext uri="{BB962C8B-B14F-4D97-AF65-F5344CB8AC3E}">
        <p14:creationId xmlns:p14="http://schemas.microsoft.com/office/powerpoint/2010/main" val="230152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342900" indent="-342900">
              <a:lnSpc>
                <a:spcPct val="120000"/>
              </a:lnSpc>
              <a:spcBef>
                <a:spcPts val="600"/>
              </a:spcBef>
              <a:buFont typeface="+mj-lt"/>
              <a:buAutoNum type="arabicPeriod"/>
            </a:pPr>
            <a:r>
              <a:rPr lang="en-GB" sz="2000" dirty="0" smtClean="0"/>
              <a:t>How can a Health in All Policies approach help deliver your strategic priorities?</a:t>
            </a:r>
          </a:p>
          <a:p>
            <a:pPr marL="342900" indent="-342900">
              <a:lnSpc>
                <a:spcPct val="120000"/>
              </a:lnSpc>
              <a:spcBef>
                <a:spcPts val="600"/>
              </a:spcBef>
              <a:buAutoNum type="arabicPeriod"/>
            </a:pPr>
            <a:r>
              <a:rPr lang="en-GB" sz="2000" dirty="0" smtClean="0"/>
              <a:t>How can you incorporate health, health equity and sustainability into services, programmes, policies and processes?</a:t>
            </a:r>
          </a:p>
          <a:p>
            <a:pPr marL="342900" indent="-342900">
              <a:lnSpc>
                <a:spcPct val="120000"/>
              </a:lnSpc>
              <a:spcBef>
                <a:spcPts val="600"/>
              </a:spcBef>
              <a:buFont typeface="Arial" pitchFamily="34" charset="0"/>
              <a:buAutoNum type="arabicPeriod"/>
            </a:pPr>
            <a:r>
              <a:rPr lang="en-GB" sz="2000" dirty="0"/>
              <a:t>What evidence do you need to determine where to focus your resources for the most effective impact?</a:t>
            </a:r>
          </a:p>
          <a:p>
            <a:pPr marL="342900" indent="-342900">
              <a:lnSpc>
                <a:spcPct val="120000"/>
              </a:lnSpc>
              <a:spcBef>
                <a:spcPts val="600"/>
              </a:spcBef>
              <a:buAutoNum type="arabicPeriod"/>
            </a:pPr>
            <a:r>
              <a:rPr lang="en-GB" sz="2000" dirty="0" smtClean="0"/>
              <a:t>Which stakeholders can you collaborate with to tackle them? </a:t>
            </a:r>
          </a:p>
          <a:p>
            <a:pPr marL="342900" indent="-342900">
              <a:lnSpc>
                <a:spcPct val="120000"/>
              </a:lnSpc>
              <a:spcBef>
                <a:spcPts val="600"/>
              </a:spcBef>
              <a:buAutoNum type="arabicPeriod"/>
            </a:pPr>
            <a:r>
              <a:rPr lang="en-GB" sz="2000" dirty="0" smtClean="0"/>
              <a:t>How can you maximise common themes and balance conflicting interests to achieve both your and others’ goals?</a:t>
            </a:r>
          </a:p>
          <a:p>
            <a:pPr marL="342900" indent="-342900">
              <a:lnSpc>
                <a:spcPct val="120000"/>
              </a:lnSpc>
              <a:spcBef>
                <a:spcPts val="600"/>
              </a:spcBef>
              <a:buAutoNum type="arabicPeriod"/>
            </a:pPr>
            <a:r>
              <a:rPr lang="en-GB" sz="2000" dirty="0" smtClean="0"/>
              <a:t>How can you embed health, health equity and sustainability considerations into decision making processes for the long term?</a:t>
            </a:r>
          </a:p>
        </p:txBody>
      </p:sp>
      <p:sp>
        <p:nvSpPr>
          <p:cNvPr id="4" name="Footer Placeholder 3"/>
          <p:cNvSpPr>
            <a:spLocks noGrp="1"/>
          </p:cNvSpPr>
          <p:nvPr>
            <p:ph type="ftr" sz="quarter" idx="3"/>
          </p:nvPr>
        </p:nvSpPr>
        <p:spPr/>
        <p:txBody>
          <a:bodyPr/>
          <a:lstStyle/>
          <a:p>
            <a:r>
              <a:rPr lang="en-US" dirty="0"/>
              <a:t>Local wellbeing, local growth. Slide set.</a:t>
            </a:r>
          </a:p>
        </p:txBody>
      </p:sp>
      <p:sp>
        <p:nvSpPr>
          <p:cNvPr id="5" name="Title 4"/>
          <p:cNvSpPr>
            <a:spLocks noGrp="1"/>
          </p:cNvSpPr>
          <p:nvPr>
            <p:ph type="title"/>
          </p:nvPr>
        </p:nvSpPr>
        <p:spPr/>
        <p:txBody>
          <a:bodyPr/>
          <a:lstStyle/>
          <a:p>
            <a:r>
              <a:rPr lang="en-GB" spc="0" dirty="0" smtClean="0">
                <a:solidFill>
                  <a:srgbClr val="98002E"/>
                </a:solidFill>
              </a:rPr>
              <a:t>Questions to consider</a:t>
            </a:r>
            <a:endParaRPr lang="en-GB" spc="0" dirty="0">
              <a:solidFill>
                <a:srgbClr val="98002E"/>
              </a:solidFill>
            </a:endParaRPr>
          </a:p>
        </p:txBody>
      </p:sp>
      <p:sp>
        <p:nvSpPr>
          <p:cNvPr id="3" name="Slide Number Placeholder 2"/>
          <p:cNvSpPr>
            <a:spLocks noGrp="1"/>
          </p:cNvSpPr>
          <p:nvPr>
            <p:ph type="sldNum" sz="quarter" idx="4294967295"/>
          </p:nvPr>
        </p:nvSpPr>
        <p:spPr>
          <a:xfrm>
            <a:off x="0" y="6308725"/>
            <a:ext cx="9144000" cy="549275"/>
          </a:xfrm>
          <a:prstGeom prst="rect">
            <a:avLst/>
          </a:prstGeom>
        </p:spPr>
        <p:txBody>
          <a:bodyPr anchor="ctr"/>
          <a:lstStyle/>
          <a:p>
            <a:fld id="{E051598E-9D06-4046-8EF2-7702044C4E81}" type="slidenum">
              <a:rPr lang="en-US" smtClean="0">
                <a:solidFill>
                  <a:srgbClr val="FFFFFF"/>
                </a:solidFill>
              </a:rPr>
              <a:pPr/>
              <a:t>17</a:t>
            </a:fld>
            <a:endParaRPr lang="en-US" dirty="0">
              <a:solidFill>
                <a:srgbClr val="FFFFFF"/>
              </a:solidFill>
            </a:endParaRPr>
          </a:p>
        </p:txBody>
      </p:sp>
    </p:spTree>
    <p:extLst>
      <p:ext uri="{BB962C8B-B14F-4D97-AF65-F5344CB8AC3E}">
        <p14:creationId xmlns:p14="http://schemas.microsoft.com/office/powerpoint/2010/main" val="115514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8000" y="1340768"/>
            <a:ext cx="8028000" cy="4811687"/>
          </a:xfrm>
        </p:spPr>
        <p:txBody>
          <a:bodyPr>
            <a:noAutofit/>
          </a:bodyPr>
          <a:lstStyle/>
          <a:p>
            <a:pPr>
              <a:lnSpc>
                <a:spcPct val="110000"/>
              </a:lnSpc>
            </a:pPr>
            <a:r>
              <a:rPr lang="en-GB" sz="2000" i="1" dirty="0" smtClean="0">
                <a:solidFill>
                  <a:srgbClr val="98002E"/>
                </a:solidFill>
              </a:rPr>
              <a:t>‘Local wellbeing, local growth’</a:t>
            </a:r>
            <a:r>
              <a:rPr lang="en-GB" sz="2000" i="1" dirty="0" smtClean="0"/>
              <a:t> </a:t>
            </a:r>
            <a:r>
              <a:rPr lang="en-GB" sz="2000" dirty="0" smtClean="0"/>
              <a:t>resource introduces why Health in All Policies (</a:t>
            </a:r>
            <a:r>
              <a:rPr lang="en-GB" sz="2000" dirty="0" err="1" smtClean="0"/>
              <a:t>HiAP</a:t>
            </a:r>
            <a:r>
              <a:rPr lang="en-GB" sz="2000" dirty="0" smtClean="0"/>
              <a:t>) approach matters and how it can be translated into different areas of work, supplemented with a suite of practical examples from local areas. The approach can be applied to existing processes, decision making structures and managed through relationship building and collaborative ‘win-win’ working.</a:t>
            </a:r>
          </a:p>
          <a:p>
            <a:pPr>
              <a:lnSpc>
                <a:spcPct val="110000"/>
              </a:lnSpc>
            </a:pPr>
            <a:r>
              <a:rPr lang="en-GB" sz="2000" dirty="0" smtClean="0"/>
              <a:t>The </a:t>
            </a:r>
            <a:r>
              <a:rPr lang="en-GB" sz="2000" dirty="0" err="1" smtClean="0"/>
              <a:t>HiAP</a:t>
            </a:r>
            <a:r>
              <a:rPr lang="en-GB" sz="2000" dirty="0" smtClean="0"/>
              <a:t> framework is a helpful way to contribute to wellbeing locally because it systematically addresses health and wellbeing in strategies, programmes by targeting broad health determinants. In return, better wellbeing helps contribute to local priorities, such as economic growth and community cohesion.</a:t>
            </a:r>
          </a:p>
          <a:p>
            <a:pPr>
              <a:lnSpc>
                <a:spcPct val="110000"/>
              </a:lnSpc>
            </a:pPr>
            <a:r>
              <a:rPr lang="en-GB" sz="2000" dirty="0" smtClean="0"/>
              <a:t>For more information, please contact Public Health England, </a:t>
            </a:r>
            <a:br>
              <a:rPr lang="en-GB" sz="2000" dirty="0" smtClean="0"/>
            </a:br>
            <a:r>
              <a:rPr lang="en-GB" sz="2000" dirty="0" smtClean="0"/>
              <a:t>Health Equity Unit, </a:t>
            </a:r>
            <a:r>
              <a:rPr lang="en-GB" sz="2000" dirty="0" smtClean="0">
                <a:solidFill>
                  <a:srgbClr val="98002E"/>
                </a:solidFill>
                <a:hlinkClick r:id="rId2"/>
              </a:rPr>
              <a:t>Lina.Toleikyte@phe.gov.uk </a:t>
            </a:r>
            <a:endParaRPr lang="en-GB" sz="2000" dirty="0">
              <a:solidFill>
                <a:srgbClr val="98002E"/>
              </a:solidFill>
            </a:endParaRPr>
          </a:p>
        </p:txBody>
      </p:sp>
      <p:sp>
        <p:nvSpPr>
          <p:cNvPr id="3" name="Footer Placeholder 2"/>
          <p:cNvSpPr>
            <a:spLocks noGrp="1"/>
          </p:cNvSpPr>
          <p:nvPr>
            <p:ph type="ftr" sz="quarter" idx="3"/>
          </p:nvPr>
        </p:nvSpPr>
        <p:spPr/>
        <p:txBody>
          <a:bodyPr/>
          <a:lstStyle/>
          <a:p>
            <a:r>
              <a:rPr lang="en-US" dirty="0"/>
              <a:t>Local wellbeing, local growth. Slide set.</a:t>
            </a:r>
          </a:p>
        </p:txBody>
      </p:sp>
      <p:sp>
        <p:nvSpPr>
          <p:cNvPr id="4" name="Title 3"/>
          <p:cNvSpPr>
            <a:spLocks noGrp="1"/>
          </p:cNvSpPr>
          <p:nvPr>
            <p:ph type="title"/>
          </p:nvPr>
        </p:nvSpPr>
        <p:spPr/>
        <p:txBody>
          <a:bodyPr/>
          <a:lstStyle/>
          <a:p>
            <a:r>
              <a:rPr lang="en-US" dirty="0" smtClean="0">
                <a:solidFill>
                  <a:srgbClr val="98002E"/>
                </a:solidFill>
              </a:rPr>
              <a:t>Summary</a:t>
            </a:r>
            <a:endParaRPr lang="en-US" dirty="0">
              <a:solidFill>
                <a:srgbClr val="98002E"/>
              </a:solidFill>
            </a:endParaRPr>
          </a:p>
        </p:txBody>
      </p:sp>
      <p:sp>
        <p:nvSpPr>
          <p:cNvPr id="5" name="Slide Number Placeholder 2"/>
          <p:cNvSpPr txBox="1">
            <a:spLocks/>
          </p:cNvSpPr>
          <p:nvPr/>
        </p:nvSpPr>
        <p:spPr>
          <a:xfrm>
            <a:off x="0" y="6308725"/>
            <a:ext cx="9144000" cy="54927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51598E-9D06-4046-8EF2-7702044C4E81}" type="slidenum">
              <a:rPr lang="en-US" smtClean="0">
                <a:solidFill>
                  <a:srgbClr val="FFFFFF"/>
                </a:solidFill>
              </a:rPr>
              <a:pPr/>
              <a:t>18</a:t>
            </a:fld>
            <a:endParaRPr lang="en-US" dirty="0">
              <a:solidFill>
                <a:srgbClr val="FFFFFF"/>
              </a:solidFill>
            </a:endParaRPr>
          </a:p>
        </p:txBody>
      </p:sp>
    </p:spTree>
    <p:extLst>
      <p:ext uri="{BB962C8B-B14F-4D97-AF65-F5344CB8AC3E}">
        <p14:creationId xmlns:p14="http://schemas.microsoft.com/office/powerpoint/2010/main" val="3642048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8000" y="1196752"/>
            <a:ext cx="8028000" cy="4955703"/>
          </a:xfrm>
        </p:spPr>
        <p:txBody>
          <a:bodyPr>
            <a:normAutofit/>
          </a:bodyPr>
          <a:lstStyle/>
          <a:p>
            <a:pPr eaLnBrk="0" fontAlgn="base" hangingPunct="0">
              <a:spcBef>
                <a:spcPct val="0"/>
              </a:spcBef>
              <a:spcAft>
                <a:spcPct val="0"/>
              </a:spcAft>
              <a:tabLst>
                <a:tab pos="6030913" algn="l"/>
              </a:tabLst>
            </a:pPr>
            <a:r>
              <a:rPr lang="en-GB" sz="1300" dirty="0" smtClean="0">
                <a:cs typeface="Arial" panose="020B0604020202020204" pitchFamily="34" charset="0"/>
              </a:rPr>
              <a:t>Public </a:t>
            </a:r>
            <a:r>
              <a:rPr lang="en-GB" sz="1300" dirty="0">
                <a:cs typeface="Arial" panose="020B0604020202020204" pitchFamily="34" charset="0"/>
              </a:rPr>
              <a:t>Health England exists to protect and improve the nation’s health and wellbeing, and reduce health </a:t>
            </a:r>
            <a:r>
              <a:rPr lang="en-GB" sz="1300" dirty="0" smtClean="0">
                <a:cs typeface="Arial" panose="020B0604020202020204" pitchFamily="34" charset="0"/>
              </a:rPr>
              <a:t>inequalities. We </a:t>
            </a:r>
            <a:r>
              <a:rPr lang="en-GB" sz="1300" dirty="0">
                <a:cs typeface="Arial" panose="020B0604020202020204" pitchFamily="34" charset="0"/>
              </a:rPr>
              <a:t>do this through world-class science, knowledge and intelligence, advocacy, partnerships </a:t>
            </a:r>
            <a:r>
              <a:rPr lang="en-GB" sz="1300" dirty="0" smtClean="0">
                <a:cs typeface="Arial" panose="020B0604020202020204" pitchFamily="34" charset="0"/>
              </a:rPr>
              <a:t/>
            </a:r>
            <a:br>
              <a:rPr lang="en-GB" sz="1300" dirty="0" smtClean="0">
                <a:cs typeface="Arial" panose="020B0604020202020204" pitchFamily="34" charset="0"/>
              </a:rPr>
            </a:br>
            <a:r>
              <a:rPr lang="en-GB" sz="1300" dirty="0" smtClean="0">
                <a:cs typeface="Arial" panose="020B0604020202020204" pitchFamily="34" charset="0"/>
              </a:rPr>
              <a:t>and </a:t>
            </a:r>
            <a:r>
              <a:rPr lang="en-GB" sz="1300" dirty="0">
                <a:cs typeface="Arial" panose="020B0604020202020204" pitchFamily="34" charset="0"/>
              </a:rPr>
              <a:t>the delivery of </a:t>
            </a:r>
            <a:r>
              <a:rPr lang="en-GB" sz="1300" dirty="0" smtClean="0">
                <a:cs typeface="Arial" panose="020B0604020202020204" pitchFamily="34" charset="0"/>
              </a:rPr>
              <a:t>specialist </a:t>
            </a:r>
            <a:r>
              <a:rPr lang="en-GB" sz="1300" dirty="0">
                <a:cs typeface="Arial" panose="020B0604020202020204" pitchFamily="34" charset="0"/>
              </a:rPr>
              <a:t>public health services. We are an executive agency of the Department of Health, and are a distinct delivery organisation with operational autonomy to advise and support government, local authorities and the NHS in a professionally independent manner.</a:t>
            </a:r>
          </a:p>
          <a:p>
            <a:pPr lvl="0" eaLnBrk="0" fontAlgn="base" hangingPunct="0">
              <a:spcBef>
                <a:spcPct val="0"/>
              </a:spcBef>
              <a:spcAft>
                <a:spcPct val="0"/>
              </a:spcAft>
              <a:tabLst>
                <a:tab pos="6030913" algn="l"/>
              </a:tabLst>
            </a:pPr>
            <a:endParaRPr lang="en-GB" sz="1300" dirty="0">
              <a:ea typeface="Times New Roman" pitchFamily="18" charset="0"/>
              <a:cs typeface="Times New Roman" pitchFamily="18" charset="0"/>
            </a:endParaRPr>
          </a:p>
          <a:p>
            <a:pPr lvl="0" eaLnBrk="0" fontAlgn="base" hangingPunct="0">
              <a:spcBef>
                <a:spcPct val="0"/>
              </a:spcBef>
              <a:spcAft>
                <a:spcPct val="0"/>
              </a:spcAft>
              <a:tabLst>
                <a:tab pos="6030913" algn="l"/>
              </a:tabLst>
            </a:pPr>
            <a:r>
              <a:rPr lang="en-GB" sz="1300" dirty="0" smtClean="0">
                <a:ea typeface="Times New Roman" pitchFamily="18" charset="0"/>
                <a:cs typeface="Times New Roman" pitchFamily="18" charset="0"/>
              </a:rPr>
              <a:t>Public </a:t>
            </a:r>
            <a:r>
              <a:rPr lang="en-GB" sz="1300" dirty="0">
                <a:ea typeface="Times New Roman" pitchFamily="18" charset="0"/>
                <a:cs typeface="Times New Roman" pitchFamily="18" charset="0"/>
              </a:rPr>
              <a:t>Health England</a:t>
            </a:r>
            <a:br>
              <a:rPr lang="en-GB" sz="1300" dirty="0">
                <a:ea typeface="Times New Roman" pitchFamily="18" charset="0"/>
                <a:cs typeface="Times New Roman" pitchFamily="18" charset="0"/>
              </a:rPr>
            </a:br>
            <a:r>
              <a:rPr lang="en-GB" sz="1300" dirty="0">
                <a:ea typeface="Times New Roman" pitchFamily="18" charset="0"/>
                <a:cs typeface="Times New Roman" pitchFamily="18" charset="0"/>
              </a:rPr>
              <a:t>Wellington House </a:t>
            </a:r>
            <a:endParaRPr lang="en-GB" sz="1300" dirty="0">
              <a:cs typeface="Arial" pitchFamily="34" charset="0"/>
            </a:endParaRPr>
          </a:p>
          <a:p>
            <a:pPr lvl="0" eaLnBrk="0" fontAlgn="base" hangingPunct="0">
              <a:spcBef>
                <a:spcPct val="0"/>
              </a:spcBef>
              <a:spcAft>
                <a:spcPct val="0"/>
              </a:spcAft>
              <a:tabLst>
                <a:tab pos="6030913" algn="l"/>
              </a:tabLst>
            </a:pPr>
            <a:r>
              <a:rPr lang="en-GB" sz="1300" dirty="0">
                <a:ea typeface="Times New Roman" pitchFamily="18" charset="0"/>
                <a:cs typeface="Times New Roman" pitchFamily="18" charset="0"/>
              </a:rPr>
              <a:t>133-155 Waterloo Road</a:t>
            </a:r>
            <a:br>
              <a:rPr lang="en-GB" sz="1300" dirty="0">
                <a:ea typeface="Times New Roman" pitchFamily="18" charset="0"/>
                <a:cs typeface="Times New Roman" pitchFamily="18" charset="0"/>
              </a:rPr>
            </a:br>
            <a:r>
              <a:rPr lang="en-GB" sz="1300" dirty="0">
                <a:ea typeface="Times New Roman" pitchFamily="18" charset="0"/>
                <a:cs typeface="Times New Roman" pitchFamily="18" charset="0"/>
              </a:rPr>
              <a:t>London SE1 8UG</a:t>
            </a:r>
            <a:br>
              <a:rPr lang="en-GB" sz="1300" dirty="0">
                <a:ea typeface="Times New Roman" pitchFamily="18" charset="0"/>
                <a:cs typeface="Times New Roman" pitchFamily="18" charset="0"/>
              </a:rPr>
            </a:br>
            <a:r>
              <a:rPr lang="en-GB" sz="1300" dirty="0">
                <a:ea typeface="Times New Roman" pitchFamily="18" charset="0"/>
                <a:cs typeface="Times New Roman" pitchFamily="18" charset="0"/>
              </a:rPr>
              <a:t>Tel: 020 7654 8000</a:t>
            </a:r>
            <a:br>
              <a:rPr lang="en-GB" sz="1300" dirty="0">
                <a:ea typeface="Times New Roman" pitchFamily="18" charset="0"/>
                <a:cs typeface="Times New Roman" pitchFamily="18" charset="0"/>
              </a:rPr>
            </a:br>
            <a:r>
              <a:rPr lang="en-GB" sz="1300" dirty="0">
                <a:solidFill>
                  <a:srgbClr val="98002E"/>
                </a:solidFill>
                <a:ea typeface="Times New Roman" pitchFamily="18" charset="0"/>
                <a:cs typeface="Times New Roman" pitchFamily="18" charset="0"/>
                <a:hlinkClick r:id="rId2"/>
              </a:rPr>
              <a:t>www.gov.uk/phe</a:t>
            </a:r>
            <a:r>
              <a:rPr lang="en-GB" sz="1300" dirty="0">
                <a:solidFill>
                  <a:srgbClr val="98002E"/>
                </a:solidFill>
                <a:ea typeface="Times New Roman" pitchFamily="18" charset="0"/>
                <a:cs typeface="Times New Roman" pitchFamily="18" charset="0"/>
              </a:rPr>
              <a:t> </a:t>
            </a:r>
            <a:br>
              <a:rPr lang="en-GB" sz="1300" dirty="0">
                <a:solidFill>
                  <a:srgbClr val="98002E"/>
                </a:solidFill>
                <a:ea typeface="Times New Roman" pitchFamily="18" charset="0"/>
                <a:cs typeface="Times New Roman" pitchFamily="18" charset="0"/>
              </a:rPr>
            </a:br>
            <a:r>
              <a:rPr lang="en-GB" sz="1300" dirty="0">
                <a:solidFill>
                  <a:srgbClr val="98002E"/>
                </a:solidFill>
                <a:ea typeface="Times New Roman" pitchFamily="18" charset="0"/>
                <a:cs typeface="Times New Roman" pitchFamily="18" charset="0"/>
              </a:rPr>
              <a:t>Twitter: </a:t>
            </a:r>
            <a:r>
              <a:rPr lang="en-GB" sz="1300" dirty="0">
                <a:solidFill>
                  <a:srgbClr val="98002E"/>
                </a:solidFill>
                <a:ea typeface="Times New Roman" pitchFamily="18" charset="0"/>
                <a:cs typeface="Times New Roman" pitchFamily="18" charset="0"/>
                <a:hlinkClick r:id="rId3"/>
              </a:rPr>
              <a:t>@</a:t>
            </a:r>
            <a:r>
              <a:rPr lang="en-GB" sz="1300" dirty="0" err="1">
                <a:solidFill>
                  <a:srgbClr val="98002E"/>
                </a:solidFill>
                <a:ea typeface="Times New Roman" pitchFamily="18" charset="0"/>
                <a:cs typeface="Times New Roman" pitchFamily="18" charset="0"/>
                <a:hlinkClick r:id="rId3"/>
              </a:rPr>
              <a:t>PHE_uk</a:t>
            </a:r>
            <a:endParaRPr lang="en-GB" sz="1300" dirty="0">
              <a:cs typeface="Arial" pitchFamily="34" charset="0"/>
            </a:endParaRPr>
          </a:p>
          <a:p>
            <a:pPr lvl="0" eaLnBrk="0" fontAlgn="base" hangingPunct="0">
              <a:spcBef>
                <a:spcPct val="0"/>
              </a:spcBef>
              <a:spcAft>
                <a:spcPct val="0"/>
              </a:spcAft>
              <a:tabLst>
                <a:tab pos="6030913" algn="l"/>
              </a:tabLst>
            </a:pPr>
            <a:r>
              <a:rPr lang="en-GB" sz="1300" dirty="0">
                <a:ea typeface="Times New Roman" pitchFamily="18" charset="0"/>
                <a:cs typeface="Times New Roman" pitchFamily="18" charset="0"/>
              </a:rPr>
              <a:t>Facebook: </a:t>
            </a:r>
            <a:r>
              <a:rPr lang="en-GB" sz="1300" dirty="0">
                <a:ea typeface="Times New Roman" pitchFamily="18" charset="0"/>
                <a:cs typeface="Times New Roman" pitchFamily="18" charset="0"/>
                <a:hlinkClick r:id="rId4"/>
              </a:rPr>
              <a:t>www.facebook.com/PublicHealthEngland</a:t>
            </a:r>
            <a:r>
              <a:rPr lang="en-GB" sz="1300" dirty="0">
                <a:ea typeface="Times New Roman" pitchFamily="18" charset="0"/>
                <a:cs typeface="Times New Roman" pitchFamily="18" charset="0"/>
              </a:rPr>
              <a:t> </a:t>
            </a:r>
            <a:endParaRPr lang="en-GB" sz="1300" dirty="0">
              <a:cs typeface="Arial" pitchFamily="34" charset="0"/>
            </a:endParaRPr>
          </a:p>
          <a:p>
            <a:pPr lvl="0" eaLnBrk="0" fontAlgn="base" hangingPunct="0">
              <a:spcBef>
                <a:spcPct val="0"/>
              </a:spcBef>
              <a:spcAft>
                <a:spcPct val="0"/>
              </a:spcAft>
              <a:tabLst>
                <a:tab pos="6030913" algn="l"/>
              </a:tabLst>
            </a:pPr>
            <a:endParaRPr lang="en-GB" sz="1300" dirty="0">
              <a:cs typeface="Arial" pitchFamily="34" charset="0"/>
            </a:endParaRPr>
          </a:p>
          <a:p>
            <a:pPr lvl="0" eaLnBrk="0" fontAlgn="base" hangingPunct="0">
              <a:spcBef>
                <a:spcPct val="0"/>
              </a:spcBef>
              <a:spcAft>
                <a:spcPct val="0"/>
              </a:spcAft>
              <a:tabLst>
                <a:tab pos="6030913" algn="l"/>
              </a:tabLst>
            </a:pPr>
            <a:r>
              <a:rPr lang="en-GB" sz="1300" dirty="0">
                <a:ea typeface="Times New Roman" pitchFamily="18" charset="0"/>
                <a:cs typeface="Times New Roman" pitchFamily="18" charset="0"/>
              </a:rPr>
              <a:t>© Crown copyright 2016</a:t>
            </a:r>
            <a:br>
              <a:rPr lang="en-GB" sz="1300" dirty="0">
                <a:ea typeface="Times New Roman" pitchFamily="18" charset="0"/>
                <a:cs typeface="Times New Roman" pitchFamily="18" charset="0"/>
              </a:rPr>
            </a:br>
            <a:r>
              <a:rPr lang="en-GB" sz="1300" dirty="0">
                <a:ea typeface="Times New Roman" pitchFamily="18" charset="0"/>
                <a:cs typeface="Times New Roman" pitchFamily="18" charset="0"/>
              </a:rPr>
              <a:t>You may re-use this information (excluding logos) free of charge in any format or medium, under the terms of the Open Government Licence v3.0. To view this licence, visit </a:t>
            </a:r>
            <a:r>
              <a:rPr lang="en-GB" sz="1300" dirty="0">
                <a:ea typeface="Times New Roman" pitchFamily="18" charset="0"/>
                <a:cs typeface="Times New Roman" pitchFamily="18" charset="0"/>
                <a:hlinkClick r:id="rId5"/>
              </a:rPr>
              <a:t>OGL</a:t>
            </a:r>
            <a:r>
              <a:rPr lang="en-GB" sz="1300" dirty="0">
                <a:ea typeface="Times New Roman" pitchFamily="18" charset="0"/>
                <a:cs typeface="Times New Roman" pitchFamily="18" charset="0"/>
              </a:rPr>
              <a:t> or email </a:t>
            </a:r>
            <a:r>
              <a:rPr lang="en-GB" sz="1300" dirty="0">
                <a:ea typeface="Times New Roman" pitchFamily="18" charset="0"/>
                <a:cs typeface="Times New Roman" pitchFamily="18" charset="0"/>
                <a:hlinkClick r:id="rId6"/>
              </a:rPr>
              <a:t>psi@nationalarchives.gsi.gov.uk</a:t>
            </a:r>
            <a:r>
              <a:rPr lang="en-GB" sz="1300" dirty="0">
                <a:ea typeface="Times New Roman" pitchFamily="18" charset="0"/>
                <a:cs typeface="Times New Roman" pitchFamily="18" charset="0"/>
              </a:rPr>
              <a:t>. Where we have identified any third party copyright information you will need to obtain permission from the copyright holders concerned.  </a:t>
            </a:r>
          </a:p>
          <a:p>
            <a:pPr lvl="0" eaLnBrk="0" fontAlgn="base" hangingPunct="0">
              <a:spcBef>
                <a:spcPct val="0"/>
              </a:spcBef>
              <a:spcAft>
                <a:spcPct val="0"/>
              </a:spcAft>
              <a:tabLst>
                <a:tab pos="6030913" algn="l"/>
              </a:tabLst>
            </a:pPr>
            <a:endParaRPr lang="en-GB" sz="1300" dirty="0">
              <a:cs typeface="Arial" pitchFamily="34" charset="0"/>
            </a:endParaRPr>
          </a:p>
          <a:p>
            <a:pPr lvl="0" eaLnBrk="0" fontAlgn="base" hangingPunct="0">
              <a:spcBef>
                <a:spcPct val="0"/>
              </a:spcBef>
              <a:spcAft>
                <a:spcPct val="0"/>
              </a:spcAft>
              <a:tabLst>
                <a:tab pos="6030913" algn="l"/>
              </a:tabLst>
            </a:pPr>
            <a:r>
              <a:rPr lang="en-GB" sz="1300" dirty="0">
                <a:ea typeface="Times New Roman" pitchFamily="18" charset="0"/>
                <a:cs typeface="Times New Roman" pitchFamily="18" charset="0"/>
              </a:rPr>
              <a:t>Published </a:t>
            </a:r>
            <a:r>
              <a:rPr lang="en-GB" sz="1300" dirty="0" smtClean="0" bmk="Text18">
                <a:ea typeface="Times New Roman" pitchFamily="18" charset="0"/>
                <a:cs typeface="Times New Roman" pitchFamily="18" charset="0"/>
              </a:rPr>
              <a:t>October 2016</a:t>
            </a:r>
            <a:r>
              <a:rPr lang="en-GB" sz="1300" dirty="0">
                <a:ea typeface="Times New Roman" pitchFamily="18" charset="0"/>
                <a:cs typeface="Times New Roman" pitchFamily="18" charset="0"/>
              </a:rPr>
              <a:t/>
            </a:r>
            <a:br>
              <a:rPr lang="en-GB" sz="1300" dirty="0">
                <a:ea typeface="Times New Roman" pitchFamily="18" charset="0"/>
                <a:cs typeface="Times New Roman" pitchFamily="18" charset="0"/>
              </a:rPr>
            </a:br>
            <a:r>
              <a:rPr lang="en-GB" sz="1300" dirty="0">
                <a:ea typeface="Times New Roman" pitchFamily="18" charset="0"/>
                <a:cs typeface="Times New Roman" pitchFamily="18" charset="0"/>
              </a:rPr>
              <a:t>PHE publications gateway </a:t>
            </a:r>
            <a:r>
              <a:rPr lang="en-GB" sz="1300" dirty="0" smtClean="0">
                <a:ea typeface="Times New Roman" pitchFamily="18" charset="0"/>
                <a:cs typeface="Times New Roman" pitchFamily="18" charset="0"/>
              </a:rPr>
              <a:t>number: </a:t>
            </a:r>
            <a:r>
              <a:rPr lang="en-GB" sz="1300" dirty="0" smtClean="0">
                <a:ea typeface="Times New Roman" pitchFamily="18" charset="0"/>
                <a:cs typeface="Times New Roman" pitchFamily="18" charset="0"/>
              </a:rPr>
              <a:t>2016372</a:t>
            </a:r>
          </a:p>
          <a:p>
            <a:pPr lvl="0" eaLnBrk="0" fontAlgn="base" hangingPunct="0">
              <a:spcBef>
                <a:spcPct val="0"/>
              </a:spcBef>
              <a:spcAft>
                <a:spcPct val="0"/>
              </a:spcAft>
              <a:tabLst>
                <a:tab pos="6030913" algn="l"/>
              </a:tabLst>
            </a:pPr>
            <a:endParaRPr lang="en-GB" sz="1300" dirty="0"/>
          </a:p>
        </p:txBody>
      </p:sp>
      <p:sp>
        <p:nvSpPr>
          <p:cNvPr id="3" name="Footer Placeholder 2"/>
          <p:cNvSpPr>
            <a:spLocks noGrp="1"/>
          </p:cNvSpPr>
          <p:nvPr>
            <p:ph type="ftr" sz="quarter" idx="3"/>
          </p:nvPr>
        </p:nvSpPr>
        <p:spPr/>
        <p:txBody>
          <a:bodyPr/>
          <a:lstStyle/>
          <a:p>
            <a:r>
              <a:rPr lang="en-US" dirty="0" smtClean="0"/>
              <a:t>Local wellbeing, local growth. Slide set</a:t>
            </a:r>
            <a:endParaRPr lang="en-US" dirty="0"/>
          </a:p>
        </p:txBody>
      </p:sp>
      <p:sp>
        <p:nvSpPr>
          <p:cNvPr id="4" name="Title 3"/>
          <p:cNvSpPr>
            <a:spLocks noGrp="1"/>
          </p:cNvSpPr>
          <p:nvPr>
            <p:ph type="title"/>
          </p:nvPr>
        </p:nvSpPr>
        <p:spPr/>
        <p:txBody>
          <a:bodyPr/>
          <a:lstStyle/>
          <a:p>
            <a:pPr lvl="0" fontAlgn="base">
              <a:spcAft>
                <a:spcPct val="0"/>
              </a:spcAft>
              <a:tabLst>
                <a:tab pos="6030913" algn="l"/>
              </a:tabLst>
            </a:pPr>
            <a:r>
              <a:rPr lang="en-GB" dirty="0">
                <a:solidFill>
                  <a:srgbClr val="98002E"/>
                </a:solidFill>
                <a:ea typeface="Times New Roman" pitchFamily="18" charset="0"/>
                <a:cs typeface="Times New Roman" pitchFamily="18" charset="0"/>
              </a:rPr>
              <a:t>A</a:t>
            </a:r>
            <a:r>
              <a:rPr lang="en-GB" dirty="0" bmk="">
                <a:solidFill>
                  <a:srgbClr val="98002E"/>
                </a:solidFill>
                <a:ea typeface="Times New Roman" pitchFamily="18" charset="0"/>
                <a:cs typeface="Times New Roman" pitchFamily="18" charset="0"/>
              </a:rPr>
              <a:t>bout Public Health England</a:t>
            </a:r>
            <a:endParaRPr lang="en-GB" sz="1100" dirty="0">
              <a:cs typeface="Arial" pitchFamily="34" charset="0"/>
            </a:endParaRPr>
          </a:p>
        </p:txBody>
      </p:sp>
      <p:sp>
        <p:nvSpPr>
          <p:cNvPr id="5" name="Rectangle 4"/>
          <p:cNvSpPr/>
          <p:nvPr/>
        </p:nvSpPr>
        <p:spPr>
          <a:xfrm>
            <a:off x="4351427" y="3244334"/>
            <a:ext cx="441146" cy="369332"/>
          </a:xfrm>
          <a:prstGeom prst="rect">
            <a:avLst/>
          </a:prstGeom>
        </p:spPr>
        <p:txBody>
          <a:bodyPr wrap="none">
            <a:spAutoFit/>
          </a:bodyPr>
          <a:lstStyle/>
          <a:p>
            <a:fld id="{E051598E-9D06-4046-8EF2-7702044C4E81}" type="slidenum">
              <a:rPr lang="en-US">
                <a:solidFill>
                  <a:srgbClr val="FFFFFF"/>
                </a:solidFill>
              </a:rPr>
              <a:pPr/>
              <a:t>19</a:t>
            </a:fld>
            <a:endParaRPr lang="en-GB" dirty="0"/>
          </a:p>
        </p:txBody>
      </p:sp>
      <p:pic>
        <p:nvPicPr>
          <p:cNvPr id="6" name="Picture 1" descr="Corporate_member_logo_3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68344" y="5301208"/>
            <a:ext cx="898526" cy="735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252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8000" y="1484784"/>
            <a:ext cx="8028000" cy="4823941"/>
          </a:xfrm>
        </p:spPr>
        <p:txBody>
          <a:bodyPr>
            <a:normAutofit/>
          </a:bodyPr>
          <a:lstStyle/>
          <a:p>
            <a:pPr>
              <a:lnSpc>
                <a:spcPct val="110000"/>
              </a:lnSpc>
              <a:spcBef>
                <a:spcPts val="600"/>
              </a:spcBef>
              <a:spcAft>
                <a:spcPts val="600"/>
              </a:spcAft>
            </a:pPr>
            <a:r>
              <a:rPr lang="en-GB" sz="2000" dirty="0" smtClean="0">
                <a:latin typeface="Arial"/>
                <a:cs typeface="Arial"/>
              </a:rPr>
              <a:t>This resource has been produced by Public Health England </a:t>
            </a:r>
            <a:br>
              <a:rPr lang="en-GB" sz="2000" dirty="0" smtClean="0">
                <a:latin typeface="Arial"/>
                <a:cs typeface="Arial"/>
              </a:rPr>
            </a:br>
            <a:r>
              <a:rPr lang="en-GB" sz="2000" dirty="0" smtClean="0">
                <a:latin typeface="Arial"/>
                <a:cs typeface="Arial"/>
              </a:rPr>
              <a:t>to support the introduction of a Health in All Policies approach </a:t>
            </a:r>
            <a:br>
              <a:rPr lang="en-GB" sz="2000" dirty="0" smtClean="0">
                <a:latin typeface="Arial"/>
                <a:cs typeface="Arial"/>
              </a:rPr>
            </a:br>
            <a:r>
              <a:rPr lang="en-GB" sz="2000" dirty="0" smtClean="0">
                <a:latin typeface="Arial"/>
                <a:cs typeface="Arial"/>
              </a:rPr>
              <a:t>at a local level</a:t>
            </a:r>
          </a:p>
          <a:p>
            <a:pPr>
              <a:lnSpc>
                <a:spcPct val="110000"/>
              </a:lnSpc>
              <a:spcBef>
                <a:spcPts val="600"/>
              </a:spcBef>
              <a:spcAft>
                <a:spcPts val="600"/>
              </a:spcAft>
            </a:pPr>
            <a:r>
              <a:rPr lang="en-GB" sz="2000" dirty="0">
                <a:latin typeface="Arial"/>
                <a:cs typeface="Arial"/>
              </a:rPr>
              <a:t>This slide set is part of a resource comprising an overview paper, practical examples of </a:t>
            </a:r>
            <a:r>
              <a:rPr lang="en-GB" sz="2000" dirty="0" err="1">
                <a:latin typeface="Arial"/>
                <a:cs typeface="Arial"/>
              </a:rPr>
              <a:t>HiAP</a:t>
            </a:r>
            <a:r>
              <a:rPr lang="en-GB" sz="2000" dirty="0">
                <a:latin typeface="Arial"/>
                <a:cs typeface="Arial"/>
              </a:rPr>
              <a:t> implementation, </a:t>
            </a:r>
            <a:r>
              <a:rPr lang="en-GB" sz="2000" dirty="0"/>
              <a:t>b</a:t>
            </a:r>
            <a:r>
              <a:rPr lang="en-GB" sz="2000" dirty="0" smtClean="0"/>
              <a:t>ackground </a:t>
            </a:r>
            <a:r>
              <a:rPr lang="en-GB" sz="2000" dirty="0"/>
              <a:t>information about Health and Health equity in All Policies </a:t>
            </a:r>
            <a:r>
              <a:rPr lang="en-GB" sz="2000" dirty="0" smtClean="0">
                <a:latin typeface="Arial"/>
                <a:cs typeface="Arial"/>
              </a:rPr>
              <a:t>and </a:t>
            </a:r>
            <a:r>
              <a:rPr lang="en-GB" sz="2000" dirty="0">
                <a:latin typeface="Arial"/>
                <a:cs typeface="Arial"/>
              </a:rPr>
              <a:t>a glossary of </a:t>
            </a:r>
            <a:r>
              <a:rPr lang="en-GB" sz="2000" dirty="0" smtClean="0">
                <a:latin typeface="Arial"/>
                <a:cs typeface="Arial"/>
              </a:rPr>
              <a:t>terms</a:t>
            </a:r>
          </a:p>
          <a:p>
            <a:pPr>
              <a:lnSpc>
                <a:spcPct val="110000"/>
              </a:lnSpc>
              <a:spcBef>
                <a:spcPts val="600"/>
              </a:spcBef>
              <a:spcAft>
                <a:spcPts val="600"/>
              </a:spcAft>
            </a:pPr>
            <a:r>
              <a:rPr lang="en-GB" sz="2000" dirty="0">
                <a:latin typeface="Arial"/>
                <a:cs typeface="Arial"/>
              </a:rPr>
              <a:t>Audiences for this resource include </a:t>
            </a:r>
            <a:r>
              <a:rPr lang="en-GB" sz="2000" dirty="0" smtClean="0">
                <a:latin typeface="Arial"/>
                <a:cs typeface="Arial"/>
              </a:rPr>
              <a:t>local </a:t>
            </a:r>
            <a:r>
              <a:rPr lang="en-GB" sz="2000" dirty="0">
                <a:latin typeface="Arial"/>
                <a:cs typeface="Arial"/>
              </a:rPr>
              <a:t>a</a:t>
            </a:r>
            <a:r>
              <a:rPr lang="en-GB" sz="2000" dirty="0" smtClean="0">
                <a:latin typeface="Arial"/>
                <a:cs typeface="Arial"/>
              </a:rPr>
              <a:t>uthority </a:t>
            </a:r>
            <a:r>
              <a:rPr lang="en-GB" sz="2000" dirty="0">
                <a:latin typeface="Arial"/>
                <a:cs typeface="Arial"/>
              </a:rPr>
              <a:t>l</a:t>
            </a:r>
            <a:r>
              <a:rPr lang="en-GB" sz="2000" dirty="0" smtClean="0">
                <a:latin typeface="Arial"/>
                <a:cs typeface="Arial"/>
              </a:rPr>
              <a:t>eaders</a:t>
            </a:r>
            <a:r>
              <a:rPr lang="en-GB" sz="2000" dirty="0">
                <a:latin typeface="Arial"/>
                <a:cs typeface="Arial"/>
              </a:rPr>
              <a:t>, c</a:t>
            </a:r>
            <a:r>
              <a:rPr lang="en-GB" sz="2000" dirty="0" smtClean="0">
                <a:latin typeface="Arial"/>
                <a:cs typeface="Arial"/>
              </a:rPr>
              <a:t>hief executives </a:t>
            </a:r>
            <a:r>
              <a:rPr lang="en-GB" sz="2000" dirty="0">
                <a:latin typeface="Arial"/>
                <a:cs typeface="Arial"/>
              </a:rPr>
              <a:t>and other senior officers and councillors </a:t>
            </a:r>
            <a:r>
              <a:rPr lang="en-GB" sz="2000" dirty="0" smtClean="0">
                <a:latin typeface="Arial"/>
                <a:cs typeface="Arial"/>
              </a:rPr>
              <a:t/>
            </a:r>
            <a:br>
              <a:rPr lang="en-GB" sz="2000" dirty="0" smtClean="0">
                <a:latin typeface="Arial"/>
                <a:cs typeface="Arial"/>
              </a:rPr>
            </a:br>
            <a:r>
              <a:rPr lang="en-GB" sz="2000" dirty="0" smtClean="0">
                <a:latin typeface="Arial"/>
                <a:cs typeface="Arial"/>
              </a:rPr>
              <a:t>as </a:t>
            </a:r>
            <a:r>
              <a:rPr lang="en-GB" sz="2000" dirty="0">
                <a:latin typeface="Arial"/>
                <a:cs typeface="Arial"/>
              </a:rPr>
              <a:t>well as </a:t>
            </a:r>
            <a:r>
              <a:rPr lang="en-GB" sz="2000" dirty="0" smtClean="0">
                <a:latin typeface="Arial"/>
                <a:cs typeface="Arial"/>
              </a:rPr>
              <a:t>directors </a:t>
            </a:r>
            <a:r>
              <a:rPr lang="en-GB" sz="2000" dirty="0">
                <a:latin typeface="Arial"/>
                <a:cs typeface="Arial"/>
              </a:rPr>
              <a:t>of Public </a:t>
            </a:r>
            <a:r>
              <a:rPr lang="en-GB" sz="2000" dirty="0" smtClean="0">
                <a:latin typeface="Arial"/>
                <a:cs typeface="Arial"/>
              </a:rPr>
              <a:t>Health</a:t>
            </a:r>
          </a:p>
        </p:txBody>
      </p:sp>
      <p:sp>
        <p:nvSpPr>
          <p:cNvPr id="5" name="Title 4"/>
          <p:cNvSpPr>
            <a:spLocks noGrp="1"/>
          </p:cNvSpPr>
          <p:nvPr>
            <p:ph type="title"/>
          </p:nvPr>
        </p:nvSpPr>
        <p:spPr>
          <a:xfrm>
            <a:off x="558000" y="548680"/>
            <a:ext cx="8028000" cy="864096"/>
          </a:xfrm>
        </p:spPr>
        <p:txBody>
          <a:bodyPr/>
          <a:lstStyle/>
          <a:p>
            <a:r>
              <a:rPr lang="en-GB" spc="0" dirty="0" smtClean="0">
                <a:solidFill>
                  <a:srgbClr val="98002E"/>
                </a:solidFill>
              </a:rPr>
              <a:t>About this resource</a:t>
            </a:r>
            <a:r>
              <a:rPr lang="en-GB" spc="0" dirty="0" smtClean="0">
                <a:solidFill>
                  <a:srgbClr val="009966"/>
                </a:solidFill>
              </a:rPr>
              <a:t>	</a:t>
            </a:r>
            <a:endParaRPr lang="en-GB" spc="0" dirty="0">
              <a:solidFill>
                <a:srgbClr val="009966"/>
              </a:solidFill>
            </a:endParaRPr>
          </a:p>
        </p:txBody>
      </p:sp>
      <p:sp>
        <p:nvSpPr>
          <p:cNvPr id="4" name="Footer Placeholder 3"/>
          <p:cNvSpPr>
            <a:spLocks noGrp="1"/>
          </p:cNvSpPr>
          <p:nvPr>
            <p:ph type="ftr" sz="quarter" idx="3"/>
          </p:nvPr>
        </p:nvSpPr>
        <p:spPr/>
        <p:txBody>
          <a:bodyPr/>
          <a:lstStyle/>
          <a:p>
            <a:r>
              <a:rPr lang="en-US" dirty="0"/>
              <a:t>Local wellbeing, local </a:t>
            </a:r>
            <a:r>
              <a:rPr lang="en-US" dirty="0" smtClean="0"/>
              <a:t>growth. </a:t>
            </a:r>
            <a:r>
              <a:rPr lang="en-US" dirty="0"/>
              <a:t>Slide </a:t>
            </a:r>
            <a:r>
              <a:rPr lang="en-US" dirty="0" smtClean="0"/>
              <a:t>set.</a:t>
            </a:r>
            <a:endParaRPr lang="en-US" dirty="0"/>
          </a:p>
        </p:txBody>
      </p:sp>
      <p:sp>
        <p:nvSpPr>
          <p:cNvPr id="6" name="Slide Number Placeholder 2"/>
          <p:cNvSpPr txBox="1">
            <a:spLocks/>
          </p:cNvSpPr>
          <p:nvPr/>
        </p:nvSpPr>
        <p:spPr>
          <a:xfrm>
            <a:off x="0" y="6308725"/>
            <a:ext cx="9144000" cy="54927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51598E-9D06-4046-8EF2-7702044C4E81}"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753827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448" y="1052736"/>
            <a:ext cx="8028000" cy="5103263"/>
          </a:xfrm>
        </p:spPr>
        <p:txBody>
          <a:bodyPr>
            <a:normAutofit/>
          </a:bodyPr>
          <a:lstStyle/>
          <a:p>
            <a:pPr algn="ctr">
              <a:spcBef>
                <a:spcPts val="0"/>
              </a:spcBef>
              <a:spcAft>
                <a:spcPts val="600"/>
              </a:spcAft>
            </a:pPr>
            <a:r>
              <a:rPr lang="en-GB" sz="2800" dirty="0" smtClean="0">
                <a:solidFill>
                  <a:srgbClr val="98002E"/>
                </a:solidFill>
              </a:rPr>
              <a:t>“Many local authorities are taking a whole-council approach to public health, based on an understanding of the interconnectedness </a:t>
            </a:r>
            <a:br>
              <a:rPr lang="en-GB" sz="2800" dirty="0" smtClean="0">
                <a:solidFill>
                  <a:srgbClr val="98002E"/>
                </a:solidFill>
              </a:rPr>
            </a:br>
            <a:r>
              <a:rPr lang="en-GB" sz="2800" dirty="0" smtClean="0">
                <a:solidFill>
                  <a:srgbClr val="98002E"/>
                </a:solidFill>
              </a:rPr>
              <a:t>of the social determinants of health.”</a:t>
            </a:r>
          </a:p>
          <a:p>
            <a:pPr algn="r">
              <a:spcBef>
                <a:spcPts val="0"/>
              </a:spcBef>
              <a:spcAft>
                <a:spcPts val="600"/>
              </a:spcAft>
            </a:pPr>
            <a:r>
              <a:rPr lang="en-US" sz="1400" dirty="0" err="1" smtClean="0">
                <a:solidFill>
                  <a:schemeClr val="bg1">
                    <a:lumMod val="50000"/>
                  </a:schemeClr>
                </a:solidFill>
              </a:rPr>
              <a:t>Councillor</a:t>
            </a:r>
            <a:r>
              <a:rPr lang="en-US" sz="1400" dirty="0" smtClean="0">
                <a:solidFill>
                  <a:schemeClr val="bg1">
                    <a:lumMod val="50000"/>
                  </a:schemeClr>
                </a:solidFill>
              </a:rPr>
              <a:t> </a:t>
            </a:r>
            <a:r>
              <a:rPr lang="en-US" sz="1400" dirty="0" err="1" smtClean="0">
                <a:solidFill>
                  <a:schemeClr val="bg1">
                    <a:lumMod val="50000"/>
                  </a:schemeClr>
                </a:solidFill>
              </a:rPr>
              <a:t>Izzi</a:t>
            </a:r>
            <a:r>
              <a:rPr lang="en-US" sz="1400" dirty="0" smtClean="0">
                <a:solidFill>
                  <a:schemeClr val="bg1">
                    <a:lumMod val="50000"/>
                  </a:schemeClr>
                </a:solidFill>
              </a:rPr>
              <a:t> </a:t>
            </a:r>
            <a:r>
              <a:rPr lang="en-US" sz="1400" dirty="0" err="1" smtClean="0">
                <a:solidFill>
                  <a:schemeClr val="bg1">
                    <a:lumMod val="50000"/>
                  </a:schemeClr>
                </a:solidFill>
              </a:rPr>
              <a:t>Seccombe</a:t>
            </a:r>
            <a:r>
              <a:rPr lang="en-US" sz="1400" dirty="0" smtClean="0">
                <a:solidFill>
                  <a:schemeClr val="bg1">
                    <a:lumMod val="50000"/>
                  </a:schemeClr>
                </a:solidFill>
              </a:rPr>
              <a:t/>
            </a:r>
            <a:br>
              <a:rPr lang="en-US" sz="1400" dirty="0" smtClean="0">
                <a:solidFill>
                  <a:schemeClr val="bg1">
                    <a:lumMod val="50000"/>
                  </a:schemeClr>
                </a:solidFill>
              </a:rPr>
            </a:br>
            <a:r>
              <a:rPr lang="en-US" sz="1400" dirty="0" smtClean="0">
                <a:solidFill>
                  <a:schemeClr val="bg1">
                    <a:lumMod val="50000"/>
                  </a:schemeClr>
                </a:solidFill>
              </a:rPr>
              <a:t>Chair, Community Wellbeing Board (LGA)</a:t>
            </a:r>
            <a:br>
              <a:rPr lang="en-US" sz="1400" dirty="0" smtClean="0">
                <a:solidFill>
                  <a:schemeClr val="bg1">
                    <a:lumMod val="50000"/>
                  </a:schemeClr>
                </a:solidFill>
              </a:rPr>
            </a:br>
            <a:endParaRPr lang="en-GB" sz="1200" dirty="0" smtClean="0">
              <a:solidFill>
                <a:schemeClr val="bg1">
                  <a:lumMod val="50000"/>
                </a:schemeClr>
              </a:solidFill>
            </a:endParaRPr>
          </a:p>
          <a:p>
            <a:pPr algn="ctr">
              <a:spcBef>
                <a:spcPts val="1800"/>
              </a:spcBef>
              <a:spcAft>
                <a:spcPts val="600"/>
              </a:spcAft>
            </a:pPr>
            <a:r>
              <a:rPr lang="en-GB" sz="2800" dirty="0" smtClean="0">
                <a:solidFill>
                  <a:srgbClr val="98002E"/>
                </a:solidFill>
              </a:rPr>
              <a:t>“Place-based </a:t>
            </a:r>
            <a:r>
              <a:rPr lang="en-GB" sz="2800" dirty="0">
                <a:solidFill>
                  <a:srgbClr val="98002E"/>
                </a:solidFill>
              </a:rPr>
              <a:t>leadership can orchestrate </a:t>
            </a:r>
            <a:r>
              <a:rPr lang="en-GB" sz="2800" dirty="0" smtClean="0">
                <a:solidFill>
                  <a:srgbClr val="98002E"/>
                </a:solidFill>
              </a:rPr>
              <a:t/>
            </a:r>
            <a:br>
              <a:rPr lang="en-GB" sz="2800" dirty="0" smtClean="0">
                <a:solidFill>
                  <a:srgbClr val="98002E"/>
                </a:solidFill>
              </a:rPr>
            </a:br>
            <a:r>
              <a:rPr lang="en-GB" sz="2800" dirty="0" smtClean="0">
                <a:solidFill>
                  <a:srgbClr val="98002E"/>
                </a:solidFill>
              </a:rPr>
              <a:t>a </a:t>
            </a:r>
            <a:r>
              <a:rPr lang="en-GB" sz="2800" dirty="0">
                <a:solidFill>
                  <a:srgbClr val="98002E"/>
                </a:solidFill>
              </a:rPr>
              <a:t>process of social discovery and promote innovative approaches </a:t>
            </a:r>
            <a:r>
              <a:rPr lang="en-GB" sz="2800" dirty="0" smtClean="0">
                <a:solidFill>
                  <a:srgbClr val="98002E"/>
                </a:solidFill>
              </a:rPr>
              <a:t>to regeneration</a:t>
            </a:r>
            <a:r>
              <a:rPr lang="en-GB" sz="2800" dirty="0">
                <a:solidFill>
                  <a:srgbClr val="98002E"/>
                </a:solidFill>
              </a:rPr>
              <a:t>.</a:t>
            </a:r>
            <a:r>
              <a:rPr lang="en-GB" sz="2800" dirty="0" smtClean="0">
                <a:solidFill>
                  <a:srgbClr val="98002E"/>
                </a:solidFill>
              </a:rPr>
              <a:t>”</a:t>
            </a:r>
          </a:p>
          <a:p>
            <a:pPr algn="r">
              <a:lnSpc>
                <a:spcPct val="110000"/>
              </a:lnSpc>
              <a:spcBef>
                <a:spcPts val="0"/>
              </a:spcBef>
              <a:spcAft>
                <a:spcPts val="600"/>
              </a:spcAft>
            </a:pPr>
            <a:r>
              <a:rPr lang="en-GB" sz="1400" dirty="0" smtClean="0">
                <a:solidFill>
                  <a:schemeClr val="bg1">
                    <a:lumMod val="50000"/>
                  </a:schemeClr>
                </a:solidFill>
              </a:rPr>
              <a:t>Professor Robin </a:t>
            </a:r>
            <a:r>
              <a:rPr lang="en-GB" sz="1400" dirty="0">
                <a:solidFill>
                  <a:schemeClr val="bg1">
                    <a:lumMod val="50000"/>
                  </a:schemeClr>
                </a:solidFill>
              </a:rPr>
              <a:t>Hambleton </a:t>
            </a:r>
            <a:r>
              <a:rPr lang="en-GB" sz="1400" dirty="0" smtClean="0">
                <a:solidFill>
                  <a:schemeClr val="bg1">
                    <a:lumMod val="50000"/>
                  </a:schemeClr>
                </a:solidFill>
              </a:rPr>
              <a:t/>
            </a:r>
            <a:br>
              <a:rPr lang="en-GB" sz="1400" dirty="0" smtClean="0">
                <a:solidFill>
                  <a:schemeClr val="bg1">
                    <a:lumMod val="50000"/>
                  </a:schemeClr>
                </a:solidFill>
              </a:rPr>
            </a:br>
            <a:r>
              <a:rPr lang="en-GB" sz="1400" dirty="0" smtClean="0">
                <a:solidFill>
                  <a:schemeClr val="bg1">
                    <a:lumMod val="50000"/>
                  </a:schemeClr>
                </a:solidFill>
              </a:rPr>
              <a:t>University </a:t>
            </a:r>
            <a:r>
              <a:rPr lang="en-GB" sz="1400" dirty="0">
                <a:solidFill>
                  <a:schemeClr val="bg1">
                    <a:lumMod val="50000"/>
                  </a:schemeClr>
                </a:solidFill>
              </a:rPr>
              <a:t>of the West of </a:t>
            </a:r>
            <a:r>
              <a:rPr lang="en-GB" sz="1400" dirty="0" smtClean="0">
                <a:solidFill>
                  <a:schemeClr val="bg1">
                    <a:lumMod val="50000"/>
                  </a:schemeClr>
                </a:solidFill>
              </a:rPr>
              <a:t>England</a:t>
            </a:r>
            <a:endParaRPr lang="en-GB" sz="1200" dirty="0" smtClean="0">
              <a:solidFill>
                <a:schemeClr val="bg1">
                  <a:lumMod val="50000"/>
                </a:schemeClr>
              </a:solidFill>
            </a:endParaRPr>
          </a:p>
        </p:txBody>
      </p:sp>
      <p:sp>
        <p:nvSpPr>
          <p:cNvPr id="5" name="Footer Placeholder 4"/>
          <p:cNvSpPr>
            <a:spLocks noGrp="1"/>
          </p:cNvSpPr>
          <p:nvPr>
            <p:ph type="ftr" sz="quarter" idx="3"/>
          </p:nvPr>
        </p:nvSpPr>
        <p:spPr/>
        <p:txBody>
          <a:bodyPr/>
          <a:lstStyle/>
          <a:p>
            <a:r>
              <a:rPr lang="en-US" dirty="0"/>
              <a:t>Local wellbeing, local growth. Slide set.</a:t>
            </a:r>
          </a:p>
        </p:txBody>
      </p:sp>
      <p:sp>
        <p:nvSpPr>
          <p:cNvPr id="2" name="Title 1"/>
          <p:cNvSpPr>
            <a:spLocks noGrp="1"/>
          </p:cNvSpPr>
          <p:nvPr>
            <p:ph type="title" idx="4294967295"/>
          </p:nvPr>
        </p:nvSpPr>
        <p:spPr>
          <a:xfrm>
            <a:off x="0" y="403225"/>
            <a:ext cx="8029575" cy="1009650"/>
          </a:xfrm>
        </p:spPr>
        <p:txBody>
          <a:bodyPr/>
          <a:lstStyle/>
          <a:p>
            <a:r>
              <a:rPr lang="en-US" dirty="0" smtClean="0"/>
              <a:t> </a:t>
            </a:r>
            <a:endParaRPr lang="en-US" dirty="0"/>
          </a:p>
        </p:txBody>
      </p:sp>
      <p:sp>
        <p:nvSpPr>
          <p:cNvPr id="6" name="Slide Number Placeholder 2"/>
          <p:cNvSpPr txBox="1">
            <a:spLocks/>
          </p:cNvSpPr>
          <p:nvPr/>
        </p:nvSpPr>
        <p:spPr>
          <a:xfrm>
            <a:off x="0" y="6308725"/>
            <a:ext cx="9144000" cy="54927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51598E-9D06-4046-8EF2-7702044C4E81}" type="slidenum">
              <a:rPr lang="en-US" smtClean="0">
                <a:solidFill>
                  <a:srgbClr val="FFFFFF"/>
                </a:solidFill>
              </a:rPr>
              <a:pPr/>
              <a:t>3</a:t>
            </a:fld>
            <a:endParaRPr lang="en-US" dirty="0">
              <a:solidFill>
                <a:srgbClr val="FFFFFF"/>
              </a:solidFill>
            </a:endParaRPr>
          </a:p>
        </p:txBody>
      </p:sp>
    </p:spTree>
    <p:extLst>
      <p:ext uri="{BB962C8B-B14F-4D97-AF65-F5344CB8AC3E}">
        <p14:creationId xmlns:p14="http://schemas.microsoft.com/office/powerpoint/2010/main" val="692519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marL="914400" lvl="1" indent="-457200">
              <a:spcAft>
                <a:spcPts val="600"/>
              </a:spcAft>
              <a:buFont typeface="Arial"/>
              <a:buChar char="•"/>
            </a:pPr>
            <a:endParaRPr lang="en-GB" sz="2800" dirty="0">
              <a:solidFill>
                <a:srgbClr val="98002E"/>
              </a:solidFill>
            </a:endParaRPr>
          </a:p>
          <a:p>
            <a:pPr marL="457200" indent="-457200">
              <a:spcBef>
                <a:spcPts val="600"/>
              </a:spcBef>
              <a:spcAft>
                <a:spcPts val="600"/>
              </a:spcAft>
              <a:buFont typeface="Arial"/>
              <a:buChar char="•"/>
            </a:pPr>
            <a:r>
              <a:rPr lang="en-GB" sz="2800" dirty="0" smtClean="0">
                <a:solidFill>
                  <a:srgbClr val="98002E"/>
                </a:solidFill>
              </a:rPr>
              <a:t>Introducing </a:t>
            </a:r>
            <a:r>
              <a:rPr lang="en-GB" sz="2800" dirty="0">
                <a:solidFill>
                  <a:srgbClr val="98002E"/>
                </a:solidFill>
              </a:rPr>
              <a:t>the </a:t>
            </a:r>
            <a:r>
              <a:rPr lang="en-GB" sz="2800" dirty="0" smtClean="0">
                <a:solidFill>
                  <a:srgbClr val="98002E"/>
                </a:solidFill>
              </a:rPr>
              <a:t>Health in All Policies </a:t>
            </a:r>
            <a:r>
              <a:rPr lang="en-GB" sz="2800" dirty="0">
                <a:solidFill>
                  <a:srgbClr val="98002E"/>
                </a:solidFill>
              </a:rPr>
              <a:t>approach</a:t>
            </a:r>
          </a:p>
          <a:p>
            <a:pPr marL="457200" indent="-457200">
              <a:spcBef>
                <a:spcPts val="600"/>
              </a:spcBef>
              <a:spcAft>
                <a:spcPts val="600"/>
              </a:spcAft>
              <a:buFont typeface="Arial"/>
              <a:buChar char="•"/>
            </a:pPr>
            <a:r>
              <a:rPr lang="en-GB" sz="2800" dirty="0" smtClean="0">
                <a:solidFill>
                  <a:srgbClr val="98002E"/>
                </a:solidFill>
              </a:rPr>
              <a:t>Health in All Policies </a:t>
            </a:r>
            <a:r>
              <a:rPr lang="en-GB" sz="2800" dirty="0">
                <a:solidFill>
                  <a:srgbClr val="98002E"/>
                </a:solidFill>
              </a:rPr>
              <a:t>in </a:t>
            </a:r>
            <a:r>
              <a:rPr lang="en-GB" sz="2800" dirty="0" smtClean="0">
                <a:solidFill>
                  <a:srgbClr val="98002E"/>
                </a:solidFill>
              </a:rPr>
              <a:t>action</a:t>
            </a:r>
            <a:endParaRPr lang="en-GB" sz="2800" dirty="0">
              <a:solidFill>
                <a:srgbClr val="98002E"/>
              </a:solidFill>
            </a:endParaRPr>
          </a:p>
          <a:p>
            <a:pPr marL="457200" indent="-457200">
              <a:spcBef>
                <a:spcPts val="600"/>
              </a:spcBef>
              <a:spcAft>
                <a:spcPts val="600"/>
              </a:spcAft>
              <a:buFont typeface="Arial"/>
              <a:buChar char="•"/>
            </a:pPr>
            <a:r>
              <a:rPr lang="en-GB" sz="2800" dirty="0" smtClean="0">
                <a:solidFill>
                  <a:srgbClr val="98002E"/>
                </a:solidFill>
              </a:rPr>
              <a:t>Questions to consider</a:t>
            </a:r>
            <a:endParaRPr lang="en-GB" sz="2800" dirty="0">
              <a:solidFill>
                <a:srgbClr val="98002E"/>
              </a:solidFill>
            </a:endParaRPr>
          </a:p>
          <a:p>
            <a:pPr>
              <a:spcBef>
                <a:spcPts val="600"/>
              </a:spcBef>
              <a:spcAft>
                <a:spcPts val="600"/>
              </a:spcAft>
            </a:pPr>
            <a:endParaRPr lang="en-GB" sz="2800" dirty="0">
              <a:solidFill>
                <a:srgbClr val="98002E"/>
              </a:solidFill>
            </a:endParaRPr>
          </a:p>
        </p:txBody>
      </p:sp>
      <p:sp>
        <p:nvSpPr>
          <p:cNvPr id="4" name="Footer Placeholder 3"/>
          <p:cNvSpPr>
            <a:spLocks noGrp="1"/>
          </p:cNvSpPr>
          <p:nvPr>
            <p:ph type="ftr" sz="quarter" idx="3"/>
          </p:nvPr>
        </p:nvSpPr>
        <p:spPr/>
        <p:txBody>
          <a:bodyPr/>
          <a:lstStyle/>
          <a:p>
            <a:r>
              <a:rPr lang="en-US" dirty="0"/>
              <a:t>Local wellbeing, local </a:t>
            </a:r>
            <a:r>
              <a:rPr lang="en-US" dirty="0" smtClean="0"/>
              <a:t>growth. Slide set.</a:t>
            </a:r>
            <a:endParaRPr lang="en-US" dirty="0"/>
          </a:p>
        </p:txBody>
      </p:sp>
      <p:sp>
        <p:nvSpPr>
          <p:cNvPr id="5" name="Title 4"/>
          <p:cNvSpPr>
            <a:spLocks noGrp="1"/>
          </p:cNvSpPr>
          <p:nvPr>
            <p:ph type="title"/>
          </p:nvPr>
        </p:nvSpPr>
        <p:spPr/>
        <p:txBody>
          <a:bodyPr/>
          <a:lstStyle/>
          <a:p>
            <a:r>
              <a:rPr lang="en-US" sz="3600" dirty="0" smtClean="0">
                <a:solidFill>
                  <a:srgbClr val="98002E"/>
                </a:solidFill>
              </a:rPr>
              <a:t>Contents</a:t>
            </a:r>
            <a:endParaRPr lang="en-US" sz="3600" dirty="0">
              <a:solidFill>
                <a:srgbClr val="98002E"/>
              </a:solidFill>
            </a:endParaRPr>
          </a:p>
        </p:txBody>
      </p:sp>
      <p:sp>
        <p:nvSpPr>
          <p:cNvPr id="3" name="Slide Number Placeholder 2"/>
          <p:cNvSpPr>
            <a:spLocks noGrp="1"/>
          </p:cNvSpPr>
          <p:nvPr>
            <p:ph type="sldNum" sz="quarter" idx="4294967295"/>
          </p:nvPr>
        </p:nvSpPr>
        <p:spPr>
          <a:xfrm>
            <a:off x="0" y="6308725"/>
            <a:ext cx="9144000" cy="549275"/>
          </a:xfrm>
          <a:prstGeom prst="rect">
            <a:avLst/>
          </a:prstGeom>
        </p:spPr>
        <p:txBody>
          <a:bodyPr anchor="ctr"/>
          <a:lstStyle/>
          <a:p>
            <a:fld id="{E051598E-9D06-4046-8EF2-7702044C4E81}" type="slidenum">
              <a:rPr lang="en-US" smtClean="0">
                <a:solidFill>
                  <a:srgbClr val="FFFFFF"/>
                </a:solidFill>
              </a:rPr>
              <a:pPr/>
              <a:t>4</a:t>
            </a:fld>
            <a:endParaRPr lang="en-US" dirty="0">
              <a:solidFill>
                <a:srgbClr val="FFFFFF"/>
              </a:solidFill>
            </a:endParaRPr>
          </a:p>
        </p:txBody>
      </p:sp>
    </p:spTree>
    <p:extLst>
      <p:ext uri="{BB962C8B-B14F-4D97-AF65-F5344CB8AC3E}">
        <p14:creationId xmlns:p14="http://schemas.microsoft.com/office/powerpoint/2010/main" val="350319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spcBef>
                <a:spcPts val="600"/>
              </a:spcBef>
              <a:spcAft>
                <a:spcPts val="600"/>
              </a:spcAft>
            </a:pPr>
            <a:endParaRPr lang="en-GB" sz="2800" dirty="0" smtClean="0">
              <a:solidFill>
                <a:srgbClr val="98002E"/>
              </a:solidFill>
            </a:endParaRPr>
          </a:p>
          <a:p>
            <a:pPr marL="457200" indent="-457200">
              <a:spcBef>
                <a:spcPts val="600"/>
              </a:spcBef>
              <a:spcAft>
                <a:spcPts val="600"/>
              </a:spcAft>
              <a:buFont typeface="Arial"/>
              <a:buChar char="•"/>
            </a:pPr>
            <a:r>
              <a:rPr lang="en-GB" sz="2800" dirty="0" smtClean="0">
                <a:solidFill>
                  <a:srgbClr val="98002E"/>
                </a:solidFill>
              </a:rPr>
              <a:t>The </a:t>
            </a:r>
            <a:r>
              <a:rPr lang="en-GB" sz="2800" dirty="0">
                <a:solidFill>
                  <a:srgbClr val="98002E"/>
                </a:solidFill>
              </a:rPr>
              <a:t>WHO definition</a:t>
            </a:r>
          </a:p>
          <a:p>
            <a:pPr marL="457200" indent="-457200">
              <a:spcBef>
                <a:spcPts val="600"/>
              </a:spcBef>
              <a:spcAft>
                <a:spcPts val="600"/>
              </a:spcAft>
              <a:buFont typeface="Arial"/>
              <a:buChar char="•"/>
            </a:pPr>
            <a:r>
              <a:rPr lang="en-GB" sz="2800" dirty="0">
                <a:solidFill>
                  <a:srgbClr val="98002E"/>
                </a:solidFill>
              </a:rPr>
              <a:t>Social determinants of health</a:t>
            </a:r>
          </a:p>
          <a:p>
            <a:pPr marL="457200" indent="-457200">
              <a:spcBef>
                <a:spcPts val="600"/>
              </a:spcBef>
              <a:spcAft>
                <a:spcPts val="600"/>
              </a:spcAft>
              <a:buFont typeface="Arial"/>
              <a:buChar char="•"/>
            </a:pPr>
            <a:r>
              <a:rPr lang="en-GB" sz="2800" dirty="0">
                <a:solidFill>
                  <a:srgbClr val="98002E"/>
                </a:solidFill>
              </a:rPr>
              <a:t>A </a:t>
            </a:r>
            <a:r>
              <a:rPr lang="en-GB" sz="2800" dirty="0" smtClean="0">
                <a:solidFill>
                  <a:srgbClr val="98002E"/>
                </a:solidFill>
              </a:rPr>
              <a:t>‘win-win’ </a:t>
            </a:r>
            <a:r>
              <a:rPr lang="en-GB" sz="2800" dirty="0">
                <a:solidFill>
                  <a:srgbClr val="98002E"/>
                </a:solidFill>
              </a:rPr>
              <a:t>approach</a:t>
            </a:r>
          </a:p>
          <a:p>
            <a:pPr marL="457200" indent="-457200">
              <a:spcBef>
                <a:spcPts val="600"/>
              </a:spcBef>
              <a:spcAft>
                <a:spcPts val="600"/>
              </a:spcAft>
              <a:buFont typeface="Arial"/>
              <a:buChar char="•"/>
            </a:pPr>
            <a:r>
              <a:rPr lang="en-GB" sz="2800" dirty="0" smtClean="0">
                <a:solidFill>
                  <a:srgbClr val="98002E"/>
                </a:solidFill>
              </a:rPr>
              <a:t>How Health in All Policies </a:t>
            </a:r>
            <a:r>
              <a:rPr lang="en-GB" sz="2800" dirty="0">
                <a:solidFill>
                  <a:srgbClr val="98002E"/>
                </a:solidFill>
              </a:rPr>
              <a:t>works</a:t>
            </a:r>
          </a:p>
          <a:p>
            <a:pPr>
              <a:spcBef>
                <a:spcPts val="600"/>
              </a:spcBef>
              <a:spcAft>
                <a:spcPts val="600"/>
              </a:spcAft>
            </a:pPr>
            <a:endParaRPr lang="en-GB" sz="2800" dirty="0">
              <a:solidFill>
                <a:srgbClr val="98002E"/>
              </a:solidFill>
            </a:endParaRPr>
          </a:p>
        </p:txBody>
      </p:sp>
      <p:sp>
        <p:nvSpPr>
          <p:cNvPr id="4" name="Footer Placeholder 3"/>
          <p:cNvSpPr>
            <a:spLocks noGrp="1"/>
          </p:cNvSpPr>
          <p:nvPr>
            <p:ph type="ftr" sz="quarter" idx="3"/>
          </p:nvPr>
        </p:nvSpPr>
        <p:spPr/>
        <p:txBody>
          <a:bodyPr/>
          <a:lstStyle/>
          <a:p>
            <a:r>
              <a:rPr lang="en-US" dirty="0"/>
              <a:t>Local wellbeing, local growth. Slide set.</a:t>
            </a:r>
          </a:p>
        </p:txBody>
      </p:sp>
      <p:sp>
        <p:nvSpPr>
          <p:cNvPr id="6" name="Title 5"/>
          <p:cNvSpPr>
            <a:spLocks noGrp="1"/>
          </p:cNvSpPr>
          <p:nvPr>
            <p:ph type="title"/>
          </p:nvPr>
        </p:nvSpPr>
        <p:spPr>
          <a:xfrm>
            <a:off x="548776" y="404664"/>
            <a:ext cx="8046448" cy="1008112"/>
          </a:xfrm>
        </p:spPr>
        <p:txBody>
          <a:bodyPr>
            <a:noAutofit/>
          </a:bodyPr>
          <a:lstStyle/>
          <a:p>
            <a:r>
              <a:rPr lang="en-US" dirty="0" smtClean="0">
                <a:solidFill>
                  <a:srgbClr val="98002E"/>
                </a:solidFill>
              </a:rPr>
              <a:t>Introducing the Health in All Policies approach</a:t>
            </a:r>
            <a:endParaRPr lang="en-US" dirty="0">
              <a:solidFill>
                <a:srgbClr val="98002E"/>
              </a:solidFill>
            </a:endParaRPr>
          </a:p>
        </p:txBody>
      </p:sp>
      <p:sp>
        <p:nvSpPr>
          <p:cNvPr id="3" name="Slide Number Placeholder 2"/>
          <p:cNvSpPr>
            <a:spLocks noGrp="1"/>
          </p:cNvSpPr>
          <p:nvPr>
            <p:ph type="sldNum" sz="quarter" idx="4294967295"/>
          </p:nvPr>
        </p:nvSpPr>
        <p:spPr>
          <a:xfrm>
            <a:off x="0" y="6308725"/>
            <a:ext cx="9144000" cy="549275"/>
          </a:xfrm>
          <a:prstGeom prst="rect">
            <a:avLst/>
          </a:prstGeom>
        </p:spPr>
        <p:txBody>
          <a:bodyPr anchor="ctr"/>
          <a:lstStyle/>
          <a:p>
            <a:fld id="{E051598E-9D06-4046-8EF2-7702044C4E81}"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162897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98002E"/>
                </a:solidFill>
              </a:rPr>
              <a:t>The WHO definition</a:t>
            </a:r>
            <a:endParaRPr lang="en-GB" dirty="0">
              <a:solidFill>
                <a:srgbClr val="98002E"/>
              </a:solidFill>
            </a:endParaRPr>
          </a:p>
        </p:txBody>
      </p:sp>
      <p:sp>
        <p:nvSpPr>
          <p:cNvPr id="3" name="Content Placeholder 2"/>
          <p:cNvSpPr>
            <a:spLocks noGrp="1"/>
          </p:cNvSpPr>
          <p:nvPr>
            <p:ph sz="half" idx="1"/>
          </p:nvPr>
        </p:nvSpPr>
        <p:spPr>
          <a:xfrm>
            <a:off x="539552" y="1772816"/>
            <a:ext cx="3672408" cy="4464496"/>
          </a:xfrm>
        </p:spPr>
        <p:txBody>
          <a:bodyPr>
            <a:normAutofit fontScale="47500" lnSpcReduction="20000"/>
          </a:bodyPr>
          <a:lstStyle/>
          <a:p>
            <a:pPr lvl="1">
              <a:lnSpc>
                <a:spcPct val="140000"/>
              </a:lnSpc>
              <a:spcAft>
                <a:spcPts val="600"/>
              </a:spcAft>
              <a:buClr>
                <a:srgbClr val="00AE9E"/>
              </a:buClr>
            </a:pPr>
            <a:r>
              <a:rPr lang="en-GB" sz="4200" dirty="0"/>
              <a:t>A </a:t>
            </a:r>
            <a:r>
              <a:rPr lang="en-GB" sz="4200" dirty="0" smtClean="0"/>
              <a:t>Health in All Policies </a:t>
            </a:r>
            <a:r>
              <a:rPr lang="en-GB" sz="4200" dirty="0"/>
              <a:t>(</a:t>
            </a:r>
            <a:r>
              <a:rPr lang="en-GB" sz="4200" dirty="0" err="1"/>
              <a:t>HiAP</a:t>
            </a:r>
            <a:r>
              <a:rPr lang="en-GB" sz="4200" dirty="0"/>
              <a:t>) approach is strongly advocated by </a:t>
            </a:r>
            <a:r>
              <a:rPr lang="en-GB" sz="4200" dirty="0" smtClean="0"/>
              <a:t>WHO  and </a:t>
            </a:r>
            <a:r>
              <a:rPr lang="en-GB" sz="4200" dirty="0"/>
              <a:t>is being adopted worldwide.</a:t>
            </a:r>
          </a:p>
          <a:p>
            <a:pPr lvl="1">
              <a:lnSpc>
                <a:spcPct val="140000"/>
              </a:lnSpc>
              <a:buClr>
                <a:srgbClr val="00AE9E"/>
              </a:buClr>
            </a:pPr>
            <a:r>
              <a:rPr lang="en-GB" sz="3800" dirty="0">
                <a:solidFill>
                  <a:srgbClr val="98002E"/>
                </a:solidFill>
              </a:rPr>
              <a:t>“An approach to public policies </a:t>
            </a:r>
            <a:r>
              <a:rPr lang="en-GB" sz="3800" dirty="0" smtClean="0">
                <a:solidFill>
                  <a:srgbClr val="98002E"/>
                </a:solidFill>
              </a:rPr>
              <a:t/>
            </a:r>
            <a:br>
              <a:rPr lang="en-GB" sz="3800" dirty="0" smtClean="0">
                <a:solidFill>
                  <a:srgbClr val="98002E"/>
                </a:solidFill>
              </a:rPr>
            </a:br>
            <a:r>
              <a:rPr lang="en-GB" sz="3800" dirty="0" smtClean="0">
                <a:solidFill>
                  <a:srgbClr val="98002E"/>
                </a:solidFill>
              </a:rPr>
              <a:t>across </a:t>
            </a:r>
            <a:r>
              <a:rPr lang="en-GB" sz="3800" dirty="0">
                <a:solidFill>
                  <a:srgbClr val="98002E"/>
                </a:solidFill>
              </a:rPr>
              <a:t>sectors that systematically takes into account the health implications of decisions, seeks synergies, and avoids harmful health impacts in order to improve population health and health equity.” </a:t>
            </a:r>
          </a:p>
          <a:p>
            <a:pPr marL="2065338" lvl="2" indent="0" algn="r">
              <a:spcBef>
                <a:spcPts val="2000"/>
              </a:spcBef>
              <a:buClr>
                <a:srgbClr val="00AE9E"/>
              </a:buClr>
              <a:buNone/>
            </a:pPr>
            <a:r>
              <a:rPr lang="en-GB" sz="3200" dirty="0">
                <a:solidFill>
                  <a:schemeClr val="bg1">
                    <a:lumMod val="50000"/>
                  </a:schemeClr>
                </a:solidFill>
              </a:rPr>
              <a:t>WHO, </a:t>
            </a:r>
            <a:r>
              <a:rPr lang="en-GB" sz="3200" dirty="0" smtClean="0">
                <a:solidFill>
                  <a:schemeClr val="bg1">
                    <a:lumMod val="50000"/>
                  </a:schemeClr>
                </a:solidFill>
              </a:rPr>
              <a:t>2013</a:t>
            </a:r>
            <a:endParaRPr lang="en-GB" sz="3200" dirty="0">
              <a:solidFill>
                <a:schemeClr val="bg1">
                  <a:lumMod val="50000"/>
                </a:schemeClr>
              </a:solidFill>
            </a:endParaRPr>
          </a:p>
        </p:txBody>
      </p:sp>
      <p:sp>
        <p:nvSpPr>
          <p:cNvPr id="6" name="Footer Placeholder 5"/>
          <p:cNvSpPr>
            <a:spLocks noGrp="1"/>
          </p:cNvSpPr>
          <p:nvPr>
            <p:ph type="ftr" sz="quarter" idx="3"/>
          </p:nvPr>
        </p:nvSpPr>
        <p:spPr/>
        <p:txBody>
          <a:bodyPr/>
          <a:lstStyle/>
          <a:p>
            <a:r>
              <a:rPr lang="en-US" dirty="0"/>
              <a:t>Local wellbeing, local </a:t>
            </a:r>
            <a:r>
              <a:rPr lang="en-US" dirty="0" smtClean="0"/>
              <a:t>growth. Slide set.</a:t>
            </a:r>
            <a:endParaRPr lang="en-US" dirty="0"/>
          </a:p>
        </p:txBody>
      </p:sp>
      <p:sp>
        <p:nvSpPr>
          <p:cNvPr id="5" name="Slide Number Placeholder 4"/>
          <p:cNvSpPr>
            <a:spLocks noGrp="1"/>
          </p:cNvSpPr>
          <p:nvPr>
            <p:ph type="sldNum" sz="quarter" idx="4294967295"/>
          </p:nvPr>
        </p:nvSpPr>
        <p:spPr>
          <a:xfrm>
            <a:off x="0" y="6308725"/>
            <a:ext cx="9144000" cy="549275"/>
          </a:xfrm>
          <a:prstGeom prst="rect">
            <a:avLst/>
          </a:prstGeom>
        </p:spPr>
        <p:txBody>
          <a:bodyPr anchor="ctr"/>
          <a:lstStyle/>
          <a:p>
            <a:fld id="{E051598E-9D06-4046-8EF2-7702044C4E81}" type="slidenum">
              <a:rPr lang="en-US" smtClean="0">
                <a:solidFill>
                  <a:srgbClr val="FFFFFF"/>
                </a:solidFill>
              </a:rPr>
              <a:pPr/>
              <a:t>6</a:t>
            </a:fld>
            <a:endParaRPr lang="en-US" dirty="0">
              <a:solidFill>
                <a:srgbClr val="FFFFFF"/>
              </a:solidFill>
            </a:endParaRPr>
          </a:p>
        </p:txBody>
      </p:sp>
      <p:pic>
        <p:nvPicPr>
          <p:cNvPr id="7" name="Content Placeholder 6" descr="ThinkstockPhotos-200395418-001-lr.jpg"/>
          <p:cNvPicPr>
            <a:picLocks noGrp="1" noChangeAspect="1"/>
          </p:cNvPicPr>
          <p:nvPr>
            <p:ph sz="half" idx="2"/>
          </p:nvPr>
        </p:nvPicPr>
        <p:blipFill>
          <a:blip r:embed="rId3">
            <a:extLst>
              <a:ext uri="{28A0092B-C50C-407E-A947-70E740481C1C}">
                <a14:useLocalDpi xmlns:a14="http://schemas.microsoft.com/office/drawing/2010/main" val="0"/>
              </a:ext>
            </a:extLst>
          </a:blip>
          <a:srcRect l="20731" r="20731"/>
          <a:stretch>
            <a:fillRect/>
          </a:stretch>
        </p:blipFill>
        <p:spPr>
          <a:xfrm>
            <a:off x="4662488" y="1773238"/>
            <a:ext cx="3924300" cy="3816002"/>
          </a:xfrm>
        </p:spPr>
      </p:pic>
    </p:spTree>
    <p:extLst>
      <p:ext uri="{BB962C8B-B14F-4D97-AF65-F5344CB8AC3E}">
        <p14:creationId xmlns:p14="http://schemas.microsoft.com/office/powerpoint/2010/main" val="318924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934680"/>
            <a:ext cx="4752528" cy="339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lvl="0"/>
            <a:r>
              <a:rPr lang="en-GB" spc="0" dirty="0" smtClean="0">
                <a:solidFill>
                  <a:srgbClr val="98002E"/>
                </a:solidFill>
              </a:rPr>
              <a:t>Social determinants of health</a:t>
            </a:r>
            <a:endParaRPr lang="en-GB" spc="0" dirty="0">
              <a:solidFill>
                <a:srgbClr val="98002E"/>
              </a:solidFill>
            </a:endParaRPr>
          </a:p>
        </p:txBody>
      </p:sp>
      <p:sp>
        <p:nvSpPr>
          <p:cNvPr id="3" name="Content Placeholder 2"/>
          <p:cNvSpPr>
            <a:spLocks noGrp="1"/>
          </p:cNvSpPr>
          <p:nvPr>
            <p:ph sz="half" idx="1"/>
          </p:nvPr>
        </p:nvSpPr>
        <p:spPr>
          <a:xfrm>
            <a:off x="539552" y="1556792"/>
            <a:ext cx="3924000" cy="4320480"/>
          </a:xfrm>
        </p:spPr>
        <p:txBody>
          <a:bodyPr>
            <a:normAutofit/>
          </a:bodyPr>
          <a:lstStyle/>
          <a:p>
            <a:pPr lvl="0">
              <a:lnSpc>
                <a:spcPct val="120000"/>
              </a:lnSpc>
              <a:spcBef>
                <a:spcPts val="600"/>
              </a:spcBef>
              <a:spcAft>
                <a:spcPts val="600"/>
              </a:spcAft>
            </a:pPr>
            <a:r>
              <a:rPr lang="en-GB" sz="2000" dirty="0" smtClean="0">
                <a:solidFill>
                  <a:srgbClr val="000000"/>
                </a:solidFill>
              </a:rPr>
              <a:t>Health and </a:t>
            </a:r>
            <a:r>
              <a:rPr lang="en-GB" sz="2000" dirty="0">
                <a:solidFill>
                  <a:srgbClr val="000000"/>
                </a:solidFill>
              </a:rPr>
              <a:t>health inequalities </a:t>
            </a:r>
            <a:r>
              <a:rPr lang="en-GB" sz="2000" dirty="0" smtClean="0">
                <a:solidFill>
                  <a:srgbClr val="000000"/>
                </a:solidFill>
              </a:rPr>
              <a:t>are</a:t>
            </a:r>
            <a:r>
              <a:rPr lang="en-GB" sz="2000" b="1" dirty="0" smtClean="0">
                <a:solidFill>
                  <a:srgbClr val="000000"/>
                </a:solidFill>
              </a:rPr>
              <a:t> </a:t>
            </a:r>
            <a:r>
              <a:rPr lang="en-GB" sz="2000" dirty="0">
                <a:solidFill>
                  <a:srgbClr val="000000"/>
                </a:solidFill>
              </a:rPr>
              <a:t>largely </a:t>
            </a:r>
            <a:r>
              <a:rPr lang="en-GB" sz="2000" dirty="0" smtClean="0">
                <a:solidFill>
                  <a:srgbClr val="000000"/>
                </a:solidFill>
              </a:rPr>
              <a:t>determined </a:t>
            </a:r>
            <a:r>
              <a:rPr lang="en-GB" sz="2000" dirty="0">
                <a:solidFill>
                  <a:srgbClr val="000000"/>
                </a:solidFill>
              </a:rPr>
              <a:t>by living conditions and wider social, economic, environmental, </a:t>
            </a:r>
            <a:r>
              <a:rPr lang="en-GB" sz="2000" dirty="0" smtClean="0">
                <a:solidFill>
                  <a:srgbClr val="000000"/>
                </a:solidFill>
              </a:rPr>
              <a:t/>
            </a:r>
            <a:br>
              <a:rPr lang="en-GB" sz="2000" dirty="0" smtClean="0">
                <a:solidFill>
                  <a:srgbClr val="000000"/>
                </a:solidFill>
              </a:rPr>
            </a:br>
            <a:r>
              <a:rPr lang="en-GB" sz="2000" dirty="0" smtClean="0">
                <a:solidFill>
                  <a:srgbClr val="000000"/>
                </a:solidFill>
              </a:rPr>
              <a:t>cultural </a:t>
            </a:r>
            <a:r>
              <a:rPr lang="en-GB" sz="2000" dirty="0">
                <a:solidFill>
                  <a:srgbClr val="000000"/>
                </a:solidFill>
              </a:rPr>
              <a:t>and political </a:t>
            </a:r>
            <a:r>
              <a:rPr lang="en-GB" sz="2000" dirty="0" smtClean="0">
                <a:solidFill>
                  <a:srgbClr val="000000"/>
                </a:solidFill>
              </a:rPr>
              <a:t>factors </a:t>
            </a:r>
          </a:p>
          <a:p>
            <a:pPr lvl="0">
              <a:lnSpc>
                <a:spcPct val="120000"/>
              </a:lnSpc>
              <a:spcBef>
                <a:spcPts val="600"/>
              </a:spcBef>
              <a:spcAft>
                <a:spcPts val="600"/>
              </a:spcAft>
            </a:pPr>
            <a:r>
              <a:rPr lang="en-GB" sz="2000" dirty="0" smtClean="0">
                <a:solidFill>
                  <a:srgbClr val="000000"/>
                </a:solidFill>
              </a:rPr>
              <a:t>Many of our 21</a:t>
            </a:r>
            <a:r>
              <a:rPr lang="en-GB" sz="2000" baseline="30000" dirty="0" smtClean="0">
                <a:solidFill>
                  <a:srgbClr val="000000"/>
                </a:solidFill>
              </a:rPr>
              <a:t>st</a:t>
            </a:r>
            <a:r>
              <a:rPr lang="en-GB" sz="2000" dirty="0" smtClean="0">
                <a:solidFill>
                  <a:srgbClr val="000000"/>
                </a:solidFill>
              </a:rPr>
              <a:t> century challenges such </a:t>
            </a:r>
            <a:r>
              <a:rPr lang="en-GB" sz="2000" dirty="0">
                <a:solidFill>
                  <a:srgbClr val="000000"/>
                </a:solidFill>
              </a:rPr>
              <a:t>as obesity, </a:t>
            </a:r>
            <a:r>
              <a:rPr lang="en-GB" sz="2000" dirty="0" smtClean="0">
                <a:solidFill>
                  <a:srgbClr val="000000"/>
                </a:solidFill>
              </a:rPr>
              <a:t/>
            </a:r>
            <a:br>
              <a:rPr lang="en-GB" sz="2000" dirty="0" smtClean="0">
                <a:solidFill>
                  <a:srgbClr val="000000"/>
                </a:solidFill>
              </a:rPr>
            </a:br>
            <a:r>
              <a:rPr lang="en-GB" sz="2000" dirty="0" smtClean="0">
                <a:solidFill>
                  <a:srgbClr val="000000"/>
                </a:solidFill>
              </a:rPr>
              <a:t>mental </a:t>
            </a:r>
            <a:r>
              <a:rPr lang="en-GB" sz="2000" dirty="0" smtClean="0">
                <a:solidFill>
                  <a:srgbClr val="000000"/>
                </a:solidFill>
              </a:rPr>
              <a:t>wellbeing and </a:t>
            </a:r>
            <a:r>
              <a:rPr lang="en-GB" sz="2000" dirty="0">
                <a:solidFill>
                  <a:srgbClr val="000000"/>
                </a:solidFill>
              </a:rPr>
              <a:t>climate change </a:t>
            </a:r>
            <a:r>
              <a:rPr lang="en-GB" sz="2000" dirty="0" smtClean="0">
                <a:solidFill>
                  <a:srgbClr val="000000"/>
                </a:solidFill>
              </a:rPr>
              <a:t>involve </a:t>
            </a:r>
            <a:r>
              <a:rPr lang="en-GB" sz="2000" dirty="0">
                <a:solidFill>
                  <a:srgbClr val="000000"/>
                </a:solidFill>
              </a:rPr>
              <a:t>multiple </a:t>
            </a:r>
            <a:r>
              <a:rPr lang="en-GB" sz="2000" dirty="0" smtClean="0">
                <a:solidFill>
                  <a:srgbClr val="000000"/>
                </a:solidFill>
              </a:rPr>
              <a:t/>
            </a:r>
            <a:br>
              <a:rPr lang="en-GB" sz="2000" dirty="0" smtClean="0">
                <a:solidFill>
                  <a:srgbClr val="000000"/>
                </a:solidFill>
              </a:rPr>
            </a:br>
            <a:r>
              <a:rPr lang="en-GB" sz="2000" dirty="0" smtClean="0">
                <a:solidFill>
                  <a:srgbClr val="000000"/>
                </a:solidFill>
              </a:rPr>
              <a:t>interacting </a:t>
            </a:r>
            <a:r>
              <a:rPr lang="en-GB" sz="2000" dirty="0">
                <a:solidFill>
                  <a:srgbClr val="000000"/>
                </a:solidFill>
              </a:rPr>
              <a:t>causal factors and </a:t>
            </a:r>
            <a:r>
              <a:rPr lang="en-GB" sz="2000" dirty="0" smtClean="0">
                <a:solidFill>
                  <a:srgbClr val="000000"/>
                </a:solidFill>
              </a:rPr>
              <a:t/>
            </a:r>
            <a:br>
              <a:rPr lang="en-GB" sz="2000" dirty="0" smtClean="0">
                <a:solidFill>
                  <a:srgbClr val="000000"/>
                </a:solidFill>
              </a:rPr>
            </a:br>
            <a:r>
              <a:rPr lang="en-GB" sz="2000" dirty="0" smtClean="0">
                <a:solidFill>
                  <a:srgbClr val="000000"/>
                </a:solidFill>
              </a:rPr>
              <a:t>lack </a:t>
            </a:r>
            <a:r>
              <a:rPr lang="en-GB" sz="2000" dirty="0">
                <a:solidFill>
                  <a:srgbClr val="000000"/>
                </a:solidFill>
              </a:rPr>
              <a:t>a clear </a:t>
            </a:r>
            <a:r>
              <a:rPr lang="en-GB" sz="2000" dirty="0" smtClean="0">
                <a:solidFill>
                  <a:srgbClr val="000000"/>
                </a:solidFill>
              </a:rPr>
              <a:t>linear solution</a:t>
            </a:r>
          </a:p>
        </p:txBody>
      </p:sp>
      <p:sp>
        <p:nvSpPr>
          <p:cNvPr id="4" name="Content Placeholder 3"/>
          <p:cNvSpPr>
            <a:spLocks noGrp="1"/>
          </p:cNvSpPr>
          <p:nvPr>
            <p:ph sz="half" idx="2"/>
          </p:nvPr>
        </p:nvSpPr>
        <p:spPr/>
        <p:txBody>
          <a:bodyPr>
            <a:normAutofit/>
          </a:bodyPr>
          <a:lstStyle/>
          <a:p>
            <a:pPr algn="r"/>
            <a:endParaRPr lang="en-US" dirty="0" smtClean="0">
              <a:solidFill>
                <a:schemeClr val="tx1"/>
              </a:solidFill>
            </a:endParaRPr>
          </a:p>
          <a:p>
            <a:pPr algn="r"/>
            <a:endParaRPr lang="en-US" dirty="0">
              <a:solidFill>
                <a:schemeClr val="tx1"/>
              </a:solidFill>
            </a:endParaRPr>
          </a:p>
          <a:p>
            <a:pPr algn="r"/>
            <a:endParaRPr lang="en-US" dirty="0" smtClean="0">
              <a:solidFill>
                <a:schemeClr val="tx1"/>
              </a:solidFill>
            </a:endParaRPr>
          </a:p>
          <a:p>
            <a:pPr algn="r"/>
            <a:endParaRPr lang="en-US" dirty="0">
              <a:solidFill>
                <a:schemeClr val="tx1"/>
              </a:solidFill>
            </a:endParaRPr>
          </a:p>
          <a:p>
            <a:pPr algn="r"/>
            <a:endParaRPr lang="en-US" dirty="0" smtClean="0">
              <a:solidFill>
                <a:schemeClr val="tx1"/>
              </a:solidFill>
            </a:endParaRPr>
          </a:p>
          <a:p>
            <a:pPr algn="r"/>
            <a:endParaRPr lang="en-US" dirty="0">
              <a:solidFill>
                <a:schemeClr val="tx1"/>
              </a:solidFill>
            </a:endParaRPr>
          </a:p>
          <a:p>
            <a:pPr algn="r"/>
            <a:endParaRPr lang="en-US" dirty="0" smtClean="0">
              <a:solidFill>
                <a:schemeClr val="tx1"/>
              </a:solidFill>
            </a:endParaRPr>
          </a:p>
          <a:p>
            <a:pPr algn="r"/>
            <a:endParaRPr lang="en-US" dirty="0">
              <a:solidFill>
                <a:schemeClr val="tx1"/>
              </a:solidFill>
            </a:endParaRPr>
          </a:p>
          <a:p>
            <a:pPr algn="r"/>
            <a:endParaRPr lang="en-US" dirty="0" smtClean="0">
              <a:solidFill>
                <a:schemeClr val="tx1"/>
              </a:solidFill>
            </a:endParaRPr>
          </a:p>
          <a:p>
            <a:pPr algn="r"/>
            <a:r>
              <a:rPr lang="en-US" sz="1400" dirty="0" err="1" smtClean="0">
                <a:solidFill>
                  <a:schemeClr val="bg1">
                    <a:lumMod val="50000"/>
                  </a:schemeClr>
                </a:solidFill>
              </a:rPr>
              <a:t>Dahlgreen</a:t>
            </a:r>
            <a:r>
              <a:rPr lang="en-US" sz="1400" dirty="0" smtClean="0">
                <a:solidFill>
                  <a:schemeClr val="bg1">
                    <a:lumMod val="50000"/>
                  </a:schemeClr>
                </a:solidFill>
              </a:rPr>
              <a:t> </a:t>
            </a:r>
            <a:r>
              <a:rPr lang="en-US" sz="1400" dirty="0">
                <a:solidFill>
                  <a:schemeClr val="bg1">
                    <a:lumMod val="50000"/>
                  </a:schemeClr>
                </a:solidFill>
              </a:rPr>
              <a:t>and Whitehead (1991) </a:t>
            </a:r>
          </a:p>
        </p:txBody>
      </p:sp>
      <p:sp>
        <p:nvSpPr>
          <p:cNvPr id="6" name="Footer Placeholder 5"/>
          <p:cNvSpPr>
            <a:spLocks noGrp="1"/>
          </p:cNvSpPr>
          <p:nvPr>
            <p:ph type="ftr" sz="quarter" idx="3"/>
          </p:nvPr>
        </p:nvSpPr>
        <p:spPr/>
        <p:txBody>
          <a:bodyPr/>
          <a:lstStyle/>
          <a:p>
            <a:r>
              <a:rPr lang="en-US" dirty="0"/>
              <a:t>Local wellbeing, local growth. Slide set.</a:t>
            </a:r>
          </a:p>
        </p:txBody>
      </p:sp>
      <p:sp>
        <p:nvSpPr>
          <p:cNvPr id="5" name="Slide Number Placeholder 4"/>
          <p:cNvSpPr>
            <a:spLocks noGrp="1"/>
          </p:cNvSpPr>
          <p:nvPr>
            <p:ph type="sldNum" sz="quarter" idx="4294967295"/>
          </p:nvPr>
        </p:nvSpPr>
        <p:spPr>
          <a:xfrm>
            <a:off x="0" y="6308725"/>
            <a:ext cx="9144000" cy="549275"/>
          </a:xfrm>
          <a:prstGeom prst="rect">
            <a:avLst/>
          </a:prstGeom>
        </p:spPr>
        <p:txBody>
          <a:bodyPr anchor="ctr"/>
          <a:lstStyle/>
          <a:p>
            <a:fld id="{E051598E-9D06-4046-8EF2-7702044C4E81}" type="slidenum">
              <a:rPr lang="en-US" smtClean="0">
                <a:solidFill>
                  <a:srgbClr val="FFFFFF"/>
                </a:solidFill>
              </a:rPr>
              <a:pPr/>
              <a:t>7</a:t>
            </a:fld>
            <a:endParaRPr lang="en-US" dirty="0">
              <a:solidFill>
                <a:srgbClr val="FFFFFF"/>
              </a:solidFill>
            </a:endParaRPr>
          </a:p>
        </p:txBody>
      </p:sp>
    </p:spTree>
    <p:extLst>
      <p:ext uri="{BB962C8B-B14F-4D97-AF65-F5344CB8AC3E}">
        <p14:creationId xmlns:p14="http://schemas.microsoft.com/office/powerpoint/2010/main" val="286457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solidFill>
                  <a:srgbClr val="98002E"/>
                </a:solidFill>
              </a:rPr>
              <a:t>A ‘win-win’ approach</a:t>
            </a:r>
            <a:endParaRPr lang="en-GB" sz="3600" dirty="0">
              <a:solidFill>
                <a:srgbClr val="98002E"/>
              </a:solidFill>
            </a:endParaRPr>
          </a:p>
        </p:txBody>
      </p:sp>
      <p:sp>
        <p:nvSpPr>
          <p:cNvPr id="3" name="Content Placeholder 2"/>
          <p:cNvSpPr>
            <a:spLocks noGrp="1"/>
          </p:cNvSpPr>
          <p:nvPr>
            <p:ph sz="half" idx="1"/>
          </p:nvPr>
        </p:nvSpPr>
        <p:spPr/>
        <p:txBody>
          <a:bodyPr>
            <a:normAutofit fontScale="77500" lnSpcReduction="20000"/>
          </a:bodyPr>
          <a:lstStyle/>
          <a:p>
            <a:pPr lvl="0">
              <a:lnSpc>
                <a:spcPct val="140000"/>
              </a:lnSpc>
              <a:spcBef>
                <a:spcPts val="600"/>
              </a:spcBef>
              <a:spcAft>
                <a:spcPts val="600"/>
              </a:spcAft>
            </a:pPr>
            <a:r>
              <a:rPr lang="en-GB" sz="2400" spc="-30" dirty="0">
                <a:solidFill>
                  <a:srgbClr val="000000"/>
                </a:solidFill>
              </a:rPr>
              <a:t>With statutory responsibility for local health passing to local authorities in 2013, local government offers the opportunity to:</a:t>
            </a:r>
          </a:p>
          <a:p>
            <a:pPr marL="285750" lvl="0" indent="-285750">
              <a:lnSpc>
                <a:spcPct val="120000"/>
              </a:lnSpc>
              <a:spcBef>
                <a:spcPts val="600"/>
              </a:spcBef>
              <a:spcAft>
                <a:spcPts val="600"/>
              </a:spcAft>
              <a:buFont typeface="Arial" charset="0"/>
              <a:buChar char="•"/>
            </a:pPr>
            <a:r>
              <a:rPr lang="en-GB" sz="2100" dirty="0">
                <a:solidFill>
                  <a:srgbClr val="000000"/>
                </a:solidFill>
              </a:rPr>
              <a:t>support economic, social and environmental wellbeing </a:t>
            </a:r>
          </a:p>
          <a:p>
            <a:pPr marL="285750" lvl="0" indent="-285750">
              <a:lnSpc>
                <a:spcPct val="120000"/>
              </a:lnSpc>
              <a:spcBef>
                <a:spcPts val="600"/>
              </a:spcBef>
              <a:spcAft>
                <a:spcPts val="600"/>
              </a:spcAft>
              <a:buFont typeface="Arial" charset="0"/>
              <a:buChar char="•"/>
            </a:pPr>
            <a:r>
              <a:rPr lang="en-GB" sz="2100" dirty="0">
                <a:solidFill>
                  <a:srgbClr val="000000"/>
                </a:solidFill>
              </a:rPr>
              <a:t>across multiple services, programmes and policy areas </a:t>
            </a:r>
          </a:p>
          <a:p>
            <a:pPr marL="285750" lvl="0" indent="-285750">
              <a:lnSpc>
                <a:spcPct val="120000"/>
              </a:lnSpc>
              <a:spcBef>
                <a:spcPts val="600"/>
              </a:spcBef>
              <a:spcAft>
                <a:spcPts val="600"/>
              </a:spcAft>
              <a:buFont typeface="Arial" charset="0"/>
              <a:buChar char="•"/>
            </a:pPr>
            <a:r>
              <a:rPr lang="en-GB" sz="2100" dirty="0">
                <a:solidFill>
                  <a:srgbClr val="000000"/>
                </a:solidFill>
              </a:rPr>
              <a:t>in collaboration with partner agencies and sectors</a:t>
            </a:r>
            <a:r>
              <a:rPr lang="en-GB" sz="2100" dirty="0" smtClean="0">
                <a:solidFill>
                  <a:srgbClr val="000000"/>
                </a:solidFill>
              </a:rPr>
              <a:t>.</a:t>
            </a:r>
            <a:endParaRPr lang="en-GB" sz="2100" dirty="0">
              <a:solidFill>
                <a:srgbClr val="000000"/>
              </a:solidFill>
            </a:endParaRPr>
          </a:p>
        </p:txBody>
      </p:sp>
      <p:sp>
        <p:nvSpPr>
          <p:cNvPr id="4" name="Content Placeholder 3"/>
          <p:cNvSpPr>
            <a:spLocks noGrp="1"/>
          </p:cNvSpPr>
          <p:nvPr>
            <p:ph sz="half" idx="2"/>
          </p:nvPr>
        </p:nvSpPr>
        <p:spPr>
          <a:xfrm>
            <a:off x="4662000" y="1772816"/>
            <a:ext cx="4086464" cy="4464496"/>
          </a:xfrm>
        </p:spPr>
        <p:txBody>
          <a:bodyPr>
            <a:normAutofit fontScale="77500" lnSpcReduction="20000"/>
          </a:bodyPr>
          <a:lstStyle/>
          <a:p>
            <a:pPr>
              <a:lnSpc>
                <a:spcPct val="140000"/>
              </a:lnSpc>
              <a:spcBef>
                <a:spcPts val="600"/>
              </a:spcBef>
              <a:spcAft>
                <a:spcPts val="600"/>
              </a:spcAft>
            </a:pPr>
            <a:r>
              <a:rPr lang="en-GB" sz="2600" b="1" dirty="0">
                <a:solidFill>
                  <a:srgbClr val="98002E"/>
                </a:solidFill>
              </a:rPr>
              <a:t>A Health in All Policies approach:</a:t>
            </a:r>
          </a:p>
          <a:p>
            <a:pPr marL="285750" lvl="0" indent="-285750">
              <a:lnSpc>
                <a:spcPct val="130000"/>
              </a:lnSpc>
              <a:spcBef>
                <a:spcPts val="0"/>
              </a:spcBef>
              <a:buFont typeface="Arial" charset="0"/>
              <a:buChar char="•"/>
            </a:pPr>
            <a:r>
              <a:rPr lang="en-GB" sz="2100" dirty="0">
                <a:solidFill>
                  <a:srgbClr val="000000"/>
                </a:solidFill>
              </a:rPr>
              <a:t>s</a:t>
            </a:r>
            <a:r>
              <a:rPr lang="en-GB" sz="2100" dirty="0" smtClean="0">
                <a:solidFill>
                  <a:srgbClr val="000000"/>
                </a:solidFill>
              </a:rPr>
              <a:t>upports </a:t>
            </a:r>
            <a:r>
              <a:rPr lang="en-GB" sz="2100" dirty="0">
                <a:solidFill>
                  <a:srgbClr val="000000"/>
                </a:solidFill>
              </a:rPr>
              <a:t>populations in living better, for  longer</a:t>
            </a:r>
          </a:p>
          <a:p>
            <a:pPr marL="285750" indent="-285750">
              <a:lnSpc>
                <a:spcPct val="130000"/>
              </a:lnSpc>
              <a:spcBef>
                <a:spcPts val="0"/>
              </a:spcBef>
              <a:buFont typeface="Arial" charset="0"/>
              <a:buChar char="•"/>
            </a:pPr>
            <a:r>
              <a:rPr lang="en-GB" sz="2100" dirty="0">
                <a:solidFill>
                  <a:srgbClr val="000000"/>
                </a:solidFill>
              </a:rPr>
              <a:t>c</a:t>
            </a:r>
            <a:r>
              <a:rPr lang="en-GB" sz="2100" dirty="0" smtClean="0">
                <a:solidFill>
                  <a:srgbClr val="000000"/>
                </a:solidFill>
              </a:rPr>
              <a:t>ontributes </a:t>
            </a:r>
            <a:r>
              <a:rPr lang="en-GB" sz="2100" dirty="0">
                <a:solidFill>
                  <a:srgbClr val="000000"/>
                </a:solidFill>
              </a:rPr>
              <a:t>to the achievement of local priorities</a:t>
            </a:r>
          </a:p>
          <a:p>
            <a:pPr marL="285750" indent="-285750">
              <a:lnSpc>
                <a:spcPct val="130000"/>
              </a:lnSpc>
              <a:spcBef>
                <a:spcPts val="0"/>
              </a:spcBef>
              <a:buFont typeface="Arial" charset="0"/>
              <a:buChar char="•"/>
            </a:pPr>
            <a:r>
              <a:rPr lang="en-GB" sz="2100" dirty="0">
                <a:solidFill>
                  <a:srgbClr val="000000"/>
                </a:solidFill>
              </a:rPr>
              <a:t>h</a:t>
            </a:r>
            <a:r>
              <a:rPr lang="en-GB" sz="2100" dirty="0" smtClean="0">
                <a:solidFill>
                  <a:srgbClr val="000000"/>
                </a:solidFill>
              </a:rPr>
              <a:t>elps </a:t>
            </a:r>
            <a:r>
              <a:rPr lang="en-GB" sz="2100" dirty="0">
                <a:solidFill>
                  <a:srgbClr val="000000"/>
                </a:solidFill>
              </a:rPr>
              <a:t>overcome local challenges</a:t>
            </a:r>
          </a:p>
          <a:p>
            <a:pPr marL="285750" indent="-285750">
              <a:lnSpc>
                <a:spcPct val="130000"/>
              </a:lnSpc>
              <a:spcBef>
                <a:spcPts val="0"/>
              </a:spcBef>
              <a:buFont typeface="Arial" charset="0"/>
              <a:buChar char="•"/>
            </a:pPr>
            <a:r>
              <a:rPr lang="en-GB" sz="2100" dirty="0">
                <a:solidFill>
                  <a:srgbClr val="000000"/>
                </a:solidFill>
              </a:rPr>
              <a:t>a</a:t>
            </a:r>
            <a:r>
              <a:rPr lang="en-GB" sz="2100" dirty="0" smtClean="0">
                <a:solidFill>
                  <a:srgbClr val="000000"/>
                </a:solidFill>
              </a:rPr>
              <a:t>llows </a:t>
            </a:r>
            <a:r>
              <a:rPr lang="en-GB" sz="2100" dirty="0">
                <a:solidFill>
                  <a:srgbClr val="000000"/>
                </a:solidFill>
              </a:rPr>
              <a:t>more efficient outcome-driven commissioning</a:t>
            </a:r>
          </a:p>
          <a:p>
            <a:pPr marL="285750" indent="-285750">
              <a:lnSpc>
                <a:spcPct val="130000"/>
              </a:lnSpc>
              <a:spcBef>
                <a:spcPts val="0"/>
              </a:spcBef>
              <a:buFont typeface="Arial" charset="0"/>
              <a:buChar char="•"/>
            </a:pPr>
            <a:r>
              <a:rPr lang="en-GB" sz="2100" dirty="0">
                <a:solidFill>
                  <a:srgbClr val="000000"/>
                </a:solidFill>
              </a:rPr>
              <a:t>h</a:t>
            </a:r>
            <a:r>
              <a:rPr lang="en-GB" sz="2100" dirty="0" smtClean="0">
                <a:solidFill>
                  <a:srgbClr val="000000"/>
                </a:solidFill>
              </a:rPr>
              <a:t>elps </a:t>
            </a:r>
            <a:r>
              <a:rPr lang="en-GB" sz="2100" dirty="0">
                <a:solidFill>
                  <a:srgbClr val="000000"/>
                </a:solidFill>
              </a:rPr>
              <a:t>manage reduced budgets as pressures on local government increase</a:t>
            </a:r>
          </a:p>
          <a:p>
            <a:pPr marL="285750" indent="-285750">
              <a:lnSpc>
                <a:spcPct val="130000"/>
              </a:lnSpc>
              <a:spcBef>
                <a:spcPts val="0"/>
              </a:spcBef>
              <a:buFont typeface="Arial" charset="0"/>
              <a:buChar char="•"/>
            </a:pPr>
            <a:r>
              <a:rPr lang="en-GB" sz="2100" dirty="0">
                <a:solidFill>
                  <a:srgbClr val="000000"/>
                </a:solidFill>
              </a:rPr>
              <a:t>s</a:t>
            </a:r>
            <a:r>
              <a:rPr lang="en-GB" sz="2100" dirty="0" smtClean="0">
                <a:solidFill>
                  <a:srgbClr val="000000"/>
                </a:solidFill>
              </a:rPr>
              <a:t>upports </a:t>
            </a:r>
            <a:r>
              <a:rPr lang="en-GB" sz="2100" dirty="0">
                <a:solidFill>
                  <a:srgbClr val="000000"/>
                </a:solidFill>
              </a:rPr>
              <a:t>the integration of local services</a:t>
            </a:r>
          </a:p>
          <a:p>
            <a:pPr marL="285750" indent="-285750">
              <a:lnSpc>
                <a:spcPct val="130000"/>
              </a:lnSpc>
              <a:spcBef>
                <a:spcPts val="0"/>
              </a:spcBef>
              <a:buFont typeface="Arial" charset="0"/>
              <a:buChar char="•"/>
            </a:pPr>
            <a:r>
              <a:rPr lang="en-GB" sz="2100" dirty="0">
                <a:solidFill>
                  <a:srgbClr val="000000"/>
                </a:solidFill>
              </a:rPr>
              <a:t>a</a:t>
            </a:r>
            <a:r>
              <a:rPr lang="en-GB" sz="2100" dirty="0" smtClean="0">
                <a:solidFill>
                  <a:srgbClr val="000000"/>
                </a:solidFill>
              </a:rPr>
              <a:t>dds </a:t>
            </a:r>
            <a:r>
              <a:rPr lang="en-GB" sz="2100" dirty="0">
                <a:solidFill>
                  <a:srgbClr val="000000"/>
                </a:solidFill>
              </a:rPr>
              <a:t>value to cross-departmental and cross-sectoral </a:t>
            </a:r>
            <a:r>
              <a:rPr lang="en-GB" sz="2100" dirty="0" smtClean="0">
                <a:solidFill>
                  <a:srgbClr val="000000"/>
                </a:solidFill>
              </a:rPr>
              <a:t>working</a:t>
            </a:r>
            <a:endParaRPr lang="en-US" dirty="0"/>
          </a:p>
        </p:txBody>
      </p:sp>
      <p:sp>
        <p:nvSpPr>
          <p:cNvPr id="7" name="Footer Placeholder 6"/>
          <p:cNvSpPr>
            <a:spLocks noGrp="1"/>
          </p:cNvSpPr>
          <p:nvPr>
            <p:ph type="ftr" sz="quarter" idx="3"/>
          </p:nvPr>
        </p:nvSpPr>
        <p:spPr/>
        <p:txBody>
          <a:bodyPr/>
          <a:lstStyle/>
          <a:p>
            <a:r>
              <a:rPr lang="en-US" dirty="0"/>
              <a:t>Local wellbeing, local growth. Slide set.</a:t>
            </a:r>
          </a:p>
        </p:txBody>
      </p:sp>
      <p:sp>
        <p:nvSpPr>
          <p:cNvPr id="5" name="Slide Number Placeholder 4"/>
          <p:cNvSpPr>
            <a:spLocks noGrp="1"/>
          </p:cNvSpPr>
          <p:nvPr>
            <p:ph type="sldNum" sz="quarter" idx="4294967295"/>
          </p:nvPr>
        </p:nvSpPr>
        <p:spPr>
          <a:xfrm>
            <a:off x="0" y="6308725"/>
            <a:ext cx="9144000" cy="549275"/>
          </a:xfrm>
          <a:prstGeom prst="rect">
            <a:avLst/>
          </a:prstGeom>
        </p:spPr>
        <p:txBody>
          <a:bodyPr anchor="ctr"/>
          <a:lstStyle/>
          <a:p>
            <a:fld id="{E051598E-9D06-4046-8EF2-7702044C4E81}" type="slidenum">
              <a:rPr lang="en-US" smtClean="0">
                <a:solidFill>
                  <a:srgbClr val="FFFFFF"/>
                </a:solidFill>
              </a:rPr>
              <a:pPr/>
              <a:t>8</a:t>
            </a:fld>
            <a:endParaRPr lang="en-US" dirty="0">
              <a:solidFill>
                <a:srgbClr val="FFFFFF"/>
              </a:solidFill>
            </a:endParaRPr>
          </a:p>
        </p:txBody>
      </p:sp>
      <p:sp>
        <p:nvSpPr>
          <p:cNvPr id="6" name="Slide Number Placeholder 4"/>
          <p:cNvSpPr txBox="1">
            <a:spLocks/>
          </p:cNvSpPr>
          <p:nvPr/>
        </p:nvSpPr>
        <p:spPr>
          <a:xfrm>
            <a:off x="152400" y="5453608"/>
            <a:ext cx="9144000" cy="54927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51598E-9D06-4046-8EF2-7702044C4E81}"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565646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71974372"/>
              </p:ext>
            </p:extLst>
          </p:nvPr>
        </p:nvGraphicFramePr>
        <p:xfrm>
          <a:off x="712093" y="1383692"/>
          <a:ext cx="7604323" cy="4421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GB" spc="0" dirty="0" smtClean="0">
                <a:solidFill>
                  <a:srgbClr val="98002E"/>
                </a:solidFill>
              </a:rPr>
              <a:t>How Health in All Policies works</a:t>
            </a:r>
            <a:endParaRPr lang="en-GB" spc="0" dirty="0">
              <a:solidFill>
                <a:srgbClr val="98002E"/>
              </a:solidFill>
            </a:endParaRP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nchor="ctr"/>
          <a:lstStyle/>
          <a:p>
            <a:fld id="{E051598E-9D06-4046-8EF2-7702044C4E81}" type="slidenum">
              <a:rPr lang="en-US" smtClean="0">
                <a:solidFill>
                  <a:srgbClr val="FFFFFF"/>
                </a:solidFill>
              </a:rPr>
              <a:pPr/>
              <a:t>9</a:t>
            </a:fld>
            <a:endParaRPr lang="en-US" dirty="0">
              <a:solidFill>
                <a:srgbClr val="FFFFFF"/>
              </a:solidFill>
            </a:endParaRPr>
          </a:p>
        </p:txBody>
      </p:sp>
      <p:sp>
        <p:nvSpPr>
          <p:cNvPr id="3" name="Footer Placeholder 2"/>
          <p:cNvSpPr>
            <a:spLocks noGrp="1"/>
          </p:cNvSpPr>
          <p:nvPr>
            <p:ph type="ftr" sz="quarter" idx="3"/>
          </p:nvPr>
        </p:nvSpPr>
        <p:spPr/>
        <p:txBody>
          <a:bodyPr/>
          <a:lstStyle/>
          <a:p>
            <a:r>
              <a:rPr lang="en-US" dirty="0"/>
              <a:t>Local wellbeing, local growth. Slide set.</a:t>
            </a:r>
          </a:p>
        </p:txBody>
      </p:sp>
    </p:spTree>
    <p:extLst>
      <p:ext uri="{BB962C8B-B14F-4D97-AF65-F5344CB8AC3E}">
        <p14:creationId xmlns:p14="http://schemas.microsoft.com/office/powerpoint/2010/main" val="2679729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10439</TotalTime>
  <Words>1475</Words>
  <Application>Microsoft Office PowerPoint</Application>
  <PresentationFormat>On-screen Show (4:3)</PresentationFormat>
  <Paragraphs>178</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Local wellbeing, local growth</vt:lpstr>
      <vt:lpstr>About this resource </vt:lpstr>
      <vt:lpstr> </vt:lpstr>
      <vt:lpstr>Contents</vt:lpstr>
      <vt:lpstr>Introducing the Health in All Policies approach</vt:lpstr>
      <vt:lpstr>The WHO definition</vt:lpstr>
      <vt:lpstr>Social determinants of health</vt:lpstr>
      <vt:lpstr>A ‘win-win’ approach</vt:lpstr>
      <vt:lpstr>How Health in All Policies works</vt:lpstr>
      <vt:lpstr>Health in All Policies in action</vt:lpstr>
      <vt:lpstr>PowerPoint Presentation</vt:lpstr>
      <vt:lpstr>PowerPoint Presentation</vt:lpstr>
      <vt:lpstr>PowerPoint Presentation</vt:lpstr>
      <vt:lpstr>PowerPoint Presentation</vt:lpstr>
      <vt:lpstr>PowerPoint Presentation</vt:lpstr>
      <vt:lpstr>PowerPoint Presentation</vt:lpstr>
      <vt:lpstr>Questions to consider</vt:lpstr>
      <vt:lpstr>Summary</vt:lpstr>
      <vt:lpstr>About Public Health England</vt:lpstr>
    </vt:vector>
  </TitlesOfParts>
  <Company>Public Health England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wellbing, local growth</dc:title>
  <dc:creator>Public Health England</dc:creator>
  <cp:lastModifiedBy>Nick Buglione</cp:lastModifiedBy>
  <cp:revision>536</cp:revision>
  <cp:lastPrinted>2015-11-17T13:07:05Z</cp:lastPrinted>
  <dcterms:created xsi:type="dcterms:W3CDTF">2012-10-10T09:02:29Z</dcterms:created>
  <dcterms:modified xsi:type="dcterms:W3CDTF">2016-10-17T11:35:48Z</dcterms:modified>
</cp:coreProperties>
</file>