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5"/>
  </p:sldMasterIdLst>
  <p:notesMasterIdLst>
    <p:notesMasterId r:id="rId18"/>
  </p:notesMasterIdLst>
  <p:handoutMasterIdLst>
    <p:handoutMasterId r:id="rId19"/>
  </p:handoutMasterIdLst>
  <p:sldIdLst>
    <p:sldId id="291" r:id="rId6"/>
    <p:sldId id="293" r:id="rId7"/>
    <p:sldId id="295" r:id="rId8"/>
    <p:sldId id="305" r:id="rId9"/>
    <p:sldId id="308" r:id="rId10"/>
    <p:sldId id="311" r:id="rId11"/>
    <p:sldId id="297" r:id="rId12"/>
    <p:sldId id="310" r:id="rId13"/>
    <p:sldId id="309" r:id="rId14"/>
    <p:sldId id="294" r:id="rId15"/>
    <p:sldId id="307" r:id="rId16"/>
    <p:sldId id="302" r:id="rId17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C54502-D187-416A-B576-882DE8BD6B37}">
          <p14:sldIdLst>
            <p14:sldId id="291"/>
            <p14:sldId id="293"/>
            <p14:sldId id="295"/>
            <p14:sldId id="305"/>
            <p14:sldId id="308"/>
            <p14:sldId id="311"/>
            <p14:sldId id="297"/>
            <p14:sldId id="310"/>
            <p14:sldId id="309"/>
            <p14:sldId id="294"/>
            <p14:sldId id="307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hid Mortuza" initials="N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33CC33"/>
    <a:srgbClr val="CCFFCC"/>
    <a:srgbClr val="3399FF"/>
    <a:srgbClr val="CCECFF"/>
    <a:srgbClr val="A0558F"/>
    <a:srgbClr val="CC99FF"/>
    <a:srgbClr val="CC66FF"/>
    <a:srgbClr val="0080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361" autoAdjust="0"/>
  </p:normalViewPr>
  <p:slideViewPr>
    <p:cSldViewPr>
      <p:cViewPr varScale="1">
        <p:scale>
          <a:sx n="98" d="100"/>
          <a:sy n="98" d="100"/>
        </p:scale>
        <p:origin x="153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19A11-AAEC-482E-9EF7-CCE9819076BD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B927E1-197A-4D8B-8772-73D488D1AB18}">
      <dgm:prSet phldrT="[Text]"/>
      <dgm:spPr>
        <a:solidFill>
          <a:srgbClr val="3399FF"/>
        </a:solidFill>
      </dgm:spPr>
      <dgm:t>
        <a:bodyPr/>
        <a:lstStyle/>
        <a:p>
          <a:r>
            <a:rPr lang="en-US" dirty="0" smtClean="0"/>
            <a:t>(DfE)</a:t>
          </a:r>
          <a:br>
            <a:rPr lang="en-US" dirty="0" smtClean="0"/>
          </a:br>
          <a:r>
            <a:rPr lang="en-US" dirty="0" smtClean="0"/>
            <a:t>S</a:t>
          </a:r>
          <a:r>
            <a:rPr lang="en-US" b="1" dirty="0" smtClean="0"/>
            <a:t>ubject content</a:t>
          </a:r>
          <a:endParaRPr lang="en-US" b="1" dirty="0"/>
        </a:p>
      </dgm:t>
    </dgm:pt>
    <dgm:pt modelId="{3855A8CF-AEC1-4C2A-BC72-351D9A0E6199}" type="parTrans" cxnId="{C51ABD4E-1583-4EC8-A861-A42DD6FA8164}">
      <dgm:prSet/>
      <dgm:spPr/>
      <dgm:t>
        <a:bodyPr/>
        <a:lstStyle/>
        <a:p>
          <a:endParaRPr lang="en-US"/>
        </a:p>
      </dgm:t>
    </dgm:pt>
    <dgm:pt modelId="{82BB1655-4CF1-474F-9185-48D85F5236A6}" type="sibTrans" cxnId="{C51ABD4E-1583-4EC8-A861-A42DD6FA8164}">
      <dgm:prSet/>
      <dgm:spPr/>
      <dgm:t>
        <a:bodyPr/>
        <a:lstStyle/>
        <a:p>
          <a:endParaRPr lang="en-US"/>
        </a:p>
      </dgm:t>
    </dgm:pt>
    <dgm:pt modelId="{96A0EB35-4FAF-4B93-85FF-279E718D6D83}">
      <dgm:prSet phldrT="[Text]"/>
      <dgm:spPr>
        <a:solidFill>
          <a:srgbClr val="CCECFF">
            <a:alpha val="89804"/>
          </a:srgbClr>
        </a:solidFill>
      </dgm:spPr>
      <dgm:t>
        <a:bodyPr/>
        <a:lstStyle/>
        <a:p>
          <a:r>
            <a:rPr lang="en-US" dirty="0" smtClean="0"/>
            <a:t>Overall qualification policy and purpose</a:t>
          </a:r>
          <a:endParaRPr lang="en-US" dirty="0"/>
        </a:p>
      </dgm:t>
    </dgm:pt>
    <dgm:pt modelId="{6D148B03-B554-47B9-9C4F-B52CA5AD33A2}" type="parTrans" cxnId="{29973113-8287-48B7-BF24-631215413B5A}">
      <dgm:prSet/>
      <dgm:spPr/>
      <dgm:t>
        <a:bodyPr/>
        <a:lstStyle/>
        <a:p>
          <a:endParaRPr lang="en-US"/>
        </a:p>
      </dgm:t>
    </dgm:pt>
    <dgm:pt modelId="{E7651B71-0BC5-4417-8432-28D858B137A8}" type="sibTrans" cxnId="{29973113-8287-48B7-BF24-631215413B5A}">
      <dgm:prSet/>
      <dgm:spPr/>
      <dgm:t>
        <a:bodyPr/>
        <a:lstStyle/>
        <a:p>
          <a:endParaRPr lang="en-US"/>
        </a:p>
      </dgm:t>
    </dgm:pt>
    <dgm:pt modelId="{CBD23A79-AB71-496F-AE66-1DD86CF16A59}">
      <dgm:prSet phldrT="[Text]"/>
      <dgm:spPr>
        <a:solidFill>
          <a:srgbClr val="33CC33"/>
        </a:solidFill>
      </dgm:spPr>
      <dgm:t>
        <a:bodyPr/>
        <a:lstStyle/>
        <a:p>
          <a:r>
            <a:rPr lang="en-US" dirty="0" smtClean="0"/>
            <a:t>(Ofqual) </a:t>
          </a:r>
          <a:br>
            <a:rPr lang="en-US" dirty="0" smtClean="0"/>
          </a:br>
          <a:r>
            <a:rPr lang="en-US" b="1" dirty="0" smtClean="0"/>
            <a:t>Assessment policy</a:t>
          </a:r>
          <a:endParaRPr lang="en-US" b="1" dirty="0"/>
        </a:p>
      </dgm:t>
    </dgm:pt>
    <dgm:pt modelId="{94B50791-5E13-42DE-ACE8-FF7D25A38840}" type="parTrans" cxnId="{762CF94B-9A4E-4BA7-BF68-7B1D8701F269}">
      <dgm:prSet/>
      <dgm:spPr/>
      <dgm:t>
        <a:bodyPr/>
        <a:lstStyle/>
        <a:p>
          <a:endParaRPr lang="en-US"/>
        </a:p>
      </dgm:t>
    </dgm:pt>
    <dgm:pt modelId="{C23C6667-67E2-460A-9FDB-FFC596C769D4}" type="sibTrans" cxnId="{762CF94B-9A4E-4BA7-BF68-7B1D8701F269}">
      <dgm:prSet/>
      <dgm:spPr/>
      <dgm:t>
        <a:bodyPr/>
        <a:lstStyle/>
        <a:p>
          <a:endParaRPr lang="en-US"/>
        </a:p>
      </dgm:t>
    </dgm:pt>
    <dgm:pt modelId="{AFA2C423-B195-4298-92D0-35E70B449201}">
      <dgm:prSet phldrT="[Text]"/>
      <dgm:spPr>
        <a:solidFill>
          <a:srgbClr val="CCFFCC">
            <a:alpha val="89804"/>
          </a:srgbClr>
        </a:solidFill>
      </dgm:spPr>
      <dgm:t>
        <a:bodyPr/>
        <a:lstStyle/>
        <a:p>
          <a:endParaRPr lang="en-US" dirty="0"/>
        </a:p>
      </dgm:t>
    </dgm:pt>
    <dgm:pt modelId="{DF3E3277-9570-4F66-A706-BA36D0DDD58A}" type="parTrans" cxnId="{FD5D8AA4-D7CD-4DF4-BF9C-1EF6CFEB8580}">
      <dgm:prSet/>
      <dgm:spPr/>
      <dgm:t>
        <a:bodyPr/>
        <a:lstStyle/>
        <a:p>
          <a:endParaRPr lang="en-US"/>
        </a:p>
      </dgm:t>
    </dgm:pt>
    <dgm:pt modelId="{B1BB46BD-5663-4518-A1A6-FEF3E6D0C2AA}" type="sibTrans" cxnId="{FD5D8AA4-D7CD-4DF4-BF9C-1EF6CFEB8580}">
      <dgm:prSet/>
      <dgm:spPr/>
      <dgm:t>
        <a:bodyPr/>
        <a:lstStyle/>
        <a:p>
          <a:endParaRPr lang="en-US"/>
        </a:p>
      </dgm:t>
    </dgm:pt>
    <dgm:pt modelId="{1EA0DB4D-31AB-4A68-A9C0-FA5356967A7D}">
      <dgm:prSet phldrT="[Text]"/>
      <dgm:spPr>
        <a:solidFill>
          <a:srgbClr val="CCFFCC">
            <a:alpha val="89804"/>
          </a:srgbClr>
        </a:solidFill>
      </dgm:spPr>
      <dgm:t>
        <a:bodyPr/>
        <a:lstStyle/>
        <a:p>
          <a:r>
            <a:rPr lang="en-US" dirty="0" smtClean="0"/>
            <a:t>Approach to regulating assessment and standards</a:t>
          </a:r>
          <a:endParaRPr lang="en-US" dirty="0"/>
        </a:p>
      </dgm:t>
    </dgm:pt>
    <dgm:pt modelId="{0AC25BC2-BA3E-43C5-89A7-3A8CA7537AF4}" type="parTrans" cxnId="{DDA3DC8A-1CF2-4DCE-A967-BADCDCCEEF1A}">
      <dgm:prSet/>
      <dgm:spPr/>
      <dgm:t>
        <a:bodyPr/>
        <a:lstStyle/>
        <a:p>
          <a:endParaRPr lang="en-US"/>
        </a:p>
      </dgm:t>
    </dgm:pt>
    <dgm:pt modelId="{DFC4BC94-1F91-4771-BADA-66714EE7F85E}" type="sibTrans" cxnId="{DDA3DC8A-1CF2-4DCE-A967-BADCDCCEEF1A}">
      <dgm:prSet/>
      <dgm:spPr/>
      <dgm:t>
        <a:bodyPr/>
        <a:lstStyle/>
        <a:p>
          <a:endParaRPr lang="en-US"/>
        </a:p>
      </dgm:t>
    </dgm:pt>
    <dgm:pt modelId="{B08C396C-853D-450A-9E3B-87B473AA82F0}">
      <dgm:prSet phldrT="[Text]"/>
      <dgm:spPr>
        <a:solidFill>
          <a:srgbClr val="CCFFCC">
            <a:alpha val="89804"/>
          </a:srgbClr>
        </a:solidFill>
      </dgm:spPr>
      <dgm:t>
        <a:bodyPr/>
        <a:lstStyle/>
        <a:p>
          <a:r>
            <a:rPr lang="en-US" dirty="0" smtClean="0"/>
            <a:t>Formal consultation on assessment policy</a:t>
          </a:r>
          <a:endParaRPr lang="en-US" dirty="0"/>
        </a:p>
      </dgm:t>
    </dgm:pt>
    <dgm:pt modelId="{0D07665D-3310-450F-B133-DF01CC6D3954}" type="parTrans" cxnId="{B9153637-33E4-4AC4-9E76-96197EB2725D}">
      <dgm:prSet/>
      <dgm:spPr/>
      <dgm:t>
        <a:bodyPr/>
        <a:lstStyle/>
        <a:p>
          <a:endParaRPr lang="en-US"/>
        </a:p>
      </dgm:t>
    </dgm:pt>
    <dgm:pt modelId="{0A6C1A13-0FDE-44B3-8CC7-4081B978CB2F}" type="sibTrans" cxnId="{B9153637-33E4-4AC4-9E76-96197EB2725D}">
      <dgm:prSet/>
      <dgm:spPr/>
      <dgm:t>
        <a:bodyPr/>
        <a:lstStyle/>
        <a:p>
          <a:endParaRPr lang="en-US"/>
        </a:p>
      </dgm:t>
    </dgm:pt>
    <dgm:pt modelId="{392AA1F3-DD86-4255-AE1B-73B2A3F43E7C}">
      <dgm:prSet phldrT="[Text]"/>
      <dgm:spPr>
        <a:solidFill>
          <a:srgbClr val="CCECFF">
            <a:alpha val="89804"/>
          </a:srgbClr>
        </a:solidFill>
      </dgm:spPr>
      <dgm:t>
        <a:bodyPr/>
        <a:lstStyle/>
        <a:p>
          <a:r>
            <a:rPr lang="en-US" dirty="0" smtClean="0"/>
            <a:t>Formal consultation on subject content</a:t>
          </a:r>
          <a:endParaRPr lang="en-US" dirty="0"/>
        </a:p>
      </dgm:t>
    </dgm:pt>
    <dgm:pt modelId="{1856EE61-69B7-434E-9288-CE458E43F6F2}" type="parTrans" cxnId="{BB8CD62E-CB68-4488-8E6F-BF02A4D7B068}">
      <dgm:prSet/>
      <dgm:spPr/>
      <dgm:t>
        <a:bodyPr/>
        <a:lstStyle/>
        <a:p>
          <a:endParaRPr lang="en-US"/>
        </a:p>
      </dgm:t>
    </dgm:pt>
    <dgm:pt modelId="{59001D6F-CC9D-4248-8A21-5A10CC708ADB}" type="sibTrans" cxnId="{BB8CD62E-CB68-4488-8E6F-BF02A4D7B068}">
      <dgm:prSet/>
      <dgm:spPr/>
      <dgm:t>
        <a:bodyPr/>
        <a:lstStyle/>
        <a:p>
          <a:endParaRPr lang="en-US"/>
        </a:p>
      </dgm:t>
    </dgm:pt>
    <dgm:pt modelId="{B3B7199F-CF8B-4C59-AEC1-BAE6F0E01816}">
      <dgm:prSet phldrT="[Text]"/>
      <dgm:spPr>
        <a:solidFill>
          <a:srgbClr val="CCECFF">
            <a:alpha val="89804"/>
          </a:srgbClr>
        </a:solidFill>
      </dgm:spPr>
      <dgm:t>
        <a:bodyPr/>
        <a:lstStyle/>
        <a:p>
          <a:endParaRPr lang="en-US" dirty="0"/>
        </a:p>
      </dgm:t>
    </dgm:pt>
    <dgm:pt modelId="{75258AFB-5B53-46BA-B6EC-2F113CEFB49D}" type="parTrans" cxnId="{DDBC5A21-5F92-4EE0-BDBE-0D03FA9F2B76}">
      <dgm:prSet/>
      <dgm:spPr/>
      <dgm:t>
        <a:bodyPr/>
        <a:lstStyle/>
        <a:p>
          <a:endParaRPr lang="en-US"/>
        </a:p>
      </dgm:t>
    </dgm:pt>
    <dgm:pt modelId="{F6983B10-7D4D-4169-9DA9-AF191518B566}" type="sibTrans" cxnId="{DDBC5A21-5F92-4EE0-BDBE-0D03FA9F2B76}">
      <dgm:prSet/>
      <dgm:spPr/>
      <dgm:t>
        <a:bodyPr/>
        <a:lstStyle/>
        <a:p>
          <a:endParaRPr lang="en-US"/>
        </a:p>
      </dgm:t>
    </dgm:pt>
    <dgm:pt modelId="{FCB6C0E3-C2CD-4CB6-84EE-8E1CFDC038FE}">
      <dgm:prSet phldrT="[Text]"/>
      <dgm:spPr>
        <a:solidFill>
          <a:srgbClr val="CCFFCC">
            <a:alpha val="89804"/>
          </a:srgbClr>
        </a:solidFill>
      </dgm:spPr>
      <dgm:t>
        <a:bodyPr/>
        <a:lstStyle/>
        <a:p>
          <a:endParaRPr lang="en-US" dirty="0"/>
        </a:p>
      </dgm:t>
    </dgm:pt>
    <dgm:pt modelId="{86EFEAD3-784B-4C1C-9602-0F583D8994E5}" type="parTrans" cxnId="{8602CA1A-9CD8-4891-8871-14078845412D}">
      <dgm:prSet/>
      <dgm:spPr/>
      <dgm:t>
        <a:bodyPr/>
        <a:lstStyle/>
        <a:p>
          <a:endParaRPr lang="en-US"/>
        </a:p>
      </dgm:t>
    </dgm:pt>
    <dgm:pt modelId="{1B73DEDA-CBD5-4A99-A63C-2FEA98544B56}" type="sibTrans" cxnId="{8602CA1A-9CD8-4891-8871-14078845412D}">
      <dgm:prSet/>
      <dgm:spPr/>
      <dgm:t>
        <a:bodyPr/>
        <a:lstStyle/>
        <a:p>
          <a:endParaRPr lang="en-US"/>
        </a:p>
      </dgm:t>
    </dgm:pt>
    <dgm:pt modelId="{8995E9DD-FA0F-4C7D-9DDF-F0A8ACC44DDB}" type="pres">
      <dgm:prSet presAssocID="{08E19A11-AAEC-482E-9EF7-CCE9819076B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F932031-2D4A-40C6-A731-AA660F817A9D}" type="pres">
      <dgm:prSet presAssocID="{45B927E1-197A-4D8B-8772-73D488D1AB18}" presName="linNode" presStyleCnt="0"/>
      <dgm:spPr/>
    </dgm:pt>
    <dgm:pt modelId="{0B8D8004-B0C6-4185-8B25-EEE90518262B}" type="pres">
      <dgm:prSet presAssocID="{45B927E1-197A-4D8B-8772-73D488D1AB1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45970-C027-4D61-8846-81B1081A51D0}" type="pres">
      <dgm:prSet presAssocID="{45B927E1-197A-4D8B-8772-73D488D1AB1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87E78-169E-4FC6-BABE-69E2706474BE}" type="pres">
      <dgm:prSet presAssocID="{82BB1655-4CF1-474F-9185-48D85F5236A6}" presName="spacing" presStyleCnt="0"/>
      <dgm:spPr/>
    </dgm:pt>
    <dgm:pt modelId="{119D1F43-C331-4916-B5D7-DBF4781B066C}" type="pres">
      <dgm:prSet presAssocID="{CBD23A79-AB71-496F-AE66-1DD86CF16A59}" presName="linNode" presStyleCnt="0"/>
      <dgm:spPr/>
    </dgm:pt>
    <dgm:pt modelId="{EC6C647B-B966-410A-9415-14CA5C315AD4}" type="pres">
      <dgm:prSet presAssocID="{CBD23A79-AB71-496F-AE66-1DD86CF16A5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9145C-BC18-4614-AADC-524E39C5D682}" type="pres">
      <dgm:prSet presAssocID="{CBD23A79-AB71-496F-AE66-1DD86CF16A5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A3DC8A-1CF2-4DCE-A967-BADCDCCEEF1A}" srcId="{CBD23A79-AB71-496F-AE66-1DD86CF16A59}" destId="{1EA0DB4D-31AB-4A68-A9C0-FA5356967A7D}" srcOrd="1" destOrd="0" parTransId="{0AC25BC2-BA3E-43C5-89A7-3A8CA7537AF4}" sibTransId="{DFC4BC94-1F91-4771-BADA-66714EE7F85E}"/>
    <dgm:cxn modelId="{1C2EEFDB-F7E7-404D-B363-8B59F58BA24C}" type="presOf" srcId="{CBD23A79-AB71-496F-AE66-1DD86CF16A59}" destId="{EC6C647B-B966-410A-9415-14CA5C315AD4}" srcOrd="0" destOrd="0" presId="urn:microsoft.com/office/officeart/2005/8/layout/vList6"/>
    <dgm:cxn modelId="{A69C2A3C-C5AA-4CE0-8BB3-3223017FE5E6}" type="presOf" srcId="{AFA2C423-B195-4298-92D0-35E70B449201}" destId="{3259145C-BC18-4614-AADC-524E39C5D682}" srcOrd="0" destOrd="0" presId="urn:microsoft.com/office/officeart/2005/8/layout/vList6"/>
    <dgm:cxn modelId="{B9153637-33E4-4AC4-9E76-96197EB2725D}" srcId="{CBD23A79-AB71-496F-AE66-1DD86CF16A59}" destId="{B08C396C-853D-450A-9E3B-87B473AA82F0}" srcOrd="2" destOrd="0" parTransId="{0D07665D-3310-450F-B133-DF01CC6D3954}" sibTransId="{0A6C1A13-0FDE-44B3-8CC7-4081B978CB2F}"/>
    <dgm:cxn modelId="{762CF94B-9A4E-4BA7-BF68-7B1D8701F269}" srcId="{08E19A11-AAEC-482E-9EF7-CCE9819076BD}" destId="{CBD23A79-AB71-496F-AE66-1DD86CF16A59}" srcOrd="1" destOrd="0" parTransId="{94B50791-5E13-42DE-ACE8-FF7D25A38840}" sibTransId="{C23C6667-67E2-460A-9FDB-FFC596C769D4}"/>
    <dgm:cxn modelId="{BB8CD62E-CB68-4488-8E6F-BF02A4D7B068}" srcId="{45B927E1-197A-4D8B-8772-73D488D1AB18}" destId="{392AA1F3-DD86-4255-AE1B-73B2A3F43E7C}" srcOrd="2" destOrd="0" parTransId="{1856EE61-69B7-434E-9288-CE458E43F6F2}" sibTransId="{59001D6F-CC9D-4248-8A21-5A10CC708ADB}"/>
    <dgm:cxn modelId="{8602CA1A-9CD8-4891-8871-14078845412D}" srcId="{CBD23A79-AB71-496F-AE66-1DD86CF16A59}" destId="{FCB6C0E3-C2CD-4CB6-84EE-8E1CFDC038FE}" srcOrd="3" destOrd="0" parTransId="{86EFEAD3-784B-4C1C-9602-0F583D8994E5}" sibTransId="{1B73DEDA-CBD5-4A99-A63C-2FEA98544B56}"/>
    <dgm:cxn modelId="{B1D5A15E-4C97-413A-80B3-11BB9F4654F1}" type="presOf" srcId="{B3B7199F-CF8B-4C59-AEC1-BAE6F0E01816}" destId="{30345970-C027-4D61-8846-81B1081A51D0}" srcOrd="0" destOrd="0" presId="urn:microsoft.com/office/officeart/2005/8/layout/vList6"/>
    <dgm:cxn modelId="{29973113-8287-48B7-BF24-631215413B5A}" srcId="{45B927E1-197A-4D8B-8772-73D488D1AB18}" destId="{96A0EB35-4FAF-4B93-85FF-279E718D6D83}" srcOrd="1" destOrd="0" parTransId="{6D148B03-B554-47B9-9C4F-B52CA5AD33A2}" sibTransId="{E7651B71-0BC5-4417-8432-28D858B137A8}"/>
    <dgm:cxn modelId="{84E6C803-1B3C-456B-B1B5-A2385E82C3C7}" type="presOf" srcId="{1EA0DB4D-31AB-4A68-A9C0-FA5356967A7D}" destId="{3259145C-BC18-4614-AADC-524E39C5D682}" srcOrd="0" destOrd="1" presId="urn:microsoft.com/office/officeart/2005/8/layout/vList6"/>
    <dgm:cxn modelId="{F60B382F-1299-4BAF-AF32-C1557C7FCF3C}" type="presOf" srcId="{96A0EB35-4FAF-4B93-85FF-279E718D6D83}" destId="{30345970-C027-4D61-8846-81B1081A51D0}" srcOrd="0" destOrd="1" presId="urn:microsoft.com/office/officeart/2005/8/layout/vList6"/>
    <dgm:cxn modelId="{619AFEE4-947A-44F2-B77C-D5B1B1F7D463}" type="presOf" srcId="{45B927E1-197A-4D8B-8772-73D488D1AB18}" destId="{0B8D8004-B0C6-4185-8B25-EEE90518262B}" srcOrd="0" destOrd="0" presId="urn:microsoft.com/office/officeart/2005/8/layout/vList6"/>
    <dgm:cxn modelId="{0A8D06A4-5BBB-4613-B959-BA0A3F782B19}" type="presOf" srcId="{B08C396C-853D-450A-9E3B-87B473AA82F0}" destId="{3259145C-BC18-4614-AADC-524E39C5D682}" srcOrd="0" destOrd="2" presId="urn:microsoft.com/office/officeart/2005/8/layout/vList6"/>
    <dgm:cxn modelId="{B35B602F-ABFF-4ED5-A782-F9216234E9A7}" type="presOf" srcId="{392AA1F3-DD86-4255-AE1B-73B2A3F43E7C}" destId="{30345970-C027-4D61-8846-81B1081A51D0}" srcOrd="0" destOrd="2" presId="urn:microsoft.com/office/officeart/2005/8/layout/vList6"/>
    <dgm:cxn modelId="{C51ABD4E-1583-4EC8-A861-A42DD6FA8164}" srcId="{08E19A11-AAEC-482E-9EF7-CCE9819076BD}" destId="{45B927E1-197A-4D8B-8772-73D488D1AB18}" srcOrd="0" destOrd="0" parTransId="{3855A8CF-AEC1-4C2A-BC72-351D9A0E6199}" sibTransId="{82BB1655-4CF1-474F-9185-48D85F5236A6}"/>
    <dgm:cxn modelId="{88D480E6-0F97-40CD-B836-A1CE003287C4}" type="presOf" srcId="{08E19A11-AAEC-482E-9EF7-CCE9819076BD}" destId="{8995E9DD-FA0F-4C7D-9DDF-F0A8ACC44DDB}" srcOrd="0" destOrd="0" presId="urn:microsoft.com/office/officeart/2005/8/layout/vList6"/>
    <dgm:cxn modelId="{DDBC5A21-5F92-4EE0-BDBE-0D03FA9F2B76}" srcId="{45B927E1-197A-4D8B-8772-73D488D1AB18}" destId="{B3B7199F-CF8B-4C59-AEC1-BAE6F0E01816}" srcOrd="0" destOrd="0" parTransId="{75258AFB-5B53-46BA-B6EC-2F113CEFB49D}" sibTransId="{F6983B10-7D4D-4169-9DA9-AF191518B566}"/>
    <dgm:cxn modelId="{E63F8228-C7FB-4045-8AE7-F44C82B95671}" type="presOf" srcId="{FCB6C0E3-C2CD-4CB6-84EE-8E1CFDC038FE}" destId="{3259145C-BC18-4614-AADC-524E39C5D682}" srcOrd="0" destOrd="3" presId="urn:microsoft.com/office/officeart/2005/8/layout/vList6"/>
    <dgm:cxn modelId="{FD5D8AA4-D7CD-4DF4-BF9C-1EF6CFEB8580}" srcId="{CBD23A79-AB71-496F-AE66-1DD86CF16A59}" destId="{AFA2C423-B195-4298-92D0-35E70B449201}" srcOrd="0" destOrd="0" parTransId="{DF3E3277-9570-4F66-A706-BA36D0DDD58A}" sibTransId="{B1BB46BD-5663-4518-A1A6-FEF3E6D0C2AA}"/>
    <dgm:cxn modelId="{C0DF055C-332D-4D21-988E-8A8EFB2160B3}" type="presParOf" srcId="{8995E9DD-FA0F-4C7D-9DDF-F0A8ACC44DDB}" destId="{0F932031-2D4A-40C6-A731-AA660F817A9D}" srcOrd="0" destOrd="0" presId="urn:microsoft.com/office/officeart/2005/8/layout/vList6"/>
    <dgm:cxn modelId="{A3E8D208-82D8-4716-BC27-ADEEBABA8BAB}" type="presParOf" srcId="{0F932031-2D4A-40C6-A731-AA660F817A9D}" destId="{0B8D8004-B0C6-4185-8B25-EEE90518262B}" srcOrd="0" destOrd="0" presId="urn:microsoft.com/office/officeart/2005/8/layout/vList6"/>
    <dgm:cxn modelId="{D2280097-BF83-488A-A5A1-45078A540BBB}" type="presParOf" srcId="{0F932031-2D4A-40C6-A731-AA660F817A9D}" destId="{30345970-C027-4D61-8846-81B1081A51D0}" srcOrd="1" destOrd="0" presId="urn:microsoft.com/office/officeart/2005/8/layout/vList6"/>
    <dgm:cxn modelId="{9434712D-5F3D-4C6B-8F12-BEE31FC803E5}" type="presParOf" srcId="{8995E9DD-FA0F-4C7D-9DDF-F0A8ACC44DDB}" destId="{EE387E78-169E-4FC6-BABE-69E2706474BE}" srcOrd="1" destOrd="0" presId="urn:microsoft.com/office/officeart/2005/8/layout/vList6"/>
    <dgm:cxn modelId="{73F44A05-30AD-48A1-9BE5-76AC3A5C0922}" type="presParOf" srcId="{8995E9DD-FA0F-4C7D-9DDF-F0A8ACC44DDB}" destId="{119D1F43-C331-4916-B5D7-DBF4781B066C}" srcOrd="2" destOrd="0" presId="urn:microsoft.com/office/officeart/2005/8/layout/vList6"/>
    <dgm:cxn modelId="{284BE8A1-62D9-4CF4-83A4-E57A9D332665}" type="presParOf" srcId="{119D1F43-C331-4916-B5D7-DBF4781B066C}" destId="{EC6C647B-B966-410A-9415-14CA5C315AD4}" srcOrd="0" destOrd="0" presId="urn:microsoft.com/office/officeart/2005/8/layout/vList6"/>
    <dgm:cxn modelId="{54813E40-390E-441F-ACE3-BA2CBF9BBA7B}" type="presParOf" srcId="{119D1F43-C331-4916-B5D7-DBF4781B066C}" destId="{3259145C-BC18-4614-AADC-524E39C5D68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45970-C027-4D61-8846-81B1081A51D0}">
      <dsp:nvSpPr>
        <dsp:cNvPr id="0" name=""/>
        <dsp:cNvSpPr/>
      </dsp:nvSpPr>
      <dsp:spPr>
        <a:xfrm>
          <a:off x="2234029" y="472"/>
          <a:ext cx="3351044" cy="1844481"/>
        </a:xfrm>
        <a:prstGeom prst="rightArrow">
          <a:avLst>
            <a:gd name="adj1" fmla="val 75000"/>
            <a:gd name="adj2" fmla="val 50000"/>
          </a:avLst>
        </a:prstGeom>
        <a:solidFill>
          <a:srgbClr val="CCECFF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Overall qualification policy and purpose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Formal consultation on subject content</a:t>
          </a:r>
          <a:endParaRPr lang="en-US" sz="1500" kern="1200" dirty="0"/>
        </a:p>
      </dsp:txBody>
      <dsp:txXfrm>
        <a:off x="2234029" y="231032"/>
        <a:ext cx="2659364" cy="1383361"/>
      </dsp:txXfrm>
    </dsp:sp>
    <dsp:sp modelId="{0B8D8004-B0C6-4185-8B25-EEE90518262B}">
      <dsp:nvSpPr>
        <dsp:cNvPr id="0" name=""/>
        <dsp:cNvSpPr/>
      </dsp:nvSpPr>
      <dsp:spPr>
        <a:xfrm>
          <a:off x="0" y="472"/>
          <a:ext cx="2234029" cy="1844481"/>
        </a:xfrm>
        <a:prstGeom prst="roundRect">
          <a:avLst/>
        </a:prstGeom>
        <a:solidFill>
          <a:srgbClr val="33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(DfE)</a:t>
          </a:r>
          <a:br>
            <a:rPr lang="en-US" sz="2400" kern="1200" dirty="0" smtClean="0"/>
          </a:br>
          <a:r>
            <a:rPr lang="en-US" sz="2400" kern="1200" dirty="0" smtClean="0"/>
            <a:t>S</a:t>
          </a:r>
          <a:r>
            <a:rPr lang="en-US" sz="2400" b="1" kern="1200" dirty="0" smtClean="0"/>
            <a:t>ubject content</a:t>
          </a:r>
          <a:endParaRPr lang="en-US" sz="2400" b="1" kern="1200" dirty="0"/>
        </a:p>
      </dsp:txBody>
      <dsp:txXfrm>
        <a:off x="90040" y="90512"/>
        <a:ext cx="2053949" cy="1664401"/>
      </dsp:txXfrm>
    </dsp:sp>
    <dsp:sp modelId="{3259145C-BC18-4614-AADC-524E39C5D682}">
      <dsp:nvSpPr>
        <dsp:cNvPr id="0" name=""/>
        <dsp:cNvSpPr/>
      </dsp:nvSpPr>
      <dsp:spPr>
        <a:xfrm>
          <a:off x="2234029" y="2029402"/>
          <a:ext cx="3351044" cy="1844481"/>
        </a:xfrm>
        <a:prstGeom prst="rightArrow">
          <a:avLst>
            <a:gd name="adj1" fmla="val 75000"/>
            <a:gd name="adj2" fmla="val 50000"/>
          </a:avLst>
        </a:prstGeom>
        <a:solidFill>
          <a:srgbClr val="CCFFCC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Approach to regulating assessment and standards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Formal consultation on assessment policy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2234029" y="2259962"/>
        <a:ext cx="2659364" cy="1383361"/>
      </dsp:txXfrm>
    </dsp:sp>
    <dsp:sp modelId="{EC6C647B-B966-410A-9415-14CA5C315AD4}">
      <dsp:nvSpPr>
        <dsp:cNvPr id="0" name=""/>
        <dsp:cNvSpPr/>
      </dsp:nvSpPr>
      <dsp:spPr>
        <a:xfrm>
          <a:off x="0" y="2029402"/>
          <a:ext cx="2234029" cy="1844481"/>
        </a:xfrm>
        <a:prstGeom prst="roundRect">
          <a:avLst/>
        </a:prstGeom>
        <a:solidFill>
          <a:srgbClr val="33CC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(Ofqual) </a:t>
          </a:r>
          <a:br>
            <a:rPr lang="en-US" sz="2400" kern="1200" dirty="0" smtClean="0"/>
          </a:br>
          <a:r>
            <a:rPr lang="en-US" sz="2400" b="1" kern="1200" dirty="0" smtClean="0"/>
            <a:t>Assessment policy</a:t>
          </a:r>
          <a:endParaRPr lang="en-US" sz="2400" b="1" kern="1200" dirty="0"/>
        </a:p>
      </dsp:txBody>
      <dsp:txXfrm>
        <a:off x="90040" y="2119442"/>
        <a:ext cx="2053949" cy="1664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CCDA-8D15-48C0-B5F3-626A93EA51DD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B8FE0-82A3-4413-8BF5-2C64B7633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7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30C55-053B-4B45-A537-EB90960D3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85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16087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baseline="0" dirty="0" smtClean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0257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38981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7644" marR="0" lvl="1" indent="-171176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81009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6597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371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0941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baseline="0" dirty="0" smtClean="0"/>
          </a:p>
          <a:p>
            <a:pPr marL="912937" lvl="2"/>
            <a:endParaRPr lang="en-GB" b="0" baseline="0" dirty="0" smtClean="0"/>
          </a:p>
          <a:p>
            <a:pPr marL="171176" indent="-171176">
              <a:buFontTx/>
              <a:buChar char="-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67411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1765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9100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2526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esig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567" cy="6882431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3645024"/>
            <a:ext cx="10363200" cy="503237"/>
          </a:xfrm>
        </p:spPr>
        <p:txBody>
          <a:bodyPr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4509120"/>
            <a:ext cx="8534400" cy="1008112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5596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68761"/>
            <a:ext cx="6815667" cy="5112568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2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268760"/>
            <a:ext cx="4011084" cy="5112568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2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2306" y="404818"/>
            <a:ext cx="8462433" cy="574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01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35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esig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50" y="0"/>
            <a:ext cx="12209850" cy="6874146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2479" y="2251883"/>
            <a:ext cx="10363200" cy="503237"/>
          </a:xfrm>
        </p:spPr>
        <p:txBody>
          <a:bodyPr/>
          <a:lstStyle>
            <a:lvl1pPr>
              <a:defRPr sz="3600" baseline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2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2479" y="3121608"/>
            <a:ext cx="8534400" cy="1027472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9213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desig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28048" y="2420888"/>
            <a:ext cx="5184576" cy="1800200"/>
          </a:xfrm>
        </p:spPr>
        <p:txBody>
          <a:bodyPr/>
          <a:lstStyle>
            <a:lvl1pPr>
              <a:defRPr sz="360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528048" y="4509120"/>
            <a:ext cx="5184576" cy="1368152"/>
          </a:xfrm>
        </p:spPr>
        <p:txBody>
          <a:bodyPr/>
          <a:lstStyle>
            <a:lvl1pPr marL="0" indent="0"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9307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2300" y="1268760"/>
            <a:ext cx="10972800" cy="5112568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400"/>
            </a:lvl1pPr>
            <a:lvl2pPr marL="625475" indent="-301625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3763" indent="-24765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7300" indent="-255588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0"/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5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50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pan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2300" y="1268760"/>
            <a:ext cx="5384800" cy="5112568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484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5588" indent="-255588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00" y="1268760"/>
            <a:ext cx="5384800" cy="5112568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484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163638" indent="-255588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431925" indent="-255588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257303"/>
            <a:ext cx="5386917" cy="5875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1916832"/>
            <a:ext cx="5386917" cy="4464495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257304"/>
            <a:ext cx="5389033" cy="58752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1916832"/>
            <a:ext cx="5389033" cy="4464495"/>
          </a:xfrm>
        </p:spPr>
        <p:txBody>
          <a:bodyPr/>
          <a:lstStyle>
            <a:lvl1pPr marL="313200" indent="-313200">
              <a:buClr>
                <a:srgbClr val="A0558F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A0558F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A0558F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A0558F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A0558F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2306" y="404818"/>
            <a:ext cx="8462433" cy="574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93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8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42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6" y="404818"/>
            <a:ext cx="846243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384311"/>
            <a:ext cx="10972800" cy="4997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86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14" r:id="rId2"/>
    <p:sldLayoutId id="2147483904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A0558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300"/>
        </a:spcBef>
        <a:spcAft>
          <a:spcPts val="600"/>
        </a:spcAft>
        <a:buClr>
          <a:srgbClr val="86BE3D"/>
        </a:buClr>
        <a:buFont typeface="Wingdings" panose="05000000000000000000" pitchFamily="2" charset="2"/>
        <a:buNone/>
        <a:defRPr sz="2000" b="0" baseline="0">
          <a:solidFill>
            <a:srgbClr val="4D4D4D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ts val="0"/>
        </a:spcBef>
        <a:spcAft>
          <a:spcPts val="600"/>
        </a:spcAft>
        <a:buClr>
          <a:srgbClr val="86BE3D"/>
        </a:buClr>
        <a:buFont typeface="Wingdings" panose="05000000000000000000" pitchFamily="2" charset="2"/>
        <a:defRPr sz="2000">
          <a:solidFill>
            <a:srgbClr val="4D4D4D"/>
          </a:solidFill>
          <a:latin typeface="+mn-lt"/>
        </a:defRPr>
      </a:lvl2pPr>
      <a:lvl3pPr marL="719138" indent="0" algn="l" rtl="0" eaLnBrk="1" fontAlgn="base" hangingPunct="1">
        <a:spcBef>
          <a:spcPts val="0"/>
        </a:spcBef>
        <a:spcAft>
          <a:spcPts val="600"/>
        </a:spcAft>
        <a:buClr>
          <a:srgbClr val="83B81A"/>
        </a:buClr>
        <a:buFont typeface="Wingdings 2" panose="05020102010507070707" pitchFamily="18" charset="2"/>
        <a:buNone/>
        <a:defRPr sz="2000" b="0">
          <a:solidFill>
            <a:srgbClr val="4D4D4D"/>
          </a:solidFill>
          <a:latin typeface="+mn-lt"/>
        </a:defRPr>
      </a:lvl3pPr>
      <a:lvl4pPr marL="1076325" indent="0" algn="l" rtl="0" eaLnBrk="1" fontAlgn="base" hangingPunct="1">
        <a:spcBef>
          <a:spcPts val="0"/>
        </a:spcBef>
        <a:spcAft>
          <a:spcPts val="600"/>
        </a:spcAft>
        <a:buNone/>
        <a:defRPr sz="2000">
          <a:solidFill>
            <a:srgbClr val="4D4D4D"/>
          </a:solidFill>
          <a:latin typeface="+mn-lt"/>
        </a:defRPr>
      </a:lvl4pPr>
      <a:lvl5pPr marL="1431925" indent="0" algn="l" rtl="0" eaLnBrk="1" fontAlgn="base" hangingPunct="1">
        <a:spcBef>
          <a:spcPts val="0"/>
        </a:spcBef>
        <a:spcAft>
          <a:spcPts val="600"/>
        </a:spcAft>
        <a:buNone/>
        <a:defRPr sz="2000">
          <a:solidFill>
            <a:srgbClr val="4D4D4D"/>
          </a:solidFill>
          <a:latin typeface="+mn-lt"/>
        </a:defRPr>
      </a:lvl5pPr>
      <a:lvl6pPr marL="9144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6pPr>
      <a:lvl7pPr marL="12573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7pPr>
      <a:lvl8pPr marL="16002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8pPr>
      <a:lvl9pPr marL="19431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28048" y="2924944"/>
            <a:ext cx="5544616" cy="3600400"/>
          </a:xfrm>
        </p:spPr>
        <p:txBody>
          <a:bodyPr/>
          <a:lstStyle/>
          <a:p>
            <a:r>
              <a:rPr lang="en-GB" sz="3600" b="1" dirty="0" smtClean="0"/>
              <a:t>Reforming Functional Skills Qualifications</a:t>
            </a:r>
          </a:p>
          <a:p>
            <a:endParaRPr lang="en-GB" sz="3600" b="1" dirty="0"/>
          </a:p>
          <a:p>
            <a:r>
              <a:rPr lang="en-GB" sz="2000" b="1" dirty="0" smtClean="0"/>
              <a:t>Phil Carr </a:t>
            </a:r>
            <a:r>
              <a:rPr lang="en-GB" sz="1800" b="1" dirty="0" smtClean="0"/>
              <a:t>– Associate Director,  </a:t>
            </a:r>
          </a:p>
          <a:p>
            <a:r>
              <a:rPr lang="en-GB" sz="1800" b="1" dirty="0" smtClean="0"/>
              <a:t>Standards for Design and Development of Vocational </a:t>
            </a:r>
            <a:r>
              <a:rPr lang="en-GB" sz="1800" b="1" dirty="0"/>
              <a:t>&amp; Technical </a:t>
            </a:r>
            <a:r>
              <a:rPr lang="en-GB" sz="1800" b="1" dirty="0" smtClean="0"/>
              <a:t>Qualifications</a:t>
            </a:r>
            <a:br>
              <a:rPr lang="en-GB" sz="1800" b="1" dirty="0" smtClean="0"/>
            </a:br>
            <a:endParaRPr lang="en-GB" sz="1800" b="1" dirty="0"/>
          </a:p>
          <a:p>
            <a:r>
              <a:rPr lang="en-GB" sz="1800" b="1" dirty="0" smtClean="0"/>
              <a:t>February 2017</a:t>
            </a:r>
            <a:endParaRPr lang="en-GB" sz="1800" b="1" dirty="0"/>
          </a:p>
          <a:p>
            <a:pPr algn="r"/>
            <a:endParaRPr lang="en-GB" dirty="0" smtClean="0"/>
          </a:p>
          <a:p>
            <a:pPr algn="r"/>
            <a:endParaRPr lang="en-GB" dirty="0" smtClean="0"/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7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process and roles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1375137"/>
              </p:ext>
            </p:extLst>
          </p:nvPr>
        </p:nvGraphicFramePr>
        <p:xfrm>
          <a:off x="376513" y="1556792"/>
          <a:ext cx="5585074" cy="3874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100801" y="1560984"/>
            <a:ext cx="2341686" cy="1863801"/>
            <a:chOff x="0" y="508"/>
            <a:chExt cx="2489695" cy="1981605"/>
          </a:xfrm>
          <a:solidFill>
            <a:srgbClr val="33CC33"/>
          </a:solidFill>
        </p:grpSpPr>
        <p:sp>
          <p:nvSpPr>
            <p:cNvPr id="7" name="Rounded Rectangle 6"/>
            <p:cNvSpPr/>
            <p:nvPr/>
          </p:nvSpPr>
          <p:spPr>
            <a:xfrm>
              <a:off x="0" y="508"/>
              <a:ext cx="2489695" cy="198160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96734" y="97242"/>
              <a:ext cx="2296227" cy="17881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(Ofqual)</a:t>
              </a:r>
              <a:br>
                <a:rPr lang="en-US" sz="2400" kern="1200" dirty="0" smtClean="0"/>
              </a:br>
              <a:r>
                <a:rPr lang="en-US" sz="2400" b="1" kern="1200" dirty="0" smtClean="0"/>
                <a:t>Conditions and guidance</a:t>
              </a:r>
              <a:endParaRPr lang="en-US" sz="2400" b="1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442486" y="1556792"/>
            <a:ext cx="3303890" cy="1933237"/>
            <a:chOff x="2489695" y="508"/>
            <a:chExt cx="3734543" cy="1981605"/>
          </a:xfrm>
        </p:grpSpPr>
        <p:sp>
          <p:nvSpPr>
            <p:cNvPr id="13" name="Right Arrow 12"/>
            <p:cNvSpPr/>
            <p:nvPr/>
          </p:nvSpPr>
          <p:spPr>
            <a:xfrm>
              <a:off x="2489695" y="508"/>
              <a:ext cx="3734543" cy="198160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CFFCC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ight Arrow 4"/>
            <p:cNvSpPr txBox="1"/>
            <p:nvPr/>
          </p:nvSpPr>
          <p:spPr>
            <a:xfrm>
              <a:off x="2497954" y="460322"/>
              <a:ext cx="2991440" cy="148620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Detailed rules and guidance on them</a:t>
              </a:r>
              <a:endParaRPr lang="en-US" sz="16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Formal consultation on these documents</a:t>
              </a:r>
              <a:endParaRPr lang="en-US" sz="16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28687" y="3571296"/>
            <a:ext cx="2341686" cy="1863801"/>
            <a:chOff x="0" y="508"/>
            <a:chExt cx="2489695" cy="1981605"/>
          </a:xfrm>
          <a:solidFill>
            <a:srgbClr val="800080"/>
          </a:solidFill>
        </p:grpSpPr>
        <p:sp>
          <p:nvSpPr>
            <p:cNvPr id="18" name="Rounded Rectangle 17"/>
            <p:cNvSpPr/>
            <p:nvPr/>
          </p:nvSpPr>
          <p:spPr>
            <a:xfrm>
              <a:off x="0" y="508"/>
              <a:ext cx="2489695" cy="198160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 txBox="1"/>
            <p:nvPr/>
          </p:nvSpPr>
          <p:spPr>
            <a:xfrm>
              <a:off x="96734" y="97242"/>
              <a:ext cx="2296227" cy="17881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(AOs/Ofqual)</a:t>
              </a:r>
              <a:br>
                <a:rPr lang="en-US" sz="2400" kern="1200" dirty="0" smtClean="0"/>
              </a:br>
              <a:r>
                <a:rPr lang="en-US" sz="2400" kern="1200" dirty="0" smtClean="0"/>
                <a:t>D</a:t>
              </a:r>
              <a:r>
                <a:rPr lang="en-US" sz="2400" b="1" kern="1200" dirty="0" smtClean="0"/>
                <a:t>evelopment and upfront evaluation</a:t>
              </a:r>
              <a:endParaRPr lang="en-US" sz="2400" b="1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470372" y="3536577"/>
            <a:ext cx="3303890" cy="1933237"/>
            <a:chOff x="2489695" y="508"/>
            <a:chExt cx="3734543" cy="1981605"/>
          </a:xfrm>
        </p:grpSpPr>
        <p:sp>
          <p:nvSpPr>
            <p:cNvPr id="22" name="Right Arrow 21"/>
            <p:cNvSpPr/>
            <p:nvPr/>
          </p:nvSpPr>
          <p:spPr>
            <a:xfrm>
              <a:off x="2489695" y="508"/>
              <a:ext cx="3734543" cy="198160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accent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ight Arrow 4"/>
            <p:cNvSpPr txBox="1"/>
            <p:nvPr/>
          </p:nvSpPr>
          <p:spPr>
            <a:xfrm>
              <a:off x="2497954" y="460322"/>
              <a:ext cx="2991440" cy="148620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dirty="0" smtClean="0"/>
                <a:t>Qualification that reflects published rules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dirty="0" smtClean="0"/>
                <a:t>Assurance through bespoke FSQ process</a:t>
              </a:r>
              <a:endParaRPr lang="en-US" sz="1600" kern="1200" dirty="0" smtClean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8954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6" y="404818"/>
            <a:ext cx="9074094" cy="574675"/>
          </a:xfrm>
        </p:spPr>
        <p:txBody>
          <a:bodyPr/>
          <a:lstStyle/>
          <a:p>
            <a:r>
              <a:rPr lang="en-GB" sz="3200" dirty="0" smtClean="0"/>
              <a:t>Transition arrangements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542" y="1549406"/>
            <a:ext cx="10972800" cy="5119954"/>
          </a:xfrm>
        </p:spPr>
        <p:txBody>
          <a:bodyPr/>
          <a:lstStyle/>
          <a:p>
            <a:r>
              <a:rPr lang="en-GB" dirty="0"/>
              <a:t>We think it’s important to </a:t>
            </a:r>
          </a:p>
          <a:p>
            <a:pPr lvl="1"/>
            <a:r>
              <a:rPr lang="en-GB" dirty="0" smtClean="0"/>
              <a:t>Protect </a:t>
            </a:r>
            <a:r>
              <a:rPr lang="en-GB" dirty="0"/>
              <a:t>learners taking existing/old versions </a:t>
            </a:r>
          </a:p>
          <a:p>
            <a:pPr lvl="1"/>
            <a:r>
              <a:rPr lang="en-GB" dirty="0" smtClean="0"/>
              <a:t>Allow </a:t>
            </a:r>
            <a:r>
              <a:rPr lang="en-GB" dirty="0"/>
              <a:t>resits on old versions for fairness but secure smooth and equitable transition for learners and providers</a:t>
            </a:r>
          </a:p>
          <a:p>
            <a:pPr lvl="1"/>
            <a:r>
              <a:rPr lang="en-GB" b="1" dirty="0" smtClean="0"/>
              <a:t>AND</a:t>
            </a:r>
            <a:r>
              <a:rPr lang="en-GB" dirty="0" smtClean="0"/>
              <a:t> </a:t>
            </a:r>
            <a:r>
              <a:rPr lang="en-GB" dirty="0"/>
              <a:t>move to new qualifications for new learners as soon as available</a:t>
            </a:r>
          </a:p>
          <a:p>
            <a:pPr lvl="1"/>
            <a:endParaRPr lang="en-GB" dirty="0"/>
          </a:p>
          <a:p>
            <a:r>
              <a:rPr lang="en-GB" dirty="0" smtClean="0"/>
              <a:t>So considerations are</a:t>
            </a:r>
            <a:endParaRPr lang="en-GB" dirty="0"/>
          </a:p>
          <a:p>
            <a:pPr lvl="1"/>
            <a:r>
              <a:rPr lang="en-GB" dirty="0"/>
              <a:t>When are enrolments?</a:t>
            </a:r>
          </a:p>
          <a:p>
            <a:pPr lvl="1"/>
            <a:r>
              <a:rPr lang="en-GB" dirty="0"/>
              <a:t>How long to complete the qualification?</a:t>
            </a:r>
          </a:p>
          <a:p>
            <a:pPr lvl="1"/>
            <a:r>
              <a:rPr lang="en-GB" dirty="0" smtClean="0"/>
              <a:t>Approach to retakes?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Ofqual has a role – but so do </a:t>
            </a:r>
            <a:r>
              <a:rPr lang="en-GB" dirty="0"/>
              <a:t>others (SFA, DfE </a:t>
            </a:r>
            <a:r>
              <a:rPr lang="en-GB" dirty="0" err="1"/>
              <a:t>etc</a:t>
            </a:r>
            <a:r>
              <a:rPr lang="en-GB" dirty="0"/>
              <a:t>) </a:t>
            </a:r>
            <a:r>
              <a:rPr lang="en-GB" dirty="0" smtClean="0"/>
              <a:t>as well as AOs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408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176" y="2924944"/>
            <a:ext cx="2880320" cy="936104"/>
          </a:xfrm>
        </p:spPr>
        <p:txBody>
          <a:bodyPr/>
          <a:lstStyle/>
          <a:p>
            <a:r>
              <a:rPr lang="en-GB" sz="3600" b="1" dirty="0" smtClean="0"/>
              <a:t>Thank you</a:t>
            </a:r>
          </a:p>
          <a:p>
            <a:endParaRPr lang="en-GB" sz="3600" b="1" dirty="0"/>
          </a:p>
          <a:p>
            <a:pPr algn="r"/>
            <a:endParaRPr lang="en-GB" dirty="0" smtClean="0"/>
          </a:p>
          <a:p>
            <a:pPr algn="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456040" y="4725144"/>
            <a:ext cx="5591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Please send </a:t>
            </a:r>
            <a:r>
              <a:rPr lang="en-GB" sz="2000" dirty="0" smtClean="0"/>
              <a:t>comments </a:t>
            </a:r>
            <a:r>
              <a:rPr lang="en-GB" sz="2000" dirty="0"/>
              <a:t>or </a:t>
            </a:r>
            <a:r>
              <a:rPr lang="en-GB" sz="2000" dirty="0" smtClean="0"/>
              <a:t>feedback </a:t>
            </a:r>
            <a:r>
              <a:rPr lang="en-GB" sz="2000" dirty="0"/>
              <a:t>to </a:t>
            </a:r>
            <a:endParaRPr lang="en-GB" sz="2000" b="1" u="sng" dirty="0">
              <a:solidFill>
                <a:srgbClr val="FF0000"/>
              </a:solidFill>
            </a:endParaRPr>
          </a:p>
          <a:p>
            <a:pPr marL="323850" lvl="1" indent="0">
              <a:buNone/>
            </a:pPr>
            <a:r>
              <a:rPr lang="en-GB" sz="2000" dirty="0"/>
              <a:t>	</a:t>
            </a:r>
            <a:r>
              <a:rPr lang="en-GB" sz="2000" u="sng" dirty="0">
                <a:solidFill>
                  <a:srgbClr val="0070C0"/>
                </a:solidFill>
              </a:rPr>
              <a:t>FunctionalSkillsReform@Ofqual.gov.uk</a:t>
            </a:r>
          </a:p>
        </p:txBody>
      </p:sp>
    </p:spTree>
    <p:extLst>
      <p:ext uri="{BB962C8B-B14F-4D97-AF65-F5344CB8AC3E}">
        <p14:creationId xmlns:p14="http://schemas.microsoft.com/office/powerpoint/2010/main" val="8785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Outcomes from today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Update on the reform process and where we are in it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Explore what works well in current qualifications and what could be improved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Tell us if there’s anything we’ve </a:t>
            </a:r>
            <a:r>
              <a:rPr lang="en-GB" dirty="0" smtClean="0"/>
              <a:t>missed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Tell </a:t>
            </a:r>
            <a:r>
              <a:rPr lang="en-GB" dirty="0"/>
              <a:t>us what’s worrying you about reform – and what we/you can do about </a:t>
            </a:r>
            <a:r>
              <a:rPr lang="en-GB" dirty="0" smtClean="0"/>
              <a:t>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78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6" y="404818"/>
            <a:ext cx="9578150" cy="574675"/>
          </a:xfrm>
        </p:spPr>
        <p:txBody>
          <a:bodyPr/>
          <a:lstStyle/>
          <a:p>
            <a:r>
              <a:rPr lang="en-GB" sz="3200" dirty="0" smtClean="0"/>
              <a:t>Context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6" y="1844824"/>
            <a:ext cx="11234334" cy="396044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High stakes – gateway qualifications; enable entry to employment and learning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High volume – 1.3 million certifications each year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Available at five levels in each of English, maths and </a:t>
            </a:r>
            <a:r>
              <a:rPr lang="en-GB" dirty="0" smtClean="0">
                <a:solidFill>
                  <a:schemeClr val="tx1"/>
                </a:solidFill>
              </a:rPr>
              <a:t>ICT</a:t>
            </a:r>
          </a:p>
          <a:p>
            <a:r>
              <a:rPr lang="en-GB" dirty="0">
                <a:solidFill>
                  <a:schemeClr val="tx1"/>
                </a:solidFill>
              </a:rPr>
              <a:t>Relatively large number of AOs offering them (currently 15)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Varied cohort – OLASS, army personnel, LLDD, Apprentices, ESOL, </a:t>
            </a:r>
            <a:r>
              <a:rPr lang="en-GB" dirty="0">
                <a:solidFill>
                  <a:schemeClr val="tx1"/>
                </a:solidFill>
              </a:rPr>
              <a:t>j</a:t>
            </a:r>
            <a:r>
              <a:rPr lang="en-GB" dirty="0" smtClean="0">
                <a:solidFill>
                  <a:schemeClr val="tx1"/>
                </a:solidFill>
              </a:rPr>
              <a:t>ob 			      seekers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2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Themes</a:t>
            </a:r>
            <a:endParaRPr lang="en-GB" sz="3200" dirty="0"/>
          </a:p>
        </p:txBody>
      </p:sp>
      <p:sp>
        <p:nvSpPr>
          <p:cNvPr id="4" name="Oval Callout 3"/>
          <p:cNvSpPr/>
          <p:nvPr/>
        </p:nvSpPr>
        <p:spPr>
          <a:xfrm>
            <a:off x="767408" y="3501008"/>
            <a:ext cx="4248472" cy="2448272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Berlin Sans FB" panose="020E0602020502020306" pitchFamily="34" charset="0"/>
              </a:rPr>
              <a:t>“FS are widely recognised and valued by employers”</a:t>
            </a:r>
            <a:endParaRPr lang="en-GB" sz="2400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00056" y="692155"/>
            <a:ext cx="5257676" cy="3024336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3200" dirty="0" smtClean="0">
                <a:latin typeface="Britannic Bold" panose="020B0903060703020204" pitchFamily="34" charset="0"/>
              </a:rPr>
              <a:t>“There is room for improvement”</a:t>
            </a:r>
            <a:endParaRPr lang="en-GB" sz="3200" dirty="0">
              <a:latin typeface="Britannic Bold" panose="020B0903060703020204" pitchFamily="34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671055" y="653137"/>
            <a:ext cx="4752528" cy="2419995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“FS are valued by learners”</a:t>
            </a:r>
          </a:p>
          <a:p>
            <a:pPr algn="ctr"/>
            <a:r>
              <a:rPr lang="en-GB" dirty="0" smtClean="0"/>
              <a:t>- Employability</a:t>
            </a:r>
          </a:p>
          <a:p>
            <a:pPr algn="ctr"/>
            <a:r>
              <a:rPr lang="en-GB" dirty="0" smtClean="0"/>
              <a:t>- Confidence </a:t>
            </a:r>
            <a:br>
              <a:rPr lang="en-GB" dirty="0" smtClean="0"/>
            </a:br>
            <a:r>
              <a:rPr lang="en-GB" dirty="0" smtClean="0"/>
              <a:t>- Self worth</a:t>
            </a:r>
            <a:endParaRPr lang="en-GB" dirty="0"/>
          </a:p>
        </p:txBody>
      </p:sp>
      <p:sp>
        <p:nvSpPr>
          <p:cNvPr id="10" name="Oval Callout 9"/>
          <p:cNvSpPr/>
          <p:nvPr/>
        </p:nvSpPr>
        <p:spPr>
          <a:xfrm>
            <a:off x="5399948" y="4073958"/>
            <a:ext cx="2784284" cy="1371266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Berlin Sans FB" panose="020E0602020502020306" pitchFamily="34" charset="0"/>
              </a:rPr>
              <a:t>“Flexibility and fast results are highly valued by all”</a:t>
            </a:r>
            <a:endParaRPr lang="en-GB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6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and remit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 smtClean="0"/>
              <a:t>DfE</a:t>
            </a:r>
            <a:r>
              <a:rPr lang="en-GB" dirty="0" smtClean="0"/>
              <a:t> responsible for: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Overall policy (and purpose) for qualification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Curriculum – including subject content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Ofqual responsible for: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Assessment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Standards – including comparability</a:t>
            </a:r>
          </a:p>
          <a:p>
            <a:pPr>
              <a:lnSpc>
                <a:spcPct val="150000"/>
              </a:lnSpc>
            </a:pPr>
            <a:r>
              <a:rPr lang="en-GB" dirty="0"/>
              <a:t>Ofqual regulations </a:t>
            </a:r>
            <a:r>
              <a:rPr lang="en-GB" dirty="0" smtClean="0"/>
              <a:t>give </a:t>
            </a:r>
            <a:r>
              <a:rPr lang="en-GB" dirty="0"/>
              <a:t>effect to the DfE </a:t>
            </a:r>
            <a:r>
              <a:rPr lang="en-GB" dirty="0" smtClean="0"/>
              <a:t>policy, purpose </a:t>
            </a:r>
            <a:r>
              <a:rPr lang="en-GB" dirty="0"/>
              <a:t>and subject content</a:t>
            </a:r>
          </a:p>
        </p:txBody>
      </p:sp>
    </p:spTree>
    <p:extLst>
      <p:ext uri="{BB962C8B-B14F-4D97-AF65-F5344CB8AC3E}">
        <p14:creationId xmlns:p14="http://schemas.microsoft.com/office/powerpoint/2010/main" val="2858939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regulatory approach </a:t>
            </a:r>
            <a:r>
              <a:rPr lang="en-GB" dirty="0" smtClean="0"/>
              <a:t>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Overall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 will seek to carry </a:t>
            </a:r>
            <a:r>
              <a:rPr lang="en-US" dirty="0"/>
              <a:t>forward existing </a:t>
            </a:r>
            <a:r>
              <a:rPr lang="en-US" dirty="0" smtClean="0"/>
              <a:t>FSQ features </a:t>
            </a:r>
            <a:r>
              <a:rPr lang="en-US" dirty="0"/>
              <a:t>where </a:t>
            </a:r>
            <a:r>
              <a:rPr lang="en-US" dirty="0" smtClean="0"/>
              <a:t>they </a:t>
            </a:r>
            <a:r>
              <a:rPr lang="en-US" dirty="0"/>
              <a:t>are effective and in line with our </a:t>
            </a:r>
            <a:r>
              <a:rPr lang="en-US" dirty="0" smtClean="0"/>
              <a:t>regulatory approach</a:t>
            </a:r>
          </a:p>
          <a:p>
            <a:pPr lvl="1">
              <a:lnSpc>
                <a:spcPct val="150000"/>
              </a:lnSpc>
            </a:pPr>
            <a:endParaRPr lang="en-US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But we will also seek to strengthen FSQ regulation in terms of:</a:t>
            </a:r>
          </a:p>
          <a:p>
            <a:pPr lvl="2">
              <a:lnSpc>
                <a:spcPct val="150000"/>
              </a:lnSpc>
            </a:pPr>
            <a:r>
              <a:rPr lang="en-US" sz="1800" dirty="0"/>
              <a:t>Assessment design/structure</a:t>
            </a:r>
          </a:p>
          <a:p>
            <a:pPr lvl="2">
              <a:lnSpc>
                <a:spcPct val="150000"/>
              </a:lnSpc>
            </a:pPr>
            <a:r>
              <a:rPr lang="en-US" sz="1800" dirty="0"/>
              <a:t>Comparability of standards</a:t>
            </a:r>
          </a:p>
          <a:p>
            <a:pPr lvl="2">
              <a:lnSpc>
                <a:spcPct val="150000"/>
              </a:lnSpc>
            </a:pPr>
            <a:r>
              <a:rPr lang="en-US" sz="1800" dirty="0"/>
              <a:t>Stakeholder confidence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9228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regulatory </a:t>
            </a:r>
            <a:r>
              <a:rPr lang="en-GB" dirty="0"/>
              <a:t>approach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Assessment design/structure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Balance </a:t>
            </a:r>
            <a:r>
              <a:rPr lang="en-GB" dirty="0"/>
              <a:t>between demonstrating skills and applying them?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Degree of emphasis on range of skills?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Length of assessment?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Assessment type/method?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Differentiation at the pass mark?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Accessibility for those with learning difficulties or disabilities?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regulatory approach </a:t>
            </a:r>
            <a:r>
              <a:rPr lang="en-GB" dirty="0" smtClean="0"/>
              <a:t>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Comparability of standards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Why </a:t>
            </a:r>
            <a:r>
              <a:rPr lang="en-GB" dirty="0"/>
              <a:t>is it important?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What do we mean?</a:t>
            </a:r>
          </a:p>
          <a:p>
            <a:pPr lvl="2"/>
            <a:r>
              <a:rPr lang="en-GB" sz="1800" dirty="0"/>
              <a:t>Between different AOs?</a:t>
            </a:r>
          </a:p>
          <a:p>
            <a:pPr lvl="2"/>
            <a:r>
              <a:rPr lang="en-GB" sz="1800" dirty="0" smtClean="0"/>
              <a:t>Between </a:t>
            </a:r>
            <a:r>
              <a:rPr lang="en-GB" sz="1800" dirty="0"/>
              <a:t>different years?</a:t>
            </a:r>
          </a:p>
          <a:p>
            <a:pPr lvl="2"/>
            <a:r>
              <a:rPr lang="en-GB" sz="1800" dirty="0" smtClean="0"/>
              <a:t>Between </a:t>
            </a:r>
            <a:r>
              <a:rPr lang="en-GB" sz="1800" dirty="0"/>
              <a:t>assessment windows for a particular AO?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What are the trade-offs?</a:t>
            </a:r>
          </a:p>
          <a:p>
            <a:pPr lvl="2"/>
            <a:r>
              <a:rPr lang="en-GB" sz="1800" dirty="0"/>
              <a:t>Assessment flexibility</a:t>
            </a:r>
          </a:p>
          <a:p>
            <a:pPr lvl="2"/>
            <a:r>
              <a:rPr lang="en-GB" sz="1800" dirty="0"/>
              <a:t>Assessment </a:t>
            </a:r>
            <a:r>
              <a:rPr lang="en-GB" sz="1800" dirty="0" smtClean="0"/>
              <a:t>awarding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28419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regulatory approach </a:t>
            </a:r>
            <a:r>
              <a:rPr lang="en-GB" dirty="0" smtClean="0"/>
              <a:t>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 smtClean="0"/>
              <a:t>Stakeholder confidence</a:t>
            </a:r>
            <a:endParaRPr lang="en-GB" b="1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Considering information </a:t>
            </a:r>
            <a:r>
              <a:rPr lang="en-US" dirty="0"/>
              <a:t>we </a:t>
            </a:r>
            <a:r>
              <a:rPr lang="en-US" dirty="0" smtClean="0"/>
              <a:t>will require </a:t>
            </a:r>
            <a:r>
              <a:rPr lang="en-US" dirty="0"/>
              <a:t>from AOs about their qualification design and approach</a:t>
            </a: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Designing an </a:t>
            </a:r>
            <a:r>
              <a:rPr lang="en-GB" dirty="0"/>
              <a:t>‘upfront evaluation’ </a:t>
            </a:r>
            <a:r>
              <a:rPr lang="en-GB" dirty="0" smtClean="0"/>
              <a:t>process </a:t>
            </a:r>
            <a:r>
              <a:rPr lang="en-GB" dirty="0"/>
              <a:t>to consider reformed FSQs before they go to </a:t>
            </a:r>
            <a:r>
              <a:rPr lang="en-GB" dirty="0" smtClean="0"/>
              <a:t>market – which will be bespoke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/>
              <a:t>Conscious of the need to give </a:t>
            </a:r>
            <a:r>
              <a:rPr lang="en-GB" dirty="0" smtClean="0"/>
              <a:t>AOs </a:t>
            </a:r>
            <a:r>
              <a:rPr lang="en-GB" dirty="0"/>
              <a:t>time to develop </a:t>
            </a:r>
            <a:r>
              <a:rPr lang="en-GB" dirty="0" smtClean="0"/>
              <a:t>and centres </a:t>
            </a:r>
            <a:r>
              <a:rPr lang="en-GB" dirty="0"/>
              <a:t>time </a:t>
            </a:r>
            <a:r>
              <a:rPr lang="en-GB" dirty="0" smtClean="0"/>
              <a:t>to </a:t>
            </a:r>
            <a:r>
              <a:rPr lang="en-GB" dirty="0"/>
              <a:t>prepare </a:t>
            </a:r>
            <a:r>
              <a:rPr lang="en-GB" dirty="0" smtClean="0"/>
              <a:t>– building this in as much as possible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8831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qual vocational qualifications">
  <a:themeElements>
    <a:clrScheme name="Custom 3">
      <a:dk1>
        <a:srgbClr val="000000"/>
      </a:dk1>
      <a:lt1>
        <a:srgbClr val="FFFFFF"/>
      </a:lt1>
      <a:dk2>
        <a:srgbClr val="A0558F"/>
      </a:dk2>
      <a:lt2>
        <a:srgbClr val="65696E"/>
      </a:lt2>
      <a:accent1>
        <a:srgbClr val="65696E"/>
      </a:accent1>
      <a:accent2>
        <a:srgbClr val="A0558F"/>
      </a:accent2>
      <a:accent3>
        <a:srgbClr val="FFFFFF"/>
      </a:accent3>
      <a:accent4>
        <a:srgbClr val="000000"/>
      </a:accent4>
      <a:accent5>
        <a:srgbClr val="B8B9BA"/>
      </a:accent5>
      <a:accent6>
        <a:srgbClr val="AA77B3"/>
      </a:accent6>
      <a:hlink>
        <a:srgbClr val="5D376F"/>
      </a:hlink>
      <a:folHlink>
        <a:srgbClr val="5D376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Q powerpoint template" id="{15BA9DDF-C75A-46A9-8196-C0D5445AC866}" vid="{ADE73056-02A1-49DE-86A3-6C5BE89FEF2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45150501-b37d-4b37-b0a0-512a8dbac82e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7A373A4C50E468CA9E4026D35F6E2" ma:contentTypeVersion="5" ma:contentTypeDescription="Create a new document." ma:contentTypeScope="" ma:versionID="6f65294b266c6366b0609f061382a0b4">
  <xsd:schema xmlns:xsd="http://www.w3.org/2001/XMLSchema" xmlns:p="http://schemas.microsoft.com/office/2006/metadata/properties" xmlns:ns2="45150501-b37d-4b37-b0a0-512a8dbac82e" targetNamespace="http://schemas.microsoft.com/office/2006/metadata/properties" ma:root="true" ma:fieldsID="a6f16d7ac95bab966617cb1271d45bb4" ns2:_="">
    <xsd:import namespace="45150501-b37d-4b37-b0a0-512a8dbac82e"/>
    <xsd:element name="properties">
      <xsd:complexType>
        <xsd:sequence>
          <xsd:element name="documentManagement">
            <xsd:complexType>
              <xsd:all>
                <xsd:element ref="ns2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5150501-b37d-4b37-b0a0-512a8dbac82e" elementFormDefault="qualified">
    <xsd:import namespace="http://schemas.microsoft.com/office/2006/documentManagement/types"/>
    <xsd:element name="Description" ma:index="8" nillable="true" ma:displayName="Description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FD12CC-BE13-4DB2-97FB-1B4804DD32B4}">
  <ds:schemaRefs>
    <ds:schemaRef ds:uri="http://purl.org/dc/terms/"/>
    <ds:schemaRef ds:uri="http://schemas.microsoft.com/office/2006/documentManagement/types"/>
    <ds:schemaRef ds:uri="http://purl.org/dc/dcmitype/"/>
    <ds:schemaRef ds:uri="45150501-b37d-4b37-b0a0-512a8dbac82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74C86D-7D20-4AB6-A173-B615F8B3A95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5C1C410-1A9F-4F38-A395-A6A488C8E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150501-b37d-4b37-b0a0-512a8dbac82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A9C8EB4E-29D2-4DCD-9944-BB0A625CC4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VQ powerpoint template</Template>
  <TotalTime>1756</TotalTime>
  <Words>500</Words>
  <Application>Microsoft Macintosh PowerPoint</Application>
  <PresentationFormat>Widescreen</PresentationFormat>
  <Paragraphs>112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Berlin Sans FB</vt:lpstr>
      <vt:lpstr>Britannic Bold</vt:lpstr>
      <vt:lpstr>Wingdings</vt:lpstr>
      <vt:lpstr>Wingdings 2</vt:lpstr>
      <vt:lpstr>Arial</vt:lpstr>
      <vt:lpstr>1_Ofqual vocational qualifications</vt:lpstr>
      <vt:lpstr>PowerPoint Presentation</vt:lpstr>
      <vt:lpstr>Outcomes from today</vt:lpstr>
      <vt:lpstr>Context</vt:lpstr>
      <vt:lpstr>Themes</vt:lpstr>
      <vt:lpstr>Roles and remit </vt:lpstr>
      <vt:lpstr>Our regulatory approach (1)</vt:lpstr>
      <vt:lpstr>Our regulatory approach (2)</vt:lpstr>
      <vt:lpstr>Our regulatory approach (3)</vt:lpstr>
      <vt:lpstr>Our regulatory approach (4)</vt:lpstr>
      <vt:lpstr>Overall process and roles</vt:lpstr>
      <vt:lpstr>Transition arrangements  </vt:lpstr>
      <vt:lpstr>PowerPoint Presentation</vt:lpstr>
    </vt:vector>
  </TitlesOfParts>
  <Company>Ofqual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VQ directorate template</dc:title>
  <dc:creator>Simon Perks;Nahid.Mortuza@Ofqual.Gov.Uk</dc:creator>
  <cp:keywords/>
  <cp:lastModifiedBy>Philip McAllister</cp:lastModifiedBy>
  <cp:revision>103</cp:revision>
  <dcterms:created xsi:type="dcterms:W3CDTF">2017-01-31T10:01:29Z</dcterms:created>
  <dcterms:modified xsi:type="dcterms:W3CDTF">2017-03-03T17:17:19Z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escription">
    <vt:lpwstr/>
  </property>
  <property fmtid="{D5CDD505-2E9C-101B-9397-08002B2CF9AE}" pid="4" name="ContentTypeId">
    <vt:lpwstr>0x010100ECD7A373A4C50E468CA9E4026D35F6E2</vt:lpwstr>
  </property>
</Properties>
</file>