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5"/>
  </p:sldMasterIdLst>
  <p:notesMasterIdLst>
    <p:notesMasterId r:id="rId23"/>
  </p:notesMasterIdLst>
  <p:handoutMasterIdLst>
    <p:handoutMasterId r:id="rId24"/>
  </p:handoutMasterIdLst>
  <p:sldIdLst>
    <p:sldId id="299" r:id="rId6"/>
    <p:sldId id="300" r:id="rId7"/>
    <p:sldId id="287" r:id="rId8"/>
    <p:sldId id="288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297" r:id="rId18"/>
    <p:sldId id="289" r:id="rId19"/>
    <p:sldId id="298" r:id="rId20"/>
    <p:sldId id="309" r:id="rId21"/>
    <p:sldId id="295" r:id="rId22"/>
  </p:sldIdLst>
  <p:sldSz cx="12192000" cy="6858000"/>
  <p:notesSz cx="6797675" cy="9856788"/>
  <p:custDataLst>
    <p:tags r:id="rId25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2C54502-D187-416A-B576-882DE8BD6B37}">
          <p14:sldIdLst>
            <p14:sldId id="299"/>
            <p14:sldId id="300"/>
            <p14:sldId id="287"/>
            <p14:sldId id="288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297"/>
            <p14:sldId id="289"/>
            <p14:sldId id="298"/>
            <p14:sldId id="309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558F"/>
    <a:srgbClr val="0079BC"/>
    <a:srgbClr val="4D9FD1"/>
    <a:srgbClr val="83B81A"/>
    <a:srgbClr val="F18E00"/>
    <a:srgbClr val="68BD49"/>
    <a:srgbClr val="4D4D4D"/>
    <a:srgbClr val="6C6F70"/>
    <a:srgbClr val="FFFFFF"/>
    <a:srgbClr val="86BE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63555" autoAdjust="0"/>
  </p:normalViewPr>
  <p:slideViewPr>
    <p:cSldViewPr>
      <p:cViewPr varScale="1">
        <p:scale>
          <a:sx n="69" d="100"/>
          <a:sy n="69" d="100"/>
        </p:scale>
        <p:origin x="366" y="66"/>
      </p:cViewPr>
      <p:guideLst>
        <p:guide orient="horz" pos="89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238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5.xml"/><Relationship Id="rId5" Type="http://schemas.openxmlformats.org/officeDocument/2006/relationships/slide" Target="slides/slide6.xml"/><Relationship Id="rId10" Type="http://schemas.openxmlformats.org/officeDocument/2006/relationships/slide" Target="slides/slide14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4CCDA-8D15-48C0-B5F3-626A93EA51DD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2238"/>
            <a:ext cx="2945659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62238"/>
            <a:ext cx="2945659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B8FE0-82A3-4413-8BF5-2C64B7633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870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81974"/>
            <a:ext cx="5438140" cy="443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2238"/>
            <a:ext cx="2945659" cy="49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62238"/>
            <a:ext cx="2945659" cy="49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D30C55-053B-4B45-A537-EB90960D3A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8596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A2EDC4-188C-4412-A465-1F49CB5942FE}" type="slidenum">
              <a:rPr lang="en-GB" smtClean="0"/>
              <a:pPr eaLnBrk="1" hangingPunct="1"/>
              <a:t>2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324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  <a:endParaRPr lang="en-GB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  <a:endParaRPr lang="en-GB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30C55-053B-4B45-A537-EB90960D3A22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8268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  <a:endParaRPr lang="en-GB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  <a:endParaRPr lang="en-GB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30C55-053B-4B45-A537-EB90960D3A22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9383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30C55-053B-4B45-A537-EB90960D3A22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7647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A2EDC4-188C-4412-A465-1F49CB5942FE}" type="slidenum">
              <a:rPr lang="en-GB" smtClean="0"/>
              <a:pPr eaLnBrk="1" hangingPunct="1"/>
              <a:t>14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4408006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A2EDC4-188C-4412-A465-1F49CB5942FE}" type="slidenum">
              <a:rPr lang="en-GB" smtClean="0"/>
              <a:pPr eaLnBrk="1" hangingPunct="1"/>
              <a:t>15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0673551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E17919-82BB-434B-A42F-58DDFF67170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6967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E17919-82BB-434B-A42F-58DDFF67170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87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A2EDC4-188C-4412-A465-1F49CB5942FE}" type="slidenum">
              <a:rPr lang="en-GB" smtClean="0"/>
              <a:pPr eaLnBrk="1" hangingPunct="1"/>
              <a:t>3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8389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A2EDC4-188C-4412-A465-1F49CB5942FE}" type="slidenum">
              <a:rPr lang="en-GB" smtClean="0"/>
              <a:pPr eaLnBrk="1" hangingPunct="1"/>
              <a:t>4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404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A2EDC4-188C-4412-A465-1F49CB5942FE}" type="slidenum">
              <a:rPr lang="en-GB" smtClean="0"/>
              <a:pPr eaLnBrk="1" hangingPunct="1"/>
              <a:t>5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902426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A2EDC4-188C-4412-A465-1F49CB5942FE}" type="slidenum">
              <a:rPr lang="en-GB" smtClean="0"/>
              <a:pPr eaLnBrk="1" hangingPunct="1"/>
              <a:t>6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6761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A2EDC4-188C-4412-A465-1F49CB5942FE}" type="slidenum">
              <a:rPr lang="en-GB" smtClean="0"/>
              <a:pPr eaLnBrk="1" hangingPunct="1"/>
              <a:t>7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103361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A2EDC4-188C-4412-A465-1F49CB5942FE}" type="slidenum">
              <a:rPr lang="en-GB" smtClean="0"/>
              <a:pPr eaLnBrk="1" hangingPunct="1"/>
              <a:t>8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2">
              <a:buClr>
                <a:srgbClr val="68BD49"/>
              </a:buClr>
            </a:pPr>
            <a:endParaRPr lang="en-GB" dirty="0" smtClean="0"/>
          </a:p>
          <a:p>
            <a:pPr eaLnBrk="1" hangingPunct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339023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A2EDC4-188C-4412-A465-1F49CB5942FE}" type="slidenum">
              <a:rPr lang="en-GB" smtClean="0"/>
              <a:pPr eaLnBrk="1" hangingPunct="1"/>
              <a:t>9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437684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A2EDC4-188C-4412-A465-1F49CB5942FE}" type="slidenum">
              <a:rPr lang="en-GB" smtClean="0"/>
              <a:pPr eaLnBrk="1" hangingPunct="1"/>
              <a:t>10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aseline="0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530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desig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4567" cy="6882431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22300" y="3645024"/>
            <a:ext cx="10363200" cy="503237"/>
          </a:xfrm>
        </p:spPr>
        <p:txBody>
          <a:bodyPr/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Title slide – design 1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2300" y="4509120"/>
            <a:ext cx="8534400" cy="1008112"/>
          </a:xfrm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Name</a:t>
            </a:r>
            <a:br>
              <a:rPr lang="en-GB" noProof="0" dirty="0" smtClean="0"/>
            </a:br>
            <a:r>
              <a:rPr lang="en-GB" noProof="0" dirty="0" smtClean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255967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 marL="313200" indent="-313200">
              <a:buClr>
                <a:srgbClr val="A0558F"/>
              </a:buClr>
              <a:buFont typeface="Arial" panose="020B0604020202020204" pitchFamily="34" charset="0"/>
              <a:buChar char="■"/>
              <a:defRPr sz="2200"/>
            </a:lvl1pPr>
            <a:lvl2pPr marL="626400" indent="-302400">
              <a:buClr>
                <a:srgbClr val="A0558F"/>
              </a:buClr>
              <a:buFont typeface="Arial" panose="020B0604020202020204" pitchFamily="34" charset="0"/>
              <a:buChar char="□"/>
              <a:defRPr sz="2200"/>
            </a:lvl2pPr>
            <a:lvl3pPr marL="892800" indent="-255600">
              <a:buClr>
                <a:srgbClr val="A0558F"/>
              </a:buClr>
              <a:buFont typeface="Arial" panose="020B0604020202020204" pitchFamily="34" charset="0"/>
              <a:buChar char="▪"/>
              <a:defRPr sz="2000"/>
            </a:lvl3pPr>
            <a:lvl4pPr marL="1256400" indent="-255600">
              <a:buClr>
                <a:srgbClr val="A0558F"/>
              </a:buClr>
              <a:buFont typeface="Arial" panose="020B0604020202020204" pitchFamily="34" charset="0"/>
              <a:buChar char="▫"/>
              <a:defRPr sz="1800"/>
            </a:lvl4pPr>
            <a:lvl5pPr marL="1526400" indent="-255600">
              <a:buClr>
                <a:srgbClr val="A0558F"/>
              </a:buClr>
              <a:buFont typeface="Arial" panose="020B0604020202020204" pitchFamily="34" charset="0"/>
              <a:buChar char="›"/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4"/>
            <a:ext cx="4011084" cy="4691063"/>
          </a:xfrm>
        </p:spPr>
        <p:txBody>
          <a:bodyPr/>
          <a:lstStyle>
            <a:lvl1pPr marL="0" indent="0">
              <a:buNone/>
              <a:defRPr sz="20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3014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20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6355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desig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50" y="0"/>
            <a:ext cx="12209850" cy="6874146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32479" y="2251883"/>
            <a:ext cx="10363200" cy="503237"/>
          </a:xfrm>
        </p:spPr>
        <p:txBody>
          <a:bodyPr/>
          <a:lstStyle>
            <a:lvl1pPr>
              <a:defRPr sz="3600" baseline="0">
                <a:solidFill>
                  <a:srgbClr val="A0558F"/>
                </a:solidFill>
              </a:defRPr>
            </a:lvl1pPr>
          </a:lstStyle>
          <a:p>
            <a:pPr lvl="0"/>
            <a:r>
              <a:rPr lang="en-GB" noProof="0" dirty="0" smtClean="0"/>
              <a:t>Title slide – design 2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32479" y="3121608"/>
            <a:ext cx="8534400" cy="1027472"/>
          </a:xfrm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defRPr sz="2800" b="0">
                <a:solidFill>
                  <a:srgbClr val="A0558F"/>
                </a:solidFill>
              </a:defRPr>
            </a:lvl1pPr>
          </a:lstStyle>
          <a:p>
            <a:pPr lvl="0"/>
            <a:r>
              <a:rPr lang="en-GB" noProof="0" dirty="0" smtClean="0"/>
              <a:t>Name</a:t>
            </a:r>
            <a:br>
              <a:rPr lang="en-GB" noProof="0" dirty="0" smtClean="0"/>
            </a:br>
            <a:r>
              <a:rPr lang="en-GB" noProof="0" dirty="0" smtClean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492135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desig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528048" y="2420888"/>
            <a:ext cx="5184576" cy="1800200"/>
          </a:xfrm>
        </p:spPr>
        <p:txBody>
          <a:bodyPr/>
          <a:lstStyle>
            <a:lvl1pPr>
              <a:defRPr sz="3600">
                <a:solidFill>
                  <a:srgbClr val="A0558F"/>
                </a:solidFill>
              </a:defRPr>
            </a:lvl1pPr>
          </a:lstStyle>
          <a:p>
            <a:pPr lvl="0"/>
            <a:r>
              <a:rPr lang="en-GB" noProof="0" dirty="0" smtClean="0"/>
              <a:t>Title slide – design 3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528048" y="4509120"/>
            <a:ext cx="5184576" cy="1368152"/>
          </a:xfrm>
        </p:spPr>
        <p:txBody>
          <a:bodyPr/>
          <a:lstStyle>
            <a:lvl1pPr marL="0" indent="0">
              <a:spcBef>
                <a:spcPct val="0"/>
              </a:spcBef>
              <a:spcAft>
                <a:spcPct val="0"/>
              </a:spcAft>
              <a:defRPr sz="2800" b="0">
                <a:solidFill>
                  <a:srgbClr val="A0558F"/>
                </a:solidFill>
              </a:defRPr>
            </a:lvl1pPr>
          </a:lstStyle>
          <a:p>
            <a:pPr lvl="0"/>
            <a:r>
              <a:rPr lang="en-GB" noProof="0" dirty="0" smtClean="0"/>
              <a:t>Name</a:t>
            </a:r>
            <a:br>
              <a:rPr lang="en-GB" noProof="0" dirty="0" smtClean="0"/>
            </a:br>
            <a:r>
              <a:rPr lang="en-GB" noProof="0" dirty="0" smtClean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93075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13200" indent="-313200">
              <a:buClr>
                <a:srgbClr val="A0558F"/>
              </a:buClr>
              <a:buFont typeface="Arial" panose="020B0604020202020204" pitchFamily="34" charset="0"/>
              <a:buChar char="■"/>
              <a:defRPr sz="2400"/>
            </a:lvl1pPr>
            <a:lvl2pPr marL="625475" indent="-301625">
              <a:buClr>
                <a:srgbClr val="A0558F"/>
              </a:buClr>
              <a:buFont typeface="Arial" panose="020B0604020202020204" pitchFamily="34" charset="0"/>
              <a:buChar char="□"/>
              <a:defRPr sz="2200"/>
            </a:lvl2pPr>
            <a:lvl3pPr marL="893763" indent="-247650">
              <a:buClr>
                <a:srgbClr val="A0558F"/>
              </a:buClr>
              <a:buFont typeface="Arial" panose="020B0604020202020204" pitchFamily="34" charset="0"/>
              <a:buChar char="▪"/>
              <a:defRPr sz="2000"/>
            </a:lvl3pPr>
            <a:lvl4pPr marL="1257300" indent="-255588">
              <a:buClr>
                <a:srgbClr val="A0558F"/>
              </a:buClr>
              <a:buFont typeface="Arial" panose="020B0604020202020204" pitchFamily="34" charset="0"/>
              <a:buChar char="▫"/>
              <a:defRPr sz="1800"/>
            </a:lvl4pPr>
            <a:lvl5pPr marL="1526400" indent="-255600">
              <a:buClr>
                <a:srgbClr val="A0558F"/>
              </a:buClr>
              <a:buFont typeface="Arial" panose="020B0604020202020204" pitchFamily="34" charset="0"/>
              <a:buChar char="›"/>
              <a:defRPr sz="18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559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9506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pan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2300" y="1438282"/>
            <a:ext cx="5384800" cy="4498975"/>
          </a:xfrm>
        </p:spPr>
        <p:txBody>
          <a:bodyPr/>
          <a:lstStyle>
            <a:lvl1pPr marL="313200" indent="-313200">
              <a:buClr>
                <a:srgbClr val="A0558F"/>
              </a:buClr>
              <a:buFont typeface="Arial" panose="020B0604020202020204" pitchFamily="34" charset="0"/>
              <a:buChar char="■"/>
              <a:defRPr sz="2400"/>
            </a:lvl1pPr>
            <a:lvl2pPr marL="626400" indent="-302400">
              <a:buClr>
                <a:srgbClr val="A0558F"/>
              </a:buClr>
              <a:buFont typeface="Arial" panose="020B0604020202020204" pitchFamily="34" charset="0"/>
              <a:buChar char="□"/>
              <a:defRPr sz="2200"/>
            </a:lvl2pPr>
            <a:lvl3pPr marL="892800" indent="-248400">
              <a:buClr>
                <a:srgbClr val="A0558F"/>
              </a:buClr>
              <a:buFont typeface="Arial" panose="020B0604020202020204" pitchFamily="34" charset="0"/>
              <a:buChar char="▪"/>
              <a:defRPr sz="2000"/>
            </a:lvl3pPr>
            <a:lvl4pPr marL="1256400" indent="-255600">
              <a:buClr>
                <a:srgbClr val="A0558F"/>
              </a:buClr>
              <a:buFont typeface="Arial" panose="020B0604020202020204" pitchFamily="34" charset="0"/>
              <a:buChar char="▫"/>
              <a:defRPr sz="1800"/>
            </a:lvl4pPr>
            <a:lvl5pPr marL="1525588" indent="-255588">
              <a:buClr>
                <a:srgbClr val="A0558F"/>
              </a:buClr>
              <a:buFont typeface="Arial" panose="020B0604020202020204" pitchFamily="34" charset="0"/>
              <a:buChar char="›"/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add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0300" y="1438282"/>
            <a:ext cx="5384800" cy="4498975"/>
          </a:xfrm>
        </p:spPr>
        <p:txBody>
          <a:bodyPr/>
          <a:lstStyle>
            <a:lvl1pPr marL="313200" indent="-313200">
              <a:buClr>
                <a:srgbClr val="A0558F"/>
              </a:buClr>
              <a:buFont typeface="Arial" panose="020B0604020202020204" pitchFamily="34" charset="0"/>
              <a:buChar char="■"/>
              <a:defRPr sz="2400"/>
            </a:lvl1pPr>
            <a:lvl2pPr marL="626400" indent="-302400">
              <a:buClr>
                <a:srgbClr val="A0558F"/>
              </a:buClr>
              <a:buFont typeface="Arial" panose="020B0604020202020204" pitchFamily="34" charset="0"/>
              <a:buChar char="□"/>
              <a:defRPr sz="2200"/>
            </a:lvl2pPr>
            <a:lvl3pPr marL="892800" indent="-248400">
              <a:buClr>
                <a:srgbClr val="A0558F"/>
              </a:buClr>
              <a:buFont typeface="Arial" panose="020B0604020202020204" pitchFamily="34" charset="0"/>
              <a:buChar char="▪"/>
              <a:defRPr sz="2000"/>
            </a:lvl3pPr>
            <a:lvl4pPr marL="1163638" indent="-255588">
              <a:buClr>
                <a:srgbClr val="A0558F"/>
              </a:buClr>
              <a:buFont typeface="Arial" panose="020B0604020202020204" pitchFamily="34" charset="0"/>
              <a:buChar char="▫"/>
              <a:defRPr sz="1800"/>
            </a:lvl4pPr>
            <a:lvl5pPr marL="1431925" indent="-255588">
              <a:buClr>
                <a:srgbClr val="A0558F"/>
              </a:buClr>
              <a:buFont typeface="Arial" panose="020B0604020202020204" pitchFamily="34" charset="0"/>
              <a:buChar char="›"/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41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 marL="313200" indent="-313200">
              <a:buClr>
                <a:srgbClr val="A0558F"/>
              </a:buClr>
              <a:buFont typeface="Arial" panose="020B0604020202020204" pitchFamily="34" charset="0"/>
              <a:buChar char="■"/>
              <a:defRPr sz="2400"/>
            </a:lvl1pPr>
            <a:lvl2pPr marL="626400" indent="-302400">
              <a:buClr>
                <a:srgbClr val="A0558F"/>
              </a:buClr>
              <a:buFont typeface="Arial" panose="020B0604020202020204" pitchFamily="34" charset="0"/>
              <a:buChar char="□"/>
              <a:defRPr sz="2200"/>
            </a:lvl2pPr>
            <a:lvl3pPr marL="892800" indent="-255600">
              <a:buClr>
                <a:srgbClr val="A0558F"/>
              </a:buClr>
              <a:buFont typeface="Arial" panose="020B0604020202020204" pitchFamily="34" charset="0"/>
              <a:buChar char="▪"/>
              <a:defRPr sz="2000"/>
            </a:lvl3pPr>
            <a:lvl4pPr marL="1256400" indent="-255600">
              <a:buClr>
                <a:srgbClr val="A0558F"/>
              </a:buClr>
              <a:buFont typeface="Arial" panose="020B0604020202020204" pitchFamily="34" charset="0"/>
              <a:buChar char="▫"/>
              <a:defRPr sz="1800"/>
            </a:lvl4pPr>
            <a:lvl5pPr marL="1526400" indent="-255600">
              <a:buClr>
                <a:srgbClr val="A0558F"/>
              </a:buClr>
              <a:buFont typeface="Arial" panose="020B0604020202020204" pitchFamily="34" charset="0"/>
              <a:buChar char="›"/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add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4"/>
            <a:ext cx="5389033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 marL="313200" indent="-313200">
              <a:buClr>
                <a:srgbClr val="A0558F"/>
              </a:buClr>
              <a:buFont typeface="Arial" panose="020B0604020202020204" pitchFamily="34" charset="0"/>
              <a:buChar char="■"/>
              <a:defRPr sz="2400"/>
            </a:lvl1pPr>
            <a:lvl2pPr marL="626400" indent="-302400">
              <a:buClr>
                <a:srgbClr val="A0558F"/>
              </a:buClr>
              <a:buFont typeface="Arial" panose="020B0604020202020204" pitchFamily="34" charset="0"/>
              <a:buChar char="□"/>
              <a:defRPr sz="2200"/>
            </a:lvl2pPr>
            <a:lvl3pPr marL="892800" indent="-255600">
              <a:buClr>
                <a:srgbClr val="A0558F"/>
              </a:buClr>
              <a:buFont typeface="Arial" panose="020B0604020202020204" pitchFamily="34" charset="0"/>
              <a:buChar char="▪"/>
              <a:defRPr sz="2000"/>
            </a:lvl3pPr>
            <a:lvl4pPr marL="1256400" indent="-255600">
              <a:buClr>
                <a:srgbClr val="A0558F"/>
              </a:buClr>
              <a:buFont typeface="Arial" panose="020B0604020202020204" pitchFamily="34" charset="0"/>
              <a:buChar char="▫"/>
              <a:defRPr sz="1800"/>
            </a:lvl4pPr>
            <a:lvl5pPr marL="1526400" indent="-255600">
              <a:buClr>
                <a:srgbClr val="A0558F"/>
              </a:buClr>
              <a:buFont typeface="Arial" panose="020B0604020202020204" pitchFamily="34" charset="0"/>
              <a:buChar char="›"/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938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83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5429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6" y="404818"/>
            <a:ext cx="846243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438282"/>
            <a:ext cx="1097280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786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14" r:id="rId2"/>
    <p:sldLayoutId id="2147483904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A0558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ts val="300"/>
        </a:spcBef>
        <a:spcAft>
          <a:spcPts val="600"/>
        </a:spcAft>
        <a:buClr>
          <a:srgbClr val="86BE3D"/>
        </a:buClr>
        <a:buFont typeface="Wingdings" panose="05000000000000000000" pitchFamily="2" charset="2"/>
        <a:buNone/>
        <a:defRPr sz="2000" b="0" baseline="0">
          <a:solidFill>
            <a:srgbClr val="4D4D4D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ts val="0"/>
        </a:spcBef>
        <a:spcAft>
          <a:spcPts val="600"/>
        </a:spcAft>
        <a:buClr>
          <a:srgbClr val="86BE3D"/>
        </a:buClr>
        <a:buFont typeface="Wingdings" panose="05000000000000000000" pitchFamily="2" charset="2"/>
        <a:defRPr sz="2000">
          <a:solidFill>
            <a:srgbClr val="4D4D4D"/>
          </a:solidFill>
          <a:latin typeface="+mn-lt"/>
        </a:defRPr>
      </a:lvl2pPr>
      <a:lvl3pPr marL="719138" indent="0" algn="l" rtl="0" eaLnBrk="1" fontAlgn="base" hangingPunct="1">
        <a:spcBef>
          <a:spcPts val="0"/>
        </a:spcBef>
        <a:spcAft>
          <a:spcPts val="600"/>
        </a:spcAft>
        <a:buClr>
          <a:srgbClr val="83B81A"/>
        </a:buClr>
        <a:buFont typeface="Wingdings 2" panose="05020102010507070707" pitchFamily="18" charset="2"/>
        <a:buNone/>
        <a:defRPr sz="2000" b="0">
          <a:solidFill>
            <a:srgbClr val="4D4D4D"/>
          </a:solidFill>
          <a:latin typeface="+mn-lt"/>
        </a:defRPr>
      </a:lvl3pPr>
      <a:lvl4pPr marL="1076325" indent="0" algn="l" rtl="0" eaLnBrk="1" fontAlgn="base" hangingPunct="1">
        <a:spcBef>
          <a:spcPts val="0"/>
        </a:spcBef>
        <a:spcAft>
          <a:spcPts val="600"/>
        </a:spcAft>
        <a:buNone/>
        <a:defRPr sz="2000">
          <a:solidFill>
            <a:srgbClr val="4D4D4D"/>
          </a:solidFill>
          <a:latin typeface="+mn-lt"/>
        </a:defRPr>
      </a:lvl4pPr>
      <a:lvl5pPr marL="1431925" indent="0" algn="l" rtl="0" eaLnBrk="1" fontAlgn="base" hangingPunct="1">
        <a:spcBef>
          <a:spcPts val="0"/>
        </a:spcBef>
        <a:spcAft>
          <a:spcPts val="600"/>
        </a:spcAft>
        <a:buNone/>
        <a:defRPr sz="2000">
          <a:solidFill>
            <a:srgbClr val="4D4D4D"/>
          </a:solidFill>
          <a:latin typeface="+mn-lt"/>
        </a:defRPr>
      </a:lvl5pPr>
      <a:lvl6pPr marL="914400" algn="l" rtl="0" eaLnBrk="1" fontAlgn="base" hangingPunct="1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6pPr>
      <a:lvl7pPr marL="1257300" algn="l" rtl="0" eaLnBrk="1" fontAlgn="base" hangingPunct="1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7pPr>
      <a:lvl8pPr marL="1600200" algn="l" rtl="0" eaLnBrk="1" fontAlgn="base" hangingPunct="1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8pPr>
      <a:lvl9pPr marL="1943100" algn="l" rtl="0" eaLnBrk="1" fontAlgn="base" hangingPunct="1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gov.uk/government/publications/regulated-qualifications-framework-a-postcard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479" y="1700809"/>
            <a:ext cx="10363200" cy="1054312"/>
          </a:xfrm>
        </p:spPr>
        <p:txBody>
          <a:bodyPr/>
          <a:lstStyle/>
          <a:p>
            <a:r>
              <a:rPr lang="en-US" i="1" dirty="0"/>
              <a:t>The Future of Functional Skills: The Regulatory Picture Now and </a:t>
            </a:r>
            <a:r>
              <a:rPr lang="en-US" i="1" dirty="0" smtClean="0"/>
              <a:t>Beyond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478" y="3553656"/>
            <a:ext cx="11559522" cy="1027472"/>
          </a:xfrm>
        </p:spPr>
        <p:txBody>
          <a:bodyPr/>
          <a:lstStyle/>
          <a:p>
            <a:pPr>
              <a:tabLst>
                <a:tab pos="1704975" algn="l"/>
              </a:tabLst>
            </a:pPr>
            <a:r>
              <a:rPr lang="en-GB" dirty="0" smtClean="0"/>
              <a:t>Ian Pursglove, Associate Director, Literacy and Numeracy Qualifications</a:t>
            </a:r>
          </a:p>
          <a:p>
            <a:pPr>
              <a:tabLst>
                <a:tab pos="1704975" algn="l"/>
              </a:tabLst>
            </a:pPr>
            <a:endParaRPr lang="en-GB" dirty="0"/>
          </a:p>
          <a:p>
            <a:pPr>
              <a:tabLst>
                <a:tab pos="1704975" algn="l"/>
              </a:tabLst>
            </a:pPr>
            <a:r>
              <a:rPr lang="en-GB" dirty="0" smtClean="0"/>
              <a:t>8 March </a:t>
            </a:r>
            <a:r>
              <a:rPr lang="en-GB" dirty="0"/>
              <a:t>2016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87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632" y="376251"/>
            <a:ext cx="8856984" cy="6100731"/>
          </a:xfrm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Register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92144" y="2982433"/>
            <a:ext cx="252028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CURRENT VERSION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55840" y="1412776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alpharegister.ofqual.gov.uk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7764" y="649499"/>
            <a:ext cx="3882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http://alpharegister.ofqual.gov.uk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55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Confidence in vocational qualifications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1425655"/>
            <a:ext cx="10972800" cy="5112568"/>
          </a:xfrm>
        </p:spPr>
        <p:txBody>
          <a:bodyPr/>
          <a:lstStyle/>
          <a:p>
            <a:r>
              <a:rPr lang="en-GB" dirty="0"/>
              <a:t>What might promote confidence in VQs?</a:t>
            </a:r>
          </a:p>
          <a:p>
            <a:pPr lvl="1"/>
            <a:r>
              <a:rPr lang="en-GB" dirty="0" smtClean="0"/>
              <a:t>Qualifications </a:t>
            </a:r>
            <a:r>
              <a:rPr lang="en-GB" dirty="0"/>
              <a:t>are grounded in and built round the needs of </a:t>
            </a:r>
            <a:r>
              <a:rPr lang="en-GB" dirty="0" smtClean="0"/>
              <a:t>end users, e.g. employers</a:t>
            </a:r>
            <a:endParaRPr lang="en-GB" dirty="0"/>
          </a:p>
          <a:p>
            <a:pPr lvl="1"/>
            <a:r>
              <a:rPr lang="en-GB" dirty="0"/>
              <a:t>Employers and others understand </a:t>
            </a:r>
            <a:r>
              <a:rPr lang="en-GB" dirty="0" smtClean="0"/>
              <a:t>qualifications </a:t>
            </a:r>
            <a:r>
              <a:rPr lang="en-GB" dirty="0"/>
              <a:t>and can see </a:t>
            </a:r>
            <a:r>
              <a:rPr lang="en-GB" dirty="0" smtClean="0"/>
              <a:t>they </a:t>
            </a:r>
            <a:r>
              <a:rPr lang="en-GB" dirty="0"/>
              <a:t>do what they </a:t>
            </a:r>
            <a:r>
              <a:rPr lang="en-GB" dirty="0" smtClean="0"/>
              <a:t>are meant to</a:t>
            </a:r>
            <a:endParaRPr lang="en-GB" dirty="0"/>
          </a:p>
          <a:p>
            <a:pPr lvl="1"/>
            <a:r>
              <a:rPr lang="en-GB" dirty="0"/>
              <a:t>Students and their teachers have ready access to information about qualifications and the progression opportunities they offer</a:t>
            </a:r>
          </a:p>
          <a:p>
            <a:pPr lvl="1"/>
            <a:r>
              <a:rPr lang="en-GB" dirty="0"/>
              <a:t>Where there are problems with qualifications, action is </a:t>
            </a:r>
            <a:r>
              <a:rPr lang="en-GB" dirty="0" smtClean="0"/>
              <a:t>taken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63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Confidence in vocational qualifications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1425655"/>
            <a:ext cx="10972800" cy="5112568"/>
          </a:xfrm>
        </p:spPr>
        <p:txBody>
          <a:bodyPr/>
          <a:lstStyle/>
          <a:p>
            <a:r>
              <a:rPr lang="en-GB" dirty="0" smtClean="0"/>
              <a:t>Ofqual </a:t>
            </a:r>
            <a:r>
              <a:rPr lang="en-GB" dirty="0"/>
              <a:t>is doing its bit:</a:t>
            </a:r>
          </a:p>
          <a:p>
            <a:pPr lvl="1"/>
            <a:r>
              <a:rPr lang="en-GB" dirty="0"/>
              <a:t>Engaging in public debate about VQs to build understanding</a:t>
            </a:r>
          </a:p>
          <a:p>
            <a:pPr lvl="1"/>
            <a:r>
              <a:rPr lang="en-GB" dirty="0"/>
              <a:t>Discussing with employers and Government the need for credible skills standards</a:t>
            </a:r>
          </a:p>
          <a:p>
            <a:pPr lvl="1"/>
            <a:r>
              <a:rPr lang="en-GB" dirty="0"/>
              <a:t>Developing the Register to improve access to information about qualifications</a:t>
            </a:r>
          </a:p>
          <a:p>
            <a:pPr lvl="1"/>
            <a:r>
              <a:rPr lang="en-GB" dirty="0"/>
              <a:t>Requiring awarding organisations to keep their qualifications under review</a:t>
            </a:r>
          </a:p>
          <a:p>
            <a:pPr lvl="1"/>
            <a:r>
              <a:rPr lang="en-GB" dirty="0"/>
              <a:t>Following up intelligence about problems and preparing to take regulatory action where it is </a:t>
            </a:r>
            <a:r>
              <a:rPr lang="en-GB" dirty="0" smtClean="0"/>
              <a:t>justified</a:t>
            </a:r>
          </a:p>
          <a:p>
            <a:pPr marL="323850" lvl="1" indent="0">
              <a:buNone/>
            </a:pPr>
            <a:endParaRPr lang="en-GB" dirty="0" smtClean="0"/>
          </a:p>
          <a:p>
            <a:r>
              <a:rPr lang="en-GB" dirty="0" smtClean="0"/>
              <a:t>Are there other things we should be doing?	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97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Functional Skills Reform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There </a:t>
            </a:r>
            <a:r>
              <a:rPr lang="en-GB" sz="2800" dirty="0"/>
              <a:t>are some skills that are fundamental: to be successful in life and at </a:t>
            </a:r>
            <a:r>
              <a:rPr lang="en-GB" sz="2800" dirty="0" smtClean="0"/>
              <a:t>work, people </a:t>
            </a:r>
            <a:r>
              <a:rPr lang="en-GB" sz="2800" dirty="0"/>
              <a:t>must be able to read and write and to use numbers with confidence. </a:t>
            </a:r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9237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0725" y="1135762"/>
            <a:ext cx="8353747" cy="4498975"/>
          </a:xfrm>
        </p:spPr>
        <p:txBody>
          <a:bodyPr/>
          <a:lstStyle/>
          <a:p>
            <a:pPr lvl="2">
              <a:buClr>
                <a:srgbClr val="68BD49"/>
              </a:buClr>
            </a:pPr>
            <a:endParaRPr lang="en-GB" dirty="0" smtClean="0"/>
          </a:p>
          <a:p>
            <a:pPr lvl="2">
              <a:buClr>
                <a:srgbClr val="68BD49"/>
              </a:buClr>
            </a:pPr>
            <a:endParaRPr lang="en-GB" b="0" dirty="0"/>
          </a:p>
          <a:p>
            <a:pPr lvl="2">
              <a:buClr>
                <a:srgbClr val="68BD49"/>
              </a:buClr>
            </a:pPr>
            <a:endParaRPr lang="en-GB" dirty="0"/>
          </a:p>
          <a:p>
            <a:pPr marL="0" lvl="2" indent="0">
              <a:buClr>
                <a:srgbClr val="68BD49"/>
              </a:buClr>
              <a:buNone/>
            </a:pP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22300" y="548680"/>
            <a:ext cx="10972800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>
            <a:lvl1pPr marL="313200" indent="-313200" algn="l" rtl="0" eaLnBrk="1" fontAlgn="base" hangingPunct="1">
              <a:spcBef>
                <a:spcPts val="30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■"/>
              <a:defRPr sz="2400" b="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625475" indent="-301625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□"/>
              <a:defRPr sz="2200">
                <a:solidFill>
                  <a:srgbClr val="4D4D4D"/>
                </a:solidFill>
                <a:latin typeface="+mn-lt"/>
              </a:defRPr>
            </a:lvl2pPr>
            <a:lvl3pPr marL="893763" indent="-24765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▪"/>
              <a:defRPr sz="2000" b="0">
                <a:solidFill>
                  <a:srgbClr val="4D4D4D"/>
                </a:solidFill>
                <a:latin typeface="+mn-lt"/>
              </a:defRPr>
            </a:lvl3pPr>
            <a:lvl4pPr marL="1257300" indent="-255588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▫"/>
              <a:defRPr sz="1800">
                <a:solidFill>
                  <a:srgbClr val="4D4D4D"/>
                </a:solidFill>
                <a:latin typeface="+mn-lt"/>
              </a:defRPr>
            </a:lvl4pPr>
            <a:lvl5pPr marL="1526400" indent="-25560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›"/>
              <a:defRPr sz="1800">
                <a:solidFill>
                  <a:srgbClr val="4D4D4D"/>
                </a:solidFill>
                <a:latin typeface="+mn-lt"/>
              </a:defRPr>
            </a:lvl5pPr>
            <a:lvl6pPr marL="9144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6pPr>
            <a:lvl7pPr marL="12573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7pPr>
            <a:lvl8pPr marL="16002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8pPr>
            <a:lvl9pPr marL="19431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GB" kern="0" dirty="0" smtClean="0"/>
              <a:t>Ofqual looked at these qualifications in 2014 and found that, whilst they were not broken, there was room to improve the offer</a:t>
            </a:r>
          </a:p>
          <a:p>
            <a:endParaRPr lang="en-GB" kern="0" dirty="0" smtClean="0"/>
          </a:p>
          <a:p>
            <a:r>
              <a:rPr lang="en-GB" kern="0" dirty="0" smtClean="0"/>
              <a:t>ETF published </a:t>
            </a:r>
            <a:r>
              <a:rPr lang="en-GB" dirty="0"/>
              <a:t>‘</a:t>
            </a:r>
            <a:r>
              <a:rPr lang="en-GB" i="1" dirty="0"/>
              <a:t>Making maths and English work for all</a:t>
            </a:r>
            <a:r>
              <a:rPr lang="en-GB" dirty="0"/>
              <a:t>’ </a:t>
            </a:r>
            <a:r>
              <a:rPr lang="en-GB" dirty="0" smtClean="0"/>
              <a:t>which came to a similar conclusion</a:t>
            </a:r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government wants to ensure everyone has an appropriate opportunity to improve their maths and English skills and achieve a credible qualification that employers </a:t>
            </a:r>
            <a:r>
              <a:rPr lang="en-GB" dirty="0" smtClean="0"/>
              <a:t>recognise</a:t>
            </a:r>
            <a:endParaRPr lang="en-GB" kern="0" dirty="0"/>
          </a:p>
          <a:p>
            <a:endParaRPr lang="en-GB" kern="0" dirty="0" smtClean="0"/>
          </a:p>
          <a:p>
            <a:r>
              <a:rPr lang="en-GB" kern="0" dirty="0" smtClean="0"/>
              <a:t>The </a:t>
            </a:r>
            <a:r>
              <a:rPr lang="en-GB" kern="0" dirty="0"/>
              <a:t>purpose of the </a:t>
            </a:r>
            <a:r>
              <a:rPr lang="en-GB" kern="0" dirty="0" smtClean="0"/>
              <a:t>programme </a:t>
            </a:r>
            <a:r>
              <a:rPr lang="en-GB" kern="0" dirty="0"/>
              <a:t>is to make sure that the regulation of </a:t>
            </a:r>
            <a:r>
              <a:rPr lang="en-GB" kern="0" dirty="0" smtClean="0"/>
              <a:t>maths and English Functions </a:t>
            </a:r>
            <a:r>
              <a:rPr lang="en-GB" kern="0" dirty="0"/>
              <a:t>Skills qualifications </a:t>
            </a:r>
            <a:r>
              <a:rPr lang="en-GB" kern="0" dirty="0" smtClean="0"/>
              <a:t>allows the </a:t>
            </a:r>
            <a:r>
              <a:rPr lang="en-GB" kern="0" dirty="0"/>
              <a:t>development and award of valid </a:t>
            </a:r>
            <a:r>
              <a:rPr lang="en-GB" kern="0" dirty="0" smtClean="0"/>
              <a:t>qualifications, </a:t>
            </a:r>
            <a:r>
              <a:rPr lang="en-GB" kern="0" dirty="0"/>
              <a:t>and reflects any </a:t>
            </a:r>
            <a:r>
              <a:rPr lang="en-GB" kern="0" dirty="0" smtClean="0"/>
              <a:t>policy changes </a:t>
            </a:r>
            <a:r>
              <a:rPr lang="en-GB" kern="0" dirty="0"/>
              <a:t>to the </a:t>
            </a:r>
            <a:r>
              <a:rPr lang="en-GB" kern="0" dirty="0" smtClean="0"/>
              <a:t>qualifications</a:t>
            </a:r>
          </a:p>
        </p:txBody>
      </p:sp>
    </p:spTree>
    <p:extLst>
      <p:ext uri="{BB962C8B-B14F-4D97-AF65-F5344CB8AC3E}">
        <p14:creationId xmlns:p14="http://schemas.microsoft.com/office/powerpoint/2010/main" val="289472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0725" y="1135762"/>
            <a:ext cx="8353747" cy="4498975"/>
          </a:xfrm>
        </p:spPr>
        <p:txBody>
          <a:bodyPr/>
          <a:lstStyle/>
          <a:p>
            <a:pPr lvl="2">
              <a:buClr>
                <a:srgbClr val="68BD49"/>
              </a:buClr>
            </a:pPr>
            <a:endParaRPr lang="en-GB" dirty="0" smtClean="0"/>
          </a:p>
          <a:p>
            <a:pPr lvl="2">
              <a:buClr>
                <a:srgbClr val="68BD49"/>
              </a:buClr>
            </a:pPr>
            <a:endParaRPr lang="en-GB" b="0" dirty="0"/>
          </a:p>
          <a:p>
            <a:pPr lvl="2">
              <a:buClr>
                <a:srgbClr val="68BD49"/>
              </a:buClr>
            </a:pPr>
            <a:endParaRPr lang="en-GB" dirty="0"/>
          </a:p>
          <a:p>
            <a:pPr marL="0" lvl="2" indent="0">
              <a:buClr>
                <a:srgbClr val="68BD49"/>
              </a:buClr>
              <a:buNone/>
            </a:pP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22300" y="548680"/>
            <a:ext cx="10972800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>
            <a:lvl1pPr marL="313200" indent="-313200" algn="l" rtl="0" eaLnBrk="1" fontAlgn="base" hangingPunct="1">
              <a:spcBef>
                <a:spcPts val="30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■"/>
              <a:defRPr sz="2400" b="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625475" indent="-301625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□"/>
              <a:defRPr sz="2200">
                <a:solidFill>
                  <a:srgbClr val="4D4D4D"/>
                </a:solidFill>
                <a:latin typeface="+mn-lt"/>
              </a:defRPr>
            </a:lvl2pPr>
            <a:lvl3pPr marL="893763" indent="-24765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▪"/>
              <a:defRPr sz="2000" b="0">
                <a:solidFill>
                  <a:srgbClr val="4D4D4D"/>
                </a:solidFill>
                <a:latin typeface="+mn-lt"/>
              </a:defRPr>
            </a:lvl3pPr>
            <a:lvl4pPr marL="1257300" indent="-255588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▫"/>
              <a:defRPr sz="1800">
                <a:solidFill>
                  <a:srgbClr val="4D4D4D"/>
                </a:solidFill>
                <a:latin typeface="+mn-lt"/>
              </a:defRPr>
            </a:lvl4pPr>
            <a:lvl5pPr marL="1526400" indent="-25560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›"/>
              <a:defRPr sz="1800">
                <a:solidFill>
                  <a:srgbClr val="4D4D4D"/>
                </a:solidFill>
                <a:latin typeface="+mn-lt"/>
              </a:defRPr>
            </a:lvl5pPr>
            <a:lvl6pPr marL="9144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6pPr>
            <a:lvl7pPr marL="12573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7pPr>
            <a:lvl8pPr marL="16002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8pPr>
            <a:lvl9pPr marL="19431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GB" kern="0" dirty="0" smtClean="0"/>
              <a:t>We are looking at reform of Functional Skills Qualifications as a whole; including qualifications and the regulation framework.</a:t>
            </a:r>
          </a:p>
          <a:p>
            <a:endParaRPr lang="en-GB" kern="0" dirty="0" smtClean="0"/>
          </a:p>
          <a:p>
            <a:r>
              <a:rPr lang="en-GB" kern="0" dirty="0" smtClean="0"/>
              <a:t>In particular</a:t>
            </a:r>
            <a:r>
              <a:rPr lang="en-GB" kern="0" dirty="0"/>
              <a:t>, </a:t>
            </a:r>
            <a:r>
              <a:rPr lang="en-GB" kern="0" dirty="0" smtClean="0"/>
              <a:t>we </a:t>
            </a:r>
            <a:r>
              <a:rPr lang="en-GB" kern="0" dirty="0"/>
              <a:t>are looking at standard setting and assessment issues.</a:t>
            </a:r>
          </a:p>
          <a:p>
            <a:endParaRPr lang="en-GB" kern="0" dirty="0" smtClean="0"/>
          </a:p>
          <a:p>
            <a:r>
              <a:rPr lang="en-GB" kern="0" dirty="0" smtClean="0"/>
              <a:t>We will consult on any changes that we propose to make.</a:t>
            </a:r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400346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990725" y="1124745"/>
            <a:ext cx="8229600" cy="4498975"/>
          </a:xfrm>
        </p:spPr>
        <p:txBody>
          <a:bodyPr/>
          <a:lstStyle/>
          <a:p>
            <a:pPr lvl="2">
              <a:buClr>
                <a:srgbClr val="68BD49"/>
              </a:buClr>
            </a:pPr>
            <a:endParaRPr lang="en-GB" dirty="0" smtClean="0"/>
          </a:p>
          <a:p>
            <a:pPr lvl="2">
              <a:buClr>
                <a:srgbClr val="68BD49"/>
              </a:buClr>
            </a:pPr>
            <a:endParaRPr lang="en-GB" dirty="0"/>
          </a:p>
          <a:p>
            <a:pPr marL="0" lvl="2" indent="0">
              <a:buClr>
                <a:srgbClr val="68BD49"/>
              </a:buClr>
              <a:buNone/>
            </a:pPr>
            <a:endParaRPr lang="en-GB" dirty="0" smtClean="0"/>
          </a:p>
          <a:p>
            <a:pPr marL="0" lvl="2" indent="0">
              <a:buClr>
                <a:srgbClr val="68BD49"/>
              </a:buClr>
              <a:buNone/>
            </a:pP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22300" y="1434807"/>
            <a:ext cx="1097280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>
            <a:lvl1pPr marL="313200" indent="-313200" algn="l" rtl="0" eaLnBrk="1" fontAlgn="base" hangingPunct="1">
              <a:spcBef>
                <a:spcPts val="30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■"/>
              <a:defRPr sz="2400" b="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625475" indent="-301625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□"/>
              <a:defRPr sz="2200">
                <a:solidFill>
                  <a:srgbClr val="4D4D4D"/>
                </a:solidFill>
                <a:latin typeface="+mn-lt"/>
              </a:defRPr>
            </a:lvl2pPr>
            <a:lvl3pPr marL="893763" indent="-24765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▪"/>
              <a:defRPr sz="2000" b="0">
                <a:solidFill>
                  <a:srgbClr val="4D4D4D"/>
                </a:solidFill>
                <a:latin typeface="+mn-lt"/>
              </a:defRPr>
            </a:lvl3pPr>
            <a:lvl4pPr marL="1257300" indent="-255588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▫"/>
              <a:defRPr sz="1800">
                <a:solidFill>
                  <a:srgbClr val="4D4D4D"/>
                </a:solidFill>
                <a:latin typeface="+mn-lt"/>
              </a:defRPr>
            </a:lvl4pPr>
            <a:lvl5pPr marL="1526400" indent="-25560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›"/>
              <a:defRPr sz="1800">
                <a:solidFill>
                  <a:srgbClr val="4D4D4D"/>
                </a:solidFill>
                <a:latin typeface="+mn-lt"/>
              </a:defRPr>
            </a:lvl5pPr>
            <a:lvl6pPr marL="9144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6pPr>
            <a:lvl7pPr marL="12573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7pPr>
            <a:lvl8pPr marL="16002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8pPr>
            <a:lvl9pPr marL="19431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GB" dirty="0"/>
              <a:t>Awarding organisations should focus on the validity of their qualifications – design and ongoing delivery</a:t>
            </a:r>
          </a:p>
          <a:p>
            <a:endParaRPr lang="en-GB" dirty="0"/>
          </a:p>
          <a:p>
            <a:r>
              <a:rPr lang="en-GB" dirty="0"/>
              <a:t>We will aim to provide stable, transparent, evidence-based regulation </a:t>
            </a:r>
          </a:p>
          <a:p>
            <a:endParaRPr lang="en-GB" dirty="0"/>
          </a:p>
          <a:p>
            <a:r>
              <a:rPr lang="en-GB" dirty="0"/>
              <a:t>We will develop the information we provide to users about the qualifications we regulate</a:t>
            </a:r>
          </a:p>
          <a:p>
            <a:endParaRPr lang="en-GB" dirty="0"/>
          </a:p>
          <a:p>
            <a:r>
              <a:rPr lang="en-GB" dirty="0"/>
              <a:t>We will continue to advise Government on where qualifications fit into VQ and apprenticeship reform, and take forward functional skills reform</a:t>
            </a:r>
          </a:p>
        </p:txBody>
      </p:sp>
    </p:spTree>
    <p:extLst>
      <p:ext uri="{BB962C8B-B14F-4D97-AF65-F5344CB8AC3E}">
        <p14:creationId xmlns:p14="http://schemas.microsoft.com/office/powerpoint/2010/main" val="225319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990725" y="1124745"/>
            <a:ext cx="8229600" cy="4498975"/>
          </a:xfrm>
        </p:spPr>
        <p:txBody>
          <a:bodyPr/>
          <a:lstStyle/>
          <a:p>
            <a:pPr lvl="2">
              <a:buClr>
                <a:srgbClr val="68BD49"/>
              </a:buClr>
            </a:pPr>
            <a:endParaRPr lang="en-GB" dirty="0" smtClean="0"/>
          </a:p>
          <a:p>
            <a:pPr lvl="2">
              <a:buClr>
                <a:srgbClr val="68BD49"/>
              </a:buClr>
            </a:pPr>
            <a:endParaRPr lang="en-GB" dirty="0"/>
          </a:p>
          <a:p>
            <a:pPr marL="0" lvl="2" indent="0">
              <a:buClr>
                <a:srgbClr val="68BD49"/>
              </a:buClr>
              <a:buNone/>
            </a:pPr>
            <a:endParaRPr lang="en-GB" dirty="0" smtClean="0"/>
          </a:p>
          <a:p>
            <a:pPr marL="0" lvl="2" indent="0">
              <a:buClr>
                <a:srgbClr val="68BD49"/>
              </a:buCl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5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Areas to cover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19060" y="1425655"/>
            <a:ext cx="1097280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>
            <a:lvl1pPr marL="313200" indent="-313200" algn="l" rtl="0" eaLnBrk="1" fontAlgn="base" hangingPunct="1">
              <a:spcBef>
                <a:spcPts val="30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■"/>
              <a:defRPr sz="2400" b="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625475" indent="-301625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□"/>
              <a:defRPr sz="2200">
                <a:solidFill>
                  <a:srgbClr val="4D4D4D"/>
                </a:solidFill>
                <a:latin typeface="+mn-lt"/>
              </a:defRPr>
            </a:lvl2pPr>
            <a:lvl3pPr marL="893763" indent="-24765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▪"/>
              <a:defRPr sz="2000" b="0">
                <a:solidFill>
                  <a:srgbClr val="4D4D4D"/>
                </a:solidFill>
                <a:latin typeface="+mn-lt"/>
              </a:defRPr>
            </a:lvl3pPr>
            <a:lvl4pPr marL="1257300" indent="-255588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▫"/>
              <a:defRPr sz="1800">
                <a:solidFill>
                  <a:srgbClr val="4D4D4D"/>
                </a:solidFill>
                <a:latin typeface="+mn-lt"/>
              </a:defRPr>
            </a:lvl4pPr>
            <a:lvl5pPr marL="1526400" indent="-25560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›"/>
              <a:defRPr sz="1800">
                <a:solidFill>
                  <a:srgbClr val="4D4D4D"/>
                </a:solidFill>
                <a:latin typeface="+mn-lt"/>
              </a:defRPr>
            </a:lvl5pPr>
            <a:lvl6pPr marL="9144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6pPr>
            <a:lvl7pPr marL="12573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7pPr>
            <a:lvl8pPr marL="16002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8pPr>
            <a:lvl9pPr marL="19431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buFont typeface="Arial"/>
              <a:buChar char="■"/>
            </a:pPr>
            <a:r>
              <a:rPr lang="en-GB" dirty="0"/>
              <a:t>About Ofqual</a:t>
            </a:r>
          </a:p>
          <a:p>
            <a:pPr>
              <a:buFont typeface="Arial"/>
              <a:buChar char="■"/>
            </a:pPr>
            <a:r>
              <a:rPr lang="en-GB" dirty="0"/>
              <a:t>The role of vocational qualifications</a:t>
            </a:r>
          </a:p>
          <a:p>
            <a:pPr>
              <a:buFont typeface="Arial"/>
              <a:buChar char="■"/>
            </a:pPr>
            <a:r>
              <a:rPr lang="en-GB" dirty="0"/>
              <a:t>Validity in vocational qualifications</a:t>
            </a:r>
          </a:p>
          <a:p>
            <a:pPr>
              <a:buFont typeface="Arial"/>
              <a:buChar char="■"/>
            </a:pPr>
            <a:r>
              <a:rPr lang="en-GB" dirty="0"/>
              <a:t>Introducing the RQF</a:t>
            </a:r>
          </a:p>
          <a:p>
            <a:pPr>
              <a:buFont typeface="Arial"/>
              <a:buChar char="■"/>
            </a:pPr>
            <a:r>
              <a:rPr lang="en-GB" dirty="0"/>
              <a:t>Accessing information about qualifications</a:t>
            </a:r>
          </a:p>
          <a:p>
            <a:pPr>
              <a:buFont typeface="Arial"/>
              <a:buChar char="■"/>
            </a:pPr>
            <a:r>
              <a:rPr lang="en-GB" dirty="0"/>
              <a:t>Promoting confidence in vocational </a:t>
            </a:r>
            <a:r>
              <a:rPr lang="en-GB" dirty="0" smtClean="0"/>
              <a:t>qualifications</a:t>
            </a:r>
          </a:p>
          <a:p>
            <a:pPr>
              <a:buFont typeface="Arial"/>
              <a:buChar char="■"/>
            </a:pPr>
            <a:r>
              <a:rPr lang="en-GB" dirty="0" smtClean="0"/>
              <a:t>Changes to Functional Skills in English and maths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96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About Ofqual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22300" y="1434807"/>
            <a:ext cx="10972800" cy="4498975"/>
          </a:xfrm>
        </p:spPr>
        <p:txBody>
          <a:bodyPr/>
          <a:lstStyle/>
          <a:p>
            <a:r>
              <a:rPr lang="en-GB" dirty="0"/>
              <a:t>We are the regulator of qualifications in England (except for degrees) and vocational qualifications in Northern </a:t>
            </a:r>
            <a:r>
              <a:rPr lang="en-GB" dirty="0" smtClean="0"/>
              <a:t>Ireland* </a:t>
            </a:r>
            <a:endParaRPr lang="en-GB" dirty="0"/>
          </a:p>
          <a:p>
            <a:pPr lvl="1"/>
            <a:r>
              <a:rPr lang="en-GB" dirty="0" smtClean="0"/>
              <a:t>c160 recognised awarding </a:t>
            </a:r>
            <a:r>
              <a:rPr lang="en-GB" dirty="0"/>
              <a:t>organisations to offer regulated qualifications 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22,500 </a:t>
            </a:r>
            <a:r>
              <a:rPr lang="en-GB" dirty="0"/>
              <a:t>regulated vocational qualifications on our register </a:t>
            </a:r>
          </a:p>
          <a:p>
            <a:endParaRPr lang="en-GB" dirty="0"/>
          </a:p>
          <a:p>
            <a:r>
              <a:rPr lang="en-GB" dirty="0"/>
              <a:t>We are a non-ministerial Government department, and we </a:t>
            </a:r>
            <a:r>
              <a:rPr lang="en-GB" dirty="0" smtClean="0"/>
              <a:t>regulate assessment </a:t>
            </a:r>
            <a:r>
              <a:rPr lang="en-GB" dirty="0"/>
              <a:t>and qualifications</a:t>
            </a:r>
          </a:p>
          <a:p>
            <a:pPr lvl="1"/>
            <a:r>
              <a:rPr lang="en-GB" dirty="0"/>
              <a:t>Not quality of </a:t>
            </a:r>
            <a:r>
              <a:rPr lang="en-GB" dirty="0" smtClean="0"/>
              <a:t>teaching, not </a:t>
            </a:r>
            <a:r>
              <a:rPr lang="en-GB" dirty="0"/>
              <a:t>curriculum, performance </a:t>
            </a:r>
            <a:r>
              <a:rPr lang="en-GB" dirty="0" smtClean="0"/>
              <a:t>table, </a:t>
            </a:r>
            <a:r>
              <a:rPr lang="en-GB" dirty="0"/>
              <a:t>or funding decisions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/>
              <a:t>“</a:t>
            </a:r>
            <a:r>
              <a:rPr lang="en-GB" i="1" dirty="0"/>
              <a:t>We regulate so that qualifications are </a:t>
            </a:r>
            <a:r>
              <a:rPr lang="en-GB" i="1" dirty="0" smtClean="0"/>
              <a:t>sufficiently </a:t>
            </a:r>
            <a:r>
              <a:rPr lang="en-GB" i="1" dirty="0"/>
              <a:t>valid and trusted</a:t>
            </a:r>
            <a:r>
              <a:rPr lang="en-GB" dirty="0"/>
              <a:t>” </a:t>
            </a:r>
            <a:br>
              <a:rPr lang="en-GB" dirty="0"/>
            </a:br>
            <a:r>
              <a:rPr lang="en-GB" sz="1800" dirty="0"/>
              <a:t>(Corporate Plan, 2015-18)</a:t>
            </a:r>
          </a:p>
        </p:txBody>
      </p:sp>
    </p:spTree>
    <p:extLst>
      <p:ext uri="{BB962C8B-B14F-4D97-AF65-F5344CB8AC3E}">
        <p14:creationId xmlns:p14="http://schemas.microsoft.com/office/powerpoint/2010/main" val="213360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do qualifications fit into the vocational system?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2300" y="1443772"/>
            <a:ext cx="10972800" cy="4498975"/>
          </a:xfrm>
        </p:spPr>
        <p:txBody>
          <a:bodyPr/>
          <a:lstStyle/>
          <a:p>
            <a:r>
              <a:rPr lang="en-GB" dirty="0" smtClean="0"/>
              <a:t>Qualifications should not be </a:t>
            </a:r>
            <a:r>
              <a:rPr lang="en-GB" dirty="0"/>
              <a:t>an end in themselves (but often seen that way)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Many </a:t>
            </a:r>
            <a:r>
              <a:rPr lang="en-GB" dirty="0"/>
              <a:t>factors other than qualifications drive a healthy vocational education and training </a:t>
            </a:r>
            <a:r>
              <a:rPr lang="en-GB" dirty="0" smtClean="0"/>
              <a:t>system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But </a:t>
            </a:r>
            <a:r>
              <a:rPr lang="en-GB" dirty="0"/>
              <a:t>qualifications are important in signalling achievement, and so supporting progression</a:t>
            </a:r>
          </a:p>
        </p:txBody>
      </p:sp>
    </p:spTree>
    <p:extLst>
      <p:ext uri="{BB962C8B-B14F-4D97-AF65-F5344CB8AC3E}">
        <p14:creationId xmlns:p14="http://schemas.microsoft.com/office/powerpoint/2010/main" val="314562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2">
              <a:buClr>
                <a:srgbClr val="68BD49"/>
              </a:buClr>
            </a:pPr>
            <a:r>
              <a:rPr lang="en-GB" sz="2400" dirty="0"/>
              <a:t>What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makes</a:t>
            </a:r>
            <a:r>
              <a:rPr lang="en-GB" sz="2400" dirty="0"/>
              <a:t> a qualification sufficiently valid?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0725" y="1135762"/>
            <a:ext cx="8353747" cy="4498975"/>
          </a:xfrm>
        </p:spPr>
        <p:txBody>
          <a:bodyPr/>
          <a:lstStyle/>
          <a:p>
            <a:pPr lvl="2">
              <a:buClr>
                <a:srgbClr val="68BD49"/>
              </a:buClr>
            </a:pPr>
            <a:endParaRPr lang="en-GB" dirty="0" smtClean="0"/>
          </a:p>
          <a:p>
            <a:pPr lvl="2">
              <a:buClr>
                <a:srgbClr val="68BD49"/>
              </a:buClr>
            </a:pPr>
            <a:endParaRPr lang="en-GB" b="0" dirty="0"/>
          </a:p>
          <a:p>
            <a:pPr lvl="2">
              <a:buClr>
                <a:srgbClr val="68BD49"/>
              </a:buClr>
            </a:pPr>
            <a:endParaRPr lang="en-GB" dirty="0"/>
          </a:p>
          <a:p>
            <a:pPr marL="0" lvl="2" indent="0">
              <a:buClr>
                <a:srgbClr val="68BD49"/>
              </a:buClr>
              <a:buNone/>
            </a:pPr>
            <a:endParaRPr lang="en-GB" dirty="0"/>
          </a:p>
        </p:txBody>
      </p:sp>
      <p:pic>
        <p:nvPicPr>
          <p:cNvPr id="4" name="Content Placeholder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54860" y="1299753"/>
            <a:ext cx="5037619" cy="4401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22300" y="1434807"/>
            <a:ext cx="1097280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>
            <a:lvl1pPr marL="313200" indent="-313200" algn="l" rtl="0" eaLnBrk="1" fontAlgn="base" hangingPunct="1">
              <a:spcBef>
                <a:spcPts val="30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■"/>
              <a:defRPr sz="2400" b="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625475" indent="-301625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□"/>
              <a:defRPr sz="2200">
                <a:solidFill>
                  <a:srgbClr val="4D4D4D"/>
                </a:solidFill>
                <a:latin typeface="+mn-lt"/>
              </a:defRPr>
            </a:lvl2pPr>
            <a:lvl3pPr marL="893763" indent="-24765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▪"/>
              <a:defRPr sz="2000" b="0">
                <a:solidFill>
                  <a:srgbClr val="4D4D4D"/>
                </a:solidFill>
                <a:latin typeface="+mn-lt"/>
              </a:defRPr>
            </a:lvl3pPr>
            <a:lvl4pPr marL="1257300" indent="-255588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▫"/>
              <a:defRPr sz="1800">
                <a:solidFill>
                  <a:srgbClr val="4D4D4D"/>
                </a:solidFill>
                <a:latin typeface="+mn-lt"/>
              </a:defRPr>
            </a:lvl4pPr>
            <a:lvl5pPr marL="1526400" indent="-25560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›"/>
              <a:defRPr sz="1800">
                <a:solidFill>
                  <a:srgbClr val="4D4D4D"/>
                </a:solidFill>
                <a:latin typeface="+mn-lt"/>
              </a:defRPr>
            </a:lvl5pPr>
            <a:lvl6pPr marL="9144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6pPr>
            <a:lvl7pPr marL="12573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7pPr>
            <a:lvl8pPr marL="16002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8pPr>
            <a:lvl9pPr marL="19431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GB" dirty="0"/>
              <a:t>Should assess effectively the skills and </a:t>
            </a:r>
            <a:br>
              <a:rPr lang="en-GB" dirty="0"/>
            </a:br>
            <a:r>
              <a:rPr lang="en-GB" dirty="0"/>
              <a:t>knowledge taught in the qualification</a:t>
            </a:r>
          </a:p>
          <a:p>
            <a:r>
              <a:rPr lang="en-GB" dirty="0"/>
              <a:t>Should enable results to be trusted as </a:t>
            </a:r>
            <a:br>
              <a:rPr lang="en-GB" dirty="0"/>
            </a:br>
            <a:r>
              <a:rPr lang="en-GB" dirty="0"/>
              <a:t>a measure of what a person can do</a:t>
            </a:r>
          </a:p>
          <a:p>
            <a:r>
              <a:rPr lang="en-GB" dirty="0"/>
              <a:t>Purpose and content should meet the </a:t>
            </a:r>
            <a:br>
              <a:rPr lang="en-GB" dirty="0"/>
            </a:br>
            <a:r>
              <a:rPr lang="en-GB" dirty="0"/>
              <a:t>needs of end </a:t>
            </a:r>
            <a:r>
              <a:rPr lang="en-GB" dirty="0" smtClean="0"/>
              <a:t>users, e.g. </a:t>
            </a:r>
            <a:r>
              <a:rPr lang="en-GB" dirty="0"/>
              <a:t>employers</a:t>
            </a:r>
          </a:p>
          <a:p>
            <a:r>
              <a:rPr lang="en-GB" dirty="0"/>
              <a:t>Should be kept under regular review</a:t>
            </a:r>
          </a:p>
          <a:p>
            <a:pPr lvl="1"/>
            <a:r>
              <a:rPr lang="en-GB" dirty="0"/>
              <a:t>Whole lifecycle is important: </a:t>
            </a:r>
            <a:br>
              <a:rPr lang="en-GB" dirty="0"/>
            </a:br>
            <a:r>
              <a:rPr lang="en-GB" dirty="0"/>
              <a:t>from design of qualification to </a:t>
            </a:r>
            <a:br>
              <a:rPr lang="en-GB" dirty="0"/>
            </a:br>
            <a:r>
              <a:rPr lang="en-GB" dirty="0"/>
              <a:t>evaluation of assessment</a:t>
            </a:r>
          </a:p>
        </p:txBody>
      </p:sp>
    </p:spTree>
    <p:extLst>
      <p:ext uri="{BB962C8B-B14F-4D97-AF65-F5344CB8AC3E}">
        <p14:creationId xmlns:p14="http://schemas.microsoft.com/office/powerpoint/2010/main" val="114873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Withdrawal of the QCF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22300" y="1434807"/>
            <a:ext cx="10972800" cy="4498975"/>
          </a:xfrm>
        </p:spPr>
        <p:txBody>
          <a:bodyPr/>
          <a:lstStyle/>
          <a:p>
            <a:r>
              <a:rPr lang="en-GB" dirty="0"/>
              <a:t>Intention of the QCF was to give learners maximum flexibility by requiring:</a:t>
            </a:r>
          </a:p>
          <a:p>
            <a:pPr lvl="1"/>
            <a:r>
              <a:rPr lang="en-GB" dirty="0"/>
              <a:t>unit-based qualifications described by level and size and awarded using credits</a:t>
            </a:r>
          </a:p>
          <a:p>
            <a:pPr lvl="1"/>
            <a:r>
              <a:rPr lang="en-GB" dirty="0"/>
              <a:t>mechanisms to allow accumulation and transfer of credit to build up qualifications </a:t>
            </a:r>
          </a:p>
          <a:p>
            <a:endParaRPr lang="en-GB" dirty="0" smtClean="0"/>
          </a:p>
          <a:p>
            <a:r>
              <a:rPr lang="en-GB" dirty="0" smtClean="0"/>
              <a:t>The reality was: </a:t>
            </a:r>
          </a:p>
          <a:p>
            <a:pPr lvl="1"/>
            <a:r>
              <a:rPr lang="en-GB" dirty="0" smtClean="0"/>
              <a:t>Not enough focus on quality, too much on meeting design rules that were inflexible</a:t>
            </a:r>
          </a:p>
          <a:p>
            <a:pPr lvl="1"/>
            <a:r>
              <a:rPr lang="en-GB" dirty="0" smtClean="0"/>
              <a:t>Unitisation did not work for all types of qualifications</a:t>
            </a:r>
          </a:p>
          <a:p>
            <a:pPr lvl="1"/>
            <a:r>
              <a:rPr lang="en-GB" dirty="0" smtClean="0"/>
              <a:t>No real evidence of supporting social or labour mobility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142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Withdrawal of the QCF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22300" y="1434807"/>
            <a:ext cx="1097280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>
            <a:lvl1pPr marL="313200" indent="-313200" algn="l" rtl="0" eaLnBrk="1" fontAlgn="base" hangingPunct="1">
              <a:spcBef>
                <a:spcPts val="30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■"/>
              <a:defRPr sz="2400" b="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625475" indent="-301625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□"/>
              <a:defRPr sz="2200">
                <a:solidFill>
                  <a:srgbClr val="4D4D4D"/>
                </a:solidFill>
                <a:latin typeface="+mn-lt"/>
              </a:defRPr>
            </a:lvl2pPr>
            <a:lvl3pPr marL="893763" indent="-24765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▪"/>
              <a:defRPr sz="2000" b="0">
                <a:solidFill>
                  <a:srgbClr val="4D4D4D"/>
                </a:solidFill>
                <a:latin typeface="+mn-lt"/>
              </a:defRPr>
            </a:lvl3pPr>
            <a:lvl4pPr marL="1257300" indent="-255588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▫"/>
              <a:defRPr sz="1800">
                <a:solidFill>
                  <a:srgbClr val="4D4D4D"/>
                </a:solidFill>
                <a:latin typeface="+mn-lt"/>
              </a:defRPr>
            </a:lvl4pPr>
            <a:lvl5pPr marL="1526400" indent="-25560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›"/>
              <a:defRPr sz="1800">
                <a:solidFill>
                  <a:srgbClr val="4D4D4D"/>
                </a:solidFill>
                <a:latin typeface="+mn-lt"/>
              </a:defRPr>
            </a:lvl5pPr>
            <a:lvl6pPr marL="9144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6pPr>
            <a:lvl7pPr marL="12573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7pPr>
            <a:lvl8pPr marL="16002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8pPr>
            <a:lvl9pPr marL="19431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GB" dirty="0"/>
              <a:t>September 30 2015 – formally withdrew the rules governing the QCF</a:t>
            </a:r>
          </a:p>
          <a:p>
            <a:endParaRPr lang="en-GB" dirty="0"/>
          </a:p>
          <a:p>
            <a:r>
              <a:rPr lang="en-GB" dirty="0"/>
              <a:t>No new design rules and no forced changes to qualifications </a:t>
            </a:r>
          </a:p>
          <a:p>
            <a:pPr lvl="1"/>
            <a:r>
              <a:rPr lang="en-GB" dirty="0"/>
              <a:t>Not asking awarding organisations to change all of their existing qualifications </a:t>
            </a:r>
          </a:p>
          <a:p>
            <a:pPr lvl="1"/>
            <a:r>
              <a:rPr lang="en-GB" dirty="0"/>
              <a:t>QCF in qualification titles being phased out between now and end of 2017</a:t>
            </a:r>
          </a:p>
          <a:p>
            <a:pPr lvl="1"/>
            <a:r>
              <a:rPr lang="en-GB" dirty="0"/>
              <a:t>Awarding organisations still have to comply with all our Conditions</a:t>
            </a:r>
          </a:p>
        </p:txBody>
      </p:sp>
    </p:spTree>
    <p:extLst>
      <p:ext uri="{BB962C8B-B14F-4D97-AF65-F5344CB8AC3E}">
        <p14:creationId xmlns:p14="http://schemas.microsoft.com/office/powerpoint/2010/main" val="306394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Introducing the RQF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0686" y="116632"/>
            <a:ext cx="4102666" cy="63686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3771" y="5633372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GB" sz="1600" b="1" dirty="0">
                <a:solidFill>
                  <a:srgbClr val="4D4D4D"/>
                </a:solidFill>
                <a:latin typeface="+mn-lt"/>
              </a:rPr>
              <a:t>Downloadable ‘postcard’ available at:</a:t>
            </a:r>
          </a:p>
          <a:p>
            <a:pPr marL="0" lvl="2"/>
            <a:r>
              <a:rPr lang="en-GB" sz="1600" b="1" dirty="0">
                <a:solidFill>
                  <a:srgbClr val="4D4D4D"/>
                </a:solidFill>
                <a:latin typeface="+mn-lt"/>
                <a:hlinkClick r:id="rId4"/>
              </a:rPr>
              <a:t>www.gov.uk/government/publications/regulated-qualifications-framework-a-postcard</a:t>
            </a:r>
            <a:r>
              <a:rPr lang="en-GB" sz="1600" b="1" dirty="0">
                <a:solidFill>
                  <a:srgbClr val="4D4D4D"/>
                </a:solidFill>
                <a:latin typeface="+mn-lt"/>
              </a:rPr>
              <a:t>  </a:t>
            </a:r>
          </a:p>
          <a:p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22300" y="1424547"/>
            <a:ext cx="1097280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>
            <a:lvl1pPr marL="313200" indent="-313200" algn="l" rtl="0" eaLnBrk="1" fontAlgn="base" hangingPunct="1">
              <a:spcBef>
                <a:spcPts val="30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■"/>
              <a:defRPr sz="2400" b="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625475" indent="-301625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□"/>
              <a:defRPr sz="2200">
                <a:solidFill>
                  <a:srgbClr val="4D4D4D"/>
                </a:solidFill>
                <a:latin typeface="+mn-lt"/>
              </a:defRPr>
            </a:lvl2pPr>
            <a:lvl3pPr marL="893763" indent="-24765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▪"/>
              <a:defRPr sz="2000" b="0">
                <a:solidFill>
                  <a:srgbClr val="4D4D4D"/>
                </a:solidFill>
                <a:latin typeface="+mn-lt"/>
              </a:defRPr>
            </a:lvl3pPr>
            <a:lvl4pPr marL="1257300" indent="-255588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▫"/>
              <a:defRPr sz="1800">
                <a:solidFill>
                  <a:srgbClr val="4D4D4D"/>
                </a:solidFill>
                <a:latin typeface="+mn-lt"/>
              </a:defRPr>
            </a:lvl4pPr>
            <a:lvl5pPr marL="1526400" indent="-25560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›"/>
              <a:defRPr sz="1800">
                <a:solidFill>
                  <a:srgbClr val="4D4D4D"/>
                </a:solidFill>
                <a:latin typeface="+mn-lt"/>
              </a:defRPr>
            </a:lvl5pPr>
            <a:lvl6pPr marL="9144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6pPr>
            <a:lvl7pPr marL="12573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7pPr>
            <a:lvl8pPr marL="16002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8pPr>
            <a:lvl9pPr marL="19431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GB" dirty="0"/>
              <a:t>October 1 2015 – launched the </a:t>
            </a:r>
            <a:br>
              <a:rPr lang="en-GB" dirty="0"/>
            </a:br>
            <a:r>
              <a:rPr lang="en-GB" dirty="0"/>
              <a:t>Regulated Qualifications Framework</a:t>
            </a:r>
          </a:p>
          <a:p>
            <a:endParaRPr lang="en-GB" dirty="0"/>
          </a:p>
          <a:p>
            <a:r>
              <a:rPr lang="en-GB" dirty="0"/>
              <a:t>Framework to help understand </a:t>
            </a:r>
            <a:br>
              <a:rPr lang="en-GB" dirty="0"/>
            </a:br>
            <a:r>
              <a:rPr lang="en-GB" dirty="0"/>
              <a:t>qualifications in a consistent way</a:t>
            </a:r>
          </a:p>
        </p:txBody>
      </p:sp>
    </p:spTree>
    <p:extLst>
      <p:ext uri="{BB962C8B-B14F-4D97-AF65-F5344CB8AC3E}">
        <p14:creationId xmlns:p14="http://schemas.microsoft.com/office/powerpoint/2010/main" val="203564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Introducing the RQF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0725" y="1135762"/>
            <a:ext cx="8229600" cy="4498975"/>
          </a:xfrm>
        </p:spPr>
        <p:txBody>
          <a:bodyPr/>
          <a:lstStyle/>
          <a:p>
            <a:pPr lvl="3">
              <a:buClr>
                <a:srgbClr val="68BD49"/>
              </a:buClr>
            </a:pPr>
            <a:endParaRPr lang="en-GB" dirty="0" smtClean="0"/>
          </a:p>
          <a:p>
            <a:pPr marL="381000" lvl="3" indent="0">
              <a:buClr>
                <a:srgbClr val="68BD49"/>
              </a:buClr>
              <a:buNone/>
            </a:pPr>
            <a:endParaRPr lang="en-GB" dirty="0" smtClean="0"/>
          </a:p>
          <a:p>
            <a:pPr marL="381000" lvl="3" indent="0">
              <a:buClr>
                <a:srgbClr val="68BD49"/>
              </a:buClr>
              <a:buNone/>
            </a:pPr>
            <a:endParaRPr lang="en-GB" dirty="0" smtClean="0"/>
          </a:p>
          <a:p>
            <a:pPr lvl="3">
              <a:buClr>
                <a:srgbClr val="68BD49"/>
              </a:buClr>
            </a:pPr>
            <a:endParaRPr lang="en-GB" dirty="0" smtClean="0"/>
          </a:p>
          <a:p>
            <a:pPr lvl="3">
              <a:buClr>
                <a:srgbClr val="68BD49"/>
              </a:buClr>
            </a:pPr>
            <a:endParaRPr lang="en-GB" dirty="0" smtClean="0"/>
          </a:p>
          <a:p>
            <a:pPr lvl="2">
              <a:buClr>
                <a:srgbClr val="68BD49"/>
              </a:buClr>
            </a:pPr>
            <a:endParaRPr lang="en-GB" dirty="0" smtClean="0"/>
          </a:p>
          <a:p>
            <a:pPr marL="0" lvl="2" indent="0">
              <a:buClr>
                <a:srgbClr val="68BD49"/>
              </a:buClr>
              <a:buNone/>
            </a:pP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22300" y="1124744"/>
            <a:ext cx="1097280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>
            <a:lvl1pPr marL="313200" indent="-313200" algn="l" rtl="0" eaLnBrk="1" fontAlgn="base" hangingPunct="1">
              <a:spcBef>
                <a:spcPts val="30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■"/>
              <a:defRPr sz="2400" b="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625475" indent="-301625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□"/>
              <a:defRPr sz="2200">
                <a:solidFill>
                  <a:srgbClr val="4D4D4D"/>
                </a:solidFill>
                <a:latin typeface="+mn-lt"/>
              </a:defRPr>
            </a:lvl2pPr>
            <a:lvl3pPr marL="893763" indent="-24765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▪"/>
              <a:defRPr sz="2000" b="0">
                <a:solidFill>
                  <a:srgbClr val="4D4D4D"/>
                </a:solidFill>
                <a:latin typeface="+mn-lt"/>
              </a:defRPr>
            </a:lvl3pPr>
            <a:lvl4pPr marL="1257300" indent="-255588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▫"/>
              <a:defRPr sz="1800">
                <a:solidFill>
                  <a:srgbClr val="4D4D4D"/>
                </a:solidFill>
                <a:latin typeface="+mn-lt"/>
              </a:defRPr>
            </a:lvl4pPr>
            <a:lvl5pPr marL="1526400" indent="-25560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A0558F"/>
              </a:buClr>
              <a:buFont typeface="Arial" panose="020B0604020202020204" pitchFamily="34" charset="0"/>
              <a:buChar char="›"/>
              <a:defRPr sz="1800">
                <a:solidFill>
                  <a:srgbClr val="4D4D4D"/>
                </a:solidFill>
                <a:latin typeface="+mn-lt"/>
              </a:defRPr>
            </a:lvl5pPr>
            <a:lvl6pPr marL="9144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6pPr>
            <a:lvl7pPr marL="12573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7pPr>
            <a:lvl8pPr marL="16002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8pPr>
            <a:lvl9pPr marL="1943100" algn="l" rtl="0" eaLnBrk="1" fontAlgn="base" hangingPunct="1">
              <a:spcBef>
                <a:spcPct val="5000"/>
              </a:spcBef>
              <a:spcAft>
                <a:spcPct val="5000"/>
              </a:spcAft>
              <a:buChar char="»"/>
              <a:defRPr sz="15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GB" dirty="0"/>
              <a:t>Levels - Entry level 1 to Level 8 </a:t>
            </a:r>
          </a:p>
          <a:p>
            <a:pPr lvl="1"/>
            <a:r>
              <a:rPr lang="en-GB" dirty="0"/>
              <a:t>Same levels of demand, same numbers, but using updated level descriptors</a:t>
            </a:r>
          </a:p>
          <a:p>
            <a:pPr lvl="1"/>
            <a:r>
              <a:rPr lang="en-GB" dirty="0"/>
              <a:t>Still align with European Qualifications Framework and the Framework for Higher Education Qualifications</a:t>
            </a:r>
          </a:p>
          <a:p>
            <a:endParaRPr lang="en-GB" kern="0" dirty="0"/>
          </a:p>
          <a:p>
            <a:r>
              <a:rPr lang="en-GB" dirty="0"/>
              <a:t>Size – Total Qualification Time</a:t>
            </a:r>
          </a:p>
          <a:p>
            <a:pPr lvl="1"/>
            <a:r>
              <a:rPr lang="en-GB" dirty="0"/>
              <a:t>More accurate approach to describing size, still includes Guided Learning Hours</a:t>
            </a:r>
          </a:p>
          <a:p>
            <a:pPr lvl="1"/>
            <a:r>
              <a:rPr lang="en-GB" dirty="0"/>
              <a:t>An indication of how long a typical learner might take to study a qualification, including the time spent on individual study</a:t>
            </a:r>
          </a:p>
          <a:p>
            <a:pPr lvl="1"/>
            <a:endParaRPr lang="en-GB" kern="0" dirty="0" smtClean="0"/>
          </a:p>
          <a:p>
            <a:pPr marL="313200" lvl="1" indent="-313200">
              <a:spcBef>
                <a:spcPts val="300"/>
              </a:spcBef>
              <a:buFont typeface="Arial" panose="020B0604020202020204" pitchFamily="34" charset="0"/>
              <a:buChar char="■"/>
            </a:pPr>
            <a:r>
              <a:rPr lang="en-GB" sz="2400" dirty="0"/>
              <a:t>Qualifications can still be broken down into units and assigned credits</a:t>
            </a:r>
          </a:p>
          <a:p>
            <a:pPr lvl="1"/>
            <a:r>
              <a:rPr lang="en-GB" dirty="0"/>
              <a:t>If the awarding organisation judges that it is the most valid way of meeting a qualification’s purpose</a:t>
            </a:r>
          </a:p>
          <a:p>
            <a:pPr lvl="1"/>
            <a:endParaRPr lang="en-GB" kern="0" dirty="0"/>
          </a:p>
          <a:p>
            <a:pPr marL="0" indent="0">
              <a:buNone/>
            </a:pP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72496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455c6a7dbf4e6423a89deec596af3cb6e8d2e9"/>
</p:tagLst>
</file>

<file path=ppt/theme/theme1.xml><?xml version="1.0" encoding="utf-8"?>
<a:theme xmlns:a="http://schemas.openxmlformats.org/drawingml/2006/main" name="1_Ofqual vocational qualifications">
  <a:themeElements>
    <a:clrScheme name="Custom 3">
      <a:dk1>
        <a:srgbClr val="000000"/>
      </a:dk1>
      <a:lt1>
        <a:srgbClr val="FFFFFF"/>
      </a:lt1>
      <a:dk2>
        <a:srgbClr val="A0558F"/>
      </a:dk2>
      <a:lt2>
        <a:srgbClr val="65696E"/>
      </a:lt2>
      <a:accent1>
        <a:srgbClr val="65696E"/>
      </a:accent1>
      <a:accent2>
        <a:srgbClr val="A0558F"/>
      </a:accent2>
      <a:accent3>
        <a:srgbClr val="FFFFFF"/>
      </a:accent3>
      <a:accent4>
        <a:srgbClr val="000000"/>
      </a:accent4>
      <a:accent5>
        <a:srgbClr val="B8B9BA"/>
      </a:accent5>
      <a:accent6>
        <a:srgbClr val="AA77B3"/>
      </a:accent6>
      <a:hlink>
        <a:srgbClr val="5D376F"/>
      </a:hlink>
      <a:folHlink>
        <a:srgbClr val="5D376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VQ powerpoint template" id="{F9763089-6F38-40D4-AC0C-67640B5194E4}" vid="{445A5772-AFF0-42E0-B0F0-99583480110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7E1D5DA23554489AC5833BF5F09D80" ma:contentTypeVersion="3" ma:contentTypeDescription="Create a new document." ma:contentTypeScope="" ma:versionID="f630a97df9e0910a9fcba903210d589e">
  <xsd:schema xmlns:xsd="http://www.w3.org/2001/XMLSchema" xmlns:xs="http://www.w3.org/2001/XMLSchema" xmlns:p="http://schemas.microsoft.com/office/2006/metadata/properties" xmlns:ns2="a4a87f12-a67a-4444-9ef2-9205ec373cbf" targetNamespace="http://schemas.microsoft.com/office/2006/metadata/properties" ma:root="true" ma:fieldsID="cc3b794ad050b6ac2066c34628abd3f0" ns2:_="">
    <xsd:import namespace="a4a87f12-a67a-4444-9ef2-9205ec373cb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87f12-a67a-4444-9ef2-9205ec373c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84FD12CC-BE13-4DB2-97FB-1B4804DD32B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4a87f12-a67a-4444-9ef2-9205ec373cb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4D62F55-5789-4DC8-B446-48C641A417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a87f12-a67a-4444-9ef2-9205ec373c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C8EB4E-29D2-4DCD-9944-BB0A625CC40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A74C86D-7D20-4AB6-A173-B615F8B3A959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VQ powerpoint template</Template>
  <TotalTime>217</TotalTime>
  <Words>866</Words>
  <Application>Microsoft Office PowerPoint</Application>
  <PresentationFormat>Widescreen</PresentationFormat>
  <Paragraphs>144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Wingdings</vt:lpstr>
      <vt:lpstr>Wingdings 2</vt:lpstr>
      <vt:lpstr>1_Ofqual vocational qualifications</vt:lpstr>
      <vt:lpstr>The Future of Functional Skills: The Regulatory Picture Now and Beyond</vt:lpstr>
      <vt:lpstr>Areas to cover</vt:lpstr>
      <vt:lpstr>About Ofqual</vt:lpstr>
      <vt:lpstr>Where do qualifications fit into the vocational system?</vt:lpstr>
      <vt:lpstr>What makes a qualification sufficiently valid?</vt:lpstr>
      <vt:lpstr>Withdrawal of the QCF</vt:lpstr>
      <vt:lpstr>Withdrawal of the QCF</vt:lpstr>
      <vt:lpstr>Introducing the RQF</vt:lpstr>
      <vt:lpstr>Introducing the RQF</vt:lpstr>
      <vt:lpstr>The Register</vt:lpstr>
      <vt:lpstr>Confidence in vocational qualifications</vt:lpstr>
      <vt:lpstr>Confidence in vocational qualifications</vt:lpstr>
      <vt:lpstr>Functional Skills Reform</vt:lpstr>
      <vt:lpstr>PowerPoint Presentation</vt:lpstr>
      <vt:lpstr>PowerPoint Presentation</vt:lpstr>
      <vt:lpstr>Next steps</vt:lpstr>
      <vt:lpstr>PowerPoint Presentation</vt:lpstr>
    </vt:vector>
  </TitlesOfParts>
  <Company>Ofqual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this VQ directorate template</dc:title>
  <dc:creator>Helen Bowles</dc:creator>
  <cp:keywords/>
  <cp:lastModifiedBy>Ian Dexter</cp:lastModifiedBy>
  <cp:revision>23</cp:revision>
  <cp:lastPrinted>2016-01-27T13:58:57Z</cp:lastPrinted>
  <dcterms:created xsi:type="dcterms:W3CDTF">2016-01-19T11:43:27Z</dcterms:created>
  <dcterms:modified xsi:type="dcterms:W3CDTF">2016-03-09T16:03:34Z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escription">
    <vt:lpwstr/>
  </property>
  <property fmtid="{D5CDD505-2E9C-101B-9397-08002B2CF9AE}" pid="4" name="ContentTypeId">
    <vt:lpwstr>0x010100427E1D5DA23554489AC5833BF5F09D80</vt:lpwstr>
  </property>
</Properties>
</file>