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75" r:id="rId3"/>
    <p:sldId id="305" r:id="rId4"/>
    <p:sldId id="278" r:id="rId5"/>
    <p:sldId id="309" r:id="rId6"/>
    <p:sldId id="306" r:id="rId7"/>
    <p:sldId id="297" r:id="rId8"/>
    <p:sldId id="281" r:id="rId9"/>
    <p:sldId id="301" r:id="rId10"/>
    <p:sldId id="286" r:id="rId11"/>
    <p:sldId id="298" r:id="rId12"/>
    <p:sldId id="291" r:id="rId13"/>
    <p:sldId id="293" r:id="rId14"/>
    <p:sldId id="304" r:id="rId15"/>
    <p:sldId id="30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15D95"/>
    <a:srgbClr val="6D4E7E"/>
    <a:srgbClr val="573F65"/>
    <a:srgbClr val="7E77A1"/>
    <a:srgbClr val="837CA4"/>
    <a:srgbClr val="1E6874"/>
    <a:srgbClr val="9B96B6"/>
    <a:srgbClr val="7188C1"/>
    <a:srgbClr val="33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6" d="100"/>
          <a:sy n="46" d="100"/>
        </p:scale>
        <p:origin x="-52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26E4E888-B06F-4B21-B192-47F735EE9006}">
      <dgm:prSet phldrT="[Text]"/>
      <dgm:spPr/>
      <dgm:t>
        <a:bodyPr/>
        <a:lstStyle/>
        <a:p>
          <a:pPr algn="ctr"/>
          <a:r>
            <a:rPr lang="en-IE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Survivor/victim witness</a:t>
          </a:r>
          <a:r>
            <a:rPr lang="en-IE" b="0" dirty="0" smtClean="0"/>
            <a:t> - </a:t>
          </a:r>
          <a:r>
            <a:rPr lang="en-IE" dirty="0" smtClean="0"/>
            <a:t>details of attack, perpetrators</a:t>
          </a:r>
          <a:endParaRPr lang="nl-NL" dirty="0"/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/>
      <dgm:spPr/>
      <dgm:t>
        <a:bodyPr/>
        <a:lstStyle/>
        <a:p>
          <a:pPr algn="ctr"/>
          <a:r>
            <a:rPr lang="en-IE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Eyewitness</a:t>
          </a:r>
          <a:r>
            <a:rPr lang="en-IE" dirty="0" smtClean="0"/>
            <a:t> </a:t>
          </a:r>
          <a:r>
            <a:rPr lang="en-IE" b="0" dirty="0" smtClean="0"/>
            <a:t>- </a:t>
          </a:r>
          <a:r>
            <a:rPr lang="en-IE" dirty="0" smtClean="0"/>
            <a:t>saw/heard the sexual violence/perpetrators/weapons</a:t>
          </a:r>
          <a:endParaRPr lang="nl-NL" dirty="0"/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C57C6289-7505-489A-89B3-91ABA3316E58}">
      <dgm:prSet/>
      <dgm:spPr/>
      <dgm:t>
        <a:bodyPr/>
        <a:lstStyle/>
        <a:p>
          <a:pPr algn="ctr"/>
          <a:r>
            <a:rPr lang="en-IE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Overview witness</a:t>
          </a:r>
          <a:r>
            <a:rPr lang="en-IE" dirty="0" smtClean="0"/>
            <a:t> </a:t>
          </a:r>
          <a:r>
            <a:rPr lang="en-IE" b="0" dirty="0" smtClean="0"/>
            <a:t>- </a:t>
          </a:r>
          <a:r>
            <a:rPr lang="en-IE" dirty="0" smtClean="0"/>
            <a:t>patterns/significance, type of acts, victim groups</a:t>
          </a:r>
          <a:endParaRPr lang="nl-NL" dirty="0"/>
        </a:p>
      </dgm:t>
    </dgm:pt>
    <dgm:pt modelId="{4FD4CB7A-D725-4EF3-BE7D-93E58867FB18}" type="parTrans" cxnId="{28C3CEAB-D0E1-4C8B-BBA5-28A847809041}">
      <dgm:prSet/>
      <dgm:spPr/>
      <dgm:t>
        <a:bodyPr/>
        <a:lstStyle/>
        <a:p>
          <a:endParaRPr lang="nl-NL"/>
        </a:p>
      </dgm:t>
    </dgm:pt>
    <dgm:pt modelId="{A8FB30FA-821E-4F9D-95F9-1FCFC0D8AC6A}" type="sibTrans" cxnId="{28C3CEAB-D0E1-4C8B-BBA5-28A847809041}">
      <dgm:prSet/>
      <dgm:spPr/>
      <dgm:t>
        <a:bodyPr/>
        <a:lstStyle/>
        <a:p>
          <a:endParaRPr lang="nl-NL"/>
        </a:p>
      </dgm:t>
    </dgm:pt>
    <dgm:pt modelId="{3D80DBE3-952C-4EDD-81C5-35275A1CF1E3}">
      <dgm:prSet/>
      <dgm:spPr/>
      <dgm:t>
        <a:bodyPr/>
        <a:lstStyle/>
        <a:p>
          <a:pPr algn="ctr"/>
          <a:r>
            <a:rPr lang="en-IE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Corroborating witness</a:t>
          </a:r>
          <a:r>
            <a:rPr lang="en-IE" dirty="0" smtClean="0"/>
            <a:t> </a:t>
          </a:r>
          <a:r>
            <a:rPr lang="en-IE" b="0" dirty="0" smtClean="0"/>
            <a:t>- </a:t>
          </a:r>
          <a:r>
            <a:rPr lang="en-IE" dirty="0" smtClean="0"/>
            <a:t>can verify identities/details/locations/injuries</a:t>
          </a:r>
          <a:endParaRPr lang="nl-NL" dirty="0"/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CB6C87CA-A966-470A-9328-DF73A6462800}">
      <dgm:prSet/>
      <dgm:spPr/>
      <dgm:t>
        <a:bodyPr/>
        <a:lstStyle/>
        <a:p>
          <a:pPr algn="ctr"/>
          <a:r>
            <a:rPr lang="en-IE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Expert witness</a:t>
          </a:r>
          <a:r>
            <a:rPr lang="en-IE" dirty="0" smtClean="0"/>
            <a:t> - medical/forensic/ethnicity/</a:t>
          </a:r>
          <a:r>
            <a:rPr lang="en-IE" dirty="0" err="1" smtClean="0"/>
            <a:t>etc</a:t>
          </a:r>
          <a:r>
            <a:rPr lang="en-IE" dirty="0" smtClean="0"/>
            <a:t> data, psychological impact</a:t>
          </a:r>
          <a:endParaRPr lang="nl-NL" dirty="0"/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/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/>
        </a:p>
      </dgm:t>
    </dgm:pt>
    <dgm:pt modelId="{259D6E0D-06FF-4F3A-8D07-096D713F8077}">
      <dgm:prSet/>
      <dgm:spPr/>
      <dgm:t>
        <a:bodyPr/>
        <a:lstStyle/>
        <a:p>
          <a:pPr algn="ctr"/>
          <a:r>
            <a:rPr lang="en-IE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Insider witness</a:t>
          </a:r>
          <a:r>
            <a:rPr lang="en-IE" dirty="0" smtClean="0"/>
            <a:t> </a:t>
          </a:r>
          <a:r>
            <a:rPr lang="en-IE" b="0" dirty="0" smtClean="0"/>
            <a:t>- </a:t>
          </a:r>
          <a:r>
            <a:rPr lang="en-IE" dirty="0" smtClean="0"/>
            <a:t>perpetrator groups, orders, command structures</a:t>
          </a:r>
          <a:endParaRPr lang="nl-NL" dirty="0"/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</dgm:pt>
    <dgm:pt modelId="{1021A818-226A-4296-842C-2A96BA77D99B}" type="pres">
      <dgm:prSet presAssocID="{0C7577FA-E609-496C-9414-4E53BCA33A4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</dgm:pt>
    <dgm:pt modelId="{E10B6689-D56A-47F5-A58F-3ADB53D9636E}" type="pres">
      <dgm:prSet presAssocID="{3D80DBE3-952C-4EDD-81C5-35275A1CF1E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</dgm:pt>
    <dgm:pt modelId="{9CE0E509-D0C1-404F-921B-B373D26B64BB}" type="pres">
      <dgm:prSet presAssocID="{259D6E0D-06FF-4F3A-8D07-096D713F807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</dgm:pt>
    <dgm:pt modelId="{B1F1ABFF-1276-448F-882A-76EAB857CA88}" type="pres">
      <dgm:prSet presAssocID="{CB6C87CA-A966-470A-9328-DF73A646280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BB1C93-F7F8-45C7-94E2-4B38D9259DEB}" type="pres">
      <dgm:prSet presAssocID="{C96FDD16-5CEB-40A2-826A-CC9C5CB0C952}" presName="spacer" presStyleCnt="0"/>
      <dgm:spPr/>
    </dgm:pt>
    <dgm:pt modelId="{52AE292F-4D31-448B-B4C0-1F706F985B91}" type="pres">
      <dgm:prSet presAssocID="{C57C6289-7505-489A-89B3-91ABA3316E5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698DDBD-5D3E-4301-A063-CA9258A343B6}" type="presOf" srcId="{3D80DBE3-952C-4EDD-81C5-35275A1CF1E3}" destId="{E10B6689-D56A-47F5-A58F-3ADB53D9636E}" srcOrd="0" destOrd="0" presId="urn:microsoft.com/office/officeart/2005/8/layout/vList2"/>
    <dgm:cxn modelId="{4168C40C-37F0-4277-BB9F-4760D77369AF}" srcId="{4A4AE9B5-01EA-4151-BE91-2F9C95B7AC0E}" destId="{3D80DBE3-952C-4EDD-81C5-35275A1CF1E3}" srcOrd="2" destOrd="0" parTransId="{4A750CEF-9A13-4B42-ABB4-5751585101E1}" sibTransId="{575BD469-97D4-49AD-A9EC-48A55A439D3C}"/>
    <dgm:cxn modelId="{A89180F5-0525-4085-B2AB-9FD0AE4E1C46}" type="presOf" srcId="{CB6C87CA-A966-470A-9328-DF73A6462800}" destId="{B1F1ABFF-1276-448F-882A-76EAB857CA88}" srcOrd="0" destOrd="0" presId="urn:microsoft.com/office/officeart/2005/8/layout/vList2"/>
    <dgm:cxn modelId="{85C3FB1E-4FEC-4E1A-B058-112E278DFD30}" srcId="{4A4AE9B5-01EA-4151-BE91-2F9C95B7AC0E}" destId="{259D6E0D-06FF-4F3A-8D07-096D713F8077}" srcOrd="3" destOrd="0" parTransId="{8BA938A1-0E2D-412A-8010-64456FAE13DC}" sibTransId="{02194106-0F40-485B-B3F3-F26A55003E16}"/>
    <dgm:cxn modelId="{2FCCA24E-6B78-4EDC-B0FD-4CE0F994F4D8}" type="presOf" srcId="{C57C6289-7505-489A-89B3-91ABA3316E58}" destId="{52AE292F-4D31-448B-B4C0-1F706F985B91}" srcOrd="0" destOrd="0" presId="urn:microsoft.com/office/officeart/2005/8/layout/vList2"/>
    <dgm:cxn modelId="{28C3CEAB-D0E1-4C8B-BBA5-28A847809041}" srcId="{4A4AE9B5-01EA-4151-BE91-2F9C95B7AC0E}" destId="{C57C6289-7505-489A-89B3-91ABA3316E58}" srcOrd="5" destOrd="0" parTransId="{4FD4CB7A-D725-4EF3-BE7D-93E58867FB18}" sibTransId="{A8FB30FA-821E-4F9D-95F9-1FCFC0D8AC6A}"/>
    <dgm:cxn modelId="{68A5F995-5DA6-4C6A-B7E7-9B69F80B4D0A}" type="presOf" srcId="{259D6E0D-06FF-4F3A-8D07-096D713F8077}" destId="{9CE0E509-D0C1-404F-921B-B373D26B64BB}" srcOrd="0" destOrd="0" presId="urn:microsoft.com/office/officeart/2005/8/layout/vList2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6DF2EE00-0707-444E-B77B-4179B41C5FEE}" srcId="{4A4AE9B5-01EA-4151-BE91-2F9C95B7AC0E}" destId="{CB6C87CA-A966-470A-9328-DF73A6462800}" srcOrd="4" destOrd="0" parTransId="{6D989785-8A32-41D6-9A58-4BFABEEE8B74}" sibTransId="{C96FDD16-5CEB-40A2-826A-CC9C5CB0C952}"/>
    <dgm:cxn modelId="{C091FE21-7DB6-4EA8-B63B-9A76DF3025EF}" srcId="{4A4AE9B5-01EA-4151-BE91-2F9C95B7AC0E}" destId="{0C7577FA-E609-496C-9414-4E53BCA33A46}" srcOrd="1" destOrd="0" parTransId="{BA930950-F184-45E1-878D-88E27EEF7BA9}" sibTransId="{BCCCCD87-F695-4440-99FE-F3BCAAA40EC3}"/>
    <dgm:cxn modelId="{7605845E-8FD4-4305-B9D6-5FD300249C8C}" type="presOf" srcId="{4A4AE9B5-01EA-4151-BE91-2F9C95B7AC0E}" destId="{72ED4258-D79F-4CF9-8970-901551AB0051}" srcOrd="0" destOrd="0" presId="urn:microsoft.com/office/officeart/2005/8/layout/vList2"/>
    <dgm:cxn modelId="{D5178916-3C17-4BB9-BFBD-F87D35583EE9}" type="presOf" srcId="{0C7577FA-E609-496C-9414-4E53BCA33A46}" destId="{1021A818-226A-4296-842C-2A96BA77D99B}" srcOrd="0" destOrd="0" presId="urn:microsoft.com/office/officeart/2005/8/layout/vList2"/>
    <dgm:cxn modelId="{E3EF9FA5-BF5F-41A2-935E-D017A4B7B0E6}" type="presOf" srcId="{26E4E888-B06F-4B21-B192-47F735EE9006}" destId="{1A5845C0-7265-4595-926C-CD068ED0A353}" srcOrd="0" destOrd="0" presId="urn:microsoft.com/office/officeart/2005/8/layout/vList2"/>
    <dgm:cxn modelId="{89008398-54BA-4A71-A6B4-1C9820CC31C5}" type="presParOf" srcId="{72ED4258-D79F-4CF9-8970-901551AB0051}" destId="{1A5845C0-7265-4595-926C-CD068ED0A353}" srcOrd="0" destOrd="0" presId="urn:microsoft.com/office/officeart/2005/8/layout/vList2"/>
    <dgm:cxn modelId="{D5BC0AF2-40A0-443D-8F03-0ED18C0791A2}" type="presParOf" srcId="{72ED4258-D79F-4CF9-8970-901551AB0051}" destId="{E801A74F-8395-4A64-B914-CC36421DA2D2}" srcOrd="1" destOrd="0" presId="urn:microsoft.com/office/officeart/2005/8/layout/vList2"/>
    <dgm:cxn modelId="{9C8A9AC6-DA75-4EDF-9793-732883CBC603}" type="presParOf" srcId="{72ED4258-D79F-4CF9-8970-901551AB0051}" destId="{1021A818-226A-4296-842C-2A96BA77D99B}" srcOrd="2" destOrd="0" presId="urn:microsoft.com/office/officeart/2005/8/layout/vList2"/>
    <dgm:cxn modelId="{09D824D7-62C5-493E-BDDC-B7644452DA24}" type="presParOf" srcId="{72ED4258-D79F-4CF9-8970-901551AB0051}" destId="{F07B86CA-F27D-4A6C-900A-0A79F880A3B2}" srcOrd="3" destOrd="0" presId="urn:microsoft.com/office/officeart/2005/8/layout/vList2"/>
    <dgm:cxn modelId="{F67993FE-B476-43E3-A8E8-DF375603889C}" type="presParOf" srcId="{72ED4258-D79F-4CF9-8970-901551AB0051}" destId="{E10B6689-D56A-47F5-A58F-3ADB53D9636E}" srcOrd="4" destOrd="0" presId="urn:microsoft.com/office/officeart/2005/8/layout/vList2"/>
    <dgm:cxn modelId="{5F0012E0-CFDD-4F8A-92B8-34F43C7DE339}" type="presParOf" srcId="{72ED4258-D79F-4CF9-8970-901551AB0051}" destId="{677C4F5B-4ADA-450C-AD55-37CDDFFD5B26}" srcOrd="5" destOrd="0" presId="urn:microsoft.com/office/officeart/2005/8/layout/vList2"/>
    <dgm:cxn modelId="{71576E04-7CAA-4605-8730-D3DCA404E9FA}" type="presParOf" srcId="{72ED4258-D79F-4CF9-8970-901551AB0051}" destId="{9CE0E509-D0C1-404F-921B-B373D26B64BB}" srcOrd="6" destOrd="0" presId="urn:microsoft.com/office/officeart/2005/8/layout/vList2"/>
    <dgm:cxn modelId="{BDE7AF43-384F-4CBB-9488-2BE0A6048B80}" type="presParOf" srcId="{72ED4258-D79F-4CF9-8970-901551AB0051}" destId="{6F73B0B7-D822-4B4B-836A-78C7409572C6}" srcOrd="7" destOrd="0" presId="urn:microsoft.com/office/officeart/2005/8/layout/vList2"/>
    <dgm:cxn modelId="{2BF3FBB6-3C48-4296-88EF-1E5DEAFC46AB}" type="presParOf" srcId="{72ED4258-D79F-4CF9-8970-901551AB0051}" destId="{B1F1ABFF-1276-448F-882A-76EAB857CA88}" srcOrd="8" destOrd="0" presId="urn:microsoft.com/office/officeart/2005/8/layout/vList2"/>
    <dgm:cxn modelId="{E2E7B927-CC62-4099-B25E-59A2F1F0FB8A}" type="presParOf" srcId="{72ED4258-D79F-4CF9-8970-901551AB0051}" destId="{C5BB1C93-F7F8-45C7-94E2-4B38D9259DEB}" srcOrd="9" destOrd="0" presId="urn:microsoft.com/office/officeart/2005/8/layout/vList2"/>
    <dgm:cxn modelId="{BD2C37FE-C5C5-4E9E-A70E-F12D7BA23DCD}" type="presParOf" srcId="{72ED4258-D79F-4CF9-8970-901551AB0051}" destId="{52AE292F-4D31-448B-B4C0-1F706F985B9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5845C0-7265-4595-926C-CD068ED0A353}">
      <dsp:nvSpPr>
        <dsp:cNvPr id="0" name=""/>
        <dsp:cNvSpPr/>
      </dsp:nvSpPr>
      <dsp:spPr>
        <a:xfrm>
          <a:off x="0" y="88208"/>
          <a:ext cx="8352928" cy="4890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Survivor/victim witness</a:t>
          </a:r>
          <a:r>
            <a:rPr lang="en-IE" sz="1900" b="0" kern="1200" dirty="0" smtClean="0"/>
            <a:t> - </a:t>
          </a:r>
          <a:r>
            <a:rPr lang="en-IE" sz="1900" kern="1200" dirty="0" smtClean="0"/>
            <a:t>details of attack, perpetrators</a:t>
          </a:r>
          <a:endParaRPr lang="nl-NL" sz="1900" kern="1200" dirty="0"/>
        </a:p>
      </dsp:txBody>
      <dsp:txXfrm>
        <a:off x="0" y="88208"/>
        <a:ext cx="8352928" cy="489060"/>
      </dsp:txXfrm>
    </dsp:sp>
    <dsp:sp modelId="{1021A818-226A-4296-842C-2A96BA77D99B}">
      <dsp:nvSpPr>
        <dsp:cNvPr id="0" name=""/>
        <dsp:cNvSpPr/>
      </dsp:nvSpPr>
      <dsp:spPr>
        <a:xfrm>
          <a:off x="0" y="631988"/>
          <a:ext cx="8352928" cy="489060"/>
        </a:xfrm>
        <a:prstGeom prst="roundRect">
          <a:avLst/>
        </a:prstGeom>
        <a:gradFill rotWithShape="0">
          <a:gsLst>
            <a:gs pos="0">
              <a:schemeClr val="accent4">
                <a:hueOff val="-411431"/>
                <a:satOff val="-1138"/>
                <a:lumOff val="706"/>
                <a:alphaOff val="0"/>
              </a:schemeClr>
            </a:gs>
            <a:gs pos="100000">
              <a:schemeClr val="accent4">
                <a:hueOff val="-411431"/>
                <a:satOff val="-1138"/>
                <a:lumOff val="706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411431"/>
                <a:satOff val="-1138"/>
                <a:lumOff val="706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Eyewitness</a:t>
          </a:r>
          <a:r>
            <a:rPr lang="en-IE" sz="1900" kern="1200" dirty="0" smtClean="0"/>
            <a:t> </a:t>
          </a:r>
          <a:r>
            <a:rPr lang="en-IE" sz="1900" b="0" kern="1200" dirty="0" smtClean="0"/>
            <a:t>- </a:t>
          </a:r>
          <a:r>
            <a:rPr lang="en-IE" sz="1900" kern="1200" dirty="0" smtClean="0"/>
            <a:t>saw/heard the sexual violence/perpetrators/weapons</a:t>
          </a:r>
          <a:endParaRPr lang="nl-NL" sz="1900" kern="1200" dirty="0"/>
        </a:p>
      </dsp:txBody>
      <dsp:txXfrm>
        <a:off x="0" y="631988"/>
        <a:ext cx="8352928" cy="489060"/>
      </dsp:txXfrm>
    </dsp:sp>
    <dsp:sp modelId="{E10B6689-D56A-47F5-A58F-3ADB53D9636E}">
      <dsp:nvSpPr>
        <dsp:cNvPr id="0" name=""/>
        <dsp:cNvSpPr/>
      </dsp:nvSpPr>
      <dsp:spPr>
        <a:xfrm>
          <a:off x="0" y="1175768"/>
          <a:ext cx="8352928" cy="489060"/>
        </a:xfrm>
        <a:prstGeom prst="roundRect">
          <a:avLst/>
        </a:prstGeom>
        <a:gradFill rotWithShape="0">
          <a:gsLst>
            <a:gs pos="0">
              <a:schemeClr val="accent4">
                <a:hueOff val="-822862"/>
                <a:satOff val="-2276"/>
                <a:lumOff val="1412"/>
                <a:alphaOff val="0"/>
              </a:schemeClr>
            </a:gs>
            <a:gs pos="100000">
              <a:schemeClr val="accent4">
                <a:hueOff val="-822862"/>
                <a:satOff val="-2276"/>
                <a:lumOff val="1412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822862"/>
                <a:satOff val="-2276"/>
                <a:lumOff val="1412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Corroborating witness</a:t>
          </a:r>
          <a:r>
            <a:rPr lang="en-IE" sz="1900" kern="1200" dirty="0" smtClean="0"/>
            <a:t> </a:t>
          </a:r>
          <a:r>
            <a:rPr lang="en-IE" sz="1900" b="0" kern="1200" dirty="0" smtClean="0"/>
            <a:t>- </a:t>
          </a:r>
          <a:r>
            <a:rPr lang="en-IE" sz="1900" kern="1200" dirty="0" smtClean="0"/>
            <a:t>can verify identities/details/locations/injuries</a:t>
          </a:r>
          <a:endParaRPr lang="nl-NL" sz="1900" kern="1200" dirty="0"/>
        </a:p>
      </dsp:txBody>
      <dsp:txXfrm>
        <a:off x="0" y="1175768"/>
        <a:ext cx="8352928" cy="489060"/>
      </dsp:txXfrm>
    </dsp:sp>
    <dsp:sp modelId="{9CE0E509-D0C1-404F-921B-B373D26B64BB}">
      <dsp:nvSpPr>
        <dsp:cNvPr id="0" name=""/>
        <dsp:cNvSpPr/>
      </dsp:nvSpPr>
      <dsp:spPr>
        <a:xfrm>
          <a:off x="0" y="1719548"/>
          <a:ext cx="8352928" cy="489060"/>
        </a:xfrm>
        <a:prstGeom prst="roundRect">
          <a:avLst/>
        </a:prstGeom>
        <a:gradFill rotWithShape="0">
          <a:gsLst>
            <a:gs pos="0">
              <a:schemeClr val="accent4">
                <a:hueOff val="-1234294"/>
                <a:satOff val="-3414"/>
                <a:lumOff val="2118"/>
                <a:alphaOff val="0"/>
              </a:schemeClr>
            </a:gs>
            <a:gs pos="100000">
              <a:schemeClr val="accent4">
                <a:hueOff val="-1234294"/>
                <a:satOff val="-3414"/>
                <a:lumOff val="211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234294"/>
                <a:satOff val="-3414"/>
                <a:lumOff val="211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Insider witness</a:t>
          </a:r>
          <a:r>
            <a:rPr lang="en-IE" sz="1900" kern="1200" dirty="0" smtClean="0"/>
            <a:t> </a:t>
          </a:r>
          <a:r>
            <a:rPr lang="en-IE" sz="1900" b="0" kern="1200" dirty="0" smtClean="0"/>
            <a:t>- </a:t>
          </a:r>
          <a:r>
            <a:rPr lang="en-IE" sz="1900" kern="1200" dirty="0" smtClean="0"/>
            <a:t>perpetrator groups, orders, command structures</a:t>
          </a:r>
          <a:endParaRPr lang="nl-NL" sz="1900" kern="1200" dirty="0"/>
        </a:p>
      </dsp:txBody>
      <dsp:txXfrm>
        <a:off x="0" y="1719548"/>
        <a:ext cx="8352928" cy="489060"/>
      </dsp:txXfrm>
    </dsp:sp>
    <dsp:sp modelId="{B1F1ABFF-1276-448F-882A-76EAB857CA88}">
      <dsp:nvSpPr>
        <dsp:cNvPr id="0" name=""/>
        <dsp:cNvSpPr/>
      </dsp:nvSpPr>
      <dsp:spPr>
        <a:xfrm>
          <a:off x="0" y="2263328"/>
          <a:ext cx="8352928" cy="489060"/>
        </a:xfrm>
        <a:prstGeom prst="roundRect">
          <a:avLst/>
        </a:prstGeom>
        <a:gradFill rotWithShape="0">
          <a:gsLst>
            <a:gs pos="0">
              <a:schemeClr val="accent4">
                <a:hueOff val="-1645725"/>
                <a:satOff val="-4552"/>
                <a:lumOff val="2824"/>
                <a:alphaOff val="0"/>
              </a:schemeClr>
            </a:gs>
            <a:gs pos="100000">
              <a:schemeClr val="accent4">
                <a:hueOff val="-1645725"/>
                <a:satOff val="-4552"/>
                <a:lumOff val="2824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645725"/>
                <a:satOff val="-4552"/>
                <a:lumOff val="2824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Expert witness</a:t>
          </a:r>
          <a:r>
            <a:rPr lang="en-IE" sz="1900" kern="1200" dirty="0" smtClean="0"/>
            <a:t> - medical/forensic/ethnicity/</a:t>
          </a:r>
          <a:r>
            <a:rPr lang="en-IE" sz="1900" kern="1200" dirty="0" err="1" smtClean="0"/>
            <a:t>etc</a:t>
          </a:r>
          <a:r>
            <a:rPr lang="en-IE" sz="1900" kern="1200" dirty="0" smtClean="0"/>
            <a:t> data, psychological impact</a:t>
          </a:r>
          <a:endParaRPr lang="nl-NL" sz="1900" kern="1200" dirty="0"/>
        </a:p>
      </dsp:txBody>
      <dsp:txXfrm>
        <a:off x="0" y="2263328"/>
        <a:ext cx="8352928" cy="489060"/>
      </dsp:txXfrm>
    </dsp:sp>
    <dsp:sp modelId="{52AE292F-4D31-448B-B4C0-1F706F985B91}">
      <dsp:nvSpPr>
        <dsp:cNvPr id="0" name=""/>
        <dsp:cNvSpPr/>
      </dsp:nvSpPr>
      <dsp:spPr>
        <a:xfrm>
          <a:off x="0" y="2807107"/>
          <a:ext cx="8352928" cy="489060"/>
        </a:xfrm>
        <a:prstGeom prst="roundRect">
          <a:avLst/>
        </a:prstGeom>
        <a:gradFill rotWithShape="0">
          <a:gsLst>
            <a:gs pos="0">
              <a:schemeClr val="accent4">
                <a:hueOff val="-2057156"/>
                <a:satOff val="-5690"/>
                <a:lumOff val="3530"/>
                <a:alphaOff val="0"/>
              </a:schemeClr>
            </a:gs>
            <a:gs pos="100000">
              <a:schemeClr val="accent4">
                <a:hueOff val="-2057156"/>
                <a:satOff val="-5690"/>
                <a:lumOff val="353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2057156"/>
                <a:satOff val="-5690"/>
                <a:lumOff val="353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Overview witness</a:t>
          </a:r>
          <a:r>
            <a:rPr lang="en-IE" sz="1900" kern="1200" dirty="0" smtClean="0"/>
            <a:t> </a:t>
          </a:r>
          <a:r>
            <a:rPr lang="en-IE" sz="1900" b="0" kern="1200" dirty="0" smtClean="0"/>
            <a:t>- </a:t>
          </a:r>
          <a:r>
            <a:rPr lang="en-IE" sz="1900" kern="1200" dirty="0" smtClean="0"/>
            <a:t>patterns/significance, type of acts, victim groups</a:t>
          </a:r>
          <a:endParaRPr lang="nl-NL" sz="1900" kern="1200" dirty="0"/>
        </a:p>
      </dsp:txBody>
      <dsp:txXfrm>
        <a:off x="0" y="2807107"/>
        <a:ext cx="8352928" cy="489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12-8-2016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444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E05-BF4D-427E-A4BD-3313EF03938F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2902-BA8A-47E7-ABE9-5407247EF09E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505D-4FAB-49B3-8456-22037961FC1A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6F3F-C164-4735-85E8-D7DBD39F4CEE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41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0BE7-1BEC-4404-B1FA-EF07F82AF46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17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0E73-A2B0-427F-9359-B5D45033CCE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470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3A6F-12F4-4185-8BCB-49189CC19B81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91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E0FE-ED56-44BA-B300-E84F2D92B5C1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74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BDCB-5878-4198-A09E-99B909822BDD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58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9CFC-EB3A-4533-9E4E-46DA8D8C6CE5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74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D1D5-A89F-4D49-A757-2D037C950973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08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5EDF4-E479-49ED-B913-16BE4115346D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5D6E-3600-4AF0-8073-B6D8EACA2ACC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92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09D-C0E1-4AAC-98F0-81DF75888538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37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051-D4D4-43EE-9454-80EF4DB6F71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9DFC-F9F4-49E6-93F2-230ACA052040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17AC-0258-4B52-B3EF-832E4297DD3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5F97-5622-4B47-96EC-6EF5CD32509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10AC-101C-4E15-8BA2-05FC1BD6EEBA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BD08-DA1B-4FC8-9564-28FD44EA0028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541C-2707-4354-AE7D-D863CCDFF39E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B534-4036-4503-8652-53E45BF0D855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D2F51F3-F5C6-4D9F-8A08-FE50744ABE64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Protocol.  © 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80083AF-F75C-4754-A2C4-F88BDCD6CB1D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2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84000"/>
            <a:ext cx="7560000" cy="3240000"/>
          </a:xfrm>
        </p:spPr>
        <p:txBody>
          <a:bodyPr/>
          <a:lstStyle/>
          <a:p>
            <a:r>
              <a:rPr lang="en-IE" b="1" dirty="0" smtClean="0">
                <a:latin typeface="Cambria" panose="02040503050406030204" pitchFamily="18" charset="0"/>
              </a:rPr>
              <a:t>Module 5 – </a:t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Identifying Survivors and Other Witnesses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536504" cy="3651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Training Materials on the International Protocol</a:t>
            </a:r>
            <a:endParaRPr lang="en-US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©  Institute for International Criminal Investigations 2015</a:t>
            </a:r>
            <a:endParaRPr lang="nl-NL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0" y="4653136"/>
            <a:ext cx="1656000" cy="93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1560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INTERNATIONAL PROTOCOL, 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PART 2 MODULE 5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PAGES 41-44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68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8823" y="3140968"/>
            <a:ext cx="8491649" cy="1872208"/>
            <a:chOff x="328823" y="2909168"/>
            <a:chExt cx="8558361" cy="2464048"/>
          </a:xfrm>
        </p:grpSpPr>
        <p:sp>
          <p:nvSpPr>
            <p:cNvPr id="5" name="Right Arrow 4"/>
            <p:cNvSpPr/>
            <p:nvPr/>
          </p:nvSpPr>
          <p:spPr>
            <a:xfrm>
              <a:off x="966199" y="2909168"/>
              <a:ext cx="7283609" cy="2464048"/>
            </a:xfrm>
            <a:prstGeom prst="rightArrow">
              <a:avLst/>
            </a:pr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328823" y="3667513"/>
              <a:ext cx="2756693" cy="985619"/>
            </a:xfrm>
            <a:custGeom>
              <a:avLst/>
              <a:gdLst>
                <a:gd name="connsiteX0" fmla="*/ 0 w 2756693"/>
                <a:gd name="connsiteY0" fmla="*/ 164273 h 985619"/>
                <a:gd name="connsiteX1" fmla="*/ 164273 w 2756693"/>
                <a:gd name="connsiteY1" fmla="*/ 0 h 985619"/>
                <a:gd name="connsiteX2" fmla="*/ 2592420 w 2756693"/>
                <a:gd name="connsiteY2" fmla="*/ 0 h 985619"/>
                <a:gd name="connsiteX3" fmla="*/ 2756693 w 2756693"/>
                <a:gd name="connsiteY3" fmla="*/ 164273 h 985619"/>
                <a:gd name="connsiteX4" fmla="*/ 2756693 w 2756693"/>
                <a:gd name="connsiteY4" fmla="*/ 821346 h 985619"/>
                <a:gd name="connsiteX5" fmla="*/ 2592420 w 2756693"/>
                <a:gd name="connsiteY5" fmla="*/ 985619 h 985619"/>
                <a:gd name="connsiteX6" fmla="*/ 164273 w 2756693"/>
                <a:gd name="connsiteY6" fmla="*/ 985619 h 985619"/>
                <a:gd name="connsiteX7" fmla="*/ 0 w 2756693"/>
                <a:gd name="connsiteY7" fmla="*/ 821346 h 985619"/>
                <a:gd name="connsiteX8" fmla="*/ 0 w 2756693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93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2592420" y="0"/>
                  </a:lnTo>
                  <a:cubicBezTo>
                    <a:pt x="2683145" y="0"/>
                    <a:pt x="2756693" y="73548"/>
                    <a:pt x="2756693" y="164273"/>
                  </a:cubicBezTo>
                  <a:lnTo>
                    <a:pt x="2756693" y="821346"/>
                  </a:lnTo>
                  <a:cubicBezTo>
                    <a:pt x="2756693" y="912071"/>
                    <a:pt x="2683145" y="985619"/>
                    <a:pt x="2592420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744" tIns="144000" rIns="135744" bIns="135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YOU/YOUR</a:t>
              </a: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TEAM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3229657" y="3648382"/>
              <a:ext cx="2756693" cy="985619"/>
            </a:xfrm>
            <a:custGeom>
              <a:avLst/>
              <a:gdLst>
                <a:gd name="connsiteX0" fmla="*/ 0 w 2756693"/>
                <a:gd name="connsiteY0" fmla="*/ 164273 h 985619"/>
                <a:gd name="connsiteX1" fmla="*/ 164273 w 2756693"/>
                <a:gd name="connsiteY1" fmla="*/ 0 h 985619"/>
                <a:gd name="connsiteX2" fmla="*/ 2592420 w 2756693"/>
                <a:gd name="connsiteY2" fmla="*/ 0 h 985619"/>
                <a:gd name="connsiteX3" fmla="*/ 2756693 w 2756693"/>
                <a:gd name="connsiteY3" fmla="*/ 164273 h 985619"/>
                <a:gd name="connsiteX4" fmla="*/ 2756693 w 2756693"/>
                <a:gd name="connsiteY4" fmla="*/ 821346 h 985619"/>
                <a:gd name="connsiteX5" fmla="*/ 2592420 w 2756693"/>
                <a:gd name="connsiteY5" fmla="*/ 985619 h 985619"/>
                <a:gd name="connsiteX6" fmla="*/ 164273 w 2756693"/>
                <a:gd name="connsiteY6" fmla="*/ 985619 h 985619"/>
                <a:gd name="connsiteX7" fmla="*/ 0 w 2756693"/>
                <a:gd name="connsiteY7" fmla="*/ 821346 h 985619"/>
                <a:gd name="connsiteX8" fmla="*/ 0 w 2756693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93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2592420" y="0"/>
                  </a:lnTo>
                  <a:cubicBezTo>
                    <a:pt x="2683145" y="0"/>
                    <a:pt x="2756693" y="73548"/>
                    <a:pt x="2756693" y="164273"/>
                  </a:cubicBezTo>
                  <a:lnTo>
                    <a:pt x="2756693" y="821346"/>
                  </a:lnTo>
                  <a:cubicBezTo>
                    <a:pt x="2756693" y="912071"/>
                    <a:pt x="2683145" y="985619"/>
                    <a:pt x="2592420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2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744" tIns="180000" rIns="135744" bIns="135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INTERMEDIARY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130491" y="3648382"/>
              <a:ext cx="2756693" cy="985619"/>
            </a:xfrm>
            <a:custGeom>
              <a:avLst/>
              <a:gdLst>
                <a:gd name="connsiteX0" fmla="*/ 0 w 2756693"/>
                <a:gd name="connsiteY0" fmla="*/ 164273 h 985619"/>
                <a:gd name="connsiteX1" fmla="*/ 164273 w 2756693"/>
                <a:gd name="connsiteY1" fmla="*/ 0 h 985619"/>
                <a:gd name="connsiteX2" fmla="*/ 2592420 w 2756693"/>
                <a:gd name="connsiteY2" fmla="*/ 0 h 985619"/>
                <a:gd name="connsiteX3" fmla="*/ 2756693 w 2756693"/>
                <a:gd name="connsiteY3" fmla="*/ 164273 h 985619"/>
                <a:gd name="connsiteX4" fmla="*/ 2756693 w 2756693"/>
                <a:gd name="connsiteY4" fmla="*/ 821346 h 985619"/>
                <a:gd name="connsiteX5" fmla="*/ 2592420 w 2756693"/>
                <a:gd name="connsiteY5" fmla="*/ 985619 h 985619"/>
                <a:gd name="connsiteX6" fmla="*/ 164273 w 2756693"/>
                <a:gd name="connsiteY6" fmla="*/ 985619 h 985619"/>
                <a:gd name="connsiteX7" fmla="*/ 0 w 2756693"/>
                <a:gd name="connsiteY7" fmla="*/ 821346 h 985619"/>
                <a:gd name="connsiteX8" fmla="*/ 0 w 2756693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93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2592420" y="0"/>
                  </a:lnTo>
                  <a:cubicBezTo>
                    <a:pt x="2683145" y="0"/>
                    <a:pt x="2756693" y="73548"/>
                    <a:pt x="2756693" y="164273"/>
                  </a:cubicBezTo>
                  <a:lnTo>
                    <a:pt x="2756693" y="821346"/>
                  </a:lnTo>
                  <a:cubicBezTo>
                    <a:pt x="2756693" y="912071"/>
                    <a:pt x="2683145" y="985619"/>
                    <a:pt x="2592420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rgbClr val="573F65"/>
                </a:gs>
              </a:gsLst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2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744" tIns="180000" rIns="135744" bIns="135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SURVIVORS/ WITNESSES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464496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Intermediaries can be a vital source of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local information/ context</a:t>
            </a:r>
            <a:r>
              <a:rPr lang="en-IE" dirty="0" smtClean="0"/>
              <a:t> and a good way to responsibly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manage risk</a:t>
            </a:r>
            <a:r>
              <a:rPr lang="en-IE" dirty="0" smtClean="0"/>
              <a:t>, but they will require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careful supervision</a:t>
            </a:r>
            <a:r>
              <a:rPr lang="en-IE" dirty="0" smtClean="0"/>
              <a:t> if they are representing you to the public</a:t>
            </a:r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/>
          </a:p>
          <a:p>
            <a:pPr marL="18288" indent="0" algn="ctr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sz="1400" dirty="0" smtClean="0"/>
          </a:p>
          <a:p>
            <a:pPr algn="ctr"/>
            <a:r>
              <a:rPr lang="en-IE" dirty="0" smtClean="0"/>
              <a:t>If you are working with a new or unfamiliar intermediary,  particularly for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initial approach</a:t>
            </a:r>
            <a:r>
              <a:rPr lang="en-IE" dirty="0" smtClean="0"/>
              <a:t> to a survivor or witness, be cautious about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impartiality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potential</a:t>
            </a:r>
            <a:r>
              <a:rPr lang="en-IE" dirty="0" smtClean="0"/>
              <a:t>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15212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Intermediaries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42-44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3821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331192"/>
            <a:ext cx="8784976" cy="1513632"/>
          </a:xfrm>
        </p:spPr>
        <p:txBody>
          <a:bodyPr/>
          <a:lstStyle/>
          <a:p>
            <a:pPr marL="18288" indent="0" algn="ctr"/>
            <a:r>
              <a:rPr lang="en-IE" sz="5200" b="1" spc="-150" dirty="0" smtClean="0">
                <a:latin typeface="Cambria" panose="02040503050406030204" pitchFamily="18" charset="0"/>
              </a:rPr>
              <a:t>Working with intermediaries</a:t>
            </a:r>
            <a:br>
              <a:rPr lang="en-IE" sz="5200" b="1" spc="-150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43-44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47903" y="64860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100811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200" dirty="0" smtClean="0"/>
              <a:t>Before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selecting</a:t>
            </a:r>
            <a:r>
              <a:rPr lang="en-IE" sz="2200" dirty="0" smtClean="0"/>
              <a:t> or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working with</a:t>
            </a:r>
            <a:r>
              <a:rPr lang="en-IE" sz="2200" dirty="0" smtClean="0"/>
              <a:t> an intermediary, you should  consider the following issues: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6000" y="2996952"/>
            <a:ext cx="8424936" cy="3240360"/>
            <a:chOff x="323528" y="2636911"/>
            <a:chExt cx="8424936" cy="3480469"/>
          </a:xfrm>
        </p:grpSpPr>
        <p:sp>
          <p:nvSpPr>
            <p:cNvPr id="3" name="Rectangle 2"/>
            <p:cNvSpPr/>
            <p:nvPr/>
          </p:nvSpPr>
          <p:spPr>
            <a:xfrm>
              <a:off x="323528" y="2636911"/>
              <a:ext cx="8424936" cy="3480469"/>
            </a:xfrm>
            <a:prstGeom prst="rect">
              <a:avLst/>
            </a:prstGeom>
            <a:ln>
              <a:noFill/>
            </a:ln>
          </p:spPr>
        </p:sp>
        <p:sp>
          <p:nvSpPr>
            <p:cNvPr id="5" name="Freeform 4"/>
            <p:cNvSpPr/>
            <p:nvPr/>
          </p:nvSpPr>
          <p:spPr>
            <a:xfrm>
              <a:off x="32599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Relevant c</a:t>
              </a: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ommunity leaders &amp; organisations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479949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chemeClr val="accent5">
                    <a:hueOff val="858671"/>
                    <a:satOff val="-3769"/>
                    <a:lumOff val="1120"/>
                    <a:alphaOff val="0"/>
                  </a:schemeClr>
                </a:gs>
                <a:gs pos="100000">
                  <a:schemeClr val="accent2">
                    <a:lumMod val="75000"/>
                  </a:schemeClr>
                </a:gs>
                <a:gs pos="100000">
                  <a:schemeClr val="accent4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Suitability to approach female/male survivors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633903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5">
                    <a:hueOff val="1717343"/>
                    <a:satOff val="-7537"/>
                    <a:lumOff val="2241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Reliable means of contacting intermediary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78785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5">
                    <a:hueOff val="2576014"/>
                    <a:satOff val="-11306"/>
                    <a:lumOff val="3361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Relevant </a:t>
              </a:r>
              <a:r>
                <a:rPr lang="en-I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 support groups/ </a:t>
              </a: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organisations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2599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rgbClr val="7188C1"/>
                </a:gs>
                <a:gs pos="100000">
                  <a:schemeClr val="accent4"/>
                </a:gs>
                <a:gs pos="100000">
                  <a:schemeClr val="accent5">
                    <a:hueOff val="3434685"/>
                    <a:satOff val="-15074"/>
                    <a:lumOff val="4482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Impact on risks to survivors &amp; witnesses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79949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rgbClr val="837CA4"/>
                </a:gs>
                <a:gs pos="100000">
                  <a:srgbClr val="573F65"/>
                </a:gs>
                <a:gs pos="100000">
                  <a:srgbClr val="573F6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Prioritising child survivors &amp; witnesses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33903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5">
                    <a:hueOff val="5152028"/>
                    <a:satOff val="-22611"/>
                    <a:lumOff val="672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Ability to monitor &amp; manage activities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787856" y="4514086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>
                    <a:lumMod val="75000"/>
                  </a:schemeClr>
                </a:gs>
                <a:gs pos="100000">
                  <a:schemeClr val="accent5">
                    <a:hueOff val="6010699"/>
                    <a:satOff val="-26380"/>
                    <a:lumOff val="784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Background check, affiliations &amp; gender views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21819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1224136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700" b="1" u="sng" dirty="0" smtClean="0"/>
              <a:t>BAD PROFESSIONAL PRACTICE</a:t>
            </a:r>
          </a:p>
          <a:p>
            <a:pPr marL="18288" indent="0" algn="ctr">
              <a:buNone/>
            </a:pPr>
            <a:endParaRPr lang="en-IE" sz="700" dirty="0" smtClean="0"/>
          </a:p>
          <a:p>
            <a:pPr marL="18288" indent="0" algn="ctr">
              <a:buNone/>
            </a:pPr>
            <a:r>
              <a:rPr lang="en-IE" sz="2400" dirty="0" smtClean="0"/>
              <a:t>Your intermediary should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avoid</a:t>
            </a:r>
            <a:r>
              <a:rPr lang="en-IE" sz="2400" dirty="0" smtClean="0"/>
              <a:t> the following behaviour: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7544" y="3140968"/>
            <a:ext cx="8064896" cy="3168352"/>
            <a:chOff x="540031" y="2852844"/>
            <a:chExt cx="8047546" cy="3175134"/>
          </a:xfrm>
        </p:grpSpPr>
        <p:sp>
          <p:nvSpPr>
            <p:cNvPr id="3" name="Freeform 2"/>
            <p:cNvSpPr/>
            <p:nvPr/>
          </p:nvSpPr>
          <p:spPr>
            <a:xfrm>
              <a:off x="540031" y="2852844"/>
              <a:ext cx="2514579" cy="1443082"/>
            </a:xfrm>
            <a:custGeom>
              <a:avLst/>
              <a:gdLst>
                <a:gd name="connsiteX0" fmla="*/ 0 w 2631484"/>
                <a:gd name="connsiteY0" fmla="*/ 753211 h 1506422"/>
                <a:gd name="connsiteX1" fmla="*/ 1315742 w 2631484"/>
                <a:gd name="connsiteY1" fmla="*/ 0 h 1506422"/>
                <a:gd name="connsiteX2" fmla="*/ 2631484 w 2631484"/>
                <a:gd name="connsiteY2" fmla="*/ 753211 h 1506422"/>
                <a:gd name="connsiteX3" fmla="*/ 1315742 w 2631484"/>
                <a:gd name="connsiteY3" fmla="*/ 1506422 h 1506422"/>
                <a:gd name="connsiteX4" fmla="*/ 0 w 2631484"/>
                <a:gd name="connsiteY4" fmla="*/ 753211 h 150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6422">
                  <a:moveTo>
                    <a:pt x="0" y="753211"/>
                  </a:moveTo>
                  <a:cubicBezTo>
                    <a:pt x="0" y="337224"/>
                    <a:pt x="589078" y="0"/>
                    <a:pt x="1315742" y="0"/>
                  </a:cubicBezTo>
                  <a:cubicBezTo>
                    <a:pt x="2042406" y="0"/>
                    <a:pt x="2631484" y="337224"/>
                    <a:pt x="2631484" y="753211"/>
                  </a:cubicBezTo>
                  <a:cubicBezTo>
                    <a:pt x="2631484" y="1169198"/>
                    <a:pt x="2042406" y="1506422"/>
                    <a:pt x="1315742" y="1506422"/>
                  </a:cubicBezTo>
                  <a:cubicBezTo>
                    <a:pt x="589078" y="1506422"/>
                    <a:pt x="0" y="1169198"/>
                    <a:pt x="0" y="75321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810" rIns="461572" bIns="29681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Unethical/ dishonest behaviour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308690" y="3717031"/>
              <a:ext cx="2514579" cy="1443082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4289"/>
                <a:satOff val="-1422"/>
                <a:lumOff val="883"/>
                <a:alphaOff val="0"/>
              </a:schemeClr>
            </a:fillRef>
            <a:effectRef idx="3">
              <a:schemeClr val="accent4">
                <a:hueOff val="-514289"/>
                <a:satOff val="-1422"/>
                <a:lumOff val="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412" rIns="4615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Offering financial or material inducements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6072998" y="2852845"/>
              <a:ext cx="2514579" cy="1443082"/>
            </a:xfrm>
            <a:custGeom>
              <a:avLst/>
              <a:gdLst>
                <a:gd name="connsiteX0" fmla="*/ 0 w 2626762"/>
                <a:gd name="connsiteY0" fmla="*/ 751853 h 1503705"/>
                <a:gd name="connsiteX1" fmla="*/ 1313381 w 2626762"/>
                <a:gd name="connsiteY1" fmla="*/ 0 h 1503705"/>
                <a:gd name="connsiteX2" fmla="*/ 2626762 w 2626762"/>
                <a:gd name="connsiteY2" fmla="*/ 751853 h 1503705"/>
                <a:gd name="connsiteX3" fmla="*/ 1313381 w 2626762"/>
                <a:gd name="connsiteY3" fmla="*/ 1503706 h 1503705"/>
                <a:gd name="connsiteX4" fmla="*/ 0 w 2626762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6762" h="1503705">
                  <a:moveTo>
                    <a:pt x="0" y="751853"/>
                  </a:moveTo>
                  <a:cubicBezTo>
                    <a:pt x="0" y="336616"/>
                    <a:pt x="588021" y="0"/>
                    <a:pt x="1313381" y="0"/>
                  </a:cubicBezTo>
                  <a:cubicBezTo>
                    <a:pt x="2038741" y="0"/>
                    <a:pt x="2626762" y="336616"/>
                    <a:pt x="2626762" y="751853"/>
                  </a:cubicBezTo>
                  <a:cubicBezTo>
                    <a:pt x="2626762" y="1167090"/>
                    <a:pt x="2038741" y="1503706"/>
                    <a:pt x="1313381" y="1503706"/>
                  </a:cubicBezTo>
                  <a:cubicBezTo>
                    <a:pt x="588021" y="1503706"/>
                    <a:pt x="0" y="1167090"/>
                    <a:pt x="0" y="751853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028578"/>
                <a:satOff val="-2845"/>
                <a:lumOff val="1765"/>
                <a:alphaOff val="0"/>
              </a:schemeClr>
            </a:fillRef>
            <a:effectRef idx="3">
              <a:schemeClr val="accent4">
                <a:hueOff val="-1028578"/>
                <a:satOff val="-2845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880" tIns="296412" rIns="460880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Coaching or coercing witnesses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40031" y="4584896"/>
              <a:ext cx="2514579" cy="1443082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  <a:gradFill>
              <a:gsLst>
                <a:gs pos="0">
                  <a:srgbClr val="837CA4"/>
                </a:gs>
                <a:gs pos="100000">
                  <a:srgbClr val="573F65"/>
                </a:gs>
                <a:gs pos="100000">
                  <a:schemeClr val="accent4">
                    <a:hueOff val="-1542867"/>
                    <a:satOff val="-4267"/>
                    <a:lumOff val="2648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542867"/>
                <a:satOff val="-4267"/>
                <a:lumOff val="2648"/>
                <a:alphaOff val="0"/>
              </a:schemeClr>
            </a:fillRef>
            <a:effectRef idx="3">
              <a:schemeClr val="accent4">
                <a:hueOff val="-1542867"/>
                <a:satOff val="-4267"/>
                <a:lumOff val="26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5372" tIns="296412" rIns="3853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Involvement beyond </a:t>
              </a:r>
              <a:r>
                <a:rPr lang="en-IE" sz="2000" b="0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agreed role/mandate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072998" y="4584896"/>
              <a:ext cx="2514579" cy="1443082"/>
            </a:xfrm>
            <a:custGeom>
              <a:avLst/>
              <a:gdLst>
                <a:gd name="connsiteX0" fmla="*/ 0 w 2631484"/>
                <a:gd name="connsiteY0" fmla="*/ 751853 h 1503705"/>
                <a:gd name="connsiteX1" fmla="*/ 1315742 w 2631484"/>
                <a:gd name="connsiteY1" fmla="*/ 0 h 1503705"/>
                <a:gd name="connsiteX2" fmla="*/ 2631484 w 2631484"/>
                <a:gd name="connsiteY2" fmla="*/ 751853 h 1503705"/>
                <a:gd name="connsiteX3" fmla="*/ 1315742 w 2631484"/>
                <a:gd name="connsiteY3" fmla="*/ 1503706 h 1503705"/>
                <a:gd name="connsiteX4" fmla="*/ 0 w 2631484"/>
                <a:gd name="connsiteY4" fmla="*/ 751853 h 150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1484" h="1503705">
                  <a:moveTo>
                    <a:pt x="0" y="751853"/>
                  </a:moveTo>
                  <a:cubicBezTo>
                    <a:pt x="0" y="336616"/>
                    <a:pt x="589078" y="0"/>
                    <a:pt x="1315742" y="0"/>
                  </a:cubicBezTo>
                  <a:cubicBezTo>
                    <a:pt x="2042406" y="0"/>
                    <a:pt x="2631484" y="336616"/>
                    <a:pt x="2631484" y="751853"/>
                  </a:cubicBezTo>
                  <a:cubicBezTo>
                    <a:pt x="2631484" y="1167090"/>
                    <a:pt x="2042406" y="1503706"/>
                    <a:pt x="1315742" y="1503706"/>
                  </a:cubicBezTo>
                  <a:cubicBezTo>
                    <a:pt x="589078" y="1503706"/>
                    <a:pt x="0" y="1167090"/>
                    <a:pt x="0" y="751853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1572" tIns="296412" rIns="461572" bIns="2964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Raising unreasonable expectations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Title 5"/>
          <p:cNvSpPr>
            <a:spLocks noGrp="1"/>
          </p:cNvSpPr>
          <p:nvPr>
            <p:ph type="title"/>
          </p:nvPr>
        </p:nvSpPr>
        <p:spPr>
          <a:xfrm>
            <a:off x="179512" y="403200"/>
            <a:ext cx="8784976" cy="1441624"/>
          </a:xfrm>
        </p:spPr>
        <p:txBody>
          <a:bodyPr/>
          <a:lstStyle/>
          <a:p>
            <a:pPr marL="18288" indent="0" algn="ctr"/>
            <a:r>
              <a:rPr lang="en-IE" sz="5200" b="1" spc="-150" dirty="0" smtClean="0">
                <a:latin typeface="Cambria" panose="02040503050406030204" pitchFamily="18" charset="0"/>
              </a:rPr>
              <a:t>Working with intermediaries</a:t>
            </a:r>
            <a:br>
              <a:rPr lang="en-IE" sz="5200" b="1" spc="-150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43-44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509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584176"/>
          </a:xfrm>
        </p:spPr>
        <p:txBody>
          <a:bodyPr/>
          <a:lstStyle/>
          <a:p>
            <a:pPr algn="ctr"/>
            <a:r>
              <a:rPr lang="en-IE" sz="5400" b="1" dirty="0" smtClean="0"/>
              <a:t>Approaching witnesses</a:t>
            </a:r>
            <a:br>
              <a:rPr lang="en-IE" sz="5400" b="1" dirty="0" smtClean="0"/>
            </a:b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Evidence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Workbook – pages </a:t>
            </a: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80-81, 83-84, 90-91, 98, 104-105 and 106-108</a:t>
            </a:r>
            <a:endParaRPr lang="nl-NL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644008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</a:t>
            </a:r>
          </a:p>
          <a:p>
            <a:pPr algn="ctr"/>
            <a:r>
              <a:rPr lang="en-US" dirty="0" smtClean="0"/>
              <a:t>©  Institute for International Criminal Investigations 2015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305671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3600" b="1" u="sng" cap="small" dirty="0"/>
              <a:t>Exercise</a:t>
            </a:r>
            <a:endParaRPr lang="en-IE" sz="3600" dirty="0"/>
          </a:p>
          <a:p>
            <a:pPr marL="18288" indent="0" algn="ctr">
              <a:buNone/>
            </a:pPr>
            <a:endParaRPr lang="en-IE" b="1" u="sng" dirty="0"/>
          </a:p>
          <a:p>
            <a:pPr algn="ctr"/>
            <a:r>
              <a:rPr lang="en-IE" sz="2400" dirty="0" smtClean="0"/>
              <a:t>Carefully read the scenarios discussed on pages 80-81, 83-84, 90-91, 98, 104-105 and 106-108 of the Evidence Workbook</a:t>
            </a:r>
          </a:p>
          <a:p>
            <a:pPr marL="18288" indent="0" algn="ctr">
              <a:buNone/>
            </a:pPr>
            <a:endParaRPr lang="en-IE" sz="2400" dirty="0" smtClean="0"/>
          </a:p>
          <a:p>
            <a:pPr algn="ctr"/>
            <a:r>
              <a:rPr lang="en-IE" sz="2400" dirty="0" smtClean="0"/>
              <a:t>In groups, discuss how you could go about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identifying and approaching</a:t>
            </a:r>
            <a:r>
              <a:rPr lang="en-IE" sz="2400" dirty="0" smtClean="0"/>
              <a:t> the survivor or witness. Would it be more appropriate to approach them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directly</a:t>
            </a:r>
            <a:r>
              <a:rPr lang="en-IE" sz="2400" dirty="0" smtClean="0"/>
              <a:t> or through an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intermediary</a:t>
            </a:r>
            <a:r>
              <a:rPr lang="en-IE" sz="2400" dirty="0" smtClean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5882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584176"/>
          </a:xfrm>
        </p:spPr>
        <p:txBody>
          <a:bodyPr/>
          <a:lstStyle/>
          <a:p>
            <a:pPr algn="ctr"/>
            <a:r>
              <a:rPr lang="en-IE" sz="5400" b="1" dirty="0" smtClean="0"/>
              <a:t>Approaching witnesses</a:t>
            </a:r>
            <a:br>
              <a:rPr lang="en-IE" sz="5400" b="1" dirty="0" smtClean="0"/>
            </a:b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Evidence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Workbook – pages </a:t>
            </a: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80-81, 83-84, 90-91, 98, 104-105 and 106-108</a:t>
            </a:r>
            <a:endParaRPr lang="nl-NL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644008" cy="365125"/>
          </a:xfrm>
        </p:spPr>
        <p:txBody>
          <a:bodyPr/>
          <a:lstStyle/>
          <a:p>
            <a:pPr algn="ctr"/>
            <a:r>
              <a:rPr lang="en-US" smtClean="0"/>
              <a:t>Training Materials on the International Protocol  </a:t>
            </a:r>
          </a:p>
          <a:p>
            <a:pPr algn="ctr"/>
            <a:r>
              <a:rPr lang="en-US" smtClean="0"/>
              <a:t>©  </a:t>
            </a:r>
            <a:r>
              <a:rPr lang="en-US" dirty="0" smtClean="0"/>
              <a:t>Institute for International Criminal Investigations 2015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916833"/>
            <a:ext cx="8496944" cy="360040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3600" b="1" u="sng" cap="small" dirty="0"/>
              <a:t>Exercise</a:t>
            </a:r>
            <a:endParaRPr lang="en-IE" sz="3600" dirty="0"/>
          </a:p>
          <a:p>
            <a:pPr marL="18288" indent="0" algn="ctr">
              <a:buNone/>
            </a:pP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sz="2400" dirty="0" smtClean="0"/>
              <a:t>What additional information you would want to </a:t>
            </a: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research or plan for</a:t>
            </a:r>
            <a:r>
              <a:rPr lang="en-IE" sz="2400" dirty="0" smtClean="0"/>
              <a:t> before approaching or conducting a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risk assessment</a:t>
            </a:r>
            <a:r>
              <a:rPr lang="en-IE" sz="2400" dirty="0" smtClean="0"/>
              <a:t> for that survivor or witness? </a:t>
            </a:r>
          </a:p>
          <a:p>
            <a:pPr algn="ctr"/>
            <a:endParaRPr lang="en-IE" sz="2400" dirty="0"/>
          </a:p>
          <a:p>
            <a:pPr algn="ctr"/>
            <a:r>
              <a:rPr lang="en-IE" sz="2400" dirty="0" smtClean="0"/>
              <a:t>What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forms of communication</a:t>
            </a:r>
            <a:r>
              <a:rPr lang="en-IE" sz="2400" dirty="0" smtClean="0"/>
              <a:t> or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suitable locations</a:t>
            </a:r>
            <a:r>
              <a:rPr lang="en-IE" sz="2400" dirty="0" smtClean="0"/>
              <a:t> are available to you?</a:t>
            </a:r>
          </a:p>
        </p:txBody>
      </p:sp>
    </p:spTree>
    <p:extLst>
      <p:ext uri="{BB962C8B-B14F-4D97-AF65-F5344CB8AC3E}">
        <p14:creationId xmlns="" xmlns:p14="http://schemas.microsoft.com/office/powerpoint/2010/main" val="17388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0344"/>
            <a:ext cx="8640960" cy="914400"/>
          </a:xfrm>
        </p:spPr>
        <p:txBody>
          <a:bodyPr/>
          <a:lstStyle/>
          <a:p>
            <a:pPr algn="ctr"/>
            <a:r>
              <a:rPr lang="en-IE" sz="4800" b="1" spc="-150" dirty="0" smtClean="0"/>
              <a:t>Who can be a survivor/witness?</a:t>
            </a:r>
            <a:endParaRPr lang="nl-NL" sz="4800" b="1" spc="-1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 Institute for International Criminal Investigations 2015</a:t>
            </a:r>
            <a:endParaRPr lang="nl-NL" dirty="0"/>
          </a:p>
        </p:txBody>
      </p:sp>
      <p:sp>
        <p:nvSpPr>
          <p:cNvPr id="5" name="Bevel 4"/>
          <p:cNvSpPr/>
          <p:nvPr/>
        </p:nvSpPr>
        <p:spPr>
          <a:xfrm>
            <a:off x="2987824" y="1306464"/>
            <a:ext cx="3024336" cy="1042416"/>
          </a:xfrm>
          <a:prstGeom prst="beve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</a:t>
            </a:r>
            <a:endParaRPr lang="en-I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492896"/>
            <a:ext cx="8640960" cy="3960440"/>
          </a:xfrm>
          <a:prstGeom prst="rect">
            <a:avLst/>
          </a:prstGeom>
        </p:spPr>
        <p:txBody>
          <a:bodyPr tIns="90000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You should assume that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everyone</a:t>
            </a:r>
            <a:r>
              <a:rPr lang="en-IE" dirty="0" smtClean="0"/>
              <a:t> you interact with could potentially be a survivor or witness of sexual violence – no matter who you are speaking to, it is always worth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asking the question</a:t>
            </a: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You may not always know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 advance</a:t>
            </a:r>
            <a:r>
              <a:rPr lang="en-IE" dirty="0" smtClean="0"/>
              <a:t> that the person you are going to speak with has been affected by sexual violence, so be prepared to respond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sensitively and appropriately</a:t>
            </a:r>
            <a:r>
              <a:rPr lang="en-IE" dirty="0" smtClean="0"/>
              <a:t> even if surprised</a:t>
            </a: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If your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research</a:t>
            </a:r>
            <a:r>
              <a:rPr lang="en-IE" dirty="0" smtClean="0"/>
              <a:t> tells you sexual violence has taken place, but you cannot identify any witnesses or survivors, you should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consider devising a new approach </a:t>
            </a:r>
            <a:r>
              <a:rPr lang="en-IE" dirty="0" smtClean="0"/>
              <a:t>to identifying witnesses and survivors</a:t>
            </a:r>
            <a:endParaRPr lang="en-IE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1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1944216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dirty="0" smtClean="0"/>
              <a:t>It can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more challenging</a:t>
            </a:r>
            <a:r>
              <a:rPr lang="en-IE" dirty="0" smtClean="0"/>
              <a:t> to identify survivors of sexual violence than other crimes.  In some contexts, it can be even harder to identify male and child survivors.</a:t>
            </a:r>
          </a:p>
          <a:p>
            <a:pPr algn="ctr"/>
            <a:endParaRPr lang="en-IE" sz="1800" dirty="0" smtClean="0"/>
          </a:p>
          <a:p>
            <a:pPr algn="ctr"/>
            <a:r>
              <a:rPr lang="en-IE" dirty="0" smtClean="0"/>
              <a:t>Survivors may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reluctant</a:t>
            </a:r>
            <a:r>
              <a:rPr lang="en-IE" b="1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unwilling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or even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unable</a:t>
            </a:r>
            <a:r>
              <a:rPr lang="en-IE" dirty="0" smtClean="0"/>
              <a:t> to speak about their own experiences for many reasons:</a:t>
            </a:r>
            <a:endParaRPr lang="en-IE" b="1" u="sng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1656184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Identifying survivors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41-44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1– Understanding Sexual Violence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7809" y="3861048"/>
            <a:ext cx="8572396" cy="2375947"/>
            <a:chOff x="357809" y="3717348"/>
            <a:chExt cx="8572396" cy="2591655"/>
          </a:xfrm>
        </p:grpSpPr>
        <p:sp>
          <p:nvSpPr>
            <p:cNvPr id="5" name="Freeform 4"/>
            <p:cNvSpPr/>
            <p:nvPr/>
          </p:nvSpPr>
          <p:spPr>
            <a:xfrm>
              <a:off x="357809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Trauma/ avoidance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550748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Fear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743687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Shame &amp; doubt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936625" y="3717348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hueOff val="0"/>
                    <a:satOff val="0"/>
                    <a:lumOff val="0"/>
                    <a:alphaOff val="0"/>
                  </a:schemeClr>
                </a:gs>
                <a:gs pos="100000">
                  <a:srgbClr val="1E6874"/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Lack of trust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03651" y="5112855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6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153" tIns="251372" rIns="368153" bIns="25137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Stigma/ reprisals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96590" y="5112855"/>
              <a:ext cx="1993580" cy="1196148"/>
            </a:xfrm>
            <a:custGeom>
              <a:avLst/>
              <a:gdLst>
                <a:gd name="connsiteX0" fmla="*/ 0 w 1993580"/>
                <a:gd name="connsiteY0" fmla="*/ 598074 h 1196148"/>
                <a:gd name="connsiteX1" fmla="*/ 996790 w 1993580"/>
                <a:gd name="connsiteY1" fmla="*/ 0 h 1196148"/>
                <a:gd name="connsiteX2" fmla="*/ 1993580 w 1993580"/>
                <a:gd name="connsiteY2" fmla="*/ 598074 h 1196148"/>
                <a:gd name="connsiteX3" fmla="*/ 996790 w 1993580"/>
                <a:gd name="connsiteY3" fmla="*/ 1196148 h 1196148"/>
                <a:gd name="connsiteX4" fmla="*/ 0 w 1993580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3580" h="1196148">
                  <a:moveTo>
                    <a:pt x="0" y="598074"/>
                  </a:moveTo>
                  <a:cubicBezTo>
                    <a:pt x="0" y="267767"/>
                    <a:pt x="446278" y="0"/>
                    <a:pt x="996790" y="0"/>
                  </a:cubicBezTo>
                  <a:cubicBezTo>
                    <a:pt x="1547302" y="0"/>
                    <a:pt x="1993580" y="267767"/>
                    <a:pt x="1993580" y="598074"/>
                  </a:cubicBezTo>
                  <a:cubicBezTo>
                    <a:pt x="1993580" y="928381"/>
                    <a:pt x="1547302" y="1196148"/>
                    <a:pt x="996790" y="1196148"/>
                  </a:cubicBezTo>
                  <a:cubicBezTo>
                    <a:pt x="446278" y="1196148"/>
                    <a:pt x="0" y="928381"/>
                    <a:pt x="0" y="59807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533" tIns="243752" rIns="360533" bIns="243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Gender or cultural obstacles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89529" y="5112855"/>
              <a:ext cx="2094834" cy="1196148"/>
            </a:xfrm>
            <a:custGeom>
              <a:avLst/>
              <a:gdLst>
                <a:gd name="connsiteX0" fmla="*/ 0 w 2094834"/>
                <a:gd name="connsiteY0" fmla="*/ 598074 h 1196148"/>
                <a:gd name="connsiteX1" fmla="*/ 1047417 w 2094834"/>
                <a:gd name="connsiteY1" fmla="*/ 0 h 1196148"/>
                <a:gd name="connsiteX2" fmla="*/ 2094834 w 2094834"/>
                <a:gd name="connsiteY2" fmla="*/ 598074 h 1196148"/>
                <a:gd name="connsiteX3" fmla="*/ 1047417 w 2094834"/>
                <a:gd name="connsiteY3" fmla="*/ 1196148 h 1196148"/>
                <a:gd name="connsiteX4" fmla="*/ 0 w 2094834"/>
                <a:gd name="connsiteY4" fmla="*/ 598074 h 119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4834" h="1196148">
                  <a:moveTo>
                    <a:pt x="0" y="598074"/>
                  </a:moveTo>
                  <a:cubicBezTo>
                    <a:pt x="0" y="267767"/>
                    <a:pt x="468945" y="0"/>
                    <a:pt x="1047417" y="0"/>
                  </a:cubicBezTo>
                  <a:cubicBezTo>
                    <a:pt x="1625889" y="0"/>
                    <a:pt x="2094834" y="267767"/>
                    <a:pt x="2094834" y="598074"/>
                  </a:cubicBezTo>
                  <a:cubicBezTo>
                    <a:pt x="2094834" y="928381"/>
                    <a:pt x="1625889" y="1196148"/>
                    <a:pt x="1047417" y="1196148"/>
                  </a:cubicBezTo>
                  <a:cubicBezTo>
                    <a:pt x="468945" y="1196148"/>
                    <a:pt x="0" y="928381"/>
                    <a:pt x="0" y="598074"/>
                  </a:cubicBezTo>
                  <a:close/>
                </a:path>
              </a:pathLst>
            </a:custGeom>
            <a:gradFill>
              <a:gsLst>
                <a:gs pos="0">
                  <a:srgbClr val="9B96B6"/>
                </a:gs>
                <a:gs pos="100000">
                  <a:schemeClr val="accent4"/>
                </a:gs>
                <a:gs pos="100000">
                  <a:schemeClr val="accent4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43752" rIns="180000" bIns="243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Personal circumstances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430094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172819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Encouraging survivors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41-44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39552" y="1988840"/>
            <a:ext cx="8136903" cy="4390901"/>
            <a:chOff x="1597849" y="2752049"/>
            <a:chExt cx="5948301" cy="3627691"/>
          </a:xfrm>
        </p:grpSpPr>
        <p:sp>
          <p:nvSpPr>
            <p:cNvPr id="11" name="Freeform 10"/>
            <p:cNvSpPr/>
            <p:nvPr/>
          </p:nvSpPr>
          <p:spPr>
            <a:xfrm>
              <a:off x="1597849" y="2752049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  <a:gs pos="100000">
                  <a:schemeClr val="accent5">
                    <a:hueOff val="2003566"/>
                    <a:satOff val="-8793"/>
                    <a:lumOff val="2614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cap="smal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AVOIDING BIAS</a:t>
              </a:r>
              <a:endParaRPr lang="en-IE" sz="2000" b="1" u="sng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Don’t 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make assumptions about who might be a survivor based on </a:t>
              </a:r>
              <a:r>
                <a:rPr lang="en-IE" b="1" dirty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age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IE" b="1" dirty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gender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or </a:t>
              </a:r>
              <a:r>
                <a:rPr lang="en-IE" b="1" dirty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status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 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cautious of </a:t>
              </a:r>
              <a:r>
                <a:rPr lang="en-IE" b="1" dirty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stereotypes</a:t>
              </a: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about how survivors ‘should’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react or behave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44002" y="2752049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7E77A1"/>
                </a:gs>
                <a:gs pos="100000">
                  <a:srgbClr val="815D95"/>
                </a:gs>
                <a:gs pos="100000">
                  <a:schemeClr val="accent5">
                    <a:hueOff val="2003566"/>
                    <a:satOff val="-8793"/>
                    <a:lumOff val="2614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SECURITY AND PRIVACY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Try to meet in a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discreet location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and make sure the surroundings are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comfortable and safe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If you cannot guarantee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visual privacy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try to ensure that you cannot be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overheard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97849" y="4638451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7E77A1"/>
                </a:gs>
                <a:gs pos="100000">
                  <a:schemeClr val="accent4"/>
                </a:gs>
                <a:gs pos="100000">
                  <a:schemeClr val="accent5">
                    <a:hueOff val="2003566"/>
                    <a:satOff val="-8793"/>
                    <a:lumOff val="2614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PROFESSIONAL APPROACH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 aware of how your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choice of words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body language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and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facial expressions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could be interpreted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Make sure that you are comfortable with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sexual issues and terminology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44002" y="4638451"/>
              <a:ext cx="2902148" cy="1741289"/>
            </a:xfrm>
            <a:custGeom>
              <a:avLst/>
              <a:gdLst>
                <a:gd name="connsiteX0" fmla="*/ 0 w 2902148"/>
                <a:gd name="connsiteY0" fmla="*/ 0 h 1741289"/>
                <a:gd name="connsiteX1" fmla="*/ 2902148 w 2902148"/>
                <a:gd name="connsiteY1" fmla="*/ 0 h 1741289"/>
                <a:gd name="connsiteX2" fmla="*/ 2902148 w 2902148"/>
                <a:gd name="connsiteY2" fmla="*/ 1741289 h 1741289"/>
                <a:gd name="connsiteX3" fmla="*/ 0 w 2902148"/>
                <a:gd name="connsiteY3" fmla="*/ 1741289 h 1741289"/>
                <a:gd name="connsiteX4" fmla="*/ 0 w 2902148"/>
                <a:gd name="connsiteY4" fmla="*/ 0 h 174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148" h="1741289">
                  <a:moveTo>
                    <a:pt x="0" y="0"/>
                  </a:moveTo>
                  <a:lnTo>
                    <a:pt x="2902148" y="0"/>
                  </a:lnTo>
                  <a:lnTo>
                    <a:pt x="2902148" y="1741289"/>
                  </a:lnTo>
                  <a:lnTo>
                    <a:pt x="0" y="1741289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1">
                    <a:lumMod val="63000"/>
                  </a:schemeClr>
                </a:gs>
                <a:gs pos="100000">
                  <a:schemeClr val="accent5">
                    <a:hueOff val="2003566"/>
                    <a:satOff val="-8793"/>
                    <a:lumOff val="2614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47650" rIns="108000" bIns="2476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</a:pPr>
              <a:r>
                <a:rPr lang="en-IE" sz="20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SUPPORT AND OUTREACH</a:t>
              </a:r>
            </a:p>
            <a:p>
              <a:pPr lvl="0" defTabSz="1555750">
                <a:spcBef>
                  <a:spcPct val="0"/>
                </a:spcBef>
              </a:pPr>
              <a:endParaRPr lang="en-IE" sz="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Research and engage with </a:t>
              </a:r>
              <a:r>
                <a:rPr lang="en-IE" b="1" kern="1200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referral/ support services</a:t>
              </a: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 the area before contacting survivors</a:t>
              </a:r>
            </a:p>
            <a:p>
              <a:pPr marL="285750" lvl="0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Try to assess and respond to the survivors’ </a:t>
              </a:r>
              <a:r>
                <a:rPr lang="en-IE" b="1" dirty="0" smtClean="0">
                  <a:solidFill>
                    <a:schemeClr val="tx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needs, fears or concerns</a:t>
              </a:r>
              <a:endParaRPr lang="nl-NL" b="1" kern="1200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201562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108012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dirty="0" smtClean="0"/>
              <a:t>There are various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categories of witnesses</a:t>
            </a:r>
            <a:r>
              <a:rPr lang="en-IE" dirty="0" smtClean="0"/>
              <a:t> that can provide you with relevant information about sexual violence: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179512" y="116632"/>
            <a:ext cx="8784976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sz="5200" b="1" dirty="0" smtClean="0">
                <a:latin typeface="Cambria" panose="02040503050406030204" pitchFamily="18" charset="0"/>
              </a:rPr>
              <a:t>Identifying other </a:t>
            </a:r>
            <a:r>
              <a:rPr lang="en-IE" sz="5200" b="1" dirty="0">
                <a:latin typeface="Cambria" panose="02040503050406030204" pitchFamily="18" charset="0"/>
              </a:rPr>
              <a:t>w</a:t>
            </a:r>
            <a:r>
              <a:rPr lang="en-IE" sz="5200" b="1" dirty="0" smtClean="0">
                <a:latin typeface="Cambria" panose="02040503050406030204" pitchFamily="18" charset="0"/>
              </a:rPr>
              <a:t>itnesses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41-44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– Understanding Sexual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Violence</a:t>
            </a:r>
          </a:p>
          <a:p>
            <a:pPr marL="18288"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863350566"/>
              </p:ext>
            </p:extLst>
          </p:nvPr>
        </p:nvGraphicFramePr>
        <p:xfrm>
          <a:off x="395536" y="2924944"/>
          <a:ext cx="835292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27482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6" cy="2088231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dirty="0" smtClean="0"/>
              <a:t>In addition to survivors, there may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other witnesses</a:t>
            </a:r>
            <a:r>
              <a:rPr lang="en-IE" dirty="0" smtClean="0"/>
              <a:t> of sexual violence – those who saw sexual violence take place, were forced to take part in it or heard reports of it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Other potential  sources who may have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relevant information</a:t>
            </a:r>
            <a:r>
              <a:rPr lang="en-IE" dirty="0" smtClean="0"/>
              <a:t> about sexual violence include: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179512" y="116632"/>
            <a:ext cx="8784976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sz="5200" b="1" dirty="0" smtClean="0">
                <a:latin typeface="Cambria" panose="02040503050406030204" pitchFamily="18" charset="0"/>
              </a:rPr>
              <a:t>Identifying other </a:t>
            </a:r>
            <a:r>
              <a:rPr lang="en-IE" sz="5200" b="1" dirty="0">
                <a:latin typeface="Cambria" panose="02040503050406030204" pitchFamily="18" charset="0"/>
              </a:rPr>
              <a:t>w</a:t>
            </a:r>
            <a:r>
              <a:rPr lang="en-IE" sz="5200" b="1" dirty="0" smtClean="0">
                <a:latin typeface="Cambria" panose="02040503050406030204" pitchFamily="18" charset="0"/>
              </a:rPr>
              <a:t>itnesses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41-44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– Understanding Sexual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Violence</a:t>
            </a:r>
          </a:p>
          <a:p>
            <a:pPr marL="18288"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9552" y="4149080"/>
            <a:ext cx="8208912" cy="2154042"/>
            <a:chOff x="1509128" y="4005064"/>
            <a:chExt cx="6197751" cy="2519057"/>
          </a:xfrm>
        </p:grpSpPr>
        <p:sp>
          <p:nvSpPr>
            <p:cNvPr id="14" name="Freeform 13"/>
            <p:cNvSpPr/>
            <p:nvPr/>
          </p:nvSpPr>
          <p:spPr>
            <a:xfrm>
              <a:off x="1509128" y="4005064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1E6874"/>
                </a:gs>
                <a:gs pos="100000">
                  <a:schemeClr val="accent1">
                    <a:shade val="50000"/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Medical &amp; humanitarian staff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39605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Community leaders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70082" y="4006285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NGOs &amp; service providers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09128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/>
                </a:gs>
                <a:gs pos="100000">
                  <a:schemeClr val="accent1">
                    <a:shade val="50000"/>
                    <a:hueOff val="298804"/>
                    <a:satOff val="8876"/>
                    <a:lumOff val="38945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fillRef>
            <a:effectRef idx="3">
              <a:schemeClr val="accent1">
                <a:shade val="50000"/>
                <a:hueOff val="298804"/>
                <a:satOff val="8876"/>
                <a:lumOff val="389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 authorities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39605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9B96B6"/>
                </a:gs>
                <a:gs pos="100000">
                  <a:schemeClr val="accent4"/>
                </a:gs>
                <a:gs pos="100000">
                  <a:schemeClr val="accent1">
                    <a:shade val="50000"/>
                    <a:hueOff val="199203"/>
                    <a:satOff val="5917"/>
                    <a:lumOff val="2596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fillRef>
            <a:effectRef idx="3">
              <a:schemeClr val="accent1">
                <a:shade val="50000"/>
                <a:hueOff val="199203"/>
                <a:satOff val="5917"/>
                <a:lumOff val="259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Friends &amp; family members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70082" y="5362043"/>
              <a:ext cx="1936797" cy="1162078"/>
            </a:xfrm>
            <a:custGeom>
              <a:avLst/>
              <a:gdLst>
                <a:gd name="connsiteX0" fmla="*/ 0 w 1936797"/>
                <a:gd name="connsiteY0" fmla="*/ 0 h 1162078"/>
                <a:gd name="connsiteX1" fmla="*/ 1936797 w 1936797"/>
                <a:gd name="connsiteY1" fmla="*/ 0 h 1162078"/>
                <a:gd name="connsiteX2" fmla="*/ 1936797 w 1936797"/>
                <a:gd name="connsiteY2" fmla="*/ 1162078 h 1162078"/>
                <a:gd name="connsiteX3" fmla="*/ 0 w 1936797"/>
                <a:gd name="connsiteY3" fmla="*/ 1162078 h 1162078"/>
                <a:gd name="connsiteX4" fmla="*/ 0 w 1936797"/>
                <a:gd name="connsiteY4" fmla="*/ 0 h 116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97" h="1162078">
                  <a:moveTo>
                    <a:pt x="0" y="0"/>
                  </a:moveTo>
                  <a:lnTo>
                    <a:pt x="1936797" y="0"/>
                  </a:lnTo>
                  <a:lnTo>
                    <a:pt x="1936797" y="1162078"/>
                  </a:lnTo>
                  <a:lnTo>
                    <a:pt x="0" y="116207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rgbClr val="573F65"/>
                </a:gs>
                <a:gs pos="100000">
                  <a:schemeClr val="accent1">
                    <a:shade val="50000"/>
                    <a:hueOff val="99601"/>
                    <a:satOff val="2959"/>
                    <a:lumOff val="12982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fillRef>
            <a:effectRef idx="3">
              <a:schemeClr val="accent1">
                <a:shade val="50000"/>
                <a:hueOff val="99601"/>
                <a:satOff val="2959"/>
                <a:lumOff val="129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Insiders/former perpetrators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84351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988840"/>
            <a:ext cx="8280920" cy="3672408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dirty="0" smtClean="0"/>
              <a:t>Some survivors or other witnesses may come forward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voluntarily</a:t>
            </a:r>
            <a:r>
              <a:rPr lang="en-IE" dirty="0" smtClean="0"/>
              <a:t> and be willing to speak freely about their experiences – you should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prepared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properly informed</a:t>
            </a:r>
            <a:r>
              <a:rPr lang="en-IE" dirty="0" smtClean="0"/>
              <a:t> in advance</a:t>
            </a:r>
            <a:endParaRPr lang="en-IE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288" indent="0" algn="ctr">
              <a:buNone/>
            </a:pPr>
            <a:endParaRPr lang="en-IE" dirty="0"/>
          </a:p>
          <a:p>
            <a:pPr algn="ctr"/>
            <a:r>
              <a:rPr lang="en-IE" dirty="0" smtClean="0"/>
              <a:t>You may only realise in the middle of an interview that an individual may be a survivor or witness of sexual violence – you should have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contingency plan</a:t>
            </a:r>
            <a:r>
              <a:rPr lang="en-IE" dirty="0" smtClean="0"/>
              <a:t> in place to deal with this</a:t>
            </a:r>
          </a:p>
          <a:p>
            <a:pPr marL="18288" indent="0" algn="ctr">
              <a:buNone/>
            </a:pPr>
            <a:endParaRPr lang="en-IE" dirty="0"/>
          </a:p>
          <a:p>
            <a:pPr algn="ctr"/>
            <a:r>
              <a:rPr lang="en-IE" dirty="0" smtClean="0"/>
              <a:t>If the survivor or other witness was originally identified by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third party </a:t>
            </a:r>
            <a:r>
              <a:rPr lang="en-IE" dirty="0" smtClean="0"/>
              <a:t>(NGOs, screening programmes), your approach should respect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confidentiality and security needs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68008"/>
            <a:ext cx="8136904" cy="137681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Direct identification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42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6 -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2" name="Bevel 1"/>
          <p:cNvSpPr/>
          <p:nvPr/>
        </p:nvSpPr>
        <p:spPr>
          <a:xfrm>
            <a:off x="683568" y="5733256"/>
            <a:ext cx="7848872" cy="576064"/>
          </a:xfrm>
          <a:prstGeom prst="bevel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tx2">
                  <a:lumMod val="50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– men too can be survivors and witnesses</a:t>
            </a:r>
            <a:endParaRPr lang="nl-NL" sz="2400" u="sng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571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172819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Dealing with children</a:t>
            </a:r>
            <a: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  <a:t/>
            </a:r>
            <a:b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International Protocol, page  </a:t>
            </a: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42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Module 6 - Testimony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608512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Ñ"/>
            </a:pPr>
            <a:r>
              <a:rPr lang="en-IE" dirty="0" smtClean="0">
                <a:effectLst/>
              </a:rPr>
              <a:t>The </a:t>
            </a:r>
            <a:r>
              <a:rPr lang="en-IE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Do No Harm</a:t>
            </a:r>
            <a:r>
              <a:rPr lang="en-IE" dirty="0" smtClean="0">
                <a:effectLst/>
              </a:rPr>
              <a:t> principle is particularly important when dealing with children who have survived or witnessed sexual violence </a:t>
            </a:r>
          </a:p>
          <a:p>
            <a:pPr marL="18288" indent="0" algn="ctr">
              <a:buNone/>
            </a:pPr>
            <a:endParaRPr lang="en-IE" dirty="0">
              <a:effectLst/>
            </a:endParaRPr>
          </a:p>
          <a:p>
            <a:pPr algn="ctr"/>
            <a:r>
              <a:rPr lang="en-IE" dirty="0" smtClean="0">
                <a:effectLst/>
              </a:rPr>
              <a:t>Unless you are sure that you can properly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approach</a:t>
            </a:r>
            <a:r>
              <a:rPr lang="en-IE" dirty="0" smtClean="0">
                <a:effectLst/>
              </a:rPr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refer</a:t>
            </a:r>
            <a:r>
              <a:rPr lang="en-IE" dirty="0" smtClean="0">
                <a:effectLst/>
              </a:rPr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support</a:t>
            </a:r>
            <a:r>
              <a:rPr lang="en-IE" dirty="0" smtClean="0">
                <a:effectLst/>
              </a:rPr>
              <a:t> a child survivor or witness, then you should not approach them – but you may still have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reporting obligations</a:t>
            </a:r>
          </a:p>
          <a:p>
            <a:pPr marL="18288" indent="0" algn="ctr">
              <a:buNone/>
            </a:pPr>
            <a:endParaRPr lang="en-IE" dirty="0">
              <a:effectLst/>
            </a:endParaRPr>
          </a:p>
          <a:p>
            <a:pPr algn="ctr"/>
            <a:r>
              <a:rPr lang="en-IE" dirty="0" smtClean="0">
                <a:effectLst/>
              </a:rPr>
              <a:t>If you are dealing with children who you believe may have been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involved with</a:t>
            </a:r>
            <a:r>
              <a:rPr lang="en-IE" dirty="0" smtClean="0">
                <a:effectLst/>
              </a:rPr>
              <a:t>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perpetrated </a:t>
            </a:r>
            <a:r>
              <a:rPr lang="en-IE" dirty="0" smtClean="0">
                <a:effectLst/>
              </a:rPr>
              <a:t>sexual violence, be aware that they may have been coerced and still are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victims themselves</a:t>
            </a:r>
          </a:p>
        </p:txBody>
      </p:sp>
    </p:spTree>
    <p:extLst>
      <p:ext uri="{BB962C8B-B14F-4D97-AF65-F5344CB8AC3E}">
        <p14:creationId xmlns="" xmlns:p14="http://schemas.microsoft.com/office/powerpoint/2010/main" val="35681790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456384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An intermediary is anyone you use to help you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identify or approach</a:t>
            </a:r>
            <a:r>
              <a:rPr lang="en-IE" dirty="0" smtClean="0"/>
              <a:t> relevant individuals or sources of information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You may need to use an intermediary if you are operating in 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unfamiliar  environment</a:t>
            </a:r>
            <a:r>
              <a:rPr lang="en-IE" dirty="0" smtClean="0"/>
              <a:t>, dealing with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severe security risks</a:t>
            </a:r>
            <a:r>
              <a:rPr lang="en-IE" dirty="0" smtClean="0"/>
              <a:t> or trying to approach members of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closed community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Many different individuals or groups can be used as intermediaries: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15212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What is an intermediary?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42-44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4051" y="5104312"/>
            <a:ext cx="8635897" cy="1205008"/>
            <a:chOff x="254051" y="4698703"/>
            <a:chExt cx="8635897" cy="1205008"/>
          </a:xfrm>
        </p:grpSpPr>
        <p:sp>
          <p:nvSpPr>
            <p:cNvPr id="3" name="Freeform 2"/>
            <p:cNvSpPr/>
            <p:nvPr/>
          </p:nvSpPr>
          <p:spPr>
            <a:xfrm>
              <a:off x="254051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116" tIns="252669" rIns="2941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NGOs &amp; service providers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2463234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116" tIns="252669" rIns="2941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Victim support groups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672417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116" tIns="252669" rIns="2941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Religious or community leaders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881600" y="4698703"/>
              <a:ext cx="2008348" cy="1205008"/>
            </a:xfrm>
            <a:custGeom>
              <a:avLst/>
              <a:gdLst>
                <a:gd name="connsiteX0" fmla="*/ 0 w 2008348"/>
                <a:gd name="connsiteY0" fmla="*/ 602504 h 1205008"/>
                <a:gd name="connsiteX1" fmla="*/ 1004174 w 2008348"/>
                <a:gd name="connsiteY1" fmla="*/ 0 h 1205008"/>
                <a:gd name="connsiteX2" fmla="*/ 2008348 w 2008348"/>
                <a:gd name="connsiteY2" fmla="*/ 602504 h 1205008"/>
                <a:gd name="connsiteX3" fmla="*/ 1004174 w 2008348"/>
                <a:gd name="connsiteY3" fmla="*/ 1205008 h 1205008"/>
                <a:gd name="connsiteX4" fmla="*/ 0 w 2008348"/>
                <a:gd name="connsiteY4" fmla="*/ 602504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348" h="1205008">
                  <a:moveTo>
                    <a:pt x="0" y="602504"/>
                  </a:moveTo>
                  <a:cubicBezTo>
                    <a:pt x="0" y="269750"/>
                    <a:pt x="449584" y="0"/>
                    <a:pt x="1004174" y="0"/>
                  </a:cubicBezTo>
                  <a:cubicBezTo>
                    <a:pt x="1558764" y="0"/>
                    <a:pt x="2008348" y="269750"/>
                    <a:pt x="2008348" y="602504"/>
                  </a:cubicBezTo>
                  <a:cubicBezTo>
                    <a:pt x="2008348" y="935258"/>
                    <a:pt x="1558764" y="1205008"/>
                    <a:pt x="1004174" y="1205008"/>
                  </a:cubicBezTo>
                  <a:cubicBezTo>
                    <a:pt x="449584" y="1205008"/>
                    <a:pt x="0" y="935258"/>
                    <a:pt x="0" y="602504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0316" tIns="252669" rIns="370316" bIns="25266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Male survivor networks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85413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53977</TotalTime>
  <Words>1170</Words>
  <Application>Microsoft Office PowerPoint</Application>
  <PresentationFormat>On-screen Show (4:3)</PresentationFormat>
  <Paragraphs>151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Elemental</vt:lpstr>
      <vt:lpstr>1_Elemental</vt:lpstr>
      <vt:lpstr>Module 5 –  Identifying Survivors and Other Witnesses</vt:lpstr>
      <vt:lpstr>Who can be a survivor/witness?</vt:lpstr>
      <vt:lpstr>Identifying survivors International Protocol, pages 41-44 Module 1– Understanding Sexual Violence Module 6 – Testimony</vt:lpstr>
      <vt:lpstr>Encouraging survivors International Protocol, pages 41-44 Module 1 – Understanding Sexual Violence Module 6 - Testimony</vt:lpstr>
      <vt:lpstr>Slide 5</vt:lpstr>
      <vt:lpstr>Slide 6</vt:lpstr>
      <vt:lpstr>Direct identification International Protocol, page  42 Module 1 – Understanding Sexual Violence Module 6 - Testimony</vt:lpstr>
      <vt:lpstr>Dealing with children International Protocol, page  42 Module 3 – Preliminary Considerations Module 6 - Testimony</vt:lpstr>
      <vt:lpstr>What is an intermediary? International Protocol, pages 42-44 Module 3 – Preliminary Considerations</vt:lpstr>
      <vt:lpstr>Intermediaries International Protocol, pages 42-44 Module 3 – Preliminary Considerations</vt:lpstr>
      <vt:lpstr>Working with intermediaries International Protocol, pages 43-44 Module 3 – Preliminary Considerations Module 6 - Testimony</vt:lpstr>
      <vt:lpstr>Working with intermediaries International Protocol, pages 43-44 Module 3 – Preliminary Considerations Module 6 - Testimony</vt:lpstr>
      <vt:lpstr>Approaching witnesses Evidence Workbook – pages 80-81, 83-84, 90-91, 98, 104-105 and 106-108</vt:lpstr>
      <vt:lpstr>Approaching witnesses Evidence Workbook – pages 80-81, 83-84, 90-91, 98, 104-105 and 106-108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 –  Identifying Survivors and Other Witnesses</dc:title>
  <dc:creator>IICI;Niamh Hayes</dc:creator>
  <cp:lastModifiedBy>Gavan Curley</cp:lastModifiedBy>
  <cp:revision>1</cp:revision>
  <dcterms:created xsi:type="dcterms:W3CDTF">2015-01-17T15:42:37Z</dcterms:created>
  <dcterms:modified xsi:type="dcterms:W3CDTF">2016-08-12T22:53:02Z</dcterms:modified>
</cp:coreProperties>
</file>