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9" r:id="rId2"/>
    <p:sldId id="258" r:id="rId3"/>
    <p:sldId id="259" r:id="rId4"/>
    <p:sldId id="260" r:id="rId5"/>
    <p:sldId id="261" r:id="rId6"/>
    <p:sldId id="271" r:id="rId7"/>
    <p:sldId id="283" r:id="rId8"/>
    <p:sldId id="272" r:id="rId9"/>
    <p:sldId id="275" r:id="rId10"/>
    <p:sldId id="279" r:id="rId11"/>
    <p:sldId id="288" r:id="rId12"/>
    <p:sldId id="287" r:id="rId13"/>
    <p:sldId id="263" r:id="rId14"/>
    <p:sldId id="284" r:id="rId15"/>
    <p:sldId id="285" r:id="rId16"/>
    <p:sldId id="26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" initials="C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57447" autoAdjust="0"/>
  </p:normalViewPr>
  <p:slideViewPr>
    <p:cSldViewPr snapToObjects="1">
      <p:cViewPr varScale="1">
        <p:scale>
          <a:sx n="45" d="100"/>
          <a:sy n="45" d="100"/>
        </p:scale>
        <p:origin x="-1325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A9071-1EA1-694E-BC9E-E5E8E1F8729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0814-5FF4-B34F-AE85-10206C2FE6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4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2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484-B671-6A4A-B756-030FB9E601D2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3DFE-F689-A447-8CA7-999B10447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971801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Annual Report</a:t>
            </a:r>
          </a:p>
          <a:p>
            <a:r>
              <a:rPr lang="en-GB" sz="2800" dirty="0">
                <a:solidFill>
                  <a:schemeClr val="bg1"/>
                </a:solidFill>
              </a:rPr>
              <a:t>March 2015</a:t>
            </a:r>
          </a:p>
        </p:txBody>
      </p:sp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96" y="5570400"/>
            <a:ext cx="2020925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602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Working Together, Making Progress</a:t>
            </a:r>
          </a:p>
        </p:txBody>
      </p:sp>
      <p:pic>
        <p:nvPicPr>
          <p:cNvPr id="9" name="Picture 8" descr="Screen Shot 2016-06-13 at 17.13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60246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362201"/>
            <a:ext cx="8372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Achieving Progress for Suppliers: Building Fairness and Securing Change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9" y="4923466"/>
            <a:ext cx="2818421" cy="15877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3042" y="6118168"/>
            <a:ext cx="32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#GCA2016</a:t>
            </a:r>
          </a:p>
        </p:txBody>
      </p:sp>
      <p:pic>
        <p:nvPicPr>
          <p:cNvPr id="13" name="Picture 2" descr="\\op2pdrv02\users$\dodds\Desktop\twitter-bird-white-on-blue-150x15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03894"/>
            <a:ext cx="653490" cy="5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2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971801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Annual Report</a:t>
            </a:r>
          </a:p>
          <a:p>
            <a:r>
              <a:rPr lang="en-GB" sz="2800" dirty="0">
                <a:solidFill>
                  <a:schemeClr val="bg1"/>
                </a:solidFill>
              </a:rPr>
              <a:t>March 2015</a:t>
            </a:r>
          </a:p>
        </p:txBody>
      </p:sp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96" y="5570400"/>
            <a:ext cx="2020925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602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Working Together, Making Progress</a:t>
            </a:r>
          </a:p>
        </p:txBody>
      </p:sp>
      <p:pic>
        <p:nvPicPr>
          <p:cNvPr id="9" name="Picture 8" descr="Screen Shot 2016-06-13 at 17.13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22860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Building Fairness and Securing Change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Top five issues</a:t>
            </a:r>
          </a:p>
          <a:p>
            <a:endParaRPr lang="en-US" dirty="0"/>
          </a:p>
        </p:txBody>
      </p:sp>
      <p:pic>
        <p:nvPicPr>
          <p:cNvPr id="11" name="Picture 10" descr="Screen Shot 2016-06-13 at 22.48.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09" y="3763328"/>
            <a:ext cx="8119566" cy="19492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Forecasting &amp; service levels – now closed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04"/>
            <a:ext cx="8229600" cy="475252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64048" y="1130603"/>
            <a:ext cx="6264696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Why an issue?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Inaccuracies in retailer forecasting; suppliers claim they bear all the risk from poor forecasts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6996" y="2996952"/>
            <a:ext cx="7330008" cy="9301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How is this Code related?</a:t>
            </a:r>
          </a:p>
          <a:p>
            <a:pPr algn="ctr"/>
            <a:r>
              <a:rPr lang="en-GB" sz="2200" dirty="0">
                <a:solidFill>
                  <a:srgbClr val="002060"/>
                </a:solidFill>
              </a:rPr>
              <a:t>  Paragraph 10: Compensation for forecasting errors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536" y="4221088"/>
            <a:ext cx="8568952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What has the GCA done?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Published best practice statement: closer collaboration, work to improve forecasts, review accuracy and check before applying penalties, fairly share risk with supplier.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Continues to monitor.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9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Consumer complaints – now closed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04"/>
            <a:ext cx="8229600" cy="475252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64048" y="1130603"/>
            <a:ext cx="6264696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Why an issue?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Concerns that retailers may be overcharging for dealing with complaints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1392" y="2996952"/>
            <a:ext cx="7457032" cy="9301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How is this Code related?</a:t>
            </a:r>
          </a:p>
          <a:p>
            <a:r>
              <a:rPr lang="en-GB" sz="2200" dirty="0">
                <a:solidFill>
                  <a:srgbClr val="002060"/>
                </a:solidFill>
              </a:rPr>
              <a:t>Paragraph 15</a:t>
            </a:r>
            <a:r>
              <a:rPr lang="en-GB" sz="2200" b="1" dirty="0">
                <a:solidFill>
                  <a:srgbClr val="002060"/>
                </a:solidFill>
              </a:rPr>
              <a:t>: </a:t>
            </a:r>
            <a:r>
              <a:rPr lang="en-GB" sz="2200" dirty="0">
                <a:solidFill>
                  <a:srgbClr val="002060"/>
                </a:solidFill>
              </a:rPr>
              <a:t>No unjustified payment for consumer complaints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496" y="4221088"/>
            <a:ext cx="8376976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What has the GCA done?</a:t>
            </a:r>
          </a:p>
          <a:p>
            <a:pPr marL="0" lvl="1"/>
            <a:r>
              <a:rPr lang="en-GB" sz="2200" dirty="0">
                <a:solidFill>
                  <a:srgbClr val="002060"/>
                </a:solidFill>
              </a:rPr>
              <a:t>	Published best practice statement: ensure suppliers know basis of 	charges, inform suppliers of issues within 5 days and resolve more 	complaints in-store to keep costs down.</a:t>
            </a:r>
          </a:p>
          <a:p>
            <a:pPr marL="0" lvl="1"/>
            <a:r>
              <a:rPr lang="en-GB" sz="2200" dirty="0">
                <a:solidFill>
                  <a:srgbClr val="002060"/>
                </a:solidFill>
              </a:rPr>
              <a:t>	Continues to monitor.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0881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Packaging and design charges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04"/>
            <a:ext cx="8229600" cy="475252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1130603"/>
            <a:ext cx="6493296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Why an issue?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Claims of unreasonable charges; multiple changes in packaging design; rising charges for photography                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2996952"/>
            <a:ext cx="7560840" cy="11462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How is this Code related?</a:t>
            </a:r>
          </a:p>
          <a:p>
            <a:r>
              <a:rPr lang="en-GB" sz="2100" dirty="0">
                <a:solidFill>
                  <a:srgbClr val="002060"/>
                </a:solidFill>
              </a:rPr>
              <a:t>Paragraph 6: No obligation to contribute to marketing costs</a:t>
            </a:r>
          </a:p>
          <a:p>
            <a:r>
              <a:rPr lang="en-GB" sz="2100" dirty="0">
                <a:solidFill>
                  <a:srgbClr val="002060"/>
                </a:solidFill>
              </a:rPr>
              <a:t>Paragraph 11: No tying of 3</a:t>
            </a:r>
            <a:r>
              <a:rPr lang="en-GB" sz="2100" baseline="30000" dirty="0">
                <a:solidFill>
                  <a:srgbClr val="002060"/>
                </a:solidFill>
              </a:rPr>
              <a:t>rd</a:t>
            </a:r>
            <a:r>
              <a:rPr lang="en-GB" sz="2100" dirty="0">
                <a:solidFill>
                  <a:srgbClr val="002060"/>
                </a:solidFill>
              </a:rPr>
              <a:t> party goods and services for payment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4281318"/>
            <a:ext cx="8352928" cy="2100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What has the GCA done?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Supplier workshop revealed concerns mainly with artwork and design charges and few on packaging.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Reviewed retailer information on charging policies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Requests for lump sums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04"/>
            <a:ext cx="8229600" cy="475252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43608" y="1100907"/>
            <a:ext cx="6984776" cy="1728192"/>
          </a:xfrm>
          <a:prstGeom prst="roundRect">
            <a:avLst>
              <a:gd name="adj" fmla="val 100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Why an issue?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Requests for lump sums linked to margin maintenance; payments for better positioning; pay to stay arrangements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2360" y="2924944"/>
            <a:ext cx="7800080" cy="1494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How is this Code related?</a:t>
            </a:r>
          </a:p>
          <a:p>
            <a:r>
              <a:rPr lang="en-GB" sz="2100" dirty="0">
                <a:solidFill>
                  <a:srgbClr val="002060"/>
                </a:solidFill>
              </a:rPr>
              <a:t>Paragraph 3: Variation of Supply Agreements and terms of supply</a:t>
            </a:r>
          </a:p>
          <a:p>
            <a:r>
              <a:rPr lang="en-GB" sz="2100" dirty="0">
                <a:solidFill>
                  <a:srgbClr val="002060"/>
                </a:solidFill>
              </a:rPr>
              <a:t>Paragraph 9: Limited circumstances for payments as a condition of being a Supplier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4648200"/>
            <a:ext cx="8277223" cy="18771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What has the GCA done?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Decided to consult on payments for better positioning.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Continues to clarify with </a:t>
            </a:r>
            <a:r>
              <a:rPr lang="en-GB" sz="2200" dirty="0" err="1">
                <a:solidFill>
                  <a:srgbClr val="002060"/>
                </a:solidFill>
              </a:rPr>
              <a:t>CCOs</a:t>
            </a:r>
            <a:r>
              <a:rPr lang="en-GB" sz="22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Needs to learn more from suppliers.</a:t>
            </a:r>
          </a:p>
        </p:txBody>
      </p:sp>
    </p:spTree>
    <p:extLst>
      <p:ext uri="{BB962C8B-B14F-4D97-AF65-F5344CB8AC3E}">
        <p14:creationId xmlns:p14="http://schemas.microsoft.com/office/powerpoint/2010/main" val="401188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Delay in payments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04"/>
            <a:ext cx="8229600" cy="475252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130603"/>
            <a:ext cx="7239000" cy="1728192"/>
          </a:xfrm>
          <a:prstGeom prst="roundRect">
            <a:avLst>
              <a:gd name="adj" fmla="val 100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Why an issue?</a:t>
            </a:r>
          </a:p>
          <a:p>
            <a:r>
              <a:rPr lang="en-GB" sz="2200" dirty="0">
                <a:solidFill>
                  <a:srgbClr val="002060"/>
                </a:solidFill>
              </a:rPr>
              <a:t>Deduction from money due to suppliers for delivery performance, duplicate invoices, current and historic promotions without supplier agreement; delay in paying entire invoice when only part is disputed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2360" y="2996952"/>
            <a:ext cx="7802040" cy="1175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How is this Code related?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                   </a:t>
            </a:r>
            <a:r>
              <a:rPr lang="en-GB" sz="2200" b="1" dirty="0">
                <a:solidFill>
                  <a:srgbClr val="002060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</a:rPr>
              <a:t>Paragraph 5: No delay in payments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4365044"/>
            <a:ext cx="8277223" cy="2160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What has the GCA done?</a:t>
            </a:r>
          </a:p>
          <a:p>
            <a:pPr algn="just"/>
            <a:r>
              <a:rPr lang="en-GB" sz="2200" dirty="0">
                <a:solidFill>
                  <a:srgbClr val="002060"/>
                </a:solidFill>
              </a:rPr>
              <a:t>      Reviewed undisputed payments and established 94% on time, </a:t>
            </a:r>
          </a:p>
          <a:p>
            <a:pPr algn="just"/>
            <a:r>
              <a:rPr lang="en-GB" sz="2200" dirty="0">
                <a:solidFill>
                  <a:srgbClr val="002060"/>
                </a:solidFill>
              </a:rPr>
              <a:t>      99% within 7 days of being due.</a:t>
            </a:r>
          </a:p>
          <a:p>
            <a:pPr algn="just"/>
            <a:r>
              <a:rPr lang="en-GB" sz="2200" dirty="0">
                <a:solidFill>
                  <a:srgbClr val="002060"/>
                </a:solidFill>
              </a:rPr>
              <a:t>      Report of Tesco investigation sets out how GCA will interpret a </a:t>
            </a:r>
          </a:p>
          <a:p>
            <a:pPr algn="just"/>
            <a:r>
              <a:rPr lang="en-GB" sz="2200" dirty="0">
                <a:solidFill>
                  <a:srgbClr val="002060"/>
                </a:solidFill>
              </a:rPr>
              <a:t>      range of practices which lead to delay in payments.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188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002060"/>
                </a:solidFill>
              </a:rPr>
              <a:t> Many issues still being experienced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797" b="7797"/>
          <a:stretch>
            <a:fillRect/>
          </a:stretch>
        </p:blipFill>
        <p:spPr>
          <a:xfrm>
            <a:off x="457200" y="1124745"/>
            <a:ext cx="8229600" cy="453650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971801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Annual Report</a:t>
            </a:r>
          </a:p>
          <a:p>
            <a:r>
              <a:rPr lang="en-GB" sz="2800" dirty="0">
                <a:solidFill>
                  <a:schemeClr val="bg1"/>
                </a:solidFill>
              </a:rPr>
              <a:t>March 2015</a:t>
            </a:r>
          </a:p>
        </p:txBody>
      </p:sp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96" y="5570400"/>
            <a:ext cx="2020925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602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Working Together, Making Progress</a:t>
            </a:r>
          </a:p>
        </p:txBody>
      </p:sp>
      <p:pic>
        <p:nvPicPr>
          <p:cNvPr id="9" name="Picture 8" descr="Screen Shot 2016-06-13 at 17.13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60246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362201"/>
            <a:ext cx="837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          </a:t>
            </a:r>
            <a:r>
              <a:rPr lang="en-US" sz="4800" b="1" dirty="0">
                <a:solidFill>
                  <a:schemeClr val="bg1"/>
                </a:solidFill>
              </a:rPr>
              <a:t>www.gov.uk/gca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9" y="4923466"/>
            <a:ext cx="2818421" cy="15877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3042" y="6118168"/>
            <a:ext cx="32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#GCA2016</a:t>
            </a:r>
          </a:p>
        </p:txBody>
      </p:sp>
      <p:pic>
        <p:nvPicPr>
          <p:cNvPr id="13" name="Picture 2" descr="\\op2pdrv02\users$\dodds\Desktop\twitter-bird-white-on-blue-150x15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03894"/>
            <a:ext cx="653490" cy="5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2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Statutory reporting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79751"/>
              </p:ext>
            </p:extLst>
          </p:nvPr>
        </p:nvGraphicFramePr>
        <p:xfrm>
          <a:off x="914400" y="2060848"/>
          <a:ext cx="7467600" cy="274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73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301487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</a:tblGrid>
              <a:tr h="294563">
                <a:tc>
                  <a:txBody>
                    <a:bodyPr/>
                    <a:lstStyle/>
                    <a:p>
                      <a:r>
                        <a:rPr lang="en-GB" sz="1200" dirty="0"/>
                        <a:t>Statutory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687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Disputes referred to arbitration under the Groceries Supply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Two requests in reporting period adding to two initiated in previous years.  Two concluded;</a:t>
                      </a:r>
                      <a:r>
                        <a:rPr lang="en-GB" sz="1200" baseline="0" dirty="0">
                          <a:solidFill>
                            <a:srgbClr val="002060"/>
                          </a:solidFill>
                        </a:rPr>
                        <a:t> two remain underway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490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Investigations carried out by the GCA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GCA</a:t>
                      </a:r>
                      <a:r>
                        <a:rPr lang="en-GB" sz="1200" baseline="0" dirty="0">
                          <a:solidFill>
                            <a:srgbClr val="002060"/>
                          </a:solidFill>
                        </a:rPr>
                        <a:t> concluded its first investigation, into Tesco plc, on 26 January 2016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657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Cases in which the GCA has used enforcement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GCA issued five recommendations to Tesco plc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611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Recommendations made to the CMA for changes to the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484784"/>
            <a:ext cx="575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The GCA Act 2013 sets out the information we must report: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029200"/>
            <a:ext cx="6235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400" b="1" dirty="0">
              <a:solidFill>
                <a:srgbClr val="002060"/>
              </a:solidFill>
            </a:endParaRP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But we have achieved so much more ...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</a:rPr>
              <a:t> Promoting the work of the GCA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3124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</p:txBody>
      </p:sp>
      <p:pic>
        <p:nvPicPr>
          <p:cNvPr id="7" name="Picture 6" descr="Screen Shot 2016-06-13 at 21.56.13-Edi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07504"/>
            <a:ext cx="6934200" cy="5445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Providing advice and guidance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45395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Policy: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Interpretative guidance, best practice statements and retailer voluntary commitments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Revised GCA arbitration policy and statutory guidance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Best practice statements on: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Forecasting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Consumer Complaints</a:t>
            </a:r>
          </a:p>
          <a:p>
            <a:pPr lvl="1"/>
            <a:endParaRPr lang="en-GB" dirty="0"/>
          </a:p>
          <a:p>
            <a:pPr lvl="1"/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756576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3800" dirty="0">
                <a:solidFill>
                  <a:srgbClr val="002060"/>
                </a:solidFill>
              </a:rPr>
              <a:t>Acting on supplier issues: working with CCOs </a:t>
            </a:r>
            <a:endParaRPr lang="en-US" sz="3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Quarterly meetings with each CCO and 3 meetings with all CCOs together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CCOs update GCA on progress on Top 5 issues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Extra meeting for all CCOs together post Tesco investigation report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509"/>
            <a:ext cx="9252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222" dirty="0">
                <a:solidFill>
                  <a:srgbClr val="002060"/>
                </a:solidFill>
              </a:rPr>
              <a:t>Acting on supplier issues: Tesco investigation </a:t>
            </a:r>
            <a:endParaRPr lang="en-US" sz="4222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0" y="911225"/>
            <a:ext cx="7701258" cy="57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sz="3800" dirty="0">
                <a:solidFill>
                  <a:srgbClr val="002060"/>
                </a:solidFill>
              </a:rPr>
              <a:t>Tesco investigation: my recommendations</a:t>
            </a:r>
            <a:endParaRPr lang="en-US" sz="38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014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rgbClr val="002060"/>
                </a:solidFill>
              </a:rPr>
              <a:t>Money owed to suppliers must be paid in accordance with the terms agreed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rgbClr val="002060"/>
                </a:solidFill>
              </a:rPr>
              <a:t>Tesco must not make unilateral deductions – 30 days for suppliers to challenge proposed deduction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rgbClr val="002060"/>
                </a:solidFill>
              </a:rPr>
              <a:t>Data input errors identified by suppliers must be resolved promptly – </a:t>
            </a:r>
            <a:r>
              <a:rPr lang="en-GB" sz="3000" u="sng" dirty="0">
                <a:solidFill>
                  <a:srgbClr val="002060"/>
                </a:solidFill>
              </a:rPr>
              <a:t>within 7 days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rgbClr val="002060"/>
                </a:solidFill>
              </a:rPr>
              <a:t>Tesco must provide transparency and clarity in its dealings with suppliers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rgbClr val="002060"/>
                </a:solidFill>
              </a:rPr>
              <a:t>Tesco finance teams and buyers must be trained in the investigation findings</a:t>
            </a:r>
          </a:p>
        </p:txBody>
      </p:sp>
    </p:spTree>
    <p:extLst>
      <p:ext uri="{BB962C8B-B14F-4D97-AF65-F5344CB8AC3E}">
        <p14:creationId xmlns:p14="http://schemas.microsoft.com/office/powerpoint/2010/main" val="252265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Acting on supplier issues: 2nd survey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074" y="3042348"/>
            <a:ext cx="4645899" cy="2554253"/>
          </a:xfrm>
          <a:prstGeom prst="rect">
            <a:avLst/>
          </a:prstGeom>
        </p:spPr>
      </p:pic>
      <p:pic>
        <p:nvPicPr>
          <p:cNvPr id="12" name="Content Placeholder 10" descr="Screen Shot 2016-06-13 at 22.50.02.png"/>
          <p:cNvPicPr>
            <a:picLocks noGrp="1" noChangeAspect="1"/>
          </p:cNvPicPr>
          <p:nvPr>
            <p:ph idx="1"/>
          </p:nvPr>
        </p:nvPicPr>
        <p:blipFill>
          <a:blip r:embed="rId4"/>
          <a:srcRect l="-8980" r="-8980"/>
          <a:stretch>
            <a:fillRect/>
          </a:stretch>
        </p:blipFill>
        <p:spPr>
          <a:xfrm>
            <a:off x="251520" y="1557809"/>
            <a:ext cx="6915128" cy="40610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Improving the culture of compliance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Visited retailer head offices to meet with CEOs, buyers and others and to review training</a:t>
            </a:r>
          </a:p>
          <a:p>
            <a:r>
              <a:rPr lang="en-GB" dirty="0">
                <a:solidFill>
                  <a:srgbClr val="002060"/>
                </a:solidFill>
              </a:rPr>
              <a:t>Held Audit Committee chairs meeting to discuss thematic issues arising from Annual Compliance Reports</a:t>
            </a:r>
          </a:p>
          <a:p>
            <a:r>
              <a:rPr lang="en-GB" dirty="0">
                <a:solidFill>
                  <a:srgbClr val="002060"/>
                </a:solidFill>
              </a:rPr>
              <a:t>Reinforced that I expect GCA and Code issues to be discussed at Board level</a:t>
            </a:r>
          </a:p>
          <a:p>
            <a:r>
              <a:rPr lang="en-GB" dirty="0">
                <a:solidFill>
                  <a:srgbClr val="002060"/>
                </a:solidFill>
              </a:rPr>
              <a:t>Focused on culture in Tesco investigation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791</Words>
  <Application>Microsoft Office PowerPoint</Application>
  <PresentationFormat>On-screen Show (4:3)</PresentationFormat>
  <Paragraphs>170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Statutory reporting requirements</vt:lpstr>
      <vt:lpstr> Promoting the work of the GCA</vt:lpstr>
      <vt:lpstr> Providing advice and guidance </vt:lpstr>
      <vt:lpstr> Acting on supplier issues: working with CCOs </vt:lpstr>
      <vt:lpstr> Acting on supplier issues: Tesco investigation </vt:lpstr>
      <vt:lpstr>Tesco investigation: my recommendations</vt:lpstr>
      <vt:lpstr> Acting on supplier issues: 2nd survey </vt:lpstr>
      <vt:lpstr> Improving the culture of compliance</vt:lpstr>
      <vt:lpstr>PowerPoint Presentation</vt:lpstr>
      <vt:lpstr> Forecasting &amp; service levels – now closed</vt:lpstr>
      <vt:lpstr> Consumer complaints – now closed</vt:lpstr>
      <vt:lpstr> Packaging and design charges</vt:lpstr>
      <vt:lpstr> Requests for lump sums</vt:lpstr>
      <vt:lpstr> Delay in payments</vt:lpstr>
      <vt:lpstr> Many issues still being experienced </vt:lpstr>
      <vt:lpstr>PowerPoint Presentation</vt:lpstr>
    </vt:vector>
  </TitlesOfParts>
  <Company>scdodd comms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Sheree Dodd</dc:creator>
  <cp:lastModifiedBy>Dodd Sheree (GCA)</cp:lastModifiedBy>
  <cp:revision>75</cp:revision>
  <dcterms:created xsi:type="dcterms:W3CDTF">2016-06-24T11:16:29Z</dcterms:created>
  <dcterms:modified xsi:type="dcterms:W3CDTF">2016-06-26T13:12:46Z</dcterms:modified>
</cp:coreProperties>
</file>