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4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8" r:id="rId3"/>
    <p:sldId id="259" r:id="rId4"/>
    <p:sldId id="260" r:id="rId5"/>
    <p:sldId id="262" r:id="rId6"/>
    <p:sldId id="263" r:id="rId7"/>
    <p:sldId id="257" r:id="rId8"/>
    <p:sldId id="264" r:id="rId9"/>
    <p:sldId id="267" r:id="rId10"/>
    <p:sldId id="268" r:id="rId11"/>
    <p:sldId id="269" r:id="rId12"/>
    <p:sldId id="270" r:id="rId13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0000"/>
    <a:srgbClr val="D2CC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325" autoAdjust="0"/>
  </p:normalViewPr>
  <p:slideViewPr>
    <p:cSldViewPr>
      <p:cViewPr varScale="1">
        <p:scale>
          <a:sx n="71" d="100"/>
          <a:sy n="71" d="100"/>
        </p:scale>
        <p:origin x="715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45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5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5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>
                <a:latin typeface="Arial" pitchFamily="34" charset="0"/>
              </a:defRPr>
            </a:lvl1pPr>
          </a:lstStyle>
          <a:p>
            <a:pPr>
              <a:defRPr/>
            </a:pPr>
            <a:fld id="{1BF088ED-1075-4510-950D-4050615698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5813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>
                <a:latin typeface="Arial" pitchFamily="34" charset="0"/>
              </a:defRPr>
            </a:lvl1pPr>
          </a:lstStyle>
          <a:p>
            <a:pPr>
              <a:defRPr/>
            </a:pPr>
            <a:fld id="{93263F81-AB1F-4B51-A4CA-047E49299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8518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mcentre.org/attachments/SCORE2008report.pdf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ww.cem.org/attachments/SCORE2008summary.pdf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263F81-AB1F-4B51-A4CA-047E49299C6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8625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263F81-AB1F-4B51-A4CA-047E49299C6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834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 smtClean="0"/>
              <a:t>Coe, R., Searle, J., </a:t>
            </a:r>
            <a:r>
              <a:rPr lang="en-GB" altLang="en-US" dirty="0" err="1" smtClean="0"/>
              <a:t>Barmby</a:t>
            </a:r>
            <a:r>
              <a:rPr lang="en-GB" altLang="en-US" dirty="0" smtClean="0"/>
              <a:t>, P., Jones, K. and Higgins, S. (2008)  </a:t>
            </a:r>
            <a:r>
              <a:rPr lang="en-GB" altLang="en-US" i="1" dirty="0" smtClean="0"/>
              <a:t>Relative difficulty of examinations in different subjects</a:t>
            </a:r>
            <a:r>
              <a:rPr lang="en-GB" altLang="en-US" dirty="0" smtClean="0"/>
              <a:t>. Report for SCORE (Science Community Supporting Education), July, 2008. Curriculum, Evaluation and Management Centre, Durham University. Available at </a:t>
            </a:r>
            <a:r>
              <a:rPr lang="en-GB" altLang="en-US" dirty="0" smtClean="0">
                <a:hlinkClick r:id="rId3"/>
              </a:rPr>
              <a:t>http://www.cem.org/attachments/SCORE2008report.pdf</a:t>
            </a:r>
            <a:r>
              <a:rPr lang="en-GB" altLang="en-US" dirty="0" smtClean="0"/>
              <a:t> </a:t>
            </a:r>
            <a:br>
              <a:rPr lang="en-GB" altLang="en-US" dirty="0" smtClean="0"/>
            </a:br>
            <a:r>
              <a:rPr lang="en-GB" altLang="en-US" dirty="0" smtClean="0"/>
              <a:t>Summary at </a:t>
            </a:r>
            <a:r>
              <a:rPr lang="en-GB" altLang="en-US" dirty="0" smtClean="0">
                <a:hlinkClick r:id="rId4"/>
              </a:rPr>
              <a:t>http://www.cem.org/attachments/SCORE2008summary.pdf</a:t>
            </a:r>
            <a:r>
              <a:rPr lang="en-GB" altLang="en-US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263F81-AB1F-4B51-A4CA-047E49299C6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923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5516563"/>
          </a:xfrm>
          <a:prstGeom prst="rect">
            <a:avLst/>
          </a:prstGeom>
          <a:solidFill>
            <a:srgbClr val="66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GB">
              <a:solidFill>
                <a:srgbClr val="663366"/>
              </a:solidFill>
              <a:ea typeface="ＭＳ Ｐゴシック" charset="0"/>
            </a:endParaRPr>
          </a:p>
        </p:txBody>
      </p:sp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5843588"/>
            <a:ext cx="1943100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Z:\cem logos\Alternative file formats\08 CEM (white cem-outline tick)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38" y="115888"/>
            <a:ext cx="3303587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6981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755576" y="2276872"/>
            <a:ext cx="7632848" cy="1584176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126982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755576" y="4437112"/>
            <a:ext cx="7597055" cy="744538"/>
          </a:xfrm>
        </p:spPr>
        <p:txBody>
          <a:bodyPr/>
          <a:lstStyle>
            <a:lvl1pPr marL="0" indent="0"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BB49CB-6F09-4D0E-89AC-31683FA345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371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BAB5640-9DA8-40DF-9002-742E0A82D6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555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195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4213" y="609600"/>
            <a:ext cx="5678487" cy="5195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B232313-E69E-47A9-9C49-1883B917C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4729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4213" y="1989138"/>
            <a:ext cx="7772400" cy="381635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A63FD46-EB12-4CB1-962C-48781B94C5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258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1844824"/>
            <a:ext cx="7772400" cy="3960664"/>
          </a:xfrm>
        </p:spPr>
        <p:txBody>
          <a:bodyPr/>
          <a:lstStyle>
            <a:lvl1pPr marL="457200" indent="-457200">
              <a:buFont typeface="Wingdings" pitchFamily="2" charset="2"/>
              <a:buChar char="§"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8CE7F47-FE1A-48F9-9977-E098381F23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524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C65F98A-EE3A-40E7-B8DF-E462FAD719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996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989138"/>
            <a:ext cx="3810000" cy="381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9138"/>
            <a:ext cx="3810000" cy="381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9330AE0-9927-4D9C-AEE3-F952C8D787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12474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44824"/>
            <a:ext cx="4040188" cy="4281339"/>
          </a:xfrm>
        </p:spPr>
        <p:txBody>
          <a:bodyPr/>
          <a:lstStyle>
            <a:lvl1pPr marL="342900" indent="-342900">
              <a:buFont typeface="Wingdings" pitchFamily="2" charset="2"/>
              <a:buChar char="§"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5369" y="112474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44824"/>
            <a:ext cx="4041775" cy="4281339"/>
          </a:xfrm>
        </p:spPr>
        <p:txBody>
          <a:bodyPr/>
          <a:lstStyle>
            <a:lvl1pPr>
              <a:buFont typeface="Wingdings" pitchFamily="2" charset="2"/>
              <a:buChar char="§"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AECE814-C2DC-45CE-93EA-D4C220B08F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154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3038223-DECD-4EC9-9F4B-7F71D76729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721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AC4787A-4008-4335-9C24-D5BB6A7411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64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D3364FD-A49C-4D3E-8965-9CF90CEE5D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854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50510A3-9DA2-4580-8E5A-7565003A2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111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ChangeArrowheads="1"/>
          </p:cNvSpPr>
          <p:nvPr/>
        </p:nvSpPr>
        <p:spPr bwMode="auto">
          <a:xfrm>
            <a:off x="0" y="0"/>
            <a:ext cx="9140825" cy="6873875"/>
          </a:xfrm>
          <a:prstGeom prst="rect">
            <a:avLst/>
          </a:prstGeom>
          <a:solidFill>
            <a:srgbClr val="6633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srgbClr val="663366"/>
                </a:solidFill>
              </a:rPr>
              <a:t>∂</a:t>
            </a:r>
          </a:p>
        </p:txBody>
      </p:sp>
      <p:sp>
        <p:nvSpPr>
          <p:cNvPr id="125955" name="Rectangle 3"/>
          <p:cNvSpPr>
            <a:spLocks noChangeArrowheads="1"/>
          </p:cNvSpPr>
          <p:nvPr/>
        </p:nvSpPr>
        <p:spPr bwMode="auto">
          <a:xfrm>
            <a:off x="107950" y="107950"/>
            <a:ext cx="8924925" cy="66579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GB">
              <a:solidFill>
                <a:srgbClr val="663366"/>
              </a:solidFill>
              <a:ea typeface="ＭＳ Ｐゴシック" charset="0"/>
            </a:endParaRPr>
          </a:p>
        </p:txBody>
      </p:sp>
      <p:sp>
        <p:nvSpPr>
          <p:cNvPr id="12595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Heading style</a:t>
            </a:r>
          </a:p>
        </p:txBody>
      </p:sp>
      <p:sp>
        <p:nvSpPr>
          <p:cNvPr id="12595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381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595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596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49688" y="6275388"/>
            <a:ext cx="1905000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fld id="{AC3F4881-37B4-4727-BDA1-C4F696BB1A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790575" y="611188"/>
            <a:ext cx="80248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z="4400">
              <a:solidFill>
                <a:schemeClr val="bg1"/>
              </a:solidFill>
            </a:endParaRPr>
          </a:p>
        </p:txBody>
      </p:sp>
      <p:sp>
        <p:nvSpPr>
          <p:cNvPr id="1033" name="Rectangle 10"/>
          <p:cNvSpPr>
            <a:spLocks noChangeArrowheads="1"/>
          </p:cNvSpPr>
          <p:nvPr/>
        </p:nvSpPr>
        <p:spPr bwMode="auto">
          <a:xfrm>
            <a:off x="790575" y="1798638"/>
            <a:ext cx="8024813" cy="381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</a:pPr>
            <a:endParaRPr lang="en-GB" sz="1800" b="1">
              <a:solidFill>
                <a:schemeClr val="bg1"/>
              </a:solidFill>
              <a:latin typeface="Arial" pitchFamily="34" charset="0"/>
            </a:endParaRPr>
          </a:p>
        </p:txBody>
      </p:sp>
      <p:pic>
        <p:nvPicPr>
          <p:cNvPr id="1034" name="Picture 1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5843588"/>
            <a:ext cx="1943100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8663" y="5665788"/>
            <a:ext cx="1652587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  <p:sldLayoutId id="2147483843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663366"/>
          </a:solidFill>
          <a:latin typeface="+mj-lt"/>
          <a:ea typeface="MS PGothic" pitchFamily="34" charset="-128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663366"/>
          </a:solidFill>
          <a:latin typeface="Times" charset="0"/>
          <a:ea typeface="MS PGothic" pitchFamily="34" charset="-128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663366"/>
          </a:solidFill>
          <a:latin typeface="Times" charset="0"/>
          <a:ea typeface="MS PGothic" pitchFamily="34" charset="-128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663366"/>
          </a:solidFill>
          <a:latin typeface="Times" charset="0"/>
          <a:ea typeface="MS PGothic" pitchFamily="34" charset="-128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663366"/>
          </a:solidFill>
          <a:latin typeface="Times" charset="0"/>
          <a:ea typeface="MS PGothic" pitchFamily="34" charset="-128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663366"/>
          </a:solidFill>
          <a:latin typeface="Times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663366"/>
          </a:solidFill>
          <a:latin typeface="Times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663366"/>
          </a:solidFill>
          <a:latin typeface="Times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663366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755576" y="2276872"/>
            <a:ext cx="7632848" cy="1872208"/>
          </a:xfrm>
        </p:spPr>
        <p:txBody>
          <a:bodyPr/>
          <a:lstStyle/>
          <a:p>
            <a:r>
              <a:rPr lang="en-GB" dirty="0"/>
              <a:t>Inter-Subject </a:t>
            </a:r>
            <a:r>
              <a:rPr lang="en-GB" dirty="0" smtClean="0"/>
              <a:t>Comparability:</a:t>
            </a:r>
            <a:br>
              <a:rPr lang="en-GB" dirty="0" smtClean="0"/>
            </a:br>
            <a:r>
              <a:rPr lang="en-GB" dirty="0" smtClean="0"/>
              <a:t>What should we do about it?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755576" y="4437112"/>
            <a:ext cx="7597055" cy="1008112"/>
          </a:xfrm>
        </p:spPr>
        <p:txBody>
          <a:bodyPr/>
          <a:lstStyle/>
          <a:p>
            <a:r>
              <a:rPr lang="en-GB" dirty="0" smtClean="0"/>
              <a:t>Robert Coe</a:t>
            </a:r>
          </a:p>
          <a:p>
            <a:r>
              <a:rPr lang="en-GB" dirty="0" err="1" smtClean="0"/>
              <a:t>Ofqual</a:t>
            </a:r>
            <a:r>
              <a:rPr lang="en-GB" dirty="0" smtClean="0"/>
              <a:t> </a:t>
            </a:r>
            <a:r>
              <a:rPr lang="en-GB" dirty="0"/>
              <a:t>Inter-Subject Comparability </a:t>
            </a:r>
            <a:r>
              <a:rPr lang="en-GB" dirty="0" smtClean="0"/>
              <a:t>Conference</a:t>
            </a:r>
          </a:p>
          <a:p>
            <a:r>
              <a:rPr lang="en-GB" dirty="0"/>
              <a:t>4</a:t>
            </a:r>
            <a:r>
              <a:rPr lang="en-GB" dirty="0" smtClean="0"/>
              <a:t> Feb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67471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6632"/>
            <a:ext cx="7772400" cy="1143000"/>
          </a:xfrm>
        </p:spPr>
        <p:txBody>
          <a:bodyPr/>
          <a:lstStyle/>
          <a:p>
            <a:r>
              <a:rPr lang="en-US" altLang="en-US" sz="4000" dirty="0"/>
              <a:t>2. </a:t>
            </a:r>
            <a:r>
              <a:rPr lang="en-US" altLang="en-US" sz="4000" dirty="0" smtClean="0"/>
              <a:t>Align at grading</a:t>
            </a:r>
            <a:endParaRPr lang="en-GB" altLang="en-US" sz="4000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/>
              <a:t>Simple and apparently fair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altLang="en-US" sz="2000" dirty="0"/>
              <a:t>Grade profiles for some subjects would be skewed (half GCSE Latin candidates would get A)</a:t>
            </a:r>
          </a:p>
          <a:p>
            <a:r>
              <a:rPr lang="en-GB" altLang="en-US" sz="2000" dirty="0"/>
              <a:t>Which definition of ‘comparability’ would we use?</a:t>
            </a:r>
          </a:p>
          <a:p>
            <a:r>
              <a:rPr lang="en-GB" altLang="en-US" sz="2000" dirty="0"/>
              <a:t>Purely statistical methods lead to some anomalies</a:t>
            </a:r>
          </a:p>
          <a:p>
            <a:r>
              <a:rPr lang="en-GB" altLang="en-US" sz="2000" dirty="0"/>
              <a:t>Would destroy comparability over time</a:t>
            </a:r>
          </a:p>
          <a:p>
            <a:r>
              <a:rPr lang="en-GB" altLang="en-US" sz="2000" dirty="0"/>
              <a:t>Gradual ‘dumbing down’ if hardest made easier</a:t>
            </a:r>
          </a:p>
          <a:p>
            <a:r>
              <a:rPr lang="en-GB" altLang="en-US" sz="2000" dirty="0"/>
              <a:t>Would delay awarding process</a:t>
            </a:r>
            <a:endParaRPr lang="en-US" altLang="en-US" sz="2000" dirty="0"/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2124075" y="1268413"/>
            <a:ext cx="10080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i="1"/>
              <a:t>pro</a:t>
            </a:r>
            <a:endParaRPr lang="en-US" altLang="en-US" i="1"/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6084888" y="1268413"/>
            <a:ext cx="10080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i="1"/>
              <a:t>con</a:t>
            </a:r>
            <a:endParaRPr lang="en-US" altLang="en-US" i="1"/>
          </a:p>
        </p:txBody>
      </p:sp>
    </p:spTree>
    <p:extLst>
      <p:ext uri="{BB962C8B-B14F-4D97-AF65-F5344CB8AC3E}">
        <p14:creationId xmlns:p14="http://schemas.microsoft.com/office/powerpoint/2010/main" val="329471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6632"/>
            <a:ext cx="7772400" cy="1143000"/>
          </a:xfrm>
        </p:spPr>
        <p:txBody>
          <a:bodyPr/>
          <a:lstStyle/>
          <a:p>
            <a:r>
              <a:rPr lang="en-GB" altLang="en-US" sz="4000" dirty="0"/>
              <a:t>3. </a:t>
            </a:r>
            <a:r>
              <a:rPr lang="en-US" altLang="en-US" sz="4000" dirty="0" smtClean="0"/>
              <a:t>Adjust tariffs</a:t>
            </a:r>
            <a:endParaRPr lang="en-US" altLang="en-US" sz="4000" dirty="0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altLang="en-US" sz="2800"/>
              <a:t>Can have different conversions for different purposes</a:t>
            </a:r>
          </a:p>
          <a:p>
            <a:r>
              <a:rPr lang="en-GB" altLang="en-US" sz="2800"/>
              <a:t>Allows for judgement in grading process</a:t>
            </a:r>
          </a:p>
          <a:p>
            <a:r>
              <a:rPr lang="en-GB" altLang="en-US" sz="2800"/>
              <a:t>‘Scaling’ used in Australia and elsewhere</a:t>
            </a:r>
          </a:p>
          <a:p>
            <a:endParaRPr lang="en-US" altLang="en-US" sz="2800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altLang="en-US" sz="2800"/>
              <a:t>Methods are complex, may not be understood or accepted</a:t>
            </a:r>
            <a:endParaRPr lang="en-US" altLang="en-US" sz="2800"/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2124075" y="1268413"/>
            <a:ext cx="10080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i="1"/>
              <a:t>pro</a:t>
            </a:r>
            <a:endParaRPr lang="en-US" altLang="en-US" i="1"/>
          </a:p>
        </p:txBody>
      </p:sp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6084888" y="1268413"/>
            <a:ext cx="10080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i="1"/>
              <a:t>con</a:t>
            </a:r>
            <a:endParaRPr lang="en-US" altLang="en-US" i="1"/>
          </a:p>
        </p:txBody>
      </p:sp>
    </p:spTree>
    <p:extLst>
      <p:ext uri="{BB962C8B-B14F-4D97-AF65-F5344CB8AC3E}">
        <p14:creationId xmlns:p14="http://schemas.microsoft.com/office/powerpoint/2010/main" val="138474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3568" y="116632"/>
            <a:ext cx="7772400" cy="136815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What would I do? </a:t>
            </a:r>
            <a:br>
              <a:rPr lang="en-GB" dirty="0" smtClean="0"/>
            </a:br>
            <a:r>
              <a:rPr lang="en-GB" dirty="0" smtClean="0"/>
              <a:t>(if evidence supports action)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3568" y="1628800"/>
            <a:ext cx="7772400" cy="4392712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Prioritise UMS</a:t>
            </a:r>
          </a:p>
          <a:p>
            <a:pPr lvl="1"/>
            <a:r>
              <a:rPr lang="en-GB" dirty="0" smtClean="0"/>
              <a:t>Promote a more finely differentiated outcome to mitigate mismatch and attenuation</a:t>
            </a:r>
          </a:p>
          <a:p>
            <a:r>
              <a:rPr lang="en-GB" dirty="0" smtClean="0"/>
              <a:t>Bring outliers in</a:t>
            </a:r>
          </a:p>
          <a:p>
            <a:pPr lvl="1"/>
            <a:r>
              <a:rPr lang="en-GB" dirty="0" smtClean="0"/>
              <a:t>Gradually, incrementally &amp; unobtrusively cap the scale of differences in subject difficulty</a:t>
            </a:r>
          </a:p>
          <a:p>
            <a:r>
              <a:rPr lang="en-GB" dirty="0" smtClean="0"/>
              <a:t>Encourage tariffs</a:t>
            </a:r>
          </a:p>
          <a:p>
            <a:pPr lvl="1"/>
            <a:r>
              <a:rPr lang="en-GB" dirty="0" smtClean="0"/>
              <a:t>Get users (UCAS, universities) to develop and apply fair tariffs</a:t>
            </a:r>
          </a:p>
          <a:p>
            <a:r>
              <a:rPr lang="en-GB" dirty="0" smtClean="0"/>
              <a:t>Fair value-added</a:t>
            </a:r>
          </a:p>
          <a:p>
            <a:pPr lvl="1"/>
            <a:r>
              <a:rPr lang="en-GB" dirty="0" smtClean="0"/>
              <a:t>Emphasis progress in league tables and calculate value-added within qualifications before aggregation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330AE0-9927-4D9C-AEE3-F952C8D787B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637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4000" dirty="0" smtClean="0"/>
              <a:t>What do we know about ISC?</a:t>
            </a:r>
          </a:p>
          <a:p>
            <a:r>
              <a:rPr lang="en-GB" sz="4000" dirty="0" smtClean="0"/>
              <a:t>Is it a problem?</a:t>
            </a:r>
          </a:p>
          <a:p>
            <a:r>
              <a:rPr lang="en-GB" sz="4000" dirty="0" smtClean="0"/>
              <a:t>Can we solve it?</a:t>
            </a:r>
            <a:endParaRPr lang="en-GB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CE7F47-FE1A-48F9-9977-E098381F23D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78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182884"/>
            <a:ext cx="7772400" cy="1143000"/>
          </a:xfrm>
        </p:spPr>
        <p:txBody>
          <a:bodyPr/>
          <a:lstStyle/>
          <a:p>
            <a:r>
              <a:rPr lang="en-GB" dirty="0" smtClean="0"/>
              <a:t>What do we know?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1340768"/>
            <a:ext cx="7772400" cy="4464720"/>
          </a:xfrm>
        </p:spPr>
        <p:txBody>
          <a:bodyPr/>
          <a:lstStyle/>
          <a:p>
            <a:r>
              <a:rPr lang="en-GB" dirty="0" smtClean="0"/>
              <a:t>We have been arguing about this (in an informed, academic way) for at least 50 years; disagreement remains</a:t>
            </a:r>
          </a:p>
          <a:p>
            <a:pPr marL="1076325" lvl="1" indent="-641350">
              <a:buFont typeface="Arial" panose="020B0604020202020204" pitchFamily="34" charset="0"/>
              <a:buChar char="→"/>
            </a:pPr>
            <a:r>
              <a:rPr lang="en-GB" b="1" i="1" dirty="0" smtClean="0"/>
              <a:t>Too hard to solve?</a:t>
            </a:r>
          </a:p>
          <a:p>
            <a:r>
              <a:rPr lang="en-GB" dirty="0" smtClean="0"/>
              <a:t>Grades in different subjects are treated interchangeably</a:t>
            </a:r>
          </a:p>
          <a:p>
            <a:pPr marL="1076325" lvl="1" indent="-619125">
              <a:buFont typeface="Arial" panose="020B0604020202020204" pitchFamily="34" charset="0"/>
              <a:buChar char="→"/>
            </a:pPr>
            <a:r>
              <a:rPr lang="en-GB" b="1" i="1" dirty="0" smtClean="0"/>
              <a:t>Not acceptable to say ISC is meaningless</a:t>
            </a:r>
          </a:p>
          <a:p>
            <a:r>
              <a:rPr lang="en-GB" dirty="0" smtClean="0"/>
              <a:t>On common-sense meanings of ‘easy’/ ‘hard’, subjects are not comparable</a:t>
            </a:r>
          </a:p>
          <a:p>
            <a:pPr marL="1076325" lvl="1" indent="-619125">
              <a:buFont typeface="Arial" panose="020B0604020202020204" pitchFamily="34" charset="0"/>
              <a:buChar char="→"/>
            </a:pPr>
            <a:r>
              <a:rPr lang="en-GB" b="1" i="1" dirty="0" smtClean="0"/>
              <a:t>Not likely to go away</a:t>
            </a:r>
            <a:endParaRPr lang="en-GB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CE7F47-FE1A-48F9-9977-E098381F23D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27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8136904" cy="792088"/>
          </a:xfrm>
        </p:spPr>
        <p:txBody>
          <a:bodyPr/>
          <a:lstStyle/>
          <a:p>
            <a:r>
              <a:rPr lang="en-GB" dirty="0" smtClean="0"/>
              <a:t>Comparability </a:t>
            </a:r>
            <a:r>
              <a:rPr lang="en-GB" sz="2800" dirty="0" smtClean="0"/>
              <a:t>(</a:t>
            </a:r>
            <a:r>
              <a:rPr lang="en-GB" sz="2800" dirty="0"/>
              <a:t>Coe, Newton &amp; Elliott, 2012)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628800"/>
            <a:ext cx="8208268" cy="4608512"/>
          </a:xfrm>
        </p:spPr>
        <p:txBody>
          <a:bodyPr>
            <a:normAutofit/>
          </a:bodyPr>
          <a:lstStyle/>
          <a:p>
            <a:r>
              <a:rPr lang="en-GB" dirty="0" smtClean="0"/>
              <a:t>Any </a:t>
            </a:r>
            <a:r>
              <a:rPr lang="en-GB" dirty="0"/>
              <a:t>rational claim about the comparability of grades in different qualifications amounts to a claim </a:t>
            </a:r>
            <a:r>
              <a:rPr lang="en-GB" dirty="0" smtClean="0"/>
              <a:t>that those </a:t>
            </a:r>
            <a:r>
              <a:rPr lang="en-GB" dirty="0"/>
              <a:t>grades can be treated as interchangeable for some purpose or interpretation</a:t>
            </a:r>
            <a:r>
              <a:rPr lang="en-GB" dirty="0" smtClean="0"/>
              <a:t>. </a:t>
            </a:r>
          </a:p>
          <a:p>
            <a:r>
              <a:rPr lang="en-GB" dirty="0" smtClean="0"/>
              <a:t>We should talk about the comparability of grades or scores (rather than of qualifications), since these are the outcomes of an assessment that are interpreted and used.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CE7F47-FE1A-48F9-9977-E098381F23D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457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smtClean="0"/>
              <a:t>Subject interchangeability requirements are not mutually compatible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1844824"/>
            <a:ext cx="7772400" cy="3600400"/>
          </a:xfrm>
        </p:spPr>
        <p:txBody>
          <a:bodyPr>
            <a:normAutofit lnSpcReduction="10000"/>
          </a:bodyPr>
          <a:lstStyle/>
          <a:p>
            <a:r>
              <a:rPr lang="en-GB" sz="3200" dirty="0" smtClean="0"/>
              <a:t>Selection</a:t>
            </a:r>
          </a:p>
          <a:p>
            <a:pPr lvl="1"/>
            <a:r>
              <a:rPr lang="en-GB" sz="2800" dirty="0" smtClean="0"/>
              <a:t>Subjects are interchangeable in terms of what their grades indicate about a candidate’s suitability for X, Y, Z …</a:t>
            </a:r>
          </a:p>
          <a:p>
            <a:r>
              <a:rPr lang="en-GB" sz="3200" dirty="0" smtClean="0"/>
              <a:t>School evaluation</a:t>
            </a:r>
          </a:p>
          <a:p>
            <a:pPr lvl="1"/>
            <a:r>
              <a:rPr lang="en-GB" sz="2800" dirty="0" smtClean="0"/>
              <a:t>Subjects </a:t>
            </a:r>
            <a:r>
              <a:rPr lang="en-GB" sz="2800" dirty="0"/>
              <a:t>are interchangeable in terms of what </a:t>
            </a:r>
            <a:r>
              <a:rPr lang="en-GB" sz="2800" dirty="0" smtClean="0"/>
              <a:t>their grades </a:t>
            </a:r>
            <a:r>
              <a:rPr lang="en-GB" sz="2800" dirty="0"/>
              <a:t>indicate about </a:t>
            </a:r>
            <a:r>
              <a:rPr lang="en-GB" sz="2800" dirty="0" smtClean="0"/>
              <a:t>the impact of the school/teacher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CE7F47-FE1A-48F9-9977-E098381F23D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391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 it a problem?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Students avoid sciences and languages because they will get lower grades</a:t>
            </a:r>
          </a:p>
          <a:p>
            <a:pPr lvl="1"/>
            <a:r>
              <a:rPr lang="en-GB" dirty="0" smtClean="0"/>
              <a:t>Or choose them for higher status</a:t>
            </a:r>
          </a:p>
          <a:p>
            <a:pPr lvl="1"/>
            <a:r>
              <a:rPr lang="en-GB" dirty="0" smtClean="0"/>
              <a:t>Or choice interacts with social advantage</a:t>
            </a:r>
          </a:p>
          <a:p>
            <a:r>
              <a:rPr lang="en-GB" dirty="0" smtClean="0"/>
              <a:t>Schools withdraw or discourage hard subjects to optimise league table position</a:t>
            </a:r>
          </a:p>
          <a:p>
            <a:r>
              <a:rPr lang="en-GB" dirty="0" smtClean="0"/>
              <a:t>Universities offer places to the wrong students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CE7F47-FE1A-48F9-9977-E098381F23D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09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Can we solve it?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2060848"/>
            <a:ext cx="7772400" cy="3744640"/>
          </a:xfrm>
        </p:spPr>
        <p:txBody>
          <a:bodyPr/>
          <a:lstStyle/>
          <a:p>
            <a:pPr marL="0" indent="0" algn="ctr">
              <a:buNone/>
            </a:pPr>
            <a:r>
              <a:rPr lang="en-GB" sz="3600" dirty="0" err="1"/>
              <a:t>Aegrescit</a:t>
            </a:r>
            <a:r>
              <a:rPr lang="en-GB" sz="3600" dirty="0"/>
              <a:t> </a:t>
            </a:r>
            <a:r>
              <a:rPr lang="en-GB" sz="3600" dirty="0" err="1" smtClean="0"/>
              <a:t>medendo</a:t>
            </a:r>
            <a:r>
              <a:rPr lang="en-GB" sz="3600" dirty="0" smtClean="0"/>
              <a:t> </a:t>
            </a:r>
          </a:p>
          <a:p>
            <a:pPr marL="0" indent="0" algn="ctr">
              <a:buNone/>
            </a:pPr>
            <a:r>
              <a:rPr lang="en-GB" dirty="0" smtClean="0"/>
              <a:t>(Virgil)</a:t>
            </a:r>
          </a:p>
          <a:p>
            <a:pPr marL="0" indent="0" algn="ctr">
              <a:buNone/>
            </a:pPr>
            <a:endParaRPr lang="en-GB" sz="3200" dirty="0" smtClean="0"/>
          </a:p>
          <a:p>
            <a:pPr marL="0" indent="0" algn="ctr">
              <a:buNone/>
            </a:pPr>
            <a:r>
              <a:rPr lang="en-GB" sz="3200" dirty="0"/>
              <a:t>(</a:t>
            </a:r>
            <a:r>
              <a:rPr lang="en-GB" sz="3200" dirty="0" smtClean="0"/>
              <a:t>The cure </a:t>
            </a:r>
            <a:r>
              <a:rPr lang="en-GB" sz="3200" dirty="0"/>
              <a:t>is worse than the </a:t>
            </a:r>
            <a:r>
              <a:rPr lang="en-GB" sz="3200" dirty="0" smtClean="0"/>
              <a:t>disease)</a:t>
            </a:r>
            <a:endParaRPr lang="en-GB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CE7F47-FE1A-48F9-9977-E098381F23D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2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404664"/>
            <a:ext cx="7772400" cy="1296144"/>
          </a:xfrm>
        </p:spPr>
        <p:txBody>
          <a:bodyPr/>
          <a:lstStyle/>
          <a:p>
            <a:r>
              <a:rPr lang="en-GB" altLang="en-US" dirty="0"/>
              <a:t>Policy </a:t>
            </a:r>
            <a:r>
              <a:rPr lang="en-GB" altLang="en-US" dirty="0" smtClean="0"/>
              <a:t>options</a:t>
            </a:r>
            <a:br>
              <a:rPr lang="en-GB" altLang="en-US" dirty="0" smtClean="0"/>
            </a:br>
            <a:r>
              <a:rPr lang="en-GB" altLang="en-US" sz="2800" dirty="0" smtClean="0"/>
              <a:t>(Coe et al, 2008)</a:t>
            </a:r>
            <a:endParaRPr lang="en-GB" altLang="en-US" sz="2800" dirty="0"/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132856"/>
            <a:ext cx="4247827" cy="3672632"/>
          </a:xfrm>
        </p:spPr>
        <p:txBody>
          <a:bodyPr>
            <a:normAutofit/>
          </a:bodyPr>
          <a:lstStyle/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GB" altLang="en-US" sz="2800" dirty="0"/>
              <a:t>Do nothing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GB" altLang="en-US" sz="2800" dirty="0" smtClean="0"/>
              <a:t>Align at grading</a:t>
            </a:r>
            <a:endParaRPr lang="en-GB" altLang="en-US" sz="2400" dirty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GB" altLang="en-US" sz="2800" dirty="0"/>
              <a:t>Adjust </a:t>
            </a:r>
            <a:r>
              <a:rPr lang="en-GB" altLang="en-US" sz="2800" dirty="0" smtClean="0"/>
              <a:t>tariffs</a:t>
            </a:r>
            <a:endParaRPr lang="en-GB" altLang="en-US" sz="2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940246">
            <a:off x="4942514" y="697777"/>
            <a:ext cx="3335896" cy="470159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4491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6632"/>
            <a:ext cx="7772400" cy="1143000"/>
          </a:xfrm>
        </p:spPr>
        <p:txBody>
          <a:bodyPr/>
          <a:lstStyle/>
          <a:p>
            <a:r>
              <a:rPr lang="en-US" altLang="en-US" sz="4000" dirty="0"/>
              <a:t>1. </a:t>
            </a:r>
            <a:r>
              <a:rPr lang="en-US" altLang="en-US" sz="4000" dirty="0" smtClean="0"/>
              <a:t>Do nothing</a:t>
            </a:r>
            <a:endParaRPr lang="en-US" altLang="en-US" sz="4000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800"/>
              <a:t>Comparability across different subjects is meaningless</a:t>
            </a:r>
          </a:p>
          <a:p>
            <a:r>
              <a:rPr lang="en-GB" altLang="en-US" sz="2800"/>
              <a:t>Statistical methods have too many problems</a:t>
            </a:r>
            <a:endParaRPr lang="en-US" altLang="en-US" sz="2800"/>
          </a:p>
          <a:p>
            <a:r>
              <a:rPr lang="en-GB" altLang="en-US" sz="2800"/>
              <a:t>Comparability over time is more important</a:t>
            </a:r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altLang="en-US" sz="2800"/>
              <a:t>Unfair if grades used for selection to HE or employment</a:t>
            </a:r>
          </a:p>
          <a:p>
            <a:r>
              <a:rPr lang="en-GB" altLang="en-US" sz="2800"/>
              <a:t>Unfair if grades used in league tables</a:t>
            </a:r>
            <a:endParaRPr lang="en-US" altLang="en-US" sz="2800"/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2124075" y="1268413"/>
            <a:ext cx="10080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i="1"/>
              <a:t>pro</a:t>
            </a:r>
            <a:endParaRPr lang="en-US" altLang="en-US" i="1"/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6084888" y="1268413"/>
            <a:ext cx="10080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i="1"/>
              <a:t>con</a:t>
            </a:r>
            <a:endParaRPr lang="en-US" altLang="en-US" i="1"/>
          </a:p>
        </p:txBody>
      </p:sp>
    </p:spTree>
    <p:extLst>
      <p:ext uri="{BB962C8B-B14F-4D97-AF65-F5344CB8AC3E}">
        <p14:creationId xmlns:p14="http://schemas.microsoft.com/office/powerpoint/2010/main" val="2851732030"/>
      </p:ext>
    </p:extLst>
  </p:cSld>
  <p:clrMapOvr>
    <a:masterClrMapping/>
  </p:clrMapOvr>
</p:sld>
</file>

<file path=ppt/theme/theme1.xml><?xml version="1.0" encoding="utf-8"?>
<a:theme xmlns:a="http://schemas.openxmlformats.org/drawingml/2006/main" name="DU CEM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imes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1">
            <a:lumMod val="50000"/>
            <a:lumOff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>
            <a:ln>
              <a:noFill/>
            </a:ln>
            <a:solidFill>
              <a:schemeClr val="bg1"/>
            </a:solidFill>
            <a:effectLst/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smtClean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defRPr>
        </a:defPPr>
      </a:lstStyle>
    </a:tx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DU CEM</Template>
  <TotalTime>4648</TotalTime>
  <Words>558</Words>
  <Application>Microsoft Office PowerPoint</Application>
  <PresentationFormat>On-screen Show (4:3)</PresentationFormat>
  <Paragraphs>82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ＭＳ Ｐゴシック</vt:lpstr>
      <vt:lpstr>ＭＳ Ｐゴシック</vt:lpstr>
      <vt:lpstr>Arial</vt:lpstr>
      <vt:lpstr>Times</vt:lpstr>
      <vt:lpstr>Wingdings</vt:lpstr>
      <vt:lpstr>DU CEM</vt:lpstr>
      <vt:lpstr>Inter-Subject Comparability: What should we do about it?</vt:lpstr>
      <vt:lpstr>PowerPoint Presentation</vt:lpstr>
      <vt:lpstr>What do we know?</vt:lpstr>
      <vt:lpstr>Comparability (Coe, Newton &amp; Elliott, 2012)</vt:lpstr>
      <vt:lpstr>Subject interchangeability requirements are not mutually compatible</vt:lpstr>
      <vt:lpstr>Is it a problem?</vt:lpstr>
      <vt:lpstr>Can we solve it?</vt:lpstr>
      <vt:lpstr>Policy options (Coe et al, 2008)</vt:lpstr>
      <vt:lpstr>1. Do nothing</vt:lpstr>
      <vt:lpstr>2. Align at grading</vt:lpstr>
      <vt:lpstr>3. Adjust tariffs</vt:lpstr>
      <vt:lpstr>What would I do?  (if evidence supports action)</vt:lpstr>
    </vt:vector>
  </TitlesOfParts>
  <Company>CEM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Inter-Subject Comparability: What should we do about it?</dc:title>
  <dc:creator>Robert Coe</dc:creator>
  <cp:lastModifiedBy>Robert Coe</cp:lastModifiedBy>
  <cp:revision>75</cp:revision>
  <dcterms:created xsi:type="dcterms:W3CDTF">2015-10-13T13:03:46Z</dcterms:created>
  <dcterms:modified xsi:type="dcterms:W3CDTF">2016-01-27T21:36:38Z</dcterms:modified>
</cp:coreProperties>
</file>