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5"/>
  </p:sldMasterIdLst>
  <p:notesMasterIdLst>
    <p:notesMasterId r:id="rId20"/>
  </p:notesMasterIdLst>
  <p:handoutMasterIdLst>
    <p:handoutMasterId r:id="rId21"/>
  </p:handoutMasterIdLst>
  <p:sldIdLst>
    <p:sldId id="273" r:id="rId6"/>
    <p:sldId id="277" r:id="rId7"/>
    <p:sldId id="284" r:id="rId8"/>
    <p:sldId id="287" r:id="rId9"/>
    <p:sldId id="288" r:id="rId10"/>
    <p:sldId id="289" r:id="rId11"/>
    <p:sldId id="291" r:id="rId12"/>
    <p:sldId id="290" r:id="rId13"/>
    <p:sldId id="292" r:id="rId14"/>
    <p:sldId id="293" r:id="rId15"/>
    <p:sldId id="296" r:id="rId16"/>
    <p:sldId id="295" r:id="rId17"/>
    <p:sldId id="297" r:id="rId18"/>
    <p:sldId id="298" r:id="rId19"/>
  </p:sldIdLst>
  <p:sldSz cx="12192000" cy="6858000"/>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3F1DAEDF-A374-9C45-9CB9-7CF83D6F795C}">
          <p14:sldIdLst>
            <p14:sldId id="273"/>
            <p14:sldId id="277"/>
            <p14:sldId id="284"/>
            <p14:sldId id="287"/>
            <p14:sldId id="288"/>
            <p14:sldId id="289"/>
            <p14:sldId id="291"/>
            <p14:sldId id="290"/>
            <p14:sldId id="292"/>
            <p14:sldId id="293"/>
            <p14:sldId id="296"/>
            <p14:sldId id="295"/>
            <p14:sldId id="297"/>
            <p14:sldId id="29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BE3D"/>
    <a:srgbClr val="68BD49"/>
    <a:srgbClr val="83B81A"/>
    <a:srgbClr val="F18E00"/>
    <a:srgbClr val="A0558F"/>
    <a:srgbClr val="0079BC"/>
    <a:srgbClr val="4D4D4D"/>
    <a:srgbClr val="6C6F7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35" autoAdjust="0"/>
    <p:restoredTop sz="95721"/>
  </p:normalViewPr>
  <p:slideViewPr>
    <p:cSldViewPr>
      <p:cViewPr>
        <p:scale>
          <a:sx n="90" d="100"/>
          <a:sy n="90" d="100"/>
        </p:scale>
        <p:origin x="152" y="25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C2F9AB-A2E3-E94A-AA0F-E3E7BFCDA7C1}" type="datetimeFigureOut">
              <a:rPr lang="en-US" smtClean="0"/>
              <a:t>12/7/15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96A7D84-7EE7-754F-B7BA-0376B54768B5}" type="slidenum">
              <a:rPr lang="en-US" smtClean="0"/>
              <a:t>‹#›</a:t>
            </a:fld>
            <a:endParaRPr lang="en-US"/>
          </a:p>
        </p:txBody>
      </p:sp>
    </p:spTree>
    <p:extLst>
      <p:ext uri="{BB962C8B-B14F-4D97-AF65-F5344CB8AC3E}">
        <p14:creationId xmlns:p14="http://schemas.microsoft.com/office/powerpoint/2010/main" val="2004634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CD30C55-053B-4B45-A537-EB90960D3A22}" type="slidenum">
              <a:rPr lang="en-GB" altLang="en-US"/>
              <a:pPr/>
              <a:t>‹#›</a:t>
            </a:fld>
            <a:endParaRPr lang="en-GB" altLang="en-US"/>
          </a:p>
        </p:txBody>
      </p:sp>
    </p:spTree>
    <p:extLst>
      <p:ext uri="{BB962C8B-B14F-4D97-AF65-F5344CB8AC3E}">
        <p14:creationId xmlns:p14="http://schemas.microsoft.com/office/powerpoint/2010/main" val="1058596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 Ofqual Multi-purpos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64096"/>
          </a:xfrm>
          <a:prstGeom prst="rect">
            <a:avLst/>
          </a:prstGeom>
        </p:spPr>
      </p:pic>
      <p:sp>
        <p:nvSpPr>
          <p:cNvPr id="12290" name="Rectangle 2"/>
          <p:cNvSpPr>
            <a:spLocks noGrp="1" noChangeArrowheads="1"/>
          </p:cNvSpPr>
          <p:nvPr>
            <p:ph type="ctrTitle" hasCustomPrompt="1"/>
          </p:nvPr>
        </p:nvSpPr>
        <p:spPr>
          <a:xfrm>
            <a:off x="622300" y="3645024"/>
            <a:ext cx="10363200" cy="503237"/>
          </a:xfrm>
        </p:spPr>
        <p:txBody>
          <a:bodyPr/>
          <a:lstStyle>
            <a:lvl1pPr>
              <a:defRPr sz="3600" baseline="0">
                <a:solidFill>
                  <a:schemeClr val="bg1"/>
                </a:solidFill>
              </a:defRPr>
            </a:lvl1pPr>
          </a:lstStyle>
          <a:p>
            <a:pPr lvl="0"/>
            <a:r>
              <a:rPr lang="en-GB" noProof="0" dirty="0" err="1" smtClean="0"/>
              <a:t>Ofqual</a:t>
            </a:r>
            <a:r>
              <a:rPr lang="en-GB" noProof="0" dirty="0" smtClean="0"/>
              <a:t> Multi-purpose – Click to add title</a:t>
            </a:r>
          </a:p>
        </p:txBody>
      </p:sp>
      <p:sp>
        <p:nvSpPr>
          <p:cNvPr id="7" name="Rectangle 3"/>
          <p:cNvSpPr>
            <a:spLocks noGrp="1" noChangeArrowheads="1"/>
          </p:cNvSpPr>
          <p:nvPr>
            <p:ph type="subTitle" idx="1" hasCustomPrompt="1"/>
          </p:nvPr>
        </p:nvSpPr>
        <p:spPr>
          <a:xfrm>
            <a:off x="622300" y="4509120"/>
            <a:ext cx="8534400" cy="625475"/>
          </a:xfrm>
        </p:spPr>
        <p:txBody>
          <a:bodyPr/>
          <a:lstStyle>
            <a:lvl1pPr>
              <a:spcBef>
                <a:spcPct val="0"/>
              </a:spcBef>
              <a:spcAft>
                <a:spcPct val="0"/>
              </a:spcAft>
              <a:defRPr sz="2800" b="0">
                <a:solidFill>
                  <a:schemeClr val="bg1"/>
                </a:solidFill>
              </a:defRPr>
            </a:lvl1pPr>
          </a:lstStyle>
          <a:p>
            <a:pPr lvl="0"/>
            <a:r>
              <a:rPr lang="en-GB" noProof="0" dirty="0" smtClean="0"/>
              <a:t>Click to add subtitle</a:t>
            </a:r>
          </a:p>
        </p:txBody>
      </p:sp>
    </p:spTree>
    <p:extLst>
      <p:ext uri="{BB962C8B-B14F-4D97-AF65-F5344CB8AC3E}">
        <p14:creationId xmlns:p14="http://schemas.microsoft.com/office/powerpoint/2010/main" val="12559678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6" y="273050"/>
            <a:ext cx="4011084" cy="1162051"/>
          </a:xfrm>
        </p:spPr>
        <p:txBody>
          <a:bodyPr anchor="b"/>
          <a:lstStyle>
            <a:lvl1pPr algn="l">
              <a:defRPr sz="2400" b="1"/>
            </a:lvl1pPr>
          </a:lstStyle>
          <a:p>
            <a:r>
              <a:rPr lang="en-US" dirty="0" smtClean="0"/>
              <a:t>Click to edit Master title style</a:t>
            </a:r>
            <a:endParaRPr lang="en-GB" dirty="0"/>
          </a:p>
        </p:txBody>
      </p:sp>
      <p:sp>
        <p:nvSpPr>
          <p:cNvPr id="3" name="Content Placeholder 2"/>
          <p:cNvSpPr>
            <a:spLocks noGrp="1"/>
          </p:cNvSpPr>
          <p:nvPr>
            <p:ph idx="1"/>
          </p:nvPr>
        </p:nvSpPr>
        <p:spPr>
          <a:xfrm>
            <a:off x="4766733" y="273057"/>
            <a:ext cx="6815667" cy="5853113"/>
          </a:xfrm>
        </p:spPr>
        <p:txBody>
          <a:bodyPr/>
          <a:lstStyle>
            <a:lvl1pPr>
              <a:defRPr sz="2400"/>
            </a:lvl1pPr>
            <a:lvl2pPr>
              <a:defRPr sz="2100"/>
            </a:lvl2pPr>
            <a:lvl3pPr>
              <a:defRPr sz="2000"/>
            </a:lvl3pPr>
            <a:lvl4pPr>
              <a:defRPr sz="2000"/>
            </a:lvl4pPr>
            <a:lvl5pPr>
              <a:defRPr sz="20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609606" y="1435104"/>
            <a:ext cx="4011084" cy="4691063"/>
          </a:xfrm>
        </p:spPr>
        <p:txBody>
          <a:bodyPr/>
          <a:lstStyle>
            <a:lvl1pPr marL="0" indent="0">
              <a:buNone/>
              <a:defRPr sz="20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Tree>
    <p:extLst>
      <p:ext uri="{BB962C8B-B14F-4D97-AF65-F5344CB8AC3E}">
        <p14:creationId xmlns:p14="http://schemas.microsoft.com/office/powerpoint/2010/main" val="289301463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4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smtClean="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20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smtClean="0"/>
              <a:t>Click to edit Master text styles</a:t>
            </a:r>
          </a:p>
        </p:txBody>
      </p:sp>
    </p:spTree>
    <p:extLst>
      <p:ext uri="{BB962C8B-B14F-4D97-AF65-F5344CB8AC3E}">
        <p14:creationId xmlns:p14="http://schemas.microsoft.com/office/powerpoint/2010/main" val="22163552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2 - Ofqual Multi-purpos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98"/>
            <a:ext cx="12192000" cy="6864096"/>
          </a:xfrm>
          <a:prstGeom prst="rect">
            <a:avLst/>
          </a:prstGeom>
        </p:spPr>
      </p:pic>
      <p:sp>
        <p:nvSpPr>
          <p:cNvPr id="12290" name="Rectangle 2"/>
          <p:cNvSpPr>
            <a:spLocks noGrp="1" noChangeArrowheads="1"/>
          </p:cNvSpPr>
          <p:nvPr>
            <p:ph type="ctrTitle"/>
          </p:nvPr>
        </p:nvSpPr>
        <p:spPr>
          <a:xfrm>
            <a:off x="632479" y="2251883"/>
            <a:ext cx="10363200" cy="503237"/>
          </a:xfrm>
        </p:spPr>
        <p:txBody>
          <a:bodyPr/>
          <a:lstStyle>
            <a:lvl1pPr>
              <a:defRPr sz="3600" baseline="0">
                <a:solidFill>
                  <a:srgbClr val="83B81A"/>
                </a:solidFill>
              </a:defRPr>
            </a:lvl1pPr>
          </a:lstStyle>
          <a:p>
            <a:pPr lvl="0"/>
            <a:r>
              <a:rPr lang="en-GB" noProof="0" dirty="0" smtClean="0"/>
              <a:t>Click to edit Master title style</a:t>
            </a:r>
          </a:p>
        </p:txBody>
      </p:sp>
      <p:sp>
        <p:nvSpPr>
          <p:cNvPr id="7" name="Rectangle 3"/>
          <p:cNvSpPr>
            <a:spLocks noGrp="1" noChangeArrowheads="1"/>
          </p:cNvSpPr>
          <p:nvPr>
            <p:ph type="subTitle" idx="1"/>
          </p:nvPr>
        </p:nvSpPr>
        <p:spPr>
          <a:xfrm>
            <a:off x="632479" y="3121608"/>
            <a:ext cx="8534400" cy="625475"/>
          </a:xfrm>
        </p:spPr>
        <p:txBody>
          <a:bodyPr/>
          <a:lstStyle>
            <a:lvl1pPr>
              <a:spcBef>
                <a:spcPct val="0"/>
              </a:spcBef>
              <a:spcAft>
                <a:spcPct val="0"/>
              </a:spcAft>
              <a:defRPr sz="2800" b="0">
                <a:solidFill>
                  <a:srgbClr val="83B81A"/>
                </a:solidFill>
              </a:defRPr>
            </a:lvl1pPr>
          </a:lstStyle>
          <a:p>
            <a:pPr lvl="0"/>
            <a:r>
              <a:rPr lang="en-GB" noProof="0" dirty="0" smtClean="0"/>
              <a:t>Click to edit Master subtitle style</a:t>
            </a:r>
          </a:p>
        </p:txBody>
      </p:sp>
    </p:spTree>
    <p:extLst>
      <p:ext uri="{BB962C8B-B14F-4D97-AF65-F5344CB8AC3E}">
        <p14:creationId xmlns:p14="http://schemas.microsoft.com/office/powerpoint/2010/main" val="34921355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COVER 3 - Ofqual Multi-purpos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604" y="0"/>
            <a:ext cx="12173396" cy="6853622"/>
          </a:xfrm>
          <a:prstGeom prst="rect">
            <a:avLst/>
          </a:prstGeom>
        </p:spPr>
      </p:pic>
      <p:sp>
        <p:nvSpPr>
          <p:cNvPr id="12290" name="Rectangle 2"/>
          <p:cNvSpPr>
            <a:spLocks noGrp="1" noChangeArrowheads="1"/>
          </p:cNvSpPr>
          <p:nvPr>
            <p:ph type="ctrTitle"/>
          </p:nvPr>
        </p:nvSpPr>
        <p:spPr>
          <a:xfrm>
            <a:off x="6528048" y="2420888"/>
            <a:ext cx="5184576" cy="1800200"/>
          </a:xfrm>
        </p:spPr>
        <p:txBody>
          <a:bodyPr/>
          <a:lstStyle>
            <a:lvl1pPr>
              <a:defRPr sz="3600">
                <a:solidFill>
                  <a:srgbClr val="83B81A"/>
                </a:solidFill>
              </a:defRPr>
            </a:lvl1pPr>
          </a:lstStyle>
          <a:p>
            <a:pPr lvl="0"/>
            <a:r>
              <a:rPr lang="en-GB" noProof="0" dirty="0" smtClean="0"/>
              <a:t>Click to edit Master title style</a:t>
            </a:r>
          </a:p>
        </p:txBody>
      </p:sp>
      <p:sp>
        <p:nvSpPr>
          <p:cNvPr id="12291" name="Rectangle 3"/>
          <p:cNvSpPr>
            <a:spLocks noGrp="1" noChangeArrowheads="1"/>
          </p:cNvSpPr>
          <p:nvPr>
            <p:ph type="subTitle" idx="1"/>
          </p:nvPr>
        </p:nvSpPr>
        <p:spPr>
          <a:xfrm>
            <a:off x="6528048" y="4509120"/>
            <a:ext cx="5184576" cy="1368152"/>
          </a:xfrm>
        </p:spPr>
        <p:txBody>
          <a:bodyPr/>
          <a:lstStyle>
            <a:lvl1pPr marL="0" indent="0">
              <a:spcBef>
                <a:spcPct val="0"/>
              </a:spcBef>
              <a:spcAft>
                <a:spcPct val="0"/>
              </a:spcAft>
              <a:defRPr sz="2800" b="0">
                <a:solidFill>
                  <a:srgbClr val="83B81A"/>
                </a:solidFill>
              </a:defRPr>
            </a:lvl1pPr>
          </a:lstStyle>
          <a:p>
            <a:pPr lvl="0"/>
            <a:r>
              <a:rPr lang="en-GB" noProof="0" dirty="0" smtClean="0"/>
              <a:t>Click to edit Master subtitle style</a:t>
            </a:r>
          </a:p>
        </p:txBody>
      </p:sp>
    </p:spTree>
    <p:extLst>
      <p:ext uri="{BB962C8B-B14F-4D97-AF65-F5344CB8AC3E}">
        <p14:creationId xmlns:p14="http://schemas.microsoft.com/office/powerpoint/2010/main" val="39930751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GB" dirty="0"/>
          </a:p>
        </p:txBody>
      </p:sp>
      <p:sp>
        <p:nvSpPr>
          <p:cNvPr id="3" name="Content Placeholder 2"/>
          <p:cNvSpPr>
            <a:spLocks noGrp="1"/>
          </p:cNvSpPr>
          <p:nvPr>
            <p:ph idx="1" hasCustomPrompt="1"/>
          </p:nvPr>
        </p:nvSpPr>
        <p:spPr/>
        <p:txBody>
          <a:bodyPr/>
          <a:lstStyle>
            <a:lvl1pPr marL="342900" indent="-342900">
              <a:buFont typeface="Wingdings" charset="2"/>
              <a:buChar char="§"/>
              <a:defRPr sz="2000"/>
            </a:lvl1pPr>
            <a:lvl2pPr marL="685800" indent="-342900">
              <a:buFont typeface="Arial" charset="0"/>
              <a:buChar char="•"/>
              <a:defRPr sz="2000"/>
            </a:lvl2pPr>
            <a:lvl3pPr>
              <a:defRPr sz="2000"/>
            </a:lvl3pPr>
            <a:lvl4pPr>
              <a:defRPr sz="2000"/>
            </a:lvl4pPr>
            <a:lvl5pPr>
              <a:defRPr sz="2000"/>
            </a:lvl5pPr>
          </a:lstStyle>
          <a:p>
            <a:pPr lvl="0"/>
            <a:r>
              <a:rPr lang="en-US" dirty="0" smtClean="0"/>
              <a:t>Click to add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a:p>
            <a:pPr lvl="0"/>
            <a:endParaRPr lang="en-GB" dirty="0"/>
          </a:p>
        </p:txBody>
      </p:sp>
    </p:spTree>
    <p:extLst>
      <p:ext uri="{BB962C8B-B14F-4D97-AF65-F5344CB8AC3E}">
        <p14:creationId xmlns:p14="http://schemas.microsoft.com/office/powerpoint/2010/main" val="19755591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6"/>
            <a:ext cx="10363200" cy="1362075"/>
          </a:xfrm>
        </p:spPr>
        <p:txBody>
          <a:bodyPr/>
          <a:lstStyle>
            <a:lvl1pPr algn="l">
              <a:defRPr sz="3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dirty="0" smtClean="0"/>
              <a:t>Click to edit Master text styles</a:t>
            </a:r>
          </a:p>
        </p:txBody>
      </p:sp>
    </p:spTree>
    <p:extLst>
      <p:ext uri="{BB962C8B-B14F-4D97-AF65-F5344CB8AC3E}">
        <p14:creationId xmlns:p14="http://schemas.microsoft.com/office/powerpoint/2010/main" val="11595067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22300" y="1438282"/>
            <a:ext cx="5384800" cy="4498975"/>
          </a:xfrm>
        </p:spPr>
        <p:txBody>
          <a:bodyPr/>
          <a:lstStyle>
            <a:lvl1pPr>
              <a:defRPr sz="2000"/>
            </a:lvl1pPr>
            <a:lvl2pPr>
              <a:defRPr sz="2000"/>
            </a:lvl2pPr>
            <a:lvl3pPr>
              <a:defRPr sz="2000"/>
            </a:lvl3pPr>
            <a:lvl4pPr>
              <a:defRPr sz="2000"/>
            </a:lvl4pPr>
            <a:lvl5pPr>
              <a:defRPr sz="2000"/>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210300" y="1438282"/>
            <a:ext cx="5384800" cy="4498975"/>
          </a:xfrm>
        </p:spPr>
        <p:txBody>
          <a:bodyPr/>
          <a:lstStyle>
            <a:lvl1pPr>
              <a:defRPr sz="2000"/>
            </a:lvl1pPr>
            <a:lvl2pPr>
              <a:defRPr sz="2000"/>
            </a:lvl2pPr>
            <a:lvl3pPr>
              <a:defRPr sz="2000"/>
            </a:lvl3pPr>
            <a:lvl4pPr>
              <a:defRPr sz="2000"/>
            </a:lvl4pPr>
            <a:lvl5pPr>
              <a:defRPr sz="2000"/>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513410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0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193373" y="1535114"/>
            <a:ext cx="5389033" cy="639763"/>
          </a:xfrm>
        </p:spPr>
        <p:txBody>
          <a:bodyPr anchor="b"/>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0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4099388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32938832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54290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64096"/>
          </a:xfrm>
          <a:prstGeom prst="rect">
            <a:avLst/>
          </a:prstGeom>
        </p:spPr>
      </p:pic>
      <p:sp>
        <p:nvSpPr>
          <p:cNvPr id="5123" name="Rectangle 2"/>
          <p:cNvSpPr>
            <a:spLocks noGrp="1" noChangeArrowheads="1"/>
          </p:cNvSpPr>
          <p:nvPr>
            <p:ph type="title"/>
          </p:nvPr>
        </p:nvSpPr>
        <p:spPr bwMode="auto">
          <a:xfrm>
            <a:off x="622306" y="404818"/>
            <a:ext cx="8462433"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bodyPr>
          <a:lstStyle/>
          <a:p>
            <a:pPr lvl="0"/>
            <a:r>
              <a:rPr lang="en-GB" altLang="en-US" dirty="0" smtClean="0"/>
              <a:t>Click to edit Master title style</a:t>
            </a:r>
          </a:p>
        </p:txBody>
      </p:sp>
      <p:sp>
        <p:nvSpPr>
          <p:cNvPr id="5124" name="Rectangle 3"/>
          <p:cNvSpPr>
            <a:spLocks noGrp="1" noChangeArrowheads="1"/>
          </p:cNvSpPr>
          <p:nvPr>
            <p:ph type="body" idx="1"/>
          </p:nvPr>
        </p:nvSpPr>
        <p:spPr bwMode="auto">
          <a:xfrm>
            <a:off x="622300" y="1438282"/>
            <a:ext cx="1097280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bodyPr>
          <a:lstStyle/>
          <a:p>
            <a:pPr lvl="0"/>
            <a:r>
              <a:rPr lang="en-GB" altLang="en-US" noProof="0" dirty="0" smtClean="0"/>
              <a:t>Click to edit Master text styles</a:t>
            </a:r>
          </a:p>
          <a:p>
            <a:pPr lvl="1"/>
            <a:r>
              <a:rPr lang="en-GB" altLang="en-US" noProof="0" dirty="0" smtClean="0"/>
              <a:t>Second level</a:t>
            </a:r>
          </a:p>
          <a:p>
            <a:pPr lvl="2"/>
            <a:r>
              <a:rPr lang="en-GB" altLang="en-US" noProof="0" dirty="0" smtClean="0"/>
              <a:t>Third level</a:t>
            </a:r>
          </a:p>
          <a:p>
            <a:pPr lvl="3"/>
            <a:r>
              <a:rPr lang="en-GB" altLang="en-US" noProof="0" dirty="0" smtClean="0"/>
              <a:t>Fourth level</a:t>
            </a:r>
          </a:p>
          <a:p>
            <a:pPr lvl="4"/>
            <a:r>
              <a:rPr lang="en-GB" altLang="en-US" noProof="0" dirty="0" smtClean="0"/>
              <a:t>Fifth level</a:t>
            </a:r>
          </a:p>
          <a:p>
            <a:pPr lvl="4"/>
            <a:endParaRPr lang="en-GB" altLang="en-US" noProof="0" dirty="0" smtClean="0"/>
          </a:p>
          <a:p>
            <a:pPr marL="257175" marR="0" lvl="0" indent="-257175" algn="l" defTabSz="914400" rtl="0" eaLnBrk="0" fontAlgn="base" latinLnBrk="0" hangingPunct="0">
              <a:lnSpc>
                <a:spcPct val="100000"/>
              </a:lnSpc>
              <a:spcBef>
                <a:spcPct val="30000"/>
              </a:spcBef>
              <a:spcAft>
                <a:spcPct val="5000"/>
              </a:spcAft>
              <a:buClr>
                <a:srgbClr val="86BE3D"/>
              </a:buClr>
              <a:buSzTx/>
              <a:buFont typeface="Wingdings" panose="05000000000000000000" pitchFamily="2" charset="2"/>
              <a:buNone/>
              <a:tabLst/>
              <a:defRPr/>
            </a:pPr>
            <a:r>
              <a:rPr lang="en-GB" altLang="en-US" noProof="0" dirty="0" smtClean="0"/>
              <a:t>Normal text Normal text Normal text Normal text Normal text Normal text Normal text Normal text Normal text Normal text Normal text Normal text Normal text Normal text Normal text Normal text Normal text Normal text Normal text Normal text</a:t>
            </a:r>
          </a:p>
          <a:p>
            <a:pPr lvl="0"/>
            <a:endParaRPr lang="en-GB" altLang="en-US" noProof="0" dirty="0" smtClean="0"/>
          </a:p>
        </p:txBody>
      </p:sp>
    </p:spTree>
    <p:extLst>
      <p:ext uri="{BB962C8B-B14F-4D97-AF65-F5344CB8AC3E}">
        <p14:creationId xmlns:p14="http://schemas.microsoft.com/office/powerpoint/2010/main" val="1937863073"/>
      </p:ext>
    </p:extLst>
  </p:cSld>
  <p:clrMap bg1="lt1" tx1="dk1" bg2="lt2" tx2="dk2" accent1="accent1" accent2="accent2" accent3="accent3" accent4="accent4" accent5="accent5" accent6="accent6" hlink="hlink" folHlink="folHlink"/>
  <p:sldLayoutIdLst>
    <p:sldLayoutId id="2147483903" r:id="rId1"/>
    <p:sldLayoutId id="2147483914" r:id="rId2"/>
    <p:sldLayoutId id="2147483904"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83B81A"/>
          </a:solidFill>
          <a:latin typeface="+mj-lt"/>
          <a:ea typeface="+mj-ea"/>
          <a:cs typeface="+mj-cs"/>
        </a:defRPr>
      </a:lvl1pPr>
      <a:lvl2pPr algn="l" rtl="0" eaLnBrk="0" fontAlgn="base" hangingPunct="0">
        <a:spcBef>
          <a:spcPct val="0"/>
        </a:spcBef>
        <a:spcAft>
          <a:spcPct val="0"/>
        </a:spcAft>
        <a:defRPr sz="1800" b="1">
          <a:solidFill>
            <a:schemeClr val="tx2"/>
          </a:solidFill>
          <a:latin typeface="Arial" charset="0"/>
        </a:defRPr>
      </a:lvl2pPr>
      <a:lvl3pPr algn="l" rtl="0" eaLnBrk="0" fontAlgn="base" hangingPunct="0">
        <a:spcBef>
          <a:spcPct val="0"/>
        </a:spcBef>
        <a:spcAft>
          <a:spcPct val="0"/>
        </a:spcAft>
        <a:defRPr sz="1800" b="1">
          <a:solidFill>
            <a:schemeClr val="tx2"/>
          </a:solidFill>
          <a:latin typeface="Arial" charset="0"/>
        </a:defRPr>
      </a:lvl3pPr>
      <a:lvl4pPr algn="l" rtl="0" eaLnBrk="0" fontAlgn="base" hangingPunct="0">
        <a:spcBef>
          <a:spcPct val="0"/>
        </a:spcBef>
        <a:spcAft>
          <a:spcPct val="0"/>
        </a:spcAft>
        <a:defRPr sz="1800" b="1">
          <a:solidFill>
            <a:schemeClr val="tx2"/>
          </a:solidFill>
          <a:latin typeface="Arial" charset="0"/>
        </a:defRPr>
      </a:lvl4pPr>
      <a:lvl5pPr algn="l" rtl="0" eaLnBrk="0" fontAlgn="base" hangingPunct="0">
        <a:spcBef>
          <a:spcPct val="0"/>
        </a:spcBef>
        <a:spcAft>
          <a:spcPct val="0"/>
        </a:spcAft>
        <a:defRPr sz="1800" b="1">
          <a:solidFill>
            <a:schemeClr val="tx2"/>
          </a:solidFill>
          <a:latin typeface="Arial" charset="0"/>
        </a:defRPr>
      </a:lvl5pPr>
      <a:lvl6pPr marL="342900" algn="l" rtl="0" fontAlgn="base">
        <a:spcBef>
          <a:spcPct val="0"/>
        </a:spcBef>
        <a:spcAft>
          <a:spcPct val="0"/>
        </a:spcAft>
        <a:defRPr sz="1800" b="1">
          <a:solidFill>
            <a:schemeClr val="tx2"/>
          </a:solidFill>
          <a:latin typeface="Arial" charset="0"/>
        </a:defRPr>
      </a:lvl6pPr>
      <a:lvl7pPr marL="685800" algn="l" rtl="0" fontAlgn="base">
        <a:spcBef>
          <a:spcPct val="0"/>
        </a:spcBef>
        <a:spcAft>
          <a:spcPct val="0"/>
        </a:spcAft>
        <a:defRPr sz="1800" b="1">
          <a:solidFill>
            <a:schemeClr val="tx2"/>
          </a:solidFill>
          <a:latin typeface="Arial" charset="0"/>
        </a:defRPr>
      </a:lvl7pPr>
      <a:lvl8pPr marL="1028700" algn="l" rtl="0" fontAlgn="base">
        <a:spcBef>
          <a:spcPct val="0"/>
        </a:spcBef>
        <a:spcAft>
          <a:spcPct val="0"/>
        </a:spcAft>
        <a:defRPr sz="1800" b="1">
          <a:solidFill>
            <a:schemeClr val="tx2"/>
          </a:solidFill>
          <a:latin typeface="Arial" charset="0"/>
        </a:defRPr>
      </a:lvl8pPr>
      <a:lvl9pPr marL="1371600" algn="l" rtl="0" fontAlgn="base">
        <a:spcBef>
          <a:spcPct val="0"/>
        </a:spcBef>
        <a:spcAft>
          <a:spcPct val="0"/>
        </a:spcAft>
        <a:defRPr sz="1800" b="1">
          <a:solidFill>
            <a:schemeClr val="tx2"/>
          </a:solidFill>
          <a:latin typeface="Arial" charset="0"/>
        </a:defRPr>
      </a:lvl9pPr>
    </p:titleStyle>
    <p:bodyStyle>
      <a:lvl1pPr marL="0" marR="0" indent="0" algn="l" defTabSz="914400" rtl="0" eaLnBrk="0" fontAlgn="base" latinLnBrk="0" hangingPunct="0">
        <a:lnSpc>
          <a:spcPct val="100000"/>
        </a:lnSpc>
        <a:spcBef>
          <a:spcPct val="30000"/>
        </a:spcBef>
        <a:spcAft>
          <a:spcPct val="5000"/>
        </a:spcAft>
        <a:buClr>
          <a:srgbClr val="86BE3D"/>
        </a:buClr>
        <a:buSzTx/>
        <a:buFont typeface="Wingdings" panose="05000000000000000000" pitchFamily="2" charset="2"/>
        <a:buNone/>
        <a:tabLst/>
        <a:defRPr sz="1500" b="0">
          <a:solidFill>
            <a:srgbClr val="4D4D4D"/>
          </a:solidFill>
          <a:latin typeface="+mn-lt"/>
          <a:ea typeface="+mn-ea"/>
          <a:cs typeface="+mn-cs"/>
        </a:defRPr>
      </a:lvl1pPr>
      <a:lvl2pPr marL="557213" indent="-214313" algn="l" rtl="0" eaLnBrk="0" fontAlgn="base" hangingPunct="0">
        <a:spcBef>
          <a:spcPct val="5000"/>
        </a:spcBef>
        <a:spcAft>
          <a:spcPct val="5000"/>
        </a:spcAft>
        <a:buClr>
          <a:srgbClr val="86BE3D"/>
        </a:buClr>
        <a:buFont typeface="Wingdings" panose="05000000000000000000" pitchFamily="2" charset="2"/>
        <a:defRPr sz="1500">
          <a:solidFill>
            <a:srgbClr val="4D4D4D"/>
          </a:solidFill>
          <a:latin typeface="+mn-lt"/>
        </a:defRPr>
      </a:lvl2pPr>
      <a:lvl3pPr marL="285750" indent="-285750" algn="l" rtl="0" eaLnBrk="0" fontAlgn="base" hangingPunct="0">
        <a:spcBef>
          <a:spcPct val="30000"/>
        </a:spcBef>
        <a:spcAft>
          <a:spcPct val="5000"/>
        </a:spcAft>
        <a:buClr>
          <a:srgbClr val="83B81A"/>
        </a:buClr>
        <a:buFont typeface="Wingdings 2" panose="05020102010507070707" pitchFamily="18" charset="2"/>
        <a:buChar char=""/>
        <a:defRPr sz="1500" b="1">
          <a:solidFill>
            <a:srgbClr val="4D4D4D"/>
          </a:solidFill>
          <a:latin typeface="+mn-lt"/>
        </a:defRPr>
      </a:lvl3pPr>
      <a:lvl4pPr marL="571500" indent="-285750" algn="l" rtl="0" eaLnBrk="0" fontAlgn="base" hangingPunct="0">
        <a:spcBef>
          <a:spcPct val="5000"/>
        </a:spcBef>
        <a:spcAft>
          <a:spcPct val="5000"/>
        </a:spcAft>
        <a:buChar char="–"/>
        <a:defRPr sz="1500">
          <a:solidFill>
            <a:srgbClr val="4D4D4D"/>
          </a:solidFill>
          <a:latin typeface="+mn-lt"/>
        </a:defRPr>
      </a:lvl4pPr>
      <a:lvl5pPr marL="571500" indent="800100" algn="l" rtl="0" eaLnBrk="0" fontAlgn="base" hangingPunct="0">
        <a:spcBef>
          <a:spcPct val="5000"/>
        </a:spcBef>
        <a:spcAft>
          <a:spcPct val="5000"/>
        </a:spcAft>
        <a:buChar char="»"/>
        <a:defRPr sz="1500">
          <a:solidFill>
            <a:srgbClr val="4D4D4D"/>
          </a:solidFill>
          <a:latin typeface="+mn-lt"/>
        </a:defRPr>
      </a:lvl5pPr>
      <a:lvl6pPr marL="914400" algn="l" rtl="0" fontAlgn="base">
        <a:spcBef>
          <a:spcPct val="5000"/>
        </a:spcBef>
        <a:spcAft>
          <a:spcPct val="5000"/>
        </a:spcAft>
        <a:buChar char="»"/>
        <a:defRPr sz="1500">
          <a:solidFill>
            <a:srgbClr val="4D4D4D"/>
          </a:solidFill>
          <a:latin typeface="+mn-lt"/>
        </a:defRPr>
      </a:lvl6pPr>
      <a:lvl7pPr marL="1257300" algn="l" rtl="0" fontAlgn="base">
        <a:spcBef>
          <a:spcPct val="5000"/>
        </a:spcBef>
        <a:spcAft>
          <a:spcPct val="5000"/>
        </a:spcAft>
        <a:buChar char="»"/>
        <a:defRPr sz="1500">
          <a:solidFill>
            <a:srgbClr val="4D4D4D"/>
          </a:solidFill>
          <a:latin typeface="+mn-lt"/>
        </a:defRPr>
      </a:lvl7pPr>
      <a:lvl8pPr marL="1600200" algn="l" rtl="0" fontAlgn="base">
        <a:spcBef>
          <a:spcPct val="5000"/>
        </a:spcBef>
        <a:spcAft>
          <a:spcPct val="5000"/>
        </a:spcAft>
        <a:buChar char="»"/>
        <a:defRPr sz="1500">
          <a:solidFill>
            <a:srgbClr val="4D4D4D"/>
          </a:solidFill>
          <a:latin typeface="+mn-lt"/>
        </a:defRPr>
      </a:lvl8pPr>
      <a:lvl9pPr marL="1943100" algn="l" rtl="0" fontAlgn="base">
        <a:spcBef>
          <a:spcPct val="5000"/>
        </a:spcBef>
        <a:spcAft>
          <a:spcPct val="5000"/>
        </a:spcAft>
        <a:buChar char="»"/>
        <a:defRPr sz="1500">
          <a:solidFill>
            <a:srgbClr val="4D4D4D"/>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300" y="3645024"/>
            <a:ext cx="11090324" cy="503237"/>
          </a:xfrm>
        </p:spPr>
        <p:txBody>
          <a:bodyPr/>
          <a:lstStyle/>
          <a:p>
            <a:r>
              <a:rPr lang="en-GB" dirty="0" smtClean="0"/>
              <a:t>Audit and Compliance</a:t>
            </a:r>
            <a:endParaRPr lang="en-GB" dirty="0"/>
          </a:p>
        </p:txBody>
      </p:sp>
      <p:sp>
        <p:nvSpPr>
          <p:cNvPr id="3" name="Subtitle 2"/>
          <p:cNvSpPr>
            <a:spLocks noGrp="1"/>
          </p:cNvSpPr>
          <p:nvPr>
            <p:ph type="subTitle" idx="1"/>
          </p:nvPr>
        </p:nvSpPr>
        <p:spPr>
          <a:xfrm>
            <a:off x="622300" y="4509120"/>
            <a:ext cx="10370244" cy="625475"/>
          </a:xfrm>
        </p:spPr>
        <p:txBody>
          <a:bodyPr/>
          <a:lstStyle/>
          <a:p>
            <a:r>
              <a:rPr lang="en-GB" dirty="0" smtClean="0"/>
              <a:t>Rosemary Carter</a:t>
            </a:r>
          </a:p>
          <a:p>
            <a:r>
              <a:rPr lang="en-GB" dirty="0" smtClean="0"/>
              <a:t>Associate Director </a:t>
            </a:r>
            <a:r>
              <a:rPr lang="en-GB" dirty="0" smtClean="0"/>
              <a:t>of Regulatory Compliance</a:t>
            </a:r>
            <a:endParaRPr lang="en-GB" dirty="0"/>
          </a:p>
        </p:txBody>
      </p:sp>
    </p:spTree>
    <p:extLst>
      <p:ext uri="{BB962C8B-B14F-4D97-AF65-F5344CB8AC3E}">
        <p14:creationId xmlns:p14="http://schemas.microsoft.com/office/powerpoint/2010/main" val="2942738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investigation will work</a:t>
            </a:r>
            <a:endParaRPr lang="en-US" dirty="0"/>
          </a:p>
        </p:txBody>
      </p:sp>
      <p:sp>
        <p:nvSpPr>
          <p:cNvPr id="3" name="Content Placeholder 2"/>
          <p:cNvSpPr>
            <a:spLocks noGrp="1"/>
          </p:cNvSpPr>
          <p:nvPr>
            <p:ph idx="1"/>
          </p:nvPr>
        </p:nvSpPr>
        <p:spPr/>
        <p:txBody>
          <a:bodyPr/>
          <a:lstStyle/>
          <a:p>
            <a:pPr marL="0" indent="0">
              <a:buNone/>
            </a:pPr>
            <a:r>
              <a:rPr lang="en-GB" altLang="en-US" b="0" dirty="0"/>
              <a:t>We will </a:t>
            </a:r>
            <a:r>
              <a:rPr lang="en-GB" altLang="en-US" b="0" dirty="0" smtClean="0"/>
              <a:t>send you the Terms of Reference for the investigation. These </a:t>
            </a:r>
            <a:r>
              <a:rPr lang="en-GB" b="0" dirty="0" smtClean="0"/>
              <a:t>will </a:t>
            </a:r>
            <a:r>
              <a:rPr lang="en-GB" b="0" dirty="0"/>
              <a:t>include:</a:t>
            </a:r>
          </a:p>
          <a:p>
            <a:pPr marL="385762"/>
            <a:r>
              <a:rPr lang="en-GB" b="0" dirty="0"/>
              <a:t>Investigation roles</a:t>
            </a:r>
          </a:p>
          <a:p>
            <a:pPr marL="385762"/>
            <a:r>
              <a:rPr lang="en-GB" b="0" dirty="0"/>
              <a:t>How we will investigate and our objectives in doing so</a:t>
            </a:r>
          </a:p>
          <a:p>
            <a:pPr marL="385762"/>
            <a:r>
              <a:rPr lang="en-GB" b="0" dirty="0"/>
              <a:t>We will conduct </a:t>
            </a:r>
            <a:r>
              <a:rPr lang="en-GB" b="0" dirty="0" smtClean="0"/>
              <a:t>the investigation </a:t>
            </a:r>
            <a:r>
              <a:rPr lang="en-GB" b="0" dirty="0"/>
              <a:t>to satisfy the Terms of Reference.</a:t>
            </a:r>
          </a:p>
          <a:p>
            <a:pPr marL="42862" indent="0"/>
            <a:endParaRPr lang="en-GB" dirty="0" smtClean="0"/>
          </a:p>
          <a:p>
            <a:pPr marL="42862" indent="0">
              <a:buNone/>
            </a:pPr>
            <a:r>
              <a:rPr lang="en-GB" b="0" dirty="0" smtClean="0"/>
              <a:t>We </a:t>
            </a:r>
            <a:r>
              <a:rPr lang="en-GB" b="0" dirty="0"/>
              <a:t>will obtain and evaluate evidence related to our suspicions of non-compliance to</a:t>
            </a:r>
            <a:r>
              <a:rPr lang="en-GB" b="0" dirty="0" smtClean="0"/>
              <a:t>:</a:t>
            </a:r>
          </a:p>
          <a:p>
            <a:r>
              <a:rPr lang="en-GB" b="0" dirty="0" smtClean="0"/>
              <a:t>Demonstrate </a:t>
            </a:r>
            <a:r>
              <a:rPr lang="en-GB" b="0" dirty="0"/>
              <a:t>that the suspicions are or are not supported by the </a:t>
            </a:r>
            <a:r>
              <a:rPr lang="en-GB" b="0" dirty="0" smtClean="0"/>
              <a:t>evidence</a:t>
            </a:r>
            <a:endParaRPr lang="en-GB" b="0" dirty="0"/>
          </a:p>
          <a:p>
            <a:r>
              <a:rPr lang="en-GB" b="0" dirty="0"/>
              <a:t>Enable Ofqual to make decisions about the suspicions</a:t>
            </a:r>
          </a:p>
          <a:p>
            <a:endParaRPr lang="en-US" dirty="0"/>
          </a:p>
        </p:txBody>
      </p:sp>
    </p:spTree>
    <p:extLst>
      <p:ext uri="{BB962C8B-B14F-4D97-AF65-F5344CB8AC3E}">
        <p14:creationId xmlns:p14="http://schemas.microsoft.com/office/powerpoint/2010/main" val="1658758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a:t>
            </a:r>
            <a:endParaRPr lang="en-US" dirty="0"/>
          </a:p>
        </p:txBody>
      </p:sp>
      <p:sp>
        <p:nvSpPr>
          <p:cNvPr id="3" name="Content Placeholder 2"/>
          <p:cNvSpPr>
            <a:spLocks noGrp="1"/>
          </p:cNvSpPr>
          <p:nvPr>
            <p:ph idx="1"/>
          </p:nvPr>
        </p:nvSpPr>
        <p:spPr/>
        <p:txBody>
          <a:bodyPr/>
          <a:lstStyle/>
          <a:p>
            <a:r>
              <a:rPr lang="en-US" b="0" dirty="0"/>
              <a:t>The </a:t>
            </a:r>
            <a:r>
              <a:rPr lang="en-US" b="0" i="1" dirty="0"/>
              <a:t>Criteria for Recognition </a:t>
            </a:r>
            <a:r>
              <a:rPr lang="en-US" b="0" dirty="0"/>
              <a:t>is one method we use to regulate the sector</a:t>
            </a:r>
            <a:r>
              <a:rPr lang="en-US" b="0" dirty="0" smtClean="0"/>
              <a:t>.</a:t>
            </a:r>
          </a:p>
          <a:p>
            <a:r>
              <a:rPr lang="en-US" b="0" dirty="0" smtClean="0"/>
              <a:t>Recognition </a:t>
            </a:r>
            <a:r>
              <a:rPr lang="en-US" b="0" dirty="0"/>
              <a:t>gives awarding </a:t>
            </a:r>
            <a:r>
              <a:rPr lang="en-US" b="0" dirty="0" err="1"/>
              <a:t>organisations</a:t>
            </a:r>
            <a:r>
              <a:rPr lang="en-US" b="0" dirty="0"/>
              <a:t> the opportunity for their qualifications to be regulated. This means </a:t>
            </a:r>
            <a:r>
              <a:rPr lang="en-US" b="0" dirty="0" smtClean="0"/>
              <a:t>that:</a:t>
            </a:r>
          </a:p>
          <a:p>
            <a:pPr marL="642938" lvl="1"/>
            <a:r>
              <a:rPr lang="en-US" b="0" dirty="0" smtClean="0"/>
              <a:t>it </a:t>
            </a:r>
            <a:r>
              <a:rPr lang="en-US" b="0" dirty="0"/>
              <a:t>gives you the opportunity to have those qualifications funded or appear in performance </a:t>
            </a:r>
            <a:r>
              <a:rPr lang="en-US" b="0" dirty="0" smtClean="0"/>
              <a:t>tables</a:t>
            </a:r>
          </a:p>
          <a:p>
            <a:pPr marL="642938" lvl="1"/>
            <a:r>
              <a:rPr lang="en-US" b="0" dirty="0" smtClean="0"/>
              <a:t>it </a:t>
            </a:r>
            <a:r>
              <a:rPr lang="en-US" b="0" dirty="0"/>
              <a:t>shows users of qualifications that your qualifications are of an appropriate </a:t>
            </a:r>
            <a:r>
              <a:rPr lang="en-US" b="0" dirty="0" smtClean="0"/>
              <a:t>standard</a:t>
            </a:r>
          </a:p>
          <a:p>
            <a:pPr marL="642938" lvl="1"/>
            <a:r>
              <a:rPr lang="en-US" b="0" dirty="0" smtClean="0"/>
              <a:t>you </a:t>
            </a:r>
            <a:r>
              <a:rPr lang="en-US" b="0" dirty="0"/>
              <a:t>are entitled to put the Ofqual logo on your certificates </a:t>
            </a:r>
          </a:p>
        </p:txBody>
      </p:sp>
    </p:spTree>
    <p:extLst>
      <p:ext uri="{BB962C8B-B14F-4D97-AF65-F5344CB8AC3E}">
        <p14:creationId xmlns:p14="http://schemas.microsoft.com/office/powerpoint/2010/main" val="739722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a:t>
            </a:r>
            <a:endParaRPr lang="en-US" dirty="0"/>
          </a:p>
        </p:txBody>
      </p:sp>
      <p:sp>
        <p:nvSpPr>
          <p:cNvPr id="3" name="Content Placeholder 2"/>
          <p:cNvSpPr>
            <a:spLocks noGrp="1"/>
          </p:cNvSpPr>
          <p:nvPr>
            <p:ph idx="1"/>
          </p:nvPr>
        </p:nvSpPr>
        <p:spPr/>
        <p:txBody>
          <a:bodyPr/>
          <a:lstStyle/>
          <a:p>
            <a:pPr marL="0" indent="0">
              <a:buNone/>
            </a:pPr>
            <a:r>
              <a:rPr lang="en-US" b="0" dirty="0" smtClean="0"/>
              <a:t>We </a:t>
            </a:r>
            <a:r>
              <a:rPr lang="en-US" b="0" dirty="0" err="1" smtClean="0"/>
              <a:t>recognise</a:t>
            </a:r>
            <a:r>
              <a:rPr lang="en-US" b="0" dirty="0" smtClean="0"/>
              <a:t> 160 awarding </a:t>
            </a:r>
            <a:r>
              <a:rPr lang="en-US" b="0" dirty="0" err="1" smtClean="0"/>
              <a:t>organisations</a:t>
            </a:r>
            <a:endParaRPr lang="en-US" b="0" dirty="0" smtClean="0"/>
          </a:p>
          <a:p>
            <a:pPr marL="342900" indent="-342900">
              <a:buFont typeface="Arial" charset="0"/>
              <a:buChar char="•"/>
            </a:pPr>
            <a:endParaRPr lang="en-US" b="0" dirty="0" smtClean="0"/>
          </a:p>
          <a:p>
            <a:pPr marL="0" indent="0">
              <a:buNone/>
            </a:pPr>
            <a:r>
              <a:rPr lang="en-US" b="1" dirty="0"/>
              <a:t>In 2014-15, we reviewed applications </a:t>
            </a:r>
            <a:r>
              <a:rPr lang="en-US" b="1" dirty="0" smtClean="0"/>
              <a:t>from:</a:t>
            </a:r>
          </a:p>
          <a:p>
            <a:r>
              <a:rPr lang="en-US" b="0" dirty="0" smtClean="0"/>
              <a:t>68 </a:t>
            </a:r>
            <a:r>
              <a:rPr lang="en-US" b="0" dirty="0" err="1"/>
              <a:t>organisations</a:t>
            </a:r>
            <a:r>
              <a:rPr lang="en-US" b="0" dirty="0"/>
              <a:t> </a:t>
            </a:r>
            <a:r>
              <a:rPr lang="en-US" b="0" dirty="0" smtClean="0"/>
              <a:t>that applied </a:t>
            </a:r>
            <a:r>
              <a:rPr lang="en-US" b="0" dirty="0"/>
              <a:t>to become a </a:t>
            </a:r>
            <a:r>
              <a:rPr lang="en-US" b="0" dirty="0" err="1" smtClean="0"/>
              <a:t>recognised</a:t>
            </a:r>
            <a:endParaRPr lang="en-US" b="0" dirty="0" smtClean="0"/>
          </a:p>
          <a:p>
            <a:r>
              <a:rPr lang="en-US" b="0" dirty="0" smtClean="0"/>
              <a:t>10 </a:t>
            </a:r>
            <a:r>
              <a:rPr lang="en-US" b="0" dirty="0"/>
              <a:t>existing </a:t>
            </a:r>
            <a:r>
              <a:rPr lang="en-US" b="0" dirty="0" err="1"/>
              <a:t>organisations</a:t>
            </a:r>
            <a:r>
              <a:rPr lang="en-US" b="0" dirty="0"/>
              <a:t> </a:t>
            </a:r>
            <a:r>
              <a:rPr lang="en-US" b="0" dirty="0" smtClean="0"/>
              <a:t>that applied </a:t>
            </a:r>
            <a:r>
              <a:rPr lang="en-US" b="0" dirty="0"/>
              <a:t>to increase the scope of their </a:t>
            </a:r>
            <a:r>
              <a:rPr lang="en-US" b="0" dirty="0" smtClean="0"/>
              <a:t>recognition</a:t>
            </a:r>
          </a:p>
          <a:p>
            <a:pPr marL="342900" indent="-342900">
              <a:buFont typeface="Arial" charset="0"/>
              <a:buChar char="•"/>
            </a:pPr>
            <a:endParaRPr lang="en-US" b="0" dirty="0" smtClean="0"/>
          </a:p>
          <a:p>
            <a:pPr marL="0" indent="0">
              <a:buNone/>
            </a:pPr>
            <a:r>
              <a:rPr lang="en-US" b="1" dirty="0" smtClean="0"/>
              <a:t>In </a:t>
            </a:r>
            <a:r>
              <a:rPr lang="en-US" b="1" dirty="0"/>
              <a:t>the same period, </a:t>
            </a:r>
            <a:r>
              <a:rPr lang="en-US" b="1" dirty="0" smtClean="0"/>
              <a:t>we:</a:t>
            </a:r>
          </a:p>
          <a:p>
            <a:r>
              <a:rPr lang="en-US" b="0" dirty="0" err="1" smtClean="0"/>
              <a:t>recognised</a:t>
            </a:r>
            <a:r>
              <a:rPr lang="en-US" b="0" dirty="0" smtClean="0"/>
              <a:t> 3 </a:t>
            </a:r>
            <a:r>
              <a:rPr lang="en-US" b="0" dirty="0"/>
              <a:t>new </a:t>
            </a:r>
            <a:r>
              <a:rPr lang="en-US" b="0" dirty="0" err="1" smtClean="0"/>
              <a:t>organisations</a:t>
            </a:r>
            <a:endParaRPr lang="en-US" b="0" dirty="0" smtClean="0"/>
          </a:p>
          <a:p>
            <a:r>
              <a:rPr lang="en-US" b="0" dirty="0" smtClean="0"/>
              <a:t>expanded the scope of 4 </a:t>
            </a:r>
            <a:r>
              <a:rPr lang="en-US" b="0" dirty="0"/>
              <a:t>existing </a:t>
            </a:r>
            <a:r>
              <a:rPr lang="en-US" b="0" dirty="0" err="1" smtClean="0"/>
              <a:t>organisations</a:t>
            </a:r>
            <a:endParaRPr lang="en-US" b="0" dirty="0" smtClean="0"/>
          </a:p>
        </p:txBody>
      </p:sp>
    </p:spTree>
    <p:extLst>
      <p:ext uri="{BB962C8B-B14F-4D97-AF65-F5344CB8AC3E}">
        <p14:creationId xmlns:p14="http://schemas.microsoft.com/office/powerpoint/2010/main" val="218951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a:t>
            </a:r>
            <a:endParaRPr lang="en-US" dirty="0"/>
          </a:p>
        </p:txBody>
      </p:sp>
      <p:sp>
        <p:nvSpPr>
          <p:cNvPr id="3" name="Content Placeholder 2"/>
          <p:cNvSpPr>
            <a:spLocks noGrp="1"/>
          </p:cNvSpPr>
          <p:nvPr>
            <p:ph idx="1"/>
          </p:nvPr>
        </p:nvSpPr>
        <p:spPr/>
        <p:txBody>
          <a:bodyPr/>
          <a:lstStyle/>
          <a:p>
            <a:pPr marL="0" indent="0">
              <a:buNone/>
            </a:pPr>
            <a:r>
              <a:rPr lang="en-US" b="1" dirty="0"/>
              <a:t>Main reasons why applications </a:t>
            </a:r>
            <a:r>
              <a:rPr lang="en-US" b="1" dirty="0" smtClean="0"/>
              <a:t>fail:</a:t>
            </a:r>
          </a:p>
          <a:p>
            <a:r>
              <a:rPr lang="en-US" b="0" dirty="0"/>
              <a:t>h</a:t>
            </a:r>
            <a:r>
              <a:rPr lang="en-US" b="0" dirty="0" smtClean="0"/>
              <a:t>ow </a:t>
            </a:r>
            <a:r>
              <a:rPr lang="en-US" b="0" dirty="0"/>
              <a:t>an </a:t>
            </a:r>
            <a:r>
              <a:rPr lang="en-US" b="0" dirty="0" err="1"/>
              <a:t>organisation</a:t>
            </a:r>
            <a:r>
              <a:rPr lang="en-US" b="0" dirty="0"/>
              <a:t> manages Conflicts of Interest </a:t>
            </a:r>
            <a:r>
              <a:rPr lang="en-US" b="0" dirty="0" smtClean="0"/>
              <a:t>(condition A.5)</a:t>
            </a:r>
          </a:p>
          <a:p>
            <a:r>
              <a:rPr lang="en-US" b="0" dirty="0" smtClean="0"/>
              <a:t>how </a:t>
            </a:r>
            <a:r>
              <a:rPr lang="en-US" b="0" dirty="0"/>
              <a:t>the </a:t>
            </a:r>
            <a:r>
              <a:rPr lang="en-US" b="0" dirty="0" err="1"/>
              <a:t>organisation</a:t>
            </a:r>
            <a:r>
              <a:rPr lang="en-US" b="0" dirty="0"/>
              <a:t> will finance itself through at least one qualification lifecycle </a:t>
            </a:r>
            <a:r>
              <a:rPr lang="en-US" b="0" dirty="0" smtClean="0"/>
              <a:t>(C.1(b))</a:t>
            </a:r>
          </a:p>
          <a:p>
            <a:r>
              <a:rPr lang="en-US" b="0" dirty="0" smtClean="0"/>
              <a:t>how </a:t>
            </a:r>
            <a:r>
              <a:rPr lang="en-US" b="0" dirty="0"/>
              <a:t>the </a:t>
            </a:r>
            <a:r>
              <a:rPr lang="en-US" b="0" dirty="0" err="1"/>
              <a:t>organisation</a:t>
            </a:r>
            <a:r>
              <a:rPr lang="en-US" b="0" dirty="0"/>
              <a:t> evidences its understanding of qualification development </a:t>
            </a:r>
            <a:r>
              <a:rPr lang="en-US" b="0" dirty="0" smtClean="0"/>
              <a:t>(D.1(a))</a:t>
            </a:r>
          </a:p>
          <a:p>
            <a:pPr marL="0" indent="0">
              <a:buNone/>
            </a:pPr>
            <a:endParaRPr lang="en-US" b="0" dirty="0" smtClean="0"/>
          </a:p>
          <a:p>
            <a:pPr marL="0" indent="0">
              <a:buNone/>
            </a:pPr>
            <a:r>
              <a:rPr lang="en-US" b="1" dirty="0" smtClean="0"/>
              <a:t>Surrender</a:t>
            </a:r>
          </a:p>
          <a:p>
            <a:r>
              <a:rPr lang="en-US" b="0" dirty="0" smtClean="0"/>
              <a:t>Where </a:t>
            </a:r>
            <a:r>
              <a:rPr lang="en-US" b="0" dirty="0"/>
              <a:t>an awarding </a:t>
            </a:r>
            <a:r>
              <a:rPr lang="en-US" b="0" dirty="0" err="1"/>
              <a:t>organisation</a:t>
            </a:r>
            <a:r>
              <a:rPr lang="en-US" b="0" dirty="0"/>
              <a:t> surrenders its recognition, the </a:t>
            </a:r>
            <a:r>
              <a:rPr lang="en-US" b="0" dirty="0" err="1"/>
              <a:t>organisation</a:t>
            </a:r>
            <a:r>
              <a:rPr lang="en-US" b="0" dirty="0"/>
              <a:t> continues to have an obligation to remain compliant with the Conditions and ensure </a:t>
            </a:r>
            <a:r>
              <a:rPr lang="en-US" b="0" dirty="0" smtClean="0"/>
              <a:t>learners </a:t>
            </a:r>
            <a:r>
              <a:rPr lang="en-US" b="0" dirty="0"/>
              <a:t>are not disadvantaged during the surrender </a:t>
            </a:r>
            <a:r>
              <a:rPr lang="en-US" b="0" dirty="0" smtClean="0"/>
              <a:t>process</a:t>
            </a:r>
            <a:endParaRPr lang="en-US" b="0" dirty="0"/>
          </a:p>
          <a:p>
            <a:endParaRPr lang="en-US" dirty="0"/>
          </a:p>
        </p:txBody>
      </p:sp>
    </p:spTree>
    <p:extLst>
      <p:ext uri="{BB962C8B-B14F-4D97-AF65-F5344CB8AC3E}">
        <p14:creationId xmlns:p14="http://schemas.microsoft.com/office/powerpoint/2010/main" val="1425207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b="0" dirty="0" smtClean="0"/>
              <a:t>Introduced </a:t>
            </a:r>
            <a:r>
              <a:rPr lang="en-US" b="0" dirty="0"/>
              <a:t>the new commissioning process and how the team gets its </a:t>
            </a:r>
            <a:r>
              <a:rPr lang="en-US" b="0" dirty="0" smtClean="0"/>
              <a:t>work</a:t>
            </a:r>
          </a:p>
          <a:p>
            <a:r>
              <a:rPr lang="en-US" b="0" dirty="0" smtClean="0"/>
              <a:t>Told </a:t>
            </a:r>
            <a:r>
              <a:rPr lang="en-US" b="0" dirty="0"/>
              <a:t>you how </a:t>
            </a:r>
            <a:r>
              <a:rPr lang="en-US" b="0" dirty="0" smtClean="0"/>
              <a:t>we will </a:t>
            </a:r>
            <a:r>
              <a:rPr lang="en-US" b="0" dirty="0"/>
              <a:t>conduct our work and what to </a:t>
            </a:r>
            <a:r>
              <a:rPr lang="en-US" b="0" dirty="0" smtClean="0"/>
              <a:t>expect</a:t>
            </a:r>
          </a:p>
          <a:p>
            <a:r>
              <a:rPr lang="en-US" b="0" dirty="0" smtClean="0"/>
              <a:t>Demonstrated </a:t>
            </a:r>
            <a:r>
              <a:rPr lang="en-US" b="0" dirty="0"/>
              <a:t>our commitment to </a:t>
            </a:r>
            <a:r>
              <a:rPr lang="en-US" b="0" dirty="0" smtClean="0"/>
              <a:t>transparency</a:t>
            </a:r>
          </a:p>
          <a:p>
            <a:r>
              <a:rPr lang="en-US" b="0" dirty="0" smtClean="0"/>
              <a:t>Assured </a:t>
            </a:r>
            <a:r>
              <a:rPr lang="en-US" b="0" dirty="0"/>
              <a:t>you of our unbiased and professional </a:t>
            </a:r>
            <a:r>
              <a:rPr lang="en-US" b="0" dirty="0" smtClean="0"/>
              <a:t>approach</a:t>
            </a:r>
          </a:p>
          <a:p>
            <a:pPr marL="342900" indent="-342900">
              <a:buFont typeface="Arial" charset="0"/>
              <a:buChar char="•"/>
            </a:pPr>
            <a:endParaRPr lang="en-US" b="0" dirty="0"/>
          </a:p>
          <a:p>
            <a:pPr marL="0" indent="0">
              <a:buNone/>
            </a:pPr>
            <a:r>
              <a:rPr lang="en-US" b="0" dirty="0" smtClean="0"/>
              <a:t>I </a:t>
            </a:r>
            <a:r>
              <a:rPr lang="en-US" b="0" dirty="0"/>
              <a:t>believe most </a:t>
            </a:r>
            <a:r>
              <a:rPr lang="en-US" b="0" dirty="0" smtClean="0"/>
              <a:t>awarding </a:t>
            </a:r>
            <a:r>
              <a:rPr lang="en-US" b="0" dirty="0" err="1" smtClean="0"/>
              <a:t>organisations</a:t>
            </a:r>
            <a:r>
              <a:rPr lang="en-US" b="0" dirty="0" smtClean="0"/>
              <a:t> </a:t>
            </a:r>
            <a:r>
              <a:rPr lang="en-US" b="0" dirty="0"/>
              <a:t>want to demonstrate they are fully compliant</a:t>
            </a:r>
            <a:r>
              <a:rPr lang="en-US" b="0" dirty="0" smtClean="0"/>
              <a:t>.</a:t>
            </a:r>
          </a:p>
          <a:p>
            <a:pPr marL="0" indent="0">
              <a:buNone/>
            </a:pPr>
            <a:endParaRPr lang="en-US" b="0" dirty="0"/>
          </a:p>
          <a:p>
            <a:pPr marL="0" indent="0" algn="ctr">
              <a:buNone/>
            </a:pPr>
            <a:r>
              <a:rPr lang="en-US" b="1" dirty="0" smtClean="0"/>
              <a:t>Our </a:t>
            </a:r>
            <a:r>
              <a:rPr lang="en-US" b="1" dirty="0"/>
              <a:t>commitment to you, all 160, is that you will be treated fairly and proportionately.</a:t>
            </a:r>
          </a:p>
        </p:txBody>
      </p:sp>
    </p:spTree>
    <p:extLst>
      <p:ext uri="{BB962C8B-B14F-4D97-AF65-F5344CB8AC3E}">
        <p14:creationId xmlns:p14="http://schemas.microsoft.com/office/powerpoint/2010/main" val="112022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 I will</a:t>
            </a:r>
            <a:endParaRPr lang="en-GB" dirty="0"/>
          </a:p>
        </p:txBody>
      </p:sp>
      <p:sp>
        <p:nvSpPr>
          <p:cNvPr id="3" name="Content Placeholder 2"/>
          <p:cNvSpPr>
            <a:spLocks noGrp="1"/>
          </p:cNvSpPr>
          <p:nvPr>
            <p:ph idx="1"/>
          </p:nvPr>
        </p:nvSpPr>
        <p:spPr/>
        <p:txBody>
          <a:bodyPr/>
          <a:lstStyle/>
          <a:p>
            <a:r>
              <a:rPr lang="en-GB" b="0" dirty="0" smtClean="0"/>
              <a:t>Tell you about the Regulatory Compliance team</a:t>
            </a:r>
          </a:p>
          <a:p>
            <a:r>
              <a:rPr lang="en-GB" b="0" dirty="0" smtClean="0"/>
              <a:t>Talk to you about how we will operate an audit and an investigation</a:t>
            </a:r>
          </a:p>
          <a:p>
            <a:r>
              <a:rPr lang="en-GB" b="0" dirty="0" smtClean="0"/>
              <a:t>Advise you what to expect from an audit or investigation</a:t>
            </a:r>
          </a:p>
          <a:p>
            <a:r>
              <a:rPr lang="en-GB" b="0" dirty="0" smtClean="0"/>
              <a:t>Tell you about our commissioning process</a:t>
            </a:r>
          </a:p>
          <a:p>
            <a:r>
              <a:rPr lang="en-GB" b="0" dirty="0" smtClean="0"/>
              <a:t>Update you on our recognition process</a:t>
            </a:r>
            <a:endParaRPr lang="en-GB" b="0" dirty="0"/>
          </a:p>
        </p:txBody>
      </p:sp>
    </p:spTree>
    <p:extLst>
      <p:ext uri="{BB962C8B-B14F-4D97-AF65-F5344CB8AC3E}">
        <p14:creationId xmlns:p14="http://schemas.microsoft.com/office/powerpoint/2010/main" val="1647710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Regulatory Compliance team</a:t>
            </a:r>
            <a:endParaRPr lang="en-US" dirty="0"/>
          </a:p>
        </p:txBody>
      </p:sp>
      <p:sp>
        <p:nvSpPr>
          <p:cNvPr id="3" name="Content Placeholder 2"/>
          <p:cNvSpPr>
            <a:spLocks noGrp="1"/>
          </p:cNvSpPr>
          <p:nvPr>
            <p:ph idx="1"/>
          </p:nvPr>
        </p:nvSpPr>
        <p:spPr/>
        <p:txBody>
          <a:bodyPr/>
          <a:lstStyle/>
          <a:p>
            <a:r>
              <a:rPr lang="en-GB" b="0" dirty="0"/>
              <a:t>Audit </a:t>
            </a:r>
          </a:p>
          <a:p>
            <a:r>
              <a:rPr lang="en-GB" b="0" dirty="0"/>
              <a:t>Investigation</a:t>
            </a:r>
          </a:p>
          <a:p>
            <a:r>
              <a:rPr lang="en-GB" b="0" dirty="0"/>
              <a:t>Recognition of </a:t>
            </a:r>
            <a:r>
              <a:rPr lang="en-GB" b="0" dirty="0" smtClean="0"/>
              <a:t>awarding organisations</a:t>
            </a:r>
            <a:endParaRPr lang="en-GB" b="0" dirty="0"/>
          </a:p>
          <a:p>
            <a:r>
              <a:rPr lang="en-GB" b="0" dirty="0" smtClean="0"/>
              <a:t>Support of AS and A level reform</a:t>
            </a:r>
            <a:endParaRPr lang="en-GB" b="0" dirty="0"/>
          </a:p>
          <a:p>
            <a:r>
              <a:rPr lang="en-GB" b="0" dirty="0"/>
              <a:t>We provide a service across the </a:t>
            </a:r>
            <a:r>
              <a:rPr lang="en-GB" b="0" dirty="0" smtClean="0"/>
              <a:t>business</a:t>
            </a:r>
            <a:endParaRPr lang="en-GB" b="0" dirty="0"/>
          </a:p>
          <a:p>
            <a:r>
              <a:rPr lang="en-GB" b="0" dirty="0" smtClean="0"/>
              <a:t>Work commissioned by any team in Ofqual</a:t>
            </a:r>
          </a:p>
          <a:p>
            <a:r>
              <a:rPr lang="en-GB" b="0" dirty="0" smtClean="0"/>
              <a:t>Activities are </a:t>
            </a:r>
            <a:r>
              <a:rPr lang="en-GB" b="0" dirty="0"/>
              <a:t>determined according to </a:t>
            </a:r>
            <a:r>
              <a:rPr lang="en-GB" b="0" dirty="0" smtClean="0"/>
              <a:t>regulatory </a:t>
            </a:r>
            <a:r>
              <a:rPr lang="en-GB" b="0" dirty="0"/>
              <a:t>priorities which are determined by risk, we don’t </a:t>
            </a:r>
            <a:r>
              <a:rPr lang="en-GB" b="0" dirty="0" smtClean="0"/>
              <a:t>decide</a:t>
            </a:r>
            <a:endParaRPr lang="en-GB" b="0" dirty="0"/>
          </a:p>
          <a:p>
            <a:endParaRPr lang="en-US" dirty="0"/>
          </a:p>
        </p:txBody>
      </p:sp>
    </p:spTree>
    <p:extLst>
      <p:ext uri="{BB962C8B-B14F-4D97-AF65-F5344CB8AC3E}">
        <p14:creationId xmlns:p14="http://schemas.microsoft.com/office/powerpoint/2010/main" val="1891318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Audit team</a:t>
            </a:r>
            <a:endParaRPr lang="en-US" dirty="0"/>
          </a:p>
        </p:txBody>
      </p:sp>
      <p:sp>
        <p:nvSpPr>
          <p:cNvPr id="3" name="Content Placeholder 2"/>
          <p:cNvSpPr>
            <a:spLocks noGrp="1"/>
          </p:cNvSpPr>
          <p:nvPr>
            <p:ph idx="1"/>
          </p:nvPr>
        </p:nvSpPr>
        <p:spPr/>
        <p:txBody>
          <a:bodyPr/>
          <a:lstStyle/>
          <a:p>
            <a:r>
              <a:rPr lang="en-GB" b="0" dirty="0"/>
              <a:t>The </a:t>
            </a:r>
            <a:r>
              <a:rPr lang="en-GB" b="0" dirty="0" smtClean="0"/>
              <a:t>Audit </a:t>
            </a:r>
            <a:r>
              <a:rPr lang="en-GB" b="0" dirty="0"/>
              <a:t>team is not a relationship team</a:t>
            </a:r>
          </a:p>
          <a:p>
            <a:r>
              <a:rPr lang="en-GB" b="0" dirty="0"/>
              <a:t>All </a:t>
            </a:r>
            <a:r>
              <a:rPr lang="en-GB" b="0" dirty="0" smtClean="0"/>
              <a:t>awarding organisations are treated </a:t>
            </a:r>
            <a:r>
              <a:rPr lang="en-GB" b="0" dirty="0"/>
              <a:t>the same</a:t>
            </a:r>
          </a:p>
          <a:p>
            <a:r>
              <a:rPr lang="en-GB" b="0" dirty="0" smtClean="0"/>
              <a:t>Independent and unbiased</a:t>
            </a:r>
          </a:p>
          <a:p>
            <a:r>
              <a:rPr lang="en-GB" b="0" dirty="0" smtClean="0"/>
              <a:t>Auditors </a:t>
            </a:r>
            <a:r>
              <a:rPr lang="en-GB" b="0" dirty="0"/>
              <a:t>are </a:t>
            </a:r>
            <a:r>
              <a:rPr lang="en-GB" b="0" dirty="0" smtClean="0"/>
              <a:t>rotated</a:t>
            </a:r>
            <a:endParaRPr lang="en-GB" b="0" dirty="0"/>
          </a:p>
          <a:p>
            <a:r>
              <a:rPr lang="en-GB" b="0" dirty="0" smtClean="0"/>
              <a:t>Professionally trained auditors</a:t>
            </a:r>
            <a:endParaRPr lang="en-GB" b="0" dirty="0"/>
          </a:p>
          <a:p>
            <a:r>
              <a:rPr lang="en-GB" b="0" dirty="0"/>
              <a:t>Some staff have received professional investigation training </a:t>
            </a:r>
          </a:p>
          <a:p>
            <a:r>
              <a:rPr lang="en-GB" b="0" dirty="0"/>
              <a:t>Audit </a:t>
            </a:r>
            <a:r>
              <a:rPr lang="en-GB" b="0" dirty="0" smtClean="0"/>
              <a:t>is </a:t>
            </a:r>
            <a:r>
              <a:rPr lang="en-GB" b="0" dirty="0"/>
              <a:t>about your compliance with our General Conditions </a:t>
            </a:r>
          </a:p>
          <a:p>
            <a:r>
              <a:rPr lang="en-GB" b="0" dirty="0"/>
              <a:t>You will always have an opportunity to provide clarity on the </a:t>
            </a:r>
            <a:r>
              <a:rPr lang="en-GB" b="0" dirty="0" smtClean="0"/>
              <a:t>evidence</a:t>
            </a:r>
            <a:endParaRPr lang="en-GB" b="0" dirty="0"/>
          </a:p>
          <a:p>
            <a:endParaRPr lang="en-US" dirty="0"/>
          </a:p>
        </p:txBody>
      </p:sp>
    </p:spTree>
    <p:extLst>
      <p:ext uri="{BB962C8B-B14F-4D97-AF65-F5344CB8AC3E}">
        <p14:creationId xmlns:p14="http://schemas.microsoft.com/office/powerpoint/2010/main" val="1706569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our audits work</a:t>
            </a:r>
            <a:endParaRPr lang="en-US" dirty="0"/>
          </a:p>
        </p:txBody>
      </p:sp>
      <p:sp>
        <p:nvSpPr>
          <p:cNvPr id="3" name="Content Placeholder 2"/>
          <p:cNvSpPr>
            <a:spLocks noGrp="1"/>
          </p:cNvSpPr>
          <p:nvPr>
            <p:ph idx="1"/>
          </p:nvPr>
        </p:nvSpPr>
        <p:spPr/>
        <p:txBody>
          <a:bodyPr/>
          <a:lstStyle/>
          <a:p>
            <a:r>
              <a:rPr lang="en-GB" b="0" dirty="0"/>
              <a:t>We </a:t>
            </a:r>
            <a:r>
              <a:rPr lang="en-GB" b="0" dirty="0" smtClean="0"/>
              <a:t>assume </a:t>
            </a:r>
            <a:r>
              <a:rPr lang="en-GB" b="0" dirty="0"/>
              <a:t>that all </a:t>
            </a:r>
            <a:r>
              <a:rPr lang="en-GB" b="0" dirty="0" smtClean="0"/>
              <a:t>awarding organisations comply </a:t>
            </a:r>
            <a:r>
              <a:rPr lang="en-GB" b="0" dirty="0"/>
              <a:t>with our General Conditions</a:t>
            </a:r>
          </a:p>
          <a:p>
            <a:r>
              <a:rPr lang="en-GB" b="0" dirty="0"/>
              <a:t>All opinions we give are based on evidence</a:t>
            </a:r>
          </a:p>
          <a:p>
            <a:r>
              <a:rPr lang="en-GB" b="0" dirty="0"/>
              <a:t>We apply a consistent, fair and transparent </a:t>
            </a:r>
            <a:r>
              <a:rPr lang="en-GB" b="0" dirty="0" smtClean="0"/>
              <a:t>process</a:t>
            </a:r>
          </a:p>
          <a:p>
            <a:r>
              <a:rPr lang="en-GB" b="0" dirty="0" smtClean="0"/>
              <a:t>You are given every </a:t>
            </a:r>
            <a:r>
              <a:rPr lang="en-GB" b="0" dirty="0"/>
              <a:t>opportunity </a:t>
            </a:r>
            <a:r>
              <a:rPr lang="en-GB" b="0" dirty="0" smtClean="0"/>
              <a:t>to assure us</a:t>
            </a:r>
            <a:endParaRPr lang="en-GB" b="0" dirty="0"/>
          </a:p>
          <a:p>
            <a:r>
              <a:rPr lang="en-GB" b="0" dirty="0"/>
              <a:t>We are clear on our role as </a:t>
            </a:r>
            <a:r>
              <a:rPr lang="en-GB" b="0" dirty="0" smtClean="0"/>
              <a:t>the regulator </a:t>
            </a:r>
            <a:r>
              <a:rPr lang="en-GB" b="0" dirty="0"/>
              <a:t>and </a:t>
            </a:r>
            <a:r>
              <a:rPr lang="en-GB" b="0" dirty="0" smtClean="0"/>
              <a:t>your role as a regulated awarding organisation</a:t>
            </a:r>
            <a:endParaRPr lang="en-GB" b="0" dirty="0"/>
          </a:p>
          <a:p>
            <a:pPr marL="685800" lvl="1" indent="-342900">
              <a:buFont typeface="Arial" charset="0"/>
              <a:buChar char="•"/>
            </a:pPr>
            <a:r>
              <a:rPr lang="en-GB" dirty="0"/>
              <a:t>Based on good principles of regulation we consider the assurance you provide to us will be proportionate against what we are </a:t>
            </a:r>
            <a:r>
              <a:rPr lang="en-GB" dirty="0" smtClean="0"/>
              <a:t>auditing</a:t>
            </a:r>
            <a:br>
              <a:rPr lang="en-GB" dirty="0" smtClean="0"/>
            </a:br>
            <a:r>
              <a:rPr lang="en-GB" dirty="0" smtClean="0"/>
              <a:t/>
            </a:r>
            <a:br>
              <a:rPr lang="en-GB" dirty="0" smtClean="0"/>
            </a:br>
            <a:r>
              <a:rPr lang="en-GB" dirty="0" smtClean="0"/>
              <a:t> </a:t>
            </a:r>
            <a:r>
              <a:rPr lang="en-GB" dirty="0"/>
              <a:t>i.e. market </a:t>
            </a:r>
            <a:r>
              <a:rPr lang="en-GB" dirty="0" smtClean="0"/>
              <a:t>share, general or vocational qualifications, level,</a:t>
            </a:r>
            <a:br>
              <a:rPr lang="en-GB" dirty="0" smtClean="0"/>
            </a:br>
            <a:r>
              <a:rPr lang="en-GB" dirty="0" smtClean="0"/>
              <a:t>       public funding, </a:t>
            </a:r>
            <a:r>
              <a:rPr lang="en-GB" dirty="0"/>
              <a:t>size of </a:t>
            </a:r>
            <a:r>
              <a:rPr lang="en-GB" dirty="0" smtClean="0"/>
              <a:t>organisation, etc.</a:t>
            </a:r>
            <a:endParaRPr lang="en-GB" dirty="0"/>
          </a:p>
          <a:p>
            <a:pPr marL="342900" indent="-342900">
              <a:buFont typeface="Arial" charset="0"/>
              <a:buChar char="•"/>
            </a:pPr>
            <a:endParaRPr lang="en-US" b="0" dirty="0"/>
          </a:p>
        </p:txBody>
      </p:sp>
    </p:spTree>
    <p:extLst>
      <p:ext uri="{BB962C8B-B14F-4D97-AF65-F5344CB8AC3E}">
        <p14:creationId xmlns:p14="http://schemas.microsoft.com/office/powerpoint/2010/main" val="571908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commissioning model</a:t>
            </a:r>
            <a:endParaRPr lang="en-US" dirty="0"/>
          </a:p>
        </p:txBody>
      </p:sp>
      <p:sp>
        <p:nvSpPr>
          <p:cNvPr id="3" name="Content Placeholder 2"/>
          <p:cNvSpPr>
            <a:spLocks noGrp="1"/>
          </p:cNvSpPr>
          <p:nvPr>
            <p:ph idx="1"/>
          </p:nvPr>
        </p:nvSpPr>
        <p:spPr/>
        <p:txBody>
          <a:bodyPr/>
          <a:lstStyle/>
          <a:p>
            <a:r>
              <a:rPr lang="en-GB" b="0" dirty="0"/>
              <a:t>The audit team is independent from </a:t>
            </a:r>
            <a:r>
              <a:rPr lang="en-GB" b="0" dirty="0" smtClean="0"/>
              <a:t>other teams in Ofqual</a:t>
            </a:r>
            <a:endParaRPr lang="en-GB" b="0" dirty="0"/>
          </a:p>
          <a:p>
            <a:r>
              <a:rPr lang="en-GB" b="0" dirty="0" smtClean="0"/>
              <a:t>Standards teams decide </a:t>
            </a:r>
            <a:r>
              <a:rPr lang="en-GB" b="0" dirty="0"/>
              <a:t>on the audit they want to commission</a:t>
            </a:r>
          </a:p>
          <a:p>
            <a:r>
              <a:rPr lang="en-GB" b="0" dirty="0"/>
              <a:t>All </a:t>
            </a:r>
            <a:r>
              <a:rPr lang="en-GB" b="0" dirty="0" smtClean="0"/>
              <a:t>commissions </a:t>
            </a:r>
            <a:r>
              <a:rPr lang="en-GB" b="0" dirty="0"/>
              <a:t>are </a:t>
            </a:r>
            <a:r>
              <a:rPr lang="en-GB" b="0" dirty="0" smtClean="0"/>
              <a:t>governed by an operations board led by a member </a:t>
            </a:r>
            <a:r>
              <a:rPr lang="en-GB" b="0" dirty="0"/>
              <a:t>of </a:t>
            </a:r>
            <a:r>
              <a:rPr lang="en-GB" b="0" dirty="0" smtClean="0"/>
              <a:t>our senior management team</a:t>
            </a:r>
            <a:endParaRPr lang="en-GB" b="0" dirty="0"/>
          </a:p>
          <a:p>
            <a:r>
              <a:rPr lang="en-GB" b="0" dirty="0"/>
              <a:t>The team cannot refuse a </a:t>
            </a:r>
            <a:r>
              <a:rPr lang="en-GB" b="0" dirty="0" smtClean="0"/>
              <a:t>commission but </a:t>
            </a:r>
            <a:r>
              <a:rPr lang="en-GB" b="0" dirty="0"/>
              <a:t>do advise on resources, cost and </a:t>
            </a:r>
            <a:r>
              <a:rPr lang="en-GB" b="0" dirty="0" smtClean="0"/>
              <a:t>methodology</a:t>
            </a:r>
          </a:p>
          <a:p>
            <a:r>
              <a:rPr lang="en-GB" b="0" dirty="0" smtClean="0"/>
              <a:t>At </a:t>
            </a:r>
            <a:r>
              <a:rPr lang="en-GB" b="0" dirty="0"/>
              <a:t>the end of the audit, </a:t>
            </a:r>
            <a:r>
              <a:rPr lang="en-GB" b="0" dirty="0" smtClean="0"/>
              <a:t>we </a:t>
            </a:r>
            <a:r>
              <a:rPr lang="en-GB" b="0" dirty="0"/>
              <a:t>submit </a:t>
            </a:r>
            <a:r>
              <a:rPr lang="en-GB" b="0" dirty="0" smtClean="0"/>
              <a:t>our </a:t>
            </a:r>
            <a:r>
              <a:rPr lang="en-GB" b="0" dirty="0"/>
              <a:t>report to the </a:t>
            </a:r>
            <a:r>
              <a:rPr lang="en-GB" b="0" dirty="0" smtClean="0"/>
              <a:t>commissioning team</a:t>
            </a:r>
          </a:p>
          <a:p>
            <a:r>
              <a:rPr lang="en-GB" b="0" dirty="0" smtClean="0"/>
              <a:t>Everything </a:t>
            </a:r>
            <a:r>
              <a:rPr lang="en-GB" b="0" dirty="0"/>
              <a:t>in our audit report </a:t>
            </a:r>
            <a:r>
              <a:rPr lang="en-GB" b="0" dirty="0" smtClean="0"/>
              <a:t>will be </a:t>
            </a:r>
            <a:r>
              <a:rPr lang="en-GB" b="0" dirty="0"/>
              <a:t>evidenced </a:t>
            </a:r>
            <a:r>
              <a:rPr lang="en-GB" b="0" dirty="0" smtClean="0"/>
              <a:t>based</a:t>
            </a:r>
          </a:p>
          <a:p>
            <a:pPr marL="342900" lvl="1" indent="0">
              <a:buNone/>
            </a:pPr>
            <a:endParaRPr lang="en-GB" dirty="0"/>
          </a:p>
          <a:p>
            <a:pPr marL="0" indent="0" algn="ctr">
              <a:buNone/>
            </a:pPr>
            <a:r>
              <a:rPr lang="en-GB" b="1" dirty="0" smtClean="0"/>
              <a:t>Important: check </a:t>
            </a:r>
            <a:r>
              <a:rPr lang="en-GB" b="1" dirty="0"/>
              <a:t>your evidence record </a:t>
            </a:r>
            <a:r>
              <a:rPr lang="en-GB" b="1" dirty="0" smtClean="0"/>
              <a:t>to </a:t>
            </a:r>
            <a:r>
              <a:rPr lang="en-GB" b="1" dirty="0"/>
              <a:t>ensure </a:t>
            </a:r>
            <a:r>
              <a:rPr lang="en-GB" b="1" dirty="0" smtClean="0"/>
              <a:t>it’s </a:t>
            </a:r>
            <a:r>
              <a:rPr lang="en-GB" b="1" dirty="0"/>
              <a:t>an accurate </a:t>
            </a:r>
            <a:r>
              <a:rPr lang="en-GB" b="1" dirty="0" smtClean="0"/>
              <a:t/>
            </a:r>
            <a:br>
              <a:rPr lang="en-GB" b="1" dirty="0" smtClean="0"/>
            </a:br>
            <a:r>
              <a:rPr lang="en-GB" b="1" dirty="0" smtClean="0"/>
              <a:t>account of </a:t>
            </a:r>
            <a:r>
              <a:rPr lang="en-GB" b="1" dirty="0"/>
              <a:t>what you’ve provided for the </a:t>
            </a:r>
            <a:r>
              <a:rPr lang="en-GB" b="1" dirty="0" smtClean="0"/>
              <a:t>audit</a:t>
            </a:r>
            <a:endParaRPr lang="en-GB" b="1" dirty="0"/>
          </a:p>
          <a:p>
            <a:endParaRPr lang="en-US" dirty="0"/>
          </a:p>
        </p:txBody>
      </p:sp>
    </p:spTree>
    <p:extLst>
      <p:ext uri="{BB962C8B-B14F-4D97-AF65-F5344CB8AC3E}">
        <p14:creationId xmlns:p14="http://schemas.microsoft.com/office/powerpoint/2010/main" val="1100568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have the authority to investigate</a:t>
            </a:r>
            <a:endParaRPr lang="en-US" dirty="0"/>
          </a:p>
        </p:txBody>
      </p:sp>
      <p:sp>
        <p:nvSpPr>
          <p:cNvPr id="3" name="Content Placeholder 2"/>
          <p:cNvSpPr>
            <a:spLocks noGrp="1"/>
          </p:cNvSpPr>
          <p:nvPr>
            <p:ph idx="1"/>
          </p:nvPr>
        </p:nvSpPr>
        <p:spPr/>
        <p:txBody>
          <a:bodyPr/>
          <a:lstStyle/>
          <a:p>
            <a:pPr marL="0" indent="0">
              <a:buNone/>
            </a:pPr>
            <a:r>
              <a:rPr lang="en-GB" altLang="en-US" b="0" dirty="0"/>
              <a:t>Sections 149 and 154 of the </a:t>
            </a:r>
            <a:r>
              <a:rPr lang="en-GB" altLang="en-US" b="0" i="1" dirty="0"/>
              <a:t>Apprenticeships, Skills, Children and Learning Act 2009</a:t>
            </a:r>
            <a:r>
              <a:rPr lang="en-GB" altLang="en-US" b="0" dirty="0"/>
              <a:t> </a:t>
            </a:r>
            <a:r>
              <a:rPr lang="en-GB" altLang="en-US" b="0" dirty="0" smtClean="0"/>
              <a:t>give </a:t>
            </a:r>
            <a:r>
              <a:rPr lang="en-GB" altLang="en-US" b="0" dirty="0"/>
              <a:t>investigatory powers to Ofqual.</a:t>
            </a:r>
          </a:p>
          <a:p>
            <a:pPr marL="0" lvl="1" indent="0">
              <a:spcBef>
                <a:spcPts val="1000"/>
              </a:spcBef>
              <a:buNone/>
            </a:pPr>
            <a:r>
              <a:rPr lang="en-GB" altLang="en-US" dirty="0"/>
              <a:t>Investigations are conducted when we have evidence which leads us to a reasonable suspicion of non-compliance. </a:t>
            </a:r>
          </a:p>
          <a:p>
            <a:pPr marL="0" lvl="1" indent="0">
              <a:spcBef>
                <a:spcPts val="1000"/>
              </a:spcBef>
              <a:buNone/>
            </a:pPr>
            <a:r>
              <a:rPr lang="en-GB" altLang="en-US" dirty="0"/>
              <a:t>Investigations can start </a:t>
            </a:r>
            <a:r>
              <a:rPr lang="en-GB" altLang="en-US" dirty="0" smtClean="0"/>
              <a:t>from:</a:t>
            </a:r>
            <a:endParaRPr lang="en-GB" altLang="en-US" dirty="0"/>
          </a:p>
          <a:p>
            <a:pPr marL="342900" lvl="1">
              <a:spcBef>
                <a:spcPts val="1000"/>
              </a:spcBef>
            </a:pPr>
            <a:r>
              <a:rPr lang="en-GB" altLang="en-US" dirty="0" smtClean="0"/>
              <a:t>intelligence </a:t>
            </a:r>
            <a:endParaRPr lang="en-GB" altLang="en-US" dirty="0"/>
          </a:p>
          <a:p>
            <a:pPr marL="342900" lvl="1">
              <a:spcBef>
                <a:spcPts val="1000"/>
              </a:spcBef>
            </a:pPr>
            <a:r>
              <a:rPr lang="en-GB" altLang="en-US" dirty="0" smtClean="0"/>
              <a:t>an event </a:t>
            </a:r>
            <a:r>
              <a:rPr lang="en-GB" altLang="en-US" dirty="0"/>
              <a:t>notification</a:t>
            </a:r>
          </a:p>
          <a:p>
            <a:pPr marL="342900" lvl="1">
              <a:spcBef>
                <a:spcPts val="1000"/>
              </a:spcBef>
            </a:pPr>
            <a:r>
              <a:rPr lang="en-GB" altLang="en-US" dirty="0" smtClean="0"/>
              <a:t>a </a:t>
            </a:r>
            <a:r>
              <a:rPr lang="en-GB" altLang="en-US" dirty="0"/>
              <a:t>consequence of an </a:t>
            </a:r>
            <a:r>
              <a:rPr lang="en-GB" altLang="en-US" dirty="0" smtClean="0"/>
              <a:t>audit</a:t>
            </a:r>
            <a:endParaRPr lang="en-GB" altLang="en-US" dirty="0"/>
          </a:p>
          <a:p>
            <a:pPr marL="342900" lvl="1">
              <a:spcBef>
                <a:spcPts val="1000"/>
              </a:spcBef>
            </a:pPr>
            <a:r>
              <a:rPr lang="en-GB" altLang="en-US" dirty="0" smtClean="0"/>
              <a:t>whistleblowing</a:t>
            </a:r>
            <a:endParaRPr lang="en-GB" altLang="en-US" dirty="0"/>
          </a:p>
          <a:p>
            <a:pPr marL="0" indent="0">
              <a:buNone/>
            </a:pPr>
            <a:r>
              <a:rPr lang="en-GB" b="0" dirty="0"/>
              <a:t>At the end of the investigation we will share </a:t>
            </a:r>
            <a:r>
              <a:rPr lang="en-GB" b="0" dirty="0" smtClean="0"/>
              <a:t>the </a:t>
            </a:r>
            <a:r>
              <a:rPr lang="en-GB" b="0" dirty="0"/>
              <a:t>investigation </a:t>
            </a:r>
            <a:r>
              <a:rPr lang="en-GB" b="0" dirty="0" smtClean="0"/>
              <a:t>report </a:t>
            </a:r>
            <a:r>
              <a:rPr lang="en-GB" b="0" dirty="0"/>
              <a:t>with </a:t>
            </a:r>
            <a:r>
              <a:rPr lang="en-GB" b="0" dirty="0" smtClean="0"/>
              <a:t>you.  </a:t>
            </a:r>
            <a:endParaRPr lang="en-GB" b="0" dirty="0"/>
          </a:p>
          <a:p>
            <a:pPr marL="0" indent="0">
              <a:buNone/>
            </a:pPr>
            <a:r>
              <a:rPr lang="en-GB" b="0" dirty="0"/>
              <a:t>The investigation report will be returned to the </a:t>
            </a:r>
            <a:r>
              <a:rPr lang="en-GB" b="0" dirty="0" smtClean="0"/>
              <a:t>commissioner</a:t>
            </a:r>
            <a:r>
              <a:rPr lang="en-GB" b="0" dirty="0"/>
              <a:t>.</a:t>
            </a:r>
          </a:p>
          <a:p>
            <a:endParaRPr lang="en-US" b="0" dirty="0"/>
          </a:p>
        </p:txBody>
      </p:sp>
    </p:spTree>
    <p:extLst>
      <p:ext uri="{BB962C8B-B14F-4D97-AF65-F5344CB8AC3E}">
        <p14:creationId xmlns:p14="http://schemas.microsoft.com/office/powerpoint/2010/main" val="570096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commissioning model</a:t>
            </a:r>
            <a:endParaRPr lang="en-US" dirty="0"/>
          </a:p>
        </p:txBody>
      </p:sp>
      <p:sp>
        <p:nvSpPr>
          <p:cNvPr id="3" name="Content Placeholder 2"/>
          <p:cNvSpPr>
            <a:spLocks noGrp="1"/>
          </p:cNvSpPr>
          <p:nvPr>
            <p:ph idx="1"/>
          </p:nvPr>
        </p:nvSpPr>
        <p:spPr>
          <a:xfrm>
            <a:off x="622306" y="1124744"/>
            <a:ext cx="5185668" cy="4498975"/>
          </a:xfrm>
        </p:spPr>
        <p:txBody>
          <a:bodyPr/>
          <a:lstStyle/>
          <a:p>
            <a:pPr marL="0" indent="0">
              <a:buNone/>
            </a:pPr>
            <a:r>
              <a:rPr lang="en-US" sz="1800" b="1" dirty="0" smtClean="0"/>
              <a:t>What an audit does</a:t>
            </a:r>
          </a:p>
          <a:p>
            <a:r>
              <a:rPr lang="en-GB" sz="1800" b="0" dirty="0" smtClean="0"/>
              <a:t>Gives you </a:t>
            </a:r>
            <a:r>
              <a:rPr lang="en-GB" sz="1800" b="0" dirty="0"/>
              <a:t>an opportunity to provide us with an </a:t>
            </a:r>
            <a:r>
              <a:rPr lang="en-GB" sz="1800" b="0" dirty="0" smtClean="0"/>
              <a:t>assurance</a:t>
            </a:r>
            <a:endParaRPr lang="en-GB" sz="1800" b="0" dirty="0"/>
          </a:p>
          <a:p>
            <a:r>
              <a:rPr lang="en-GB" sz="1800" b="0" dirty="0"/>
              <a:t>Gives you the opportunity to </a:t>
            </a:r>
            <a:r>
              <a:rPr lang="en-GB" sz="1800" b="0" dirty="0" smtClean="0"/>
              <a:t>show how </a:t>
            </a:r>
            <a:r>
              <a:rPr lang="en-GB" sz="1800" b="0" dirty="0"/>
              <a:t>systems and processes mean you are </a:t>
            </a:r>
            <a:r>
              <a:rPr lang="en-GB" sz="1800" b="0" dirty="0" smtClean="0"/>
              <a:t>compliant</a:t>
            </a:r>
            <a:endParaRPr lang="en-GB" sz="1800" b="0" dirty="0"/>
          </a:p>
          <a:p>
            <a:r>
              <a:rPr lang="en-GB" sz="1800" b="0" dirty="0"/>
              <a:t>We will ask for documentary evidence </a:t>
            </a:r>
            <a:r>
              <a:rPr lang="en-GB" sz="1800" b="0" dirty="0" smtClean="0"/>
              <a:t>how these work </a:t>
            </a:r>
            <a:r>
              <a:rPr lang="en-GB" sz="1800" b="0" dirty="0"/>
              <a:t>in </a:t>
            </a:r>
            <a:r>
              <a:rPr lang="en-GB" sz="1800" b="0" dirty="0" smtClean="0"/>
              <a:t>practice</a:t>
            </a:r>
            <a:endParaRPr lang="en-GB" sz="1800" b="0" dirty="0"/>
          </a:p>
          <a:p>
            <a:r>
              <a:rPr lang="en-GB" sz="1800" b="0" dirty="0"/>
              <a:t>At </a:t>
            </a:r>
            <a:r>
              <a:rPr lang="en-GB" sz="1800" b="0" dirty="0" smtClean="0"/>
              <a:t>the end we will </a:t>
            </a:r>
            <a:r>
              <a:rPr lang="en-GB" sz="1800" b="0" dirty="0"/>
              <a:t>share with you our </a:t>
            </a:r>
            <a:r>
              <a:rPr lang="en-GB" sz="1800" b="0" dirty="0" smtClean="0"/>
              <a:t>evidence</a:t>
            </a:r>
            <a:endParaRPr lang="en-GB" sz="1800" b="0" dirty="0"/>
          </a:p>
          <a:p>
            <a:r>
              <a:rPr lang="en-GB" sz="1800" b="0" dirty="0"/>
              <a:t>Ensures the </a:t>
            </a:r>
            <a:r>
              <a:rPr lang="en-GB" sz="1800" b="0" dirty="0" smtClean="0"/>
              <a:t>audit </a:t>
            </a:r>
            <a:r>
              <a:rPr lang="en-GB" sz="1800" b="0" dirty="0"/>
              <a:t>is against the </a:t>
            </a:r>
            <a:r>
              <a:rPr lang="en-GB" sz="1800" b="0" dirty="0" smtClean="0"/>
              <a:t>General Conditions</a:t>
            </a:r>
            <a:endParaRPr lang="en-GB" sz="1800" b="0" dirty="0"/>
          </a:p>
          <a:p>
            <a:r>
              <a:rPr lang="en-GB" sz="1800" b="0" dirty="0" smtClean="0"/>
              <a:t>The outcome of </a:t>
            </a:r>
            <a:r>
              <a:rPr lang="en-GB" sz="1800" b="0" dirty="0"/>
              <a:t>the audit will be assurance of compliance or evidence of </a:t>
            </a:r>
            <a:r>
              <a:rPr lang="en-GB" sz="1800" b="0" dirty="0" smtClean="0"/>
              <a:t>non-compliance</a:t>
            </a:r>
            <a:endParaRPr lang="en-GB" sz="1800" b="0" dirty="0"/>
          </a:p>
          <a:p>
            <a:r>
              <a:rPr lang="en-GB" sz="1800" b="0" dirty="0"/>
              <a:t>Produces a finding record to the </a:t>
            </a:r>
            <a:r>
              <a:rPr lang="en-GB" sz="1800" b="0" dirty="0" smtClean="0"/>
              <a:t>commissioner</a:t>
            </a:r>
            <a:endParaRPr lang="en-US" sz="1800" b="0" dirty="0"/>
          </a:p>
          <a:p>
            <a:pPr marL="342900" indent="-342900">
              <a:buFont typeface="Arial" charset="0"/>
              <a:buChar char="•"/>
            </a:pPr>
            <a:endParaRPr lang="en-US" sz="1800" b="0" dirty="0"/>
          </a:p>
        </p:txBody>
      </p:sp>
      <p:sp>
        <p:nvSpPr>
          <p:cNvPr id="7" name="Content Placeholder 2"/>
          <p:cNvSpPr txBox="1">
            <a:spLocks/>
          </p:cNvSpPr>
          <p:nvPr/>
        </p:nvSpPr>
        <p:spPr bwMode="auto">
          <a:xfrm>
            <a:off x="6384032" y="1098397"/>
            <a:ext cx="5185668"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6000" rIns="0" bIns="36000" numCol="1" anchor="t" anchorCtr="0" compatLnSpc="1">
            <a:prstTxWarp prst="textNoShape">
              <a:avLst/>
            </a:prstTxWarp>
          </a:bodyPr>
          <a:lstStyle>
            <a:lvl1pPr marL="257175" indent="-257175" algn="l" rtl="0" eaLnBrk="0" fontAlgn="base" hangingPunct="0">
              <a:spcBef>
                <a:spcPct val="30000"/>
              </a:spcBef>
              <a:spcAft>
                <a:spcPct val="5000"/>
              </a:spcAft>
              <a:buClr>
                <a:srgbClr val="86BE3D"/>
              </a:buClr>
              <a:buFont typeface="Wingdings" panose="05000000000000000000" pitchFamily="2" charset="2"/>
              <a:defRPr sz="2000" b="1">
                <a:solidFill>
                  <a:srgbClr val="4D4D4D"/>
                </a:solidFill>
                <a:latin typeface="+mn-lt"/>
                <a:ea typeface="+mn-ea"/>
                <a:cs typeface="+mn-cs"/>
              </a:defRPr>
            </a:lvl1pPr>
            <a:lvl2pPr marL="557213" indent="-214313" algn="l" rtl="0" eaLnBrk="0" fontAlgn="base" hangingPunct="0">
              <a:spcBef>
                <a:spcPct val="5000"/>
              </a:spcBef>
              <a:spcAft>
                <a:spcPct val="5000"/>
              </a:spcAft>
              <a:buClr>
                <a:srgbClr val="86BE3D"/>
              </a:buClr>
              <a:buFont typeface="Wingdings" panose="05000000000000000000" pitchFamily="2" charset="2"/>
              <a:defRPr sz="2000">
                <a:solidFill>
                  <a:srgbClr val="4D4D4D"/>
                </a:solidFill>
                <a:latin typeface="+mn-lt"/>
              </a:defRPr>
            </a:lvl2pPr>
            <a:lvl3pPr marL="285750" indent="-285750" algn="l" rtl="0" eaLnBrk="0" fontAlgn="base" hangingPunct="0">
              <a:spcBef>
                <a:spcPct val="30000"/>
              </a:spcBef>
              <a:spcAft>
                <a:spcPct val="5000"/>
              </a:spcAft>
              <a:buClr>
                <a:srgbClr val="83B81A"/>
              </a:buClr>
              <a:buFont typeface="Wingdings 2" panose="05020102010507070707" pitchFamily="18" charset="2"/>
              <a:buChar char=""/>
              <a:defRPr sz="2000" b="1">
                <a:solidFill>
                  <a:srgbClr val="4D4D4D"/>
                </a:solidFill>
                <a:latin typeface="+mn-lt"/>
              </a:defRPr>
            </a:lvl3pPr>
            <a:lvl4pPr marL="571500" indent="-285750" algn="l" rtl="0" eaLnBrk="0" fontAlgn="base" hangingPunct="0">
              <a:spcBef>
                <a:spcPct val="5000"/>
              </a:spcBef>
              <a:spcAft>
                <a:spcPct val="5000"/>
              </a:spcAft>
              <a:buChar char="–"/>
              <a:defRPr sz="2000">
                <a:solidFill>
                  <a:srgbClr val="4D4D4D"/>
                </a:solidFill>
                <a:latin typeface="+mn-lt"/>
              </a:defRPr>
            </a:lvl4pPr>
            <a:lvl5pPr marL="571500" indent="800100" algn="l" rtl="0" eaLnBrk="0" fontAlgn="base" hangingPunct="0">
              <a:spcBef>
                <a:spcPct val="5000"/>
              </a:spcBef>
              <a:spcAft>
                <a:spcPct val="5000"/>
              </a:spcAft>
              <a:buChar char="»"/>
              <a:defRPr sz="2000">
                <a:solidFill>
                  <a:srgbClr val="4D4D4D"/>
                </a:solidFill>
                <a:latin typeface="+mn-lt"/>
              </a:defRPr>
            </a:lvl5pPr>
            <a:lvl6pPr marL="914400" algn="l" rtl="0" fontAlgn="base">
              <a:spcBef>
                <a:spcPct val="5000"/>
              </a:spcBef>
              <a:spcAft>
                <a:spcPct val="5000"/>
              </a:spcAft>
              <a:buChar char="»"/>
              <a:defRPr sz="1500">
                <a:solidFill>
                  <a:srgbClr val="4D4D4D"/>
                </a:solidFill>
                <a:latin typeface="+mn-lt"/>
              </a:defRPr>
            </a:lvl6pPr>
            <a:lvl7pPr marL="1257300" algn="l" rtl="0" fontAlgn="base">
              <a:spcBef>
                <a:spcPct val="5000"/>
              </a:spcBef>
              <a:spcAft>
                <a:spcPct val="5000"/>
              </a:spcAft>
              <a:buChar char="»"/>
              <a:defRPr sz="1500">
                <a:solidFill>
                  <a:srgbClr val="4D4D4D"/>
                </a:solidFill>
                <a:latin typeface="+mn-lt"/>
              </a:defRPr>
            </a:lvl7pPr>
            <a:lvl8pPr marL="1600200" algn="l" rtl="0" fontAlgn="base">
              <a:spcBef>
                <a:spcPct val="5000"/>
              </a:spcBef>
              <a:spcAft>
                <a:spcPct val="5000"/>
              </a:spcAft>
              <a:buChar char="»"/>
              <a:defRPr sz="1500">
                <a:solidFill>
                  <a:srgbClr val="4D4D4D"/>
                </a:solidFill>
                <a:latin typeface="+mn-lt"/>
              </a:defRPr>
            </a:lvl8pPr>
            <a:lvl9pPr marL="1943100" algn="l" rtl="0" fontAlgn="base">
              <a:spcBef>
                <a:spcPct val="5000"/>
              </a:spcBef>
              <a:spcAft>
                <a:spcPct val="5000"/>
              </a:spcAft>
              <a:buChar char="»"/>
              <a:defRPr sz="1500">
                <a:solidFill>
                  <a:srgbClr val="4D4D4D"/>
                </a:solidFill>
                <a:latin typeface="+mn-lt"/>
              </a:defRPr>
            </a:lvl9pPr>
          </a:lstStyle>
          <a:p>
            <a:pPr marL="0" indent="0"/>
            <a:r>
              <a:rPr lang="en-US" sz="1800" kern="0" dirty="0" smtClean="0"/>
              <a:t>What an audit doesn’t do</a:t>
            </a:r>
          </a:p>
          <a:p>
            <a:pPr marL="285750" indent="-285750">
              <a:buFont typeface="Wingdings" charset="2"/>
              <a:buChar char="§"/>
            </a:pPr>
            <a:r>
              <a:rPr lang="en-GB" sz="1800" b="0" dirty="0"/>
              <a:t>Produce the final </a:t>
            </a:r>
            <a:r>
              <a:rPr lang="en-GB" sz="1800" b="0" dirty="0" smtClean="0"/>
              <a:t>report - the </a:t>
            </a:r>
            <a:r>
              <a:rPr lang="en-GB" sz="1800" b="0" dirty="0"/>
              <a:t>report you receive will be from the c</a:t>
            </a:r>
            <a:r>
              <a:rPr lang="en-GB" sz="1800" b="0" dirty="0" smtClean="0"/>
              <a:t>ommissioner</a:t>
            </a:r>
            <a:endParaRPr lang="en-GB" sz="1800" b="0" dirty="0"/>
          </a:p>
          <a:p>
            <a:pPr marL="285750" indent="-285750">
              <a:buFont typeface="Wingdings" charset="2"/>
              <a:buChar char="§"/>
            </a:pPr>
            <a:r>
              <a:rPr lang="en-GB" sz="1800" b="0" dirty="0"/>
              <a:t>Report on anything that is not evidence based</a:t>
            </a:r>
          </a:p>
          <a:p>
            <a:pPr marL="285750" indent="-285750">
              <a:buFont typeface="Wingdings" charset="2"/>
              <a:buChar char="§"/>
            </a:pPr>
            <a:r>
              <a:rPr lang="en-GB" sz="1800" b="0" dirty="0" smtClean="0"/>
              <a:t>Report </a:t>
            </a:r>
            <a:r>
              <a:rPr lang="en-GB" sz="1800" b="0" dirty="0"/>
              <a:t>on anything that we’ve not seen </a:t>
            </a:r>
            <a:r>
              <a:rPr lang="en-GB" sz="1800" b="0" dirty="0" smtClean="0"/>
              <a:t>or </a:t>
            </a:r>
            <a:r>
              <a:rPr lang="en-GB" sz="1800" b="0" dirty="0"/>
              <a:t>is not part of the audit</a:t>
            </a:r>
          </a:p>
          <a:p>
            <a:pPr marL="285750" indent="-285750">
              <a:buFont typeface="Wingdings" charset="2"/>
              <a:buChar char="§"/>
            </a:pPr>
            <a:r>
              <a:rPr lang="en-GB" sz="1800" b="0" dirty="0" smtClean="0"/>
              <a:t>Stifle </a:t>
            </a:r>
            <a:r>
              <a:rPr lang="en-GB" sz="1800" b="0" dirty="0"/>
              <a:t>innovation </a:t>
            </a:r>
            <a:r>
              <a:rPr lang="en-GB" sz="1800" b="0" dirty="0" smtClean="0"/>
              <a:t>- we’re </a:t>
            </a:r>
            <a:r>
              <a:rPr lang="en-GB" sz="1800" b="0" dirty="0"/>
              <a:t>not an </a:t>
            </a:r>
            <a:r>
              <a:rPr lang="en-GB" sz="1800" b="0" dirty="0" smtClean="0"/>
              <a:t>awarding organisation, </a:t>
            </a:r>
            <a:r>
              <a:rPr lang="en-GB" sz="1800" b="0" dirty="0"/>
              <a:t>you know your </a:t>
            </a:r>
            <a:r>
              <a:rPr lang="en-GB" sz="1800" b="0" dirty="0" smtClean="0"/>
              <a:t>business</a:t>
            </a:r>
            <a:endParaRPr lang="en-GB" sz="1800" b="0" dirty="0"/>
          </a:p>
          <a:p>
            <a:pPr marL="285750" indent="-285750">
              <a:buFont typeface="Wingdings" charset="2"/>
              <a:buChar char="§"/>
            </a:pPr>
            <a:r>
              <a:rPr lang="en-GB" sz="1800" b="0" dirty="0"/>
              <a:t>Test you on anything that’s not </a:t>
            </a:r>
            <a:r>
              <a:rPr lang="en-GB" sz="1800" b="0" dirty="0" smtClean="0"/>
              <a:t>in </a:t>
            </a:r>
            <a:r>
              <a:rPr lang="en-GB" sz="1800" b="0" dirty="0"/>
              <a:t>the General </a:t>
            </a:r>
            <a:r>
              <a:rPr lang="en-GB" sz="1800" b="0" dirty="0" smtClean="0"/>
              <a:t>Conditions</a:t>
            </a:r>
            <a:endParaRPr lang="en-GB" sz="1800" b="0" dirty="0"/>
          </a:p>
          <a:p>
            <a:pPr marL="285750" indent="-285750">
              <a:buFont typeface="Wingdings" charset="2"/>
              <a:buChar char="§"/>
            </a:pPr>
            <a:r>
              <a:rPr lang="en-GB" sz="1800" b="0" dirty="0" smtClean="0"/>
              <a:t>It </a:t>
            </a:r>
            <a:r>
              <a:rPr lang="en-GB" sz="1800" b="0" dirty="0"/>
              <a:t>is not an investigation</a:t>
            </a:r>
          </a:p>
          <a:p>
            <a:pPr marL="285750" indent="-285750">
              <a:buFont typeface="Arial" charset="0"/>
              <a:buChar char="•"/>
            </a:pPr>
            <a:endParaRPr lang="en-US" sz="1800" b="0" kern="0" dirty="0"/>
          </a:p>
        </p:txBody>
      </p:sp>
    </p:spTree>
    <p:extLst>
      <p:ext uri="{BB962C8B-B14F-4D97-AF65-F5344CB8AC3E}">
        <p14:creationId xmlns:p14="http://schemas.microsoft.com/office/powerpoint/2010/main" val="585186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investigation will work</a:t>
            </a:r>
            <a:endParaRPr lang="en-US" dirty="0"/>
          </a:p>
        </p:txBody>
      </p:sp>
      <p:sp>
        <p:nvSpPr>
          <p:cNvPr id="3" name="Content Placeholder 2"/>
          <p:cNvSpPr>
            <a:spLocks noGrp="1"/>
          </p:cNvSpPr>
          <p:nvPr>
            <p:ph idx="1"/>
          </p:nvPr>
        </p:nvSpPr>
        <p:spPr/>
        <p:txBody>
          <a:bodyPr/>
          <a:lstStyle/>
          <a:p>
            <a:pPr marL="0" lvl="1" indent="0">
              <a:spcBef>
                <a:spcPts val="1000"/>
              </a:spcBef>
              <a:buNone/>
            </a:pPr>
            <a:r>
              <a:rPr lang="en-GB" dirty="0"/>
              <a:t>When an investigation is commissioned we will write to you informing you </a:t>
            </a:r>
            <a:r>
              <a:rPr lang="en-GB" altLang="en-US" dirty="0"/>
              <a:t>what we are investigating and why</a:t>
            </a:r>
            <a:r>
              <a:rPr lang="en-GB" altLang="en-US" dirty="0" smtClean="0"/>
              <a:t>.</a:t>
            </a:r>
          </a:p>
          <a:p>
            <a:pPr marL="0" lvl="1" indent="0">
              <a:spcBef>
                <a:spcPts val="1000"/>
              </a:spcBef>
              <a:buNone/>
            </a:pPr>
            <a:endParaRPr lang="en-GB" altLang="en-US" dirty="0"/>
          </a:p>
          <a:p>
            <a:pPr marL="0" indent="0">
              <a:buNone/>
            </a:pPr>
            <a:r>
              <a:rPr lang="en-GB" altLang="en-US" b="0" dirty="0" smtClean="0"/>
              <a:t>Our internal </a:t>
            </a:r>
            <a:r>
              <a:rPr lang="en-GB" altLang="en-US" b="0" dirty="0"/>
              <a:t>control and governance </a:t>
            </a:r>
            <a:r>
              <a:rPr lang="en-GB" altLang="en-US" b="0" dirty="0" smtClean="0"/>
              <a:t>ensures </a:t>
            </a:r>
            <a:r>
              <a:rPr lang="en-GB" altLang="en-US" b="0" dirty="0"/>
              <a:t>investigations are conducted with efficacy and probity</a:t>
            </a:r>
            <a:r>
              <a:rPr lang="en-GB" altLang="en-US" b="0" dirty="0" smtClean="0"/>
              <a:t>:</a:t>
            </a:r>
          </a:p>
          <a:p>
            <a:pPr marL="0" indent="0">
              <a:buNone/>
            </a:pPr>
            <a:endParaRPr lang="en-GB" altLang="en-US" b="0" dirty="0"/>
          </a:p>
          <a:p>
            <a:r>
              <a:rPr lang="en-GB" altLang="en-US" b="0" dirty="0"/>
              <a:t>Defined roles and responsibilities</a:t>
            </a:r>
          </a:p>
          <a:p>
            <a:r>
              <a:rPr lang="en-GB" altLang="en-US" b="0" dirty="0"/>
              <a:t>Confidentiality and </a:t>
            </a:r>
            <a:r>
              <a:rPr lang="en-GB" altLang="en-US" b="0" dirty="0" smtClean="0"/>
              <a:t>security. Restricted </a:t>
            </a:r>
            <a:r>
              <a:rPr lang="en-GB" altLang="en-US" b="0" dirty="0"/>
              <a:t>to only those involved with the </a:t>
            </a:r>
            <a:r>
              <a:rPr lang="en-GB" altLang="en-US" b="0" dirty="0" smtClean="0"/>
              <a:t>investigation: the</a:t>
            </a:r>
            <a:r>
              <a:rPr lang="en-GB" b="0" dirty="0" smtClean="0"/>
              <a:t> </a:t>
            </a:r>
            <a:r>
              <a:rPr lang="en-GB" b="0" dirty="0"/>
              <a:t>investigation team, the </a:t>
            </a:r>
            <a:r>
              <a:rPr lang="en-GB" b="0" dirty="0" smtClean="0"/>
              <a:t>commissioner </a:t>
            </a:r>
            <a:r>
              <a:rPr lang="en-GB" b="0" dirty="0"/>
              <a:t>and one member of </a:t>
            </a:r>
            <a:r>
              <a:rPr lang="en-GB" b="0" dirty="0" smtClean="0"/>
              <a:t>our senior management team</a:t>
            </a:r>
            <a:endParaRPr lang="en-GB" b="0" dirty="0"/>
          </a:p>
          <a:p>
            <a:r>
              <a:rPr lang="en-GB" altLang="en-US" b="0" dirty="0"/>
              <a:t>Independence and impartiality in decision-making</a:t>
            </a:r>
          </a:p>
          <a:p>
            <a:endParaRPr lang="en-US" dirty="0"/>
          </a:p>
        </p:txBody>
      </p:sp>
    </p:spTree>
    <p:extLst>
      <p:ext uri="{BB962C8B-B14F-4D97-AF65-F5344CB8AC3E}">
        <p14:creationId xmlns:p14="http://schemas.microsoft.com/office/powerpoint/2010/main" val="1897383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qual vocational qualifications">
  <a:themeElements>
    <a:clrScheme name="">
      <a:dk1>
        <a:srgbClr val="000000"/>
      </a:dk1>
      <a:lt1>
        <a:srgbClr val="FFFFFF"/>
      </a:lt1>
      <a:dk2>
        <a:srgbClr val="68BD49"/>
      </a:dk2>
      <a:lt2>
        <a:srgbClr val="65696E"/>
      </a:lt2>
      <a:accent1>
        <a:srgbClr val="65696E"/>
      </a:accent1>
      <a:accent2>
        <a:srgbClr val="68BD49"/>
      </a:accent2>
      <a:accent3>
        <a:srgbClr val="FFFFFF"/>
      </a:accent3>
      <a:accent4>
        <a:srgbClr val="000000"/>
      </a:accent4>
      <a:accent5>
        <a:srgbClr val="B8B9BA"/>
      </a:accent5>
      <a:accent6>
        <a:srgbClr val="5EAB41"/>
      </a:accent6>
      <a:hlink>
        <a:srgbClr val="68BD49"/>
      </a:hlink>
      <a:folHlink>
        <a:srgbClr val="68BD49"/>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 xmlns="45150501-b37d-4b37-b0a0-512a8dbac82e" xsi:nil="true"/>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D7A373A4C50E468CA9E4026D35F6E2" ma:contentTypeVersion="5" ma:contentTypeDescription="Create a new document." ma:contentTypeScope="" ma:versionID="6f65294b266c6366b0609f061382a0b4">
  <xsd:schema xmlns:xsd="http://www.w3.org/2001/XMLSchema" xmlns:p="http://schemas.microsoft.com/office/2006/metadata/properties" xmlns:ns2="45150501-b37d-4b37-b0a0-512a8dbac82e" targetNamespace="http://schemas.microsoft.com/office/2006/metadata/properties" ma:root="true" ma:fieldsID="a6f16d7ac95bab966617cb1271d45bb4" ns2:_="">
    <xsd:import namespace="45150501-b37d-4b37-b0a0-512a8dbac82e"/>
    <xsd:element name="properties">
      <xsd:complexType>
        <xsd:sequence>
          <xsd:element name="documentManagement">
            <xsd:complexType>
              <xsd:all>
                <xsd:element ref="ns2:Description" minOccurs="0"/>
              </xsd:all>
            </xsd:complexType>
          </xsd:element>
        </xsd:sequence>
      </xsd:complexType>
    </xsd:element>
  </xsd:schema>
  <xsd:schema xmlns:xsd="http://www.w3.org/2001/XMLSchema" xmlns:dms="http://schemas.microsoft.com/office/2006/documentManagement/types" targetNamespace="45150501-b37d-4b37-b0a0-512a8dbac82e" elementFormDefault="qualified">
    <xsd:import namespace="http://schemas.microsoft.com/office/2006/documentManagement/types"/>
    <xsd:element name="Description" ma:index="8" nillable="true" ma:displayName="Description" ma:internalName="Description">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FD12CC-BE13-4DB2-97FB-1B4804DD32B4}">
  <ds:schemaRefs>
    <ds:schemaRef ds:uri="http://schemas.openxmlformats.org/package/2006/metadata/core-properties"/>
    <ds:schemaRef ds:uri="http://purl.org/dc/terms/"/>
    <ds:schemaRef ds:uri="http://schemas.microsoft.com/office/2006/documentManagement/types"/>
    <ds:schemaRef ds:uri="45150501-b37d-4b37-b0a0-512a8dbac82e"/>
    <ds:schemaRef ds:uri="http://purl.org/dc/elements/1.1/"/>
    <ds:schemaRef ds:uri="http://schemas.microsoft.com/office/2006/metadata/properties"/>
    <ds:schemaRef ds:uri="http://www.w3.org/XML/1998/namespace"/>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DA74C86D-7D20-4AB6-A173-B615F8B3A959}">
  <ds:schemaRefs>
    <ds:schemaRef ds:uri="http://schemas.microsoft.com/office/2006/metadata/longProperties"/>
  </ds:schemaRefs>
</ds:datastoreItem>
</file>

<file path=customXml/itemProps3.xml><?xml version="1.0" encoding="utf-8"?>
<ds:datastoreItem xmlns:ds="http://schemas.openxmlformats.org/officeDocument/2006/customXml" ds:itemID="{35C1C410-1A9F-4F38-A395-A6A488C8E5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150501-b37d-4b37-b0a0-512a8dbac82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A9C8EB4E-29D2-4DCD-9944-BB0A625CC4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Ofqual powerpoint template</Template>
  <TotalTime>7942</TotalTime>
  <Words>983</Words>
  <Application>Microsoft Macintosh PowerPoint</Application>
  <PresentationFormat>Widescreen</PresentationFormat>
  <Paragraphs>118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Wingdings</vt:lpstr>
      <vt:lpstr>Wingdings 2</vt:lpstr>
      <vt:lpstr>Arial</vt:lpstr>
      <vt:lpstr>1_Ofqual vocational qualifications</vt:lpstr>
      <vt:lpstr>Audit and Compliance</vt:lpstr>
      <vt:lpstr>Today I will</vt:lpstr>
      <vt:lpstr>The Regulatory Compliance team</vt:lpstr>
      <vt:lpstr>The Audit team</vt:lpstr>
      <vt:lpstr>How our audits work</vt:lpstr>
      <vt:lpstr>The commissioning model</vt:lpstr>
      <vt:lpstr>We have the authority to investigate</vt:lpstr>
      <vt:lpstr>The commissioning model</vt:lpstr>
      <vt:lpstr>How the investigation will work</vt:lpstr>
      <vt:lpstr>How the investigation will work</vt:lpstr>
      <vt:lpstr>Recognition</vt:lpstr>
      <vt:lpstr>Recognition</vt:lpstr>
      <vt:lpstr>Recognition</vt:lpstr>
      <vt:lpstr>In conclusion</vt:lpstr>
    </vt:vector>
  </TitlesOfParts>
  <Company>Ofqual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Arial bold 24pt: Option B cover - delete A or B Do not change images</dc:title>
  <dc:creator>Vanessa Smith</dc:creator>
  <cp:lastModifiedBy>Philip McAllister</cp:lastModifiedBy>
  <cp:revision>71</cp:revision>
  <cp:lastPrinted>2015-12-07T10:48:57Z</cp:lastPrinted>
  <dcterms:created xsi:type="dcterms:W3CDTF">2015-09-11T10:33:37Z</dcterms:created>
  <dcterms:modified xsi:type="dcterms:W3CDTF">2015-12-07T14:45:16Z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escription">
    <vt:lpwstr/>
  </property>
  <property fmtid="{D5CDD505-2E9C-101B-9397-08002B2CF9AE}" pid="4" name="ContentTypeId">
    <vt:lpwstr>0x010100ECD7A373A4C50E468CA9E4026D35F6E2</vt:lpwstr>
  </property>
</Properties>
</file>