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sldIdLst>
    <p:sldId id="256" r:id="rId5"/>
    <p:sldId id="260" r:id="rId6"/>
    <p:sldId id="258" r:id="rId7"/>
  </p:sldIdLst>
  <p:sldSz cx="9144000" cy="5148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8D8E"/>
    <a:srgbClr val="641346"/>
    <a:srgbClr val="0067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57" d="100"/>
          <a:sy n="157" d="100"/>
        </p:scale>
        <p:origin x="618" y="138"/>
      </p:cViewPr>
      <p:guideLst>
        <p:guide orient="horz" pos="162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6278E-3D6F-49EC-9DF7-1CDEACDE546D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8975" y="1143000"/>
            <a:ext cx="5480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8B45B6-3468-45C9-AB61-160049C224D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751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9299"/>
            <a:ext cx="7772400" cy="110354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7349"/>
            <a:ext cx="6400800" cy="13156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9D9C9-76CC-3F40-8301-E11020557ADD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D9EE-8E65-F344-B861-15C0401928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86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9D9C9-76CC-3F40-8301-E11020557ADD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D9EE-8E65-F344-B861-15C0401928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29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925"/>
            <a:ext cx="2057400" cy="329751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925"/>
            <a:ext cx="6019800" cy="329751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9D9C9-76CC-3F40-8301-E11020557ADD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D9EE-8E65-F344-B861-15C0401928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22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9D9C9-76CC-3F40-8301-E11020557ADD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D9EE-8E65-F344-B861-15C0401928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855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8236"/>
            <a:ext cx="7772400" cy="102250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2054"/>
            <a:ext cx="7772400" cy="112618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9D9C9-76CC-3F40-8301-E11020557ADD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D9EE-8E65-F344-B861-15C0401928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117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2138"/>
            <a:ext cx="4038600" cy="25502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2138"/>
            <a:ext cx="4038600" cy="25502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9D9C9-76CC-3F40-8301-E11020557ADD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D9EE-8E65-F344-B861-15C0401928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98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169"/>
            <a:ext cx="8229600" cy="858044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2401"/>
            <a:ext cx="4040188" cy="4802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2667"/>
            <a:ext cx="4040188" cy="29662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2401"/>
            <a:ext cx="4041775" cy="4802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2667"/>
            <a:ext cx="4041775" cy="29662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9D9C9-76CC-3F40-8301-E11020557ADD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D9EE-8E65-F344-B861-15C0401928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23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9D9C9-76CC-3F40-8301-E11020557ADD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D9EE-8E65-F344-B861-15C0401928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999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9D9C9-76CC-3F40-8301-E11020557ADD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D9EE-8E65-F344-B861-15C0401928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315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977"/>
            <a:ext cx="3008313" cy="8723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977"/>
            <a:ext cx="5111750" cy="43939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7322"/>
            <a:ext cx="3008313" cy="35215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9D9C9-76CC-3F40-8301-E11020557ADD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D9EE-8E65-F344-B861-15C0401928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768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3784"/>
            <a:ext cx="5486400" cy="42544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007"/>
            <a:ext cx="5486400" cy="30889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9231"/>
            <a:ext cx="5486400" cy="6042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9D9C9-76CC-3F40-8301-E11020557ADD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D9EE-8E65-F344-B861-15C0401928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60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169"/>
            <a:ext cx="8229600" cy="8580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1262"/>
            <a:ext cx="8229600" cy="3397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9D9C9-76CC-3F40-8301-E11020557ADD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6D9EE-8E65-F344-B861-15C0401928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04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35557" y="135550"/>
            <a:ext cx="8875558" cy="4801359"/>
          </a:xfrm>
          <a:prstGeom prst="roundRect">
            <a:avLst>
              <a:gd name="adj" fmla="val 3788"/>
            </a:avLst>
          </a:prstGeom>
          <a:solidFill>
            <a:srgbClr val="0067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361" y="647848"/>
            <a:ext cx="3441604" cy="3441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251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28424" y="164088"/>
            <a:ext cx="8875558" cy="4210244"/>
          </a:xfrm>
          <a:prstGeom prst="roundRect">
            <a:avLst>
              <a:gd name="adj" fmla="val 3788"/>
            </a:avLst>
          </a:prstGeom>
          <a:solidFill>
            <a:srgbClr val="0067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2062542"/>
            <a:ext cx="7772400" cy="10215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0" i="0" kern="1200" cap="none" baseline="0">
                <a:solidFill>
                  <a:schemeClr val="tx1"/>
                </a:solidFill>
                <a:latin typeface="Georgia"/>
                <a:ea typeface="+mj-ea"/>
                <a:cs typeface="Georgia"/>
              </a:defRPr>
            </a:lvl1pPr>
          </a:lstStyle>
          <a:p>
            <a:r>
              <a:rPr lang="en-GB" dirty="0" smtClean="0">
                <a:solidFill>
                  <a:schemeClr val="bg1"/>
                </a:solidFill>
              </a:rPr>
              <a:t>Changes to AS and A levels in Wales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930" y="4374332"/>
            <a:ext cx="768594" cy="76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125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28424" y="164088"/>
            <a:ext cx="8875558" cy="4210244"/>
          </a:xfrm>
          <a:prstGeom prst="roundRect">
            <a:avLst>
              <a:gd name="adj" fmla="val 3788"/>
            </a:avLst>
          </a:prstGeom>
          <a:solidFill>
            <a:srgbClr val="6413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3"/>
          <p:cNvSpPr txBox="1">
            <a:spLocks/>
          </p:cNvSpPr>
          <p:nvPr/>
        </p:nvSpPr>
        <p:spPr>
          <a:xfrm>
            <a:off x="407254" y="754912"/>
            <a:ext cx="8322075" cy="267799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bg1"/>
                </a:solidFill>
              </a:rPr>
              <a:t>AS and A levels remain coupled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Grading scale remains the same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AS covers half the content of an A level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AS outcomes contribute 40% to of an A level grade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Only one </a:t>
            </a:r>
            <a:r>
              <a:rPr lang="en-US" sz="2000" dirty="0" err="1" smtClean="0">
                <a:solidFill>
                  <a:schemeClr val="bg1"/>
                </a:solidFill>
              </a:rPr>
              <a:t>resit</a:t>
            </a:r>
            <a:r>
              <a:rPr lang="en-US" sz="2000" dirty="0" smtClean="0">
                <a:solidFill>
                  <a:schemeClr val="bg1"/>
                </a:solidFill>
              </a:rPr>
              <a:t> per unit within each qualification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Synoptic and extended answer questions required in the A level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Content, assessment objectives and % of NEA for most subjects are the same or similar to those in England – with some important exceptions…</a:t>
            </a:r>
          </a:p>
          <a:p>
            <a:pPr lvl="1"/>
            <a:r>
              <a:rPr lang="en-US" sz="1600" dirty="0" smtClean="0">
                <a:solidFill>
                  <a:schemeClr val="bg1"/>
                </a:solidFill>
              </a:rPr>
              <a:t>A level biology, chemistry and physics: 10% marks are awarded for assessment of practical tasks that contribute to the overall grade, with no separately awarded component.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90530" y="357453"/>
            <a:ext cx="3141143" cy="57713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0" i="0" kern="1200" cap="none" baseline="0">
                <a:solidFill>
                  <a:schemeClr val="tx1"/>
                </a:solidFill>
                <a:latin typeface="Georgia"/>
                <a:ea typeface="+mj-ea"/>
                <a:cs typeface="Georgia"/>
              </a:defRPr>
            </a:lvl1pPr>
          </a:lstStyle>
          <a:p>
            <a:pPr algn="l"/>
            <a:r>
              <a:rPr lang="en-GB" sz="2800" dirty="0" smtClean="0">
                <a:solidFill>
                  <a:schemeClr val="bg1"/>
                </a:solidFill>
              </a:rPr>
              <a:t>Meanwhile in Wales…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931" y="4374332"/>
            <a:ext cx="768592" cy="76859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930" y="4374332"/>
            <a:ext cx="768594" cy="76859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36885" y="4622271"/>
            <a:ext cx="26880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6778"/>
                </a:solidFill>
                <a:latin typeface="Georgia"/>
                <a:cs typeface="Georgia"/>
              </a:rPr>
              <a:t>Changes to AS and A levels in Wales</a:t>
            </a:r>
            <a:endParaRPr lang="en-US" sz="1200" dirty="0">
              <a:solidFill>
                <a:srgbClr val="006778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925802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1669BE8EA7224F84B2B5C744F280BA" ma:contentTypeVersion="2" ma:contentTypeDescription="Create a new document." ma:contentTypeScope="" ma:versionID="6271ad216d02ed4726df3426a4b8d667">
  <xsd:schema xmlns:xsd="http://www.w3.org/2001/XMLSchema" xmlns:xs="http://www.w3.org/2001/XMLSchema" xmlns:p="http://schemas.microsoft.com/office/2006/metadata/properties" xmlns:ns2="2ab0671a-dafe-4252-9a2d-9df8d820bf47" targetNamespace="http://schemas.microsoft.com/office/2006/metadata/properties" ma:root="true" ma:fieldsID="e12142958e9c408000d6e1feaa00f782" ns2:_="">
    <xsd:import namespace="2ab0671a-dafe-4252-9a2d-9df8d820bf4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b0671a-dafe-4252-9a2d-9df8d820bf4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FE01DAF-CB8B-4534-9FFE-A63C9CFFAB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b0671a-dafe-4252-9a2d-9df8d820bf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62B4034-D111-464B-8797-C915C202E9F3}">
  <ds:schemaRefs>
    <ds:schemaRef ds:uri="2ab0671a-dafe-4252-9a2d-9df8d820bf47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3F99066-64A2-4778-AA35-A3D3C8937A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126</Words>
  <Application>Microsoft Office PowerPoint</Application>
  <PresentationFormat>Custom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Georgia</vt:lpstr>
      <vt:lpstr>Office Theme</vt:lpstr>
      <vt:lpstr>PowerPoint Presentation</vt:lpstr>
      <vt:lpstr>PowerPoint Presentation</vt:lpstr>
      <vt:lpstr>PowerPoint Presentation</vt:lpstr>
    </vt:vector>
  </TitlesOfParts>
  <Company>Peter Gill &amp; Associates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pga</dc:creator>
  <cp:lastModifiedBy>Hannah Bradley</cp:lastModifiedBy>
  <cp:revision>20</cp:revision>
  <dcterms:created xsi:type="dcterms:W3CDTF">2015-02-22T19:58:34Z</dcterms:created>
  <dcterms:modified xsi:type="dcterms:W3CDTF">2016-03-07T12:19:02Z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A9998125</vt:lpwstr>
  </property>
  <property fmtid="{D5CDD505-2E9C-101B-9397-08002B2CF9AE}" pid="4" name="Objective-Title">
    <vt:lpwstr>QW template february 2015 - final</vt:lpwstr>
  </property>
  <property fmtid="{D5CDD505-2E9C-101B-9397-08002B2CF9AE}" pid="5" name="Objective-Comment">
    <vt:lpwstr/>
  </property>
  <property fmtid="{D5CDD505-2E9C-101B-9397-08002B2CF9AE}" pid="6" name="Objective-CreationStamp">
    <vt:filetime>2015-02-11T09:47:55Z</vt:filetime>
  </property>
  <property fmtid="{D5CDD505-2E9C-101B-9397-08002B2CF9AE}" pid="7" name="Objective-IsApproved">
    <vt:bool>false</vt:bool>
  </property>
  <property fmtid="{D5CDD505-2E9C-101B-9397-08002B2CF9AE}" pid="8" name="Objective-IsPublished">
    <vt:bool>false</vt:bool>
  </property>
  <property fmtid="{D5CDD505-2E9C-101B-9397-08002B2CF9AE}" pid="9" name="Objective-DatePublished">
    <vt:lpwstr/>
  </property>
  <property fmtid="{D5CDD505-2E9C-101B-9397-08002B2CF9AE}" pid="10" name="Objective-ModificationStamp">
    <vt:filetime>2015-07-23T10:29:08Z</vt:filetime>
  </property>
  <property fmtid="{D5CDD505-2E9C-101B-9397-08002B2CF9AE}" pid="11" name="Objective-Owner">
    <vt:lpwstr>Davies, Rhys (hf\DaviesR17)</vt:lpwstr>
  </property>
  <property fmtid="{D5CDD505-2E9C-101B-9397-08002B2CF9AE}" pid="12" name="Objective-Path">
    <vt:lpwstr>Objective Global Folder:Corporate File Plan:COMMUNICATION, PUBLICATIONS &amp; PROMOTIONS:Communication Management:Communication Management - Non EU Funded:Qualifications and Regulation Division - Review of Qualifications Implementation Branch - Stakeholder an</vt:lpwstr>
  </property>
  <property fmtid="{D5CDD505-2E9C-101B-9397-08002B2CF9AE}" pid="13" name="Objective-Parent">
    <vt:lpwstr>Logo transfer to QW</vt:lpwstr>
  </property>
  <property fmtid="{D5CDD505-2E9C-101B-9397-08002B2CF9AE}" pid="14" name="Objective-State">
    <vt:lpwstr>Being Drafted</vt:lpwstr>
  </property>
  <property fmtid="{D5CDD505-2E9C-101B-9397-08002B2CF9AE}" pid="15" name="Objective-Version">
    <vt:lpwstr>1.1</vt:lpwstr>
  </property>
  <property fmtid="{D5CDD505-2E9C-101B-9397-08002B2CF9AE}" pid="16" name="Objective-VersionNumber">
    <vt:r8>3</vt:r8>
  </property>
  <property fmtid="{D5CDD505-2E9C-101B-9397-08002B2CF9AE}" pid="17" name="Objective-VersionComment">
    <vt:lpwstr/>
  </property>
  <property fmtid="{D5CDD505-2E9C-101B-9397-08002B2CF9AE}" pid="18" name="Objective-FileNumber">
    <vt:lpwstr/>
  </property>
  <property fmtid="{D5CDD505-2E9C-101B-9397-08002B2CF9AE}" pid="19" name="Objective-Classification">
    <vt:lpwstr>[Inherited - Official - Sensitive]</vt:lpwstr>
  </property>
  <property fmtid="{D5CDD505-2E9C-101B-9397-08002B2CF9AE}" pid="20" name="Objective-Caveats">
    <vt:lpwstr/>
  </property>
  <property fmtid="{D5CDD505-2E9C-101B-9397-08002B2CF9AE}" pid="21" name="Objective-Language [system]">
    <vt:lpwstr>English (eng)</vt:lpwstr>
  </property>
  <property fmtid="{D5CDD505-2E9C-101B-9397-08002B2CF9AE}" pid="22" name="Objective-Date Acquired [system]">
    <vt:filetime>2015-02-10T23:00:00Z</vt:filetime>
  </property>
  <property fmtid="{D5CDD505-2E9C-101B-9397-08002B2CF9AE}" pid="23" name="Objective-What to Keep [system]">
    <vt:lpwstr>No</vt:lpwstr>
  </property>
  <property fmtid="{D5CDD505-2E9C-101B-9397-08002B2CF9AE}" pid="24" name="Objective-Official Translation [system]">
    <vt:lpwstr/>
  </property>
  <property fmtid="{D5CDD505-2E9C-101B-9397-08002B2CF9AE}" pid="25" name="ContentTypeId">
    <vt:lpwstr>0x010100E11669BE8EA7224F84B2B5C744F280BA</vt:lpwstr>
  </property>
</Properties>
</file>