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2" r:id="rId5"/>
  </p:sldMasterIdLst>
  <p:notesMasterIdLst>
    <p:notesMasterId r:id="rId43"/>
  </p:notesMasterIdLst>
  <p:handoutMasterIdLst>
    <p:handoutMasterId r:id="rId44"/>
  </p:handoutMasterIdLst>
  <p:sldIdLst>
    <p:sldId id="291" r:id="rId6"/>
    <p:sldId id="293" r:id="rId7"/>
    <p:sldId id="344" r:id="rId8"/>
    <p:sldId id="333" r:id="rId9"/>
    <p:sldId id="323" r:id="rId10"/>
    <p:sldId id="325" r:id="rId11"/>
    <p:sldId id="324" r:id="rId12"/>
    <p:sldId id="334" r:id="rId13"/>
    <p:sldId id="335" r:id="rId14"/>
    <p:sldId id="322" r:id="rId15"/>
    <p:sldId id="313" r:id="rId16"/>
    <p:sldId id="326" r:id="rId17"/>
    <p:sldId id="336" r:id="rId18"/>
    <p:sldId id="315" r:id="rId19"/>
    <p:sldId id="351" r:id="rId20"/>
    <p:sldId id="353" r:id="rId21"/>
    <p:sldId id="352" r:id="rId22"/>
    <p:sldId id="318" r:id="rId23"/>
    <p:sldId id="319" r:id="rId24"/>
    <p:sldId id="320" r:id="rId25"/>
    <p:sldId id="343" r:id="rId26"/>
    <p:sldId id="328" r:id="rId27"/>
    <p:sldId id="337" r:id="rId28"/>
    <p:sldId id="332" r:id="rId29"/>
    <p:sldId id="350" r:id="rId30"/>
    <p:sldId id="345" r:id="rId31"/>
    <p:sldId id="346" r:id="rId32"/>
    <p:sldId id="347" r:id="rId33"/>
    <p:sldId id="330" r:id="rId34"/>
    <p:sldId id="338" r:id="rId35"/>
    <p:sldId id="354" r:id="rId36"/>
    <p:sldId id="349" r:id="rId37"/>
    <p:sldId id="340" r:id="rId38"/>
    <p:sldId id="341" r:id="rId39"/>
    <p:sldId id="311" r:id="rId40"/>
    <p:sldId id="310" r:id="rId41"/>
    <p:sldId id="302" r:id="rId42"/>
  </p:sldIdLst>
  <p:sldSz cx="12192000" cy="6858000"/>
  <p:notesSz cx="6858000" cy="9144000"/>
  <p:defaultTextStyle>
    <a:defPPr>
      <a:defRPr lang="en-GB"/>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521415D9-36F7-43E2-AB2F-B90AF26B5E84}">
      <p14:sectionLst xmlns:p14="http://schemas.microsoft.com/office/powerpoint/2010/main">
        <p14:section name="Default Section" id="{62C54502-D187-416A-B576-882DE8BD6B37}">
          <p14:sldIdLst>
            <p14:sldId id="291"/>
            <p14:sldId id="293"/>
            <p14:sldId id="344"/>
            <p14:sldId id="333"/>
            <p14:sldId id="323"/>
            <p14:sldId id="325"/>
            <p14:sldId id="324"/>
            <p14:sldId id="334"/>
            <p14:sldId id="335"/>
            <p14:sldId id="322"/>
            <p14:sldId id="313"/>
            <p14:sldId id="326"/>
            <p14:sldId id="336"/>
            <p14:sldId id="315"/>
            <p14:sldId id="351"/>
            <p14:sldId id="353"/>
            <p14:sldId id="352"/>
            <p14:sldId id="318"/>
            <p14:sldId id="319"/>
            <p14:sldId id="320"/>
            <p14:sldId id="343"/>
            <p14:sldId id="328"/>
            <p14:sldId id="337"/>
            <p14:sldId id="332"/>
            <p14:sldId id="350"/>
            <p14:sldId id="345"/>
            <p14:sldId id="346"/>
            <p14:sldId id="347"/>
            <p14:sldId id="330"/>
            <p14:sldId id="338"/>
            <p14:sldId id="354"/>
            <p14:sldId id="349"/>
            <p14:sldId id="340"/>
            <p14:sldId id="341"/>
            <p14:sldId id="311"/>
            <p14:sldId id="310"/>
            <p14:sldId id="302"/>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hid Mortuza" initials="NM" lastIdx="2" clrIdx="0">
    <p:extLst>
      <p:ext uri="{19B8F6BF-5375-455C-9EA6-DF929625EA0E}">
        <p15:presenceInfo xmlns:p15="http://schemas.microsoft.com/office/powerpoint/2012/main" userId="S-1-5-21-777725935-1753470192-3977904422-132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58688"/>
    <a:srgbClr val="141517"/>
    <a:srgbClr val="37383A"/>
    <a:srgbClr val="0D0E10"/>
    <a:srgbClr val="A0558F"/>
    <a:srgbClr val="33CC33"/>
    <a:srgbClr val="CCFFCC"/>
    <a:srgbClr val="3399FF"/>
    <a:srgbClr val="CCECFF"/>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8605" autoAdjust="0"/>
  </p:normalViewPr>
  <p:slideViewPr>
    <p:cSldViewPr>
      <p:cViewPr>
        <p:scale>
          <a:sx n="80" d="100"/>
          <a:sy n="80" d="100"/>
        </p:scale>
        <p:origin x="1020" y="318"/>
      </p:cViewPr>
      <p:guideLst>
        <p:guide orient="horz" pos="2160"/>
        <p:guide pos="384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5" d="100"/>
          <a:sy n="85" d="100"/>
        </p:scale>
        <p:origin x="3804"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commentAuthors" Target="commentAuthor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3.xml"/></Relationships>
</file>

<file path=ppt/_rels/viewProps.xml.rels><?xml version="1.0" encoding="UTF-8" standalone="yes"?>
<Relationships xmlns="http://schemas.openxmlformats.org/package/2006/relationships"><Relationship Id="rId1" Type="http://schemas.openxmlformats.org/officeDocument/2006/relationships/slide" Target="slides/slide1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500" b="1" i="0" u="none" strike="noStrike" kern="1200" cap="all" spc="100" normalizeH="0" baseline="0">
                <a:solidFill>
                  <a:srgbClr val="7030A0"/>
                </a:solidFill>
                <a:latin typeface="+mn-lt"/>
                <a:ea typeface="+mn-ea"/>
                <a:cs typeface="+mn-cs"/>
              </a:defRPr>
            </a:pPr>
            <a:r>
              <a:rPr lang="en-US" sz="2000" cap="none" baseline="0" dirty="0">
                <a:solidFill>
                  <a:schemeClr val="tx2">
                    <a:lumMod val="75000"/>
                  </a:schemeClr>
                </a:solidFill>
              </a:rPr>
              <a:t>159 Standards </a:t>
            </a:r>
          </a:p>
          <a:p>
            <a:pPr>
              <a:defRPr/>
            </a:pPr>
            <a:r>
              <a:rPr lang="en-US" sz="2000" cap="none" baseline="0" dirty="0">
                <a:solidFill>
                  <a:schemeClr val="tx2">
                    <a:lumMod val="75000"/>
                  </a:schemeClr>
                </a:solidFill>
              </a:rPr>
              <a:t>'ready for delivery</a:t>
            </a:r>
            <a:r>
              <a:rPr lang="en-US" dirty="0"/>
              <a:t>'</a:t>
            </a:r>
          </a:p>
        </c:rich>
      </c:tx>
      <c:layout/>
      <c:overlay val="0"/>
      <c:spPr>
        <a:noFill/>
        <a:ln>
          <a:noFill/>
        </a:ln>
        <a:effectLst/>
      </c:spPr>
      <c:txPr>
        <a:bodyPr rot="0" spcFirstLastPara="1" vertOverflow="ellipsis" vert="horz" wrap="square" anchor="ctr" anchorCtr="1"/>
        <a:lstStyle/>
        <a:p>
          <a:pPr>
            <a:defRPr sz="1500" b="1" i="0" u="none" strike="noStrike" kern="1200" cap="all" spc="100" normalizeH="0" baseline="0">
              <a:solidFill>
                <a:srgbClr val="7030A0"/>
              </a:solidFill>
              <a:latin typeface="+mn-lt"/>
              <a:ea typeface="+mn-ea"/>
              <a:cs typeface="+mn-cs"/>
            </a:defRPr>
          </a:pPr>
          <a:endParaRPr lang="en-US"/>
        </a:p>
      </c:txPr>
    </c:title>
    <c:autoTitleDeleted val="0"/>
    <c:plotArea>
      <c:layout/>
      <c:pieChart>
        <c:varyColors val="1"/>
        <c:dLbls>
          <c:dLblPos val="inEnd"/>
          <c:showLegendKey val="0"/>
          <c:showVal val="0"/>
          <c:showCatName val="1"/>
          <c:showSerName val="0"/>
          <c:showPercent val="1"/>
          <c:showBubbleSize val="0"/>
          <c:showLeaderLines val="0"/>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solidFill>
            <a:srgbClr val="7030A0"/>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1" i="0" u="none" strike="noStrike" kern="1200" cap="none" spc="100" normalizeH="0" baseline="0">
                <a:solidFill>
                  <a:schemeClr val="accent6">
                    <a:lumMod val="75000"/>
                  </a:schemeClr>
                </a:solidFill>
                <a:latin typeface="+mn-lt"/>
                <a:ea typeface="+mn-ea"/>
                <a:cs typeface="+mn-cs"/>
              </a:defRPr>
            </a:pPr>
            <a:r>
              <a:rPr lang="en-US" cap="none" baseline="0" dirty="0">
                <a:solidFill>
                  <a:schemeClr val="accent6">
                    <a:lumMod val="75000"/>
                  </a:schemeClr>
                </a:solidFill>
              </a:rPr>
              <a:t>162 Standards </a:t>
            </a:r>
          </a:p>
          <a:p>
            <a:pPr>
              <a:defRPr cap="none" baseline="0">
                <a:solidFill>
                  <a:schemeClr val="accent6">
                    <a:lumMod val="75000"/>
                  </a:schemeClr>
                </a:solidFill>
              </a:defRPr>
            </a:pPr>
            <a:r>
              <a:rPr lang="en-US" cap="none" baseline="0" dirty="0">
                <a:solidFill>
                  <a:schemeClr val="accent6">
                    <a:lumMod val="75000"/>
                  </a:schemeClr>
                </a:solidFill>
              </a:rPr>
              <a:t>'ready for delivery'</a:t>
            </a:r>
          </a:p>
        </c:rich>
      </c:tx>
      <c:layout/>
      <c:overlay val="0"/>
      <c:spPr>
        <a:noFill/>
        <a:ln>
          <a:noFill/>
        </a:ln>
        <a:effectLst/>
      </c:spPr>
      <c:txPr>
        <a:bodyPr rot="0" spcFirstLastPara="1" vertOverflow="ellipsis" vert="horz" wrap="square" anchor="ctr" anchorCtr="1"/>
        <a:lstStyle/>
        <a:p>
          <a:pPr>
            <a:defRPr sz="1920" b="1" i="0" u="none" strike="noStrike" kern="1200" cap="none" spc="100" normalizeH="0" baseline="0">
              <a:solidFill>
                <a:schemeClr val="accent6">
                  <a:lumMod val="75000"/>
                </a:schemeClr>
              </a:solidFill>
              <a:latin typeface="+mn-lt"/>
              <a:ea typeface="+mn-ea"/>
              <a:cs typeface="+mn-cs"/>
            </a:defRPr>
          </a:pPr>
          <a:endParaRPr lang="en-US"/>
        </a:p>
      </c:txPr>
    </c:title>
    <c:autoTitleDeleted val="0"/>
    <c:plotArea>
      <c:layout/>
      <c:pieChart>
        <c:varyColors val="1"/>
        <c:ser>
          <c:idx val="0"/>
          <c:order val="0"/>
          <c:tx>
            <c:strRef>
              <c:f>Stats!$AJ$2</c:f>
              <c:strCache>
                <c:ptCount val="1"/>
                <c:pt idx="0">
                  <c:v>162 Standards 'ready for delivery'</c:v>
                </c:pt>
              </c:strCache>
            </c:strRef>
          </c:tx>
          <c:spPr>
            <a:solidFill>
              <a:srgbClr val="92D050"/>
            </a:solidFill>
            <a:ln w="19050">
              <a:solidFill>
                <a:schemeClr val="bg1"/>
              </a:solidFill>
            </a:ln>
            <a:effectLst/>
          </c:spPr>
          <c:dPt>
            <c:idx val="0"/>
            <c:bubble3D val="0"/>
            <c:spPr>
              <a:solidFill>
                <a:srgbClr val="92D050"/>
              </a:solidFill>
              <a:ln w="19050">
                <a:solidFill>
                  <a:schemeClr val="bg1"/>
                </a:solidFill>
              </a:ln>
              <a:effectLst/>
            </c:spPr>
            <c:extLst>
              <c:ext xmlns:c16="http://schemas.microsoft.com/office/drawing/2014/chart" uri="{C3380CC4-5D6E-409C-BE32-E72D297353CC}">
                <c16:uniqueId val="{00000001-687F-4C79-A76C-23BDB04056FE}"/>
              </c:ext>
            </c:extLst>
          </c:dPt>
          <c:dPt>
            <c:idx val="1"/>
            <c:bubble3D val="0"/>
            <c:spPr>
              <a:solidFill>
                <a:srgbClr val="A0558F"/>
              </a:solidFill>
              <a:ln w="19050">
                <a:solidFill>
                  <a:schemeClr val="bg1"/>
                </a:solidFill>
              </a:ln>
              <a:effectLst/>
            </c:spPr>
            <c:extLst>
              <c:ext xmlns:c16="http://schemas.microsoft.com/office/drawing/2014/chart" uri="{C3380CC4-5D6E-409C-BE32-E72D297353CC}">
                <c16:uniqueId val="{00000003-687F-4C79-A76C-23BDB04056FE}"/>
              </c:ext>
            </c:extLst>
          </c:dPt>
          <c:dPt>
            <c:idx val="2"/>
            <c:bubble3D val="0"/>
            <c:spPr>
              <a:solidFill>
                <a:schemeClr val="bg2">
                  <a:lumMod val="75000"/>
                </a:schemeClr>
              </a:solidFill>
              <a:ln w="19050">
                <a:solidFill>
                  <a:schemeClr val="bg1"/>
                </a:solidFill>
              </a:ln>
              <a:effectLst/>
            </c:spPr>
            <c:extLst>
              <c:ext xmlns:c16="http://schemas.microsoft.com/office/drawing/2014/chart" uri="{C3380CC4-5D6E-409C-BE32-E72D297353CC}">
                <c16:uniqueId val="{00000005-687F-4C79-A76C-23BDB04056FE}"/>
              </c:ext>
            </c:extLst>
          </c:dPt>
          <c:dLbls>
            <c:dLbl>
              <c:idx val="0"/>
              <c:layout>
                <c:manualLayout>
                  <c:x val="-0.20243906373137405"/>
                  <c:y val="4.2765752402460236E-2"/>
                </c:manualLayout>
              </c:layout>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687F-4C79-A76C-23BDB04056FE}"/>
                </c:ext>
              </c:extLst>
            </c:dLbl>
            <c:dLbl>
              <c:idx val="1"/>
              <c:layout>
                <c:manualLayout>
                  <c:x val="-1.7067822078756907E-2"/>
                  <c:y val="-2.4828726352209732E-2"/>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11131475658394616"/>
                      <c:h val="0.33059429868228207"/>
                    </c:manualLayout>
                  </c15:layout>
                </c:ext>
                <c:ext xmlns:c16="http://schemas.microsoft.com/office/drawing/2014/chart" uri="{C3380CC4-5D6E-409C-BE32-E72D297353CC}">
                  <c16:uniqueId val="{00000003-687F-4C79-A76C-23BDB04056FE}"/>
                </c:ext>
              </c:extLst>
            </c:dLbl>
            <c:dLbl>
              <c:idx val="2"/>
              <c:layout>
                <c:manualLayout>
                  <c:x val="0.21986259925754092"/>
                  <c:y val="4.2832421269273349E-2"/>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16623608495955899"/>
                      <c:h val="0.21172991090957377"/>
                    </c:manualLayout>
                  </c15:layout>
                </c:ext>
                <c:ext xmlns:c16="http://schemas.microsoft.com/office/drawing/2014/chart" uri="{C3380CC4-5D6E-409C-BE32-E72D297353CC}">
                  <c16:uniqueId val="{00000005-687F-4C79-A76C-23BDB04056FE}"/>
                </c:ext>
              </c:extLst>
            </c:dLbl>
            <c:spPr>
              <a:noFill/>
              <a:ln>
                <a:noFill/>
              </a:ln>
              <a:effectLst/>
            </c:spPr>
            <c:txPr>
              <a:bodyPr rot="0" spcFirstLastPara="1" vertOverflow="ellipsis" vert="horz" wrap="square" anchor="ctr" anchorCtr="1"/>
              <a:lstStyle/>
              <a:p>
                <a:pPr>
                  <a:defRPr sz="1600" b="1" i="0" u="none" strike="noStrike" kern="1200" baseline="0">
                    <a:solidFill>
                      <a:schemeClr val="accent3"/>
                    </a:solidFill>
                    <a:latin typeface="+mn-lt"/>
                    <a:ea typeface="+mn-ea"/>
                    <a:cs typeface="+mn-cs"/>
                  </a:defRPr>
                </a:pPr>
                <a:endParaRPr lang="en-US"/>
              </a:p>
            </c:txPr>
            <c:dLblPos val="inEnd"/>
            <c:showLegendKey val="0"/>
            <c:showVal val="0"/>
            <c:showCatName val="1"/>
            <c:showSerName val="0"/>
            <c:showPercent val="1"/>
            <c:showBubbleSize val="0"/>
            <c:showLeaderLines val="1"/>
            <c:leaderLines>
              <c:spPr>
                <a:ln w="9525">
                  <a:solidFill>
                    <a:schemeClr val="accent1">
                      <a:lumMod val="60000"/>
                      <a:lumOff val="40000"/>
                    </a:schemeClr>
                  </a:solidFill>
                </a:ln>
                <a:effectLst/>
              </c:spPr>
            </c:leaderLines>
            <c:extLst>
              <c:ext xmlns:c15="http://schemas.microsoft.com/office/drawing/2012/chart" uri="{CE6537A1-D6FC-4f65-9D91-7224C49458BB}"/>
            </c:extLst>
          </c:dLbls>
          <c:cat>
            <c:strRef>
              <c:f>Stats!$AI$3:$AI$5</c:f>
              <c:strCache>
                <c:ptCount val="3"/>
                <c:pt idx="0">
                  <c:v>At least one awarding organisation against them</c:v>
                </c:pt>
                <c:pt idx="1">
                  <c:v>Only AAOs against them</c:v>
                </c:pt>
                <c:pt idx="2">
                  <c:v>Currently no AAO against them</c:v>
                </c:pt>
              </c:strCache>
            </c:strRef>
          </c:cat>
          <c:val>
            <c:numRef>
              <c:f>Stats!$AJ$3:$AJ$5</c:f>
              <c:numCache>
                <c:formatCode>General</c:formatCode>
                <c:ptCount val="3"/>
                <c:pt idx="0">
                  <c:v>71</c:v>
                </c:pt>
                <c:pt idx="1">
                  <c:v>17</c:v>
                </c:pt>
                <c:pt idx="2">
                  <c:v>74</c:v>
                </c:pt>
              </c:numCache>
            </c:numRef>
          </c:val>
          <c:extLst>
            <c:ext xmlns:c16="http://schemas.microsoft.com/office/drawing/2014/chart" uri="{C3380CC4-5D6E-409C-BE32-E72D297353CC}">
              <c16:uniqueId val="{00000006-687F-4C79-A76C-23BDB04056FE}"/>
            </c:ext>
          </c:extLst>
        </c:ser>
        <c:dLbls>
          <c:dLblPos val="inEnd"/>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sz="1600">
          <a:solidFill>
            <a:schemeClr val="accent3"/>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0">
  <cs:axisTitle>
    <cs:lnRef idx="0"/>
    <cs:fillRef idx="0"/>
    <cs:effectRef idx="0"/>
    <cs:fontRef idx="minor">
      <a:schemeClr val="lt1"/>
    </cs:fontRef>
    <cs:defRPr sz="900" b="1" kern="1200"/>
  </cs:axisTitle>
  <cs:categoryAxis>
    <cs:lnRef idx="0">
      <cs:styleClr val="0"/>
    </cs:lnRef>
    <cs:fillRef idx="0"/>
    <cs:effectRef idx="0"/>
    <cs:fontRef idx="minor">
      <a:schemeClr val="lt1"/>
    </cs:fontRef>
    <cs:spPr>
      <a:ln w="3175" cap="flat" cmpd="sng" algn="ctr">
        <a:solidFill>
          <a:schemeClr val="phClr">
            <a:lumMod val="60000"/>
            <a:lumOff val="40000"/>
          </a:schemeClr>
        </a:solidFill>
        <a:round/>
      </a:ln>
    </cs:spPr>
    <cs:defRPr sz="800" kern="1200" cap="all" spc="150" normalizeH="0" baseline="0"/>
  </cs:categoryAxis>
  <cs:chartArea>
    <cs:lnRef idx="0">
      <cs:styleClr val="0"/>
    </cs:lnRef>
    <cs:fillRef idx="0">
      <cs:styleClr val="0"/>
    </cs:fillRef>
    <cs:effectRef idx="0"/>
    <cs:fontRef idx="minor">
      <a:schemeClr val="dk1"/>
    </cs:fontRef>
    <cs:spPr>
      <a:solidFill>
        <a:schemeClr val="phClr"/>
      </a:solidFill>
      <a:ln w="9525" cap="flat" cmpd="sng" algn="ctr">
        <a:solidFill>
          <a:schemeClr val="phClr"/>
        </a:solidFill>
        <a:round/>
      </a:ln>
    </cs:spPr>
    <cs:defRPr sz="1000" kern="1200"/>
  </cs:chartArea>
  <cs:dataLabel>
    <cs:lnRef idx="0">
      <cs:styleClr val="0"/>
    </cs:lnRef>
    <cs:fillRef idx="0"/>
    <cs:effectRef idx="0"/>
    <cs:fontRef idx="minor">
      <cs:styleClr val="0"/>
    </cs:fontRef>
    <cs:defRPr sz="900" b="1" kern="1200"/>
  </cs:dataLabel>
  <cs:dataLabelCallout>
    <cs:lnRef idx="0">
      <cs:styleClr val="0"/>
    </cs:lnRef>
    <cs:fillRef idx="0"/>
    <cs:effectRef idx="0"/>
    <cs:fontRef idx="minor">
      <cs:styleClr val="0"/>
    </cs:fontRef>
    <cs:spPr>
      <a:solidFill>
        <a:schemeClr val="lt1"/>
      </a:solidFill>
      <a:ln>
        <a:solidFill>
          <a:schemeClr val="phClr"/>
        </a:solidFill>
      </a:ln>
    </cs:spPr>
    <cs:defRPr sz="900" b="1" kern="1200"/>
    <cs:bodyPr rot="0" spcFirstLastPara="1" vertOverflow="clip" horzOverflow="clip" vert="horz" wrap="square" lIns="36576" tIns="18288" rIns="36576" bIns="18288" anchor="ctr" anchorCtr="1">
      <a:spAutoFit/>
    </cs:bodyPr>
  </cs:dataLabelCallout>
  <cs:dataPoint>
    <cs:lnRef idx="0">
      <cs:styleClr val="0"/>
    </cs:lnRef>
    <cs:fillRef idx="0"/>
    <cs:effectRef idx="0"/>
    <cs:fontRef idx="minor">
      <a:schemeClr val="dk1"/>
    </cs:fontRef>
    <cs:spPr>
      <a:solidFill>
        <a:schemeClr val="lt1"/>
      </a:solidFill>
      <a:ln w="19050">
        <a:solidFill>
          <a:schemeClr val="phClr"/>
        </a:solidFill>
      </a:ln>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styleClr val="auto"/>
    </cs:effectRef>
    <cs:fontRef idx="minor">
      <a:schemeClr val="dk1"/>
    </cs:fontRef>
    <cs:spPr>
      <a:ln w="34925" cap="rnd">
        <a:solidFill>
          <a:schemeClr val="lt1"/>
        </a:solidFill>
        <a:round/>
      </a:ln>
      <a:effectLst>
        <a:outerShdw dist="25400" dir="2700000" algn="tl" rotWithShape="0">
          <a:schemeClr val="phClr"/>
        </a:outerShdw>
      </a:effectLst>
    </cs:spPr>
  </cs:dataPointLine>
  <cs:dataPointMarker>
    <cs:lnRef idx="0"/>
    <cs:fillRef idx="0">
      <cs:styleClr val="auto"/>
    </cs:fillRef>
    <cs:effectRef idx="0"/>
    <cs:fontRef idx="minor">
      <a:schemeClr val="dk1"/>
    </cs:fontRef>
    <cs:spPr>
      <a:solidFill>
        <a:schemeClr val="phClr"/>
      </a:solidFill>
      <a:ln w="22225">
        <a:solidFill>
          <a:schemeClr val="lt1"/>
        </a:solidFill>
        <a:round/>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styleClr val="0"/>
    </cs:lnRef>
    <cs:fillRef idx="0"/>
    <cs:effectRef idx="0"/>
    <cs:fontRef idx="minor">
      <a:schemeClr val="lt1"/>
    </cs:fontRef>
    <cs:spPr>
      <a:ln w="9525">
        <a:solidFill>
          <a:schemeClr val="phClr">
            <a:lumMod val="60000"/>
            <a:lumOff val="40000"/>
          </a:schemeClr>
        </a:solidFill>
      </a:ln>
    </cs:spPr>
    <cs:defRPr sz="900" kern="1200"/>
  </cs:dataTable>
  <cs:downBar>
    <cs:lnRef idx="0">
      <cs:styleClr val="0"/>
    </cs:lnRef>
    <cs:fillRef idx="0"/>
    <cs:effectRef idx="0"/>
    <cs:fontRef idx="minor">
      <a:schemeClr val="dk1"/>
    </cs:fontRef>
    <cs:spPr>
      <a:solidFill>
        <a:schemeClr val="dk1">
          <a:lumMod val="35000"/>
          <a:lumOff val="65000"/>
        </a:schemeClr>
      </a:solidFill>
      <a:ln w="9525">
        <a:solidFill>
          <a:schemeClr val="phClr">
            <a:lumMod val="60000"/>
            <a:lumOff val="40000"/>
          </a:schemeClr>
        </a:solidFill>
      </a:ln>
    </cs:spPr>
  </cs:downBar>
  <cs:dropLine>
    <cs:lnRef idx="0">
      <cs:styleClr val="0"/>
    </cs:lnRef>
    <cs:fillRef idx="0"/>
    <cs:effectRef idx="0"/>
    <cs:fontRef idx="minor">
      <a:schemeClr val="dk1"/>
    </cs:fontRef>
    <cs:spPr>
      <a:ln w="9525">
        <a:solidFill>
          <a:schemeClr val="phClr">
            <a:lumMod val="60000"/>
            <a:lumOff val="40000"/>
          </a:schemeClr>
        </a:solidFill>
        <a:prstDash val="dash"/>
      </a:ln>
    </cs:spPr>
  </cs:dropLine>
  <cs:errorBar>
    <cs:lnRef idx="0">
      <cs:styleClr val="0"/>
    </cs:lnRef>
    <cs:fillRef idx="0"/>
    <cs:effectRef idx="0"/>
    <cs:fontRef idx="minor">
      <a:schemeClr val="dk1"/>
    </cs:fontRef>
    <cs:spPr>
      <a:ln w="9525">
        <a:solidFill>
          <a:schemeClr val="phClr">
            <a:lumMod val="60000"/>
            <a:lumOff val="40000"/>
          </a:schemeClr>
        </a:solidFill>
        <a:round/>
      </a:ln>
      <a:effectLst>
        <a:glow rad="25400">
          <a:schemeClr val="lt1"/>
        </a:glow>
      </a:effectLst>
    </cs:spPr>
  </cs:errorBar>
  <cs:floor>
    <cs:lnRef idx="0"/>
    <cs:fillRef idx="0"/>
    <cs:effectRef idx="0"/>
    <cs:fontRef idx="minor">
      <a:schemeClr val="dk1"/>
    </cs:fontRef>
  </cs:floor>
  <cs:gridlineMajor>
    <cs:lnRef idx="0">
      <cs:styleClr val="0"/>
    </cs:lnRef>
    <cs:fillRef idx="0"/>
    <cs:effectRef idx="0"/>
    <cs:fontRef idx="minor">
      <a:schemeClr val="dk1"/>
    </cs:fontRef>
    <cs:spPr>
      <a:ln w="9525" cap="flat" cmpd="sng" algn="ctr">
        <a:solidFill>
          <a:schemeClr val="lt1">
            <a:alpha val="25000"/>
          </a:schemeClr>
        </a:solidFill>
        <a:round/>
      </a:ln>
    </cs:spPr>
  </cs:gridlineMajor>
  <cs:gridlineMinor>
    <cs:lnRef idx="0">
      <cs:styleClr val="0"/>
    </cs:lnRef>
    <cs:fillRef idx="0"/>
    <cs:effectRef idx="0"/>
    <cs:fontRef idx="minor">
      <a:schemeClr val="dk1"/>
    </cs:fontRef>
    <cs:spPr>
      <a:ln>
        <a:solidFill>
          <a:schemeClr val="lt1">
            <a:alpha val="10000"/>
          </a:schemeClr>
        </a:solidFill>
      </a:ln>
    </cs:spPr>
  </cs:gridlineMinor>
  <cs:hiLoLine>
    <cs:lnRef idx="0">
      <cs:styleClr val="0"/>
    </cs:lnRef>
    <cs:fillRef idx="0"/>
    <cs:effectRef idx="0"/>
    <cs:fontRef idx="minor">
      <a:schemeClr val="dk1"/>
    </cs:fontRef>
    <cs:spPr>
      <a:ln w="9525">
        <a:solidFill>
          <a:schemeClr val="phClr">
            <a:lumMod val="60000"/>
            <a:lumOff val="40000"/>
          </a:schemeClr>
        </a:solidFill>
        <a:prstDash val="dash"/>
      </a:ln>
    </cs:spPr>
  </cs:hiLoLine>
  <cs:leaderLine>
    <cs:lnRef idx="0">
      <cs:styleClr val="0"/>
    </cs:lnRef>
    <cs:fillRef idx="0"/>
    <cs:effectRef idx="0"/>
    <cs:fontRef idx="minor">
      <a:schemeClr val="dk1"/>
    </cs:fontRef>
    <cs:spPr>
      <a:ln w="9525">
        <a:solidFill>
          <a:schemeClr val="phClr">
            <a:lumMod val="60000"/>
            <a:lumOff val="40000"/>
          </a:schemeClr>
        </a:solidFill>
      </a:ln>
    </cs:spPr>
  </cs:leaderLine>
  <cs:legend>
    <cs:lnRef idx="0"/>
    <cs:fillRef idx="0"/>
    <cs:effectRef idx="0"/>
    <cs:fontRef idx="minor">
      <a:schemeClr val="lt1"/>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styleClr val="0"/>
    </cs:lnRef>
    <cs:fillRef idx="0"/>
    <cs:effectRef idx="0"/>
    <cs:fontRef idx="minor">
      <a:schemeClr val="lt1"/>
    </cs:fontRef>
    <cs:spPr>
      <a:ln w="3175" cap="flat" cmpd="sng" algn="ctr">
        <a:solidFill>
          <a:schemeClr val="phClr">
            <a:lumMod val="60000"/>
            <a:lumOff val="40000"/>
          </a:schemeClr>
        </a:solidFill>
        <a:round/>
      </a:ln>
    </cs:spPr>
    <cs:defRPr sz="900" kern="1200"/>
  </cs:seriesAxis>
  <cs:seriesLine>
    <cs:lnRef idx="0">
      <cs:styleClr val="0"/>
    </cs:lnRef>
    <cs:fillRef idx="0"/>
    <cs:effectRef idx="0"/>
    <cs:fontRef idx="minor">
      <a:schemeClr val="dk1"/>
    </cs:fontRef>
    <cs:spPr>
      <a:ln w="9525">
        <a:solidFill>
          <a:schemeClr val="phClr">
            <a:lumMod val="60000"/>
            <a:lumOff val="40000"/>
            <a:tint val="50000"/>
          </a:schemeClr>
        </a:solidFill>
        <a:prstDash val="dash"/>
      </a:ln>
    </cs:spPr>
  </cs:seriesLine>
  <cs:title>
    <cs:lnRef idx="0"/>
    <cs:fillRef idx="0"/>
    <cs:effectRef idx="0"/>
    <cs:fontRef idx="minor">
      <a:schemeClr val="lt1"/>
    </cs:fontRef>
    <cs:defRPr sz="1500" b="1" kern="1200" cap="all" spc="100" normalizeH="0" baseline="0"/>
  </cs:title>
  <cs:trendline>
    <cs:lnRef idx="0"/>
    <cs:fillRef idx="0"/>
    <cs:effectRef idx="0"/>
    <cs:fontRef idx="minor">
      <a:schemeClr val="dk1"/>
    </cs:fontRef>
    <cs:spPr>
      <a:ln w="28575" cap="rnd">
        <a:solidFill>
          <a:schemeClr val="lt1">
            <a:alpha val="50000"/>
          </a:schemeClr>
        </a:solidFill>
        <a:round/>
      </a:ln>
    </cs:spPr>
  </cs:trendline>
  <cs:trendlineLabel>
    <cs:lnRef idx="0"/>
    <cs:fillRef idx="0"/>
    <cs:effectRef idx="0"/>
    <cs:fontRef idx="minor">
      <a:schemeClr val="lt1"/>
    </cs:fontRef>
    <cs:defRPr sz="900" kern="1200"/>
  </cs:trendlineLabel>
  <cs:upBar>
    <cs:lnRef idx="0">
      <cs:styleClr val="0"/>
    </cs:lnRef>
    <cs:fillRef idx="0"/>
    <cs:effectRef idx="0"/>
    <cs:fontRef idx="minor">
      <a:schemeClr val="dk1"/>
    </cs:fontRef>
    <cs:spPr>
      <a:solidFill>
        <a:schemeClr val="lt1">
          <a:lumMod val="95000"/>
        </a:schemeClr>
      </a:solidFill>
      <a:ln w="9525">
        <a:solidFill>
          <a:schemeClr val="phClr">
            <a:lumMod val="60000"/>
            <a:lumOff val="40000"/>
          </a:schemeClr>
        </a:solidFill>
      </a:ln>
    </cs:spPr>
  </cs:upBar>
  <cs:valueAxis>
    <cs:lnRef idx="0"/>
    <cs:fillRef idx="0"/>
    <cs:effectRef idx="0"/>
    <cs:fontRef idx="minor">
      <a:schemeClr val="lt1"/>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60">
  <cs:axisTitle>
    <cs:lnRef idx="0"/>
    <cs:fillRef idx="0"/>
    <cs:effectRef idx="0"/>
    <cs:fontRef idx="minor">
      <a:schemeClr val="lt1"/>
    </cs:fontRef>
    <cs:defRPr sz="900" b="1" kern="1200"/>
  </cs:axisTitle>
  <cs:categoryAxis>
    <cs:lnRef idx="0">
      <cs:styleClr val="0"/>
    </cs:lnRef>
    <cs:fillRef idx="0"/>
    <cs:effectRef idx="0"/>
    <cs:fontRef idx="minor">
      <a:schemeClr val="lt1"/>
    </cs:fontRef>
    <cs:spPr>
      <a:ln w="3175" cap="flat" cmpd="sng" algn="ctr">
        <a:solidFill>
          <a:schemeClr val="phClr">
            <a:lumMod val="60000"/>
            <a:lumOff val="40000"/>
          </a:schemeClr>
        </a:solidFill>
        <a:round/>
      </a:ln>
    </cs:spPr>
    <cs:defRPr sz="800" kern="1200" cap="all" spc="150" normalizeH="0" baseline="0"/>
  </cs:categoryAxis>
  <cs:chartArea>
    <cs:lnRef idx="0">
      <cs:styleClr val="0"/>
    </cs:lnRef>
    <cs:fillRef idx="0">
      <cs:styleClr val="0"/>
    </cs:fillRef>
    <cs:effectRef idx="0"/>
    <cs:fontRef idx="minor">
      <a:schemeClr val="dk1"/>
    </cs:fontRef>
    <cs:spPr>
      <a:solidFill>
        <a:schemeClr val="phClr"/>
      </a:solidFill>
      <a:ln w="9525" cap="flat" cmpd="sng" algn="ctr">
        <a:solidFill>
          <a:schemeClr val="phClr"/>
        </a:solidFill>
        <a:round/>
      </a:ln>
    </cs:spPr>
    <cs:defRPr sz="1000" kern="1200"/>
  </cs:chartArea>
  <cs:dataLabel>
    <cs:lnRef idx="0">
      <cs:styleClr val="0"/>
    </cs:lnRef>
    <cs:fillRef idx="0"/>
    <cs:effectRef idx="0"/>
    <cs:fontRef idx="minor">
      <cs:styleClr val="0"/>
    </cs:fontRef>
    <cs:defRPr sz="900" b="1" kern="1200"/>
  </cs:dataLabel>
  <cs:dataLabelCallout>
    <cs:lnRef idx="0">
      <cs:styleClr val="0"/>
    </cs:lnRef>
    <cs:fillRef idx="0"/>
    <cs:effectRef idx="0"/>
    <cs:fontRef idx="minor">
      <cs:styleClr val="0"/>
    </cs:fontRef>
    <cs:spPr>
      <a:solidFill>
        <a:schemeClr val="lt1"/>
      </a:solidFill>
      <a:ln>
        <a:solidFill>
          <a:schemeClr val="phClr"/>
        </a:solidFill>
      </a:ln>
    </cs:spPr>
    <cs:defRPr sz="900" b="1" kern="1200"/>
    <cs:bodyPr rot="0" spcFirstLastPara="1" vertOverflow="clip" horzOverflow="clip" vert="horz" wrap="square" lIns="36576" tIns="18288" rIns="36576" bIns="18288" anchor="ctr" anchorCtr="1">
      <a:spAutoFit/>
    </cs:bodyPr>
  </cs:dataLabelCallout>
  <cs:dataPoint>
    <cs:lnRef idx="0">
      <cs:styleClr val="0"/>
    </cs:lnRef>
    <cs:fillRef idx="0"/>
    <cs:effectRef idx="0"/>
    <cs:fontRef idx="minor">
      <a:schemeClr val="dk1"/>
    </cs:fontRef>
    <cs:spPr>
      <a:solidFill>
        <a:schemeClr val="lt1"/>
      </a:solidFill>
      <a:ln w="19050">
        <a:solidFill>
          <a:schemeClr val="phClr"/>
        </a:solidFill>
      </a:ln>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styleClr val="auto"/>
    </cs:effectRef>
    <cs:fontRef idx="minor">
      <a:schemeClr val="dk1"/>
    </cs:fontRef>
    <cs:spPr>
      <a:ln w="34925" cap="rnd">
        <a:solidFill>
          <a:schemeClr val="lt1"/>
        </a:solidFill>
        <a:round/>
      </a:ln>
      <a:effectLst>
        <a:outerShdw dist="25400" dir="2700000" algn="tl" rotWithShape="0">
          <a:schemeClr val="phClr"/>
        </a:outerShdw>
      </a:effectLst>
    </cs:spPr>
  </cs:dataPointLine>
  <cs:dataPointMarker>
    <cs:lnRef idx="0"/>
    <cs:fillRef idx="0">
      <cs:styleClr val="auto"/>
    </cs:fillRef>
    <cs:effectRef idx="0"/>
    <cs:fontRef idx="minor">
      <a:schemeClr val="dk1"/>
    </cs:fontRef>
    <cs:spPr>
      <a:solidFill>
        <a:schemeClr val="phClr"/>
      </a:solidFill>
      <a:ln w="22225">
        <a:solidFill>
          <a:schemeClr val="lt1"/>
        </a:solidFill>
        <a:round/>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styleClr val="0"/>
    </cs:lnRef>
    <cs:fillRef idx="0"/>
    <cs:effectRef idx="0"/>
    <cs:fontRef idx="minor">
      <a:schemeClr val="lt1"/>
    </cs:fontRef>
    <cs:spPr>
      <a:ln w="9525">
        <a:solidFill>
          <a:schemeClr val="phClr">
            <a:lumMod val="60000"/>
            <a:lumOff val="40000"/>
          </a:schemeClr>
        </a:solidFill>
      </a:ln>
    </cs:spPr>
    <cs:defRPr sz="900" kern="1200"/>
  </cs:dataTable>
  <cs:downBar>
    <cs:lnRef idx="0">
      <cs:styleClr val="0"/>
    </cs:lnRef>
    <cs:fillRef idx="0"/>
    <cs:effectRef idx="0"/>
    <cs:fontRef idx="minor">
      <a:schemeClr val="dk1"/>
    </cs:fontRef>
    <cs:spPr>
      <a:solidFill>
        <a:schemeClr val="dk1">
          <a:lumMod val="35000"/>
          <a:lumOff val="65000"/>
        </a:schemeClr>
      </a:solidFill>
      <a:ln w="9525">
        <a:solidFill>
          <a:schemeClr val="phClr">
            <a:lumMod val="60000"/>
            <a:lumOff val="40000"/>
          </a:schemeClr>
        </a:solidFill>
      </a:ln>
    </cs:spPr>
  </cs:downBar>
  <cs:dropLine>
    <cs:lnRef idx="0">
      <cs:styleClr val="0"/>
    </cs:lnRef>
    <cs:fillRef idx="0"/>
    <cs:effectRef idx="0"/>
    <cs:fontRef idx="minor">
      <a:schemeClr val="dk1"/>
    </cs:fontRef>
    <cs:spPr>
      <a:ln w="9525">
        <a:solidFill>
          <a:schemeClr val="phClr">
            <a:lumMod val="60000"/>
            <a:lumOff val="40000"/>
          </a:schemeClr>
        </a:solidFill>
        <a:prstDash val="dash"/>
      </a:ln>
    </cs:spPr>
  </cs:dropLine>
  <cs:errorBar>
    <cs:lnRef idx="0">
      <cs:styleClr val="0"/>
    </cs:lnRef>
    <cs:fillRef idx="0"/>
    <cs:effectRef idx="0"/>
    <cs:fontRef idx="minor">
      <a:schemeClr val="dk1"/>
    </cs:fontRef>
    <cs:spPr>
      <a:ln w="9525">
        <a:solidFill>
          <a:schemeClr val="phClr">
            <a:lumMod val="60000"/>
            <a:lumOff val="40000"/>
          </a:schemeClr>
        </a:solidFill>
        <a:round/>
      </a:ln>
      <a:effectLst>
        <a:glow rad="25400">
          <a:schemeClr val="lt1"/>
        </a:glow>
      </a:effectLst>
    </cs:spPr>
  </cs:errorBar>
  <cs:floor>
    <cs:lnRef idx="0"/>
    <cs:fillRef idx="0"/>
    <cs:effectRef idx="0"/>
    <cs:fontRef idx="minor">
      <a:schemeClr val="dk1"/>
    </cs:fontRef>
  </cs:floor>
  <cs:gridlineMajor>
    <cs:lnRef idx="0">
      <cs:styleClr val="0"/>
    </cs:lnRef>
    <cs:fillRef idx="0"/>
    <cs:effectRef idx="0"/>
    <cs:fontRef idx="minor">
      <a:schemeClr val="dk1"/>
    </cs:fontRef>
    <cs:spPr>
      <a:ln w="9525" cap="flat" cmpd="sng" algn="ctr">
        <a:solidFill>
          <a:schemeClr val="lt1">
            <a:alpha val="25000"/>
          </a:schemeClr>
        </a:solidFill>
        <a:round/>
      </a:ln>
    </cs:spPr>
  </cs:gridlineMajor>
  <cs:gridlineMinor>
    <cs:lnRef idx="0">
      <cs:styleClr val="0"/>
    </cs:lnRef>
    <cs:fillRef idx="0"/>
    <cs:effectRef idx="0"/>
    <cs:fontRef idx="minor">
      <a:schemeClr val="dk1"/>
    </cs:fontRef>
    <cs:spPr>
      <a:ln>
        <a:solidFill>
          <a:schemeClr val="lt1">
            <a:alpha val="10000"/>
          </a:schemeClr>
        </a:solidFill>
      </a:ln>
    </cs:spPr>
  </cs:gridlineMinor>
  <cs:hiLoLine>
    <cs:lnRef idx="0">
      <cs:styleClr val="0"/>
    </cs:lnRef>
    <cs:fillRef idx="0"/>
    <cs:effectRef idx="0"/>
    <cs:fontRef idx="minor">
      <a:schemeClr val="dk1"/>
    </cs:fontRef>
    <cs:spPr>
      <a:ln w="9525">
        <a:solidFill>
          <a:schemeClr val="phClr">
            <a:lumMod val="60000"/>
            <a:lumOff val="40000"/>
          </a:schemeClr>
        </a:solidFill>
        <a:prstDash val="dash"/>
      </a:ln>
    </cs:spPr>
  </cs:hiLoLine>
  <cs:leaderLine>
    <cs:lnRef idx="0">
      <cs:styleClr val="0"/>
    </cs:lnRef>
    <cs:fillRef idx="0"/>
    <cs:effectRef idx="0"/>
    <cs:fontRef idx="minor">
      <a:schemeClr val="dk1"/>
    </cs:fontRef>
    <cs:spPr>
      <a:ln w="9525">
        <a:solidFill>
          <a:schemeClr val="phClr">
            <a:lumMod val="60000"/>
            <a:lumOff val="40000"/>
          </a:schemeClr>
        </a:solidFill>
      </a:ln>
    </cs:spPr>
  </cs:leaderLine>
  <cs:legend>
    <cs:lnRef idx="0"/>
    <cs:fillRef idx="0"/>
    <cs:effectRef idx="0"/>
    <cs:fontRef idx="minor">
      <a:schemeClr val="lt1"/>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styleClr val="0"/>
    </cs:lnRef>
    <cs:fillRef idx="0"/>
    <cs:effectRef idx="0"/>
    <cs:fontRef idx="minor">
      <a:schemeClr val="lt1"/>
    </cs:fontRef>
    <cs:spPr>
      <a:ln w="3175" cap="flat" cmpd="sng" algn="ctr">
        <a:solidFill>
          <a:schemeClr val="phClr">
            <a:lumMod val="60000"/>
            <a:lumOff val="40000"/>
          </a:schemeClr>
        </a:solidFill>
        <a:round/>
      </a:ln>
    </cs:spPr>
    <cs:defRPr sz="900" kern="1200"/>
  </cs:seriesAxis>
  <cs:seriesLine>
    <cs:lnRef idx="0">
      <cs:styleClr val="0"/>
    </cs:lnRef>
    <cs:fillRef idx="0"/>
    <cs:effectRef idx="0"/>
    <cs:fontRef idx="minor">
      <a:schemeClr val="dk1"/>
    </cs:fontRef>
    <cs:spPr>
      <a:ln w="9525">
        <a:solidFill>
          <a:schemeClr val="phClr">
            <a:lumMod val="60000"/>
            <a:lumOff val="40000"/>
            <a:tint val="50000"/>
          </a:schemeClr>
        </a:solidFill>
        <a:prstDash val="dash"/>
      </a:ln>
    </cs:spPr>
  </cs:seriesLine>
  <cs:title>
    <cs:lnRef idx="0"/>
    <cs:fillRef idx="0"/>
    <cs:effectRef idx="0"/>
    <cs:fontRef idx="minor">
      <a:schemeClr val="lt1"/>
    </cs:fontRef>
    <cs:defRPr sz="1500" b="1" kern="1200" cap="all" spc="100" normalizeH="0" baseline="0"/>
  </cs:title>
  <cs:trendline>
    <cs:lnRef idx="0"/>
    <cs:fillRef idx="0"/>
    <cs:effectRef idx="0"/>
    <cs:fontRef idx="minor">
      <a:schemeClr val="dk1"/>
    </cs:fontRef>
    <cs:spPr>
      <a:ln w="28575" cap="rnd">
        <a:solidFill>
          <a:schemeClr val="lt1">
            <a:alpha val="50000"/>
          </a:schemeClr>
        </a:solidFill>
        <a:round/>
      </a:ln>
    </cs:spPr>
  </cs:trendline>
  <cs:trendlineLabel>
    <cs:lnRef idx="0"/>
    <cs:fillRef idx="0"/>
    <cs:effectRef idx="0"/>
    <cs:fontRef idx="minor">
      <a:schemeClr val="lt1"/>
    </cs:fontRef>
    <cs:defRPr sz="900" kern="1200"/>
  </cs:trendlineLabel>
  <cs:upBar>
    <cs:lnRef idx="0">
      <cs:styleClr val="0"/>
    </cs:lnRef>
    <cs:fillRef idx="0"/>
    <cs:effectRef idx="0"/>
    <cs:fontRef idx="minor">
      <a:schemeClr val="dk1"/>
    </cs:fontRef>
    <cs:spPr>
      <a:solidFill>
        <a:schemeClr val="lt1">
          <a:lumMod val="95000"/>
        </a:schemeClr>
      </a:solidFill>
      <a:ln w="9525">
        <a:solidFill>
          <a:schemeClr val="phClr">
            <a:lumMod val="60000"/>
            <a:lumOff val="40000"/>
          </a:schemeClr>
        </a:solidFill>
      </a:ln>
    </cs:spPr>
  </cs:upBar>
  <cs:valueAxis>
    <cs:lnRef idx="0"/>
    <cs:fillRef idx="0"/>
    <cs:effectRef idx="0"/>
    <cs:fontRef idx="minor">
      <a:schemeClr val="lt1"/>
    </cs:fontRef>
    <cs:defRPr sz="900"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CFA3B5C-F5D4-41D6-A482-04CA66A6690D}" type="doc">
      <dgm:prSet loTypeId="urn:microsoft.com/office/officeart/2005/8/layout/cycle5" loCatId="cycle" qsTypeId="urn:microsoft.com/office/officeart/2005/8/quickstyle/simple1" qsCatId="simple" csTypeId="urn:microsoft.com/office/officeart/2005/8/colors/accent0_3" csCatId="mainScheme" phldr="1"/>
      <dgm:spPr/>
      <dgm:t>
        <a:bodyPr/>
        <a:lstStyle/>
        <a:p>
          <a:endParaRPr lang="en-GB"/>
        </a:p>
      </dgm:t>
    </dgm:pt>
    <dgm:pt modelId="{FAF1903E-B26F-4633-85E4-FAD6A892D164}">
      <dgm:prSet phldrT="[Text]" custT="1"/>
      <dgm:spPr/>
      <dgm:t>
        <a:bodyPr/>
        <a:lstStyle/>
        <a:p>
          <a:r>
            <a:rPr lang="en-GB" sz="1400" dirty="0"/>
            <a:t>New Trailblazer group approved</a:t>
          </a:r>
        </a:p>
      </dgm:t>
    </dgm:pt>
    <dgm:pt modelId="{6218FD15-1B21-4D24-8591-2D91C8B6F4C9}" type="parTrans" cxnId="{1F62F450-FD5D-4E90-A5C7-DEA3C095B01B}">
      <dgm:prSet/>
      <dgm:spPr/>
      <dgm:t>
        <a:bodyPr/>
        <a:lstStyle/>
        <a:p>
          <a:endParaRPr lang="en-GB"/>
        </a:p>
      </dgm:t>
    </dgm:pt>
    <dgm:pt modelId="{AF454143-9661-4096-8BF7-82C63DC0DB7F}" type="sibTrans" cxnId="{1F62F450-FD5D-4E90-A5C7-DEA3C095B01B}">
      <dgm:prSet/>
      <dgm:spPr/>
      <dgm:t>
        <a:bodyPr/>
        <a:lstStyle/>
        <a:p>
          <a:endParaRPr lang="en-GB"/>
        </a:p>
      </dgm:t>
    </dgm:pt>
    <dgm:pt modelId="{424E7B71-96D3-4F49-AAFF-C80633B21604}">
      <dgm:prSet phldrT="[Text]" custT="1"/>
      <dgm:spPr/>
      <dgm:t>
        <a:bodyPr/>
        <a:lstStyle/>
        <a:p>
          <a:r>
            <a:rPr lang="en-GB" sz="1400" dirty="0"/>
            <a:t>Apprenticeship standard set by trailblazer</a:t>
          </a:r>
        </a:p>
      </dgm:t>
    </dgm:pt>
    <dgm:pt modelId="{23751EE5-4FD0-4AFC-B024-1CB73B371CDD}" type="parTrans" cxnId="{21D8C330-C615-476D-BA5F-B3A2DACF74DC}">
      <dgm:prSet/>
      <dgm:spPr/>
      <dgm:t>
        <a:bodyPr/>
        <a:lstStyle/>
        <a:p>
          <a:endParaRPr lang="en-GB"/>
        </a:p>
      </dgm:t>
    </dgm:pt>
    <dgm:pt modelId="{76D03C9D-457E-4C52-89C7-BAC099FECC51}" type="sibTrans" cxnId="{21D8C330-C615-476D-BA5F-B3A2DACF74DC}">
      <dgm:prSet/>
      <dgm:spPr/>
      <dgm:t>
        <a:bodyPr/>
        <a:lstStyle/>
        <a:p>
          <a:endParaRPr lang="en-GB"/>
        </a:p>
      </dgm:t>
    </dgm:pt>
    <dgm:pt modelId="{E6E7059E-2E33-4C14-BD90-A420F2333819}">
      <dgm:prSet phldrT="[Text]" custT="1"/>
      <dgm:spPr/>
      <dgm:t>
        <a:bodyPr/>
        <a:lstStyle/>
        <a:p>
          <a:r>
            <a:rPr lang="en-GB" sz="1400" dirty="0"/>
            <a:t>Trailblazer assessment plan developed</a:t>
          </a:r>
        </a:p>
      </dgm:t>
    </dgm:pt>
    <dgm:pt modelId="{7B093679-240A-45E3-BF9A-FF568F5A37A0}" type="parTrans" cxnId="{FC46708E-79C7-4FCB-BA95-BFE80715DA02}">
      <dgm:prSet/>
      <dgm:spPr/>
      <dgm:t>
        <a:bodyPr/>
        <a:lstStyle/>
        <a:p>
          <a:endParaRPr lang="en-GB"/>
        </a:p>
      </dgm:t>
    </dgm:pt>
    <dgm:pt modelId="{66453B76-CF98-401E-86A3-1076EE99F762}" type="sibTrans" cxnId="{FC46708E-79C7-4FCB-BA95-BFE80715DA02}">
      <dgm:prSet/>
      <dgm:spPr/>
      <dgm:t>
        <a:bodyPr/>
        <a:lstStyle/>
        <a:p>
          <a:endParaRPr lang="en-GB"/>
        </a:p>
      </dgm:t>
    </dgm:pt>
    <dgm:pt modelId="{86B3F158-0139-4338-A635-9B11DA093954}">
      <dgm:prSet phldrT="[Text]" custT="1"/>
      <dgm:spPr/>
      <dgm:t>
        <a:bodyPr/>
        <a:lstStyle/>
        <a:p>
          <a:r>
            <a:rPr lang="en-GB" sz="1400" dirty="0"/>
            <a:t>Assessment plan approved by Government</a:t>
          </a:r>
        </a:p>
      </dgm:t>
    </dgm:pt>
    <dgm:pt modelId="{FB54FAE0-2E42-4D21-AD2B-A3238EA710ED}" type="parTrans" cxnId="{D632985E-B48F-4AB7-8368-1C322E6B1266}">
      <dgm:prSet/>
      <dgm:spPr/>
      <dgm:t>
        <a:bodyPr/>
        <a:lstStyle/>
        <a:p>
          <a:endParaRPr lang="en-GB"/>
        </a:p>
      </dgm:t>
    </dgm:pt>
    <dgm:pt modelId="{01AE529B-5B40-49EF-9AEE-71A29D9178C4}" type="sibTrans" cxnId="{D632985E-B48F-4AB7-8368-1C322E6B1266}">
      <dgm:prSet/>
      <dgm:spPr/>
      <dgm:t>
        <a:bodyPr/>
        <a:lstStyle/>
        <a:p>
          <a:endParaRPr lang="en-GB"/>
        </a:p>
      </dgm:t>
    </dgm:pt>
    <dgm:pt modelId="{F40C8E46-8F59-4157-946F-E24760AE506A}">
      <dgm:prSet phldrT="[Text]" custT="1"/>
      <dgm:spPr/>
      <dgm:t>
        <a:bodyPr/>
        <a:lstStyle/>
        <a:p>
          <a:r>
            <a:rPr lang="en-GB" sz="1400" dirty="0"/>
            <a:t>Apprentice Assessment Organisation designs End Point Assessment</a:t>
          </a:r>
        </a:p>
      </dgm:t>
    </dgm:pt>
    <dgm:pt modelId="{87A3B901-655A-4953-8BA8-155E6D8D74EE}" type="parTrans" cxnId="{F5C9E4B5-ECFF-4C67-A50A-1BBA899ED254}">
      <dgm:prSet/>
      <dgm:spPr/>
      <dgm:t>
        <a:bodyPr/>
        <a:lstStyle/>
        <a:p>
          <a:endParaRPr lang="en-GB"/>
        </a:p>
      </dgm:t>
    </dgm:pt>
    <dgm:pt modelId="{DE8AE938-16AF-4CF7-B1BB-CDC060365E89}" type="sibTrans" cxnId="{F5C9E4B5-ECFF-4C67-A50A-1BBA899ED254}">
      <dgm:prSet/>
      <dgm:spPr/>
      <dgm:t>
        <a:bodyPr/>
        <a:lstStyle/>
        <a:p>
          <a:endParaRPr lang="en-GB"/>
        </a:p>
      </dgm:t>
    </dgm:pt>
    <dgm:pt modelId="{86B112E7-BCCE-4578-A49C-56F0504F9FDF}">
      <dgm:prSet custT="1"/>
      <dgm:spPr/>
      <dgm:t>
        <a:bodyPr/>
        <a:lstStyle/>
        <a:p>
          <a:r>
            <a:rPr lang="en-US" sz="1400" dirty="0"/>
            <a:t>Apprenticeship standard approved by Government</a:t>
          </a:r>
        </a:p>
      </dgm:t>
    </dgm:pt>
    <dgm:pt modelId="{15A9AF92-AA51-401B-BE1B-A02EAFD95A13}" type="parTrans" cxnId="{1208588F-376E-47AC-8831-E2DA51E130C6}">
      <dgm:prSet/>
      <dgm:spPr/>
      <dgm:t>
        <a:bodyPr/>
        <a:lstStyle/>
        <a:p>
          <a:endParaRPr lang="en-US"/>
        </a:p>
      </dgm:t>
    </dgm:pt>
    <dgm:pt modelId="{DB8A1719-8D30-43F3-ADBD-9F221D6D7159}" type="sibTrans" cxnId="{1208588F-376E-47AC-8831-E2DA51E130C6}">
      <dgm:prSet/>
      <dgm:spPr/>
      <dgm:t>
        <a:bodyPr/>
        <a:lstStyle/>
        <a:p>
          <a:endParaRPr lang="en-US"/>
        </a:p>
      </dgm:t>
    </dgm:pt>
    <dgm:pt modelId="{042448EE-37EF-4FA2-B98C-4290D58BCA40}">
      <dgm:prSet custT="1"/>
      <dgm:spPr/>
      <dgm:t>
        <a:bodyPr/>
        <a:lstStyle/>
        <a:p>
          <a:r>
            <a:rPr lang="en-GB" sz="1400" dirty="0"/>
            <a:t>Apprenticeship ready for delivery</a:t>
          </a:r>
        </a:p>
      </dgm:t>
    </dgm:pt>
    <dgm:pt modelId="{2350566A-F3ED-4CC4-9D74-8E98036E3946}" type="parTrans" cxnId="{A173FF90-FB48-4BEB-8459-73E4982F1853}">
      <dgm:prSet/>
      <dgm:spPr/>
      <dgm:t>
        <a:bodyPr/>
        <a:lstStyle/>
        <a:p>
          <a:endParaRPr lang="en-US"/>
        </a:p>
      </dgm:t>
    </dgm:pt>
    <dgm:pt modelId="{32C6DFA8-1E55-4493-9A40-7709234D5422}" type="sibTrans" cxnId="{A173FF90-FB48-4BEB-8459-73E4982F1853}">
      <dgm:prSet/>
      <dgm:spPr/>
      <dgm:t>
        <a:bodyPr/>
        <a:lstStyle/>
        <a:p>
          <a:endParaRPr lang="en-US"/>
        </a:p>
      </dgm:t>
    </dgm:pt>
    <dgm:pt modelId="{1AFE321F-8974-4C3A-B8C4-710314CD04B0}" type="pres">
      <dgm:prSet presAssocID="{ECFA3B5C-F5D4-41D6-A482-04CA66A6690D}" presName="cycle" presStyleCnt="0">
        <dgm:presLayoutVars>
          <dgm:dir/>
          <dgm:resizeHandles val="exact"/>
        </dgm:presLayoutVars>
      </dgm:prSet>
      <dgm:spPr/>
      <dgm:t>
        <a:bodyPr/>
        <a:lstStyle/>
        <a:p>
          <a:endParaRPr lang="en-US"/>
        </a:p>
      </dgm:t>
    </dgm:pt>
    <dgm:pt modelId="{66C2C962-B3A0-40E7-80EF-B3928947679F}" type="pres">
      <dgm:prSet presAssocID="{FAF1903E-B26F-4633-85E4-FAD6A892D164}" presName="node" presStyleLbl="node1" presStyleIdx="0" presStyleCnt="7" custScaleX="148675" custScaleY="136977">
        <dgm:presLayoutVars>
          <dgm:bulletEnabled val="1"/>
        </dgm:presLayoutVars>
      </dgm:prSet>
      <dgm:spPr/>
      <dgm:t>
        <a:bodyPr/>
        <a:lstStyle/>
        <a:p>
          <a:endParaRPr lang="en-US"/>
        </a:p>
      </dgm:t>
    </dgm:pt>
    <dgm:pt modelId="{DFEC40F4-FDED-473F-A69D-2D7FD7FFBC3E}" type="pres">
      <dgm:prSet presAssocID="{FAF1903E-B26F-4633-85E4-FAD6A892D164}" presName="spNode" presStyleCnt="0"/>
      <dgm:spPr/>
    </dgm:pt>
    <dgm:pt modelId="{FF3BBC10-AF67-4F49-BFA0-F2843298F6E3}" type="pres">
      <dgm:prSet presAssocID="{AF454143-9661-4096-8BF7-82C63DC0DB7F}" presName="sibTrans" presStyleLbl="sibTrans1D1" presStyleIdx="0" presStyleCnt="7"/>
      <dgm:spPr/>
      <dgm:t>
        <a:bodyPr/>
        <a:lstStyle/>
        <a:p>
          <a:endParaRPr lang="en-US"/>
        </a:p>
      </dgm:t>
    </dgm:pt>
    <dgm:pt modelId="{BFBD0C38-02A0-4B8D-8F81-658F9438B12F}" type="pres">
      <dgm:prSet presAssocID="{424E7B71-96D3-4F49-AAFF-C80633B21604}" presName="node" presStyleLbl="node1" presStyleIdx="1" presStyleCnt="7" custScaleX="148675" custScaleY="136977" custRadScaleRad="97872" custRadScaleInc="46850">
        <dgm:presLayoutVars>
          <dgm:bulletEnabled val="1"/>
        </dgm:presLayoutVars>
      </dgm:prSet>
      <dgm:spPr/>
      <dgm:t>
        <a:bodyPr/>
        <a:lstStyle/>
        <a:p>
          <a:endParaRPr lang="en-US"/>
        </a:p>
      </dgm:t>
    </dgm:pt>
    <dgm:pt modelId="{79822DDF-ED18-458F-BCD4-BA21323A5578}" type="pres">
      <dgm:prSet presAssocID="{424E7B71-96D3-4F49-AAFF-C80633B21604}" presName="spNode" presStyleCnt="0"/>
      <dgm:spPr/>
    </dgm:pt>
    <dgm:pt modelId="{696BBDFD-30E3-491B-99BE-B4E1406B4D6C}" type="pres">
      <dgm:prSet presAssocID="{76D03C9D-457E-4C52-89C7-BAC099FECC51}" presName="sibTrans" presStyleLbl="sibTrans1D1" presStyleIdx="1" presStyleCnt="7"/>
      <dgm:spPr/>
      <dgm:t>
        <a:bodyPr/>
        <a:lstStyle/>
        <a:p>
          <a:endParaRPr lang="en-US"/>
        </a:p>
      </dgm:t>
    </dgm:pt>
    <dgm:pt modelId="{05187085-AE7D-4A84-AE03-0B880E9C9CCE}" type="pres">
      <dgm:prSet presAssocID="{86B112E7-BCCE-4578-A49C-56F0504F9FDF}" presName="node" presStyleLbl="node1" presStyleIdx="2" presStyleCnt="7" custScaleX="148675" custScaleY="136977" custRadScaleRad="99681" custRadScaleInc="-25683">
        <dgm:presLayoutVars>
          <dgm:bulletEnabled val="1"/>
        </dgm:presLayoutVars>
      </dgm:prSet>
      <dgm:spPr/>
      <dgm:t>
        <a:bodyPr/>
        <a:lstStyle/>
        <a:p>
          <a:endParaRPr lang="en-US"/>
        </a:p>
      </dgm:t>
    </dgm:pt>
    <dgm:pt modelId="{8227DCE3-314A-4F01-87A1-183FE4B9DB97}" type="pres">
      <dgm:prSet presAssocID="{86B112E7-BCCE-4578-A49C-56F0504F9FDF}" presName="spNode" presStyleCnt="0"/>
      <dgm:spPr/>
    </dgm:pt>
    <dgm:pt modelId="{52851A49-CC7C-4465-9786-809FC47D63BE}" type="pres">
      <dgm:prSet presAssocID="{DB8A1719-8D30-43F3-ADBD-9F221D6D7159}" presName="sibTrans" presStyleLbl="sibTrans1D1" presStyleIdx="2" presStyleCnt="7"/>
      <dgm:spPr/>
      <dgm:t>
        <a:bodyPr/>
        <a:lstStyle/>
        <a:p>
          <a:endParaRPr lang="en-US"/>
        </a:p>
      </dgm:t>
    </dgm:pt>
    <dgm:pt modelId="{0C2549FE-8122-4691-A1B0-2A81DEFB9522}" type="pres">
      <dgm:prSet presAssocID="{E6E7059E-2E33-4C14-BD90-A420F2333819}" presName="node" presStyleLbl="node1" presStyleIdx="3" presStyleCnt="7" custScaleX="148675" custScaleY="136977" custRadScaleRad="102295" custRadScaleInc="-33373">
        <dgm:presLayoutVars>
          <dgm:bulletEnabled val="1"/>
        </dgm:presLayoutVars>
      </dgm:prSet>
      <dgm:spPr/>
      <dgm:t>
        <a:bodyPr/>
        <a:lstStyle/>
        <a:p>
          <a:endParaRPr lang="en-US"/>
        </a:p>
      </dgm:t>
    </dgm:pt>
    <dgm:pt modelId="{A96841A0-3EA3-4F04-8AD2-D68EAF4558BA}" type="pres">
      <dgm:prSet presAssocID="{E6E7059E-2E33-4C14-BD90-A420F2333819}" presName="spNode" presStyleCnt="0"/>
      <dgm:spPr/>
    </dgm:pt>
    <dgm:pt modelId="{64DD5143-A9E0-4137-A19C-DF7AEDDBEE8F}" type="pres">
      <dgm:prSet presAssocID="{66453B76-CF98-401E-86A3-1076EE99F762}" presName="sibTrans" presStyleLbl="sibTrans1D1" presStyleIdx="3" presStyleCnt="7"/>
      <dgm:spPr/>
      <dgm:t>
        <a:bodyPr/>
        <a:lstStyle/>
        <a:p>
          <a:endParaRPr lang="en-US"/>
        </a:p>
      </dgm:t>
    </dgm:pt>
    <dgm:pt modelId="{51C1C4D0-AB12-4BBD-B857-F7D0CB5DC099}" type="pres">
      <dgm:prSet presAssocID="{86B3F158-0139-4338-A635-9B11DA093954}" presName="node" presStyleLbl="node1" presStyleIdx="4" presStyleCnt="7" custScaleX="148675" custScaleY="136977" custRadScaleRad="103714" custRadScaleInc="40720">
        <dgm:presLayoutVars>
          <dgm:bulletEnabled val="1"/>
        </dgm:presLayoutVars>
      </dgm:prSet>
      <dgm:spPr/>
      <dgm:t>
        <a:bodyPr/>
        <a:lstStyle/>
        <a:p>
          <a:endParaRPr lang="en-US"/>
        </a:p>
      </dgm:t>
    </dgm:pt>
    <dgm:pt modelId="{267C7AD6-935B-4437-A509-8A0271DD2BB3}" type="pres">
      <dgm:prSet presAssocID="{86B3F158-0139-4338-A635-9B11DA093954}" presName="spNode" presStyleCnt="0"/>
      <dgm:spPr/>
    </dgm:pt>
    <dgm:pt modelId="{91CE7BCE-AAB3-4791-982F-EFF2E894EBEA}" type="pres">
      <dgm:prSet presAssocID="{01AE529B-5B40-49EF-9AEE-71A29D9178C4}" presName="sibTrans" presStyleLbl="sibTrans1D1" presStyleIdx="4" presStyleCnt="7"/>
      <dgm:spPr/>
      <dgm:t>
        <a:bodyPr/>
        <a:lstStyle/>
        <a:p>
          <a:endParaRPr lang="en-US"/>
        </a:p>
      </dgm:t>
    </dgm:pt>
    <dgm:pt modelId="{005235E6-ABE0-4735-8E8F-3204587A4607}" type="pres">
      <dgm:prSet presAssocID="{042448EE-37EF-4FA2-B98C-4290D58BCA40}" presName="node" presStyleLbl="node1" presStyleIdx="5" presStyleCnt="7" custScaleX="148675" custScaleY="136977">
        <dgm:presLayoutVars>
          <dgm:bulletEnabled val="1"/>
        </dgm:presLayoutVars>
      </dgm:prSet>
      <dgm:spPr/>
      <dgm:t>
        <a:bodyPr/>
        <a:lstStyle/>
        <a:p>
          <a:endParaRPr lang="en-US"/>
        </a:p>
      </dgm:t>
    </dgm:pt>
    <dgm:pt modelId="{0BD14995-8648-4C1A-9290-DEC790A3FF78}" type="pres">
      <dgm:prSet presAssocID="{042448EE-37EF-4FA2-B98C-4290D58BCA40}" presName="spNode" presStyleCnt="0"/>
      <dgm:spPr/>
    </dgm:pt>
    <dgm:pt modelId="{B7841BD4-3BCD-47AB-8F6C-65E01FB3282A}" type="pres">
      <dgm:prSet presAssocID="{32C6DFA8-1E55-4493-9A40-7709234D5422}" presName="sibTrans" presStyleLbl="sibTrans1D1" presStyleIdx="5" presStyleCnt="7"/>
      <dgm:spPr/>
      <dgm:t>
        <a:bodyPr/>
        <a:lstStyle/>
        <a:p>
          <a:endParaRPr lang="en-US"/>
        </a:p>
      </dgm:t>
    </dgm:pt>
    <dgm:pt modelId="{F038295E-9FDE-4F18-BF3B-6E5E00CA2571}" type="pres">
      <dgm:prSet presAssocID="{F40C8E46-8F59-4157-946F-E24760AE506A}" presName="node" presStyleLbl="node1" presStyleIdx="6" presStyleCnt="7" custScaleX="148675" custScaleY="136977" custRadScaleRad="99392" custRadScaleInc="-61117">
        <dgm:presLayoutVars>
          <dgm:bulletEnabled val="1"/>
        </dgm:presLayoutVars>
      </dgm:prSet>
      <dgm:spPr/>
      <dgm:t>
        <a:bodyPr/>
        <a:lstStyle/>
        <a:p>
          <a:endParaRPr lang="en-US"/>
        </a:p>
      </dgm:t>
    </dgm:pt>
    <dgm:pt modelId="{9E0C65D8-CF41-4E1D-A9E0-4397BEA9D90D}" type="pres">
      <dgm:prSet presAssocID="{F40C8E46-8F59-4157-946F-E24760AE506A}" presName="spNode" presStyleCnt="0"/>
      <dgm:spPr/>
    </dgm:pt>
    <dgm:pt modelId="{E44D99F7-CBB8-41EA-BE8B-B7906DF31B45}" type="pres">
      <dgm:prSet presAssocID="{DE8AE938-16AF-4CF7-B1BB-CDC060365E89}" presName="sibTrans" presStyleLbl="sibTrans1D1" presStyleIdx="6" presStyleCnt="7"/>
      <dgm:spPr/>
      <dgm:t>
        <a:bodyPr/>
        <a:lstStyle/>
        <a:p>
          <a:endParaRPr lang="en-US"/>
        </a:p>
      </dgm:t>
    </dgm:pt>
  </dgm:ptLst>
  <dgm:cxnLst>
    <dgm:cxn modelId="{3A600F70-E176-476E-814A-161CAA74C53C}" type="presOf" srcId="{ECFA3B5C-F5D4-41D6-A482-04CA66A6690D}" destId="{1AFE321F-8974-4C3A-B8C4-710314CD04B0}" srcOrd="0" destOrd="0" presId="urn:microsoft.com/office/officeart/2005/8/layout/cycle5"/>
    <dgm:cxn modelId="{87F0C70D-575F-4E61-B080-9B709F6E6165}" type="presOf" srcId="{424E7B71-96D3-4F49-AAFF-C80633B21604}" destId="{BFBD0C38-02A0-4B8D-8F81-658F9438B12F}" srcOrd="0" destOrd="0" presId="urn:microsoft.com/office/officeart/2005/8/layout/cycle5"/>
    <dgm:cxn modelId="{F5C9E4B5-ECFF-4C67-A50A-1BBA899ED254}" srcId="{ECFA3B5C-F5D4-41D6-A482-04CA66A6690D}" destId="{F40C8E46-8F59-4157-946F-E24760AE506A}" srcOrd="6" destOrd="0" parTransId="{87A3B901-655A-4953-8BA8-155E6D8D74EE}" sibTransId="{DE8AE938-16AF-4CF7-B1BB-CDC060365E89}"/>
    <dgm:cxn modelId="{31CF4CF8-E5B4-44C1-8291-946BE726EE0C}" type="presOf" srcId="{F40C8E46-8F59-4157-946F-E24760AE506A}" destId="{F038295E-9FDE-4F18-BF3B-6E5E00CA2571}" srcOrd="0" destOrd="0" presId="urn:microsoft.com/office/officeart/2005/8/layout/cycle5"/>
    <dgm:cxn modelId="{D632985E-B48F-4AB7-8368-1C322E6B1266}" srcId="{ECFA3B5C-F5D4-41D6-A482-04CA66A6690D}" destId="{86B3F158-0139-4338-A635-9B11DA093954}" srcOrd="4" destOrd="0" parTransId="{FB54FAE0-2E42-4D21-AD2B-A3238EA710ED}" sibTransId="{01AE529B-5B40-49EF-9AEE-71A29D9178C4}"/>
    <dgm:cxn modelId="{B45085A7-2FA3-4A47-BFF9-F9D8013C8CCF}" type="presOf" srcId="{FAF1903E-B26F-4633-85E4-FAD6A892D164}" destId="{66C2C962-B3A0-40E7-80EF-B3928947679F}" srcOrd="0" destOrd="0" presId="urn:microsoft.com/office/officeart/2005/8/layout/cycle5"/>
    <dgm:cxn modelId="{818B2223-BAD3-41B0-8A0A-C1FDD7947B05}" type="presOf" srcId="{86B112E7-BCCE-4578-A49C-56F0504F9FDF}" destId="{05187085-AE7D-4A84-AE03-0B880E9C9CCE}" srcOrd="0" destOrd="0" presId="urn:microsoft.com/office/officeart/2005/8/layout/cycle5"/>
    <dgm:cxn modelId="{1208588F-376E-47AC-8831-E2DA51E130C6}" srcId="{ECFA3B5C-F5D4-41D6-A482-04CA66A6690D}" destId="{86B112E7-BCCE-4578-A49C-56F0504F9FDF}" srcOrd="2" destOrd="0" parTransId="{15A9AF92-AA51-401B-BE1B-A02EAFD95A13}" sibTransId="{DB8A1719-8D30-43F3-ADBD-9F221D6D7159}"/>
    <dgm:cxn modelId="{1F62F450-FD5D-4E90-A5C7-DEA3C095B01B}" srcId="{ECFA3B5C-F5D4-41D6-A482-04CA66A6690D}" destId="{FAF1903E-B26F-4633-85E4-FAD6A892D164}" srcOrd="0" destOrd="0" parTransId="{6218FD15-1B21-4D24-8591-2D91C8B6F4C9}" sibTransId="{AF454143-9661-4096-8BF7-82C63DC0DB7F}"/>
    <dgm:cxn modelId="{478D9B2C-5817-422B-A43C-40CCAA7C7F3C}" type="presOf" srcId="{AF454143-9661-4096-8BF7-82C63DC0DB7F}" destId="{FF3BBC10-AF67-4F49-BFA0-F2843298F6E3}" srcOrd="0" destOrd="0" presId="urn:microsoft.com/office/officeart/2005/8/layout/cycle5"/>
    <dgm:cxn modelId="{A24ED278-43F1-4444-B71A-525E92D95A2E}" type="presOf" srcId="{86B3F158-0139-4338-A635-9B11DA093954}" destId="{51C1C4D0-AB12-4BBD-B857-F7D0CB5DC099}" srcOrd="0" destOrd="0" presId="urn:microsoft.com/office/officeart/2005/8/layout/cycle5"/>
    <dgm:cxn modelId="{ED592BDC-9183-4A29-9E5B-65274341CEB9}" type="presOf" srcId="{042448EE-37EF-4FA2-B98C-4290D58BCA40}" destId="{005235E6-ABE0-4735-8E8F-3204587A4607}" srcOrd="0" destOrd="0" presId="urn:microsoft.com/office/officeart/2005/8/layout/cycle5"/>
    <dgm:cxn modelId="{05D61EA0-0A31-43AF-BECB-A994750DFEE1}" type="presOf" srcId="{66453B76-CF98-401E-86A3-1076EE99F762}" destId="{64DD5143-A9E0-4137-A19C-DF7AEDDBEE8F}" srcOrd="0" destOrd="0" presId="urn:microsoft.com/office/officeart/2005/8/layout/cycle5"/>
    <dgm:cxn modelId="{D33F69D1-66D8-497E-8074-B9F82189B8AA}" type="presOf" srcId="{76D03C9D-457E-4C52-89C7-BAC099FECC51}" destId="{696BBDFD-30E3-491B-99BE-B4E1406B4D6C}" srcOrd="0" destOrd="0" presId="urn:microsoft.com/office/officeart/2005/8/layout/cycle5"/>
    <dgm:cxn modelId="{FC46708E-79C7-4FCB-BA95-BFE80715DA02}" srcId="{ECFA3B5C-F5D4-41D6-A482-04CA66A6690D}" destId="{E6E7059E-2E33-4C14-BD90-A420F2333819}" srcOrd="3" destOrd="0" parTransId="{7B093679-240A-45E3-BF9A-FF568F5A37A0}" sibTransId="{66453B76-CF98-401E-86A3-1076EE99F762}"/>
    <dgm:cxn modelId="{E7CAC3F3-4356-4851-8581-659B92203322}" type="presOf" srcId="{32C6DFA8-1E55-4493-9A40-7709234D5422}" destId="{B7841BD4-3BCD-47AB-8F6C-65E01FB3282A}" srcOrd="0" destOrd="0" presId="urn:microsoft.com/office/officeart/2005/8/layout/cycle5"/>
    <dgm:cxn modelId="{D4617CF0-9E6E-4D98-8FC3-0564B6276E79}" type="presOf" srcId="{E6E7059E-2E33-4C14-BD90-A420F2333819}" destId="{0C2549FE-8122-4691-A1B0-2A81DEFB9522}" srcOrd="0" destOrd="0" presId="urn:microsoft.com/office/officeart/2005/8/layout/cycle5"/>
    <dgm:cxn modelId="{559A5CDE-D54C-4683-807A-138F6FFDEEC5}" type="presOf" srcId="{DB8A1719-8D30-43F3-ADBD-9F221D6D7159}" destId="{52851A49-CC7C-4465-9786-809FC47D63BE}" srcOrd="0" destOrd="0" presId="urn:microsoft.com/office/officeart/2005/8/layout/cycle5"/>
    <dgm:cxn modelId="{A173FF90-FB48-4BEB-8459-73E4982F1853}" srcId="{ECFA3B5C-F5D4-41D6-A482-04CA66A6690D}" destId="{042448EE-37EF-4FA2-B98C-4290D58BCA40}" srcOrd="5" destOrd="0" parTransId="{2350566A-F3ED-4CC4-9D74-8E98036E3946}" sibTransId="{32C6DFA8-1E55-4493-9A40-7709234D5422}"/>
    <dgm:cxn modelId="{53A05D8B-2D7F-4AEA-8D84-FCD92947391A}" type="presOf" srcId="{01AE529B-5B40-49EF-9AEE-71A29D9178C4}" destId="{91CE7BCE-AAB3-4791-982F-EFF2E894EBEA}" srcOrd="0" destOrd="0" presId="urn:microsoft.com/office/officeart/2005/8/layout/cycle5"/>
    <dgm:cxn modelId="{21D8C330-C615-476D-BA5F-B3A2DACF74DC}" srcId="{ECFA3B5C-F5D4-41D6-A482-04CA66A6690D}" destId="{424E7B71-96D3-4F49-AAFF-C80633B21604}" srcOrd="1" destOrd="0" parTransId="{23751EE5-4FD0-4AFC-B024-1CB73B371CDD}" sibTransId="{76D03C9D-457E-4C52-89C7-BAC099FECC51}"/>
    <dgm:cxn modelId="{16105B97-A26C-4C1F-9E98-E7D12E109466}" type="presOf" srcId="{DE8AE938-16AF-4CF7-B1BB-CDC060365E89}" destId="{E44D99F7-CBB8-41EA-BE8B-B7906DF31B45}" srcOrd="0" destOrd="0" presId="urn:microsoft.com/office/officeart/2005/8/layout/cycle5"/>
    <dgm:cxn modelId="{63FC0CF9-6DE3-470D-BBA6-41864753E79A}" type="presParOf" srcId="{1AFE321F-8974-4C3A-B8C4-710314CD04B0}" destId="{66C2C962-B3A0-40E7-80EF-B3928947679F}" srcOrd="0" destOrd="0" presId="urn:microsoft.com/office/officeart/2005/8/layout/cycle5"/>
    <dgm:cxn modelId="{70074A6C-2A45-4096-8402-338094096F16}" type="presParOf" srcId="{1AFE321F-8974-4C3A-B8C4-710314CD04B0}" destId="{DFEC40F4-FDED-473F-A69D-2D7FD7FFBC3E}" srcOrd="1" destOrd="0" presId="urn:microsoft.com/office/officeart/2005/8/layout/cycle5"/>
    <dgm:cxn modelId="{8E6C6A73-2666-42F3-9853-4195794864DC}" type="presParOf" srcId="{1AFE321F-8974-4C3A-B8C4-710314CD04B0}" destId="{FF3BBC10-AF67-4F49-BFA0-F2843298F6E3}" srcOrd="2" destOrd="0" presId="urn:microsoft.com/office/officeart/2005/8/layout/cycle5"/>
    <dgm:cxn modelId="{0B38C30C-CE6A-4ABA-90EA-79F623FC5BE7}" type="presParOf" srcId="{1AFE321F-8974-4C3A-B8C4-710314CD04B0}" destId="{BFBD0C38-02A0-4B8D-8F81-658F9438B12F}" srcOrd="3" destOrd="0" presId="urn:microsoft.com/office/officeart/2005/8/layout/cycle5"/>
    <dgm:cxn modelId="{CF8D379E-2084-4656-8725-95D277CE5100}" type="presParOf" srcId="{1AFE321F-8974-4C3A-B8C4-710314CD04B0}" destId="{79822DDF-ED18-458F-BCD4-BA21323A5578}" srcOrd="4" destOrd="0" presId="urn:microsoft.com/office/officeart/2005/8/layout/cycle5"/>
    <dgm:cxn modelId="{3C49D410-71E0-4FAE-8B59-2E3DF7A32A62}" type="presParOf" srcId="{1AFE321F-8974-4C3A-B8C4-710314CD04B0}" destId="{696BBDFD-30E3-491B-99BE-B4E1406B4D6C}" srcOrd="5" destOrd="0" presId="urn:microsoft.com/office/officeart/2005/8/layout/cycle5"/>
    <dgm:cxn modelId="{28678D5E-05E7-4BC0-97CD-4AADE8D479C4}" type="presParOf" srcId="{1AFE321F-8974-4C3A-B8C4-710314CD04B0}" destId="{05187085-AE7D-4A84-AE03-0B880E9C9CCE}" srcOrd="6" destOrd="0" presId="urn:microsoft.com/office/officeart/2005/8/layout/cycle5"/>
    <dgm:cxn modelId="{8582F345-A87D-4510-9939-520104F70826}" type="presParOf" srcId="{1AFE321F-8974-4C3A-B8C4-710314CD04B0}" destId="{8227DCE3-314A-4F01-87A1-183FE4B9DB97}" srcOrd="7" destOrd="0" presId="urn:microsoft.com/office/officeart/2005/8/layout/cycle5"/>
    <dgm:cxn modelId="{C532C664-9DC7-45EA-8204-DF3F4A18ABB5}" type="presParOf" srcId="{1AFE321F-8974-4C3A-B8C4-710314CD04B0}" destId="{52851A49-CC7C-4465-9786-809FC47D63BE}" srcOrd="8" destOrd="0" presId="urn:microsoft.com/office/officeart/2005/8/layout/cycle5"/>
    <dgm:cxn modelId="{2373B61C-C574-4A17-B655-72709059A1A4}" type="presParOf" srcId="{1AFE321F-8974-4C3A-B8C4-710314CD04B0}" destId="{0C2549FE-8122-4691-A1B0-2A81DEFB9522}" srcOrd="9" destOrd="0" presId="urn:microsoft.com/office/officeart/2005/8/layout/cycle5"/>
    <dgm:cxn modelId="{B05D7C02-6359-44EA-971D-3C32A5BAC1A0}" type="presParOf" srcId="{1AFE321F-8974-4C3A-B8C4-710314CD04B0}" destId="{A96841A0-3EA3-4F04-8AD2-D68EAF4558BA}" srcOrd="10" destOrd="0" presId="urn:microsoft.com/office/officeart/2005/8/layout/cycle5"/>
    <dgm:cxn modelId="{B9AAC5A6-0DB8-4609-8DD3-8A7EA8BDA390}" type="presParOf" srcId="{1AFE321F-8974-4C3A-B8C4-710314CD04B0}" destId="{64DD5143-A9E0-4137-A19C-DF7AEDDBEE8F}" srcOrd="11" destOrd="0" presId="urn:microsoft.com/office/officeart/2005/8/layout/cycle5"/>
    <dgm:cxn modelId="{67C06001-E21A-452B-9DE1-7B32E33CAD10}" type="presParOf" srcId="{1AFE321F-8974-4C3A-B8C4-710314CD04B0}" destId="{51C1C4D0-AB12-4BBD-B857-F7D0CB5DC099}" srcOrd="12" destOrd="0" presId="urn:microsoft.com/office/officeart/2005/8/layout/cycle5"/>
    <dgm:cxn modelId="{5C83F817-2E7B-403F-B80C-F3D760DD8E23}" type="presParOf" srcId="{1AFE321F-8974-4C3A-B8C4-710314CD04B0}" destId="{267C7AD6-935B-4437-A509-8A0271DD2BB3}" srcOrd="13" destOrd="0" presId="urn:microsoft.com/office/officeart/2005/8/layout/cycle5"/>
    <dgm:cxn modelId="{AFD170AC-0617-4D02-9E77-85BDC649FC0D}" type="presParOf" srcId="{1AFE321F-8974-4C3A-B8C4-710314CD04B0}" destId="{91CE7BCE-AAB3-4791-982F-EFF2E894EBEA}" srcOrd="14" destOrd="0" presId="urn:microsoft.com/office/officeart/2005/8/layout/cycle5"/>
    <dgm:cxn modelId="{85D0ABF9-066F-4EE8-B504-50CB03525846}" type="presParOf" srcId="{1AFE321F-8974-4C3A-B8C4-710314CD04B0}" destId="{005235E6-ABE0-4735-8E8F-3204587A4607}" srcOrd="15" destOrd="0" presId="urn:microsoft.com/office/officeart/2005/8/layout/cycle5"/>
    <dgm:cxn modelId="{BB31A46E-C64E-4119-9B1C-EFE553D8559B}" type="presParOf" srcId="{1AFE321F-8974-4C3A-B8C4-710314CD04B0}" destId="{0BD14995-8648-4C1A-9290-DEC790A3FF78}" srcOrd="16" destOrd="0" presId="urn:microsoft.com/office/officeart/2005/8/layout/cycle5"/>
    <dgm:cxn modelId="{DA823FB6-E08B-4DBF-B416-5F7815BBDF4E}" type="presParOf" srcId="{1AFE321F-8974-4C3A-B8C4-710314CD04B0}" destId="{B7841BD4-3BCD-47AB-8F6C-65E01FB3282A}" srcOrd="17" destOrd="0" presId="urn:microsoft.com/office/officeart/2005/8/layout/cycle5"/>
    <dgm:cxn modelId="{CD87C7C2-18DE-4E80-AEB2-07CD7FF88BC9}" type="presParOf" srcId="{1AFE321F-8974-4C3A-B8C4-710314CD04B0}" destId="{F038295E-9FDE-4F18-BF3B-6E5E00CA2571}" srcOrd="18" destOrd="0" presId="urn:microsoft.com/office/officeart/2005/8/layout/cycle5"/>
    <dgm:cxn modelId="{28E36420-07E8-41A5-983A-89AA8756A727}" type="presParOf" srcId="{1AFE321F-8974-4C3A-B8C4-710314CD04B0}" destId="{9E0C65D8-CF41-4E1D-A9E0-4397BEA9D90D}" srcOrd="19" destOrd="0" presId="urn:microsoft.com/office/officeart/2005/8/layout/cycle5"/>
    <dgm:cxn modelId="{377CF2EE-2BCB-4390-8AE4-F09D1022893E}" type="presParOf" srcId="{1AFE321F-8974-4C3A-B8C4-710314CD04B0}" destId="{E44D99F7-CBB8-41EA-BE8B-B7906DF31B45}" srcOrd="20"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C2F56B4-E96D-4FF5-B762-FC9E5B382258}" type="doc">
      <dgm:prSet loTypeId="urn:microsoft.com/office/officeart/2005/8/layout/cycle5" loCatId="cycle" qsTypeId="urn:microsoft.com/office/officeart/2005/8/quickstyle/simple4" qsCatId="simple" csTypeId="urn:microsoft.com/office/officeart/2005/8/colors/colorful5" csCatId="colorful" phldr="1"/>
      <dgm:spPr/>
      <dgm:t>
        <a:bodyPr/>
        <a:lstStyle/>
        <a:p>
          <a:endParaRPr lang="en-US"/>
        </a:p>
      </dgm:t>
    </dgm:pt>
    <dgm:pt modelId="{4165CD4D-DB73-41D5-ABC3-7B36800D5A7E}">
      <dgm:prSet phldrT="[Text]"/>
      <dgm:spPr/>
      <dgm:t>
        <a:bodyPr/>
        <a:lstStyle/>
        <a:p>
          <a:r>
            <a:rPr lang="en-US" dirty="0"/>
            <a:t>Design and development</a:t>
          </a:r>
        </a:p>
      </dgm:t>
    </dgm:pt>
    <dgm:pt modelId="{64CBE5A4-2264-4EC1-828C-95C14E744659}" type="parTrans" cxnId="{A5156175-8749-46A8-BC08-ADB8FA36ED25}">
      <dgm:prSet/>
      <dgm:spPr/>
      <dgm:t>
        <a:bodyPr/>
        <a:lstStyle/>
        <a:p>
          <a:endParaRPr lang="en-US"/>
        </a:p>
      </dgm:t>
    </dgm:pt>
    <dgm:pt modelId="{C7559A97-FD9B-44B4-BE9A-FAC702B11004}" type="sibTrans" cxnId="{A5156175-8749-46A8-BC08-ADB8FA36ED25}">
      <dgm:prSet/>
      <dgm:spPr/>
      <dgm:t>
        <a:bodyPr/>
        <a:lstStyle/>
        <a:p>
          <a:endParaRPr lang="en-US"/>
        </a:p>
      </dgm:t>
    </dgm:pt>
    <dgm:pt modelId="{7872038E-0A03-4F12-BDBC-3EECBF089E33}">
      <dgm:prSet phldrT="[Text]"/>
      <dgm:spPr/>
      <dgm:t>
        <a:bodyPr/>
        <a:lstStyle/>
        <a:p>
          <a:r>
            <a:rPr lang="en-US" dirty="0"/>
            <a:t>Awarding</a:t>
          </a:r>
        </a:p>
      </dgm:t>
    </dgm:pt>
    <dgm:pt modelId="{3D7AE01A-82A9-42EE-9D0A-33DB9D022CB5}" type="parTrans" cxnId="{77E5D9A2-C2B4-421A-9F0D-8459E804197C}">
      <dgm:prSet/>
      <dgm:spPr/>
      <dgm:t>
        <a:bodyPr/>
        <a:lstStyle/>
        <a:p>
          <a:endParaRPr lang="en-US"/>
        </a:p>
      </dgm:t>
    </dgm:pt>
    <dgm:pt modelId="{6A779BB8-340A-4FCF-B41A-68B38BDAB982}" type="sibTrans" cxnId="{77E5D9A2-C2B4-421A-9F0D-8459E804197C}">
      <dgm:prSet/>
      <dgm:spPr/>
      <dgm:t>
        <a:bodyPr/>
        <a:lstStyle/>
        <a:p>
          <a:endParaRPr lang="en-US"/>
        </a:p>
      </dgm:t>
    </dgm:pt>
    <dgm:pt modelId="{D0EA7BF9-9F6D-409C-80AC-9C4805B03451}">
      <dgm:prSet phldrT="[Text]"/>
      <dgm:spPr/>
      <dgm:t>
        <a:bodyPr/>
        <a:lstStyle/>
        <a:p>
          <a:r>
            <a:rPr lang="en-US" dirty="0"/>
            <a:t>Evaluation</a:t>
          </a:r>
        </a:p>
      </dgm:t>
    </dgm:pt>
    <dgm:pt modelId="{38181BA4-ECF5-4A2C-833A-05D6FC581E85}" type="parTrans" cxnId="{1E71E968-577A-47C2-9453-7C589C7EBD8C}">
      <dgm:prSet/>
      <dgm:spPr/>
      <dgm:t>
        <a:bodyPr/>
        <a:lstStyle/>
        <a:p>
          <a:endParaRPr lang="en-US"/>
        </a:p>
      </dgm:t>
    </dgm:pt>
    <dgm:pt modelId="{6744D180-32C1-468E-ACE7-CB8ACDF8BDAD}" type="sibTrans" cxnId="{1E71E968-577A-47C2-9453-7C589C7EBD8C}">
      <dgm:prSet/>
      <dgm:spPr/>
      <dgm:t>
        <a:bodyPr/>
        <a:lstStyle/>
        <a:p>
          <a:endParaRPr lang="en-US"/>
        </a:p>
      </dgm:t>
    </dgm:pt>
    <dgm:pt modelId="{531ED7E3-EBA6-4FA4-9F92-9A0428B81FE3}">
      <dgm:prSet phldrT="[Text]"/>
      <dgm:spPr/>
      <dgm:t>
        <a:bodyPr/>
        <a:lstStyle/>
        <a:p>
          <a:r>
            <a:rPr lang="en-US" dirty="0"/>
            <a:t>Quality improvement</a:t>
          </a:r>
        </a:p>
      </dgm:t>
    </dgm:pt>
    <dgm:pt modelId="{E10F11F2-36DD-41DD-B6D6-5701CE3E08CC}" type="parTrans" cxnId="{58A90D19-11C4-46A8-8016-72FB77731F88}">
      <dgm:prSet/>
      <dgm:spPr/>
      <dgm:t>
        <a:bodyPr/>
        <a:lstStyle/>
        <a:p>
          <a:endParaRPr lang="en-US"/>
        </a:p>
      </dgm:t>
    </dgm:pt>
    <dgm:pt modelId="{6FBB401C-2D5F-4E2F-9D93-9708409EA86E}" type="sibTrans" cxnId="{58A90D19-11C4-46A8-8016-72FB77731F88}">
      <dgm:prSet/>
      <dgm:spPr/>
      <dgm:t>
        <a:bodyPr/>
        <a:lstStyle/>
        <a:p>
          <a:endParaRPr lang="en-US"/>
        </a:p>
      </dgm:t>
    </dgm:pt>
    <dgm:pt modelId="{A4321DC1-7AF4-4CF4-AF31-84D8DAE0549A}">
      <dgm:prSet phldrT="[Text]"/>
      <dgm:spPr/>
      <dgm:t>
        <a:bodyPr/>
        <a:lstStyle/>
        <a:p>
          <a:r>
            <a:rPr lang="en-US" dirty="0"/>
            <a:t>EPA delivery</a:t>
          </a:r>
        </a:p>
      </dgm:t>
    </dgm:pt>
    <dgm:pt modelId="{B2D1A884-70E7-4324-A88D-DD5036CAD2B0}" type="sibTrans" cxnId="{22787486-E301-4D37-B2E8-E7806597C046}">
      <dgm:prSet/>
      <dgm:spPr/>
      <dgm:t>
        <a:bodyPr/>
        <a:lstStyle/>
        <a:p>
          <a:endParaRPr lang="en-US"/>
        </a:p>
      </dgm:t>
    </dgm:pt>
    <dgm:pt modelId="{66AFC70B-149B-42AB-816E-F9AF7A44705A}" type="parTrans" cxnId="{22787486-E301-4D37-B2E8-E7806597C046}">
      <dgm:prSet/>
      <dgm:spPr/>
      <dgm:t>
        <a:bodyPr/>
        <a:lstStyle/>
        <a:p>
          <a:endParaRPr lang="en-US"/>
        </a:p>
      </dgm:t>
    </dgm:pt>
    <dgm:pt modelId="{29C66F87-E66D-4237-AD61-ACC1313108D8}" type="pres">
      <dgm:prSet presAssocID="{1C2F56B4-E96D-4FF5-B762-FC9E5B382258}" presName="cycle" presStyleCnt="0">
        <dgm:presLayoutVars>
          <dgm:dir/>
          <dgm:resizeHandles val="exact"/>
        </dgm:presLayoutVars>
      </dgm:prSet>
      <dgm:spPr/>
      <dgm:t>
        <a:bodyPr/>
        <a:lstStyle/>
        <a:p>
          <a:endParaRPr lang="en-US"/>
        </a:p>
      </dgm:t>
    </dgm:pt>
    <dgm:pt modelId="{FFF37300-B3B9-4131-BEFF-C7A2C6F0F8EF}" type="pres">
      <dgm:prSet presAssocID="{4165CD4D-DB73-41D5-ABC3-7B36800D5A7E}" presName="node" presStyleLbl="node1" presStyleIdx="0" presStyleCnt="5">
        <dgm:presLayoutVars>
          <dgm:bulletEnabled val="1"/>
        </dgm:presLayoutVars>
      </dgm:prSet>
      <dgm:spPr/>
      <dgm:t>
        <a:bodyPr/>
        <a:lstStyle/>
        <a:p>
          <a:endParaRPr lang="en-US"/>
        </a:p>
      </dgm:t>
    </dgm:pt>
    <dgm:pt modelId="{5481B3E8-4777-4601-A4C9-BCC5294F03B9}" type="pres">
      <dgm:prSet presAssocID="{4165CD4D-DB73-41D5-ABC3-7B36800D5A7E}" presName="spNode" presStyleCnt="0"/>
      <dgm:spPr/>
    </dgm:pt>
    <dgm:pt modelId="{698BEB40-6050-46E5-925A-A0841226243A}" type="pres">
      <dgm:prSet presAssocID="{C7559A97-FD9B-44B4-BE9A-FAC702B11004}" presName="sibTrans" presStyleLbl="sibTrans1D1" presStyleIdx="0" presStyleCnt="5"/>
      <dgm:spPr/>
      <dgm:t>
        <a:bodyPr/>
        <a:lstStyle/>
        <a:p>
          <a:endParaRPr lang="en-US"/>
        </a:p>
      </dgm:t>
    </dgm:pt>
    <dgm:pt modelId="{4AA16AB4-0C04-438D-991F-4E8B2247BC3F}" type="pres">
      <dgm:prSet presAssocID="{A4321DC1-7AF4-4CF4-AF31-84D8DAE0549A}" presName="node" presStyleLbl="node1" presStyleIdx="1" presStyleCnt="5">
        <dgm:presLayoutVars>
          <dgm:bulletEnabled val="1"/>
        </dgm:presLayoutVars>
      </dgm:prSet>
      <dgm:spPr/>
      <dgm:t>
        <a:bodyPr/>
        <a:lstStyle/>
        <a:p>
          <a:endParaRPr lang="en-US"/>
        </a:p>
      </dgm:t>
    </dgm:pt>
    <dgm:pt modelId="{73D61017-E9FB-4F00-879F-3F7AE0391AFE}" type="pres">
      <dgm:prSet presAssocID="{A4321DC1-7AF4-4CF4-AF31-84D8DAE0549A}" presName="spNode" presStyleCnt="0"/>
      <dgm:spPr/>
    </dgm:pt>
    <dgm:pt modelId="{A8D6E2D7-B72B-456B-8F32-05775605FA3E}" type="pres">
      <dgm:prSet presAssocID="{B2D1A884-70E7-4324-A88D-DD5036CAD2B0}" presName="sibTrans" presStyleLbl="sibTrans1D1" presStyleIdx="1" presStyleCnt="5"/>
      <dgm:spPr/>
      <dgm:t>
        <a:bodyPr/>
        <a:lstStyle/>
        <a:p>
          <a:endParaRPr lang="en-US"/>
        </a:p>
      </dgm:t>
    </dgm:pt>
    <dgm:pt modelId="{F2606796-0B38-4BAB-A1DB-61DCAE04F25A}" type="pres">
      <dgm:prSet presAssocID="{7872038E-0A03-4F12-BDBC-3EECBF089E33}" presName="node" presStyleLbl="node1" presStyleIdx="2" presStyleCnt="5">
        <dgm:presLayoutVars>
          <dgm:bulletEnabled val="1"/>
        </dgm:presLayoutVars>
      </dgm:prSet>
      <dgm:spPr/>
      <dgm:t>
        <a:bodyPr/>
        <a:lstStyle/>
        <a:p>
          <a:endParaRPr lang="en-US"/>
        </a:p>
      </dgm:t>
    </dgm:pt>
    <dgm:pt modelId="{16D49E1F-AEB3-4400-A4A8-1952C9512A27}" type="pres">
      <dgm:prSet presAssocID="{7872038E-0A03-4F12-BDBC-3EECBF089E33}" presName="spNode" presStyleCnt="0"/>
      <dgm:spPr/>
    </dgm:pt>
    <dgm:pt modelId="{FA416886-15F1-48D9-A9C0-BF539D37CE7A}" type="pres">
      <dgm:prSet presAssocID="{6A779BB8-340A-4FCF-B41A-68B38BDAB982}" presName="sibTrans" presStyleLbl="sibTrans1D1" presStyleIdx="2" presStyleCnt="5"/>
      <dgm:spPr/>
      <dgm:t>
        <a:bodyPr/>
        <a:lstStyle/>
        <a:p>
          <a:endParaRPr lang="en-US"/>
        </a:p>
      </dgm:t>
    </dgm:pt>
    <dgm:pt modelId="{A314D50C-1DCB-4A36-A601-965A04F68DC2}" type="pres">
      <dgm:prSet presAssocID="{D0EA7BF9-9F6D-409C-80AC-9C4805B03451}" presName="node" presStyleLbl="node1" presStyleIdx="3" presStyleCnt="5">
        <dgm:presLayoutVars>
          <dgm:bulletEnabled val="1"/>
        </dgm:presLayoutVars>
      </dgm:prSet>
      <dgm:spPr/>
      <dgm:t>
        <a:bodyPr/>
        <a:lstStyle/>
        <a:p>
          <a:endParaRPr lang="en-US"/>
        </a:p>
      </dgm:t>
    </dgm:pt>
    <dgm:pt modelId="{1862A4CB-9B10-4797-9E59-9C56B31AF00B}" type="pres">
      <dgm:prSet presAssocID="{D0EA7BF9-9F6D-409C-80AC-9C4805B03451}" presName="spNode" presStyleCnt="0"/>
      <dgm:spPr/>
    </dgm:pt>
    <dgm:pt modelId="{461D38C8-CA8A-4D32-B294-92830F5CB2D3}" type="pres">
      <dgm:prSet presAssocID="{6744D180-32C1-468E-ACE7-CB8ACDF8BDAD}" presName="sibTrans" presStyleLbl="sibTrans1D1" presStyleIdx="3" presStyleCnt="5"/>
      <dgm:spPr/>
      <dgm:t>
        <a:bodyPr/>
        <a:lstStyle/>
        <a:p>
          <a:endParaRPr lang="en-US"/>
        </a:p>
      </dgm:t>
    </dgm:pt>
    <dgm:pt modelId="{8D1F51CD-8240-490C-A678-A1266B93514A}" type="pres">
      <dgm:prSet presAssocID="{531ED7E3-EBA6-4FA4-9F92-9A0428B81FE3}" presName="node" presStyleLbl="node1" presStyleIdx="4" presStyleCnt="5">
        <dgm:presLayoutVars>
          <dgm:bulletEnabled val="1"/>
        </dgm:presLayoutVars>
      </dgm:prSet>
      <dgm:spPr/>
      <dgm:t>
        <a:bodyPr/>
        <a:lstStyle/>
        <a:p>
          <a:endParaRPr lang="en-US"/>
        </a:p>
      </dgm:t>
    </dgm:pt>
    <dgm:pt modelId="{CC4E5118-FA7B-42F2-8A38-7BBCB16F0B5C}" type="pres">
      <dgm:prSet presAssocID="{531ED7E3-EBA6-4FA4-9F92-9A0428B81FE3}" presName="spNode" presStyleCnt="0"/>
      <dgm:spPr/>
    </dgm:pt>
    <dgm:pt modelId="{28ED498F-C926-4D7F-8593-049057F835C1}" type="pres">
      <dgm:prSet presAssocID="{6FBB401C-2D5F-4E2F-9D93-9708409EA86E}" presName="sibTrans" presStyleLbl="sibTrans1D1" presStyleIdx="4" presStyleCnt="5"/>
      <dgm:spPr/>
      <dgm:t>
        <a:bodyPr/>
        <a:lstStyle/>
        <a:p>
          <a:endParaRPr lang="en-US"/>
        </a:p>
      </dgm:t>
    </dgm:pt>
  </dgm:ptLst>
  <dgm:cxnLst>
    <dgm:cxn modelId="{58A90D19-11C4-46A8-8016-72FB77731F88}" srcId="{1C2F56B4-E96D-4FF5-B762-FC9E5B382258}" destId="{531ED7E3-EBA6-4FA4-9F92-9A0428B81FE3}" srcOrd="4" destOrd="0" parTransId="{E10F11F2-36DD-41DD-B6D6-5701CE3E08CC}" sibTransId="{6FBB401C-2D5F-4E2F-9D93-9708409EA86E}"/>
    <dgm:cxn modelId="{57F5CF88-E179-4EDE-9FE9-4A767140EF15}" type="presOf" srcId="{531ED7E3-EBA6-4FA4-9F92-9A0428B81FE3}" destId="{8D1F51CD-8240-490C-A678-A1266B93514A}" srcOrd="0" destOrd="0" presId="urn:microsoft.com/office/officeart/2005/8/layout/cycle5"/>
    <dgm:cxn modelId="{A5156175-8749-46A8-BC08-ADB8FA36ED25}" srcId="{1C2F56B4-E96D-4FF5-B762-FC9E5B382258}" destId="{4165CD4D-DB73-41D5-ABC3-7B36800D5A7E}" srcOrd="0" destOrd="0" parTransId="{64CBE5A4-2264-4EC1-828C-95C14E744659}" sibTransId="{C7559A97-FD9B-44B4-BE9A-FAC702B11004}"/>
    <dgm:cxn modelId="{8D50A3DB-249E-4386-B38B-1E57A25604D2}" type="presOf" srcId="{D0EA7BF9-9F6D-409C-80AC-9C4805B03451}" destId="{A314D50C-1DCB-4A36-A601-965A04F68DC2}" srcOrd="0" destOrd="0" presId="urn:microsoft.com/office/officeart/2005/8/layout/cycle5"/>
    <dgm:cxn modelId="{77E5D9A2-C2B4-421A-9F0D-8459E804197C}" srcId="{1C2F56B4-E96D-4FF5-B762-FC9E5B382258}" destId="{7872038E-0A03-4F12-BDBC-3EECBF089E33}" srcOrd="2" destOrd="0" parTransId="{3D7AE01A-82A9-42EE-9D0A-33DB9D022CB5}" sibTransId="{6A779BB8-340A-4FCF-B41A-68B38BDAB982}"/>
    <dgm:cxn modelId="{2F39334E-9ECE-40C8-BDA3-2E520A993652}" type="presOf" srcId="{1C2F56B4-E96D-4FF5-B762-FC9E5B382258}" destId="{29C66F87-E66D-4237-AD61-ACC1313108D8}" srcOrd="0" destOrd="0" presId="urn:microsoft.com/office/officeart/2005/8/layout/cycle5"/>
    <dgm:cxn modelId="{1E71E968-577A-47C2-9453-7C589C7EBD8C}" srcId="{1C2F56B4-E96D-4FF5-B762-FC9E5B382258}" destId="{D0EA7BF9-9F6D-409C-80AC-9C4805B03451}" srcOrd="3" destOrd="0" parTransId="{38181BA4-ECF5-4A2C-833A-05D6FC581E85}" sibTransId="{6744D180-32C1-468E-ACE7-CB8ACDF8BDAD}"/>
    <dgm:cxn modelId="{FE5CFEFC-7C8D-4068-A4B5-A2712E855518}" type="presOf" srcId="{A4321DC1-7AF4-4CF4-AF31-84D8DAE0549A}" destId="{4AA16AB4-0C04-438D-991F-4E8B2247BC3F}" srcOrd="0" destOrd="0" presId="urn:microsoft.com/office/officeart/2005/8/layout/cycle5"/>
    <dgm:cxn modelId="{17EC1E11-CB12-438C-819E-092C09E82E72}" type="presOf" srcId="{C7559A97-FD9B-44B4-BE9A-FAC702B11004}" destId="{698BEB40-6050-46E5-925A-A0841226243A}" srcOrd="0" destOrd="0" presId="urn:microsoft.com/office/officeart/2005/8/layout/cycle5"/>
    <dgm:cxn modelId="{D847D7F3-8578-461F-9573-A2940FC102AB}" type="presOf" srcId="{4165CD4D-DB73-41D5-ABC3-7B36800D5A7E}" destId="{FFF37300-B3B9-4131-BEFF-C7A2C6F0F8EF}" srcOrd="0" destOrd="0" presId="urn:microsoft.com/office/officeart/2005/8/layout/cycle5"/>
    <dgm:cxn modelId="{22787486-E301-4D37-B2E8-E7806597C046}" srcId="{1C2F56B4-E96D-4FF5-B762-FC9E5B382258}" destId="{A4321DC1-7AF4-4CF4-AF31-84D8DAE0549A}" srcOrd="1" destOrd="0" parTransId="{66AFC70B-149B-42AB-816E-F9AF7A44705A}" sibTransId="{B2D1A884-70E7-4324-A88D-DD5036CAD2B0}"/>
    <dgm:cxn modelId="{78499C70-B283-4E6E-9DAB-8FC048D91D31}" type="presOf" srcId="{6A779BB8-340A-4FCF-B41A-68B38BDAB982}" destId="{FA416886-15F1-48D9-A9C0-BF539D37CE7A}" srcOrd="0" destOrd="0" presId="urn:microsoft.com/office/officeart/2005/8/layout/cycle5"/>
    <dgm:cxn modelId="{B46FD38F-1FF1-40FE-8C1E-9D51E53468A4}" type="presOf" srcId="{7872038E-0A03-4F12-BDBC-3EECBF089E33}" destId="{F2606796-0B38-4BAB-A1DB-61DCAE04F25A}" srcOrd="0" destOrd="0" presId="urn:microsoft.com/office/officeart/2005/8/layout/cycle5"/>
    <dgm:cxn modelId="{5DFCC2C4-2BDE-45B8-A0F3-FC6742B987F4}" type="presOf" srcId="{6744D180-32C1-468E-ACE7-CB8ACDF8BDAD}" destId="{461D38C8-CA8A-4D32-B294-92830F5CB2D3}" srcOrd="0" destOrd="0" presId="urn:microsoft.com/office/officeart/2005/8/layout/cycle5"/>
    <dgm:cxn modelId="{6D8FE5E6-AEAB-486F-8050-D2829C01F908}" type="presOf" srcId="{6FBB401C-2D5F-4E2F-9D93-9708409EA86E}" destId="{28ED498F-C926-4D7F-8593-049057F835C1}" srcOrd="0" destOrd="0" presId="urn:microsoft.com/office/officeart/2005/8/layout/cycle5"/>
    <dgm:cxn modelId="{CC97D4D8-36D9-49E2-B653-852F5CAC913B}" type="presOf" srcId="{B2D1A884-70E7-4324-A88D-DD5036CAD2B0}" destId="{A8D6E2D7-B72B-456B-8F32-05775605FA3E}" srcOrd="0" destOrd="0" presId="urn:microsoft.com/office/officeart/2005/8/layout/cycle5"/>
    <dgm:cxn modelId="{AC9B8DBC-E7AE-407B-8DB7-FB52A4555837}" type="presParOf" srcId="{29C66F87-E66D-4237-AD61-ACC1313108D8}" destId="{FFF37300-B3B9-4131-BEFF-C7A2C6F0F8EF}" srcOrd="0" destOrd="0" presId="urn:microsoft.com/office/officeart/2005/8/layout/cycle5"/>
    <dgm:cxn modelId="{20EAD2CA-2226-4502-A08A-80AE53A081B6}" type="presParOf" srcId="{29C66F87-E66D-4237-AD61-ACC1313108D8}" destId="{5481B3E8-4777-4601-A4C9-BCC5294F03B9}" srcOrd="1" destOrd="0" presId="urn:microsoft.com/office/officeart/2005/8/layout/cycle5"/>
    <dgm:cxn modelId="{75657532-58F5-45AC-94AE-A723F9250D96}" type="presParOf" srcId="{29C66F87-E66D-4237-AD61-ACC1313108D8}" destId="{698BEB40-6050-46E5-925A-A0841226243A}" srcOrd="2" destOrd="0" presId="urn:microsoft.com/office/officeart/2005/8/layout/cycle5"/>
    <dgm:cxn modelId="{78A9C48B-7860-4C55-BC5E-F9D687E16560}" type="presParOf" srcId="{29C66F87-E66D-4237-AD61-ACC1313108D8}" destId="{4AA16AB4-0C04-438D-991F-4E8B2247BC3F}" srcOrd="3" destOrd="0" presId="urn:microsoft.com/office/officeart/2005/8/layout/cycle5"/>
    <dgm:cxn modelId="{E0B0D566-590B-447F-978B-DB7F80E9DD77}" type="presParOf" srcId="{29C66F87-E66D-4237-AD61-ACC1313108D8}" destId="{73D61017-E9FB-4F00-879F-3F7AE0391AFE}" srcOrd="4" destOrd="0" presId="urn:microsoft.com/office/officeart/2005/8/layout/cycle5"/>
    <dgm:cxn modelId="{B18A839C-4DB7-4793-9095-92BAE97A6FA9}" type="presParOf" srcId="{29C66F87-E66D-4237-AD61-ACC1313108D8}" destId="{A8D6E2D7-B72B-456B-8F32-05775605FA3E}" srcOrd="5" destOrd="0" presId="urn:microsoft.com/office/officeart/2005/8/layout/cycle5"/>
    <dgm:cxn modelId="{B3EAE247-2DD2-4D6D-BB7D-C279ED258003}" type="presParOf" srcId="{29C66F87-E66D-4237-AD61-ACC1313108D8}" destId="{F2606796-0B38-4BAB-A1DB-61DCAE04F25A}" srcOrd="6" destOrd="0" presId="urn:microsoft.com/office/officeart/2005/8/layout/cycle5"/>
    <dgm:cxn modelId="{0120E984-D141-4ED2-8381-CDC403C1BDDD}" type="presParOf" srcId="{29C66F87-E66D-4237-AD61-ACC1313108D8}" destId="{16D49E1F-AEB3-4400-A4A8-1952C9512A27}" srcOrd="7" destOrd="0" presId="urn:microsoft.com/office/officeart/2005/8/layout/cycle5"/>
    <dgm:cxn modelId="{B63D495E-EA1A-478B-A02A-9A7C86074007}" type="presParOf" srcId="{29C66F87-E66D-4237-AD61-ACC1313108D8}" destId="{FA416886-15F1-48D9-A9C0-BF539D37CE7A}" srcOrd="8" destOrd="0" presId="urn:microsoft.com/office/officeart/2005/8/layout/cycle5"/>
    <dgm:cxn modelId="{D86E3550-A932-40E9-BFB2-22D6FDC8A095}" type="presParOf" srcId="{29C66F87-E66D-4237-AD61-ACC1313108D8}" destId="{A314D50C-1DCB-4A36-A601-965A04F68DC2}" srcOrd="9" destOrd="0" presId="urn:microsoft.com/office/officeart/2005/8/layout/cycle5"/>
    <dgm:cxn modelId="{A1C92D1A-6F9A-4648-8115-0B7D1030CE7B}" type="presParOf" srcId="{29C66F87-E66D-4237-AD61-ACC1313108D8}" destId="{1862A4CB-9B10-4797-9E59-9C56B31AF00B}" srcOrd="10" destOrd="0" presId="urn:microsoft.com/office/officeart/2005/8/layout/cycle5"/>
    <dgm:cxn modelId="{350BD0E4-E4F0-4515-AD02-672C6DA72D42}" type="presParOf" srcId="{29C66F87-E66D-4237-AD61-ACC1313108D8}" destId="{461D38C8-CA8A-4D32-B294-92830F5CB2D3}" srcOrd="11" destOrd="0" presId="urn:microsoft.com/office/officeart/2005/8/layout/cycle5"/>
    <dgm:cxn modelId="{8E425A36-94A2-46F4-90BC-E0585D6E5208}" type="presParOf" srcId="{29C66F87-E66D-4237-AD61-ACC1313108D8}" destId="{8D1F51CD-8240-490C-A678-A1266B93514A}" srcOrd="12" destOrd="0" presId="urn:microsoft.com/office/officeart/2005/8/layout/cycle5"/>
    <dgm:cxn modelId="{5B2FF3FF-F182-4657-9250-7BCBB81B8D0A}" type="presParOf" srcId="{29C66F87-E66D-4237-AD61-ACC1313108D8}" destId="{CC4E5118-FA7B-42F2-8A38-7BBCB16F0B5C}" srcOrd="13" destOrd="0" presId="urn:microsoft.com/office/officeart/2005/8/layout/cycle5"/>
    <dgm:cxn modelId="{0B862ABA-A7D0-4834-939D-F6C0D3F7670F}" type="presParOf" srcId="{29C66F87-E66D-4237-AD61-ACC1313108D8}" destId="{28ED498F-C926-4D7F-8593-049057F835C1}" srcOrd="14"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FCF6764-017A-40B4-B938-E0C756CC5C05}" type="doc">
      <dgm:prSet loTypeId="urn:microsoft.com/office/officeart/2005/8/layout/venn1" loCatId="relationship" qsTypeId="urn:microsoft.com/office/officeart/2005/8/quickstyle/simple1" qsCatId="simple" csTypeId="urn:microsoft.com/office/officeart/2005/8/colors/accent1_2" csCatId="accent1" phldr="1"/>
      <dgm:spPr/>
    </dgm:pt>
    <dgm:pt modelId="{5EC8A49D-1D02-4B2A-B538-88EB0CD47341}">
      <dgm:prSet phldrT="[Text]" custT="1">
        <dgm:style>
          <a:lnRef idx="0">
            <a:scrgbClr r="0" g="0" b="0"/>
          </a:lnRef>
          <a:fillRef idx="0">
            <a:scrgbClr r="0" g="0" b="0"/>
          </a:fillRef>
          <a:effectRef idx="0">
            <a:scrgbClr r="0" g="0" b="0"/>
          </a:effectRef>
          <a:fontRef idx="minor">
            <a:schemeClr val="lt1"/>
          </a:fontRef>
        </dgm:style>
      </dgm:prSet>
      <dgm:spPr>
        <a:solidFill>
          <a:srgbClr val="92D050">
            <a:alpha val="50000"/>
          </a:srgbClr>
        </a:solidFill>
        <a:ln>
          <a:noFill/>
        </a:ln>
      </dgm:spPr>
      <dgm:t>
        <a:bodyPr/>
        <a:lstStyle/>
        <a:p>
          <a:pPr algn="l"/>
          <a:r>
            <a:rPr lang="en-US" sz="2200" b="1" dirty="0"/>
            <a:t>Ofqual</a:t>
          </a:r>
        </a:p>
        <a:p>
          <a:pPr algn="l"/>
          <a:r>
            <a:rPr lang="en-US" sz="2000" dirty="0"/>
            <a:t>Assessment expertise</a:t>
          </a:r>
        </a:p>
        <a:p>
          <a:pPr algn="l"/>
          <a:r>
            <a:rPr lang="en-US" sz="2000" dirty="0"/>
            <a:t>Regulatory tools</a:t>
          </a:r>
        </a:p>
        <a:p>
          <a:pPr algn="l"/>
          <a:r>
            <a:rPr lang="en-US" sz="2000" dirty="0"/>
            <a:t>Reputation</a:t>
          </a:r>
        </a:p>
        <a:p>
          <a:pPr algn="l"/>
          <a:r>
            <a:rPr lang="en-US" sz="2000" dirty="0"/>
            <a:t>Tried &amp; tested framework</a:t>
          </a:r>
        </a:p>
      </dgm:t>
    </dgm:pt>
    <dgm:pt modelId="{E7E05BF2-8108-4CC6-9CB4-85E29D0517B4}" type="parTrans" cxnId="{63ACFBD0-8DC0-4314-B19C-0B1EF0977005}">
      <dgm:prSet/>
      <dgm:spPr/>
      <dgm:t>
        <a:bodyPr/>
        <a:lstStyle/>
        <a:p>
          <a:endParaRPr lang="en-US"/>
        </a:p>
      </dgm:t>
    </dgm:pt>
    <dgm:pt modelId="{AFA53E0B-57C0-4664-BF8D-B1EE184217D3}" type="sibTrans" cxnId="{63ACFBD0-8DC0-4314-B19C-0B1EF0977005}">
      <dgm:prSet/>
      <dgm:spPr/>
      <dgm:t>
        <a:bodyPr/>
        <a:lstStyle/>
        <a:p>
          <a:endParaRPr lang="en-US"/>
        </a:p>
      </dgm:t>
    </dgm:pt>
    <dgm:pt modelId="{3EC26D0A-ADF7-4AC3-846B-2FAD82D68150}">
      <dgm:prSet phldrT="[Text]" custT="1">
        <dgm:style>
          <a:lnRef idx="0">
            <a:scrgbClr r="0" g="0" b="0"/>
          </a:lnRef>
          <a:fillRef idx="0">
            <a:scrgbClr r="0" g="0" b="0"/>
          </a:fillRef>
          <a:effectRef idx="0">
            <a:scrgbClr r="0" g="0" b="0"/>
          </a:effectRef>
          <a:fontRef idx="minor">
            <a:schemeClr val="lt1"/>
          </a:fontRef>
        </dgm:style>
      </dgm:prSet>
      <dgm:spPr>
        <a:solidFill>
          <a:schemeClr val="accent6">
            <a:alpha val="50000"/>
          </a:schemeClr>
        </a:solidFill>
        <a:ln>
          <a:noFill/>
        </a:ln>
      </dgm:spPr>
      <dgm:t>
        <a:bodyPr/>
        <a:lstStyle/>
        <a:p>
          <a:pPr algn="r"/>
          <a:r>
            <a:rPr lang="en-US" sz="2200" b="1" dirty="0"/>
            <a:t>EQA provider</a:t>
          </a:r>
        </a:p>
        <a:p>
          <a:pPr algn="r"/>
          <a:r>
            <a:rPr lang="en-US" sz="2000" dirty="0"/>
            <a:t>Sector/ content expertise</a:t>
          </a:r>
        </a:p>
        <a:p>
          <a:pPr algn="r"/>
          <a:r>
            <a:rPr lang="en-US" sz="2000" dirty="0"/>
            <a:t>Relationships</a:t>
          </a:r>
        </a:p>
        <a:p>
          <a:pPr algn="r"/>
          <a:r>
            <a:rPr lang="en-US" sz="2000" dirty="0"/>
            <a:t>Intelligence</a:t>
          </a:r>
        </a:p>
      </dgm:t>
    </dgm:pt>
    <dgm:pt modelId="{0DC02639-35E4-4AD2-BEDE-85BBBFE5C55F}" type="parTrans" cxnId="{ADE5D93D-4E18-4747-8035-3A22B2A56882}">
      <dgm:prSet/>
      <dgm:spPr/>
      <dgm:t>
        <a:bodyPr/>
        <a:lstStyle/>
        <a:p>
          <a:endParaRPr lang="en-US"/>
        </a:p>
      </dgm:t>
    </dgm:pt>
    <dgm:pt modelId="{601931C7-2F9F-4F3D-AE51-D5856CF03309}" type="sibTrans" cxnId="{ADE5D93D-4E18-4747-8035-3A22B2A56882}">
      <dgm:prSet/>
      <dgm:spPr/>
      <dgm:t>
        <a:bodyPr/>
        <a:lstStyle/>
        <a:p>
          <a:endParaRPr lang="en-US"/>
        </a:p>
      </dgm:t>
    </dgm:pt>
    <dgm:pt modelId="{2ADF0318-4996-4224-98A5-133F60358D61}" type="pres">
      <dgm:prSet presAssocID="{9FCF6764-017A-40B4-B938-E0C756CC5C05}" presName="compositeShape" presStyleCnt="0">
        <dgm:presLayoutVars>
          <dgm:chMax val="7"/>
          <dgm:dir/>
          <dgm:resizeHandles val="exact"/>
        </dgm:presLayoutVars>
      </dgm:prSet>
      <dgm:spPr/>
    </dgm:pt>
    <dgm:pt modelId="{90D0864C-199B-41B4-B621-084A5102667E}" type="pres">
      <dgm:prSet presAssocID="{5EC8A49D-1D02-4B2A-B538-88EB0CD47341}" presName="circ1" presStyleLbl="vennNode1" presStyleIdx="0" presStyleCnt="2" custScaleX="113107" custScaleY="108778" custLinFactNeighborX="-82" custLinFactNeighborY="1191"/>
      <dgm:spPr/>
      <dgm:t>
        <a:bodyPr/>
        <a:lstStyle/>
        <a:p>
          <a:endParaRPr lang="en-US"/>
        </a:p>
      </dgm:t>
    </dgm:pt>
    <dgm:pt modelId="{19BE4C86-319C-4B1D-B854-48DA9C32338C}" type="pres">
      <dgm:prSet presAssocID="{5EC8A49D-1D02-4B2A-B538-88EB0CD47341}" presName="circ1Tx" presStyleLbl="revTx" presStyleIdx="0" presStyleCnt="0">
        <dgm:presLayoutVars>
          <dgm:chMax val="0"/>
          <dgm:chPref val="0"/>
          <dgm:bulletEnabled val="1"/>
        </dgm:presLayoutVars>
      </dgm:prSet>
      <dgm:spPr/>
      <dgm:t>
        <a:bodyPr/>
        <a:lstStyle/>
        <a:p>
          <a:endParaRPr lang="en-US"/>
        </a:p>
      </dgm:t>
    </dgm:pt>
    <dgm:pt modelId="{62D06D6D-9F73-492C-A135-5AB09DAC33CA}" type="pres">
      <dgm:prSet presAssocID="{3EC26D0A-ADF7-4AC3-846B-2FAD82D68150}" presName="circ2" presStyleLbl="vennNode1" presStyleIdx="1" presStyleCnt="2" custScaleX="113107" custScaleY="108778" custLinFactNeighborY="1191"/>
      <dgm:spPr/>
      <dgm:t>
        <a:bodyPr/>
        <a:lstStyle/>
        <a:p>
          <a:endParaRPr lang="en-US"/>
        </a:p>
      </dgm:t>
    </dgm:pt>
    <dgm:pt modelId="{C3CE0838-2C96-4D0C-B238-8D3B933A9C9F}" type="pres">
      <dgm:prSet presAssocID="{3EC26D0A-ADF7-4AC3-846B-2FAD82D68150}" presName="circ2Tx" presStyleLbl="revTx" presStyleIdx="0" presStyleCnt="0">
        <dgm:presLayoutVars>
          <dgm:chMax val="0"/>
          <dgm:chPref val="0"/>
          <dgm:bulletEnabled val="1"/>
        </dgm:presLayoutVars>
      </dgm:prSet>
      <dgm:spPr/>
      <dgm:t>
        <a:bodyPr/>
        <a:lstStyle/>
        <a:p>
          <a:endParaRPr lang="en-US"/>
        </a:p>
      </dgm:t>
    </dgm:pt>
  </dgm:ptLst>
  <dgm:cxnLst>
    <dgm:cxn modelId="{8608C707-9454-493B-A599-55B3C4F7FDA5}" type="presOf" srcId="{5EC8A49D-1D02-4B2A-B538-88EB0CD47341}" destId="{19BE4C86-319C-4B1D-B854-48DA9C32338C}" srcOrd="1" destOrd="0" presId="urn:microsoft.com/office/officeart/2005/8/layout/venn1"/>
    <dgm:cxn modelId="{526378F2-8174-42F9-9D1D-AC9A0A773328}" type="presOf" srcId="{3EC26D0A-ADF7-4AC3-846B-2FAD82D68150}" destId="{62D06D6D-9F73-492C-A135-5AB09DAC33CA}" srcOrd="0" destOrd="0" presId="urn:microsoft.com/office/officeart/2005/8/layout/venn1"/>
    <dgm:cxn modelId="{DFBCFB8E-113A-4A90-B00E-1F353766FA3F}" type="presOf" srcId="{9FCF6764-017A-40B4-B938-E0C756CC5C05}" destId="{2ADF0318-4996-4224-98A5-133F60358D61}" srcOrd="0" destOrd="0" presId="urn:microsoft.com/office/officeart/2005/8/layout/venn1"/>
    <dgm:cxn modelId="{63ACFBD0-8DC0-4314-B19C-0B1EF0977005}" srcId="{9FCF6764-017A-40B4-B938-E0C756CC5C05}" destId="{5EC8A49D-1D02-4B2A-B538-88EB0CD47341}" srcOrd="0" destOrd="0" parTransId="{E7E05BF2-8108-4CC6-9CB4-85E29D0517B4}" sibTransId="{AFA53E0B-57C0-4664-BF8D-B1EE184217D3}"/>
    <dgm:cxn modelId="{0A0BCD6E-817D-4BF5-8243-F66A2A55D870}" type="presOf" srcId="{5EC8A49D-1D02-4B2A-B538-88EB0CD47341}" destId="{90D0864C-199B-41B4-B621-084A5102667E}" srcOrd="0" destOrd="0" presId="urn:microsoft.com/office/officeart/2005/8/layout/venn1"/>
    <dgm:cxn modelId="{A94AED37-9BCB-4144-BDD3-CD86D1261ECA}" type="presOf" srcId="{3EC26D0A-ADF7-4AC3-846B-2FAD82D68150}" destId="{C3CE0838-2C96-4D0C-B238-8D3B933A9C9F}" srcOrd="1" destOrd="0" presId="urn:microsoft.com/office/officeart/2005/8/layout/venn1"/>
    <dgm:cxn modelId="{ADE5D93D-4E18-4747-8035-3A22B2A56882}" srcId="{9FCF6764-017A-40B4-B938-E0C756CC5C05}" destId="{3EC26D0A-ADF7-4AC3-846B-2FAD82D68150}" srcOrd="1" destOrd="0" parTransId="{0DC02639-35E4-4AD2-BEDE-85BBBFE5C55F}" sibTransId="{601931C7-2F9F-4F3D-AE51-D5856CF03309}"/>
    <dgm:cxn modelId="{913C0FF5-B8F7-4D9A-BEBA-8691D95A36F1}" type="presParOf" srcId="{2ADF0318-4996-4224-98A5-133F60358D61}" destId="{90D0864C-199B-41B4-B621-084A5102667E}" srcOrd="0" destOrd="0" presId="urn:microsoft.com/office/officeart/2005/8/layout/venn1"/>
    <dgm:cxn modelId="{4E7A6783-CE2F-462D-AFC3-516CAF17D3B3}" type="presParOf" srcId="{2ADF0318-4996-4224-98A5-133F60358D61}" destId="{19BE4C86-319C-4B1D-B854-48DA9C32338C}" srcOrd="1" destOrd="0" presId="urn:microsoft.com/office/officeart/2005/8/layout/venn1"/>
    <dgm:cxn modelId="{301BDB86-C076-4572-A76C-2523E71005F1}" type="presParOf" srcId="{2ADF0318-4996-4224-98A5-133F60358D61}" destId="{62D06D6D-9F73-492C-A135-5AB09DAC33CA}" srcOrd="2" destOrd="0" presId="urn:microsoft.com/office/officeart/2005/8/layout/venn1"/>
    <dgm:cxn modelId="{F1F90A21-194C-418F-B6D7-23E5BE3B48A1}" type="presParOf" srcId="{2ADF0318-4996-4224-98A5-133F60358D61}" destId="{C3CE0838-2C96-4D0C-B238-8D3B933A9C9F}" srcOrd="3"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FCF6764-017A-40B4-B938-E0C756CC5C05}" type="doc">
      <dgm:prSet loTypeId="urn:microsoft.com/office/officeart/2005/8/layout/venn1" loCatId="relationship" qsTypeId="urn:microsoft.com/office/officeart/2005/8/quickstyle/simple1" qsCatId="simple" csTypeId="urn:microsoft.com/office/officeart/2005/8/colors/accent1_2" csCatId="accent1" phldr="1"/>
      <dgm:spPr/>
    </dgm:pt>
    <dgm:pt modelId="{5EC8A49D-1D02-4B2A-B538-88EB0CD47341}">
      <dgm:prSet phldrT="[Text]" custT="1">
        <dgm:style>
          <a:lnRef idx="0">
            <a:scrgbClr r="0" g="0" b="0"/>
          </a:lnRef>
          <a:fillRef idx="0">
            <a:scrgbClr r="0" g="0" b="0"/>
          </a:fillRef>
          <a:effectRef idx="0">
            <a:scrgbClr r="0" g="0" b="0"/>
          </a:effectRef>
          <a:fontRef idx="minor">
            <a:schemeClr val="lt1"/>
          </a:fontRef>
        </dgm:style>
      </dgm:prSet>
      <dgm:spPr>
        <a:solidFill>
          <a:srgbClr val="92D050">
            <a:alpha val="50000"/>
          </a:srgbClr>
        </a:solidFill>
        <a:ln>
          <a:noFill/>
        </a:ln>
      </dgm:spPr>
      <dgm:t>
        <a:bodyPr/>
        <a:lstStyle/>
        <a:p>
          <a:pPr algn="l"/>
          <a:endParaRPr lang="en-US" sz="2000" dirty="0"/>
        </a:p>
      </dgm:t>
    </dgm:pt>
    <dgm:pt modelId="{E7E05BF2-8108-4CC6-9CB4-85E29D0517B4}" type="parTrans" cxnId="{63ACFBD0-8DC0-4314-B19C-0B1EF0977005}">
      <dgm:prSet/>
      <dgm:spPr/>
      <dgm:t>
        <a:bodyPr/>
        <a:lstStyle/>
        <a:p>
          <a:endParaRPr lang="en-US"/>
        </a:p>
      </dgm:t>
    </dgm:pt>
    <dgm:pt modelId="{AFA53E0B-57C0-4664-BF8D-B1EE184217D3}" type="sibTrans" cxnId="{63ACFBD0-8DC0-4314-B19C-0B1EF0977005}">
      <dgm:prSet/>
      <dgm:spPr/>
      <dgm:t>
        <a:bodyPr/>
        <a:lstStyle/>
        <a:p>
          <a:endParaRPr lang="en-US"/>
        </a:p>
      </dgm:t>
    </dgm:pt>
    <dgm:pt modelId="{3EC26D0A-ADF7-4AC3-846B-2FAD82D68150}">
      <dgm:prSet phldrT="[Text]" custT="1">
        <dgm:style>
          <a:lnRef idx="0">
            <a:scrgbClr r="0" g="0" b="0"/>
          </a:lnRef>
          <a:fillRef idx="0">
            <a:scrgbClr r="0" g="0" b="0"/>
          </a:fillRef>
          <a:effectRef idx="0">
            <a:scrgbClr r="0" g="0" b="0"/>
          </a:effectRef>
          <a:fontRef idx="minor">
            <a:schemeClr val="lt1"/>
          </a:fontRef>
        </dgm:style>
      </dgm:prSet>
      <dgm:spPr>
        <a:solidFill>
          <a:schemeClr val="accent6">
            <a:alpha val="50000"/>
          </a:schemeClr>
        </a:solidFill>
        <a:ln>
          <a:noFill/>
        </a:ln>
      </dgm:spPr>
      <dgm:t>
        <a:bodyPr/>
        <a:lstStyle/>
        <a:p>
          <a:pPr algn="r"/>
          <a:endParaRPr lang="en-US" sz="2000" dirty="0"/>
        </a:p>
      </dgm:t>
    </dgm:pt>
    <dgm:pt modelId="{0DC02639-35E4-4AD2-BEDE-85BBBFE5C55F}" type="parTrans" cxnId="{ADE5D93D-4E18-4747-8035-3A22B2A56882}">
      <dgm:prSet/>
      <dgm:spPr/>
      <dgm:t>
        <a:bodyPr/>
        <a:lstStyle/>
        <a:p>
          <a:endParaRPr lang="en-US"/>
        </a:p>
      </dgm:t>
    </dgm:pt>
    <dgm:pt modelId="{601931C7-2F9F-4F3D-AE51-D5856CF03309}" type="sibTrans" cxnId="{ADE5D93D-4E18-4747-8035-3A22B2A56882}">
      <dgm:prSet/>
      <dgm:spPr/>
      <dgm:t>
        <a:bodyPr/>
        <a:lstStyle/>
        <a:p>
          <a:endParaRPr lang="en-US"/>
        </a:p>
      </dgm:t>
    </dgm:pt>
    <dgm:pt modelId="{2ADF0318-4996-4224-98A5-133F60358D61}" type="pres">
      <dgm:prSet presAssocID="{9FCF6764-017A-40B4-B938-E0C756CC5C05}" presName="compositeShape" presStyleCnt="0">
        <dgm:presLayoutVars>
          <dgm:chMax val="7"/>
          <dgm:dir/>
          <dgm:resizeHandles val="exact"/>
        </dgm:presLayoutVars>
      </dgm:prSet>
      <dgm:spPr/>
    </dgm:pt>
    <dgm:pt modelId="{90D0864C-199B-41B4-B621-084A5102667E}" type="pres">
      <dgm:prSet presAssocID="{5EC8A49D-1D02-4B2A-B538-88EB0CD47341}" presName="circ1" presStyleLbl="vennNode1" presStyleIdx="0" presStyleCnt="2" custScaleX="113107" custScaleY="108778" custLinFactNeighborX="-82" custLinFactNeighborY="1191"/>
      <dgm:spPr/>
      <dgm:t>
        <a:bodyPr/>
        <a:lstStyle/>
        <a:p>
          <a:endParaRPr lang="en-US"/>
        </a:p>
      </dgm:t>
    </dgm:pt>
    <dgm:pt modelId="{19BE4C86-319C-4B1D-B854-48DA9C32338C}" type="pres">
      <dgm:prSet presAssocID="{5EC8A49D-1D02-4B2A-B538-88EB0CD47341}" presName="circ1Tx" presStyleLbl="revTx" presStyleIdx="0" presStyleCnt="0">
        <dgm:presLayoutVars>
          <dgm:chMax val="0"/>
          <dgm:chPref val="0"/>
          <dgm:bulletEnabled val="1"/>
        </dgm:presLayoutVars>
      </dgm:prSet>
      <dgm:spPr/>
      <dgm:t>
        <a:bodyPr/>
        <a:lstStyle/>
        <a:p>
          <a:endParaRPr lang="en-US"/>
        </a:p>
      </dgm:t>
    </dgm:pt>
    <dgm:pt modelId="{62D06D6D-9F73-492C-A135-5AB09DAC33CA}" type="pres">
      <dgm:prSet presAssocID="{3EC26D0A-ADF7-4AC3-846B-2FAD82D68150}" presName="circ2" presStyleLbl="vennNode1" presStyleIdx="1" presStyleCnt="2" custScaleX="113107" custScaleY="108778" custLinFactNeighborX="87281" custLinFactNeighborY="-3192"/>
      <dgm:spPr/>
      <dgm:t>
        <a:bodyPr/>
        <a:lstStyle/>
        <a:p>
          <a:endParaRPr lang="en-US"/>
        </a:p>
      </dgm:t>
    </dgm:pt>
    <dgm:pt modelId="{C3CE0838-2C96-4D0C-B238-8D3B933A9C9F}" type="pres">
      <dgm:prSet presAssocID="{3EC26D0A-ADF7-4AC3-846B-2FAD82D68150}" presName="circ2Tx" presStyleLbl="revTx" presStyleIdx="0" presStyleCnt="0">
        <dgm:presLayoutVars>
          <dgm:chMax val="0"/>
          <dgm:chPref val="0"/>
          <dgm:bulletEnabled val="1"/>
        </dgm:presLayoutVars>
      </dgm:prSet>
      <dgm:spPr/>
      <dgm:t>
        <a:bodyPr/>
        <a:lstStyle/>
        <a:p>
          <a:endParaRPr lang="en-US"/>
        </a:p>
      </dgm:t>
    </dgm:pt>
  </dgm:ptLst>
  <dgm:cxnLst>
    <dgm:cxn modelId="{8608C707-9454-493B-A599-55B3C4F7FDA5}" type="presOf" srcId="{5EC8A49D-1D02-4B2A-B538-88EB0CD47341}" destId="{19BE4C86-319C-4B1D-B854-48DA9C32338C}" srcOrd="1" destOrd="0" presId="urn:microsoft.com/office/officeart/2005/8/layout/venn1"/>
    <dgm:cxn modelId="{526378F2-8174-42F9-9D1D-AC9A0A773328}" type="presOf" srcId="{3EC26D0A-ADF7-4AC3-846B-2FAD82D68150}" destId="{62D06D6D-9F73-492C-A135-5AB09DAC33CA}" srcOrd="0" destOrd="0" presId="urn:microsoft.com/office/officeart/2005/8/layout/venn1"/>
    <dgm:cxn modelId="{DFBCFB8E-113A-4A90-B00E-1F353766FA3F}" type="presOf" srcId="{9FCF6764-017A-40B4-B938-E0C756CC5C05}" destId="{2ADF0318-4996-4224-98A5-133F60358D61}" srcOrd="0" destOrd="0" presId="urn:microsoft.com/office/officeart/2005/8/layout/venn1"/>
    <dgm:cxn modelId="{63ACFBD0-8DC0-4314-B19C-0B1EF0977005}" srcId="{9FCF6764-017A-40B4-B938-E0C756CC5C05}" destId="{5EC8A49D-1D02-4B2A-B538-88EB0CD47341}" srcOrd="0" destOrd="0" parTransId="{E7E05BF2-8108-4CC6-9CB4-85E29D0517B4}" sibTransId="{AFA53E0B-57C0-4664-BF8D-B1EE184217D3}"/>
    <dgm:cxn modelId="{0A0BCD6E-817D-4BF5-8243-F66A2A55D870}" type="presOf" srcId="{5EC8A49D-1D02-4B2A-B538-88EB0CD47341}" destId="{90D0864C-199B-41B4-B621-084A5102667E}" srcOrd="0" destOrd="0" presId="urn:microsoft.com/office/officeart/2005/8/layout/venn1"/>
    <dgm:cxn modelId="{A94AED37-9BCB-4144-BDD3-CD86D1261ECA}" type="presOf" srcId="{3EC26D0A-ADF7-4AC3-846B-2FAD82D68150}" destId="{C3CE0838-2C96-4D0C-B238-8D3B933A9C9F}" srcOrd="1" destOrd="0" presId="urn:microsoft.com/office/officeart/2005/8/layout/venn1"/>
    <dgm:cxn modelId="{ADE5D93D-4E18-4747-8035-3A22B2A56882}" srcId="{9FCF6764-017A-40B4-B938-E0C756CC5C05}" destId="{3EC26D0A-ADF7-4AC3-846B-2FAD82D68150}" srcOrd="1" destOrd="0" parTransId="{0DC02639-35E4-4AD2-BEDE-85BBBFE5C55F}" sibTransId="{601931C7-2F9F-4F3D-AE51-D5856CF03309}"/>
    <dgm:cxn modelId="{913C0FF5-B8F7-4D9A-BEBA-8691D95A36F1}" type="presParOf" srcId="{2ADF0318-4996-4224-98A5-133F60358D61}" destId="{90D0864C-199B-41B4-B621-084A5102667E}" srcOrd="0" destOrd="0" presId="urn:microsoft.com/office/officeart/2005/8/layout/venn1"/>
    <dgm:cxn modelId="{4E7A6783-CE2F-462D-AFC3-516CAF17D3B3}" type="presParOf" srcId="{2ADF0318-4996-4224-98A5-133F60358D61}" destId="{19BE4C86-319C-4B1D-B854-48DA9C32338C}" srcOrd="1" destOrd="0" presId="urn:microsoft.com/office/officeart/2005/8/layout/venn1"/>
    <dgm:cxn modelId="{301BDB86-C076-4572-A76C-2523E71005F1}" type="presParOf" srcId="{2ADF0318-4996-4224-98A5-133F60358D61}" destId="{62D06D6D-9F73-492C-A135-5AB09DAC33CA}" srcOrd="2" destOrd="0" presId="urn:microsoft.com/office/officeart/2005/8/layout/venn1"/>
    <dgm:cxn modelId="{F1F90A21-194C-418F-B6D7-23E5BE3B48A1}" type="presParOf" srcId="{2ADF0318-4996-4224-98A5-133F60358D61}" destId="{C3CE0838-2C96-4D0C-B238-8D3B933A9C9F}" srcOrd="3" destOrd="0" presId="urn:microsoft.com/office/officeart/2005/8/layout/ven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FCF6764-017A-40B4-B938-E0C756CC5C05}" type="doc">
      <dgm:prSet loTypeId="urn:microsoft.com/office/officeart/2005/8/layout/venn1" loCatId="relationship" qsTypeId="urn:microsoft.com/office/officeart/2005/8/quickstyle/simple1" qsCatId="simple" csTypeId="urn:microsoft.com/office/officeart/2005/8/colors/accent1_2" csCatId="accent1" phldr="1"/>
      <dgm:spPr/>
    </dgm:pt>
    <dgm:pt modelId="{5EC8A49D-1D02-4B2A-B538-88EB0CD47341}">
      <dgm:prSet phldrT="[Text]" custT="1">
        <dgm:style>
          <a:lnRef idx="0">
            <a:scrgbClr r="0" g="0" b="0"/>
          </a:lnRef>
          <a:fillRef idx="0">
            <a:scrgbClr r="0" g="0" b="0"/>
          </a:fillRef>
          <a:effectRef idx="0">
            <a:scrgbClr r="0" g="0" b="0"/>
          </a:effectRef>
          <a:fontRef idx="minor">
            <a:schemeClr val="lt1"/>
          </a:fontRef>
        </dgm:style>
      </dgm:prSet>
      <dgm:spPr>
        <a:solidFill>
          <a:srgbClr val="92D050">
            <a:alpha val="50000"/>
          </a:srgbClr>
        </a:solidFill>
        <a:ln>
          <a:noFill/>
        </a:ln>
      </dgm:spPr>
      <dgm:t>
        <a:bodyPr/>
        <a:lstStyle/>
        <a:p>
          <a:pPr algn="l"/>
          <a:endParaRPr lang="en-US" sz="2000" dirty="0"/>
        </a:p>
      </dgm:t>
    </dgm:pt>
    <dgm:pt modelId="{E7E05BF2-8108-4CC6-9CB4-85E29D0517B4}" type="parTrans" cxnId="{63ACFBD0-8DC0-4314-B19C-0B1EF0977005}">
      <dgm:prSet/>
      <dgm:spPr/>
      <dgm:t>
        <a:bodyPr/>
        <a:lstStyle/>
        <a:p>
          <a:endParaRPr lang="en-US"/>
        </a:p>
      </dgm:t>
    </dgm:pt>
    <dgm:pt modelId="{AFA53E0B-57C0-4664-BF8D-B1EE184217D3}" type="sibTrans" cxnId="{63ACFBD0-8DC0-4314-B19C-0B1EF0977005}">
      <dgm:prSet/>
      <dgm:spPr/>
      <dgm:t>
        <a:bodyPr/>
        <a:lstStyle/>
        <a:p>
          <a:endParaRPr lang="en-US"/>
        </a:p>
      </dgm:t>
    </dgm:pt>
    <dgm:pt modelId="{3EC26D0A-ADF7-4AC3-846B-2FAD82D68150}">
      <dgm:prSet phldrT="[Text]" custT="1">
        <dgm:style>
          <a:lnRef idx="0">
            <a:scrgbClr r="0" g="0" b="0"/>
          </a:lnRef>
          <a:fillRef idx="0">
            <a:scrgbClr r="0" g="0" b="0"/>
          </a:fillRef>
          <a:effectRef idx="0">
            <a:scrgbClr r="0" g="0" b="0"/>
          </a:effectRef>
          <a:fontRef idx="minor">
            <a:schemeClr val="lt1"/>
          </a:fontRef>
        </dgm:style>
      </dgm:prSet>
      <dgm:spPr>
        <a:solidFill>
          <a:schemeClr val="accent6">
            <a:alpha val="50000"/>
          </a:schemeClr>
        </a:solidFill>
        <a:ln>
          <a:noFill/>
        </a:ln>
      </dgm:spPr>
      <dgm:t>
        <a:bodyPr/>
        <a:lstStyle/>
        <a:p>
          <a:pPr algn="r"/>
          <a:endParaRPr lang="en-US" sz="2000" dirty="0"/>
        </a:p>
      </dgm:t>
    </dgm:pt>
    <dgm:pt modelId="{0DC02639-35E4-4AD2-BEDE-85BBBFE5C55F}" type="parTrans" cxnId="{ADE5D93D-4E18-4747-8035-3A22B2A56882}">
      <dgm:prSet/>
      <dgm:spPr/>
      <dgm:t>
        <a:bodyPr/>
        <a:lstStyle/>
        <a:p>
          <a:endParaRPr lang="en-US"/>
        </a:p>
      </dgm:t>
    </dgm:pt>
    <dgm:pt modelId="{601931C7-2F9F-4F3D-AE51-D5856CF03309}" type="sibTrans" cxnId="{ADE5D93D-4E18-4747-8035-3A22B2A56882}">
      <dgm:prSet/>
      <dgm:spPr/>
      <dgm:t>
        <a:bodyPr/>
        <a:lstStyle/>
        <a:p>
          <a:endParaRPr lang="en-US"/>
        </a:p>
      </dgm:t>
    </dgm:pt>
    <dgm:pt modelId="{2ADF0318-4996-4224-98A5-133F60358D61}" type="pres">
      <dgm:prSet presAssocID="{9FCF6764-017A-40B4-B938-E0C756CC5C05}" presName="compositeShape" presStyleCnt="0">
        <dgm:presLayoutVars>
          <dgm:chMax val="7"/>
          <dgm:dir/>
          <dgm:resizeHandles val="exact"/>
        </dgm:presLayoutVars>
      </dgm:prSet>
      <dgm:spPr/>
    </dgm:pt>
    <dgm:pt modelId="{90D0864C-199B-41B4-B621-084A5102667E}" type="pres">
      <dgm:prSet presAssocID="{5EC8A49D-1D02-4B2A-B538-88EB0CD47341}" presName="circ1" presStyleLbl="vennNode1" presStyleIdx="0" presStyleCnt="2" custScaleX="113107" custScaleY="108778" custLinFactNeighborX="-82" custLinFactNeighborY="1191"/>
      <dgm:spPr/>
      <dgm:t>
        <a:bodyPr/>
        <a:lstStyle/>
        <a:p>
          <a:endParaRPr lang="en-US"/>
        </a:p>
      </dgm:t>
    </dgm:pt>
    <dgm:pt modelId="{19BE4C86-319C-4B1D-B854-48DA9C32338C}" type="pres">
      <dgm:prSet presAssocID="{5EC8A49D-1D02-4B2A-B538-88EB0CD47341}" presName="circ1Tx" presStyleLbl="revTx" presStyleIdx="0" presStyleCnt="0">
        <dgm:presLayoutVars>
          <dgm:chMax val="0"/>
          <dgm:chPref val="0"/>
          <dgm:bulletEnabled val="1"/>
        </dgm:presLayoutVars>
      </dgm:prSet>
      <dgm:spPr/>
      <dgm:t>
        <a:bodyPr/>
        <a:lstStyle/>
        <a:p>
          <a:endParaRPr lang="en-US"/>
        </a:p>
      </dgm:t>
    </dgm:pt>
    <dgm:pt modelId="{62D06D6D-9F73-492C-A135-5AB09DAC33CA}" type="pres">
      <dgm:prSet presAssocID="{3EC26D0A-ADF7-4AC3-846B-2FAD82D68150}" presName="circ2" presStyleLbl="vennNode1" presStyleIdx="1" presStyleCnt="2" custScaleX="113107" custScaleY="108778" custLinFactNeighborX="87281" custLinFactNeighborY="-3192"/>
      <dgm:spPr/>
      <dgm:t>
        <a:bodyPr/>
        <a:lstStyle/>
        <a:p>
          <a:endParaRPr lang="en-US"/>
        </a:p>
      </dgm:t>
    </dgm:pt>
    <dgm:pt modelId="{C3CE0838-2C96-4D0C-B238-8D3B933A9C9F}" type="pres">
      <dgm:prSet presAssocID="{3EC26D0A-ADF7-4AC3-846B-2FAD82D68150}" presName="circ2Tx" presStyleLbl="revTx" presStyleIdx="0" presStyleCnt="0">
        <dgm:presLayoutVars>
          <dgm:chMax val="0"/>
          <dgm:chPref val="0"/>
          <dgm:bulletEnabled val="1"/>
        </dgm:presLayoutVars>
      </dgm:prSet>
      <dgm:spPr/>
      <dgm:t>
        <a:bodyPr/>
        <a:lstStyle/>
        <a:p>
          <a:endParaRPr lang="en-US"/>
        </a:p>
      </dgm:t>
    </dgm:pt>
  </dgm:ptLst>
  <dgm:cxnLst>
    <dgm:cxn modelId="{8608C707-9454-493B-A599-55B3C4F7FDA5}" type="presOf" srcId="{5EC8A49D-1D02-4B2A-B538-88EB0CD47341}" destId="{19BE4C86-319C-4B1D-B854-48DA9C32338C}" srcOrd="1" destOrd="0" presId="urn:microsoft.com/office/officeart/2005/8/layout/venn1"/>
    <dgm:cxn modelId="{526378F2-8174-42F9-9D1D-AC9A0A773328}" type="presOf" srcId="{3EC26D0A-ADF7-4AC3-846B-2FAD82D68150}" destId="{62D06D6D-9F73-492C-A135-5AB09DAC33CA}" srcOrd="0" destOrd="0" presId="urn:microsoft.com/office/officeart/2005/8/layout/venn1"/>
    <dgm:cxn modelId="{DFBCFB8E-113A-4A90-B00E-1F353766FA3F}" type="presOf" srcId="{9FCF6764-017A-40B4-B938-E0C756CC5C05}" destId="{2ADF0318-4996-4224-98A5-133F60358D61}" srcOrd="0" destOrd="0" presId="urn:microsoft.com/office/officeart/2005/8/layout/venn1"/>
    <dgm:cxn modelId="{63ACFBD0-8DC0-4314-B19C-0B1EF0977005}" srcId="{9FCF6764-017A-40B4-B938-E0C756CC5C05}" destId="{5EC8A49D-1D02-4B2A-B538-88EB0CD47341}" srcOrd="0" destOrd="0" parTransId="{E7E05BF2-8108-4CC6-9CB4-85E29D0517B4}" sibTransId="{AFA53E0B-57C0-4664-BF8D-B1EE184217D3}"/>
    <dgm:cxn modelId="{0A0BCD6E-817D-4BF5-8243-F66A2A55D870}" type="presOf" srcId="{5EC8A49D-1D02-4B2A-B538-88EB0CD47341}" destId="{90D0864C-199B-41B4-B621-084A5102667E}" srcOrd="0" destOrd="0" presId="urn:microsoft.com/office/officeart/2005/8/layout/venn1"/>
    <dgm:cxn modelId="{A94AED37-9BCB-4144-BDD3-CD86D1261ECA}" type="presOf" srcId="{3EC26D0A-ADF7-4AC3-846B-2FAD82D68150}" destId="{C3CE0838-2C96-4D0C-B238-8D3B933A9C9F}" srcOrd="1" destOrd="0" presId="urn:microsoft.com/office/officeart/2005/8/layout/venn1"/>
    <dgm:cxn modelId="{ADE5D93D-4E18-4747-8035-3A22B2A56882}" srcId="{9FCF6764-017A-40B4-B938-E0C756CC5C05}" destId="{3EC26D0A-ADF7-4AC3-846B-2FAD82D68150}" srcOrd="1" destOrd="0" parTransId="{0DC02639-35E4-4AD2-BEDE-85BBBFE5C55F}" sibTransId="{601931C7-2F9F-4F3D-AE51-D5856CF03309}"/>
    <dgm:cxn modelId="{913C0FF5-B8F7-4D9A-BEBA-8691D95A36F1}" type="presParOf" srcId="{2ADF0318-4996-4224-98A5-133F60358D61}" destId="{90D0864C-199B-41B4-B621-084A5102667E}" srcOrd="0" destOrd="0" presId="urn:microsoft.com/office/officeart/2005/8/layout/venn1"/>
    <dgm:cxn modelId="{4E7A6783-CE2F-462D-AFC3-516CAF17D3B3}" type="presParOf" srcId="{2ADF0318-4996-4224-98A5-133F60358D61}" destId="{19BE4C86-319C-4B1D-B854-48DA9C32338C}" srcOrd="1" destOrd="0" presId="urn:microsoft.com/office/officeart/2005/8/layout/venn1"/>
    <dgm:cxn modelId="{301BDB86-C076-4572-A76C-2523E71005F1}" type="presParOf" srcId="{2ADF0318-4996-4224-98A5-133F60358D61}" destId="{62D06D6D-9F73-492C-A135-5AB09DAC33CA}" srcOrd="2" destOrd="0" presId="urn:microsoft.com/office/officeart/2005/8/layout/venn1"/>
    <dgm:cxn modelId="{F1F90A21-194C-418F-B6D7-23E5BE3B48A1}" type="presParOf" srcId="{2ADF0318-4996-4224-98A5-133F60358D61}" destId="{C3CE0838-2C96-4D0C-B238-8D3B933A9C9F}" srcOrd="3" destOrd="0" presId="urn:microsoft.com/office/officeart/2005/8/layout/venn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FCF6764-017A-40B4-B938-E0C756CC5C05}" type="doc">
      <dgm:prSet loTypeId="urn:microsoft.com/office/officeart/2005/8/layout/venn1" loCatId="relationship" qsTypeId="urn:microsoft.com/office/officeart/2005/8/quickstyle/simple1" qsCatId="simple" csTypeId="urn:microsoft.com/office/officeart/2005/8/colors/accent1_2" csCatId="accent1" phldr="1"/>
      <dgm:spPr/>
    </dgm:pt>
    <dgm:pt modelId="{5EC8A49D-1D02-4B2A-B538-88EB0CD47341}">
      <dgm:prSet phldrT="[Text]" custT="1">
        <dgm:style>
          <a:lnRef idx="0">
            <a:scrgbClr r="0" g="0" b="0"/>
          </a:lnRef>
          <a:fillRef idx="0">
            <a:scrgbClr r="0" g="0" b="0"/>
          </a:fillRef>
          <a:effectRef idx="0">
            <a:scrgbClr r="0" g="0" b="0"/>
          </a:effectRef>
          <a:fontRef idx="minor">
            <a:schemeClr val="lt1"/>
          </a:fontRef>
        </dgm:style>
      </dgm:prSet>
      <dgm:spPr>
        <a:solidFill>
          <a:srgbClr val="92D050">
            <a:alpha val="50000"/>
          </a:srgbClr>
        </a:solidFill>
        <a:ln>
          <a:noFill/>
        </a:ln>
      </dgm:spPr>
      <dgm:t>
        <a:bodyPr/>
        <a:lstStyle/>
        <a:p>
          <a:pPr algn="l"/>
          <a:endParaRPr lang="en-US" sz="2000" dirty="0"/>
        </a:p>
      </dgm:t>
    </dgm:pt>
    <dgm:pt modelId="{E7E05BF2-8108-4CC6-9CB4-85E29D0517B4}" type="parTrans" cxnId="{63ACFBD0-8DC0-4314-B19C-0B1EF0977005}">
      <dgm:prSet/>
      <dgm:spPr/>
      <dgm:t>
        <a:bodyPr/>
        <a:lstStyle/>
        <a:p>
          <a:endParaRPr lang="en-US"/>
        </a:p>
      </dgm:t>
    </dgm:pt>
    <dgm:pt modelId="{AFA53E0B-57C0-4664-BF8D-B1EE184217D3}" type="sibTrans" cxnId="{63ACFBD0-8DC0-4314-B19C-0B1EF0977005}">
      <dgm:prSet/>
      <dgm:spPr/>
      <dgm:t>
        <a:bodyPr/>
        <a:lstStyle/>
        <a:p>
          <a:endParaRPr lang="en-US"/>
        </a:p>
      </dgm:t>
    </dgm:pt>
    <dgm:pt modelId="{3EC26D0A-ADF7-4AC3-846B-2FAD82D68150}">
      <dgm:prSet phldrT="[Text]" custT="1">
        <dgm:style>
          <a:lnRef idx="0">
            <a:scrgbClr r="0" g="0" b="0"/>
          </a:lnRef>
          <a:fillRef idx="0">
            <a:scrgbClr r="0" g="0" b="0"/>
          </a:fillRef>
          <a:effectRef idx="0">
            <a:scrgbClr r="0" g="0" b="0"/>
          </a:effectRef>
          <a:fontRef idx="minor">
            <a:schemeClr val="lt1"/>
          </a:fontRef>
        </dgm:style>
      </dgm:prSet>
      <dgm:spPr>
        <a:solidFill>
          <a:schemeClr val="accent6">
            <a:alpha val="50000"/>
          </a:schemeClr>
        </a:solidFill>
        <a:ln>
          <a:noFill/>
        </a:ln>
      </dgm:spPr>
      <dgm:t>
        <a:bodyPr/>
        <a:lstStyle/>
        <a:p>
          <a:pPr algn="r"/>
          <a:endParaRPr lang="en-US" sz="2000" dirty="0"/>
        </a:p>
      </dgm:t>
    </dgm:pt>
    <dgm:pt modelId="{0DC02639-35E4-4AD2-BEDE-85BBBFE5C55F}" type="parTrans" cxnId="{ADE5D93D-4E18-4747-8035-3A22B2A56882}">
      <dgm:prSet/>
      <dgm:spPr/>
      <dgm:t>
        <a:bodyPr/>
        <a:lstStyle/>
        <a:p>
          <a:endParaRPr lang="en-US"/>
        </a:p>
      </dgm:t>
    </dgm:pt>
    <dgm:pt modelId="{601931C7-2F9F-4F3D-AE51-D5856CF03309}" type="sibTrans" cxnId="{ADE5D93D-4E18-4747-8035-3A22B2A56882}">
      <dgm:prSet/>
      <dgm:spPr/>
      <dgm:t>
        <a:bodyPr/>
        <a:lstStyle/>
        <a:p>
          <a:endParaRPr lang="en-US"/>
        </a:p>
      </dgm:t>
    </dgm:pt>
    <dgm:pt modelId="{2ADF0318-4996-4224-98A5-133F60358D61}" type="pres">
      <dgm:prSet presAssocID="{9FCF6764-017A-40B4-B938-E0C756CC5C05}" presName="compositeShape" presStyleCnt="0">
        <dgm:presLayoutVars>
          <dgm:chMax val="7"/>
          <dgm:dir/>
          <dgm:resizeHandles val="exact"/>
        </dgm:presLayoutVars>
      </dgm:prSet>
      <dgm:spPr/>
    </dgm:pt>
    <dgm:pt modelId="{90D0864C-199B-41B4-B621-084A5102667E}" type="pres">
      <dgm:prSet presAssocID="{5EC8A49D-1D02-4B2A-B538-88EB0CD47341}" presName="circ1" presStyleLbl="vennNode1" presStyleIdx="0" presStyleCnt="2" custScaleX="113107" custScaleY="108778" custLinFactNeighborX="-82" custLinFactNeighborY="-3401"/>
      <dgm:spPr/>
      <dgm:t>
        <a:bodyPr/>
        <a:lstStyle/>
        <a:p>
          <a:endParaRPr lang="en-US"/>
        </a:p>
      </dgm:t>
    </dgm:pt>
    <dgm:pt modelId="{19BE4C86-319C-4B1D-B854-48DA9C32338C}" type="pres">
      <dgm:prSet presAssocID="{5EC8A49D-1D02-4B2A-B538-88EB0CD47341}" presName="circ1Tx" presStyleLbl="revTx" presStyleIdx="0" presStyleCnt="0">
        <dgm:presLayoutVars>
          <dgm:chMax val="0"/>
          <dgm:chPref val="0"/>
          <dgm:bulletEnabled val="1"/>
        </dgm:presLayoutVars>
      </dgm:prSet>
      <dgm:spPr/>
      <dgm:t>
        <a:bodyPr/>
        <a:lstStyle/>
        <a:p>
          <a:endParaRPr lang="en-US"/>
        </a:p>
      </dgm:t>
    </dgm:pt>
    <dgm:pt modelId="{62D06D6D-9F73-492C-A135-5AB09DAC33CA}" type="pres">
      <dgm:prSet presAssocID="{3EC26D0A-ADF7-4AC3-846B-2FAD82D68150}" presName="circ2" presStyleLbl="vennNode1" presStyleIdx="1" presStyleCnt="2" custScaleX="113107" custScaleY="108778" custLinFactY="2983" custLinFactNeighborX="7335" custLinFactNeighborY="100000"/>
      <dgm:spPr/>
      <dgm:t>
        <a:bodyPr/>
        <a:lstStyle/>
        <a:p>
          <a:endParaRPr lang="en-US"/>
        </a:p>
      </dgm:t>
    </dgm:pt>
    <dgm:pt modelId="{C3CE0838-2C96-4D0C-B238-8D3B933A9C9F}" type="pres">
      <dgm:prSet presAssocID="{3EC26D0A-ADF7-4AC3-846B-2FAD82D68150}" presName="circ2Tx" presStyleLbl="revTx" presStyleIdx="0" presStyleCnt="0">
        <dgm:presLayoutVars>
          <dgm:chMax val="0"/>
          <dgm:chPref val="0"/>
          <dgm:bulletEnabled val="1"/>
        </dgm:presLayoutVars>
      </dgm:prSet>
      <dgm:spPr/>
      <dgm:t>
        <a:bodyPr/>
        <a:lstStyle/>
        <a:p>
          <a:endParaRPr lang="en-US"/>
        </a:p>
      </dgm:t>
    </dgm:pt>
  </dgm:ptLst>
  <dgm:cxnLst>
    <dgm:cxn modelId="{8608C707-9454-493B-A599-55B3C4F7FDA5}" type="presOf" srcId="{5EC8A49D-1D02-4B2A-B538-88EB0CD47341}" destId="{19BE4C86-319C-4B1D-B854-48DA9C32338C}" srcOrd="1" destOrd="0" presId="urn:microsoft.com/office/officeart/2005/8/layout/venn1"/>
    <dgm:cxn modelId="{526378F2-8174-42F9-9D1D-AC9A0A773328}" type="presOf" srcId="{3EC26D0A-ADF7-4AC3-846B-2FAD82D68150}" destId="{62D06D6D-9F73-492C-A135-5AB09DAC33CA}" srcOrd="0" destOrd="0" presId="urn:microsoft.com/office/officeart/2005/8/layout/venn1"/>
    <dgm:cxn modelId="{DFBCFB8E-113A-4A90-B00E-1F353766FA3F}" type="presOf" srcId="{9FCF6764-017A-40B4-B938-E0C756CC5C05}" destId="{2ADF0318-4996-4224-98A5-133F60358D61}" srcOrd="0" destOrd="0" presId="urn:microsoft.com/office/officeart/2005/8/layout/venn1"/>
    <dgm:cxn modelId="{63ACFBD0-8DC0-4314-B19C-0B1EF0977005}" srcId="{9FCF6764-017A-40B4-B938-E0C756CC5C05}" destId="{5EC8A49D-1D02-4B2A-B538-88EB0CD47341}" srcOrd="0" destOrd="0" parTransId="{E7E05BF2-8108-4CC6-9CB4-85E29D0517B4}" sibTransId="{AFA53E0B-57C0-4664-BF8D-B1EE184217D3}"/>
    <dgm:cxn modelId="{0A0BCD6E-817D-4BF5-8243-F66A2A55D870}" type="presOf" srcId="{5EC8A49D-1D02-4B2A-B538-88EB0CD47341}" destId="{90D0864C-199B-41B4-B621-084A5102667E}" srcOrd="0" destOrd="0" presId="urn:microsoft.com/office/officeart/2005/8/layout/venn1"/>
    <dgm:cxn modelId="{A94AED37-9BCB-4144-BDD3-CD86D1261ECA}" type="presOf" srcId="{3EC26D0A-ADF7-4AC3-846B-2FAD82D68150}" destId="{C3CE0838-2C96-4D0C-B238-8D3B933A9C9F}" srcOrd="1" destOrd="0" presId="urn:microsoft.com/office/officeart/2005/8/layout/venn1"/>
    <dgm:cxn modelId="{ADE5D93D-4E18-4747-8035-3A22B2A56882}" srcId="{9FCF6764-017A-40B4-B938-E0C756CC5C05}" destId="{3EC26D0A-ADF7-4AC3-846B-2FAD82D68150}" srcOrd="1" destOrd="0" parTransId="{0DC02639-35E4-4AD2-BEDE-85BBBFE5C55F}" sibTransId="{601931C7-2F9F-4F3D-AE51-D5856CF03309}"/>
    <dgm:cxn modelId="{913C0FF5-B8F7-4D9A-BEBA-8691D95A36F1}" type="presParOf" srcId="{2ADF0318-4996-4224-98A5-133F60358D61}" destId="{90D0864C-199B-41B4-B621-084A5102667E}" srcOrd="0" destOrd="0" presId="urn:microsoft.com/office/officeart/2005/8/layout/venn1"/>
    <dgm:cxn modelId="{4E7A6783-CE2F-462D-AFC3-516CAF17D3B3}" type="presParOf" srcId="{2ADF0318-4996-4224-98A5-133F60358D61}" destId="{19BE4C86-319C-4B1D-B854-48DA9C32338C}" srcOrd="1" destOrd="0" presId="urn:microsoft.com/office/officeart/2005/8/layout/venn1"/>
    <dgm:cxn modelId="{301BDB86-C076-4572-A76C-2523E71005F1}" type="presParOf" srcId="{2ADF0318-4996-4224-98A5-133F60358D61}" destId="{62D06D6D-9F73-492C-A135-5AB09DAC33CA}" srcOrd="2" destOrd="0" presId="urn:microsoft.com/office/officeart/2005/8/layout/venn1"/>
    <dgm:cxn modelId="{F1F90A21-194C-418F-B6D7-23E5BE3B48A1}" type="presParOf" srcId="{2ADF0318-4996-4224-98A5-133F60358D61}" destId="{C3CE0838-2C96-4D0C-B238-8D3B933A9C9F}" srcOrd="3" destOrd="0" presId="urn:microsoft.com/office/officeart/2005/8/layout/venn1"/>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C2C962-B3A0-40E7-80EF-B3928947679F}">
      <dsp:nvSpPr>
        <dsp:cNvPr id="0" name=""/>
        <dsp:cNvSpPr/>
      </dsp:nvSpPr>
      <dsp:spPr>
        <a:xfrm>
          <a:off x="4097478" y="-138212"/>
          <a:ext cx="1742147" cy="1043297"/>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dirty="0"/>
            <a:t>New Trailblazer group approved</a:t>
          </a:r>
        </a:p>
      </dsp:txBody>
      <dsp:txXfrm>
        <a:off x="4148408" y="-87282"/>
        <a:ext cx="1640287" cy="941437"/>
      </dsp:txXfrm>
    </dsp:sp>
    <dsp:sp modelId="{FF3BBC10-AF67-4F49-BFA0-F2843298F6E3}">
      <dsp:nvSpPr>
        <dsp:cNvPr id="0" name=""/>
        <dsp:cNvSpPr/>
      </dsp:nvSpPr>
      <dsp:spPr>
        <a:xfrm>
          <a:off x="2656667" y="316492"/>
          <a:ext cx="4345252" cy="4345252"/>
        </a:xfrm>
        <a:custGeom>
          <a:avLst/>
          <a:gdLst/>
          <a:ahLst/>
          <a:cxnLst/>
          <a:rect l="0" t="0" r="0" b="0"/>
          <a:pathLst>
            <a:path>
              <a:moveTo>
                <a:pt x="3296950" y="313540"/>
              </a:moveTo>
              <a:arcTo wR="2172626" hR="2172626" stAng="18069865" swAng="625384"/>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BFBD0C38-02A0-4B8D-8F81-658F9438B12F}">
      <dsp:nvSpPr>
        <dsp:cNvPr id="0" name=""/>
        <dsp:cNvSpPr/>
      </dsp:nvSpPr>
      <dsp:spPr>
        <a:xfrm>
          <a:off x="5928886" y="953908"/>
          <a:ext cx="1742147" cy="1043297"/>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dirty="0"/>
            <a:t>Apprenticeship standard set by trailblazer</a:t>
          </a:r>
        </a:p>
      </dsp:txBody>
      <dsp:txXfrm>
        <a:off x="5979816" y="1004838"/>
        <a:ext cx="1640287" cy="941437"/>
      </dsp:txXfrm>
    </dsp:sp>
    <dsp:sp modelId="{696BBDFD-30E3-491B-99BE-B4E1406B4D6C}">
      <dsp:nvSpPr>
        <dsp:cNvPr id="0" name=""/>
        <dsp:cNvSpPr/>
      </dsp:nvSpPr>
      <dsp:spPr>
        <a:xfrm>
          <a:off x="2822920" y="612688"/>
          <a:ext cx="4345252" cy="4345252"/>
        </a:xfrm>
        <a:custGeom>
          <a:avLst/>
          <a:gdLst/>
          <a:ahLst/>
          <a:cxnLst/>
          <a:rect l="0" t="0" r="0" b="0"/>
          <a:pathLst>
            <a:path>
              <a:moveTo>
                <a:pt x="4222977" y="1454042"/>
              </a:moveTo>
              <a:arcTo wR="2172626" hR="2172626" stAng="20441163" swAng="352598"/>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05187085-AE7D-4A84-AE03-0B880E9C9CCE}">
      <dsp:nvSpPr>
        <dsp:cNvPr id="0" name=""/>
        <dsp:cNvSpPr/>
      </dsp:nvSpPr>
      <dsp:spPr>
        <a:xfrm>
          <a:off x="6239639" y="2352816"/>
          <a:ext cx="1742147" cy="1043297"/>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a:t>Apprenticeship standard approved by Government</a:t>
          </a:r>
        </a:p>
      </dsp:txBody>
      <dsp:txXfrm>
        <a:off x="6290569" y="2403746"/>
        <a:ext cx="1640287" cy="941437"/>
      </dsp:txXfrm>
    </dsp:sp>
    <dsp:sp modelId="{52851A49-CC7C-4465-9786-809FC47D63BE}">
      <dsp:nvSpPr>
        <dsp:cNvPr id="0" name=""/>
        <dsp:cNvSpPr/>
      </dsp:nvSpPr>
      <dsp:spPr>
        <a:xfrm>
          <a:off x="2717019" y="579660"/>
          <a:ext cx="4345252" cy="4345252"/>
        </a:xfrm>
        <a:custGeom>
          <a:avLst/>
          <a:gdLst/>
          <a:ahLst/>
          <a:cxnLst/>
          <a:rect l="0" t="0" r="0" b="0"/>
          <a:pathLst>
            <a:path>
              <a:moveTo>
                <a:pt x="4209651" y="2928159"/>
              </a:moveTo>
              <a:arcTo wR="2172626" hR="2172626" stAng="1220989" swAng="563083"/>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0C2549FE-8122-4691-A1B0-2A81DEFB9522}">
      <dsp:nvSpPr>
        <dsp:cNvPr id="0" name=""/>
        <dsp:cNvSpPr/>
      </dsp:nvSpPr>
      <dsp:spPr>
        <a:xfrm>
          <a:off x="5256586" y="3930704"/>
          <a:ext cx="1742147" cy="1043297"/>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dirty="0"/>
            <a:t>Trailblazer assessment plan developed</a:t>
          </a:r>
        </a:p>
      </dsp:txBody>
      <dsp:txXfrm>
        <a:off x="5307516" y="3981634"/>
        <a:ext cx="1640287" cy="941437"/>
      </dsp:txXfrm>
    </dsp:sp>
    <dsp:sp modelId="{64DD5143-A9E0-4137-A19C-DF7AEDDBEE8F}">
      <dsp:nvSpPr>
        <dsp:cNvPr id="0" name=""/>
        <dsp:cNvSpPr/>
      </dsp:nvSpPr>
      <dsp:spPr>
        <a:xfrm>
          <a:off x="2689545" y="450654"/>
          <a:ext cx="4345252" cy="4345252"/>
        </a:xfrm>
        <a:custGeom>
          <a:avLst/>
          <a:gdLst/>
          <a:ahLst/>
          <a:cxnLst/>
          <a:rect l="0" t="0" r="0" b="0"/>
          <a:pathLst>
            <a:path>
              <a:moveTo>
                <a:pt x="2441641" y="4328532"/>
              </a:moveTo>
              <a:arcTo wR="2172626" hR="2172626" stAng="4973242" swAng="606018"/>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51C1C4D0-AB12-4BBD-B857-F7D0CB5DC099}">
      <dsp:nvSpPr>
        <dsp:cNvPr id="0" name=""/>
        <dsp:cNvSpPr/>
      </dsp:nvSpPr>
      <dsp:spPr>
        <a:xfrm>
          <a:off x="2880315" y="3930713"/>
          <a:ext cx="1742147" cy="1043297"/>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dirty="0"/>
            <a:t>Assessment plan approved by Government</a:t>
          </a:r>
        </a:p>
      </dsp:txBody>
      <dsp:txXfrm>
        <a:off x="2931245" y="3981643"/>
        <a:ext cx="1640287" cy="941437"/>
      </dsp:txXfrm>
    </dsp:sp>
    <dsp:sp modelId="{91CE7BCE-AAB3-4791-982F-EFF2E894EBEA}">
      <dsp:nvSpPr>
        <dsp:cNvPr id="0" name=""/>
        <dsp:cNvSpPr/>
      </dsp:nvSpPr>
      <dsp:spPr>
        <a:xfrm>
          <a:off x="2962107" y="803360"/>
          <a:ext cx="4345252" cy="4345252"/>
        </a:xfrm>
        <a:custGeom>
          <a:avLst/>
          <a:gdLst/>
          <a:ahLst/>
          <a:cxnLst/>
          <a:rect l="0" t="0" r="0" b="0"/>
          <a:pathLst>
            <a:path>
              <a:moveTo>
                <a:pt x="187558" y="3055694"/>
              </a:moveTo>
              <a:arcTo wR="2172626" hR="2172626" stAng="9361071" swAng="376284"/>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005235E6-ABE0-4735-8E8F-3204587A4607}">
      <dsp:nvSpPr>
        <dsp:cNvPr id="0" name=""/>
        <dsp:cNvSpPr/>
      </dsp:nvSpPr>
      <dsp:spPr>
        <a:xfrm>
          <a:off x="1979324" y="2517868"/>
          <a:ext cx="1742147" cy="1043297"/>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dirty="0"/>
            <a:t>Apprenticeship ready for delivery</a:t>
          </a:r>
        </a:p>
      </dsp:txBody>
      <dsp:txXfrm>
        <a:off x="2030254" y="2568798"/>
        <a:ext cx="1640287" cy="941437"/>
      </dsp:txXfrm>
    </dsp:sp>
    <dsp:sp modelId="{B7841BD4-3BCD-47AB-8F6C-65E01FB3282A}">
      <dsp:nvSpPr>
        <dsp:cNvPr id="0" name=""/>
        <dsp:cNvSpPr/>
      </dsp:nvSpPr>
      <dsp:spPr>
        <a:xfrm>
          <a:off x="2793936" y="445727"/>
          <a:ext cx="4345252" cy="4345252"/>
        </a:xfrm>
        <a:custGeom>
          <a:avLst/>
          <a:gdLst/>
          <a:ahLst/>
          <a:cxnLst/>
          <a:rect l="0" t="0" r="0" b="0"/>
          <a:pathLst>
            <a:path>
              <a:moveTo>
                <a:pt x="8568" y="1979864"/>
              </a:moveTo>
              <a:arcTo wR="2172626" hR="2172626" stAng="11105409" swAng="440450"/>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F038295E-9FDE-4F18-BF3B-6E5E00CA2571}">
      <dsp:nvSpPr>
        <dsp:cNvPr id="0" name=""/>
        <dsp:cNvSpPr/>
      </dsp:nvSpPr>
      <dsp:spPr>
        <a:xfrm>
          <a:off x="2192496" y="1017494"/>
          <a:ext cx="1742147" cy="1043297"/>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dirty="0"/>
            <a:t>Apprentice Assessment Organisation designs End Point Assessment</a:t>
          </a:r>
        </a:p>
      </dsp:txBody>
      <dsp:txXfrm>
        <a:off x="2243426" y="1068424"/>
        <a:ext cx="1640287" cy="941437"/>
      </dsp:txXfrm>
    </dsp:sp>
    <dsp:sp modelId="{E44D99F7-CBB8-41EA-BE8B-B7906DF31B45}">
      <dsp:nvSpPr>
        <dsp:cNvPr id="0" name=""/>
        <dsp:cNvSpPr/>
      </dsp:nvSpPr>
      <dsp:spPr>
        <a:xfrm>
          <a:off x="2829727" y="368298"/>
          <a:ext cx="4345252" cy="4345252"/>
        </a:xfrm>
        <a:custGeom>
          <a:avLst/>
          <a:gdLst/>
          <a:ahLst/>
          <a:cxnLst/>
          <a:rect l="0" t="0" r="0" b="0"/>
          <a:pathLst>
            <a:path>
              <a:moveTo>
                <a:pt x="737908" y="541096"/>
              </a:moveTo>
              <a:arcTo wR="2172626" hR="2172626" stAng="13720355" swAng="753869"/>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F37300-B3B9-4131-BEFF-C7A2C6F0F8EF}">
      <dsp:nvSpPr>
        <dsp:cNvPr id="0" name=""/>
        <dsp:cNvSpPr/>
      </dsp:nvSpPr>
      <dsp:spPr>
        <a:xfrm>
          <a:off x="1450753" y="1324"/>
          <a:ext cx="1157432" cy="752330"/>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a:t>Design and development</a:t>
          </a:r>
        </a:p>
      </dsp:txBody>
      <dsp:txXfrm>
        <a:off x="1487479" y="38050"/>
        <a:ext cx="1083980" cy="678878"/>
      </dsp:txXfrm>
    </dsp:sp>
    <dsp:sp modelId="{698BEB40-6050-46E5-925A-A0841226243A}">
      <dsp:nvSpPr>
        <dsp:cNvPr id="0" name=""/>
        <dsp:cNvSpPr/>
      </dsp:nvSpPr>
      <dsp:spPr>
        <a:xfrm>
          <a:off x="524126" y="377489"/>
          <a:ext cx="3010686" cy="3010686"/>
        </a:xfrm>
        <a:custGeom>
          <a:avLst/>
          <a:gdLst/>
          <a:ahLst/>
          <a:cxnLst/>
          <a:rect l="0" t="0" r="0" b="0"/>
          <a:pathLst>
            <a:path>
              <a:moveTo>
                <a:pt x="2239669" y="191257"/>
              </a:moveTo>
              <a:arcTo wR="1505343" hR="1505343" stAng="17951818" swAng="1214106"/>
            </a:path>
          </a:pathLst>
        </a:custGeom>
        <a:noFill/>
        <a:ln w="9525" cap="flat"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4AA16AB4-0C04-438D-991F-4E8B2247BC3F}">
      <dsp:nvSpPr>
        <dsp:cNvPr id="0" name=""/>
        <dsp:cNvSpPr/>
      </dsp:nvSpPr>
      <dsp:spPr>
        <a:xfrm>
          <a:off x="2882420" y="1041490"/>
          <a:ext cx="1157432" cy="752330"/>
        </a:xfrm>
        <a:prstGeom prst="roundRect">
          <a:avLst/>
        </a:prstGeom>
        <a:gradFill rotWithShape="0">
          <a:gsLst>
            <a:gs pos="0">
              <a:schemeClr val="accent5">
                <a:hueOff val="1215052"/>
                <a:satOff val="6719"/>
                <a:lumOff val="-3529"/>
                <a:alphaOff val="0"/>
                <a:shade val="51000"/>
                <a:satMod val="130000"/>
              </a:schemeClr>
            </a:gs>
            <a:gs pos="80000">
              <a:schemeClr val="accent5">
                <a:hueOff val="1215052"/>
                <a:satOff val="6719"/>
                <a:lumOff val="-3529"/>
                <a:alphaOff val="0"/>
                <a:shade val="93000"/>
                <a:satMod val="130000"/>
              </a:schemeClr>
            </a:gs>
            <a:gs pos="100000">
              <a:schemeClr val="accent5">
                <a:hueOff val="1215052"/>
                <a:satOff val="6719"/>
                <a:lumOff val="-3529"/>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a:t>EPA delivery</a:t>
          </a:r>
        </a:p>
      </dsp:txBody>
      <dsp:txXfrm>
        <a:off x="2919146" y="1078216"/>
        <a:ext cx="1083980" cy="678878"/>
      </dsp:txXfrm>
    </dsp:sp>
    <dsp:sp modelId="{A8D6E2D7-B72B-456B-8F32-05775605FA3E}">
      <dsp:nvSpPr>
        <dsp:cNvPr id="0" name=""/>
        <dsp:cNvSpPr/>
      </dsp:nvSpPr>
      <dsp:spPr>
        <a:xfrm>
          <a:off x="524126" y="377489"/>
          <a:ext cx="3010686" cy="3010686"/>
        </a:xfrm>
        <a:custGeom>
          <a:avLst/>
          <a:gdLst/>
          <a:ahLst/>
          <a:cxnLst/>
          <a:rect l="0" t="0" r="0" b="0"/>
          <a:pathLst>
            <a:path>
              <a:moveTo>
                <a:pt x="3007101" y="1609178"/>
              </a:moveTo>
              <a:arcTo wR="1505343" hR="1505343" stAng="21837317" swAng="1361713"/>
            </a:path>
          </a:pathLst>
        </a:custGeom>
        <a:noFill/>
        <a:ln w="9525" cap="flat" cmpd="sng" algn="ctr">
          <a:solidFill>
            <a:schemeClr val="accent5">
              <a:hueOff val="1215052"/>
              <a:satOff val="6719"/>
              <a:lumOff val="-3529"/>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F2606796-0B38-4BAB-A1DB-61DCAE04F25A}">
      <dsp:nvSpPr>
        <dsp:cNvPr id="0" name=""/>
        <dsp:cNvSpPr/>
      </dsp:nvSpPr>
      <dsp:spPr>
        <a:xfrm>
          <a:off x="2335572" y="2724515"/>
          <a:ext cx="1157432" cy="752330"/>
        </a:xfrm>
        <a:prstGeom prst="roundRect">
          <a:avLst/>
        </a:prstGeom>
        <a:gradFill rotWithShape="0">
          <a:gsLst>
            <a:gs pos="0">
              <a:schemeClr val="accent5">
                <a:hueOff val="2430103"/>
                <a:satOff val="13438"/>
                <a:lumOff val="-7059"/>
                <a:alphaOff val="0"/>
                <a:shade val="51000"/>
                <a:satMod val="130000"/>
              </a:schemeClr>
            </a:gs>
            <a:gs pos="80000">
              <a:schemeClr val="accent5">
                <a:hueOff val="2430103"/>
                <a:satOff val="13438"/>
                <a:lumOff val="-7059"/>
                <a:alphaOff val="0"/>
                <a:shade val="93000"/>
                <a:satMod val="130000"/>
              </a:schemeClr>
            </a:gs>
            <a:gs pos="100000">
              <a:schemeClr val="accent5">
                <a:hueOff val="2430103"/>
                <a:satOff val="13438"/>
                <a:lumOff val="-7059"/>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a:t>Awarding</a:t>
          </a:r>
        </a:p>
      </dsp:txBody>
      <dsp:txXfrm>
        <a:off x="2372298" y="2761241"/>
        <a:ext cx="1083980" cy="678878"/>
      </dsp:txXfrm>
    </dsp:sp>
    <dsp:sp modelId="{FA416886-15F1-48D9-A9C0-BF539D37CE7A}">
      <dsp:nvSpPr>
        <dsp:cNvPr id="0" name=""/>
        <dsp:cNvSpPr/>
      </dsp:nvSpPr>
      <dsp:spPr>
        <a:xfrm>
          <a:off x="524126" y="377489"/>
          <a:ext cx="3010686" cy="3010686"/>
        </a:xfrm>
        <a:custGeom>
          <a:avLst/>
          <a:gdLst/>
          <a:ahLst/>
          <a:cxnLst/>
          <a:rect l="0" t="0" r="0" b="0"/>
          <a:pathLst>
            <a:path>
              <a:moveTo>
                <a:pt x="1690683" y="2999233"/>
              </a:moveTo>
              <a:arcTo wR="1505343" hR="1505343" stAng="4975664" swAng="848673"/>
            </a:path>
          </a:pathLst>
        </a:custGeom>
        <a:noFill/>
        <a:ln w="9525" cap="flat" cmpd="sng" algn="ctr">
          <a:solidFill>
            <a:schemeClr val="accent5">
              <a:hueOff val="2430103"/>
              <a:satOff val="13438"/>
              <a:lumOff val="-7059"/>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A314D50C-1DCB-4A36-A601-965A04F68DC2}">
      <dsp:nvSpPr>
        <dsp:cNvPr id="0" name=""/>
        <dsp:cNvSpPr/>
      </dsp:nvSpPr>
      <dsp:spPr>
        <a:xfrm>
          <a:off x="565935" y="2724515"/>
          <a:ext cx="1157432" cy="752330"/>
        </a:xfrm>
        <a:prstGeom prst="roundRect">
          <a:avLst/>
        </a:prstGeom>
        <a:gradFill rotWithShape="0">
          <a:gsLst>
            <a:gs pos="0">
              <a:schemeClr val="accent5">
                <a:hueOff val="3645155"/>
                <a:satOff val="20156"/>
                <a:lumOff val="-10588"/>
                <a:alphaOff val="0"/>
                <a:shade val="51000"/>
                <a:satMod val="130000"/>
              </a:schemeClr>
            </a:gs>
            <a:gs pos="80000">
              <a:schemeClr val="accent5">
                <a:hueOff val="3645155"/>
                <a:satOff val="20156"/>
                <a:lumOff val="-10588"/>
                <a:alphaOff val="0"/>
                <a:shade val="93000"/>
                <a:satMod val="130000"/>
              </a:schemeClr>
            </a:gs>
            <a:gs pos="100000">
              <a:schemeClr val="accent5">
                <a:hueOff val="3645155"/>
                <a:satOff val="20156"/>
                <a:lumOff val="-1058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a:t>Evaluation</a:t>
          </a:r>
        </a:p>
      </dsp:txBody>
      <dsp:txXfrm>
        <a:off x="602661" y="2761241"/>
        <a:ext cx="1083980" cy="678878"/>
      </dsp:txXfrm>
    </dsp:sp>
    <dsp:sp modelId="{461D38C8-CA8A-4D32-B294-92830F5CB2D3}">
      <dsp:nvSpPr>
        <dsp:cNvPr id="0" name=""/>
        <dsp:cNvSpPr/>
      </dsp:nvSpPr>
      <dsp:spPr>
        <a:xfrm>
          <a:off x="524126" y="377489"/>
          <a:ext cx="3010686" cy="3010686"/>
        </a:xfrm>
        <a:custGeom>
          <a:avLst/>
          <a:gdLst/>
          <a:ahLst/>
          <a:cxnLst/>
          <a:rect l="0" t="0" r="0" b="0"/>
          <a:pathLst>
            <a:path>
              <a:moveTo>
                <a:pt x="159928" y="2180560"/>
              </a:moveTo>
              <a:arcTo wR="1505343" hR="1505343" stAng="9200970" swAng="1361713"/>
            </a:path>
          </a:pathLst>
        </a:custGeom>
        <a:noFill/>
        <a:ln w="9525" cap="flat" cmpd="sng" algn="ctr">
          <a:solidFill>
            <a:schemeClr val="accent5">
              <a:hueOff val="3645155"/>
              <a:satOff val="20156"/>
              <a:lumOff val="-10588"/>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8D1F51CD-8240-490C-A678-A1266B93514A}">
      <dsp:nvSpPr>
        <dsp:cNvPr id="0" name=""/>
        <dsp:cNvSpPr/>
      </dsp:nvSpPr>
      <dsp:spPr>
        <a:xfrm>
          <a:off x="19087" y="1041490"/>
          <a:ext cx="1157432" cy="752330"/>
        </a:xfrm>
        <a:prstGeom prst="roundRect">
          <a:avLst/>
        </a:prstGeom>
        <a:gradFill rotWithShape="0">
          <a:gsLst>
            <a:gs pos="0">
              <a:schemeClr val="accent5">
                <a:hueOff val="4860207"/>
                <a:satOff val="26875"/>
                <a:lumOff val="-14118"/>
                <a:alphaOff val="0"/>
                <a:shade val="51000"/>
                <a:satMod val="130000"/>
              </a:schemeClr>
            </a:gs>
            <a:gs pos="80000">
              <a:schemeClr val="accent5">
                <a:hueOff val="4860207"/>
                <a:satOff val="26875"/>
                <a:lumOff val="-14118"/>
                <a:alphaOff val="0"/>
                <a:shade val="93000"/>
                <a:satMod val="130000"/>
              </a:schemeClr>
            </a:gs>
            <a:gs pos="100000">
              <a:schemeClr val="accent5">
                <a:hueOff val="4860207"/>
                <a:satOff val="26875"/>
                <a:lumOff val="-1411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a:t>Quality improvement</a:t>
          </a:r>
        </a:p>
      </dsp:txBody>
      <dsp:txXfrm>
        <a:off x="55813" y="1078216"/>
        <a:ext cx="1083980" cy="678878"/>
      </dsp:txXfrm>
    </dsp:sp>
    <dsp:sp modelId="{28ED498F-C926-4D7F-8593-049057F835C1}">
      <dsp:nvSpPr>
        <dsp:cNvPr id="0" name=""/>
        <dsp:cNvSpPr/>
      </dsp:nvSpPr>
      <dsp:spPr>
        <a:xfrm>
          <a:off x="524126" y="377489"/>
          <a:ext cx="3010686" cy="3010686"/>
        </a:xfrm>
        <a:custGeom>
          <a:avLst/>
          <a:gdLst/>
          <a:ahLst/>
          <a:cxnLst/>
          <a:rect l="0" t="0" r="0" b="0"/>
          <a:pathLst>
            <a:path>
              <a:moveTo>
                <a:pt x="361831" y="526344"/>
              </a:moveTo>
              <a:arcTo wR="1505343" hR="1505343" stAng="13234076" swAng="1214106"/>
            </a:path>
          </a:pathLst>
        </a:custGeom>
        <a:noFill/>
        <a:ln w="9525" cap="flat" cmpd="sng" algn="ctr">
          <a:solidFill>
            <a:schemeClr val="accent5">
              <a:hueOff val="4860207"/>
              <a:satOff val="26875"/>
              <a:lumOff val="-14118"/>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D0864C-199B-41B4-B621-084A5102667E}">
      <dsp:nvSpPr>
        <dsp:cNvPr id="0" name=""/>
        <dsp:cNvSpPr/>
      </dsp:nvSpPr>
      <dsp:spPr>
        <a:xfrm>
          <a:off x="-93077" y="0"/>
          <a:ext cx="4212004" cy="4050796"/>
        </a:xfrm>
        <a:prstGeom prst="ellipse">
          <a:avLst/>
        </a:prstGeom>
        <a:solidFill>
          <a:srgbClr val="92D050">
            <a:alpha val="50000"/>
          </a:srgbClr>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l" defTabSz="977900">
            <a:lnSpc>
              <a:spcPct val="90000"/>
            </a:lnSpc>
            <a:spcBef>
              <a:spcPct val="0"/>
            </a:spcBef>
            <a:spcAft>
              <a:spcPct val="35000"/>
            </a:spcAft>
          </a:pPr>
          <a:r>
            <a:rPr lang="en-US" sz="2200" b="1" kern="1200" dirty="0"/>
            <a:t>Ofqual</a:t>
          </a:r>
        </a:p>
        <a:p>
          <a:pPr lvl="0" algn="l" defTabSz="977900">
            <a:lnSpc>
              <a:spcPct val="90000"/>
            </a:lnSpc>
            <a:spcBef>
              <a:spcPct val="0"/>
            </a:spcBef>
            <a:spcAft>
              <a:spcPct val="35000"/>
            </a:spcAft>
          </a:pPr>
          <a:r>
            <a:rPr lang="en-US" sz="2000" kern="1200" dirty="0"/>
            <a:t>Assessment expertise</a:t>
          </a:r>
        </a:p>
        <a:p>
          <a:pPr lvl="0" algn="l" defTabSz="977900">
            <a:lnSpc>
              <a:spcPct val="90000"/>
            </a:lnSpc>
            <a:spcBef>
              <a:spcPct val="0"/>
            </a:spcBef>
            <a:spcAft>
              <a:spcPct val="35000"/>
            </a:spcAft>
          </a:pPr>
          <a:r>
            <a:rPr lang="en-US" sz="2000" kern="1200" dirty="0"/>
            <a:t>Regulatory tools</a:t>
          </a:r>
        </a:p>
        <a:p>
          <a:pPr lvl="0" algn="l" defTabSz="977900">
            <a:lnSpc>
              <a:spcPct val="90000"/>
            </a:lnSpc>
            <a:spcBef>
              <a:spcPct val="0"/>
            </a:spcBef>
            <a:spcAft>
              <a:spcPct val="35000"/>
            </a:spcAft>
          </a:pPr>
          <a:r>
            <a:rPr lang="en-US" sz="2000" kern="1200" dirty="0"/>
            <a:t>Reputation</a:t>
          </a:r>
        </a:p>
        <a:p>
          <a:pPr lvl="0" algn="l" defTabSz="977900">
            <a:lnSpc>
              <a:spcPct val="90000"/>
            </a:lnSpc>
            <a:spcBef>
              <a:spcPct val="0"/>
            </a:spcBef>
            <a:spcAft>
              <a:spcPct val="35000"/>
            </a:spcAft>
          </a:pPr>
          <a:r>
            <a:rPr lang="en-US" sz="2000" kern="1200" dirty="0"/>
            <a:t>Tried &amp; tested framework</a:t>
          </a:r>
        </a:p>
      </dsp:txBody>
      <dsp:txXfrm>
        <a:off x="495085" y="477675"/>
        <a:ext cx="2428543" cy="3095444"/>
      </dsp:txXfrm>
    </dsp:sp>
    <dsp:sp modelId="{62D06D6D-9F73-492C-A135-5AB09DAC33CA}">
      <dsp:nvSpPr>
        <dsp:cNvPr id="0" name=""/>
        <dsp:cNvSpPr/>
      </dsp:nvSpPr>
      <dsp:spPr>
        <a:xfrm>
          <a:off x="2590822" y="0"/>
          <a:ext cx="4212004" cy="4050796"/>
        </a:xfrm>
        <a:prstGeom prst="ellipse">
          <a:avLst/>
        </a:prstGeom>
        <a:solidFill>
          <a:schemeClr val="accent6">
            <a:alpha val="50000"/>
          </a:schemeClr>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r" defTabSz="977900">
            <a:lnSpc>
              <a:spcPct val="90000"/>
            </a:lnSpc>
            <a:spcBef>
              <a:spcPct val="0"/>
            </a:spcBef>
            <a:spcAft>
              <a:spcPct val="35000"/>
            </a:spcAft>
          </a:pPr>
          <a:r>
            <a:rPr lang="en-US" sz="2200" b="1" kern="1200" dirty="0"/>
            <a:t>EQA provider</a:t>
          </a:r>
        </a:p>
        <a:p>
          <a:pPr lvl="0" algn="r" defTabSz="977900">
            <a:lnSpc>
              <a:spcPct val="90000"/>
            </a:lnSpc>
            <a:spcBef>
              <a:spcPct val="0"/>
            </a:spcBef>
            <a:spcAft>
              <a:spcPct val="35000"/>
            </a:spcAft>
          </a:pPr>
          <a:r>
            <a:rPr lang="en-US" sz="2000" kern="1200" dirty="0"/>
            <a:t>Sector/ content expertise</a:t>
          </a:r>
        </a:p>
        <a:p>
          <a:pPr lvl="0" algn="r" defTabSz="977900">
            <a:lnSpc>
              <a:spcPct val="90000"/>
            </a:lnSpc>
            <a:spcBef>
              <a:spcPct val="0"/>
            </a:spcBef>
            <a:spcAft>
              <a:spcPct val="35000"/>
            </a:spcAft>
          </a:pPr>
          <a:r>
            <a:rPr lang="en-US" sz="2000" kern="1200" dirty="0"/>
            <a:t>Relationships</a:t>
          </a:r>
        </a:p>
        <a:p>
          <a:pPr lvl="0" algn="r" defTabSz="977900">
            <a:lnSpc>
              <a:spcPct val="90000"/>
            </a:lnSpc>
            <a:spcBef>
              <a:spcPct val="0"/>
            </a:spcBef>
            <a:spcAft>
              <a:spcPct val="35000"/>
            </a:spcAft>
          </a:pPr>
          <a:r>
            <a:rPr lang="en-US" sz="2000" kern="1200" dirty="0"/>
            <a:t>Intelligence</a:t>
          </a:r>
        </a:p>
      </dsp:txBody>
      <dsp:txXfrm>
        <a:off x="3786121" y="477675"/>
        <a:ext cx="2428543" cy="309544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D0864C-199B-41B4-B621-084A5102667E}">
      <dsp:nvSpPr>
        <dsp:cNvPr id="0" name=""/>
        <dsp:cNvSpPr/>
      </dsp:nvSpPr>
      <dsp:spPr>
        <a:xfrm>
          <a:off x="48257" y="-39428"/>
          <a:ext cx="1083630" cy="1042155"/>
        </a:xfrm>
        <a:prstGeom prst="ellipse">
          <a:avLst/>
        </a:prstGeom>
        <a:solidFill>
          <a:srgbClr val="92D050">
            <a:alpha val="50000"/>
          </a:srgbClr>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l" defTabSz="889000">
            <a:lnSpc>
              <a:spcPct val="90000"/>
            </a:lnSpc>
            <a:spcBef>
              <a:spcPct val="0"/>
            </a:spcBef>
            <a:spcAft>
              <a:spcPct val="35000"/>
            </a:spcAft>
          </a:pPr>
          <a:endParaRPr lang="en-US" sz="2000" kern="1200" dirty="0"/>
        </a:p>
      </dsp:txBody>
      <dsp:txXfrm>
        <a:off x="199574" y="83463"/>
        <a:ext cx="624795" cy="796370"/>
      </dsp:txXfrm>
    </dsp:sp>
    <dsp:sp modelId="{62D06D6D-9F73-492C-A135-5AB09DAC33CA}">
      <dsp:nvSpPr>
        <dsp:cNvPr id="0" name=""/>
        <dsp:cNvSpPr/>
      </dsp:nvSpPr>
      <dsp:spPr>
        <a:xfrm>
          <a:off x="788577" y="-39428"/>
          <a:ext cx="1083630" cy="1042155"/>
        </a:xfrm>
        <a:prstGeom prst="ellipse">
          <a:avLst/>
        </a:prstGeom>
        <a:solidFill>
          <a:schemeClr val="accent6">
            <a:alpha val="50000"/>
          </a:schemeClr>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r" defTabSz="889000">
            <a:lnSpc>
              <a:spcPct val="90000"/>
            </a:lnSpc>
            <a:spcBef>
              <a:spcPct val="0"/>
            </a:spcBef>
            <a:spcAft>
              <a:spcPct val="35000"/>
            </a:spcAft>
          </a:pPr>
          <a:endParaRPr lang="en-US" sz="2000" kern="1200" dirty="0"/>
        </a:p>
      </dsp:txBody>
      <dsp:txXfrm>
        <a:off x="1096094" y="83463"/>
        <a:ext cx="624795" cy="79637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D0864C-199B-41B4-B621-084A5102667E}">
      <dsp:nvSpPr>
        <dsp:cNvPr id="0" name=""/>
        <dsp:cNvSpPr/>
      </dsp:nvSpPr>
      <dsp:spPr>
        <a:xfrm>
          <a:off x="48257" y="-39428"/>
          <a:ext cx="1083630" cy="1042155"/>
        </a:xfrm>
        <a:prstGeom prst="ellipse">
          <a:avLst/>
        </a:prstGeom>
        <a:solidFill>
          <a:srgbClr val="92D050">
            <a:alpha val="50000"/>
          </a:srgbClr>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l" defTabSz="889000">
            <a:lnSpc>
              <a:spcPct val="90000"/>
            </a:lnSpc>
            <a:spcBef>
              <a:spcPct val="0"/>
            </a:spcBef>
            <a:spcAft>
              <a:spcPct val="35000"/>
            </a:spcAft>
          </a:pPr>
          <a:endParaRPr lang="en-US" sz="2000" kern="1200" dirty="0"/>
        </a:p>
      </dsp:txBody>
      <dsp:txXfrm>
        <a:off x="199574" y="83463"/>
        <a:ext cx="624795" cy="796370"/>
      </dsp:txXfrm>
    </dsp:sp>
    <dsp:sp modelId="{62D06D6D-9F73-492C-A135-5AB09DAC33CA}">
      <dsp:nvSpPr>
        <dsp:cNvPr id="0" name=""/>
        <dsp:cNvSpPr/>
      </dsp:nvSpPr>
      <dsp:spPr>
        <a:xfrm>
          <a:off x="788577" y="-39428"/>
          <a:ext cx="1083630" cy="1042155"/>
        </a:xfrm>
        <a:prstGeom prst="ellipse">
          <a:avLst/>
        </a:prstGeom>
        <a:solidFill>
          <a:schemeClr val="accent6">
            <a:alpha val="50000"/>
          </a:schemeClr>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r" defTabSz="889000">
            <a:lnSpc>
              <a:spcPct val="90000"/>
            </a:lnSpc>
            <a:spcBef>
              <a:spcPct val="0"/>
            </a:spcBef>
            <a:spcAft>
              <a:spcPct val="35000"/>
            </a:spcAft>
          </a:pPr>
          <a:endParaRPr lang="en-US" sz="2000" kern="1200" dirty="0"/>
        </a:p>
      </dsp:txBody>
      <dsp:txXfrm>
        <a:off x="1096094" y="83463"/>
        <a:ext cx="624795" cy="79637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D0864C-199B-41B4-B621-084A5102667E}">
      <dsp:nvSpPr>
        <dsp:cNvPr id="0" name=""/>
        <dsp:cNvSpPr/>
      </dsp:nvSpPr>
      <dsp:spPr>
        <a:xfrm>
          <a:off x="48257" y="-39428"/>
          <a:ext cx="1083630" cy="1042155"/>
        </a:xfrm>
        <a:prstGeom prst="ellipse">
          <a:avLst/>
        </a:prstGeom>
        <a:solidFill>
          <a:srgbClr val="92D050">
            <a:alpha val="50000"/>
          </a:srgbClr>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l" defTabSz="889000">
            <a:lnSpc>
              <a:spcPct val="90000"/>
            </a:lnSpc>
            <a:spcBef>
              <a:spcPct val="0"/>
            </a:spcBef>
            <a:spcAft>
              <a:spcPct val="35000"/>
            </a:spcAft>
          </a:pPr>
          <a:endParaRPr lang="en-US" sz="2000" kern="1200" dirty="0"/>
        </a:p>
      </dsp:txBody>
      <dsp:txXfrm>
        <a:off x="199574" y="83463"/>
        <a:ext cx="624795" cy="796370"/>
      </dsp:txXfrm>
    </dsp:sp>
    <dsp:sp modelId="{62D06D6D-9F73-492C-A135-5AB09DAC33CA}">
      <dsp:nvSpPr>
        <dsp:cNvPr id="0" name=""/>
        <dsp:cNvSpPr/>
      </dsp:nvSpPr>
      <dsp:spPr>
        <a:xfrm>
          <a:off x="788577" y="-39428"/>
          <a:ext cx="1083630" cy="1042155"/>
        </a:xfrm>
        <a:prstGeom prst="ellipse">
          <a:avLst/>
        </a:prstGeom>
        <a:solidFill>
          <a:schemeClr val="accent6">
            <a:alpha val="50000"/>
          </a:schemeClr>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r" defTabSz="889000">
            <a:lnSpc>
              <a:spcPct val="90000"/>
            </a:lnSpc>
            <a:spcBef>
              <a:spcPct val="0"/>
            </a:spcBef>
            <a:spcAft>
              <a:spcPct val="35000"/>
            </a:spcAft>
          </a:pPr>
          <a:endParaRPr lang="en-US" sz="2000" kern="1200" dirty="0"/>
        </a:p>
      </dsp:txBody>
      <dsp:txXfrm>
        <a:off x="1096094" y="83463"/>
        <a:ext cx="624795" cy="796370"/>
      </dsp:txXfrm>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AC4CCDA-8D15-48C0-B5F3-626A93EA51DD}" type="datetimeFigureOut">
              <a:rPr lang="en-GB" smtClean="0"/>
              <a:t>27/02/2017</a:t>
            </a:fld>
            <a:endParaRPr lang="en-GB"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C2B8FE0-82A3-4413-8BF5-2C64B7633C5E}" type="slidenum">
              <a:rPr lang="en-GB" smtClean="0"/>
              <a:t>‹#›</a:t>
            </a:fld>
            <a:endParaRPr lang="en-GB" dirty="0"/>
          </a:p>
        </p:txBody>
      </p:sp>
    </p:spTree>
    <p:extLst>
      <p:ext uri="{BB962C8B-B14F-4D97-AF65-F5344CB8AC3E}">
        <p14:creationId xmlns:p14="http://schemas.microsoft.com/office/powerpoint/2010/main" val="32478700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GB" dirty="0"/>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GB" dirty="0"/>
          </a:p>
        </p:txBody>
      </p:sp>
      <p:sp>
        <p:nvSpPr>
          <p:cNvPr id="16388"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GB" dirty="0"/>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ACD30C55-053B-4B45-A537-EB90960D3A22}" type="slidenum">
              <a:rPr lang="en-GB" altLang="en-US"/>
              <a:pPr/>
              <a:t>‹#›</a:t>
            </a:fld>
            <a:endParaRPr lang="en-GB" altLang="en-US" dirty="0"/>
          </a:p>
        </p:txBody>
      </p:sp>
    </p:spTree>
    <p:extLst>
      <p:ext uri="{BB962C8B-B14F-4D97-AF65-F5344CB8AC3E}">
        <p14:creationId xmlns:p14="http://schemas.microsoft.com/office/powerpoint/2010/main" val="10585962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2937">
              <a:defRPr/>
            </a:pPr>
            <a:r>
              <a:rPr lang="en-GB" dirty="0"/>
              <a:t>Will</a:t>
            </a:r>
            <a:r>
              <a:rPr lang="en-GB" baseline="0" dirty="0"/>
              <a:t> not just be me talking.</a:t>
            </a:r>
          </a:p>
          <a:p>
            <a:pPr defTabSz="912937">
              <a:defRPr/>
            </a:pPr>
            <a:endParaRPr lang="en-GB" dirty="0"/>
          </a:p>
          <a:p>
            <a:pPr defTabSz="912937">
              <a:defRPr/>
            </a:pPr>
            <a:r>
              <a:rPr lang="en-GB" dirty="0"/>
              <a:t>There will be an opportunity for some discussion</a:t>
            </a:r>
          </a:p>
          <a:p>
            <a:pPr defTabSz="912937">
              <a:defRPr/>
            </a:pPr>
            <a:endParaRPr lang="en-GB" dirty="0"/>
          </a:p>
          <a:p>
            <a:pPr defTabSz="912937">
              <a:defRPr/>
            </a:pPr>
            <a:r>
              <a:rPr lang="en-GB" dirty="0"/>
              <a:t>We would like to know what</a:t>
            </a:r>
            <a:r>
              <a:rPr lang="en-GB" baseline="0" dirty="0"/>
              <a:t> you think, </a:t>
            </a:r>
          </a:p>
          <a:p>
            <a:pPr defTabSz="912937">
              <a:defRPr/>
            </a:pPr>
            <a:r>
              <a:rPr lang="en-GB" baseline="0" dirty="0"/>
              <a:t> - what you think we need to know  - about what I’m saying here, and about apprenticeships more generally.  </a:t>
            </a:r>
            <a:endParaRPr lang="en-GB" dirty="0"/>
          </a:p>
        </p:txBody>
      </p:sp>
      <p:sp>
        <p:nvSpPr>
          <p:cNvPr id="4" name="Slide Number Placeholder 3"/>
          <p:cNvSpPr>
            <a:spLocks noGrp="1"/>
          </p:cNvSpPr>
          <p:nvPr>
            <p:ph type="sldNum" sz="quarter" idx="10"/>
          </p:nvPr>
        </p:nvSpPr>
        <p:spPr/>
        <p:txBody>
          <a:bodyPr/>
          <a:lstStyle/>
          <a:p>
            <a:fld id="{ACD30C55-053B-4B45-A537-EB90960D3A22}" type="slidenum">
              <a:rPr lang="en-GB" altLang="en-US" smtClean="0"/>
              <a:pPr/>
              <a:t>1</a:t>
            </a:fld>
            <a:endParaRPr lang="en-GB" altLang="en-US" dirty="0"/>
          </a:p>
        </p:txBody>
      </p:sp>
    </p:spTree>
    <p:extLst>
      <p:ext uri="{BB962C8B-B14F-4D97-AF65-F5344CB8AC3E}">
        <p14:creationId xmlns:p14="http://schemas.microsoft.com/office/powerpoint/2010/main" val="30160875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F840321-75B4-461C-92A1-D262C86CCCFF}" type="slidenum">
              <a:rPr lang="en-GB" altLang="en-US"/>
              <a:pPr/>
              <a:t>12</a:t>
            </a:fld>
            <a:endParaRPr lang="en-GB" altLang="en-US" dirty="0"/>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a:p>
            <a:pPr eaLnBrk="1" hangingPunct="1"/>
            <a:r>
              <a:rPr lang="en-GB" altLang="en-US" dirty="0">
                <a:latin typeface="Arial" panose="020B0604020202020204" pitchFamily="34" charset="0"/>
              </a:rPr>
              <a:t>Brief reminder about our regulation</a:t>
            </a:r>
          </a:p>
          <a:p>
            <a:pPr eaLnBrk="1" hangingPunct="1"/>
            <a:endParaRPr lang="en-GB" altLang="en-US" dirty="0">
              <a:latin typeface="Arial" panose="020B0604020202020204" pitchFamily="34" charset="0"/>
            </a:endParaRPr>
          </a:p>
          <a:p>
            <a:pPr eaLnBrk="1" hangingPunct="1"/>
            <a:r>
              <a:rPr lang="en-GB" altLang="en-US" dirty="0">
                <a:latin typeface="Arial" panose="020B0604020202020204" pitchFamily="34" charset="0"/>
              </a:rPr>
              <a:t>Where Ofqual is asked to externally quality assure an EPA by a Trailblazer and we agree to do so, we will do this by applying the regulatory framework we use for qualifications.  </a:t>
            </a:r>
          </a:p>
          <a:p>
            <a:pPr eaLnBrk="1" hangingPunct="1"/>
            <a:r>
              <a:rPr lang="en-GB" altLang="en-US" dirty="0">
                <a:latin typeface="Arial" panose="020B0604020202020204" pitchFamily="34" charset="0"/>
              </a:rPr>
              <a:t> - we will regulate the EPA as a qualification. </a:t>
            </a:r>
          </a:p>
          <a:p>
            <a:pPr eaLnBrk="1" hangingPunct="1"/>
            <a:endParaRPr lang="en-GB" altLang="en-US" dirty="0">
              <a:latin typeface="Arial" panose="020B0604020202020204" pitchFamily="34" charset="0"/>
            </a:endParaRPr>
          </a:p>
          <a:p>
            <a:pPr eaLnBrk="1" hangingPunct="1"/>
            <a:r>
              <a:rPr lang="en-GB" altLang="en-US" dirty="0">
                <a:latin typeface="Arial" panose="020B0604020202020204" pitchFamily="34" charset="0"/>
              </a:rPr>
              <a:t>I often use this slide when talking to Trailblazers – to show the intention of our regulatory</a:t>
            </a:r>
            <a:r>
              <a:rPr lang="en-GB" altLang="en-US" baseline="0" dirty="0">
                <a:latin typeface="Arial" panose="020B0604020202020204" pitchFamily="34" charset="0"/>
              </a:rPr>
              <a:t> approach </a:t>
            </a:r>
          </a:p>
          <a:p>
            <a:pPr eaLnBrk="1" hangingPunct="1"/>
            <a:r>
              <a:rPr lang="en-GB" altLang="en-US" baseline="0" dirty="0">
                <a:latin typeface="Arial" panose="020B0604020202020204" pitchFamily="34" charset="0"/>
              </a:rPr>
              <a:t> - it’s very obvious to them how our goals in relation to qualification validity and the qualification lifecycle are applicable to EPAs</a:t>
            </a:r>
          </a:p>
          <a:p>
            <a:pPr eaLnBrk="1" hangingPunct="1"/>
            <a:endParaRPr lang="en-GB" altLang="en-US" baseline="0" dirty="0">
              <a:latin typeface="Arial" panose="020B0604020202020204" pitchFamily="34" charset="0"/>
            </a:endParaRPr>
          </a:p>
          <a:p>
            <a:pPr eaLnBrk="1" hangingPunct="1"/>
            <a:r>
              <a:rPr lang="en-GB" altLang="en-US" baseline="0" dirty="0">
                <a:latin typeface="Arial" panose="020B0604020202020204" pitchFamily="34" charset="0"/>
              </a:rPr>
              <a:t>We want the same thing</a:t>
            </a:r>
          </a:p>
          <a:p>
            <a:pPr eaLnBrk="1" hangingPunct="1"/>
            <a:r>
              <a:rPr lang="en-GB" altLang="en-US" baseline="0" dirty="0">
                <a:latin typeface="Arial" panose="020B0604020202020204" pitchFamily="34" charset="0"/>
              </a:rPr>
              <a:t>	 - to assess effectively</a:t>
            </a:r>
          </a:p>
          <a:p>
            <a:pPr eaLnBrk="1" hangingPunct="1"/>
            <a:r>
              <a:rPr lang="en-GB" altLang="en-US" baseline="0" dirty="0">
                <a:latin typeface="Arial" panose="020B0604020202020204" pitchFamily="34" charset="0"/>
              </a:rPr>
              <a:t>	 - for results to be trusted</a:t>
            </a:r>
          </a:p>
          <a:p>
            <a:pPr eaLnBrk="1" hangingPunct="1"/>
            <a:r>
              <a:rPr lang="en-GB" altLang="en-US" baseline="0" dirty="0">
                <a:latin typeface="Arial" panose="020B0604020202020204" pitchFamily="34" charset="0"/>
              </a:rPr>
              <a:t>	 - to meet the needs of end users</a:t>
            </a:r>
          </a:p>
          <a:p>
            <a:pPr eaLnBrk="1" hangingPunct="1"/>
            <a:r>
              <a:rPr lang="en-GB" altLang="en-US" baseline="0" dirty="0">
                <a:latin typeface="Arial" panose="020B0604020202020204" pitchFamily="34" charset="0"/>
              </a:rPr>
              <a:t>	 - have grading that is clear and defensible</a:t>
            </a:r>
          </a:p>
          <a:p>
            <a:pPr eaLnBrk="1" hangingPunct="1"/>
            <a:r>
              <a:rPr lang="en-GB" altLang="en-US" baseline="0" dirty="0">
                <a:latin typeface="Arial" panose="020B0604020202020204" pitchFamily="34" charset="0"/>
              </a:rPr>
              <a:t>	 - be kept under regular review</a:t>
            </a:r>
            <a:endParaRPr lang="en-GB" altLang="en-US" dirty="0">
              <a:latin typeface="Arial" panose="020B0604020202020204" pitchFamily="34" charset="0"/>
            </a:endParaRPr>
          </a:p>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40690188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How does our regulation dovetail with the apprenticeship standard</a:t>
            </a:r>
            <a:r>
              <a:rPr lang="en-GB" baseline="0" dirty="0"/>
              <a:t> development process? </a:t>
            </a:r>
          </a:p>
          <a:p>
            <a:r>
              <a:rPr lang="en-GB" dirty="0"/>
              <a:t>	 - This is a ten step process to represent our approach to EQA within the apprenticeship development process</a:t>
            </a:r>
          </a:p>
          <a:p>
            <a:r>
              <a:rPr lang="en-GB" baseline="0" dirty="0"/>
              <a:t>  </a:t>
            </a:r>
          </a:p>
          <a:p>
            <a:r>
              <a:rPr lang="en-GB" baseline="0" dirty="0"/>
              <a:t>The green elements indicate where our regulatory framework is brought to bear.  </a:t>
            </a:r>
          </a:p>
          <a:p>
            <a:endParaRPr lang="en-GB" baseline="0" dirty="0"/>
          </a:p>
          <a:p>
            <a:r>
              <a:rPr lang="en-GB" baseline="0" dirty="0"/>
              <a:t>CLICK</a:t>
            </a:r>
            <a:endParaRPr lang="en-GB" dirty="0"/>
          </a:p>
          <a:p>
            <a:r>
              <a:rPr lang="en-GB" dirty="0"/>
              <a:t>One of the most significant</a:t>
            </a:r>
            <a:r>
              <a:rPr lang="en-GB" baseline="0" dirty="0"/>
              <a:t> parts in our process is the review of an assessment plan by our Technical Advisory Group</a:t>
            </a:r>
            <a:endParaRPr lang="en-GB" dirty="0"/>
          </a:p>
        </p:txBody>
      </p:sp>
      <p:sp>
        <p:nvSpPr>
          <p:cNvPr id="4" name="Slide Number Placeholder 3"/>
          <p:cNvSpPr>
            <a:spLocks noGrp="1"/>
          </p:cNvSpPr>
          <p:nvPr>
            <p:ph type="sldNum" sz="quarter" idx="10"/>
          </p:nvPr>
        </p:nvSpPr>
        <p:spPr/>
        <p:txBody>
          <a:bodyPr/>
          <a:lstStyle/>
          <a:p>
            <a:fld id="{ACD30C55-053B-4B45-A537-EB90960D3A22}" type="slidenum">
              <a:rPr lang="en-GB" altLang="en-US" smtClean="0"/>
              <a:pPr/>
              <a:t>13</a:t>
            </a:fld>
            <a:endParaRPr lang="en-GB" altLang="en-US" dirty="0"/>
          </a:p>
        </p:txBody>
      </p:sp>
    </p:spTree>
    <p:extLst>
      <p:ext uri="{BB962C8B-B14F-4D97-AF65-F5344CB8AC3E}">
        <p14:creationId xmlns:p14="http://schemas.microsoft.com/office/powerpoint/2010/main" val="42666018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are assuring ourselves as far upstream as possible that we’ve done everything we can to minimise</a:t>
            </a:r>
            <a:r>
              <a:rPr lang="en-GB" baseline="0" dirty="0"/>
              <a:t> potential issues downstream</a:t>
            </a:r>
          </a:p>
          <a:p>
            <a:endParaRPr lang="en-GB" baseline="0" dirty="0"/>
          </a:p>
          <a:p>
            <a:r>
              <a:rPr lang="en-GB" baseline="0" dirty="0"/>
              <a:t>We don’t want awarding organisations to be caught in a difficult position when developing an EPA that might require something of them which was contrary to our conditions.  </a:t>
            </a:r>
            <a:endParaRPr lang="en-GB" dirty="0"/>
          </a:p>
        </p:txBody>
      </p:sp>
      <p:sp>
        <p:nvSpPr>
          <p:cNvPr id="4" name="Slide Number Placeholder 3"/>
          <p:cNvSpPr>
            <a:spLocks noGrp="1"/>
          </p:cNvSpPr>
          <p:nvPr>
            <p:ph type="sldNum" sz="quarter" idx="10"/>
          </p:nvPr>
        </p:nvSpPr>
        <p:spPr/>
        <p:txBody>
          <a:bodyPr/>
          <a:lstStyle/>
          <a:p>
            <a:fld id="{F2F3D2D1-94B8-4816-905A-3C3AF0F756A0}" type="slidenum">
              <a:rPr lang="en-GB" altLang="en-US" smtClean="0"/>
              <a:pPr/>
              <a:t>14</a:t>
            </a:fld>
            <a:endParaRPr lang="en-GB" altLang="en-US" dirty="0"/>
          </a:p>
        </p:txBody>
      </p:sp>
    </p:spTree>
    <p:extLst>
      <p:ext uri="{BB962C8B-B14F-4D97-AF65-F5344CB8AC3E}">
        <p14:creationId xmlns:p14="http://schemas.microsoft.com/office/powerpoint/2010/main" val="13063157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considered in our technical</a:t>
            </a:r>
            <a:r>
              <a:rPr lang="en-GB" baseline="0" dirty="0"/>
              <a:t> advisory group o</a:t>
            </a:r>
            <a:r>
              <a:rPr lang="en-GB" dirty="0"/>
              <a:t>ver 50 assessment plans so far</a:t>
            </a:r>
            <a:r>
              <a:rPr lang="en-GB" baseline="0" dirty="0"/>
              <a:t> - </a:t>
            </a:r>
            <a:r>
              <a:rPr lang="en-GB" dirty="0"/>
              <a:t>for different reasons, </a:t>
            </a:r>
          </a:p>
          <a:p>
            <a:r>
              <a:rPr lang="en-GB" dirty="0"/>
              <a:t> - most because we have been</a:t>
            </a:r>
            <a:r>
              <a:rPr lang="en-GB" baseline="0" dirty="0"/>
              <a:t> asked to provide the EQA for the standard</a:t>
            </a:r>
          </a:p>
          <a:p>
            <a:r>
              <a:rPr lang="en-GB" baseline="0" dirty="0"/>
              <a:t> - others we’ve scrutinised to get a feel for the assessment within standards where we were not being asked to EQA</a:t>
            </a:r>
          </a:p>
          <a:p>
            <a:endParaRPr lang="en-GB" baseline="0" dirty="0"/>
          </a:p>
          <a:p>
            <a:r>
              <a:rPr lang="en-GB" baseline="0" dirty="0"/>
              <a:t>This is a sample of the areas and levels we’ve looked at so far – and just a fraction of some of the employers who are involved in developing the standards and assessment plans</a:t>
            </a:r>
          </a:p>
          <a:p>
            <a:r>
              <a:rPr lang="en-GB" baseline="0" dirty="0"/>
              <a:t> - good to bear in mind both the end users of these assessments, and people involved in designing and contributing to the standards and assessment plans.  </a:t>
            </a:r>
          </a:p>
          <a:p>
            <a:endParaRPr lang="en-GB" dirty="0"/>
          </a:p>
        </p:txBody>
      </p:sp>
      <p:sp>
        <p:nvSpPr>
          <p:cNvPr id="4" name="Slide Number Placeholder 3"/>
          <p:cNvSpPr>
            <a:spLocks noGrp="1"/>
          </p:cNvSpPr>
          <p:nvPr>
            <p:ph type="sldNum" sz="quarter" idx="10"/>
          </p:nvPr>
        </p:nvSpPr>
        <p:spPr/>
        <p:txBody>
          <a:bodyPr/>
          <a:lstStyle/>
          <a:p>
            <a:fld id="{ACD30C55-053B-4B45-A537-EB90960D3A22}" type="slidenum">
              <a:rPr lang="en-GB" altLang="en-US" smtClean="0"/>
              <a:pPr/>
              <a:t>15</a:t>
            </a:fld>
            <a:endParaRPr lang="en-GB" altLang="en-US" dirty="0"/>
          </a:p>
        </p:txBody>
      </p:sp>
    </p:spTree>
    <p:extLst>
      <p:ext uri="{BB962C8B-B14F-4D97-AF65-F5344CB8AC3E}">
        <p14:creationId xmlns:p14="http://schemas.microsoft.com/office/powerpoint/2010/main" val="42672365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considering those assessment plans we’ve come across a plethora of different assessment combinations used within plans</a:t>
            </a:r>
          </a:p>
          <a:p>
            <a:r>
              <a:rPr lang="en-GB" dirty="0"/>
              <a:t>	 -  it’s been very interesting to see how different trailblazers have used the different</a:t>
            </a:r>
            <a:r>
              <a:rPr lang="en-GB" baseline="0" dirty="0"/>
              <a:t> forms of assessment available to them.  </a:t>
            </a:r>
          </a:p>
          <a:p>
            <a:endParaRPr lang="en-GB" baseline="0" dirty="0"/>
          </a:p>
          <a:p>
            <a:r>
              <a:rPr lang="en-GB" baseline="0" dirty="0"/>
              <a:t>You might spot some obvious one appearing in different combinations – and it’s very appropriate that they are</a:t>
            </a:r>
          </a:p>
          <a:p>
            <a:endParaRPr lang="en-GB" baseline="0" dirty="0"/>
          </a:p>
          <a:p>
            <a:r>
              <a:rPr lang="en-GB" baseline="0" dirty="0"/>
              <a:t>Word cloud makes this even more obvious</a:t>
            </a:r>
            <a:endParaRPr lang="en-GB" dirty="0"/>
          </a:p>
        </p:txBody>
      </p:sp>
      <p:sp>
        <p:nvSpPr>
          <p:cNvPr id="4" name="Slide Number Placeholder 3"/>
          <p:cNvSpPr>
            <a:spLocks noGrp="1"/>
          </p:cNvSpPr>
          <p:nvPr>
            <p:ph type="sldNum" sz="quarter" idx="10"/>
          </p:nvPr>
        </p:nvSpPr>
        <p:spPr/>
        <p:txBody>
          <a:bodyPr/>
          <a:lstStyle/>
          <a:p>
            <a:fld id="{ACD30C55-053B-4B45-A537-EB90960D3A22}" type="slidenum">
              <a:rPr lang="en-GB" altLang="en-US" smtClean="0"/>
              <a:pPr/>
              <a:t>16</a:t>
            </a:fld>
            <a:endParaRPr lang="en-GB" altLang="en-US" dirty="0"/>
          </a:p>
        </p:txBody>
      </p:sp>
    </p:spTree>
    <p:extLst>
      <p:ext uri="{BB962C8B-B14F-4D97-AF65-F5344CB8AC3E}">
        <p14:creationId xmlns:p14="http://schemas.microsoft.com/office/powerpoint/2010/main" val="18096296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just from the 15 or so combinations</a:t>
            </a:r>
            <a:r>
              <a:rPr lang="en-GB" baseline="0" dirty="0"/>
              <a:t> from the previous slide – it’s probably representative of what we’ve seen across all the plans we’ve looked at.  </a:t>
            </a:r>
            <a:endParaRPr lang="en-GB" dirty="0"/>
          </a:p>
        </p:txBody>
      </p:sp>
      <p:sp>
        <p:nvSpPr>
          <p:cNvPr id="4" name="Slide Number Placeholder 3"/>
          <p:cNvSpPr>
            <a:spLocks noGrp="1"/>
          </p:cNvSpPr>
          <p:nvPr>
            <p:ph type="sldNum" sz="quarter" idx="10"/>
          </p:nvPr>
        </p:nvSpPr>
        <p:spPr/>
        <p:txBody>
          <a:bodyPr/>
          <a:lstStyle/>
          <a:p>
            <a:fld id="{ACD30C55-053B-4B45-A537-EB90960D3A22}" type="slidenum">
              <a:rPr lang="en-GB" altLang="en-US" smtClean="0"/>
              <a:pPr/>
              <a:t>17</a:t>
            </a:fld>
            <a:endParaRPr lang="en-GB" altLang="en-US" dirty="0"/>
          </a:p>
        </p:txBody>
      </p:sp>
    </p:spTree>
    <p:extLst>
      <p:ext uri="{BB962C8B-B14F-4D97-AF65-F5344CB8AC3E}">
        <p14:creationId xmlns:p14="http://schemas.microsoft.com/office/powerpoint/2010/main" val="23786000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It is very clear that Trailblazers</a:t>
            </a:r>
            <a:r>
              <a:rPr lang="en-GB" baseline="0" dirty="0"/>
              <a:t> are putting a lot of time into deciding what they want to assess, </a:t>
            </a:r>
          </a:p>
          <a:p>
            <a:r>
              <a:rPr lang="en-GB" baseline="0" dirty="0"/>
              <a:t> - and are very clear on the knowledge skills and behaviours they want to see demonstrated from their apprentices.  </a:t>
            </a:r>
          </a:p>
          <a:p>
            <a:endParaRPr lang="en-GB" baseline="0" dirty="0"/>
          </a:p>
          <a:p>
            <a:r>
              <a:rPr lang="en-GB" baseline="0" dirty="0"/>
              <a:t>We have seen some re-occurring themes however in the way some of those things are being assessed, as we’ve looked at the way different forms of assessment have been used and in the way some of the assessment are combined to produce an overall result for an apprentice.  </a:t>
            </a:r>
            <a:endParaRPr lang="en-GB" dirty="0"/>
          </a:p>
        </p:txBody>
      </p:sp>
      <p:sp>
        <p:nvSpPr>
          <p:cNvPr id="4" name="Slide Number Placeholder 3"/>
          <p:cNvSpPr>
            <a:spLocks noGrp="1"/>
          </p:cNvSpPr>
          <p:nvPr>
            <p:ph type="sldNum" sz="quarter" idx="10"/>
          </p:nvPr>
        </p:nvSpPr>
        <p:spPr/>
        <p:txBody>
          <a:bodyPr/>
          <a:lstStyle/>
          <a:p>
            <a:fld id="{ACD30C55-053B-4B45-A537-EB90960D3A22}" type="slidenum">
              <a:rPr lang="en-GB" altLang="en-US" smtClean="0"/>
              <a:pPr/>
              <a:t>18</a:t>
            </a:fld>
            <a:endParaRPr lang="en-GB" altLang="en-US" dirty="0"/>
          </a:p>
        </p:txBody>
      </p:sp>
    </p:spTree>
    <p:extLst>
      <p:ext uri="{BB962C8B-B14F-4D97-AF65-F5344CB8AC3E}">
        <p14:creationId xmlns:p14="http://schemas.microsoft.com/office/powerpoint/2010/main" val="32367817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GB" dirty="0"/>
              <a:t>Grades differentiated on very small parts of assessment</a:t>
            </a:r>
          </a:p>
          <a:p>
            <a:pPr lvl="2"/>
            <a:r>
              <a:rPr lang="en-GB" dirty="0"/>
              <a:t>Very narrow grade boundaries – amounting to a handful of marks, and a couple of extended answer questions being difference between a pass and a higher grade</a:t>
            </a:r>
          </a:p>
          <a:p>
            <a:pPr lvl="1"/>
            <a:r>
              <a:rPr lang="en-GB" dirty="0"/>
              <a:t>Confusing grade calculations, between different methods of assessment</a:t>
            </a:r>
          </a:p>
          <a:p>
            <a:pPr lvl="2"/>
            <a:r>
              <a:rPr lang="en-GB" dirty="0"/>
              <a:t>Grading competencies across assessment, and grading the different assessments marked – matrix of results</a:t>
            </a:r>
          </a:p>
          <a:p>
            <a:pPr lvl="1"/>
            <a:r>
              <a:rPr lang="en-GB" dirty="0"/>
              <a:t>Weighting and compensation confusing the grade intent</a:t>
            </a:r>
          </a:p>
          <a:p>
            <a:pPr lvl="2"/>
            <a:r>
              <a:rPr lang="en-GB" dirty="0"/>
              <a:t>The extent of possible compensation either in one assessment element of the EPA or within the whole apprenticeship leading to the possibility of the achievement or otherwise of essential competencies not being reflected in the final grade.  </a:t>
            </a:r>
          </a:p>
          <a:p>
            <a:pPr lvl="2"/>
            <a:endParaRPr lang="en-GB" dirty="0"/>
          </a:p>
          <a:p>
            <a:pPr lvl="1"/>
            <a:r>
              <a:rPr lang="en-GB" dirty="0"/>
              <a:t>On-line assessments, and knowledge tests required, with little information on mitigating predictability</a:t>
            </a:r>
          </a:p>
          <a:p>
            <a:pPr lvl="2"/>
            <a:r>
              <a:rPr lang="en-GB" dirty="0"/>
              <a:t>requirements for item banks, numbers of questions, guidance on the regularity of change, or options to re-sit</a:t>
            </a:r>
          </a:p>
          <a:p>
            <a:pPr lvl="2"/>
            <a:endParaRPr lang="en-GB" dirty="0"/>
          </a:p>
          <a:p>
            <a:pPr lvl="2"/>
            <a:endParaRPr lang="en-GB" dirty="0"/>
          </a:p>
          <a:p>
            <a:r>
              <a:rPr lang="en-GB" dirty="0" smtClean="0"/>
              <a:t>Issue </a:t>
            </a:r>
            <a:r>
              <a:rPr lang="en-GB" dirty="0"/>
              <a:t>of capping grade on resits – </a:t>
            </a:r>
            <a:r>
              <a:rPr lang="en-GB" dirty="0" smtClean="0"/>
              <a:t>there</a:t>
            </a:r>
            <a:r>
              <a:rPr lang="en-GB" baseline="0" dirty="0" smtClean="0"/>
              <a:t> is a concern around the fairness to candidates of this approach, the AP needs to ensure that the requirement within the AP is completely transparent both for Assessment organisations developing the assessment and apprentices taking the assessments </a:t>
            </a:r>
            <a:endParaRPr lang="en-GB" dirty="0"/>
          </a:p>
          <a:p>
            <a:endParaRPr lang="en-GB" dirty="0"/>
          </a:p>
        </p:txBody>
      </p:sp>
      <p:sp>
        <p:nvSpPr>
          <p:cNvPr id="4" name="Slide Number Placeholder 3"/>
          <p:cNvSpPr>
            <a:spLocks noGrp="1"/>
          </p:cNvSpPr>
          <p:nvPr>
            <p:ph type="sldNum" sz="quarter" idx="10"/>
          </p:nvPr>
        </p:nvSpPr>
        <p:spPr/>
        <p:txBody>
          <a:bodyPr/>
          <a:lstStyle/>
          <a:p>
            <a:fld id="{F2F3D2D1-94B8-4816-905A-3C3AF0F756A0}" type="slidenum">
              <a:rPr lang="en-GB" altLang="en-US" smtClean="0"/>
              <a:pPr/>
              <a:t>19</a:t>
            </a:fld>
            <a:endParaRPr lang="en-GB" altLang="en-US" dirty="0"/>
          </a:p>
        </p:txBody>
      </p:sp>
    </p:spTree>
    <p:extLst>
      <p:ext uri="{BB962C8B-B14F-4D97-AF65-F5344CB8AC3E}">
        <p14:creationId xmlns:p14="http://schemas.microsoft.com/office/powerpoint/2010/main" val="8772812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Classification reliability </a:t>
            </a:r>
            <a:r>
              <a:rPr lang="en-GB" baseline="0" dirty="0"/>
              <a:t> = differentiation criteria</a:t>
            </a:r>
          </a:p>
          <a:p>
            <a:r>
              <a:rPr lang="en-GB" dirty="0"/>
              <a:t>Aggregation =</a:t>
            </a:r>
            <a:r>
              <a:rPr lang="en-GB" baseline="0" dirty="0"/>
              <a:t> component weightings complicated or unworkable</a:t>
            </a:r>
          </a:p>
          <a:p>
            <a:r>
              <a:rPr lang="en-GB" dirty="0"/>
              <a:t>Ensuring</a:t>
            </a:r>
            <a:r>
              <a:rPr lang="en-GB" baseline="0" dirty="0"/>
              <a:t> comparability vs mitigating predictability = sufficient numbers of questions/scenarios to mitigate predictability, but the greater the size of the ‘bank’ the potentially less comparable are the items within that bank…</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kern="0" dirty="0"/>
              <a:t>Subjectivity in assessment</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kern="0" dirty="0"/>
              <a:t>Applying grade boundaries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kern="0" dirty="0"/>
              <a:t>Manageability – both</a:t>
            </a:r>
            <a:r>
              <a:rPr lang="en-GB" kern="0" baseline="0" dirty="0"/>
              <a:t> extremes, </a:t>
            </a:r>
            <a:r>
              <a:rPr lang="en-GB" kern="0" dirty="0"/>
              <a:t>(30% sampling of all assessments), or (no indication</a:t>
            </a:r>
            <a:r>
              <a:rPr lang="en-GB" kern="0" baseline="0" dirty="0"/>
              <a:t> of size of assessments and an AO has no idea what resource implications will be for development)</a:t>
            </a:r>
            <a:endParaRPr lang="en-GB" kern="0" dirty="0"/>
          </a:p>
          <a:p>
            <a:endParaRPr lang="en-GB" dirty="0"/>
          </a:p>
        </p:txBody>
      </p:sp>
      <p:sp>
        <p:nvSpPr>
          <p:cNvPr id="4" name="Slide Number Placeholder 3"/>
          <p:cNvSpPr>
            <a:spLocks noGrp="1"/>
          </p:cNvSpPr>
          <p:nvPr>
            <p:ph type="sldNum" sz="quarter" idx="10"/>
          </p:nvPr>
        </p:nvSpPr>
        <p:spPr/>
        <p:txBody>
          <a:bodyPr/>
          <a:lstStyle/>
          <a:p>
            <a:fld id="{F2F3D2D1-94B8-4816-905A-3C3AF0F756A0}" type="slidenum">
              <a:rPr lang="en-GB" altLang="en-US" smtClean="0"/>
              <a:pPr/>
              <a:t>20</a:t>
            </a:fld>
            <a:endParaRPr lang="en-GB" altLang="en-US" dirty="0"/>
          </a:p>
        </p:txBody>
      </p:sp>
    </p:spTree>
    <p:extLst>
      <p:ext uri="{BB962C8B-B14F-4D97-AF65-F5344CB8AC3E}">
        <p14:creationId xmlns:p14="http://schemas.microsoft.com/office/powerpoint/2010/main" val="30553795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Our conditions of recognition – are the backbone of our framework</a:t>
            </a:r>
          </a:p>
          <a:p>
            <a:endParaRPr lang="en-GB" dirty="0"/>
          </a:p>
          <a:p>
            <a:r>
              <a:rPr lang="en-GB" dirty="0"/>
              <a:t>We outlined our approach in July to end-point </a:t>
            </a:r>
            <a:r>
              <a:rPr lang="en-GB" dirty="0" smtClean="0"/>
              <a:t>assessments</a:t>
            </a:r>
            <a:endParaRPr lang="en-GB" baseline="0" dirty="0" smtClean="0"/>
          </a:p>
          <a:p>
            <a:r>
              <a:rPr lang="en-GB" baseline="0" dirty="0" smtClean="0"/>
              <a:t> - that guidance is being revised in-line with our published response to the IFA operational plan and will be published again very shortly</a:t>
            </a:r>
          </a:p>
          <a:p>
            <a:r>
              <a:rPr lang="en-GB" baseline="0" dirty="0" smtClean="0"/>
              <a:t>	It outlines the approach I’ve already described how our regulatory purview applies to EPAs within an awarding organisation’s scope of recognition.  </a:t>
            </a:r>
          </a:p>
          <a:p>
            <a:r>
              <a:rPr lang="en-GB" baseline="0" dirty="0" smtClean="0"/>
              <a:t>	</a:t>
            </a:r>
            <a:endParaRPr lang="en-GB" baseline="0" dirty="0"/>
          </a:p>
          <a:p>
            <a:r>
              <a:rPr lang="en-GB" dirty="0" smtClean="0"/>
              <a:t>	</a:t>
            </a:r>
            <a:endParaRPr lang="en-GB" dirty="0"/>
          </a:p>
          <a:p>
            <a:r>
              <a:rPr lang="en-GB" dirty="0"/>
              <a:t>The following few slides outline some practical guidance and information about the portal, and some early thinking on approaches we would like to share with you.  </a:t>
            </a:r>
          </a:p>
        </p:txBody>
      </p:sp>
      <p:sp>
        <p:nvSpPr>
          <p:cNvPr id="4" name="Slide Number Placeholder 3"/>
          <p:cNvSpPr>
            <a:spLocks noGrp="1"/>
          </p:cNvSpPr>
          <p:nvPr>
            <p:ph type="sldNum" sz="quarter" idx="10"/>
          </p:nvPr>
        </p:nvSpPr>
        <p:spPr/>
        <p:txBody>
          <a:bodyPr/>
          <a:lstStyle/>
          <a:p>
            <a:fld id="{ACD30C55-053B-4B45-A537-EB90960D3A22}" type="slidenum">
              <a:rPr lang="en-GB" altLang="en-US" smtClean="0"/>
              <a:pPr/>
              <a:t>24</a:t>
            </a:fld>
            <a:endParaRPr lang="en-GB" altLang="en-US" dirty="0"/>
          </a:p>
        </p:txBody>
      </p:sp>
    </p:spTree>
    <p:extLst>
      <p:ext uri="{BB962C8B-B14F-4D97-AF65-F5344CB8AC3E}">
        <p14:creationId xmlns:p14="http://schemas.microsoft.com/office/powerpoint/2010/main" val="21303967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7644" lvl="1" indent="-171176">
              <a:buFontTx/>
              <a:buChar char="-"/>
            </a:pPr>
            <a:endParaRPr lang="en-GB" dirty="0"/>
          </a:p>
        </p:txBody>
      </p:sp>
      <p:sp>
        <p:nvSpPr>
          <p:cNvPr id="4" name="Slide Number Placeholder 3"/>
          <p:cNvSpPr>
            <a:spLocks noGrp="1"/>
          </p:cNvSpPr>
          <p:nvPr>
            <p:ph type="sldNum" sz="quarter" idx="10"/>
          </p:nvPr>
        </p:nvSpPr>
        <p:spPr/>
        <p:txBody>
          <a:bodyPr/>
          <a:lstStyle/>
          <a:p>
            <a:fld id="{ACD30C55-053B-4B45-A537-EB90960D3A22}" type="slidenum">
              <a:rPr lang="en-GB" altLang="en-US" smtClean="0"/>
              <a:pPr/>
              <a:t>2</a:t>
            </a:fld>
            <a:endParaRPr lang="en-GB" altLang="en-US" dirty="0"/>
          </a:p>
        </p:txBody>
      </p:sp>
    </p:spTree>
    <p:extLst>
      <p:ext uri="{BB962C8B-B14F-4D97-AF65-F5344CB8AC3E}">
        <p14:creationId xmlns:p14="http://schemas.microsoft.com/office/powerpoint/2010/main" val="11810096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Recognition is an important part</a:t>
            </a:r>
            <a:r>
              <a:rPr lang="en-GB" baseline="0" dirty="0"/>
              <a:t> of our regulatory framework</a:t>
            </a:r>
          </a:p>
          <a:p>
            <a:r>
              <a:rPr lang="en-GB" baseline="0" dirty="0"/>
              <a:t> - if we agree to be the EQA provider for a standard – then the SFA will only allow Ofqual recognised awarding organisations on to the RoAAO against that standard</a:t>
            </a:r>
          </a:p>
          <a:p>
            <a:endParaRPr lang="en-GB" baseline="0" dirty="0"/>
          </a:p>
          <a:p>
            <a:r>
              <a:rPr lang="en-GB" baseline="0" dirty="0"/>
              <a:t>We are actively looking together with the SFA into how we might better align the RoAAO with our recognition process  - in our view we are looking for many of the same things, and there may be opportunities for synergy in that process which ‘eases’ the pain for AOs looking to get onto the RoAAO, and for new organisations who might conceivable be looking to put themselves through both processes. </a:t>
            </a:r>
            <a:endParaRPr lang="en-GB" dirty="0"/>
          </a:p>
        </p:txBody>
      </p:sp>
      <p:sp>
        <p:nvSpPr>
          <p:cNvPr id="4" name="Slide Number Placeholder 3"/>
          <p:cNvSpPr>
            <a:spLocks noGrp="1"/>
          </p:cNvSpPr>
          <p:nvPr>
            <p:ph type="sldNum" sz="quarter" idx="10"/>
          </p:nvPr>
        </p:nvSpPr>
        <p:spPr/>
        <p:txBody>
          <a:bodyPr/>
          <a:lstStyle/>
          <a:p>
            <a:fld id="{ACD30C55-053B-4B45-A537-EB90960D3A22}" type="slidenum">
              <a:rPr lang="en-GB" altLang="en-US" smtClean="0"/>
              <a:pPr/>
              <a:t>25</a:t>
            </a:fld>
            <a:endParaRPr lang="en-GB" altLang="en-US" dirty="0"/>
          </a:p>
        </p:txBody>
      </p:sp>
    </p:spTree>
    <p:extLst>
      <p:ext uri="{BB962C8B-B14F-4D97-AF65-F5344CB8AC3E}">
        <p14:creationId xmlns:p14="http://schemas.microsoft.com/office/powerpoint/2010/main" val="2848161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smtClean="0"/>
              <a:t>The following few slides outline some practical guidance and information about the portal, and some early thinking on approaches we would like to share with you.  </a:t>
            </a:r>
          </a:p>
          <a:p>
            <a:endParaRPr lang="en-GB" dirty="0" smtClean="0"/>
          </a:p>
          <a:p>
            <a:r>
              <a:rPr lang="en-GB" dirty="0" smtClean="0"/>
              <a:t>Questions </a:t>
            </a:r>
            <a:r>
              <a:rPr lang="en-GB" dirty="0"/>
              <a:t>from our symposium in</a:t>
            </a:r>
            <a:r>
              <a:rPr lang="en-GB" baseline="0" dirty="0"/>
              <a:t> </a:t>
            </a:r>
            <a:r>
              <a:rPr lang="en-GB" dirty="0"/>
              <a:t>November 2016</a:t>
            </a:r>
            <a:r>
              <a:rPr lang="en-GB" baseline="0" dirty="0"/>
              <a:t> from AOs querying how EPAs would work in relation to the portal and register.  </a:t>
            </a:r>
          </a:p>
          <a:p>
            <a:r>
              <a:rPr lang="en-GB" baseline="0" dirty="0"/>
              <a:t> - Apologies that it’s taken a little while to bottom out answers to some of those questions, but now having consulted with our colleagues at SFA we can answer some of these.  </a:t>
            </a:r>
          </a:p>
          <a:p>
            <a:endParaRPr lang="en-GB" baseline="0" dirty="0"/>
          </a:p>
          <a:p>
            <a:r>
              <a:rPr lang="en-GB" baseline="0" dirty="0"/>
              <a:t>Some of the more practical ones I will go through now, the full list will be available on the portal.  </a:t>
            </a:r>
          </a:p>
          <a:p>
            <a:endParaRPr lang="en-GB" baseline="0" dirty="0"/>
          </a:p>
          <a:p>
            <a:r>
              <a:rPr lang="en-GB" baseline="0" dirty="0"/>
              <a:t> Will EPAs be put on the register through the portal?</a:t>
            </a:r>
          </a:p>
          <a:p>
            <a:r>
              <a:rPr lang="en-GB" baseline="0" dirty="0"/>
              <a:t> - Yes we have to maintain a register for the things we regulate – therefore if you are delivering an EPA which is within your scope of recognition then you will need to enter it on the register.  </a:t>
            </a:r>
          </a:p>
          <a:p>
            <a:r>
              <a:rPr lang="en-GB" baseline="0" dirty="0"/>
              <a:t> - the Register and portal are currently undergoing some architectural changes which we expect to be complete </a:t>
            </a:r>
            <a:r>
              <a:rPr lang="en-GB" baseline="0" dirty="0" smtClean="0"/>
              <a:t>in April.  </a:t>
            </a:r>
            <a:endParaRPr lang="en-GB" baseline="0" dirty="0"/>
          </a:p>
          <a:p>
            <a:r>
              <a:rPr lang="en-GB" baseline="0" dirty="0"/>
              <a:t> - one of those changes (following users feedback) will be the amalgamation of two lists ‘legacy description’ and ‘qualification type’ into one list from which you can select when entering something onto the register.  End-point assessment will be entered as a new </a:t>
            </a:r>
            <a:r>
              <a:rPr lang="en-GB" baseline="0" dirty="0" smtClean="0"/>
              <a:t>option </a:t>
            </a:r>
            <a:r>
              <a:rPr lang="en-GB" baseline="0" dirty="0"/>
              <a:t>to that amalgamated list.  </a:t>
            </a:r>
          </a:p>
          <a:p>
            <a:endParaRPr lang="en-GB" baseline="0" dirty="0"/>
          </a:p>
          <a:p>
            <a:r>
              <a:rPr lang="en-GB" sz="1200" kern="1200" dirty="0">
                <a:solidFill>
                  <a:schemeClr val="tx1"/>
                </a:solidFill>
                <a:effectLst/>
                <a:latin typeface="Arial" charset="0"/>
                <a:ea typeface="+mn-ea"/>
                <a:cs typeface="+mn-cs"/>
              </a:rPr>
              <a:t>we understand that some of you may want to put EPAs on immediately - but we would ask you to hold off until the work is complete and the register allows you to enter EPA as a distinct </a:t>
            </a:r>
            <a:r>
              <a:rPr lang="en-GB" sz="1200" kern="1200" dirty="0" smtClean="0">
                <a:solidFill>
                  <a:schemeClr val="tx1"/>
                </a:solidFill>
                <a:effectLst/>
                <a:latin typeface="Arial" charset="0"/>
                <a:ea typeface="+mn-ea"/>
                <a:cs typeface="+mn-cs"/>
              </a:rPr>
              <a:t>entry…</a:t>
            </a:r>
          </a:p>
          <a:p>
            <a:r>
              <a:rPr lang="en-GB" sz="1200" kern="1200" baseline="0" dirty="0" smtClean="0">
                <a:solidFill>
                  <a:schemeClr val="tx1"/>
                </a:solidFill>
                <a:effectLst/>
                <a:latin typeface="Arial" charset="0"/>
                <a:ea typeface="+mn-ea"/>
                <a:cs typeface="+mn-cs"/>
              </a:rPr>
              <a:t> - we’ll be communicating that out as soon as the work is complete via the portal</a:t>
            </a:r>
            <a:endParaRPr lang="en-GB" baseline="0" dirty="0"/>
          </a:p>
          <a:p>
            <a:endParaRPr lang="en-GB" dirty="0"/>
          </a:p>
        </p:txBody>
      </p:sp>
      <p:sp>
        <p:nvSpPr>
          <p:cNvPr id="4" name="Slide Number Placeholder 3"/>
          <p:cNvSpPr>
            <a:spLocks noGrp="1"/>
          </p:cNvSpPr>
          <p:nvPr>
            <p:ph type="sldNum" sz="quarter" idx="10"/>
          </p:nvPr>
        </p:nvSpPr>
        <p:spPr/>
        <p:txBody>
          <a:bodyPr/>
          <a:lstStyle/>
          <a:p>
            <a:fld id="{ACD30C55-053B-4B45-A537-EB90960D3A22}" type="slidenum">
              <a:rPr lang="en-GB" altLang="en-US" smtClean="0"/>
              <a:pPr/>
              <a:t>26</a:t>
            </a:fld>
            <a:endParaRPr lang="en-GB" altLang="en-US" dirty="0"/>
          </a:p>
        </p:txBody>
      </p:sp>
    </p:spTree>
    <p:extLst>
      <p:ext uri="{BB962C8B-B14F-4D97-AF65-F5344CB8AC3E}">
        <p14:creationId xmlns:p14="http://schemas.microsoft.com/office/powerpoint/2010/main" val="23660415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Titling</a:t>
            </a:r>
          </a:p>
          <a:p>
            <a:r>
              <a:rPr lang="en-GB" dirty="0"/>
              <a:t> - condition E2 details our requirements for qualification titling,</a:t>
            </a:r>
            <a:r>
              <a:rPr lang="en-GB" baseline="0" dirty="0"/>
              <a:t> and the title of the EPA should be inline with those conditions</a:t>
            </a:r>
          </a:p>
          <a:p>
            <a:r>
              <a:rPr lang="en-GB" baseline="0" dirty="0"/>
              <a:t> - as an example of what we consider to be reasonable…</a:t>
            </a:r>
          </a:p>
          <a:p>
            <a:r>
              <a:rPr lang="en-GB" baseline="0" dirty="0"/>
              <a:t>City and Guilds L2 end-point assessment for Arborist</a:t>
            </a:r>
          </a:p>
          <a:p>
            <a:r>
              <a:rPr lang="en-GB" baseline="0" dirty="0"/>
              <a:t>IMI level 3 end-point assessment for land-based engineering technician </a:t>
            </a:r>
            <a:endParaRPr lang="en-GB" dirty="0"/>
          </a:p>
        </p:txBody>
      </p:sp>
      <p:sp>
        <p:nvSpPr>
          <p:cNvPr id="4" name="Slide Number Placeholder 3"/>
          <p:cNvSpPr>
            <a:spLocks noGrp="1"/>
          </p:cNvSpPr>
          <p:nvPr>
            <p:ph type="sldNum" sz="quarter" idx="10"/>
          </p:nvPr>
        </p:nvSpPr>
        <p:spPr/>
        <p:txBody>
          <a:bodyPr/>
          <a:lstStyle/>
          <a:p>
            <a:fld id="{ACD30C55-053B-4B45-A537-EB90960D3A22}" type="slidenum">
              <a:rPr lang="en-GB" altLang="en-US" smtClean="0"/>
              <a:pPr/>
              <a:t>27</a:t>
            </a:fld>
            <a:endParaRPr lang="en-GB" altLang="en-US" dirty="0"/>
          </a:p>
        </p:txBody>
      </p:sp>
    </p:spTree>
    <p:extLst>
      <p:ext uri="{BB962C8B-B14F-4D97-AF65-F5344CB8AC3E}">
        <p14:creationId xmlns:p14="http://schemas.microsoft.com/office/powerpoint/2010/main" val="37373043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TQT</a:t>
            </a:r>
          </a:p>
          <a:p>
            <a:r>
              <a:rPr lang="en-GB" dirty="0"/>
              <a:t> - suggest that assessment</a:t>
            </a:r>
            <a:r>
              <a:rPr lang="en-GB" baseline="0" dirty="0"/>
              <a:t> plan is the guidance required – make a reasonable judgement on the TQT based on the AP requirements</a:t>
            </a:r>
          </a:p>
          <a:p>
            <a:r>
              <a:rPr lang="en-GB" baseline="0" dirty="0"/>
              <a:t> - It may be most appropriate to think of the length of the Apprenticeship itself  - it is a job with training, but</a:t>
            </a:r>
          </a:p>
          <a:p>
            <a:r>
              <a:rPr lang="en-GB" baseline="0" dirty="0"/>
              <a:t> - there might be requirements in the AP which limit the application of the EPA to a certain portion of the Apprenticeship programme</a:t>
            </a:r>
          </a:p>
          <a:p>
            <a:r>
              <a:rPr lang="en-GB" baseline="0" dirty="0"/>
              <a:t>	 - eg – where an element of the EPA is a project compiled in the last 6 months  - combined with other forms of assessment – it might be more appropriate to think of the TQT as starting from that date</a:t>
            </a:r>
          </a:p>
          <a:p>
            <a:r>
              <a:rPr lang="en-GB" baseline="0" dirty="0"/>
              <a:t>	 - as opposed to where a portfolio compiled of the duration of the apprenticeship is part of the EPA</a:t>
            </a:r>
          </a:p>
          <a:p>
            <a:r>
              <a:rPr lang="en-GB" baseline="0" dirty="0"/>
              <a:t> - there will be different requirements in the AP which can inform your decision on how to apply</a:t>
            </a:r>
          </a:p>
          <a:p>
            <a:r>
              <a:rPr lang="en-GB" baseline="0" dirty="0"/>
              <a:t>	 - we are looking at some exemplification of those for our future guidance.  </a:t>
            </a:r>
          </a:p>
          <a:p>
            <a:endParaRPr lang="en-GB" baseline="0" dirty="0"/>
          </a:p>
          <a:p>
            <a:r>
              <a:rPr lang="en-GB" baseline="0" dirty="0"/>
              <a:t>Certification</a:t>
            </a:r>
          </a:p>
          <a:p>
            <a:r>
              <a:rPr lang="en-GB" baseline="0" dirty="0"/>
              <a:t> - Overall certification is the responsibility of the SFA, although </a:t>
            </a:r>
            <a:r>
              <a:rPr lang="en-GB" baseline="0" dirty="0" smtClean="0"/>
              <a:t>we understand the SFA/ </a:t>
            </a:r>
            <a:r>
              <a:rPr lang="en-GB" baseline="0" dirty="0"/>
              <a:t>are developing an EPA handbook which may make </a:t>
            </a:r>
            <a:r>
              <a:rPr lang="en-GB" baseline="0" dirty="0" smtClean="0"/>
              <a:t>clear some </a:t>
            </a:r>
            <a:r>
              <a:rPr lang="en-GB" baseline="0" dirty="0"/>
              <a:t>further requirements </a:t>
            </a:r>
            <a:r>
              <a:rPr lang="en-GB" baseline="0" dirty="0" smtClean="0"/>
              <a:t>around </a:t>
            </a:r>
            <a:r>
              <a:rPr lang="en-GB" baseline="0" dirty="0"/>
              <a:t>the retaining of information .  </a:t>
            </a:r>
            <a:endParaRPr lang="en-GB" dirty="0"/>
          </a:p>
        </p:txBody>
      </p:sp>
      <p:sp>
        <p:nvSpPr>
          <p:cNvPr id="4" name="Slide Number Placeholder 3"/>
          <p:cNvSpPr>
            <a:spLocks noGrp="1"/>
          </p:cNvSpPr>
          <p:nvPr>
            <p:ph type="sldNum" sz="quarter" idx="10"/>
          </p:nvPr>
        </p:nvSpPr>
        <p:spPr/>
        <p:txBody>
          <a:bodyPr/>
          <a:lstStyle/>
          <a:p>
            <a:fld id="{ACD30C55-053B-4B45-A537-EB90960D3A22}" type="slidenum">
              <a:rPr lang="en-GB" altLang="en-US" smtClean="0"/>
              <a:pPr/>
              <a:t>28</a:t>
            </a:fld>
            <a:endParaRPr lang="en-GB" altLang="en-US" dirty="0"/>
          </a:p>
        </p:txBody>
      </p:sp>
    </p:spTree>
    <p:extLst>
      <p:ext uri="{BB962C8B-B14F-4D97-AF65-F5344CB8AC3E}">
        <p14:creationId xmlns:p14="http://schemas.microsoft.com/office/powerpoint/2010/main" val="12629909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Would any of the following be helpful in general terms??</a:t>
            </a:r>
          </a:p>
          <a:p>
            <a:endParaRPr lang="en-GB" dirty="0"/>
          </a:p>
          <a:p>
            <a:r>
              <a:rPr lang="en-GB" dirty="0"/>
              <a:t>Are there any specifics you would like us to address??</a:t>
            </a:r>
          </a:p>
        </p:txBody>
      </p:sp>
      <p:sp>
        <p:nvSpPr>
          <p:cNvPr id="4" name="Slide Number Placeholder 3"/>
          <p:cNvSpPr>
            <a:spLocks noGrp="1"/>
          </p:cNvSpPr>
          <p:nvPr>
            <p:ph type="sldNum" sz="quarter" idx="10"/>
          </p:nvPr>
        </p:nvSpPr>
        <p:spPr/>
        <p:txBody>
          <a:bodyPr/>
          <a:lstStyle/>
          <a:p>
            <a:fld id="{ACD30C55-053B-4B45-A537-EB90960D3A22}" type="slidenum">
              <a:rPr lang="en-GB" altLang="en-US" smtClean="0"/>
              <a:pPr/>
              <a:t>29</a:t>
            </a:fld>
            <a:endParaRPr lang="en-GB" altLang="en-US" dirty="0"/>
          </a:p>
        </p:txBody>
      </p:sp>
    </p:spTree>
    <p:extLst>
      <p:ext uri="{BB962C8B-B14F-4D97-AF65-F5344CB8AC3E}">
        <p14:creationId xmlns:p14="http://schemas.microsoft.com/office/powerpoint/2010/main" val="31091199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Want to</a:t>
            </a:r>
            <a:r>
              <a:rPr lang="en-GB" baseline="0" dirty="0" smtClean="0"/>
              <a:t> introduce to you our early thinking about partnering with other UQA providers.  </a:t>
            </a:r>
          </a:p>
          <a:p>
            <a:r>
              <a:rPr lang="en-GB" baseline="0" dirty="0" smtClean="0"/>
              <a:t> - we are currently testing the appetite for these approaches with organisations at the moment</a:t>
            </a:r>
          </a:p>
          <a:p>
            <a:endParaRPr lang="en-GB" baseline="0" dirty="0" smtClean="0"/>
          </a:p>
          <a:p>
            <a:r>
              <a:rPr lang="en-GB" baseline="0" dirty="0" smtClean="0"/>
              <a:t>I’d be more than happy to take any comments or suggestions you might around this into our mailbox apprenticeships@Ofqual.gov.uk </a:t>
            </a:r>
            <a:endParaRPr lang="en-GB" dirty="0"/>
          </a:p>
        </p:txBody>
      </p:sp>
      <p:sp>
        <p:nvSpPr>
          <p:cNvPr id="4" name="Slide Number Placeholder 3"/>
          <p:cNvSpPr>
            <a:spLocks noGrp="1"/>
          </p:cNvSpPr>
          <p:nvPr>
            <p:ph type="sldNum" sz="quarter" idx="10"/>
          </p:nvPr>
        </p:nvSpPr>
        <p:spPr/>
        <p:txBody>
          <a:bodyPr/>
          <a:lstStyle/>
          <a:p>
            <a:fld id="{ACD30C55-053B-4B45-A537-EB90960D3A22}" type="slidenum">
              <a:rPr lang="en-GB" altLang="en-US" smtClean="0"/>
              <a:pPr/>
              <a:t>30</a:t>
            </a:fld>
            <a:endParaRPr lang="en-GB" altLang="en-US" dirty="0"/>
          </a:p>
        </p:txBody>
      </p:sp>
    </p:spTree>
    <p:extLst>
      <p:ext uri="{BB962C8B-B14F-4D97-AF65-F5344CB8AC3E}">
        <p14:creationId xmlns:p14="http://schemas.microsoft.com/office/powerpoint/2010/main" val="24266454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Produced</a:t>
            </a:r>
            <a:r>
              <a:rPr lang="en-GB" baseline="0" dirty="0"/>
              <a:t> a considerable variety of organisations and approaches to EQA stated on assessment plans.</a:t>
            </a:r>
          </a:p>
          <a:p>
            <a:endParaRPr lang="en-GB" baseline="0" dirty="0"/>
          </a:p>
          <a:p>
            <a:r>
              <a:rPr lang="en-GB" baseline="0" dirty="0"/>
              <a:t>From the more vague – to the more recognised sector skills bodies, professional bodies and regulators. </a:t>
            </a:r>
            <a:endParaRPr lang="en-GB" dirty="0"/>
          </a:p>
        </p:txBody>
      </p:sp>
      <p:sp>
        <p:nvSpPr>
          <p:cNvPr id="4" name="Slide Number Placeholder 3"/>
          <p:cNvSpPr>
            <a:spLocks noGrp="1"/>
          </p:cNvSpPr>
          <p:nvPr>
            <p:ph type="sldNum" sz="quarter" idx="10"/>
          </p:nvPr>
        </p:nvSpPr>
        <p:spPr/>
        <p:txBody>
          <a:bodyPr/>
          <a:lstStyle/>
          <a:p>
            <a:fld id="{ACD30C55-053B-4B45-A537-EB90960D3A22}" type="slidenum">
              <a:rPr lang="en-GB" altLang="en-US" smtClean="0"/>
              <a:pPr/>
              <a:t>31</a:t>
            </a:fld>
            <a:endParaRPr lang="en-GB" altLang="en-US" dirty="0"/>
          </a:p>
        </p:txBody>
      </p:sp>
    </p:spTree>
    <p:extLst>
      <p:ext uri="{BB962C8B-B14F-4D97-AF65-F5344CB8AC3E}">
        <p14:creationId xmlns:p14="http://schemas.microsoft.com/office/powerpoint/2010/main" val="35004023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are some differences</a:t>
            </a:r>
            <a:r>
              <a:rPr lang="en-GB" baseline="0" dirty="0"/>
              <a:t> between the EQA options currently available – one of those is the ‘levers’ available </a:t>
            </a:r>
          </a:p>
          <a:p>
            <a:endParaRPr lang="en-GB" dirty="0"/>
          </a:p>
          <a:p>
            <a:r>
              <a:rPr lang="en-GB" dirty="0"/>
              <a:t>Depending</a:t>
            </a:r>
            <a:r>
              <a:rPr lang="en-GB" baseline="0" dirty="0"/>
              <a:t> on the EQA options chosen by a Trailblazer  - there are different levers available to ensure quality.  </a:t>
            </a:r>
            <a:endParaRPr lang="en-GB" dirty="0"/>
          </a:p>
        </p:txBody>
      </p:sp>
      <p:sp>
        <p:nvSpPr>
          <p:cNvPr id="4" name="Slide Number Placeholder 3"/>
          <p:cNvSpPr>
            <a:spLocks noGrp="1"/>
          </p:cNvSpPr>
          <p:nvPr>
            <p:ph type="sldNum" sz="quarter" idx="10"/>
          </p:nvPr>
        </p:nvSpPr>
        <p:spPr/>
        <p:txBody>
          <a:bodyPr/>
          <a:lstStyle/>
          <a:p>
            <a:fld id="{ACD30C55-053B-4B45-A537-EB90960D3A22}" type="slidenum">
              <a:rPr lang="en-GB" altLang="en-US" smtClean="0"/>
              <a:pPr/>
              <a:t>32</a:t>
            </a:fld>
            <a:endParaRPr lang="en-GB" altLang="en-US" dirty="0"/>
          </a:p>
        </p:txBody>
      </p:sp>
    </p:spTree>
    <p:extLst>
      <p:ext uri="{BB962C8B-B14F-4D97-AF65-F5344CB8AC3E}">
        <p14:creationId xmlns:p14="http://schemas.microsoft.com/office/powerpoint/2010/main" val="37382816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are thinking through our approach to partnerships with other EQA providers.</a:t>
            </a:r>
            <a:r>
              <a:rPr lang="en-GB" baseline="0" dirty="0"/>
              <a:t>  </a:t>
            </a:r>
          </a:p>
          <a:p>
            <a:endParaRPr lang="en-GB" baseline="0" dirty="0"/>
          </a:p>
          <a:p>
            <a:r>
              <a:rPr lang="en-GB" baseline="0" dirty="0"/>
              <a:t>Benefits to the reputation of the organisations concerned and Apprenticeships in general</a:t>
            </a:r>
          </a:p>
          <a:p>
            <a:endParaRPr lang="en-GB" baseline="0" dirty="0"/>
          </a:p>
          <a:p>
            <a:r>
              <a:rPr lang="en-GB" baseline="0" dirty="0"/>
              <a:t>How would this work in practice???</a:t>
            </a:r>
            <a:endParaRPr lang="en-GB" dirty="0"/>
          </a:p>
        </p:txBody>
      </p:sp>
      <p:sp>
        <p:nvSpPr>
          <p:cNvPr id="4" name="Slide Number Placeholder 3"/>
          <p:cNvSpPr>
            <a:spLocks noGrp="1"/>
          </p:cNvSpPr>
          <p:nvPr>
            <p:ph type="sldNum" sz="quarter" idx="10"/>
          </p:nvPr>
        </p:nvSpPr>
        <p:spPr/>
        <p:txBody>
          <a:bodyPr/>
          <a:lstStyle/>
          <a:p>
            <a:fld id="{ACD30C55-053B-4B45-A537-EB90960D3A22}" type="slidenum">
              <a:rPr lang="en-GB" altLang="en-US" smtClean="0"/>
              <a:pPr/>
              <a:t>33</a:t>
            </a:fld>
            <a:endParaRPr lang="en-GB" altLang="en-US" dirty="0"/>
          </a:p>
        </p:txBody>
      </p:sp>
    </p:spTree>
    <p:extLst>
      <p:ext uri="{BB962C8B-B14F-4D97-AF65-F5344CB8AC3E}">
        <p14:creationId xmlns:p14="http://schemas.microsoft.com/office/powerpoint/2010/main" val="34395225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Looking</a:t>
            </a:r>
            <a:r>
              <a:rPr lang="en-GB" baseline="0" dirty="0"/>
              <a:t> for synergy in part of the process which we believe will benefit from partnerships available</a:t>
            </a:r>
          </a:p>
          <a:p>
            <a:endParaRPr lang="en-GB" baseline="0" dirty="0" smtClean="0"/>
          </a:p>
          <a:p>
            <a:r>
              <a:rPr lang="en-GB" baseline="0" dirty="0" smtClean="0"/>
              <a:t>Talk through the wheel – there are elements of a cycle approach here – review and change may mean that this have to be reviewed again….</a:t>
            </a:r>
          </a:p>
          <a:p>
            <a:endParaRPr lang="en-GB" baseline="0" dirty="0"/>
          </a:p>
          <a:p>
            <a:r>
              <a:rPr lang="en-GB" baseline="0" dirty="0"/>
              <a:t>There are a couple of different approach we’re thinking through.  </a:t>
            </a:r>
          </a:p>
          <a:p>
            <a:endParaRPr lang="en-GB" baseline="0" dirty="0"/>
          </a:p>
          <a:p>
            <a:endParaRPr lang="en-GB" dirty="0"/>
          </a:p>
        </p:txBody>
      </p:sp>
      <p:sp>
        <p:nvSpPr>
          <p:cNvPr id="4" name="Slide Number Placeholder 3"/>
          <p:cNvSpPr>
            <a:spLocks noGrp="1"/>
          </p:cNvSpPr>
          <p:nvPr>
            <p:ph type="sldNum" sz="quarter" idx="10"/>
          </p:nvPr>
        </p:nvSpPr>
        <p:spPr/>
        <p:txBody>
          <a:bodyPr/>
          <a:lstStyle/>
          <a:p>
            <a:fld id="{ACD30C55-053B-4B45-A537-EB90960D3A22}" type="slidenum">
              <a:rPr lang="en-GB" altLang="en-US" smtClean="0"/>
              <a:pPr/>
              <a:t>34</a:t>
            </a:fld>
            <a:endParaRPr lang="en-GB" altLang="en-US" dirty="0"/>
          </a:p>
        </p:txBody>
      </p:sp>
    </p:spTree>
    <p:extLst>
      <p:ext uri="{BB962C8B-B14F-4D97-AF65-F5344CB8AC3E}">
        <p14:creationId xmlns:p14="http://schemas.microsoft.com/office/powerpoint/2010/main" val="18972311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Ready for Delivery</a:t>
            </a:r>
            <a:r>
              <a:rPr lang="en-GB" baseline="0" dirty="0"/>
              <a:t> – and what that means</a:t>
            </a:r>
          </a:p>
          <a:p>
            <a:endParaRPr lang="en-GB" baseline="0" dirty="0"/>
          </a:p>
          <a:p>
            <a:r>
              <a:rPr lang="en-GB" baseline="0" dirty="0"/>
              <a:t>As far as standards moving from development to delivery – The RoAAO has</a:t>
            </a:r>
          </a:p>
          <a:p>
            <a:endParaRPr lang="en-GB" baseline="0" dirty="0"/>
          </a:p>
          <a:p>
            <a:r>
              <a:rPr lang="en-GB" baseline="0" dirty="0"/>
              <a:t>That’s </a:t>
            </a:r>
            <a:r>
              <a:rPr lang="en-GB" baseline="0" dirty="0" smtClean="0"/>
              <a:t>88 </a:t>
            </a:r>
            <a:r>
              <a:rPr lang="en-GB" baseline="0" dirty="0"/>
              <a:t>standards from </a:t>
            </a:r>
            <a:r>
              <a:rPr lang="en-GB" baseline="0" dirty="0" smtClean="0"/>
              <a:t>162 </a:t>
            </a:r>
            <a:r>
              <a:rPr lang="en-GB" baseline="0" dirty="0"/>
              <a:t>‘ready for delivery’ </a:t>
            </a:r>
            <a:endParaRPr lang="en-GB" dirty="0"/>
          </a:p>
        </p:txBody>
      </p:sp>
      <p:sp>
        <p:nvSpPr>
          <p:cNvPr id="4" name="Slide Number Placeholder 3"/>
          <p:cNvSpPr>
            <a:spLocks noGrp="1"/>
          </p:cNvSpPr>
          <p:nvPr>
            <p:ph type="sldNum" sz="quarter" idx="10"/>
          </p:nvPr>
        </p:nvSpPr>
        <p:spPr/>
        <p:txBody>
          <a:bodyPr/>
          <a:lstStyle/>
          <a:p>
            <a:fld id="{ACD30C55-053B-4B45-A537-EB90960D3A22}" type="slidenum">
              <a:rPr lang="en-GB" altLang="en-US" smtClean="0"/>
              <a:pPr/>
              <a:t>4</a:t>
            </a:fld>
            <a:endParaRPr lang="en-GB" altLang="en-US" dirty="0"/>
          </a:p>
        </p:txBody>
      </p:sp>
    </p:spTree>
    <p:extLst>
      <p:ext uri="{BB962C8B-B14F-4D97-AF65-F5344CB8AC3E}">
        <p14:creationId xmlns:p14="http://schemas.microsoft.com/office/powerpoint/2010/main" val="7247350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lnSpc>
                <a:spcPct val="110000"/>
              </a:lnSpc>
            </a:pPr>
            <a:r>
              <a:rPr lang="en-GB" dirty="0"/>
              <a:t> - require sight of the assessment plan prior to its final submission to the IFA </a:t>
            </a:r>
          </a:p>
          <a:p>
            <a:pPr lvl="2">
              <a:lnSpc>
                <a:spcPct val="110000"/>
              </a:lnSpc>
            </a:pPr>
            <a:r>
              <a:rPr lang="en-GB" dirty="0"/>
              <a:t>	seeking to combine the opinions of the EQA organisation, with our assessment scrutiny of the plan: with the goal of indicating that the assessment in the plan is capable of producing sufficiently valid assessment</a:t>
            </a:r>
          </a:p>
          <a:p>
            <a:pPr lvl="2">
              <a:lnSpc>
                <a:spcPct val="110000"/>
              </a:lnSpc>
            </a:pPr>
            <a:r>
              <a:rPr lang="en-GB" dirty="0"/>
              <a:t> - partner with the EQA provider in the sampling of EPAs </a:t>
            </a:r>
          </a:p>
          <a:p>
            <a:pPr lvl="2">
              <a:lnSpc>
                <a:spcPct val="110000"/>
              </a:lnSpc>
            </a:pPr>
            <a:r>
              <a:rPr lang="en-GB" dirty="0"/>
              <a:t>	before they were to be made available to apprentices, to scrutinise the appropriateness of the assessment.  </a:t>
            </a:r>
          </a:p>
          <a:p>
            <a:pPr lvl="2">
              <a:lnSpc>
                <a:spcPct val="110000"/>
              </a:lnSpc>
            </a:pPr>
            <a:r>
              <a:rPr lang="en-GB" dirty="0"/>
              <a:t> - once EPAs are???ng maintenance of standards</a:t>
            </a:r>
          </a:p>
          <a:p>
            <a:pPr lvl="2">
              <a:lnSpc>
                <a:spcPct val="110000"/>
              </a:lnSpc>
            </a:pPr>
            <a:r>
              <a:rPr lang="en-GB" dirty="0"/>
              <a:t> - expect any relevant intelligence from the sector to be passed through to our standards team </a:t>
            </a:r>
          </a:p>
          <a:p>
            <a:pPr lvl="2">
              <a:lnSpc>
                <a:spcPct val="110000"/>
              </a:lnSpc>
            </a:pPr>
            <a:r>
              <a:rPr lang="en-GB" dirty="0"/>
              <a:t>	?to inform our risk model and future regulatory activities.  </a:t>
            </a:r>
          </a:p>
          <a:p>
            <a:endParaRPr lang="en-GB" dirty="0"/>
          </a:p>
        </p:txBody>
      </p:sp>
      <p:sp>
        <p:nvSpPr>
          <p:cNvPr id="4" name="Slide Number Placeholder 3"/>
          <p:cNvSpPr>
            <a:spLocks noGrp="1"/>
          </p:cNvSpPr>
          <p:nvPr>
            <p:ph type="sldNum" sz="quarter" idx="10"/>
          </p:nvPr>
        </p:nvSpPr>
        <p:spPr/>
        <p:txBody>
          <a:bodyPr/>
          <a:lstStyle/>
          <a:p>
            <a:fld id="{43BA0DCD-730D-4DCC-9F71-F36FA44BCDFD}" type="slidenum">
              <a:rPr lang="en-GB" altLang="en-US" smtClean="0"/>
              <a:pPr/>
              <a:t>35</a:t>
            </a:fld>
            <a:endParaRPr lang="en-GB" altLang="en-US" dirty="0"/>
          </a:p>
        </p:txBody>
      </p:sp>
    </p:spTree>
    <p:extLst>
      <p:ext uri="{BB962C8B-B14F-4D97-AF65-F5344CB8AC3E}">
        <p14:creationId xmlns:p14="http://schemas.microsoft.com/office/powerpoint/2010/main" val="37474142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Approach 2</a:t>
            </a:r>
          </a:p>
          <a:p>
            <a:r>
              <a:rPr lang="en-GB" dirty="0" smtClean="0"/>
              <a:t> - our regulatory approach stands as I’ve laid out before</a:t>
            </a:r>
          </a:p>
          <a:p>
            <a:endParaRPr lang="en-GB" dirty="0" smtClean="0"/>
          </a:p>
          <a:p>
            <a:endParaRPr lang="en-GB"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smtClean="0"/>
              <a:t>Wher</a:t>
            </a:r>
            <a:r>
              <a:rPr lang="en-GB" baseline="0" dirty="0" smtClean="0"/>
              <a:t>e everything has been approved and AOs are delivering EPAs we will consider this as high risk in our regulatory approach</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baseline="0" dirty="0" smtClean="0"/>
              <a:t> - we will have had no involvement in the process to that point</a:t>
            </a:r>
            <a:endParaRPr lang="en-GB" dirty="0" smtClean="0"/>
          </a:p>
          <a:p>
            <a:r>
              <a:rPr lang="en-GB" baseline="0" dirty="0" smtClean="0"/>
              <a:t> - Indeed as a risk based regulator – we must consider them high risk in our regulatory approach – and we would be looking to collaborate with the TB and the AOs in such cases </a:t>
            </a:r>
          </a:p>
          <a:p>
            <a:r>
              <a:rPr lang="en-GB" baseline="0" dirty="0" smtClean="0"/>
              <a:t>	 - in order to maintain sufficient validity in assessment and to safeguard assessment standards.  </a:t>
            </a:r>
          </a:p>
          <a:p>
            <a:r>
              <a:rPr lang="en-GB" baseline="0" dirty="0" smtClean="0"/>
              <a:t>	 </a:t>
            </a:r>
            <a:endParaRPr lang="en-GB" dirty="0"/>
          </a:p>
        </p:txBody>
      </p:sp>
      <p:sp>
        <p:nvSpPr>
          <p:cNvPr id="4" name="Slide Number Placeholder 3"/>
          <p:cNvSpPr>
            <a:spLocks noGrp="1"/>
          </p:cNvSpPr>
          <p:nvPr>
            <p:ph type="sldNum" sz="quarter" idx="10"/>
          </p:nvPr>
        </p:nvSpPr>
        <p:spPr/>
        <p:txBody>
          <a:bodyPr/>
          <a:lstStyle/>
          <a:p>
            <a:fld id="{ACD30C55-053B-4B45-A537-EB90960D3A22}" type="slidenum">
              <a:rPr lang="en-GB" altLang="en-US" smtClean="0"/>
              <a:pPr/>
              <a:t>36</a:t>
            </a:fld>
            <a:endParaRPr lang="en-GB" altLang="en-US" dirty="0"/>
          </a:p>
        </p:txBody>
      </p:sp>
    </p:spTree>
    <p:extLst>
      <p:ext uri="{BB962C8B-B14F-4D97-AF65-F5344CB8AC3E}">
        <p14:creationId xmlns:p14="http://schemas.microsoft.com/office/powerpoint/2010/main" val="21853979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2937">
              <a:defRPr/>
            </a:pPr>
            <a:endParaRPr lang="en-GB" dirty="0"/>
          </a:p>
        </p:txBody>
      </p:sp>
      <p:sp>
        <p:nvSpPr>
          <p:cNvPr id="4" name="Slide Number Placeholder 3"/>
          <p:cNvSpPr>
            <a:spLocks noGrp="1"/>
          </p:cNvSpPr>
          <p:nvPr>
            <p:ph type="sldNum" sz="quarter" idx="10"/>
          </p:nvPr>
        </p:nvSpPr>
        <p:spPr/>
        <p:txBody>
          <a:bodyPr/>
          <a:lstStyle/>
          <a:p>
            <a:fld id="{ACD30C55-053B-4B45-A537-EB90960D3A22}" type="slidenum">
              <a:rPr lang="en-GB" altLang="en-US" smtClean="0"/>
              <a:pPr/>
              <a:t>37</a:t>
            </a:fld>
            <a:endParaRPr lang="en-GB" altLang="en-US" dirty="0"/>
          </a:p>
        </p:txBody>
      </p:sp>
    </p:spTree>
    <p:extLst>
      <p:ext uri="{BB962C8B-B14F-4D97-AF65-F5344CB8AC3E}">
        <p14:creationId xmlns:p14="http://schemas.microsoft.com/office/powerpoint/2010/main" val="38389817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a brief reminder of the Apprenticeship</a:t>
            </a:r>
            <a:r>
              <a:rPr lang="en-GB" baseline="0" dirty="0"/>
              <a:t> standard development process</a:t>
            </a:r>
          </a:p>
          <a:p>
            <a:endParaRPr lang="en-GB" baseline="0" dirty="0"/>
          </a:p>
          <a:p>
            <a:r>
              <a:rPr lang="en-GB" baseline="0" dirty="0"/>
              <a:t>CLICK</a:t>
            </a:r>
          </a:p>
          <a:p>
            <a:r>
              <a:rPr lang="en-GB" baseline="0" dirty="0"/>
              <a:t>External Quality Assurance wraps around the EPA element of the process and those organisations involved in the delivery of EPAs.  </a:t>
            </a:r>
            <a:endParaRPr lang="en-GB" dirty="0"/>
          </a:p>
        </p:txBody>
      </p:sp>
      <p:sp>
        <p:nvSpPr>
          <p:cNvPr id="4" name="Slide Number Placeholder 3"/>
          <p:cNvSpPr>
            <a:spLocks noGrp="1"/>
          </p:cNvSpPr>
          <p:nvPr>
            <p:ph type="sldNum" sz="quarter" idx="10"/>
          </p:nvPr>
        </p:nvSpPr>
        <p:spPr/>
        <p:txBody>
          <a:bodyPr/>
          <a:lstStyle/>
          <a:p>
            <a:fld id="{ACD30C55-053B-4B45-A537-EB90960D3A22}" type="slidenum">
              <a:rPr lang="en-GB" altLang="en-US" smtClean="0"/>
              <a:pPr/>
              <a:t>5</a:t>
            </a:fld>
            <a:endParaRPr lang="en-GB" altLang="en-US" dirty="0"/>
          </a:p>
        </p:txBody>
      </p:sp>
    </p:spTree>
    <p:extLst>
      <p:ext uri="{BB962C8B-B14F-4D97-AF65-F5344CB8AC3E}">
        <p14:creationId xmlns:p14="http://schemas.microsoft.com/office/powerpoint/2010/main" val="36161257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CD30C55-053B-4B45-A537-EB90960D3A22}" type="slidenum">
              <a:rPr lang="en-GB" altLang="en-US" smtClean="0"/>
              <a:pPr/>
              <a:t>6</a:t>
            </a:fld>
            <a:endParaRPr lang="en-GB" altLang="en-US" dirty="0"/>
          </a:p>
        </p:txBody>
      </p:sp>
    </p:spTree>
    <p:extLst>
      <p:ext uri="{BB962C8B-B14F-4D97-AF65-F5344CB8AC3E}">
        <p14:creationId xmlns:p14="http://schemas.microsoft.com/office/powerpoint/2010/main" val="29893035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QAA – are</a:t>
            </a:r>
            <a:r>
              <a:rPr lang="en-GB" baseline="0" dirty="0" smtClean="0"/>
              <a:t> the regulator of degrees and therefore integrated degree apprenticeships</a:t>
            </a:r>
          </a:p>
          <a:p>
            <a:r>
              <a:rPr lang="en-GB" baseline="0" dirty="0" smtClean="0"/>
              <a:t>Ofqual can where we are asked to do so regulate higher and degree level apprenticeships – where the degree is not part of the EPA or the EPA is not part of the degree….</a:t>
            </a:r>
            <a:endParaRPr lang="en-GB" dirty="0"/>
          </a:p>
        </p:txBody>
      </p:sp>
      <p:sp>
        <p:nvSpPr>
          <p:cNvPr id="4" name="Slide Number Placeholder 3"/>
          <p:cNvSpPr>
            <a:spLocks noGrp="1"/>
          </p:cNvSpPr>
          <p:nvPr>
            <p:ph type="sldNum" sz="quarter" idx="10"/>
          </p:nvPr>
        </p:nvSpPr>
        <p:spPr/>
        <p:txBody>
          <a:bodyPr/>
          <a:lstStyle/>
          <a:p>
            <a:fld id="{ACD30C55-053B-4B45-A537-EB90960D3A22}" type="slidenum">
              <a:rPr lang="en-GB" altLang="en-US" smtClean="0"/>
              <a:pPr/>
              <a:t>7</a:t>
            </a:fld>
            <a:endParaRPr lang="en-GB" altLang="en-US" dirty="0"/>
          </a:p>
        </p:txBody>
      </p:sp>
    </p:spTree>
    <p:extLst>
      <p:ext uri="{BB962C8B-B14F-4D97-AF65-F5344CB8AC3E}">
        <p14:creationId xmlns:p14="http://schemas.microsoft.com/office/powerpoint/2010/main" val="22533032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Given all the EQA choices and developing policy therefore, this is the current situation according to our analysis</a:t>
            </a:r>
          </a:p>
          <a:p>
            <a:endParaRPr lang="en-GB" dirty="0"/>
          </a:p>
          <a:p>
            <a:r>
              <a:rPr lang="en-GB" dirty="0"/>
              <a:t>We know this is partly the result</a:t>
            </a:r>
            <a:r>
              <a:rPr lang="en-GB" baseline="0" dirty="0"/>
              <a:t> of developing policy over the last year or so, and SFA are working hard to close the gaps where </a:t>
            </a:r>
            <a:r>
              <a:rPr lang="en-GB" baseline="0" dirty="0" smtClean="0"/>
              <a:t>earlier </a:t>
            </a:r>
            <a:r>
              <a:rPr lang="en-GB" baseline="0" dirty="0"/>
              <a:t>assessment plans were published under different rules.  We are also working with Trailblazers to that end.  </a:t>
            </a:r>
          </a:p>
          <a:p>
            <a:endParaRPr lang="en-GB" baseline="0" dirty="0"/>
          </a:p>
          <a:p>
            <a:r>
              <a:rPr lang="en-GB" baseline="0" dirty="0"/>
              <a:t>Nevertheless this is the position derived from published assessment plans.  </a:t>
            </a:r>
            <a:endParaRPr lang="en-GB" dirty="0"/>
          </a:p>
        </p:txBody>
      </p:sp>
      <p:sp>
        <p:nvSpPr>
          <p:cNvPr id="4" name="Slide Number Placeholder 3"/>
          <p:cNvSpPr>
            <a:spLocks noGrp="1"/>
          </p:cNvSpPr>
          <p:nvPr>
            <p:ph type="sldNum" sz="quarter" idx="10"/>
          </p:nvPr>
        </p:nvSpPr>
        <p:spPr/>
        <p:txBody>
          <a:bodyPr/>
          <a:lstStyle/>
          <a:p>
            <a:fld id="{ACD30C55-053B-4B45-A537-EB90960D3A22}" type="slidenum">
              <a:rPr lang="en-GB" altLang="en-US" smtClean="0"/>
              <a:pPr/>
              <a:t>8</a:t>
            </a:fld>
            <a:endParaRPr lang="en-GB" altLang="en-US" dirty="0"/>
          </a:p>
        </p:txBody>
      </p:sp>
    </p:spTree>
    <p:extLst>
      <p:ext uri="{BB962C8B-B14F-4D97-AF65-F5344CB8AC3E}">
        <p14:creationId xmlns:p14="http://schemas.microsoft.com/office/powerpoint/2010/main" val="5253300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Produced</a:t>
            </a:r>
            <a:r>
              <a:rPr lang="en-GB" baseline="0" dirty="0"/>
              <a:t> a considerable variety of organisations and approaches to EQA stated on assessment plans.</a:t>
            </a:r>
          </a:p>
          <a:p>
            <a:endParaRPr lang="en-GB" baseline="0" dirty="0"/>
          </a:p>
          <a:p>
            <a:r>
              <a:rPr lang="en-GB" baseline="0" dirty="0"/>
              <a:t>From the more vague – to the more recognised sector skills bodies, professional bodies and regulators. </a:t>
            </a:r>
            <a:endParaRPr lang="en-GB" dirty="0"/>
          </a:p>
        </p:txBody>
      </p:sp>
      <p:sp>
        <p:nvSpPr>
          <p:cNvPr id="4" name="Slide Number Placeholder 3"/>
          <p:cNvSpPr>
            <a:spLocks noGrp="1"/>
          </p:cNvSpPr>
          <p:nvPr>
            <p:ph type="sldNum" sz="quarter" idx="10"/>
          </p:nvPr>
        </p:nvSpPr>
        <p:spPr/>
        <p:txBody>
          <a:bodyPr/>
          <a:lstStyle/>
          <a:p>
            <a:fld id="{ACD30C55-053B-4B45-A537-EB90960D3A22}" type="slidenum">
              <a:rPr lang="en-GB" altLang="en-US" smtClean="0"/>
              <a:pPr/>
              <a:t>9</a:t>
            </a:fld>
            <a:endParaRPr lang="en-GB" altLang="en-US" dirty="0"/>
          </a:p>
        </p:txBody>
      </p:sp>
    </p:spTree>
    <p:extLst>
      <p:ext uri="{BB962C8B-B14F-4D97-AF65-F5344CB8AC3E}">
        <p14:creationId xmlns:p14="http://schemas.microsoft.com/office/powerpoint/2010/main" val="42026845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Remember ‘ready for Delivery means they have a funding cap and a published assessment plan</a:t>
            </a:r>
          </a:p>
          <a:p>
            <a:endParaRPr lang="en-GB" dirty="0"/>
          </a:p>
          <a:p>
            <a:r>
              <a:rPr lang="en-GB" dirty="0"/>
              <a:t>Green and purple slices account</a:t>
            </a:r>
            <a:r>
              <a:rPr lang="en-GB" baseline="0" dirty="0"/>
              <a:t> for the </a:t>
            </a:r>
            <a:r>
              <a:rPr lang="en-GB" baseline="0" dirty="0" smtClean="0"/>
              <a:t>88 </a:t>
            </a:r>
            <a:r>
              <a:rPr lang="en-GB" baseline="0" dirty="0"/>
              <a:t>standards which currently have any organisation against them (on the register) </a:t>
            </a:r>
          </a:p>
          <a:p>
            <a:endParaRPr lang="en-GB" baseline="0" dirty="0"/>
          </a:p>
          <a:p>
            <a:r>
              <a:rPr lang="en-GB" baseline="0" dirty="0"/>
              <a:t>The AO community is significant, </a:t>
            </a:r>
          </a:p>
          <a:p>
            <a:r>
              <a:rPr lang="en-GB" baseline="0" dirty="0"/>
              <a:t> - has a significant presence in reformed apprenticeship assessment</a:t>
            </a:r>
          </a:p>
          <a:p>
            <a:r>
              <a:rPr lang="en-GB" baseline="0" dirty="0"/>
              <a:t> - has a significant voice in reformed apprenticeship landscape.  </a:t>
            </a:r>
            <a:endParaRPr lang="en-GB" dirty="0"/>
          </a:p>
        </p:txBody>
      </p:sp>
      <p:sp>
        <p:nvSpPr>
          <p:cNvPr id="4" name="Slide Number Placeholder 3"/>
          <p:cNvSpPr>
            <a:spLocks noGrp="1"/>
          </p:cNvSpPr>
          <p:nvPr>
            <p:ph type="sldNum" sz="quarter" idx="10"/>
          </p:nvPr>
        </p:nvSpPr>
        <p:spPr/>
        <p:txBody>
          <a:bodyPr/>
          <a:lstStyle/>
          <a:p>
            <a:fld id="{ACD30C55-053B-4B45-A537-EB90960D3A22}" type="slidenum">
              <a:rPr lang="en-GB" altLang="en-US" smtClean="0"/>
              <a:pPr/>
              <a:t>10</a:t>
            </a:fld>
            <a:endParaRPr lang="en-GB" altLang="en-US" dirty="0"/>
          </a:p>
        </p:txBody>
      </p:sp>
    </p:spTree>
    <p:extLst>
      <p:ext uri="{BB962C8B-B14F-4D97-AF65-F5344CB8AC3E}">
        <p14:creationId xmlns:p14="http://schemas.microsoft.com/office/powerpoint/2010/main" val="26790407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 design 1">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224567" cy="6882431"/>
          </a:xfrm>
          <a:prstGeom prst="rect">
            <a:avLst/>
          </a:prstGeom>
        </p:spPr>
      </p:pic>
      <p:sp>
        <p:nvSpPr>
          <p:cNvPr id="12290" name="Rectangle 2"/>
          <p:cNvSpPr>
            <a:spLocks noGrp="1" noChangeArrowheads="1"/>
          </p:cNvSpPr>
          <p:nvPr>
            <p:ph type="ctrTitle" hasCustomPrompt="1"/>
          </p:nvPr>
        </p:nvSpPr>
        <p:spPr>
          <a:xfrm>
            <a:off x="622300" y="3645024"/>
            <a:ext cx="10363200" cy="503237"/>
          </a:xfrm>
        </p:spPr>
        <p:txBody>
          <a:bodyPr/>
          <a:lstStyle>
            <a:lvl1pPr>
              <a:defRPr sz="3600" baseline="0">
                <a:solidFill>
                  <a:schemeClr val="bg1"/>
                </a:solidFill>
              </a:defRPr>
            </a:lvl1pPr>
          </a:lstStyle>
          <a:p>
            <a:pPr lvl="0"/>
            <a:r>
              <a:rPr lang="en-GB" noProof="0" dirty="0"/>
              <a:t>Title slide – design 1</a:t>
            </a:r>
          </a:p>
        </p:txBody>
      </p:sp>
      <p:sp>
        <p:nvSpPr>
          <p:cNvPr id="7" name="Rectangle 3"/>
          <p:cNvSpPr>
            <a:spLocks noGrp="1" noChangeArrowheads="1"/>
          </p:cNvSpPr>
          <p:nvPr>
            <p:ph type="subTitle" idx="1" hasCustomPrompt="1"/>
          </p:nvPr>
        </p:nvSpPr>
        <p:spPr>
          <a:xfrm>
            <a:off x="622300" y="4509120"/>
            <a:ext cx="8534400" cy="1008112"/>
          </a:xfrm>
        </p:spPr>
        <p:txBody>
          <a:bodyPr/>
          <a:lstStyle>
            <a:lvl1pPr>
              <a:spcBef>
                <a:spcPct val="0"/>
              </a:spcBef>
              <a:spcAft>
                <a:spcPct val="0"/>
              </a:spcAft>
              <a:defRPr sz="2800" b="0">
                <a:solidFill>
                  <a:schemeClr val="bg1"/>
                </a:solidFill>
              </a:defRPr>
            </a:lvl1pPr>
          </a:lstStyle>
          <a:p>
            <a:pPr lvl="0"/>
            <a:r>
              <a:rPr lang="en-GB" noProof="0" dirty="0"/>
              <a:t>Name</a:t>
            </a:r>
            <a:br>
              <a:rPr lang="en-GB" noProof="0" dirty="0"/>
            </a:br>
            <a:r>
              <a:rPr lang="en-GB" noProof="0" dirty="0"/>
              <a:t>Date</a:t>
            </a:r>
          </a:p>
        </p:txBody>
      </p:sp>
    </p:spTree>
    <p:extLst>
      <p:ext uri="{BB962C8B-B14F-4D97-AF65-F5344CB8AC3E}">
        <p14:creationId xmlns:p14="http://schemas.microsoft.com/office/powerpoint/2010/main" val="12559678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766733" y="1268761"/>
            <a:ext cx="6815667" cy="5112568"/>
          </a:xfrm>
        </p:spPr>
        <p:txBody>
          <a:bodyPr/>
          <a:lstStyle>
            <a:lvl1pPr marL="313200" indent="-313200">
              <a:buClr>
                <a:srgbClr val="A0558F"/>
              </a:buClr>
              <a:buFont typeface="Arial" panose="020B0604020202020204" pitchFamily="34" charset="0"/>
              <a:buChar char="■"/>
              <a:defRPr sz="2200"/>
            </a:lvl1pPr>
            <a:lvl2pPr marL="626400" indent="-302400">
              <a:buClr>
                <a:srgbClr val="A0558F"/>
              </a:buClr>
              <a:buFont typeface="Arial" panose="020B0604020202020204" pitchFamily="34" charset="0"/>
              <a:buChar char="□"/>
              <a:defRPr sz="2200"/>
            </a:lvl2pPr>
            <a:lvl3pPr marL="892800" indent="-255600">
              <a:buClr>
                <a:srgbClr val="A0558F"/>
              </a:buClr>
              <a:buFont typeface="Arial" panose="020B0604020202020204" pitchFamily="34" charset="0"/>
              <a:buChar char="▪"/>
              <a:defRPr sz="2000"/>
            </a:lvl3pPr>
            <a:lvl4pPr marL="1256400" indent="-255600">
              <a:buClr>
                <a:srgbClr val="A0558F"/>
              </a:buClr>
              <a:buFont typeface="Arial" panose="020B0604020202020204" pitchFamily="34" charset="0"/>
              <a:buChar char="▫"/>
              <a:defRPr sz="1800"/>
            </a:lvl4pPr>
            <a:lvl5pPr marL="1526400" indent="-255600">
              <a:buClr>
                <a:srgbClr val="A0558F"/>
              </a:buClr>
              <a:buFont typeface="Arial" panose="020B0604020202020204" pitchFamily="34" charset="0"/>
              <a:buChar char="›"/>
              <a:defRPr sz="18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3"/>
          <p:cNvSpPr>
            <a:spLocks noGrp="1"/>
          </p:cNvSpPr>
          <p:nvPr>
            <p:ph type="body" sz="half" idx="2"/>
          </p:nvPr>
        </p:nvSpPr>
        <p:spPr>
          <a:xfrm>
            <a:off x="609606" y="1268760"/>
            <a:ext cx="4011084" cy="5112568"/>
          </a:xfrm>
        </p:spPr>
        <p:txBody>
          <a:bodyPr/>
          <a:lstStyle>
            <a:lvl1pPr marL="313200" indent="-313200">
              <a:buClr>
                <a:srgbClr val="A0558F"/>
              </a:buClr>
              <a:buFont typeface="Arial" panose="020B0604020202020204" pitchFamily="34" charset="0"/>
              <a:buChar char="■"/>
              <a:defRPr sz="2200"/>
            </a:lvl1pPr>
            <a:lvl2pPr marL="626400" indent="-302400">
              <a:buClr>
                <a:srgbClr val="A0558F"/>
              </a:buClr>
              <a:buFont typeface="Arial" panose="020B0604020202020204" pitchFamily="34" charset="0"/>
              <a:buChar char="□"/>
              <a:defRPr sz="2200"/>
            </a:lvl2pPr>
            <a:lvl3pPr marL="892800" indent="-255600">
              <a:buClr>
                <a:srgbClr val="A0558F"/>
              </a:buClr>
              <a:buFont typeface="Arial" panose="020B0604020202020204" pitchFamily="34" charset="0"/>
              <a:buChar char="▪"/>
              <a:defRPr sz="2000"/>
            </a:lvl3pPr>
            <a:lvl4pPr marL="1256400" indent="-255600">
              <a:buClr>
                <a:srgbClr val="A0558F"/>
              </a:buClr>
              <a:buFont typeface="Arial" panose="020B0604020202020204" pitchFamily="34" charset="0"/>
              <a:buChar char="▫"/>
              <a:defRPr sz="1800"/>
            </a:lvl4pPr>
            <a:lvl5pPr marL="1526400" indent="-255600">
              <a:buClr>
                <a:srgbClr val="A0558F"/>
              </a:buClr>
              <a:buFont typeface="Arial" panose="020B0604020202020204" pitchFamily="34" charset="0"/>
              <a:buChar char="›"/>
              <a:defRPr sz="1800"/>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itle 1"/>
          <p:cNvSpPr>
            <a:spLocks noGrp="1"/>
          </p:cNvSpPr>
          <p:nvPr>
            <p:ph type="title"/>
          </p:nvPr>
        </p:nvSpPr>
        <p:spPr>
          <a:xfrm>
            <a:off x="622306" y="404818"/>
            <a:ext cx="8462433" cy="574675"/>
          </a:xfrm>
        </p:spPr>
        <p:txBody>
          <a:bodyPr/>
          <a:lstStyle/>
          <a:p>
            <a:r>
              <a:rPr lang="en-US"/>
              <a:t>Click to edit Master title style</a:t>
            </a:r>
            <a:endParaRPr lang="en-GB" dirty="0"/>
          </a:p>
        </p:txBody>
      </p:sp>
      <p:sp>
        <p:nvSpPr>
          <p:cNvPr id="9" name="Footer Placeholder 2"/>
          <p:cNvSpPr>
            <a:spLocks noGrp="1"/>
          </p:cNvSpPr>
          <p:nvPr>
            <p:ph type="ftr" sz="quarter" idx="3"/>
          </p:nvPr>
        </p:nvSpPr>
        <p:spPr>
          <a:xfrm>
            <a:off x="1487488" y="6542677"/>
            <a:ext cx="9073008" cy="302857"/>
          </a:xfrm>
          <a:prstGeom prst="rect">
            <a:avLst/>
          </a:prstGeom>
        </p:spPr>
        <p:txBody>
          <a:bodyPr vert="horz" lIns="91440" tIns="45720" rIns="91440" bIns="45720" rtlCol="0" anchor="ctr"/>
          <a:lstStyle>
            <a:lvl1pPr algn="r">
              <a:defRPr sz="1400" b="1">
                <a:solidFill>
                  <a:schemeClr val="bg1"/>
                </a:solidFill>
              </a:defRPr>
            </a:lvl1pPr>
          </a:lstStyle>
          <a:p>
            <a:r>
              <a:rPr lang="en-GB" dirty="0"/>
              <a:t>This is the title of the slide</a:t>
            </a:r>
          </a:p>
        </p:txBody>
      </p:sp>
      <p:sp>
        <p:nvSpPr>
          <p:cNvPr id="10" name="Slide Number Placeholder 3"/>
          <p:cNvSpPr>
            <a:spLocks noGrp="1"/>
          </p:cNvSpPr>
          <p:nvPr>
            <p:ph type="sldNum" sz="quarter" idx="4"/>
          </p:nvPr>
        </p:nvSpPr>
        <p:spPr>
          <a:xfrm>
            <a:off x="519494" y="6558002"/>
            <a:ext cx="504056" cy="287532"/>
          </a:xfrm>
          <a:prstGeom prst="rect">
            <a:avLst/>
          </a:prstGeom>
        </p:spPr>
        <p:txBody>
          <a:bodyPr vert="horz" lIns="91440" tIns="45720" rIns="91440" bIns="45720" rtlCol="0" anchor="ctr"/>
          <a:lstStyle>
            <a:lvl1pPr algn="l">
              <a:defRPr sz="1400" b="1">
                <a:solidFill>
                  <a:schemeClr val="bg1"/>
                </a:solidFill>
              </a:defRPr>
            </a:lvl1pPr>
          </a:lstStyle>
          <a:p>
            <a:fld id="{6C7FE256-DBE3-41F8-9653-AAB46C5389DC}" type="slidenum">
              <a:rPr lang="en-GB" smtClean="0"/>
              <a:pPr/>
              <a:t>‹#›</a:t>
            </a:fld>
            <a:endParaRPr lang="en-GB" dirty="0"/>
          </a:p>
        </p:txBody>
      </p:sp>
    </p:spTree>
    <p:extLst>
      <p:ext uri="{BB962C8B-B14F-4D97-AF65-F5344CB8AC3E}">
        <p14:creationId xmlns:p14="http://schemas.microsoft.com/office/powerpoint/2010/main" val="28930146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400" b="1"/>
            </a:lvl1pPr>
          </a:lstStyle>
          <a:p>
            <a:r>
              <a:rPr lang="en-US"/>
              <a:t>Click to edit Master title style</a:t>
            </a:r>
            <a:endParaRPr lang="en-GB" dirty="0"/>
          </a:p>
        </p:txBody>
      </p:sp>
      <p:sp>
        <p:nvSpPr>
          <p:cNvPr id="3" name="Picture Placeholder 2"/>
          <p:cNvSpPr>
            <a:spLocks noGrp="1"/>
          </p:cNvSpPr>
          <p:nvPr>
            <p:ph type="pic" idx="1"/>
          </p:nvPr>
        </p:nvSpPr>
        <p:spPr>
          <a:xfrm>
            <a:off x="2389717" y="612775"/>
            <a:ext cx="73152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dirty="0"/>
              <a:t>Click icon to add picture</a:t>
            </a:r>
            <a:endParaRPr lang="en-GB" noProof="0" dirty="0"/>
          </a:p>
        </p:txBody>
      </p:sp>
      <p:sp>
        <p:nvSpPr>
          <p:cNvPr id="4" name="Text Placeholder 3"/>
          <p:cNvSpPr>
            <a:spLocks noGrp="1"/>
          </p:cNvSpPr>
          <p:nvPr>
            <p:ph type="body" sz="half" idx="2"/>
          </p:nvPr>
        </p:nvSpPr>
        <p:spPr>
          <a:xfrm>
            <a:off x="2389717" y="5367339"/>
            <a:ext cx="7315200" cy="804863"/>
          </a:xfrm>
        </p:spPr>
        <p:txBody>
          <a:bodyPr/>
          <a:lstStyle>
            <a:lvl1pPr marL="0" indent="0">
              <a:buNone/>
              <a:defRPr sz="20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8" name="Footer Placeholder 2"/>
          <p:cNvSpPr>
            <a:spLocks noGrp="1"/>
          </p:cNvSpPr>
          <p:nvPr>
            <p:ph type="ftr" sz="quarter" idx="3"/>
          </p:nvPr>
        </p:nvSpPr>
        <p:spPr>
          <a:xfrm>
            <a:off x="1487488" y="6542677"/>
            <a:ext cx="9073008" cy="302857"/>
          </a:xfrm>
          <a:prstGeom prst="rect">
            <a:avLst/>
          </a:prstGeom>
        </p:spPr>
        <p:txBody>
          <a:bodyPr vert="horz" lIns="91440" tIns="45720" rIns="91440" bIns="45720" rtlCol="0" anchor="ctr"/>
          <a:lstStyle>
            <a:lvl1pPr algn="r">
              <a:defRPr sz="1400" b="1">
                <a:solidFill>
                  <a:schemeClr val="bg1"/>
                </a:solidFill>
              </a:defRPr>
            </a:lvl1pPr>
          </a:lstStyle>
          <a:p>
            <a:r>
              <a:rPr lang="en-GB" dirty="0"/>
              <a:t>This is the title of the slide</a:t>
            </a:r>
          </a:p>
        </p:txBody>
      </p:sp>
      <p:sp>
        <p:nvSpPr>
          <p:cNvPr id="9" name="Slide Number Placeholder 3"/>
          <p:cNvSpPr>
            <a:spLocks noGrp="1"/>
          </p:cNvSpPr>
          <p:nvPr>
            <p:ph type="sldNum" sz="quarter" idx="4"/>
          </p:nvPr>
        </p:nvSpPr>
        <p:spPr>
          <a:xfrm>
            <a:off x="519494" y="6558002"/>
            <a:ext cx="504056" cy="287532"/>
          </a:xfrm>
          <a:prstGeom prst="rect">
            <a:avLst/>
          </a:prstGeom>
        </p:spPr>
        <p:txBody>
          <a:bodyPr vert="horz" lIns="91440" tIns="45720" rIns="91440" bIns="45720" rtlCol="0" anchor="ctr"/>
          <a:lstStyle>
            <a:lvl1pPr algn="l">
              <a:defRPr sz="1400" b="1">
                <a:solidFill>
                  <a:schemeClr val="bg1"/>
                </a:solidFill>
              </a:defRPr>
            </a:lvl1pPr>
          </a:lstStyle>
          <a:p>
            <a:fld id="{6C7FE256-DBE3-41F8-9653-AAB46C5389DC}" type="slidenum">
              <a:rPr lang="en-GB" smtClean="0"/>
              <a:pPr/>
              <a:t>‹#›</a:t>
            </a:fld>
            <a:endParaRPr lang="en-GB" dirty="0"/>
          </a:p>
        </p:txBody>
      </p:sp>
    </p:spTree>
    <p:extLst>
      <p:ext uri="{BB962C8B-B14F-4D97-AF65-F5344CB8AC3E}">
        <p14:creationId xmlns:p14="http://schemas.microsoft.com/office/powerpoint/2010/main" val="2216355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 design 2">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850" y="0"/>
            <a:ext cx="12209850" cy="6874146"/>
          </a:xfrm>
          <a:prstGeom prst="rect">
            <a:avLst/>
          </a:prstGeom>
        </p:spPr>
      </p:pic>
      <p:sp>
        <p:nvSpPr>
          <p:cNvPr id="12290" name="Rectangle 2"/>
          <p:cNvSpPr>
            <a:spLocks noGrp="1" noChangeArrowheads="1"/>
          </p:cNvSpPr>
          <p:nvPr>
            <p:ph type="ctrTitle" hasCustomPrompt="1"/>
          </p:nvPr>
        </p:nvSpPr>
        <p:spPr>
          <a:xfrm>
            <a:off x="632479" y="2251883"/>
            <a:ext cx="10363200" cy="503237"/>
          </a:xfrm>
        </p:spPr>
        <p:txBody>
          <a:bodyPr/>
          <a:lstStyle>
            <a:lvl1pPr>
              <a:defRPr sz="3600" baseline="0">
                <a:solidFill>
                  <a:srgbClr val="A0558F"/>
                </a:solidFill>
              </a:defRPr>
            </a:lvl1pPr>
          </a:lstStyle>
          <a:p>
            <a:pPr lvl="0"/>
            <a:r>
              <a:rPr lang="en-GB" noProof="0" dirty="0"/>
              <a:t>Title slide – design 2</a:t>
            </a:r>
          </a:p>
        </p:txBody>
      </p:sp>
      <p:sp>
        <p:nvSpPr>
          <p:cNvPr id="7" name="Rectangle 3"/>
          <p:cNvSpPr>
            <a:spLocks noGrp="1" noChangeArrowheads="1"/>
          </p:cNvSpPr>
          <p:nvPr>
            <p:ph type="subTitle" idx="1" hasCustomPrompt="1"/>
          </p:nvPr>
        </p:nvSpPr>
        <p:spPr>
          <a:xfrm>
            <a:off x="632479" y="3121608"/>
            <a:ext cx="8534400" cy="1027472"/>
          </a:xfrm>
        </p:spPr>
        <p:txBody>
          <a:bodyPr/>
          <a:lstStyle>
            <a:lvl1pPr>
              <a:spcBef>
                <a:spcPct val="0"/>
              </a:spcBef>
              <a:spcAft>
                <a:spcPct val="0"/>
              </a:spcAft>
              <a:defRPr sz="2800" b="0">
                <a:solidFill>
                  <a:srgbClr val="A0558F"/>
                </a:solidFill>
              </a:defRPr>
            </a:lvl1pPr>
          </a:lstStyle>
          <a:p>
            <a:pPr lvl="0"/>
            <a:r>
              <a:rPr lang="en-GB" noProof="0" dirty="0"/>
              <a:t>Name</a:t>
            </a:r>
            <a:br>
              <a:rPr lang="en-GB" noProof="0" dirty="0"/>
            </a:br>
            <a:r>
              <a:rPr lang="en-GB" noProof="0" dirty="0"/>
              <a:t>Date</a:t>
            </a:r>
          </a:p>
        </p:txBody>
      </p:sp>
    </p:spTree>
    <p:extLst>
      <p:ext uri="{BB962C8B-B14F-4D97-AF65-F5344CB8AC3E}">
        <p14:creationId xmlns:p14="http://schemas.microsoft.com/office/powerpoint/2010/main" val="3492135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 design 3">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64096"/>
          </a:xfrm>
          <a:prstGeom prst="rect">
            <a:avLst/>
          </a:prstGeom>
        </p:spPr>
      </p:pic>
      <p:sp>
        <p:nvSpPr>
          <p:cNvPr id="12290" name="Rectangle 2"/>
          <p:cNvSpPr>
            <a:spLocks noGrp="1" noChangeArrowheads="1"/>
          </p:cNvSpPr>
          <p:nvPr>
            <p:ph type="ctrTitle" hasCustomPrompt="1"/>
          </p:nvPr>
        </p:nvSpPr>
        <p:spPr>
          <a:xfrm>
            <a:off x="6528048" y="2420888"/>
            <a:ext cx="5184576" cy="1800200"/>
          </a:xfrm>
        </p:spPr>
        <p:txBody>
          <a:bodyPr/>
          <a:lstStyle>
            <a:lvl1pPr>
              <a:defRPr sz="3600">
                <a:solidFill>
                  <a:srgbClr val="A0558F"/>
                </a:solidFill>
              </a:defRPr>
            </a:lvl1pPr>
          </a:lstStyle>
          <a:p>
            <a:pPr lvl="0"/>
            <a:r>
              <a:rPr lang="en-GB" noProof="0" dirty="0"/>
              <a:t>Title slide – design 3</a:t>
            </a:r>
          </a:p>
        </p:txBody>
      </p:sp>
      <p:sp>
        <p:nvSpPr>
          <p:cNvPr id="12291" name="Rectangle 3"/>
          <p:cNvSpPr>
            <a:spLocks noGrp="1" noChangeArrowheads="1"/>
          </p:cNvSpPr>
          <p:nvPr>
            <p:ph type="subTitle" idx="1" hasCustomPrompt="1"/>
          </p:nvPr>
        </p:nvSpPr>
        <p:spPr>
          <a:xfrm>
            <a:off x="6528048" y="4509120"/>
            <a:ext cx="5184576" cy="1368152"/>
          </a:xfrm>
        </p:spPr>
        <p:txBody>
          <a:bodyPr/>
          <a:lstStyle>
            <a:lvl1pPr marL="0" indent="0">
              <a:spcBef>
                <a:spcPct val="0"/>
              </a:spcBef>
              <a:spcAft>
                <a:spcPct val="0"/>
              </a:spcAft>
              <a:defRPr sz="2800" b="0">
                <a:solidFill>
                  <a:srgbClr val="A0558F"/>
                </a:solidFill>
              </a:defRPr>
            </a:lvl1pPr>
          </a:lstStyle>
          <a:p>
            <a:pPr lvl="0"/>
            <a:r>
              <a:rPr lang="en-GB" noProof="0" dirty="0"/>
              <a:t>Name</a:t>
            </a:r>
            <a:br>
              <a:rPr lang="en-GB" noProof="0" dirty="0"/>
            </a:br>
            <a:r>
              <a:rPr lang="en-GB" noProof="0" dirty="0"/>
              <a:t>Date</a:t>
            </a:r>
          </a:p>
        </p:txBody>
      </p:sp>
    </p:spTree>
    <p:extLst>
      <p:ext uri="{BB962C8B-B14F-4D97-AF65-F5344CB8AC3E}">
        <p14:creationId xmlns:p14="http://schemas.microsoft.com/office/powerpoint/2010/main" val="3993075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Basic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lvl1pPr>
          </a:lstStyle>
          <a:p>
            <a:r>
              <a:rPr lang="en-US"/>
              <a:t>Click to edit Master title style</a:t>
            </a:r>
            <a:endParaRPr lang="en-GB" dirty="0"/>
          </a:p>
        </p:txBody>
      </p:sp>
      <p:sp>
        <p:nvSpPr>
          <p:cNvPr id="3" name="Content Placeholder 2"/>
          <p:cNvSpPr>
            <a:spLocks noGrp="1"/>
          </p:cNvSpPr>
          <p:nvPr>
            <p:ph idx="1" hasCustomPrompt="1"/>
          </p:nvPr>
        </p:nvSpPr>
        <p:spPr>
          <a:xfrm>
            <a:off x="622300" y="1268760"/>
            <a:ext cx="10972800" cy="5112568"/>
          </a:xfrm>
        </p:spPr>
        <p:txBody>
          <a:bodyPr/>
          <a:lstStyle>
            <a:lvl1pPr marL="313200" indent="-313200">
              <a:buClr>
                <a:srgbClr val="A0558F"/>
              </a:buClr>
              <a:buFont typeface="Arial" panose="020B0604020202020204" pitchFamily="34" charset="0"/>
              <a:buChar char="■"/>
              <a:defRPr sz="2400"/>
            </a:lvl1pPr>
            <a:lvl2pPr marL="625475" indent="-301625">
              <a:buClr>
                <a:srgbClr val="A0558F"/>
              </a:buClr>
              <a:buFont typeface="Arial" panose="020B0604020202020204" pitchFamily="34" charset="0"/>
              <a:buChar char="□"/>
              <a:defRPr sz="2200"/>
            </a:lvl2pPr>
            <a:lvl3pPr marL="893763" indent="-247650">
              <a:buClr>
                <a:srgbClr val="A0558F"/>
              </a:buClr>
              <a:buFont typeface="Arial" panose="020B0604020202020204" pitchFamily="34" charset="0"/>
              <a:buChar char="▪"/>
              <a:defRPr sz="2000"/>
            </a:lvl3pPr>
            <a:lvl4pPr marL="1257300" indent="-255588">
              <a:buClr>
                <a:srgbClr val="A0558F"/>
              </a:buClr>
              <a:buFont typeface="Arial" panose="020B0604020202020204" pitchFamily="34" charset="0"/>
              <a:buChar char="▫"/>
              <a:defRPr sz="1800"/>
            </a:lvl4pPr>
            <a:lvl5pPr marL="1526400" indent="-255600">
              <a:buClr>
                <a:srgbClr val="A0558F"/>
              </a:buClr>
              <a:buFont typeface="Arial" panose="020B0604020202020204" pitchFamily="34" charset="0"/>
              <a:buChar char="›"/>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a:p>
            <a:pPr lvl="0"/>
            <a:endParaRPr lang="en-GB" dirty="0"/>
          </a:p>
        </p:txBody>
      </p:sp>
      <p:sp>
        <p:nvSpPr>
          <p:cNvPr id="7" name="Footer Placeholder 2"/>
          <p:cNvSpPr>
            <a:spLocks noGrp="1"/>
          </p:cNvSpPr>
          <p:nvPr>
            <p:ph type="ftr" sz="quarter" idx="3"/>
          </p:nvPr>
        </p:nvSpPr>
        <p:spPr>
          <a:xfrm>
            <a:off x="1487488" y="6542677"/>
            <a:ext cx="9073008" cy="302857"/>
          </a:xfrm>
          <a:prstGeom prst="rect">
            <a:avLst/>
          </a:prstGeom>
        </p:spPr>
        <p:txBody>
          <a:bodyPr vert="horz" lIns="91440" tIns="45720" rIns="91440" bIns="45720" rtlCol="0" anchor="ctr"/>
          <a:lstStyle>
            <a:lvl1pPr algn="r">
              <a:defRPr sz="1400" b="1">
                <a:solidFill>
                  <a:schemeClr val="bg1"/>
                </a:solidFill>
              </a:defRPr>
            </a:lvl1pPr>
          </a:lstStyle>
          <a:p>
            <a:r>
              <a:rPr lang="en-GB" dirty="0"/>
              <a:t>This is the title of the slide</a:t>
            </a:r>
          </a:p>
        </p:txBody>
      </p:sp>
      <p:sp>
        <p:nvSpPr>
          <p:cNvPr id="8" name="Slide Number Placeholder 3"/>
          <p:cNvSpPr>
            <a:spLocks noGrp="1"/>
          </p:cNvSpPr>
          <p:nvPr>
            <p:ph type="sldNum" sz="quarter" idx="4"/>
          </p:nvPr>
        </p:nvSpPr>
        <p:spPr>
          <a:xfrm>
            <a:off x="519494" y="6558002"/>
            <a:ext cx="504056" cy="287532"/>
          </a:xfrm>
          <a:prstGeom prst="rect">
            <a:avLst/>
          </a:prstGeom>
        </p:spPr>
        <p:txBody>
          <a:bodyPr vert="horz" lIns="91440" tIns="45720" rIns="91440" bIns="45720" rtlCol="0" anchor="ctr"/>
          <a:lstStyle>
            <a:lvl1pPr algn="l">
              <a:defRPr sz="1400" b="1">
                <a:solidFill>
                  <a:schemeClr val="bg1"/>
                </a:solidFill>
              </a:defRPr>
            </a:lvl1pPr>
          </a:lstStyle>
          <a:p>
            <a:fld id="{6C7FE256-DBE3-41F8-9653-AAB46C5389DC}" type="slidenum">
              <a:rPr lang="en-GB" smtClean="0"/>
              <a:pPr/>
              <a:t>‹#›</a:t>
            </a:fld>
            <a:endParaRPr lang="en-GB" dirty="0"/>
          </a:p>
        </p:txBody>
      </p:sp>
    </p:spTree>
    <p:extLst>
      <p:ext uri="{BB962C8B-B14F-4D97-AF65-F5344CB8AC3E}">
        <p14:creationId xmlns:p14="http://schemas.microsoft.com/office/powerpoint/2010/main" val="19755591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6"/>
            <a:ext cx="10363200" cy="1362075"/>
          </a:xfrm>
        </p:spPr>
        <p:txBody>
          <a:bodyPr/>
          <a:lstStyle>
            <a:lvl1pPr algn="l">
              <a:defRPr sz="3000" b="1" cap="all"/>
            </a:lvl1pPr>
          </a:lstStyle>
          <a:p>
            <a:r>
              <a:rPr lang="en-US"/>
              <a:t>Click to edit Master title style</a:t>
            </a:r>
            <a:endParaRPr lang="en-GB"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Edit Master text styles</a:t>
            </a:r>
          </a:p>
        </p:txBody>
      </p:sp>
      <p:sp>
        <p:nvSpPr>
          <p:cNvPr id="7" name="Footer Placeholder 2"/>
          <p:cNvSpPr>
            <a:spLocks noGrp="1"/>
          </p:cNvSpPr>
          <p:nvPr>
            <p:ph type="ftr" sz="quarter" idx="3"/>
          </p:nvPr>
        </p:nvSpPr>
        <p:spPr>
          <a:xfrm>
            <a:off x="1487488" y="6542677"/>
            <a:ext cx="9073008" cy="302857"/>
          </a:xfrm>
          <a:prstGeom prst="rect">
            <a:avLst/>
          </a:prstGeom>
        </p:spPr>
        <p:txBody>
          <a:bodyPr vert="horz" lIns="91440" tIns="45720" rIns="91440" bIns="45720" rtlCol="0" anchor="ctr"/>
          <a:lstStyle>
            <a:lvl1pPr algn="r">
              <a:defRPr sz="1400" b="1">
                <a:solidFill>
                  <a:schemeClr val="bg1"/>
                </a:solidFill>
              </a:defRPr>
            </a:lvl1pPr>
          </a:lstStyle>
          <a:p>
            <a:r>
              <a:rPr lang="en-GB" dirty="0"/>
              <a:t>This is the title of the slide</a:t>
            </a:r>
          </a:p>
        </p:txBody>
      </p:sp>
      <p:sp>
        <p:nvSpPr>
          <p:cNvPr id="8" name="Slide Number Placeholder 3"/>
          <p:cNvSpPr>
            <a:spLocks noGrp="1"/>
          </p:cNvSpPr>
          <p:nvPr>
            <p:ph type="sldNum" sz="quarter" idx="4"/>
          </p:nvPr>
        </p:nvSpPr>
        <p:spPr>
          <a:xfrm>
            <a:off x="519494" y="6558002"/>
            <a:ext cx="504056" cy="287532"/>
          </a:xfrm>
          <a:prstGeom prst="rect">
            <a:avLst/>
          </a:prstGeom>
        </p:spPr>
        <p:txBody>
          <a:bodyPr vert="horz" lIns="91440" tIns="45720" rIns="91440" bIns="45720" rtlCol="0" anchor="ctr"/>
          <a:lstStyle>
            <a:lvl1pPr algn="l">
              <a:defRPr sz="1400" b="1">
                <a:solidFill>
                  <a:schemeClr val="bg1"/>
                </a:solidFill>
              </a:defRPr>
            </a:lvl1pPr>
          </a:lstStyle>
          <a:p>
            <a:fld id="{6C7FE256-DBE3-41F8-9653-AAB46C5389DC}" type="slidenum">
              <a:rPr lang="en-GB" smtClean="0"/>
              <a:pPr/>
              <a:t>‹#›</a:t>
            </a:fld>
            <a:endParaRPr lang="en-GB" dirty="0"/>
          </a:p>
        </p:txBody>
      </p:sp>
    </p:spTree>
    <p:extLst>
      <p:ext uri="{BB962C8B-B14F-4D97-AF65-F5344CB8AC3E}">
        <p14:creationId xmlns:p14="http://schemas.microsoft.com/office/powerpoint/2010/main" val="11595067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anel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hasCustomPrompt="1"/>
          </p:nvPr>
        </p:nvSpPr>
        <p:spPr>
          <a:xfrm>
            <a:off x="622300" y="1268760"/>
            <a:ext cx="5384800" cy="5112568"/>
          </a:xfrm>
        </p:spPr>
        <p:txBody>
          <a:bodyPr/>
          <a:lstStyle>
            <a:lvl1pPr marL="313200" indent="-313200">
              <a:buClr>
                <a:srgbClr val="A0558F"/>
              </a:buClr>
              <a:buFont typeface="Arial" panose="020B0604020202020204" pitchFamily="34" charset="0"/>
              <a:buChar char="■"/>
              <a:defRPr sz="2400"/>
            </a:lvl1pPr>
            <a:lvl2pPr marL="626400" indent="-302400">
              <a:buClr>
                <a:srgbClr val="A0558F"/>
              </a:buClr>
              <a:buFont typeface="Arial" panose="020B0604020202020204" pitchFamily="34" charset="0"/>
              <a:buChar char="□"/>
              <a:defRPr sz="2200"/>
            </a:lvl2pPr>
            <a:lvl3pPr marL="892800" indent="-248400">
              <a:buClr>
                <a:srgbClr val="A0558F"/>
              </a:buClr>
              <a:buFont typeface="Arial" panose="020B0604020202020204" pitchFamily="34" charset="0"/>
              <a:buChar char="▪"/>
              <a:defRPr sz="2000"/>
            </a:lvl3pPr>
            <a:lvl4pPr marL="1256400" indent="-255600">
              <a:buClr>
                <a:srgbClr val="A0558F"/>
              </a:buClr>
              <a:buFont typeface="Arial" panose="020B0604020202020204" pitchFamily="34" charset="0"/>
              <a:buChar char="▫"/>
              <a:defRPr sz="1800"/>
            </a:lvl4pPr>
            <a:lvl5pPr marL="1525588" indent="-255588">
              <a:buClr>
                <a:srgbClr val="A0558F"/>
              </a:buClr>
              <a:buFont typeface="Arial" panose="020B0604020202020204" pitchFamily="34" charset="0"/>
              <a:buChar char="›"/>
              <a:defRPr sz="1800"/>
            </a:lvl5pPr>
            <a:lvl6pPr>
              <a:defRPr sz="1350"/>
            </a:lvl6pPr>
            <a:lvl7pPr>
              <a:defRPr sz="1350"/>
            </a:lvl7pPr>
            <a:lvl8pPr>
              <a:defRPr sz="1350"/>
            </a:lvl8pPr>
            <a:lvl9pPr>
              <a:defRPr sz="1350"/>
            </a:lvl9pPr>
          </a:lstStyle>
          <a:p>
            <a:pPr lvl="0"/>
            <a:r>
              <a:rPr lang="en-US" dirty="0"/>
              <a:t>Click to add text </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210300" y="1268760"/>
            <a:ext cx="5384800" cy="5112568"/>
          </a:xfrm>
        </p:spPr>
        <p:txBody>
          <a:bodyPr/>
          <a:lstStyle>
            <a:lvl1pPr marL="313200" indent="-313200">
              <a:buClr>
                <a:srgbClr val="A0558F"/>
              </a:buClr>
              <a:buFont typeface="Arial" panose="020B0604020202020204" pitchFamily="34" charset="0"/>
              <a:buChar char="■"/>
              <a:defRPr sz="2400"/>
            </a:lvl1pPr>
            <a:lvl2pPr marL="626400" indent="-302400">
              <a:buClr>
                <a:srgbClr val="A0558F"/>
              </a:buClr>
              <a:buFont typeface="Arial" panose="020B0604020202020204" pitchFamily="34" charset="0"/>
              <a:buChar char="□"/>
              <a:defRPr sz="2200"/>
            </a:lvl2pPr>
            <a:lvl3pPr marL="892800" indent="-248400">
              <a:buClr>
                <a:srgbClr val="A0558F"/>
              </a:buClr>
              <a:buFont typeface="Arial" panose="020B0604020202020204" pitchFamily="34" charset="0"/>
              <a:buChar char="▪"/>
              <a:defRPr sz="2000"/>
            </a:lvl3pPr>
            <a:lvl4pPr marL="1163638" indent="-255588">
              <a:buClr>
                <a:srgbClr val="A0558F"/>
              </a:buClr>
              <a:buFont typeface="Arial" panose="020B0604020202020204" pitchFamily="34" charset="0"/>
              <a:buChar char="▫"/>
              <a:defRPr sz="1800"/>
            </a:lvl4pPr>
            <a:lvl5pPr marL="1431925" indent="-255588">
              <a:buClr>
                <a:srgbClr val="A0558F"/>
              </a:buClr>
              <a:buFont typeface="Arial" panose="020B0604020202020204" pitchFamily="34" charset="0"/>
              <a:buChar char="›"/>
              <a:defRPr sz="180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Footer Placeholder 2"/>
          <p:cNvSpPr>
            <a:spLocks noGrp="1"/>
          </p:cNvSpPr>
          <p:nvPr>
            <p:ph type="ftr" sz="quarter" idx="3"/>
          </p:nvPr>
        </p:nvSpPr>
        <p:spPr>
          <a:xfrm>
            <a:off x="1487488" y="6542677"/>
            <a:ext cx="9073008" cy="302857"/>
          </a:xfrm>
          <a:prstGeom prst="rect">
            <a:avLst/>
          </a:prstGeom>
        </p:spPr>
        <p:txBody>
          <a:bodyPr vert="horz" lIns="91440" tIns="45720" rIns="91440" bIns="45720" rtlCol="0" anchor="ctr"/>
          <a:lstStyle>
            <a:lvl1pPr algn="r">
              <a:defRPr sz="1400" b="1">
                <a:solidFill>
                  <a:schemeClr val="bg1"/>
                </a:solidFill>
              </a:defRPr>
            </a:lvl1pPr>
          </a:lstStyle>
          <a:p>
            <a:r>
              <a:rPr lang="en-GB" dirty="0"/>
              <a:t>This is the title of the slide</a:t>
            </a:r>
          </a:p>
        </p:txBody>
      </p:sp>
      <p:sp>
        <p:nvSpPr>
          <p:cNvPr id="9" name="Slide Number Placeholder 3"/>
          <p:cNvSpPr>
            <a:spLocks noGrp="1"/>
          </p:cNvSpPr>
          <p:nvPr>
            <p:ph type="sldNum" sz="quarter" idx="4"/>
          </p:nvPr>
        </p:nvSpPr>
        <p:spPr>
          <a:xfrm>
            <a:off x="519494" y="6558002"/>
            <a:ext cx="504056" cy="287532"/>
          </a:xfrm>
          <a:prstGeom prst="rect">
            <a:avLst/>
          </a:prstGeom>
        </p:spPr>
        <p:txBody>
          <a:bodyPr vert="horz" lIns="91440" tIns="45720" rIns="91440" bIns="45720" rtlCol="0" anchor="ctr"/>
          <a:lstStyle>
            <a:lvl1pPr algn="l">
              <a:defRPr sz="1400" b="1">
                <a:solidFill>
                  <a:schemeClr val="bg1"/>
                </a:solidFill>
              </a:defRPr>
            </a:lvl1pPr>
          </a:lstStyle>
          <a:p>
            <a:fld id="{6C7FE256-DBE3-41F8-9653-AAB46C5389DC}" type="slidenum">
              <a:rPr lang="en-GB" smtClean="0"/>
              <a:pPr/>
              <a:t>‹#›</a:t>
            </a:fld>
            <a:endParaRPr lang="en-GB" dirty="0"/>
          </a:p>
        </p:txBody>
      </p:sp>
    </p:spTree>
    <p:extLst>
      <p:ext uri="{BB962C8B-B14F-4D97-AF65-F5344CB8AC3E}">
        <p14:creationId xmlns:p14="http://schemas.microsoft.com/office/powerpoint/2010/main" val="3513410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599" y="1257303"/>
            <a:ext cx="5386917" cy="587522"/>
          </a:xfrm>
        </p:spPr>
        <p:txBody>
          <a:bodyPr anchor="b"/>
          <a:lstStyle>
            <a:lvl1pPr marL="0" indent="0">
              <a:buNone/>
              <a:defRPr sz="20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hasCustomPrompt="1"/>
          </p:nvPr>
        </p:nvSpPr>
        <p:spPr>
          <a:xfrm>
            <a:off x="609600" y="1916832"/>
            <a:ext cx="5386917" cy="4464495"/>
          </a:xfrm>
        </p:spPr>
        <p:txBody>
          <a:bodyPr/>
          <a:lstStyle>
            <a:lvl1pPr marL="313200" indent="-313200">
              <a:buClr>
                <a:srgbClr val="A0558F"/>
              </a:buClr>
              <a:buFont typeface="Arial" panose="020B0604020202020204" pitchFamily="34" charset="0"/>
              <a:buChar char="■"/>
              <a:defRPr sz="2400"/>
            </a:lvl1pPr>
            <a:lvl2pPr marL="626400" indent="-302400">
              <a:buClr>
                <a:srgbClr val="A0558F"/>
              </a:buClr>
              <a:buFont typeface="Arial" panose="020B0604020202020204" pitchFamily="34" charset="0"/>
              <a:buChar char="□"/>
              <a:defRPr sz="2200"/>
            </a:lvl2pPr>
            <a:lvl3pPr marL="892800" indent="-255600">
              <a:buClr>
                <a:srgbClr val="A0558F"/>
              </a:buClr>
              <a:buFont typeface="Arial" panose="020B0604020202020204" pitchFamily="34" charset="0"/>
              <a:buChar char="▪"/>
              <a:defRPr sz="2000"/>
            </a:lvl3pPr>
            <a:lvl4pPr marL="1256400" indent="-255600">
              <a:buClr>
                <a:srgbClr val="A0558F"/>
              </a:buClr>
              <a:buFont typeface="Arial" panose="020B0604020202020204" pitchFamily="34" charset="0"/>
              <a:buChar char="▫"/>
              <a:defRPr sz="1800"/>
            </a:lvl4pPr>
            <a:lvl5pPr marL="1526400" indent="-255600">
              <a:buClr>
                <a:srgbClr val="A0558F"/>
              </a:buClr>
              <a:buFont typeface="Arial" panose="020B0604020202020204" pitchFamily="34" charset="0"/>
              <a:buChar char="›"/>
              <a:defRPr sz="1800"/>
            </a:lvl5pPr>
            <a:lvl6pPr>
              <a:defRPr sz="1200"/>
            </a:lvl6pPr>
            <a:lvl7pPr>
              <a:defRPr sz="1200"/>
            </a:lvl7pPr>
            <a:lvl8pPr>
              <a:defRPr sz="1200"/>
            </a:lvl8pPr>
            <a:lvl9pPr>
              <a:defRPr sz="1200"/>
            </a:lvl9pPr>
          </a:lstStyle>
          <a:p>
            <a:pPr lvl="0"/>
            <a:r>
              <a:rPr lang="en-US" dirty="0"/>
              <a:t>Click to add text </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6193373" y="1257304"/>
            <a:ext cx="5389033" cy="587521"/>
          </a:xfrm>
        </p:spPr>
        <p:txBody>
          <a:bodyPr anchor="b"/>
          <a:lstStyle>
            <a:lvl1pPr marL="0" indent="0">
              <a:buNone/>
              <a:defRPr sz="20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6193373" y="1916832"/>
            <a:ext cx="5389033" cy="4464495"/>
          </a:xfrm>
        </p:spPr>
        <p:txBody>
          <a:bodyPr/>
          <a:lstStyle>
            <a:lvl1pPr marL="313200" indent="-313200">
              <a:buClr>
                <a:srgbClr val="A0558F"/>
              </a:buClr>
              <a:buFont typeface="Arial" panose="020B0604020202020204" pitchFamily="34" charset="0"/>
              <a:buChar char="■"/>
              <a:defRPr sz="2400"/>
            </a:lvl1pPr>
            <a:lvl2pPr marL="626400" indent="-302400">
              <a:buClr>
                <a:srgbClr val="A0558F"/>
              </a:buClr>
              <a:buFont typeface="Arial" panose="020B0604020202020204" pitchFamily="34" charset="0"/>
              <a:buChar char="□"/>
              <a:defRPr sz="2200"/>
            </a:lvl2pPr>
            <a:lvl3pPr marL="892800" indent="-255600">
              <a:buClr>
                <a:srgbClr val="A0558F"/>
              </a:buClr>
              <a:buFont typeface="Arial" panose="020B0604020202020204" pitchFamily="34" charset="0"/>
              <a:buChar char="▪"/>
              <a:defRPr sz="2000"/>
            </a:lvl3pPr>
            <a:lvl4pPr marL="1256400" indent="-255600">
              <a:buClr>
                <a:srgbClr val="A0558F"/>
              </a:buClr>
              <a:buFont typeface="Arial" panose="020B0604020202020204" pitchFamily="34" charset="0"/>
              <a:buChar char="▫"/>
              <a:defRPr sz="1800"/>
            </a:lvl4pPr>
            <a:lvl5pPr marL="1526400" indent="-255600">
              <a:buClr>
                <a:srgbClr val="A0558F"/>
              </a:buClr>
              <a:buFont typeface="Arial" panose="020B0604020202020204" pitchFamily="34" charset="0"/>
              <a:buChar char="›"/>
              <a:defRPr sz="18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Title 1"/>
          <p:cNvSpPr>
            <a:spLocks noGrp="1"/>
          </p:cNvSpPr>
          <p:nvPr>
            <p:ph type="title"/>
          </p:nvPr>
        </p:nvSpPr>
        <p:spPr>
          <a:xfrm>
            <a:off x="622306" y="404818"/>
            <a:ext cx="8462433" cy="574675"/>
          </a:xfrm>
        </p:spPr>
        <p:txBody>
          <a:bodyPr/>
          <a:lstStyle/>
          <a:p>
            <a:r>
              <a:rPr lang="en-US"/>
              <a:t>Click to edit Master title style</a:t>
            </a:r>
            <a:endParaRPr lang="en-GB" dirty="0"/>
          </a:p>
        </p:txBody>
      </p:sp>
      <p:sp>
        <p:nvSpPr>
          <p:cNvPr id="11" name="Footer Placeholder 2"/>
          <p:cNvSpPr>
            <a:spLocks noGrp="1"/>
          </p:cNvSpPr>
          <p:nvPr>
            <p:ph type="ftr" sz="quarter" idx="10"/>
          </p:nvPr>
        </p:nvSpPr>
        <p:spPr>
          <a:xfrm>
            <a:off x="1487488" y="6542677"/>
            <a:ext cx="9073008" cy="302857"/>
          </a:xfrm>
          <a:prstGeom prst="rect">
            <a:avLst/>
          </a:prstGeom>
        </p:spPr>
        <p:txBody>
          <a:bodyPr vert="horz" lIns="91440" tIns="45720" rIns="91440" bIns="45720" rtlCol="0" anchor="ctr"/>
          <a:lstStyle>
            <a:lvl1pPr algn="r">
              <a:defRPr sz="1400" b="1">
                <a:solidFill>
                  <a:schemeClr val="bg1"/>
                </a:solidFill>
              </a:defRPr>
            </a:lvl1pPr>
          </a:lstStyle>
          <a:p>
            <a:r>
              <a:rPr lang="en-GB" dirty="0"/>
              <a:t>This is the title of the slide</a:t>
            </a:r>
          </a:p>
        </p:txBody>
      </p:sp>
      <p:sp>
        <p:nvSpPr>
          <p:cNvPr id="12" name="Slide Number Placeholder 3"/>
          <p:cNvSpPr>
            <a:spLocks noGrp="1"/>
          </p:cNvSpPr>
          <p:nvPr>
            <p:ph type="sldNum" sz="quarter" idx="11"/>
          </p:nvPr>
        </p:nvSpPr>
        <p:spPr>
          <a:xfrm>
            <a:off x="519494" y="6558002"/>
            <a:ext cx="504056" cy="287532"/>
          </a:xfrm>
          <a:prstGeom prst="rect">
            <a:avLst/>
          </a:prstGeom>
        </p:spPr>
        <p:txBody>
          <a:bodyPr vert="horz" lIns="91440" tIns="45720" rIns="91440" bIns="45720" rtlCol="0" anchor="ctr"/>
          <a:lstStyle>
            <a:lvl1pPr algn="l">
              <a:defRPr sz="1400" b="1">
                <a:solidFill>
                  <a:schemeClr val="bg1"/>
                </a:solidFill>
              </a:defRPr>
            </a:lvl1pPr>
          </a:lstStyle>
          <a:p>
            <a:fld id="{6C7FE256-DBE3-41F8-9653-AAB46C5389DC}" type="slidenum">
              <a:rPr lang="en-GB" smtClean="0"/>
              <a:pPr/>
              <a:t>‹#›</a:t>
            </a:fld>
            <a:endParaRPr lang="en-GB" dirty="0"/>
          </a:p>
        </p:txBody>
      </p:sp>
    </p:spTree>
    <p:extLst>
      <p:ext uri="{BB962C8B-B14F-4D97-AF65-F5344CB8AC3E}">
        <p14:creationId xmlns:p14="http://schemas.microsoft.com/office/powerpoint/2010/main" val="14099388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6" name="Footer Placeholder 2"/>
          <p:cNvSpPr>
            <a:spLocks noGrp="1"/>
          </p:cNvSpPr>
          <p:nvPr>
            <p:ph type="ftr" sz="quarter" idx="3"/>
          </p:nvPr>
        </p:nvSpPr>
        <p:spPr>
          <a:xfrm>
            <a:off x="1487488" y="6542677"/>
            <a:ext cx="9073008" cy="302857"/>
          </a:xfrm>
          <a:prstGeom prst="rect">
            <a:avLst/>
          </a:prstGeom>
        </p:spPr>
        <p:txBody>
          <a:bodyPr vert="horz" lIns="91440" tIns="45720" rIns="91440" bIns="45720" rtlCol="0" anchor="ctr"/>
          <a:lstStyle>
            <a:lvl1pPr algn="r">
              <a:defRPr sz="1400" b="1">
                <a:solidFill>
                  <a:schemeClr val="bg1"/>
                </a:solidFill>
              </a:defRPr>
            </a:lvl1pPr>
          </a:lstStyle>
          <a:p>
            <a:r>
              <a:rPr lang="en-GB" dirty="0"/>
              <a:t>This is the title of the slide</a:t>
            </a:r>
          </a:p>
        </p:txBody>
      </p:sp>
      <p:sp>
        <p:nvSpPr>
          <p:cNvPr id="7" name="Slide Number Placeholder 3"/>
          <p:cNvSpPr>
            <a:spLocks noGrp="1"/>
          </p:cNvSpPr>
          <p:nvPr>
            <p:ph type="sldNum" sz="quarter" idx="4"/>
          </p:nvPr>
        </p:nvSpPr>
        <p:spPr>
          <a:xfrm>
            <a:off x="519494" y="6558002"/>
            <a:ext cx="504056" cy="287532"/>
          </a:xfrm>
          <a:prstGeom prst="rect">
            <a:avLst/>
          </a:prstGeom>
        </p:spPr>
        <p:txBody>
          <a:bodyPr vert="horz" lIns="91440" tIns="45720" rIns="91440" bIns="45720" rtlCol="0" anchor="ctr"/>
          <a:lstStyle>
            <a:lvl1pPr algn="l">
              <a:defRPr sz="1400" b="1">
                <a:solidFill>
                  <a:schemeClr val="bg1"/>
                </a:solidFill>
              </a:defRPr>
            </a:lvl1pPr>
          </a:lstStyle>
          <a:p>
            <a:fld id="{6C7FE256-DBE3-41F8-9653-AAB46C5389DC}" type="slidenum">
              <a:rPr lang="en-GB" smtClean="0"/>
              <a:pPr/>
              <a:t>‹#›</a:t>
            </a:fld>
            <a:endParaRPr lang="en-GB" dirty="0"/>
          </a:p>
        </p:txBody>
      </p:sp>
    </p:spTree>
    <p:extLst>
      <p:ext uri="{BB962C8B-B14F-4D97-AF65-F5344CB8AC3E}">
        <p14:creationId xmlns:p14="http://schemas.microsoft.com/office/powerpoint/2010/main" val="32938832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2"/>
          <p:cNvSpPr>
            <a:spLocks noGrp="1"/>
          </p:cNvSpPr>
          <p:nvPr>
            <p:ph type="ftr" sz="quarter" idx="3"/>
          </p:nvPr>
        </p:nvSpPr>
        <p:spPr>
          <a:xfrm>
            <a:off x="1487488" y="6542677"/>
            <a:ext cx="9073008" cy="302857"/>
          </a:xfrm>
          <a:prstGeom prst="rect">
            <a:avLst/>
          </a:prstGeom>
        </p:spPr>
        <p:txBody>
          <a:bodyPr vert="horz" lIns="91440" tIns="45720" rIns="91440" bIns="45720" rtlCol="0" anchor="ctr"/>
          <a:lstStyle>
            <a:lvl1pPr algn="r">
              <a:defRPr sz="1400" b="1">
                <a:solidFill>
                  <a:schemeClr val="bg1"/>
                </a:solidFill>
              </a:defRPr>
            </a:lvl1pPr>
          </a:lstStyle>
          <a:p>
            <a:r>
              <a:rPr lang="en-GB" dirty="0"/>
              <a:t>This is the title of the slide</a:t>
            </a:r>
          </a:p>
        </p:txBody>
      </p:sp>
      <p:sp>
        <p:nvSpPr>
          <p:cNvPr id="6" name="Slide Number Placeholder 3"/>
          <p:cNvSpPr>
            <a:spLocks noGrp="1"/>
          </p:cNvSpPr>
          <p:nvPr>
            <p:ph type="sldNum" sz="quarter" idx="4"/>
          </p:nvPr>
        </p:nvSpPr>
        <p:spPr>
          <a:xfrm>
            <a:off x="519494" y="6558002"/>
            <a:ext cx="504056" cy="287532"/>
          </a:xfrm>
          <a:prstGeom prst="rect">
            <a:avLst/>
          </a:prstGeom>
        </p:spPr>
        <p:txBody>
          <a:bodyPr vert="horz" lIns="91440" tIns="45720" rIns="91440" bIns="45720" rtlCol="0" anchor="ctr"/>
          <a:lstStyle>
            <a:lvl1pPr algn="l">
              <a:defRPr sz="1400" b="1">
                <a:solidFill>
                  <a:schemeClr val="bg1"/>
                </a:solidFill>
              </a:defRPr>
            </a:lvl1pPr>
          </a:lstStyle>
          <a:p>
            <a:fld id="{6C7FE256-DBE3-41F8-9653-AAB46C5389DC}" type="slidenum">
              <a:rPr lang="en-GB" smtClean="0"/>
              <a:pPr/>
              <a:t>‹#›</a:t>
            </a:fld>
            <a:endParaRPr lang="en-GB" dirty="0"/>
          </a:p>
        </p:txBody>
      </p:sp>
    </p:spTree>
    <p:extLst>
      <p:ext uri="{BB962C8B-B14F-4D97-AF65-F5344CB8AC3E}">
        <p14:creationId xmlns:p14="http://schemas.microsoft.com/office/powerpoint/2010/main" val="11554290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0"/>
            <a:ext cx="12192000" cy="6864096"/>
          </a:xfrm>
          <a:prstGeom prst="rect">
            <a:avLst/>
          </a:prstGeom>
        </p:spPr>
      </p:pic>
      <p:sp>
        <p:nvSpPr>
          <p:cNvPr id="5123" name="Rectangle 2"/>
          <p:cNvSpPr>
            <a:spLocks noGrp="1" noChangeArrowheads="1"/>
          </p:cNvSpPr>
          <p:nvPr>
            <p:ph type="title"/>
          </p:nvPr>
        </p:nvSpPr>
        <p:spPr bwMode="auto">
          <a:xfrm>
            <a:off x="622306" y="404818"/>
            <a:ext cx="8462433" cy="57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36000" rIns="0" bIns="36000" numCol="1" anchor="t" anchorCtr="0" compatLnSpc="1">
            <a:prstTxWarp prst="textNoShape">
              <a:avLst/>
            </a:prstTxWarp>
          </a:bodyPr>
          <a:lstStyle/>
          <a:p>
            <a:pPr lvl="0"/>
            <a:r>
              <a:rPr lang="en-US" altLang="en-US"/>
              <a:t>Click to edit Master title style</a:t>
            </a:r>
            <a:endParaRPr lang="en-GB" altLang="en-US" dirty="0"/>
          </a:p>
        </p:txBody>
      </p:sp>
      <p:sp>
        <p:nvSpPr>
          <p:cNvPr id="5124" name="Rectangle 3"/>
          <p:cNvSpPr>
            <a:spLocks noGrp="1" noChangeArrowheads="1"/>
          </p:cNvSpPr>
          <p:nvPr>
            <p:ph type="body" idx="1"/>
          </p:nvPr>
        </p:nvSpPr>
        <p:spPr bwMode="auto">
          <a:xfrm>
            <a:off x="622300" y="1384311"/>
            <a:ext cx="10972800" cy="4997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36000" rIns="0" bIns="3600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dirty="0"/>
          </a:p>
        </p:txBody>
      </p:sp>
      <p:sp>
        <p:nvSpPr>
          <p:cNvPr id="8" name="Footer Placeholder 2"/>
          <p:cNvSpPr>
            <a:spLocks noGrp="1"/>
          </p:cNvSpPr>
          <p:nvPr>
            <p:ph type="ftr" sz="quarter" idx="3"/>
          </p:nvPr>
        </p:nvSpPr>
        <p:spPr>
          <a:xfrm>
            <a:off x="1487488" y="6542677"/>
            <a:ext cx="9073008" cy="302857"/>
          </a:xfrm>
          <a:prstGeom prst="rect">
            <a:avLst/>
          </a:prstGeom>
        </p:spPr>
        <p:txBody>
          <a:bodyPr vert="horz" lIns="91440" tIns="45720" rIns="91440" bIns="45720" rtlCol="0" anchor="ctr"/>
          <a:lstStyle>
            <a:lvl1pPr algn="r">
              <a:defRPr sz="1400" b="1">
                <a:solidFill>
                  <a:schemeClr val="bg1"/>
                </a:solidFill>
              </a:defRPr>
            </a:lvl1pPr>
          </a:lstStyle>
          <a:p>
            <a:r>
              <a:rPr lang="en-GB" dirty="0"/>
              <a:t>This is the title of the slide</a:t>
            </a:r>
          </a:p>
        </p:txBody>
      </p:sp>
      <p:sp>
        <p:nvSpPr>
          <p:cNvPr id="9" name="Slide Number Placeholder 3"/>
          <p:cNvSpPr>
            <a:spLocks noGrp="1"/>
          </p:cNvSpPr>
          <p:nvPr>
            <p:ph type="sldNum" sz="quarter" idx="4"/>
          </p:nvPr>
        </p:nvSpPr>
        <p:spPr>
          <a:xfrm>
            <a:off x="519494" y="6558002"/>
            <a:ext cx="504056" cy="287532"/>
          </a:xfrm>
          <a:prstGeom prst="rect">
            <a:avLst/>
          </a:prstGeom>
        </p:spPr>
        <p:txBody>
          <a:bodyPr vert="horz" lIns="91440" tIns="45720" rIns="91440" bIns="45720" rtlCol="0" anchor="ctr"/>
          <a:lstStyle>
            <a:lvl1pPr algn="l">
              <a:defRPr sz="1400" b="1">
                <a:solidFill>
                  <a:schemeClr val="bg1"/>
                </a:solidFill>
              </a:defRPr>
            </a:lvl1pPr>
          </a:lstStyle>
          <a:p>
            <a:fld id="{6C7FE256-DBE3-41F8-9653-AAB46C5389DC}" type="slidenum">
              <a:rPr lang="en-GB" smtClean="0"/>
              <a:pPr/>
              <a:t>‹#›</a:t>
            </a:fld>
            <a:endParaRPr lang="en-GB" dirty="0"/>
          </a:p>
        </p:txBody>
      </p:sp>
    </p:spTree>
    <p:extLst>
      <p:ext uri="{BB962C8B-B14F-4D97-AF65-F5344CB8AC3E}">
        <p14:creationId xmlns:p14="http://schemas.microsoft.com/office/powerpoint/2010/main" val="1937863073"/>
      </p:ext>
    </p:extLst>
  </p:cSld>
  <p:clrMap bg1="lt1" tx1="dk1" bg2="lt2" tx2="dk2" accent1="accent1" accent2="accent2" accent3="accent3" accent4="accent4" accent5="accent5" accent6="accent6" hlink="hlink" folHlink="folHlink"/>
  <p:sldLayoutIdLst>
    <p:sldLayoutId id="2147483903" r:id="rId1"/>
    <p:sldLayoutId id="2147483914" r:id="rId2"/>
    <p:sldLayoutId id="2147483904" r:id="rId3"/>
    <p:sldLayoutId id="2147483906" r:id="rId4"/>
    <p:sldLayoutId id="2147483907" r:id="rId5"/>
    <p:sldLayoutId id="2147483908" r:id="rId6"/>
    <p:sldLayoutId id="2147483909" r:id="rId7"/>
    <p:sldLayoutId id="2147483910" r:id="rId8"/>
    <p:sldLayoutId id="2147483911" r:id="rId9"/>
    <p:sldLayoutId id="2147483912" r:id="rId10"/>
    <p:sldLayoutId id="2147483913" r:id="rId11"/>
  </p:sldLayoutIdLst>
  <p:txStyles>
    <p:titleStyle>
      <a:lvl1pPr algn="l" rtl="0" eaLnBrk="1" fontAlgn="base" hangingPunct="1">
        <a:spcBef>
          <a:spcPct val="0"/>
        </a:spcBef>
        <a:spcAft>
          <a:spcPct val="0"/>
        </a:spcAft>
        <a:defRPr sz="2800" b="1">
          <a:solidFill>
            <a:srgbClr val="A0558F"/>
          </a:solidFill>
          <a:latin typeface="+mj-lt"/>
          <a:ea typeface="+mj-ea"/>
          <a:cs typeface="+mj-cs"/>
        </a:defRPr>
      </a:lvl1pPr>
      <a:lvl2pPr algn="l" rtl="0" eaLnBrk="1" fontAlgn="base" hangingPunct="1">
        <a:spcBef>
          <a:spcPct val="0"/>
        </a:spcBef>
        <a:spcAft>
          <a:spcPct val="0"/>
        </a:spcAft>
        <a:defRPr sz="1800" b="1">
          <a:solidFill>
            <a:schemeClr val="tx2"/>
          </a:solidFill>
          <a:latin typeface="Arial" charset="0"/>
        </a:defRPr>
      </a:lvl2pPr>
      <a:lvl3pPr algn="l" rtl="0" eaLnBrk="1" fontAlgn="base" hangingPunct="1">
        <a:spcBef>
          <a:spcPct val="0"/>
        </a:spcBef>
        <a:spcAft>
          <a:spcPct val="0"/>
        </a:spcAft>
        <a:defRPr sz="1800" b="1">
          <a:solidFill>
            <a:schemeClr val="tx2"/>
          </a:solidFill>
          <a:latin typeface="Arial" charset="0"/>
        </a:defRPr>
      </a:lvl3pPr>
      <a:lvl4pPr algn="l" rtl="0" eaLnBrk="1" fontAlgn="base" hangingPunct="1">
        <a:spcBef>
          <a:spcPct val="0"/>
        </a:spcBef>
        <a:spcAft>
          <a:spcPct val="0"/>
        </a:spcAft>
        <a:defRPr sz="1800" b="1">
          <a:solidFill>
            <a:schemeClr val="tx2"/>
          </a:solidFill>
          <a:latin typeface="Arial" charset="0"/>
        </a:defRPr>
      </a:lvl4pPr>
      <a:lvl5pPr algn="l" rtl="0" eaLnBrk="1" fontAlgn="base" hangingPunct="1">
        <a:spcBef>
          <a:spcPct val="0"/>
        </a:spcBef>
        <a:spcAft>
          <a:spcPct val="0"/>
        </a:spcAft>
        <a:defRPr sz="1800" b="1">
          <a:solidFill>
            <a:schemeClr val="tx2"/>
          </a:solidFill>
          <a:latin typeface="Arial" charset="0"/>
        </a:defRPr>
      </a:lvl5pPr>
      <a:lvl6pPr marL="342900" algn="l" rtl="0" eaLnBrk="1" fontAlgn="base" hangingPunct="1">
        <a:spcBef>
          <a:spcPct val="0"/>
        </a:spcBef>
        <a:spcAft>
          <a:spcPct val="0"/>
        </a:spcAft>
        <a:defRPr sz="1800" b="1">
          <a:solidFill>
            <a:schemeClr val="tx2"/>
          </a:solidFill>
          <a:latin typeface="Arial" charset="0"/>
        </a:defRPr>
      </a:lvl6pPr>
      <a:lvl7pPr marL="685800" algn="l" rtl="0" eaLnBrk="1" fontAlgn="base" hangingPunct="1">
        <a:spcBef>
          <a:spcPct val="0"/>
        </a:spcBef>
        <a:spcAft>
          <a:spcPct val="0"/>
        </a:spcAft>
        <a:defRPr sz="1800" b="1">
          <a:solidFill>
            <a:schemeClr val="tx2"/>
          </a:solidFill>
          <a:latin typeface="Arial" charset="0"/>
        </a:defRPr>
      </a:lvl7pPr>
      <a:lvl8pPr marL="1028700" algn="l" rtl="0" eaLnBrk="1" fontAlgn="base" hangingPunct="1">
        <a:spcBef>
          <a:spcPct val="0"/>
        </a:spcBef>
        <a:spcAft>
          <a:spcPct val="0"/>
        </a:spcAft>
        <a:defRPr sz="1800" b="1">
          <a:solidFill>
            <a:schemeClr val="tx2"/>
          </a:solidFill>
          <a:latin typeface="Arial" charset="0"/>
        </a:defRPr>
      </a:lvl8pPr>
      <a:lvl9pPr marL="1371600" algn="l" rtl="0" eaLnBrk="1" fontAlgn="base" hangingPunct="1">
        <a:spcBef>
          <a:spcPct val="0"/>
        </a:spcBef>
        <a:spcAft>
          <a:spcPct val="0"/>
        </a:spcAft>
        <a:defRPr sz="1800" b="1">
          <a:solidFill>
            <a:schemeClr val="tx2"/>
          </a:solidFill>
          <a:latin typeface="Arial" charset="0"/>
        </a:defRPr>
      </a:lvl9pPr>
    </p:titleStyle>
    <p:bodyStyle>
      <a:lvl1pPr marL="0" indent="0" algn="l" rtl="0" eaLnBrk="1" fontAlgn="base" hangingPunct="1">
        <a:spcBef>
          <a:spcPts val="300"/>
        </a:spcBef>
        <a:spcAft>
          <a:spcPts val="600"/>
        </a:spcAft>
        <a:buClr>
          <a:srgbClr val="86BE3D"/>
        </a:buClr>
        <a:buFont typeface="Wingdings" panose="05000000000000000000" pitchFamily="2" charset="2"/>
        <a:buNone/>
        <a:defRPr sz="2000" b="0" baseline="0">
          <a:solidFill>
            <a:srgbClr val="4D4D4D"/>
          </a:solidFill>
          <a:latin typeface="+mn-lt"/>
          <a:ea typeface="+mn-ea"/>
          <a:cs typeface="+mn-cs"/>
        </a:defRPr>
      </a:lvl1pPr>
      <a:lvl2pPr marL="557213" indent="-214313" algn="l" rtl="0" eaLnBrk="1" fontAlgn="base" hangingPunct="1">
        <a:spcBef>
          <a:spcPts val="0"/>
        </a:spcBef>
        <a:spcAft>
          <a:spcPts val="600"/>
        </a:spcAft>
        <a:buClr>
          <a:srgbClr val="86BE3D"/>
        </a:buClr>
        <a:buFont typeface="Wingdings" panose="05000000000000000000" pitchFamily="2" charset="2"/>
        <a:defRPr sz="2000">
          <a:solidFill>
            <a:srgbClr val="4D4D4D"/>
          </a:solidFill>
          <a:latin typeface="+mn-lt"/>
        </a:defRPr>
      </a:lvl2pPr>
      <a:lvl3pPr marL="719138" indent="0" algn="l" rtl="0" eaLnBrk="1" fontAlgn="base" hangingPunct="1">
        <a:spcBef>
          <a:spcPts val="0"/>
        </a:spcBef>
        <a:spcAft>
          <a:spcPts val="600"/>
        </a:spcAft>
        <a:buClr>
          <a:srgbClr val="83B81A"/>
        </a:buClr>
        <a:buFont typeface="Wingdings 2" panose="05020102010507070707" pitchFamily="18" charset="2"/>
        <a:buNone/>
        <a:defRPr sz="2000" b="0">
          <a:solidFill>
            <a:srgbClr val="4D4D4D"/>
          </a:solidFill>
          <a:latin typeface="+mn-lt"/>
        </a:defRPr>
      </a:lvl3pPr>
      <a:lvl4pPr marL="1076325" indent="0" algn="l" rtl="0" eaLnBrk="1" fontAlgn="base" hangingPunct="1">
        <a:spcBef>
          <a:spcPts val="0"/>
        </a:spcBef>
        <a:spcAft>
          <a:spcPts val="600"/>
        </a:spcAft>
        <a:buNone/>
        <a:defRPr sz="2000">
          <a:solidFill>
            <a:srgbClr val="4D4D4D"/>
          </a:solidFill>
          <a:latin typeface="+mn-lt"/>
        </a:defRPr>
      </a:lvl4pPr>
      <a:lvl5pPr marL="1431925" indent="0" algn="l" rtl="0" eaLnBrk="1" fontAlgn="base" hangingPunct="1">
        <a:spcBef>
          <a:spcPts val="0"/>
        </a:spcBef>
        <a:spcAft>
          <a:spcPts val="600"/>
        </a:spcAft>
        <a:buNone/>
        <a:defRPr sz="2000">
          <a:solidFill>
            <a:srgbClr val="4D4D4D"/>
          </a:solidFill>
          <a:latin typeface="+mn-lt"/>
        </a:defRPr>
      </a:lvl5pPr>
      <a:lvl6pPr marL="914400" algn="l" rtl="0" eaLnBrk="1" fontAlgn="base" hangingPunct="1">
        <a:spcBef>
          <a:spcPct val="5000"/>
        </a:spcBef>
        <a:spcAft>
          <a:spcPct val="5000"/>
        </a:spcAft>
        <a:buChar char="»"/>
        <a:defRPr sz="1500">
          <a:solidFill>
            <a:srgbClr val="4D4D4D"/>
          </a:solidFill>
          <a:latin typeface="+mn-lt"/>
        </a:defRPr>
      </a:lvl6pPr>
      <a:lvl7pPr marL="1257300" algn="l" rtl="0" eaLnBrk="1" fontAlgn="base" hangingPunct="1">
        <a:spcBef>
          <a:spcPct val="5000"/>
        </a:spcBef>
        <a:spcAft>
          <a:spcPct val="5000"/>
        </a:spcAft>
        <a:buChar char="»"/>
        <a:defRPr sz="1500">
          <a:solidFill>
            <a:srgbClr val="4D4D4D"/>
          </a:solidFill>
          <a:latin typeface="+mn-lt"/>
        </a:defRPr>
      </a:lvl7pPr>
      <a:lvl8pPr marL="1600200" algn="l" rtl="0" eaLnBrk="1" fontAlgn="base" hangingPunct="1">
        <a:spcBef>
          <a:spcPct val="5000"/>
        </a:spcBef>
        <a:spcAft>
          <a:spcPct val="5000"/>
        </a:spcAft>
        <a:buChar char="»"/>
        <a:defRPr sz="1500">
          <a:solidFill>
            <a:srgbClr val="4D4D4D"/>
          </a:solidFill>
          <a:latin typeface="+mn-lt"/>
        </a:defRPr>
      </a:lvl8pPr>
      <a:lvl9pPr marL="1943100" algn="l" rtl="0" eaLnBrk="1" fontAlgn="base" hangingPunct="1">
        <a:spcBef>
          <a:spcPct val="5000"/>
        </a:spcBef>
        <a:spcAft>
          <a:spcPct val="5000"/>
        </a:spcAft>
        <a:buChar char="»"/>
        <a:defRPr sz="1500">
          <a:solidFill>
            <a:srgbClr val="4D4D4D"/>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chart" Target="../charts/char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9.xml"/><Relationship Id="rId5" Type="http://schemas.openxmlformats.org/officeDocument/2006/relationships/image" Target="../media/image10.jpg"/><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8" Type="http://schemas.openxmlformats.org/officeDocument/2006/relationships/image" Target="../media/image17.jpg"/><Relationship Id="rId13" Type="http://schemas.openxmlformats.org/officeDocument/2006/relationships/image" Target="../media/image22.png"/><Relationship Id="rId18" Type="http://schemas.openxmlformats.org/officeDocument/2006/relationships/image" Target="../media/image27.jpg"/><Relationship Id="rId3" Type="http://schemas.openxmlformats.org/officeDocument/2006/relationships/image" Target="../media/image12.png"/><Relationship Id="rId7" Type="http://schemas.openxmlformats.org/officeDocument/2006/relationships/image" Target="../media/image16.jpg"/><Relationship Id="rId12" Type="http://schemas.openxmlformats.org/officeDocument/2006/relationships/image" Target="../media/image21.png"/><Relationship Id="rId17" Type="http://schemas.openxmlformats.org/officeDocument/2006/relationships/image" Target="../media/image26.png"/><Relationship Id="rId2" Type="http://schemas.openxmlformats.org/officeDocument/2006/relationships/notesSlide" Target="../notesSlides/notesSlide13.xml"/><Relationship Id="rId16" Type="http://schemas.openxmlformats.org/officeDocument/2006/relationships/image" Target="../media/image25.png"/><Relationship Id="rId1" Type="http://schemas.openxmlformats.org/officeDocument/2006/relationships/slideLayout" Target="../slideLayouts/slideLayout4.xml"/><Relationship Id="rId6" Type="http://schemas.openxmlformats.org/officeDocument/2006/relationships/image" Target="../media/image15.jpg"/><Relationship Id="rId11" Type="http://schemas.openxmlformats.org/officeDocument/2006/relationships/image" Target="../media/image20.png"/><Relationship Id="rId5" Type="http://schemas.openxmlformats.org/officeDocument/2006/relationships/image" Target="../media/image14.png"/><Relationship Id="rId15" Type="http://schemas.openxmlformats.org/officeDocument/2006/relationships/image" Target="../media/image24.png"/><Relationship Id="rId10" Type="http://schemas.openxmlformats.org/officeDocument/2006/relationships/image" Target="../media/image19.png"/><Relationship Id="rId19" Type="http://schemas.openxmlformats.org/officeDocument/2006/relationships/image" Target="../media/image28.png"/><Relationship Id="rId4" Type="http://schemas.openxmlformats.org/officeDocument/2006/relationships/image" Target="../media/image13.png"/><Relationship Id="rId9" Type="http://schemas.openxmlformats.org/officeDocument/2006/relationships/image" Target="../media/image18.jpg"/><Relationship Id="rId14" Type="http://schemas.openxmlformats.org/officeDocument/2006/relationships/image" Target="../media/image23.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34.png"/></Relationships>
</file>

<file path=ppt/slides/_rels/slide2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0.xml"/><Relationship Id="rId1" Type="http://schemas.openxmlformats.org/officeDocument/2006/relationships/slideLayout" Target="../slideLayouts/slideLayout9.xml"/><Relationship Id="rId4" Type="http://schemas.openxmlformats.org/officeDocument/2006/relationships/image" Target="../media/image35.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8.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4.xml.rels><?xml version="1.0" encoding="UTF-8" standalone="yes"?>
<Relationships xmlns="http://schemas.openxmlformats.org/package/2006/relationships"><Relationship Id="rId8" Type="http://schemas.microsoft.com/office/2007/relationships/diagramDrawing" Target="../diagrams/drawing4.xml"/><Relationship Id="rId13" Type="http://schemas.microsoft.com/office/2007/relationships/diagramDrawing" Target="../diagrams/drawing5.xml"/><Relationship Id="rId18" Type="http://schemas.microsoft.com/office/2007/relationships/diagramDrawing" Target="../diagrams/drawing6.xml"/><Relationship Id="rId3" Type="http://schemas.openxmlformats.org/officeDocument/2006/relationships/image" Target="../media/image10.jpg"/><Relationship Id="rId7" Type="http://schemas.openxmlformats.org/officeDocument/2006/relationships/diagramColors" Target="../diagrams/colors4.xml"/><Relationship Id="rId12" Type="http://schemas.openxmlformats.org/officeDocument/2006/relationships/diagramColors" Target="../diagrams/colors5.xml"/><Relationship Id="rId17" Type="http://schemas.openxmlformats.org/officeDocument/2006/relationships/diagramColors" Target="../diagrams/colors6.xml"/><Relationship Id="rId2" Type="http://schemas.openxmlformats.org/officeDocument/2006/relationships/notesSlide" Target="../notesSlides/notesSlide29.xml"/><Relationship Id="rId16" Type="http://schemas.openxmlformats.org/officeDocument/2006/relationships/diagramQuickStyle" Target="../diagrams/quickStyle6.xml"/><Relationship Id="rId1" Type="http://schemas.openxmlformats.org/officeDocument/2006/relationships/slideLayout" Target="../slideLayouts/slideLayout4.xml"/><Relationship Id="rId6" Type="http://schemas.openxmlformats.org/officeDocument/2006/relationships/diagramQuickStyle" Target="../diagrams/quickStyle4.xml"/><Relationship Id="rId11" Type="http://schemas.openxmlformats.org/officeDocument/2006/relationships/diagramQuickStyle" Target="../diagrams/quickStyle5.xml"/><Relationship Id="rId5" Type="http://schemas.openxmlformats.org/officeDocument/2006/relationships/diagramLayout" Target="../diagrams/layout4.xml"/><Relationship Id="rId15" Type="http://schemas.openxmlformats.org/officeDocument/2006/relationships/diagramLayout" Target="../diagrams/layout6.xml"/><Relationship Id="rId10" Type="http://schemas.openxmlformats.org/officeDocument/2006/relationships/diagramLayout" Target="../diagrams/layout5.xml"/><Relationship Id="rId4" Type="http://schemas.openxmlformats.org/officeDocument/2006/relationships/diagramData" Target="../diagrams/data4.xml"/><Relationship Id="rId9" Type="http://schemas.openxmlformats.org/officeDocument/2006/relationships/diagramData" Target="../diagrams/data5.xml"/><Relationship Id="rId14" Type="http://schemas.openxmlformats.org/officeDocument/2006/relationships/diagramData" Target="../diagrams/data6.xml"/></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16080" y="2924944"/>
            <a:ext cx="5256584" cy="3600400"/>
          </a:xfrm>
        </p:spPr>
        <p:txBody>
          <a:bodyPr/>
          <a:lstStyle/>
          <a:p>
            <a:r>
              <a:rPr lang="en-GB" sz="3200" b="1" dirty="0"/>
              <a:t>External Quality Assurance (EQA) and apprenticeships: </a:t>
            </a:r>
          </a:p>
          <a:p>
            <a:r>
              <a:rPr lang="en-GB" sz="3200" b="1" dirty="0"/>
              <a:t>what you need to know</a:t>
            </a:r>
          </a:p>
          <a:p>
            <a:endParaRPr lang="en-GB" sz="2000" b="1" dirty="0"/>
          </a:p>
          <a:p>
            <a:r>
              <a:rPr lang="en-GB" sz="2000" b="1" dirty="0"/>
              <a:t>Steve Walker </a:t>
            </a:r>
            <a:r>
              <a:rPr lang="en-GB" sz="1800" b="1" dirty="0"/>
              <a:t>– Senior Manager,  </a:t>
            </a:r>
          </a:p>
          <a:p>
            <a:r>
              <a:rPr lang="en-GB" sz="1800" b="1" dirty="0"/>
              <a:t>Standards for Design and Development of Vocational &amp; Technical Qualifications</a:t>
            </a:r>
            <a:br>
              <a:rPr lang="en-GB" sz="1800" b="1" dirty="0"/>
            </a:br>
            <a:endParaRPr lang="en-GB" sz="1800" b="1" dirty="0"/>
          </a:p>
          <a:p>
            <a:r>
              <a:rPr lang="en-GB" sz="1800" b="1" dirty="0"/>
              <a:t>February 2017</a:t>
            </a:r>
          </a:p>
          <a:p>
            <a:pPr algn="r"/>
            <a:endParaRPr lang="en-GB" dirty="0"/>
          </a:p>
          <a:p>
            <a:pPr algn="r"/>
            <a:endParaRPr lang="en-GB" dirty="0"/>
          </a:p>
          <a:p>
            <a:pPr algn="r"/>
            <a:endParaRPr lang="en-GB" dirty="0"/>
          </a:p>
        </p:txBody>
      </p:sp>
    </p:spTree>
    <p:extLst>
      <p:ext uri="{BB962C8B-B14F-4D97-AF65-F5344CB8AC3E}">
        <p14:creationId xmlns:p14="http://schemas.microsoft.com/office/powerpoint/2010/main" val="32957561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Where do awarding organisations fit in</a:t>
            </a:r>
          </a:p>
        </p:txBody>
      </p:sp>
      <p:sp>
        <p:nvSpPr>
          <p:cNvPr id="3" name="Content Placeholder 2"/>
          <p:cNvSpPr>
            <a:spLocks noGrp="1"/>
          </p:cNvSpPr>
          <p:nvPr>
            <p:ph idx="1"/>
          </p:nvPr>
        </p:nvSpPr>
        <p:spPr>
          <a:xfrm>
            <a:off x="695400" y="1252488"/>
            <a:ext cx="5041652" cy="2952328"/>
          </a:xfrm>
        </p:spPr>
        <p:txBody>
          <a:bodyPr/>
          <a:lstStyle/>
          <a:p>
            <a:r>
              <a:rPr lang="en-GB" dirty="0">
                <a:solidFill>
                  <a:schemeClr val="tx2">
                    <a:lumMod val="75000"/>
                  </a:schemeClr>
                </a:solidFill>
              </a:rPr>
              <a:t>23 of the </a:t>
            </a:r>
            <a:r>
              <a:rPr lang="en-GB" dirty="0" smtClean="0">
                <a:solidFill>
                  <a:schemeClr val="tx2">
                    <a:lumMod val="75000"/>
                  </a:schemeClr>
                </a:solidFill>
              </a:rPr>
              <a:t>47 </a:t>
            </a:r>
            <a:r>
              <a:rPr lang="en-GB" dirty="0">
                <a:solidFill>
                  <a:schemeClr val="tx2">
                    <a:lumMod val="75000"/>
                  </a:schemeClr>
                </a:solidFill>
              </a:rPr>
              <a:t>AAOs are Ofqual recognised Awarding Organisations </a:t>
            </a:r>
          </a:p>
          <a:p>
            <a:r>
              <a:rPr lang="en-GB" dirty="0">
                <a:solidFill>
                  <a:schemeClr val="tx2">
                    <a:lumMod val="75000"/>
                  </a:schemeClr>
                </a:solidFill>
              </a:rPr>
              <a:t>These 23 are delivering EPAs for </a:t>
            </a:r>
            <a:r>
              <a:rPr lang="en-GB" dirty="0" smtClean="0">
                <a:solidFill>
                  <a:schemeClr val="tx2">
                    <a:lumMod val="75000"/>
                  </a:schemeClr>
                </a:solidFill>
              </a:rPr>
              <a:t>81% </a:t>
            </a:r>
            <a:r>
              <a:rPr lang="en-GB" dirty="0">
                <a:solidFill>
                  <a:schemeClr val="tx2">
                    <a:lumMod val="75000"/>
                  </a:schemeClr>
                </a:solidFill>
              </a:rPr>
              <a:t>of the standards on the register </a:t>
            </a:r>
          </a:p>
          <a:p>
            <a:r>
              <a:rPr lang="en-GB" dirty="0">
                <a:solidFill>
                  <a:schemeClr val="tx2">
                    <a:lumMod val="75000"/>
                  </a:schemeClr>
                </a:solidFill>
              </a:rPr>
              <a:t>Only 17 standards on the RoAAO do not have an AO against them</a:t>
            </a:r>
          </a:p>
          <a:p>
            <a:pPr marL="0" indent="0">
              <a:buNone/>
            </a:pPr>
            <a:endParaRPr lang="en-GB" b="1" dirty="0">
              <a:solidFill>
                <a:srgbClr val="FF0000"/>
              </a:solidFill>
            </a:endParaRPr>
          </a:p>
        </p:txBody>
      </p:sp>
      <p:graphicFrame>
        <p:nvGraphicFramePr>
          <p:cNvPr id="5" name="Chart 4"/>
          <p:cNvGraphicFramePr>
            <a:graphicFrameLocks/>
          </p:cNvGraphicFramePr>
          <p:nvPr>
            <p:extLst>
              <p:ext uri="{D42A27DB-BD31-4B8C-83A1-F6EECF244321}">
                <p14:modId xmlns:p14="http://schemas.microsoft.com/office/powerpoint/2010/main" val="2768030584"/>
              </p:ext>
            </p:extLst>
          </p:nvPr>
        </p:nvGraphicFramePr>
        <p:xfrm>
          <a:off x="-1248816" y="1988840"/>
          <a:ext cx="7797727" cy="5424283"/>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119336" y="5508683"/>
            <a:ext cx="7848872" cy="738664"/>
          </a:xfrm>
          <a:prstGeom prst="rect">
            <a:avLst/>
          </a:prstGeom>
          <a:noFill/>
        </p:spPr>
        <p:txBody>
          <a:bodyPr wrap="square" rtlCol="0">
            <a:spAutoFit/>
          </a:bodyPr>
          <a:lstStyle/>
          <a:p>
            <a:r>
              <a:rPr lang="en-GB" sz="2400" b="1" dirty="0">
                <a:solidFill>
                  <a:schemeClr val="tx2">
                    <a:lumMod val="75000"/>
                  </a:schemeClr>
                </a:solidFill>
              </a:rPr>
              <a:t>The awarding organisation community is significant</a:t>
            </a:r>
          </a:p>
          <a:p>
            <a:endParaRPr lang="en-GB" dirty="0"/>
          </a:p>
        </p:txBody>
      </p:sp>
      <p:graphicFrame>
        <p:nvGraphicFramePr>
          <p:cNvPr id="6" name="Chart 5"/>
          <p:cNvGraphicFramePr>
            <a:graphicFrameLocks/>
          </p:cNvGraphicFramePr>
          <p:nvPr>
            <p:extLst>
              <p:ext uri="{D42A27DB-BD31-4B8C-83A1-F6EECF244321}">
                <p14:modId xmlns:p14="http://schemas.microsoft.com/office/powerpoint/2010/main" val="3614183628"/>
              </p:ext>
            </p:extLst>
          </p:nvPr>
        </p:nvGraphicFramePr>
        <p:xfrm>
          <a:off x="4833745" y="388117"/>
          <a:ext cx="8687396" cy="549778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90998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31904" y="2852936"/>
            <a:ext cx="4969638" cy="720080"/>
          </a:xfrm>
        </p:spPr>
        <p:txBody>
          <a:bodyPr/>
          <a:lstStyle/>
          <a:p>
            <a:r>
              <a:rPr lang="en-GB" sz="2800" dirty="0"/>
              <a:t>2. Ofqual’s approach to EQA</a:t>
            </a:r>
          </a:p>
        </p:txBody>
      </p:sp>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r="37086"/>
          <a:stretch/>
        </p:blipFill>
        <p:spPr>
          <a:xfrm>
            <a:off x="1127448" y="1484784"/>
            <a:ext cx="3600400" cy="3221867"/>
          </a:xfrm>
          <a:prstGeom prst="rect">
            <a:avLst/>
          </a:prstGeom>
        </p:spPr>
      </p:pic>
    </p:spTree>
    <p:extLst>
      <p:ext uri="{BB962C8B-B14F-4D97-AF65-F5344CB8AC3E}">
        <p14:creationId xmlns:p14="http://schemas.microsoft.com/office/powerpoint/2010/main" val="11590194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p:txBody>
          <a:bodyPr/>
          <a:lstStyle/>
          <a:p>
            <a:pPr marL="342900" indent="-342900" eaLnBrk="1" hangingPunct="1"/>
            <a:r>
              <a:rPr lang="en-GB" altLang="en-US" dirty="0">
                <a:solidFill>
                  <a:schemeClr val="tx2"/>
                </a:solidFill>
              </a:rPr>
              <a:t>Ofqual’s approach to regulation</a:t>
            </a:r>
          </a:p>
        </p:txBody>
      </p:sp>
      <p:sp>
        <p:nvSpPr>
          <p:cNvPr id="26626" name="Rectangle 3"/>
          <p:cNvSpPr>
            <a:spLocks noGrp="1" noChangeArrowheads="1"/>
          </p:cNvSpPr>
          <p:nvPr>
            <p:ph type="body" idx="1"/>
          </p:nvPr>
        </p:nvSpPr>
        <p:spPr>
          <a:xfrm>
            <a:off x="622300" y="1268413"/>
            <a:ext cx="10972800" cy="5113337"/>
          </a:xfrm>
        </p:spPr>
        <p:txBody>
          <a:bodyPr/>
          <a:lstStyle/>
          <a:p>
            <a:pPr lvl="2" eaLnBrk="1" hangingPunct="1"/>
            <a:endParaRPr lang="en-GB" altLang="en-US" dirty="0"/>
          </a:p>
          <a:p>
            <a:pPr lvl="2" eaLnBrk="1" hangingPunct="1"/>
            <a:endParaRPr lang="en-GB" altLang="en-US" dirty="0"/>
          </a:p>
          <a:p>
            <a:pPr lvl="2" eaLnBrk="1" hangingPunct="1"/>
            <a:endParaRPr lang="en-GB" altLang="en-US" dirty="0"/>
          </a:p>
          <a:p>
            <a:pPr lvl="2" eaLnBrk="1" hangingPunct="1"/>
            <a:endParaRPr lang="en-GB" altLang="en-US" dirty="0"/>
          </a:p>
        </p:txBody>
      </p:sp>
      <p:sp>
        <p:nvSpPr>
          <p:cNvPr id="26627" name="Content Placeholder 2"/>
          <p:cNvSpPr txBox="1">
            <a:spLocks/>
          </p:cNvSpPr>
          <p:nvPr/>
        </p:nvSpPr>
        <p:spPr bwMode="auto">
          <a:xfrm>
            <a:off x="622300" y="979488"/>
            <a:ext cx="7057876" cy="4498975"/>
          </a:xfrm>
          <a:prstGeom prst="rect">
            <a:avLst/>
          </a:prstGeom>
          <a:noFill/>
          <a:ln>
            <a:noFill/>
          </a:ln>
          <a:extLst/>
        </p:spPr>
        <p:txBody>
          <a:bodyPr lIns="0" tIns="36000" rIns="0" bIns="36000"/>
          <a:lstStyle>
            <a:lvl1pPr marL="312738" indent="-312738">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611188" indent="-3429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342900" indent="-342900">
              <a:spcBef>
                <a:spcPts val="600"/>
              </a:spcBef>
              <a:spcAft>
                <a:spcPts val="600"/>
              </a:spcAft>
              <a:buClr>
                <a:srgbClr val="A0558F"/>
              </a:buClr>
              <a:buFont typeface="Wingdings" panose="05000000000000000000" pitchFamily="2" charset="2"/>
              <a:buChar char="§"/>
              <a:defRPr/>
            </a:pPr>
            <a:r>
              <a:rPr lang="en-GB" sz="2000" dirty="0">
                <a:solidFill>
                  <a:schemeClr val="tx2">
                    <a:lumMod val="50000"/>
                  </a:schemeClr>
                </a:solidFill>
                <a:ea typeface="Calibri" panose="020F0502020204030204" pitchFamily="34" charset="0"/>
                <a:cs typeface="Times New Roman" panose="02020603050405020304" pitchFamily="18" charset="0"/>
              </a:rPr>
              <a:t>Our Conditions take the whole lifecycle of a qualification into account with the aim of ensuring that EPAs are, and remain, sufficiently valid.</a:t>
            </a:r>
          </a:p>
          <a:p>
            <a:pPr marL="342900" indent="-342900">
              <a:spcBef>
                <a:spcPts val="600"/>
              </a:spcBef>
              <a:spcAft>
                <a:spcPts val="600"/>
              </a:spcAft>
              <a:buClr>
                <a:srgbClr val="A0558F"/>
              </a:buClr>
              <a:buFont typeface="Wingdings" panose="05000000000000000000" pitchFamily="2" charset="2"/>
              <a:buChar char="§"/>
              <a:defRPr/>
            </a:pPr>
            <a:r>
              <a:rPr lang="en-GB" sz="2000" dirty="0">
                <a:solidFill>
                  <a:schemeClr val="tx2">
                    <a:lumMod val="50000"/>
                  </a:schemeClr>
                </a:solidFill>
              </a:rPr>
              <a:t>Validity is the degree to which it is possible to measure what needs to be measured by implementing an assessment procedure. </a:t>
            </a:r>
            <a:endParaRPr lang="en-GB" altLang="en-US" sz="2000" dirty="0">
              <a:solidFill>
                <a:schemeClr val="tx2">
                  <a:lumMod val="50000"/>
                </a:schemeClr>
              </a:solidFill>
            </a:endParaRPr>
          </a:p>
          <a:p>
            <a:pPr marL="641350" lvl="2">
              <a:spcBef>
                <a:spcPts val="600"/>
              </a:spcBef>
              <a:spcAft>
                <a:spcPts val="600"/>
              </a:spcAft>
              <a:buClr>
                <a:srgbClr val="A0558F"/>
              </a:buClr>
              <a:buFont typeface="Wingdings" panose="05000000000000000000" pitchFamily="2" charset="2"/>
              <a:buChar char="§"/>
              <a:defRPr/>
            </a:pPr>
            <a:r>
              <a:rPr lang="en-GB" altLang="en-US" sz="2000" dirty="0">
                <a:solidFill>
                  <a:schemeClr val="tx2">
                    <a:lumMod val="50000"/>
                  </a:schemeClr>
                </a:solidFill>
              </a:rPr>
              <a:t>should assess effectively the skills and </a:t>
            </a:r>
            <a:br>
              <a:rPr lang="en-GB" altLang="en-US" sz="2000" dirty="0">
                <a:solidFill>
                  <a:schemeClr val="tx2">
                    <a:lumMod val="50000"/>
                  </a:schemeClr>
                </a:solidFill>
              </a:rPr>
            </a:br>
            <a:r>
              <a:rPr lang="en-GB" altLang="en-US" sz="2000" dirty="0">
                <a:solidFill>
                  <a:schemeClr val="tx2">
                    <a:lumMod val="50000"/>
                  </a:schemeClr>
                </a:solidFill>
              </a:rPr>
              <a:t>knowledge taught in the qualification</a:t>
            </a:r>
          </a:p>
          <a:p>
            <a:pPr marL="641350" lvl="2">
              <a:spcBef>
                <a:spcPts val="600"/>
              </a:spcBef>
              <a:spcAft>
                <a:spcPts val="600"/>
              </a:spcAft>
              <a:buClr>
                <a:srgbClr val="A0558F"/>
              </a:buClr>
              <a:buFont typeface="Wingdings" panose="05000000000000000000" pitchFamily="2" charset="2"/>
              <a:buChar char="§"/>
              <a:defRPr/>
            </a:pPr>
            <a:r>
              <a:rPr lang="en-GB" altLang="en-US" sz="2000" dirty="0">
                <a:solidFill>
                  <a:schemeClr val="tx2">
                    <a:lumMod val="50000"/>
                  </a:schemeClr>
                </a:solidFill>
              </a:rPr>
              <a:t>should enable results to be trusted as a measure of what a person can do</a:t>
            </a:r>
          </a:p>
          <a:p>
            <a:pPr marL="641350" lvl="2">
              <a:spcBef>
                <a:spcPts val="600"/>
              </a:spcBef>
              <a:spcAft>
                <a:spcPts val="600"/>
              </a:spcAft>
              <a:buClr>
                <a:srgbClr val="A0558F"/>
              </a:buClr>
              <a:buFont typeface="Wingdings" panose="05000000000000000000" pitchFamily="2" charset="2"/>
              <a:buChar char="§"/>
              <a:defRPr/>
            </a:pPr>
            <a:r>
              <a:rPr lang="en-GB" altLang="en-US" sz="2000" dirty="0">
                <a:solidFill>
                  <a:schemeClr val="tx2">
                    <a:lumMod val="50000"/>
                  </a:schemeClr>
                </a:solidFill>
              </a:rPr>
              <a:t>purpose and content should meet the needs of end users e.g. employers</a:t>
            </a:r>
          </a:p>
          <a:p>
            <a:pPr marL="641350" lvl="2">
              <a:spcBef>
                <a:spcPts val="600"/>
              </a:spcBef>
              <a:spcAft>
                <a:spcPts val="600"/>
              </a:spcAft>
              <a:buClr>
                <a:srgbClr val="A0558F"/>
              </a:buClr>
              <a:buFont typeface="Wingdings" panose="05000000000000000000" pitchFamily="2" charset="2"/>
              <a:buChar char="§"/>
              <a:defRPr/>
            </a:pPr>
            <a:r>
              <a:rPr lang="en-GB" sz="2000" dirty="0">
                <a:solidFill>
                  <a:schemeClr val="tx2">
                    <a:lumMod val="50000"/>
                  </a:schemeClr>
                </a:solidFill>
              </a:rPr>
              <a:t>be graded in line with clear and defensible prescriptions</a:t>
            </a:r>
          </a:p>
          <a:p>
            <a:pPr marL="641350" lvl="2">
              <a:spcBef>
                <a:spcPts val="600"/>
              </a:spcBef>
              <a:spcAft>
                <a:spcPts val="600"/>
              </a:spcAft>
              <a:buClr>
                <a:srgbClr val="A0558F"/>
              </a:buClr>
              <a:buFont typeface="Wingdings" panose="05000000000000000000" pitchFamily="2" charset="2"/>
              <a:buChar char="§"/>
              <a:defRPr/>
            </a:pPr>
            <a:r>
              <a:rPr lang="en-GB" altLang="en-US" sz="2000" dirty="0">
                <a:solidFill>
                  <a:schemeClr val="tx2">
                    <a:lumMod val="50000"/>
                  </a:schemeClr>
                </a:solidFill>
              </a:rPr>
              <a:t>should be kept under regular review</a:t>
            </a:r>
          </a:p>
        </p:txBody>
      </p:sp>
      <p:grpSp>
        <p:nvGrpSpPr>
          <p:cNvPr id="26628" name="Group 5"/>
          <p:cNvGrpSpPr>
            <a:grpSpLocks/>
          </p:cNvGrpSpPr>
          <p:nvPr/>
        </p:nvGrpSpPr>
        <p:grpSpPr bwMode="auto">
          <a:xfrm>
            <a:off x="7860196" y="1700808"/>
            <a:ext cx="4058940" cy="3528392"/>
            <a:chOff x="0" y="204952"/>
            <a:chExt cx="2877185" cy="1931035"/>
          </a:xfrm>
          <a:effectLst>
            <a:outerShdw blurRad="101600" dist="63500" dir="2700000" algn="tl" rotWithShape="0">
              <a:prstClr val="black">
                <a:alpha val="35000"/>
              </a:prstClr>
            </a:outerShdw>
          </a:effectLst>
        </p:grpSpPr>
        <p:graphicFrame>
          <p:nvGraphicFramePr>
            <p:cNvPr id="7" name="Diagram 6"/>
            <p:cNvGraphicFramePr/>
            <p:nvPr/>
          </p:nvGraphicFramePr>
          <p:xfrm>
            <a:off x="0" y="204952"/>
            <a:ext cx="2877185" cy="19310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6630" name="Text Box 4"/>
            <p:cNvSpPr txBox="1">
              <a:spLocks noChangeArrowheads="1"/>
            </p:cNvSpPr>
            <p:nvPr/>
          </p:nvSpPr>
          <p:spPr bwMode="auto">
            <a:xfrm>
              <a:off x="1001110" y="977655"/>
              <a:ext cx="885359" cy="512576"/>
            </a:xfrm>
            <a:prstGeom prst="rect">
              <a:avLst/>
            </a:prstGeom>
            <a:solidFill>
              <a:srgbClr val="FFFFFF"/>
            </a:solidFill>
            <a:ln>
              <a:noFill/>
            </a:ln>
            <a:extLst/>
          </p:spPr>
          <p:txBody>
            <a:bodyPr lIns="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GB" altLang="en-US" sz="1600" b="1" dirty="0">
                  <a:solidFill>
                    <a:srgbClr val="44546A"/>
                  </a:solidFill>
                  <a:ea typeface="Calibri" panose="020F0502020204030204" pitchFamily="34" charset="0"/>
                  <a:cs typeface="Times New Roman" panose="02020603050405020304" pitchFamily="18" charset="0"/>
                </a:rPr>
                <a:t>The</a:t>
              </a:r>
            </a:p>
            <a:p>
              <a:pPr algn="ctr">
                <a:defRPr/>
              </a:pPr>
              <a:r>
                <a:rPr lang="en-GB" altLang="en-US" sz="1600" b="1" dirty="0">
                  <a:solidFill>
                    <a:srgbClr val="44546A"/>
                  </a:solidFill>
                  <a:ea typeface="Calibri" panose="020F0502020204030204" pitchFamily="34" charset="0"/>
                  <a:cs typeface="Times New Roman" panose="02020603050405020304" pitchFamily="18" charset="0"/>
                </a:rPr>
                <a:t>Qualification</a:t>
              </a:r>
            </a:p>
            <a:p>
              <a:pPr algn="ctr">
                <a:spcAft>
                  <a:spcPts val="1000"/>
                </a:spcAft>
                <a:defRPr/>
              </a:pPr>
              <a:r>
                <a:rPr lang="en-GB" altLang="en-US" sz="1600" b="1" dirty="0">
                  <a:solidFill>
                    <a:srgbClr val="44546A"/>
                  </a:solidFill>
                  <a:ea typeface="Calibri" panose="020F0502020204030204" pitchFamily="34" charset="0"/>
                  <a:cs typeface="Times New Roman" panose="02020603050405020304" pitchFamily="18" charset="0"/>
                </a:rPr>
                <a:t>Lifecycle</a:t>
              </a:r>
            </a:p>
          </p:txBody>
        </p:sp>
      </p:grpSp>
    </p:spTree>
    <p:extLst>
      <p:ext uri="{BB962C8B-B14F-4D97-AF65-F5344CB8AC3E}">
        <p14:creationId xmlns:p14="http://schemas.microsoft.com/office/powerpoint/2010/main" val="28341552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695400" y="404664"/>
            <a:ext cx="8462433" cy="574675"/>
          </a:xfrm>
          <a:prstGeom prst="rect">
            <a:avLst/>
          </a:prstGeom>
        </p:spPr>
        <p:txBody>
          <a:bodyPr/>
          <a:lstStyle>
            <a:lvl1pPr algn="l" rtl="0" eaLnBrk="1" fontAlgn="base" hangingPunct="1">
              <a:spcBef>
                <a:spcPct val="0"/>
              </a:spcBef>
              <a:spcAft>
                <a:spcPct val="0"/>
              </a:spcAft>
              <a:defRPr sz="2800" b="1">
                <a:solidFill>
                  <a:srgbClr val="A0558F"/>
                </a:solidFill>
                <a:latin typeface="+mj-lt"/>
                <a:ea typeface="+mj-ea"/>
                <a:cs typeface="+mj-cs"/>
              </a:defRPr>
            </a:lvl1pPr>
            <a:lvl2pPr algn="l" rtl="0" eaLnBrk="1" fontAlgn="base" hangingPunct="1">
              <a:spcBef>
                <a:spcPct val="0"/>
              </a:spcBef>
              <a:spcAft>
                <a:spcPct val="0"/>
              </a:spcAft>
              <a:defRPr sz="1800" b="1">
                <a:solidFill>
                  <a:schemeClr val="tx2"/>
                </a:solidFill>
                <a:latin typeface="Arial" charset="0"/>
              </a:defRPr>
            </a:lvl2pPr>
            <a:lvl3pPr algn="l" rtl="0" eaLnBrk="1" fontAlgn="base" hangingPunct="1">
              <a:spcBef>
                <a:spcPct val="0"/>
              </a:spcBef>
              <a:spcAft>
                <a:spcPct val="0"/>
              </a:spcAft>
              <a:defRPr sz="1800" b="1">
                <a:solidFill>
                  <a:schemeClr val="tx2"/>
                </a:solidFill>
                <a:latin typeface="Arial" charset="0"/>
              </a:defRPr>
            </a:lvl3pPr>
            <a:lvl4pPr algn="l" rtl="0" eaLnBrk="1" fontAlgn="base" hangingPunct="1">
              <a:spcBef>
                <a:spcPct val="0"/>
              </a:spcBef>
              <a:spcAft>
                <a:spcPct val="0"/>
              </a:spcAft>
              <a:defRPr sz="1800" b="1">
                <a:solidFill>
                  <a:schemeClr val="tx2"/>
                </a:solidFill>
                <a:latin typeface="Arial" charset="0"/>
              </a:defRPr>
            </a:lvl4pPr>
            <a:lvl5pPr algn="l" rtl="0" eaLnBrk="1" fontAlgn="base" hangingPunct="1">
              <a:spcBef>
                <a:spcPct val="0"/>
              </a:spcBef>
              <a:spcAft>
                <a:spcPct val="0"/>
              </a:spcAft>
              <a:defRPr sz="1800" b="1">
                <a:solidFill>
                  <a:schemeClr val="tx2"/>
                </a:solidFill>
                <a:latin typeface="Arial" charset="0"/>
              </a:defRPr>
            </a:lvl5pPr>
            <a:lvl6pPr marL="342900" algn="l" rtl="0" eaLnBrk="1" fontAlgn="base" hangingPunct="1">
              <a:spcBef>
                <a:spcPct val="0"/>
              </a:spcBef>
              <a:spcAft>
                <a:spcPct val="0"/>
              </a:spcAft>
              <a:defRPr sz="1800" b="1">
                <a:solidFill>
                  <a:schemeClr val="tx2"/>
                </a:solidFill>
                <a:latin typeface="Arial" charset="0"/>
              </a:defRPr>
            </a:lvl6pPr>
            <a:lvl7pPr marL="685800" algn="l" rtl="0" eaLnBrk="1" fontAlgn="base" hangingPunct="1">
              <a:spcBef>
                <a:spcPct val="0"/>
              </a:spcBef>
              <a:spcAft>
                <a:spcPct val="0"/>
              </a:spcAft>
              <a:defRPr sz="1800" b="1">
                <a:solidFill>
                  <a:schemeClr val="tx2"/>
                </a:solidFill>
                <a:latin typeface="Arial" charset="0"/>
              </a:defRPr>
            </a:lvl7pPr>
            <a:lvl8pPr marL="1028700" algn="l" rtl="0" eaLnBrk="1" fontAlgn="base" hangingPunct="1">
              <a:spcBef>
                <a:spcPct val="0"/>
              </a:spcBef>
              <a:spcAft>
                <a:spcPct val="0"/>
              </a:spcAft>
              <a:defRPr sz="1800" b="1">
                <a:solidFill>
                  <a:schemeClr val="tx2"/>
                </a:solidFill>
                <a:latin typeface="Arial" charset="0"/>
              </a:defRPr>
            </a:lvl8pPr>
            <a:lvl9pPr marL="1371600" algn="l" rtl="0" eaLnBrk="1" fontAlgn="base" hangingPunct="1">
              <a:spcBef>
                <a:spcPct val="0"/>
              </a:spcBef>
              <a:spcAft>
                <a:spcPct val="0"/>
              </a:spcAft>
              <a:defRPr sz="1800" b="1">
                <a:solidFill>
                  <a:schemeClr val="tx2"/>
                </a:solidFill>
                <a:latin typeface="Arial" charset="0"/>
              </a:defRPr>
            </a:lvl9pPr>
          </a:lstStyle>
          <a:p>
            <a:pPr marL="342900" indent="-342900"/>
            <a:r>
              <a:rPr lang="en-GB" altLang="en-US" kern="0" dirty="0">
                <a:solidFill>
                  <a:schemeClr val="tx2"/>
                </a:solidFill>
              </a:rPr>
              <a:t>Regulation and EQA</a:t>
            </a:r>
          </a:p>
        </p:txBody>
      </p:sp>
      <p:pic>
        <p:nvPicPr>
          <p:cNvPr id="4" name="Picture 3"/>
          <p:cNvPicPr>
            <a:picLocks noChangeAspect="1"/>
          </p:cNvPicPr>
          <p:nvPr/>
        </p:nvPicPr>
        <p:blipFill>
          <a:blip r:embed="rId3"/>
          <a:stretch>
            <a:fillRect/>
          </a:stretch>
        </p:blipFill>
        <p:spPr>
          <a:xfrm>
            <a:off x="8904312" y="404664"/>
            <a:ext cx="3164593" cy="1613885"/>
          </a:xfrm>
          <a:prstGeom prst="rect">
            <a:avLst/>
          </a:prstGeom>
        </p:spPr>
      </p:pic>
      <p:pic>
        <p:nvPicPr>
          <p:cNvPr id="5" name="Content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76320" y="3428090"/>
            <a:ext cx="1944216" cy="1215135"/>
          </a:xfrm>
          <a:prstGeom prst="rect">
            <a:avLst/>
          </a:prstGeom>
        </p:spPr>
      </p:pic>
      <p:grpSp>
        <p:nvGrpSpPr>
          <p:cNvPr id="12" name="Group 11"/>
          <p:cNvGrpSpPr/>
          <p:nvPr/>
        </p:nvGrpSpPr>
        <p:grpSpPr>
          <a:xfrm>
            <a:off x="3143672" y="764704"/>
            <a:ext cx="5256584" cy="5367568"/>
            <a:chOff x="3143672" y="764704"/>
            <a:chExt cx="5256584" cy="5367568"/>
          </a:xfrm>
        </p:grpSpPr>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43672" y="764704"/>
              <a:ext cx="5256584" cy="5367568"/>
            </a:xfrm>
            <a:prstGeom prst="rect">
              <a:avLst/>
            </a:prstGeom>
          </p:spPr>
        </p:pic>
        <p:pic>
          <p:nvPicPr>
            <p:cNvPr id="10" name="Content Placeholder 3"/>
            <p:cNvPicPr>
              <a:picLocks noChangeAspect="1"/>
            </p:cNvPicPr>
            <p:nvPr/>
          </p:nvPicPr>
          <p:blipFill rotWithShape="1">
            <a:blip r:embed="rId5">
              <a:extLst>
                <a:ext uri="{28A0092B-C50C-407E-A947-70E740481C1C}">
                  <a14:useLocalDpi xmlns:a14="http://schemas.microsoft.com/office/drawing/2010/main" val="0"/>
                </a:ext>
              </a:extLst>
            </a:blip>
            <a:srcRect l="48309" t="9864" r="38749" b="85911"/>
            <a:stretch/>
          </p:blipFill>
          <p:spPr>
            <a:xfrm>
              <a:off x="5396461" y="1312627"/>
              <a:ext cx="648073" cy="216024"/>
            </a:xfrm>
            <a:prstGeom prst="rect">
              <a:avLst/>
            </a:prstGeom>
          </p:spPr>
        </p:pic>
        <p:sp>
          <p:nvSpPr>
            <p:cNvPr id="11" name="Rectangle 10"/>
            <p:cNvSpPr/>
            <p:nvPr/>
          </p:nvSpPr>
          <p:spPr>
            <a:xfrm>
              <a:off x="5951984" y="1340768"/>
              <a:ext cx="288032" cy="187883"/>
            </a:xfrm>
            <a:prstGeom prst="rect">
              <a:avLst/>
            </a:prstGeom>
            <a:solidFill>
              <a:srgbClr val="858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6" name="Rounded Rectangle 5"/>
          <p:cNvSpPr/>
          <p:nvPr/>
        </p:nvSpPr>
        <p:spPr>
          <a:xfrm>
            <a:off x="7320136" y="3448488"/>
            <a:ext cx="4032448" cy="1204648"/>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06879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Our assessment plan Technical Advisory Group (TAG)  </a:t>
            </a:r>
          </a:p>
        </p:txBody>
      </p:sp>
      <p:pic>
        <p:nvPicPr>
          <p:cNvPr id="4" name="Content Placeholder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t="5714"/>
          <a:stretch/>
        </p:blipFill>
        <p:spPr>
          <a:xfrm>
            <a:off x="7248128" y="1988840"/>
            <a:ext cx="4033123" cy="2376686"/>
          </a:xfrm>
          <a:effectLst>
            <a:softEdge rad="31750"/>
          </a:effectLst>
        </p:spPr>
      </p:pic>
      <p:sp>
        <p:nvSpPr>
          <p:cNvPr id="6" name="Content Placeholder 2"/>
          <p:cNvSpPr txBox="1">
            <a:spLocks/>
          </p:cNvSpPr>
          <p:nvPr/>
        </p:nvSpPr>
        <p:spPr bwMode="auto">
          <a:xfrm>
            <a:off x="551384" y="1340768"/>
            <a:ext cx="6624736" cy="5184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36000" rIns="0" bIns="36000" numCol="1" anchor="t" anchorCtr="0" compatLnSpc="1">
            <a:prstTxWarp prst="textNoShape">
              <a:avLst/>
            </a:prstTxWarp>
          </a:bodyPr>
          <a:lstStyle>
            <a:lvl1pPr marL="313200" indent="-313200" algn="l" rtl="0" eaLnBrk="0" fontAlgn="base" hangingPunct="0">
              <a:spcBef>
                <a:spcPts val="300"/>
              </a:spcBef>
              <a:spcAft>
                <a:spcPts val="600"/>
              </a:spcAft>
              <a:buClr>
                <a:srgbClr val="A0558F"/>
              </a:buClr>
              <a:buFont typeface="Arial" panose="020B0604020202020204" pitchFamily="34" charset="0"/>
              <a:buChar char="■"/>
              <a:defRPr sz="2400">
                <a:solidFill>
                  <a:srgbClr val="4D4D4D"/>
                </a:solidFill>
                <a:latin typeface="+mn-lt"/>
                <a:ea typeface="+mn-ea"/>
                <a:cs typeface="+mn-cs"/>
              </a:defRPr>
            </a:lvl1pPr>
            <a:lvl2pPr marL="625475" indent="-301625" algn="l" rtl="0" eaLnBrk="0" fontAlgn="base" hangingPunct="0">
              <a:spcBef>
                <a:spcPct val="0"/>
              </a:spcBef>
              <a:spcAft>
                <a:spcPts val="600"/>
              </a:spcAft>
              <a:buClr>
                <a:srgbClr val="A0558F"/>
              </a:buClr>
              <a:buFont typeface="Arial" panose="020B0604020202020204" pitchFamily="34" charset="0"/>
              <a:buChar char="□"/>
              <a:defRPr sz="2200">
                <a:solidFill>
                  <a:srgbClr val="4D4D4D"/>
                </a:solidFill>
                <a:latin typeface="+mn-lt"/>
              </a:defRPr>
            </a:lvl2pPr>
            <a:lvl3pPr marL="893763" indent="-247650" algn="l" rtl="0" eaLnBrk="0" fontAlgn="base" hangingPunct="0">
              <a:spcBef>
                <a:spcPct val="0"/>
              </a:spcBef>
              <a:spcAft>
                <a:spcPts val="600"/>
              </a:spcAft>
              <a:buClr>
                <a:srgbClr val="A0558F"/>
              </a:buClr>
              <a:buFont typeface="Arial" panose="020B0604020202020204" pitchFamily="34" charset="0"/>
              <a:buChar char="▪"/>
              <a:defRPr sz="2000">
                <a:solidFill>
                  <a:srgbClr val="4D4D4D"/>
                </a:solidFill>
                <a:latin typeface="+mn-lt"/>
              </a:defRPr>
            </a:lvl3pPr>
            <a:lvl4pPr marL="1257300" indent="-255588" algn="l" rtl="0" eaLnBrk="0" fontAlgn="base" hangingPunct="0">
              <a:spcBef>
                <a:spcPct val="0"/>
              </a:spcBef>
              <a:spcAft>
                <a:spcPts val="600"/>
              </a:spcAft>
              <a:buClr>
                <a:srgbClr val="A0558F"/>
              </a:buClr>
              <a:buFont typeface="Arial" panose="020B0604020202020204" pitchFamily="34" charset="0"/>
              <a:buChar char="▫"/>
              <a:defRPr sz="1800">
                <a:solidFill>
                  <a:srgbClr val="4D4D4D"/>
                </a:solidFill>
                <a:latin typeface="+mn-lt"/>
              </a:defRPr>
            </a:lvl4pPr>
            <a:lvl5pPr marL="1526400" indent="-255600" algn="l" rtl="0" eaLnBrk="0" fontAlgn="base" hangingPunct="0">
              <a:spcBef>
                <a:spcPct val="0"/>
              </a:spcBef>
              <a:spcAft>
                <a:spcPts val="600"/>
              </a:spcAft>
              <a:buClr>
                <a:srgbClr val="A0558F"/>
              </a:buClr>
              <a:buFont typeface="Arial" panose="020B0604020202020204" pitchFamily="34" charset="0"/>
              <a:buChar char="›"/>
              <a:defRPr sz="1800">
                <a:solidFill>
                  <a:srgbClr val="4D4D4D"/>
                </a:solidFill>
                <a:latin typeface="+mn-lt"/>
              </a:defRPr>
            </a:lvl5pPr>
            <a:lvl6pPr marL="914400" algn="l" rtl="0" eaLnBrk="1" fontAlgn="base" hangingPunct="1">
              <a:spcBef>
                <a:spcPct val="5000"/>
              </a:spcBef>
              <a:spcAft>
                <a:spcPct val="5000"/>
              </a:spcAft>
              <a:buChar char="»"/>
              <a:defRPr sz="1500">
                <a:solidFill>
                  <a:srgbClr val="4D4D4D"/>
                </a:solidFill>
                <a:latin typeface="+mn-lt"/>
              </a:defRPr>
            </a:lvl6pPr>
            <a:lvl7pPr marL="1257300" algn="l" rtl="0" eaLnBrk="1" fontAlgn="base" hangingPunct="1">
              <a:spcBef>
                <a:spcPct val="5000"/>
              </a:spcBef>
              <a:spcAft>
                <a:spcPct val="5000"/>
              </a:spcAft>
              <a:buChar char="»"/>
              <a:defRPr sz="1500">
                <a:solidFill>
                  <a:srgbClr val="4D4D4D"/>
                </a:solidFill>
                <a:latin typeface="+mn-lt"/>
              </a:defRPr>
            </a:lvl7pPr>
            <a:lvl8pPr marL="1600200" algn="l" rtl="0" eaLnBrk="1" fontAlgn="base" hangingPunct="1">
              <a:spcBef>
                <a:spcPct val="5000"/>
              </a:spcBef>
              <a:spcAft>
                <a:spcPct val="5000"/>
              </a:spcAft>
              <a:buChar char="»"/>
              <a:defRPr sz="1500">
                <a:solidFill>
                  <a:srgbClr val="4D4D4D"/>
                </a:solidFill>
                <a:latin typeface="+mn-lt"/>
              </a:defRPr>
            </a:lvl8pPr>
            <a:lvl9pPr marL="1943100" algn="l" rtl="0" eaLnBrk="1" fontAlgn="base" hangingPunct="1">
              <a:spcBef>
                <a:spcPct val="5000"/>
              </a:spcBef>
              <a:spcAft>
                <a:spcPct val="5000"/>
              </a:spcAft>
              <a:buChar char="»"/>
              <a:defRPr sz="1500">
                <a:solidFill>
                  <a:srgbClr val="4D4D4D"/>
                </a:solidFill>
                <a:latin typeface="+mn-lt"/>
              </a:defRPr>
            </a:lvl9pPr>
          </a:lstStyle>
          <a:p>
            <a:r>
              <a:rPr lang="en-GB" kern="0" dirty="0"/>
              <a:t>Convened to consider the assessment detailed in the assessment plan</a:t>
            </a:r>
          </a:p>
          <a:p>
            <a:pPr lvl="1"/>
            <a:r>
              <a:rPr lang="en-GB" kern="0" dirty="0"/>
              <a:t>We make no comment on the content</a:t>
            </a:r>
          </a:p>
          <a:p>
            <a:pPr lvl="1"/>
            <a:r>
              <a:rPr lang="en-GB" kern="0" dirty="0"/>
              <a:t>The group has no sight of EPAs at this point</a:t>
            </a:r>
          </a:p>
          <a:p>
            <a:endParaRPr lang="en-GB" kern="0" dirty="0"/>
          </a:p>
          <a:p>
            <a:r>
              <a:rPr lang="en-GB" kern="0" dirty="0"/>
              <a:t>Central question: “Is there anything in the assessment plan that would cause an awarding organisation to develop an EPA that wasn’t sufficiently valid”</a:t>
            </a:r>
          </a:p>
          <a:p>
            <a:pPr lvl="1"/>
            <a:r>
              <a:rPr lang="en-GB" kern="0" dirty="0"/>
              <a:t>This is early intervention – to minimise the risk of problems further down the line</a:t>
            </a:r>
          </a:p>
        </p:txBody>
      </p:sp>
    </p:spTree>
    <p:extLst>
      <p:ext uri="{BB962C8B-B14F-4D97-AF65-F5344CB8AC3E}">
        <p14:creationId xmlns:p14="http://schemas.microsoft.com/office/powerpoint/2010/main" val="18774541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have we looked at so far?</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5414" y="3160941"/>
            <a:ext cx="1878045" cy="187804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68767" y="332076"/>
            <a:ext cx="2857500" cy="160020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41409" y="1185655"/>
            <a:ext cx="2876550" cy="1590675"/>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61652" y="690918"/>
            <a:ext cx="2657475" cy="1724025"/>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46096" y="2042767"/>
            <a:ext cx="1257300" cy="762000"/>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224413" y="2914433"/>
            <a:ext cx="1810174" cy="1178567"/>
          </a:xfrm>
          <a:prstGeom prst="rect">
            <a:avLst/>
          </a:prstGeom>
        </p:spPr>
      </p:pic>
      <p:pic>
        <p:nvPicPr>
          <p:cNvPr id="11" name="Picture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108021" y="2495167"/>
            <a:ext cx="933450" cy="457200"/>
          </a:xfrm>
          <a:prstGeom prst="rect">
            <a:avLst/>
          </a:prstGeom>
        </p:spPr>
      </p:pic>
      <p:pic>
        <p:nvPicPr>
          <p:cNvPr id="12" name="Picture 1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852189" y="1822662"/>
            <a:ext cx="2466975" cy="1847850"/>
          </a:xfrm>
          <a:prstGeom prst="rect">
            <a:avLst/>
          </a:prstGeom>
        </p:spPr>
      </p:pic>
      <p:pic>
        <p:nvPicPr>
          <p:cNvPr id="13" name="Picture 1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796298" y="2838067"/>
            <a:ext cx="1409700" cy="419100"/>
          </a:xfrm>
          <a:prstGeom prst="rect">
            <a:avLst/>
          </a:prstGeom>
        </p:spPr>
      </p:pic>
      <p:pic>
        <p:nvPicPr>
          <p:cNvPr id="14" name="Picture 13"/>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684250" y="269220"/>
            <a:ext cx="2209314" cy="807706"/>
          </a:xfrm>
          <a:prstGeom prst="rect">
            <a:avLst/>
          </a:prstGeom>
        </p:spPr>
      </p:pic>
      <p:pic>
        <p:nvPicPr>
          <p:cNvPr id="15" name="Picture 14"/>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165165" y="461869"/>
            <a:ext cx="3013154" cy="597848"/>
          </a:xfrm>
          <a:prstGeom prst="rect">
            <a:avLst/>
          </a:prstGeom>
        </p:spPr>
      </p:pic>
      <p:pic>
        <p:nvPicPr>
          <p:cNvPr id="16" name="Picture 15"/>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625699" y="3194648"/>
            <a:ext cx="2486025" cy="1838325"/>
          </a:xfrm>
          <a:prstGeom prst="rect">
            <a:avLst/>
          </a:prstGeom>
        </p:spPr>
      </p:pic>
      <p:pic>
        <p:nvPicPr>
          <p:cNvPr id="17" name="Picture 16"/>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9175008" y="2208525"/>
            <a:ext cx="2224911" cy="1303162"/>
          </a:xfrm>
          <a:prstGeom prst="rect">
            <a:avLst/>
          </a:prstGeom>
        </p:spPr>
      </p:pic>
      <p:pic>
        <p:nvPicPr>
          <p:cNvPr id="18" name="Picture 17"/>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8805538" y="3507417"/>
            <a:ext cx="1988226" cy="1364613"/>
          </a:xfrm>
          <a:prstGeom prst="rect">
            <a:avLst/>
          </a:prstGeom>
        </p:spPr>
      </p:pic>
      <p:pic>
        <p:nvPicPr>
          <p:cNvPr id="19" name="Picture 18"/>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9589488" y="4831500"/>
            <a:ext cx="2333353" cy="1000008"/>
          </a:xfrm>
          <a:prstGeom prst="rect">
            <a:avLst/>
          </a:prstGeom>
        </p:spPr>
      </p:pic>
      <p:pic>
        <p:nvPicPr>
          <p:cNvPr id="20" name="Picture 19"/>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8171066" y="4398408"/>
            <a:ext cx="1281157" cy="1281157"/>
          </a:xfrm>
          <a:prstGeom prst="rect">
            <a:avLst/>
          </a:prstGeom>
        </p:spPr>
      </p:pic>
      <p:pic>
        <p:nvPicPr>
          <p:cNvPr id="21" name="Picture 20"/>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6496584" y="4879245"/>
            <a:ext cx="1734995" cy="1144091"/>
          </a:xfrm>
          <a:prstGeom prst="rect">
            <a:avLst/>
          </a:prstGeom>
        </p:spPr>
      </p:pic>
      <p:sp>
        <p:nvSpPr>
          <p:cNvPr id="3" name="Content Placeholder 2"/>
          <p:cNvSpPr>
            <a:spLocks noGrp="1"/>
          </p:cNvSpPr>
          <p:nvPr>
            <p:ph idx="1"/>
          </p:nvPr>
        </p:nvSpPr>
        <p:spPr>
          <a:xfrm>
            <a:off x="335360" y="979493"/>
            <a:ext cx="5832648" cy="5401835"/>
          </a:xfrm>
        </p:spPr>
        <p:txBody>
          <a:bodyPr numCol="2">
            <a:normAutofit lnSpcReduction="10000"/>
          </a:bodyPr>
          <a:lstStyle/>
          <a:p>
            <a:r>
              <a:rPr lang="en-GB" dirty="0"/>
              <a:t>Customer service (L2)</a:t>
            </a:r>
          </a:p>
          <a:p>
            <a:r>
              <a:rPr lang="en-GB" dirty="0"/>
              <a:t>Arborist (L2) </a:t>
            </a:r>
          </a:p>
          <a:p>
            <a:r>
              <a:rPr lang="en-GB" dirty="0"/>
              <a:t>Land based engineering technician (L3)</a:t>
            </a:r>
          </a:p>
          <a:p>
            <a:r>
              <a:rPr lang="en-GB" dirty="0"/>
              <a:t>Mineral processing (L2)</a:t>
            </a:r>
          </a:p>
          <a:p>
            <a:r>
              <a:rPr lang="en-GB" dirty="0"/>
              <a:t>Chartered manager (L6) </a:t>
            </a:r>
          </a:p>
          <a:p>
            <a:r>
              <a:rPr lang="en-GB" dirty="0"/>
              <a:t>Operations Departmental Manager (L5) </a:t>
            </a:r>
          </a:p>
          <a:p>
            <a:r>
              <a:rPr lang="en-GB" dirty="0"/>
              <a:t>Children Young People and Families Manager (L5)</a:t>
            </a:r>
          </a:p>
          <a:p>
            <a:r>
              <a:rPr lang="en-GB" dirty="0"/>
              <a:t>Probate Technician (L4) </a:t>
            </a:r>
          </a:p>
          <a:p>
            <a:r>
              <a:rPr lang="en-GB" dirty="0"/>
              <a:t>Creative Venue Technician (L3) </a:t>
            </a:r>
          </a:p>
          <a:p>
            <a:r>
              <a:rPr lang="en-GB" dirty="0"/>
              <a:t>Highways Electrical service operative (L3) </a:t>
            </a:r>
          </a:p>
          <a:p>
            <a:r>
              <a:rPr lang="en-GB" dirty="0"/>
              <a:t>Healthcare assistant practitioner (L5) </a:t>
            </a:r>
          </a:p>
          <a:p>
            <a:endParaRPr lang="en-GB" dirty="0"/>
          </a:p>
        </p:txBody>
      </p:sp>
    </p:spTree>
    <p:extLst>
      <p:ext uri="{BB962C8B-B14F-4D97-AF65-F5344CB8AC3E}">
        <p14:creationId xmlns:p14="http://schemas.microsoft.com/office/powerpoint/2010/main" val="1810991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1000"/>
                                        <p:tgtEl>
                                          <p:spTgt spid="3">
                                            <p:txEl>
                                              <p:pRg st="1" end="1"/>
                                            </p:tx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000"/>
                                        <p:tgtEl>
                                          <p:spTgt spid="3">
                                            <p:txEl>
                                              <p:pRg st="2" end="2"/>
                                            </p:txEl>
                                          </p:spTgt>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childTnLst>
                                </p:cTn>
                              </p:par>
                            </p:childTnLst>
                          </p:cTn>
                        </p:par>
                        <p:par>
                          <p:cTn id="20" fill="hold">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1000"/>
                                        <p:tgtEl>
                                          <p:spTgt spid="3">
                                            <p:txEl>
                                              <p:pRg st="4" end="4"/>
                                            </p:txEl>
                                          </p:spTgt>
                                        </p:tgtEl>
                                      </p:cBhvr>
                                    </p:animEffect>
                                  </p:childTnLst>
                                </p:cTn>
                              </p:par>
                            </p:childTnLst>
                          </p:cTn>
                        </p:par>
                        <p:par>
                          <p:cTn id="24" fill="hold">
                            <p:stCondLst>
                              <p:cond delay="5000"/>
                            </p:stCondLst>
                            <p:childTnLst>
                              <p:par>
                                <p:cTn id="25" presetID="10" presetClass="entr" presetSubtype="0" fill="hold" grpId="0"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1000"/>
                                        <p:tgtEl>
                                          <p:spTgt spid="3">
                                            <p:txEl>
                                              <p:pRg st="5" end="5"/>
                                            </p:txEl>
                                          </p:spTgt>
                                        </p:tgtEl>
                                      </p:cBhvr>
                                    </p:animEffect>
                                  </p:childTnLst>
                                </p:cTn>
                              </p:par>
                            </p:childTnLst>
                          </p:cTn>
                        </p:par>
                        <p:par>
                          <p:cTn id="28" fill="hold">
                            <p:stCondLst>
                              <p:cond delay="6000"/>
                            </p:stCondLst>
                            <p:childTnLst>
                              <p:par>
                                <p:cTn id="29" presetID="10" presetClass="entr" presetSubtype="0" fill="hold" grpId="0"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1000"/>
                                        <p:tgtEl>
                                          <p:spTgt spid="3">
                                            <p:txEl>
                                              <p:pRg st="6" end="6"/>
                                            </p:txEl>
                                          </p:spTgt>
                                        </p:tgtEl>
                                      </p:cBhvr>
                                    </p:animEffect>
                                  </p:childTnLst>
                                </p:cTn>
                              </p:par>
                            </p:childTnLst>
                          </p:cTn>
                        </p:par>
                        <p:par>
                          <p:cTn id="32" fill="hold">
                            <p:stCondLst>
                              <p:cond delay="7000"/>
                            </p:stCondLst>
                            <p:childTnLst>
                              <p:par>
                                <p:cTn id="33" presetID="10" presetClass="entr" presetSubtype="0" fill="hold" grpId="0" nodeType="after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1000"/>
                                        <p:tgtEl>
                                          <p:spTgt spid="3">
                                            <p:txEl>
                                              <p:pRg st="7" end="7"/>
                                            </p:txEl>
                                          </p:spTgt>
                                        </p:tgtEl>
                                      </p:cBhvr>
                                    </p:animEffect>
                                  </p:childTnLst>
                                </p:cTn>
                              </p:par>
                            </p:childTnLst>
                          </p:cTn>
                        </p:par>
                        <p:par>
                          <p:cTn id="36" fill="hold">
                            <p:stCondLst>
                              <p:cond delay="8000"/>
                            </p:stCondLst>
                            <p:childTnLst>
                              <p:par>
                                <p:cTn id="37" presetID="10" presetClass="entr" presetSubtype="0" fill="hold" grpId="0" nodeType="after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1000"/>
                                        <p:tgtEl>
                                          <p:spTgt spid="3">
                                            <p:txEl>
                                              <p:pRg st="8" end="8"/>
                                            </p:txEl>
                                          </p:spTgt>
                                        </p:tgtEl>
                                      </p:cBhvr>
                                    </p:animEffect>
                                  </p:childTnLst>
                                </p:cTn>
                              </p:par>
                            </p:childTnLst>
                          </p:cTn>
                        </p:par>
                        <p:par>
                          <p:cTn id="40" fill="hold">
                            <p:stCondLst>
                              <p:cond delay="9000"/>
                            </p:stCondLst>
                            <p:childTnLst>
                              <p:par>
                                <p:cTn id="41" presetID="10" presetClass="entr" presetSubtype="0" fill="hold" grpId="0" nodeType="after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Effect transition="in" filter="fade">
                                      <p:cBhvr>
                                        <p:cTn id="43" dur="1000"/>
                                        <p:tgtEl>
                                          <p:spTgt spid="3">
                                            <p:txEl>
                                              <p:pRg st="9" end="9"/>
                                            </p:txEl>
                                          </p:spTgt>
                                        </p:tgtEl>
                                      </p:cBhvr>
                                    </p:animEffect>
                                  </p:childTnLst>
                                </p:cTn>
                              </p:par>
                            </p:childTnLst>
                          </p:cTn>
                        </p:par>
                        <p:par>
                          <p:cTn id="44" fill="hold">
                            <p:stCondLst>
                              <p:cond delay="10000"/>
                            </p:stCondLst>
                            <p:childTnLst>
                              <p:par>
                                <p:cTn id="45" presetID="10" presetClass="entr" presetSubtype="0" fill="hold" grpId="0" nodeType="after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fade">
                                      <p:cBhvr>
                                        <p:cTn id="47" dur="1000"/>
                                        <p:tgtEl>
                                          <p:spTgt spid="3">
                                            <p:txEl>
                                              <p:pRg st="10" end="10"/>
                                            </p:txEl>
                                          </p:spTgt>
                                        </p:tgtEl>
                                      </p:cBhvr>
                                    </p:animEffect>
                                  </p:childTnLst>
                                </p:cTn>
                              </p:par>
                            </p:childTnLst>
                          </p:cTn>
                        </p:par>
                        <p:par>
                          <p:cTn id="48" fill="hold">
                            <p:stCondLst>
                              <p:cond delay="11000"/>
                            </p:stCondLst>
                            <p:childTnLst>
                              <p:par>
                                <p:cTn id="49" presetID="10" presetClass="entr" presetSubtype="0" fill="hold" nodeType="afterEffect">
                                  <p:stCondLst>
                                    <p:cond delay="0"/>
                                  </p:stCondLst>
                                  <p:childTnLst>
                                    <p:set>
                                      <p:cBhvr>
                                        <p:cTn id="50" dur="1" fill="hold">
                                          <p:stCondLst>
                                            <p:cond delay="0"/>
                                          </p:stCondLst>
                                        </p:cTn>
                                        <p:tgtEl>
                                          <p:spTgt spid="5"/>
                                        </p:tgtEl>
                                        <p:attrNameLst>
                                          <p:attrName>style.visibility</p:attrName>
                                        </p:attrNameLst>
                                      </p:cBhvr>
                                      <p:to>
                                        <p:strVal val="visible"/>
                                      </p:to>
                                    </p:set>
                                    <p:animEffect transition="in" filter="fade">
                                      <p:cBhvr>
                                        <p:cTn id="51" dur="1000"/>
                                        <p:tgtEl>
                                          <p:spTgt spid="5"/>
                                        </p:tgtEl>
                                      </p:cBhvr>
                                    </p:animEffect>
                                  </p:childTnLst>
                                </p:cTn>
                              </p:par>
                            </p:childTnLst>
                          </p:cTn>
                        </p:par>
                        <p:par>
                          <p:cTn id="52" fill="hold">
                            <p:stCondLst>
                              <p:cond delay="12000"/>
                            </p:stCondLst>
                            <p:childTnLst>
                              <p:par>
                                <p:cTn id="53" presetID="10" presetClass="entr" presetSubtype="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Effect transition="in" filter="fade">
                                      <p:cBhvr>
                                        <p:cTn id="55" dur="1000"/>
                                        <p:tgtEl>
                                          <p:spTgt spid="6"/>
                                        </p:tgtEl>
                                      </p:cBhvr>
                                    </p:animEffect>
                                  </p:childTnLst>
                                </p:cTn>
                              </p:par>
                            </p:childTnLst>
                          </p:cTn>
                        </p:par>
                        <p:par>
                          <p:cTn id="56" fill="hold">
                            <p:stCondLst>
                              <p:cond delay="13000"/>
                            </p:stCondLst>
                            <p:childTnLst>
                              <p:par>
                                <p:cTn id="57" presetID="10" presetClass="entr" presetSubtype="0" fill="hold" nodeType="after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fade">
                                      <p:cBhvr>
                                        <p:cTn id="59" dur="1000"/>
                                        <p:tgtEl>
                                          <p:spTgt spid="7"/>
                                        </p:tgtEl>
                                      </p:cBhvr>
                                    </p:animEffect>
                                  </p:childTnLst>
                                </p:cTn>
                              </p:par>
                            </p:childTnLst>
                          </p:cTn>
                        </p:par>
                        <p:par>
                          <p:cTn id="60" fill="hold">
                            <p:stCondLst>
                              <p:cond delay="14000"/>
                            </p:stCondLst>
                            <p:childTnLst>
                              <p:par>
                                <p:cTn id="61" presetID="10" presetClass="entr" presetSubtype="0" fill="hold" nodeType="after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1000"/>
                                        <p:tgtEl>
                                          <p:spTgt spid="8"/>
                                        </p:tgtEl>
                                      </p:cBhvr>
                                    </p:animEffect>
                                  </p:childTnLst>
                                </p:cTn>
                              </p:par>
                            </p:childTnLst>
                          </p:cTn>
                        </p:par>
                        <p:par>
                          <p:cTn id="64" fill="hold">
                            <p:stCondLst>
                              <p:cond delay="15000"/>
                            </p:stCondLst>
                            <p:childTnLst>
                              <p:par>
                                <p:cTn id="65" presetID="10" presetClass="entr" presetSubtype="0" fill="hold"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fade">
                                      <p:cBhvr>
                                        <p:cTn id="67" dur="1000"/>
                                        <p:tgtEl>
                                          <p:spTgt spid="9"/>
                                        </p:tgtEl>
                                      </p:cBhvr>
                                    </p:animEffect>
                                  </p:childTnLst>
                                </p:cTn>
                              </p:par>
                            </p:childTnLst>
                          </p:cTn>
                        </p:par>
                        <p:par>
                          <p:cTn id="68" fill="hold">
                            <p:stCondLst>
                              <p:cond delay="16000"/>
                            </p:stCondLst>
                            <p:childTnLst>
                              <p:par>
                                <p:cTn id="69" presetID="10" presetClass="entr" presetSubtype="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Effect transition="in" filter="fade">
                                      <p:cBhvr>
                                        <p:cTn id="71" dur="1000"/>
                                        <p:tgtEl>
                                          <p:spTgt spid="10"/>
                                        </p:tgtEl>
                                      </p:cBhvr>
                                    </p:animEffect>
                                  </p:childTnLst>
                                </p:cTn>
                              </p:par>
                            </p:childTnLst>
                          </p:cTn>
                        </p:par>
                        <p:par>
                          <p:cTn id="72" fill="hold">
                            <p:stCondLst>
                              <p:cond delay="17000"/>
                            </p:stCondLst>
                            <p:childTnLst>
                              <p:par>
                                <p:cTn id="73" presetID="10" presetClass="entr" presetSubtype="0" fill="hold"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1000"/>
                                        <p:tgtEl>
                                          <p:spTgt spid="11"/>
                                        </p:tgtEl>
                                      </p:cBhvr>
                                    </p:animEffect>
                                  </p:childTnLst>
                                </p:cTn>
                              </p:par>
                            </p:childTnLst>
                          </p:cTn>
                        </p:par>
                        <p:par>
                          <p:cTn id="76" fill="hold">
                            <p:stCondLst>
                              <p:cond delay="18000"/>
                            </p:stCondLst>
                            <p:childTnLst>
                              <p:par>
                                <p:cTn id="77" presetID="10" presetClass="entr" presetSubtype="0" fill="hold" nodeType="after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fade">
                                      <p:cBhvr>
                                        <p:cTn id="79" dur="1000"/>
                                        <p:tgtEl>
                                          <p:spTgt spid="12"/>
                                        </p:tgtEl>
                                      </p:cBhvr>
                                    </p:animEffect>
                                  </p:childTnLst>
                                </p:cTn>
                              </p:par>
                            </p:childTnLst>
                          </p:cTn>
                        </p:par>
                        <p:par>
                          <p:cTn id="80" fill="hold">
                            <p:stCondLst>
                              <p:cond delay="19000"/>
                            </p:stCondLst>
                            <p:childTnLst>
                              <p:par>
                                <p:cTn id="81" presetID="10" presetClass="entr" presetSubtype="0" fill="hold" nodeType="afterEffect">
                                  <p:stCondLst>
                                    <p:cond delay="0"/>
                                  </p:stCondLst>
                                  <p:childTnLst>
                                    <p:set>
                                      <p:cBhvr>
                                        <p:cTn id="82" dur="1" fill="hold">
                                          <p:stCondLst>
                                            <p:cond delay="0"/>
                                          </p:stCondLst>
                                        </p:cTn>
                                        <p:tgtEl>
                                          <p:spTgt spid="13"/>
                                        </p:tgtEl>
                                        <p:attrNameLst>
                                          <p:attrName>style.visibility</p:attrName>
                                        </p:attrNameLst>
                                      </p:cBhvr>
                                      <p:to>
                                        <p:strVal val="visible"/>
                                      </p:to>
                                    </p:set>
                                    <p:animEffect transition="in" filter="fade">
                                      <p:cBhvr>
                                        <p:cTn id="83" dur="1000"/>
                                        <p:tgtEl>
                                          <p:spTgt spid="13"/>
                                        </p:tgtEl>
                                      </p:cBhvr>
                                    </p:animEffect>
                                  </p:childTnLst>
                                </p:cTn>
                              </p:par>
                            </p:childTnLst>
                          </p:cTn>
                        </p:par>
                        <p:par>
                          <p:cTn id="84" fill="hold">
                            <p:stCondLst>
                              <p:cond delay="20000"/>
                            </p:stCondLst>
                            <p:childTnLst>
                              <p:par>
                                <p:cTn id="85" presetID="10" presetClass="entr" presetSubtype="0" fill="hold"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fade">
                                      <p:cBhvr>
                                        <p:cTn id="87" dur="1000"/>
                                        <p:tgtEl>
                                          <p:spTgt spid="14"/>
                                        </p:tgtEl>
                                      </p:cBhvr>
                                    </p:animEffect>
                                  </p:childTnLst>
                                </p:cTn>
                              </p:par>
                            </p:childTnLst>
                          </p:cTn>
                        </p:par>
                        <p:par>
                          <p:cTn id="88" fill="hold">
                            <p:stCondLst>
                              <p:cond delay="21000"/>
                            </p:stCondLst>
                            <p:childTnLst>
                              <p:par>
                                <p:cTn id="89" presetID="10" presetClass="entr" presetSubtype="0" fill="hold" nodeType="afterEffect">
                                  <p:stCondLst>
                                    <p:cond delay="0"/>
                                  </p:stCondLst>
                                  <p:childTnLst>
                                    <p:set>
                                      <p:cBhvr>
                                        <p:cTn id="90" dur="1" fill="hold">
                                          <p:stCondLst>
                                            <p:cond delay="0"/>
                                          </p:stCondLst>
                                        </p:cTn>
                                        <p:tgtEl>
                                          <p:spTgt spid="15"/>
                                        </p:tgtEl>
                                        <p:attrNameLst>
                                          <p:attrName>style.visibility</p:attrName>
                                        </p:attrNameLst>
                                      </p:cBhvr>
                                      <p:to>
                                        <p:strVal val="visible"/>
                                      </p:to>
                                    </p:set>
                                    <p:animEffect transition="in" filter="fade">
                                      <p:cBhvr>
                                        <p:cTn id="91" dur="1000"/>
                                        <p:tgtEl>
                                          <p:spTgt spid="15"/>
                                        </p:tgtEl>
                                      </p:cBhvr>
                                    </p:animEffect>
                                  </p:childTnLst>
                                </p:cTn>
                              </p:par>
                            </p:childTnLst>
                          </p:cTn>
                        </p:par>
                        <p:par>
                          <p:cTn id="92" fill="hold">
                            <p:stCondLst>
                              <p:cond delay="22000"/>
                            </p:stCondLst>
                            <p:childTnLst>
                              <p:par>
                                <p:cTn id="93" presetID="10" presetClass="entr" presetSubtype="0"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fade">
                                      <p:cBhvr>
                                        <p:cTn id="95" dur="1000"/>
                                        <p:tgtEl>
                                          <p:spTgt spid="16"/>
                                        </p:tgtEl>
                                      </p:cBhvr>
                                    </p:animEffect>
                                  </p:childTnLst>
                                </p:cTn>
                              </p:par>
                            </p:childTnLst>
                          </p:cTn>
                        </p:par>
                        <p:par>
                          <p:cTn id="96" fill="hold">
                            <p:stCondLst>
                              <p:cond delay="23000"/>
                            </p:stCondLst>
                            <p:childTnLst>
                              <p:par>
                                <p:cTn id="97" presetID="10" presetClass="entr" presetSubtype="0" fill="hold" nodeType="afterEffect">
                                  <p:stCondLst>
                                    <p:cond delay="0"/>
                                  </p:stCondLst>
                                  <p:childTnLst>
                                    <p:set>
                                      <p:cBhvr>
                                        <p:cTn id="98" dur="1" fill="hold">
                                          <p:stCondLst>
                                            <p:cond delay="0"/>
                                          </p:stCondLst>
                                        </p:cTn>
                                        <p:tgtEl>
                                          <p:spTgt spid="17"/>
                                        </p:tgtEl>
                                        <p:attrNameLst>
                                          <p:attrName>style.visibility</p:attrName>
                                        </p:attrNameLst>
                                      </p:cBhvr>
                                      <p:to>
                                        <p:strVal val="visible"/>
                                      </p:to>
                                    </p:set>
                                    <p:animEffect transition="in" filter="fade">
                                      <p:cBhvr>
                                        <p:cTn id="99" dur="1000"/>
                                        <p:tgtEl>
                                          <p:spTgt spid="17"/>
                                        </p:tgtEl>
                                      </p:cBhvr>
                                    </p:animEffect>
                                  </p:childTnLst>
                                </p:cTn>
                              </p:par>
                            </p:childTnLst>
                          </p:cTn>
                        </p:par>
                        <p:par>
                          <p:cTn id="100" fill="hold">
                            <p:stCondLst>
                              <p:cond delay="24000"/>
                            </p:stCondLst>
                            <p:childTnLst>
                              <p:par>
                                <p:cTn id="101" presetID="10" presetClass="entr" presetSubtype="0" fill="hold" nodeType="afterEffect">
                                  <p:stCondLst>
                                    <p:cond delay="0"/>
                                  </p:stCondLst>
                                  <p:childTnLst>
                                    <p:set>
                                      <p:cBhvr>
                                        <p:cTn id="102" dur="1" fill="hold">
                                          <p:stCondLst>
                                            <p:cond delay="0"/>
                                          </p:stCondLst>
                                        </p:cTn>
                                        <p:tgtEl>
                                          <p:spTgt spid="18"/>
                                        </p:tgtEl>
                                        <p:attrNameLst>
                                          <p:attrName>style.visibility</p:attrName>
                                        </p:attrNameLst>
                                      </p:cBhvr>
                                      <p:to>
                                        <p:strVal val="visible"/>
                                      </p:to>
                                    </p:set>
                                    <p:animEffect transition="in" filter="fade">
                                      <p:cBhvr>
                                        <p:cTn id="103" dur="1000"/>
                                        <p:tgtEl>
                                          <p:spTgt spid="18"/>
                                        </p:tgtEl>
                                      </p:cBhvr>
                                    </p:animEffect>
                                  </p:childTnLst>
                                </p:cTn>
                              </p:par>
                            </p:childTnLst>
                          </p:cTn>
                        </p:par>
                        <p:par>
                          <p:cTn id="104" fill="hold">
                            <p:stCondLst>
                              <p:cond delay="25000"/>
                            </p:stCondLst>
                            <p:childTnLst>
                              <p:par>
                                <p:cTn id="105" presetID="10" presetClass="entr" presetSubtype="0" fill="hold" nodeType="afterEffect">
                                  <p:stCondLst>
                                    <p:cond delay="0"/>
                                  </p:stCondLst>
                                  <p:childTnLst>
                                    <p:set>
                                      <p:cBhvr>
                                        <p:cTn id="106" dur="1" fill="hold">
                                          <p:stCondLst>
                                            <p:cond delay="0"/>
                                          </p:stCondLst>
                                        </p:cTn>
                                        <p:tgtEl>
                                          <p:spTgt spid="19"/>
                                        </p:tgtEl>
                                        <p:attrNameLst>
                                          <p:attrName>style.visibility</p:attrName>
                                        </p:attrNameLst>
                                      </p:cBhvr>
                                      <p:to>
                                        <p:strVal val="visible"/>
                                      </p:to>
                                    </p:set>
                                    <p:animEffect transition="in" filter="fade">
                                      <p:cBhvr>
                                        <p:cTn id="107" dur="1000"/>
                                        <p:tgtEl>
                                          <p:spTgt spid="19"/>
                                        </p:tgtEl>
                                      </p:cBhvr>
                                    </p:animEffect>
                                  </p:childTnLst>
                                </p:cTn>
                              </p:par>
                            </p:childTnLst>
                          </p:cTn>
                        </p:par>
                        <p:par>
                          <p:cTn id="108" fill="hold">
                            <p:stCondLst>
                              <p:cond delay="26000"/>
                            </p:stCondLst>
                            <p:childTnLst>
                              <p:par>
                                <p:cTn id="109" presetID="10" presetClass="entr" presetSubtype="0" fill="hold"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childTnLst>
                                </p:cTn>
                              </p:par>
                            </p:childTnLst>
                          </p:cTn>
                        </p:par>
                        <p:par>
                          <p:cTn id="112" fill="hold">
                            <p:stCondLst>
                              <p:cond delay="27000"/>
                            </p:stCondLst>
                            <p:childTnLst>
                              <p:par>
                                <p:cTn id="113" presetID="10" presetClass="entr" presetSubtype="0" fill="hold"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369" y="338767"/>
            <a:ext cx="3528392" cy="574675"/>
          </a:xfrm>
          <a:solidFill>
            <a:srgbClr val="FFFFFF"/>
          </a:solidFill>
          <a:ln>
            <a:noFill/>
          </a:ln>
          <a:effectLst/>
        </p:spPr>
        <p:txBody>
          <a:bodyPr/>
          <a:lstStyle/>
          <a:p>
            <a:r>
              <a:rPr lang="en-GB" dirty="0"/>
              <a:t>Breadth of assessment</a:t>
            </a:r>
          </a:p>
        </p:txBody>
      </p:sp>
      <p:sp>
        <p:nvSpPr>
          <p:cNvPr id="3" name="Rounded Rectangle 2"/>
          <p:cNvSpPr/>
          <p:nvPr/>
        </p:nvSpPr>
        <p:spPr>
          <a:xfrm>
            <a:off x="6744072" y="3797266"/>
            <a:ext cx="5351915" cy="2634240"/>
          </a:xfrm>
          <a:prstGeom prst="roundRect">
            <a:avLst/>
          </a:prstGeom>
          <a:solidFill>
            <a:srgbClr val="00B0F0">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normAutofit fontScale="92500"/>
          </a:bodyPr>
          <a:lstStyle/>
          <a:p>
            <a:pPr marL="800100" lvl="1" indent="-342900">
              <a:lnSpc>
                <a:spcPct val="107000"/>
              </a:lnSpc>
              <a:spcAft>
                <a:spcPts val="800"/>
              </a:spcAft>
              <a:buFont typeface="Wingdings" panose="05000000000000000000" pitchFamily="2" charset="2"/>
              <a:buChar char="§"/>
              <a:tabLst>
                <a:tab pos="914400" algn="l"/>
              </a:tabLst>
            </a:pPr>
            <a:r>
              <a:rPr lang="en-GB" sz="2400" dirty="0">
                <a:solidFill>
                  <a:schemeClr val="tx2">
                    <a:lumMod val="75000"/>
                  </a:schemeClr>
                </a:solidFill>
                <a:latin typeface="Calibri" panose="020F0502020204030204" pitchFamily="34" charset="0"/>
                <a:ea typeface="Calibri" panose="020F0502020204030204" pitchFamily="34" charset="0"/>
                <a:cs typeface="Times New Roman" panose="02020603050405020304" pitchFamily="18" charset="0"/>
              </a:rPr>
              <a:t>Scenario based Multiple choice test</a:t>
            </a:r>
          </a:p>
          <a:p>
            <a:pPr marL="800100" lvl="1" indent="-342900">
              <a:lnSpc>
                <a:spcPct val="107000"/>
              </a:lnSpc>
              <a:spcAft>
                <a:spcPts val="800"/>
              </a:spcAft>
              <a:buFont typeface="Wingdings" panose="05000000000000000000" pitchFamily="2" charset="2"/>
              <a:buChar char="§"/>
              <a:tabLst>
                <a:tab pos="914400" algn="l"/>
              </a:tabLst>
            </a:pPr>
            <a:r>
              <a:rPr lang="en-GB" sz="2400" dirty="0">
                <a:solidFill>
                  <a:schemeClr val="tx2">
                    <a:lumMod val="75000"/>
                  </a:schemeClr>
                </a:solidFill>
                <a:latin typeface="Calibri" panose="020F0502020204030204" pitchFamily="34" charset="0"/>
                <a:ea typeface="Calibri" panose="020F0502020204030204" pitchFamily="34" charset="0"/>
                <a:cs typeface="Times New Roman" panose="02020603050405020304" pitchFamily="18" charset="0"/>
              </a:rPr>
              <a:t>Portfolio</a:t>
            </a:r>
          </a:p>
          <a:p>
            <a:pPr marL="800100" lvl="1" indent="-342900">
              <a:lnSpc>
                <a:spcPct val="107000"/>
              </a:lnSpc>
              <a:spcAft>
                <a:spcPts val="800"/>
              </a:spcAft>
              <a:buFont typeface="Wingdings" panose="05000000000000000000" pitchFamily="2" charset="2"/>
              <a:buChar char="§"/>
              <a:tabLst>
                <a:tab pos="914400" algn="l"/>
              </a:tabLst>
            </a:pPr>
            <a:r>
              <a:rPr lang="en-GB" sz="2400" dirty="0">
                <a:solidFill>
                  <a:schemeClr val="tx2">
                    <a:lumMod val="75000"/>
                  </a:schemeClr>
                </a:solidFill>
                <a:latin typeface="Calibri" panose="020F0502020204030204" pitchFamily="34" charset="0"/>
                <a:ea typeface="Calibri" panose="020F0502020204030204" pitchFamily="34" charset="0"/>
                <a:cs typeface="Times New Roman" panose="02020603050405020304" pitchFamily="18" charset="0"/>
              </a:rPr>
              <a:t>Presentation of project</a:t>
            </a:r>
          </a:p>
          <a:p>
            <a:pPr marL="800100" lvl="1" indent="-342900">
              <a:lnSpc>
                <a:spcPct val="107000"/>
              </a:lnSpc>
              <a:spcAft>
                <a:spcPts val="800"/>
              </a:spcAft>
              <a:buFont typeface="Wingdings" panose="05000000000000000000" pitchFamily="2" charset="2"/>
              <a:buChar char="§"/>
              <a:tabLst>
                <a:tab pos="914400" algn="l"/>
              </a:tabLst>
            </a:pPr>
            <a:r>
              <a:rPr lang="en-GB" sz="2400" dirty="0">
                <a:solidFill>
                  <a:schemeClr val="tx2">
                    <a:lumMod val="75000"/>
                  </a:schemeClr>
                </a:solidFill>
                <a:latin typeface="Calibri" panose="020F0502020204030204" pitchFamily="34" charset="0"/>
                <a:ea typeface="Calibri" panose="020F0502020204030204" pitchFamily="34" charset="0"/>
                <a:cs typeface="Times New Roman" panose="02020603050405020304" pitchFamily="18" charset="0"/>
              </a:rPr>
              <a:t>Structured competency based interview</a:t>
            </a:r>
          </a:p>
        </p:txBody>
      </p:sp>
      <p:sp>
        <p:nvSpPr>
          <p:cNvPr id="21" name="Rounded Rectangle 20"/>
          <p:cNvSpPr/>
          <p:nvPr/>
        </p:nvSpPr>
        <p:spPr>
          <a:xfrm>
            <a:off x="138791" y="1239968"/>
            <a:ext cx="4131455" cy="1462187"/>
          </a:xfrm>
          <a:prstGeom prst="roundRect">
            <a:avLst/>
          </a:prstGeom>
          <a:solidFill>
            <a:schemeClr val="tx2">
              <a:lumMod val="60000"/>
              <a:lumOff val="40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normAutofit/>
          </a:bodyPr>
          <a:lstStyle/>
          <a:p>
            <a:pPr marL="800100" lvl="1" indent="-342900">
              <a:lnSpc>
                <a:spcPct val="107000"/>
              </a:lnSpc>
              <a:spcAft>
                <a:spcPts val="800"/>
              </a:spcAft>
              <a:buFont typeface="Wingdings" panose="05000000000000000000" pitchFamily="2" charset="2"/>
              <a:buChar char="§"/>
              <a:tabLst>
                <a:tab pos="914400" algn="l"/>
              </a:tabLst>
            </a:pPr>
            <a:r>
              <a:rPr lang="en-GB" sz="2400" dirty="0">
                <a:solidFill>
                  <a:schemeClr val="tx2">
                    <a:lumMod val="75000"/>
                  </a:schemeClr>
                </a:solidFill>
                <a:latin typeface="Calibri" panose="020F0502020204030204" pitchFamily="34" charset="0"/>
                <a:ea typeface="Calibri" panose="020F0502020204030204" pitchFamily="34" charset="0"/>
                <a:cs typeface="Times New Roman" panose="02020603050405020304" pitchFamily="18" charset="0"/>
              </a:rPr>
              <a:t>Portfolio</a:t>
            </a:r>
          </a:p>
          <a:p>
            <a:pPr marL="800100" lvl="1" indent="-342900">
              <a:lnSpc>
                <a:spcPct val="107000"/>
              </a:lnSpc>
              <a:spcAft>
                <a:spcPts val="800"/>
              </a:spcAft>
              <a:buFont typeface="Wingdings" panose="05000000000000000000" pitchFamily="2" charset="2"/>
              <a:buChar char="§"/>
              <a:tabLst>
                <a:tab pos="914400" algn="l"/>
              </a:tabLst>
            </a:pPr>
            <a:r>
              <a:rPr lang="en-GB" sz="2400" dirty="0">
                <a:solidFill>
                  <a:schemeClr val="tx2">
                    <a:lumMod val="75000"/>
                  </a:schemeClr>
                </a:solidFill>
                <a:latin typeface="Calibri" panose="020F0502020204030204" pitchFamily="34" charset="0"/>
                <a:ea typeface="Calibri" panose="020F0502020204030204" pitchFamily="34" charset="0"/>
                <a:cs typeface="Times New Roman" panose="02020603050405020304" pitchFamily="18" charset="0"/>
              </a:rPr>
              <a:t>Competence Interview</a:t>
            </a:r>
          </a:p>
        </p:txBody>
      </p:sp>
      <p:sp>
        <p:nvSpPr>
          <p:cNvPr id="22" name="Rounded Rectangle 21"/>
          <p:cNvSpPr/>
          <p:nvPr/>
        </p:nvSpPr>
        <p:spPr>
          <a:xfrm>
            <a:off x="303284" y="3947807"/>
            <a:ext cx="4131455" cy="2335749"/>
          </a:xfrm>
          <a:prstGeom prst="roundRect">
            <a:avLst/>
          </a:prstGeom>
          <a:solidFill>
            <a:srgbClr val="92D050">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normAutofit lnSpcReduction="10000"/>
          </a:bodyPr>
          <a:lstStyle/>
          <a:p>
            <a:pPr marL="800100" lvl="1" indent="-342900">
              <a:lnSpc>
                <a:spcPct val="107000"/>
              </a:lnSpc>
              <a:spcAft>
                <a:spcPts val="800"/>
              </a:spcAft>
              <a:buFont typeface="Wingdings" panose="05000000000000000000" pitchFamily="2" charset="2"/>
              <a:buChar char="§"/>
              <a:tabLst>
                <a:tab pos="914400" algn="l"/>
              </a:tabLst>
            </a:pPr>
            <a:r>
              <a:rPr lang="en-GB" sz="2400" dirty="0">
                <a:solidFill>
                  <a:schemeClr val="tx2">
                    <a:lumMod val="75000"/>
                  </a:schemeClr>
                </a:solidFill>
                <a:latin typeface="Calibri" panose="020F0502020204030204" pitchFamily="34" charset="0"/>
                <a:ea typeface="Calibri" panose="020F0502020204030204" pitchFamily="34" charset="0"/>
                <a:cs typeface="Times New Roman" panose="02020603050405020304" pitchFamily="18" charset="0"/>
              </a:rPr>
              <a:t>Online knowledge test</a:t>
            </a:r>
          </a:p>
          <a:p>
            <a:pPr marL="800100" lvl="1" indent="-342900">
              <a:lnSpc>
                <a:spcPct val="107000"/>
              </a:lnSpc>
              <a:spcAft>
                <a:spcPts val="800"/>
              </a:spcAft>
              <a:buFont typeface="Wingdings" panose="05000000000000000000" pitchFamily="2" charset="2"/>
              <a:buChar char="§"/>
              <a:tabLst>
                <a:tab pos="914400" algn="l"/>
              </a:tabLst>
            </a:pPr>
            <a:r>
              <a:rPr lang="en-GB" sz="2400" dirty="0">
                <a:solidFill>
                  <a:schemeClr val="tx2">
                    <a:lumMod val="75000"/>
                  </a:schemeClr>
                </a:solidFill>
                <a:latin typeface="Calibri" panose="020F0502020204030204" pitchFamily="34" charset="0"/>
                <a:ea typeface="Calibri" panose="020F0502020204030204" pitchFamily="34" charset="0"/>
                <a:cs typeface="Times New Roman" panose="02020603050405020304" pitchFamily="18" charset="0"/>
              </a:rPr>
              <a:t>Scenario based practical tasks</a:t>
            </a:r>
          </a:p>
          <a:p>
            <a:pPr marL="800100" lvl="1" indent="-342900">
              <a:lnSpc>
                <a:spcPct val="107000"/>
              </a:lnSpc>
              <a:spcAft>
                <a:spcPts val="800"/>
              </a:spcAft>
              <a:buFont typeface="Wingdings" panose="05000000000000000000" pitchFamily="2" charset="2"/>
              <a:buChar char="§"/>
              <a:tabLst>
                <a:tab pos="914400" algn="l"/>
              </a:tabLst>
            </a:pPr>
            <a:r>
              <a:rPr lang="en-GB" sz="2400" dirty="0">
                <a:solidFill>
                  <a:schemeClr val="tx2">
                    <a:lumMod val="75000"/>
                  </a:schemeClr>
                </a:solidFill>
                <a:latin typeface="Calibri" panose="020F0502020204030204" pitchFamily="34" charset="0"/>
                <a:ea typeface="Calibri" panose="020F0502020204030204" pitchFamily="34" charset="0"/>
                <a:cs typeface="Times New Roman" panose="02020603050405020304" pitchFamily="18" charset="0"/>
              </a:rPr>
              <a:t>Presentation and professional interview</a:t>
            </a:r>
          </a:p>
        </p:txBody>
      </p:sp>
      <p:sp>
        <p:nvSpPr>
          <p:cNvPr id="23" name="Rounded Rectangle 22"/>
          <p:cNvSpPr/>
          <p:nvPr/>
        </p:nvSpPr>
        <p:spPr>
          <a:xfrm>
            <a:off x="7493223" y="407399"/>
            <a:ext cx="4131455" cy="2335749"/>
          </a:xfrm>
          <a:prstGeom prst="roundRect">
            <a:avLst/>
          </a:prstGeom>
          <a:solidFill>
            <a:srgbClr val="00B0F0">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normAutofit/>
          </a:bodyPr>
          <a:lstStyle/>
          <a:p>
            <a:pPr marL="800100" lvl="1" indent="-342900">
              <a:lnSpc>
                <a:spcPct val="107000"/>
              </a:lnSpc>
              <a:spcAft>
                <a:spcPts val="800"/>
              </a:spcAft>
              <a:buFont typeface="Wingdings" panose="05000000000000000000" pitchFamily="2" charset="2"/>
              <a:buChar char="§"/>
              <a:tabLst>
                <a:tab pos="914400" algn="l"/>
              </a:tabLst>
            </a:pPr>
            <a:r>
              <a:rPr lang="en-GB" sz="2400" dirty="0">
                <a:solidFill>
                  <a:schemeClr val="tx2">
                    <a:lumMod val="75000"/>
                  </a:schemeClr>
                </a:solidFill>
                <a:latin typeface="Calibri" panose="020F0502020204030204" pitchFamily="34" charset="0"/>
                <a:ea typeface="Calibri" panose="020F0502020204030204" pitchFamily="34" charset="0"/>
                <a:cs typeface="Times New Roman" panose="02020603050405020304" pitchFamily="18" charset="0"/>
              </a:rPr>
              <a:t>Knowledge test (multiple choice) </a:t>
            </a:r>
          </a:p>
          <a:p>
            <a:pPr marL="800100" lvl="1" indent="-342900">
              <a:lnSpc>
                <a:spcPct val="107000"/>
              </a:lnSpc>
              <a:spcAft>
                <a:spcPts val="800"/>
              </a:spcAft>
              <a:buFont typeface="Wingdings" panose="05000000000000000000" pitchFamily="2" charset="2"/>
              <a:buChar char="§"/>
              <a:tabLst>
                <a:tab pos="914400" algn="l"/>
              </a:tabLst>
            </a:pPr>
            <a:r>
              <a:rPr lang="en-GB" sz="2400" dirty="0">
                <a:solidFill>
                  <a:schemeClr val="tx2">
                    <a:lumMod val="75000"/>
                  </a:schemeClr>
                </a:solidFill>
                <a:latin typeface="Calibri" panose="020F0502020204030204" pitchFamily="34" charset="0"/>
                <a:ea typeface="Calibri" panose="020F0502020204030204" pitchFamily="34" charset="0"/>
                <a:cs typeface="Times New Roman" panose="02020603050405020304" pitchFamily="18" charset="0"/>
              </a:rPr>
              <a:t>Practical test</a:t>
            </a:r>
          </a:p>
          <a:p>
            <a:pPr marL="800100" lvl="1" indent="-342900">
              <a:lnSpc>
                <a:spcPct val="107000"/>
              </a:lnSpc>
              <a:spcAft>
                <a:spcPts val="800"/>
              </a:spcAft>
              <a:buFont typeface="Wingdings" panose="05000000000000000000" pitchFamily="2" charset="2"/>
              <a:buChar char="§"/>
              <a:tabLst>
                <a:tab pos="914400" algn="l"/>
              </a:tabLst>
            </a:pPr>
            <a:r>
              <a:rPr lang="en-GB" sz="2400" dirty="0">
                <a:solidFill>
                  <a:schemeClr val="tx2">
                    <a:lumMod val="75000"/>
                  </a:schemeClr>
                </a:solidFill>
                <a:latin typeface="Calibri" panose="020F0502020204030204" pitchFamily="34" charset="0"/>
                <a:ea typeface="Calibri" panose="020F0502020204030204" pitchFamily="34" charset="0"/>
                <a:cs typeface="Times New Roman" panose="02020603050405020304" pitchFamily="18" charset="0"/>
              </a:rPr>
              <a:t>Professional interview</a:t>
            </a:r>
          </a:p>
        </p:txBody>
      </p:sp>
      <p:sp>
        <p:nvSpPr>
          <p:cNvPr id="24" name="Rounded Rectangle 23"/>
          <p:cNvSpPr/>
          <p:nvPr/>
        </p:nvSpPr>
        <p:spPr>
          <a:xfrm>
            <a:off x="3799459" y="3522242"/>
            <a:ext cx="4131455" cy="2335749"/>
          </a:xfrm>
          <a:prstGeom prst="roundRect">
            <a:avLst/>
          </a:prstGeom>
          <a:solidFill>
            <a:schemeClr val="tx2">
              <a:lumMod val="60000"/>
              <a:lumOff val="40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normAutofit/>
          </a:bodyPr>
          <a:lstStyle/>
          <a:p>
            <a:pPr marL="800100" lvl="1" indent="-342900">
              <a:lnSpc>
                <a:spcPct val="107000"/>
              </a:lnSpc>
              <a:spcAft>
                <a:spcPts val="800"/>
              </a:spcAft>
              <a:buFont typeface="Wingdings" panose="05000000000000000000" pitchFamily="2" charset="2"/>
              <a:buChar char="§"/>
              <a:tabLst>
                <a:tab pos="914400" algn="l"/>
              </a:tabLst>
            </a:pPr>
            <a:r>
              <a:rPr lang="en-GB" sz="2400" dirty="0">
                <a:solidFill>
                  <a:schemeClr val="tx2">
                    <a:lumMod val="75000"/>
                  </a:schemeClr>
                </a:solidFill>
                <a:latin typeface="Calibri" panose="020F0502020204030204" pitchFamily="34" charset="0"/>
                <a:ea typeface="Calibri" panose="020F0502020204030204" pitchFamily="34" charset="0"/>
                <a:cs typeface="Times New Roman" panose="02020603050405020304" pitchFamily="18" charset="0"/>
              </a:rPr>
              <a:t>Online test</a:t>
            </a:r>
          </a:p>
          <a:p>
            <a:pPr marL="800100" lvl="1" indent="-342900">
              <a:lnSpc>
                <a:spcPct val="107000"/>
              </a:lnSpc>
              <a:spcAft>
                <a:spcPts val="800"/>
              </a:spcAft>
              <a:buFont typeface="Wingdings" panose="05000000000000000000" pitchFamily="2" charset="2"/>
              <a:buChar char="§"/>
              <a:tabLst>
                <a:tab pos="914400" algn="l"/>
              </a:tabLst>
            </a:pPr>
            <a:r>
              <a:rPr lang="en-GB" sz="2400" dirty="0">
                <a:solidFill>
                  <a:schemeClr val="tx2">
                    <a:lumMod val="75000"/>
                  </a:schemeClr>
                </a:solidFill>
                <a:latin typeface="Calibri" panose="020F0502020204030204" pitchFamily="34" charset="0"/>
                <a:ea typeface="Calibri" panose="020F0502020204030204" pitchFamily="34" charset="0"/>
                <a:cs typeface="Times New Roman" panose="02020603050405020304" pitchFamily="18" charset="0"/>
              </a:rPr>
              <a:t>Practical assessment</a:t>
            </a:r>
          </a:p>
          <a:p>
            <a:pPr marL="800100" lvl="1" indent="-342900">
              <a:lnSpc>
                <a:spcPct val="107000"/>
              </a:lnSpc>
              <a:spcAft>
                <a:spcPts val="800"/>
              </a:spcAft>
              <a:buFont typeface="Wingdings" panose="05000000000000000000" pitchFamily="2" charset="2"/>
              <a:buChar char="§"/>
              <a:tabLst>
                <a:tab pos="914400" algn="l"/>
              </a:tabLst>
            </a:pPr>
            <a:r>
              <a:rPr lang="en-GB" sz="2400" dirty="0">
                <a:solidFill>
                  <a:schemeClr val="tx2">
                    <a:lumMod val="75000"/>
                  </a:schemeClr>
                </a:solidFill>
                <a:latin typeface="Calibri" panose="020F0502020204030204" pitchFamily="34" charset="0"/>
                <a:ea typeface="Calibri" panose="020F0502020204030204" pitchFamily="34" charset="0"/>
                <a:cs typeface="Times New Roman" panose="02020603050405020304" pitchFamily="18" charset="0"/>
              </a:rPr>
              <a:t>Portfolio and professional discussion</a:t>
            </a:r>
          </a:p>
        </p:txBody>
      </p:sp>
      <p:sp>
        <p:nvSpPr>
          <p:cNvPr id="25" name="Rounded Rectangle 24"/>
          <p:cNvSpPr/>
          <p:nvPr/>
        </p:nvSpPr>
        <p:spPr>
          <a:xfrm>
            <a:off x="2672618" y="875074"/>
            <a:ext cx="4131455" cy="2335749"/>
          </a:xfrm>
          <a:prstGeom prst="roundRect">
            <a:avLst/>
          </a:prstGeom>
          <a:solidFill>
            <a:srgbClr val="00B0F0">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normAutofit/>
          </a:bodyPr>
          <a:lstStyle/>
          <a:p>
            <a:pPr marL="800100" lvl="1" indent="-342900">
              <a:lnSpc>
                <a:spcPct val="107000"/>
              </a:lnSpc>
              <a:spcAft>
                <a:spcPts val="800"/>
              </a:spcAft>
              <a:buFont typeface="Wingdings" panose="05000000000000000000" pitchFamily="2" charset="2"/>
              <a:buChar char="§"/>
              <a:tabLst>
                <a:tab pos="914400" algn="l"/>
              </a:tabLst>
            </a:pPr>
            <a:r>
              <a:rPr lang="en-GB" sz="2400" dirty="0">
                <a:solidFill>
                  <a:schemeClr val="tx2">
                    <a:lumMod val="75000"/>
                  </a:schemeClr>
                </a:solidFill>
                <a:latin typeface="Calibri" panose="020F0502020204030204" pitchFamily="34" charset="0"/>
                <a:ea typeface="Calibri" panose="020F0502020204030204" pitchFamily="34" charset="0"/>
                <a:cs typeface="Times New Roman" panose="02020603050405020304" pitchFamily="18" charset="0"/>
              </a:rPr>
              <a:t>Showcase</a:t>
            </a:r>
          </a:p>
          <a:p>
            <a:pPr marL="800100" lvl="1" indent="-342900">
              <a:lnSpc>
                <a:spcPct val="107000"/>
              </a:lnSpc>
              <a:spcAft>
                <a:spcPts val="800"/>
              </a:spcAft>
              <a:buFont typeface="Wingdings" panose="05000000000000000000" pitchFamily="2" charset="2"/>
              <a:buChar char="§"/>
              <a:tabLst>
                <a:tab pos="914400" algn="l"/>
              </a:tabLst>
            </a:pPr>
            <a:r>
              <a:rPr lang="en-GB" sz="2400" dirty="0">
                <a:solidFill>
                  <a:schemeClr val="tx2">
                    <a:lumMod val="75000"/>
                  </a:schemeClr>
                </a:solidFill>
                <a:latin typeface="Calibri" panose="020F0502020204030204" pitchFamily="34" charset="0"/>
                <a:ea typeface="Calibri" panose="020F0502020204030204" pitchFamily="34" charset="0"/>
                <a:cs typeface="Times New Roman" panose="02020603050405020304" pitchFamily="18" charset="0"/>
              </a:rPr>
              <a:t>Practical observation</a:t>
            </a:r>
          </a:p>
          <a:p>
            <a:pPr marL="800100" lvl="1" indent="-342900">
              <a:lnSpc>
                <a:spcPct val="107000"/>
              </a:lnSpc>
              <a:spcAft>
                <a:spcPts val="800"/>
              </a:spcAft>
              <a:buFont typeface="Wingdings" panose="05000000000000000000" pitchFamily="2" charset="2"/>
              <a:buChar char="§"/>
              <a:tabLst>
                <a:tab pos="914400" algn="l"/>
              </a:tabLst>
            </a:pPr>
            <a:r>
              <a:rPr lang="en-GB" sz="2400" dirty="0">
                <a:solidFill>
                  <a:schemeClr val="tx2">
                    <a:lumMod val="75000"/>
                  </a:schemeClr>
                </a:solidFill>
                <a:latin typeface="Calibri" panose="020F0502020204030204" pitchFamily="34" charset="0"/>
                <a:ea typeface="Calibri" panose="020F0502020204030204" pitchFamily="34" charset="0"/>
                <a:cs typeface="Times New Roman" panose="02020603050405020304" pitchFamily="18" charset="0"/>
              </a:rPr>
              <a:t>Professional discussion</a:t>
            </a:r>
          </a:p>
        </p:txBody>
      </p:sp>
      <p:sp>
        <p:nvSpPr>
          <p:cNvPr id="26" name="Rounded Rectangle 25"/>
          <p:cNvSpPr/>
          <p:nvPr/>
        </p:nvSpPr>
        <p:spPr>
          <a:xfrm>
            <a:off x="5443190" y="2253070"/>
            <a:ext cx="4131455" cy="2973122"/>
          </a:xfrm>
          <a:prstGeom prst="roundRect">
            <a:avLst/>
          </a:prstGeom>
          <a:solidFill>
            <a:srgbClr val="92D050">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normAutofit fontScale="92500" lnSpcReduction="20000"/>
          </a:bodyPr>
          <a:lstStyle/>
          <a:p>
            <a:pPr marL="800100" lvl="1" indent="-342900">
              <a:lnSpc>
                <a:spcPct val="107000"/>
              </a:lnSpc>
              <a:spcAft>
                <a:spcPts val="800"/>
              </a:spcAft>
              <a:buFont typeface="Wingdings" panose="05000000000000000000" pitchFamily="2" charset="2"/>
              <a:buChar char="§"/>
              <a:tabLst>
                <a:tab pos="914400" algn="l"/>
              </a:tabLst>
            </a:pPr>
            <a:r>
              <a:rPr lang="en-GB" sz="2400" dirty="0">
                <a:solidFill>
                  <a:schemeClr val="tx2">
                    <a:lumMod val="75000"/>
                  </a:schemeClr>
                </a:solidFill>
                <a:latin typeface="Calibri" panose="020F0502020204030204" pitchFamily="34" charset="0"/>
                <a:ea typeface="Calibri" panose="020F0502020204030204" pitchFamily="34" charset="0"/>
                <a:cs typeface="Times New Roman" panose="02020603050405020304" pitchFamily="18" charset="0"/>
              </a:rPr>
              <a:t>Portfolio</a:t>
            </a:r>
          </a:p>
          <a:p>
            <a:pPr marL="800100" lvl="1" indent="-342900">
              <a:lnSpc>
                <a:spcPct val="107000"/>
              </a:lnSpc>
              <a:spcAft>
                <a:spcPts val="800"/>
              </a:spcAft>
              <a:buFont typeface="Wingdings" panose="05000000000000000000" pitchFamily="2" charset="2"/>
              <a:buChar char="§"/>
              <a:tabLst>
                <a:tab pos="914400" algn="l"/>
              </a:tabLst>
            </a:pPr>
            <a:r>
              <a:rPr lang="en-GB" sz="2400" dirty="0">
                <a:solidFill>
                  <a:schemeClr val="tx2">
                    <a:lumMod val="75000"/>
                  </a:schemeClr>
                </a:solidFill>
                <a:latin typeface="Calibri" panose="020F0502020204030204" pitchFamily="34" charset="0"/>
                <a:ea typeface="Calibri" panose="020F0502020204030204" pitchFamily="34" charset="0"/>
                <a:cs typeface="Times New Roman" panose="02020603050405020304" pitchFamily="18" charset="0"/>
              </a:rPr>
              <a:t>Project</a:t>
            </a:r>
          </a:p>
          <a:p>
            <a:pPr marL="800100" lvl="1" indent="-342900">
              <a:lnSpc>
                <a:spcPct val="107000"/>
              </a:lnSpc>
              <a:spcAft>
                <a:spcPts val="800"/>
              </a:spcAft>
              <a:buFont typeface="Wingdings" panose="05000000000000000000" pitchFamily="2" charset="2"/>
              <a:buChar char="§"/>
              <a:tabLst>
                <a:tab pos="914400" algn="l"/>
              </a:tabLst>
            </a:pPr>
            <a:r>
              <a:rPr lang="en-GB" sz="2400" dirty="0">
                <a:solidFill>
                  <a:schemeClr val="tx2">
                    <a:lumMod val="75000"/>
                  </a:schemeClr>
                </a:solidFill>
                <a:latin typeface="Calibri" panose="020F0502020204030204" pitchFamily="34" charset="0"/>
                <a:ea typeface="Calibri" panose="020F0502020204030204" pitchFamily="34" charset="0"/>
                <a:cs typeface="Times New Roman" panose="02020603050405020304" pitchFamily="18" charset="0"/>
              </a:rPr>
              <a:t>Presentation and Interview</a:t>
            </a:r>
          </a:p>
          <a:p>
            <a:pPr marL="800100" lvl="1" indent="-342900">
              <a:lnSpc>
                <a:spcPct val="107000"/>
              </a:lnSpc>
              <a:spcAft>
                <a:spcPts val="800"/>
              </a:spcAft>
              <a:buFont typeface="Wingdings" panose="05000000000000000000" pitchFamily="2" charset="2"/>
              <a:buChar char="§"/>
              <a:tabLst>
                <a:tab pos="914400" algn="l"/>
              </a:tabLst>
            </a:pPr>
            <a:r>
              <a:rPr lang="en-GB" sz="2400" dirty="0">
                <a:solidFill>
                  <a:schemeClr val="tx2">
                    <a:lumMod val="75000"/>
                  </a:schemeClr>
                </a:solidFill>
                <a:latin typeface="Calibri" panose="020F0502020204030204" pitchFamily="34" charset="0"/>
                <a:ea typeface="Calibri" panose="020F0502020204030204" pitchFamily="34" charset="0"/>
                <a:cs typeface="Times New Roman" panose="02020603050405020304" pitchFamily="18" charset="0"/>
              </a:rPr>
              <a:t>Showcase</a:t>
            </a:r>
          </a:p>
          <a:p>
            <a:pPr marL="800100" lvl="1" indent="-342900">
              <a:lnSpc>
                <a:spcPct val="107000"/>
              </a:lnSpc>
              <a:spcAft>
                <a:spcPts val="800"/>
              </a:spcAft>
              <a:buFont typeface="Wingdings" panose="05000000000000000000" pitchFamily="2" charset="2"/>
              <a:buChar char="§"/>
              <a:tabLst>
                <a:tab pos="914400" algn="l"/>
              </a:tabLst>
            </a:pPr>
            <a:r>
              <a:rPr lang="en-GB" sz="2400" dirty="0">
                <a:solidFill>
                  <a:schemeClr val="tx2">
                    <a:lumMod val="75000"/>
                  </a:schemeClr>
                </a:solidFill>
                <a:latin typeface="Calibri" panose="020F0502020204030204" pitchFamily="34" charset="0"/>
                <a:ea typeface="Calibri" panose="020F0502020204030204" pitchFamily="34" charset="0"/>
                <a:cs typeface="Times New Roman" panose="02020603050405020304" pitchFamily="18" charset="0"/>
              </a:rPr>
              <a:t>Practical observation</a:t>
            </a:r>
          </a:p>
          <a:p>
            <a:pPr marL="800100" lvl="1" indent="-342900">
              <a:lnSpc>
                <a:spcPct val="107000"/>
              </a:lnSpc>
              <a:spcAft>
                <a:spcPts val="800"/>
              </a:spcAft>
              <a:buFont typeface="Wingdings" panose="05000000000000000000" pitchFamily="2" charset="2"/>
              <a:buChar char="§"/>
              <a:tabLst>
                <a:tab pos="914400" algn="l"/>
              </a:tabLst>
            </a:pPr>
            <a:r>
              <a:rPr lang="en-GB" sz="2400" dirty="0">
                <a:solidFill>
                  <a:schemeClr val="tx2">
                    <a:lumMod val="75000"/>
                  </a:schemeClr>
                </a:solidFill>
                <a:latin typeface="Calibri" panose="020F0502020204030204" pitchFamily="34" charset="0"/>
                <a:ea typeface="Calibri" panose="020F0502020204030204" pitchFamily="34" charset="0"/>
                <a:cs typeface="Times New Roman" panose="02020603050405020304" pitchFamily="18" charset="0"/>
              </a:rPr>
              <a:t>Professional discussion</a:t>
            </a:r>
          </a:p>
        </p:txBody>
      </p:sp>
      <p:sp>
        <p:nvSpPr>
          <p:cNvPr id="27" name="Rounded Rectangle 26"/>
          <p:cNvSpPr/>
          <p:nvPr/>
        </p:nvSpPr>
        <p:spPr>
          <a:xfrm>
            <a:off x="364317" y="2177976"/>
            <a:ext cx="4131455" cy="2335749"/>
          </a:xfrm>
          <a:prstGeom prst="roundRect">
            <a:avLst/>
          </a:prstGeom>
          <a:solidFill>
            <a:schemeClr val="tx2">
              <a:lumMod val="60000"/>
              <a:lumOff val="40000"/>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normAutofit/>
          </a:bodyPr>
          <a:lstStyle/>
          <a:p>
            <a:pPr marL="800100" lvl="1" indent="-342900">
              <a:lnSpc>
                <a:spcPct val="107000"/>
              </a:lnSpc>
              <a:spcAft>
                <a:spcPts val="800"/>
              </a:spcAft>
              <a:buFont typeface="Wingdings" panose="05000000000000000000" pitchFamily="2" charset="2"/>
              <a:buChar char="§"/>
              <a:tabLst>
                <a:tab pos="914400" algn="l"/>
              </a:tabLst>
            </a:pPr>
            <a:r>
              <a:rPr lang="en-GB" sz="2400" dirty="0">
                <a:solidFill>
                  <a:schemeClr val="tx2">
                    <a:lumMod val="75000"/>
                  </a:schemeClr>
                </a:solidFill>
                <a:latin typeface="Calibri" panose="020F0502020204030204" pitchFamily="34" charset="0"/>
                <a:ea typeface="Calibri" panose="020F0502020204030204" pitchFamily="34" charset="0"/>
                <a:cs typeface="Times New Roman" panose="02020603050405020304" pitchFamily="18" charset="0"/>
              </a:rPr>
              <a:t>Multiple choice and Short answer test</a:t>
            </a:r>
          </a:p>
          <a:p>
            <a:pPr marL="800100" lvl="1" indent="-342900">
              <a:lnSpc>
                <a:spcPct val="107000"/>
              </a:lnSpc>
              <a:spcAft>
                <a:spcPts val="800"/>
              </a:spcAft>
              <a:buFont typeface="Wingdings" panose="05000000000000000000" pitchFamily="2" charset="2"/>
              <a:buChar char="§"/>
              <a:tabLst>
                <a:tab pos="914400" algn="l"/>
              </a:tabLst>
            </a:pPr>
            <a:r>
              <a:rPr lang="en-GB" sz="2400" dirty="0">
                <a:solidFill>
                  <a:schemeClr val="tx2">
                    <a:lumMod val="75000"/>
                  </a:schemeClr>
                </a:solidFill>
                <a:latin typeface="Calibri" panose="020F0502020204030204" pitchFamily="34" charset="0"/>
                <a:ea typeface="Calibri" panose="020F0502020204030204" pitchFamily="34" charset="0"/>
                <a:cs typeface="Times New Roman" panose="02020603050405020304" pitchFamily="18" charset="0"/>
              </a:rPr>
              <a:t>Reflective journal</a:t>
            </a:r>
          </a:p>
          <a:p>
            <a:pPr marL="800100" lvl="1" indent="-342900">
              <a:lnSpc>
                <a:spcPct val="107000"/>
              </a:lnSpc>
              <a:spcAft>
                <a:spcPts val="800"/>
              </a:spcAft>
              <a:buFont typeface="Wingdings" panose="05000000000000000000" pitchFamily="2" charset="2"/>
              <a:buChar char="§"/>
              <a:tabLst>
                <a:tab pos="914400" algn="l"/>
              </a:tabLst>
            </a:pPr>
            <a:r>
              <a:rPr lang="en-GB" sz="2400" dirty="0">
                <a:solidFill>
                  <a:schemeClr val="tx2">
                    <a:lumMod val="75000"/>
                  </a:schemeClr>
                </a:solidFill>
                <a:latin typeface="Calibri" panose="020F0502020204030204" pitchFamily="34" charset="0"/>
                <a:ea typeface="Calibri" panose="020F0502020204030204" pitchFamily="34" charset="0"/>
                <a:cs typeface="Times New Roman" panose="02020603050405020304" pitchFamily="18" charset="0"/>
              </a:rPr>
              <a:t>Observed practical</a:t>
            </a:r>
          </a:p>
        </p:txBody>
      </p:sp>
      <p:sp>
        <p:nvSpPr>
          <p:cNvPr id="29" name="Rounded Rectangle 28"/>
          <p:cNvSpPr/>
          <p:nvPr/>
        </p:nvSpPr>
        <p:spPr>
          <a:xfrm>
            <a:off x="7903089" y="2129269"/>
            <a:ext cx="4131455" cy="2335749"/>
          </a:xfrm>
          <a:prstGeom prst="roundRect">
            <a:avLst/>
          </a:prstGeom>
          <a:solidFill>
            <a:schemeClr val="tx2">
              <a:lumMod val="60000"/>
              <a:lumOff val="40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normAutofit/>
          </a:bodyPr>
          <a:lstStyle/>
          <a:p>
            <a:pPr marL="800100" lvl="1" indent="-342900">
              <a:lnSpc>
                <a:spcPct val="107000"/>
              </a:lnSpc>
              <a:spcAft>
                <a:spcPts val="800"/>
              </a:spcAft>
              <a:buFont typeface="Wingdings" panose="05000000000000000000" pitchFamily="2" charset="2"/>
              <a:buChar char="§"/>
              <a:tabLst>
                <a:tab pos="914400" algn="l"/>
              </a:tabLst>
            </a:pPr>
            <a:r>
              <a:rPr lang="en-GB" sz="2400" dirty="0">
                <a:solidFill>
                  <a:schemeClr val="tx2">
                    <a:lumMod val="75000"/>
                  </a:schemeClr>
                </a:solidFill>
                <a:latin typeface="Calibri" panose="020F0502020204030204" pitchFamily="34" charset="0"/>
                <a:ea typeface="Calibri" panose="020F0502020204030204" pitchFamily="34" charset="0"/>
                <a:cs typeface="Times New Roman" panose="02020603050405020304" pitchFamily="18" charset="0"/>
              </a:rPr>
              <a:t>Portfolio</a:t>
            </a:r>
          </a:p>
          <a:p>
            <a:pPr marL="800100" lvl="1" indent="-342900">
              <a:lnSpc>
                <a:spcPct val="107000"/>
              </a:lnSpc>
              <a:spcAft>
                <a:spcPts val="800"/>
              </a:spcAft>
              <a:buFont typeface="Wingdings" panose="05000000000000000000" pitchFamily="2" charset="2"/>
              <a:buChar char="§"/>
              <a:tabLst>
                <a:tab pos="914400" algn="l"/>
              </a:tabLst>
            </a:pPr>
            <a:r>
              <a:rPr lang="en-GB" sz="2400" dirty="0">
                <a:solidFill>
                  <a:schemeClr val="tx2">
                    <a:lumMod val="75000"/>
                  </a:schemeClr>
                </a:solidFill>
                <a:latin typeface="Calibri" panose="020F0502020204030204" pitchFamily="34" charset="0"/>
                <a:ea typeface="Calibri" panose="020F0502020204030204" pitchFamily="34" charset="0"/>
                <a:cs typeface="Times New Roman" panose="02020603050405020304" pitchFamily="18" charset="0"/>
              </a:rPr>
              <a:t>Project</a:t>
            </a:r>
          </a:p>
          <a:p>
            <a:pPr marL="800100" lvl="1" indent="-342900">
              <a:lnSpc>
                <a:spcPct val="107000"/>
              </a:lnSpc>
              <a:spcAft>
                <a:spcPts val="800"/>
              </a:spcAft>
              <a:buFont typeface="Wingdings" panose="05000000000000000000" pitchFamily="2" charset="2"/>
              <a:buChar char="§"/>
              <a:tabLst>
                <a:tab pos="914400" algn="l"/>
              </a:tabLst>
            </a:pPr>
            <a:r>
              <a:rPr lang="en-GB" sz="2400" dirty="0">
                <a:solidFill>
                  <a:schemeClr val="tx2">
                    <a:lumMod val="75000"/>
                  </a:schemeClr>
                </a:solidFill>
                <a:latin typeface="Calibri" panose="020F0502020204030204" pitchFamily="34" charset="0"/>
                <a:ea typeface="Calibri" panose="020F0502020204030204" pitchFamily="34" charset="0"/>
                <a:cs typeface="Times New Roman" panose="02020603050405020304" pitchFamily="18" charset="0"/>
              </a:rPr>
              <a:t>Presentation and Interview</a:t>
            </a:r>
          </a:p>
        </p:txBody>
      </p:sp>
      <p:sp>
        <p:nvSpPr>
          <p:cNvPr id="30" name="Rounded Rectangle 29"/>
          <p:cNvSpPr/>
          <p:nvPr/>
        </p:nvSpPr>
        <p:spPr>
          <a:xfrm>
            <a:off x="3846839" y="198534"/>
            <a:ext cx="4982077" cy="2772831"/>
          </a:xfrm>
          <a:prstGeom prst="roundRect">
            <a:avLst/>
          </a:prstGeom>
          <a:solidFill>
            <a:srgbClr val="92D050">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normAutofit/>
          </a:bodyPr>
          <a:lstStyle/>
          <a:p>
            <a:pPr marL="800100" lvl="1" indent="-342900">
              <a:lnSpc>
                <a:spcPct val="107000"/>
              </a:lnSpc>
              <a:spcAft>
                <a:spcPts val="800"/>
              </a:spcAft>
              <a:buFont typeface="Wingdings" panose="05000000000000000000" pitchFamily="2" charset="2"/>
              <a:buChar char="§"/>
              <a:tabLst>
                <a:tab pos="914400" algn="l"/>
              </a:tabLst>
            </a:pPr>
            <a:r>
              <a:rPr lang="en-GB" sz="2400" dirty="0">
                <a:solidFill>
                  <a:schemeClr val="tx2">
                    <a:lumMod val="75000"/>
                  </a:schemeClr>
                </a:solidFill>
                <a:latin typeface="Calibri" panose="020F0502020204030204" pitchFamily="34" charset="0"/>
                <a:ea typeface="Calibri" panose="020F0502020204030204" pitchFamily="34" charset="0"/>
                <a:cs typeface="Times New Roman" panose="02020603050405020304" pitchFamily="18" charset="0"/>
              </a:rPr>
              <a:t>Online knowledge test</a:t>
            </a:r>
          </a:p>
          <a:p>
            <a:pPr marL="800100" lvl="1" indent="-342900">
              <a:lnSpc>
                <a:spcPct val="107000"/>
              </a:lnSpc>
              <a:spcAft>
                <a:spcPts val="800"/>
              </a:spcAft>
              <a:buFont typeface="Wingdings" panose="05000000000000000000" pitchFamily="2" charset="2"/>
              <a:buChar char="§"/>
              <a:tabLst>
                <a:tab pos="914400" algn="l"/>
              </a:tabLst>
            </a:pPr>
            <a:r>
              <a:rPr lang="en-GB" sz="2400" dirty="0">
                <a:solidFill>
                  <a:schemeClr val="tx2">
                    <a:lumMod val="75000"/>
                  </a:schemeClr>
                </a:solidFill>
                <a:latin typeface="Calibri" panose="020F0502020204030204" pitchFamily="34" charset="0"/>
                <a:ea typeface="Calibri" panose="020F0502020204030204" pitchFamily="34" charset="0"/>
                <a:cs typeface="Times New Roman" panose="02020603050405020304" pitchFamily="18" charset="0"/>
              </a:rPr>
              <a:t>Scenario based practical tasks</a:t>
            </a:r>
          </a:p>
          <a:p>
            <a:pPr marL="800100" lvl="1" indent="-342900">
              <a:lnSpc>
                <a:spcPct val="107000"/>
              </a:lnSpc>
              <a:spcAft>
                <a:spcPts val="800"/>
              </a:spcAft>
              <a:buFont typeface="Wingdings" panose="05000000000000000000" pitchFamily="2" charset="2"/>
              <a:buChar char="§"/>
              <a:tabLst>
                <a:tab pos="914400" algn="l"/>
              </a:tabLst>
            </a:pPr>
            <a:r>
              <a:rPr lang="en-GB" sz="2400" dirty="0">
                <a:solidFill>
                  <a:schemeClr val="tx2">
                    <a:lumMod val="75000"/>
                  </a:schemeClr>
                </a:solidFill>
                <a:latin typeface="Calibri" panose="020F0502020204030204" pitchFamily="34" charset="0"/>
                <a:ea typeface="Calibri" panose="020F0502020204030204" pitchFamily="34" charset="0"/>
                <a:cs typeface="Times New Roman" panose="02020603050405020304" pitchFamily="18" charset="0"/>
              </a:rPr>
              <a:t>Presentation and professional interview</a:t>
            </a:r>
          </a:p>
        </p:txBody>
      </p:sp>
      <p:sp>
        <p:nvSpPr>
          <p:cNvPr id="31" name="Rounded Rectangle 30"/>
          <p:cNvSpPr/>
          <p:nvPr/>
        </p:nvSpPr>
        <p:spPr>
          <a:xfrm>
            <a:off x="1916510" y="4061138"/>
            <a:ext cx="4474213" cy="2335749"/>
          </a:xfrm>
          <a:prstGeom prst="roundRect">
            <a:avLst/>
          </a:prstGeom>
          <a:solidFill>
            <a:schemeClr val="tx2">
              <a:lumMod val="60000"/>
              <a:lumOff val="40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normAutofit lnSpcReduction="10000"/>
          </a:bodyPr>
          <a:lstStyle/>
          <a:p>
            <a:pPr marL="800100" lvl="1" indent="-342900">
              <a:lnSpc>
                <a:spcPct val="107000"/>
              </a:lnSpc>
              <a:spcAft>
                <a:spcPts val="800"/>
              </a:spcAft>
              <a:buFont typeface="Wingdings" panose="05000000000000000000" pitchFamily="2" charset="2"/>
              <a:buChar char="§"/>
              <a:tabLst>
                <a:tab pos="914400" algn="l"/>
              </a:tabLst>
            </a:pPr>
            <a:r>
              <a:rPr lang="en-GB" sz="2400" dirty="0">
                <a:solidFill>
                  <a:schemeClr val="tx2">
                    <a:lumMod val="75000"/>
                  </a:schemeClr>
                </a:solidFill>
                <a:latin typeface="Calibri" panose="020F0502020204030204" pitchFamily="34" charset="0"/>
                <a:ea typeface="Calibri" panose="020F0502020204030204" pitchFamily="34" charset="0"/>
                <a:cs typeface="Times New Roman" panose="02020603050405020304" pitchFamily="18" charset="0"/>
              </a:rPr>
              <a:t>Presentation and portfolio</a:t>
            </a:r>
          </a:p>
          <a:p>
            <a:pPr marL="800100" lvl="1" indent="-342900">
              <a:lnSpc>
                <a:spcPct val="107000"/>
              </a:lnSpc>
              <a:spcAft>
                <a:spcPts val="800"/>
              </a:spcAft>
              <a:buFont typeface="Wingdings" panose="05000000000000000000" pitchFamily="2" charset="2"/>
              <a:buChar char="§"/>
              <a:tabLst>
                <a:tab pos="914400" algn="l"/>
              </a:tabLst>
            </a:pPr>
            <a:r>
              <a:rPr lang="en-GB" sz="2400" dirty="0">
                <a:solidFill>
                  <a:schemeClr val="tx2">
                    <a:lumMod val="75000"/>
                  </a:schemeClr>
                </a:solidFill>
                <a:latin typeface="Calibri" panose="020F0502020204030204" pitchFamily="34" charset="0"/>
                <a:ea typeface="Calibri" panose="020F0502020204030204" pitchFamily="34" charset="0"/>
                <a:cs typeface="Times New Roman" panose="02020603050405020304" pitchFamily="18" charset="0"/>
              </a:rPr>
              <a:t>Scenario-based Professional discussion</a:t>
            </a:r>
          </a:p>
          <a:p>
            <a:pPr marL="800100" lvl="1" indent="-342900">
              <a:lnSpc>
                <a:spcPct val="107000"/>
              </a:lnSpc>
              <a:spcAft>
                <a:spcPts val="800"/>
              </a:spcAft>
              <a:buFont typeface="Wingdings" panose="05000000000000000000" pitchFamily="2" charset="2"/>
              <a:buChar char="§"/>
              <a:tabLst>
                <a:tab pos="914400" algn="l"/>
              </a:tabLst>
            </a:pPr>
            <a:r>
              <a:rPr lang="en-GB" sz="2400" dirty="0">
                <a:solidFill>
                  <a:schemeClr val="tx2">
                    <a:lumMod val="75000"/>
                  </a:schemeClr>
                </a:solidFill>
                <a:latin typeface="Calibri" panose="020F0502020204030204" pitchFamily="34" charset="0"/>
                <a:ea typeface="Calibri" panose="020F0502020204030204" pitchFamily="34" charset="0"/>
                <a:cs typeface="Times New Roman" panose="02020603050405020304" pitchFamily="18" charset="0"/>
              </a:rPr>
              <a:t>Timed practical assessment</a:t>
            </a:r>
          </a:p>
        </p:txBody>
      </p:sp>
      <p:sp>
        <p:nvSpPr>
          <p:cNvPr id="34" name="Rounded Rectangle 33"/>
          <p:cNvSpPr/>
          <p:nvPr/>
        </p:nvSpPr>
        <p:spPr>
          <a:xfrm>
            <a:off x="7935468" y="1548862"/>
            <a:ext cx="4131455" cy="2335749"/>
          </a:xfrm>
          <a:prstGeom prst="roundRect">
            <a:avLst/>
          </a:prstGeom>
          <a:solidFill>
            <a:srgbClr val="92D050">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normAutofit lnSpcReduction="10000"/>
          </a:bodyPr>
          <a:lstStyle/>
          <a:p>
            <a:pPr marL="800100" lvl="1" indent="-342900">
              <a:lnSpc>
                <a:spcPct val="107000"/>
              </a:lnSpc>
              <a:spcAft>
                <a:spcPts val="800"/>
              </a:spcAft>
              <a:buFont typeface="Wingdings" panose="05000000000000000000" pitchFamily="2" charset="2"/>
              <a:buChar char="§"/>
              <a:tabLst>
                <a:tab pos="914400" algn="l"/>
              </a:tabLst>
            </a:pPr>
            <a:r>
              <a:rPr lang="en-GB" sz="2400" dirty="0">
                <a:solidFill>
                  <a:schemeClr val="tx2">
                    <a:lumMod val="75000"/>
                  </a:schemeClr>
                </a:solidFill>
                <a:latin typeface="Calibri" panose="020F0502020204030204" pitchFamily="34" charset="0"/>
                <a:ea typeface="Calibri" panose="020F0502020204030204" pitchFamily="34" charset="0"/>
                <a:cs typeface="Times New Roman" panose="02020603050405020304" pitchFamily="18" charset="0"/>
              </a:rPr>
              <a:t>Scenario based written test</a:t>
            </a:r>
          </a:p>
          <a:p>
            <a:pPr marL="800100" lvl="1" indent="-342900">
              <a:lnSpc>
                <a:spcPct val="107000"/>
              </a:lnSpc>
              <a:spcAft>
                <a:spcPts val="800"/>
              </a:spcAft>
              <a:buFont typeface="Wingdings" panose="05000000000000000000" pitchFamily="2" charset="2"/>
              <a:buChar char="§"/>
              <a:tabLst>
                <a:tab pos="914400" algn="l"/>
              </a:tabLst>
            </a:pPr>
            <a:r>
              <a:rPr lang="en-GB" sz="2400" dirty="0">
                <a:solidFill>
                  <a:schemeClr val="tx2">
                    <a:lumMod val="75000"/>
                  </a:schemeClr>
                </a:solidFill>
                <a:latin typeface="Calibri" panose="020F0502020204030204" pitchFamily="34" charset="0"/>
                <a:ea typeface="Calibri" panose="020F0502020204030204" pitchFamily="34" charset="0"/>
                <a:cs typeface="Times New Roman" panose="02020603050405020304" pitchFamily="18" charset="0"/>
              </a:rPr>
              <a:t>Portfolio</a:t>
            </a:r>
          </a:p>
          <a:p>
            <a:pPr marL="800100" lvl="1" indent="-342900">
              <a:lnSpc>
                <a:spcPct val="107000"/>
              </a:lnSpc>
              <a:spcAft>
                <a:spcPts val="800"/>
              </a:spcAft>
              <a:buFont typeface="Wingdings" panose="05000000000000000000" pitchFamily="2" charset="2"/>
              <a:buChar char="§"/>
              <a:tabLst>
                <a:tab pos="914400" algn="l"/>
              </a:tabLst>
            </a:pPr>
            <a:r>
              <a:rPr lang="en-GB" sz="2400" dirty="0">
                <a:solidFill>
                  <a:schemeClr val="tx2">
                    <a:lumMod val="75000"/>
                  </a:schemeClr>
                </a:solidFill>
                <a:latin typeface="Calibri" panose="020F0502020204030204" pitchFamily="34" charset="0"/>
                <a:ea typeface="Calibri" panose="020F0502020204030204" pitchFamily="34" charset="0"/>
                <a:cs typeface="Times New Roman" panose="02020603050405020304" pitchFamily="18" charset="0"/>
              </a:rPr>
              <a:t>Showcase and professional discussion</a:t>
            </a:r>
          </a:p>
        </p:txBody>
      </p:sp>
      <p:sp>
        <p:nvSpPr>
          <p:cNvPr id="32" name="Rounded Rectangle 31"/>
          <p:cNvSpPr/>
          <p:nvPr/>
        </p:nvSpPr>
        <p:spPr>
          <a:xfrm>
            <a:off x="1192168" y="2716736"/>
            <a:ext cx="4131455" cy="2335749"/>
          </a:xfrm>
          <a:prstGeom prst="roundRect">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normAutofit/>
          </a:bodyPr>
          <a:lstStyle/>
          <a:p>
            <a:pPr marL="800100" lvl="1" indent="-342900">
              <a:lnSpc>
                <a:spcPct val="107000"/>
              </a:lnSpc>
              <a:spcAft>
                <a:spcPts val="800"/>
              </a:spcAft>
              <a:buFont typeface="Wingdings" panose="05000000000000000000" pitchFamily="2" charset="2"/>
              <a:buChar char="§"/>
              <a:tabLst>
                <a:tab pos="914400" algn="l"/>
              </a:tabLst>
            </a:pPr>
            <a:r>
              <a:rPr lang="en-GB" sz="2400" dirty="0">
                <a:solidFill>
                  <a:schemeClr val="tx2">
                    <a:lumMod val="75000"/>
                  </a:schemeClr>
                </a:solidFill>
                <a:latin typeface="Calibri" panose="020F0502020204030204" pitchFamily="34" charset="0"/>
                <a:ea typeface="Calibri" panose="020F0502020204030204" pitchFamily="34" charset="0"/>
                <a:cs typeface="Times New Roman" panose="02020603050405020304" pitchFamily="18" charset="0"/>
              </a:rPr>
              <a:t>Multiple choice test</a:t>
            </a:r>
          </a:p>
          <a:p>
            <a:pPr marL="800100" lvl="1" indent="-342900">
              <a:lnSpc>
                <a:spcPct val="107000"/>
              </a:lnSpc>
              <a:spcAft>
                <a:spcPts val="800"/>
              </a:spcAft>
              <a:buFont typeface="Wingdings" panose="05000000000000000000" pitchFamily="2" charset="2"/>
              <a:buChar char="§"/>
              <a:tabLst>
                <a:tab pos="914400" algn="l"/>
              </a:tabLst>
            </a:pPr>
            <a:r>
              <a:rPr lang="en-GB" sz="2400" dirty="0">
                <a:solidFill>
                  <a:schemeClr val="tx2">
                    <a:lumMod val="75000"/>
                  </a:schemeClr>
                </a:solidFill>
                <a:latin typeface="Calibri" panose="020F0502020204030204" pitchFamily="34" charset="0"/>
                <a:ea typeface="Calibri" panose="020F0502020204030204" pitchFamily="34" charset="0"/>
                <a:cs typeface="Times New Roman" panose="02020603050405020304" pitchFamily="18" charset="0"/>
              </a:rPr>
              <a:t>Practical test</a:t>
            </a:r>
          </a:p>
          <a:p>
            <a:pPr marL="800100" lvl="1" indent="-342900">
              <a:lnSpc>
                <a:spcPct val="107000"/>
              </a:lnSpc>
              <a:spcAft>
                <a:spcPts val="800"/>
              </a:spcAft>
              <a:buFont typeface="Wingdings" panose="05000000000000000000" pitchFamily="2" charset="2"/>
              <a:buChar char="§"/>
              <a:tabLst>
                <a:tab pos="914400" algn="l"/>
              </a:tabLst>
            </a:pPr>
            <a:r>
              <a:rPr lang="en-GB" sz="2400" dirty="0">
                <a:solidFill>
                  <a:schemeClr val="tx2">
                    <a:lumMod val="75000"/>
                  </a:schemeClr>
                </a:solidFill>
                <a:latin typeface="Calibri" panose="020F0502020204030204" pitchFamily="34" charset="0"/>
                <a:ea typeface="Calibri" panose="020F0502020204030204" pitchFamily="34" charset="0"/>
                <a:cs typeface="Times New Roman" panose="02020603050405020304" pitchFamily="18" charset="0"/>
              </a:rPr>
              <a:t>Structured interview</a:t>
            </a:r>
          </a:p>
          <a:p>
            <a:pPr marL="800100" lvl="1" indent="-342900">
              <a:lnSpc>
                <a:spcPct val="107000"/>
              </a:lnSpc>
              <a:spcAft>
                <a:spcPts val="800"/>
              </a:spcAft>
              <a:buFont typeface="Wingdings" panose="05000000000000000000" pitchFamily="2" charset="2"/>
              <a:buChar char="§"/>
              <a:tabLst>
                <a:tab pos="914400" algn="l"/>
              </a:tabLst>
            </a:pPr>
            <a:r>
              <a:rPr lang="en-GB" sz="2400" dirty="0">
                <a:solidFill>
                  <a:schemeClr val="tx2">
                    <a:lumMod val="75000"/>
                  </a:schemeClr>
                </a:solidFill>
                <a:latin typeface="Calibri" panose="020F0502020204030204" pitchFamily="34" charset="0"/>
                <a:ea typeface="Calibri" panose="020F0502020204030204" pitchFamily="34" charset="0"/>
                <a:cs typeface="Times New Roman" panose="02020603050405020304" pitchFamily="18" charset="0"/>
              </a:rPr>
              <a:t>Holistic project</a:t>
            </a:r>
          </a:p>
        </p:txBody>
      </p:sp>
      <p:sp>
        <p:nvSpPr>
          <p:cNvPr id="33" name="Rounded Rectangle 32"/>
          <p:cNvSpPr/>
          <p:nvPr/>
        </p:nvSpPr>
        <p:spPr>
          <a:xfrm>
            <a:off x="4213400" y="3971956"/>
            <a:ext cx="4131455" cy="2335749"/>
          </a:xfrm>
          <a:prstGeom prst="roundRect">
            <a:avLst/>
          </a:prstGeom>
          <a:solidFill>
            <a:srgbClr val="92D050">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normAutofit/>
          </a:bodyPr>
          <a:lstStyle/>
          <a:p>
            <a:pPr marL="800100" lvl="1" indent="-342900">
              <a:lnSpc>
                <a:spcPct val="107000"/>
              </a:lnSpc>
              <a:spcAft>
                <a:spcPts val="800"/>
              </a:spcAft>
              <a:buFont typeface="Wingdings" panose="05000000000000000000" pitchFamily="2" charset="2"/>
              <a:buChar char="§"/>
              <a:tabLst>
                <a:tab pos="914400" algn="l"/>
              </a:tabLst>
            </a:pPr>
            <a:r>
              <a:rPr lang="en-GB" sz="2400" dirty="0">
                <a:solidFill>
                  <a:schemeClr val="tx2">
                    <a:lumMod val="75000"/>
                  </a:schemeClr>
                </a:solidFill>
                <a:latin typeface="Calibri" panose="020F0502020204030204" pitchFamily="34" charset="0"/>
                <a:ea typeface="Calibri" panose="020F0502020204030204" pitchFamily="34" charset="0"/>
                <a:cs typeface="Times New Roman" panose="02020603050405020304" pitchFamily="18" charset="0"/>
              </a:rPr>
              <a:t>Knowledge test (multiple choice) </a:t>
            </a:r>
          </a:p>
          <a:p>
            <a:pPr marL="800100" lvl="1" indent="-342900">
              <a:lnSpc>
                <a:spcPct val="107000"/>
              </a:lnSpc>
              <a:spcAft>
                <a:spcPts val="800"/>
              </a:spcAft>
              <a:buFont typeface="Wingdings" panose="05000000000000000000" pitchFamily="2" charset="2"/>
              <a:buChar char="§"/>
              <a:tabLst>
                <a:tab pos="914400" algn="l"/>
              </a:tabLst>
            </a:pPr>
            <a:r>
              <a:rPr lang="en-GB" sz="2400" dirty="0">
                <a:solidFill>
                  <a:schemeClr val="tx2">
                    <a:lumMod val="75000"/>
                  </a:schemeClr>
                </a:solidFill>
                <a:latin typeface="Calibri" panose="020F0502020204030204" pitchFamily="34" charset="0"/>
                <a:ea typeface="Calibri" panose="020F0502020204030204" pitchFamily="34" charset="0"/>
                <a:cs typeface="Times New Roman" panose="02020603050405020304" pitchFamily="18" charset="0"/>
              </a:rPr>
              <a:t>Practical test</a:t>
            </a:r>
          </a:p>
          <a:p>
            <a:pPr marL="800100" lvl="1" indent="-342900">
              <a:lnSpc>
                <a:spcPct val="107000"/>
              </a:lnSpc>
              <a:spcAft>
                <a:spcPts val="800"/>
              </a:spcAft>
              <a:buFont typeface="Wingdings" panose="05000000000000000000" pitchFamily="2" charset="2"/>
              <a:buChar char="§"/>
              <a:tabLst>
                <a:tab pos="914400" algn="l"/>
              </a:tabLst>
            </a:pPr>
            <a:r>
              <a:rPr lang="en-GB" sz="2400" dirty="0">
                <a:solidFill>
                  <a:schemeClr val="tx2">
                    <a:lumMod val="75000"/>
                  </a:schemeClr>
                </a:solidFill>
                <a:latin typeface="Calibri" panose="020F0502020204030204" pitchFamily="34" charset="0"/>
                <a:ea typeface="Calibri" panose="020F0502020204030204" pitchFamily="34" charset="0"/>
                <a:cs typeface="Times New Roman" panose="02020603050405020304" pitchFamily="18" charset="0"/>
              </a:rPr>
              <a:t>Professional interview</a:t>
            </a:r>
          </a:p>
        </p:txBody>
      </p:sp>
    </p:spTree>
    <p:extLst>
      <p:ext uri="{BB962C8B-B14F-4D97-AF65-F5344CB8AC3E}">
        <p14:creationId xmlns:p14="http://schemas.microsoft.com/office/powerpoint/2010/main" val="1165423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400"/>
                                        <p:tgtEl>
                                          <p:spTgt spid="3"/>
                                        </p:tgtEl>
                                      </p:cBhvr>
                                    </p:animEffect>
                                  </p:childTnLst>
                                </p:cTn>
                              </p:par>
                            </p:childTnLst>
                          </p:cTn>
                        </p:par>
                        <p:par>
                          <p:cTn id="8" fill="hold">
                            <p:stCondLst>
                              <p:cond delay="1400"/>
                            </p:stCondLst>
                            <p:childTnLst>
                              <p:par>
                                <p:cTn id="9" presetID="10" presetClass="entr" presetSubtype="0"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1400"/>
                                        <p:tgtEl>
                                          <p:spTgt spid="21"/>
                                        </p:tgtEl>
                                      </p:cBhvr>
                                    </p:animEffect>
                                  </p:childTnLst>
                                </p:cTn>
                              </p:par>
                            </p:childTnLst>
                          </p:cTn>
                        </p:par>
                        <p:par>
                          <p:cTn id="12" fill="hold">
                            <p:stCondLst>
                              <p:cond delay="2800"/>
                            </p:stCondLst>
                            <p:childTnLst>
                              <p:par>
                                <p:cTn id="13" presetID="10" presetClass="entr" presetSubtype="0"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1400"/>
                                        <p:tgtEl>
                                          <p:spTgt spid="22"/>
                                        </p:tgtEl>
                                      </p:cBhvr>
                                    </p:animEffect>
                                  </p:childTnLst>
                                </p:cTn>
                              </p:par>
                            </p:childTnLst>
                          </p:cTn>
                        </p:par>
                        <p:par>
                          <p:cTn id="16" fill="hold">
                            <p:stCondLst>
                              <p:cond delay="42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1400"/>
                                        <p:tgtEl>
                                          <p:spTgt spid="23"/>
                                        </p:tgtEl>
                                      </p:cBhvr>
                                    </p:animEffect>
                                  </p:childTnLst>
                                </p:cTn>
                              </p:par>
                            </p:childTnLst>
                          </p:cTn>
                        </p:par>
                        <p:par>
                          <p:cTn id="20" fill="hold">
                            <p:stCondLst>
                              <p:cond delay="5600"/>
                            </p:stCondLst>
                            <p:childTnLst>
                              <p:par>
                                <p:cTn id="21" presetID="10" presetClass="entr" presetSubtype="0"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1400"/>
                                        <p:tgtEl>
                                          <p:spTgt spid="24"/>
                                        </p:tgtEl>
                                      </p:cBhvr>
                                    </p:animEffect>
                                  </p:childTnLst>
                                </p:cTn>
                              </p:par>
                            </p:childTnLst>
                          </p:cTn>
                        </p:par>
                        <p:par>
                          <p:cTn id="24" fill="hold">
                            <p:stCondLst>
                              <p:cond delay="7000"/>
                            </p:stCondLst>
                            <p:childTnLst>
                              <p:par>
                                <p:cTn id="25" presetID="10" presetClass="entr" presetSubtype="0" fill="hold" grpId="0"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400"/>
                                        <p:tgtEl>
                                          <p:spTgt spid="25"/>
                                        </p:tgtEl>
                                      </p:cBhvr>
                                    </p:animEffect>
                                  </p:childTnLst>
                                </p:cTn>
                              </p:par>
                            </p:childTnLst>
                          </p:cTn>
                        </p:par>
                        <p:par>
                          <p:cTn id="28" fill="hold">
                            <p:stCondLst>
                              <p:cond delay="8400"/>
                            </p:stCondLst>
                            <p:childTnLst>
                              <p:par>
                                <p:cTn id="29" presetID="10"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400"/>
                                        <p:tgtEl>
                                          <p:spTgt spid="26"/>
                                        </p:tgtEl>
                                      </p:cBhvr>
                                    </p:animEffect>
                                  </p:childTnLst>
                                </p:cTn>
                              </p:par>
                            </p:childTnLst>
                          </p:cTn>
                        </p:par>
                        <p:par>
                          <p:cTn id="32" fill="hold">
                            <p:stCondLst>
                              <p:cond delay="9800"/>
                            </p:stCondLst>
                            <p:childTnLst>
                              <p:par>
                                <p:cTn id="33" presetID="10" presetClass="entr" presetSubtype="0"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fade">
                                      <p:cBhvr>
                                        <p:cTn id="35" dur="1400"/>
                                        <p:tgtEl>
                                          <p:spTgt spid="27"/>
                                        </p:tgtEl>
                                      </p:cBhvr>
                                    </p:animEffect>
                                  </p:childTnLst>
                                </p:cTn>
                              </p:par>
                            </p:childTnLst>
                          </p:cTn>
                        </p:par>
                        <p:par>
                          <p:cTn id="36" fill="hold">
                            <p:stCondLst>
                              <p:cond delay="11200"/>
                            </p:stCondLst>
                            <p:childTnLst>
                              <p:par>
                                <p:cTn id="37" presetID="10" presetClass="entr" presetSubtype="0" fill="hold" grpId="0" nodeType="after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1400"/>
                                        <p:tgtEl>
                                          <p:spTgt spid="29"/>
                                        </p:tgtEl>
                                      </p:cBhvr>
                                    </p:animEffect>
                                  </p:childTnLst>
                                </p:cTn>
                              </p:par>
                            </p:childTnLst>
                          </p:cTn>
                        </p:par>
                        <p:par>
                          <p:cTn id="40" fill="hold">
                            <p:stCondLst>
                              <p:cond delay="12600"/>
                            </p:stCondLst>
                            <p:childTnLst>
                              <p:par>
                                <p:cTn id="41" presetID="10" presetClass="entr" presetSubtype="0"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fade">
                                      <p:cBhvr>
                                        <p:cTn id="43" dur="1400"/>
                                        <p:tgtEl>
                                          <p:spTgt spid="30"/>
                                        </p:tgtEl>
                                      </p:cBhvr>
                                    </p:animEffect>
                                  </p:childTnLst>
                                </p:cTn>
                              </p:par>
                            </p:childTnLst>
                          </p:cTn>
                        </p:par>
                        <p:par>
                          <p:cTn id="44" fill="hold">
                            <p:stCondLst>
                              <p:cond delay="14000"/>
                            </p:stCondLst>
                            <p:childTnLst>
                              <p:par>
                                <p:cTn id="45" presetID="10" presetClass="entr" presetSubtype="0" fill="hold" grpId="0"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fade">
                                      <p:cBhvr>
                                        <p:cTn id="47" dur="1400"/>
                                        <p:tgtEl>
                                          <p:spTgt spid="31"/>
                                        </p:tgtEl>
                                      </p:cBhvr>
                                    </p:animEffect>
                                  </p:childTnLst>
                                </p:cTn>
                              </p:par>
                            </p:childTnLst>
                          </p:cTn>
                        </p:par>
                        <p:par>
                          <p:cTn id="48" fill="hold">
                            <p:stCondLst>
                              <p:cond delay="15400"/>
                            </p:stCondLst>
                            <p:childTnLst>
                              <p:par>
                                <p:cTn id="49" presetID="10" presetClass="entr" presetSubtype="0"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fade">
                                      <p:cBhvr>
                                        <p:cTn id="51" dur="1400"/>
                                        <p:tgtEl>
                                          <p:spTgt spid="32"/>
                                        </p:tgtEl>
                                      </p:cBhvr>
                                    </p:animEffect>
                                  </p:childTnLst>
                                </p:cTn>
                              </p:par>
                            </p:childTnLst>
                          </p:cTn>
                        </p:par>
                        <p:par>
                          <p:cTn id="52" fill="hold">
                            <p:stCondLst>
                              <p:cond delay="16800"/>
                            </p:stCondLst>
                            <p:childTnLst>
                              <p:par>
                                <p:cTn id="53" presetID="10" presetClass="entr" presetSubtype="0" fill="hold" grpId="0"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fade">
                                      <p:cBhvr>
                                        <p:cTn id="55" dur="1400"/>
                                        <p:tgtEl>
                                          <p:spTgt spid="33"/>
                                        </p:tgtEl>
                                      </p:cBhvr>
                                    </p:animEffect>
                                  </p:childTnLst>
                                </p:cTn>
                              </p:par>
                            </p:childTnLst>
                          </p:cTn>
                        </p:par>
                        <p:par>
                          <p:cTn id="56" fill="hold">
                            <p:stCondLst>
                              <p:cond delay="18200"/>
                            </p:stCondLst>
                            <p:childTnLst>
                              <p:par>
                                <p:cTn id="57" presetID="10" presetClass="entr" presetSubtype="0" fill="hold" grpId="0" nodeType="afterEffect">
                                  <p:stCondLst>
                                    <p:cond delay="0"/>
                                  </p:stCondLst>
                                  <p:childTnLst>
                                    <p:set>
                                      <p:cBhvr>
                                        <p:cTn id="58" dur="1" fill="hold">
                                          <p:stCondLst>
                                            <p:cond delay="0"/>
                                          </p:stCondLst>
                                        </p:cTn>
                                        <p:tgtEl>
                                          <p:spTgt spid="34"/>
                                        </p:tgtEl>
                                        <p:attrNameLst>
                                          <p:attrName>style.visibility</p:attrName>
                                        </p:attrNameLst>
                                      </p:cBhvr>
                                      <p:to>
                                        <p:strVal val="visible"/>
                                      </p:to>
                                    </p:set>
                                    <p:animEffect transition="in" filter="fade">
                                      <p:cBhvr>
                                        <p:cTn id="59" dur="14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1" grpId="0" animBg="1"/>
      <p:bldP spid="22" grpId="0" animBg="1"/>
      <p:bldP spid="23" grpId="0" animBg="1"/>
      <p:bldP spid="24" grpId="0" animBg="1"/>
      <p:bldP spid="25" grpId="0" animBg="1"/>
      <p:bldP spid="26" grpId="0" animBg="1"/>
      <p:bldP spid="27" grpId="0" animBg="1"/>
      <p:bldP spid="29" grpId="0" animBg="1"/>
      <p:bldP spid="30" grpId="0" animBg="1"/>
      <p:bldP spid="31" grpId="0" animBg="1"/>
      <p:bldP spid="34" grpId="0" animBg="1"/>
      <p:bldP spid="32" grpId="0" animBg="1"/>
      <p:bldP spid="3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rotWithShape="1">
          <a:blip r:embed="rId3">
            <a:extLst>
              <a:ext uri="{28A0092B-C50C-407E-A947-70E740481C1C}">
                <a14:useLocalDpi xmlns:a14="http://schemas.microsoft.com/office/drawing/2010/main" val="0"/>
              </a:ext>
            </a:extLst>
          </a:blip>
          <a:srcRect l="13904" t="15498" r="15332" b="14091"/>
          <a:stretch/>
        </p:blipFill>
        <p:spPr>
          <a:xfrm>
            <a:off x="1631504" y="188640"/>
            <a:ext cx="10272464" cy="6179791"/>
          </a:xfrm>
        </p:spPr>
      </p:pic>
      <p:sp>
        <p:nvSpPr>
          <p:cNvPr id="2" name="Title 1"/>
          <p:cNvSpPr>
            <a:spLocks noGrp="1"/>
          </p:cNvSpPr>
          <p:nvPr>
            <p:ph type="title"/>
          </p:nvPr>
        </p:nvSpPr>
        <p:spPr/>
        <p:txBody>
          <a:bodyPr/>
          <a:lstStyle/>
          <a:p>
            <a:r>
              <a:rPr lang="en-GB" dirty="0"/>
              <a:t>Breadth of assessment</a:t>
            </a:r>
          </a:p>
        </p:txBody>
      </p:sp>
    </p:spTree>
    <p:extLst>
      <p:ext uri="{BB962C8B-B14F-4D97-AF65-F5344CB8AC3E}">
        <p14:creationId xmlns:p14="http://schemas.microsoft.com/office/powerpoint/2010/main" val="7293622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Issues we’ve identified</a:t>
            </a:r>
          </a:p>
        </p:txBody>
      </p:sp>
      <p:sp>
        <p:nvSpPr>
          <p:cNvPr id="3" name="Content Placeholder 2"/>
          <p:cNvSpPr>
            <a:spLocks noGrp="1"/>
          </p:cNvSpPr>
          <p:nvPr>
            <p:ph idx="1"/>
          </p:nvPr>
        </p:nvSpPr>
        <p:spPr>
          <a:xfrm>
            <a:off x="622300" y="1124744"/>
            <a:ext cx="10972800" cy="5256584"/>
          </a:xfrm>
        </p:spPr>
        <p:txBody>
          <a:bodyPr>
            <a:normAutofit/>
          </a:bodyPr>
          <a:lstStyle/>
          <a:p>
            <a:r>
              <a:rPr lang="en-GB" dirty="0"/>
              <a:t>Lack of criteria for differentiation</a:t>
            </a:r>
          </a:p>
          <a:p>
            <a:pPr lvl="1"/>
            <a:r>
              <a:rPr lang="en-GB" dirty="0"/>
              <a:t>Nothing to differentiate between pass and higher grades</a:t>
            </a:r>
          </a:p>
          <a:p>
            <a:pPr lvl="2"/>
            <a:r>
              <a:rPr lang="en-GB" dirty="0"/>
              <a:t>Either in terms of level descriptors, or</a:t>
            </a:r>
          </a:p>
          <a:p>
            <a:pPr lvl="2"/>
            <a:r>
              <a:rPr lang="en-GB" dirty="0"/>
              <a:t>where marks are implied or a percentage boundary applied, no division of marks is stipulated</a:t>
            </a:r>
          </a:p>
          <a:p>
            <a:pPr lvl="1"/>
            <a:r>
              <a:rPr lang="en-GB" dirty="0"/>
              <a:t>Criteria supplied for one form of assessment and not for others</a:t>
            </a:r>
          </a:p>
          <a:p>
            <a:pPr lvl="2"/>
            <a:r>
              <a:rPr lang="en-GB" dirty="0"/>
              <a:t>Practical exercise for example may have a description of expectations for a ‘pass’, but none are supplied for the professional discussion element</a:t>
            </a:r>
          </a:p>
          <a:p>
            <a:pPr>
              <a:spcBef>
                <a:spcPts val="600"/>
              </a:spcBef>
            </a:pPr>
            <a:r>
              <a:rPr lang="en-GB" dirty="0"/>
              <a:t>Efficacy of criteria</a:t>
            </a:r>
          </a:p>
          <a:p>
            <a:pPr lvl="1"/>
            <a:r>
              <a:rPr lang="en-GB" dirty="0"/>
              <a:t>Weak lexicon in differentiation criteria</a:t>
            </a:r>
          </a:p>
          <a:p>
            <a:pPr lvl="1"/>
            <a:r>
              <a:rPr lang="en-GB" dirty="0"/>
              <a:t>Criteria which are very subjective</a:t>
            </a:r>
          </a:p>
          <a:p>
            <a:pPr lvl="2"/>
            <a:r>
              <a:rPr lang="en-GB" dirty="0"/>
              <a:t>‘personal accountability’, ‘professionalism’, ‘team working’, ‘customer interactions’ – sometimes stipulated without provision for the evidence of those things in the assessment</a:t>
            </a:r>
          </a:p>
        </p:txBody>
      </p:sp>
      <p:pic>
        <p:nvPicPr>
          <p:cNvPr id="5" name="Picture 4" descr="Managing Assumptions, Risks and Impediments In Strategic Planning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10550" y="188640"/>
            <a:ext cx="1865492" cy="1800200"/>
          </a:xfrm>
          <a:prstGeom prst="rect">
            <a:avLst/>
          </a:prstGeom>
        </p:spPr>
      </p:pic>
    </p:spTree>
    <p:extLst>
      <p:ext uri="{BB962C8B-B14F-4D97-AF65-F5344CB8AC3E}">
        <p14:creationId xmlns:p14="http://schemas.microsoft.com/office/powerpoint/2010/main" val="28652955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1384" y="1340768"/>
            <a:ext cx="10972800" cy="4680520"/>
          </a:xfrm>
        </p:spPr>
        <p:txBody>
          <a:bodyPr>
            <a:normAutofit/>
          </a:bodyPr>
          <a:lstStyle/>
          <a:p>
            <a:r>
              <a:rPr lang="en-GB" dirty="0"/>
              <a:t>Grading calculations and aggregation</a:t>
            </a:r>
          </a:p>
          <a:p>
            <a:pPr lvl="1"/>
            <a:r>
              <a:rPr lang="en-GB" dirty="0"/>
              <a:t>Grades differentiated on very small parts of assessment</a:t>
            </a:r>
          </a:p>
          <a:p>
            <a:pPr lvl="1"/>
            <a:r>
              <a:rPr lang="en-GB" dirty="0"/>
              <a:t>Confusing grade calculations, between different methods of assessment</a:t>
            </a:r>
          </a:p>
          <a:p>
            <a:pPr lvl="1"/>
            <a:r>
              <a:rPr lang="en-GB" dirty="0"/>
              <a:t>Weighting and compensation confusing the grade intent</a:t>
            </a:r>
          </a:p>
          <a:p>
            <a:endParaRPr lang="en-GB" dirty="0"/>
          </a:p>
          <a:p>
            <a:r>
              <a:rPr lang="en-GB" dirty="0"/>
              <a:t>Security, predictability and manageability </a:t>
            </a:r>
          </a:p>
          <a:p>
            <a:pPr lvl="1"/>
            <a:r>
              <a:rPr lang="en-GB" dirty="0"/>
              <a:t>On-line assessments, and knowledge tests required, with little information on mitigating predictability</a:t>
            </a:r>
          </a:p>
          <a:p>
            <a:pPr lvl="1"/>
            <a:r>
              <a:rPr lang="en-GB" dirty="0"/>
              <a:t>Manageability issues - Large amounts of multiple choice assessment requiring significant development from assessment organisations</a:t>
            </a:r>
          </a:p>
          <a:p>
            <a:endParaRPr lang="en-GB" dirty="0"/>
          </a:p>
        </p:txBody>
      </p:sp>
      <p:pic>
        <p:nvPicPr>
          <p:cNvPr id="4" name="Picture 3" descr="Managing Assumptions, Risks and Impediments In Strategic Planning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10550" y="188640"/>
            <a:ext cx="1865492" cy="1800200"/>
          </a:xfrm>
          <a:prstGeom prst="rect">
            <a:avLst/>
          </a:prstGeom>
        </p:spPr>
      </p:pic>
    </p:spTree>
    <p:extLst>
      <p:ext uri="{BB962C8B-B14F-4D97-AF65-F5344CB8AC3E}">
        <p14:creationId xmlns:p14="http://schemas.microsoft.com/office/powerpoint/2010/main" val="17289550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03512" y="2060848"/>
            <a:ext cx="7920880" cy="2232248"/>
          </a:xfrm>
        </p:spPr>
        <p:txBody>
          <a:bodyPr/>
          <a:lstStyle/>
          <a:p>
            <a:pPr marL="457200" indent="-457200">
              <a:buFont typeface="+mj-lt"/>
              <a:buAutoNum type="arabicPeriod"/>
            </a:pPr>
            <a:r>
              <a:rPr lang="en-GB" dirty="0">
                <a:solidFill>
                  <a:schemeClr val="tx2">
                    <a:lumMod val="75000"/>
                  </a:schemeClr>
                </a:solidFill>
              </a:rPr>
              <a:t>EQA landscape</a:t>
            </a:r>
          </a:p>
          <a:p>
            <a:pPr marL="457200" indent="-457200">
              <a:buFont typeface="+mj-lt"/>
              <a:buAutoNum type="arabicPeriod"/>
            </a:pPr>
            <a:r>
              <a:rPr lang="en-GB" dirty="0">
                <a:solidFill>
                  <a:schemeClr val="tx2">
                    <a:lumMod val="75000"/>
                  </a:schemeClr>
                </a:solidFill>
              </a:rPr>
              <a:t>Ofqual’s approach to EQA</a:t>
            </a:r>
          </a:p>
          <a:p>
            <a:pPr marL="457200" indent="-457200">
              <a:buFont typeface="+mj-lt"/>
              <a:buAutoNum type="arabicPeriod"/>
            </a:pPr>
            <a:r>
              <a:rPr lang="en-GB" dirty="0">
                <a:solidFill>
                  <a:schemeClr val="tx2">
                    <a:lumMod val="75000"/>
                  </a:schemeClr>
                </a:solidFill>
              </a:rPr>
              <a:t>Regulation and end-point assessment (EPAs)</a:t>
            </a:r>
          </a:p>
          <a:p>
            <a:pPr marL="457200" indent="-457200">
              <a:buFont typeface="+mj-lt"/>
              <a:buAutoNum type="arabicPeriod"/>
            </a:pPr>
            <a:r>
              <a:rPr lang="en-GB" dirty="0">
                <a:solidFill>
                  <a:schemeClr val="tx2">
                    <a:lumMod val="75000"/>
                  </a:schemeClr>
                </a:solidFill>
              </a:rPr>
              <a:t>Working with other EQA providers</a:t>
            </a:r>
          </a:p>
          <a:p>
            <a:endParaRPr lang="en-GB" dirty="0"/>
          </a:p>
          <a:p>
            <a:pPr marL="0" indent="0">
              <a:buNone/>
            </a:pPr>
            <a:endParaRPr lang="en-GB" dirty="0"/>
          </a:p>
          <a:p>
            <a:pPr lvl="1"/>
            <a:endParaRPr lang="en-GB" dirty="0"/>
          </a:p>
          <a:p>
            <a:endParaRPr lang="en-GB" dirty="0"/>
          </a:p>
        </p:txBody>
      </p:sp>
      <p:sp>
        <p:nvSpPr>
          <p:cNvPr id="4" name="Title 3"/>
          <p:cNvSpPr>
            <a:spLocks noGrp="1"/>
          </p:cNvSpPr>
          <p:nvPr>
            <p:ph type="title"/>
          </p:nvPr>
        </p:nvSpPr>
        <p:spPr/>
        <p:txBody>
          <a:bodyPr/>
          <a:lstStyle/>
          <a:p>
            <a:endParaRPr lang="en-GB" dirty="0"/>
          </a:p>
        </p:txBody>
      </p:sp>
    </p:spTree>
    <p:extLst>
      <p:ext uri="{BB962C8B-B14F-4D97-AF65-F5344CB8AC3E}">
        <p14:creationId xmlns:p14="http://schemas.microsoft.com/office/powerpoint/2010/main" val="38827841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7368" y="750437"/>
            <a:ext cx="4680520" cy="5472757"/>
          </a:xfrm>
        </p:spPr>
        <p:txBody>
          <a:bodyPr numCol="1"/>
          <a:lstStyle/>
          <a:p>
            <a:pPr marL="0" indent="0">
              <a:buNone/>
            </a:pPr>
            <a:r>
              <a:rPr lang="en-GB" b="1" dirty="0">
                <a:solidFill>
                  <a:srgbClr val="A0558F"/>
                </a:solidFill>
              </a:rPr>
              <a:t>Types of assessment</a:t>
            </a:r>
          </a:p>
          <a:p>
            <a:pPr marL="323850" lvl="1" indent="0">
              <a:buNone/>
            </a:pPr>
            <a:endParaRPr lang="en-GB" dirty="0"/>
          </a:p>
          <a:p>
            <a:pPr lvl="1"/>
            <a:r>
              <a:rPr lang="en-GB" dirty="0"/>
              <a:t>Showcase</a:t>
            </a:r>
          </a:p>
          <a:p>
            <a:pPr lvl="1"/>
            <a:r>
              <a:rPr lang="en-GB" dirty="0"/>
              <a:t>Professional discussion/ Interview</a:t>
            </a:r>
          </a:p>
          <a:p>
            <a:pPr lvl="1"/>
            <a:r>
              <a:rPr lang="en-GB" dirty="0"/>
              <a:t>knowledge test (often multiple choice)</a:t>
            </a:r>
          </a:p>
          <a:p>
            <a:pPr lvl="1"/>
            <a:r>
              <a:rPr lang="en-GB" dirty="0"/>
              <a:t>Practical test</a:t>
            </a:r>
          </a:p>
          <a:p>
            <a:pPr lvl="1"/>
            <a:r>
              <a:rPr lang="en-GB" dirty="0"/>
              <a:t>Project</a:t>
            </a:r>
          </a:p>
          <a:p>
            <a:pPr lvl="1"/>
            <a:r>
              <a:rPr lang="en-GB" dirty="0"/>
              <a:t>Portfolio</a:t>
            </a:r>
          </a:p>
          <a:p>
            <a:pPr lvl="1"/>
            <a:endParaRPr lang="en-GB" dirty="0"/>
          </a:p>
          <a:p>
            <a:endParaRPr lang="en-GB" dirty="0"/>
          </a:p>
        </p:txBody>
      </p:sp>
      <p:sp>
        <p:nvSpPr>
          <p:cNvPr id="4" name="Content Placeholder 2"/>
          <p:cNvSpPr txBox="1">
            <a:spLocks/>
          </p:cNvSpPr>
          <p:nvPr/>
        </p:nvSpPr>
        <p:spPr bwMode="auto">
          <a:xfrm>
            <a:off x="7032104" y="502514"/>
            <a:ext cx="4680520" cy="5720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36000" rIns="0" bIns="36000" numCol="1" anchor="t" anchorCtr="0" compatLnSpc="1">
            <a:prstTxWarp prst="textNoShape">
              <a:avLst/>
            </a:prstTxWarp>
          </a:bodyPr>
          <a:lstStyle>
            <a:lvl1pPr marL="313200" indent="-313200" algn="l" rtl="0" eaLnBrk="0" fontAlgn="base" hangingPunct="0">
              <a:spcBef>
                <a:spcPts val="300"/>
              </a:spcBef>
              <a:spcAft>
                <a:spcPts val="600"/>
              </a:spcAft>
              <a:buClr>
                <a:srgbClr val="A0558F"/>
              </a:buClr>
              <a:buFont typeface="Arial" panose="020B0604020202020204" pitchFamily="34" charset="0"/>
              <a:buChar char="■"/>
              <a:defRPr sz="2400">
                <a:solidFill>
                  <a:srgbClr val="4D4D4D"/>
                </a:solidFill>
                <a:latin typeface="+mn-lt"/>
                <a:ea typeface="+mn-ea"/>
                <a:cs typeface="+mn-cs"/>
              </a:defRPr>
            </a:lvl1pPr>
            <a:lvl2pPr marL="625475" indent="-301625" algn="l" rtl="0" eaLnBrk="0" fontAlgn="base" hangingPunct="0">
              <a:spcBef>
                <a:spcPct val="0"/>
              </a:spcBef>
              <a:spcAft>
                <a:spcPts val="600"/>
              </a:spcAft>
              <a:buClr>
                <a:srgbClr val="A0558F"/>
              </a:buClr>
              <a:buFont typeface="Arial" panose="020B0604020202020204" pitchFamily="34" charset="0"/>
              <a:buChar char="□"/>
              <a:defRPr sz="2200">
                <a:solidFill>
                  <a:srgbClr val="4D4D4D"/>
                </a:solidFill>
                <a:latin typeface="+mn-lt"/>
              </a:defRPr>
            </a:lvl2pPr>
            <a:lvl3pPr marL="893763" indent="-247650" algn="l" rtl="0" eaLnBrk="0" fontAlgn="base" hangingPunct="0">
              <a:spcBef>
                <a:spcPct val="0"/>
              </a:spcBef>
              <a:spcAft>
                <a:spcPts val="600"/>
              </a:spcAft>
              <a:buClr>
                <a:srgbClr val="A0558F"/>
              </a:buClr>
              <a:buFont typeface="Arial" panose="020B0604020202020204" pitchFamily="34" charset="0"/>
              <a:buChar char="▪"/>
              <a:defRPr sz="2000">
                <a:solidFill>
                  <a:srgbClr val="4D4D4D"/>
                </a:solidFill>
                <a:latin typeface="+mn-lt"/>
              </a:defRPr>
            </a:lvl3pPr>
            <a:lvl4pPr marL="1257300" indent="-255588" algn="l" rtl="0" eaLnBrk="0" fontAlgn="base" hangingPunct="0">
              <a:spcBef>
                <a:spcPct val="0"/>
              </a:spcBef>
              <a:spcAft>
                <a:spcPts val="600"/>
              </a:spcAft>
              <a:buClr>
                <a:srgbClr val="A0558F"/>
              </a:buClr>
              <a:buFont typeface="Arial" panose="020B0604020202020204" pitchFamily="34" charset="0"/>
              <a:buChar char="▫"/>
              <a:defRPr sz="1800">
                <a:solidFill>
                  <a:srgbClr val="4D4D4D"/>
                </a:solidFill>
                <a:latin typeface="+mn-lt"/>
              </a:defRPr>
            </a:lvl4pPr>
            <a:lvl5pPr marL="1526400" indent="-255600" algn="l" rtl="0" eaLnBrk="0" fontAlgn="base" hangingPunct="0">
              <a:spcBef>
                <a:spcPct val="0"/>
              </a:spcBef>
              <a:spcAft>
                <a:spcPts val="600"/>
              </a:spcAft>
              <a:buClr>
                <a:srgbClr val="A0558F"/>
              </a:buClr>
              <a:buFont typeface="Arial" panose="020B0604020202020204" pitchFamily="34" charset="0"/>
              <a:buChar char="›"/>
              <a:defRPr sz="1800">
                <a:solidFill>
                  <a:srgbClr val="4D4D4D"/>
                </a:solidFill>
                <a:latin typeface="+mn-lt"/>
              </a:defRPr>
            </a:lvl5pPr>
            <a:lvl6pPr marL="914400" algn="l" rtl="0" eaLnBrk="1" fontAlgn="base" hangingPunct="1">
              <a:spcBef>
                <a:spcPct val="5000"/>
              </a:spcBef>
              <a:spcAft>
                <a:spcPct val="5000"/>
              </a:spcAft>
              <a:buChar char="»"/>
              <a:defRPr sz="1500">
                <a:solidFill>
                  <a:srgbClr val="4D4D4D"/>
                </a:solidFill>
                <a:latin typeface="+mn-lt"/>
              </a:defRPr>
            </a:lvl6pPr>
            <a:lvl7pPr marL="1257300" algn="l" rtl="0" eaLnBrk="1" fontAlgn="base" hangingPunct="1">
              <a:spcBef>
                <a:spcPct val="5000"/>
              </a:spcBef>
              <a:spcAft>
                <a:spcPct val="5000"/>
              </a:spcAft>
              <a:buChar char="»"/>
              <a:defRPr sz="1500">
                <a:solidFill>
                  <a:srgbClr val="4D4D4D"/>
                </a:solidFill>
                <a:latin typeface="+mn-lt"/>
              </a:defRPr>
            </a:lvl7pPr>
            <a:lvl8pPr marL="1600200" algn="l" rtl="0" eaLnBrk="1" fontAlgn="base" hangingPunct="1">
              <a:spcBef>
                <a:spcPct val="5000"/>
              </a:spcBef>
              <a:spcAft>
                <a:spcPct val="5000"/>
              </a:spcAft>
              <a:buChar char="»"/>
              <a:defRPr sz="1500">
                <a:solidFill>
                  <a:srgbClr val="4D4D4D"/>
                </a:solidFill>
                <a:latin typeface="+mn-lt"/>
              </a:defRPr>
            </a:lvl8pPr>
            <a:lvl9pPr marL="1943100" algn="l" rtl="0" eaLnBrk="1" fontAlgn="base" hangingPunct="1">
              <a:spcBef>
                <a:spcPct val="5000"/>
              </a:spcBef>
              <a:spcAft>
                <a:spcPct val="5000"/>
              </a:spcAft>
              <a:buChar char="»"/>
              <a:defRPr sz="1500">
                <a:solidFill>
                  <a:srgbClr val="4D4D4D"/>
                </a:solidFill>
                <a:latin typeface="+mn-lt"/>
              </a:defRPr>
            </a:lvl9pPr>
          </a:lstStyle>
          <a:p>
            <a:pPr marL="0" indent="0">
              <a:buNone/>
            </a:pPr>
            <a:r>
              <a:rPr lang="en-GB" b="1" kern="0" dirty="0">
                <a:solidFill>
                  <a:srgbClr val="A0558F"/>
                </a:solidFill>
              </a:rPr>
              <a:t>Assessment issues</a:t>
            </a:r>
          </a:p>
          <a:p>
            <a:endParaRPr lang="en-GB" kern="0" dirty="0"/>
          </a:p>
          <a:p>
            <a:pPr lvl="1"/>
            <a:r>
              <a:rPr lang="en-GB" kern="0" dirty="0"/>
              <a:t>Marking reliability</a:t>
            </a:r>
          </a:p>
          <a:p>
            <a:pPr lvl="1"/>
            <a:r>
              <a:rPr lang="en-GB" kern="0" dirty="0"/>
              <a:t>Classification reliability</a:t>
            </a:r>
          </a:p>
          <a:p>
            <a:pPr lvl="1"/>
            <a:r>
              <a:rPr lang="en-GB" kern="0" dirty="0"/>
              <a:t>Aggregation</a:t>
            </a:r>
          </a:p>
          <a:p>
            <a:pPr lvl="1"/>
            <a:r>
              <a:rPr lang="en-GB" kern="0" dirty="0"/>
              <a:t>Assurance of competence vs compensatory models</a:t>
            </a:r>
          </a:p>
          <a:p>
            <a:pPr lvl="1"/>
            <a:r>
              <a:rPr lang="en-GB" kern="0" dirty="0"/>
              <a:t>Ensuring comparability vs mitigating predictability</a:t>
            </a:r>
          </a:p>
          <a:p>
            <a:pPr lvl="1"/>
            <a:r>
              <a:rPr lang="en-GB" kern="0" dirty="0"/>
              <a:t>Sufficient levels of detail to facilitate intended and consistent interpretation. </a:t>
            </a:r>
          </a:p>
          <a:p>
            <a:pPr lvl="1"/>
            <a:r>
              <a:rPr lang="en-GB" kern="0" dirty="0"/>
              <a:t>Manageability</a:t>
            </a:r>
          </a:p>
          <a:p>
            <a:pPr marL="323850" lvl="1" indent="0">
              <a:buNone/>
            </a:pPr>
            <a:endParaRPr lang="en-GB" kern="0" dirty="0"/>
          </a:p>
          <a:p>
            <a:endParaRPr lang="en-GB" kern="0" dirty="0"/>
          </a:p>
        </p:txBody>
      </p:sp>
      <p:pic>
        <p:nvPicPr>
          <p:cNvPr id="5" name="Picture 4" descr="Managing Assumptions, Risks and Impediments In Strategic Planning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77264" y="2204864"/>
            <a:ext cx="1865492" cy="1800200"/>
          </a:xfrm>
          <a:prstGeom prst="rect">
            <a:avLst/>
          </a:prstGeom>
        </p:spPr>
      </p:pic>
    </p:spTree>
    <p:extLst>
      <p:ext uri="{BB962C8B-B14F-4D97-AF65-F5344CB8AC3E}">
        <p14:creationId xmlns:p14="http://schemas.microsoft.com/office/powerpoint/2010/main" val="37233965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 the opinion of Ofqual’s Technical Advisory Group…</a:t>
            </a:r>
          </a:p>
        </p:txBody>
      </p:sp>
      <p:sp>
        <p:nvSpPr>
          <p:cNvPr id="3" name="Content Placeholder 2"/>
          <p:cNvSpPr>
            <a:spLocks noGrp="1"/>
          </p:cNvSpPr>
          <p:nvPr>
            <p:ph idx="1"/>
          </p:nvPr>
        </p:nvSpPr>
        <p:spPr>
          <a:xfrm>
            <a:off x="605532" y="1124744"/>
            <a:ext cx="10387012" cy="5400600"/>
          </a:xfrm>
        </p:spPr>
        <p:txBody>
          <a:bodyPr>
            <a:normAutofit/>
          </a:bodyPr>
          <a:lstStyle/>
          <a:p>
            <a:pPr>
              <a:spcAft>
                <a:spcPts val="1200"/>
              </a:spcAft>
            </a:pPr>
            <a:r>
              <a:rPr lang="en-GB" dirty="0"/>
              <a:t>The assessment issues do not generally appear to be unique to apprenticeships, however the number of standards, and the role and expertise of parties involved may exacerbate their likelihood and impact.</a:t>
            </a:r>
          </a:p>
          <a:p>
            <a:r>
              <a:rPr lang="en-GB" dirty="0"/>
              <a:t>The assessment methods employed are familiar and guidance for trailblazers could mitigate some of the risks and issues associated with them: e.g.</a:t>
            </a:r>
          </a:p>
          <a:p>
            <a:pPr lvl="1"/>
            <a:r>
              <a:rPr lang="en-GB" dirty="0"/>
              <a:t>what different assessment methods are particularly suited to assessing and the limitations, and challenges of each </a:t>
            </a:r>
          </a:p>
          <a:p>
            <a:pPr lvl="1"/>
            <a:r>
              <a:rPr lang="en-GB" dirty="0"/>
              <a:t>a common lexicon in relation to assessment methods</a:t>
            </a:r>
          </a:p>
          <a:p>
            <a:pPr lvl="1"/>
            <a:r>
              <a:rPr lang="en-GB" dirty="0"/>
              <a:t>principles (and perhaps examples) to address specific assessment issues.</a:t>
            </a:r>
          </a:p>
          <a:p>
            <a:pPr lvl="1">
              <a:spcAft>
                <a:spcPts val="1200"/>
              </a:spcAft>
            </a:pPr>
            <a:r>
              <a:rPr lang="en-GB" dirty="0"/>
              <a:t>the minimum amount/type of information necessary to support the effective review of assessment plans and the effective development of EPAs.</a:t>
            </a:r>
          </a:p>
        </p:txBody>
      </p:sp>
      <p:pic>
        <p:nvPicPr>
          <p:cNvPr id="4" name="Picture 3" descr="... you might have an &lt;strong&gt;opinion&lt;/strong&gt;, but your &lt;strong&gt;opinion&lt;/strong&gt; really doesn’t matte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60496" y="260648"/>
            <a:ext cx="1360959" cy="1357037"/>
          </a:xfrm>
          <a:prstGeom prst="rect">
            <a:avLst/>
          </a:prstGeom>
          <a:effectLst>
            <a:softEdge rad="25400"/>
          </a:effectLst>
        </p:spPr>
      </p:pic>
    </p:spTree>
    <p:extLst>
      <p:ext uri="{BB962C8B-B14F-4D97-AF65-F5344CB8AC3E}">
        <p14:creationId xmlns:p14="http://schemas.microsoft.com/office/powerpoint/2010/main" val="13936324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392" y="476672"/>
            <a:ext cx="8462433" cy="574675"/>
          </a:xfrm>
        </p:spPr>
        <p:txBody>
          <a:bodyPr/>
          <a:lstStyle/>
          <a:p>
            <a:r>
              <a:rPr lang="en-GB" dirty="0"/>
              <a:t>Table discussion: 10 minutes</a:t>
            </a:r>
          </a:p>
        </p:txBody>
      </p:sp>
      <p:sp>
        <p:nvSpPr>
          <p:cNvPr id="3" name="Content Placeholder 2"/>
          <p:cNvSpPr>
            <a:spLocks noGrp="1"/>
          </p:cNvSpPr>
          <p:nvPr>
            <p:ph idx="1"/>
          </p:nvPr>
        </p:nvSpPr>
        <p:spPr>
          <a:xfrm>
            <a:off x="5375920" y="1799692"/>
            <a:ext cx="6147172" cy="3168352"/>
          </a:xfrm>
        </p:spPr>
        <p:txBody>
          <a:bodyPr/>
          <a:lstStyle/>
          <a:p>
            <a:r>
              <a:rPr lang="en-GB" dirty="0"/>
              <a:t>Do you agree?</a:t>
            </a:r>
          </a:p>
          <a:p>
            <a:endParaRPr lang="en-GB" dirty="0"/>
          </a:p>
          <a:p>
            <a:r>
              <a:rPr lang="en-GB" dirty="0"/>
              <a:t>In your opinion how do you think we should/could go about mitigating the risks and issues highlighted?</a:t>
            </a:r>
          </a:p>
        </p:txBody>
      </p:sp>
      <p:pic>
        <p:nvPicPr>
          <p:cNvPr id="5" name="Picture 4" descr="mrsschlangensscience - An Introduction on Ecosystem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5480" y="1628800"/>
            <a:ext cx="3122558" cy="3510136"/>
          </a:xfrm>
          <a:prstGeom prst="rect">
            <a:avLst/>
          </a:prstGeom>
        </p:spPr>
      </p:pic>
    </p:spTree>
    <p:extLst>
      <p:ext uri="{BB962C8B-B14F-4D97-AF65-F5344CB8AC3E}">
        <p14:creationId xmlns:p14="http://schemas.microsoft.com/office/powerpoint/2010/main" val="9254018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31904" y="2852936"/>
            <a:ext cx="5328592" cy="720080"/>
          </a:xfrm>
        </p:spPr>
        <p:txBody>
          <a:bodyPr/>
          <a:lstStyle/>
          <a:p>
            <a:r>
              <a:rPr lang="en-GB" sz="2800" dirty="0"/>
              <a:t>3. End-point assessments and our regulatory framework</a:t>
            </a:r>
          </a:p>
        </p:txBody>
      </p:sp>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r="37086"/>
          <a:stretch/>
        </p:blipFill>
        <p:spPr>
          <a:xfrm>
            <a:off x="1127448" y="1484784"/>
            <a:ext cx="3600400" cy="3221867"/>
          </a:xfrm>
          <a:prstGeom prst="rect">
            <a:avLst/>
          </a:prstGeom>
        </p:spPr>
      </p:pic>
    </p:spTree>
    <p:extLst>
      <p:ext uri="{BB962C8B-B14F-4D97-AF65-F5344CB8AC3E}">
        <p14:creationId xmlns:p14="http://schemas.microsoft.com/office/powerpoint/2010/main" val="26671009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8054088" y="488574"/>
            <a:ext cx="3598862" cy="5111750"/>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p:txBody>
          <a:bodyPr/>
          <a:lstStyle/>
          <a:p>
            <a:r>
              <a:rPr lang="en-GB" dirty="0"/>
              <a:t>Conditions and Guidance</a:t>
            </a:r>
          </a:p>
        </p:txBody>
      </p:sp>
      <p:pic>
        <p:nvPicPr>
          <p:cNvPr id="5" name="Picture 4"/>
          <p:cNvPicPr>
            <a:picLocks noChangeAspect="1"/>
          </p:cNvPicPr>
          <p:nvPr/>
        </p:nvPicPr>
        <p:blipFill>
          <a:blip r:embed="rId4"/>
          <a:stretch>
            <a:fillRect/>
          </a:stretch>
        </p:blipFill>
        <p:spPr>
          <a:xfrm>
            <a:off x="6023992" y="1063249"/>
            <a:ext cx="3554599" cy="5019632"/>
          </a:xfrm>
          <a:prstGeom prst="rect">
            <a:avLst/>
          </a:prstGeom>
          <a:effectLst>
            <a:outerShdw blurRad="50800" dist="38100" dir="2700000" sx="101000" sy="101000" algn="tl" rotWithShape="0">
              <a:prstClr val="black">
                <a:alpha val="40000"/>
              </a:prstClr>
            </a:outerShdw>
          </a:effectLst>
        </p:spPr>
      </p:pic>
      <p:sp>
        <p:nvSpPr>
          <p:cNvPr id="3" name="Content Placeholder 2"/>
          <p:cNvSpPr>
            <a:spLocks noGrp="1"/>
          </p:cNvSpPr>
          <p:nvPr>
            <p:ph idx="1"/>
          </p:nvPr>
        </p:nvSpPr>
        <p:spPr>
          <a:xfrm>
            <a:off x="767408" y="1844824"/>
            <a:ext cx="4897636" cy="3096344"/>
          </a:xfrm>
        </p:spPr>
        <p:txBody>
          <a:bodyPr/>
          <a:lstStyle/>
          <a:p>
            <a:r>
              <a:rPr lang="en-GB" dirty="0" smtClean="0"/>
              <a:t>The General Conditions of Recognition</a:t>
            </a:r>
          </a:p>
          <a:p>
            <a:r>
              <a:rPr lang="en-GB" dirty="0" smtClean="0"/>
              <a:t>July </a:t>
            </a:r>
            <a:r>
              <a:rPr lang="en-GB" dirty="0"/>
              <a:t>2016 </a:t>
            </a:r>
            <a:r>
              <a:rPr lang="en-GB" dirty="0" smtClean="0"/>
              <a:t>guidance is being revised </a:t>
            </a:r>
            <a:endParaRPr lang="en-GB" dirty="0"/>
          </a:p>
          <a:p>
            <a:endParaRPr lang="en-GB" dirty="0"/>
          </a:p>
        </p:txBody>
      </p:sp>
    </p:spTree>
    <p:extLst>
      <p:ext uri="{BB962C8B-B14F-4D97-AF65-F5344CB8AC3E}">
        <p14:creationId xmlns:p14="http://schemas.microsoft.com/office/powerpoint/2010/main" val="17765286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5879976" y="836712"/>
            <a:ext cx="5328592" cy="5544616"/>
            <a:chOff x="3143672" y="764704"/>
            <a:chExt cx="5256584" cy="5367568"/>
          </a:xfrm>
        </p:grpSpPr>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3672" y="764704"/>
              <a:ext cx="5256584" cy="5367568"/>
            </a:xfrm>
            <a:prstGeom prst="rect">
              <a:avLst/>
            </a:prstGeom>
          </p:spPr>
        </p:pic>
        <p:pic>
          <p:nvPicPr>
            <p:cNvPr id="13" name="Content Placeholder 3"/>
            <p:cNvPicPr>
              <a:picLocks noChangeAspect="1"/>
            </p:cNvPicPr>
            <p:nvPr/>
          </p:nvPicPr>
          <p:blipFill rotWithShape="1">
            <a:blip r:embed="rId3">
              <a:extLst>
                <a:ext uri="{28A0092B-C50C-407E-A947-70E740481C1C}">
                  <a14:useLocalDpi xmlns:a14="http://schemas.microsoft.com/office/drawing/2010/main" val="0"/>
                </a:ext>
              </a:extLst>
            </a:blip>
            <a:srcRect l="48309" t="9864" r="38749" b="85911"/>
            <a:stretch/>
          </p:blipFill>
          <p:spPr>
            <a:xfrm>
              <a:off x="5396461" y="1312627"/>
              <a:ext cx="648073" cy="216024"/>
            </a:xfrm>
            <a:prstGeom prst="rect">
              <a:avLst/>
            </a:prstGeom>
          </p:spPr>
        </p:pic>
        <p:sp>
          <p:nvSpPr>
            <p:cNvPr id="14" name="Rectangle 13"/>
            <p:cNvSpPr/>
            <p:nvPr/>
          </p:nvSpPr>
          <p:spPr>
            <a:xfrm>
              <a:off x="5951984" y="1340768"/>
              <a:ext cx="288032" cy="187883"/>
            </a:xfrm>
            <a:prstGeom prst="rect">
              <a:avLst/>
            </a:prstGeom>
            <a:solidFill>
              <a:srgbClr val="858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 name="Rectangle 2"/>
          <p:cNvSpPr txBox="1">
            <a:spLocks noChangeArrowheads="1"/>
          </p:cNvSpPr>
          <p:nvPr/>
        </p:nvSpPr>
        <p:spPr>
          <a:xfrm>
            <a:off x="695400" y="404664"/>
            <a:ext cx="8462433" cy="574675"/>
          </a:xfrm>
          <a:prstGeom prst="rect">
            <a:avLst/>
          </a:prstGeom>
        </p:spPr>
        <p:txBody>
          <a:bodyPr/>
          <a:lstStyle>
            <a:lvl1pPr algn="l" rtl="0" eaLnBrk="1" fontAlgn="base" hangingPunct="1">
              <a:spcBef>
                <a:spcPct val="0"/>
              </a:spcBef>
              <a:spcAft>
                <a:spcPct val="0"/>
              </a:spcAft>
              <a:defRPr sz="2800" b="1">
                <a:solidFill>
                  <a:srgbClr val="A0558F"/>
                </a:solidFill>
                <a:latin typeface="+mj-lt"/>
                <a:ea typeface="+mj-ea"/>
                <a:cs typeface="+mj-cs"/>
              </a:defRPr>
            </a:lvl1pPr>
            <a:lvl2pPr algn="l" rtl="0" eaLnBrk="1" fontAlgn="base" hangingPunct="1">
              <a:spcBef>
                <a:spcPct val="0"/>
              </a:spcBef>
              <a:spcAft>
                <a:spcPct val="0"/>
              </a:spcAft>
              <a:defRPr sz="1800" b="1">
                <a:solidFill>
                  <a:schemeClr val="tx2"/>
                </a:solidFill>
                <a:latin typeface="Arial" charset="0"/>
              </a:defRPr>
            </a:lvl2pPr>
            <a:lvl3pPr algn="l" rtl="0" eaLnBrk="1" fontAlgn="base" hangingPunct="1">
              <a:spcBef>
                <a:spcPct val="0"/>
              </a:spcBef>
              <a:spcAft>
                <a:spcPct val="0"/>
              </a:spcAft>
              <a:defRPr sz="1800" b="1">
                <a:solidFill>
                  <a:schemeClr val="tx2"/>
                </a:solidFill>
                <a:latin typeface="Arial" charset="0"/>
              </a:defRPr>
            </a:lvl3pPr>
            <a:lvl4pPr algn="l" rtl="0" eaLnBrk="1" fontAlgn="base" hangingPunct="1">
              <a:spcBef>
                <a:spcPct val="0"/>
              </a:spcBef>
              <a:spcAft>
                <a:spcPct val="0"/>
              </a:spcAft>
              <a:defRPr sz="1800" b="1">
                <a:solidFill>
                  <a:schemeClr val="tx2"/>
                </a:solidFill>
                <a:latin typeface="Arial" charset="0"/>
              </a:defRPr>
            </a:lvl4pPr>
            <a:lvl5pPr algn="l" rtl="0" eaLnBrk="1" fontAlgn="base" hangingPunct="1">
              <a:spcBef>
                <a:spcPct val="0"/>
              </a:spcBef>
              <a:spcAft>
                <a:spcPct val="0"/>
              </a:spcAft>
              <a:defRPr sz="1800" b="1">
                <a:solidFill>
                  <a:schemeClr val="tx2"/>
                </a:solidFill>
                <a:latin typeface="Arial" charset="0"/>
              </a:defRPr>
            </a:lvl5pPr>
            <a:lvl6pPr marL="342900" algn="l" rtl="0" eaLnBrk="1" fontAlgn="base" hangingPunct="1">
              <a:spcBef>
                <a:spcPct val="0"/>
              </a:spcBef>
              <a:spcAft>
                <a:spcPct val="0"/>
              </a:spcAft>
              <a:defRPr sz="1800" b="1">
                <a:solidFill>
                  <a:schemeClr val="tx2"/>
                </a:solidFill>
                <a:latin typeface="Arial" charset="0"/>
              </a:defRPr>
            </a:lvl6pPr>
            <a:lvl7pPr marL="685800" algn="l" rtl="0" eaLnBrk="1" fontAlgn="base" hangingPunct="1">
              <a:spcBef>
                <a:spcPct val="0"/>
              </a:spcBef>
              <a:spcAft>
                <a:spcPct val="0"/>
              </a:spcAft>
              <a:defRPr sz="1800" b="1">
                <a:solidFill>
                  <a:schemeClr val="tx2"/>
                </a:solidFill>
                <a:latin typeface="Arial" charset="0"/>
              </a:defRPr>
            </a:lvl7pPr>
            <a:lvl8pPr marL="1028700" algn="l" rtl="0" eaLnBrk="1" fontAlgn="base" hangingPunct="1">
              <a:spcBef>
                <a:spcPct val="0"/>
              </a:spcBef>
              <a:spcAft>
                <a:spcPct val="0"/>
              </a:spcAft>
              <a:defRPr sz="1800" b="1">
                <a:solidFill>
                  <a:schemeClr val="tx2"/>
                </a:solidFill>
                <a:latin typeface="Arial" charset="0"/>
              </a:defRPr>
            </a:lvl8pPr>
            <a:lvl9pPr marL="1371600" algn="l" rtl="0" eaLnBrk="1" fontAlgn="base" hangingPunct="1">
              <a:spcBef>
                <a:spcPct val="0"/>
              </a:spcBef>
              <a:spcAft>
                <a:spcPct val="0"/>
              </a:spcAft>
              <a:defRPr sz="1800" b="1">
                <a:solidFill>
                  <a:schemeClr val="tx2"/>
                </a:solidFill>
                <a:latin typeface="Arial" charset="0"/>
              </a:defRPr>
            </a:lvl9pPr>
          </a:lstStyle>
          <a:p>
            <a:pPr marL="342900" indent="-342900"/>
            <a:r>
              <a:rPr lang="en-GB" altLang="en-US" kern="0" dirty="0">
                <a:solidFill>
                  <a:schemeClr val="tx2"/>
                </a:solidFill>
              </a:rPr>
              <a:t>Recognition</a:t>
            </a:r>
          </a:p>
        </p:txBody>
      </p:sp>
      <p:grpSp>
        <p:nvGrpSpPr>
          <p:cNvPr id="10" name="Group 9"/>
          <p:cNvGrpSpPr/>
          <p:nvPr/>
        </p:nvGrpSpPr>
        <p:grpSpPr>
          <a:xfrm>
            <a:off x="909931" y="1222330"/>
            <a:ext cx="6914261" cy="4631727"/>
            <a:chOff x="407368" y="957513"/>
            <a:chExt cx="6914261" cy="4631727"/>
          </a:xfrm>
        </p:grpSpPr>
        <p:sp>
          <p:nvSpPr>
            <p:cNvPr id="8" name="Rounded Rectangle 7"/>
            <p:cNvSpPr/>
            <p:nvPr/>
          </p:nvSpPr>
          <p:spPr>
            <a:xfrm>
              <a:off x="3513589" y="4373488"/>
              <a:ext cx="3808040" cy="1204648"/>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ounded Rectangle 5"/>
            <p:cNvSpPr/>
            <p:nvPr/>
          </p:nvSpPr>
          <p:spPr>
            <a:xfrm>
              <a:off x="407368" y="957513"/>
              <a:ext cx="4032448" cy="4631727"/>
            </a:xfrm>
            <a:prstGeom prst="roundRect">
              <a:avLst/>
            </a:prstGeom>
            <a:solidFill>
              <a:schemeClr val="bg1"/>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p:cNvSpPr/>
            <p:nvPr/>
          </p:nvSpPr>
          <p:spPr>
            <a:xfrm>
              <a:off x="3759041" y="4392860"/>
              <a:ext cx="700326" cy="11653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pic>
        <p:nvPicPr>
          <p:cNvPr id="7" name="Picture 6"/>
          <p:cNvPicPr>
            <a:picLocks noChangeAspect="1"/>
          </p:cNvPicPr>
          <p:nvPr/>
        </p:nvPicPr>
        <p:blipFill>
          <a:blip r:embed="rId4"/>
          <a:stretch>
            <a:fillRect/>
          </a:stretch>
        </p:blipFill>
        <p:spPr>
          <a:xfrm>
            <a:off x="1415480" y="1422981"/>
            <a:ext cx="2952328" cy="4166259"/>
          </a:xfrm>
          <a:prstGeom prst="rect">
            <a:avLst/>
          </a:prstGeom>
          <a:effectLst>
            <a:outerShdw blurRad="127000" dist="38100" dir="2700000" sx="101000" sy="101000" algn="tl" rotWithShape="0">
              <a:prstClr val="black">
                <a:alpha val="40000"/>
              </a:prstClr>
            </a:outerShdw>
          </a:effectLst>
        </p:spPr>
      </p:pic>
    </p:spTree>
    <p:extLst>
      <p:ext uri="{BB962C8B-B14F-4D97-AF65-F5344CB8AC3E}">
        <p14:creationId xmlns:p14="http://schemas.microsoft.com/office/powerpoint/2010/main" val="323052902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EPAs and the portal</a:t>
            </a:r>
          </a:p>
        </p:txBody>
      </p:sp>
      <p:sp>
        <p:nvSpPr>
          <p:cNvPr id="3" name="Content Placeholder 2"/>
          <p:cNvSpPr>
            <a:spLocks noGrp="1"/>
          </p:cNvSpPr>
          <p:nvPr>
            <p:ph idx="1"/>
          </p:nvPr>
        </p:nvSpPr>
        <p:spPr/>
        <p:txBody>
          <a:bodyPr/>
          <a:lstStyle/>
          <a:p>
            <a:pPr fontAlgn="ctr"/>
            <a:r>
              <a:rPr lang="en-GB" b="1" dirty="0"/>
              <a:t>Will EPAs be put through the Portal? If yes, how will EPA/EPA components have to appear on the register?  Would the entire EPA appear as single unit qualifications or would each assessment component appear separately as units within a qualification?  Will there be the facility to set-up pathways in the portal for an EPA?</a:t>
            </a:r>
          </a:p>
          <a:p>
            <a:pPr marL="0" indent="0">
              <a:buNone/>
            </a:pPr>
            <a:r>
              <a:rPr lang="en-GB" dirty="0"/>
              <a:t> </a:t>
            </a:r>
          </a:p>
          <a:p>
            <a:r>
              <a:rPr lang="en-GB" dirty="0">
                <a:solidFill>
                  <a:schemeClr val="bg2">
                    <a:lumMod val="75000"/>
                  </a:schemeClr>
                </a:solidFill>
              </a:rPr>
              <a:t>EPAs </a:t>
            </a:r>
            <a:r>
              <a:rPr lang="en-GB" dirty="0" smtClean="0">
                <a:solidFill>
                  <a:schemeClr val="bg2">
                    <a:lumMod val="75000"/>
                  </a:schemeClr>
                </a:solidFill>
              </a:rPr>
              <a:t>must </a:t>
            </a:r>
            <a:r>
              <a:rPr lang="en-GB" dirty="0">
                <a:solidFill>
                  <a:schemeClr val="bg2">
                    <a:lumMod val="75000"/>
                  </a:schemeClr>
                </a:solidFill>
              </a:rPr>
              <a:t>be entered on the register through the portal. EPAs placed on the portal should be a single </a:t>
            </a:r>
            <a:r>
              <a:rPr lang="en-GB" dirty="0" smtClean="0">
                <a:solidFill>
                  <a:schemeClr val="bg2">
                    <a:lumMod val="75000"/>
                  </a:schemeClr>
                </a:solidFill>
              </a:rPr>
              <a:t>entry </a:t>
            </a:r>
            <a:r>
              <a:rPr lang="en-GB" dirty="0">
                <a:solidFill>
                  <a:schemeClr val="bg2">
                    <a:lumMod val="75000"/>
                  </a:schemeClr>
                </a:solidFill>
              </a:rPr>
              <a:t>with the constituent methods of assessment indicated.  Where optional pathways to complete the EPA exist these can be indicated under 'optional routes to complete qualification'</a:t>
            </a:r>
          </a:p>
          <a:p>
            <a:endParaRPr lang="en-GB" dirty="0"/>
          </a:p>
        </p:txBody>
      </p:sp>
    </p:spTree>
    <p:extLst>
      <p:ext uri="{BB962C8B-B14F-4D97-AF65-F5344CB8AC3E}">
        <p14:creationId xmlns:p14="http://schemas.microsoft.com/office/powerpoint/2010/main" val="1775827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pPr fontAlgn="ctr"/>
            <a:r>
              <a:rPr lang="en-GB" b="1" dirty="0"/>
              <a:t>Will operational start date relate to the first offer of the EPA or start date of apprenticeship?</a:t>
            </a:r>
          </a:p>
          <a:p>
            <a:r>
              <a:rPr lang="en-GB" dirty="0"/>
              <a:t>Given the differing states of readiness of apprenticeships, EPAs we would suggest the operational start should mirror the regulation start date and reflect the date the EPA was placed on the register. </a:t>
            </a:r>
          </a:p>
          <a:p>
            <a:pPr fontAlgn="ctr"/>
            <a:endParaRPr lang="en-GB" b="1" dirty="0"/>
          </a:p>
          <a:p>
            <a:pPr fontAlgn="ctr"/>
            <a:r>
              <a:rPr lang="en-GB" b="1" dirty="0"/>
              <a:t>What are the requirements for titling an EPA?  Will titling include any indications of size and level?</a:t>
            </a:r>
          </a:p>
          <a:p>
            <a:r>
              <a:rPr lang="en-GB" dirty="0"/>
              <a:t>The title of an EPA needs to be in line with our Conditions and could follow a similar format to the example below.  </a:t>
            </a:r>
          </a:p>
          <a:p>
            <a:r>
              <a:rPr lang="en-GB" i="1" dirty="0"/>
              <a:t>(AO)</a:t>
            </a:r>
            <a:r>
              <a:rPr lang="en-GB" dirty="0"/>
              <a:t> Level</a:t>
            </a:r>
            <a:r>
              <a:rPr lang="en-GB" i="1" dirty="0"/>
              <a:t> (x) </a:t>
            </a:r>
            <a:r>
              <a:rPr lang="en-GB" dirty="0"/>
              <a:t>end-point assessment for (</a:t>
            </a:r>
            <a:r>
              <a:rPr lang="en-GB" i="1" dirty="0"/>
              <a:t>name of apprenticeship standard</a:t>
            </a:r>
            <a:r>
              <a:rPr lang="en-GB" dirty="0"/>
              <a:t>)</a:t>
            </a:r>
          </a:p>
        </p:txBody>
      </p:sp>
    </p:spTree>
    <p:extLst>
      <p:ext uri="{BB962C8B-B14F-4D97-AF65-F5344CB8AC3E}">
        <p14:creationId xmlns:p14="http://schemas.microsoft.com/office/powerpoint/2010/main" val="22285187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a:xfrm>
            <a:off x="622306" y="1196752"/>
            <a:ext cx="10972800" cy="5112568"/>
          </a:xfrm>
        </p:spPr>
        <p:txBody>
          <a:bodyPr/>
          <a:lstStyle/>
          <a:p>
            <a:pPr fontAlgn="ctr"/>
            <a:r>
              <a:rPr lang="en-GB" b="1" dirty="0"/>
              <a:t>Will the TQT criteria (Condition E7) be applied to EPAs? If yes, how should this be applied? </a:t>
            </a:r>
          </a:p>
          <a:p>
            <a:r>
              <a:rPr lang="en-GB" dirty="0"/>
              <a:t>Awarding organisations should apply TQT criteria (Condition E7) to EPAs being mindful both of our guidance for the general conditions of recognition and, any stipulations in the relevant assessment plan. We are considering expanding our current guidance on the application of TQT. </a:t>
            </a:r>
          </a:p>
          <a:p>
            <a:pPr fontAlgn="ctr"/>
            <a:endParaRPr lang="en-GB" b="1" dirty="0"/>
          </a:p>
          <a:p>
            <a:pPr fontAlgn="ctr"/>
            <a:r>
              <a:rPr lang="en-GB" b="1" dirty="0"/>
              <a:t>What are the requirements for certification of EPAs? What information/data do awarding organisations need to capture around certification. </a:t>
            </a:r>
          </a:p>
          <a:p>
            <a:r>
              <a:rPr lang="en-GB" dirty="0"/>
              <a:t>Condition H6 requires awarding organisations to issue results. There are no additional requirements on awarding organisations to capture information beyond what is currently required in the General Conditions.</a:t>
            </a:r>
          </a:p>
          <a:p>
            <a:endParaRPr lang="en-GB" dirty="0"/>
          </a:p>
        </p:txBody>
      </p:sp>
    </p:spTree>
    <p:extLst>
      <p:ext uri="{BB962C8B-B14F-4D97-AF65-F5344CB8AC3E}">
        <p14:creationId xmlns:p14="http://schemas.microsoft.com/office/powerpoint/2010/main" val="34854159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9376" y="1898576"/>
            <a:ext cx="5976664" cy="3168352"/>
          </a:xfrm>
        </p:spPr>
        <p:txBody>
          <a:bodyPr/>
          <a:lstStyle/>
          <a:p>
            <a:r>
              <a:rPr lang="en-GB" dirty="0"/>
              <a:t>How can we further clarify for you as awarding organisations our requirements for EPAs?</a:t>
            </a:r>
          </a:p>
          <a:p>
            <a:pPr lvl="1"/>
            <a:r>
              <a:rPr lang="en-GB" dirty="0"/>
              <a:t>Guidance?</a:t>
            </a:r>
          </a:p>
          <a:p>
            <a:pPr lvl="1"/>
            <a:r>
              <a:rPr lang="en-GB" dirty="0"/>
              <a:t>Conditions? </a:t>
            </a:r>
          </a:p>
          <a:p>
            <a:pPr lvl="1"/>
            <a:r>
              <a:rPr lang="en-GB" dirty="0"/>
              <a:t>Exemplification? </a:t>
            </a:r>
          </a:p>
          <a:p>
            <a:endParaRPr lang="en-GB" dirty="0"/>
          </a:p>
        </p:txBody>
      </p:sp>
      <p:pic>
        <p:nvPicPr>
          <p:cNvPr id="6" name="Picture 5" descr="mrsschlangensscience - An Introduction on Ecosystem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88088" y="1556792"/>
            <a:ext cx="3122558" cy="3510136"/>
          </a:xfrm>
          <a:prstGeom prst="rect">
            <a:avLst/>
          </a:prstGeom>
        </p:spPr>
      </p:pic>
      <p:sp>
        <p:nvSpPr>
          <p:cNvPr id="7" name="Title 1"/>
          <p:cNvSpPr>
            <a:spLocks noGrp="1"/>
          </p:cNvSpPr>
          <p:nvPr>
            <p:ph type="title"/>
          </p:nvPr>
        </p:nvSpPr>
        <p:spPr>
          <a:xfrm>
            <a:off x="623392" y="476672"/>
            <a:ext cx="8462433" cy="574675"/>
          </a:xfrm>
        </p:spPr>
        <p:txBody>
          <a:bodyPr/>
          <a:lstStyle/>
          <a:p>
            <a:r>
              <a:rPr lang="en-GB" dirty="0"/>
              <a:t>Table discussion: 10 minutes</a:t>
            </a:r>
          </a:p>
        </p:txBody>
      </p:sp>
    </p:spTree>
    <p:extLst>
      <p:ext uri="{BB962C8B-B14F-4D97-AF65-F5344CB8AC3E}">
        <p14:creationId xmlns:p14="http://schemas.microsoft.com/office/powerpoint/2010/main" val="33732710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31904" y="2852936"/>
            <a:ext cx="5328592" cy="720080"/>
          </a:xfrm>
        </p:spPr>
        <p:txBody>
          <a:bodyPr/>
          <a:lstStyle/>
          <a:p>
            <a:r>
              <a:rPr lang="en-GB" sz="2800" dirty="0"/>
              <a:t>1. The External Quality Assurance (EQA) landscape</a:t>
            </a:r>
          </a:p>
        </p:txBody>
      </p:sp>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r="37086"/>
          <a:stretch/>
        </p:blipFill>
        <p:spPr>
          <a:xfrm>
            <a:off x="1127448" y="1484784"/>
            <a:ext cx="3600400" cy="3221867"/>
          </a:xfrm>
          <a:prstGeom prst="rect">
            <a:avLst/>
          </a:prstGeom>
        </p:spPr>
      </p:pic>
    </p:spTree>
    <p:extLst>
      <p:ext uri="{BB962C8B-B14F-4D97-AF65-F5344CB8AC3E}">
        <p14:creationId xmlns:p14="http://schemas.microsoft.com/office/powerpoint/2010/main" val="95206325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31904" y="2852936"/>
            <a:ext cx="4969638" cy="720080"/>
          </a:xfrm>
        </p:spPr>
        <p:txBody>
          <a:bodyPr/>
          <a:lstStyle/>
          <a:p>
            <a:r>
              <a:rPr lang="en-GB" sz="2800" dirty="0"/>
              <a:t>4. External Quality assurance partnerships</a:t>
            </a:r>
          </a:p>
        </p:txBody>
      </p:sp>
      <p:pic>
        <p:nvPicPr>
          <p:cNvPr id="4" name="Content Placeholder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r="37086"/>
          <a:stretch/>
        </p:blipFill>
        <p:spPr>
          <a:xfrm>
            <a:off x="1127448" y="1484784"/>
            <a:ext cx="3600400" cy="3221867"/>
          </a:xfrm>
          <a:prstGeom prst="rect">
            <a:avLst/>
          </a:prstGeom>
        </p:spPr>
      </p:pic>
    </p:spTree>
    <p:extLst>
      <p:ext uri="{BB962C8B-B14F-4D97-AF65-F5344CB8AC3E}">
        <p14:creationId xmlns:p14="http://schemas.microsoft.com/office/powerpoint/2010/main" val="201017196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Developing Landscape - EQA providers</a:t>
            </a:r>
          </a:p>
        </p:txBody>
      </p:sp>
      <p:sp>
        <p:nvSpPr>
          <p:cNvPr id="3" name="Content Placeholder 2"/>
          <p:cNvSpPr>
            <a:spLocks noGrp="1"/>
          </p:cNvSpPr>
          <p:nvPr>
            <p:ph idx="1"/>
          </p:nvPr>
        </p:nvSpPr>
        <p:spPr>
          <a:xfrm>
            <a:off x="479376" y="985398"/>
            <a:ext cx="11377264" cy="5256584"/>
          </a:xfrm>
        </p:spPr>
        <p:txBody>
          <a:bodyPr numCol="2">
            <a:noAutofit/>
          </a:bodyPr>
          <a:lstStyle/>
          <a:p>
            <a:pPr lvl="0"/>
            <a:r>
              <a:rPr lang="en-GB" sz="2000" dirty="0"/>
              <a:t>Dairy Industry Skills Partnership Board</a:t>
            </a:r>
          </a:p>
          <a:p>
            <a:pPr lvl="0"/>
            <a:r>
              <a:rPr lang="en-GB" sz="2000" dirty="0"/>
              <a:t>Food and Drink Industry Skills Partnership Apprenticeship Board</a:t>
            </a:r>
          </a:p>
          <a:p>
            <a:pPr lvl="0"/>
            <a:r>
              <a:rPr lang="en-GB" sz="2000" dirty="0"/>
              <a:t>People 1st (non-profit)</a:t>
            </a:r>
          </a:p>
          <a:p>
            <a:pPr lvl="0"/>
            <a:r>
              <a:rPr lang="en-GB" sz="2000" dirty="0"/>
              <a:t>Skills for Care</a:t>
            </a:r>
          </a:p>
          <a:p>
            <a:pPr lvl="0"/>
            <a:r>
              <a:rPr lang="en-GB" sz="2000" dirty="0"/>
              <a:t>Tech partnership (non-profit) </a:t>
            </a:r>
          </a:p>
          <a:p>
            <a:pPr lvl="0"/>
            <a:r>
              <a:rPr lang="en-GB" sz="2000" dirty="0"/>
              <a:t>National Education Network for Ambulance </a:t>
            </a:r>
            <a:r>
              <a:rPr lang="en-GB" sz="2000" dirty="0" smtClean="0"/>
              <a:t>Service (NENAS)</a:t>
            </a:r>
            <a:endParaRPr lang="en-GB" sz="2000" dirty="0"/>
          </a:p>
          <a:p>
            <a:pPr lvl="0"/>
            <a:r>
              <a:rPr lang="en-GB" sz="2000" dirty="0" smtClean="0"/>
              <a:t>Trailblazer</a:t>
            </a:r>
            <a:endParaRPr lang="en-GB" sz="2000" dirty="0"/>
          </a:p>
          <a:p>
            <a:pPr lvl="0"/>
            <a:r>
              <a:rPr lang="en-GB" sz="2000" dirty="0"/>
              <a:t>an 'Employer panel'</a:t>
            </a:r>
          </a:p>
          <a:p>
            <a:pPr lvl="0"/>
            <a:r>
              <a:rPr lang="en-GB" sz="2000" dirty="0"/>
              <a:t>Chartered Institute of Logistics and Transport (CILT) </a:t>
            </a:r>
          </a:p>
          <a:p>
            <a:pPr lvl="0"/>
            <a:r>
              <a:rPr lang="en-GB" sz="2000" dirty="0"/>
              <a:t>Royal </a:t>
            </a:r>
            <a:r>
              <a:rPr lang="en-GB" sz="2000" dirty="0" smtClean="0"/>
              <a:t>Institution </a:t>
            </a:r>
            <a:r>
              <a:rPr lang="en-GB" sz="2000" dirty="0"/>
              <a:t>of Chartered Surveyors (RICS) </a:t>
            </a:r>
          </a:p>
          <a:p>
            <a:pPr lvl="0"/>
            <a:r>
              <a:rPr lang="en-GB" sz="2000" dirty="0"/>
              <a:t>Solicitors Regulation Authority (SRA) </a:t>
            </a:r>
            <a:endParaRPr lang="en-GB" sz="2000" dirty="0" smtClean="0"/>
          </a:p>
          <a:p>
            <a:pPr lvl="0"/>
            <a:endParaRPr lang="en-GB" sz="2000" dirty="0"/>
          </a:p>
          <a:p>
            <a:pPr lvl="0"/>
            <a:endParaRPr lang="en-GB" sz="2000" dirty="0" smtClean="0"/>
          </a:p>
          <a:p>
            <a:pPr lvl="0"/>
            <a:r>
              <a:rPr lang="en-GB" sz="2000" dirty="0" smtClean="0"/>
              <a:t>The </a:t>
            </a:r>
            <a:r>
              <a:rPr lang="en-GB" sz="2000" dirty="0"/>
              <a:t>Academy for Healthcare Science (AHCS)</a:t>
            </a:r>
          </a:p>
          <a:p>
            <a:pPr lvl="0"/>
            <a:r>
              <a:rPr lang="en-GB" sz="2000" dirty="0"/>
              <a:t>The Institute and Faculty of Actuaries (</a:t>
            </a:r>
            <a:r>
              <a:rPr lang="en-GB" sz="2000" dirty="0"/>
              <a:t>IFoA</a:t>
            </a:r>
            <a:r>
              <a:rPr lang="en-GB" sz="2000" dirty="0"/>
              <a:t>)</a:t>
            </a:r>
          </a:p>
          <a:p>
            <a:pPr lvl="0"/>
            <a:r>
              <a:rPr lang="en-GB" sz="2000" dirty="0"/>
              <a:t>The Institute of Meat (IoM)</a:t>
            </a:r>
          </a:p>
          <a:p>
            <a:r>
              <a:rPr lang="en-GB" sz="2000" dirty="0"/>
              <a:t>The Institution of Mechanical Engineers (</a:t>
            </a:r>
            <a:r>
              <a:rPr lang="en-GB" sz="2000" dirty="0"/>
              <a:t>I.Mech.Eng</a:t>
            </a:r>
            <a:r>
              <a:rPr lang="en-GB" sz="2000" dirty="0"/>
              <a:t>)</a:t>
            </a:r>
          </a:p>
          <a:p>
            <a:r>
              <a:rPr lang="en-GB" sz="2000" dirty="0"/>
              <a:t>Institute of </a:t>
            </a:r>
            <a:r>
              <a:rPr lang="en-GB" sz="2000" dirty="0"/>
              <a:t>Groundsmanship</a:t>
            </a:r>
            <a:r>
              <a:rPr lang="en-GB" sz="2000" dirty="0"/>
              <a:t> (IOG)</a:t>
            </a:r>
          </a:p>
          <a:p>
            <a:r>
              <a:rPr lang="en-GB" sz="2000" dirty="0"/>
              <a:t>The Association for Project Management (APM)</a:t>
            </a:r>
          </a:p>
          <a:p>
            <a:r>
              <a:rPr lang="en-GB" sz="2000" dirty="0"/>
              <a:t>Chartered Institute of Legal Executives (</a:t>
            </a:r>
            <a:r>
              <a:rPr lang="en-GB" sz="2000" dirty="0"/>
              <a:t>CILEx</a:t>
            </a:r>
            <a:r>
              <a:rPr lang="en-GB" sz="2000" dirty="0"/>
              <a:t>)</a:t>
            </a:r>
          </a:p>
          <a:p>
            <a:r>
              <a:rPr lang="en-GB" sz="2000" dirty="0"/>
              <a:t>Engineering Council</a:t>
            </a:r>
          </a:p>
          <a:p>
            <a:r>
              <a:rPr lang="en-GB" sz="2000" dirty="0"/>
              <a:t>The General Dental Council (GDC)</a:t>
            </a:r>
          </a:p>
          <a:p>
            <a:r>
              <a:rPr lang="en-GB" sz="2000" dirty="0"/>
              <a:t>Energy Managers Association</a:t>
            </a:r>
          </a:p>
          <a:p>
            <a:r>
              <a:rPr lang="en-GB" sz="2000" dirty="0"/>
              <a:t>The International Council on Systems Engineering (INCOSE)</a:t>
            </a:r>
          </a:p>
          <a:p>
            <a:pPr lvl="0"/>
            <a:endParaRPr lang="en-GB" sz="2000" dirty="0"/>
          </a:p>
          <a:p>
            <a:endParaRPr lang="en-GB" sz="2000" dirty="0"/>
          </a:p>
        </p:txBody>
      </p:sp>
    </p:spTree>
    <p:extLst>
      <p:ext uri="{BB962C8B-B14F-4D97-AF65-F5344CB8AC3E}">
        <p14:creationId xmlns:p14="http://schemas.microsoft.com/office/powerpoint/2010/main" val="290928534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22300" y="404813"/>
            <a:ext cx="9721850" cy="574675"/>
          </a:xfrm>
        </p:spPr>
        <p:txBody>
          <a:bodyPr/>
          <a:lstStyle/>
          <a:p>
            <a:r>
              <a:rPr lang="en-GB" dirty="0"/>
              <a:t>EQA ‘levers’ available</a:t>
            </a:r>
          </a:p>
        </p:txBody>
      </p:sp>
      <p:sp>
        <p:nvSpPr>
          <p:cNvPr id="13" name="Bent Arrow 12"/>
          <p:cNvSpPr/>
          <p:nvPr/>
        </p:nvSpPr>
        <p:spPr>
          <a:xfrm rot="10800000">
            <a:off x="7536160" y="3407066"/>
            <a:ext cx="2016224" cy="687041"/>
          </a:xfrm>
          <a:prstGeom prst="bentArrow">
            <a:avLst>
              <a:gd name="adj1" fmla="val 25000"/>
              <a:gd name="adj2" fmla="val 25765"/>
              <a:gd name="adj3" fmla="val 25000"/>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 name="Rounded Rectangle 1"/>
          <p:cNvSpPr/>
          <p:nvPr/>
        </p:nvSpPr>
        <p:spPr>
          <a:xfrm>
            <a:off x="1781671" y="1811635"/>
            <a:ext cx="2536339" cy="4272458"/>
          </a:xfrm>
          <a:prstGeom prst="roundRect">
            <a:avLst/>
          </a:prstGeom>
          <a:solidFill>
            <a:srgbClr val="92D050">
              <a:alpha val="66000"/>
            </a:srgbClr>
          </a:solidFill>
          <a:ln>
            <a:noFill/>
          </a:ln>
        </p:spPr>
        <p:style>
          <a:lnRef idx="0">
            <a:scrgbClr r="0" g="0" b="0"/>
          </a:lnRef>
          <a:fillRef idx="0">
            <a:scrgbClr r="0" g="0" b="0"/>
          </a:fillRef>
          <a:effectRef idx="0">
            <a:scrgbClr r="0" g="0" b="0"/>
          </a:effectRef>
          <a:fontRef idx="minor">
            <a:schemeClr val="lt1"/>
          </a:fontRef>
        </p:style>
        <p:txBody>
          <a:bodyPr rtlCol="0" anchor="ctr"/>
          <a:lstStyle/>
          <a:p>
            <a:r>
              <a:rPr lang="en-GB" b="1" dirty="0">
                <a:solidFill>
                  <a:schemeClr val="tx1"/>
                </a:solidFill>
              </a:rPr>
              <a:t>Ofqual</a:t>
            </a:r>
          </a:p>
          <a:p>
            <a:endParaRPr lang="en-GB" b="1" dirty="0">
              <a:solidFill>
                <a:schemeClr val="tx1"/>
              </a:solidFill>
            </a:endParaRPr>
          </a:p>
          <a:p>
            <a:r>
              <a:rPr lang="en-GB" dirty="0">
                <a:solidFill>
                  <a:schemeClr val="tx1"/>
                </a:solidFill>
              </a:rPr>
              <a:t>Powers to…</a:t>
            </a:r>
          </a:p>
          <a:p>
            <a:endParaRPr lang="en-GB" dirty="0">
              <a:solidFill>
                <a:schemeClr val="tx1"/>
              </a:solidFill>
            </a:endParaRPr>
          </a:p>
          <a:p>
            <a:r>
              <a:rPr lang="en-GB" dirty="0">
                <a:solidFill>
                  <a:schemeClr val="tx1"/>
                </a:solidFill>
              </a:rPr>
              <a:t>Impose rules</a:t>
            </a:r>
          </a:p>
          <a:p>
            <a:r>
              <a:rPr lang="en-GB" dirty="0">
                <a:solidFill>
                  <a:schemeClr val="tx1"/>
                </a:solidFill>
              </a:rPr>
              <a:t>Set gateway criteria</a:t>
            </a:r>
          </a:p>
          <a:p>
            <a:r>
              <a:rPr lang="en-GB" dirty="0">
                <a:solidFill>
                  <a:schemeClr val="tx1"/>
                </a:solidFill>
              </a:rPr>
              <a:t>Audit</a:t>
            </a:r>
          </a:p>
          <a:p>
            <a:r>
              <a:rPr lang="en-GB" dirty="0">
                <a:solidFill>
                  <a:schemeClr val="tx1"/>
                </a:solidFill>
              </a:rPr>
              <a:t>Investigate</a:t>
            </a:r>
          </a:p>
          <a:p>
            <a:r>
              <a:rPr lang="en-GB" dirty="0">
                <a:solidFill>
                  <a:schemeClr val="tx1"/>
                </a:solidFill>
              </a:rPr>
              <a:t>Impose punitive </a:t>
            </a:r>
          </a:p>
          <a:p>
            <a:r>
              <a:rPr lang="en-GB" dirty="0">
                <a:solidFill>
                  <a:schemeClr val="tx1"/>
                </a:solidFill>
              </a:rPr>
              <a:t>sanctions</a:t>
            </a:r>
          </a:p>
          <a:p>
            <a:r>
              <a:rPr lang="en-GB" dirty="0">
                <a:solidFill>
                  <a:schemeClr val="tx1"/>
                </a:solidFill>
              </a:rPr>
              <a:t>Compel action</a:t>
            </a:r>
          </a:p>
          <a:p>
            <a:pPr lvl="0"/>
            <a:r>
              <a:rPr lang="en-GB" dirty="0" smtClean="0">
                <a:solidFill>
                  <a:srgbClr val="000000"/>
                </a:solidFill>
                <a:latin typeface="Arial" panose="020B0604020202020204" pitchFamily="34" charset="0"/>
              </a:rPr>
              <a:t>etc.</a:t>
            </a:r>
            <a:endParaRPr lang="en-GB" dirty="0">
              <a:solidFill>
                <a:srgbClr val="000000"/>
              </a:solidFill>
              <a:latin typeface="Arial" panose="020B0604020202020204" pitchFamily="34" charset="0"/>
            </a:endParaRPr>
          </a:p>
          <a:p>
            <a:endParaRPr lang="en-GB" dirty="0">
              <a:solidFill>
                <a:schemeClr val="tx1"/>
              </a:solidFill>
            </a:endParaRPr>
          </a:p>
        </p:txBody>
      </p:sp>
      <p:sp>
        <p:nvSpPr>
          <p:cNvPr id="3" name="Rounded Rectangle 2"/>
          <p:cNvSpPr/>
          <p:nvPr/>
        </p:nvSpPr>
        <p:spPr>
          <a:xfrm>
            <a:off x="4943872" y="1844824"/>
            <a:ext cx="2598439" cy="2439069"/>
          </a:xfrm>
          <a:prstGeom prst="roundRect">
            <a:avLst/>
          </a:prstGeom>
          <a:solidFill>
            <a:srgbClr val="00B0F0">
              <a:alpha val="32000"/>
            </a:srgbClr>
          </a:solidFill>
          <a:ln>
            <a:noFill/>
          </a:ln>
        </p:spPr>
        <p:style>
          <a:lnRef idx="0">
            <a:scrgbClr r="0" g="0" b="0"/>
          </a:lnRef>
          <a:fillRef idx="0">
            <a:scrgbClr r="0" g="0" b="0"/>
          </a:fillRef>
          <a:effectRef idx="0">
            <a:scrgbClr r="0" g="0" b="0"/>
          </a:effectRef>
          <a:fontRef idx="minor">
            <a:schemeClr val="lt1"/>
          </a:fontRef>
        </p:style>
        <p:txBody>
          <a:bodyPr rtlCol="0" anchor="ctr"/>
          <a:lstStyle/>
          <a:p>
            <a:r>
              <a:rPr lang="en-GB" b="1" dirty="0">
                <a:solidFill>
                  <a:schemeClr val="tx1"/>
                </a:solidFill>
              </a:rPr>
              <a:t>IfA/SFA</a:t>
            </a:r>
          </a:p>
          <a:p>
            <a:endParaRPr lang="en-GB" b="1" dirty="0">
              <a:solidFill>
                <a:schemeClr val="tx1"/>
              </a:solidFill>
            </a:endParaRPr>
          </a:p>
          <a:p>
            <a:r>
              <a:rPr lang="en-GB" dirty="0">
                <a:solidFill>
                  <a:schemeClr val="tx1"/>
                </a:solidFill>
              </a:rPr>
              <a:t>Removal from</a:t>
            </a:r>
          </a:p>
          <a:p>
            <a:r>
              <a:rPr lang="en-GB" dirty="0">
                <a:solidFill>
                  <a:schemeClr val="tx1"/>
                </a:solidFill>
              </a:rPr>
              <a:t>register</a:t>
            </a:r>
          </a:p>
          <a:p>
            <a:endParaRPr lang="en-GB" dirty="0">
              <a:solidFill>
                <a:schemeClr val="tx1"/>
              </a:solidFill>
            </a:endParaRPr>
          </a:p>
          <a:p>
            <a:r>
              <a:rPr lang="en-GB" dirty="0">
                <a:solidFill>
                  <a:schemeClr val="tx1"/>
                </a:solidFill>
              </a:rPr>
              <a:t>Report to </a:t>
            </a:r>
            <a:r>
              <a:rPr lang="en-GB" dirty="0">
                <a:solidFill>
                  <a:schemeClr val="tx1"/>
                </a:solidFill>
              </a:rPr>
              <a:t>SofS</a:t>
            </a:r>
            <a:endParaRPr lang="en-GB" dirty="0">
              <a:solidFill>
                <a:schemeClr val="tx1"/>
              </a:solidFill>
            </a:endParaRPr>
          </a:p>
        </p:txBody>
      </p:sp>
      <p:sp>
        <p:nvSpPr>
          <p:cNvPr id="12" name="Rounded Rectangle 11"/>
          <p:cNvSpPr/>
          <p:nvPr/>
        </p:nvSpPr>
        <p:spPr>
          <a:xfrm>
            <a:off x="8262391" y="1835621"/>
            <a:ext cx="2376264" cy="1562244"/>
          </a:xfrm>
          <a:prstGeom prst="round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r>
              <a:rPr lang="en-GB" b="1" dirty="0">
                <a:solidFill>
                  <a:schemeClr val="tx1"/>
                </a:solidFill>
              </a:rPr>
              <a:t>Other </a:t>
            </a:r>
          </a:p>
          <a:p>
            <a:endParaRPr lang="en-GB" b="1" dirty="0">
              <a:solidFill>
                <a:schemeClr val="tx1"/>
              </a:solidFill>
            </a:endParaRPr>
          </a:p>
          <a:p>
            <a:r>
              <a:rPr lang="en-GB" dirty="0">
                <a:solidFill>
                  <a:schemeClr val="tx1"/>
                </a:solidFill>
              </a:rPr>
              <a:t>Raise concerns</a:t>
            </a:r>
          </a:p>
          <a:p>
            <a:r>
              <a:rPr lang="en-GB" dirty="0">
                <a:solidFill>
                  <a:schemeClr val="tx1"/>
                </a:solidFill>
              </a:rPr>
              <a:t>Refer to IfA</a:t>
            </a:r>
          </a:p>
        </p:txBody>
      </p:sp>
    </p:spTree>
    <p:extLst>
      <p:ext uri="{BB962C8B-B14F-4D97-AF65-F5344CB8AC3E}">
        <p14:creationId xmlns:p14="http://schemas.microsoft.com/office/powerpoint/2010/main" val="369801440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 partnering approach to EQA</a:t>
            </a:r>
            <a:br>
              <a:rPr lang="en-GB" dirty="0"/>
            </a:br>
            <a:endParaRPr lang="en-GB" dirty="0"/>
          </a:p>
        </p:txBody>
      </p:sp>
      <p:sp>
        <p:nvSpPr>
          <p:cNvPr id="3" name="Content Placeholder 2"/>
          <p:cNvSpPr>
            <a:spLocks noGrp="1"/>
          </p:cNvSpPr>
          <p:nvPr>
            <p:ph idx="1"/>
          </p:nvPr>
        </p:nvSpPr>
        <p:spPr>
          <a:xfrm>
            <a:off x="622306" y="1556792"/>
            <a:ext cx="4893551" cy="5112568"/>
          </a:xfrm>
        </p:spPr>
        <p:txBody>
          <a:bodyPr/>
          <a:lstStyle/>
          <a:p>
            <a:r>
              <a:rPr lang="en-GB" dirty="0"/>
              <a:t>Significant benefits:</a:t>
            </a:r>
          </a:p>
          <a:p>
            <a:pPr lvl="1"/>
            <a:r>
              <a:rPr lang="en-GB" dirty="0"/>
              <a:t>reputational</a:t>
            </a:r>
          </a:p>
          <a:p>
            <a:pPr lvl="1"/>
            <a:r>
              <a:rPr lang="en-GB" dirty="0"/>
              <a:t>operational </a:t>
            </a:r>
          </a:p>
          <a:p>
            <a:pPr lvl="1"/>
            <a:r>
              <a:rPr lang="en-GB" dirty="0"/>
              <a:t>system coherence </a:t>
            </a:r>
          </a:p>
          <a:p>
            <a:r>
              <a:rPr lang="en-GB" dirty="0"/>
              <a:t>Not a new concept</a:t>
            </a:r>
          </a:p>
          <a:p>
            <a:pPr lvl="1"/>
            <a:r>
              <a:rPr lang="en-GB" dirty="0"/>
              <a:t>Use of ‘subject specialists’</a:t>
            </a:r>
          </a:p>
          <a:p>
            <a:r>
              <a:rPr lang="en-GB" dirty="0"/>
              <a:t>Aligned with statutory objectives</a:t>
            </a:r>
          </a:p>
          <a:p>
            <a:pPr lvl="1"/>
            <a:r>
              <a:rPr lang="en-GB" dirty="0"/>
              <a:t>Standards</a:t>
            </a:r>
          </a:p>
          <a:p>
            <a:pPr lvl="1"/>
            <a:r>
              <a:rPr lang="en-GB" dirty="0"/>
              <a:t>public confidence</a:t>
            </a:r>
          </a:p>
        </p:txBody>
      </p:sp>
      <p:graphicFrame>
        <p:nvGraphicFramePr>
          <p:cNvPr id="4" name="Diagram 3"/>
          <p:cNvGraphicFramePr/>
          <p:nvPr>
            <p:extLst>
              <p:ext uri="{D42A27DB-BD31-4B8C-83A1-F6EECF244321}">
                <p14:modId xmlns:p14="http://schemas.microsoft.com/office/powerpoint/2010/main" val="2072624981"/>
              </p:ext>
            </p:extLst>
          </p:nvPr>
        </p:nvGraphicFramePr>
        <p:xfrm>
          <a:off x="5231905" y="1124744"/>
          <a:ext cx="6709750" cy="40507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7831717" y="2708920"/>
            <a:ext cx="1510125" cy="1077218"/>
          </a:xfrm>
          <a:prstGeom prst="rect">
            <a:avLst/>
          </a:prstGeom>
          <a:noFill/>
        </p:spPr>
        <p:txBody>
          <a:bodyPr wrap="square" rtlCol="0">
            <a:spAutoFit/>
          </a:bodyPr>
          <a:lstStyle/>
          <a:p>
            <a:pPr algn="ctr">
              <a:spcAft>
                <a:spcPts val="600"/>
              </a:spcAft>
            </a:pPr>
            <a:r>
              <a:rPr lang="en-GB" b="1" dirty="0"/>
              <a:t>Rigorous</a:t>
            </a:r>
          </a:p>
          <a:p>
            <a:pPr algn="ctr">
              <a:spcAft>
                <a:spcPts val="600"/>
              </a:spcAft>
            </a:pPr>
            <a:r>
              <a:rPr lang="en-GB" b="1" dirty="0"/>
              <a:t>Informed</a:t>
            </a:r>
          </a:p>
          <a:p>
            <a:pPr algn="ctr">
              <a:spcAft>
                <a:spcPts val="600"/>
              </a:spcAft>
            </a:pPr>
            <a:r>
              <a:rPr lang="en-GB" b="1" dirty="0"/>
              <a:t>Enforceable</a:t>
            </a:r>
          </a:p>
        </p:txBody>
      </p:sp>
    </p:spTree>
    <p:extLst>
      <p:ext uri="{BB962C8B-B14F-4D97-AF65-F5344CB8AC3E}">
        <p14:creationId xmlns:p14="http://schemas.microsoft.com/office/powerpoint/2010/main" val="291208703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3431704" y="1157776"/>
            <a:ext cx="5256584" cy="5367568"/>
            <a:chOff x="3143672" y="764704"/>
            <a:chExt cx="5256584" cy="5367568"/>
          </a:xfrm>
        </p:grpSpPr>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3672" y="764704"/>
              <a:ext cx="5256584" cy="5367568"/>
            </a:xfrm>
            <a:prstGeom prst="rect">
              <a:avLst/>
            </a:prstGeom>
          </p:spPr>
        </p:pic>
        <p:pic>
          <p:nvPicPr>
            <p:cNvPr id="20" name="Content Placeholder 3"/>
            <p:cNvPicPr>
              <a:picLocks noChangeAspect="1"/>
            </p:cNvPicPr>
            <p:nvPr/>
          </p:nvPicPr>
          <p:blipFill rotWithShape="1">
            <a:blip r:embed="rId3">
              <a:extLst>
                <a:ext uri="{28A0092B-C50C-407E-A947-70E740481C1C}">
                  <a14:useLocalDpi xmlns:a14="http://schemas.microsoft.com/office/drawing/2010/main" val="0"/>
                </a:ext>
              </a:extLst>
            </a:blip>
            <a:srcRect l="48309" t="9864" r="38749" b="85911"/>
            <a:stretch/>
          </p:blipFill>
          <p:spPr>
            <a:xfrm>
              <a:off x="5396461" y="1312627"/>
              <a:ext cx="648073" cy="216024"/>
            </a:xfrm>
            <a:prstGeom prst="rect">
              <a:avLst/>
            </a:prstGeom>
          </p:spPr>
        </p:pic>
        <p:sp>
          <p:nvSpPr>
            <p:cNvPr id="21" name="Rectangle 20"/>
            <p:cNvSpPr/>
            <p:nvPr/>
          </p:nvSpPr>
          <p:spPr>
            <a:xfrm>
              <a:off x="5951984" y="1340768"/>
              <a:ext cx="288032" cy="187883"/>
            </a:xfrm>
            <a:prstGeom prst="rect">
              <a:avLst/>
            </a:prstGeom>
            <a:solidFill>
              <a:srgbClr val="858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 name="Title 1"/>
          <p:cNvSpPr>
            <a:spLocks noGrp="1"/>
          </p:cNvSpPr>
          <p:nvPr>
            <p:ph type="title"/>
          </p:nvPr>
        </p:nvSpPr>
        <p:spPr/>
        <p:txBody>
          <a:bodyPr/>
          <a:lstStyle/>
          <a:p>
            <a:r>
              <a:rPr lang="en-GB" dirty="0"/>
              <a:t>EQA partnering in practice</a:t>
            </a:r>
          </a:p>
        </p:txBody>
      </p:sp>
      <p:sp>
        <p:nvSpPr>
          <p:cNvPr id="7" name="Rounded Rectangle 6"/>
          <p:cNvSpPr/>
          <p:nvPr/>
        </p:nvSpPr>
        <p:spPr>
          <a:xfrm>
            <a:off x="7320136" y="2780928"/>
            <a:ext cx="3816424" cy="2124273"/>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8" name="Diagram 7"/>
          <p:cNvGraphicFramePr/>
          <p:nvPr>
            <p:extLst>
              <p:ext uri="{D42A27DB-BD31-4B8C-83A1-F6EECF244321}">
                <p14:modId xmlns:p14="http://schemas.microsoft.com/office/powerpoint/2010/main" val="2597414050"/>
              </p:ext>
            </p:extLst>
          </p:nvPr>
        </p:nvGraphicFramePr>
        <p:xfrm>
          <a:off x="1127448" y="3933056"/>
          <a:ext cx="1872208" cy="96329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Rounded Rectangle 8"/>
          <p:cNvSpPr/>
          <p:nvPr/>
        </p:nvSpPr>
        <p:spPr>
          <a:xfrm>
            <a:off x="911424" y="3825081"/>
            <a:ext cx="3816424" cy="1188095"/>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a:t>
            </a:r>
            <a:endParaRPr lang="en-GB" dirty="0"/>
          </a:p>
        </p:txBody>
      </p:sp>
      <p:graphicFrame>
        <p:nvGraphicFramePr>
          <p:cNvPr id="14" name="Diagram 13"/>
          <p:cNvGraphicFramePr/>
          <p:nvPr>
            <p:extLst>
              <p:ext uri="{D42A27DB-BD31-4B8C-83A1-F6EECF244321}">
                <p14:modId xmlns:p14="http://schemas.microsoft.com/office/powerpoint/2010/main" val="2597414050"/>
              </p:ext>
            </p:extLst>
          </p:nvPr>
        </p:nvGraphicFramePr>
        <p:xfrm>
          <a:off x="1825082" y="1808783"/>
          <a:ext cx="1872208" cy="963298"/>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15" name="Rounded Rectangle 14"/>
          <p:cNvSpPr/>
          <p:nvPr/>
        </p:nvSpPr>
        <p:spPr>
          <a:xfrm>
            <a:off x="1559496" y="1700808"/>
            <a:ext cx="3816424" cy="1188095"/>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5" name="Group 4"/>
          <p:cNvGrpSpPr/>
          <p:nvPr/>
        </p:nvGrpSpPr>
        <p:grpSpPr>
          <a:xfrm>
            <a:off x="8832304" y="3356992"/>
            <a:ext cx="1944216" cy="963298"/>
            <a:chOff x="8976320" y="3933056"/>
            <a:chExt cx="1944216" cy="963298"/>
          </a:xfrm>
        </p:grpSpPr>
        <p:graphicFrame>
          <p:nvGraphicFramePr>
            <p:cNvPr id="6" name="Diagram 5"/>
            <p:cNvGraphicFramePr/>
            <p:nvPr>
              <p:extLst>
                <p:ext uri="{D42A27DB-BD31-4B8C-83A1-F6EECF244321}">
                  <p14:modId xmlns:p14="http://schemas.microsoft.com/office/powerpoint/2010/main" val="3693594144"/>
                </p:ext>
              </p:extLst>
            </p:nvPr>
          </p:nvGraphicFramePr>
          <p:xfrm>
            <a:off x="8976320" y="3933056"/>
            <a:ext cx="1872208" cy="963298"/>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
          <p:nvSpPr>
            <p:cNvPr id="16" name="TextBox 15"/>
            <p:cNvSpPr txBox="1"/>
            <p:nvPr/>
          </p:nvSpPr>
          <p:spPr>
            <a:xfrm>
              <a:off x="9336360" y="4068361"/>
              <a:ext cx="1584176" cy="584775"/>
            </a:xfrm>
            <a:prstGeom prst="rect">
              <a:avLst/>
            </a:prstGeom>
            <a:noFill/>
          </p:spPr>
          <p:txBody>
            <a:bodyPr wrap="square" rtlCol="0">
              <a:spAutoFit/>
            </a:bodyPr>
            <a:lstStyle/>
            <a:p>
              <a:r>
                <a:rPr lang="en-GB" sz="1600" dirty="0"/>
                <a:t>Assessment plan review</a:t>
              </a:r>
            </a:p>
          </p:txBody>
        </p:sp>
      </p:grpSp>
      <p:sp>
        <p:nvSpPr>
          <p:cNvPr id="17" name="TextBox 16"/>
          <p:cNvSpPr txBox="1"/>
          <p:nvPr/>
        </p:nvSpPr>
        <p:spPr>
          <a:xfrm>
            <a:off x="1497157" y="4200182"/>
            <a:ext cx="1584176" cy="338554"/>
          </a:xfrm>
          <a:prstGeom prst="rect">
            <a:avLst/>
          </a:prstGeom>
          <a:noFill/>
        </p:spPr>
        <p:txBody>
          <a:bodyPr wrap="square" rtlCol="0">
            <a:spAutoFit/>
          </a:bodyPr>
          <a:lstStyle/>
          <a:p>
            <a:r>
              <a:rPr lang="en-GB" sz="1600" dirty="0"/>
              <a:t>EPA check</a:t>
            </a:r>
          </a:p>
        </p:txBody>
      </p:sp>
      <p:sp>
        <p:nvSpPr>
          <p:cNvPr id="18" name="TextBox 17"/>
          <p:cNvSpPr txBox="1"/>
          <p:nvPr/>
        </p:nvSpPr>
        <p:spPr>
          <a:xfrm>
            <a:off x="1825082" y="1953330"/>
            <a:ext cx="2251754" cy="584775"/>
          </a:xfrm>
          <a:prstGeom prst="rect">
            <a:avLst/>
          </a:prstGeom>
          <a:noFill/>
        </p:spPr>
        <p:txBody>
          <a:bodyPr wrap="square" rtlCol="0">
            <a:spAutoFit/>
          </a:bodyPr>
          <a:lstStyle/>
          <a:p>
            <a:r>
              <a:rPr lang="en-GB" sz="1600" dirty="0"/>
              <a:t>Assessment scrutiny</a:t>
            </a:r>
          </a:p>
          <a:p>
            <a:r>
              <a:rPr lang="en-GB" sz="1600" dirty="0"/>
              <a:t>Intelligence</a:t>
            </a:r>
          </a:p>
        </p:txBody>
      </p:sp>
    </p:spTree>
    <p:extLst>
      <p:ext uri="{BB962C8B-B14F-4D97-AF65-F5344CB8AC3E}">
        <p14:creationId xmlns:p14="http://schemas.microsoft.com/office/powerpoint/2010/main" val="77079912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Approach 1</a:t>
            </a:r>
          </a:p>
        </p:txBody>
      </p:sp>
      <p:sp>
        <p:nvSpPr>
          <p:cNvPr id="3" name="Content Placeholder 2"/>
          <p:cNvSpPr>
            <a:spLocks noGrp="1"/>
          </p:cNvSpPr>
          <p:nvPr>
            <p:ph idx="1"/>
          </p:nvPr>
        </p:nvSpPr>
        <p:spPr>
          <a:xfrm>
            <a:off x="541832" y="1268760"/>
            <a:ext cx="11306348" cy="5904656"/>
          </a:xfrm>
        </p:spPr>
        <p:txBody>
          <a:bodyPr>
            <a:normAutofit/>
          </a:bodyPr>
          <a:lstStyle/>
          <a:p>
            <a:pPr>
              <a:lnSpc>
                <a:spcPct val="110000"/>
              </a:lnSpc>
              <a:buFont typeface="Wingdings" panose="05000000000000000000" pitchFamily="2" charset="2"/>
              <a:buChar char="§"/>
            </a:pPr>
            <a:r>
              <a:rPr lang="en-GB" sz="2600" dirty="0"/>
              <a:t>An </a:t>
            </a:r>
            <a:r>
              <a:rPr lang="en-GB" sz="2600" b="1" dirty="0"/>
              <a:t>EQA organisation could remain the EQA lead</a:t>
            </a:r>
            <a:endParaRPr lang="en-GB" sz="2600" dirty="0"/>
          </a:p>
          <a:p>
            <a:pPr>
              <a:lnSpc>
                <a:spcPct val="110000"/>
              </a:lnSpc>
              <a:buFont typeface="Wingdings" panose="05000000000000000000" pitchFamily="2" charset="2"/>
              <a:buChar char="§"/>
            </a:pPr>
            <a:r>
              <a:rPr lang="en-GB" sz="2600" dirty="0"/>
              <a:t>Ofqual would then partner with that organisation in aspects of an external quality assurance process.  Specifically, Ofqual would; </a:t>
            </a:r>
          </a:p>
          <a:p>
            <a:pPr lvl="2">
              <a:lnSpc>
                <a:spcPct val="110000"/>
              </a:lnSpc>
            </a:pPr>
            <a:r>
              <a:rPr lang="en-GB" dirty="0"/>
              <a:t>require sight of the assessment plan prior to its final submission to the IFA</a:t>
            </a:r>
          </a:p>
          <a:p>
            <a:pPr lvl="2">
              <a:lnSpc>
                <a:spcPct val="110000"/>
              </a:lnSpc>
            </a:pPr>
            <a:r>
              <a:rPr lang="en-GB" dirty="0"/>
              <a:t>partner with the EQA provider in the sampling of EPAs</a:t>
            </a:r>
          </a:p>
          <a:p>
            <a:pPr lvl="2">
              <a:lnSpc>
                <a:spcPct val="110000"/>
              </a:lnSpc>
            </a:pPr>
            <a:r>
              <a:rPr lang="en-GB" dirty="0"/>
              <a:t>once EPAs are in delivery, partner with the EQA provider in assessment scrutiny</a:t>
            </a:r>
          </a:p>
          <a:p>
            <a:pPr lvl="2">
              <a:lnSpc>
                <a:spcPct val="110000"/>
              </a:lnSpc>
            </a:pPr>
            <a:r>
              <a:rPr lang="en-GB" dirty="0"/>
              <a:t>expect any relevant intelligence from the sector to be passed through to our standards team</a:t>
            </a:r>
          </a:p>
          <a:p>
            <a:pPr>
              <a:lnSpc>
                <a:spcPct val="110000"/>
              </a:lnSpc>
              <a:buFont typeface="Wingdings" panose="05000000000000000000" pitchFamily="2" charset="2"/>
              <a:buChar char="§"/>
            </a:pPr>
            <a:r>
              <a:rPr lang="en-GB" sz="2600" dirty="0"/>
              <a:t>Implications </a:t>
            </a:r>
          </a:p>
          <a:p>
            <a:pPr lvl="2">
              <a:lnSpc>
                <a:spcPct val="110000"/>
              </a:lnSpc>
              <a:buFont typeface="Wingdings" panose="05000000000000000000" pitchFamily="2" charset="2"/>
              <a:buChar char="§"/>
            </a:pPr>
            <a:r>
              <a:rPr lang="en-GB" b="1" dirty="0"/>
              <a:t>the partner organisation would be named as the EQA provider </a:t>
            </a:r>
            <a:r>
              <a:rPr lang="en-GB" dirty="0"/>
              <a:t>on the assessment plan, </a:t>
            </a:r>
          </a:p>
          <a:p>
            <a:pPr lvl="2">
              <a:lnSpc>
                <a:spcPct val="110000"/>
              </a:lnSpc>
              <a:buFont typeface="Wingdings" panose="05000000000000000000" pitchFamily="2" charset="2"/>
              <a:buChar char="§"/>
            </a:pPr>
            <a:r>
              <a:rPr lang="en-GB" dirty="0"/>
              <a:t>we would require that </a:t>
            </a:r>
            <a:r>
              <a:rPr lang="en-GB" b="1" dirty="0"/>
              <a:t>the EQA provider stipulate that any AAO </a:t>
            </a:r>
            <a:r>
              <a:rPr lang="en-GB" dirty="0"/>
              <a:t>who delivered EPAs against these standards </a:t>
            </a:r>
            <a:r>
              <a:rPr lang="en-GB" b="1" dirty="0"/>
              <a:t>would need to be Ofqual recognised.  </a:t>
            </a:r>
          </a:p>
        </p:txBody>
      </p:sp>
      <p:pic>
        <p:nvPicPr>
          <p:cNvPr id="4" name="Picture 3"/>
          <p:cNvPicPr>
            <a:picLocks noChangeAspect="1"/>
          </p:cNvPicPr>
          <p:nvPr/>
        </p:nvPicPr>
        <p:blipFill>
          <a:blip r:embed="rId3"/>
          <a:stretch>
            <a:fillRect/>
          </a:stretch>
        </p:blipFill>
        <p:spPr>
          <a:xfrm>
            <a:off x="9758228" y="188640"/>
            <a:ext cx="2098412" cy="1231959"/>
          </a:xfrm>
          <a:prstGeom prst="rect">
            <a:avLst/>
          </a:prstGeom>
        </p:spPr>
      </p:pic>
    </p:spTree>
    <p:extLst>
      <p:ext uri="{BB962C8B-B14F-4D97-AF65-F5344CB8AC3E}">
        <p14:creationId xmlns:p14="http://schemas.microsoft.com/office/powerpoint/2010/main" val="131667679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Approach 2</a:t>
            </a:r>
          </a:p>
        </p:txBody>
      </p:sp>
      <p:sp>
        <p:nvSpPr>
          <p:cNvPr id="3" name="Content Placeholder 2"/>
          <p:cNvSpPr>
            <a:spLocks noGrp="1"/>
          </p:cNvSpPr>
          <p:nvPr>
            <p:ph idx="1"/>
          </p:nvPr>
        </p:nvSpPr>
        <p:spPr>
          <a:xfrm>
            <a:off x="622300" y="1420598"/>
            <a:ext cx="10972800" cy="5104745"/>
          </a:xfrm>
        </p:spPr>
        <p:txBody>
          <a:bodyPr>
            <a:normAutofit/>
          </a:bodyPr>
          <a:lstStyle/>
          <a:p>
            <a:pPr>
              <a:buFont typeface="Wingdings" panose="05000000000000000000" pitchFamily="2" charset="2"/>
              <a:buChar char="§"/>
            </a:pPr>
            <a:r>
              <a:rPr lang="en-GB" sz="2600" dirty="0">
                <a:solidFill>
                  <a:schemeClr val="bg2">
                    <a:lumMod val="75000"/>
                  </a:schemeClr>
                </a:solidFill>
              </a:rPr>
              <a:t>An EQA organisation could request that </a:t>
            </a:r>
            <a:r>
              <a:rPr lang="en-GB" sz="2600" b="1" dirty="0">
                <a:solidFill>
                  <a:schemeClr val="bg2">
                    <a:lumMod val="75000"/>
                  </a:schemeClr>
                </a:solidFill>
              </a:rPr>
              <a:t>Ofqual take the lead </a:t>
            </a:r>
          </a:p>
          <a:p>
            <a:pPr lvl="1">
              <a:buFont typeface="Wingdings" panose="05000000000000000000" pitchFamily="2" charset="2"/>
              <a:buChar char="§"/>
            </a:pPr>
            <a:r>
              <a:rPr lang="en-GB" sz="2400" dirty="0" smtClean="0">
                <a:solidFill>
                  <a:schemeClr val="bg2">
                    <a:lumMod val="75000"/>
                  </a:schemeClr>
                </a:solidFill>
              </a:rPr>
              <a:t>Our regulatory approach to EPAs would then apply in its entirety </a:t>
            </a:r>
          </a:p>
          <a:p>
            <a:pPr marL="323850" lvl="1" indent="0">
              <a:buNone/>
            </a:pPr>
            <a:endParaRPr lang="en-GB" dirty="0">
              <a:solidFill>
                <a:schemeClr val="bg2">
                  <a:lumMod val="75000"/>
                </a:schemeClr>
              </a:solidFill>
            </a:endParaRPr>
          </a:p>
          <a:p>
            <a:pPr marL="11575" indent="0">
              <a:buNone/>
            </a:pPr>
            <a:endParaRPr lang="en-GB" sz="2600" dirty="0" smtClean="0"/>
          </a:p>
          <a:p>
            <a:pPr marL="11575" indent="0">
              <a:buNone/>
            </a:pPr>
            <a:r>
              <a:rPr lang="en-GB" sz="2600" dirty="0" smtClean="0"/>
              <a:t>Where </a:t>
            </a:r>
            <a:r>
              <a:rPr lang="en-GB" sz="2600" dirty="0"/>
              <a:t>an apprenticeship standard and assessment plan have been approved and Ofqual has no identified EQA role, yet Ofqual recognised awarding organisations have been approved to deliver </a:t>
            </a:r>
            <a:r>
              <a:rPr lang="en-GB" sz="2600" dirty="0" smtClean="0"/>
              <a:t>EPAs against that standard</a:t>
            </a:r>
          </a:p>
          <a:p>
            <a:pPr lvl="1">
              <a:buFont typeface="Wingdings" panose="05000000000000000000" pitchFamily="2" charset="2"/>
              <a:buChar char="§"/>
            </a:pPr>
            <a:r>
              <a:rPr lang="en-GB" dirty="0" smtClean="0"/>
              <a:t>we </a:t>
            </a:r>
            <a:r>
              <a:rPr lang="en-GB" dirty="0"/>
              <a:t>will consider these assessments as high risk in our regulatory </a:t>
            </a:r>
            <a:r>
              <a:rPr lang="en-GB" dirty="0" smtClean="0"/>
              <a:t>approach and will be looking to collaborate </a:t>
            </a:r>
            <a:r>
              <a:rPr lang="en-GB" dirty="0"/>
              <a:t>with the </a:t>
            </a:r>
            <a:r>
              <a:rPr lang="en-GB" dirty="0" smtClean="0"/>
              <a:t>relevant Trailblazer </a:t>
            </a:r>
            <a:r>
              <a:rPr lang="en-GB" dirty="0"/>
              <a:t>and awarding organisation(s</a:t>
            </a:r>
            <a:r>
              <a:rPr lang="en-GB" dirty="0" smtClean="0"/>
              <a:t>)      </a:t>
            </a:r>
            <a:endParaRPr lang="en-GB" dirty="0"/>
          </a:p>
        </p:txBody>
      </p:sp>
      <p:pic>
        <p:nvPicPr>
          <p:cNvPr id="4" name="Picture 3"/>
          <p:cNvPicPr>
            <a:picLocks noChangeAspect="1"/>
          </p:cNvPicPr>
          <p:nvPr/>
        </p:nvPicPr>
        <p:blipFill>
          <a:blip r:embed="rId3"/>
          <a:stretch>
            <a:fillRect/>
          </a:stretch>
        </p:blipFill>
        <p:spPr>
          <a:xfrm>
            <a:off x="9758228" y="188640"/>
            <a:ext cx="2098412" cy="1231959"/>
          </a:xfrm>
          <a:prstGeom prst="rect">
            <a:avLst/>
          </a:prstGeom>
        </p:spPr>
      </p:pic>
    </p:spTree>
    <p:extLst>
      <p:ext uri="{BB962C8B-B14F-4D97-AF65-F5344CB8AC3E}">
        <p14:creationId xmlns:p14="http://schemas.microsoft.com/office/powerpoint/2010/main" val="396100727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680176" y="2924944"/>
            <a:ext cx="2880320" cy="936104"/>
          </a:xfrm>
        </p:spPr>
        <p:txBody>
          <a:bodyPr/>
          <a:lstStyle/>
          <a:p>
            <a:r>
              <a:rPr lang="en-GB" sz="3600" b="1" dirty="0"/>
              <a:t>Thank you</a:t>
            </a:r>
          </a:p>
          <a:p>
            <a:endParaRPr lang="en-GB" sz="3600" b="1" dirty="0"/>
          </a:p>
          <a:p>
            <a:pPr algn="r"/>
            <a:endParaRPr lang="en-GB" dirty="0"/>
          </a:p>
          <a:p>
            <a:pPr algn="r"/>
            <a:endParaRPr lang="en-GB" dirty="0"/>
          </a:p>
        </p:txBody>
      </p:sp>
      <p:sp>
        <p:nvSpPr>
          <p:cNvPr id="2" name="Rectangle 1"/>
          <p:cNvSpPr/>
          <p:nvPr/>
        </p:nvSpPr>
        <p:spPr>
          <a:xfrm>
            <a:off x="6456040" y="4725144"/>
            <a:ext cx="5591944" cy="707886"/>
          </a:xfrm>
          <a:prstGeom prst="rect">
            <a:avLst/>
          </a:prstGeom>
        </p:spPr>
        <p:txBody>
          <a:bodyPr wrap="square">
            <a:spAutoFit/>
          </a:bodyPr>
          <a:lstStyle/>
          <a:p>
            <a:r>
              <a:rPr lang="en-GB" sz="2000" dirty="0"/>
              <a:t>Please send comments or feedback to </a:t>
            </a:r>
            <a:endParaRPr lang="en-GB" sz="2000" b="1" u="sng" dirty="0">
              <a:solidFill>
                <a:srgbClr val="FF0000"/>
              </a:solidFill>
            </a:endParaRPr>
          </a:p>
          <a:p>
            <a:pPr marL="323850" lvl="1" indent="0">
              <a:buNone/>
            </a:pPr>
            <a:r>
              <a:rPr lang="en-GB" sz="2000" dirty="0"/>
              <a:t>	</a:t>
            </a:r>
            <a:r>
              <a:rPr lang="en-GB" sz="2000" u="sng" dirty="0">
                <a:solidFill>
                  <a:srgbClr val="0070C0"/>
                </a:solidFill>
              </a:rPr>
              <a:t>apprenticeships@ofqual.gov.uk</a:t>
            </a:r>
          </a:p>
        </p:txBody>
      </p:sp>
    </p:spTree>
    <p:extLst>
      <p:ext uri="{BB962C8B-B14F-4D97-AF65-F5344CB8AC3E}">
        <p14:creationId xmlns:p14="http://schemas.microsoft.com/office/powerpoint/2010/main" val="8785674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Some current figures</a:t>
            </a:r>
          </a:p>
        </p:txBody>
      </p:sp>
      <p:sp>
        <p:nvSpPr>
          <p:cNvPr id="3" name="Content Placeholder 2"/>
          <p:cNvSpPr>
            <a:spLocks noGrp="1"/>
          </p:cNvSpPr>
          <p:nvPr>
            <p:ph idx="1"/>
          </p:nvPr>
        </p:nvSpPr>
        <p:spPr>
          <a:xfrm>
            <a:off x="622300" y="1268760"/>
            <a:ext cx="11569700" cy="5112568"/>
          </a:xfrm>
        </p:spPr>
        <p:txBody>
          <a:bodyPr/>
          <a:lstStyle/>
          <a:p>
            <a:pPr lvl="0"/>
            <a:r>
              <a:rPr lang="en-GB" dirty="0">
                <a:solidFill>
                  <a:schemeClr val="tx2">
                    <a:lumMod val="75000"/>
                  </a:schemeClr>
                </a:solidFill>
              </a:rPr>
              <a:t>3 million starts by 2020</a:t>
            </a:r>
          </a:p>
          <a:p>
            <a:pPr lvl="0"/>
            <a:r>
              <a:rPr lang="en-GB" dirty="0">
                <a:solidFill>
                  <a:schemeClr val="tx2">
                    <a:lumMod val="75000"/>
                  </a:schemeClr>
                </a:solidFill>
              </a:rPr>
              <a:t>NAO estimates potential 1,600 standards </a:t>
            </a:r>
            <a:r>
              <a:rPr lang="en-GB" sz="2000" dirty="0">
                <a:solidFill>
                  <a:schemeClr val="tx2">
                    <a:lumMod val="75000"/>
                  </a:schemeClr>
                </a:solidFill>
              </a:rPr>
              <a:t>(Sept 2016 report) </a:t>
            </a:r>
            <a:endParaRPr lang="en-GB" sz="2000" baseline="30000" dirty="0">
              <a:solidFill>
                <a:schemeClr val="tx2">
                  <a:lumMod val="75000"/>
                </a:schemeClr>
              </a:solidFill>
            </a:endParaRPr>
          </a:p>
          <a:p>
            <a:pPr lvl="0"/>
            <a:r>
              <a:rPr lang="en-GB" dirty="0" smtClean="0">
                <a:solidFill>
                  <a:schemeClr val="tx2">
                    <a:lumMod val="75000"/>
                  </a:schemeClr>
                </a:solidFill>
              </a:rPr>
              <a:t>162 </a:t>
            </a:r>
            <a:r>
              <a:rPr lang="en-GB" dirty="0">
                <a:solidFill>
                  <a:schemeClr val="tx2">
                    <a:lumMod val="75000"/>
                  </a:schemeClr>
                </a:solidFill>
              </a:rPr>
              <a:t>Apprenticeship standards ‘ready for delivery</a:t>
            </a:r>
            <a:r>
              <a:rPr lang="en-GB" dirty="0" smtClean="0">
                <a:solidFill>
                  <a:schemeClr val="tx2">
                    <a:lumMod val="75000"/>
                  </a:schemeClr>
                </a:solidFill>
              </a:rPr>
              <a:t>’ </a:t>
            </a:r>
            <a:r>
              <a:rPr lang="en-GB" sz="2000" dirty="0" smtClean="0">
                <a:solidFill>
                  <a:schemeClr val="tx2">
                    <a:lumMod val="75000"/>
                  </a:schemeClr>
                </a:solidFill>
              </a:rPr>
              <a:t>(end Feb)</a:t>
            </a:r>
            <a:endParaRPr lang="en-GB" sz="2000" dirty="0">
              <a:solidFill>
                <a:schemeClr val="tx2">
                  <a:lumMod val="75000"/>
                </a:schemeClr>
              </a:solidFill>
            </a:endParaRPr>
          </a:p>
          <a:p>
            <a:pPr lvl="1"/>
            <a:r>
              <a:rPr lang="en-GB" dirty="0">
                <a:solidFill>
                  <a:schemeClr val="tx2">
                    <a:lumMod val="75000"/>
                  </a:schemeClr>
                </a:solidFill>
              </a:rPr>
              <a:t>funding cap established</a:t>
            </a:r>
          </a:p>
          <a:p>
            <a:pPr lvl="1"/>
            <a:r>
              <a:rPr lang="en-GB" dirty="0">
                <a:solidFill>
                  <a:schemeClr val="tx2">
                    <a:lumMod val="75000"/>
                  </a:schemeClr>
                </a:solidFill>
              </a:rPr>
              <a:t>approved assessment plan </a:t>
            </a:r>
          </a:p>
          <a:p>
            <a:pPr marL="323850" lvl="1" indent="0">
              <a:buNone/>
            </a:pPr>
            <a:endParaRPr lang="en-GB" sz="800" dirty="0">
              <a:solidFill>
                <a:schemeClr val="tx2">
                  <a:lumMod val="75000"/>
                </a:schemeClr>
              </a:solidFill>
            </a:endParaRPr>
          </a:p>
          <a:p>
            <a:pPr lvl="0"/>
            <a:r>
              <a:rPr lang="en-GB" dirty="0">
                <a:solidFill>
                  <a:schemeClr val="tx2">
                    <a:lumMod val="75000"/>
                  </a:schemeClr>
                </a:solidFill>
              </a:rPr>
              <a:t>The Register of Apprenticeship Assessment Organisations (RoAAO) </a:t>
            </a:r>
            <a:r>
              <a:rPr lang="en-GB" sz="2000" dirty="0" smtClean="0">
                <a:solidFill>
                  <a:schemeClr val="tx2">
                    <a:lumMod val="75000"/>
                  </a:schemeClr>
                </a:solidFill>
              </a:rPr>
              <a:t>(end Feb)</a:t>
            </a:r>
            <a:endParaRPr lang="en-GB" sz="2000" dirty="0">
              <a:solidFill>
                <a:schemeClr val="tx2">
                  <a:lumMod val="75000"/>
                </a:schemeClr>
              </a:solidFill>
            </a:endParaRPr>
          </a:p>
          <a:p>
            <a:pPr lvl="1"/>
            <a:r>
              <a:rPr lang="en-GB" dirty="0" smtClean="0">
                <a:solidFill>
                  <a:schemeClr val="tx2">
                    <a:lumMod val="75000"/>
                  </a:schemeClr>
                </a:solidFill>
              </a:rPr>
              <a:t>47 </a:t>
            </a:r>
            <a:r>
              <a:rPr lang="en-GB" dirty="0">
                <a:solidFill>
                  <a:schemeClr val="tx2">
                    <a:lumMod val="75000"/>
                  </a:schemeClr>
                </a:solidFill>
              </a:rPr>
              <a:t>Apprenticeship Assessment Organisations (AAOs) listed on it</a:t>
            </a:r>
          </a:p>
          <a:p>
            <a:pPr lvl="1"/>
            <a:r>
              <a:rPr lang="en-GB" dirty="0" smtClean="0">
                <a:solidFill>
                  <a:schemeClr val="tx2">
                    <a:lumMod val="75000"/>
                  </a:schemeClr>
                </a:solidFill>
              </a:rPr>
              <a:t>88 </a:t>
            </a:r>
            <a:r>
              <a:rPr lang="en-GB" dirty="0">
                <a:solidFill>
                  <a:schemeClr val="tx2">
                    <a:lumMod val="75000"/>
                  </a:schemeClr>
                </a:solidFill>
              </a:rPr>
              <a:t>standards have at least one AAO listed against them on the Register</a:t>
            </a:r>
          </a:p>
          <a:p>
            <a:pPr lvl="0"/>
            <a:endParaRPr lang="en-GB" sz="800" dirty="0"/>
          </a:p>
          <a:p>
            <a:pPr lvl="0"/>
            <a:endParaRPr lang="en-GB" sz="800" dirty="0"/>
          </a:p>
          <a:p>
            <a:pPr lvl="0"/>
            <a:endParaRPr lang="en-GB" sz="800" dirty="0"/>
          </a:p>
          <a:p>
            <a:pPr lvl="0"/>
            <a:endParaRPr lang="en-GB" sz="800" dirty="0"/>
          </a:p>
          <a:p>
            <a:pPr lvl="0"/>
            <a:endParaRPr lang="en-GB" sz="800" dirty="0"/>
          </a:p>
        </p:txBody>
      </p:sp>
      <p:pic>
        <p:nvPicPr>
          <p:cNvPr id="4" name="Picture 3" descr="&lt;strong&gt;Statistics&lt;/strong&gt;,westsinghbhum,jharkhan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68408" y="332656"/>
            <a:ext cx="2130377" cy="2123392"/>
          </a:xfrm>
          <a:prstGeom prst="rect">
            <a:avLst/>
          </a:prstGeom>
        </p:spPr>
      </p:pic>
    </p:spTree>
    <p:extLst>
      <p:ext uri="{BB962C8B-B14F-4D97-AF65-F5344CB8AC3E}">
        <p14:creationId xmlns:p14="http://schemas.microsoft.com/office/powerpoint/2010/main" val="19115354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344564" y="1990080"/>
            <a:ext cx="4248472" cy="1224136"/>
          </a:xfrm>
          <a:prstGeom prst="roundRect">
            <a:avLst/>
          </a:prstGeom>
          <a:solidFill>
            <a:srgbClr val="D5F7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EQA</a:t>
            </a:r>
          </a:p>
        </p:txBody>
      </p:sp>
      <p:graphicFrame>
        <p:nvGraphicFramePr>
          <p:cNvPr id="4" name="Content Placeholder 4"/>
          <p:cNvGraphicFramePr>
            <a:graphicFrameLocks/>
          </p:cNvGraphicFramePr>
          <p:nvPr>
            <p:extLst/>
          </p:nvPr>
        </p:nvGraphicFramePr>
        <p:xfrm>
          <a:off x="1487488" y="1052736"/>
          <a:ext cx="9937104" cy="48969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622300" y="404813"/>
            <a:ext cx="9434140" cy="574675"/>
          </a:xfrm>
        </p:spPr>
        <p:txBody>
          <a:bodyPr/>
          <a:lstStyle/>
          <a:p>
            <a:r>
              <a:rPr lang="en-GB" dirty="0"/>
              <a:t>Apprenticeship Standards and External Quality Assurance (EQA)</a:t>
            </a:r>
          </a:p>
        </p:txBody>
      </p:sp>
      <p:sp>
        <p:nvSpPr>
          <p:cNvPr id="3" name="Rectangle 2"/>
          <p:cNvSpPr/>
          <p:nvPr/>
        </p:nvSpPr>
        <p:spPr>
          <a:xfrm>
            <a:off x="4944964" y="1630040"/>
            <a:ext cx="504056" cy="360040"/>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701321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is EQA?</a:t>
            </a:r>
          </a:p>
        </p:txBody>
      </p:sp>
      <p:sp>
        <p:nvSpPr>
          <p:cNvPr id="3" name="Content Placeholder 2"/>
          <p:cNvSpPr>
            <a:spLocks noGrp="1"/>
          </p:cNvSpPr>
          <p:nvPr>
            <p:ph idx="1"/>
          </p:nvPr>
        </p:nvSpPr>
        <p:spPr>
          <a:xfrm>
            <a:off x="622300" y="1268760"/>
            <a:ext cx="6985868" cy="5112568"/>
          </a:xfrm>
        </p:spPr>
        <p:txBody>
          <a:bodyPr/>
          <a:lstStyle/>
          <a:p>
            <a:r>
              <a:rPr lang="en-GB" dirty="0">
                <a:solidFill>
                  <a:schemeClr val="tx2">
                    <a:lumMod val="50000"/>
                  </a:schemeClr>
                </a:solidFill>
              </a:rPr>
              <a:t>With the potential for multiple organisations to develop EPAs against one assessment plan there is a need to </a:t>
            </a:r>
            <a:r>
              <a:rPr lang="en-GB" dirty="0">
                <a:solidFill>
                  <a:schemeClr val="tx2">
                    <a:lumMod val="50000"/>
                  </a:schemeClr>
                </a:solidFill>
              </a:rPr>
              <a:t>secure sufficient comparability between assessments</a:t>
            </a:r>
          </a:p>
          <a:p>
            <a:pPr lvl="1"/>
            <a:r>
              <a:rPr lang="en-GB" dirty="0" smtClean="0">
                <a:solidFill>
                  <a:schemeClr val="tx2">
                    <a:lumMod val="50000"/>
                  </a:schemeClr>
                </a:solidFill>
              </a:rPr>
              <a:t>between </a:t>
            </a:r>
            <a:r>
              <a:rPr lang="en-GB" dirty="0">
                <a:solidFill>
                  <a:schemeClr val="tx2">
                    <a:lumMod val="50000"/>
                  </a:schemeClr>
                </a:solidFill>
              </a:rPr>
              <a:t>different assessment organisations</a:t>
            </a:r>
          </a:p>
          <a:p>
            <a:pPr lvl="1"/>
            <a:r>
              <a:rPr lang="en-GB" dirty="0">
                <a:solidFill>
                  <a:schemeClr val="tx2">
                    <a:lumMod val="50000"/>
                  </a:schemeClr>
                </a:solidFill>
              </a:rPr>
              <a:t>for the same EPA over time.  </a:t>
            </a:r>
          </a:p>
          <a:p>
            <a:pPr lvl="0"/>
            <a:endParaRPr lang="en-GB" dirty="0">
              <a:solidFill>
                <a:schemeClr val="tx2">
                  <a:lumMod val="50000"/>
                </a:schemeClr>
              </a:solidFill>
            </a:endParaRPr>
          </a:p>
          <a:p>
            <a:pPr lvl="0"/>
            <a:r>
              <a:rPr lang="en-GB" dirty="0">
                <a:solidFill>
                  <a:schemeClr val="tx2">
                    <a:lumMod val="50000"/>
                  </a:schemeClr>
                </a:solidFill>
              </a:rPr>
              <a:t>Where Ofqual is asked to externally quality assure an EPA by a Trailblazer and we agree to do so, we will do this by applying </a:t>
            </a:r>
            <a:r>
              <a:rPr lang="en-GB" dirty="0" smtClean="0">
                <a:solidFill>
                  <a:schemeClr val="tx2">
                    <a:lumMod val="50000"/>
                  </a:schemeClr>
                </a:solidFill>
              </a:rPr>
              <a:t>our</a:t>
            </a:r>
            <a:r>
              <a:rPr lang="en-GB" dirty="0" smtClean="0">
                <a:solidFill>
                  <a:schemeClr val="tx2">
                    <a:lumMod val="50000"/>
                  </a:schemeClr>
                </a:solidFill>
              </a:rPr>
              <a:t> </a:t>
            </a:r>
            <a:r>
              <a:rPr lang="en-GB" dirty="0">
                <a:solidFill>
                  <a:schemeClr val="tx2">
                    <a:lumMod val="50000"/>
                  </a:schemeClr>
                </a:solidFill>
              </a:rPr>
              <a:t>regulatory </a:t>
            </a:r>
            <a:r>
              <a:rPr lang="en-GB" dirty="0" smtClean="0">
                <a:solidFill>
                  <a:schemeClr val="tx2">
                    <a:lumMod val="50000"/>
                  </a:schemeClr>
                </a:solidFill>
              </a:rPr>
              <a:t>framework.  </a:t>
            </a:r>
            <a:endParaRPr lang="en-GB" dirty="0">
              <a:solidFill>
                <a:schemeClr val="tx2">
                  <a:lumMod val="50000"/>
                </a:schemeClr>
              </a:solidFill>
            </a:endParaRPr>
          </a:p>
          <a:p>
            <a:pPr lvl="1"/>
            <a:r>
              <a:rPr lang="en-GB" dirty="0">
                <a:solidFill>
                  <a:schemeClr val="tx2">
                    <a:lumMod val="50000"/>
                  </a:schemeClr>
                </a:solidFill>
                <a:ea typeface="Calibri" panose="020F0502020204030204" pitchFamily="34" charset="0"/>
                <a:cs typeface="Times New Roman" panose="02020603050405020304" pitchFamily="18" charset="0"/>
              </a:rPr>
              <a:t>we will regulate the EPA as a qualification. </a:t>
            </a:r>
          </a:p>
        </p:txBody>
      </p:sp>
      <p:pic>
        <p:nvPicPr>
          <p:cNvPr id="4" name="Picture 3"/>
          <p:cNvPicPr>
            <a:picLocks noChangeAspect="1"/>
          </p:cNvPicPr>
          <p:nvPr/>
        </p:nvPicPr>
        <p:blipFill>
          <a:blip r:embed="rId3"/>
          <a:stretch>
            <a:fillRect/>
          </a:stretch>
        </p:blipFill>
        <p:spPr>
          <a:xfrm>
            <a:off x="8139572" y="374955"/>
            <a:ext cx="4576565" cy="2333965"/>
          </a:xfrm>
          <a:prstGeom prst="rect">
            <a:avLst/>
          </a:prstGeom>
        </p:spPr>
      </p:pic>
    </p:spTree>
    <p:extLst>
      <p:ext uri="{BB962C8B-B14F-4D97-AF65-F5344CB8AC3E}">
        <p14:creationId xmlns:p14="http://schemas.microsoft.com/office/powerpoint/2010/main" val="41944926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a:xfrm>
            <a:off x="622300" y="404813"/>
            <a:ext cx="10082213" cy="574675"/>
          </a:xfrm>
        </p:spPr>
        <p:txBody>
          <a:bodyPr/>
          <a:lstStyle/>
          <a:p>
            <a:pPr eaLnBrk="1" hangingPunct="1"/>
            <a:r>
              <a:rPr lang="en-GB" altLang="en-US" sz="2400" dirty="0"/>
              <a:t>Four options for External Quality Assurance</a:t>
            </a:r>
          </a:p>
        </p:txBody>
      </p:sp>
      <p:pic>
        <p:nvPicPr>
          <p:cNvPr id="5" name="Picture 4"/>
          <p:cNvPicPr>
            <a:picLocks noChangeAspect="1"/>
          </p:cNvPicPr>
          <p:nvPr/>
        </p:nvPicPr>
        <p:blipFill>
          <a:blip r:embed="rId3"/>
          <a:stretch>
            <a:fillRect/>
          </a:stretch>
        </p:blipFill>
        <p:spPr>
          <a:xfrm>
            <a:off x="622300" y="1268413"/>
            <a:ext cx="3065463" cy="4354512"/>
          </a:xfrm>
          <a:prstGeom prst="rect">
            <a:avLst/>
          </a:prstGeom>
          <a:ln>
            <a:noFill/>
          </a:ln>
          <a:effectLst>
            <a:outerShdw blurRad="292100" dist="139700" dir="2700000" algn="tl" rotWithShape="0">
              <a:srgbClr val="333333">
                <a:alpha val="65000"/>
              </a:srgbClr>
            </a:outerShdw>
          </a:effectLst>
        </p:spPr>
      </p:pic>
      <p:sp>
        <p:nvSpPr>
          <p:cNvPr id="6" name="Rectangle 5"/>
          <p:cNvSpPr>
            <a:spLocks noChangeArrowheads="1"/>
          </p:cNvSpPr>
          <p:nvPr/>
        </p:nvSpPr>
        <p:spPr bwMode="auto">
          <a:xfrm>
            <a:off x="4583832" y="1412776"/>
            <a:ext cx="6600055" cy="3600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457200" indent="-457200">
              <a:spcAft>
                <a:spcPts val="1200"/>
              </a:spcAft>
              <a:buAutoNum type="arabicPeriod"/>
            </a:pPr>
            <a:r>
              <a:rPr lang="en-GB" altLang="en-US" sz="2200" i="1" dirty="0">
                <a:solidFill>
                  <a:schemeClr val="tx2">
                    <a:lumMod val="50000"/>
                  </a:schemeClr>
                </a:solidFill>
              </a:rPr>
              <a:t>Employer: ‘You could propose your own approach but, in line with our quality assurance principles’ </a:t>
            </a:r>
          </a:p>
          <a:p>
            <a:pPr marL="457200" indent="-457200">
              <a:spcAft>
                <a:spcPts val="1200"/>
              </a:spcAft>
              <a:buFontTx/>
              <a:buAutoNum type="arabicPeriod"/>
            </a:pPr>
            <a:r>
              <a:rPr lang="en-GB" altLang="en-US" sz="2200" i="1" dirty="0">
                <a:solidFill>
                  <a:schemeClr val="tx2">
                    <a:lumMod val="50000"/>
                  </a:schemeClr>
                </a:solidFill>
              </a:rPr>
              <a:t>You could ask Professional Bodies to carry out this role’ </a:t>
            </a:r>
          </a:p>
          <a:p>
            <a:pPr marL="457200" indent="-457200">
              <a:spcAft>
                <a:spcPts val="1200"/>
              </a:spcAft>
              <a:buFontTx/>
              <a:buAutoNum type="arabicPeriod"/>
            </a:pPr>
            <a:r>
              <a:rPr lang="en-GB" altLang="en-US" sz="2200" i="1" dirty="0">
                <a:solidFill>
                  <a:schemeClr val="tx2">
                    <a:lumMod val="50000"/>
                  </a:schemeClr>
                </a:solidFill>
              </a:rPr>
              <a:t>You could ask Ofqual to oversee your external quality assurance by regulating your End Point Assessment (EPA)’ </a:t>
            </a:r>
          </a:p>
          <a:p>
            <a:pPr marL="457200" indent="-457200">
              <a:spcAft>
                <a:spcPts val="1200"/>
              </a:spcAft>
              <a:buAutoNum type="arabicPeriod"/>
            </a:pPr>
            <a:r>
              <a:rPr lang="en-GB" sz="2200" dirty="0">
                <a:solidFill>
                  <a:schemeClr val="tx2">
                    <a:lumMod val="50000"/>
                  </a:schemeClr>
                </a:solidFill>
              </a:rPr>
              <a:t>Institute for  Apprenticeships</a:t>
            </a:r>
            <a:endParaRPr lang="en-GB" altLang="en-US" sz="2200" i="1" dirty="0">
              <a:solidFill>
                <a:schemeClr val="tx2">
                  <a:lumMod val="50000"/>
                </a:schemeClr>
              </a:solidFill>
            </a:endParaRPr>
          </a:p>
        </p:txBody>
      </p:sp>
    </p:spTree>
    <p:extLst>
      <p:ext uri="{BB962C8B-B14F-4D97-AF65-F5344CB8AC3E}">
        <p14:creationId xmlns:p14="http://schemas.microsoft.com/office/powerpoint/2010/main" val="15718103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EQA Landscape</a:t>
            </a:r>
          </a:p>
        </p:txBody>
      </p:sp>
      <p:sp>
        <p:nvSpPr>
          <p:cNvPr id="3" name="Content Placeholder 2"/>
          <p:cNvSpPr>
            <a:spLocks noGrp="1"/>
          </p:cNvSpPr>
          <p:nvPr>
            <p:ph idx="1"/>
          </p:nvPr>
        </p:nvSpPr>
        <p:spPr/>
        <p:txBody>
          <a:bodyPr/>
          <a:lstStyle/>
          <a:p>
            <a:pPr marL="0" indent="0">
              <a:buNone/>
            </a:pPr>
            <a:r>
              <a:rPr lang="en-GB" dirty="0">
                <a:solidFill>
                  <a:schemeClr val="tx2">
                    <a:lumMod val="75000"/>
                  </a:schemeClr>
                </a:solidFill>
              </a:rPr>
              <a:t>Of the </a:t>
            </a:r>
            <a:r>
              <a:rPr lang="en-GB" dirty="0" smtClean="0">
                <a:solidFill>
                  <a:schemeClr val="tx2">
                    <a:lumMod val="75000"/>
                  </a:schemeClr>
                </a:solidFill>
              </a:rPr>
              <a:t>162 </a:t>
            </a:r>
            <a:r>
              <a:rPr lang="en-GB" dirty="0">
                <a:solidFill>
                  <a:schemeClr val="tx2">
                    <a:lumMod val="75000"/>
                  </a:schemeClr>
                </a:solidFill>
              </a:rPr>
              <a:t>standards published and ready for delivery…</a:t>
            </a:r>
          </a:p>
          <a:p>
            <a:pPr marL="0" indent="0">
              <a:buNone/>
            </a:pPr>
            <a:endParaRPr lang="en-GB" sz="2000" dirty="0"/>
          </a:p>
          <a:p>
            <a:pPr lvl="0"/>
            <a:r>
              <a:rPr lang="en-GB" dirty="0" smtClean="0">
                <a:solidFill>
                  <a:schemeClr val="tx2">
                    <a:lumMod val="75000"/>
                  </a:schemeClr>
                </a:solidFill>
              </a:rPr>
              <a:t>97 </a:t>
            </a:r>
            <a:r>
              <a:rPr lang="en-GB" dirty="0">
                <a:solidFill>
                  <a:schemeClr val="tx2">
                    <a:lumMod val="75000"/>
                  </a:schemeClr>
                </a:solidFill>
              </a:rPr>
              <a:t>have an </a:t>
            </a:r>
            <a:r>
              <a:rPr lang="en-GB" b="1" dirty="0">
                <a:solidFill>
                  <a:schemeClr val="tx2">
                    <a:lumMod val="75000"/>
                  </a:schemeClr>
                </a:solidFill>
              </a:rPr>
              <a:t>External Quality Assurance route defined</a:t>
            </a:r>
            <a:endParaRPr lang="en-GB" sz="2000" b="1" dirty="0">
              <a:solidFill>
                <a:schemeClr val="tx2">
                  <a:lumMod val="75000"/>
                </a:schemeClr>
              </a:solidFill>
            </a:endParaRPr>
          </a:p>
          <a:p>
            <a:pPr lvl="1"/>
            <a:r>
              <a:rPr lang="en-GB" sz="2400" dirty="0">
                <a:solidFill>
                  <a:schemeClr val="tx2">
                    <a:lumMod val="75000"/>
                  </a:schemeClr>
                </a:solidFill>
              </a:rPr>
              <a:t>32 employer-defined</a:t>
            </a:r>
            <a:endParaRPr lang="en-GB" sz="2000" dirty="0">
              <a:solidFill>
                <a:schemeClr val="tx2">
                  <a:lumMod val="75000"/>
                </a:schemeClr>
              </a:solidFill>
            </a:endParaRPr>
          </a:p>
          <a:p>
            <a:pPr lvl="1"/>
            <a:r>
              <a:rPr lang="en-GB" sz="2400" dirty="0" smtClean="0">
                <a:solidFill>
                  <a:schemeClr val="tx2">
                    <a:lumMod val="75000"/>
                  </a:schemeClr>
                </a:solidFill>
              </a:rPr>
              <a:t>28 </a:t>
            </a:r>
            <a:r>
              <a:rPr lang="en-GB" sz="2400" dirty="0">
                <a:solidFill>
                  <a:schemeClr val="tx2">
                    <a:lumMod val="75000"/>
                  </a:schemeClr>
                </a:solidFill>
              </a:rPr>
              <a:t>Institute for Apprenticeships</a:t>
            </a:r>
            <a:endParaRPr lang="en-GB" sz="2000" dirty="0">
              <a:solidFill>
                <a:schemeClr val="tx2">
                  <a:lumMod val="75000"/>
                </a:schemeClr>
              </a:solidFill>
            </a:endParaRPr>
          </a:p>
          <a:p>
            <a:pPr lvl="1"/>
            <a:r>
              <a:rPr lang="en-GB" sz="2400" dirty="0">
                <a:solidFill>
                  <a:schemeClr val="tx2">
                    <a:lumMod val="75000"/>
                  </a:schemeClr>
                </a:solidFill>
              </a:rPr>
              <a:t>20 professional body </a:t>
            </a:r>
            <a:endParaRPr lang="en-GB" sz="2000" dirty="0">
              <a:solidFill>
                <a:schemeClr val="tx2">
                  <a:lumMod val="75000"/>
                </a:schemeClr>
              </a:solidFill>
            </a:endParaRPr>
          </a:p>
          <a:p>
            <a:pPr lvl="1"/>
            <a:r>
              <a:rPr lang="en-GB" sz="2400" dirty="0">
                <a:solidFill>
                  <a:schemeClr val="tx2">
                    <a:lumMod val="75000"/>
                  </a:schemeClr>
                </a:solidFill>
              </a:rPr>
              <a:t>11 Ofqual</a:t>
            </a:r>
            <a:endParaRPr lang="en-GB" sz="2000" dirty="0">
              <a:solidFill>
                <a:schemeClr val="tx2">
                  <a:lumMod val="75000"/>
                </a:schemeClr>
              </a:solidFill>
            </a:endParaRPr>
          </a:p>
          <a:p>
            <a:pPr lvl="1"/>
            <a:r>
              <a:rPr lang="en-GB" sz="2400" dirty="0">
                <a:solidFill>
                  <a:schemeClr val="tx2">
                    <a:lumMod val="75000"/>
                  </a:schemeClr>
                </a:solidFill>
              </a:rPr>
              <a:t>6 other</a:t>
            </a:r>
          </a:p>
          <a:p>
            <a:pPr lvl="1"/>
            <a:endParaRPr lang="en-GB" sz="2000" dirty="0">
              <a:solidFill>
                <a:schemeClr val="tx2">
                  <a:lumMod val="75000"/>
                </a:schemeClr>
              </a:solidFill>
            </a:endParaRPr>
          </a:p>
          <a:p>
            <a:pPr lvl="0"/>
            <a:r>
              <a:rPr lang="en-GB" dirty="0" smtClean="0">
                <a:solidFill>
                  <a:schemeClr val="tx2">
                    <a:lumMod val="75000"/>
                  </a:schemeClr>
                </a:solidFill>
              </a:rPr>
              <a:t>65 </a:t>
            </a:r>
            <a:r>
              <a:rPr lang="en-GB" dirty="0">
                <a:solidFill>
                  <a:schemeClr val="tx2">
                    <a:lumMod val="75000"/>
                  </a:schemeClr>
                </a:solidFill>
              </a:rPr>
              <a:t>have no EQA route defined</a:t>
            </a:r>
            <a:endParaRPr lang="en-GB" sz="2000" dirty="0">
              <a:solidFill>
                <a:schemeClr val="tx2">
                  <a:lumMod val="75000"/>
                </a:schemeClr>
              </a:solidFill>
            </a:endParaRPr>
          </a:p>
          <a:p>
            <a:endParaRPr lang="en-GB" dirty="0"/>
          </a:p>
        </p:txBody>
      </p:sp>
    </p:spTree>
    <p:extLst>
      <p:ext uri="{BB962C8B-B14F-4D97-AF65-F5344CB8AC3E}">
        <p14:creationId xmlns:p14="http://schemas.microsoft.com/office/powerpoint/2010/main" val="37583678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Developing Landscape - EQA providers</a:t>
            </a:r>
          </a:p>
        </p:txBody>
      </p:sp>
      <p:sp>
        <p:nvSpPr>
          <p:cNvPr id="3" name="Content Placeholder 2"/>
          <p:cNvSpPr>
            <a:spLocks noGrp="1"/>
          </p:cNvSpPr>
          <p:nvPr>
            <p:ph idx="1"/>
          </p:nvPr>
        </p:nvSpPr>
        <p:spPr>
          <a:xfrm>
            <a:off x="479376" y="985398"/>
            <a:ext cx="11377264" cy="5256584"/>
          </a:xfrm>
        </p:spPr>
        <p:txBody>
          <a:bodyPr numCol="2">
            <a:noAutofit/>
          </a:bodyPr>
          <a:lstStyle/>
          <a:p>
            <a:pPr lvl="0"/>
            <a:r>
              <a:rPr lang="en-GB" sz="2000" dirty="0"/>
              <a:t>Dairy Industry Skills Partnership Board</a:t>
            </a:r>
          </a:p>
          <a:p>
            <a:pPr lvl="0"/>
            <a:r>
              <a:rPr lang="en-GB" sz="2000" dirty="0"/>
              <a:t>Food and Drink Industry Skills Partnership Apprenticeship Board</a:t>
            </a:r>
          </a:p>
          <a:p>
            <a:pPr lvl="0"/>
            <a:r>
              <a:rPr lang="en-GB" sz="2000" dirty="0"/>
              <a:t>People 1st (non-profit)</a:t>
            </a:r>
          </a:p>
          <a:p>
            <a:pPr lvl="0"/>
            <a:r>
              <a:rPr lang="en-GB" sz="2000" dirty="0"/>
              <a:t>Skills for Care</a:t>
            </a:r>
          </a:p>
          <a:p>
            <a:pPr lvl="0"/>
            <a:r>
              <a:rPr lang="en-GB" sz="2000" dirty="0"/>
              <a:t>Tech partnership (non-profit) </a:t>
            </a:r>
          </a:p>
          <a:p>
            <a:pPr lvl="0"/>
            <a:r>
              <a:rPr lang="en-GB" sz="2000" dirty="0"/>
              <a:t>National Education Network for Ambulance </a:t>
            </a:r>
            <a:r>
              <a:rPr lang="en-GB" sz="2000" dirty="0" smtClean="0"/>
              <a:t>Service (NENAS)</a:t>
            </a:r>
            <a:endParaRPr lang="en-GB" sz="2000" dirty="0"/>
          </a:p>
          <a:p>
            <a:pPr lvl="0"/>
            <a:r>
              <a:rPr lang="en-GB" sz="2000" dirty="0" smtClean="0"/>
              <a:t>Trailblazer</a:t>
            </a:r>
            <a:endParaRPr lang="en-GB" sz="2000" dirty="0"/>
          </a:p>
          <a:p>
            <a:pPr lvl="0"/>
            <a:r>
              <a:rPr lang="en-GB" sz="2000" dirty="0"/>
              <a:t>an 'Employer panel'</a:t>
            </a:r>
          </a:p>
          <a:p>
            <a:pPr lvl="0"/>
            <a:r>
              <a:rPr lang="en-GB" sz="2000" dirty="0"/>
              <a:t>Chartered Institute of Logistics and Transport (CILT) </a:t>
            </a:r>
          </a:p>
          <a:p>
            <a:pPr lvl="0"/>
            <a:r>
              <a:rPr lang="en-GB" sz="2000" dirty="0"/>
              <a:t>Royal </a:t>
            </a:r>
            <a:r>
              <a:rPr lang="en-GB" sz="2000" dirty="0" smtClean="0"/>
              <a:t>Institution </a:t>
            </a:r>
            <a:r>
              <a:rPr lang="en-GB" sz="2000" dirty="0"/>
              <a:t>of Chartered Surveyors (RICS) </a:t>
            </a:r>
          </a:p>
          <a:p>
            <a:pPr lvl="0"/>
            <a:r>
              <a:rPr lang="en-GB" sz="2000" dirty="0"/>
              <a:t>Solicitors Regulation Authority (SRA) </a:t>
            </a:r>
            <a:endParaRPr lang="en-GB" sz="2000" dirty="0" smtClean="0"/>
          </a:p>
          <a:p>
            <a:pPr lvl="0"/>
            <a:endParaRPr lang="en-GB" sz="2000" dirty="0"/>
          </a:p>
          <a:p>
            <a:pPr lvl="0"/>
            <a:endParaRPr lang="en-GB" sz="2000" dirty="0" smtClean="0"/>
          </a:p>
          <a:p>
            <a:pPr lvl="0"/>
            <a:r>
              <a:rPr lang="en-GB" sz="2000" dirty="0" smtClean="0"/>
              <a:t>The </a:t>
            </a:r>
            <a:r>
              <a:rPr lang="en-GB" sz="2000" dirty="0"/>
              <a:t>Academy for Healthcare Science (AHCS)</a:t>
            </a:r>
          </a:p>
          <a:p>
            <a:pPr lvl="0"/>
            <a:r>
              <a:rPr lang="en-GB" sz="2000" dirty="0"/>
              <a:t>The Institute and Faculty of Actuaries (</a:t>
            </a:r>
            <a:r>
              <a:rPr lang="en-GB" sz="2000" dirty="0"/>
              <a:t>IFoA</a:t>
            </a:r>
            <a:r>
              <a:rPr lang="en-GB" sz="2000" dirty="0"/>
              <a:t>)</a:t>
            </a:r>
          </a:p>
          <a:p>
            <a:pPr lvl="0"/>
            <a:r>
              <a:rPr lang="en-GB" sz="2000" dirty="0"/>
              <a:t>The Institute of Meat (IoM)</a:t>
            </a:r>
          </a:p>
          <a:p>
            <a:r>
              <a:rPr lang="en-GB" sz="2000" dirty="0"/>
              <a:t>The Institution of Mechanical Engineers (</a:t>
            </a:r>
            <a:r>
              <a:rPr lang="en-GB" sz="2000" dirty="0"/>
              <a:t>I.Mech.Eng</a:t>
            </a:r>
            <a:r>
              <a:rPr lang="en-GB" sz="2000" dirty="0"/>
              <a:t>)</a:t>
            </a:r>
          </a:p>
          <a:p>
            <a:r>
              <a:rPr lang="en-GB" sz="2000" dirty="0"/>
              <a:t>Institute of </a:t>
            </a:r>
            <a:r>
              <a:rPr lang="en-GB" sz="2000" dirty="0"/>
              <a:t>Groundsmanship</a:t>
            </a:r>
            <a:r>
              <a:rPr lang="en-GB" sz="2000" dirty="0"/>
              <a:t> (IOG)</a:t>
            </a:r>
          </a:p>
          <a:p>
            <a:r>
              <a:rPr lang="en-GB" sz="2000" dirty="0"/>
              <a:t>The Association for Project Management (APM)</a:t>
            </a:r>
          </a:p>
          <a:p>
            <a:r>
              <a:rPr lang="en-GB" sz="2000" dirty="0"/>
              <a:t>Chartered Institute of Legal Executives (</a:t>
            </a:r>
            <a:r>
              <a:rPr lang="en-GB" sz="2000" dirty="0"/>
              <a:t>CILEx</a:t>
            </a:r>
            <a:r>
              <a:rPr lang="en-GB" sz="2000" dirty="0"/>
              <a:t>)</a:t>
            </a:r>
          </a:p>
          <a:p>
            <a:r>
              <a:rPr lang="en-GB" sz="2000" dirty="0"/>
              <a:t>Engineering Council</a:t>
            </a:r>
          </a:p>
          <a:p>
            <a:r>
              <a:rPr lang="en-GB" sz="2000" dirty="0"/>
              <a:t>The General Dental Council (GDC)</a:t>
            </a:r>
          </a:p>
          <a:p>
            <a:r>
              <a:rPr lang="en-GB" sz="2000" dirty="0"/>
              <a:t>Energy Managers Association</a:t>
            </a:r>
          </a:p>
          <a:p>
            <a:r>
              <a:rPr lang="en-GB" sz="2000" dirty="0"/>
              <a:t>The International Council on Systems Engineering (INCOSE)</a:t>
            </a:r>
          </a:p>
          <a:p>
            <a:pPr lvl="0"/>
            <a:endParaRPr lang="en-GB" sz="2000" dirty="0"/>
          </a:p>
          <a:p>
            <a:endParaRPr lang="en-GB" sz="2000" dirty="0"/>
          </a:p>
        </p:txBody>
      </p:sp>
    </p:spTree>
    <p:extLst>
      <p:ext uri="{BB962C8B-B14F-4D97-AF65-F5344CB8AC3E}">
        <p14:creationId xmlns:p14="http://schemas.microsoft.com/office/powerpoint/2010/main" val="1024939036"/>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qual vocational qualifications">
  <a:themeElements>
    <a:clrScheme name="Custom 3">
      <a:dk1>
        <a:srgbClr val="000000"/>
      </a:dk1>
      <a:lt1>
        <a:srgbClr val="FFFFFF"/>
      </a:lt1>
      <a:dk2>
        <a:srgbClr val="A0558F"/>
      </a:dk2>
      <a:lt2>
        <a:srgbClr val="65696E"/>
      </a:lt2>
      <a:accent1>
        <a:srgbClr val="65696E"/>
      </a:accent1>
      <a:accent2>
        <a:srgbClr val="A0558F"/>
      </a:accent2>
      <a:accent3>
        <a:srgbClr val="FFFFFF"/>
      </a:accent3>
      <a:accent4>
        <a:srgbClr val="000000"/>
      </a:accent4>
      <a:accent5>
        <a:srgbClr val="B8B9BA"/>
      </a:accent5>
      <a:accent6>
        <a:srgbClr val="AA77B3"/>
      </a:accent6>
      <a:hlink>
        <a:srgbClr val="5D376F"/>
      </a:hlink>
      <a:folHlink>
        <a:srgbClr val="5D376F"/>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VQ powerpoint template" id="{15BA9DDF-C75A-46A9-8196-C0D5445AC866}" vid="{ADE73056-02A1-49DE-86A3-6C5BE89FEF20}"/>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Description xmlns="45150501-b37d-4b37-b0a0-512a8dbac82e"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CD7A373A4C50E468CA9E4026D35F6E2" ma:contentTypeVersion="5" ma:contentTypeDescription="Create a new document." ma:contentTypeScope="" ma:versionID="6f65294b266c6366b0609f061382a0b4">
  <xsd:schema xmlns:xsd="http://www.w3.org/2001/XMLSchema" xmlns:p="http://schemas.microsoft.com/office/2006/metadata/properties" xmlns:ns2="45150501-b37d-4b37-b0a0-512a8dbac82e" targetNamespace="http://schemas.microsoft.com/office/2006/metadata/properties" ma:root="true" ma:fieldsID="a6f16d7ac95bab966617cb1271d45bb4" ns2:_="">
    <xsd:import namespace="45150501-b37d-4b37-b0a0-512a8dbac82e"/>
    <xsd:element name="properties">
      <xsd:complexType>
        <xsd:sequence>
          <xsd:element name="documentManagement">
            <xsd:complexType>
              <xsd:all>
                <xsd:element ref="ns2:Description" minOccurs="0"/>
              </xsd:all>
            </xsd:complexType>
          </xsd:element>
        </xsd:sequence>
      </xsd:complexType>
    </xsd:element>
  </xsd:schema>
  <xsd:schema xmlns:xsd="http://www.w3.org/2001/XMLSchema" xmlns:dms="http://schemas.microsoft.com/office/2006/documentManagement/types" targetNamespace="45150501-b37d-4b37-b0a0-512a8dbac82e" elementFormDefault="qualified">
    <xsd:import namespace="http://schemas.microsoft.com/office/2006/documentManagement/types"/>
    <xsd:element name="Description" ma:index="8" nillable="true" ma:displayName="Description" ma:internalName="Description">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4.xml><?xml version="1.0" encoding="utf-8"?>
<LongProperties xmlns="http://schemas.microsoft.com/office/2006/metadata/longProperties"/>
</file>

<file path=customXml/itemProps1.xml><?xml version="1.0" encoding="utf-8"?>
<ds:datastoreItem xmlns:ds="http://schemas.openxmlformats.org/officeDocument/2006/customXml" ds:itemID="{84FD12CC-BE13-4DB2-97FB-1B4804DD32B4}">
  <ds:schemaRefs>
    <ds:schemaRef ds:uri="http://schemas.openxmlformats.org/package/2006/metadata/core-properties"/>
    <ds:schemaRef ds:uri="http://purl.org/dc/terms/"/>
    <ds:schemaRef ds:uri="http://schemas.microsoft.com/office/2006/documentManagement/types"/>
    <ds:schemaRef ds:uri="http://schemas.microsoft.com/office/2006/metadata/properties"/>
    <ds:schemaRef ds:uri="http://purl.org/dc/elements/1.1/"/>
    <ds:schemaRef ds:uri="45150501-b37d-4b37-b0a0-512a8dbac82e"/>
    <ds:schemaRef ds:uri="http://www.w3.org/XML/1998/namespace"/>
    <ds:schemaRef ds:uri="http://purl.org/dc/dcmitype/"/>
  </ds:schemaRefs>
</ds:datastoreItem>
</file>

<file path=customXml/itemProps2.xml><?xml version="1.0" encoding="utf-8"?>
<ds:datastoreItem xmlns:ds="http://schemas.openxmlformats.org/officeDocument/2006/customXml" ds:itemID="{A9C8EB4E-29D2-4DCD-9944-BB0A625CC40A}">
  <ds:schemaRefs>
    <ds:schemaRef ds:uri="http://schemas.microsoft.com/sharepoint/v3/contenttype/forms"/>
  </ds:schemaRefs>
</ds:datastoreItem>
</file>

<file path=customXml/itemProps3.xml><?xml version="1.0" encoding="utf-8"?>
<ds:datastoreItem xmlns:ds="http://schemas.openxmlformats.org/officeDocument/2006/customXml" ds:itemID="{35C1C410-1A9F-4F38-A395-A6A488C8E51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5150501-b37d-4b37-b0a0-512a8dbac82e"/>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4.xml><?xml version="1.0" encoding="utf-8"?>
<ds:datastoreItem xmlns:ds="http://schemas.openxmlformats.org/officeDocument/2006/customXml" ds:itemID="{DA74C86D-7D20-4AB6-A173-B615F8B3A959}">
  <ds:schemaRefs>
    <ds:schemaRef ds:uri="http://schemas.microsoft.com/office/2006/metadata/longProperties"/>
  </ds:schemaRefs>
</ds:datastoreItem>
</file>

<file path=docProps/app.xml><?xml version="1.0" encoding="utf-8"?>
<Properties xmlns="http://schemas.openxmlformats.org/officeDocument/2006/extended-properties" xmlns:vt="http://schemas.openxmlformats.org/officeDocument/2006/docPropsVTypes">
  <Template>VQ powerpoint template</Template>
  <TotalTime>3532</TotalTime>
  <Words>3844</Words>
  <Application>Microsoft Office PowerPoint</Application>
  <PresentationFormat>Widescreen</PresentationFormat>
  <Paragraphs>558</Paragraphs>
  <Slides>37</Slides>
  <Notes>32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Arial</vt:lpstr>
      <vt:lpstr>Calibri</vt:lpstr>
      <vt:lpstr>Times New Roman</vt:lpstr>
      <vt:lpstr>Wingdings</vt:lpstr>
      <vt:lpstr>Wingdings 2</vt:lpstr>
      <vt:lpstr>1_Ofqual vocational qualifications</vt:lpstr>
      <vt:lpstr>PowerPoint Presentation</vt:lpstr>
      <vt:lpstr>PowerPoint Presentation</vt:lpstr>
      <vt:lpstr>1. The External Quality Assurance (EQA) landscape</vt:lpstr>
      <vt:lpstr>Some current figures</vt:lpstr>
      <vt:lpstr>Apprenticeship Standards and External Quality Assurance (EQA)</vt:lpstr>
      <vt:lpstr>What is EQA?</vt:lpstr>
      <vt:lpstr>Four options for External Quality Assurance</vt:lpstr>
      <vt:lpstr>The EQA Landscape</vt:lpstr>
      <vt:lpstr>The Developing Landscape - EQA providers</vt:lpstr>
      <vt:lpstr>Where do awarding organisations fit in</vt:lpstr>
      <vt:lpstr>2. Ofqual’s approach to EQA</vt:lpstr>
      <vt:lpstr>Ofqual’s approach to regulation</vt:lpstr>
      <vt:lpstr>PowerPoint Presentation</vt:lpstr>
      <vt:lpstr>Our assessment plan Technical Advisory Group (TAG)  </vt:lpstr>
      <vt:lpstr>What have we looked at so far?</vt:lpstr>
      <vt:lpstr>Breadth of assessment</vt:lpstr>
      <vt:lpstr>Breadth of assessment</vt:lpstr>
      <vt:lpstr>Issues we’ve identified</vt:lpstr>
      <vt:lpstr>PowerPoint Presentation</vt:lpstr>
      <vt:lpstr>PowerPoint Presentation</vt:lpstr>
      <vt:lpstr>In the opinion of Ofqual’s Technical Advisory Group…</vt:lpstr>
      <vt:lpstr>Table discussion: 10 minutes</vt:lpstr>
      <vt:lpstr>3. End-point assessments and our regulatory framework</vt:lpstr>
      <vt:lpstr>Conditions and Guidance</vt:lpstr>
      <vt:lpstr>PowerPoint Presentation</vt:lpstr>
      <vt:lpstr>EPAs and the portal</vt:lpstr>
      <vt:lpstr>PowerPoint Presentation</vt:lpstr>
      <vt:lpstr>PowerPoint Presentation</vt:lpstr>
      <vt:lpstr>Table discussion: 10 minutes</vt:lpstr>
      <vt:lpstr>4. External Quality assurance partnerships</vt:lpstr>
      <vt:lpstr>The Developing Landscape - EQA providers</vt:lpstr>
      <vt:lpstr>EQA ‘levers’ available</vt:lpstr>
      <vt:lpstr>A partnering approach to EQA </vt:lpstr>
      <vt:lpstr>EQA partnering in practice</vt:lpstr>
      <vt:lpstr>Approach 1</vt:lpstr>
      <vt:lpstr>Approach 2</vt:lpstr>
      <vt:lpstr>PowerPoint Presentation</vt:lpstr>
    </vt:vector>
  </TitlesOfParts>
  <Company>Ofqual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use this VQ directorate template</dc:title>
  <dc:creator>Simon Perks;Nahid.Mortuza@Ofqual.Gov.Uk</dc:creator>
  <cp:keywords/>
  <cp:lastModifiedBy>Steve Walker</cp:lastModifiedBy>
  <cp:revision>199</cp:revision>
  <dcterms:created xsi:type="dcterms:W3CDTF">2017-01-31T10:01:29Z</dcterms:created>
  <dcterms:modified xsi:type="dcterms:W3CDTF">2017-02-27T15:51:22Z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y fmtid="{D5CDD505-2E9C-101B-9397-08002B2CF9AE}" pid="3" name="Description">
    <vt:lpwstr/>
  </property>
  <property fmtid="{D5CDD505-2E9C-101B-9397-08002B2CF9AE}" pid="4" name="ContentTypeId">
    <vt:lpwstr>0x010100ECD7A373A4C50E468CA9E4026D35F6E2</vt:lpwstr>
  </property>
</Properties>
</file>