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1" r:id="rId5"/>
    <p:sldId id="259" r:id="rId6"/>
    <p:sldId id="260" r:id="rId7"/>
    <p:sldId id="263" r:id="rId8"/>
    <p:sldId id="262" r:id="rId9"/>
    <p:sldId id="265" r:id="rId10"/>
    <p:sldId id="267" r:id="rId11"/>
    <p:sldId id="269" r:id="rId12"/>
    <p:sldId id="27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7148" autoAdjust="0"/>
  </p:normalViewPr>
  <p:slideViewPr>
    <p:cSldViewPr>
      <p:cViewPr varScale="1">
        <p:scale>
          <a:sx n="72" d="100"/>
          <a:sy n="72"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626" y="107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ke_2\SkyDrive\Documents\Comparability\aqa-a-level-sbj-pai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a:t>Distribution of (grade) correlations for 45 pairs of A</a:t>
            </a:r>
            <a:r>
              <a:rPr lang="en-GB" baseline="0"/>
              <a:t> Levels</a:t>
            </a:r>
          </a:p>
        </c:rich>
      </c:tx>
      <c:layout/>
    </c:title>
    <c:plotArea>
      <c:layout/>
      <c:barChart>
        <c:barDir val="col"/>
        <c:grouping val="clustered"/>
        <c:ser>
          <c:idx val="0"/>
          <c:order val="0"/>
          <c:tx>
            <c:v>Frequency</c:v>
          </c:tx>
          <c:cat>
            <c:strRef>
              <c:f>'Selected with N&gt;100'!$I$4:$I$13</c:f>
              <c:strCache>
                <c:ptCount val="10"/>
                <c:pt idx="0">
                  <c:v>&lt;0.1</c:v>
                </c:pt>
                <c:pt idx="1">
                  <c:v>&lt;0.2</c:v>
                </c:pt>
                <c:pt idx="2">
                  <c:v>&lt;0.3</c:v>
                </c:pt>
                <c:pt idx="3">
                  <c:v>&lt;0.4</c:v>
                </c:pt>
                <c:pt idx="4">
                  <c:v>&lt;0.5</c:v>
                </c:pt>
                <c:pt idx="5">
                  <c:v>&lt;0.6</c:v>
                </c:pt>
                <c:pt idx="6">
                  <c:v>&lt;0.7</c:v>
                </c:pt>
                <c:pt idx="7">
                  <c:v>&lt;0.8</c:v>
                </c:pt>
                <c:pt idx="8">
                  <c:v>&lt;0.9</c:v>
                </c:pt>
                <c:pt idx="9">
                  <c:v>&lt;1</c:v>
                </c:pt>
              </c:strCache>
            </c:strRef>
          </c:cat>
          <c:val>
            <c:numRef>
              <c:f>'Selected with N&gt;100'!$J$4:$J$13</c:f>
              <c:numCache>
                <c:formatCode>General</c:formatCode>
                <c:ptCount val="10"/>
                <c:pt idx="0">
                  <c:v>0</c:v>
                </c:pt>
                <c:pt idx="1">
                  <c:v>1</c:v>
                </c:pt>
                <c:pt idx="2">
                  <c:v>0</c:v>
                </c:pt>
                <c:pt idx="3">
                  <c:v>2</c:v>
                </c:pt>
                <c:pt idx="4">
                  <c:v>7</c:v>
                </c:pt>
                <c:pt idx="5">
                  <c:v>15</c:v>
                </c:pt>
                <c:pt idx="6">
                  <c:v>10</c:v>
                </c:pt>
                <c:pt idx="7">
                  <c:v>8</c:v>
                </c:pt>
                <c:pt idx="8">
                  <c:v>2</c:v>
                </c:pt>
                <c:pt idx="9">
                  <c:v>0</c:v>
                </c:pt>
              </c:numCache>
            </c:numRef>
          </c:val>
        </c:ser>
        <c:axId val="89930368"/>
        <c:axId val="89953024"/>
      </c:barChart>
      <c:catAx>
        <c:axId val="89930368"/>
        <c:scaling>
          <c:orientation val="minMax"/>
        </c:scaling>
        <c:axPos val="b"/>
        <c:title>
          <c:tx>
            <c:rich>
              <a:bodyPr/>
              <a:lstStyle/>
              <a:p>
                <a:pPr>
                  <a:defRPr/>
                </a:pPr>
                <a:r>
                  <a:rPr lang="en-GB" sz="1400" dirty="0"/>
                  <a:t>Inter-correlation (</a:t>
                </a:r>
                <a:r>
                  <a:rPr lang="en-GB" sz="1400" dirty="0" smtClean="0"/>
                  <a:t>grades)</a:t>
                </a:r>
                <a:endParaRPr lang="en-GB" dirty="0"/>
              </a:p>
            </c:rich>
          </c:tx>
          <c:layout/>
        </c:title>
        <c:numFmt formatCode="General" sourceLinked="1"/>
        <c:tickLblPos val="nextTo"/>
        <c:txPr>
          <a:bodyPr/>
          <a:lstStyle/>
          <a:p>
            <a:pPr>
              <a:defRPr sz="1400"/>
            </a:pPr>
            <a:endParaRPr lang="en-US"/>
          </a:p>
        </c:txPr>
        <c:crossAx val="89953024"/>
        <c:crosses val="autoZero"/>
        <c:auto val="1"/>
        <c:lblAlgn val="ctr"/>
        <c:lblOffset val="100"/>
      </c:catAx>
      <c:valAx>
        <c:axId val="89953024"/>
        <c:scaling>
          <c:orientation val="minMax"/>
        </c:scaling>
        <c:axPos val="l"/>
        <c:title>
          <c:tx>
            <c:rich>
              <a:bodyPr/>
              <a:lstStyle/>
              <a:p>
                <a:pPr>
                  <a:defRPr/>
                </a:pPr>
                <a:r>
                  <a:rPr lang="en-GB" sz="1400"/>
                  <a:t>Number of pairs</a:t>
                </a:r>
              </a:p>
            </c:rich>
          </c:tx>
          <c:layout/>
        </c:title>
        <c:numFmt formatCode="General" sourceLinked="1"/>
        <c:tickLblPos val="nextTo"/>
        <c:txPr>
          <a:bodyPr/>
          <a:lstStyle/>
          <a:p>
            <a:pPr>
              <a:defRPr sz="1400"/>
            </a:pPr>
            <a:endParaRPr lang="en-US"/>
          </a:p>
        </c:txPr>
        <c:crossAx val="8993036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DEBAF-9C72-4940-B088-DE39F3FD1AC3}" type="datetimeFigureOut">
              <a:rPr lang="en-GB" smtClean="0"/>
              <a:pPr/>
              <a:t>27/01/2016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BC34B1-D7BE-43D2-A3D1-ABA20C79973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1</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10</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11</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12</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13</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2</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3</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4</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5</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6</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7</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8</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5BC34B1-D7BE-43D2-A3D1-ABA20C799733}" type="slidenum">
              <a:rPr lang="en-GB" smtClean="0"/>
              <a:pPr/>
              <a:t>9</a:t>
            </a:fld>
            <a:endParaRPr lang="en-GB"/>
          </a:p>
        </p:txBody>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smtClean="0">
              <a:latin typeface="Symbol" pitchFamily="18" charset="2"/>
            </a:endParaRPr>
          </a:p>
        </p:txBody>
      </p:sp>
      <p:sp>
        <p:nvSpPr>
          <p:cNvPr id="6" name="Slide Number Placeholder 5"/>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Ó Mike Cresswell 2016</a:t>
            </a:r>
            <a:endParaRPr lang="en-GB"/>
          </a:p>
        </p:txBody>
      </p:sp>
      <p:sp>
        <p:nvSpPr>
          <p:cNvPr id="6" name="Slide Number Placeholder 5"/>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Ó Mike Cresswell 2016</a:t>
            </a:r>
            <a:endParaRPr lang="en-GB"/>
          </a:p>
        </p:txBody>
      </p:sp>
      <p:sp>
        <p:nvSpPr>
          <p:cNvPr id="6" name="Slide Number Placeholder 5"/>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Ó Mike Cresswell 2016</a:t>
            </a:r>
            <a:endParaRPr lang="en-GB"/>
          </a:p>
        </p:txBody>
      </p:sp>
      <p:sp>
        <p:nvSpPr>
          <p:cNvPr id="6" name="Slide Number Placeholder 5"/>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Ó Mike Cresswell 2016</a:t>
            </a:r>
            <a:endParaRPr lang="en-GB"/>
          </a:p>
        </p:txBody>
      </p:sp>
      <p:sp>
        <p:nvSpPr>
          <p:cNvPr id="6" name="Slide Number Placeholder 5"/>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Ó Mike Cresswell 2016</a:t>
            </a:r>
            <a:endParaRPr lang="en-GB"/>
          </a:p>
        </p:txBody>
      </p:sp>
      <p:sp>
        <p:nvSpPr>
          <p:cNvPr id="7" name="Slide Number Placeholder 6"/>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Ó Mike Cresswell 2016</a:t>
            </a:r>
            <a:endParaRPr lang="en-GB"/>
          </a:p>
        </p:txBody>
      </p:sp>
      <p:sp>
        <p:nvSpPr>
          <p:cNvPr id="9" name="Slide Number Placeholder 8"/>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Ó Mike Cresswell 2016</a:t>
            </a:r>
            <a:endParaRPr lang="en-GB"/>
          </a:p>
        </p:txBody>
      </p:sp>
      <p:sp>
        <p:nvSpPr>
          <p:cNvPr id="5" name="Slide Number Placeholder 4"/>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Ó Mike Cresswell 2016</a:t>
            </a:r>
            <a:endParaRPr lang="en-GB"/>
          </a:p>
        </p:txBody>
      </p:sp>
      <p:sp>
        <p:nvSpPr>
          <p:cNvPr id="4" name="Slide Number Placeholder 3"/>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Ó Mike Cresswell 2016</a:t>
            </a:r>
            <a:endParaRPr lang="en-GB"/>
          </a:p>
        </p:txBody>
      </p:sp>
      <p:sp>
        <p:nvSpPr>
          <p:cNvPr id="7" name="Slide Number Placeholder 6"/>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Ó Mike Cresswell 2016</a:t>
            </a:r>
            <a:endParaRPr lang="en-GB"/>
          </a:p>
        </p:txBody>
      </p:sp>
      <p:sp>
        <p:nvSpPr>
          <p:cNvPr id="7" name="Slide Number Placeholder 6"/>
          <p:cNvSpPr>
            <a:spLocks noGrp="1"/>
          </p:cNvSpPr>
          <p:nvPr>
            <p:ph type="sldNum" sz="quarter" idx="12"/>
          </p:nvPr>
        </p:nvSpPr>
        <p:spPr/>
        <p:txBody>
          <a:bodyPr/>
          <a:lstStyle/>
          <a:p>
            <a:fld id="{A5C97519-BEDB-4B27-B290-5564533E21D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Ó Mike Cresswell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97519-BEDB-4B27-B290-5564533E21D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2520280"/>
          </a:xfrm>
        </p:spPr>
        <p:txBody>
          <a:bodyPr>
            <a:noAutofit/>
          </a:bodyPr>
          <a:lstStyle/>
          <a:p>
            <a:r>
              <a:rPr lang="en-GB" sz="3200" b="1" dirty="0" smtClean="0"/>
              <a:t>Putting subject comparability “right” is not sufficient to make grades from exams in different subjects interchangeable.</a:t>
            </a:r>
            <a:endParaRPr lang="en-GB" sz="3200" b="1" dirty="0"/>
          </a:p>
        </p:txBody>
      </p:sp>
      <p:sp>
        <p:nvSpPr>
          <p:cNvPr id="3" name="Subtitle 2"/>
          <p:cNvSpPr>
            <a:spLocks noGrp="1"/>
          </p:cNvSpPr>
          <p:nvPr>
            <p:ph type="subTitle" idx="1"/>
          </p:nvPr>
        </p:nvSpPr>
        <p:spPr>
          <a:xfrm>
            <a:off x="1403648" y="3933056"/>
            <a:ext cx="6400800" cy="1129680"/>
          </a:xfrm>
        </p:spPr>
        <p:txBody>
          <a:bodyPr/>
          <a:lstStyle/>
          <a:p>
            <a:r>
              <a:rPr lang="en-GB" dirty="0" smtClean="0">
                <a:solidFill>
                  <a:schemeClr val="tx2">
                    <a:lumMod val="75000"/>
                  </a:schemeClr>
                </a:solidFill>
              </a:rPr>
              <a:t>Mike Cresswell</a:t>
            </a:r>
            <a:endParaRPr lang="en-GB"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GB" smtClean="0">
                <a:latin typeface="Symbol" pitchFamily="18" charset="2"/>
              </a:rPr>
              <a:t>Ó</a:t>
            </a:r>
            <a:r>
              <a:rPr lang="en-GB" smtClean="0"/>
              <a:t> Mike Cresswell 2016</a:t>
            </a:r>
            <a:endParaRPr lang="en-GB" dirty="0" smtClean="0">
              <a:latin typeface="Symbol" pitchFamily="18" charset="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Pair 3</a:t>
            </a:r>
            <a:endParaRPr lang="en-GB" dirty="0"/>
          </a:p>
        </p:txBody>
      </p:sp>
      <p:pic>
        <p:nvPicPr>
          <p:cNvPr id="9" name="Picture 8"/>
          <p:cNvPicPr/>
          <p:nvPr/>
        </p:nvPicPr>
        <p:blipFill>
          <a:blip r:embed="rId3" cstate="print"/>
          <a:srcRect/>
          <a:stretch>
            <a:fillRect/>
          </a:stretch>
        </p:blipFill>
        <p:spPr bwMode="auto">
          <a:xfrm>
            <a:off x="827584" y="1484784"/>
            <a:ext cx="4104456" cy="2520280"/>
          </a:xfrm>
          <a:prstGeom prst="rect">
            <a:avLst/>
          </a:prstGeom>
          <a:noFill/>
          <a:ln w="9525">
            <a:noFill/>
            <a:miter lim="800000"/>
            <a:headEnd/>
            <a:tailEnd/>
          </a:ln>
        </p:spPr>
      </p:pic>
      <p:pic>
        <p:nvPicPr>
          <p:cNvPr id="10" name="Picture 9"/>
          <p:cNvPicPr/>
          <p:nvPr/>
        </p:nvPicPr>
        <p:blipFill>
          <a:blip r:embed="rId4" cstate="print"/>
          <a:srcRect/>
          <a:stretch>
            <a:fillRect/>
          </a:stretch>
        </p:blipFill>
        <p:spPr bwMode="auto">
          <a:xfrm>
            <a:off x="4499992" y="3573016"/>
            <a:ext cx="4104456" cy="2540521"/>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graphicFrame>
        <p:nvGraphicFramePr>
          <p:cNvPr id="4" name="Content Placeholder 3"/>
          <p:cNvGraphicFramePr>
            <a:graphicFrameLocks noGrp="1"/>
          </p:cNvGraphicFramePr>
          <p:nvPr>
            <p:ph idx="1"/>
          </p:nvPr>
        </p:nvGraphicFramePr>
        <p:xfrm>
          <a:off x="457200" y="1600200"/>
          <a:ext cx="8229600" cy="331493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rowSpan="2">
                  <a:txBody>
                    <a:bodyPr/>
                    <a:lstStyle/>
                    <a:p>
                      <a:pPr algn="ctr">
                        <a:lnSpc>
                          <a:spcPct val="115000"/>
                        </a:lnSpc>
                        <a:spcAft>
                          <a:spcPts val="0"/>
                        </a:spcAft>
                      </a:pPr>
                      <a:r>
                        <a:rPr lang="en-GB" sz="2400" b="1" dirty="0"/>
                        <a:t>Pair</a:t>
                      </a:r>
                      <a:endParaRPr lang="en-GB" sz="2400" b="1" dirty="0">
                        <a:latin typeface="Calibri"/>
                        <a:ea typeface="Calibri"/>
                        <a:cs typeface="Times New Roman"/>
                      </a:endParaRPr>
                    </a:p>
                  </a:txBody>
                  <a:tcPr marL="68580" marR="68580" marT="0" marB="0" anchor="ctr"/>
                </a:tc>
                <a:tc gridSpan="2">
                  <a:txBody>
                    <a:bodyPr/>
                    <a:lstStyle/>
                    <a:p>
                      <a:pPr algn="ctr">
                        <a:lnSpc>
                          <a:spcPct val="100000"/>
                        </a:lnSpc>
                        <a:spcAft>
                          <a:spcPts val="0"/>
                        </a:spcAft>
                      </a:pPr>
                      <a:r>
                        <a:rPr lang="en-GB" sz="2400" b="1" dirty="0"/>
                        <a:t>Proportion of interchangeable </a:t>
                      </a:r>
                      <a:r>
                        <a:rPr lang="en-GB" sz="2400" b="1" dirty="0" smtClean="0"/>
                        <a:t>grades</a:t>
                      </a:r>
                      <a:endParaRPr lang="en-GB" sz="2400" b="1" dirty="0">
                        <a:latin typeface="Calibri"/>
                        <a:ea typeface="Calibri"/>
                        <a:cs typeface="Times New Roman"/>
                      </a:endParaRPr>
                    </a:p>
                  </a:txBody>
                  <a:tcPr marL="68580" marR="68580" marT="0" marB="0" anchor="ctr"/>
                </a:tc>
                <a:tc hMerge="1">
                  <a:txBody>
                    <a:bodyPr/>
                    <a:lstStyle/>
                    <a:p>
                      <a:endParaRPr lang="en-GB"/>
                    </a:p>
                  </a:txBody>
                  <a:tcPr/>
                </a:tc>
                <a:tc rowSpan="2">
                  <a:txBody>
                    <a:bodyPr/>
                    <a:lstStyle/>
                    <a:p>
                      <a:pPr algn="ctr">
                        <a:lnSpc>
                          <a:spcPct val="100000"/>
                        </a:lnSpc>
                        <a:spcAft>
                          <a:spcPts val="0"/>
                        </a:spcAft>
                      </a:pPr>
                      <a:r>
                        <a:rPr lang="en-GB" sz="2400" b="1" dirty="0"/>
                        <a:t>Underlying score correlation</a:t>
                      </a:r>
                      <a:endParaRPr lang="en-GB" sz="2400" b="1" dirty="0">
                        <a:latin typeface="Calibri"/>
                        <a:ea typeface="Calibri"/>
                        <a:cs typeface="Times New Roman"/>
                      </a:endParaRPr>
                    </a:p>
                  </a:txBody>
                  <a:tcPr marL="68580" marR="68580" marT="0" marB="0" anchor="ctr"/>
                </a:tc>
              </a:tr>
              <a:tr h="370840">
                <a:tc vMerge="1">
                  <a:txBody>
                    <a:bodyPr/>
                    <a:lstStyle/>
                    <a:p>
                      <a:endParaRPr lang="en-GB"/>
                    </a:p>
                  </a:txBody>
                  <a:tcPr/>
                </a:tc>
                <a:tc>
                  <a:txBody>
                    <a:bodyPr/>
                    <a:lstStyle/>
                    <a:p>
                      <a:pPr algn="ctr">
                        <a:lnSpc>
                          <a:spcPct val="100000"/>
                        </a:lnSpc>
                        <a:spcAft>
                          <a:spcPts val="0"/>
                        </a:spcAft>
                      </a:pPr>
                      <a:r>
                        <a:rPr lang="en-GB" sz="2400" b="1" dirty="0"/>
                        <a:t>Non-comparable</a:t>
                      </a:r>
                      <a:endParaRPr lang="en-GB" sz="2400" b="1" dirty="0">
                        <a:latin typeface="Calibri"/>
                        <a:ea typeface="Calibri"/>
                        <a:cs typeface="Times New Roman"/>
                      </a:endParaRPr>
                    </a:p>
                  </a:txBody>
                  <a:tcPr marL="68580" marR="68580" marT="0" marB="0" anchor="ctr"/>
                </a:tc>
                <a:tc>
                  <a:txBody>
                    <a:bodyPr/>
                    <a:lstStyle/>
                    <a:p>
                      <a:pPr algn="ctr">
                        <a:lnSpc>
                          <a:spcPct val="100000"/>
                        </a:lnSpc>
                        <a:spcAft>
                          <a:spcPts val="0"/>
                        </a:spcAft>
                      </a:pPr>
                      <a:r>
                        <a:rPr lang="en-GB" sz="2400" b="1" dirty="0"/>
                        <a:t>Comparable</a:t>
                      </a:r>
                      <a:endParaRPr lang="en-GB" sz="2400" b="1" dirty="0">
                        <a:latin typeface="Calibri"/>
                        <a:ea typeface="Calibri"/>
                        <a:cs typeface="Times New Roman"/>
                      </a:endParaRPr>
                    </a:p>
                  </a:txBody>
                  <a:tcPr marL="68580" marR="68580" marT="0" marB="0" anchor="ctr"/>
                </a:tc>
                <a:tc vMerge="1">
                  <a:txBody>
                    <a:bodyPr/>
                    <a:lstStyle/>
                    <a:p>
                      <a:endParaRPr lang="en-GB"/>
                    </a:p>
                  </a:txBody>
                  <a:tcPr/>
                </a:tc>
              </a:tr>
              <a:tr h="627754">
                <a:tc>
                  <a:txBody>
                    <a:bodyPr/>
                    <a:lstStyle/>
                    <a:p>
                      <a:pPr algn="l">
                        <a:lnSpc>
                          <a:spcPct val="115000"/>
                        </a:lnSpc>
                        <a:spcAft>
                          <a:spcPts val="0"/>
                        </a:spcAft>
                      </a:pPr>
                      <a:r>
                        <a:rPr lang="en-GB" sz="2400" b="1" dirty="0"/>
                        <a:t>1</a:t>
                      </a:r>
                      <a:r>
                        <a:rPr lang="en-GB" sz="2400" dirty="0"/>
                        <a:t> </a:t>
                      </a:r>
                      <a:r>
                        <a:rPr lang="en-GB" sz="1600" dirty="0"/>
                        <a:t>(Eng Lit and History)</a:t>
                      </a:r>
                      <a:endParaRPr lang="en-GB"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a:t>0.39</a:t>
                      </a:r>
                      <a:endParaRPr lang="en-GB" sz="240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a:t>0.42</a:t>
                      </a:r>
                      <a:endParaRPr lang="en-GB" sz="240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dirty="0"/>
                        <a:t>0.69</a:t>
                      </a:r>
                      <a:endParaRPr lang="en-GB" sz="2400" dirty="0">
                        <a:latin typeface="Calibri"/>
                        <a:ea typeface="Calibri"/>
                        <a:cs typeface="Times New Roman"/>
                      </a:endParaRPr>
                    </a:p>
                  </a:txBody>
                  <a:tcPr marL="68580" marR="68580" marT="0" marB="0" anchor="ctr"/>
                </a:tc>
              </a:tr>
              <a:tr h="370840">
                <a:tc>
                  <a:txBody>
                    <a:bodyPr/>
                    <a:lstStyle/>
                    <a:p>
                      <a:pPr algn="l">
                        <a:lnSpc>
                          <a:spcPct val="100000"/>
                        </a:lnSpc>
                        <a:spcAft>
                          <a:spcPts val="0"/>
                        </a:spcAft>
                        <a:tabLst>
                          <a:tab pos="263525" algn="l"/>
                        </a:tabLst>
                      </a:pPr>
                      <a:r>
                        <a:rPr lang="en-GB" sz="2400" b="1" dirty="0"/>
                        <a:t>2</a:t>
                      </a:r>
                      <a:r>
                        <a:rPr lang="en-GB" sz="2400" dirty="0"/>
                        <a:t> </a:t>
                      </a:r>
                      <a:r>
                        <a:rPr lang="en-GB" sz="1600" dirty="0"/>
                        <a:t>(Art &amp; Design </a:t>
                      </a:r>
                      <a:r>
                        <a:rPr lang="en-GB" sz="1600" dirty="0" smtClean="0"/>
                        <a:t>and</a:t>
                      </a:r>
                      <a:r>
                        <a:rPr lang="en-GB" sz="1600" baseline="0" dirty="0" smtClean="0"/>
                        <a:t> 	</a:t>
                      </a:r>
                      <a:r>
                        <a:rPr lang="en-GB" sz="1600" dirty="0" smtClean="0"/>
                        <a:t>Eng </a:t>
                      </a:r>
                      <a:r>
                        <a:rPr lang="en-GB" sz="1600" dirty="0"/>
                        <a:t>Lit)</a:t>
                      </a:r>
                      <a:endParaRPr lang="en-GB"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dirty="0" smtClean="0"/>
                        <a:t>0.29</a:t>
                      </a:r>
                    </a:p>
                  </a:txBody>
                  <a:tcPr marL="68580" marR="68580" marT="0" marB="0" anchor="ctr"/>
                </a:tc>
                <a:tc>
                  <a:txBody>
                    <a:bodyPr/>
                    <a:lstStyle/>
                    <a:p>
                      <a:pPr algn="ctr">
                        <a:lnSpc>
                          <a:spcPct val="115000"/>
                        </a:lnSpc>
                        <a:spcAft>
                          <a:spcPts val="0"/>
                        </a:spcAft>
                      </a:pPr>
                      <a:r>
                        <a:rPr lang="en-GB" sz="2400"/>
                        <a:t>0.31</a:t>
                      </a:r>
                      <a:endParaRPr lang="en-GB" sz="240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dirty="0"/>
                        <a:t>0.46</a:t>
                      </a:r>
                      <a:endParaRPr lang="en-GB" sz="2400" dirty="0">
                        <a:latin typeface="Calibri"/>
                        <a:ea typeface="Calibri"/>
                        <a:cs typeface="Times New Roman"/>
                      </a:endParaRPr>
                    </a:p>
                  </a:txBody>
                  <a:tcPr marL="68580" marR="68580" marT="0" marB="0" anchor="ctr"/>
                </a:tc>
              </a:tr>
              <a:tr h="614536">
                <a:tc>
                  <a:txBody>
                    <a:bodyPr/>
                    <a:lstStyle/>
                    <a:p>
                      <a:pPr algn="l">
                        <a:lnSpc>
                          <a:spcPct val="115000"/>
                        </a:lnSpc>
                        <a:spcAft>
                          <a:spcPts val="0"/>
                        </a:spcAft>
                      </a:pPr>
                      <a:r>
                        <a:rPr lang="en-GB" sz="2400" b="1" dirty="0"/>
                        <a:t>3</a:t>
                      </a:r>
                      <a:r>
                        <a:rPr lang="en-GB" sz="2400" dirty="0"/>
                        <a:t> </a:t>
                      </a:r>
                      <a:r>
                        <a:rPr lang="en-GB" sz="1600" dirty="0"/>
                        <a:t>(Maths and Physics)</a:t>
                      </a:r>
                      <a:endParaRPr lang="en-GB"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dirty="0" smtClean="0"/>
                        <a:t>0.29</a:t>
                      </a:r>
                      <a:endParaRPr lang="en-GB" sz="24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dirty="0" smtClean="0"/>
                        <a:t>0.46</a:t>
                      </a:r>
                      <a:endParaRPr lang="en-GB" sz="24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n-GB" sz="2400" dirty="0" smtClean="0"/>
                        <a:t>0.85</a:t>
                      </a:r>
                      <a:endParaRPr lang="en-GB" sz="2400" dirty="0">
                        <a:latin typeface="Calibri"/>
                        <a:ea typeface="Calibri"/>
                        <a:cs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Correlations between subjects</a:t>
            </a:r>
            <a:endParaRPr lang="en-GB" dirty="0"/>
          </a:p>
        </p:txBody>
      </p:sp>
      <p:graphicFrame>
        <p:nvGraphicFramePr>
          <p:cNvPr id="4" name="Content Placeholder 3"/>
          <p:cNvGraphicFramePr>
            <a:graphicFrameLocks noGrp="1"/>
          </p:cNvGraphicFramePr>
          <p:nvPr>
            <p:ph idx="1"/>
          </p:nvPr>
        </p:nvGraphicFramePr>
        <p:xfrm>
          <a:off x="467544" y="1628800"/>
          <a:ext cx="8075240"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457200" y="1340768"/>
            <a:ext cx="8229600" cy="5040560"/>
          </a:xfrm>
        </p:spPr>
        <p:txBody>
          <a:bodyPr>
            <a:noAutofit/>
          </a:bodyPr>
          <a:lstStyle/>
          <a:p>
            <a:r>
              <a:rPr lang="en-GB" sz="2800" dirty="0" smtClean="0"/>
              <a:t>Only for highly correlated subject exams does putting subject comparability “right” significantly increase the interchangeability of grades.</a:t>
            </a:r>
          </a:p>
          <a:p>
            <a:r>
              <a:rPr lang="en-GB" sz="2800" dirty="0" smtClean="0"/>
              <a:t>Conceptualising subject exams as measures of “general ability” is theoretically neat but they are</a:t>
            </a:r>
            <a:br>
              <a:rPr lang="en-GB" sz="2800" dirty="0" smtClean="0"/>
            </a:br>
            <a:r>
              <a:rPr lang="en-GB" sz="2800" dirty="0" smtClean="0"/>
              <a:t>necessarily low validity/reliability measures of such a construct so mainly have middling inter-correlations.</a:t>
            </a:r>
          </a:p>
          <a:p>
            <a:r>
              <a:rPr lang="en-GB" sz="2800" b="1" dirty="0" smtClean="0"/>
              <a:t>Putting subject comparability “right” would do very little to improve the quality of selection processes which assume that grades from exams in different subjects are interchangeable.</a:t>
            </a:r>
            <a:endParaRPr lang="en-GB" sz="2800" b="1" dirty="0"/>
          </a:p>
        </p:txBody>
      </p:sp>
      <p:sp>
        <p:nvSpPr>
          <p:cNvPr id="4" name="Footer Placeholder 3"/>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Grade Interchangeability</a:t>
            </a:r>
            <a:endParaRPr lang="en-GB" dirty="0"/>
          </a:p>
        </p:txBody>
      </p:sp>
      <p:sp>
        <p:nvSpPr>
          <p:cNvPr id="3" name="Content Placeholder 2"/>
          <p:cNvSpPr>
            <a:spLocks noGrp="1"/>
          </p:cNvSpPr>
          <p:nvPr>
            <p:ph idx="1"/>
          </p:nvPr>
        </p:nvSpPr>
        <p:spPr/>
        <p:txBody>
          <a:bodyPr>
            <a:normAutofit lnSpcReduction="10000"/>
          </a:bodyPr>
          <a:lstStyle/>
          <a:p>
            <a:r>
              <a:rPr lang="en-GB" sz="2800" dirty="0" smtClean="0"/>
              <a:t>“HEIs might select the wrong students for their courses because they assume that A level grades for different subjects can all be counted as equal.” (Ofqual ISC Working Papers 1 and 3)</a:t>
            </a:r>
            <a:endParaRPr lang="en-GB" sz="2800" dirty="0"/>
          </a:p>
          <a:p>
            <a:r>
              <a:rPr lang="en-GB" sz="2800" dirty="0" smtClean="0"/>
              <a:t>If a student had taken an A-level which was easier/harder than the one they did take, they</a:t>
            </a:r>
            <a:br>
              <a:rPr lang="en-GB" sz="2800" dirty="0" smtClean="0"/>
            </a:br>
            <a:r>
              <a:rPr lang="en-GB" sz="2800" dirty="0" smtClean="0"/>
              <a:t>would have had a greater/lesser chance of being selected.</a:t>
            </a:r>
          </a:p>
          <a:p>
            <a:r>
              <a:rPr lang="en-GB" sz="2800" dirty="0" smtClean="0"/>
              <a:t>This situation is not fair for students or efficient for HE.</a:t>
            </a:r>
          </a:p>
          <a:p>
            <a:endParaRPr lang="en-GB" sz="2800" dirty="0" smtClean="0"/>
          </a:p>
        </p:txBody>
      </p:sp>
      <p:sp>
        <p:nvSpPr>
          <p:cNvPr id="4" name="Footer Placeholder 3"/>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linking construct</a:t>
            </a:r>
            <a:endParaRPr lang="en-GB" dirty="0"/>
          </a:p>
        </p:txBody>
      </p:sp>
      <p:sp>
        <p:nvSpPr>
          <p:cNvPr id="3" name="Content Placeholder 2"/>
          <p:cNvSpPr>
            <a:spLocks noGrp="1"/>
          </p:cNvSpPr>
          <p:nvPr>
            <p:ph idx="1"/>
          </p:nvPr>
        </p:nvSpPr>
        <p:spPr/>
        <p:txBody>
          <a:bodyPr>
            <a:normAutofit/>
          </a:bodyPr>
          <a:lstStyle/>
          <a:p>
            <a:r>
              <a:rPr lang="en-GB" sz="2800" dirty="0" smtClean="0"/>
              <a:t>“If all the subjects being compared do measure ‘general aptitude’ – at least to some extent – then their outcomes can be compared, and linked, along this dimension. We might then interpret grades in terms of this linking construct. So, having adopted and applied this conception of comparability, we could conclude that a particular grade in (say) physics indicated the same level of general ability for learning as the same grade in French, or geography, or English.” (Ofqual ISC Working Paper 2)</a:t>
            </a:r>
            <a:endParaRPr lang="en-GB" sz="2800" dirty="0"/>
          </a:p>
        </p:txBody>
      </p:sp>
      <p:sp>
        <p:nvSpPr>
          <p:cNvPr id="4" name="Footer Placeholder 3"/>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But...</a:t>
            </a:r>
            <a:endParaRPr lang="en-GB" dirty="0"/>
          </a:p>
        </p:txBody>
      </p:sp>
      <p:sp>
        <p:nvSpPr>
          <p:cNvPr id="3" name="Content Placeholder 2"/>
          <p:cNvSpPr>
            <a:spLocks noGrp="1"/>
          </p:cNvSpPr>
          <p:nvPr>
            <p:ph idx="1"/>
          </p:nvPr>
        </p:nvSpPr>
        <p:spPr/>
        <p:txBody>
          <a:bodyPr>
            <a:normAutofit/>
          </a:bodyPr>
          <a:lstStyle/>
          <a:p>
            <a:r>
              <a:rPr lang="en-GB" sz="2800" dirty="0" smtClean="0"/>
              <a:t>Putting subject comparability “right” means that, </a:t>
            </a:r>
            <a:r>
              <a:rPr lang="en-GB" sz="2800" i="1" dirty="0" smtClean="0"/>
              <a:t>on average</a:t>
            </a:r>
            <a:r>
              <a:rPr lang="en-GB" sz="2800" dirty="0" smtClean="0"/>
              <a:t>, candidates who have the same level of “general ability” get the same grade whatever subject(s) they take.</a:t>
            </a:r>
          </a:p>
          <a:p>
            <a:r>
              <a:rPr lang="en-GB" sz="2800" dirty="0" smtClean="0"/>
              <a:t>But does that actually increase the interchangeability of grades for individual candidates?</a:t>
            </a:r>
          </a:p>
          <a:p>
            <a:r>
              <a:rPr lang="en-GB" sz="2800" dirty="0" smtClean="0"/>
              <a:t>Does it make the grades of </a:t>
            </a:r>
            <a:r>
              <a:rPr lang="en-GB" sz="2800" i="1" dirty="0" smtClean="0"/>
              <a:t>more</a:t>
            </a:r>
            <a:r>
              <a:rPr lang="en-GB" sz="2800" dirty="0" smtClean="0"/>
              <a:t> individuals interchangeable?</a:t>
            </a:r>
          </a:p>
          <a:p>
            <a:r>
              <a:rPr lang="en-GB" sz="2800" dirty="0" smtClean="0"/>
              <a:t>How many more?</a:t>
            </a:r>
          </a:p>
        </p:txBody>
      </p:sp>
      <p:sp>
        <p:nvSpPr>
          <p:cNvPr id="4" name="Footer Placeholder 3"/>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a:t>
            </a:r>
            <a:endParaRPr lang="en-GB" dirty="0"/>
          </a:p>
        </p:txBody>
      </p:sp>
      <p:sp>
        <p:nvSpPr>
          <p:cNvPr id="3" name="Content Placeholder 2"/>
          <p:cNvSpPr>
            <a:spLocks noGrp="1"/>
          </p:cNvSpPr>
          <p:nvPr>
            <p:ph idx="1"/>
          </p:nvPr>
        </p:nvSpPr>
        <p:spPr/>
        <p:txBody>
          <a:bodyPr>
            <a:normAutofit fontScale="92500"/>
          </a:bodyPr>
          <a:lstStyle/>
          <a:p>
            <a:r>
              <a:rPr lang="en-GB" sz="2800" dirty="0" smtClean="0"/>
              <a:t>Randomly generate linking “general ability” scores for 1000 candidates:</a:t>
            </a:r>
            <a:r>
              <a:rPr lang="en-GB" sz="2800" i="1" dirty="0" smtClean="0"/>
              <a:t> N(50,100)</a:t>
            </a:r>
            <a:endParaRPr lang="en-GB" sz="2800" dirty="0" smtClean="0"/>
          </a:p>
          <a:p>
            <a:r>
              <a:rPr lang="en-GB" sz="2800" dirty="0" smtClean="0"/>
              <a:t>Add two sets of random variation </a:t>
            </a:r>
            <a:r>
              <a:rPr lang="en-GB" sz="2800" i="1" dirty="0" smtClean="0"/>
              <a:t>N(0,</a:t>
            </a:r>
            <a:r>
              <a:rPr lang="en-GB" sz="2800" i="1" dirty="0" smtClean="0">
                <a:sym typeface="Symbol"/>
              </a:rPr>
              <a:t></a:t>
            </a:r>
            <a:r>
              <a:rPr lang="en-GB" sz="2800" i="1" baseline="-25000" dirty="0" smtClean="0">
                <a:sym typeface="Symbol"/>
              </a:rPr>
              <a:t>e</a:t>
            </a:r>
            <a:r>
              <a:rPr lang="en-GB" sz="2800" i="1" baseline="30000" dirty="0" smtClean="0">
                <a:sym typeface="Symbol"/>
              </a:rPr>
              <a:t>2</a:t>
            </a:r>
            <a:r>
              <a:rPr lang="en-GB" sz="2800" i="1" dirty="0" smtClean="0">
                <a:sym typeface="Symbol"/>
              </a:rPr>
              <a:t>) </a:t>
            </a:r>
            <a:r>
              <a:rPr lang="en-GB" sz="2800" dirty="0" smtClean="0"/>
              <a:t>to model the candidates’ scores in two “subject” exams.</a:t>
            </a:r>
          </a:p>
          <a:p>
            <a:r>
              <a:rPr lang="en-GB" sz="2800" dirty="0" smtClean="0"/>
              <a:t>These random variations model the effect on each candidate’s score of both unreliability </a:t>
            </a:r>
            <a:r>
              <a:rPr lang="en-GB" sz="2800" b="1" dirty="0" smtClean="0"/>
              <a:t>and</a:t>
            </a:r>
            <a:r>
              <a:rPr lang="en-GB" sz="2800" dirty="0" smtClean="0"/>
              <a:t> the factors which might differentially affect their performance in different subjects (see Ofqual ISC Working Paper 2).</a:t>
            </a:r>
          </a:p>
          <a:p>
            <a:r>
              <a:rPr lang="en-GB" sz="2800" dirty="0" smtClean="0"/>
              <a:t>Choose the value of </a:t>
            </a:r>
            <a:r>
              <a:rPr lang="en-GB" sz="2800" i="1" dirty="0" smtClean="0">
                <a:sym typeface="Symbol"/>
              </a:rPr>
              <a:t></a:t>
            </a:r>
            <a:r>
              <a:rPr lang="en-GB" sz="2800" i="1" baseline="-25000" dirty="0" smtClean="0">
                <a:sym typeface="Symbol"/>
              </a:rPr>
              <a:t>e</a:t>
            </a:r>
            <a:r>
              <a:rPr lang="en-GB" sz="2800" i="1" dirty="0" smtClean="0">
                <a:sym typeface="Symbol"/>
              </a:rPr>
              <a:t> </a:t>
            </a:r>
            <a:r>
              <a:rPr lang="en-GB" sz="2800" dirty="0" smtClean="0"/>
              <a:t>so as to produce a specific level of correlation between the results in the two “subjects”.</a:t>
            </a:r>
          </a:p>
        </p:txBody>
      </p:sp>
      <p:sp>
        <p:nvSpPr>
          <p:cNvPr id="4" name="Footer Placeholder 3"/>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subject pairs</a:t>
            </a:r>
            <a:endParaRPr lang="en-GB" dirty="0"/>
          </a:p>
        </p:txBody>
      </p:sp>
      <p:graphicFrame>
        <p:nvGraphicFramePr>
          <p:cNvPr id="4" name="Content Placeholder 3"/>
          <p:cNvGraphicFramePr>
            <a:graphicFrameLocks noGrp="1"/>
          </p:cNvGraphicFramePr>
          <p:nvPr>
            <p:ph idx="1"/>
          </p:nvPr>
        </p:nvGraphicFramePr>
        <p:xfrm>
          <a:off x="467544" y="1412776"/>
          <a:ext cx="8280921" cy="1548765"/>
        </p:xfrm>
        <a:graphic>
          <a:graphicData uri="http://schemas.openxmlformats.org/drawingml/2006/table">
            <a:tbl>
              <a:tblPr firstRow="1" bandRow="1">
                <a:tableStyleId>{D7AC3CCA-C797-4891-BE02-D94E43425B78}</a:tableStyleId>
              </a:tblPr>
              <a:tblGrid>
                <a:gridCol w="812616"/>
                <a:gridCol w="822960"/>
                <a:gridCol w="822960"/>
                <a:gridCol w="822960"/>
                <a:gridCol w="822960"/>
                <a:gridCol w="822960"/>
                <a:gridCol w="822960"/>
                <a:gridCol w="822960"/>
                <a:gridCol w="627464"/>
                <a:gridCol w="1080121"/>
              </a:tblGrid>
              <a:tr h="370840">
                <a:tc>
                  <a:txBody>
                    <a:bodyPr/>
                    <a:lstStyle/>
                    <a:p>
                      <a:pPr algn="ctr" fontAlgn="b"/>
                      <a:r>
                        <a:rPr lang="en-GB" sz="2000" b="1" i="0" u="none" strike="noStrike" dirty="0" smtClean="0">
                          <a:solidFill>
                            <a:srgbClr val="000000"/>
                          </a:solidFill>
                          <a:latin typeface="Calibri"/>
                        </a:rPr>
                        <a:t>PAIR 1</a:t>
                      </a:r>
                      <a:endParaRPr lang="en-GB" sz="2000" b="1" i="0" u="none" strike="noStrike" dirty="0">
                        <a:solidFill>
                          <a:srgbClr val="000000"/>
                        </a:solidFill>
                        <a:latin typeface="Calibri"/>
                      </a:endParaRPr>
                    </a:p>
                  </a:txBody>
                  <a:tcPr marL="9525" marR="9525" marT="9525" marB="0" anchor="ctr">
                    <a:noFill/>
                  </a:tcPr>
                </a:tc>
                <a:tc gridSpan="7">
                  <a:txBody>
                    <a:bodyPr/>
                    <a:lstStyle/>
                    <a:p>
                      <a:pPr algn="ctr" fontAlgn="b"/>
                      <a:r>
                        <a:rPr lang="en-GB" sz="1800" u="none" strike="noStrike" dirty="0"/>
                        <a:t>Cumulative % in grade</a:t>
                      </a:r>
                      <a:endParaRPr lang="en-GB" sz="1800" b="0" i="0" u="none" strike="noStrike" dirty="0">
                        <a:solidFill>
                          <a:srgbClr val="000000"/>
                        </a:solidFill>
                        <a:latin typeface="Calibri"/>
                      </a:endParaRPr>
                    </a:p>
                  </a:txBody>
                  <a:tcPr marL="9525" marR="9525" marT="9525" marB="0"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b"/>
                      <a:r>
                        <a:rPr lang="en-GB" sz="1800" u="none" strike="noStrike" dirty="0"/>
                        <a:t>No of </a:t>
                      </a:r>
                      <a:r>
                        <a:rPr lang="en-GB" sz="1800" u="none" strike="noStrike" dirty="0" err="1" smtClean="0"/>
                        <a:t>cands</a:t>
                      </a:r>
                      <a:endParaRPr lang="en-GB" sz="1800" b="0" i="0" u="none" strike="noStrike" dirty="0">
                        <a:solidFill>
                          <a:srgbClr val="000000"/>
                        </a:solidFill>
                        <a:latin typeface="Calibri"/>
                      </a:endParaRPr>
                    </a:p>
                  </a:txBody>
                  <a:tcPr marL="9525" marR="9525" marT="9525" marB="0" anchor="ctr">
                    <a:noFill/>
                  </a:tcPr>
                </a:tc>
                <a:tc rowSpan="2">
                  <a:txBody>
                    <a:bodyPr/>
                    <a:lstStyle/>
                    <a:p>
                      <a:pPr algn="ctr" fontAlgn="b"/>
                      <a:r>
                        <a:rPr lang="en-GB" sz="1800" u="none" strike="noStrike" dirty="0"/>
                        <a:t>Grade correlation</a:t>
                      </a:r>
                      <a:endParaRPr lang="en-GB" sz="1800" b="0" i="0" u="none" strike="noStrike" dirty="0">
                        <a:solidFill>
                          <a:srgbClr val="000000"/>
                        </a:solidFill>
                        <a:latin typeface="Calibri"/>
                      </a:endParaRPr>
                    </a:p>
                  </a:txBody>
                  <a:tcPr marL="9525" marR="9525" marT="9525" marB="0" anchor="ctr">
                    <a:noFill/>
                  </a:tcPr>
                </a:tc>
              </a:tr>
              <a:tr h="370840">
                <a:tc>
                  <a:txBody>
                    <a:bodyPr/>
                    <a:lstStyle/>
                    <a:p>
                      <a:pPr algn="ctr" fontAlgn="b"/>
                      <a:endParaRPr lang="en-GB" sz="14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A*</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A</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B</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C</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D</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E</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U</a:t>
                      </a:r>
                      <a:endParaRPr lang="en-GB" sz="1800" b="0" i="0" u="none" strike="noStrike" dirty="0">
                        <a:solidFill>
                          <a:srgbClr val="000000"/>
                        </a:solidFill>
                        <a:latin typeface="Calibri"/>
                      </a:endParaRPr>
                    </a:p>
                  </a:txBody>
                  <a:tcPr marL="9525" marR="9525" marT="9525" marB="0" anchor="ctr">
                    <a:noFill/>
                  </a:tcPr>
                </a:tc>
                <a:tc vMerge="1">
                  <a:txBody>
                    <a:bodyPr/>
                    <a:lstStyle/>
                    <a:p>
                      <a:endParaRPr lang="en-GB"/>
                    </a:p>
                  </a:txBody>
                  <a:tcPr/>
                </a:tc>
                <a:tc vMerge="1">
                  <a:txBody>
                    <a:bodyPr/>
                    <a:lstStyle/>
                    <a:p>
                      <a:endParaRPr lang="en-GB"/>
                    </a:p>
                  </a:txBody>
                  <a:tcPr/>
                </a:tc>
              </a:tr>
              <a:tr h="370840">
                <a:tc>
                  <a:txBody>
                    <a:bodyPr/>
                    <a:lstStyle/>
                    <a:p>
                      <a:pPr algn="ctr" fontAlgn="b"/>
                      <a:r>
                        <a:rPr lang="en-GB" sz="1400" u="none" strike="noStrike" dirty="0"/>
                        <a:t>ENGLISH </a:t>
                      </a:r>
                      <a:r>
                        <a:rPr lang="en-GB" sz="1400" u="none" strike="noStrike" dirty="0" smtClean="0"/>
                        <a:t>LIT</a:t>
                      </a:r>
                      <a:endParaRPr lang="en-GB" sz="14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13.6</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36.2</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66.8</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90.4</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99.0</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99.9</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100.0</a:t>
                      </a:r>
                      <a:endParaRPr lang="en-GB" sz="1800" b="0" i="0" u="none" strike="noStrike" dirty="0">
                        <a:solidFill>
                          <a:srgbClr val="000000"/>
                        </a:solidFill>
                        <a:latin typeface="Calibri"/>
                      </a:endParaRPr>
                    </a:p>
                  </a:txBody>
                  <a:tcPr marL="9525" marR="9525" marT="9525" marB="0" anchor="ctr">
                    <a:noFill/>
                  </a:tcPr>
                </a:tc>
                <a:tc rowSpan="2">
                  <a:txBody>
                    <a:bodyPr/>
                    <a:lstStyle/>
                    <a:p>
                      <a:pPr algn="ctr" fontAlgn="ctr"/>
                      <a:r>
                        <a:rPr lang="en-GB" sz="1800" u="none" strike="noStrike" dirty="0"/>
                        <a:t>2672</a:t>
                      </a:r>
                      <a:endParaRPr lang="en-GB" sz="1800" b="0" i="0" u="none" strike="noStrike" dirty="0">
                        <a:solidFill>
                          <a:srgbClr val="000000"/>
                        </a:solidFill>
                        <a:latin typeface="Calibri"/>
                      </a:endParaRPr>
                    </a:p>
                  </a:txBody>
                  <a:tcPr marL="9525" marR="9525" marT="9525" marB="0" anchor="ctr">
                    <a:noFill/>
                  </a:tcPr>
                </a:tc>
                <a:tc rowSpan="2">
                  <a:txBody>
                    <a:bodyPr/>
                    <a:lstStyle/>
                    <a:p>
                      <a:pPr algn="ctr" fontAlgn="ctr"/>
                      <a:r>
                        <a:rPr lang="en-GB" sz="1800" u="none" strike="noStrike" dirty="0" smtClean="0"/>
                        <a:t>0.64</a:t>
                      </a:r>
                      <a:endParaRPr lang="en-GB" sz="1800" b="0" i="0" u="none" strike="noStrike" dirty="0">
                        <a:solidFill>
                          <a:srgbClr val="000000"/>
                        </a:solidFill>
                        <a:latin typeface="Calibri"/>
                      </a:endParaRPr>
                    </a:p>
                  </a:txBody>
                  <a:tcPr marL="9525" marR="9525" marT="9525" marB="0" anchor="ctr">
                    <a:noFill/>
                  </a:tcPr>
                </a:tc>
              </a:tr>
              <a:tr h="370840">
                <a:tc>
                  <a:txBody>
                    <a:bodyPr/>
                    <a:lstStyle/>
                    <a:p>
                      <a:pPr algn="ctr" fontAlgn="b"/>
                      <a:r>
                        <a:rPr lang="en-GB" sz="1400" u="none" strike="noStrike" dirty="0"/>
                        <a:t>HISTORY</a:t>
                      </a:r>
                      <a:endParaRPr lang="en-GB" sz="14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8.6</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29.5</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61.7</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86.0</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97.4</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99.9</a:t>
                      </a:r>
                      <a:endParaRPr lang="en-GB" sz="1800" b="0" i="0" u="none" strike="noStrike" dirty="0">
                        <a:solidFill>
                          <a:srgbClr val="000000"/>
                        </a:solidFill>
                        <a:latin typeface="Calibri"/>
                      </a:endParaRPr>
                    </a:p>
                  </a:txBody>
                  <a:tcPr marL="9525" marR="9525" marT="9525" marB="0" anchor="ctr">
                    <a:noFill/>
                  </a:tcPr>
                </a:tc>
                <a:tc>
                  <a:txBody>
                    <a:bodyPr/>
                    <a:lstStyle/>
                    <a:p>
                      <a:pPr algn="ctr" fontAlgn="b"/>
                      <a:r>
                        <a:rPr lang="en-GB" sz="1800" u="none" strike="noStrike" dirty="0"/>
                        <a:t>100.0</a:t>
                      </a:r>
                      <a:endParaRPr lang="en-GB" sz="1800" b="0" i="0" u="none" strike="noStrike" dirty="0">
                        <a:solidFill>
                          <a:srgbClr val="000000"/>
                        </a:solidFill>
                        <a:latin typeface="Calibri"/>
                      </a:endParaRPr>
                    </a:p>
                  </a:txBody>
                  <a:tcPr marL="9525" marR="9525" marT="9525" marB="0" anchor="ctr">
                    <a:noFill/>
                  </a:tcPr>
                </a:tc>
                <a:tc vMerge="1">
                  <a:txBody>
                    <a:bodyPr/>
                    <a:lstStyle/>
                    <a:p>
                      <a:endParaRPr lang="en-GB"/>
                    </a:p>
                  </a:txBody>
                  <a:tcPr/>
                </a:tc>
                <a:tc vMerge="1">
                  <a:txBody>
                    <a:bodyPr/>
                    <a:lstStyle/>
                    <a:p>
                      <a:endParaRPr lang="en-GB"/>
                    </a:p>
                  </a:txBody>
                  <a:tcPr/>
                </a:tc>
              </a:tr>
            </a:tbl>
          </a:graphicData>
        </a:graphic>
      </p:graphicFrame>
      <p:graphicFrame>
        <p:nvGraphicFramePr>
          <p:cNvPr id="7" name="Content Placeholder 3"/>
          <p:cNvGraphicFramePr>
            <a:graphicFrameLocks/>
          </p:cNvGraphicFramePr>
          <p:nvPr/>
        </p:nvGraphicFramePr>
        <p:xfrm>
          <a:off x="467544" y="3140968"/>
          <a:ext cx="8280920" cy="1614170"/>
        </p:xfrm>
        <a:graphic>
          <a:graphicData uri="http://schemas.openxmlformats.org/drawingml/2006/table">
            <a:tbl>
              <a:tblPr firstRow="1" bandRow="1">
                <a:tableStyleId>{D7AC3CCA-C797-4891-BE02-D94E43425B78}</a:tableStyleId>
              </a:tblPr>
              <a:tblGrid>
                <a:gridCol w="812616"/>
                <a:gridCol w="822960"/>
                <a:gridCol w="822960"/>
                <a:gridCol w="822960"/>
                <a:gridCol w="822960"/>
                <a:gridCol w="822960"/>
                <a:gridCol w="822960"/>
                <a:gridCol w="822960"/>
                <a:gridCol w="627464"/>
                <a:gridCol w="1080120"/>
              </a:tblGrid>
              <a:tr h="370840">
                <a:tc>
                  <a:txBody>
                    <a:bodyPr/>
                    <a:lstStyle/>
                    <a:p>
                      <a:pPr algn="ctr" fontAlgn="b"/>
                      <a:r>
                        <a:rPr lang="en-GB" sz="1800" b="1" i="0" u="none" strike="noStrike" dirty="0" smtClean="0">
                          <a:solidFill>
                            <a:srgbClr val="000000"/>
                          </a:solidFill>
                          <a:latin typeface="Calibri"/>
                        </a:rPr>
                        <a:t>PAIR 2</a:t>
                      </a:r>
                      <a:endParaRPr lang="en-GB" sz="1800" b="1" i="0" u="none" strike="noStrike" dirty="0">
                        <a:solidFill>
                          <a:srgbClr val="000000"/>
                        </a:solidFill>
                        <a:latin typeface="Calibri"/>
                      </a:endParaRPr>
                    </a:p>
                  </a:txBody>
                  <a:tcPr marL="9525" marR="9525" marT="9525" marB="0" anchor="ctr">
                    <a:noFill/>
                  </a:tcPr>
                </a:tc>
                <a:tc gridSpan="7">
                  <a:txBody>
                    <a:bodyPr/>
                    <a:lstStyle/>
                    <a:p>
                      <a:pPr algn="ctr" fontAlgn="b"/>
                      <a:r>
                        <a:rPr lang="en-GB" sz="1800" b="1" i="0" u="none" strike="noStrike" dirty="0">
                          <a:solidFill>
                            <a:srgbClr val="000000"/>
                          </a:solidFill>
                          <a:latin typeface="Calibri"/>
                        </a:rPr>
                        <a:t>Cumulative % in grade</a:t>
                      </a:r>
                    </a:p>
                  </a:txBody>
                  <a:tcPr marL="9525" marR="9525" marT="9525" marB="0"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b"/>
                      <a:r>
                        <a:rPr lang="en-GB" sz="1800" b="1" i="0" u="none" strike="noStrike" dirty="0">
                          <a:solidFill>
                            <a:srgbClr val="000000"/>
                          </a:solidFill>
                          <a:latin typeface="Calibri"/>
                        </a:rPr>
                        <a:t>No of </a:t>
                      </a:r>
                      <a:r>
                        <a:rPr lang="en-GB" sz="1800" b="1" i="0" u="none" strike="noStrike" dirty="0" err="1" smtClean="0">
                          <a:solidFill>
                            <a:srgbClr val="000000"/>
                          </a:solidFill>
                          <a:latin typeface="Calibri"/>
                        </a:rPr>
                        <a:t>cands</a:t>
                      </a:r>
                      <a:endParaRPr lang="en-GB" sz="1800" b="1" i="0" u="none" strike="noStrike" dirty="0">
                        <a:solidFill>
                          <a:srgbClr val="000000"/>
                        </a:solidFill>
                        <a:latin typeface="Calibri"/>
                      </a:endParaRPr>
                    </a:p>
                  </a:txBody>
                  <a:tcPr marL="9525" marR="9525" marT="9525" marB="0" anchor="ctr">
                    <a:noFill/>
                  </a:tcPr>
                </a:tc>
                <a:tc rowSpan="2">
                  <a:txBody>
                    <a:bodyPr/>
                    <a:lstStyle/>
                    <a:p>
                      <a:pPr algn="ctr" fontAlgn="b"/>
                      <a:r>
                        <a:rPr lang="en-GB" sz="1800" b="1" i="0" u="none" strike="noStrike" dirty="0">
                          <a:solidFill>
                            <a:srgbClr val="000000"/>
                          </a:solidFill>
                          <a:latin typeface="Calibri"/>
                        </a:rPr>
                        <a:t>Grade correlation</a:t>
                      </a:r>
                    </a:p>
                  </a:txBody>
                  <a:tcPr marL="9525" marR="9525" marT="9525" marB="0" anchor="ctr">
                    <a:noFill/>
                  </a:tcPr>
                </a:tc>
              </a:tr>
              <a:tr h="370840">
                <a:tc>
                  <a:txBody>
                    <a:bodyPr/>
                    <a:lstStyle/>
                    <a:p>
                      <a:pPr algn="ctr" fontAlgn="b"/>
                      <a:endParaRPr lang="en-GB" sz="1400" b="0" i="0" u="none" strike="noStrike" dirty="0">
                        <a:solidFill>
                          <a:srgbClr val="000000"/>
                        </a:solidFill>
                        <a:latin typeface="Calibri"/>
                      </a:endParaRPr>
                    </a:p>
                  </a:txBody>
                  <a:tcPr marL="9525" marR="9525" marT="9525" marB="0" anchor="ctr">
                    <a:noFill/>
                  </a:tcPr>
                </a:tc>
                <a:tc>
                  <a:txBody>
                    <a:bodyPr/>
                    <a:lstStyle/>
                    <a:p>
                      <a:pPr algn="ctr" fontAlgn="b"/>
                      <a:r>
                        <a:rPr lang="en-GB" sz="1800" b="0" i="0" u="none" strike="noStrike" dirty="0">
                          <a:solidFill>
                            <a:srgbClr val="000000"/>
                          </a:solidFill>
                          <a:latin typeface="Calibri"/>
                        </a:rPr>
                        <a:t>A*</a:t>
                      </a:r>
                    </a:p>
                  </a:txBody>
                  <a:tcPr marL="9525" marR="9525" marT="9525" marB="0" anchor="ctr">
                    <a:noFill/>
                  </a:tcPr>
                </a:tc>
                <a:tc>
                  <a:txBody>
                    <a:bodyPr/>
                    <a:lstStyle/>
                    <a:p>
                      <a:pPr algn="ctr" fontAlgn="b"/>
                      <a:r>
                        <a:rPr lang="en-GB" sz="1800" b="0" i="0" u="none" strike="noStrike" dirty="0">
                          <a:solidFill>
                            <a:srgbClr val="000000"/>
                          </a:solidFill>
                          <a:latin typeface="Calibri"/>
                        </a:rPr>
                        <a:t>A</a:t>
                      </a:r>
                    </a:p>
                  </a:txBody>
                  <a:tcPr marL="9525" marR="9525" marT="9525" marB="0" anchor="ctr">
                    <a:noFill/>
                  </a:tcPr>
                </a:tc>
                <a:tc>
                  <a:txBody>
                    <a:bodyPr/>
                    <a:lstStyle/>
                    <a:p>
                      <a:pPr algn="ctr" fontAlgn="b"/>
                      <a:r>
                        <a:rPr lang="en-GB" sz="1800" b="0" i="0" u="none" strike="noStrike">
                          <a:solidFill>
                            <a:srgbClr val="000000"/>
                          </a:solidFill>
                          <a:latin typeface="Calibri"/>
                        </a:rPr>
                        <a:t>B</a:t>
                      </a:r>
                    </a:p>
                  </a:txBody>
                  <a:tcPr marL="9525" marR="9525" marT="9525" marB="0" anchor="ctr">
                    <a:noFill/>
                  </a:tcPr>
                </a:tc>
                <a:tc>
                  <a:txBody>
                    <a:bodyPr/>
                    <a:lstStyle/>
                    <a:p>
                      <a:pPr algn="ctr" fontAlgn="b"/>
                      <a:r>
                        <a:rPr lang="en-GB" sz="1800" b="0" i="0" u="none" strike="noStrike">
                          <a:solidFill>
                            <a:srgbClr val="000000"/>
                          </a:solidFill>
                          <a:latin typeface="Calibri"/>
                        </a:rPr>
                        <a:t>C</a:t>
                      </a:r>
                    </a:p>
                  </a:txBody>
                  <a:tcPr marL="9525" marR="9525" marT="9525" marB="0" anchor="ctr">
                    <a:noFill/>
                  </a:tcPr>
                </a:tc>
                <a:tc>
                  <a:txBody>
                    <a:bodyPr/>
                    <a:lstStyle/>
                    <a:p>
                      <a:pPr algn="ctr" fontAlgn="b"/>
                      <a:r>
                        <a:rPr lang="en-GB" sz="1800" b="0" i="0" u="none" strike="noStrike" dirty="0">
                          <a:solidFill>
                            <a:srgbClr val="000000"/>
                          </a:solidFill>
                          <a:latin typeface="Calibri"/>
                        </a:rPr>
                        <a:t>D</a:t>
                      </a:r>
                    </a:p>
                  </a:txBody>
                  <a:tcPr marL="9525" marR="9525" marT="9525" marB="0" anchor="ctr">
                    <a:noFill/>
                  </a:tcPr>
                </a:tc>
                <a:tc>
                  <a:txBody>
                    <a:bodyPr/>
                    <a:lstStyle/>
                    <a:p>
                      <a:pPr algn="ctr" fontAlgn="b"/>
                      <a:r>
                        <a:rPr lang="en-GB" sz="1800" b="0" i="0" u="none" strike="noStrike" dirty="0">
                          <a:solidFill>
                            <a:srgbClr val="000000"/>
                          </a:solidFill>
                          <a:latin typeface="Calibri"/>
                        </a:rPr>
                        <a:t>E</a:t>
                      </a:r>
                    </a:p>
                  </a:txBody>
                  <a:tcPr marL="9525" marR="9525" marT="9525" marB="0" anchor="ctr">
                    <a:noFill/>
                  </a:tcPr>
                </a:tc>
                <a:tc>
                  <a:txBody>
                    <a:bodyPr/>
                    <a:lstStyle/>
                    <a:p>
                      <a:pPr algn="ctr" fontAlgn="b"/>
                      <a:r>
                        <a:rPr lang="en-GB" sz="1800" b="0" i="0" u="none" strike="noStrike" dirty="0">
                          <a:solidFill>
                            <a:srgbClr val="000000"/>
                          </a:solidFill>
                          <a:latin typeface="Calibri"/>
                        </a:rPr>
                        <a:t>U</a:t>
                      </a:r>
                    </a:p>
                  </a:txBody>
                  <a:tcPr marL="9525" marR="9525" marT="9525" marB="0" anchor="ctr">
                    <a:noFill/>
                  </a:tcPr>
                </a:tc>
                <a:tc vMerge="1">
                  <a:txBody>
                    <a:bodyPr/>
                    <a:lstStyle/>
                    <a:p>
                      <a:endParaRPr lang="en-GB"/>
                    </a:p>
                  </a:txBody>
                  <a:tcPr/>
                </a:tc>
                <a:tc vMerge="1">
                  <a:txBody>
                    <a:bodyPr/>
                    <a:lstStyle/>
                    <a:p>
                      <a:endParaRPr lang="en-GB"/>
                    </a:p>
                  </a:txBody>
                  <a:tcPr/>
                </a:tc>
              </a:tr>
              <a:tr h="370840">
                <a:tc>
                  <a:txBody>
                    <a:bodyPr/>
                    <a:lstStyle/>
                    <a:p>
                      <a:pPr algn="ctr" fontAlgn="b"/>
                      <a:r>
                        <a:rPr lang="en-GB" sz="1400" b="0" i="0" u="none" strike="noStrike">
                          <a:solidFill>
                            <a:srgbClr val="000000"/>
                          </a:solidFill>
                          <a:latin typeface="Calibri"/>
                        </a:rPr>
                        <a:t>ART &amp; DESIGN</a:t>
                      </a:r>
                    </a:p>
                  </a:txBody>
                  <a:tcPr marL="9525" marR="9525" marT="9525" marB="0" anchor="ctr">
                    <a:noFill/>
                  </a:tcPr>
                </a:tc>
                <a:tc>
                  <a:txBody>
                    <a:bodyPr/>
                    <a:lstStyle/>
                    <a:p>
                      <a:pPr algn="ctr" fontAlgn="b"/>
                      <a:r>
                        <a:rPr lang="en-GB" sz="1800" b="0" i="0" u="none" strike="noStrike">
                          <a:solidFill>
                            <a:srgbClr val="000000"/>
                          </a:solidFill>
                          <a:latin typeface="Calibri"/>
                        </a:rPr>
                        <a:t>13.3</a:t>
                      </a:r>
                    </a:p>
                  </a:txBody>
                  <a:tcPr marL="9525" marR="9525" marT="9525" marB="0" anchor="ctr">
                    <a:noFill/>
                  </a:tcPr>
                </a:tc>
                <a:tc>
                  <a:txBody>
                    <a:bodyPr/>
                    <a:lstStyle/>
                    <a:p>
                      <a:pPr algn="ctr" fontAlgn="b"/>
                      <a:r>
                        <a:rPr lang="en-GB" sz="1800" b="0" i="0" u="none" strike="noStrike" dirty="0">
                          <a:solidFill>
                            <a:srgbClr val="000000"/>
                          </a:solidFill>
                          <a:latin typeface="Calibri"/>
                        </a:rPr>
                        <a:t>34.7</a:t>
                      </a:r>
                    </a:p>
                  </a:txBody>
                  <a:tcPr marL="9525" marR="9525" marT="9525" marB="0" anchor="ctr">
                    <a:noFill/>
                  </a:tcPr>
                </a:tc>
                <a:tc>
                  <a:txBody>
                    <a:bodyPr/>
                    <a:lstStyle/>
                    <a:p>
                      <a:pPr algn="ctr" fontAlgn="b"/>
                      <a:r>
                        <a:rPr lang="en-GB" sz="1800" b="0" i="0" u="none" strike="noStrike" dirty="0">
                          <a:solidFill>
                            <a:srgbClr val="000000"/>
                          </a:solidFill>
                          <a:latin typeface="Calibri"/>
                        </a:rPr>
                        <a:t>65.8</a:t>
                      </a:r>
                    </a:p>
                  </a:txBody>
                  <a:tcPr marL="9525" marR="9525" marT="9525" marB="0" anchor="ctr">
                    <a:noFill/>
                  </a:tcPr>
                </a:tc>
                <a:tc>
                  <a:txBody>
                    <a:bodyPr/>
                    <a:lstStyle/>
                    <a:p>
                      <a:pPr algn="ctr" fontAlgn="b"/>
                      <a:r>
                        <a:rPr lang="en-GB" sz="1800" b="0" i="0" u="none" strike="noStrike">
                          <a:solidFill>
                            <a:srgbClr val="000000"/>
                          </a:solidFill>
                          <a:latin typeface="Calibri"/>
                        </a:rPr>
                        <a:t>88.7</a:t>
                      </a:r>
                    </a:p>
                  </a:txBody>
                  <a:tcPr marL="9525" marR="9525" marT="9525" marB="0" anchor="ctr">
                    <a:noFill/>
                  </a:tcPr>
                </a:tc>
                <a:tc>
                  <a:txBody>
                    <a:bodyPr/>
                    <a:lstStyle/>
                    <a:p>
                      <a:pPr algn="ctr" fontAlgn="b"/>
                      <a:r>
                        <a:rPr lang="en-GB" sz="1800" b="0" i="0" u="none" strike="noStrike">
                          <a:solidFill>
                            <a:srgbClr val="000000"/>
                          </a:solidFill>
                          <a:latin typeface="Calibri"/>
                        </a:rPr>
                        <a:t>97.7</a:t>
                      </a:r>
                    </a:p>
                  </a:txBody>
                  <a:tcPr marL="9525" marR="9525" marT="9525" marB="0" anchor="ctr">
                    <a:noFill/>
                  </a:tcPr>
                </a:tc>
                <a:tc>
                  <a:txBody>
                    <a:bodyPr/>
                    <a:lstStyle/>
                    <a:p>
                      <a:pPr algn="ctr" fontAlgn="b"/>
                      <a:r>
                        <a:rPr lang="en-GB" sz="1800" b="0" i="0" u="none" strike="noStrike">
                          <a:solidFill>
                            <a:srgbClr val="000000"/>
                          </a:solidFill>
                          <a:latin typeface="Calibri"/>
                        </a:rPr>
                        <a:t>99.7</a:t>
                      </a:r>
                    </a:p>
                  </a:txBody>
                  <a:tcPr marL="9525" marR="9525" marT="9525" marB="0" anchor="ctr">
                    <a:noFill/>
                  </a:tcPr>
                </a:tc>
                <a:tc>
                  <a:txBody>
                    <a:bodyPr/>
                    <a:lstStyle/>
                    <a:p>
                      <a:pPr algn="ctr" fontAlgn="b"/>
                      <a:r>
                        <a:rPr lang="en-GB" sz="1800" b="0" i="0" u="none" strike="noStrike">
                          <a:solidFill>
                            <a:srgbClr val="000000"/>
                          </a:solidFill>
                          <a:latin typeface="Calibri"/>
                        </a:rPr>
                        <a:t>100.0</a:t>
                      </a:r>
                    </a:p>
                  </a:txBody>
                  <a:tcPr marL="9525" marR="9525" marT="9525" marB="0" anchor="ctr">
                    <a:noFill/>
                  </a:tcPr>
                </a:tc>
                <a:tc rowSpan="2">
                  <a:txBody>
                    <a:bodyPr/>
                    <a:lstStyle/>
                    <a:p>
                      <a:pPr algn="ctr" fontAlgn="ctr"/>
                      <a:r>
                        <a:rPr lang="en-GB" sz="1800" b="0" i="0" u="none" strike="noStrike" dirty="0">
                          <a:solidFill>
                            <a:srgbClr val="000000"/>
                          </a:solidFill>
                          <a:latin typeface="Calibri"/>
                        </a:rPr>
                        <a:t>1238</a:t>
                      </a:r>
                    </a:p>
                  </a:txBody>
                  <a:tcPr marL="9525" marR="9525" marT="9525" marB="0" anchor="ctr">
                    <a:noFill/>
                  </a:tcPr>
                </a:tc>
                <a:tc rowSpan="2">
                  <a:txBody>
                    <a:bodyPr/>
                    <a:lstStyle/>
                    <a:p>
                      <a:pPr algn="ctr" fontAlgn="ctr"/>
                      <a:r>
                        <a:rPr lang="en-GB" sz="1800" b="0" i="0" u="none" strike="noStrike" dirty="0" smtClean="0">
                          <a:solidFill>
                            <a:srgbClr val="000000"/>
                          </a:solidFill>
                          <a:latin typeface="Calibri"/>
                        </a:rPr>
                        <a:t>0.42</a:t>
                      </a:r>
                      <a:endParaRPr lang="en-GB" sz="1800" b="0" i="0" u="none" strike="noStrike" dirty="0">
                        <a:solidFill>
                          <a:srgbClr val="000000"/>
                        </a:solidFill>
                        <a:latin typeface="Calibri"/>
                      </a:endParaRPr>
                    </a:p>
                  </a:txBody>
                  <a:tcPr marL="9525" marR="9525" marT="9525" marB="0" anchor="ctr">
                    <a:noFill/>
                  </a:tcPr>
                </a:tc>
              </a:tr>
              <a:tr h="370840">
                <a:tc>
                  <a:txBody>
                    <a:bodyPr/>
                    <a:lstStyle/>
                    <a:p>
                      <a:pPr algn="ctr" fontAlgn="b"/>
                      <a:r>
                        <a:rPr lang="en-GB" sz="1400" b="0" i="0" u="none" strike="noStrike" dirty="0">
                          <a:solidFill>
                            <a:srgbClr val="000000"/>
                          </a:solidFill>
                          <a:latin typeface="Calibri"/>
                        </a:rPr>
                        <a:t>ENGLISH </a:t>
                      </a:r>
                      <a:r>
                        <a:rPr lang="en-GB" sz="1400" b="0" i="0" u="none" strike="noStrike" dirty="0" smtClean="0">
                          <a:solidFill>
                            <a:srgbClr val="000000"/>
                          </a:solidFill>
                          <a:latin typeface="Calibri"/>
                        </a:rPr>
                        <a:t>LIT</a:t>
                      </a:r>
                      <a:endParaRPr lang="en-GB" sz="1400" b="0" i="0" u="none" strike="noStrike" dirty="0">
                        <a:solidFill>
                          <a:srgbClr val="000000"/>
                        </a:solidFill>
                        <a:latin typeface="Calibri"/>
                      </a:endParaRPr>
                    </a:p>
                  </a:txBody>
                  <a:tcPr marL="9525" marR="9525" marT="9525" marB="0" anchor="ctr">
                    <a:noFill/>
                  </a:tcPr>
                </a:tc>
                <a:tc>
                  <a:txBody>
                    <a:bodyPr/>
                    <a:lstStyle/>
                    <a:p>
                      <a:pPr algn="ctr" fontAlgn="b"/>
                      <a:r>
                        <a:rPr lang="en-GB" sz="1800" b="0" i="0" u="none" strike="noStrike">
                          <a:solidFill>
                            <a:srgbClr val="000000"/>
                          </a:solidFill>
                          <a:latin typeface="Calibri"/>
                        </a:rPr>
                        <a:t>5.8</a:t>
                      </a:r>
                    </a:p>
                  </a:txBody>
                  <a:tcPr marL="9525" marR="9525" marT="9525" marB="0" anchor="ctr">
                    <a:noFill/>
                  </a:tcPr>
                </a:tc>
                <a:tc>
                  <a:txBody>
                    <a:bodyPr/>
                    <a:lstStyle/>
                    <a:p>
                      <a:pPr algn="ctr" fontAlgn="b"/>
                      <a:r>
                        <a:rPr lang="en-GB" sz="1800" b="0" i="0" u="none" strike="noStrike">
                          <a:solidFill>
                            <a:srgbClr val="000000"/>
                          </a:solidFill>
                          <a:latin typeface="Calibri"/>
                        </a:rPr>
                        <a:t>18.9</a:t>
                      </a:r>
                    </a:p>
                  </a:txBody>
                  <a:tcPr marL="9525" marR="9525" marT="9525" marB="0" anchor="ctr">
                    <a:noFill/>
                  </a:tcPr>
                </a:tc>
                <a:tc>
                  <a:txBody>
                    <a:bodyPr/>
                    <a:lstStyle/>
                    <a:p>
                      <a:pPr algn="ctr" fontAlgn="b"/>
                      <a:r>
                        <a:rPr lang="en-GB" sz="1800" b="0" i="0" u="none" strike="noStrike" dirty="0">
                          <a:solidFill>
                            <a:srgbClr val="000000"/>
                          </a:solidFill>
                          <a:latin typeface="Calibri"/>
                        </a:rPr>
                        <a:t>46.2</a:t>
                      </a:r>
                    </a:p>
                  </a:txBody>
                  <a:tcPr marL="9525" marR="9525" marT="9525" marB="0" anchor="ctr">
                    <a:noFill/>
                  </a:tcPr>
                </a:tc>
                <a:tc>
                  <a:txBody>
                    <a:bodyPr/>
                    <a:lstStyle/>
                    <a:p>
                      <a:pPr algn="ctr" fontAlgn="b"/>
                      <a:r>
                        <a:rPr lang="en-GB" sz="1800" b="0" i="0" u="none" strike="noStrike" dirty="0">
                          <a:solidFill>
                            <a:srgbClr val="000000"/>
                          </a:solidFill>
                          <a:latin typeface="Calibri"/>
                        </a:rPr>
                        <a:t>77.8</a:t>
                      </a:r>
                    </a:p>
                  </a:txBody>
                  <a:tcPr marL="9525" marR="9525" marT="9525" marB="0" anchor="ctr">
                    <a:noFill/>
                  </a:tcPr>
                </a:tc>
                <a:tc>
                  <a:txBody>
                    <a:bodyPr/>
                    <a:lstStyle/>
                    <a:p>
                      <a:pPr algn="ctr" fontAlgn="b"/>
                      <a:r>
                        <a:rPr lang="en-GB" sz="1800" b="0" i="0" u="none" strike="noStrike" dirty="0">
                          <a:solidFill>
                            <a:srgbClr val="000000"/>
                          </a:solidFill>
                          <a:latin typeface="Calibri"/>
                        </a:rPr>
                        <a:t>96.0</a:t>
                      </a:r>
                    </a:p>
                  </a:txBody>
                  <a:tcPr marL="9525" marR="9525" marT="9525" marB="0" anchor="ctr">
                    <a:noFill/>
                  </a:tcPr>
                </a:tc>
                <a:tc>
                  <a:txBody>
                    <a:bodyPr/>
                    <a:lstStyle/>
                    <a:p>
                      <a:pPr algn="ctr" fontAlgn="b"/>
                      <a:r>
                        <a:rPr lang="en-GB" sz="1800" b="0" i="0" u="none" strike="noStrike" dirty="0">
                          <a:solidFill>
                            <a:srgbClr val="000000"/>
                          </a:solidFill>
                          <a:latin typeface="Calibri"/>
                        </a:rPr>
                        <a:t>99.8</a:t>
                      </a:r>
                    </a:p>
                  </a:txBody>
                  <a:tcPr marL="9525" marR="9525" marT="9525" marB="0" anchor="ctr">
                    <a:noFill/>
                  </a:tcPr>
                </a:tc>
                <a:tc>
                  <a:txBody>
                    <a:bodyPr/>
                    <a:lstStyle/>
                    <a:p>
                      <a:pPr algn="ctr" fontAlgn="b"/>
                      <a:r>
                        <a:rPr lang="en-GB" sz="1800" b="0" i="0" u="none" strike="noStrike" dirty="0">
                          <a:solidFill>
                            <a:srgbClr val="000000"/>
                          </a:solidFill>
                          <a:latin typeface="Calibri"/>
                        </a:rPr>
                        <a:t>100.0</a:t>
                      </a:r>
                    </a:p>
                  </a:txBody>
                  <a:tcPr marL="9525" marR="9525" marT="9525" marB="0" anchor="ctr">
                    <a:noFill/>
                  </a:tcPr>
                </a:tc>
                <a:tc vMerge="1">
                  <a:txBody>
                    <a:bodyPr/>
                    <a:lstStyle/>
                    <a:p>
                      <a:endParaRPr lang="en-GB"/>
                    </a:p>
                  </a:txBody>
                  <a:tcPr/>
                </a:tc>
                <a:tc vMerge="1">
                  <a:txBody>
                    <a:bodyPr/>
                    <a:lstStyle/>
                    <a:p>
                      <a:endParaRPr lang="en-GB"/>
                    </a:p>
                  </a:txBody>
                  <a:tcPr/>
                </a:tc>
              </a:tr>
            </a:tbl>
          </a:graphicData>
        </a:graphic>
      </p:graphicFrame>
      <p:graphicFrame>
        <p:nvGraphicFramePr>
          <p:cNvPr id="8" name="Content Placeholder 3"/>
          <p:cNvGraphicFramePr>
            <a:graphicFrameLocks/>
          </p:cNvGraphicFramePr>
          <p:nvPr/>
        </p:nvGraphicFramePr>
        <p:xfrm>
          <a:off x="467544" y="4941168"/>
          <a:ext cx="8280920" cy="1483360"/>
        </p:xfrm>
        <a:graphic>
          <a:graphicData uri="http://schemas.openxmlformats.org/drawingml/2006/table">
            <a:tbl>
              <a:tblPr firstRow="1" bandRow="1">
                <a:tableStyleId>{D7AC3CCA-C797-4891-BE02-D94E43425B78}</a:tableStyleId>
              </a:tblPr>
              <a:tblGrid>
                <a:gridCol w="812616"/>
                <a:gridCol w="822960"/>
                <a:gridCol w="822960"/>
                <a:gridCol w="822960"/>
                <a:gridCol w="822960"/>
                <a:gridCol w="822960"/>
                <a:gridCol w="822960"/>
                <a:gridCol w="822960"/>
                <a:gridCol w="627464"/>
                <a:gridCol w="1080120"/>
              </a:tblGrid>
              <a:tr h="370840">
                <a:tc>
                  <a:txBody>
                    <a:bodyPr/>
                    <a:lstStyle/>
                    <a:p>
                      <a:pPr algn="ctr" fontAlgn="b"/>
                      <a:r>
                        <a:rPr lang="en-GB" sz="1800" b="1" i="0" u="none" strike="noStrike" dirty="0" smtClean="0">
                          <a:solidFill>
                            <a:srgbClr val="000000"/>
                          </a:solidFill>
                          <a:latin typeface="Calibri"/>
                        </a:rPr>
                        <a:t>PAIR 3</a:t>
                      </a:r>
                      <a:endParaRPr lang="en-GB" sz="1800" b="1" i="0" u="none" strike="noStrike" dirty="0">
                        <a:solidFill>
                          <a:srgbClr val="000000"/>
                        </a:solidFill>
                        <a:latin typeface="Calibri"/>
                      </a:endParaRPr>
                    </a:p>
                  </a:txBody>
                  <a:tcPr marL="9525" marR="9525" marT="9525" marB="0" anchor="ctr">
                    <a:noFill/>
                  </a:tcPr>
                </a:tc>
                <a:tc gridSpan="7">
                  <a:txBody>
                    <a:bodyPr/>
                    <a:lstStyle/>
                    <a:p>
                      <a:pPr algn="ctr" fontAlgn="b"/>
                      <a:r>
                        <a:rPr lang="en-GB" sz="1800" b="1" i="0" u="none" strike="noStrike" dirty="0">
                          <a:solidFill>
                            <a:srgbClr val="000000"/>
                          </a:solidFill>
                          <a:latin typeface="Calibri"/>
                        </a:rPr>
                        <a:t>Cumulative % in grade</a:t>
                      </a:r>
                    </a:p>
                  </a:txBody>
                  <a:tcPr marL="9525" marR="9525" marT="9525" marB="0"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b"/>
                      <a:r>
                        <a:rPr lang="en-GB" sz="1800" b="1" i="0" u="none" strike="noStrike" dirty="0">
                          <a:solidFill>
                            <a:srgbClr val="000000"/>
                          </a:solidFill>
                          <a:latin typeface="Calibri"/>
                        </a:rPr>
                        <a:t>No of </a:t>
                      </a:r>
                      <a:r>
                        <a:rPr lang="en-GB" sz="1800" b="1" i="0" u="none" strike="noStrike" dirty="0" err="1" smtClean="0">
                          <a:solidFill>
                            <a:srgbClr val="000000"/>
                          </a:solidFill>
                          <a:latin typeface="Calibri"/>
                        </a:rPr>
                        <a:t>cands</a:t>
                      </a:r>
                      <a:endParaRPr lang="en-GB" sz="1800" b="1" i="0" u="none" strike="noStrike" dirty="0">
                        <a:solidFill>
                          <a:srgbClr val="000000"/>
                        </a:solidFill>
                        <a:latin typeface="Calibri"/>
                      </a:endParaRPr>
                    </a:p>
                  </a:txBody>
                  <a:tcPr marL="9525" marR="9525" marT="9525" marB="0" anchor="ctr">
                    <a:noFill/>
                  </a:tcPr>
                </a:tc>
                <a:tc rowSpan="2">
                  <a:txBody>
                    <a:bodyPr/>
                    <a:lstStyle/>
                    <a:p>
                      <a:pPr algn="ctr" fontAlgn="b"/>
                      <a:r>
                        <a:rPr lang="en-GB" sz="1800" b="1" i="0" u="none" strike="noStrike" dirty="0">
                          <a:solidFill>
                            <a:srgbClr val="000000"/>
                          </a:solidFill>
                          <a:latin typeface="Calibri"/>
                        </a:rPr>
                        <a:t>Grade correlation</a:t>
                      </a:r>
                    </a:p>
                  </a:txBody>
                  <a:tcPr marL="9525" marR="9525" marT="9525" marB="0" anchor="ctr">
                    <a:noFill/>
                  </a:tcPr>
                </a:tc>
              </a:tr>
              <a:tr h="370840">
                <a:tc>
                  <a:txBody>
                    <a:bodyPr/>
                    <a:lstStyle/>
                    <a:p>
                      <a:pPr algn="ctr" fontAlgn="b"/>
                      <a:endParaRPr lang="en-GB" sz="1400" b="0" i="0" u="none" strike="noStrike">
                        <a:solidFill>
                          <a:srgbClr val="000000"/>
                        </a:solidFill>
                        <a:latin typeface="Calibri"/>
                      </a:endParaRPr>
                    </a:p>
                  </a:txBody>
                  <a:tcPr marL="9525" marR="9525" marT="9525" marB="0" anchor="ctr">
                    <a:noFill/>
                  </a:tcPr>
                </a:tc>
                <a:tc>
                  <a:txBody>
                    <a:bodyPr/>
                    <a:lstStyle/>
                    <a:p>
                      <a:pPr algn="ctr" fontAlgn="b"/>
                      <a:r>
                        <a:rPr lang="en-GB" sz="1800" b="0" i="0" u="none" strike="noStrike">
                          <a:solidFill>
                            <a:srgbClr val="000000"/>
                          </a:solidFill>
                          <a:latin typeface="Calibri"/>
                        </a:rPr>
                        <a:t>A*</a:t>
                      </a:r>
                    </a:p>
                  </a:txBody>
                  <a:tcPr marL="9525" marR="9525" marT="9525" marB="0" anchor="ctr">
                    <a:noFill/>
                  </a:tcPr>
                </a:tc>
                <a:tc>
                  <a:txBody>
                    <a:bodyPr/>
                    <a:lstStyle/>
                    <a:p>
                      <a:pPr algn="ctr" fontAlgn="b"/>
                      <a:r>
                        <a:rPr lang="en-GB" sz="1800" b="0" i="0" u="none" strike="noStrike" dirty="0">
                          <a:solidFill>
                            <a:srgbClr val="000000"/>
                          </a:solidFill>
                          <a:latin typeface="Calibri"/>
                        </a:rPr>
                        <a:t>A</a:t>
                      </a:r>
                    </a:p>
                  </a:txBody>
                  <a:tcPr marL="9525" marR="9525" marT="9525" marB="0" anchor="ctr">
                    <a:noFill/>
                  </a:tcPr>
                </a:tc>
                <a:tc>
                  <a:txBody>
                    <a:bodyPr/>
                    <a:lstStyle/>
                    <a:p>
                      <a:pPr algn="ctr" fontAlgn="b"/>
                      <a:r>
                        <a:rPr lang="en-GB" sz="1800" b="0" i="0" u="none" strike="noStrike" dirty="0">
                          <a:solidFill>
                            <a:srgbClr val="000000"/>
                          </a:solidFill>
                          <a:latin typeface="Calibri"/>
                        </a:rPr>
                        <a:t>B</a:t>
                      </a:r>
                    </a:p>
                  </a:txBody>
                  <a:tcPr marL="9525" marR="9525" marT="9525" marB="0" anchor="ctr">
                    <a:noFill/>
                  </a:tcPr>
                </a:tc>
                <a:tc>
                  <a:txBody>
                    <a:bodyPr/>
                    <a:lstStyle/>
                    <a:p>
                      <a:pPr algn="ctr" fontAlgn="b"/>
                      <a:r>
                        <a:rPr lang="en-GB" sz="1800" b="0" i="0" u="none" strike="noStrike" dirty="0">
                          <a:solidFill>
                            <a:srgbClr val="000000"/>
                          </a:solidFill>
                          <a:latin typeface="Calibri"/>
                        </a:rPr>
                        <a:t>C</a:t>
                      </a:r>
                    </a:p>
                  </a:txBody>
                  <a:tcPr marL="9525" marR="9525" marT="9525" marB="0" anchor="ctr">
                    <a:noFill/>
                  </a:tcPr>
                </a:tc>
                <a:tc>
                  <a:txBody>
                    <a:bodyPr/>
                    <a:lstStyle/>
                    <a:p>
                      <a:pPr algn="ctr" fontAlgn="b"/>
                      <a:r>
                        <a:rPr lang="en-GB" sz="1800" b="0" i="0" u="none" strike="noStrike" dirty="0">
                          <a:solidFill>
                            <a:srgbClr val="000000"/>
                          </a:solidFill>
                          <a:latin typeface="Calibri"/>
                        </a:rPr>
                        <a:t>D</a:t>
                      </a:r>
                    </a:p>
                  </a:txBody>
                  <a:tcPr marL="9525" marR="9525" marT="9525" marB="0" anchor="ctr">
                    <a:noFill/>
                  </a:tcPr>
                </a:tc>
                <a:tc>
                  <a:txBody>
                    <a:bodyPr/>
                    <a:lstStyle/>
                    <a:p>
                      <a:pPr algn="ctr" fontAlgn="b"/>
                      <a:r>
                        <a:rPr lang="en-GB" sz="1800" b="0" i="0" u="none" strike="noStrike">
                          <a:solidFill>
                            <a:srgbClr val="000000"/>
                          </a:solidFill>
                          <a:latin typeface="Calibri"/>
                        </a:rPr>
                        <a:t>E</a:t>
                      </a:r>
                    </a:p>
                  </a:txBody>
                  <a:tcPr marL="9525" marR="9525" marT="9525" marB="0" anchor="ctr">
                    <a:noFill/>
                  </a:tcPr>
                </a:tc>
                <a:tc>
                  <a:txBody>
                    <a:bodyPr/>
                    <a:lstStyle/>
                    <a:p>
                      <a:pPr algn="ctr" fontAlgn="b"/>
                      <a:r>
                        <a:rPr lang="en-GB" sz="1800" b="0" i="0" u="none" strike="noStrike" dirty="0">
                          <a:solidFill>
                            <a:srgbClr val="000000"/>
                          </a:solidFill>
                          <a:latin typeface="Calibri"/>
                        </a:rPr>
                        <a:t>U</a:t>
                      </a:r>
                    </a:p>
                  </a:txBody>
                  <a:tcPr marL="9525" marR="9525" marT="9525" marB="0" anchor="ctr">
                    <a:noFill/>
                  </a:tcPr>
                </a:tc>
                <a:tc vMerge="1">
                  <a:txBody>
                    <a:bodyPr/>
                    <a:lstStyle/>
                    <a:p>
                      <a:endParaRPr lang="en-GB"/>
                    </a:p>
                  </a:txBody>
                  <a:tcPr/>
                </a:tc>
                <a:tc vMerge="1">
                  <a:txBody>
                    <a:bodyPr/>
                    <a:lstStyle/>
                    <a:p>
                      <a:endParaRPr lang="en-GB"/>
                    </a:p>
                  </a:txBody>
                  <a:tcPr/>
                </a:tc>
              </a:tr>
              <a:tr h="370840">
                <a:tc>
                  <a:txBody>
                    <a:bodyPr/>
                    <a:lstStyle/>
                    <a:p>
                      <a:pPr algn="ctr" fontAlgn="b"/>
                      <a:r>
                        <a:rPr lang="en-GB" sz="1400" b="0" i="0" u="none" strike="noStrike" dirty="0" smtClean="0">
                          <a:solidFill>
                            <a:srgbClr val="000000"/>
                          </a:solidFill>
                          <a:latin typeface="Calibri"/>
                        </a:rPr>
                        <a:t>MATHS</a:t>
                      </a:r>
                      <a:endParaRPr lang="en-GB" sz="1400" b="0" i="0" u="none" strike="noStrike" dirty="0">
                        <a:solidFill>
                          <a:srgbClr val="000000"/>
                        </a:solidFill>
                        <a:latin typeface="Calibri"/>
                      </a:endParaRPr>
                    </a:p>
                  </a:txBody>
                  <a:tcPr marL="9525" marR="9525" marT="9525" marB="0" anchor="ctr">
                    <a:noFill/>
                  </a:tcPr>
                </a:tc>
                <a:tc>
                  <a:txBody>
                    <a:bodyPr/>
                    <a:lstStyle/>
                    <a:p>
                      <a:pPr algn="ctr" fontAlgn="b"/>
                      <a:r>
                        <a:rPr lang="en-GB" sz="1800" b="0" i="0" u="none" strike="noStrike">
                          <a:solidFill>
                            <a:srgbClr val="000000"/>
                          </a:solidFill>
                          <a:latin typeface="Calibri"/>
                        </a:rPr>
                        <a:t>32.0</a:t>
                      </a:r>
                    </a:p>
                  </a:txBody>
                  <a:tcPr marL="9525" marR="9525" marT="9525" marB="0" anchor="ctr">
                    <a:noFill/>
                  </a:tcPr>
                </a:tc>
                <a:tc>
                  <a:txBody>
                    <a:bodyPr/>
                    <a:lstStyle/>
                    <a:p>
                      <a:pPr algn="ctr" fontAlgn="b"/>
                      <a:r>
                        <a:rPr lang="en-GB" sz="1800" b="0" i="0" u="none" strike="noStrike">
                          <a:solidFill>
                            <a:srgbClr val="000000"/>
                          </a:solidFill>
                          <a:latin typeface="Calibri"/>
                        </a:rPr>
                        <a:t>56.9</a:t>
                      </a:r>
                    </a:p>
                  </a:txBody>
                  <a:tcPr marL="9525" marR="9525" marT="9525" marB="0" anchor="ctr">
                    <a:noFill/>
                  </a:tcPr>
                </a:tc>
                <a:tc>
                  <a:txBody>
                    <a:bodyPr/>
                    <a:lstStyle/>
                    <a:p>
                      <a:pPr algn="ctr" fontAlgn="b"/>
                      <a:r>
                        <a:rPr lang="en-GB" sz="1800" b="0" i="0" u="none" strike="noStrike">
                          <a:solidFill>
                            <a:srgbClr val="000000"/>
                          </a:solidFill>
                          <a:latin typeface="Calibri"/>
                        </a:rPr>
                        <a:t>75.4</a:t>
                      </a:r>
                    </a:p>
                  </a:txBody>
                  <a:tcPr marL="9525" marR="9525" marT="9525" marB="0" anchor="ctr">
                    <a:noFill/>
                  </a:tcPr>
                </a:tc>
                <a:tc>
                  <a:txBody>
                    <a:bodyPr/>
                    <a:lstStyle/>
                    <a:p>
                      <a:pPr algn="ctr" fontAlgn="b"/>
                      <a:r>
                        <a:rPr lang="en-GB" sz="1800" b="0" i="0" u="none" strike="noStrike">
                          <a:solidFill>
                            <a:srgbClr val="000000"/>
                          </a:solidFill>
                          <a:latin typeface="Calibri"/>
                        </a:rPr>
                        <a:t>88.4</a:t>
                      </a:r>
                    </a:p>
                  </a:txBody>
                  <a:tcPr marL="9525" marR="9525" marT="9525" marB="0" anchor="ctr">
                    <a:noFill/>
                  </a:tcPr>
                </a:tc>
                <a:tc>
                  <a:txBody>
                    <a:bodyPr/>
                    <a:lstStyle/>
                    <a:p>
                      <a:pPr algn="ctr" fontAlgn="b"/>
                      <a:r>
                        <a:rPr lang="en-GB" sz="1800" b="0" i="0" u="none" strike="noStrike">
                          <a:solidFill>
                            <a:srgbClr val="000000"/>
                          </a:solidFill>
                          <a:latin typeface="Calibri"/>
                        </a:rPr>
                        <a:t>95.6</a:t>
                      </a:r>
                    </a:p>
                  </a:txBody>
                  <a:tcPr marL="9525" marR="9525" marT="9525" marB="0" anchor="ctr">
                    <a:noFill/>
                  </a:tcPr>
                </a:tc>
                <a:tc>
                  <a:txBody>
                    <a:bodyPr/>
                    <a:lstStyle/>
                    <a:p>
                      <a:pPr algn="ctr" fontAlgn="b"/>
                      <a:r>
                        <a:rPr lang="en-GB" sz="1800" b="0" i="0" u="none" strike="noStrike" dirty="0">
                          <a:solidFill>
                            <a:srgbClr val="000000"/>
                          </a:solidFill>
                          <a:latin typeface="Calibri"/>
                        </a:rPr>
                        <a:t>99.1</a:t>
                      </a:r>
                    </a:p>
                  </a:txBody>
                  <a:tcPr marL="9525" marR="9525" marT="9525" marB="0" anchor="ctr">
                    <a:noFill/>
                  </a:tcPr>
                </a:tc>
                <a:tc>
                  <a:txBody>
                    <a:bodyPr/>
                    <a:lstStyle/>
                    <a:p>
                      <a:pPr algn="ctr" fontAlgn="b"/>
                      <a:r>
                        <a:rPr lang="en-GB" sz="1800" b="0" i="0" u="none" strike="noStrike" dirty="0">
                          <a:solidFill>
                            <a:srgbClr val="000000"/>
                          </a:solidFill>
                          <a:latin typeface="Calibri"/>
                        </a:rPr>
                        <a:t>100.0</a:t>
                      </a:r>
                    </a:p>
                  </a:txBody>
                  <a:tcPr marL="9525" marR="9525" marT="9525" marB="0" anchor="ctr">
                    <a:noFill/>
                  </a:tcPr>
                </a:tc>
                <a:tc rowSpan="2">
                  <a:txBody>
                    <a:bodyPr/>
                    <a:lstStyle/>
                    <a:p>
                      <a:pPr algn="ctr" fontAlgn="ctr"/>
                      <a:r>
                        <a:rPr lang="en-GB" sz="1800" b="0" i="0" u="none" strike="noStrike" dirty="0">
                          <a:solidFill>
                            <a:srgbClr val="000000"/>
                          </a:solidFill>
                          <a:latin typeface="Calibri"/>
                        </a:rPr>
                        <a:t>2273</a:t>
                      </a:r>
                    </a:p>
                  </a:txBody>
                  <a:tcPr marL="9525" marR="9525" marT="9525" marB="0" anchor="ctr">
                    <a:noFill/>
                  </a:tcPr>
                </a:tc>
                <a:tc rowSpan="2">
                  <a:txBody>
                    <a:bodyPr/>
                    <a:lstStyle/>
                    <a:p>
                      <a:pPr algn="ctr" fontAlgn="ctr"/>
                      <a:r>
                        <a:rPr lang="en-GB" sz="1800" b="0" i="0" u="none" strike="noStrike" dirty="0" smtClean="0">
                          <a:solidFill>
                            <a:srgbClr val="000000"/>
                          </a:solidFill>
                          <a:latin typeface="Calibri"/>
                        </a:rPr>
                        <a:t>0.78</a:t>
                      </a:r>
                      <a:endParaRPr lang="en-GB" sz="1800" b="0" i="0" u="none" strike="noStrike" dirty="0">
                        <a:solidFill>
                          <a:srgbClr val="000000"/>
                        </a:solidFill>
                        <a:latin typeface="Calibri"/>
                      </a:endParaRPr>
                    </a:p>
                  </a:txBody>
                  <a:tcPr marL="9525" marR="9525" marT="9525" marB="0" anchor="ctr">
                    <a:noFill/>
                  </a:tcPr>
                </a:tc>
              </a:tr>
              <a:tr h="370840">
                <a:tc>
                  <a:txBody>
                    <a:bodyPr/>
                    <a:lstStyle/>
                    <a:p>
                      <a:pPr algn="ctr" fontAlgn="b"/>
                      <a:r>
                        <a:rPr lang="en-GB" sz="1400" b="0" i="0" u="none" strike="noStrike">
                          <a:solidFill>
                            <a:srgbClr val="000000"/>
                          </a:solidFill>
                          <a:latin typeface="Calibri"/>
                        </a:rPr>
                        <a:t>PHYSICS</a:t>
                      </a:r>
                    </a:p>
                  </a:txBody>
                  <a:tcPr marL="9525" marR="9525" marT="9525" marB="0" anchor="ctr">
                    <a:noFill/>
                  </a:tcPr>
                </a:tc>
                <a:tc>
                  <a:txBody>
                    <a:bodyPr/>
                    <a:lstStyle/>
                    <a:p>
                      <a:pPr algn="ctr" fontAlgn="b"/>
                      <a:r>
                        <a:rPr lang="en-GB" sz="1800" b="0" i="0" u="none" strike="noStrike">
                          <a:solidFill>
                            <a:srgbClr val="000000"/>
                          </a:solidFill>
                          <a:latin typeface="Calibri"/>
                        </a:rPr>
                        <a:t>10.7</a:t>
                      </a:r>
                    </a:p>
                  </a:txBody>
                  <a:tcPr marL="9525" marR="9525" marT="9525" marB="0" anchor="ctr">
                    <a:noFill/>
                  </a:tcPr>
                </a:tc>
                <a:tc>
                  <a:txBody>
                    <a:bodyPr/>
                    <a:lstStyle/>
                    <a:p>
                      <a:pPr algn="ctr" fontAlgn="b"/>
                      <a:r>
                        <a:rPr lang="en-GB" sz="1800" b="0" i="0" u="none" strike="noStrike">
                          <a:solidFill>
                            <a:srgbClr val="000000"/>
                          </a:solidFill>
                          <a:latin typeface="Calibri"/>
                        </a:rPr>
                        <a:t>29.7</a:t>
                      </a:r>
                    </a:p>
                  </a:txBody>
                  <a:tcPr marL="9525" marR="9525" marT="9525" marB="0" anchor="ctr">
                    <a:noFill/>
                  </a:tcPr>
                </a:tc>
                <a:tc>
                  <a:txBody>
                    <a:bodyPr/>
                    <a:lstStyle/>
                    <a:p>
                      <a:pPr algn="ctr" fontAlgn="b"/>
                      <a:r>
                        <a:rPr lang="en-GB" sz="1800" b="0" i="0" u="none" strike="noStrike">
                          <a:solidFill>
                            <a:srgbClr val="000000"/>
                          </a:solidFill>
                          <a:latin typeface="Calibri"/>
                        </a:rPr>
                        <a:t>53.7</a:t>
                      </a:r>
                    </a:p>
                  </a:txBody>
                  <a:tcPr marL="9525" marR="9525" marT="9525" marB="0" anchor="ctr">
                    <a:noFill/>
                  </a:tcPr>
                </a:tc>
                <a:tc>
                  <a:txBody>
                    <a:bodyPr/>
                    <a:lstStyle/>
                    <a:p>
                      <a:pPr algn="ctr" fontAlgn="b"/>
                      <a:r>
                        <a:rPr lang="en-GB" sz="1800" b="0" i="0" u="none" strike="noStrike">
                          <a:solidFill>
                            <a:srgbClr val="000000"/>
                          </a:solidFill>
                          <a:latin typeface="Calibri"/>
                        </a:rPr>
                        <a:t>74.3</a:t>
                      </a:r>
                    </a:p>
                  </a:txBody>
                  <a:tcPr marL="9525" marR="9525" marT="9525" marB="0" anchor="ctr">
                    <a:noFill/>
                  </a:tcPr>
                </a:tc>
                <a:tc>
                  <a:txBody>
                    <a:bodyPr/>
                    <a:lstStyle/>
                    <a:p>
                      <a:pPr algn="ctr" fontAlgn="b"/>
                      <a:r>
                        <a:rPr lang="en-GB" sz="1800" b="0" i="0" u="none" strike="noStrike">
                          <a:solidFill>
                            <a:srgbClr val="000000"/>
                          </a:solidFill>
                          <a:latin typeface="Calibri"/>
                        </a:rPr>
                        <a:t>88.7</a:t>
                      </a:r>
                    </a:p>
                  </a:txBody>
                  <a:tcPr marL="9525" marR="9525" marT="9525" marB="0" anchor="ctr">
                    <a:noFill/>
                  </a:tcPr>
                </a:tc>
                <a:tc>
                  <a:txBody>
                    <a:bodyPr/>
                    <a:lstStyle/>
                    <a:p>
                      <a:pPr algn="ctr" fontAlgn="b"/>
                      <a:r>
                        <a:rPr lang="en-GB" sz="1800" b="0" i="0" u="none" strike="noStrike">
                          <a:solidFill>
                            <a:srgbClr val="000000"/>
                          </a:solidFill>
                          <a:latin typeface="Calibri"/>
                        </a:rPr>
                        <a:t>97.6</a:t>
                      </a:r>
                    </a:p>
                  </a:txBody>
                  <a:tcPr marL="9525" marR="9525" marT="9525" marB="0" anchor="ctr">
                    <a:noFill/>
                  </a:tcPr>
                </a:tc>
                <a:tc>
                  <a:txBody>
                    <a:bodyPr/>
                    <a:lstStyle/>
                    <a:p>
                      <a:pPr algn="ctr" fontAlgn="b"/>
                      <a:r>
                        <a:rPr lang="en-GB" sz="1800" b="0" i="0" u="none" strike="noStrike" dirty="0">
                          <a:solidFill>
                            <a:srgbClr val="000000"/>
                          </a:solidFill>
                          <a:latin typeface="Calibri"/>
                        </a:rPr>
                        <a:t>100.0</a:t>
                      </a:r>
                    </a:p>
                  </a:txBody>
                  <a:tcPr marL="9525" marR="9525" marT="9525" marB="0" anchor="ctr">
                    <a:noFill/>
                  </a:tcPr>
                </a:tc>
                <a:tc vMerge="1">
                  <a:txBody>
                    <a:bodyPr/>
                    <a:lstStyle/>
                    <a:p>
                      <a:endParaRPr lang="en-GB"/>
                    </a:p>
                  </a:txBody>
                  <a:tcPr/>
                </a:tc>
                <a:tc vMerge="1">
                  <a:txBody>
                    <a:bodyPr/>
                    <a:lstStyle/>
                    <a:p>
                      <a:endParaRPr lang="en-GB"/>
                    </a:p>
                  </a:txBody>
                  <a:tcPr/>
                </a:tc>
              </a:tr>
            </a:tbl>
          </a:graphicData>
        </a:graphic>
      </p:graphicFrame>
      <p:sp>
        <p:nvSpPr>
          <p:cNvPr id="6" name="Footer Placeholder 5"/>
          <p:cNvSpPr>
            <a:spLocks noGrp="1"/>
          </p:cNvSpPr>
          <p:nvPr>
            <p:ph type="ftr" sz="quarter" idx="11"/>
          </p:nvPr>
        </p:nvSpPr>
        <p:spPr/>
        <p:txBody>
          <a:bodyPr/>
          <a:lstStyle/>
          <a:p>
            <a:r>
              <a:rPr lang="en-GB" dirty="0" smtClean="0">
                <a:latin typeface="Symbol" pitchFamily="18" charset="2"/>
              </a:rPr>
              <a:t>Ó </a:t>
            </a:r>
            <a:r>
              <a:rPr lang="en-GB" dirty="0" smtClean="0"/>
              <a:t>Mike Cresswell 2016</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a:t>
            </a:r>
            <a:endParaRPr lang="en-GB" dirty="0"/>
          </a:p>
        </p:txBody>
      </p:sp>
      <p:sp>
        <p:nvSpPr>
          <p:cNvPr id="3" name="Content Placeholder 2"/>
          <p:cNvSpPr>
            <a:spLocks noGrp="1"/>
          </p:cNvSpPr>
          <p:nvPr>
            <p:ph idx="1"/>
          </p:nvPr>
        </p:nvSpPr>
        <p:spPr>
          <a:xfrm>
            <a:off x="457200" y="1340768"/>
            <a:ext cx="8229600" cy="5040560"/>
          </a:xfrm>
        </p:spPr>
        <p:txBody>
          <a:bodyPr>
            <a:noAutofit/>
          </a:bodyPr>
          <a:lstStyle/>
          <a:p>
            <a:r>
              <a:rPr lang="en-GB" sz="2800" dirty="0" smtClean="0"/>
              <a:t>Grade the scores in the two “subjects” so as to reflect current (non-comparable) grade standards in them both.</a:t>
            </a:r>
          </a:p>
          <a:p>
            <a:r>
              <a:rPr lang="en-GB" sz="2800" dirty="0" smtClean="0"/>
              <a:t>Compare the candidates’ grades in the two “subjects” to see how interchangeable they are.</a:t>
            </a:r>
          </a:p>
          <a:p>
            <a:r>
              <a:rPr lang="en-GB" sz="2800" dirty="0" smtClean="0"/>
              <a:t> Re-grade the scores in the two “subjects” so that the two grade distributions are the same.</a:t>
            </a:r>
          </a:p>
          <a:p>
            <a:r>
              <a:rPr lang="en-GB" sz="2800" dirty="0" smtClean="0"/>
              <a:t>Compare the candidates’ new grades in the two “subjects” to see if they are more interchangeable now that the “subject” standards have been made statistically comparable.</a:t>
            </a:r>
            <a:endParaRPr lang="en-GB" sz="2800" dirty="0"/>
          </a:p>
        </p:txBody>
      </p:sp>
      <p:sp>
        <p:nvSpPr>
          <p:cNvPr id="4" name="Footer Placeholder 3"/>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Pair 1</a:t>
            </a:r>
            <a:endParaRPr lang="en-GB" dirty="0"/>
          </a:p>
        </p:txBody>
      </p:sp>
      <p:pic>
        <p:nvPicPr>
          <p:cNvPr id="4" name="Content Placeholder 3"/>
          <p:cNvPicPr>
            <a:picLocks noGrp="1"/>
          </p:cNvPicPr>
          <p:nvPr>
            <p:ph idx="1"/>
          </p:nvPr>
        </p:nvPicPr>
        <p:blipFill>
          <a:blip r:embed="rId3" cstate="print"/>
          <a:srcRect/>
          <a:stretch>
            <a:fillRect/>
          </a:stretch>
        </p:blipFill>
        <p:spPr bwMode="auto">
          <a:xfrm>
            <a:off x="827584" y="1484784"/>
            <a:ext cx="4114461" cy="2548880"/>
          </a:xfrm>
          <a:prstGeom prst="rect">
            <a:avLst/>
          </a:prstGeom>
          <a:noFill/>
          <a:ln w="9525">
            <a:noFill/>
            <a:miter lim="800000"/>
            <a:headEnd/>
            <a:tailEnd/>
          </a:ln>
        </p:spPr>
      </p:pic>
      <p:pic>
        <p:nvPicPr>
          <p:cNvPr id="5" name="Content Placeholder 3"/>
          <p:cNvPicPr>
            <a:picLocks/>
          </p:cNvPicPr>
          <p:nvPr/>
        </p:nvPicPr>
        <p:blipFill>
          <a:blip r:embed="rId4" cstate="print"/>
          <a:srcRect/>
          <a:stretch>
            <a:fillRect/>
          </a:stretch>
        </p:blipFill>
        <p:spPr bwMode="auto">
          <a:xfrm>
            <a:off x="4499992" y="3573016"/>
            <a:ext cx="4104456" cy="252028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GB" dirty="0" smtClean="0">
                <a:latin typeface="Symbol" pitchFamily="18" charset="2"/>
              </a:rPr>
              <a:t>Ó </a:t>
            </a:r>
            <a:r>
              <a:rPr lang="en-GB" dirty="0" smtClean="0"/>
              <a:t>Mike Cresswell 2016</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Results Pair 2</a:t>
            </a:r>
            <a:endParaRPr lang="en-GB" dirty="0"/>
          </a:p>
        </p:txBody>
      </p:sp>
      <p:pic>
        <p:nvPicPr>
          <p:cNvPr id="4" name="Content Placeholder 3"/>
          <p:cNvPicPr>
            <a:picLocks noGrp="1"/>
          </p:cNvPicPr>
          <p:nvPr>
            <p:ph idx="1"/>
          </p:nvPr>
        </p:nvPicPr>
        <p:blipFill>
          <a:blip r:embed="rId3" cstate="print"/>
          <a:srcRect/>
          <a:stretch>
            <a:fillRect/>
          </a:stretch>
        </p:blipFill>
        <p:spPr bwMode="auto">
          <a:xfrm>
            <a:off x="827584" y="1484784"/>
            <a:ext cx="4114461" cy="2548880"/>
          </a:xfrm>
          <a:prstGeom prst="rect">
            <a:avLst/>
          </a:prstGeom>
          <a:noFill/>
          <a:ln w="9525">
            <a:noFill/>
            <a:miter lim="800000"/>
            <a:headEnd/>
            <a:tailEnd/>
          </a:ln>
        </p:spPr>
      </p:pic>
      <p:pic>
        <p:nvPicPr>
          <p:cNvPr id="5" name="Content Placeholder 3"/>
          <p:cNvPicPr>
            <a:picLocks/>
          </p:cNvPicPr>
          <p:nvPr/>
        </p:nvPicPr>
        <p:blipFill>
          <a:blip r:embed="rId4" cstate="print"/>
          <a:srcRect/>
          <a:stretch>
            <a:fillRect/>
          </a:stretch>
        </p:blipFill>
        <p:spPr bwMode="auto">
          <a:xfrm>
            <a:off x="4499992" y="3573017"/>
            <a:ext cx="4104456" cy="252028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GB" dirty="0" smtClean="0">
                <a:latin typeface="Symbol" pitchFamily="18" charset="2"/>
              </a:rPr>
              <a:t>Ó</a:t>
            </a:r>
            <a:r>
              <a:rPr lang="en-GB" dirty="0" smtClean="0"/>
              <a:t> Mike Cresswell 2016</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4708</TotalTime>
  <Words>720</Words>
  <Application>Microsoft Office PowerPoint</Application>
  <PresentationFormat>On-screen Show (4:3)</PresentationFormat>
  <Paragraphs>166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Putting subject comparability “right” is not sufficient to make grades from exams in different subjects interchangeable.</vt:lpstr>
      <vt:lpstr>Grade Interchangeability</vt:lpstr>
      <vt:lpstr>The linking construct</vt:lpstr>
      <vt:lpstr>But...</vt:lpstr>
      <vt:lpstr>Modelling</vt:lpstr>
      <vt:lpstr>Three subject pairs</vt:lpstr>
      <vt:lpstr>Modelling</vt:lpstr>
      <vt:lpstr>Results Pair 1</vt:lpstr>
      <vt:lpstr>Results Pair 2</vt:lpstr>
      <vt:lpstr>Results Pair 3</vt:lpstr>
      <vt:lpstr>Summary</vt:lpstr>
      <vt:lpstr>Correlations between subjects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subject comparability “right” is insufficient</dc:title>
  <dc:creator>Mike</dc:creator>
  <cp:lastModifiedBy>Mike</cp:lastModifiedBy>
  <cp:revision>130</cp:revision>
  <dcterms:created xsi:type="dcterms:W3CDTF">2016-01-24T06:23:16Z</dcterms:created>
  <dcterms:modified xsi:type="dcterms:W3CDTF">2016-01-27T14:55:27Z</dcterms:modified>
</cp:coreProperties>
</file>